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97" r:id="rId6"/>
    <p:sldId id="287" r:id="rId7"/>
    <p:sldId id="279" r:id="rId8"/>
    <p:sldId id="285" r:id="rId9"/>
    <p:sldId id="258" r:id="rId10"/>
    <p:sldId id="273" r:id="rId11"/>
    <p:sldId id="288" r:id="rId12"/>
    <p:sldId id="325" r:id="rId13"/>
    <p:sldId id="339" r:id="rId14"/>
    <p:sldId id="345" r:id="rId15"/>
    <p:sldId id="344" r:id="rId16"/>
    <p:sldId id="354" r:id="rId17"/>
    <p:sldId id="355" r:id="rId18"/>
    <p:sldId id="356" r:id="rId19"/>
    <p:sldId id="357" r:id="rId20"/>
    <p:sldId id="358" r:id="rId21"/>
    <p:sldId id="359" r:id="rId22"/>
    <p:sldId id="360" r:id="rId23"/>
    <p:sldId id="36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B3BD94A5-429A-D41C-5173-859DD5233C91}" name="Emily P" initials="EP" userId="S::eproctor@baystateinterpreters.com::a7d47df5-15ee-41bf-b676-3654a95cd6b2"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snapToGrid="0">
      <p:cViewPr varScale="1">
        <p:scale>
          <a:sx n="105" d="100"/>
          <a:sy n="105" d="100"/>
        </p:scale>
        <p:origin x="80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a Ibrahim" userId="efe760e17abd7a4b" providerId="LiveId" clId="{ACE1AE31-7D9A-4BAB-AD82-ACF92DA9D339}"/>
    <pc:docChg chg="undo redo custSel modSld sldOrd">
      <pc:chgData name="Hala Ibrahim" userId="efe760e17abd7a4b" providerId="LiveId" clId="{ACE1AE31-7D9A-4BAB-AD82-ACF92DA9D339}" dt="2026-05-18T15:57:24.855" v="4304" actId="2711"/>
      <pc:docMkLst>
        <pc:docMk/>
      </pc:docMkLst>
      <pc:sldChg chg="modSp mod modCm">
        <pc:chgData name="Hala Ibrahim" userId="efe760e17abd7a4b" providerId="LiveId" clId="{ACE1AE31-7D9A-4BAB-AD82-ACF92DA9D339}" dt="2026-05-17T07:40:02.262" v="124" actId="2711"/>
        <pc:sldMkLst>
          <pc:docMk/>
          <pc:sldMk cId="2803271780" sldId="257"/>
        </pc:sldMkLst>
        <pc:spChg chg="mod">
          <ac:chgData name="Hala Ibrahim" userId="efe760e17abd7a4b" providerId="LiveId" clId="{ACE1AE31-7D9A-4BAB-AD82-ACF92DA9D339}" dt="2026-05-17T07:40:02.262" v="124" actId="2711"/>
          <ac:spMkLst>
            <pc:docMk/>
            <pc:sldMk cId="2803271780" sldId="257"/>
            <ac:spMk id="2" creationId="{00000000-0000-0000-0000-000000000000}"/>
          </ac:spMkLst>
        </pc:spChg>
        <pc:spChg chg="mod">
          <ac:chgData name="Hala Ibrahim" userId="efe760e17abd7a4b" providerId="LiveId" clId="{ACE1AE31-7D9A-4BAB-AD82-ACF92DA9D339}" dt="2026-05-17T07:39:29.683" v="120" actId="27636"/>
          <ac:spMkLst>
            <pc:docMk/>
            <pc:sldMk cId="2803271780" sldId="257"/>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Hala Ibrahim" userId="efe760e17abd7a4b" providerId="LiveId" clId="{ACE1AE31-7D9A-4BAB-AD82-ACF92DA9D339}" dt="2026-05-17T07:38:15.645" v="62" actId="6549"/>
              <pc2:cmMkLst xmlns:pc2="http://schemas.microsoft.com/office/powerpoint/2019/9/main/command">
                <pc:docMk/>
                <pc:sldMk cId="2803271780" sldId="257"/>
                <pc2:cmMk id="{ED0F2BA2-8854-4005-AF8C-30C024561A48}"/>
              </pc2:cmMkLst>
            </pc226:cmChg>
          </p:ext>
        </pc:extLst>
      </pc:sldChg>
      <pc:sldChg chg="modSp mod">
        <pc:chgData name="Hala Ibrahim" userId="efe760e17abd7a4b" providerId="LiveId" clId="{ACE1AE31-7D9A-4BAB-AD82-ACF92DA9D339}" dt="2026-05-18T15:56:03.685" v="4298" actId="2711"/>
        <pc:sldMkLst>
          <pc:docMk/>
          <pc:sldMk cId="2939520388" sldId="258"/>
        </pc:sldMkLst>
        <pc:spChg chg="mod">
          <ac:chgData name="Hala Ibrahim" userId="efe760e17abd7a4b" providerId="LiveId" clId="{ACE1AE31-7D9A-4BAB-AD82-ACF92DA9D339}" dt="2026-05-18T15:56:03.685" v="4298" actId="2711"/>
          <ac:spMkLst>
            <pc:docMk/>
            <pc:sldMk cId="2939520388" sldId="258"/>
            <ac:spMk id="2" creationId="{D412D942-FBCE-D8F5-09BD-7BCF97BB1EAF}"/>
          </ac:spMkLst>
        </pc:spChg>
        <pc:spChg chg="mod">
          <ac:chgData name="Hala Ibrahim" userId="efe760e17abd7a4b" providerId="LiveId" clId="{ACE1AE31-7D9A-4BAB-AD82-ACF92DA9D339}" dt="2026-05-18T15:24:28.029" v="4143" actId="1076"/>
          <ac:spMkLst>
            <pc:docMk/>
            <pc:sldMk cId="2939520388" sldId="258"/>
            <ac:spMk id="3" creationId="{219F0E8A-DA1D-4751-9A34-B9FA9C945454}"/>
          </ac:spMkLst>
        </pc:spChg>
      </pc:sldChg>
      <pc:sldChg chg="modSp mod">
        <pc:chgData name="Hala Ibrahim" userId="efe760e17abd7a4b" providerId="LiveId" clId="{ACE1AE31-7D9A-4BAB-AD82-ACF92DA9D339}" dt="2026-05-18T15:55:58.926" v="4297" actId="2711"/>
        <pc:sldMkLst>
          <pc:docMk/>
          <pc:sldMk cId="3260662896" sldId="273"/>
        </pc:sldMkLst>
        <pc:spChg chg="mod">
          <ac:chgData name="Hala Ibrahim" userId="efe760e17abd7a4b" providerId="LiveId" clId="{ACE1AE31-7D9A-4BAB-AD82-ACF92DA9D339}" dt="2026-05-18T15:55:58.926" v="4297" actId="2711"/>
          <ac:spMkLst>
            <pc:docMk/>
            <pc:sldMk cId="3260662896" sldId="273"/>
            <ac:spMk id="2" creationId="{B80DDC83-9886-CF7E-F97D-71AAA0F3473E}"/>
          </ac:spMkLst>
        </pc:spChg>
        <pc:spChg chg="mod">
          <ac:chgData name="Hala Ibrahim" userId="efe760e17abd7a4b" providerId="LiveId" clId="{ACE1AE31-7D9A-4BAB-AD82-ACF92DA9D339}" dt="2026-05-18T15:25:11.027" v="4148" actId="20577"/>
          <ac:spMkLst>
            <pc:docMk/>
            <pc:sldMk cId="3260662896" sldId="273"/>
            <ac:spMk id="3" creationId="{8F99F87E-1996-C408-B8CA-56F6AC41F028}"/>
          </ac:spMkLst>
        </pc:spChg>
      </pc:sldChg>
      <pc:sldChg chg="modSp mod">
        <pc:chgData name="Hala Ibrahim" userId="efe760e17abd7a4b" providerId="LiveId" clId="{ACE1AE31-7D9A-4BAB-AD82-ACF92DA9D339}" dt="2026-05-18T15:55:24.646" v="4293" actId="2711"/>
        <pc:sldMkLst>
          <pc:docMk/>
          <pc:sldMk cId="641829337" sldId="279"/>
        </pc:sldMkLst>
        <pc:spChg chg="mod">
          <ac:chgData name="Hala Ibrahim" userId="efe760e17abd7a4b" providerId="LiveId" clId="{ACE1AE31-7D9A-4BAB-AD82-ACF92DA9D339}" dt="2026-05-18T15:55:24.646" v="4293" actId="2711"/>
          <ac:spMkLst>
            <pc:docMk/>
            <pc:sldMk cId="641829337" sldId="279"/>
            <ac:spMk id="2" creationId="{22D4CAF5-3A6D-62D7-BA8B-B14D9A06AC74}"/>
          </ac:spMkLst>
        </pc:spChg>
        <pc:spChg chg="mod">
          <ac:chgData name="Hala Ibrahim" userId="efe760e17abd7a4b" providerId="LiveId" clId="{ACE1AE31-7D9A-4BAB-AD82-ACF92DA9D339}" dt="2026-05-18T15:20:48.229" v="4120" actId="20577"/>
          <ac:spMkLst>
            <pc:docMk/>
            <pc:sldMk cId="641829337" sldId="279"/>
            <ac:spMk id="3" creationId="{A1FFCB0C-E411-3654-AD68-F5BF68F8EC61}"/>
          </ac:spMkLst>
        </pc:spChg>
      </pc:sldChg>
      <pc:sldChg chg="modSp mod modCm">
        <pc:chgData name="Hala Ibrahim" userId="efe760e17abd7a4b" providerId="LiveId" clId="{ACE1AE31-7D9A-4BAB-AD82-ACF92DA9D339}" dt="2026-05-18T15:56:15.075" v="4300" actId="2711"/>
        <pc:sldMkLst>
          <pc:docMk/>
          <pc:sldMk cId="2318505735" sldId="285"/>
        </pc:sldMkLst>
        <pc:spChg chg="mod">
          <ac:chgData name="Hala Ibrahim" userId="efe760e17abd7a4b" providerId="LiveId" clId="{ACE1AE31-7D9A-4BAB-AD82-ACF92DA9D339}" dt="2026-05-18T15:55:32.252" v="4294" actId="1076"/>
          <ac:spMkLst>
            <pc:docMk/>
            <pc:sldMk cId="2318505735" sldId="285"/>
            <ac:spMk id="2" creationId="{BD1E710B-F314-BC3B-76A7-5EB82C3C591D}"/>
          </ac:spMkLst>
        </pc:spChg>
        <pc:spChg chg="mod">
          <ac:chgData name="Hala Ibrahim" userId="efe760e17abd7a4b" providerId="LiveId" clId="{ACE1AE31-7D9A-4BAB-AD82-ACF92DA9D339}" dt="2026-05-18T15:56:11.375" v="4299" actId="2711"/>
          <ac:spMkLst>
            <pc:docMk/>
            <pc:sldMk cId="2318505735" sldId="285"/>
            <ac:spMk id="3" creationId="{A0BC0F33-13F8-9C8C-0C6D-0C8D8EFD6DED}"/>
          </ac:spMkLst>
        </pc:spChg>
        <pc:spChg chg="mod">
          <ac:chgData name="Hala Ibrahim" userId="efe760e17abd7a4b" providerId="LiveId" clId="{ACE1AE31-7D9A-4BAB-AD82-ACF92DA9D339}" dt="2026-05-18T15:56:15.075" v="4300" actId="2711"/>
          <ac:spMkLst>
            <pc:docMk/>
            <pc:sldMk cId="2318505735" sldId="285"/>
            <ac:spMk id="5" creationId="{90CC0AC1-D072-2F30-C89B-BB83919E70CE}"/>
          </ac:spMkLst>
        </pc:spChg>
        <pc:extLst>
          <p:ext xmlns:p="http://schemas.openxmlformats.org/presentationml/2006/main" uri="{D6D511B9-2390-475A-947B-AFAB55BFBCF1}">
            <pc226:cmChg xmlns:pc226="http://schemas.microsoft.com/office/powerpoint/2022/06/main/command" chg="mod">
              <pc226:chgData name="Hala Ibrahim" userId="efe760e17abd7a4b" providerId="LiveId" clId="{ACE1AE31-7D9A-4BAB-AD82-ACF92DA9D339}" dt="2026-05-18T15:23:00.985" v="4125" actId="20577"/>
              <pc2:cmMkLst xmlns:pc2="http://schemas.microsoft.com/office/powerpoint/2019/9/main/command">
                <pc:docMk/>
                <pc:sldMk cId="2318505735" sldId="285"/>
                <pc2:cmMk id="{2746D5F2-D474-4860-BBF0-2BF562175ECB}"/>
              </pc2:cmMkLst>
            </pc226:cmChg>
          </p:ext>
        </pc:extLst>
      </pc:sldChg>
      <pc:sldChg chg="modSp mod">
        <pc:chgData name="Hala Ibrahim" userId="efe760e17abd7a4b" providerId="LiveId" clId="{ACE1AE31-7D9A-4BAB-AD82-ACF92DA9D339}" dt="2026-05-18T15:55:12.830" v="4291" actId="1076"/>
        <pc:sldMkLst>
          <pc:docMk/>
          <pc:sldMk cId="2075846027" sldId="287"/>
        </pc:sldMkLst>
        <pc:spChg chg="mod">
          <ac:chgData name="Hala Ibrahim" userId="efe760e17abd7a4b" providerId="LiveId" clId="{ACE1AE31-7D9A-4BAB-AD82-ACF92DA9D339}" dt="2026-05-17T07:43:21.717" v="237" actId="782"/>
          <ac:spMkLst>
            <pc:docMk/>
            <pc:sldMk cId="2075846027" sldId="287"/>
            <ac:spMk id="2" creationId="{189904C7-DD89-9BBC-5A8E-4CCCC34B365E}"/>
          </ac:spMkLst>
        </pc:spChg>
        <pc:spChg chg="mod">
          <ac:chgData name="Hala Ibrahim" userId="efe760e17abd7a4b" providerId="LiveId" clId="{ACE1AE31-7D9A-4BAB-AD82-ACF92DA9D339}" dt="2026-05-18T15:55:12.830" v="4291" actId="1076"/>
          <ac:spMkLst>
            <pc:docMk/>
            <pc:sldMk cId="2075846027" sldId="287"/>
            <ac:spMk id="3" creationId="{EA0D2958-6488-46D4-057D-E913179DDC80}"/>
          </ac:spMkLst>
        </pc:spChg>
      </pc:sldChg>
      <pc:sldChg chg="modSp mod">
        <pc:chgData name="Hala Ibrahim" userId="efe760e17abd7a4b" providerId="LiveId" clId="{ACE1AE31-7D9A-4BAB-AD82-ACF92DA9D339}" dt="2026-05-18T15:25:42.559" v="4149" actId="1076"/>
        <pc:sldMkLst>
          <pc:docMk/>
          <pc:sldMk cId="1899753760" sldId="288"/>
        </pc:sldMkLst>
        <pc:spChg chg="mod">
          <ac:chgData name="Hala Ibrahim" userId="efe760e17abd7a4b" providerId="LiveId" clId="{ACE1AE31-7D9A-4BAB-AD82-ACF92DA9D339}" dt="2026-05-17T08:29:36.262" v="950" actId="782"/>
          <ac:spMkLst>
            <pc:docMk/>
            <pc:sldMk cId="1899753760" sldId="288"/>
            <ac:spMk id="2" creationId="{8F41268C-D8A9-B8D6-C176-4382FEF53B40}"/>
          </ac:spMkLst>
        </pc:spChg>
        <pc:spChg chg="mod">
          <ac:chgData name="Hala Ibrahim" userId="efe760e17abd7a4b" providerId="LiveId" clId="{ACE1AE31-7D9A-4BAB-AD82-ACF92DA9D339}" dt="2026-05-18T15:25:42.559" v="4149" actId="1076"/>
          <ac:spMkLst>
            <pc:docMk/>
            <pc:sldMk cId="1899753760" sldId="288"/>
            <ac:spMk id="5" creationId="{69C73ACE-61FC-A6E5-509B-9AFAC69E7415}"/>
          </ac:spMkLst>
        </pc:spChg>
      </pc:sldChg>
      <pc:sldChg chg="modSp mod">
        <pc:chgData name="Hala Ibrahim" userId="efe760e17abd7a4b" providerId="LiveId" clId="{ACE1AE31-7D9A-4BAB-AD82-ACF92DA9D339}" dt="2026-05-18T15:55:02.499" v="4290" actId="1076"/>
        <pc:sldMkLst>
          <pc:docMk/>
          <pc:sldMk cId="1270496509" sldId="297"/>
        </pc:sldMkLst>
        <pc:spChg chg="mod">
          <ac:chgData name="Hala Ibrahim" userId="efe760e17abd7a4b" providerId="LiveId" clId="{ACE1AE31-7D9A-4BAB-AD82-ACF92DA9D339}" dt="2026-05-18T15:55:02.499" v="4290" actId="1076"/>
          <ac:spMkLst>
            <pc:docMk/>
            <pc:sldMk cId="1270496509" sldId="297"/>
            <ac:spMk id="2" creationId="{A7B5325D-C86A-0380-8FEA-26DDB1F4D0BC}"/>
          </ac:spMkLst>
        </pc:spChg>
        <pc:spChg chg="mod">
          <ac:chgData name="Hala Ibrahim" userId="efe760e17abd7a4b" providerId="LiveId" clId="{ACE1AE31-7D9A-4BAB-AD82-ACF92DA9D339}" dt="2026-05-18T15:20:05.049" v="4119" actId="20577"/>
          <ac:spMkLst>
            <pc:docMk/>
            <pc:sldMk cId="1270496509" sldId="297"/>
            <ac:spMk id="3" creationId="{BC1572BA-D598-50DE-7D74-DDB10DB9263C}"/>
          </ac:spMkLst>
        </pc:spChg>
      </pc:sldChg>
      <pc:sldChg chg="modSp mod">
        <pc:chgData name="Hala Ibrahim" userId="efe760e17abd7a4b" providerId="LiveId" clId="{ACE1AE31-7D9A-4BAB-AD82-ACF92DA9D339}" dt="2026-05-18T12:36:03.952" v="3336" actId="113"/>
        <pc:sldMkLst>
          <pc:docMk/>
          <pc:sldMk cId="413021581" sldId="325"/>
        </pc:sldMkLst>
        <pc:spChg chg="mod">
          <ac:chgData name="Hala Ibrahim" userId="efe760e17abd7a4b" providerId="LiveId" clId="{ACE1AE31-7D9A-4BAB-AD82-ACF92DA9D339}" dt="2026-05-18T12:36:03.952" v="3336" actId="113"/>
          <ac:spMkLst>
            <pc:docMk/>
            <pc:sldMk cId="413021581" sldId="325"/>
            <ac:spMk id="2" creationId="{02789EE6-F133-CCF0-9C96-499A54184163}"/>
          </ac:spMkLst>
        </pc:spChg>
        <pc:spChg chg="mod">
          <ac:chgData name="Hala Ibrahim" userId="efe760e17abd7a4b" providerId="LiveId" clId="{ACE1AE31-7D9A-4BAB-AD82-ACF92DA9D339}" dt="2026-05-17T08:39:07.936" v="1669" actId="2711"/>
          <ac:spMkLst>
            <pc:docMk/>
            <pc:sldMk cId="413021581" sldId="325"/>
            <ac:spMk id="3" creationId="{6A920FDA-0CFE-1D61-C3EF-6E2D593B971E}"/>
          </ac:spMkLst>
        </pc:spChg>
      </pc:sldChg>
      <pc:sldChg chg="modSp mod">
        <pc:chgData name="Hala Ibrahim" userId="efe760e17abd7a4b" providerId="LiveId" clId="{ACE1AE31-7D9A-4BAB-AD82-ACF92DA9D339}" dt="2026-05-18T15:54:03.531" v="4289" actId="2711"/>
        <pc:sldMkLst>
          <pc:docMk/>
          <pc:sldMk cId="3987872727" sldId="328"/>
        </pc:sldMkLst>
        <pc:spChg chg="mod">
          <ac:chgData name="Hala Ibrahim" userId="efe760e17abd7a4b" providerId="LiveId" clId="{ACE1AE31-7D9A-4BAB-AD82-ACF92DA9D339}" dt="2026-05-18T15:51:55.505" v="4255" actId="122"/>
          <ac:spMkLst>
            <pc:docMk/>
            <pc:sldMk cId="3987872727" sldId="328"/>
            <ac:spMk id="2" creationId="{9FC9A001-9664-7F1B-AA1A-1021FCC699A9}"/>
          </ac:spMkLst>
        </pc:spChg>
        <pc:spChg chg="mod">
          <ac:chgData name="Hala Ibrahim" userId="efe760e17abd7a4b" providerId="LiveId" clId="{ACE1AE31-7D9A-4BAB-AD82-ACF92DA9D339}" dt="2026-05-18T15:53:59.297" v="4282" actId="2711"/>
          <ac:spMkLst>
            <pc:docMk/>
            <pc:sldMk cId="3987872727" sldId="328"/>
            <ac:spMk id="3" creationId="{E85243CD-8FE7-704D-4F2C-645B4AA2364A}"/>
          </ac:spMkLst>
        </pc:spChg>
        <pc:spChg chg="mod">
          <ac:chgData name="Hala Ibrahim" userId="efe760e17abd7a4b" providerId="LiveId" clId="{ACE1AE31-7D9A-4BAB-AD82-ACF92DA9D339}" dt="2026-05-18T15:54:01.978" v="4286" actId="2711"/>
          <ac:spMkLst>
            <pc:docMk/>
            <pc:sldMk cId="3987872727" sldId="328"/>
            <ac:spMk id="7" creationId="{DA0D8C75-B776-AED8-EBEE-1E75EFE94D3A}"/>
          </ac:spMkLst>
        </pc:spChg>
        <pc:spChg chg="mod">
          <ac:chgData name="Hala Ibrahim" userId="efe760e17abd7a4b" providerId="LiveId" clId="{ACE1AE31-7D9A-4BAB-AD82-ACF92DA9D339}" dt="2026-05-18T15:54:02.779" v="4288" actId="2711"/>
          <ac:spMkLst>
            <pc:docMk/>
            <pc:sldMk cId="3987872727" sldId="328"/>
            <ac:spMk id="8" creationId="{ECE16FD5-006F-59C2-5A6D-35B0732F941B}"/>
          </ac:spMkLst>
        </pc:spChg>
        <pc:spChg chg="mod">
          <ac:chgData name="Hala Ibrahim" userId="efe760e17abd7a4b" providerId="LiveId" clId="{ACE1AE31-7D9A-4BAB-AD82-ACF92DA9D339}" dt="2026-05-18T15:54:02.338" v="4287" actId="2711"/>
          <ac:spMkLst>
            <pc:docMk/>
            <pc:sldMk cId="3987872727" sldId="328"/>
            <ac:spMk id="9" creationId="{3C0F96AD-B15D-EF8C-93C8-B6A9D95A8D1F}"/>
          </ac:spMkLst>
        </pc:spChg>
        <pc:spChg chg="mod">
          <ac:chgData name="Hala Ibrahim" userId="efe760e17abd7a4b" providerId="LiveId" clId="{ACE1AE31-7D9A-4BAB-AD82-ACF92DA9D339}" dt="2026-05-18T15:53:22.289" v="4272" actId="2711"/>
          <ac:spMkLst>
            <pc:docMk/>
            <pc:sldMk cId="3987872727" sldId="328"/>
            <ac:spMk id="11" creationId="{F5F64EC3-6C43-E904-D674-0FFFDB64ACCC}"/>
          </ac:spMkLst>
        </pc:spChg>
        <pc:spChg chg="mod">
          <ac:chgData name="Hala Ibrahim" userId="efe760e17abd7a4b" providerId="LiveId" clId="{ACE1AE31-7D9A-4BAB-AD82-ACF92DA9D339}" dt="2026-05-18T15:53:22.289" v="4272" actId="2711"/>
          <ac:spMkLst>
            <pc:docMk/>
            <pc:sldMk cId="3987872727" sldId="328"/>
            <ac:spMk id="13" creationId="{13E801AF-ED12-0C04-43AC-6B63B5DA58CB}"/>
          </ac:spMkLst>
        </pc:spChg>
        <pc:spChg chg="mod">
          <ac:chgData name="Hala Ibrahim" userId="efe760e17abd7a4b" providerId="LiveId" clId="{ACE1AE31-7D9A-4BAB-AD82-ACF92DA9D339}" dt="2026-05-18T15:53:22.289" v="4272" actId="2711"/>
          <ac:spMkLst>
            <pc:docMk/>
            <pc:sldMk cId="3987872727" sldId="328"/>
            <ac:spMk id="15" creationId="{BA5CC6EB-A6B4-5E37-B533-115724B1B0DC}"/>
          </ac:spMkLst>
        </pc:spChg>
        <pc:spChg chg="mod">
          <ac:chgData name="Hala Ibrahim" userId="efe760e17abd7a4b" providerId="LiveId" clId="{ACE1AE31-7D9A-4BAB-AD82-ACF92DA9D339}" dt="2026-05-18T13:55:47.201" v="3893" actId="1076"/>
          <ac:spMkLst>
            <pc:docMk/>
            <pc:sldMk cId="3987872727" sldId="328"/>
            <ac:spMk id="37" creationId="{288F8E7D-53C7-F4ED-3B42-6929B2DAB069}"/>
          </ac:spMkLst>
        </pc:spChg>
        <pc:spChg chg="mod">
          <ac:chgData name="Hala Ibrahim" userId="efe760e17abd7a4b" providerId="LiveId" clId="{ACE1AE31-7D9A-4BAB-AD82-ACF92DA9D339}" dt="2026-05-18T13:55:45.014" v="3892" actId="1076"/>
          <ac:spMkLst>
            <pc:docMk/>
            <pc:sldMk cId="3987872727" sldId="328"/>
            <ac:spMk id="38" creationId="{A646A67F-06DD-CC7E-386C-25C8A72156B2}"/>
          </ac:spMkLst>
        </pc:spChg>
        <pc:spChg chg="mod">
          <ac:chgData name="Hala Ibrahim" userId="efe760e17abd7a4b" providerId="LiveId" clId="{ACE1AE31-7D9A-4BAB-AD82-ACF92DA9D339}" dt="2026-05-18T15:54:03.531" v="4289" actId="2711"/>
          <ac:spMkLst>
            <pc:docMk/>
            <pc:sldMk cId="3987872727" sldId="328"/>
            <ac:spMk id="57" creationId="{F1623107-395F-25D4-94D5-65ABD11EBC3E}"/>
          </ac:spMkLst>
        </pc:spChg>
        <pc:spChg chg="mod">
          <ac:chgData name="Hala Ibrahim" userId="efe760e17abd7a4b" providerId="LiveId" clId="{ACE1AE31-7D9A-4BAB-AD82-ACF92DA9D339}" dt="2026-05-18T15:54:02.338" v="4287" actId="2711"/>
          <ac:spMkLst>
            <pc:docMk/>
            <pc:sldMk cId="3987872727" sldId="328"/>
            <ac:spMk id="58" creationId="{3F00ABB1-F1FC-7981-BDEF-5CD89B405259}"/>
          </ac:spMkLst>
        </pc:spChg>
        <pc:spChg chg="mod">
          <ac:chgData name="Hala Ibrahim" userId="efe760e17abd7a4b" providerId="LiveId" clId="{ACE1AE31-7D9A-4BAB-AD82-ACF92DA9D339}" dt="2026-05-18T15:54:02.338" v="4287" actId="2711"/>
          <ac:spMkLst>
            <pc:docMk/>
            <pc:sldMk cId="3987872727" sldId="328"/>
            <ac:spMk id="59" creationId="{9E421854-13A0-0DCA-2593-414270BFAD66}"/>
          </ac:spMkLst>
        </pc:spChg>
        <pc:grpChg chg="mod">
          <ac:chgData name="Hala Ibrahim" userId="efe760e17abd7a4b" providerId="LiveId" clId="{ACE1AE31-7D9A-4BAB-AD82-ACF92DA9D339}" dt="2026-05-18T09:37:48.899" v="3290" actId="14100"/>
          <ac:grpSpMkLst>
            <pc:docMk/>
            <pc:sldMk cId="3987872727" sldId="328"/>
            <ac:grpSpMk id="44" creationId="{FFED7D46-BF88-CFAB-5C74-DD2B6003256A}"/>
          </ac:grpSpMkLst>
        </pc:grpChg>
      </pc:sldChg>
      <pc:sldChg chg="modSp mod">
        <pc:chgData name="Hala Ibrahim" userId="efe760e17abd7a4b" providerId="LiveId" clId="{ACE1AE31-7D9A-4BAB-AD82-ACF92DA9D339}" dt="2026-05-18T15:27:43.596" v="4152" actId="20577"/>
        <pc:sldMkLst>
          <pc:docMk/>
          <pc:sldMk cId="2067658091" sldId="339"/>
        </pc:sldMkLst>
        <pc:spChg chg="mod">
          <ac:chgData name="Hala Ibrahim" userId="efe760e17abd7a4b" providerId="LiveId" clId="{ACE1AE31-7D9A-4BAB-AD82-ACF92DA9D339}" dt="2026-05-18T12:42:40.026" v="3404" actId="20577"/>
          <ac:spMkLst>
            <pc:docMk/>
            <pc:sldMk cId="2067658091" sldId="339"/>
            <ac:spMk id="2" creationId="{82FA6968-CD6E-B5C8-E631-98C5DE127BCA}"/>
          </ac:spMkLst>
        </pc:spChg>
        <pc:spChg chg="mod">
          <ac:chgData name="Hala Ibrahim" userId="efe760e17abd7a4b" providerId="LiveId" clId="{ACE1AE31-7D9A-4BAB-AD82-ACF92DA9D339}" dt="2026-05-18T15:27:43.596" v="4152" actId="20577"/>
          <ac:spMkLst>
            <pc:docMk/>
            <pc:sldMk cId="2067658091" sldId="339"/>
            <ac:spMk id="6" creationId="{1F3E546D-06F9-C4A2-0278-AB12F504FD25}"/>
          </ac:spMkLst>
        </pc:spChg>
        <pc:spChg chg="mod">
          <ac:chgData name="Hala Ibrahim" userId="efe760e17abd7a4b" providerId="LiveId" clId="{ACE1AE31-7D9A-4BAB-AD82-ACF92DA9D339}" dt="2026-05-18T12:37:21.302" v="3337" actId="1076"/>
          <ac:spMkLst>
            <pc:docMk/>
            <pc:sldMk cId="2067658091" sldId="339"/>
            <ac:spMk id="7" creationId="{B3117450-08D4-A004-ED75-861C64C4EDB4}"/>
          </ac:spMkLst>
        </pc:spChg>
      </pc:sldChg>
      <pc:sldChg chg="modSp mod">
        <pc:chgData name="Hala Ibrahim" userId="efe760e17abd7a4b" providerId="LiveId" clId="{ACE1AE31-7D9A-4BAB-AD82-ACF92DA9D339}" dt="2026-05-18T15:30:01.585" v="4177" actId="20577"/>
        <pc:sldMkLst>
          <pc:docMk/>
          <pc:sldMk cId="3496925065" sldId="344"/>
        </pc:sldMkLst>
        <pc:spChg chg="mod">
          <ac:chgData name="Hala Ibrahim" userId="efe760e17abd7a4b" providerId="LiveId" clId="{ACE1AE31-7D9A-4BAB-AD82-ACF92DA9D339}" dt="2026-05-18T08:14:30.992" v="2227" actId="6549"/>
          <ac:spMkLst>
            <pc:docMk/>
            <pc:sldMk cId="3496925065" sldId="344"/>
            <ac:spMk id="2" creationId="{FB87ACEB-228E-75C2-76AD-23176E03903C}"/>
          </ac:spMkLst>
        </pc:spChg>
        <pc:spChg chg="mod">
          <ac:chgData name="Hala Ibrahim" userId="efe760e17abd7a4b" providerId="LiveId" clId="{ACE1AE31-7D9A-4BAB-AD82-ACF92DA9D339}" dt="2026-05-18T15:30:01.585" v="4177" actId="20577"/>
          <ac:spMkLst>
            <pc:docMk/>
            <pc:sldMk cId="3496925065" sldId="344"/>
            <ac:spMk id="4" creationId="{8FE6A722-1F80-83C9-6A21-F16EB482EE94}"/>
          </ac:spMkLst>
        </pc:spChg>
      </pc:sldChg>
      <pc:sldChg chg="modSp mod">
        <pc:chgData name="Hala Ibrahim" userId="efe760e17abd7a4b" providerId="LiveId" clId="{ACE1AE31-7D9A-4BAB-AD82-ACF92DA9D339}" dt="2026-05-18T15:28:56.274" v="4168" actId="20577"/>
        <pc:sldMkLst>
          <pc:docMk/>
          <pc:sldMk cId="4178326414" sldId="345"/>
        </pc:sldMkLst>
        <pc:spChg chg="mod">
          <ac:chgData name="Hala Ibrahim" userId="efe760e17abd7a4b" providerId="LiveId" clId="{ACE1AE31-7D9A-4BAB-AD82-ACF92DA9D339}" dt="2026-05-18T12:43:15.782" v="3410" actId="20577"/>
          <ac:spMkLst>
            <pc:docMk/>
            <pc:sldMk cId="4178326414" sldId="345"/>
            <ac:spMk id="2" creationId="{E0A356D5-59DA-0B88-C6AC-CDA0EE16572F}"/>
          </ac:spMkLst>
        </pc:spChg>
        <pc:spChg chg="mod">
          <ac:chgData name="Hala Ibrahim" userId="efe760e17abd7a4b" providerId="LiveId" clId="{ACE1AE31-7D9A-4BAB-AD82-ACF92DA9D339}" dt="2026-05-18T15:28:56.274" v="4168" actId="20577"/>
          <ac:spMkLst>
            <pc:docMk/>
            <pc:sldMk cId="4178326414" sldId="345"/>
            <ac:spMk id="6" creationId="{1151CB24-EBFD-BA25-914C-3805B8855EFC}"/>
          </ac:spMkLst>
        </pc:spChg>
        <pc:spChg chg="mod">
          <ac:chgData name="Hala Ibrahim" userId="efe760e17abd7a4b" providerId="LiveId" clId="{ACE1AE31-7D9A-4BAB-AD82-ACF92DA9D339}" dt="2026-05-18T08:05:54.402" v="2100" actId="20577"/>
          <ac:spMkLst>
            <pc:docMk/>
            <pc:sldMk cId="4178326414" sldId="345"/>
            <ac:spMk id="7" creationId="{C4F3DF1B-10AD-4325-1100-548E6CE1E57A}"/>
          </ac:spMkLst>
        </pc:spChg>
      </pc:sldChg>
      <pc:sldChg chg="modSp mod">
        <pc:chgData name="Hala Ibrahim" userId="efe760e17abd7a4b" providerId="LiveId" clId="{ACE1AE31-7D9A-4BAB-AD82-ACF92DA9D339}" dt="2026-05-18T15:31:31.831" v="4179" actId="20577"/>
        <pc:sldMkLst>
          <pc:docMk/>
          <pc:sldMk cId="2086974478" sldId="354"/>
        </pc:sldMkLst>
        <pc:spChg chg="mod">
          <ac:chgData name="Hala Ibrahim" userId="efe760e17abd7a4b" providerId="LiveId" clId="{ACE1AE31-7D9A-4BAB-AD82-ACF92DA9D339}" dt="2026-05-18T12:47:41.465" v="3476" actId="20577"/>
          <ac:spMkLst>
            <pc:docMk/>
            <pc:sldMk cId="2086974478" sldId="354"/>
            <ac:spMk id="4" creationId="{AE940CEF-7D24-A92D-33DB-8DB1DF3D7E76}"/>
          </ac:spMkLst>
        </pc:spChg>
        <pc:spChg chg="mod">
          <ac:chgData name="Hala Ibrahim" userId="efe760e17abd7a4b" providerId="LiveId" clId="{ACE1AE31-7D9A-4BAB-AD82-ACF92DA9D339}" dt="2026-05-18T15:31:31.831" v="4179" actId="20577"/>
          <ac:spMkLst>
            <pc:docMk/>
            <pc:sldMk cId="2086974478" sldId="354"/>
            <ac:spMk id="6" creationId="{6CAD1E2E-19AF-69DB-17F8-CF98603D4BAC}"/>
          </ac:spMkLst>
        </pc:spChg>
        <pc:spChg chg="mod">
          <ac:chgData name="Hala Ibrahim" userId="efe760e17abd7a4b" providerId="LiveId" clId="{ACE1AE31-7D9A-4BAB-AD82-ACF92DA9D339}" dt="2026-05-18T12:45:12.716" v="3430" actId="113"/>
          <ac:spMkLst>
            <pc:docMk/>
            <pc:sldMk cId="2086974478" sldId="354"/>
            <ac:spMk id="8" creationId="{973FEFF1-5A24-5DBA-2BFA-C50EADA25763}"/>
          </ac:spMkLst>
        </pc:spChg>
      </pc:sldChg>
      <pc:sldChg chg="modSp mod">
        <pc:chgData name="Hala Ibrahim" userId="efe760e17abd7a4b" providerId="LiveId" clId="{ACE1AE31-7D9A-4BAB-AD82-ACF92DA9D339}" dt="2026-05-18T15:56:57.410" v="4301" actId="2711"/>
        <pc:sldMkLst>
          <pc:docMk/>
          <pc:sldMk cId="3186954866" sldId="355"/>
        </pc:sldMkLst>
        <pc:spChg chg="mod">
          <ac:chgData name="Hala Ibrahim" userId="efe760e17abd7a4b" providerId="LiveId" clId="{ACE1AE31-7D9A-4BAB-AD82-ACF92DA9D339}" dt="2026-05-18T15:50:10.799" v="4252" actId="2711"/>
          <ac:spMkLst>
            <pc:docMk/>
            <pc:sldMk cId="3186954866" sldId="355"/>
            <ac:spMk id="5" creationId="{ED3FBC11-8B4A-24DA-F97C-84C6AABEFDD8}"/>
          </ac:spMkLst>
        </pc:spChg>
        <pc:spChg chg="mod">
          <ac:chgData name="Hala Ibrahim" userId="efe760e17abd7a4b" providerId="LiveId" clId="{ACE1AE31-7D9A-4BAB-AD82-ACF92DA9D339}" dt="2026-05-18T15:56:57.410" v="4301" actId="2711"/>
          <ac:spMkLst>
            <pc:docMk/>
            <pc:sldMk cId="3186954866" sldId="355"/>
            <ac:spMk id="6" creationId="{DE15B6C7-893F-896E-F6AF-0D7D79F6C8F0}"/>
          </ac:spMkLst>
        </pc:spChg>
      </pc:sldChg>
      <pc:sldChg chg="modSp mod">
        <pc:chgData name="Hala Ibrahim" userId="efe760e17abd7a4b" providerId="LiveId" clId="{ACE1AE31-7D9A-4BAB-AD82-ACF92DA9D339}" dt="2026-05-18T15:39:52.780" v="4189" actId="20577"/>
        <pc:sldMkLst>
          <pc:docMk/>
          <pc:sldMk cId="2096433138" sldId="356"/>
        </pc:sldMkLst>
        <pc:spChg chg="mod">
          <ac:chgData name="Hala Ibrahim" userId="efe760e17abd7a4b" providerId="LiveId" clId="{ACE1AE31-7D9A-4BAB-AD82-ACF92DA9D339}" dt="2026-05-18T15:34:38.227" v="4187" actId="20577"/>
          <ac:spMkLst>
            <pc:docMk/>
            <pc:sldMk cId="2096433138" sldId="356"/>
            <ac:spMk id="4" creationId="{EC5107AE-F180-CF19-EF7F-7CE3047EC530}"/>
          </ac:spMkLst>
        </pc:spChg>
        <pc:spChg chg="mod">
          <ac:chgData name="Hala Ibrahim" userId="efe760e17abd7a4b" providerId="LiveId" clId="{ACE1AE31-7D9A-4BAB-AD82-ACF92DA9D339}" dt="2026-05-18T15:39:52.780" v="4189" actId="20577"/>
          <ac:spMkLst>
            <pc:docMk/>
            <pc:sldMk cId="2096433138" sldId="356"/>
            <ac:spMk id="6" creationId="{6CAB3B1E-69C5-769D-815F-E00C1790D36B}"/>
          </ac:spMkLst>
        </pc:spChg>
        <pc:spChg chg="mod">
          <ac:chgData name="Hala Ibrahim" userId="efe760e17abd7a4b" providerId="LiveId" clId="{ACE1AE31-7D9A-4BAB-AD82-ACF92DA9D339}" dt="2026-05-18T12:53:02.056" v="3511" actId="113"/>
          <ac:spMkLst>
            <pc:docMk/>
            <pc:sldMk cId="2096433138" sldId="356"/>
            <ac:spMk id="8" creationId="{42C1C717-BFBC-2119-349D-EDFD5E5FFEBB}"/>
          </ac:spMkLst>
        </pc:spChg>
      </pc:sldChg>
      <pc:sldChg chg="modSp mod">
        <pc:chgData name="Hala Ibrahim" userId="efe760e17abd7a4b" providerId="LiveId" clId="{ACE1AE31-7D9A-4BAB-AD82-ACF92DA9D339}" dt="2026-05-18T15:50:43.014" v="4254" actId="2711"/>
        <pc:sldMkLst>
          <pc:docMk/>
          <pc:sldMk cId="2576091357" sldId="357"/>
        </pc:sldMkLst>
        <pc:spChg chg="mod">
          <ac:chgData name="Hala Ibrahim" userId="efe760e17abd7a4b" providerId="LiveId" clId="{ACE1AE31-7D9A-4BAB-AD82-ACF92DA9D339}" dt="2026-05-18T15:50:43.014" v="4254" actId="2711"/>
          <ac:spMkLst>
            <pc:docMk/>
            <pc:sldMk cId="2576091357" sldId="357"/>
            <ac:spMk id="5" creationId="{BE131D31-6E41-2ED7-29DB-36B4D35E1AE5}"/>
          </ac:spMkLst>
        </pc:spChg>
        <pc:spChg chg="mod">
          <ac:chgData name="Hala Ibrahim" userId="efe760e17abd7a4b" providerId="LiveId" clId="{ACE1AE31-7D9A-4BAB-AD82-ACF92DA9D339}" dt="2026-05-18T15:43:41.853" v="4236" actId="20577"/>
          <ac:spMkLst>
            <pc:docMk/>
            <pc:sldMk cId="2576091357" sldId="357"/>
            <ac:spMk id="6" creationId="{A9A1E25B-3191-DCAB-9B16-1B128346D71D}"/>
          </ac:spMkLst>
        </pc:spChg>
      </pc:sldChg>
      <pc:sldChg chg="modSp mod">
        <pc:chgData name="Hala Ibrahim" userId="efe760e17abd7a4b" providerId="LiveId" clId="{ACE1AE31-7D9A-4BAB-AD82-ACF92DA9D339}" dt="2026-05-18T15:44:18.081" v="4239" actId="20577"/>
        <pc:sldMkLst>
          <pc:docMk/>
          <pc:sldMk cId="3061734457" sldId="358"/>
        </pc:sldMkLst>
        <pc:spChg chg="mod">
          <ac:chgData name="Hala Ibrahim" userId="efe760e17abd7a4b" providerId="LiveId" clId="{ACE1AE31-7D9A-4BAB-AD82-ACF92DA9D339}" dt="2026-05-18T12:59:50.346" v="3645" actId="6549"/>
          <ac:spMkLst>
            <pc:docMk/>
            <pc:sldMk cId="3061734457" sldId="358"/>
            <ac:spMk id="4" creationId="{51050952-8BC6-8B82-5D16-EF90C9EA2C48}"/>
          </ac:spMkLst>
        </pc:spChg>
        <pc:spChg chg="mod">
          <ac:chgData name="Hala Ibrahim" userId="efe760e17abd7a4b" providerId="LiveId" clId="{ACE1AE31-7D9A-4BAB-AD82-ACF92DA9D339}" dt="2026-05-18T09:31:20.452" v="3224" actId="114"/>
          <ac:spMkLst>
            <pc:docMk/>
            <pc:sldMk cId="3061734457" sldId="358"/>
            <ac:spMk id="6" creationId="{849FE6C3-9198-E2C9-5324-D141AC3991C4}"/>
          </ac:spMkLst>
        </pc:spChg>
        <pc:spChg chg="mod">
          <ac:chgData name="Hala Ibrahim" userId="efe760e17abd7a4b" providerId="LiveId" clId="{ACE1AE31-7D9A-4BAB-AD82-ACF92DA9D339}" dt="2026-05-18T15:44:18.081" v="4239" actId="20577"/>
          <ac:spMkLst>
            <pc:docMk/>
            <pc:sldMk cId="3061734457" sldId="358"/>
            <ac:spMk id="8" creationId="{3B3CC3F9-9200-FD0D-2265-0E6E0FF3ABA3}"/>
          </ac:spMkLst>
        </pc:spChg>
      </pc:sldChg>
      <pc:sldChg chg="modSp mod ord">
        <pc:chgData name="Hala Ibrahim" userId="efe760e17abd7a4b" providerId="LiveId" clId="{ACE1AE31-7D9A-4BAB-AD82-ACF92DA9D339}" dt="2026-05-18T15:57:24.855" v="4304" actId="2711"/>
        <pc:sldMkLst>
          <pc:docMk/>
          <pc:sldMk cId="2225564918" sldId="359"/>
        </pc:sldMkLst>
        <pc:spChg chg="mod">
          <ac:chgData name="Hala Ibrahim" userId="efe760e17abd7a4b" providerId="LiveId" clId="{ACE1AE31-7D9A-4BAB-AD82-ACF92DA9D339}" dt="2026-05-18T15:57:24.855" v="4304" actId="2711"/>
          <ac:spMkLst>
            <pc:docMk/>
            <pc:sldMk cId="2225564918" sldId="359"/>
            <ac:spMk id="5" creationId="{05F674CD-1084-FBA3-1E68-0998807A609D}"/>
          </ac:spMkLst>
        </pc:spChg>
        <pc:spChg chg="mod">
          <ac:chgData name="Hala Ibrahim" userId="efe760e17abd7a4b" providerId="LiveId" clId="{ACE1AE31-7D9A-4BAB-AD82-ACF92DA9D339}" dt="2026-05-18T13:01:52.947" v="3648" actId="20577"/>
          <ac:spMkLst>
            <pc:docMk/>
            <pc:sldMk cId="2225564918" sldId="359"/>
            <ac:spMk id="6" creationId="{437548C9-5BC6-9EDE-F72E-9E55EE3BCF18}"/>
          </ac:spMkLst>
        </pc:spChg>
      </pc:sldChg>
      <pc:sldChg chg="modSp mod">
        <pc:chgData name="Hala Ibrahim" userId="efe760e17abd7a4b" providerId="LiveId" clId="{ACE1AE31-7D9A-4BAB-AD82-ACF92DA9D339}" dt="2026-05-18T15:49:28.520" v="4251" actId="20577"/>
        <pc:sldMkLst>
          <pc:docMk/>
          <pc:sldMk cId="277447619" sldId="360"/>
        </pc:sldMkLst>
        <pc:spChg chg="mod">
          <ac:chgData name="Hala Ibrahim" userId="efe760e17abd7a4b" providerId="LiveId" clId="{ACE1AE31-7D9A-4BAB-AD82-ACF92DA9D339}" dt="2026-05-18T15:47:48.056" v="4245" actId="255"/>
          <ac:spMkLst>
            <pc:docMk/>
            <pc:sldMk cId="277447619" sldId="360"/>
            <ac:spMk id="3" creationId="{0090D586-55E9-E944-F905-B7E6F862D7F9}"/>
          </ac:spMkLst>
        </pc:spChg>
        <pc:spChg chg="mod">
          <ac:chgData name="Hala Ibrahim" userId="efe760e17abd7a4b" providerId="LiveId" clId="{ACE1AE31-7D9A-4BAB-AD82-ACF92DA9D339}" dt="2026-05-18T15:49:28.520" v="4251" actId="20577"/>
          <ac:spMkLst>
            <pc:docMk/>
            <pc:sldMk cId="277447619" sldId="360"/>
            <ac:spMk id="4" creationId="{288F6510-A600-4CE9-C821-C3BA587134E8}"/>
          </ac:spMkLst>
        </pc:spChg>
        <pc:spChg chg="mod">
          <ac:chgData name="Hala Ibrahim" userId="efe760e17abd7a4b" providerId="LiveId" clId="{ACE1AE31-7D9A-4BAB-AD82-ACF92DA9D339}" dt="2026-05-18T09:30:12.664" v="3223" actId="114"/>
          <ac:spMkLst>
            <pc:docMk/>
            <pc:sldMk cId="277447619" sldId="360"/>
            <ac:spMk id="6" creationId="{1FB4125B-D901-3D09-6070-7B5B775AFDB6}"/>
          </ac:spMkLst>
        </pc:spChg>
      </pc:sldChg>
      <pc:sldChg chg="modSp mod">
        <pc:chgData name="Hala Ibrahim" userId="efe760e17abd7a4b" providerId="LiveId" clId="{ACE1AE31-7D9A-4BAB-AD82-ACF92DA9D339}" dt="2026-05-18T15:47:54.387" v="4246" actId="255"/>
        <pc:sldMkLst>
          <pc:docMk/>
          <pc:sldMk cId="2062113140" sldId="361"/>
        </pc:sldMkLst>
        <pc:spChg chg="mod">
          <ac:chgData name="Hala Ibrahim" userId="efe760e17abd7a4b" providerId="LiveId" clId="{ACE1AE31-7D9A-4BAB-AD82-ACF92DA9D339}" dt="2026-05-18T15:47:54.387" v="4246" actId="255"/>
          <ac:spMkLst>
            <pc:docMk/>
            <pc:sldMk cId="2062113140" sldId="361"/>
            <ac:spMk id="2" creationId="{0A510C29-5A55-EEE9-A741-7680F8234E6E}"/>
          </ac:spMkLst>
        </pc:spChg>
        <pc:spChg chg="mod">
          <ac:chgData name="Hala Ibrahim" userId="efe760e17abd7a4b" providerId="LiveId" clId="{ACE1AE31-7D9A-4BAB-AD82-ACF92DA9D339}" dt="2026-05-18T13:03:27.236" v="3657" actId="20577"/>
          <ac:spMkLst>
            <pc:docMk/>
            <pc:sldMk cId="2062113140" sldId="361"/>
            <ac:spMk id="6" creationId="{C425EC7F-A7FC-5333-AE5B-0856BA19DCC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5/22/2026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rtl="1"/>
            <a:r>
              <a:rPr lang="ar-JO" sz="5000" dirty="0">
                <a:latin typeface="+mn-lt"/>
                <a:ea typeface="+mj-lt"/>
                <a:cs typeface="Arial" panose="020B0604020202020204" pitchFamily="34" charset="0"/>
              </a:rPr>
              <a:t>فرقة عمل </a:t>
            </a:r>
            <a:r>
              <a:rPr lang="en-US" sz="5000" dirty="0">
                <a:latin typeface="+mn-lt"/>
                <a:ea typeface="+mj-lt"/>
                <a:cs typeface="Arial" panose="020B0604020202020204" pitchFamily="34" charset="0"/>
              </a:rPr>
              <a:t>Charles River</a:t>
            </a:r>
            <a:r>
              <a:rPr lang="ar-JO" sz="5000" dirty="0">
                <a:latin typeface="+mn-lt"/>
                <a:ea typeface="+mj-lt"/>
                <a:cs typeface="Arial" panose="020B0604020202020204" pitchFamily="34" charset="0"/>
              </a:rPr>
              <a:t> المعنية بالوصول العادل إلى النهر</a:t>
            </a:r>
            <a:endParaRPr lang="en-US" sz="5000" dirty="0">
              <a:latin typeface="+mn-lt"/>
              <a:cs typeface="Arial" panose="020B0604020202020204" pitchFamily="34" charset="0"/>
            </a:endParaRPr>
          </a:p>
        </p:txBody>
      </p:sp>
      <p:sp>
        <p:nvSpPr>
          <p:cNvPr id="3" name="Subtitle 2"/>
          <p:cNvSpPr>
            <a:spLocks noGrp="1"/>
          </p:cNvSpPr>
          <p:nvPr>
            <p:ph type="subTitle" idx="1"/>
          </p:nvPr>
        </p:nvSpPr>
        <p:spPr>
          <a:xfrm>
            <a:off x="1100051" y="4455621"/>
            <a:ext cx="10058400" cy="1388588"/>
          </a:xfrm>
        </p:spPr>
        <p:txBody>
          <a:bodyPr vert="horz" lIns="91440" tIns="45720" rIns="91440" bIns="45720" rtlCol="0" anchor="t">
            <a:normAutofit/>
          </a:bodyPr>
          <a:lstStyle/>
          <a:p>
            <a:endParaRPr lang="en-US" dirty="0"/>
          </a:p>
          <a:p>
            <a:pPr algn="r" rtl="1"/>
            <a:r>
              <a:rPr lang="ar-JO" sz="2800" cap="none" dirty="0">
                <a:solidFill>
                  <a:srgbClr val="004B24"/>
                </a:solidFill>
                <a:latin typeface="Arial"/>
                <a:cs typeface="Arial"/>
              </a:rPr>
              <a:t>الاجتماع رقم 10 | 13 مايو، 2026</a:t>
            </a:r>
            <a:endParaRPr lang="en-US" sz="2800" cap="none" dirty="0">
              <a:solidFill>
                <a:srgbClr val="004B24"/>
              </a:solidFill>
              <a:latin typeface="Arial"/>
              <a:cs typeface="Arial"/>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a:xfrm>
            <a:off x="1315941" y="343746"/>
            <a:ext cx="10058400" cy="1450757"/>
          </a:xfrm>
        </p:spPr>
        <p:txBody>
          <a:bodyPr>
            <a:noAutofit/>
          </a:bodyPr>
          <a:lstStyle/>
          <a:p>
            <a:pPr algn="r" rtl="1"/>
            <a:br>
              <a:rPr lang="ar-JO" sz="4000" dirty="0">
                <a:solidFill>
                  <a:srgbClr val="404040"/>
                </a:solidFill>
                <a:latin typeface="Arial" panose="020B0604020202020204" pitchFamily="34" charset="0"/>
                <a:ea typeface="Calibri Light"/>
                <a:cs typeface="Arial" panose="020B0604020202020204" pitchFamily="34" charset="0"/>
              </a:rPr>
            </a:br>
            <a:r>
              <a:rPr lang="ar-JO" sz="4000" dirty="0">
                <a:solidFill>
                  <a:srgbClr val="404040"/>
                </a:solidFill>
                <a:latin typeface="Arial" panose="020B0604020202020204" pitchFamily="34" charset="0"/>
                <a:ea typeface="Calibri Light"/>
                <a:cs typeface="Arial" panose="020B0604020202020204" pitchFamily="34" charset="0"/>
              </a:rPr>
              <a:t>مراجعة ملاحظات التوصيات من الجلسات العامة:</a:t>
            </a:r>
            <a:endParaRPr lang="en-US" sz="4000" dirty="0">
              <a:latin typeface="Arial" panose="020B0604020202020204" pitchFamily="34" charset="0"/>
              <a:ea typeface="Calibri Light"/>
              <a:cs typeface="Arial" panose="020B0604020202020204" pitchFamily="34" charset="0"/>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579620" y="2333090"/>
            <a:ext cx="10794721" cy="3386959"/>
          </a:xfrm>
        </p:spPr>
        <p:txBody>
          <a:bodyPr vert="horz" lIns="0" tIns="45720" rIns="0" bIns="45720" rtlCol="0" anchor="t">
            <a:noAutofit/>
          </a:bodyPr>
          <a:lstStyle/>
          <a:p>
            <a:pPr marL="228600" indent="-228600" algn="r" rtl="1">
              <a:buAutoNum type="arabicPeriod"/>
            </a:pPr>
            <a:r>
              <a:rPr lang="ar-SA" sz="1600" b="1" dirty="0">
                <a:latin typeface="Calibri" panose="020F0502020204030204"/>
                <a:ea typeface="Calibri" panose="020F0502020204030204"/>
              </a:rPr>
              <a:t>توفير المزيد من أنظمة التواصل، </a:t>
            </a:r>
            <a:r>
              <a:rPr lang="ar-SA" sz="1600" dirty="0">
                <a:latin typeface="Calibri" panose="020F0502020204030204"/>
                <a:ea typeface="Calibri" panose="020F0502020204030204"/>
              </a:rPr>
              <a:t>مثل صفحة ويب خاصة بالمشروع تتضمن جهة اتصال رئيسية أو خطًا ساخنًا؛ ووضع لافتات </a:t>
            </a:r>
            <a:r>
              <a:rPr lang="ar-JO" sz="1600" dirty="0">
                <a:latin typeface="Calibri" panose="020F0502020204030204"/>
                <a:ea typeface="Calibri" panose="020F0502020204030204"/>
              </a:rPr>
              <a:t>فعلية</a:t>
            </a:r>
            <a:r>
              <a:rPr lang="ar-SA" sz="1600" dirty="0">
                <a:latin typeface="Calibri" panose="020F0502020204030204"/>
                <a:ea typeface="Calibri" panose="020F0502020204030204"/>
              </a:rPr>
              <a:t> في مواقع المشاريع (</a:t>
            </a:r>
            <a:r>
              <a:rPr lang="ar-JO" sz="1600" dirty="0">
                <a:latin typeface="Calibri" panose="020F0502020204030204"/>
                <a:ea typeface="Calibri" panose="020F0502020204030204"/>
              </a:rPr>
              <a:t>كال</a:t>
            </a:r>
            <a:r>
              <a:rPr lang="ar-SA" sz="1600" dirty="0">
                <a:latin typeface="Calibri" panose="020F0502020204030204"/>
                <a:ea typeface="Calibri" panose="020F0502020204030204"/>
              </a:rPr>
              <a:t>منشورات، </a:t>
            </a:r>
            <a:r>
              <a:rPr lang="ar-JO" sz="1600" dirty="0">
                <a:latin typeface="Calibri" panose="020F0502020204030204"/>
                <a:ea typeface="Calibri" panose="020F0502020204030204"/>
              </a:rPr>
              <a:t>أو ال</a:t>
            </a:r>
            <a:r>
              <a:rPr lang="ar-SA" sz="1600" dirty="0">
                <a:latin typeface="Calibri" panose="020F0502020204030204"/>
                <a:ea typeface="Calibri" panose="020F0502020204030204"/>
              </a:rPr>
              <a:t>لوحات </a:t>
            </a:r>
            <a:r>
              <a:rPr lang="ar-JO" sz="1600" dirty="0">
                <a:latin typeface="Calibri" panose="020F0502020204030204"/>
                <a:ea typeface="Calibri" panose="020F0502020204030204"/>
              </a:rPr>
              <a:t>ال</a:t>
            </a:r>
            <a:r>
              <a:rPr lang="ar-SA" sz="1600" dirty="0">
                <a:latin typeface="Calibri" panose="020F0502020204030204"/>
                <a:ea typeface="Calibri" panose="020F0502020204030204"/>
              </a:rPr>
              <a:t>إعلانية، إلخ)؛ والاستخدام النشط لوسائل التواصل الاجتماعي (فيسبوك، إنستغرام)؛ وتوفير تقاويم لعرض الفعاليات القادمة و/أو حالات الانقطاع المتوقعة أو التواريخ الرئيسية؛ واستخدام قوائم البريد الإلكتروني المجتمعية للتواصل مع السكان.</a:t>
            </a:r>
            <a:endParaRPr lang="en-US" sz="1600" dirty="0">
              <a:latin typeface="Calibri" panose="020F0502020204030204"/>
              <a:ea typeface="Calibri" panose="020F0502020204030204"/>
            </a:endParaRPr>
          </a:p>
          <a:p>
            <a:pPr marL="228600" indent="-228600" algn="r" rtl="1">
              <a:buAutoNum type="arabicPeriod"/>
            </a:pPr>
            <a:r>
              <a:rPr lang="ar-SA" sz="1600" b="1" dirty="0">
                <a:latin typeface="Calibri" panose="020F0502020204030204"/>
                <a:ea typeface="Calibri" panose="020F0502020204030204"/>
              </a:rPr>
              <a:t>إشراك المجتمع مبكرًا، </a:t>
            </a:r>
            <a:r>
              <a:rPr lang="ar-SA" sz="1600" dirty="0">
                <a:latin typeface="Calibri" panose="020F0502020204030204"/>
                <a:ea typeface="Calibri" panose="020F0502020204030204"/>
              </a:rPr>
              <a:t>لا سي</a:t>
            </a:r>
            <a:r>
              <a:rPr lang="ar-JO" sz="1600" dirty="0">
                <a:latin typeface="Calibri" panose="020F0502020204030204"/>
                <a:ea typeface="Calibri" panose="020F0502020204030204"/>
              </a:rPr>
              <a:t>ّ</a:t>
            </a:r>
            <a:r>
              <a:rPr lang="ar-SA" sz="1600" dirty="0">
                <a:latin typeface="Calibri" panose="020F0502020204030204"/>
                <a:ea typeface="Calibri" panose="020F0502020204030204"/>
              </a:rPr>
              <a:t>ما قبل بدء المشاريع أو الانتهاء منها، حتى يكون لآراء المجتمع تأثيرٌ فعّال على المشروع. ويشمل ذلك مشاركة أفكار المشاريع المحتملة، وليس فقط الخطط النهائية، وإرسال الرسائل و/أو تحديد </a:t>
            </a:r>
            <a:r>
              <a:rPr lang="ar-JO" sz="1600" dirty="0">
                <a:latin typeface="Calibri" panose="020F0502020204030204"/>
                <a:ea typeface="Calibri" panose="020F0502020204030204"/>
              </a:rPr>
              <a:t>ال</a:t>
            </a:r>
            <a:r>
              <a:rPr lang="ar-SA" sz="1600" dirty="0">
                <a:latin typeface="Calibri" panose="020F0502020204030204"/>
                <a:ea typeface="Calibri" panose="020F0502020204030204"/>
              </a:rPr>
              <a:t>فرص لإشراك المجتمع مبكرًا، وتوفير فرص لإشراكه في منتصف المشروع أيضًا.</a:t>
            </a:r>
            <a:endParaRPr lang="en-US" sz="1600" dirty="0">
              <a:latin typeface="Calibri" panose="020F0502020204030204"/>
              <a:ea typeface="Calibri" panose="020F0502020204030204"/>
            </a:endParaRPr>
          </a:p>
          <a:p>
            <a:pPr marL="228600" indent="-228600" algn="r" rtl="1">
              <a:buAutoNum type="arabicPeriod"/>
            </a:pPr>
            <a:r>
              <a:rPr lang="ar-SA" sz="1600" b="1" dirty="0">
                <a:latin typeface="Calibri" panose="020F0502020204030204"/>
                <a:ea typeface="Calibri" panose="020F0502020204030204"/>
              </a:rPr>
              <a:t>تحديد جهات اتصال واضحة للمجتمع - </a:t>
            </a:r>
            <a:r>
              <a:rPr lang="ar-SA" sz="1600" dirty="0">
                <a:latin typeface="Calibri" panose="020F0502020204030204"/>
                <a:ea typeface="Calibri" panose="020F0502020204030204"/>
              </a:rPr>
              <a:t>سواءً على مستوى المشروع أو المجتمع - حيث</a:t>
            </a:r>
            <a:r>
              <a:rPr lang="ar-JO" sz="1600" dirty="0">
                <a:latin typeface="Calibri" panose="020F0502020204030204"/>
                <a:ea typeface="Calibri" panose="020F0502020204030204"/>
              </a:rPr>
              <a:t>ُ</a:t>
            </a:r>
            <a:r>
              <a:rPr lang="ar-SA" sz="1600" dirty="0">
                <a:latin typeface="Calibri" panose="020F0502020204030204"/>
                <a:ea typeface="Calibri" panose="020F0502020204030204"/>
              </a:rPr>
              <a:t> يقدم هذا الشخص تحديثات منتظمة ويجيب </a:t>
            </a:r>
            <a:r>
              <a:rPr lang="ar-JO" sz="1600" dirty="0">
                <a:latin typeface="Calibri" panose="020F0502020204030204"/>
                <a:ea typeface="Calibri" panose="020F0502020204030204"/>
              </a:rPr>
              <a:t>عن</a:t>
            </a:r>
            <a:r>
              <a:rPr lang="ar-SA" sz="1600" dirty="0">
                <a:latin typeface="Calibri" panose="020F0502020204030204"/>
                <a:ea typeface="Calibri" panose="020F0502020204030204"/>
              </a:rPr>
              <a:t> الأسئلة الواردة (رقميًا </a:t>
            </a:r>
            <a:r>
              <a:rPr lang="ar-JO" sz="1600" dirty="0">
                <a:latin typeface="Calibri" panose="020F0502020204030204"/>
                <a:ea typeface="Calibri" panose="020F0502020204030204"/>
              </a:rPr>
              <a:t>أو</a:t>
            </a:r>
            <a:r>
              <a:rPr lang="ar-SA" sz="1600" dirty="0">
                <a:latin typeface="Calibri" panose="020F0502020204030204"/>
                <a:ea typeface="Calibri" panose="020F0502020204030204"/>
              </a:rPr>
              <a:t> من خلال التواصل</a:t>
            </a:r>
            <a:r>
              <a:rPr lang="ar-JO" sz="1600" dirty="0">
                <a:latin typeface="Calibri" panose="020F0502020204030204"/>
                <a:ea typeface="Calibri" panose="020F0502020204030204"/>
              </a:rPr>
              <a:t> المباشر</a:t>
            </a:r>
            <a:r>
              <a:rPr lang="ar-SA" sz="1600" dirty="0">
                <a:latin typeface="Calibri" panose="020F0502020204030204"/>
                <a:ea typeface="Calibri" panose="020F0502020204030204"/>
              </a:rPr>
              <a:t>).</a:t>
            </a:r>
            <a:endParaRPr lang="en-US" sz="1600" dirty="0">
              <a:latin typeface="Calibri" panose="020F0502020204030204"/>
              <a:ea typeface="Calibri" panose="020F0502020204030204"/>
            </a:endParaRPr>
          </a:p>
          <a:p>
            <a:pPr marL="228600" indent="-228600" algn="r" rtl="1">
              <a:buAutoNum type="arabicPeriod"/>
            </a:pPr>
            <a:r>
              <a:rPr lang="ar-SA" sz="1600" b="1" dirty="0">
                <a:highlight>
                  <a:srgbClr val="FFFFFF"/>
                </a:highlight>
                <a:latin typeface="Aptos"/>
                <a:ea typeface="Calibri" panose="020F0502020204030204"/>
              </a:rPr>
              <a:t>توضيح أدوار</a:t>
            </a:r>
            <a:r>
              <a:rPr lang="ar-JO" sz="1600" b="1" dirty="0">
                <a:highlight>
                  <a:srgbClr val="FFFFFF"/>
                </a:highlight>
                <a:latin typeface="Aptos"/>
                <a:ea typeface="Calibri" panose="020F0502020204030204"/>
              </a:rPr>
              <a:t> </a:t>
            </a:r>
            <a:r>
              <a:rPr lang="en-US" sz="1600" b="1" dirty="0">
                <a:highlight>
                  <a:srgbClr val="FFFFFF"/>
                </a:highlight>
                <a:latin typeface="Aptos"/>
                <a:ea typeface="Calibri" panose="020F0502020204030204"/>
              </a:rPr>
              <a:t>DCR</a:t>
            </a:r>
            <a:r>
              <a:rPr lang="ar-SA" sz="1600" b="1" dirty="0">
                <a:highlight>
                  <a:srgbClr val="FFFFFF"/>
                </a:highlight>
                <a:latin typeface="Aptos"/>
                <a:ea typeface="Calibri" panose="020F0502020204030204"/>
              </a:rPr>
              <a:t>، </a:t>
            </a:r>
            <a:r>
              <a:rPr lang="ar-JO" sz="1600" b="1" dirty="0">
                <a:highlight>
                  <a:srgbClr val="FFFFFF"/>
                </a:highlight>
                <a:latin typeface="Aptos"/>
                <a:ea typeface="Calibri" panose="020F0502020204030204"/>
              </a:rPr>
              <a:t>ومدينة </a:t>
            </a:r>
            <a:r>
              <a:rPr lang="en-US" sz="1600" b="1" dirty="0">
                <a:highlight>
                  <a:srgbClr val="FFFFFF"/>
                </a:highlight>
                <a:latin typeface="Aptos"/>
                <a:ea typeface="Calibri" panose="020F0502020204030204"/>
              </a:rPr>
              <a:t>Cambridge</a:t>
            </a:r>
            <a:r>
              <a:rPr lang="ar-SA" sz="1600" b="1" dirty="0">
                <a:highlight>
                  <a:srgbClr val="FFFFFF"/>
                </a:highlight>
                <a:latin typeface="Aptos"/>
                <a:ea typeface="Calibri" panose="020F0502020204030204"/>
              </a:rPr>
              <a:t>، والجهات الأخرى</a:t>
            </a:r>
            <a:r>
              <a:rPr lang="ar-SA" sz="1600" dirty="0">
                <a:highlight>
                  <a:srgbClr val="FFFFFF"/>
                </a:highlight>
                <a:latin typeface="Aptos"/>
                <a:ea typeface="Calibri" panose="020F0502020204030204"/>
              </a:rPr>
              <a:t>، بما في ذلك تنسيق جهود التوعية والتواصل.</a:t>
            </a:r>
            <a:endParaRPr lang="en-US" sz="1600" dirty="0">
              <a:highlight>
                <a:srgbClr val="FFFFFF"/>
              </a:highlight>
              <a:latin typeface="Aptos"/>
              <a:ea typeface="Calibri" panose="020F0502020204030204"/>
            </a:endParaRPr>
          </a:p>
          <a:p>
            <a:pPr marL="228600" indent="-228600" algn="r" rtl="1">
              <a:buAutoNum type="arabicPeriod"/>
            </a:pPr>
            <a:r>
              <a:rPr lang="ar-SA" sz="1600" b="1" dirty="0">
                <a:ea typeface="Calibri"/>
              </a:rPr>
              <a:t>توسيع نطاق التواصل المباشر، </a:t>
            </a:r>
            <a:r>
              <a:rPr lang="ar-SA" sz="1600" dirty="0">
                <a:ea typeface="Calibri"/>
              </a:rPr>
              <a:t>بما في ذلك عقد اجتماعات خاصة بكل حي</a:t>
            </a:r>
            <a:r>
              <a:rPr lang="ar-JO" sz="1600" dirty="0">
                <a:ea typeface="Calibri"/>
              </a:rPr>
              <a:t>ّ</a:t>
            </a:r>
            <a:r>
              <a:rPr lang="ar-SA" sz="1600" dirty="0">
                <a:ea typeface="Calibri"/>
              </a:rPr>
              <a:t>، وإقامة فعاليات مؤقتة في أماكن عامة محلية، مثل</a:t>
            </a:r>
            <a:r>
              <a:rPr lang="en-US" sz="1600" dirty="0">
                <a:ea typeface="Calibri"/>
              </a:rPr>
              <a:t>:</a:t>
            </a:r>
            <a:r>
              <a:rPr lang="ar-SA" sz="1600" dirty="0">
                <a:ea typeface="Calibri"/>
              </a:rPr>
              <a:t> الكنائس أو محلات البقالة، والتعاون مع منظ</a:t>
            </a:r>
            <a:r>
              <a:rPr lang="ar-JO" sz="1600" dirty="0">
                <a:ea typeface="Calibri"/>
              </a:rPr>
              <a:t>ّ</a:t>
            </a:r>
            <a:r>
              <a:rPr lang="ar-SA" sz="1600" dirty="0">
                <a:ea typeface="Calibri"/>
              </a:rPr>
              <a:t>مات المجتمع المحلي، والجمعيات، ودور العبادة، والشركات. </a:t>
            </a:r>
            <a:endParaRPr lang="en-US" sz="1600" dirty="0">
              <a:ea typeface="Calibri"/>
            </a:endParaRPr>
          </a:p>
          <a:p>
            <a:pPr marL="228600" indent="-228600" algn="r" rtl="1">
              <a:buAutoNum type="arabicPeriod"/>
            </a:pPr>
            <a:r>
              <a:rPr lang="ar-SA" sz="1600" b="1" dirty="0">
                <a:ea typeface="Calibri"/>
              </a:rPr>
              <a:t>اختبار استراتيجيات </a:t>
            </a:r>
            <a:r>
              <a:rPr lang="ar-JO" sz="1600" b="1" dirty="0">
                <a:ea typeface="Calibri"/>
              </a:rPr>
              <a:t>الإشراك</a:t>
            </a:r>
            <a:r>
              <a:rPr lang="ar-SA" sz="1600" b="1" dirty="0">
                <a:ea typeface="Calibri"/>
              </a:rPr>
              <a:t> والتواصل من خلال برامج تجريبية.</a:t>
            </a:r>
            <a:endParaRPr lang="en-US" sz="1600" b="1" dirty="0">
              <a:ea typeface="Calibri"/>
            </a:endParaRPr>
          </a:p>
          <a:p>
            <a:pPr marL="457200" indent="-457200">
              <a:lnSpc>
                <a:spcPct val="100000"/>
              </a:lnSpc>
              <a:spcBef>
                <a:spcPts val="600"/>
              </a:spcBef>
              <a:spcAft>
                <a:spcPts val="600"/>
              </a:spcAft>
              <a:buFont typeface="Wingdings" panose="020F0502020204030204" pitchFamily="34" charset="0"/>
              <a:buChar char="§"/>
            </a:pPr>
            <a:endParaRPr lang="en-US" sz="1600" dirty="0">
              <a:latin typeface="Aptos Narrow"/>
              <a:ea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sz="1600" dirty="0">
              <a:latin typeface="Aptos Narrow"/>
              <a:ea typeface="Calibri" panose="020F0502020204030204"/>
            </a:endParaRPr>
          </a:p>
        </p:txBody>
      </p:sp>
      <p:sp>
        <p:nvSpPr>
          <p:cNvPr id="7" name="Text Placeholder 6">
            <a:extLst>
              <a:ext uri="{FF2B5EF4-FFF2-40B4-BE49-F238E27FC236}">
                <a16:creationId xmlns:a16="http://schemas.microsoft.com/office/drawing/2014/main" id="{B3117450-08D4-A004-ED75-861C64C4EDB4}"/>
              </a:ext>
            </a:extLst>
          </p:cNvPr>
          <p:cNvSpPr>
            <a:spLocks noGrp="1"/>
          </p:cNvSpPr>
          <p:nvPr>
            <p:ph type="body" idx="1"/>
          </p:nvPr>
        </p:nvSpPr>
        <p:spPr>
          <a:xfrm>
            <a:off x="6436581" y="1740275"/>
            <a:ext cx="4937760" cy="736282"/>
          </a:xfrm>
        </p:spPr>
        <p:txBody>
          <a:bodyPr>
            <a:normAutofit/>
          </a:bodyPr>
          <a:lstStyle/>
          <a:p>
            <a:pPr algn="r" rtl="1"/>
            <a:r>
              <a:rPr lang="ar-JO" dirty="0">
                <a:ea typeface="Calibri"/>
              </a:rPr>
              <a:t>ملخص ملاحظات جلسة الاستماع العامة</a:t>
            </a:r>
            <a:r>
              <a:rPr lang="en-US" dirty="0">
                <a:ea typeface="Calibri"/>
              </a:rPr>
              <a:t> </a:t>
            </a:r>
            <a:endParaRPr lang="en-US" dirty="0"/>
          </a:p>
        </p:txBody>
      </p:sp>
    </p:spTree>
    <p:extLst>
      <p:ext uri="{BB962C8B-B14F-4D97-AF65-F5344CB8AC3E}">
        <p14:creationId xmlns:p14="http://schemas.microsoft.com/office/powerpoint/2010/main" val="206765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76E4-AAE2-C7A9-6AAE-0AE0F5C27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56D5-59DA-0B88-C6AC-CDA0EE16572F}"/>
              </a:ext>
            </a:extLst>
          </p:cNvPr>
          <p:cNvSpPr>
            <a:spLocks noGrp="1"/>
          </p:cNvSpPr>
          <p:nvPr>
            <p:ph type="title"/>
          </p:nvPr>
        </p:nvSpPr>
        <p:spPr>
          <a:xfrm>
            <a:off x="1382415" y="165153"/>
            <a:ext cx="10058400" cy="1450757"/>
          </a:xfrm>
        </p:spPr>
        <p:txBody>
          <a:bodyPr>
            <a:noAutofit/>
          </a:bodyPr>
          <a:lstStyle/>
          <a:p>
            <a:pPr algn="r" rtl="1"/>
            <a:r>
              <a:rPr lang="ar-SA" sz="4000" dirty="0">
                <a:solidFill>
                  <a:srgbClr val="404040"/>
                </a:solidFill>
                <a:latin typeface="Aptos Display"/>
                <a:ea typeface="Calibri Light"/>
                <a:cs typeface="+mn-cs"/>
              </a:rPr>
              <a:t>مراجعة التوصيات </a:t>
            </a:r>
            <a:r>
              <a:rPr lang="ar-JO" sz="4000" dirty="0">
                <a:solidFill>
                  <a:srgbClr val="404040"/>
                </a:solidFill>
                <a:latin typeface="Aptos Display"/>
                <a:ea typeface="Calibri Light"/>
                <a:cs typeface="+mn-cs"/>
              </a:rPr>
              <a:t>من</a:t>
            </a:r>
            <a:r>
              <a:rPr lang="ar-SA" sz="4000" dirty="0">
                <a:solidFill>
                  <a:srgbClr val="404040"/>
                </a:solidFill>
                <a:latin typeface="Aptos Display"/>
                <a:ea typeface="Calibri Light"/>
                <a:cs typeface="+mn-cs"/>
              </a:rPr>
              <a:t> </a:t>
            </a:r>
            <a:r>
              <a:rPr lang="ar-JO" sz="4000" dirty="0">
                <a:solidFill>
                  <a:srgbClr val="404040"/>
                </a:solidFill>
                <a:latin typeface="Aptos Display"/>
                <a:ea typeface="Calibri Light"/>
                <a:cs typeface="+mn-cs"/>
              </a:rPr>
              <a:t>الاستبيان العام</a:t>
            </a:r>
            <a:r>
              <a:rPr lang="ar-SA" sz="4000" dirty="0">
                <a:solidFill>
                  <a:srgbClr val="404040"/>
                </a:solidFill>
                <a:latin typeface="Aptos Display"/>
                <a:ea typeface="Calibri Light"/>
                <a:cs typeface="+mn-cs"/>
              </a:rPr>
              <a:t> حتى تاريخه:</a:t>
            </a:r>
            <a:endParaRPr lang="en-US" sz="4000" dirty="0">
              <a:ea typeface="Calibri Light"/>
              <a:cs typeface="+mn-cs"/>
            </a:endParaRPr>
          </a:p>
        </p:txBody>
      </p:sp>
      <p:sp>
        <p:nvSpPr>
          <p:cNvPr id="6" name="Content Placeholder 5">
            <a:extLst>
              <a:ext uri="{FF2B5EF4-FFF2-40B4-BE49-F238E27FC236}">
                <a16:creationId xmlns:a16="http://schemas.microsoft.com/office/drawing/2014/main" id="{1151CB24-EBFD-BA25-914C-3805B8855EFC}"/>
              </a:ext>
            </a:extLst>
          </p:cNvPr>
          <p:cNvSpPr>
            <a:spLocks noGrp="1"/>
          </p:cNvSpPr>
          <p:nvPr>
            <p:ph sz="quarter" idx="4"/>
          </p:nvPr>
        </p:nvSpPr>
        <p:spPr>
          <a:xfrm>
            <a:off x="646094" y="2580509"/>
            <a:ext cx="10794721" cy="3386959"/>
          </a:xfrm>
        </p:spPr>
        <p:txBody>
          <a:bodyPr vert="horz" lIns="0" tIns="45720" rIns="0" bIns="45720" rtlCol="0" anchor="t">
            <a:noAutofit/>
          </a:bodyPr>
          <a:lstStyle/>
          <a:p>
            <a:pPr marL="228600" indent="-228600" algn="r" rtl="1">
              <a:buAutoNum type="arabicPeriod"/>
            </a:pPr>
            <a:r>
              <a:rPr lang="ar-JO" sz="2200" dirty="0">
                <a:highlight>
                  <a:srgbClr val="FFFFFF"/>
                </a:highlight>
                <a:latin typeface="Aptos"/>
                <a:ea typeface="Calibri" panose="020F0502020204030204"/>
              </a:rPr>
              <a:t> أبدى </a:t>
            </a:r>
            <a:r>
              <a:rPr lang="ar-JO" sz="2200" b="1" dirty="0">
                <a:highlight>
                  <a:srgbClr val="FFFFFF"/>
                </a:highlight>
                <a:latin typeface="Aptos"/>
                <a:ea typeface="Calibri" panose="020F0502020204030204"/>
              </a:rPr>
              <a:t>60-80% من المشاركين في الاستبيان موافقتهم </a:t>
            </a:r>
            <a:r>
              <a:rPr lang="ar-JO" sz="2200" dirty="0">
                <a:highlight>
                  <a:srgbClr val="FFFFFF"/>
                </a:highlight>
                <a:latin typeface="Aptos"/>
                <a:ea typeface="Calibri" panose="020F0502020204030204"/>
              </a:rPr>
              <a:t>وقدَّموا بعض التوصيات؛</a:t>
            </a:r>
            <a:endParaRPr lang="en-US" sz="2200" b="1" dirty="0">
              <a:highlight>
                <a:srgbClr val="FFFFFF"/>
              </a:highlight>
              <a:latin typeface="Aptos"/>
              <a:ea typeface="Calibri" panose="020F0502020204030204"/>
            </a:endParaRPr>
          </a:p>
          <a:p>
            <a:pPr marL="228600" indent="-228600" algn="r" rtl="1">
              <a:buAutoNum type="arabicPeriod"/>
            </a:pPr>
            <a:r>
              <a:rPr lang="ar-JO" sz="2200" dirty="0">
                <a:highlight>
                  <a:srgbClr val="FFFFFF"/>
                </a:highlight>
                <a:latin typeface="Aptos"/>
                <a:ea typeface="Calibri" panose="020F0502020204030204"/>
              </a:rPr>
              <a:t> </a:t>
            </a:r>
            <a:r>
              <a:rPr lang="ar-JO" sz="2200" b="1" dirty="0">
                <a:highlight>
                  <a:srgbClr val="FFFFFF"/>
                </a:highlight>
                <a:latin typeface="Aptos"/>
                <a:ea typeface="Calibri" panose="020F0502020204030204"/>
              </a:rPr>
              <a:t>تضمّنت التوصيات مايلي:</a:t>
            </a:r>
            <a:endParaRPr lang="en-US" sz="2200" b="1" dirty="0">
              <a:highlight>
                <a:srgbClr val="FFFFFF"/>
              </a:highlight>
              <a:latin typeface="Aptos"/>
              <a:ea typeface="Calibri" panose="020F0502020204030204"/>
            </a:endParaRPr>
          </a:p>
          <a:p>
            <a:pPr marL="383540" lvl="1" algn="r" rtl="1">
              <a:buAutoNum type="arabicPeriod"/>
            </a:pPr>
            <a:r>
              <a:rPr lang="en-US" sz="1600" dirty="0">
                <a:highlight>
                  <a:srgbClr val="FFFFFF"/>
                </a:highlight>
                <a:latin typeface="Aptos"/>
                <a:ea typeface="Calibri" panose="020F0502020204030204"/>
              </a:rPr>
              <a:t> </a:t>
            </a:r>
            <a:r>
              <a:rPr lang="ar-SA" sz="1600" dirty="0">
                <a:highlight>
                  <a:srgbClr val="FFFFFF"/>
                </a:highlight>
                <a:latin typeface="Aptos"/>
                <a:ea typeface="Calibri" panose="020F0502020204030204"/>
              </a:rPr>
              <a:t>أهمية وجود تواصل واضح ومت</a:t>
            </a:r>
            <a:r>
              <a:rPr lang="ar-JO" sz="1600" dirty="0">
                <a:highlight>
                  <a:srgbClr val="FFFFFF"/>
                </a:highlight>
                <a:latin typeface="Aptos"/>
                <a:ea typeface="Calibri" panose="020F0502020204030204"/>
              </a:rPr>
              <a:t>ّ</a:t>
            </a:r>
            <a:r>
              <a:rPr lang="ar-SA" sz="1600" dirty="0">
                <a:highlight>
                  <a:srgbClr val="FFFFFF"/>
                </a:highlight>
                <a:latin typeface="Aptos"/>
                <a:ea typeface="Calibri" panose="020F0502020204030204"/>
              </a:rPr>
              <a:t>سق </a:t>
            </a:r>
            <a:r>
              <a:rPr lang="ar-JO" sz="1600" dirty="0">
                <a:highlight>
                  <a:srgbClr val="FFFFFF"/>
                </a:highlight>
                <a:latin typeface="Aptos"/>
                <a:ea typeface="Calibri" panose="020F0502020204030204"/>
              </a:rPr>
              <a:t>ومألوف، يشمل تقديم</a:t>
            </a:r>
            <a:r>
              <a:rPr lang="ar-SA" sz="1600" dirty="0">
                <a:highlight>
                  <a:srgbClr val="FFFFFF"/>
                </a:highlight>
                <a:latin typeface="Aptos"/>
                <a:ea typeface="Calibri" panose="020F0502020204030204"/>
              </a:rPr>
              <a:t> تحديثات منتظمة حول المشاريع و/أو </a:t>
            </a:r>
            <a:r>
              <a:rPr lang="ar-JO" sz="1600" dirty="0">
                <a:highlight>
                  <a:srgbClr val="FFFFFF"/>
                </a:highlight>
                <a:latin typeface="Aptos"/>
                <a:ea typeface="Calibri" panose="020F0502020204030204"/>
              </a:rPr>
              <a:t>توفير </a:t>
            </a:r>
            <a:r>
              <a:rPr lang="ar-SA" sz="1600" dirty="0">
                <a:highlight>
                  <a:srgbClr val="FFFFFF"/>
                </a:highlight>
                <a:latin typeface="Aptos"/>
                <a:ea typeface="Calibri" panose="020F0502020204030204"/>
              </a:rPr>
              <a:t>صفحة مركزية مخص</a:t>
            </a:r>
            <a:r>
              <a:rPr lang="ar-JO" sz="1600" dirty="0">
                <a:highlight>
                  <a:srgbClr val="FFFFFF"/>
                </a:highlight>
                <a:latin typeface="Aptos"/>
                <a:ea typeface="Calibri" panose="020F0502020204030204"/>
              </a:rPr>
              <a:t>ّ</a:t>
            </a:r>
            <a:r>
              <a:rPr lang="ar-SA" sz="1600" dirty="0">
                <a:highlight>
                  <a:srgbClr val="FFFFFF"/>
                </a:highlight>
                <a:latin typeface="Aptos"/>
                <a:ea typeface="Calibri" panose="020F0502020204030204"/>
              </a:rPr>
              <a:t>صة لها؛</a:t>
            </a:r>
            <a:endParaRPr lang="ar-JO" sz="1600" dirty="0">
              <a:highlight>
                <a:srgbClr val="FFFFFF"/>
              </a:highlight>
              <a:latin typeface="Aptos"/>
              <a:ea typeface="Calibri" panose="020F0502020204030204"/>
            </a:endParaRPr>
          </a:p>
          <a:p>
            <a:pPr marL="383540" lvl="1" algn="r" rtl="1">
              <a:buAutoNum type="arabicPeriod"/>
            </a:pPr>
            <a:r>
              <a:rPr lang="ar-SA" sz="1600" dirty="0">
                <a:highlight>
                  <a:srgbClr val="FFFFFF"/>
                </a:highlight>
                <a:latin typeface="Aptos"/>
                <a:ea typeface="Calibri" panose="020F0502020204030204"/>
              </a:rPr>
              <a:t>الحاجة إلى </a:t>
            </a:r>
            <a:r>
              <a:rPr lang="ar-JO" sz="1600" dirty="0">
                <a:highlight>
                  <a:srgbClr val="FFFFFF"/>
                </a:highlight>
                <a:latin typeface="Aptos"/>
                <a:ea typeface="Calibri" panose="020F0502020204030204"/>
              </a:rPr>
              <a:t>التواصل المباشر/ </a:t>
            </a:r>
            <a:r>
              <a:rPr lang="ar-SA" sz="1600" dirty="0">
                <a:highlight>
                  <a:srgbClr val="FFFFFF"/>
                </a:highlight>
                <a:latin typeface="Aptos"/>
                <a:ea typeface="Calibri" panose="020F0502020204030204"/>
              </a:rPr>
              <a:t>التواجد الميداني في المجتمعات المحلية؛</a:t>
            </a:r>
            <a:endParaRPr lang="ar-JO" sz="1600" dirty="0">
              <a:highlight>
                <a:srgbClr val="FFFFFF"/>
              </a:highlight>
              <a:latin typeface="Aptos"/>
              <a:ea typeface="Calibri" panose="020F0502020204030204"/>
            </a:endParaRPr>
          </a:p>
          <a:p>
            <a:pPr marL="383540" lvl="1" algn="r" rtl="1">
              <a:buAutoNum type="arabicPeriod"/>
            </a:pPr>
            <a:r>
              <a:rPr lang="ar-SA" sz="1600" dirty="0">
                <a:highlight>
                  <a:srgbClr val="FFFFFF"/>
                </a:highlight>
                <a:latin typeface="Aptos"/>
                <a:ea typeface="Calibri" panose="020F0502020204030204"/>
              </a:rPr>
              <a:t>الحاجة إلى </a:t>
            </a:r>
            <a:r>
              <a:rPr lang="ar-JO" sz="1600" dirty="0">
                <a:highlight>
                  <a:srgbClr val="FFFFFF"/>
                </a:highlight>
                <a:latin typeface="Aptos"/>
                <a:ea typeface="Calibri" panose="020F0502020204030204"/>
              </a:rPr>
              <a:t>إجراء ال</a:t>
            </a:r>
            <a:r>
              <a:rPr lang="ar-SA" sz="1600" dirty="0">
                <a:highlight>
                  <a:srgbClr val="FFFFFF"/>
                </a:highlight>
                <a:latin typeface="Aptos"/>
                <a:ea typeface="Calibri" panose="020F0502020204030204"/>
              </a:rPr>
              <a:t>مزيد من التحسينات </a:t>
            </a:r>
            <a:r>
              <a:rPr lang="ar-JO" sz="1600" dirty="0">
                <a:highlight>
                  <a:srgbClr val="FFFFFF"/>
                </a:highlight>
                <a:latin typeface="Aptos"/>
                <a:ea typeface="Calibri" panose="020F0502020204030204"/>
              </a:rPr>
              <a:t>فيما يتعلق ب</a:t>
            </a:r>
            <a:r>
              <a:rPr lang="ar-SA" sz="1600" dirty="0">
                <a:highlight>
                  <a:srgbClr val="FFFFFF"/>
                </a:highlight>
                <a:latin typeface="Aptos"/>
                <a:ea typeface="Calibri" panose="020F0502020204030204"/>
              </a:rPr>
              <a:t>البنية التحتية والنظافة؛</a:t>
            </a:r>
            <a:endParaRPr lang="ar-JO" sz="1600" dirty="0">
              <a:highlight>
                <a:srgbClr val="FFFFFF"/>
              </a:highlight>
              <a:latin typeface="Aptos"/>
              <a:ea typeface="Calibri" panose="020F0502020204030204"/>
            </a:endParaRPr>
          </a:p>
          <a:p>
            <a:pPr marL="383540" lvl="1" algn="r" rtl="1">
              <a:buAutoNum type="arabicPeriod"/>
            </a:pPr>
            <a:r>
              <a:rPr lang="ar-SA" sz="1600" dirty="0">
                <a:highlight>
                  <a:srgbClr val="FFFFFF"/>
                </a:highlight>
                <a:latin typeface="Aptos"/>
                <a:ea typeface="Calibri" panose="020F0502020204030204"/>
              </a:rPr>
              <a:t>توضيح المقصود بكلمة "المجتمع" في </a:t>
            </a:r>
            <a:r>
              <a:rPr lang="en-US" sz="1600" dirty="0">
                <a:highlight>
                  <a:srgbClr val="FFFFFF"/>
                </a:highlight>
                <a:latin typeface="Aptos"/>
                <a:ea typeface="Calibri" panose="020F0502020204030204"/>
              </a:rPr>
              <a:t>DCR</a:t>
            </a:r>
            <a:r>
              <a:rPr lang="ar-SA" sz="1600" dirty="0">
                <a:highlight>
                  <a:srgbClr val="FFFFFF"/>
                </a:highlight>
                <a:latin typeface="Aptos"/>
                <a:ea typeface="Calibri" panose="020F0502020204030204"/>
              </a:rPr>
              <a:t>، وتوضيح كيفية تأثير إسهامات المجتمع على المشاريع أو العمليات؛</a:t>
            </a:r>
            <a:endParaRPr lang="en-US" sz="1600" dirty="0">
              <a:highlight>
                <a:srgbClr val="FFFFFF"/>
              </a:highlight>
              <a:latin typeface="Aptos"/>
              <a:ea typeface="Calibri" panose="020F0502020204030204"/>
            </a:endParaRPr>
          </a:p>
          <a:p>
            <a:pPr marL="383540" lvl="1" algn="r" rtl="1">
              <a:buAutoNum type="arabicPeriod"/>
            </a:pPr>
            <a:r>
              <a:rPr lang="ar-SA" sz="1600" dirty="0">
                <a:highlight>
                  <a:srgbClr val="FFFFFF"/>
                </a:highlight>
                <a:latin typeface="Aptos"/>
                <a:ea typeface="Calibri" panose="020F0502020204030204"/>
              </a:rPr>
              <a:t>دمج المزيد من المقاييس وممارسات التقييم لضمان الالتزام بالأهداف والقيم المحددة في هذه التوصيات؛</a:t>
            </a:r>
            <a:endParaRPr lang="en-US" sz="1600" dirty="0">
              <a:highlight>
                <a:srgbClr val="FFFFFF"/>
              </a:highlight>
              <a:latin typeface="Aptos"/>
              <a:ea typeface="Calibri" panose="020F0502020204030204"/>
            </a:endParaRPr>
          </a:p>
          <a:p>
            <a:pPr marL="383540" lvl="1" algn="r" rtl="1">
              <a:buAutoNum type="arabicPeriod"/>
            </a:pPr>
            <a:r>
              <a:rPr lang="ar-SA" sz="1600" dirty="0">
                <a:highlight>
                  <a:srgbClr val="FFFFFF"/>
                </a:highlight>
                <a:latin typeface="Aptos"/>
                <a:ea typeface="Calibri" panose="020F0502020204030204"/>
              </a:rPr>
              <a:t>الحاجة إلى التنسيق مع المدارس المحلية؛</a:t>
            </a:r>
            <a:endParaRPr lang="en-US" sz="1600" dirty="0">
              <a:highlight>
                <a:srgbClr val="FFFFFF"/>
              </a:highlight>
              <a:latin typeface="Aptos"/>
              <a:ea typeface="Calibri" panose="020F0502020204030204"/>
            </a:endParaRPr>
          </a:p>
          <a:p>
            <a:pPr marL="383540" lvl="1" algn="r" rtl="1">
              <a:buAutoNum type="arabicPeriod"/>
            </a:pPr>
            <a:r>
              <a:rPr lang="ar-SA" sz="1600" dirty="0">
                <a:highlight>
                  <a:srgbClr val="FFFFFF"/>
                </a:highlight>
                <a:latin typeface="Aptos"/>
                <a:ea typeface="Calibri" panose="020F0502020204030204"/>
              </a:rPr>
              <a:t>تبسيط لغة التوصيات.</a:t>
            </a:r>
            <a:endParaRPr lang="en-US" sz="1600" dirty="0">
              <a:highlight>
                <a:srgbClr val="FFFFFF"/>
              </a:highlight>
              <a:latin typeface="Aptos"/>
              <a:ea typeface="Calibri" panose="020F0502020204030204"/>
            </a:endParaRPr>
          </a:p>
          <a:p>
            <a:pPr marL="383540" lvl="1">
              <a:buFont typeface="Calibri" pitchFamily="34" charset="0"/>
              <a:buAutoNum type="arabicPeriod"/>
            </a:pPr>
            <a:endParaRPr lang="en-US" sz="1000" b="1" dirty="0">
              <a:highlight>
                <a:srgbClr val="FFFFFF"/>
              </a:highlight>
              <a:latin typeface="Aptos"/>
              <a:ea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dirty="0">
              <a:latin typeface="Aptos Narrow"/>
              <a:ea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dirty="0">
              <a:latin typeface="Aptos Narrow"/>
              <a:ea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dirty="0">
              <a:latin typeface="Aptos Narrow"/>
              <a:ea typeface="Calibri" panose="020F0502020204030204"/>
            </a:endParaRPr>
          </a:p>
        </p:txBody>
      </p:sp>
      <p:sp>
        <p:nvSpPr>
          <p:cNvPr id="7" name="Text Placeholder 6">
            <a:extLst>
              <a:ext uri="{FF2B5EF4-FFF2-40B4-BE49-F238E27FC236}">
                <a16:creationId xmlns:a16="http://schemas.microsoft.com/office/drawing/2014/main" id="{C4F3DF1B-10AD-4325-1100-548E6CE1E57A}"/>
              </a:ext>
            </a:extLst>
          </p:cNvPr>
          <p:cNvSpPr>
            <a:spLocks noGrp="1"/>
          </p:cNvSpPr>
          <p:nvPr>
            <p:ph type="body" idx="1"/>
          </p:nvPr>
        </p:nvSpPr>
        <p:spPr>
          <a:xfrm>
            <a:off x="4090598" y="1734891"/>
            <a:ext cx="7407025" cy="726637"/>
          </a:xfrm>
        </p:spPr>
        <p:txBody>
          <a:bodyPr>
            <a:normAutofit/>
          </a:bodyPr>
          <a:lstStyle/>
          <a:p>
            <a:pPr algn="r" rtl="1"/>
            <a:r>
              <a:rPr lang="ar-JO" dirty="0">
                <a:ea typeface="Calibri"/>
              </a:rPr>
              <a:t>ملخص ملاحظات الاستبيان العام:17 مشاركًا في الاستبيان</a:t>
            </a:r>
            <a:endParaRPr lang="en-US" dirty="0"/>
          </a:p>
        </p:txBody>
      </p:sp>
    </p:spTree>
    <p:extLst>
      <p:ext uri="{BB962C8B-B14F-4D97-AF65-F5344CB8AC3E}">
        <p14:creationId xmlns:p14="http://schemas.microsoft.com/office/powerpoint/2010/main" val="417832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ACEB-228E-75C2-76AD-23176E03903C}"/>
              </a:ext>
            </a:extLst>
          </p:cNvPr>
          <p:cNvSpPr>
            <a:spLocks noGrp="1"/>
          </p:cNvSpPr>
          <p:nvPr>
            <p:ph type="title"/>
          </p:nvPr>
        </p:nvSpPr>
        <p:spPr/>
        <p:txBody>
          <a:bodyPr/>
          <a:lstStyle/>
          <a:p>
            <a:pPr algn="r" rtl="1"/>
            <a:r>
              <a:rPr lang="ar-SA" dirty="0">
                <a:ea typeface="Calibri Light"/>
                <a:cs typeface="+mn-cs"/>
              </a:rPr>
              <a:t>مخطط مسو</a:t>
            </a:r>
            <a:r>
              <a:rPr lang="ar-JO" dirty="0">
                <a:ea typeface="Calibri Light"/>
                <a:cs typeface="+mn-cs"/>
              </a:rPr>
              <a:t>ّ</a:t>
            </a:r>
            <a:r>
              <a:rPr lang="ar-SA" dirty="0">
                <a:ea typeface="Calibri Light"/>
                <a:cs typeface="+mn-cs"/>
              </a:rPr>
              <a:t>دة التقرير:</a:t>
            </a:r>
            <a:endParaRPr lang="en-US" dirty="0">
              <a:cs typeface="+mn-cs"/>
            </a:endParaRPr>
          </a:p>
        </p:txBody>
      </p:sp>
      <p:sp>
        <p:nvSpPr>
          <p:cNvPr id="4" name="Content Placeholder 3">
            <a:extLst>
              <a:ext uri="{FF2B5EF4-FFF2-40B4-BE49-F238E27FC236}">
                <a16:creationId xmlns:a16="http://schemas.microsoft.com/office/drawing/2014/main" id="{8FE6A722-1F80-83C9-6A21-F16EB482EE94}"/>
              </a:ext>
            </a:extLst>
          </p:cNvPr>
          <p:cNvSpPr>
            <a:spLocks noGrp="1"/>
          </p:cNvSpPr>
          <p:nvPr>
            <p:ph idx="1"/>
          </p:nvPr>
        </p:nvSpPr>
        <p:spPr/>
        <p:txBody>
          <a:bodyPr vert="horz" lIns="0" tIns="45720" rIns="0" bIns="45720" rtlCol="0" anchor="t">
            <a:normAutofit/>
          </a:bodyPr>
          <a:lstStyle/>
          <a:p>
            <a:pPr marL="0" indent="0">
              <a:buNone/>
            </a:pPr>
            <a:endParaRPr lang="en-US" dirty="0">
              <a:ea typeface="Calibri"/>
              <a:cs typeface="Calibri"/>
            </a:endParaRPr>
          </a:p>
          <a:p>
            <a:pPr marL="457200" indent="-457200" algn="r" rtl="1">
              <a:buAutoNum type="arabicPeriod"/>
            </a:pPr>
            <a:r>
              <a:rPr lang="ar-JO" sz="2400" dirty="0">
                <a:ea typeface="Calibri"/>
              </a:rPr>
              <a:t>الملخّص التنفيذي</a:t>
            </a:r>
            <a:endParaRPr lang="en-US" sz="2400" dirty="0">
              <a:ea typeface="Calibri"/>
            </a:endParaRPr>
          </a:p>
          <a:p>
            <a:pPr marL="457200" indent="-457200" algn="r" rtl="1">
              <a:buAutoNum type="arabicPeriod"/>
            </a:pPr>
            <a:r>
              <a:rPr lang="ar-JO" sz="2400" dirty="0">
                <a:ea typeface="Calibri"/>
              </a:rPr>
              <a:t>المقدمة</a:t>
            </a:r>
            <a:endParaRPr lang="en-US" sz="2400" dirty="0">
              <a:ea typeface="Calibri"/>
            </a:endParaRPr>
          </a:p>
          <a:p>
            <a:pPr marL="457200" indent="-457200" algn="r" rtl="1">
              <a:buAutoNum type="arabicPeriod"/>
            </a:pPr>
            <a:r>
              <a:rPr lang="ar-JO" sz="2400" dirty="0">
                <a:ea typeface="Calibri"/>
              </a:rPr>
              <a:t>أعمال</a:t>
            </a:r>
            <a:r>
              <a:rPr lang="ar-SA" sz="2400" dirty="0">
                <a:ea typeface="Calibri"/>
              </a:rPr>
              <a:t> </a:t>
            </a:r>
            <a:r>
              <a:rPr lang="ar-JO" sz="2400" dirty="0">
                <a:ea typeface="Calibri"/>
              </a:rPr>
              <a:t>"</a:t>
            </a:r>
            <a:r>
              <a:rPr lang="ar-SA" sz="2400" dirty="0">
                <a:ea typeface="Calibri"/>
              </a:rPr>
              <a:t>فرقة عمل</a:t>
            </a:r>
            <a:r>
              <a:rPr lang="en-US" sz="2400" dirty="0">
                <a:ea typeface="Calibri"/>
              </a:rPr>
              <a:t>Charles River </a:t>
            </a:r>
            <a:r>
              <a:rPr lang="ar-JO" sz="2400" dirty="0">
                <a:ea typeface="Calibri"/>
              </a:rPr>
              <a:t>" </a:t>
            </a:r>
            <a:r>
              <a:rPr lang="ar-SA" sz="2400" dirty="0">
                <a:ea typeface="Calibri"/>
              </a:rPr>
              <a:t>المعنية بالوصول العادل إلى النهر </a:t>
            </a:r>
            <a:r>
              <a:rPr lang="ar-SA" sz="2400" i="1" dirty="0">
                <a:ea typeface="Calibri"/>
              </a:rPr>
              <a:t>(الاجتماعات والتوعية والمشاركة وجلسات الاستماع العامة)</a:t>
            </a:r>
            <a:endParaRPr lang="en-US" sz="2400" i="1" dirty="0">
              <a:ea typeface="Calibri"/>
            </a:endParaRPr>
          </a:p>
          <a:p>
            <a:pPr marL="457200" indent="-457200" algn="r" rtl="1">
              <a:buAutoNum type="arabicPeriod"/>
            </a:pPr>
            <a:r>
              <a:rPr lang="ar-SA" sz="2400" dirty="0">
                <a:ea typeface="Calibri"/>
              </a:rPr>
              <a:t>ملخ</a:t>
            </a:r>
            <a:r>
              <a:rPr lang="ar-JO" sz="2400" dirty="0">
                <a:ea typeface="Calibri"/>
              </a:rPr>
              <a:t>ّ</a:t>
            </a:r>
            <a:r>
              <a:rPr lang="ar-SA" sz="2400" dirty="0">
                <a:ea typeface="Calibri"/>
              </a:rPr>
              <a:t>ص النتائج الرئيسية</a:t>
            </a:r>
            <a:endParaRPr lang="en-US" sz="2400" dirty="0">
              <a:ea typeface="Calibri"/>
            </a:endParaRPr>
          </a:p>
          <a:p>
            <a:pPr marL="457200" indent="-457200" algn="r" rtl="1">
              <a:buAutoNum type="arabicPeriod"/>
            </a:pPr>
            <a:r>
              <a:rPr lang="ar-JO" sz="2400" dirty="0">
                <a:ea typeface="Calibri"/>
              </a:rPr>
              <a:t>توصيات فرقة العمل (</a:t>
            </a:r>
            <a:r>
              <a:rPr lang="en-US" sz="2400" dirty="0">
                <a:ea typeface="Calibri"/>
              </a:rPr>
              <a:t>CRTF</a:t>
            </a:r>
            <a:r>
              <a:rPr lang="ar-JO" sz="2400" dirty="0">
                <a:ea typeface="Calibri"/>
              </a:rPr>
              <a:t>)</a:t>
            </a:r>
          </a:p>
          <a:p>
            <a:pPr marL="457200" indent="-457200" algn="r" rtl="1">
              <a:buAutoNum type="arabicPeriod"/>
            </a:pPr>
            <a:r>
              <a:rPr lang="ar-SA" sz="2400" dirty="0">
                <a:ea typeface="Calibri"/>
              </a:rPr>
              <a:t>الملاحق</a:t>
            </a:r>
            <a:endParaRPr lang="en-US" sz="2400" dirty="0">
              <a:ea typeface="Calibri"/>
            </a:endParaRPr>
          </a:p>
        </p:txBody>
      </p:sp>
    </p:spTree>
    <p:extLst>
      <p:ext uri="{BB962C8B-B14F-4D97-AF65-F5344CB8AC3E}">
        <p14:creationId xmlns:p14="http://schemas.microsoft.com/office/powerpoint/2010/main" val="349692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306-6B4C-DD87-B70C-A0EF9ACA74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3FEFF1-5A24-5DBA-2BFA-C50EADA25763}"/>
              </a:ext>
            </a:extLst>
          </p:cNvPr>
          <p:cNvSpPr>
            <a:spLocks noGrp="1"/>
          </p:cNvSpPr>
          <p:nvPr>
            <p:ph type="title" idx="4294967295"/>
          </p:nvPr>
        </p:nvSpPr>
        <p:spPr>
          <a:xfrm>
            <a:off x="1066800" y="207551"/>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r" defTabSz="914400" rtl="1" eaLnBrk="1" fontAlgn="auto" latinLnBrk="0" hangingPunct="1">
              <a:lnSpc>
                <a:spcPct val="85000"/>
              </a:lnSpc>
              <a:spcBef>
                <a:spcPct val="0"/>
              </a:spcBef>
              <a:spcAft>
                <a:spcPts val="0"/>
              </a:spcAft>
              <a:buClrTx/>
              <a:buSzTx/>
              <a:buFontTx/>
              <a:buNone/>
              <a:tabLst/>
              <a:defRPr/>
            </a:pPr>
            <a:r>
              <a:rPr kumimoji="0" lang="ar-JO"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مسوّدة التوصيات 1 (الجزء الأول):</a:t>
            </a:r>
            <a:br>
              <a:rPr kumimoji="0" lang="ar-JO"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br>
            <a:r>
              <a:rPr kumimoji="0" lang="ar-JO" sz="480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تحسين العمليات والتواصل</a:t>
            </a:r>
            <a:endParaRPr kumimoji="0" lang="en-US" sz="4800" i="0" u="none" strike="noStrike" kern="1200" cap="none" spc="-50" normalizeH="0" baseline="0" noProof="0" dirty="0">
              <a:ln>
                <a:noFill/>
              </a:ln>
              <a:solidFill>
                <a:schemeClr val="tx1">
                  <a:lumMod val="75000"/>
                  <a:lumOff val="25000"/>
                </a:schemeClr>
              </a:solidFill>
              <a:effectLst/>
              <a:uLnTx/>
              <a:uFillTx/>
              <a:latin typeface="+mj-lt"/>
              <a:ea typeface="+mj-ea"/>
              <a:cs typeface="+mn-cs"/>
            </a:endParaRPr>
          </a:p>
        </p:txBody>
      </p:sp>
      <p:sp>
        <p:nvSpPr>
          <p:cNvPr id="4" name="Rectangle: Rounded Corners 3">
            <a:extLst>
              <a:ext uri="{FF2B5EF4-FFF2-40B4-BE49-F238E27FC236}">
                <a16:creationId xmlns:a16="http://schemas.microsoft.com/office/drawing/2014/main" id="{AE940CEF-7D24-A92D-33DB-8DB1DF3D7E76}"/>
              </a:ext>
            </a:extLst>
          </p:cNvPr>
          <p:cNvSpPr/>
          <p:nvPr/>
        </p:nvSpPr>
        <p:spPr>
          <a:xfrm>
            <a:off x="960938" y="1991031"/>
            <a:ext cx="10159023" cy="1712273"/>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JO" sz="2800" b="1" dirty="0">
                <a:solidFill>
                  <a:schemeClr val="tx1">
                    <a:lumMod val="75000"/>
                    <a:lumOff val="25000"/>
                  </a:schemeClr>
                </a:solidFill>
              </a:rPr>
              <a:t>ينبغي على</a:t>
            </a:r>
            <a:r>
              <a:rPr lang="ar-SA" sz="2800" b="1" dirty="0">
                <a:solidFill>
                  <a:schemeClr val="tx1">
                    <a:lumMod val="75000"/>
                    <a:lumOff val="25000"/>
                  </a:schemeClr>
                </a:solidFill>
              </a:rPr>
              <a:t> </a:t>
            </a:r>
            <a:r>
              <a:rPr lang="en-US" sz="2800" b="1" dirty="0">
                <a:solidFill>
                  <a:schemeClr val="tx1">
                    <a:lumMod val="75000"/>
                    <a:lumOff val="25000"/>
                  </a:schemeClr>
                </a:solidFill>
                <a:latin typeface="Aptos Narrow"/>
              </a:rPr>
              <a:t>DCR</a:t>
            </a:r>
            <a:r>
              <a:rPr lang="ar-JO" sz="2800" b="1" dirty="0">
                <a:solidFill>
                  <a:schemeClr val="tx1">
                    <a:lumMod val="75000"/>
                    <a:lumOff val="25000"/>
                  </a:schemeClr>
                </a:solidFill>
              </a:rPr>
              <a:t> إيضاح</a:t>
            </a:r>
            <a:r>
              <a:rPr lang="ar-SA" sz="2800" b="1" dirty="0">
                <a:solidFill>
                  <a:schemeClr val="tx1">
                    <a:lumMod val="75000"/>
                    <a:lumOff val="25000"/>
                  </a:schemeClr>
                </a:solidFill>
              </a:rPr>
              <a:t> وإنشاء عمليات </a:t>
            </a:r>
            <a:r>
              <a:rPr lang="ar-JO" sz="2800" b="1" dirty="0">
                <a:solidFill>
                  <a:schemeClr val="tx1">
                    <a:lumMod val="75000"/>
                    <a:lumOff val="25000"/>
                  </a:schemeClr>
                </a:solidFill>
              </a:rPr>
              <a:t>جليّة</a:t>
            </a:r>
            <a:r>
              <a:rPr lang="ar-SA" sz="2800" b="1" dirty="0">
                <a:solidFill>
                  <a:schemeClr val="tx1">
                    <a:lumMod val="75000"/>
                    <a:lumOff val="25000"/>
                  </a:schemeClr>
                </a:solidFill>
              </a:rPr>
              <a:t> وأدوات استباقية وفعّالة</a:t>
            </a:r>
            <a:r>
              <a:rPr lang="ar-JO" sz="2800" b="1" dirty="0">
                <a:solidFill>
                  <a:schemeClr val="tx1">
                    <a:lumMod val="75000"/>
                    <a:lumOff val="25000"/>
                  </a:schemeClr>
                </a:solidFill>
              </a:rPr>
              <a:t>؛</a:t>
            </a:r>
            <a:r>
              <a:rPr lang="ar-SA" sz="2800" b="1" dirty="0">
                <a:solidFill>
                  <a:schemeClr val="tx1">
                    <a:lumMod val="75000"/>
                    <a:lumOff val="25000"/>
                  </a:schemeClr>
                </a:solidFill>
              </a:rPr>
              <a:t> لتلبية احتياجات المجتمع، لا سي</a:t>
            </a:r>
            <a:r>
              <a:rPr lang="ar-JO" sz="2800" b="1" dirty="0">
                <a:solidFill>
                  <a:schemeClr val="tx1">
                    <a:lumMod val="75000"/>
                    <a:lumOff val="25000"/>
                  </a:schemeClr>
                </a:solidFill>
              </a:rPr>
              <a:t>ّ</a:t>
            </a:r>
            <a:r>
              <a:rPr lang="ar-SA" sz="2800" b="1" dirty="0">
                <a:solidFill>
                  <a:schemeClr val="tx1">
                    <a:lumMod val="75000"/>
                    <a:lumOff val="25000"/>
                  </a:schemeClr>
                </a:solidFill>
              </a:rPr>
              <a:t>ما في المناطق التي تشهد مشاريع </a:t>
            </a:r>
            <a:r>
              <a:rPr lang="ar-JO" sz="2800" b="1" dirty="0">
                <a:solidFill>
                  <a:schemeClr val="tx1">
                    <a:lumMod val="75000"/>
                    <a:lumOff val="25000"/>
                  </a:schemeClr>
                </a:solidFill>
              </a:rPr>
              <a:t>قائمة</a:t>
            </a:r>
            <a:r>
              <a:rPr lang="ar-SA" sz="2800" b="1" dirty="0">
                <a:solidFill>
                  <a:schemeClr val="tx1">
                    <a:lumMod val="75000"/>
                    <a:lumOff val="25000"/>
                  </a:schemeClr>
                </a:solidFill>
              </a:rPr>
              <a:t> و/أو </a:t>
            </a:r>
            <a:r>
              <a:rPr lang="ar-JO" sz="2800" b="1" dirty="0">
                <a:solidFill>
                  <a:schemeClr val="tx1">
                    <a:lumMod val="75000"/>
                    <a:lumOff val="25000"/>
                  </a:schemeClr>
                </a:solidFill>
              </a:rPr>
              <a:t>قيد التنفيذ</a:t>
            </a:r>
            <a:r>
              <a:rPr lang="ar-SA" sz="2800" b="1" dirty="0">
                <a:solidFill>
                  <a:schemeClr val="tx1">
                    <a:lumMod val="75000"/>
                    <a:lumOff val="25000"/>
                  </a:schemeClr>
                </a:solidFill>
              </a:rPr>
              <a:t>.</a:t>
            </a:r>
            <a:endParaRPr lang="en-US" sz="2800" b="1" dirty="0">
              <a:solidFill>
                <a:schemeClr val="tx1">
                  <a:lumMod val="75000"/>
                  <a:lumOff val="25000"/>
                </a:schemeClr>
              </a:solidFill>
            </a:endParaRPr>
          </a:p>
        </p:txBody>
      </p:sp>
      <p:sp>
        <p:nvSpPr>
          <p:cNvPr id="6" name="TextBox 5">
            <a:extLst>
              <a:ext uri="{FF2B5EF4-FFF2-40B4-BE49-F238E27FC236}">
                <a16:creationId xmlns:a16="http://schemas.microsoft.com/office/drawing/2014/main" id="{6CAD1E2E-19AF-69DB-17F8-CF98603D4BAC}"/>
              </a:ext>
            </a:extLst>
          </p:cNvPr>
          <p:cNvSpPr txBox="1"/>
          <p:nvPr/>
        </p:nvSpPr>
        <p:spPr>
          <a:xfrm>
            <a:off x="960938" y="4197607"/>
            <a:ext cx="10194741" cy="1323439"/>
          </a:xfrm>
          <a:prstGeom prst="rect">
            <a:avLst/>
          </a:prstGeom>
          <a:noFill/>
        </p:spPr>
        <p:txBody>
          <a:bodyPr wrap="square" lIns="91440" tIns="45720" rIns="91440" bIns="45720" rtlCol="0" anchor="t">
            <a:spAutoFit/>
          </a:bodyPr>
          <a:lstStyle/>
          <a:p>
            <a:pPr algn="r" rtl="1"/>
            <a:r>
              <a:rPr lang="ar-SA" sz="2000" b="1" i="1" dirty="0">
                <a:latin typeface="Aptos Narrow"/>
              </a:rPr>
              <a:t>السياق</a:t>
            </a:r>
            <a:r>
              <a:rPr lang="ar-JO" sz="2000" b="1" i="1" dirty="0">
                <a:latin typeface="Aptos Narrow"/>
              </a:rPr>
              <a:t> العام</a:t>
            </a:r>
            <a:r>
              <a:rPr lang="ar-SA" sz="2000" b="1" i="1" dirty="0">
                <a:latin typeface="Aptos Narrow"/>
              </a:rPr>
              <a:t>: </a:t>
            </a:r>
            <a:r>
              <a:rPr lang="ar-SA" sz="2000" i="1" dirty="0"/>
              <a:t>يواجه أفراد المجتمع حاليًا صعوبة في معرفة آليات التواصل مع </a:t>
            </a:r>
            <a:r>
              <a:rPr lang="en-US" sz="2000" i="1" dirty="0"/>
              <a:t>DCR</a:t>
            </a:r>
            <a:r>
              <a:rPr lang="ar-JO" sz="2000" i="1" dirty="0"/>
              <a:t> </a:t>
            </a:r>
            <a:r>
              <a:rPr lang="ar-SA" sz="2000" i="1" dirty="0"/>
              <a:t>أو الجهة المناسبة للتواصل معها عند وجود ملاحظات أو استفسارات. كما أن</a:t>
            </a:r>
            <a:r>
              <a:rPr lang="ar-JO" sz="2000" i="1" dirty="0"/>
              <a:t>ّ</a:t>
            </a:r>
            <a:r>
              <a:rPr lang="ar-SA" sz="2000" i="1" dirty="0"/>
              <a:t> بعض أفراد المجتمع لا يتلق</a:t>
            </a:r>
            <a:r>
              <a:rPr lang="ar-JO" sz="2000" i="1" dirty="0"/>
              <a:t>َ</a:t>
            </a:r>
            <a:r>
              <a:rPr lang="ar-SA" sz="2000" i="1" dirty="0"/>
              <a:t>ون تحديثات منتظمة أو ردودًا سريعة أو متابعة مستمرة من </a:t>
            </a:r>
            <a:r>
              <a:rPr lang="en-US" sz="2000" i="1" dirty="0"/>
              <a:t>DCR</a:t>
            </a:r>
            <a:r>
              <a:rPr lang="ar-JO" sz="2000" i="1" dirty="0"/>
              <a:t>.</a:t>
            </a:r>
            <a:r>
              <a:rPr lang="en-US" sz="2000" i="1" dirty="0"/>
              <a:t> </a:t>
            </a:r>
            <a:r>
              <a:rPr lang="ar-SA" sz="2000" i="1" dirty="0"/>
              <a:t>ومن خلال تنفيذ هذه التوصية، ستعمل فرقة العمل على تعزيز قنوات التواصل ورفع مستوى الشفافية والمساءلة لدى </a:t>
            </a:r>
            <a:r>
              <a:rPr lang="en-US" sz="2000" i="1" dirty="0"/>
              <a:t>DCR</a:t>
            </a:r>
            <a:r>
              <a:rPr lang="ar-JO" sz="2000" i="1" dirty="0"/>
              <a:t>.</a:t>
            </a:r>
            <a:endParaRPr lang="en-US" sz="2000" i="1" dirty="0">
              <a:latin typeface="Aptos Narrow"/>
            </a:endParaRPr>
          </a:p>
        </p:txBody>
      </p:sp>
    </p:spTree>
    <p:extLst>
      <p:ext uri="{BB962C8B-B14F-4D97-AF65-F5344CB8AC3E}">
        <p14:creationId xmlns:p14="http://schemas.microsoft.com/office/powerpoint/2010/main" val="20869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692-3CB5-2BAA-76C4-E746162FDB7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D3FBC11-8B4A-24DA-F97C-84C6AABEFDD8}"/>
              </a:ext>
            </a:extLst>
          </p:cNvPr>
          <p:cNvSpPr>
            <a:spLocks noGrp="1"/>
          </p:cNvSpPr>
          <p:nvPr>
            <p:ph type="title" idx="4294967295"/>
          </p:nvPr>
        </p:nvSpPr>
        <p:spPr>
          <a:xfrm>
            <a:off x="1066800" y="18283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lgn="r" rtl="1">
              <a:defRPr/>
            </a:pPr>
            <a:r>
              <a:rPr lang="ar-JO" sz="3300" i="1" dirty="0">
                <a:latin typeface="Aptos Display"/>
                <a:ea typeface="Calibri Light"/>
                <a:cs typeface="+mn-cs"/>
              </a:rPr>
              <a:t>مسوّدة التوصيات 1 (الجزء الثاني):</a:t>
            </a:r>
            <a:br>
              <a:rPr lang="ar-JO" dirty="0">
                <a:latin typeface="Aptos Display"/>
                <a:ea typeface="Calibri Light"/>
                <a:cs typeface="+mn-cs"/>
              </a:rPr>
            </a:br>
            <a:r>
              <a:rPr lang="ar-JO" dirty="0">
                <a:latin typeface="Aptos Display"/>
                <a:ea typeface="Calibri Light"/>
                <a:cs typeface="+mn-cs"/>
              </a:rPr>
              <a:t>تحسين العمليات والتواصل</a:t>
            </a:r>
            <a:endParaRPr kumimoji="0" lang="en-US" sz="4800" i="0" u="none" strike="noStrike" kern="1200" cap="none" spc="-50" normalizeH="0" baseline="0" noProof="0" dirty="0">
              <a:ln>
                <a:noFill/>
              </a:ln>
              <a:solidFill>
                <a:schemeClr val="tx1">
                  <a:lumMod val="75000"/>
                  <a:lumOff val="25000"/>
                </a:schemeClr>
              </a:solidFill>
              <a:effectLst/>
              <a:uLnTx/>
              <a:uFillTx/>
              <a:latin typeface="+mj-lt"/>
              <a:ea typeface="+mj-ea"/>
              <a:cs typeface="+mn-cs"/>
            </a:endParaRPr>
          </a:p>
        </p:txBody>
      </p:sp>
      <p:sp>
        <p:nvSpPr>
          <p:cNvPr id="6" name="TextBox 5">
            <a:extLst>
              <a:ext uri="{FF2B5EF4-FFF2-40B4-BE49-F238E27FC236}">
                <a16:creationId xmlns:a16="http://schemas.microsoft.com/office/drawing/2014/main" id="{DE15B6C7-893F-896E-F6AF-0D7D79F6C8F0}"/>
              </a:ext>
            </a:extLst>
          </p:cNvPr>
          <p:cNvSpPr txBox="1"/>
          <p:nvPr/>
        </p:nvSpPr>
        <p:spPr>
          <a:xfrm>
            <a:off x="340196" y="1859339"/>
            <a:ext cx="10898075" cy="3139321"/>
          </a:xfrm>
          <a:prstGeom prst="rect">
            <a:avLst/>
          </a:prstGeom>
          <a:noFill/>
        </p:spPr>
        <p:txBody>
          <a:bodyPr wrap="square" lIns="91440" tIns="45720" rIns="91440" bIns="45720" rtlCol="0" anchor="t">
            <a:spAutoFit/>
          </a:bodyPr>
          <a:lstStyle/>
          <a:p>
            <a:pPr algn="r" rtl="1" fontAlgn="base"/>
            <a:r>
              <a:rPr lang="ar-JO" b="1" i="1" dirty="0">
                <a:latin typeface="Aptos Narrow" panose="020B0004020202020204" pitchFamily="34" charset="0"/>
              </a:rPr>
              <a:t>إجراءات واستراتيجيات التنفيذ المُقترحة:</a:t>
            </a:r>
          </a:p>
          <a:p>
            <a:pPr marL="457200" indent="-457200" algn="r" rtl="1">
              <a:buFontTx/>
              <a:buAutoNum type="arabicPeriod"/>
            </a:pPr>
            <a:r>
              <a:rPr lang="ar-JO" dirty="0"/>
              <a:t>ت</a:t>
            </a:r>
            <a:r>
              <a:rPr lang="ar-SA" dirty="0"/>
              <a:t>حديد جهة اتصال </a:t>
            </a:r>
            <a:r>
              <a:rPr lang="ar-JO" dirty="0"/>
              <a:t>يمكن </a:t>
            </a:r>
            <a:r>
              <a:rPr lang="ar-SA" dirty="0"/>
              <a:t>لأفراد المجتمع للتواصل معها</a:t>
            </a:r>
            <a:endParaRPr lang="ar-JO" dirty="0"/>
          </a:p>
          <a:p>
            <a:pPr marL="457200" indent="-457200" algn="r" rtl="1">
              <a:buFontTx/>
              <a:buAutoNum type="arabicPeriod"/>
            </a:pPr>
            <a:r>
              <a:rPr lang="ar-JO" dirty="0"/>
              <a:t>ال</a:t>
            </a:r>
            <a:r>
              <a:rPr lang="ar-SA" dirty="0"/>
              <a:t>تواصل </a:t>
            </a:r>
            <a:r>
              <a:rPr lang="ar-JO" dirty="0"/>
              <a:t>بشكل </a:t>
            </a:r>
            <a:r>
              <a:rPr lang="ar-SA" dirty="0"/>
              <a:t>منتظم مع المجتمع لشرح آلية مبسّطة وواضحة للتواصل مع </a:t>
            </a:r>
            <a:r>
              <a:rPr lang="en-US" dirty="0"/>
              <a:t>DCR</a:t>
            </a:r>
            <a:r>
              <a:rPr lang="ar-SA" dirty="0"/>
              <a:t>، بما في ذلك أنواع الاستفسارات التي تُوجَّه لكل جهة مختصة، والجداول الزمنية المتوقعة للاستجابة.</a:t>
            </a:r>
            <a:endParaRPr lang="en-US" dirty="0"/>
          </a:p>
          <a:p>
            <a:pPr marL="457200" indent="-457200" algn="r" rtl="1">
              <a:buFontTx/>
              <a:buAutoNum type="arabicPeriod"/>
            </a:pPr>
            <a:r>
              <a:rPr lang="ar-SA" dirty="0"/>
              <a:t>توضيح </a:t>
            </a:r>
            <a:r>
              <a:rPr lang="ar-JO" dirty="0"/>
              <a:t>خط </a:t>
            </a:r>
            <a:r>
              <a:rPr lang="ar-SA" dirty="0"/>
              <a:t>الاتصال الم</a:t>
            </a:r>
            <a:r>
              <a:rPr lang="ar-JO" dirty="0"/>
              <a:t>ُ</a:t>
            </a:r>
            <a:r>
              <a:rPr lang="ar-SA" dirty="0"/>
              <a:t>تاح—على غرار خط 311—بحيث يتمكن السكان من طرح الأسئلة وتقديم المقترحات أو الشكاوى بسهولة.</a:t>
            </a:r>
            <a:endParaRPr lang="ar-JO" dirty="0"/>
          </a:p>
          <a:p>
            <a:pPr marL="457200" indent="-457200" algn="r" rtl="1">
              <a:buFontTx/>
              <a:buAutoNum type="arabicPeriod"/>
            </a:pPr>
            <a:r>
              <a:rPr lang="ar-SA" dirty="0"/>
              <a:t>إطلاق حملة إعلامية للتعريف بآليات إشراك الجمهور المعتمدة حاليًا لدى </a:t>
            </a:r>
            <a:r>
              <a:rPr lang="en-US" dirty="0"/>
              <a:t>DCR</a:t>
            </a:r>
            <a:r>
              <a:rPr lang="ar-SA" dirty="0"/>
              <a:t>، إلى جانب البرامج والأنشطة المُتاحة على مستوى الأحياء.</a:t>
            </a:r>
            <a:endParaRPr lang="ar-JO" dirty="0"/>
          </a:p>
          <a:p>
            <a:pPr marL="457200" indent="-457200" algn="r" rtl="1">
              <a:buFontTx/>
              <a:buAutoNum type="arabicPeriod"/>
            </a:pPr>
            <a:r>
              <a:rPr lang="ar-SA" dirty="0"/>
              <a:t>إنشاء آلية فعّالة لتلقي الملاحظات، تضمن حصول السكان على متابعة توضّح كيفية التعامل مع مخاوفهم أو معالجتها.</a:t>
            </a:r>
            <a:endParaRPr lang="en-US" dirty="0"/>
          </a:p>
          <a:p>
            <a:pPr marL="457200" indent="-457200" algn="r" rtl="1">
              <a:buAutoNum type="arabicPeriod"/>
            </a:pPr>
            <a:r>
              <a:rPr lang="ar-SA" dirty="0"/>
              <a:t>تقديم إشعارات مسبقة ومعلومات واضحة بشأن عمليات الإغلاق أو الاضطرابات أو </a:t>
            </a:r>
            <a:r>
              <a:rPr lang="ar-JO" dirty="0"/>
              <a:t>الجداول الزمنية ل</a:t>
            </a:r>
            <a:r>
              <a:rPr lang="ar-SA" dirty="0"/>
              <a:t>لمشاري</a:t>
            </a:r>
            <a:r>
              <a:rPr lang="ar-JO" dirty="0"/>
              <a:t>ع.</a:t>
            </a:r>
          </a:p>
          <a:p>
            <a:pPr marL="457200" indent="-457200" algn="r" rtl="1">
              <a:buFontTx/>
              <a:buAutoNum type="arabicPeriod"/>
            </a:pPr>
            <a:r>
              <a:rPr lang="ar-JO" dirty="0"/>
              <a:t>الت</a:t>
            </a:r>
            <a:r>
              <a:rPr lang="ar-SA" dirty="0"/>
              <a:t>نسيق الاستباقي مع وزارة النقل في ولاية ماساتشوستس </a:t>
            </a:r>
            <a:r>
              <a:rPr lang="ar-JO" dirty="0"/>
              <a:t>(</a:t>
            </a:r>
            <a:r>
              <a:rPr lang="en-US" dirty="0"/>
              <a:t>MassDOT</a:t>
            </a:r>
            <a:r>
              <a:rPr lang="ar-JO" dirty="0"/>
              <a:t>)</a:t>
            </a:r>
            <a:r>
              <a:rPr lang="en-US" dirty="0"/>
              <a:t>، </a:t>
            </a:r>
            <a:r>
              <a:rPr lang="ar-SA" dirty="0"/>
              <a:t>ومدينة </a:t>
            </a:r>
            <a:r>
              <a:rPr lang="en-US" dirty="0">
                <a:latin typeface="Aptos Narrow"/>
              </a:rPr>
              <a:t>Cambridge</a:t>
            </a:r>
            <a:r>
              <a:rPr lang="ar-SA" dirty="0"/>
              <a:t>، والجهات الأخرى ذات الصلة، بشأن الملاحظات والم</a:t>
            </a:r>
            <a:r>
              <a:rPr lang="ar-JO" dirty="0"/>
              <a:t>ُ</a:t>
            </a:r>
            <a:r>
              <a:rPr lang="ar-SA" dirty="0"/>
              <a:t>دخلات الواردة عبر قنوات </a:t>
            </a:r>
            <a:r>
              <a:rPr lang="en-US" dirty="0"/>
              <a:t>DCR</a:t>
            </a:r>
            <a:r>
              <a:rPr lang="ar-SA" dirty="0"/>
              <a:t>، والعكس كذلك، إلى جانب توحيد وتنسيق جهود التواصل من خلال قنوات هذه الجهات الشريكة.</a:t>
            </a:r>
          </a:p>
        </p:txBody>
      </p:sp>
    </p:spTree>
    <p:extLst>
      <p:ext uri="{BB962C8B-B14F-4D97-AF65-F5344CB8AC3E}">
        <p14:creationId xmlns:p14="http://schemas.microsoft.com/office/powerpoint/2010/main" val="318695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ADA-C3F1-80FF-FE5A-D81774A628B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2C1C717-BFBC-2119-349D-EDFD5E5FFEBB}"/>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r" defTabSz="914400" rtl="1" eaLnBrk="1" fontAlgn="auto" latinLnBrk="0" hangingPunct="1">
              <a:lnSpc>
                <a:spcPct val="85000"/>
              </a:lnSpc>
              <a:spcBef>
                <a:spcPct val="0"/>
              </a:spcBef>
              <a:spcAft>
                <a:spcPts val="0"/>
              </a:spcAft>
              <a:buClrTx/>
              <a:buSzTx/>
              <a:buFontTx/>
              <a:buNone/>
              <a:tabLst/>
              <a:defRPr/>
            </a:pPr>
            <a:r>
              <a:rPr kumimoji="0" lang="ar-JO" sz="330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مسوّدة التوصيات 2 (الجزء الأول)</a:t>
            </a:r>
            <a:br>
              <a:rPr kumimoji="0" lang="ar-JO" sz="480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br>
            <a:r>
              <a:rPr kumimoji="0" lang="ar-JO" sz="480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تحسين تخطيط المشاريع</a:t>
            </a:r>
            <a:endParaRPr kumimoji="0" lang="en-US" sz="4300" i="0" u="none" strike="noStrike" kern="1200" cap="none" spc="-50" normalizeH="0" baseline="0" noProof="0" dirty="0">
              <a:ln>
                <a:noFill/>
              </a:ln>
              <a:solidFill>
                <a:schemeClr val="tx1">
                  <a:lumMod val="75000"/>
                  <a:lumOff val="25000"/>
                </a:schemeClr>
              </a:solidFill>
              <a:effectLst/>
              <a:uLnTx/>
              <a:uFillTx/>
              <a:latin typeface="+mj-lt"/>
              <a:ea typeface="+mj-ea"/>
              <a:cs typeface="+mn-cs"/>
            </a:endParaRPr>
          </a:p>
        </p:txBody>
      </p:sp>
      <p:sp>
        <p:nvSpPr>
          <p:cNvPr id="4" name="Rectangle: Rounded Corners 3">
            <a:extLst>
              <a:ext uri="{FF2B5EF4-FFF2-40B4-BE49-F238E27FC236}">
                <a16:creationId xmlns:a16="http://schemas.microsoft.com/office/drawing/2014/main" id="{EC5107AE-F180-CF19-EF7F-7CE3047EC53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JO" sz="2800" b="1" dirty="0">
                <a:solidFill>
                  <a:schemeClr val="tx1">
                    <a:lumMod val="75000"/>
                    <a:lumOff val="25000"/>
                  </a:schemeClr>
                </a:solidFill>
                <a:latin typeface="Aptos Narrow"/>
              </a:rPr>
              <a:t>يتعيّن على </a:t>
            </a:r>
            <a:r>
              <a:rPr lang="en-US" sz="2800" b="1" dirty="0">
                <a:solidFill>
                  <a:schemeClr val="tx1">
                    <a:lumMod val="75000"/>
                    <a:lumOff val="25000"/>
                  </a:schemeClr>
                </a:solidFill>
                <a:latin typeface="Aptos Narrow"/>
              </a:rPr>
              <a:t>DCR</a:t>
            </a:r>
            <a:r>
              <a:rPr lang="ar-JO" sz="2800" b="1" dirty="0">
                <a:solidFill>
                  <a:schemeClr val="tx1">
                    <a:lumMod val="75000"/>
                    <a:lumOff val="25000"/>
                  </a:schemeClr>
                </a:solidFill>
                <a:latin typeface="Aptos Narrow"/>
              </a:rPr>
              <a:t> </a:t>
            </a:r>
            <a:r>
              <a:rPr lang="ar-SA" sz="2800" b="1" dirty="0">
                <a:solidFill>
                  <a:schemeClr val="tx1">
                    <a:lumMod val="75000"/>
                    <a:lumOff val="25000"/>
                  </a:schemeClr>
                </a:solidFill>
                <a:latin typeface="Aptos Narrow"/>
              </a:rPr>
              <a:t>تطوير عمليات واضحة ومتّسقة للتواصل بشكل فعّال بشأن المشاريع المخطط لها</a:t>
            </a:r>
            <a:r>
              <a:rPr lang="ar-JO" sz="2800" b="1" dirty="0">
                <a:solidFill>
                  <a:schemeClr val="tx1">
                    <a:lumMod val="75000"/>
                    <a:lumOff val="25000"/>
                  </a:schemeClr>
                </a:solidFill>
                <a:latin typeface="Aptos Narrow"/>
              </a:rPr>
              <a:t> </a:t>
            </a:r>
            <a:r>
              <a:rPr lang="ar-SA" sz="2800" b="1" dirty="0">
                <a:solidFill>
                  <a:schemeClr val="tx1">
                    <a:lumMod val="75000"/>
                    <a:lumOff val="25000"/>
                  </a:schemeClr>
                </a:solidFill>
                <a:latin typeface="Aptos Narrow"/>
              </a:rPr>
              <a:t>قصيرة وطويلة المدى.</a:t>
            </a:r>
            <a:endParaRPr lang="ar-JO" sz="2800" b="1" dirty="0">
              <a:solidFill>
                <a:schemeClr val="tx1">
                  <a:lumMod val="75000"/>
                  <a:lumOff val="25000"/>
                </a:schemeClr>
              </a:solidFill>
              <a:latin typeface="Aptos Narrow"/>
            </a:endParaRPr>
          </a:p>
          <a:p>
            <a:pPr algn="ctr"/>
            <a:endParaRPr lang="en-US" dirty="0"/>
          </a:p>
        </p:txBody>
      </p:sp>
      <p:sp>
        <p:nvSpPr>
          <p:cNvPr id="6" name="TextBox 5">
            <a:extLst>
              <a:ext uri="{FF2B5EF4-FFF2-40B4-BE49-F238E27FC236}">
                <a16:creationId xmlns:a16="http://schemas.microsoft.com/office/drawing/2014/main" id="{6CAB3B1E-69C5-769D-815F-E00C1790D36B}"/>
              </a:ext>
            </a:extLst>
          </p:cNvPr>
          <p:cNvSpPr txBox="1"/>
          <p:nvPr/>
        </p:nvSpPr>
        <p:spPr>
          <a:xfrm>
            <a:off x="1097280" y="4168876"/>
            <a:ext cx="10087895" cy="1631216"/>
          </a:xfrm>
          <a:prstGeom prst="rect">
            <a:avLst/>
          </a:prstGeom>
          <a:noFill/>
        </p:spPr>
        <p:txBody>
          <a:bodyPr wrap="square" lIns="91440" tIns="45720" rIns="91440" bIns="45720" rtlCol="0" anchor="t">
            <a:spAutoFit/>
          </a:bodyPr>
          <a:lstStyle/>
          <a:p>
            <a:pPr algn="r" rtl="1"/>
            <a:r>
              <a:rPr lang="ar-JO" sz="2000" b="1" i="1" dirty="0">
                <a:latin typeface="Aptos Narrow" panose="020B0004020202020204" pitchFamily="34" charset="0"/>
              </a:rPr>
              <a:t>السياق العام</a:t>
            </a:r>
            <a:r>
              <a:rPr lang="ar-SA" sz="2000" b="1" i="1" dirty="0">
                <a:latin typeface="Aptos Narrow" panose="020B0004020202020204" pitchFamily="34" charset="0"/>
              </a:rPr>
              <a:t>: </a:t>
            </a:r>
            <a:r>
              <a:rPr lang="ar-SA" sz="2000" i="1" dirty="0">
                <a:latin typeface="Aptos Narrow" panose="020B0004020202020204" pitchFamily="34" charset="0"/>
              </a:rPr>
              <a:t>تنطلق هذه التوصية من الحاجة إلى اعتماد نهج أكثر انتظامًا وات</a:t>
            </a:r>
            <a:r>
              <a:rPr lang="ar-JO" sz="2000" i="1" dirty="0">
                <a:latin typeface="Aptos Narrow" panose="020B0004020202020204" pitchFamily="34" charset="0"/>
              </a:rPr>
              <a:t>ّ</a:t>
            </a:r>
            <a:r>
              <a:rPr lang="ar-SA" sz="2000" i="1" dirty="0">
                <a:latin typeface="Aptos Narrow" panose="020B0004020202020204" pitchFamily="34" charset="0"/>
              </a:rPr>
              <a:t>ساقًا في التواصل مع أفراد المجتمع في المناطق المتأثرة بالمشاريع. وقد برز، بشكل متكرر في مداخلات المجتمع التي استمعت إليها فرقة العمل، طلب واضح للحصول على تحديثات دورية من</a:t>
            </a:r>
            <a:r>
              <a:rPr lang="ar-JO" sz="2000" i="1" dirty="0">
                <a:latin typeface="Aptos Narrow" panose="020B0004020202020204" pitchFamily="34" charset="0"/>
              </a:rPr>
              <a:t> </a:t>
            </a:r>
            <a:r>
              <a:rPr lang="en-US" sz="2000" i="1" dirty="0">
                <a:latin typeface="Aptos Narrow" panose="020B0004020202020204" pitchFamily="34" charset="0"/>
              </a:rPr>
              <a:t>DCR</a:t>
            </a:r>
            <a:r>
              <a:rPr lang="ar-JO" sz="2000" i="1" dirty="0">
                <a:latin typeface="Aptos Narrow" panose="020B0004020202020204" pitchFamily="34" charset="0"/>
              </a:rPr>
              <a:t> </a:t>
            </a:r>
            <a:r>
              <a:rPr lang="en-US" sz="2000" i="1" dirty="0">
                <a:latin typeface="Aptos Narrow" panose="020B0004020202020204" pitchFamily="34" charset="0"/>
              </a:rPr>
              <a:t> </a:t>
            </a:r>
            <a:r>
              <a:rPr lang="ar-SA" sz="2000" i="1" dirty="0">
                <a:latin typeface="Aptos Narrow" panose="020B0004020202020204" pitchFamily="34" charset="0"/>
              </a:rPr>
              <a:t>بشأن تقدم المشاريع والخطوات المقبلة. في الوقت الراهن، لا تزال الآليات المتاحة لأفراد المجتمع لتقديم ملاحظاتهم أو التعبير عن مخاوفهم بشأن قضايا محددة محدودة. وتهدف هذه التوصية إلى ترسيخ عمليات تواصل أكثر ات</a:t>
            </a:r>
            <a:r>
              <a:rPr lang="ar-JO" sz="2000" i="1" dirty="0">
                <a:latin typeface="Aptos Narrow" panose="020B0004020202020204" pitchFamily="34" charset="0"/>
              </a:rPr>
              <a:t>ّ</a:t>
            </a:r>
            <a:r>
              <a:rPr lang="ar-SA" sz="2000" i="1" dirty="0">
                <a:latin typeface="Aptos Narrow" panose="020B0004020202020204" pitchFamily="34" charset="0"/>
              </a:rPr>
              <a:t>ساقًا وفعالية، بما يضمن تزويد المجتمع بمعلومات منتظمة وواضحة، وتعزيز فرص المشاركة والتفاعل المستمر.</a:t>
            </a:r>
            <a:endParaRPr lang="en-US" sz="2000" i="1" dirty="0">
              <a:latin typeface="Aptos Narrow" panose="020B0004020202020204" pitchFamily="34" charset="0"/>
            </a:endParaRPr>
          </a:p>
        </p:txBody>
      </p:sp>
    </p:spTree>
    <p:extLst>
      <p:ext uri="{BB962C8B-B14F-4D97-AF65-F5344CB8AC3E}">
        <p14:creationId xmlns:p14="http://schemas.microsoft.com/office/powerpoint/2010/main" val="209643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254D7-C3A6-9362-0311-40925FED049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131D31-6E41-2ED7-29DB-36B4D35E1AE5}"/>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lgn="r" rtl="1">
              <a:defRPr/>
            </a:pPr>
            <a:r>
              <a:rPr lang="ar-JO" sz="3300" i="1" dirty="0">
                <a:latin typeface="+mn-lt"/>
                <a:ea typeface="Calibri Light"/>
                <a:cs typeface="+mn-cs"/>
              </a:rPr>
              <a:t>مسوّدة التوصيات 2 (الجزء الثاني)</a:t>
            </a:r>
            <a:br>
              <a:rPr lang="ar-JO" dirty="0">
                <a:latin typeface="+mn-lt"/>
                <a:ea typeface="Calibri Light"/>
                <a:cs typeface="+mn-cs"/>
              </a:rPr>
            </a:br>
            <a:r>
              <a:rPr lang="ar-JO" dirty="0">
                <a:latin typeface="+mn-lt"/>
                <a:ea typeface="Calibri Light"/>
                <a:cs typeface="+mn-cs"/>
              </a:rPr>
              <a:t>تحسين تخطيط المشاريع</a:t>
            </a:r>
            <a:endParaRPr kumimoji="0" lang="en-US" sz="4300" i="0" u="none" strike="noStrike" kern="1200" cap="none" spc="-50" normalizeH="0" baseline="0" noProof="0" dirty="0">
              <a:ln>
                <a:noFill/>
              </a:ln>
              <a:solidFill>
                <a:schemeClr val="tx1">
                  <a:lumMod val="75000"/>
                  <a:lumOff val="25000"/>
                </a:schemeClr>
              </a:solidFill>
              <a:effectLst/>
              <a:uLnTx/>
              <a:uFillTx/>
              <a:latin typeface="+mn-lt"/>
              <a:ea typeface="+mj-ea"/>
              <a:cs typeface="+mn-cs"/>
            </a:endParaRPr>
          </a:p>
        </p:txBody>
      </p:sp>
      <p:sp>
        <p:nvSpPr>
          <p:cNvPr id="6" name="TextBox 5">
            <a:extLst>
              <a:ext uri="{FF2B5EF4-FFF2-40B4-BE49-F238E27FC236}">
                <a16:creationId xmlns:a16="http://schemas.microsoft.com/office/drawing/2014/main" id="{A9A1E25B-3191-DCAB-9B16-1B128346D71D}"/>
              </a:ext>
            </a:extLst>
          </p:cNvPr>
          <p:cNvSpPr txBox="1"/>
          <p:nvPr/>
        </p:nvSpPr>
        <p:spPr>
          <a:xfrm>
            <a:off x="-344123" y="1767853"/>
            <a:ext cx="11729884" cy="5187446"/>
          </a:xfrm>
          <a:prstGeom prst="rect">
            <a:avLst/>
          </a:prstGeom>
          <a:noFill/>
        </p:spPr>
        <p:txBody>
          <a:bodyPr wrap="square" lIns="91440" tIns="45720" rIns="91440" bIns="45720" rtlCol="0" anchor="t">
            <a:spAutoFit/>
          </a:bodyPr>
          <a:lstStyle/>
          <a:p>
            <a:pPr algn="r" rtl="1" fontAlgn="base"/>
            <a:r>
              <a:rPr lang="en-US" dirty="0">
                <a:latin typeface="Aptos Narrow"/>
              </a:rPr>
              <a:t> </a:t>
            </a:r>
            <a:r>
              <a:rPr lang="ar-SA" b="1" i="1" dirty="0">
                <a:latin typeface="Aptos Narrow"/>
              </a:rPr>
              <a:t>إجراءات واستراتيجيات التنفيذ المُقترحة:</a:t>
            </a:r>
            <a:endParaRPr lang="ar-JO" b="1" i="1" dirty="0">
              <a:latin typeface="Aptos Narrow"/>
            </a:endParaRPr>
          </a:p>
          <a:p>
            <a:pPr marL="342900" indent="-342900" algn="r" rtl="1" fontAlgn="base">
              <a:buAutoNum type="arabicPeriod"/>
            </a:pPr>
            <a:r>
              <a:rPr lang="ar-SA" dirty="0"/>
              <a:t>وضع نهج تواصل موحّد حول تحديثات المشروع (أي</a:t>
            </a:r>
            <a:r>
              <a:rPr lang="en-US" dirty="0"/>
              <a:t>:</a:t>
            </a:r>
            <a:r>
              <a:rPr lang="ar-SA" dirty="0"/>
              <a:t> مشاركة التحديثات الدورية عبر القنوات المخص</a:t>
            </a:r>
            <a:r>
              <a:rPr lang="ar-JO" dirty="0"/>
              <a:t>ّ</a:t>
            </a:r>
            <a:r>
              <a:rPr lang="ar-SA" dirty="0"/>
              <a:t>صة). </a:t>
            </a:r>
            <a:endParaRPr lang="en-US" dirty="0"/>
          </a:p>
          <a:p>
            <a:pPr marL="342900" indent="-342900" algn="r" rtl="1">
              <a:buAutoNum type="arabicPeriod" startAt="2"/>
            </a:pPr>
            <a:r>
              <a:rPr lang="ar-JO" dirty="0">
                <a:latin typeface="Aptos Narrow"/>
                <a:ea typeface="+mn-lt"/>
              </a:rPr>
              <a:t>ينبغي على قسم </a:t>
            </a:r>
            <a:r>
              <a:rPr lang="en-US" dirty="0">
                <a:latin typeface="Aptos Narrow"/>
                <a:ea typeface="+mn-lt"/>
              </a:rPr>
              <a:t>EEA</a:t>
            </a:r>
            <a:r>
              <a:rPr lang="ar-JO" dirty="0">
                <a:latin typeface="Aptos Narrow"/>
                <a:ea typeface="+mn-lt"/>
              </a:rPr>
              <a:t> </a:t>
            </a:r>
            <a:r>
              <a:rPr lang="en-US" dirty="0">
                <a:latin typeface="Aptos Narrow"/>
                <a:ea typeface="+mn-lt"/>
              </a:rPr>
              <a:t> </a:t>
            </a:r>
            <a:r>
              <a:rPr lang="ar-JO" dirty="0">
                <a:latin typeface="Aptos Narrow"/>
                <a:ea typeface="+mn-lt"/>
              </a:rPr>
              <a:t>التابع لـ </a:t>
            </a:r>
            <a:r>
              <a:rPr lang="en-US" dirty="0">
                <a:latin typeface="Aptos Narrow"/>
                <a:ea typeface="+mn-lt"/>
              </a:rPr>
              <a:t>DCR</a:t>
            </a:r>
            <a:r>
              <a:rPr lang="ar-JO" dirty="0">
                <a:latin typeface="Aptos Narrow"/>
                <a:ea typeface="+mn-lt"/>
              </a:rPr>
              <a:t> اعتماد ودمج تقنيات متقدمة للتواصل وإدارة الجهات المعنية، بما يضمن تقديم تحديثات فعّالة في الوقت المناسب</a:t>
            </a:r>
          </a:p>
          <a:p>
            <a:pPr algn="r" rtl="1"/>
            <a:r>
              <a:rPr lang="ar-JO" dirty="0">
                <a:latin typeface="Aptos Narrow"/>
                <a:ea typeface="+mn-lt"/>
              </a:rPr>
              <a:t>     حول المشروع، تشمل توضيح أهدافه، والبدائل المطروحة، والآثار المتوقعة، إلى جانب إبراز فرص مشاركة المجتمع.</a:t>
            </a:r>
            <a:endParaRPr lang="en-US" dirty="0"/>
          </a:p>
          <a:p>
            <a:pPr algn="r" rtl="1"/>
            <a:r>
              <a:rPr lang="ar-JO" dirty="0"/>
              <a:t>3. </a:t>
            </a:r>
            <a:r>
              <a:rPr lang="ar-SA" dirty="0"/>
              <a:t>إنشاء قنوات متعددة لتحديثات التواصل لضمان الوصول إلى الأشخاص الأكثر تأثرًا بتطورات المشروع، بما في ذلك:</a:t>
            </a:r>
            <a:endParaRPr lang="en-US" dirty="0"/>
          </a:p>
          <a:p>
            <a:pPr marL="914400" lvl="1" indent="-457200" algn="r" rtl="1">
              <a:buFont typeface="Courier New"/>
              <a:buChar char="o"/>
            </a:pPr>
            <a:r>
              <a:rPr lang="ar-JO" sz="1400" dirty="0">
                <a:ea typeface="Calibri" panose="020F0502020204030204"/>
              </a:rPr>
              <a:t>إ</a:t>
            </a:r>
            <a:r>
              <a:rPr lang="ar-SA" sz="1400" dirty="0">
                <a:ea typeface="Calibri" panose="020F0502020204030204"/>
              </a:rPr>
              <a:t>نشاء قاعدة بيانات لمشاريع </a:t>
            </a:r>
            <a:r>
              <a:rPr lang="en-US" sz="1400" dirty="0">
                <a:latin typeface="Aptos Narrow"/>
                <a:ea typeface="+mn-lt"/>
              </a:rPr>
              <a:t>DCR</a:t>
            </a:r>
            <a:r>
              <a:rPr lang="ar-JO" sz="1400" dirty="0">
                <a:ea typeface="Calibri" panose="020F0502020204030204"/>
              </a:rPr>
              <a:t> القائمة</a:t>
            </a:r>
            <a:r>
              <a:rPr lang="ar-SA" sz="1400" dirty="0">
                <a:ea typeface="Calibri" panose="020F0502020204030204"/>
              </a:rPr>
              <a:t>.</a:t>
            </a:r>
            <a:r>
              <a:rPr lang="ar-JO" sz="1400" dirty="0">
                <a:ea typeface="Calibri" panose="020F0502020204030204"/>
              </a:rPr>
              <a:t> </a:t>
            </a:r>
          </a:p>
          <a:p>
            <a:pPr marL="914400" lvl="1" indent="-457200" algn="r" rtl="1">
              <a:buFont typeface="Courier New"/>
              <a:buChar char="o"/>
            </a:pPr>
            <a:r>
              <a:rPr lang="ar-SA" sz="1400" dirty="0">
                <a:ea typeface="Calibri" panose="020F0502020204030204"/>
              </a:rPr>
              <a:t>إنشاء صفحة رئيسية لكل مشروع تكون بمثابة مركز لجميع تحديثات المشروع. </a:t>
            </a:r>
            <a:r>
              <a:rPr lang="ar-JO" sz="1400" dirty="0">
                <a:ea typeface="Calibri" panose="020F0502020204030204"/>
              </a:rPr>
              <a:t>مع التأكد</a:t>
            </a:r>
            <a:r>
              <a:rPr lang="ar-SA" sz="1400" dirty="0">
                <a:ea typeface="Calibri" panose="020F0502020204030204"/>
              </a:rPr>
              <a:t> من سهولة الوصول إلى هذه الصفحة وسهولة تصفح</a:t>
            </a:r>
            <a:r>
              <a:rPr lang="ar-JO" sz="1400" dirty="0">
                <a:ea typeface="Calibri" panose="020F0502020204030204"/>
              </a:rPr>
              <a:t>ّ</a:t>
            </a:r>
            <a:r>
              <a:rPr lang="ar-SA" sz="1400" dirty="0">
                <a:ea typeface="Calibri" panose="020F0502020204030204"/>
              </a:rPr>
              <a:t>ها.</a:t>
            </a:r>
            <a:endParaRPr lang="en-US" sz="1400" dirty="0">
              <a:ea typeface="Calibri" panose="020F0502020204030204"/>
            </a:endParaRPr>
          </a:p>
          <a:p>
            <a:pPr marL="914400" lvl="1" indent="-457200" algn="r" rtl="1">
              <a:buFont typeface="Courier New"/>
              <a:buChar char="o"/>
            </a:pPr>
            <a:r>
              <a:rPr lang="ar-SA" sz="1400" dirty="0">
                <a:ea typeface="Calibri" panose="020F0502020204030204"/>
              </a:rPr>
              <a:t>إنشاء قائمة اتصال مرتبطة بالمشروع.</a:t>
            </a:r>
          </a:p>
          <a:p>
            <a:pPr marL="914400" lvl="1" indent="-457200" algn="r" rtl="1">
              <a:buFont typeface="Courier New"/>
              <a:buChar char="o"/>
            </a:pPr>
            <a:r>
              <a:rPr lang="ar-SA" sz="1400" dirty="0">
                <a:ea typeface="Calibri" panose="020F0502020204030204"/>
              </a:rPr>
              <a:t>توزيع منشورات بالتحديثات بالقرب من موقع المشروع الفعلي قبل بدئه.</a:t>
            </a:r>
          </a:p>
          <a:p>
            <a:pPr marL="914400" lvl="1" indent="-457200" algn="r" rtl="1">
              <a:buFont typeface="Courier New"/>
              <a:buChar char="o"/>
            </a:pPr>
            <a:r>
              <a:rPr lang="ar-SA" sz="1400" dirty="0">
                <a:ea typeface="Calibri" panose="020F0502020204030204"/>
              </a:rPr>
              <a:t>استخدام وسائل الإعلام التقليدية كالصحف والإذاعة والقنوات التلفزيونية المحلية، بالإضافة إلى منصات التواصل الاجتماع</a:t>
            </a:r>
            <a:r>
              <a:rPr lang="ar-JO" sz="1400" dirty="0">
                <a:ea typeface="Calibri" panose="020F0502020204030204"/>
              </a:rPr>
              <a:t>ي، واستهداف القنوات متعددة اللغات أيضًا</a:t>
            </a:r>
            <a:r>
              <a:rPr lang="ar-SA" sz="1400" dirty="0">
                <a:ea typeface="Calibri" panose="020F0502020204030204"/>
              </a:rPr>
              <a:t>.</a:t>
            </a:r>
          </a:p>
          <a:p>
            <a:pPr marL="914400" lvl="1" indent="-457200" algn="r" rtl="1">
              <a:buFont typeface="Courier New"/>
              <a:buChar char="o"/>
            </a:pPr>
            <a:r>
              <a:rPr lang="ar-SA" sz="1400" dirty="0">
                <a:ea typeface="Calibri" panose="020F0502020204030204"/>
              </a:rPr>
              <a:t>مشاركة التحديثات عبر منظّمات شريكة موثوقة، ومجموعات مجتمعية، ومؤسسات محلية كالكنائس والمراكز الثقافية ومراكز كبار السن ومساكنهم، والمساكن العامة وميسورة التكلفة، </a:t>
            </a:r>
            <a:endParaRPr lang="ar-JO" sz="1400" dirty="0">
              <a:ea typeface="Calibri" panose="020F0502020204030204"/>
            </a:endParaRPr>
          </a:p>
          <a:p>
            <a:pPr lvl="1" algn="r" rtl="1"/>
            <a:r>
              <a:rPr lang="ar-JO" sz="1400" dirty="0">
                <a:ea typeface="Calibri" panose="020F0502020204030204"/>
              </a:rPr>
              <a:t>          </a:t>
            </a:r>
            <a:r>
              <a:rPr lang="ar-SA" sz="1400" dirty="0">
                <a:ea typeface="Calibri" panose="020F0502020204030204"/>
              </a:rPr>
              <a:t>من بين أمور أخرى، بالإضافة إلى </a:t>
            </a:r>
            <a:r>
              <a:rPr lang="ar-JO" sz="1400" dirty="0">
                <a:ea typeface="Calibri" panose="020F0502020204030204"/>
              </a:rPr>
              <a:t>قنوات </a:t>
            </a:r>
            <a:r>
              <a:rPr lang="ar-SA" sz="1400" dirty="0">
                <a:ea typeface="Calibri" panose="020F0502020204030204"/>
              </a:rPr>
              <a:t>مدينة </a:t>
            </a:r>
            <a:r>
              <a:rPr lang="en-US" sz="1400" dirty="0">
                <a:latin typeface="Aptos Narrow"/>
                <a:ea typeface="+mn-lt"/>
              </a:rPr>
              <a:t>Cambridge </a:t>
            </a:r>
            <a:r>
              <a:rPr lang="ar-JO" sz="1400" dirty="0">
                <a:latin typeface="Aptos Narrow"/>
                <a:ea typeface="+mn-lt"/>
              </a:rPr>
              <a:t> </a:t>
            </a:r>
            <a:r>
              <a:rPr lang="ar-SA" sz="1400" dirty="0">
                <a:ea typeface="Calibri" panose="020F0502020204030204"/>
              </a:rPr>
              <a:t>وقنوات الوكالات الحكومية الشريكة.</a:t>
            </a:r>
          </a:p>
          <a:p>
            <a:pPr marR="0" lvl="0" algn="r" rtl="1">
              <a:lnSpc>
                <a:spcPct val="116000"/>
              </a:lnSpc>
              <a:spcAft>
                <a:spcPts val="800"/>
              </a:spcAft>
            </a:pPr>
            <a:r>
              <a:rPr lang="ar-JO" dirty="0">
                <a:solidFill>
                  <a:srgbClr val="000000"/>
                </a:solidFill>
                <a:latin typeface="Aptos" panose="020B0004020202020204" pitchFamily="34" charset="0"/>
                <a:ea typeface="Aptos" panose="020B0004020202020204" pitchFamily="34" charset="0"/>
              </a:rPr>
              <a:t>4. </a:t>
            </a:r>
            <a:r>
              <a:rPr lang="ar-SA" dirty="0">
                <a:solidFill>
                  <a:srgbClr val="000000"/>
                </a:solidFill>
                <a:latin typeface="Aptos" panose="020B0004020202020204" pitchFamily="34" charset="0"/>
                <a:ea typeface="Aptos" panose="020B0004020202020204" pitchFamily="34" charset="0"/>
              </a:rPr>
              <a:t>ضمان الوصول العادل إلى المعلومات، عن طريق:</a:t>
            </a:r>
            <a:endParaRPr lang="ar-JO" dirty="0">
              <a:solidFill>
                <a:srgbClr val="000000"/>
              </a:solidFill>
              <a:latin typeface="Aptos" panose="020B0004020202020204" pitchFamily="34" charset="0"/>
              <a:ea typeface="Aptos" panose="020B0004020202020204" pitchFamily="34" charset="0"/>
            </a:endParaRPr>
          </a:p>
          <a:p>
            <a:pPr marL="914400" lvl="1" indent="-457200" algn="r" rtl="1">
              <a:buFont typeface="Courier New"/>
              <a:buChar char="o"/>
            </a:pPr>
            <a:r>
              <a:rPr lang="ar-SA" sz="1400" dirty="0">
                <a:ea typeface="Calibri" panose="020F0502020204030204"/>
              </a:rPr>
              <a:t>استخدام مواد وملخ</a:t>
            </a:r>
            <a:r>
              <a:rPr lang="ar-JO" sz="1400" dirty="0">
                <a:ea typeface="Calibri" panose="020F0502020204030204"/>
              </a:rPr>
              <a:t>ّ</a:t>
            </a:r>
            <a:r>
              <a:rPr lang="ar-SA" sz="1400" dirty="0">
                <a:ea typeface="Calibri" panose="020F0502020204030204"/>
              </a:rPr>
              <a:t>صات بلغة بسيطة</a:t>
            </a:r>
            <a:endParaRPr lang="ar-JO" sz="1400" dirty="0">
              <a:ea typeface="Calibri" panose="020F0502020204030204"/>
            </a:endParaRPr>
          </a:p>
          <a:p>
            <a:pPr marL="914400" lvl="1" indent="-457200" algn="r" rtl="1">
              <a:buFont typeface="Courier New"/>
              <a:buChar char="o"/>
            </a:pPr>
            <a:r>
              <a:rPr lang="ar-SA" sz="1400" dirty="0">
                <a:ea typeface="Calibri" panose="020F0502020204030204"/>
              </a:rPr>
              <a:t>استخدام صيغ يسهل الوصول إليها</a:t>
            </a:r>
          </a:p>
          <a:p>
            <a:pPr marL="914400" lvl="1" indent="-457200" algn="r" rtl="1">
              <a:buFont typeface="Courier New"/>
              <a:buChar char="o"/>
            </a:pPr>
            <a:r>
              <a:rPr lang="ar-SA" sz="1400" dirty="0">
                <a:ea typeface="Calibri" panose="020F0502020204030204"/>
              </a:rPr>
              <a:t>ترجمة المواد</a:t>
            </a:r>
          </a:p>
          <a:p>
            <a:pPr marL="914400" lvl="1" indent="-457200" algn="r" rtl="1">
              <a:buFont typeface="Courier New"/>
              <a:buChar char="o"/>
            </a:pPr>
            <a:r>
              <a:rPr lang="ar-SA" sz="1400" dirty="0">
                <a:ea typeface="Calibri" panose="020F0502020204030204"/>
              </a:rPr>
              <a:t>تصميم استراتيجيات التوعية بما يتناسب مع المجتمعات المهمّشة تاريخيًا</a:t>
            </a:r>
          </a:p>
          <a:p>
            <a:pPr marR="0" lvl="0" algn="r" rtl="1">
              <a:lnSpc>
                <a:spcPct val="116000"/>
              </a:lnSpc>
              <a:spcAft>
                <a:spcPts val="800"/>
              </a:spcAft>
            </a:pPr>
            <a:endParaRPr lang="en-US" dirty="0">
              <a:latin typeface="Aptos" panose="020B0004020202020204" pitchFamily="34" charset="0"/>
              <a:ea typeface="MS Mincho" panose="02020609040205080304" pitchFamily="49" charset="-128"/>
              <a:cs typeface="Arial" panose="020B0604020202020204" pitchFamily="34" charset="0"/>
            </a:endParaRPr>
          </a:p>
          <a:p>
            <a:pPr lvl="1" algn="r" rtl="1"/>
            <a:endParaRPr lang="en-US" sz="1400" dirty="0">
              <a:ea typeface="Calibri" panose="020F0502020204030204"/>
              <a:cs typeface="Calibri" panose="020F0502020204030204"/>
            </a:endParaRPr>
          </a:p>
          <a:p>
            <a:pPr marL="457200" indent="-457200">
              <a:buAutoNum type="arabicPeriod"/>
            </a:pPr>
            <a:endParaRPr lang="en-US" dirty="0">
              <a:latin typeface="Aptos Narrow"/>
            </a:endParaRPr>
          </a:p>
        </p:txBody>
      </p:sp>
    </p:spTree>
    <p:extLst>
      <p:ext uri="{BB962C8B-B14F-4D97-AF65-F5344CB8AC3E}">
        <p14:creationId xmlns:p14="http://schemas.microsoft.com/office/powerpoint/2010/main" val="257609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398F-4B54-76E5-2B7C-7FEBAF3AA1F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3CC3F9-9200-FD0D-2265-0E6E0FF3ABA3}"/>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lgn="r" rtl="1">
              <a:defRPr/>
            </a:pPr>
            <a:r>
              <a:rPr kumimoji="0" lang="ar-JO"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   مسوّدة التوصيات 3 (الجزء الأول)</a:t>
            </a:r>
            <a:br>
              <a:rPr kumimoji="0" lang="ar-JO" sz="4300" b="0" i="0"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br>
            <a:r>
              <a:rPr lang="ar-SA" b="1" dirty="0">
                <a:cs typeface="+mn-cs"/>
              </a:rPr>
              <a:t> </a:t>
            </a:r>
            <a:r>
              <a:rPr lang="ar-SA" dirty="0">
                <a:cs typeface="+mn-cs"/>
              </a:rPr>
              <a:t>التركيز على الإنصاف والعدالة البيئية</a:t>
            </a:r>
            <a:endParaRPr kumimoji="0" lang="en-US" sz="4300" i="0" strike="noStrike" kern="1200" cap="none" spc="-50" normalizeH="0" baseline="0" noProof="0" dirty="0">
              <a:ln>
                <a:noFill/>
              </a:ln>
              <a:solidFill>
                <a:schemeClr val="tx1">
                  <a:lumMod val="75000"/>
                  <a:lumOff val="25000"/>
                </a:schemeClr>
              </a:solidFill>
              <a:effectLst/>
              <a:uLnTx/>
              <a:uFillTx/>
              <a:latin typeface="+mj-lt"/>
              <a:ea typeface="+mj-ea"/>
              <a:cs typeface="+mn-cs"/>
            </a:endParaRPr>
          </a:p>
        </p:txBody>
      </p:sp>
      <p:sp>
        <p:nvSpPr>
          <p:cNvPr id="4" name="Rectangle: Rounded Corners 3">
            <a:extLst>
              <a:ext uri="{FF2B5EF4-FFF2-40B4-BE49-F238E27FC236}">
                <a16:creationId xmlns:a16="http://schemas.microsoft.com/office/drawing/2014/main" id="{51050952-8BC6-8B82-5D16-EF90C9EA2C48}"/>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SA" sz="2800" b="1" dirty="0">
                <a:solidFill>
                  <a:schemeClr val="tx1">
                    <a:lumMod val="75000"/>
                    <a:lumOff val="25000"/>
                  </a:schemeClr>
                </a:solidFill>
              </a:rPr>
              <a:t>يجب على </a:t>
            </a:r>
            <a:r>
              <a:rPr lang="en-US" sz="2800" b="1" dirty="0">
                <a:solidFill>
                  <a:schemeClr val="tx1">
                    <a:lumMod val="75000"/>
                    <a:lumOff val="25000"/>
                  </a:schemeClr>
                </a:solidFill>
              </a:rPr>
              <a:t>DCR</a:t>
            </a:r>
            <a:r>
              <a:rPr lang="ar-JO" sz="2800" b="1" dirty="0">
                <a:solidFill>
                  <a:schemeClr val="tx1">
                    <a:lumMod val="75000"/>
                    <a:lumOff val="25000"/>
                  </a:schemeClr>
                </a:solidFill>
              </a:rPr>
              <a:t> </a:t>
            </a:r>
            <a:r>
              <a:rPr lang="ar-SA" sz="2800" b="1" dirty="0">
                <a:solidFill>
                  <a:schemeClr val="tx1">
                    <a:lumMod val="75000"/>
                    <a:lumOff val="25000"/>
                  </a:schemeClr>
                </a:solidFill>
              </a:rPr>
              <a:t>وضع عمليات وأدوات واضحة </a:t>
            </a:r>
            <a:r>
              <a:rPr lang="ar-JO" sz="2800" b="1" dirty="0">
                <a:solidFill>
                  <a:schemeClr val="tx1">
                    <a:lumMod val="75000"/>
                    <a:lumOff val="25000"/>
                  </a:schemeClr>
                </a:solidFill>
              </a:rPr>
              <a:t>للتأكد من امتلاك </a:t>
            </a:r>
            <a:r>
              <a:rPr lang="ar-SA" sz="2800" b="1" dirty="0">
                <a:solidFill>
                  <a:schemeClr val="tx1">
                    <a:lumMod val="75000"/>
                    <a:lumOff val="25000"/>
                  </a:schemeClr>
                </a:solidFill>
              </a:rPr>
              <a:t>المجتمعات المهمّشة</a:t>
            </a:r>
            <a:r>
              <a:rPr lang="ar-JO" sz="2800" b="1" dirty="0">
                <a:solidFill>
                  <a:schemeClr val="tx1">
                    <a:lumMod val="75000"/>
                    <a:lumOff val="25000"/>
                  </a:schemeClr>
                </a:solidFill>
              </a:rPr>
              <a:t>،</a:t>
            </a:r>
            <a:r>
              <a:rPr lang="ar-SA" sz="2800" b="1" dirty="0">
                <a:solidFill>
                  <a:schemeClr val="tx1">
                    <a:lumMod val="75000"/>
                    <a:lumOff val="25000"/>
                  </a:schemeClr>
                </a:solidFill>
              </a:rPr>
              <a:t> وتلك التي تأثرت تاريخيًا وتم استبعادها من</a:t>
            </a:r>
            <a:r>
              <a:rPr lang="ar-JO" sz="2800" b="1" dirty="0">
                <a:solidFill>
                  <a:schemeClr val="tx1">
                    <a:lumMod val="75000"/>
                    <a:lumOff val="25000"/>
                  </a:schemeClr>
                </a:solidFill>
              </a:rPr>
              <a:t> العمليات العامة</a:t>
            </a:r>
            <a:r>
              <a:rPr lang="ar-SA" sz="2800" b="1" dirty="0">
                <a:solidFill>
                  <a:schemeClr val="tx1">
                    <a:lumMod val="75000"/>
                    <a:lumOff val="25000"/>
                  </a:schemeClr>
                </a:solidFill>
              </a:rPr>
              <a:t>؛ </a:t>
            </a:r>
            <a:r>
              <a:rPr lang="ar-JO" sz="2800" b="1" dirty="0">
                <a:solidFill>
                  <a:schemeClr val="tx1">
                    <a:lumMod val="75000"/>
                    <a:lumOff val="25000"/>
                  </a:schemeClr>
                </a:solidFill>
              </a:rPr>
              <a:t>دورًا واضحًا في </a:t>
            </a:r>
            <a:r>
              <a:rPr lang="ar-SA" sz="2800" b="1" dirty="0">
                <a:solidFill>
                  <a:schemeClr val="tx1">
                    <a:lumMod val="75000"/>
                    <a:lumOff val="25000"/>
                  </a:schemeClr>
                </a:solidFill>
              </a:rPr>
              <a:t>عملية صنع القرار في </a:t>
            </a:r>
            <a:r>
              <a:rPr lang="en-US" sz="2800" b="1" dirty="0">
                <a:solidFill>
                  <a:schemeClr val="tx1">
                    <a:lumMod val="75000"/>
                    <a:lumOff val="25000"/>
                  </a:schemeClr>
                </a:solidFill>
              </a:rPr>
              <a:t>DCR</a:t>
            </a:r>
            <a:r>
              <a:rPr lang="ar-JO" sz="2800" b="1" dirty="0">
                <a:solidFill>
                  <a:schemeClr val="tx1">
                    <a:lumMod val="75000"/>
                    <a:lumOff val="25000"/>
                  </a:schemeClr>
                </a:solidFill>
              </a:rPr>
              <a:t>.</a:t>
            </a:r>
            <a:endParaRPr lang="en-US" sz="2800" b="1" dirty="0">
              <a:solidFill>
                <a:schemeClr val="tx1">
                  <a:lumMod val="75000"/>
                  <a:lumOff val="25000"/>
                </a:schemeClr>
              </a:solidFill>
            </a:endParaRPr>
          </a:p>
        </p:txBody>
      </p:sp>
      <p:sp>
        <p:nvSpPr>
          <p:cNvPr id="6" name="TextBox 5">
            <a:extLst>
              <a:ext uri="{FF2B5EF4-FFF2-40B4-BE49-F238E27FC236}">
                <a16:creationId xmlns:a16="http://schemas.microsoft.com/office/drawing/2014/main" id="{849FE6C3-9198-E2C9-5324-D141AC3991C4}"/>
              </a:ext>
            </a:extLst>
          </p:cNvPr>
          <p:cNvSpPr txBox="1"/>
          <p:nvPr/>
        </p:nvSpPr>
        <p:spPr>
          <a:xfrm>
            <a:off x="960938" y="4375355"/>
            <a:ext cx="10194741" cy="1631216"/>
          </a:xfrm>
          <a:prstGeom prst="rect">
            <a:avLst/>
          </a:prstGeom>
          <a:noFill/>
        </p:spPr>
        <p:txBody>
          <a:bodyPr wrap="square" lIns="91440" tIns="45720" rIns="91440" bIns="45720" rtlCol="0" anchor="t">
            <a:spAutoFit/>
          </a:bodyPr>
          <a:lstStyle/>
          <a:p>
            <a:pPr algn="r" rtl="1"/>
            <a:r>
              <a:rPr lang="ar-SA" sz="2000" b="1" i="1" dirty="0">
                <a:latin typeface="Aptos Narrow"/>
              </a:rPr>
              <a:t>السياق العام: </a:t>
            </a:r>
            <a:r>
              <a:rPr lang="ar-SA" sz="2000" i="1" dirty="0">
                <a:latin typeface="Aptos Narrow"/>
              </a:rPr>
              <a:t>أعرب أفراد المجتمع عن استيائهم من أن عمليات صنع القرار في </a:t>
            </a:r>
            <a:r>
              <a:rPr lang="en-US" sz="2000" i="1" dirty="0">
                <a:latin typeface="Aptos Narrow"/>
              </a:rPr>
              <a:t>DCR</a:t>
            </a:r>
            <a:r>
              <a:rPr lang="ar-JO" sz="2000" i="1" dirty="0">
                <a:latin typeface="Aptos Narrow"/>
              </a:rPr>
              <a:t> </a:t>
            </a:r>
            <a:r>
              <a:rPr lang="ar-SA" sz="2000" i="1" dirty="0">
                <a:latin typeface="Aptos Narrow"/>
              </a:rPr>
              <a:t>لا تعكس في كثير من الأحيان آراء المجتمعات المتأثرة مباشرة، ولا تُدمجها بشكل كافٍ. ويشعر السكان بعدم إشراكهم في مراحل التخطيط واتخاذ القرار، ما يؤدي إلى تحمّلهم تبعات هذه القرارات</a:t>
            </a:r>
            <a:r>
              <a:rPr lang="ar-JO" sz="2000" i="1" dirty="0">
                <a:latin typeface="Aptos Narrow"/>
              </a:rPr>
              <a:t>(</a:t>
            </a:r>
            <a:r>
              <a:rPr lang="ar-SA" sz="2000" i="1" dirty="0">
                <a:latin typeface="Aptos Narrow"/>
              </a:rPr>
              <a:t>مثل الازدحام المروري، وقضايا السلامة، وغيرها</a:t>
            </a:r>
            <a:r>
              <a:rPr lang="ar-JO" sz="2000" i="1" dirty="0">
                <a:latin typeface="Aptos Narrow"/>
              </a:rPr>
              <a:t>) </a:t>
            </a:r>
            <a:r>
              <a:rPr lang="ar-SA" sz="2000" i="1" dirty="0">
                <a:latin typeface="Aptos Narrow"/>
              </a:rPr>
              <a:t>دون أن تنعكس عليهم أي استفادة مقابلة. وترى فرقة العمل أن هذه التوصية من شأنها أن تضع مبدأ العدالة في صميم جميع عمليات التخطيط وصنع القرار داخل </a:t>
            </a:r>
            <a:r>
              <a:rPr lang="en-US" sz="2000" i="1" dirty="0">
                <a:latin typeface="Aptos Narrow"/>
              </a:rPr>
              <a:t>DCR، </a:t>
            </a:r>
            <a:r>
              <a:rPr lang="ar-SA" sz="2000" i="1" dirty="0">
                <a:latin typeface="Aptos Narrow"/>
              </a:rPr>
              <a:t>بما يضمن مشاركة أوسع وتمثيلًا أكثر إنصافًا للمجتمعات المتأثرة.</a:t>
            </a:r>
            <a:endParaRPr lang="en-US" sz="2000" i="1" dirty="0">
              <a:latin typeface="Aptos Narrow"/>
            </a:endParaRPr>
          </a:p>
        </p:txBody>
      </p:sp>
    </p:spTree>
    <p:extLst>
      <p:ext uri="{BB962C8B-B14F-4D97-AF65-F5344CB8AC3E}">
        <p14:creationId xmlns:p14="http://schemas.microsoft.com/office/powerpoint/2010/main" val="306173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4DA1-E03A-8158-C4D8-F5C80C05B1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F674CD-1084-FBA3-1E68-0998807A609D}"/>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lgn="r" rtl="1">
              <a:defRPr/>
            </a:pPr>
            <a:r>
              <a:rPr lang="ar-JO" sz="2400" i="1" dirty="0">
                <a:latin typeface="Aptos Display"/>
                <a:ea typeface="Calibri Light"/>
              </a:rPr>
              <a:t>  </a:t>
            </a:r>
            <a:r>
              <a:rPr lang="ar-JO" sz="3300" i="1" dirty="0">
                <a:latin typeface="Aptos Display"/>
                <a:ea typeface="Calibri Light"/>
                <a:cs typeface="+mn-cs"/>
              </a:rPr>
              <a:t>مسوّدة التوصيات 3 (الجزء الثاني)</a:t>
            </a:r>
            <a:br>
              <a:rPr lang="ar-JO" sz="3600" dirty="0">
                <a:latin typeface="Aptos Display"/>
                <a:ea typeface="Calibri Light"/>
                <a:cs typeface="+mn-cs"/>
              </a:rPr>
            </a:br>
            <a:r>
              <a:rPr lang="ar-SA" sz="4000" b="1" dirty="0">
                <a:cs typeface="+mn-cs"/>
              </a:rPr>
              <a:t> </a:t>
            </a:r>
            <a:r>
              <a:rPr lang="ar-SA" dirty="0">
                <a:cs typeface="+mn-cs"/>
              </a:rPr>
              <a:t>التركيز على الإنصاف والعدالة البيئية</a:t>
            </a:r>
            <a:endParaRPr kumimoji="0" lang="en-US" i="0" u="none" strike="noStrike" kern="1200" cap="none" spc="-50" normalizeH="0" baseline="0" noProof="0" dirty="0">
              <a:ln>
                <a:noFill/>
              </a:ln>
              <a:solidFill>
                <a:schemeClr val="tx1">
                  <a:lumMod val="75000"/>
                  <a:lumOff val="25000"/>
                </a:schemeClr>
              </a:solidFill>
              <a:effectLst/>
              <a:uLnTx/>
              <a:uFillTx/>
              <a:latin typeface="+mj-lt"/>
              <a:ea typeface="+mj-ea"/>
              <a:cs typeface="+mn-cs"/>
            </a:endParaRPr>
          </a:p>
        </p:txBody>
      </p:sp>
      <p:sp>
        <p:nvSpPr>
          <p:cNvPr id="6" name="TextBox 5">
            <a:extLst>
              <a:ext uri="{FF2B5EF4-FFF2-40B4-BE49-F238E27FC236}">
                <a16:creationId xmlns:a16="http://schemas.microsoft.com/office/drawing/2014/main" id="{437548C9-5BC6-9EDE-F72E-9E55EE3BCF18}"/>
              </a:ext>
            </a:extLst>
          </p:cNvPr>
          <p:cNvSpPr txBox="1"/>
          <p:nvPr/>
        </p:nvSpPr>
        <p:spPr>
          <a:xfrm>
            <a:off x="1097279" y="2051991"/>
            <a:ext cx="10058401" cy="2646878"/>
          </a:xfrm>
          <a:prstGeom prst="rect">
            <a:avLst/>
          </a:prstGeom>
          <a:noFill/>
        </p:spPr>
        <p:txBody>
          <a:bodyPr wrap="square" lIns="91440" tIns="45720" rIns="91440" bIns="45720" rtlCol="0" anchor="t">
            <a:spAutoFit/>
          </a:bodyPr>
          <a:lstStyle/>
          <a:p>
            <a:pPr algn="r" rtl="1" fontAlgn="base"/>
            <a:r>
              <a:rPr lang="en-US" sz="2000" b="1" dirty="0">
                <a:latin typeface="Aptos Narrow"/>
              </a:rPr>
              <a:t> </a:t>
            </a:r>
            <a:r>
              <a:rPr lang="ar-SA" sz="2000" b="1" dirty="0"/>
              <a:t>إجراءات واستراتيجيات التنفيذ المُقترحة:</a:t>
            </a:r>
            <a:endParaRPr lang="en-US" sz="2000" b="1" i="1" dirty="0">
              <a:latin typeface="Aptos Narrow"/>
            </a:endParaRPr>
          </a:p>
          <a:p>
            <a:pPr lvl="0" algn="r" rtl="1"/>
            <a:r>
              <a:rPr lang="ar-JO" dirty="0"/>
              <a:t>1. </a:t>
            </a:r>
            <a:r>
              <a:rPr lang="ar-SA" dirty="0"/>
              <a:t>التضمين في مرحلة التخطيط المبكر: ينبغي تنفيذ عملية منظّمة في المراحل الأولية لأي مشروع لتحديد الجهات والأطراف المتأثرة بتغيراته، وتوضيح أدوارها المحتملة أو المطلوبة طوال دورة حياة المشروع. ويشمل ذلك التنسيق مع الجهات والمنظّمات المحلية، مثل: المنظّمات غير الربحية المجتمعية، والمؤسسات الدينية، والمدارس، والمراكز المجتمعية، ومراكز كبار السن، ومشاريع الإسكان العام والميسور، ومجموعات الأحياء، وغيرها من الجهات ذات الصلة.</a:t>
            </a:r>
            <a:endParaRPr lang="en-US" dirty="0"/>
          </a:p>
          <a:p>
            <a:pPr lvl="0" algn="r" rtl="1"/>
            <a:r>
              <a:rPr lang="ar-JO" dirty="0"/>
              <a:t>2. </a:t>
            </a:r>
            <a:r>
              <a:rPr lang="ar-SA" dirty="0"/>
              <a:t>ضمان دمج خطة الوصول اللغوي التابعة لـ </a:t>
            </a:r>
            <a:r>
              <a:rPr lang="en-US" dirty="0"/>
              <a:t>DCR</a:t>
            </a:r>
            <a:r>
              <a:rPr lang="ar-JO" dirty="0"/>
              <a:t> </a:t>
            </a:r>
            <a:r>
              <a:rPr lang="en-US" dirty="0"/>
              <a:t> </a:t>
            </a:r>
            <a:r>
              <a:rPr lang="ar-SA" dirty="0"/>
              <a:t>ضمن هذه العمليات.</a:t>
            </a:r>
            <a:endParaRPr lang="en-US" dirty="0"/>
          </a:p>
          <a:p>
            <a:pPr lvl="0" algn="r" rtl="1"/>
            <a:r>
              <a:rPr lang="ar-JO" dirty="0"/>
              <a:t>3. </a:t>
            </a:r>
            <a:r>
              <a:rPr lang="ar-SA" dirty="0"/>
              <a:t>ينبغي على </a:t>
            </a:r>
            <a:r>
              <a:rPr lang="en-US" dirty="0"/>
              <a:t>DCR</a:t>
            </a:r>
            <a:r>
              <a:rPr lang="ar-JO" dirty="0"/>
              <a:t> </a:t>
            </a:r>
            <a:r>
              <a:rPr lang="ar-SA" dirty="0"/>
              <a:t>وضع وتنفيذ خطة شاملة لإشراك الجمهور.</a:t>
            </a:r>
            <a:endParaRPr lang="en-US" dirty="0"/>
          </a:p>
          <a:p>
            <a:pPr marL="457200" indent="-457200" algn="r" rtl="1">
              <a:buAutoNum type="arabicPeriod"/>
            </a:pPr>
            <a:endParaRPr lang="en-US" dirty="0"/>
          </a:p>
          <a:p>
            <a:pPr marL="457200" indent="-457200">
              <a:buAutoNum type="arabicPeriod"/>
            </a:pPr>
            <a:endParaRPr lang="en-US" sz="2000" dirty="0">
              <a:latin typeface="Aptos Narrow" panose="020B0004020202020204" pitchFamily="34" charset="0"/>
            </a:endParaRPr>
          </a:p>
        </p:txBody>
      </p:sp>
    </p:spTree>
    <p:extLst>
      <p:ext uri="{BB962C8B-B14F-4D97-AF65-F5344CB8AC3E}">
        <p14:creationId xmlns:p14="http://schemas.microsoft.com/office/powerpoint/2010/main" val="222556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CA48-D022-6B5B-EC17-A0EDA7F13B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90D586-55E9-E944-F905-B7E6F862D7F9}"/>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r" defTabSz="914400" rtl="1" eaLnBrk="1" fontAlgn="auto" latinLnBrk="0" hangingPunct="1">
              <a:lnSpc>
                <a:spcPct val="85000"/>
              </a:lnSpc>
              <a:spcBef>
                <a:spcPct val="0"/>
              </a:spcBef>
              <a:spcAft>
                <a:spcPts val="0"/>
              </a:spcAft>
              <a:buClrTx/>
              <a:buSzTx/>
              <a:buFontTx/>
              <a:buNone/>
              <a:tabLst/>
              <a:defRPr/>
            </a:pPr>
            <a:r>
              <a:rPr kumimoji="0" lang="ar-JO" sz="330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مسوّدة التوصيات 4 (الجزء الأول)</a:t>
            </a:r>
            <a:r>
              <a:rPr kumimoji="0" lang="en-US" sz="330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 </a:t>
            </a:r>
            <a:br>
              <a:rPr kumimoji="0" lang="en-US" sz="480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br>
            <a:r>
              <a:rPr kumimoji="0" lang="ar-JO"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mn-cs"/>
              </a:rPr>
              <a:t>التنفيذ</a:t>
            </a:r>
            <a:endParaRPr kumimoji="0" lang="en-US" i="0" u="none" strike="noStrike" kern="1200" cap="none" spc="-50" normalizeH="0" baseline="0" noProof="0" dirty="0">
              <a:ln>
                <a:noFill/>
              </a:ln>
              <a:solidFill>
                <a:schemeClr val="tx1">
                  <a:lumMod val="75000"/>
                  <a:lumOff val="25000"/>
                </a:schemeClr>
              </a:solidFill>
              <a:effectLst/>
              <a:uLnTx/>
              <a:uFillTx/>
              <a:latin typeface="+mj-lt"/>
              <a:ea typeface="+mj-ea"/>
              <a:cs typeface="+mn-cs"/>
            </a:endParaRPr>
          </a:p>
        </p:txBody>
      </p:sp>
      <p:sp>
        <p:nvSpPr>
          <p:cNvPr id="4" name="Rectangle: Rounded Corners 3">
            <a:extLst>
              <a:ext uri="{FF2B5EF4-FFF2-40B4-BE49-F238E27FC236}">
                <a16:creationId xmlns:a16="http://schemas.microsoft.com/office/drawing/2014/main" id="{288F6510-A600-4CE9-C821-C3BA587134E8}"/>
              </a:ext>
            </a:extLst>
          </p:cNvPr>
          <p:cNvSpPr/>
          <p:nvPr/>
        </p:nvSpPr>
        <p:spPr>
          <a:xfrm>
            <a:off x="960938" y="1991031"/>
            <a:ext cx="10194741" cy="2895601"/>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SA" sz="2800" b="1" dirty="0">
                <a:solidFill>
                  <a:schemeClr val="tx1">
                    <a:lumMod val="75000"/>
                    <a:lumOff val="25000"/>
                  </a:schemeClr>
                </a:solidFill>
                <a:latin typeface="Aptos Narrow"/>
              </a:rPr>
              <a:t>ينبغي على </a:t>
            </a:r>
            <a:r>
              <a:rPr lang="en-US" sz="2800" b="1" dirty="0">
                <a:solidFill>
                  <a:schemeClr val="tx1">
                    <a:lumMod val="75000"/>
                    <a:lumOff val="25000"/>
                  </a:schemeClr>
                </a:solidFill>
                <a:latin typeface="Aptos Narrow"/>
              </a:rPr>
              <a:t>DCR</a:t>
            </a:r>
            <a:r>
              <a:rPr lang="ar-JO" sz="2800" b="1" dirty="0">
                <a:solidFill>
                  <a:schemeClr val="tx1">
                    <a:lumMod val="75000"/>
                    <a:lumOff val="25000"/>
                  </a:schemeClr>
                </a:solidFill>
                <a:latin typeface="Aptos Narrow"/>
              </a:rPr>
              <a:t> </a:t>
            </a:r>
            <a:r>
              <a:rPr lang="en-US" sz="2800" b="1" dirty="0">
                <a:solidFill>
                  <a:schemeClr val="tx1">
                    <a:lumMod val="75000"/>
                    <a:lumOff val="25000"/>
                  </a:schemeClr>
                </a:solidFill>
                <a:latin typeface="Aptos Narrow"/>
              </a:rPr>
              <a:t> </a:t>
            </a:r>
            <a:r>
              <a:rPr lang="ar-SA" sz="2800" b="1" dirty="0">
                <a:solidFill>
                  <a:schemeClr val="tx1">
                    <a:lumMod val="75000"/>
                    <a:lumOff val="25000"/>
                  </a:schemeClr>
                </a:solidFill>
                <a:latin typeface="Aptos Narrow"/>
              </a:rPr>
              <a:t>تطبيق توصيات التواصل والتوعية المذكورة أعلاه (التوصيات 1-3) للتعامل مع التعليقات المتعلقة بالبنية التحتية المادية، والتي تم تلقيها من خلال فرقة العمل هذه لمنطقة</a:t>
            </a:r>
            <a:r>
              <a:rPr lang="ar-JO" sz="2800" b="1" dirty="0">
                <a:solidFill>
                  <a:schemeClr val="tx1">
                    <a:lumMod val="75000"/>
                    <a:lumOff val="25000"/>
                  </a:schemeClr>
                </a:solidFill>
                <a:latin typeface="Aptos Narrow"/>
              </a:rPr>
              <a:t> </a:t>
            </a:r>
            <a:r>
              <a:rPr lang="en-US" sz="2800" b="1" dirty="0">
                <a:solidFill>
                  <a:schemeClr val="tx1">
                    <a:lumMod val="75000"/>
                    <a:lumOff val="25000"/>
                  </a:schemeClr>
                </a:solidFill>
                <a:latin typeface="Aptos Narrow"/>
              </a:rPr>
              <a:t>Charles River</a:t>
            </a:r>
            <a:r>
              <a:rPr lang="ar-JO" sz="2800" b="1" dirty="0">
                <a:solidFill>
                  <a:schemeClr val="tx1">
                    <a:lumMod val="75000"/>
                    <a:lumOff val="25000"/>
                  </a:schemeClr>
                </a:solidFill>
                <a:latin typeface="Aptos Narrow"/>
              </a:rPr>
              <a:t> </a:t>
            </a:r>
            <a:r>
              <a:rPr lang="en-US" sz="2800" b="1" dirty="0">
                <a:solidFill>
                  <a:schemeClr val="tx1">
                    <a:lumMod val="75000"/>
                    <a:lumOff val="25000"/>
                  </a:schemeClr>
                </a:solidFill>
                <a:latin typeface="Aptos Narrow"/>
              </a:rPr>
              <a:t> </a:t>
            </a:r>
            <a:r>
              <a:rPr lang="ar-SA" sz="2800" b="1" dirty="0">
                <a:solidFill>
                  <a:schemeClr val="tx1">
                    <a:lumMod val="75000"/>
                    <a:lumOff val="25000"/>
                  </a:schemeClr>
                </a:solidFill>
                <a:latin typeface="Aptos Narrow"/>
              </a:rPr>
              <a:t>بين </a:t>
            </a:r>
            <a:r>
              <a:rPr lang="en-US" sz="2800" b="1" dirty="0">
                <a:solidFill>
                  <a:schemeClr val="tx1">
                    <a:lumMod val="75000"/>
                    <a:lumOff val="25000"/>
                  </a:schemeClr>
                </a:solidFill>
                <a:latin typeface="Aptos Narrow"/>
              </a:rPr>
              <a:t>Longfellow</a:t>
            </a:r>
            <a:r>
              <a:rPr lang="ar-JO" sz="2800" b="1" dirty="0">
                <a:solidFill>
                  <a:schemeClr val="tx1">
                    <a:lumMod val="75000"/>
                    <a:lumOff val="25000"/>
                  </a:schemeClr>
                </a:solidFill>
                <a:latin typeface="Aptos Narrow"/>
              </a:rPr>
              <a:t> </a:t>
            </a:r>
            <a:r>
              <a:rPr lang="ar-SA" sz="2800" b="1" dirty="0">
                <a:solidFill>
                  <a:schemeClr val="tx1">
                    <a:lumMod val="75000"/>
                    <a:lumOff val="25000"/>
                  </a:schemeClr>
                </a:solidFill>
                <a:latin typeface="Aptos Narrow"/>
              </a:rPr>
              <a:t>و </a:t>
            </a:r>
            <a:r>
              <a:rPr lang="en-US" sz="2800" b="1" dirty="0">
                <a:solidFill>
                  <a:schemeClr val="tx1">
                    <a:lumMod val="75000"/>
                    <a:lumOff val="25000"/>
                  </a:schemeClr>
                </a:solidFill>
                <a:latin typeface="Aptos Narrow"/>
              </a:rPr>
              <a:t>Eliot Bridges، </a:t>
            </a:r>
            <a:r>
              <a:rPr lang="ar-SA" sz="2800" b="1" dirty="0">
                <a:solidFill>
                  <a:schemeClr val="tx1">
                    <a:lumMod val="75000"/>
                    <a:lumOff val="25000"/>
                  </a:schemeClr>
                </a:solidFill>
                <a:latin typeface="Aptos Narrow"/>
              </a:rPr>
              <a:t>في مشروع تجريبي لتطبيق استراتيجيات الاتصال والتوعية لمشاريع </a:t>
            </a:r>
            <a:r>
              <a:rPr lang="en-US" sz="2800" b="1" dirty="0">
                <a:solidFill>
                  <a:schemeClr val="tx1">
                    <a:lumMod val="75000"/>
                    <a:lumOff val="25000"/>
                  </a:schemeClr>
                </a:solidFill>
                <a:latin typeface="Aptos Narrow"/>
              </a:rPr>
              <a:t>DCR</a:t>
            </a:r>
            <a:r>
              <a:rPr lang="ar-JO" sz="2800" b="1" dirty="0">
                <a:solidFill>
                  <a:schemeClr val="tx1">
                    <a:lumMod val="75000"/>
                    <a:lumOff val="25000"/>
                  </a:schemeClr>
                </a:solidFill>
                <a:latin typeface="Aptos Narrow"/>
              </a:rPr>
              <a:t> </a:t>
            </a:r>
            <a:r>
              <a:rPr lang="ar-SA" sz="2800" b="1" dirty="0">
                <a:solidFill>
                  <a:schemeClr val="tx1">
                    <a:lumMod val="75000"/>
                    <a:lumOff val="25000"/>
                  </a:schemeClr>
                </a:solidFill>
                <a:latin typeface="Aptos Narrow"/>
              </a:rPr>
              <a:t>الأخرى في جميع أنحاء الكومنولث.</a:t>
            </a:r>
            <a:endParaRPr lang="ar-JO" sz="2800" b="1" dirty="0">
              <a:solidFill>
                <a:schemeClr val="tx1">
                  <a:lumMod val="75000"/>
                  <a:lumOff val="25000"/>
                </a:schemeClr>
              </a:solidFill>
              <a:latin typeface="Aptos Narrow"/>
            </a:endParaRPr>
          </a:p>
          <a:p>
            <a:pPr algn="ctr"/>
            <a:endParaRPr lang="en-US" dirty="0"/>
          </a:p>
        </p:txBody>
      </p:sp>
      <p:sp>
        <p:nvSpPr>
          <p:cNvPr id="6" name="TextBox 5">
            <a:extLst>
              <a:ext uri="{FF2B5EF4-FFF2-40B4-BE49-F238E27FC236}">
                <a16:creationId xmlns:a16="http://schemas.microsoft.com/office/drawing/2014/main" id="{1FB4125B-D901-3D09-6070-7B5B775AFDB6}"/>
              </a:ext>
            </a:extLst>
          </p:cNvPr>
          <p:cNvSpPr txBox="1"/>
          <p:nvPr/>
        </p:nvSpPr>
        <p:spPr>
          <a:xfrm>
            <a:off x="960938" y="5171770"/>
            <a:ext cx="10194741" cy="1015663"/>
          </a:xfrm>
          <a:prstGeom prst="rect">
            <a:avLst/>
          </a:prstGeom>
          <a:noFill/>
        </p:spPr>
        <p:txBody>
          <a:bodyPr wrap="square" lIns="91440" tIns="45720" rIns="91440" bIns="45720" rtlCol="0" anchor="t">
            <a:spAutoFit/>
          </a:bodyPr>
          <a:lstStyle/>
          <a:p>
            <a:pPr algn="r" rtl="1"/>
            <a:r>
              <a:rPr lang="ar-SA" sz="2000" b="1" i="1" dirty="0">
                <a:latin typeface="Aptos Narrow"/>
              </a:rPr>
              <a:t>السياق العام: </a:t>
            </a:r>
            <a:r>
              <a:rPr lang="ar-SA" sz="2000" i="1" dirty="0">
                <a:latin typeface="Aptos Narrow"/>
              </a:rPr>
              <a:t>ينبغي على </a:t>
            </a:r>
            <a:r>
              <a:rPr lang="en-US" sz="2000" i="1" dirty="0">
                <a:latin typeface="Aptos Narrow"/>
              </a:rPr>
              <a:t>DCR</a:t>
            </a:r>
            <a:r>
              <a:rPr lang="ar-JO" sz="2000" i="1" dirty="0">
                <a:latin typeface="Aptos Narrow"/>
              </a:rPr>
              <a:t> </a:t>
            </a:r>
            <a:r>
              <a:rPr lang="ar-SA" sz="2000" i="1" dirty="0">
                <a:latin typeface="Aptos Narrow"/>
              </a:rPr>
              <a:t>تطبيق الاستراتيجيات والإجراءات الواردة في التوصيات أعلاه على المنطقة الممتدة على طول </a:t>
            </a:r>
            <a:r>
              <a:rPr lang="en-US" sz="2000" i="1" dirty="0">
                <a:latin typeface="Aptos Narrow"/>
              </a:rPr>
              <a:t>Charles River</a:t>
            </a:r>
            <a:r>
              <a:rPr lang="ar-JO" sz="2000" i="1" dirty="0">
                <a:latin typeface="Aptos Narrow"/>
              </a:rPr>
              <a:t> </a:t>
            </a:r>
            <a:r>
              <a:rPr lang="en-US" sz="2000" i="1" dirty="0">
                <a:latin typeface="Aptos Narrow"/>
              </a:rPr>
              <a:t> </a:t>
            </a:r>
            <a:r>
              <a:rPr lang="ar-SA" sz="2000" i="1" dirty="0">
                <a:latin typeface="Aptos Narrow"/>
              </a:rPr>
              <a:t>بين </a:t>
            </a:r>
            <a:r>
              <a:rPr lang="en-US" sz="2000" i="1" dirty="0">
                <a:latin typeface="Aptos Narrow"/>
              </a:rPr>
              <a:t>Longfellow</a:t>
            </a:r>
            <a:r>
              <a:rPr lang="ar-JO" sz="2000" i="1" dirty="0">
                <a:latin typeface="Aptos Narrow"/>
              </a:rPr>
              <a:t> </a:t>
            </a:r>
            <a:r>
              <a:rPr lang="ar-SA" sz="2000" i="1" dirty="0">
                <a:latin typeface="Aptos Narrow"/>
              </a:rPr>
              <a:t>و </a:t>
            </a:r>
            <a:r>
              <a:rPr lang="en-US" sz="2000" i="1" dirty="0">
                <a:latin typeface="Aptos Narrow"/>
              </a:rPr>
              <a:t>Eliot Bridges</a:t>
            </a:r>
            <a:r>
              <a:rPr lang="ar-JO" sz="2000" i="1" dirty="0">
                <a:latin typeface="Aptos Narrow"/>
              </a:rPr>
              <a:t>. </a:t>
            </a:r>
            <a:r>
              <a:rPr lang="ar-SA" sz="2000" i="1" dirty="0">
                <a:latin typeface="Aptos Narrow"/>
              </a:rPr>
              <a:t>كما يمكن الاستفادة من هذه التجربة كنموذج رائد لتعميم أفضل الممارسات والدروس المستفادة في مناطق أخرى من الولاية التي تواجه تحديات مماثلة. </a:t>
            </a:r>
            <a:endParaRPr lang="en-US" sz="2000" i="1" dirty="0">
              <a:latin typeface="Aptos Narrow"/>
            </a:endParaRPr>
          </a:p>
        </p:txBody>
      </p:sp>
    </p:spTree>
    <p:extLst>
      <p:ext uri="{BB962C8B-B14F-4D97-AF65-F5344CB8AC3E}">
        <p14:creationId xmlns:p14="http://schemas.microsoft.com/office/powerpoint/2010/main" val="2774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a:xfrm>
            <a:off x="1066800" y="247274"/>
            <a:ext cx="10058400" cy="1450757"/>
          </a:xfrm>
        </p:spPr>
        <p:txBody>
          <a:bodyPr>
            <a:normAutofit/>
          </a:bodyPr>
          <a:lstStyle/>
          <a:p>
            <a:pPr algn="r" rtl="1"/>
            <a:r>
              <a:rPr lang="ar-SA" dirty="0">
                <a:latin typeface="Aptos Display"/>
                <a:ea typeface="Calibri Light"/>
                <a:cs typeface="+mn-cs"/>
              </a:rPr>
              <a:t>الخدمات اللوجستية للترجمة الفورية</a:t>
            </a:r>
            <a:endParaRPr lang="en-US" dirty="0">
              <a:cs typeface="+mn-cs"/>
            </a:endParaRPr>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264428" y="1977416"/>
            <a:ext cx="1005840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JO" sz="2400" dirty="0"/>
              <a:t> </a:t>
            </a:r>
            <a:r>
              <a:rPr lang="ar-SA" sz="2400" dirty="0"/>
              <a:t>تتوفر خدمة الترجمة الفورية باللغات التالية: الإسبانية، والبرتغالية البرازيلية، والكريولية الهايتية، والماندرين، والكانتونية، والأمهرية، والعربية، ولغة الإشارة الأمريكية </a:t>
            </a:r>
            <a:r>
              <a:rPr lang="ar-JO" sz="2400" dirty="0"/>
              <a:t>(</a:t>
            </a:r>
            <a:r>
              <a:rPr lang="en-US" sz="2400" dirty="0">
                <a:solidFill>
                  <a:schemeClr val="tx1"/>
                </a:solidFill>
                <a:latin typeface="Aptos Narrow"/>
                <a:ea typeface="Calibri"/>
                <a:cs typeface="Calibri"/>
              </a:rPr>
              <a:t>ASL</a:t>
            </a:r>
            <a:r>
              <a:rPr lang="ar-JO" sz="2400" dirty="0"/>
              <a:t>). </a:t>
            </a:r>
          </a:p>
          <a:p>
            <a:pPr marL="383540" lvl="1" algn="r" rtl="1">
              <a:lnSpc>
                <a:spcPct val="100000"/>
              </a:lnSpc>
              <a:spcBef>
                <a:spcPts val="400"/>
              </a:spcBef>
              <a:buClr>
                <a:srgbClr val="004B24"/>
              </a:buClr>
              <a:buFont typeface="Wingdings" panose="05000000000000000000" pitchFamily="2" charset="2"/>
              <a:buChar char="§"/>
            </a:pPr>
            <a:r>
              <a:rPr lang="ar-JO" sz="2400" dirty="0"/>
              <a:t> </a:t>
            </a:r>
            <a:r>
              <a:rPr lang="ar-SA" sz="2400" dirty="0"/>
              <a:t>للمشاركة باللغة التي تفض</a:t>
            </a:r>
            <a:r>
              <a:rPr lang="ar-JO" sz="2400" dirty="0"/>
              <a:t>ّ</a:t>
            </a:r>
            <a:r>
              <a:rPr lang="ar-SA" sz="2400" dirty="0"/>
              <a:t>ل</a:t>
            </a:r>
            <a:r>
              <a:rPr lang="ar-JO" sz="2400" dirty="0"/>
              <a:t>ون</a:t>
            </a:r>
            <a:r>
              <a:rPr lang="ar-SA" sz="2400" dirty="0"/>
              <a:t>ها، انقر</a:t>
            </a:r>
            <a:r>
              <a:rPr lang="ar-JO" sz="2400" dirty="0"/>
              <a:t>وا</a:t>
            </a:r>
            <a:r>
              <a:rPr lang="ar-SA" sz="2400" dirty="0"/>
              <a:t> على أيقونة </a:t>
            </a:r>
            <a:r>
              <a:rPr lang="ar-JO" sz="2400" dirty="0"/>
              <a:t>" الترجمة الفورية" على شكل </a:t>
            </a:r>
            <a:r>
              <a:rPr lang="ar-SA" sz="2400" dirty="0"/>
              <a:t>كرة </a:t>
            </a:r>
            <a:r>
              <a:rPr lang="ar-JO" sz="2400" dirty="0"/>
              <a:t>أ</a:t>
            </a:r>
            <a:r>
              <a:rPr lang="ar-SA" sz="2400" dirty="0"/>
              <a:t>رضية </a:t>
            </a:r>
            <a:r>
              <a:rPr lang="ar-JO" sz="2400" dirty="0"/>
              <a:t>واختاروا</a:t>
            </a:r>
            <a:r>
              <a:rPr lang="ar-SA" sz="2400" dirty="0"/>
              <a:t> لغتك</a:t>
            </a:r>
            <a:r>
              <a:rPr lang="ar-JO" sz="2400" dirty="0"/>
              <a:t>م</a:t>
            </a:r>
            <a:r>
              <a:rPr lang="ar-SA" sz="2400" dirty="0"/>
              <a:t>.</a:t>
            </a:r>
            <a:endParaRPr lang="ar-JO" sz="2400" dirty="0"/>
          </a:p>
          <a:p>
            <a:pPr marL="383540" lvl="1" algn="r" rtl="1">
              <a:lnSpc>
                <a:spcPct val="100000"/>
              </a:lnSpc>
              <a:spcBef>
                <a:spcPts val="400"/>
              </a:spcBef>
              <a:buClr>
                <a:srgbClr val="004B24"/>
              </a:buClr>
              <a:buFont typeface="Wingdings" panose="05000000000000000000" pitchFamily="2" charset="2"/>
              <a:buChar char="§"/>
            </a:pPr>
            <a:r>
              <a:rPr lang="ar-JO" sz="2400" dirty="0"/>
              <a:t> </a:t>
            </a:r>
            <a:r>
              <a:rPr lang="ar-SA" sz="2400" dirty="0"/>
              <a:t>ي</a:t>
            </a:r>
            <a:r>
              <a:rPr lang="ar-JO" sz="2400" dirty="0"/>
              <a:t>ُ</a:t>
            </a:r>
            <a:r>
              <a:rPr lang="ar-SA" sz="2400" dirty="0"/>
              <a:t>رجى التحد</a:t>
            </a:r>
            <a:r>
              <a:rPr lang="ar-JO" sz="2400" dirty="0"/>
              <a:t>ّ</a:t>
            </a:r>
            <a:r>
              <a:rPr lang="ar-SA" sz="2400" dirty="0"/>
              <a:t>ث ببطء.</a:t>
            </a:r>
            <a:endParaRPr lang="ar-JO" sz="2400" dirty="0"/>
          </a:p>
          <a:p>
            <a:pPr marL="383540" lvl="1" algn="r" rtl="1">
              <a:lnSpc>
                <a:spcPct val="100000"/>
              </a:lnSpc>
              <a:spcBef>
                <a:spcPts val="400"/>
              </a:spcBef>
              <a:buClr>
                <a:srgbClr val="004B24"/>
              </a:buClr>
              <a:buFont typeface="Wingdings" panose="05000000000000000000" pitchFamily="2" charset="2"/>
              <a:buChar char="§"/>
            </a:pPr>
            <a:r>
              <a:rPr lang="ar-JO" sz="2400" dirty="0"/>
              <a:t> يتعيّن</a:t>
            </a:r>
            <a:r>
              <a:rPr lang="ar-SA" sz="2400" dirty="0"/>
              <a:t> على جميع الحضور اختيار قناة لغوية، حتى لو كانوا يشاركون باللغة الإنجليزية.</a:t>
            </a:r>
            <a:endParaRPr lang="en-US" sz="2400" dirty="0"/>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4F42-E636-D1EF-16A9-D199FA4EA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C29-5A55-EEE9-A741-7680F8234E6E}"/>
              </a:ext>
            </a:extLst>
          </p:cNvPr>
          <p:cNvSpPr>
            <a:spLocks noGrp="1"/>
          </p:cNvSpPr>
          <p:nvPr>
            <p:ph type="title"/>
          </p:nvPr>
        </p:nvSpPr>
        <p:spPr/>
        <p:txBody>
          <a:bodyPr>
            <a:normAutofit/>
          </a:bodyPr>
          <a:lstStyle/>
          <a:p>
            <a:pPr algn="r" rtl="1"/>
            <a:r>
              <a:rPr lang="ar-JO" sz="3300" i="1" dirty="0">
                <a:latin typeface="Aptos Display"/>
                <a:ea typeface="Calibri Light"/>
              </a:rPr>
              <a:t>مسوّدة التوصيات 4 (الجزء الثاني)</a:t>
            </a:r>
            <a:r>
              <a:rPr lang="en-US" sz="3300" i="1" dirty="0">
                <a:latin typeface="Aptos Display"/>
                <a:ea typeface="Calibri Light"/>
              </a:rPr>
              <a:t> </a:t>
            </a:r>
            <a:br>
              <a:rPr lang="en-US" dirty="0">
                <a:latin typeface="Aptos Display"/>
                <a:ea typeface="Calibri Light"/>
              </a:rPr>
            </a:br>
            <a:r>
              <a:rPr lang="ar-JO" dirty="0">
                <a:latin typeface="Aptos Display"/>
                <a:ea typeface="Calibri Light"/>
              </a:rPr>
              <a:t>التنفيذ</a:t>
            </a:r>
            <a:endParaRPr lang="en-US" dirty="0"/>
          </a:p>
        </p:txBody>
      </p:sp>
      <p:sp>
        <p:nvSpPr>
          <p:cNvPr id="6" name="TextBox 5">
            <a:extLst>
              <a:ext uri="{FF2B5EF4-FFF2-40B4-BE49-F238E27FC236}">
                <a16:creationId xmlns:a16="http://schemas.microsoft.com/office/drawing/2014/main" id="{C425EC7F-A7FC-5333-AE5B-0856BA19DCC1}"/>
              </a:ext>
            </a:extLst>
          </p:cNvPr>
          <p:cNvSpPr txBox="1"/>
          <p:nvPr/>
        </p:nvSpPr>
        <p:spPr>
          <a:xfrm>
            <a:off x="1097279" y="2051991"/>
            <a:ext cx="10058401" cy="3447098"/>
          </a:xfrm>
          <a:prstGeom prst="rect">
            <a:avLst/>
          </a:prstGeom>
          <a:noFill/>
        </p:spPr>
        <p:txBody>
          <a:bodyPr wrap="square" lIns="91440" tIns="45720" rIns="91440" bIns="45720" rtlCol="0" anchor="t">
            <a:spAutoFit/>
          </a:bodyPr>
          <a:lstStyle/>
          <a:p>
            <a:pPr algn="r" rtl="1" fontAlgn="base"/>
            <a:r>
              <a:rPr lang="ar-SA" sz="2000" b="1" i="1" dirty="0"/>
              <a:t>إجراءات واستراتيجيات التنفيذ المُقترحة:</a:t>
            </a:r>
            <a:endParaRPr lang="en-US" sz="2000" b="1" i="1" dirty="0">
              <a:latin typeface="Aptos Narrow"/>
            </a:endParaRPr>
          </a:p>
          <a:p>
            <a:pPr marL="457200" indent="-457200" algn="r" rtl="1" fontAlgn="base">
              <a:buFontTx/>
              <a:buAutoNum type="arabicPeriod"/>
            </a:pPr>
            <a:r>
              <a:rPr lang="ar-SA" sz="2000" dirty="0"/>
              <a:t>تقديم أمثلة توضيحية لكيفية التعامل مع السيناريوهات المختلفة التي طُرحت خلال اجتماعات فرقة العمل، أو مجموعات التركيز، أو الاجتماعات العامة، والمتعلقة بتحسينات البنية التحتية في المنطقة، وذلك في ضوء التوصيات المذكورة أعلاه.</a:t>
            </a:r>
            <a:endParaRPr lang="en-US" sz="2000" dirty="0">
              <a:latin typeface="Aptos Narrow"/>
              <a:ea typeface="+mn-lt"/>
              <a:cs typeface="+mn-lt"/>
            </a:endParaRPr>
          </a:p>
          <a:p>
            <a:pPr marL="914400" lvl="1" indent="-457200" algn="r" rtl="1">
              <a:buFont typeface="Courier New"/>
              <a:buChar char="o"/>
            </a:pPr>
            <a:r>
              <a:rPr lang="ar-SA" sz="2000" dirty="0">
                <a:ea typeface="Calibri" panose="020F0502020204030204"/>
              </a:rPr>
              <a:t>حدث كبير يتطلب إغلاق طريق</a:t>
            </a:r>
            <a:r>
              <a:rPr lang="ar-JO" sz="2000" dirty="0">
                <a:ea typeface="Calibri" panose="020F0502020204030204"/>
              </a:rPr>
              <a:t> </a:t>
            </a:r>
          </a:p>
          <a:p>
            <a:pPr marL="914400" lvl="1" indent="-457200" algn="r" rtl="1">
              <a:buFont typeface="Courier New"/>
              <a:buChar char="o"/>
            </a:pPr>
            <a:r>
              <a:rPr lang="ar-SA" sz="2000" dirty="0">
                <a:ea typeface="Calibri" panose="020F0502020204030204"/>
              </a:rPr>
              <a:t>مشروع صغير يتطلب إغلاقًا مؤقتًا للحدائق أو الطرق أو المساحات العامة للصيانة</a:t>
            </a:r>
            <a:endParaRPr lang="ar-JO" sz="2000" dirty="0">
              <a:ea typeface="Calibri" panose="020F0502020204030204"/>
            </a:endParaRPr>
          </a:p>
          <a:p>
            <a:pPr marL="914400" lvl="1" indent="-457200" algn="r" rtl="1">
              <a:buFont typeface="Courier New"/>
              <a:buChar char="o"/>
            </a:pPr>
            <a:r>
              <a:rPr lang="ar-SA" sz="2000" dirty="0">
                <a:ea typeface="Calibri" panose="020F0502020204030204"/>
              </a:rPr>
              <a:t>مشروع جديد كبير يتضمن مراحل تنفيذ متعددة</a:t>
            </a:r>
            <a:endParaRPr lang="en-US" sz="2000" dirty="0">
              <a:ea typeface="Calibri" panose="020F0502020204030204"/>
            </a:endParaRPr>
          </a:p>
          <a:p>
            <a:pPr marL="457200" indent="-457200" algn="r" rtl="1">
              <a:buFontTx/>
              <a:buAutoNum type="arabicPeriod"/>
            </a:pPr>
            <a:r>
              <a:rPr lang="ar-SA" sz="2000" dirty="0"/>
              <a:t>وضع إطار تقييم واضح وشفاف لقياس فعالية استراتيجيات التواصل، بما يتيح تتبّع الأداء، وتحديد الثغرات ومعالجتها، وتقييم تجربة أفراد المجتمع مع العملية الجديدة.</a:t>
            </a:r>
            <a:endParaRPr lang="en-US" sz="2000" dirty="0"/>
          </a:p>
          <a:p>
            <a:pPr marL="457200" indent="-457200">
              <a:buAutoNum type="arabicPeriod"/>
            </a:pPr>
            <a:endParaRPr lang="ar-JO" sz="2000" dirty="0">
              <a:latin typeface="Aptos Narrow"/>
            </a:endParaRPr>
          </a:p>
          <a:p>
            <a:pPr marL="457200" indent="-457200" algn="r" rtl="1">
              <a:buAutoNum type="arabicPeriod"/>
            </a:pPr>
            <a:endParaRPr lang="en-US" dirty="0"/>
          </a:p>
        </p:txBody>
      </p:sp>
    </p:spTree>
    <p:extLst>
      <p:ext uri="{BB962C8B-B14F-4D97-AF65-F5344CB8AC3E}">
        <p14:creationId xmlns:p14="http://schemas.microsoft.com/office/powerpoint/2010/main" val="206211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38635"/>
            <a:ext cx="9647254" cy="167029"/>
            <a:chOff x="1093416" y="3452483"/>
            <a:chExt cx="10068839" cy="195718"/>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1337503"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462006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052545"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1969815"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7541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599CB8B-127E-43E5-0E37-E9CD366CE6BC}"/>
              </a:ext>
              <a:ext uri="{C183D7F6-B498-43B3-948B-1728B52AA6E4}">
                <adec:decorative xmlns:adec="http://schemas.microsoft.com/office/drawing/2017/decorative" val="1"/>
              </a:ext>
            </a:extLst>
          </p:cNvPr>
          <p:cNvCxnSpPr>
            <a:cxnSpLocks/>
          </p:cNvCxnSpPr>
          <p:nvPr/>
        </p:nvCxnSpPr>
        <p:spPr>
          <a:xfrm flipH="1" flipV="1">
            <a:off x="2453556" y="422526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1BE5017-8C2E-41EA-9F85-3D937FDAE8CF}"/>
              </a:ext>
              <a:ext uri="{C183D7F6-B498-43B3-948B-1728B52AA6E4}">
                <adec:decorative xmlns:adec="http://schemas.microsoft.com/office/drawing/2017/decorative" val="1"/>
              </a:ext>
            </a:extLst>
          </p:cNvPr>
          <p:cNvCxnSpPr>
            <a:cxnSpLocks/>
          </p:cNvCxnSpPr>
          <p:nvPr/>
        </p:nvCxnSpPr>
        <p:spPr>
          <a:xfrm flipH="1" flipV="1">
            <a:off x="3435420" y="4225489"/>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FB732FC-7A93-B0C9-8251-CD533B2B3F89}"/>
              </a:ext>
              <a:ext uri="{C183D7F6-B498-43B3-948B-1728B52AA6E4}">
                <adec:decorative xmlns:adec="http://schemas.microsoft.com/office/drawing/2017/decorative" val="1"/>
              </a:ext>
            </a:extLst>
          </p:cNvPr>
          <p:cNvCxnSpPr>
            <a:cxnSpLocks/>
          </p:cNvCxnSpPr>
          <p:nvPr/>
        </p:nvCxnSpPr>
        <p:spPr>
          <a:xfrm flipH="1" flipV="1">
            <a:off x="4314429"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4E5A38-B279-4C94-2787-E2E48CCC4C5C}"/>
              </a:ext>
              <a:ext uri="{C183D7F6-B498-43B3-948B-1728B52AA6E4}">
                <adec:decorative xmlns:adec="http://schemas.microsoft.com/office/drawing/2017/decorative" val="1"/>
              </a:ext>
            </a:extLst>
          </p:cNvPr>
          <p:cNvCxnSpPr>
            <a:cxnSpLocks/>
          </p:cNvCxnSpPr>
          <p:nvPr/>
        </p:nvCxnSpPr>
        <p:spPr>
          <a:xfrm flipH="1" flipV="1">
            <a:off x="7151635" y="423721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15824E-6908-1047-8A3B-13BEBBEFAA0A}"/>
              </a:ext>
              <a:ext uri="{C183D7F6-B498-43B3-948B-1728B52AA6E4}">
                <adec:decorative xmlns:adec="http://schemas.microsoft.com/office/drawing/2017/decorative" val="1"/>
              </a:ext>
            </a:extLst>
          </p:cNvPr>
          <p:cNvCxnSpPr>
            <a:cxnSpLocks/>
          </p:cNvCxnSpPr>
          <p:nvPr/>
        </p:nvCxnSpPr>
        <p:spPr>
          <a:xfrm flipH="1" flipV="1">
            <a:off x="5920712"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561AF33-681B-8A16-8A8A-5F241749A384}"/>
              </a:ext>
              <a:ext uri="{C183D7F6-B498-43B3-948B-1728B52AA6E4}">
                <adec:decorative xmlns:adec="http://schemas.microsoft.com/office/drawing/2017/decorative" val="1"/>
              </a:ext>
            </a:extLst>
          </p:cNvPr>
          <p:cNvCxnSpPr>
            <a:cxnSpLocks/>
          </p:cNvCxnSpPr>
          <p:nvPr/>
        </p:nvCxnSpPr>
        <p:spPr>
          <a:xfrm flipH="1" flipV="1">
            <a:off x="4912527"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a:xfrm>
            <a:off x="1325535" y="324989"/>
            <a:ext cx="10058400" cy="1450757"/>
          </a:xfrm>
        </p:spPr>
        <p:txBody>
          <a:bodyPr/>
          <a:lstStyle/>
          <a:p>
            <a:pPr algn="ctr" rtl="1"/>
            <a:r>
              <a:rPr lang="ar-SA" dirty="0">
                <a:latin typeface="Aptos Display"/>
                <a:ea typeface="Calibri Light"/>
                <a:cs typeface="+mn-cs"/>
              </a:rPr>
              <a:t>نظرة عامة على الجدول الزمني حتى شهر يونيو</a:t>
            </a:r>
            <a:endParaRPr lang="en-US" dirty="0">
              <a:latin typeface="Aptos Display"/>
              <a:cs typeface="+mn-cs"/>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888061" y="4319079"/>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JO" b="1" dirty="0">
                <a:ea typeface="Calibri"/>
                <a:cs typeface="Calibri"/>
              </a:rPr>
              <a:t>مايو</a:t>
            </a:r>
            <a:endParaRPr lang="en-US" b="1" dirty="0">
              <a:ea typeface="Calibri"/>
              <a:cs typeface="Calibri"/>
            </a:endParaRPr>
          </a:p>
        </p:txBody>
      </p:sp>
      <p:sp>
        <p:nvSpPr>
          <p:cNvPr id="57" name="TextBox 56">
            <a:extLst>
              <a:ext uri="{FF2B5EF4-FFF2-40B4-BE49-F238E27FC236}">
                <a16:creationId xmlns:a16="http://schemas.microsoft.com/office/drawing/2014/main" id="{F1623107-395F-25D4-94D5-65ABD11EBC3E}"/>
              </a:ext>
            </a:extLst>
          </p:cNvPr>
          <p:cNvSpPr txBox="1"/>
          <p:nvPr/>
        </p:nvSpPr>
        <p:spPr>
          <a:xfrm>
            <a:off x="1048428" y="2773652"/>
            <a:ext cx="1871479"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dirty="0">
                <a:ea typeface="Calibri"/>
                <a:cs typeface="Calibri"/>
              </a:rPr>
              <a:t>13 مايو</a:t>
            </a:r>
            <a:endParaRPr lang="en-US" dirty="0"/>
          </a:p>
          <a:p>
            <a:pPr algn="ctr" rtl="1"/>
            <a:r>
              <a:rPr lang="ar-JO" dirty="0">
                <a:ea typeface="Calibri"/>
                <a:cs typeface="Calibri"/>
              </a:rPr>
              <a:t>اجتماع رقم 10</a:t>
            </a:r>
            <a:endParaRPr lang="en-US" dirty="0"/>
          </a:p>
          <a:p>
            <a:pPr algn="ctr" rtl="1"/>
            <a:r>
              <a:rPr lang="ar-JO" dirty="0">
                <a:ea typeface="Calibri"/>
                <a:cs typeface="Calibri"/>
              </a:rPr>
              <a:t>(6-8 م، هجين)</a:t>
            </a:r>
            <a:endParaRPr lang="en-US" dirty="0">
              <a:ea typeface="Calibri"/>
              <a:cs typeface="Calibri"/>
            </a:endParaRPr>
          </a:p>
        </p:txBody>
      </p:sp>
      <p:sp>
        <p:nvSpPr>
          <p:cNvPr id="3" name="TextBox 2">
            <a:extLst>
              <a:ext uri="{FF2B5EF4-FFF2-40B4-BE49-F238E27FC236}">
                <a16:creationId xmlns:a16="http://schemas.microsoft.com/office/drawing/2014/main" id="{E85243CD-8FE7-704D-4F2C-645B4AA2364A}"/>
              </a:ext>
            </a:extLst>
          </p:cNvPr>
          <p:cNvSpPr txBox="1"/>
          <p:nvPr/>
        </p:nvSpPr>
        <p:spPr>
          <a:xfrm>
            <a:off x="1431933" y="4749653"/>
            <a:ext cx="1321379" cy="8309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sz="1600" dirty="0">
                <a:ea typeface="Calibri"/>
                <a:cs typeface="Calibri"/>
              </a:rPr>
              <a:t>18 مايو</a:t>
            </a:r>
            <a:endParaRPr lang="en-US" sz="1600" dirty="0"/>
          </a:p>
          <a:p>
            <a:pPr algn="ctr" rtl="1"/>
            <a:r>
              <a:rPr lang="ar-JO" sz="1600" dirty="0">
                <a:ea typeface="Calibri"/>
                <a:cs typeface="Calibri"/>
              </a:rPr>
              <a:t>ملاحظات أعضاء فرقة العمل</a:t>
            </a:r>
            <a:endParaRPr lang="en-US" sz="1600" dirty="0"/>
          </a:p>
        </p:txBody>
      </p:sp>
      <p:sp>
        <p:nvSpPr>
          <p:cNvPr id="7" name="TextBox 6">
            <a:extLst>
              <a:ext uri="{FF2B5EF4-FFF2-40B4-BE49-F238E27FC236}">
                <a16:creationId xmlns:a16="http://schemas.microsoft.com/office/drawing/2014/main" id="{DA0D8C75-B776-AED8-EBEE-1E75EFE94D3A}"/>
              </a:ext>
            </a:extLst>
          </p:cNvPr>
          <p:cNvSpPr txBox="1"/>
          <p:nvPr/>
        </p:nvSpPr>
        <p:spPr>
          <a:xfrm>
            <a:off x="2838702" y="4749652"/>
            <a:ext cx="1192425" cy="8309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sz="1200" dirty="0">
                <a:ea typeface="Calibri"/>
                <a:cs typeface="Calibri"/>
              </a:rPr>
              <a:t>25 مايو</a:t>
            </a:r>
            <a:endParaRPr lang="en-US" sz="1200" dirty="0"/>
          </a:p>
          <a:p>
            <a:pPr algn="ctr" rtl="1"/>
            <a:r>
              <a:rPr lang="ar-JO" sz="1200" dirty="0">
                <a:ea typeface="Calibri"/>
                <a:cs typeface="Calibri"/>
              </a:rPr>
              <a:t>تسليم التوصيات المحدّثة لفرقة العمل</a:t>
            </a:r>
            <a:endParaRPr lang="en-US" sz="1200" dirty="0"/>
          </a:p>
        </p:txBody>
      </p:sp>
      <p:sp>
        <p:nvSpPr>
          <p:cNvPr id="8" name="TextBox 7">
            <a:extLst>
              <a:ext uri="{FF2B5EF4-FFF2-40B4-BE49-F238E27FC236}">
                <a16:creationId xmlns:a16="http://schemas.microsoft.com/office/drawing/2014/main" id="{ECE16FD5-006F-59C2-5A6D-35B0732F941B}"/>
              </a:ext>
            </a:extLst>
          </p:cNvPr>
          <p:cNvSpPr txBox="1"/>
          <p:nvPr/>
        </p:nvSpPr>
        <p:spPr>
          <a:xfrm>
            <a:off x="3422226" y="2766392"/>
            <a:ext cx="1783217"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dirty="0">
                <a:ea typeface="Calibri"/>
                <a:cs typeface="Calibri"/>
              </a:rPr>
              <a:t>29 مايو</a:t>
            </a:r>
            <a:endParaRPr lang="en-US" dirty="0">
              <a:ea typeface="Calibri"/>
              <a:cs typeface="Calibri"/>
            </a:endParaRPr>
          </a:p>
          <a:p>
            <a:pPr algn="ctr" rtl="1"/>
            <a:r>
              <a:rPr lang="ar-JO" dirty="0">
                <a:ea typeface="Calibri"/>
                <a:cs typeface="Calibri"/>
              </a:rPr>
              <a:t>انتهاء فترة التعليق العام</a:t>
            </a:r>
            <a:endParaRPr lang="en-US" dirty="0">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4023107" y="4301558"/>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JO" b="1" dirty="0">
                <a:ea typeface="Calibri"/>
                <a:cs typeface="Calibri"/>
              </a:rPr>
              <a:t>يونيو</a:t>
            </a:r>
            <a:endParaRPr lang="en-US" b="1" dirty="0"/>
          </a:p>
        </p:txBody>
      </p:sp>
      <p:sp>
        <p:nvSpPr>
          <p:cNvPr id="15" name="TextBox 14">
            <a:extLst>
              <a:ext uri="{FF2B5EF4-FFF2-40B4-BE49-F238E27FC236}">
                <a16:creationId xmlns:a16="http://schemas.microsoft.com/office/drawing/2014/main" id="{BA5CC6EB-A6B4-5E37-B533-115724B1B0DC}"/>
              </a:ext>
            </a:extLst>
          </p:cNvPr>
          <p:cNvSpPr txBox="1"/>
          <p:nvPr/>
        </p:nvSpPr>
        <p:spPr>
          <a:xfrm>
            <a:off x="4128239" y="4749651"/>
            <a:ext cx="1133810" cy="8309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sz="1200" dirty="0">
                <a:ea typeface="Calibri"/>
                <a:cs typeface="Calibri"/>
              </a:rPr>
              <a:t>1 يونيو</a:t>
            </a:r>
            <a:endParaRPr lang="en-US" sz="1200" dirty="0"/>
          </a:p>
          <a:p>
            <a:pPr algn="ctr" rtl="1"/>
            <a:r>
              <a:rPr lang="ar-JO" sz="1200" dirty="0">
                <a:ea typeface="Calibri"/>
                <a:cs typeface="Calibri"/>
              </a:rPr>
              <a:t>تسليم بيانات الاستبيان لفرقة العمل</a:t>
            </a:r>
            <a:endParaRPr lang="en-US" sz="1200" dirty="0"/>
          </a:p>
        </p:txBody>
      </p:sp>
      <p:sp>
        <p:nvSpPr>
          <p:cNvPr id="13" name="TextBox 12">
            <a:extLst>
              <a:ext uri="{FF2B5EF4-FFF2-40B4-BE49-F238E27FC236}">
                <a16:creationId xmlns:a16="http://schemas.microsoft.com/office/drawing/2014/main" id="{13E801AF-ED12-0C04-43AC-6B63B5DA58CB}"/>
              </a:ext>
            </a:extLst>
          </p:cNvPr>
          <p:cNvSpPr txBox="1"/>
          <p:nvPr/>
        </p:nvSpPr>
        <p:spPr>
          <a:xfrm>
            <a:off x="5347439" y="4749651"/>
            <a:ext cx="1309656" cy="8309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sz="1600" dirty="0">
                <a:ea typeface="Calibri"/>
                <a:cs typeface="Calibri"/>
              </a:rPr>
              <a:t>5 يونيو</a:t>
            </a:r>
            <a:endParaRPr lang="en-US" sz="1600" dirty="0"/>
          </a:p>
          <a:p>
            <a:pPr algn="ctr" rtl="1"/>
            <a:r>
              <a:rPr lang="ar-JO" sz="1600" dirty="0">
                <a:ea typeface="Calibri"/>
                <a:cs typeface="Calibri"/>
              </a:rPr>
              <a:t>ملاحظات أعضاء فرقة العمل</a:t>
            </a:r>
            <a:endParaRPr lang="en-US" sz="1600" dirty="0"/>
          </a:p>
        </p:txBody>
      </p:sp>
      <p:sp>
        <p:nvSpPr>
          <p:cNvPr id="11" name="TextBox 10">
            <a:extLst>
              <a:ext uri="{FF2B5EF4-FFF2-40B4-BE49-F238E27FC236}">
                <a16:creationId xmlns:a16="http://schemas.microsoft.com/office/drawing/2014/main" id="{F5F64EC3-6C43-E904-D674-0FFFDB64ACCC}"/>
              </a:ext>
            </a:extLst>
          </p:cNvPr>
          <p:cNvSpPr txBox="1"/>
          <p:nvPr/>
        </p:nvSpPr>
        <p:spPr>
          <a:xfrm>
            <a:off x="6801435" y="4761374"/>
            <a:ext cx="1356214" cy="76174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sz="1450" dirty="0">
                <a:ea typeface="Calibri"/>
                <a:cs typeface="Calibri"/>
              </a:rPr>
              <a:t>10 يونيو</a:t>
            </a:r>
            <a:endParaRPr lang="en-US" sz="1450" dirty="0"/>
          </a:p>
          <a:p>
            <a:pPr algn="ctr" rtl="1"/>
            <a:r>
              <a:rPr lang="ar-JO" sz="1450" dirty="0">
                <a:ea typeface="Calibri"/>
                <a:cs typeface="Calibri"/>
              </a:rPr>
              <a:t>تسليم مسوّدة التقرير لفرقة العمل</a:t>
            </a:r>
            <a:endParaRPr lang="en-US" sz="1450" dirty="0"/>
          </a:p>
        </p:txBody>
      </p:sp>
      <p:sp>
        <p:nvSpPr>
          <p:cNvPr id="58" name="TextBox 57">
            <a:extLst>
              <a:ext uri="{FF2B5EF4-FFF2-40B4-BE49-F238E27FC236}">
                <a16:creationId xmlns:a16="http://schemas.microsoft.com/office/drawing/2014/main" id="{3F00ABB1-F1FC-7981-BDEF-5CD89B405259}"/>
              </a:ext>
            </a:extLst>
          </p:cNvPr>
          <p:cNvSpPr txBox="1"/>
          <p:nvPr/>
        </p:nvSpPr>
        <p:spPr>
          <a:xfrm>
            <a:off x="6801435" y="2771741"/>
            <a:ext cx="1870061"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dirty="0">
                <a:ea typeface="Calibri"/>
                <a:cs typeface="Calibri"/>
              </a:rPr>
              <a:t>17 يونيو</a:t>
            </a:r>
          </a:p>
          <a:p>
            <a:pPr algn="ctr" rtl="1"/>
            <a:r>
              <a:rPr lang="ar-JO" dirty="0">
                <a:ea typeface="Calibri"/>
                <a:cs typeface="Calibri"/>
              </a:rPr>
              <a:t>اجتماع رقم 11</a:t>
            </a:r>
            <a:endParaRPr lang="en-US" dirty="0">
              <a:ea typeface="Calibri"/>
              <a:cs typeface="Calibri"/>
            </a:endParaRPr>
          </a:p>
          <a:p>
            <a:pPr algn="ctr" rtl="1"/>
            <a:r>
              <a:rPr lang="ar-JO" dirty="0">
                <a:ea typeface="Calibri"/>
                <a:cs typeface="Calibri"/>
              </a:rPr>
              <a:t>(6-8 م، هجين)</a:t>
            </a:r>
            <a:endParaRPr lang="en-US" dirty="0">
              <a:ea typeface="Calibri"/>
              <a:cs typeface="Calibri"/>
            </a:endParaRPr>
          </a:p>
        </p:txBody>
      </p:sp>
      <p:sp>
        <p:nvSpPr>
          <p:cNvPr id="9" name="TextBox 8">
            <a:extLst>
              <a:ext uri="{FF2B5EF4-FFF2-40B4-BE49-F238E27FC236}">
                <a16:creationId xmlns:a16="http://schemas.microsoft.com/office/drawing/2014/main" id="{3C0F96AD-B15D-EF8C-93C8-B6A9D95A8D1F}"/>
              </a:ext>
            </a:extLst>
          </p:cNvPr>
          <p:cNvSpPr txBox="1"/>
          <p:nvPr/>
        </p:nvSpPr>
        <p:spPr>
          <a:xfrm>
            <a:off x="9030924" y="2783025"/>
            <a:ext cx="2043242" cy="892552"/>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JO" sz="1600" b="1" dirty="0">
                <a:ea typeface="Calibri"/>
                <a:cs typeface="Calibri"/>
              </a:rPr>
              <a:t>إذا دعت الحاجة </a:t>
            </a:r>
            <a:r>
              <a:rPr lang="ar-JO" sz="1600" dirty="0">
                <a:ea typeface="Calibri"/>
                <a:cs typeface="Calibri"/>
              </a:rPr>
              <a:t>24 يونيو</a:t>
            </a:r>
            <a:br>
              <a:rPr lang="en-US" dirty="0">
                <a:ea typeface="Calibri"/>
                <a:cs typeface="Calibri"/>
              </a:rPr>
            </a:br>
            <a:r>
              <a:rPr lang="ar-JO" dirty="0">
                <a:ea typeface="Calibri"/>
                <a:cs typeface="Calibri"/>
              </a:rPr>
              <a:t>اجتماع رقم 12</a:t>
            </a:r>
            <a:endParaRPr lang="en-US" dirty="0">
              <a:ea typeface="Calibri"/>
              <a:cs typeface="Calibri"/>
            </a:endParaRPr>
          </a:p>
          <a:p>
            <a:pPr algn="ctr" rtl="1"/>
            <a:r>
              <a:rPr lang="ar-JO" dirty="0">
                <a:ea typeface="Calibri"/>
                <a:cs typeface="Calibri"/>
              </a:rPr>
              <a:t>(6-8 م، هجين)</a:t>
            </a:r>
            <a:endParaRPr lang="en-US" dirty="0">
              <a:ea typeface="Calibri"/>
              <a:cs typeface="Calibri"/>
            </a:endParaRPr>
          </a:p>
        </p:txBody>
      </p: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JO" b="1" dirty="0">
                <a:solidFill>
                  <a:srgbClr val="00B050"/>
                </a:solidFill>
                <a:ea typeface="Calibri"/>
                <a:cs typeface="Calibri"/>
              </a:rPr>
              <a:t>التقرير النهائي بحلول 30 يونيو</a:t>
            </a:r>
            <a:endParaRPr lang="en-US" dirty="0"/>
          </a:p>
        </p:txBody>
      </p:sp>
    </p:spTree>
    <p:extLst>
      <p:ext uri="{BB962C8B-B14F-4D97-AF65-F5344CB8AC3E}">
        <p14:creationId xmlns:p14="http://schemas.microsoft.com/office/powerpoint/2010/main" val="398787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pPr algn="r" rtl="1"/>
            <a:r>
              <a:rPr lang="ar-JO" dirty="0">
                <a:latin typeface="Arial" panose="020B0604020202020204" pitchFamily="34" charset="0"/>
                <a:ea typeface="Calibri Light"/>
                <a:cs typeface="Arial" panose="020B0604020202020204" pitchFamily="34" charset="0"/>
              </a:rPr>
              <a:t>إشعار بتسجيل الاجتماع</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219502"/>
            <a:ext cx="10058400" cy="3820160"/>
          </a:xfrm>
        </p:spPr>
        <p:txBody>
          <a:bodyPr vert="horz" lIns="0" tIns="45720" rIns="0" bIns="45720" rtlCol="0" anchor="t">
            <a:normAutofit/>
          </a:bodyPr>
          <a:lstStyle/>
          <a:p>
            <a:pPr algn="r" rtl="1"/>
            <a:r>
              <a:rPr lang="ar-SA" sz="2800" dirty="0">
                <a:solidFill>
                  <a:srgbClr val="000000"/>
                </a:solidFill>
                <a:latin typeface="Aptos Narrow"/>
                <a:cs typeface="Arial"/>
              </a:rPr>
              <a:t>سيتم تسجيل هذا الاجتماع، ويجوز لوزارة الحفاظ والترفيه و/أو المكتب التنفيذي لشؤون الطاقة والبيئة توزيع الفيديو والصور الثابتة والتسجيل الصوتي و/أو نص المحادثة.</a:t>
            </a:r>
            <a:endParaRPr lang="ar-JO" sz="2800" dirty="0">
              <a:solidFill>
                <a:srgbClr val="000000"/>
              </a:solidFill>
              <a:latin typeface="Aptos Narrow"/>
              <a:cs typeface="Arial"/>
            </a:endParaRPr>
          </a:p>
          <a:p>
            <a:pPr algn="r" rtl="1"/>
            <a:r>
              <a:rPr lang="ar-JO" sz="2800" dirty="0">
                <a:solidFill>
                  <a:srgbClr val="000000"/>
                </a:solidFill>
                <a:latin typeface="Aptos Narrow"/>
                <a:cs typeface="Arial"/>
              </a:rPr>
              <a:t>و</a:t>
            </a:r>
            <a:r>
              <a:rPr lang="ar-SA" sz="2800" dirty="0">
                <a:solidFill>
                  <a:srgbClr val="000000"/>
                </a:solidFill>
                <a:latin typeface="Aptos Narrow"/>
                <a:cs typeface="Arial"/>
              </a:rPr>
              <a:t>بمتابعتك</a:t>
            </a:r>
            <a:r>
              <a:rPr lang="ar-JO" sz="2800" dirty="0">
                <a:solidFill>
                  <a:srgbClr val="000000"/>
                </a:solidFill>
                <a:latin typeface="Aptos Narrow"/>
                <a:cs typeface="Arial"/>
              </a:rPr>
              <a:t>م</a:t>
            </a:r>
            <a:r>
              <a:rPr lang="ar-SA" sz="2800" dirty="0">
                <a:solidFill>
                  <a:srgbClr val="000000"/>
                </a:solidFill>
                <a:latin typeface="Aptos Narrow"/>
                <a:cs typeface="Arial"/>
              </a:rPr>
              <a:t> لهذا الاجتماع الافتراضي، فإنك</a:t>
            </a:r>
            <a:r>
              <a:rPr lang="ar-JO" sz="2800" dirty="0">
                <a:solidFill>
                  <a:srgbClr val="000000"/>
                </a:solidFill>
                <a:latin typeface="Aptos Narrow"/>
                <a:cs typeface="Arial"/>
              </a:rPr>
              <a:t>م</a:t>
            </a:r>
            <a:r>
              <a:rPr lang="ar-SA" sz="2800" dirty="0">
                <a:solidFill>
                  <a:srgbClr val="000000"/>
                </a:solidFill>
                <a:latin typeface="Aptos Narrow"/>
                <a:cs typeface="Arial"/>
              </a:rPr>
              <a:t> توافق</a:t>
            </a:r>
            <a:r>
              <a:rPr lang="ar-JO" sz="2800" dirty="0">
                <a:solidFill>
                  <a:srgbClr val="000000"/>
                </a:solidFill>
                <a:latin typeface="Aptos Narrow"/>
                <a:cs typeface="Arial"/>
              </a:rPr>
              <a:t>ون</a:t>
            </a:r>
            <a:r>
              <a:rPr lang="ar-SA" sz="2800" dirty="0">
                <a:solidFill>
                  <a:srgbClr val="000000"/>
                </a:solidFill>
                <a:latin typeface="Aptos Narrow"/>
                <a:cs typeface="Arial"/>
              </a:rPr>
              <a:t> على أن تكون</a:t>
            </a:r>
            <a:r>
              <a:rPr lang="ar-JO" sz="2800" dirty="0">
                <a:solidFill>
                  <a:srgbClr val="000000"/>
                </a:solidFill>
                <a:latin typeface="Aptos Narrow"/>
                <a:cs typeface="Arial"/>
              </a:rPr>
              <a:t>وا</a:t>
            </a:r>
            <a:r>
              <a:rPr lang="ar-SA" sz="2800" dirty="0">
                <a:solidFill>
                  <a:srgbClr val="000000"/>
                </a:solidFill>
                <a:latin typeface="Aptos Narrow"/>
                <a:cs typeface="Arial"/>
              </a:rPr>
              <a:t> جزءًا من حدث مسجل. </a:t>
            </a:r>
            <a:r>
              <a:rPr lang="ar-JO" sz="2800" dirty="0">
                <a:solidFill>
                  <a:srgbClr val="000000"/>
                </a:solidFill>
                <a:latin typeface="Aptos Narrow"/>
                <a:cs typeface="Arial"/>
              </a:rPr>
              <a:t>و</a:t>
            </a:r>
            <a:r>
              <a:rPr lang="ar-SA" sz="2800" dirty="0">
                <a:solidFill>
                  <a:srgbClr val="000000"/>
                </a:solidFill>
                <a:latin typeface="Aptos Narrow"/>
                <a:cs typeface="Arial"/>
              </a:rPr>
              <a:t>قد تُعام</a:t>
            </a:r>
            <a:r>
              <a:rPr lang="ar-JO" sz="2800" dirty="0">
                <a:solidFill>
                  <a:srgbClr val="000000"/>
                </a:solidFill>
                <a:latin typeface="Aptos Narrow"/>
                <a:cs typeface="Arial"/>
              </a:rPr>
              <a:t>َ</a:t>
            </a:r>
            <a:r>
              <a:rPr lang="ar-SA" sz="2800" dirty="0">
                <a:solidFill>
                  <a:srgbClr val="000000"/>
                </a:solidFill>
                <a:latin typeface="Aptos Narrow"/>
                <a:cs typeface="Arial"/>
              </a:rPr>
              <a:t>ل التسجيلات ونصوص المحادثة كسجلات عامة.</a:t>
            </a:r>
            <a:endParaRPr lang="en-US" sz="2800" dirty="0">
              <a:solidFill>
                <a:srgbClr val="000000"/>
              </a:solidFill>
              <a:latin typeface="Aptos Narrow"/>
              <a:cs typeface="Arial"/>
            </a:endParaRP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a:xfrm>
            <a:off x="939963" y="286603"/>
            <a:ext cx="10058400" cy="1450757"/>
          </a:xfrm>
        </p:spPr>
        <p:txBody>
          <a:bodyPr/>
          <a:lstStyle/>
          <a:p>
            <a:pPr algn="r" rtl="1"/>
            <a:r>
              <a:rPr lang="ar-JO" dirty="0">
                <a:latin typeface="Aptos Display"/>
                <a:ea typeface="Calibri Light"/>
                <a:cs typeface="+mn-cs"/>
              </a:rPr>
              <a:t>لوجستيات اجتماعات </a:t>
            </a:r>
            <a:r>
              <a:rPr lang="en-US" dirty="0">
                <a:latin typeface="Aptos Display"/>
                <a:ea typeface="Calibri Light"/>
                <a:cs typeface="+mn-cs"/>
              </a:rPr>
              <a:t>Zoom</a:t>
            </a:r>
            <a:endParaRPr lang="en-US" dirty="0">
              <a:latin typeface="Aptos Display"/>
              <a:cs typeface="+mn-cs"/>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4154188"/>
          </a:xfrm>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SA" sz="2800" dirty="0">
                <a:ea typeface="Calibri" panose="020F0502020204030204"/>
              </a:rPr>
              <a:t>تتوفر خدمة الدردشة للأعضاء لتقديم التعليقات وطرح الأسئلة (مع مراعاة إمكانية </a:t>
            </a:r>
            <a:r>
              <a:rPr lang="ar-JO" sz="2800" dirty="0">
                <a:ea typeface="Calibri" panose="020F0502020204030204"/>
              </a:rPr>
              <a:t>إلحاقها ب</a:t>
            </a:r>
            <a:r>
              <a:rPr lang="ar-SA" sz="2800" dirty="0">
                <a:ea typeface="Calibri" panose="020F0502020204030204"/>
              </a:rPr>
              <a:t>السجلات العامة).</a:t>
            </a:r>
            <a:endParaRPr lang="ar-JO" sz="2800" dirty="0">
              <a:ea typeface="Calibri" panose="020F0502020204030204"/>
            </a:endParaRPr>
          </a:p>
          <a:p>
            <a:pPr marL="571500" indent="-571500" algn="r" rtl="1">
              <a:buClr>
                <a:srgbClr val="004B24"/>
              </a:buClr>
              <a:buFont typeface="Wingdings" panose="020F0502020204030204" pitchFamily="34" charset="0"/>
              <a:buChar char="§"/>
            </a:pPr>
            <a:r>
              <a:rPr lang="ar-SA" sz="2800" dirty="0">
                <a:ea typeface="Calibri" panose="020F0502020204030204"/>
              </a:rPr>
              <a:t>ي</a:t>
            </a:r>
            <a:r>
              <a:rPr lang="ar-JO" sz="2800" dirty="0">
                <a:ea typeface="Calibri" panose="020F0502020204030204"/>
              </a:rPr>
              <a:t>ُ</a:t>
            </a:r>
            <a:r>
              <a:rPr lang="ar-SA" sz="2800" dirty="0">
                <a:ea typeface="Calibri" panose="020F0502020204030204"/>
              </a:rPr>
              <a:t>رجى عدم استخدام خاصية الرسائل الخاصة.</a:t>
            </a:r>
            <a:endParaRPr lang="ar-JO" sz="2800" dirty="0">
              <a:ea typeface="Calibri" panose="020F0502020204030204"/>
            </a:endParaRPr>
          </a:p>
          <a:p>
            <a:pPr marL="571500" indent="-571500" algn="r" rtl="1">
              <a:buClr>
                <a:srgbClr val="004B24"/>
              </a:buClr>
              <a:buFont typeface="Wingdings" panose="020F0502020204030204" pitchFamily="34" charset="0"/>
              <a:buChar char="§"/>
            </a:pPr>
            <a:r>
              <a:rPr lang="ar-SA" sz="2800" dirty="0">
                <a:ea typeface="Calibri" panose="020F0502020204030204"/>
              </a:rPr>
              <a:t>ي</a:t>
            </a:r>
            <a:r>
              <a:rPr lang="ar-JO" sz="2800" dirty="0">
                <a:ea typeface="Calibri" panose="020F0502020204030204"/>
              </a:rPr>
              <a:t>ُ</a:t>
            </a:r>
            <a:r>
              <a:rPr lang="ar-SA" sz="2800" dirty="0">
                <a:ea typeface="Calibri" panose="020F0502020204030204"/>
              </a:rPr>
              <a:t>رجى كتم صوت الميكروفون إل</a:t>
            </a:r>
            <a:r>
              <a:rPr lang="ar-JO" sz="2800" dirty="0">
                <a:ea typeface="Calibri" panose="020F0502020204030204"/>
              </a:rPr>
              <a:t>ّا</a:t>
            </a:r>
            <a:r>
              <a:rPr lang="ar-SA" sz="2800" dirty="0">
                <a:ea typeface="Calibri" panose="020F0502020204030204"/>
              </a:rPr>
              <a:t> عند التحد</a:t>
            </a:r>
            <a:r>
              <a:rPr lang="ar-JO" sz="2800" dirty="0">
                <a:ea typeface="Calibri" panose="020F0502020204030204"/>
              </a:rPr>
              <a:t>ّ</a:t>
            </a:r>
            <a:r>
              <a:rPr lang="ar-SA" sz="2800" dirty="0">
                <a:ea typeface="Calibri" panose="020F0502020204030204"/>
              </a:rPr>
              <a:t>ث مباشرةً إلى </a:t>
            </a:r>
            <a:r>
              <a:rPr lang="ar-JO" sz="2800" dirty="0">
                <a:ea typeface="Calibri" panose="020F0502020204030204"/>
              </a:rPr>
              <a:t>فرقة</a:t>
            </a:r>
            <a:r>
              <a:rPr lang="ar-SA" sz="2800" dirty="0">
                <a:ea typeface="Calibri" panose="020F0502020204030204"/>
              </a:rPr>
              <a:t> العمل، وذلك لتقليل الضوضاء المحيطة.</a:t>
            </a:r>
            <a:endParaRPr lang="en-US" sz="2800" dirty="0">
              <a:ea typeface="Calibri" panose="020F0502020204030204"/>
            </a:endParaRPr>
          </a:p>
          <a:p>
            <a:pPr marL="571500" indent="-571500">
              <a:buFont typeface="Wingdings" panose="020F0502020204030204" pitchFamily="34" charset="0"/>
              <a:buChar char="§"/>
            </a:pPr>
            <a:endParaRPr lang="en-US" sz="2800" dirty="0">
              <a:latin typeface="Aptos Narrow"/>
              <a:ea typeface="Calibri" panose="020F0502020204030204"/>
              <a:cs typeface="Calibri" panose="020F0502020204030204"/>
            </a:endParaRPr>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a:xfrm>
            <a:off x="1385515" y="239747"/>
            <a:ext cx="10058400" cy="1450757"/>
          </a:xfrm>
        </p:spPr>
        <p:txBody>
          <a:bodyPr/>
          <a:lstStyle/>
          <a:p>
            <a:pPr algn="r" rtl="1"/>
            <a:r>
              <a:rPr lang="ar-JO" dirty="0">
                <a:latin typeface="Aptos Display"/>
                <a:ea typeface="Calibri Light"/>
                <a:cs typeface="+mn-cs"/>
              </a:rPr>
              <a:t>تسجيل الحضور</a:t>
            </a:r>
            <a:endParaRPr lang="en-US" dirty="0">
              <a:latin typeface="Aptos Display"/>
              <a:cs typeface="+mn-cs"/>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5967828" y="1737360"/>
            <a:ext cx="5676560" cy="4848877"/>
          </a:xfrm>
        </p:spPr>
        <p:txBody>
          <a:bodyPr vert="horz" lIns="0" tIns="45720" rIns="0" bIns="45720" rtlCol="0" anchor="t">
            <a:noAutofit/>
          </a:body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50" b="1" dirty="0">
                <a:solidFill>
                  <a:schemeClr val="tx1"/>
                </a:solidFill>
                <a:latin typeface="Aptos Narrow"/>
              </a:rPr>
              <a:t>الرئيسة المشاركة </a:t>
            </a:r>
            <a:r>
              <a:rPr lang="ar-JO" sz="1650" b="1" dirty="0">
                <a:solidFill>
                  <a:schemeClr val="tx1"/>
                </a:solidFill>
                <a:latin typeface="Aptos Narrow"/>
              </a:rPr>
              <a:t>من مكتب شؤون الطاقة و</a:t>
            </a:r>
            <a:r>
              <a:rPr lang="ar-SA" sz="1650" b="1" dirty="0">
                <a:solidFill>
                  <a:schemeClr val="tx1"/>
                </a:solidFill>
                <a:latin typeface="Aptos Narrow"/>
              </a:rPr>
              <a:t>البيئة</a:t>
            </a:r>
            <a:r>
              <a:rPr lang="ar-JO" sz="1650" b="1" dirty="0">
                <a:solidFill>
                  <a:schemeClr val="tx1"/>
                </a:solidFill>
                <a:latin typeface="Aptos Narrow"/>
              </a:rPr>
              <a:t> (</a:t>
            </a:r>
            <a:r>
              <a:rPr lang="en-US" sz="1650" b="1" dirty="0">
                <a:solidFill>
                  <a:schemeClr val="tx1"/>
                </a:solidFill>
                <a:latin typeface="Aptos Narrow"/>
              </a:rPr>
              <a:t>EEA</a:t>
            </a:r>
            <a:r>
              <a:rPr lang="ar-JO" sz="1650" b="1" dirty="0">
                <a:solidFill>
                  <a:schemeClr val="tx1"/>
                </a:solidFill>
                <a:latin typeface="Aptos Narrow"/>
              </a:rPr>
              <a:t>)</a:t>
            </a:r>
            <a:r>
              <a:rPr lang="ar-SA" sz="1650" b="1" dirty="0">
                <a:solidFill>
                  <a:schemeClr val="tx1"/>
                </a:solidFill>
                <a:latin typeface="Aptos Narrow"/>
              </a:rPr>
              <a:t>:</a:t>
            </a:r>
            <a:r>
              <a:rPr lang="en-US" sz="1650" dirty="0">
                <a:solidFill>
                  <a:schemeClr val="tx1"/>
                </a:solidFill>
                <a:latin typeface="Aptos Narrow"/>
                <a:ea typeface="+mn-lt"/>
              </a:rPr>
              <a:t>María Belén Power</a:t>
            </a:r>
            <a:r>
              <a:rPr lang="ar-SA" sz="1650" dirty="0">
                <a:solidFill>
                  <a:schemeClr val="tx1"/>
                </a:solidFill>
                <a:latin typeface="Aptos Narrow"/>
              </a:rPr>
              <a:t>، وكيلة وزارة العدل والمساواة البيئية</a:t>
            </a:r>
            <a:endParaRPr lang="en-US" sz="165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650" b="1" dirty="0">
                <a:solidFill>
                  <a:schemeClr val="tx1"/>
                </a:solidFill>
                <a:latin typeface="Aptos Narrow"/>
                <a:ea typeface="+mn-lt"/>
              </a:rPr>
              <a:t>الرئيسة المشاركة من وزارة الحفاظ والترفيه (</a:t>
            </a:r>
            <a:r>
              <a:rPr lang="en-US" sz="1650" b="1" dirty="0">
                <a:solidFill>
                  <a:schemeClr val="tx1"/>
                </a:solidFill>
                <a:latin typeface="Aptos Narrow"/>
                <a:ea typeface="+mn-lt"/>
              </a:rPr>
              <a:t>DCR</a:t>
            </a:r>
            <a:r>
              <a:rPr lang="ar-JO" sz="1650" b="1" dirty="0">
                <a:solidFill>
                  <a:schemeClr val="tx1"/>
                </a:solidFill>
                <a:latin typeface="Aptos Narrow"/>
                <a:ea typeface="+mn-lt"/>
              </a:rPr>
              <a:t>):</a:t>
            </a:r>
            <a:r>
              <a:rPr lang="en-US" sz="1650" dirty="0">
                <a:solidFill>
                  <a:schemeClr val="tx1"/>
                </a:solidFill>
                <a:latin typeface="Aptos Narrow"/>
                <a:ea typeface="+mn-lt"/>
              </a:rPr>
              <a:t> Nicole LaChapelle</a:t>
            </a:r>
            <a:r>
              <a:rPr lang="ar-JO" sz="1650" dirty="0">
                <a:solidFill>
                  <a:schemeClr val="tx1"/>
                </a:solidFill>
                <a:latin typeface="Aptos Narrow"/>
                <a:ea typeface="+mn-lt"/>
              </a:rPr>
              <a:t>، مفوّض</a:t>
            </a:r>
            <a:endParaRPr lang="en-US" sz="1650" b="1"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50" b="1" dirty="0">
                <a:solidFill>
                  <a:schemeClr val="tx1"/>
                </a:solidFill>
                <a:latin typeface="Aptos Narrow"/>
                <a:ea typeface="Calibri Light"/>
              </a:rPr>
              <a:t>مدير مكتب المناخ والصحة البيئية التابع لوزارة الصحة العامة، أو من ينوب عنه:</a:t>
            </a:r>
            <a:r>
              <a:rPr lang="ar-JO" sz="1650" b="1" dirty="0">
                <a:solidFill>
                  <a:schemeClr val="tx1"/>
                </a:solidFill>
                <a:latin typeface="Aptos Narrow"/>
                <a:ea typeface="Calibri Light"/>
              </a:rPr>
              <a:t> </a:t>
            </a:r>
            <a:r>
              <a:rPr lang="en-US" sz="1650" dirty="0">
                <a:solidFill>
                  <a:schemeClr val="tx1"/>
                </a:solidFill>
                <a:latin typeface="Aptos Narrow"/>
                <a:ea typeface="+mn-lt"/>
              </a:rPr>
              <a:t>Logan Bailey</a:t>
            </a:r>
            <a:r>
              <a:rPr lang="ar-JO" sz="1650" dirty="0">
                <a:solidFill>
                  <a:schemeClr val="tx1"/>
                </a:solidFill>
                <a:latin typeface="Aptos Narrow"/>
                <a:ea typeface="Calibri Light"/>
              </a:rPr>
              <a:t>، كبير العلماء، قسم علم السموم، مكتب المناخ والصحة البيئية، وزارة الصحة العامة</a:t>
            </a:r>
            <a:endParaRPr lang="en-US" sz="1650" dirty="0">
              <a:solidFill>
                <a:schemeClr val="tx1"/>
              </a:solidFill>
              <a:latin typeface="Aptos Narrow"/>
              <a:ea typeface="Calibri Ligh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50" b="1" dirty="0">
                <a:solidFill>
                  <a:schemeClr val="tx1"/>
                </a:solidFill>
                <a:latin typeface="Aptos Narrow"/>
                <a:ea typeface="+mn-lt"/>
              </a:rPr>
              <a:t> Cambridge Health Alliance</a:t>
            </a:r>
            <a:r>
              <a:rPr lang="ar-JO" sz="1650" b="1" dirty="0">
                <a:solidFill>
                  <a:schemeClr val="tx1"/>
                </a:solidFill>
                <a:latin typeface="Aptos Narrow"/>
                <a:ea typeface="+mn-lt"/>
              </a:rPr>
              <a:t>: </a:t>
            </a:r>
            <a:r>
              <a:rPr kumimoji="0" lang="en-US" sz="1650" b="0" i="0" u="none" strike="noStrike" kern="1200" cap="none" spc="0" normalizeH="0" baseline="0" noProof="0" dirty="0">
                <a:ln>
                  <a:noFill/>
                </a:ln>
                <a:solidFill>
                  <a:prstClr val="black"/>
                </a:solidFill>
                <a:effectLst/>
                <a:uLnTx/>
                <a:uFillTx/>
                <a:latin typeface="Aptos Narrow"/>
                <a:ea typeface="Calibri" panose="020F0502020204030204"/>
              </a:rPr>
              <a:t>Derrick Neal</a:t>
            </a:r>
            <a:r>
              <a:rPr kumimoji="0" lang="ar-SA" sz="1650" b="0" i="0" u="none" strike="noStrike" kern="1200" cap="none" spc="0" normalizeH="0" baseline="0" noProof="0" dirty="0">
                <a:ln>
                  <a:noFill/>
                </a:ln>
                <a:solidFill>
                  <a:prstClr val="black"/>
                </a:solidFill>
                <a:effectLst/>
                <a:uLnTx/>
                <a:uFillTx/>
                <a:latin typeface="Aptos Narrow"/>
                <a:ea typeface="+mn-ea"/>
              </a:rPr>
              <a:t>، كبير مسؤولي الصحة العامة، مدينة </a:t>
            </a:r>
            <a:r>
              <a:rPr kumimoji="0" lang="en-US" sz="1650" b="0" i="0" u="none" strike="noStrike" kern="1200" cap="none" spc="0" normalizeH="0" baseline="0" noProof="0" dirty="0">
                <a:ln>
                  <a:noFill/>
                </a:ln>
                <a:solidFill>
                  <a:prstClr val="black"/>
                </a:solidFill>
                <a:effectLst/>
                <a:uLnTx/>
                <a:uFillTx/>
                <a:latin typeface="Aptos Narrow"/>
                <a:ea typeface="Calibri" panose="020F0502020204030204"/>
              </a:rPr>
              <a:t>Cambridge</a:t>
            </a:r>
            <a:endParaRPr lang="en-US" sz="165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50" b="1" dirty="0">
                <a:solidFill>
                  <a:schemeClr val="tx1"/>
                </a:solidFill>
                <a:latin typeface="Aptos Narrow"/>
                <a:ea typeface="+mn-lt"/>
              </a:rPr>
              <a:t> </a:t>
            </a:r>
            <a:r>
              <a:rPr lang="ar-SA" sz="1650" b="1" dirty="0">
                <a:solidFill>
                  <a:schemeClr val="tx1"/>
                </a:solidFill>
                <a:latin typeface="Aptos Narrow"/>
              </a:rPr>
              <a:t>هيئة إعادة تطوير </a:t>
            </a:r>
            <a:r>
              <a:rPr lang="ar-JO" sz="1650" b="1" dirty="0">
                <a:solidFill>
                  <a:schemeClr val="tx1"/>
                </a:solidFill>
                <a:latin typeface="Aptos Narrow"/>
              </a:rPr>
              <a:t>مدينة</a:t>
            </a:r>
            <a:r>
              <a:rPr lang="en-US" sz="1650" b="1" dirty="0">
                <a:solidFill>
                  <a:schemeClr val="tx1"/>
                </a:solidFill>
                <a:latin typeface="Aptos Narrow"/>
                <a:ea typeface="+mn-lt"/>
              </a:rPr>
              <a:t>Cambridge </a:t>
            </a:r>
            <a:r>
              <a:rPr lang="ar-SA" sz="1650" b="1" dirty="0">
                <a:solidFill>
                  <a:schemeClr val="tx1"/>
                </a:solidFill>
                <a:latin typeface="Aptos Narrow"/>
              </a:rPr>
              <a:t>: </a:t>
            </a:r>
            <a:r>
              <a:rPr lang="en-US" sz="1650" dirty="0">
                <a:solidFill>
                  <a:schemeClr val="tx1"/>
                </a:solidFill>
                <a:latin typeface="Aptos Narrow"/>
                <a:ea typeface="+mn-lt"/>
              </a:rPr>
              <a:t>Kyle Vangel</a:t>
            </a:r>
            <a:r>
              <a:rPr lang="ar-SA" sz="1650" dirty="0">
                <a:solidFill>
                  <a:schemeClr val="tx1"/>
                </a:solidFill>
                <a:latin typeface="Aptos Narrow"/>
              </a:rPr>
              <a:t>، مدير المشاريع والتخطيط</a:t>
            </a:r>
            <a:endParaRPr lang="en-US" sz="165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650" dirty="0">
                <a:solidFill>
                  <a:schemeClr val="tx1"/>
                </a:solidFill>
                <a:latin typeface="Aptos Narrow"/>
              </a:rPr>
              <a:t>ا</a:t>
            </a:r>
            <a:r>
              <a:rPr lang="ar-SA" sz="1650" b="1" dirty="0">
                <a:solidFill>
                  <a:schemeClr val="tx1"/>
                </a:solidFill>
                <a:latin typeface="Aptos Narrow"/>
              </a:rPr>
              <a:t>لجمعية الوطنية للنهوض بالملونين</a:t>
            </a:r>
            <a:r>
              <a:rPr lang="ar-JO" sz="1650" b="1" dirty="0">
                <a:solidFill>
                  <a:schemeClr val="tx1"/>
                </a:solidFill>
                <a:latin typeface="Aptos Narrow"/>
              </a:rPr>
              <a:t> (</a:t>
            </a:r>
            <a:r>
              <a:rPr lang="en-US" sz="1650" b="1" dirty="0">
                <a:solidFill>
                  <a:schemeClr val="tx1"/>
                </a:solidFill>
                <a:latin typeface="Aptos Narrow"/>
                <a:ea typeface="+mn-lt"/>
              </a:rPr>
              <a:t>NAACP</a:t>
            </a:r>
            <a:r>
              <a:rPr lang="ar-JO" sz="1650" b="1" dirty="0">
                <a:solidFill>
                  <a:schemeClr val="tx1"/>
                </a:solidFill>
                <a:latin typeface="Aptos Narrow"/>
              </a:rPr>
              <a:t>) فرع </a:t>
            </a:r>
            <a:r>
              <a:rPr lang="en-US" sz="1650" b="1" dirty="0">
                <a:solidFill>
                  <a:schemeClr val="tx1"/>
                </a:solidFill>
                <a:latin typeface="Aptos Narrow"/>
                <a:ea typeface="+mn-lt"/>
              </a:rPr>
              <a:t>Cambridge</a:t>
            </a:r>
            <a:r>
              <a:rPr lang="ar-JO" sz="1650" b="1" dirty="0">
                <a:solidFill>
                  <a:schemeClr val="tx1"/>
                </a:solidFill>
                <a:latin typeface="Aptos Narrow"/>
                <a:ea typeface="+mn-lt"/>
              </a:rPr>
              <a:t>: </a:t>
            </a:r>
            <a:r>
              <a:rPr lang="en-US" sz="1650" dirty="0">
                <a:solidFill>
                  <a:schemeClr val="tx1"/>
                </a:solidFill>
                <a:latin typeface="Aptos Narrow"/>
                <a:ea typeface="+mn-lt"/>
              </a:rPr>
              <a:t>Ken Reeves</a:t>
            </a:r>
            <a:r>
              <a:rPr lang="ar-JO" sz="1650" dirty="0">
                <a:solidFill>
                  <a:schemeClr val="tx1"/>
                </a:solidFill>
                <a:latin typeface="Aptos Narrow"/>
                <a:ea typeface="+mn-lt"/>
              </a:rPr>
              <a:t>، الرئيس</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50" b="1" dirty="0">
                <a:solidFill>
                  <a:schemeClr val="tx1"/>
                </a:solidFill>
                <a:latin typeface="Aptos Narrow"/>
                <a:ea typeface="+mn-lt"/>
              </a:rPr>
              <a:t>Cambridge Black Pastors Alliance, Inc </a:t>
            </a:r>
            <a:r>
              <a:rPr lang="ar-JO" sz="1650" dirty="0">
                <a:solidFill>
                  <a:schemeClr val="tx1"/>
                </a:solidFill>
                <a:latin typeface="Aptos Narrow"/>
                <a:ea typeface="+mn-lt"/>
              </a:rPr>
              <a:t>: </a:t>
            </a:r>
            <a:r>
              <a:rPr lang="en-US" sz="1650" dirty="0">
                <a:solidFill>
                  <a:schemeClr val="tx1"/>
                </a:solidFill>
                <a:latin typeface="Aptos Narrow"/>
                <a:ea typeface="+mn-lt"/>
              </a:rPr>
              <a:t>Jeremy D. Battle</a:t>
            </a:r>
            <a:r>
              <a:rPr lang="ar-JO" sz="1650" dirty="0">
                <a:solidFill>
                  <a:schemeClr val="tx1"/>
                </a:solidFill>
                <a:latin typeface="Aptos Narrow"/>
                <a:ea typeface="+mn-lt"/>
              </a:rPr>
              <a:t>، قسيس، كنيسة </a:t>
            </a:r>
            <a:r>
              <a:rPr lang="en-US" sz="1650" dirty="0">
                <a:solidFill>
                  <a:schemeClr val="tx1"/>
                </a:solidFill>
                <a:latin typeface="Aptos Narrow"/>
                <a:ea typeface="+mn-lt"/>
              </a:rPr>
              <a:t>Western Avenue </a:t>
            </a:r>
            <a:endParaRPr lang="en-US" sz="1650" dirty="0">
              <a:solidFill>
                <a:schemeClr val="tx1"/>
              </a:solidFill>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933654" y="1831072"/>
            <a:ext cx="5034174"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rPr>
              <a:t> Massachusetts Bicycle Coalition, Inc.  </a:t>
            </a:r>
            <a:r>
              <a:rPr lang="ar-JO" sz="1700" dirty="0">
                <a:solidFill>
                  <a:schemeClr val="tx1"/>
                </a:solidFill>
                <a:latin typeface="Aptos Narrow"/>
                <a:ea typeface="+mn-lt"/>
              </a:rPr>
              <a:t>: </a:t>
            </a:r>
            <a:r>
              <a:rPr lang="en-US" sz="1700" dirty="0">
                <a:solidFill>
                  <a:schemeClr val="tx1"/>
                </a:solidFill>
                <a:latin typeface="Aptos Narrow"/>
                <a:ea typeface="+mn-lt"/>
              </a:rPr>
              <a:t>Galen Mook</a:t>
            </a:r>
            <a:r>
              <a:rPr lang="ar-JO" sz="1700" dirty="0">
                <a:solidFill>
                  <a:schemeClr val="tx1"/>
                </a:solidFill>
                <a:latin typeface="Aptos Narrow"/>
                <a:ea typeface="+mn-lt"/>
              </a:rPr>
              <a:t>، مدير تنفيذي</a:t>
            </a:r>
            <a:endParaRPr lang="en-US" sz="170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rPr>
              <a:t> Charles River Conservancy, Inc.  </a:t>
            </a:r>
            <a:r>
              <a:rPr lang="ar-JO" sz="1700" dirty="0">
                <a:solidFill>
                  <a:schemeClr val="tx1"/>
                </a:solidFill>
                <a:latin typeface="Aptos Narrow"/>
                <a:ea typeface="+mn-lt"/>
              </a:rPr>
              <a:t>: </a:t>
            </a:r>
            <a:r>
              <a:rPr lang="en-US" sz="1700" dirty="0">
                <a:solidFill>
                  <a:schemeClr val="tx1"/>
                </a:solidFill>
                <a:latin typeface="Aptos Narrow"/>
                <a:ea typeface="+mn-lt"/>
              </a:rPr>
              <a:t>Laura Jasinski</a:t>
            </a:r>
            <a:r>
              <a:rPr lang="ar-JO" sz="1700" dirty="0">
                <a:solidFill>
                  <a:schemeClr val="tx1"/>
                </a:solidFill>
                <a:latin typeface="Aptos Narrow"/>
                <a:ea typeface="+mn-lt"/>
              </a:rPr>
              <a:t>، مديرة تنفيذية</a:t>
            </a:r>
            <a:endParaRPr lang="en-US" sz="170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rPr>
              <a:t>Cambridge Mothers Out Front </a:t>
            </a:r>
            <a:r>
              <a:rPr lang="ar-JO" sz="1700" dirty="0">
                <a:solidFill>
                  <a:schemeClr val="tx1"/>
                </a:solidFill>
                <a:latin typeface="Aptos Narrow"/>
                <a:ea typeface="+mn-lt"/>
              </a:rPr>
              <a:t>: </a:t>
            </a:r>
            <a:r>
              <a:rPr lang="ar-JO" sz="1700" i="1" dirty="0">
                <a:solidFill>
                  <a:schemeClr val="tx1"/>
                </a:solidFill>
                <a:latin typeface="Aptos Narrow"/>
                <a:ea typeface="+mn-lt"/>
              </a:rPr>
              <a:t>شاغر</a:t>
            </a:r>
            <a:endParaRPr lang="en-US" sz="1700" i="1" dirty="0">
              <a:solidFill>
                <a:schemeClr val="tx1"/>
              </a:solidFill>
              <a:latin typeface="Aptos Narrow"/>
              <a:ea typeface="Calibri"/>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rPr>
              <a:t> The People for Riverbend Park Trust </a:t>
            </a:r>
            <a:r>
              <a:rPr lang="ar-JO" sz="1700" dirty="0">
                <a:solidFill>
                  <a:schemeClr val="tx1"/>
                </a:solidFill>
                <a:latin typeface="Aptos Narrow"/>
                <a:ea typeface="+mn-lt"/>
              </a:rPr>
              <a:t>:</a:t>
            </a:r>
            <a:r>
              <a:rPr lang="en-US" sz="1700" dirty="0">
                <a:solidFill>
                  <a:schemeClr val="tx1"/>
                </a:solidFill>
                <a:latin typeface="Aptos Narrow"/>
                <a:ea typeface="+mn-lt"/>
              </a:rPr>
              <a:t>Franziska "Fran" Amacher</a:t>
            </a:r>
            <a:r>
              <a:rPr lang="ar-JO" sz="1700" dirty="0">
                <a:solidFill>
                  <a:schemeClr val="tx1"/>
                </a:solidFill>
                <a:latin typeface="Aptos Narrow"/>
                <a:ea typeface="+mn-lt"/>
              </a:rPr>
              <a:t>، عضو في مجلس الأمناء</a:t>
            </a:r>
            <a:endParaRPr lang="en-US" sz="170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700" b="1" dirty="0">
                <a:solidFill>
                  <a:schemeClr val="tx1"/>
                </a:solidFill>
                <a:latin typeface="Aptos Narrow"/>
                <a:ea typeface="+mn-lt"/>
              </a:rPr>
              <a:t>يمثل نفسه:</a:t>
            </a:r>
            <a:r>
              <a:rPr lang="en-US" sz="1700" dirty="0">
                <a:solidFill>
                  <a:schemeClr val="tx1"/>
                </a:solidFill>
                <a:latin typeface="Aptos Narrow"/>
                <a:ea typeface="+mn-lt"/>
              </a:rPr>
              <a:t> </a:t>
            </a:r>
            <a:r>
              <a:rPr lang="ar-JO" sz="1700" dirty="0">
                <a:solidFill>
                  <a:schemeClr val="tx1"/>
                </a:solidFill>
                <a:latin typeface="Aptos Narrow"/>
                <a:ea typeface="+mn-lt"/>
              </a:rPr>
              <a:t> </a:t>
            </a:r>
            <a:r>
              <a:rPr lang="en-US" sz="1700" dirty="0">
                <a:solidFill>
                  <a:schemeClr val="tx1"/>
                </a:solidFill>
                <a:latin typeface="Aptos Narrow"/>
                <a:ea typeface="+mn-lt"/>
              </a:rPr>
              <a:t>Lawrence Adkins</a:t>
            </a:r>
            <a:r>
              <a:rPr lang="ar-JO" sz="1700" dirty="0">
                <a:solidFill>
                  <a:schemeClr val="tx1"/>
                </a:solidFill>
                <a:latin typeface="Aptos Narrow"/>
                <a:ea typeface="+mn-lt"/>
              </a:rPr>
              <a:t>   </a:t>
            </a:r>
            <a:endParaRPr lang="en-US" sz="1700" b="1"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700" b="1" dirty="0">
                <a:solidFill>
                  <a:schemeClr val="tx1"/>
                </a:solidFill>
                <a:latin typeface="Aptos Narrow"/>
                <a:ea typeface="+mn-lt"/>
              </a:rPr>
              <a:t>تمثل نفسها: </a:t>
            </a:r>
            <a:r>
              <a:rPr lang="en-US" sz="1700" dirty="0">
                <a:solidFill>
                  <a:schemeClr val="tx1"/>
                </a:solidFill>
                <a:latin typeface="Aptos Narrow"/>
                <a:ea typeface="+mn-lt"/>
              </a:rPr>
              <a:t>Sheila Headley-Burwell</a:t>
            </a:r>
            <a:endParaRPr lang="en-US" sz="170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700" b="1" dirty="0">
                <a:solidFill>
                  <a:schemeClr val="tx1"/>
                </a:solidFill>
                <a:latin typeface="Aptos Narrow"/>
                <a:ea typeface="+mn-lt"/>
              </a:rPr>
              <a:t>يمثل نفسه: </a:t>
            </a:r>
            <a:r>
              <a:rPr lang="en-US" sz="1700" dirty="0">
                <a:solidFill>
                  <a:schemeClr val="tx1"/>
                </a:solidFill>
                <a:latin typeface="Aptos Narrow"/>
                <a:ea typeface="+mn-lt"/>
              </a:rPr>
              <a:t>Steven Miller</a:t>
            </a:r>
            <a:endParaRPr lang="en-US" sz="170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700" b="1" dirty="0">
                <a:solidFill>
                  <a:schemeClr val="tx1"/>
                </a:solidFill>
                <a:latin typeface="Aptos Narrow"/>
                <a:ea typeface="+mn-lt"/>
              </a:rPr>
              <a:t>يمثل نفسه: </a:t>
            </a:r>
            <a:r>
              <a:rPr lang="en-US" sz="1700" dirty="0">
                <a:solidFill>
                  <a:schemeClr val="tx1"/>
                </a:solidFill>
                <a:latin typeface="Aptos Narrow"/>
                <a:ea typeface="+mn-lt"/>
              </a:rPr>
              <a:t>Thomas Leonard</a:t>
            </a:r>
            <a:endParaRPr lang="en-US" sz="1700" dirty="0">
              <a:solidFill>
                <a:schemeClr val="tx1"/>
              </a:solidFill>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700" b="1" dirty="0">
                <a:solidFill>
                  <a:schemeClr val="tx1"/>
                </a:solidFill>
                <a:latin typeface="Aptos Narrow"/>
                <a:ea typeface="+mn-lt"/>
              </a:rPr>
              <a:t>تمثل نفسها: </a:t>
            </a:r>
            <a:r>
              <a:rPr lang="en-US" sz="1700" dirty="0">
                <a:solidFill>
                  <a:schemeClr val="tx1"/>
                </a:solidFill>
                <a:latin typeface="Aptos Narrow"/>
                <a:ea typeface="+mn-lt"/>
              </a:rPr>
              <a:t>Denise Haynes</a:t>
            </a:r>
            <a:endParaRPr lang="en-US" sz="1700" b="1" dirty="0">
              <a:solidFill>
                <a:schemeClr val="tx1"/>
              </a:solidFill>
              <a:latin typeface="Aptos Narrow"/>
              <a:ea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JO" sz="1700" b="1" dirty="0">
                <a:solidFill>
                  <a:schemeClr val="tx1"/>
                </a:solidFill>
                <a:latin typeface="Aptos Narrow"/>
                <a:ea typeface="Calibri"/>
              </a:rPr>
              <a:t>يمثل نفسه: </a:t>
            </a:r>
            <a:r>
              <a:rPr lang="en-US" sz="1700" dirty="0">
                <a:solidFill>
                  <a:schemeClr val="tx1"/>
                </a:solidFill>
                <a:latin typeface="Aptos Narrow"/>
                <a:ea typeface="Calibri"/>
              </a:rPr>
              <a:t>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a:xfrm>
            <a:off x="1066800" y="243789"/>
            <a:ext cx="10058400" cy="1450757"/>
          </a:xfrm>
        </p:spPr>
        <p:txBody>
          <a:bodyPr/>
          <a:lstStyle/>
          <a:p>
            <a:pPr algn="r" rtl="1"/>
            <a:r>
              <a:rPr lang="ar-JO" dirty="0">
                <a:latin typeface="Aptos Display" panose="020B0004020202020204" pitchFamily="34" charset="0"/>
                <a:cs typeface="+mn-cs"/>
              </a:rPr>
              <a:t>معايير فرقة العمل</a:t>
            </a:r>
            <a:endParaRPr lang="en-US" dirty="0">
              <a:latin typeface="Aptos Display" panose="020B0004020202020204" pitchFamily="34" charset="0"/>
              <a:cs typeface="+mn-cs"/>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413789" y="2009505"/>
            <a:ext cx="1078628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سيتم نشر جميع إشعارات الاجتماعات علنًا وفقًا لمتطلبات قانون الاجتماعات المفتوحة.</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سيتم توزيع جداول الأعمال قبل 48 ساعة على الأقل، وستتضمن مواضيع نقاش واضحة.</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ستُتاح محاضر الاجتماعات للجمهور في غضون فترة زمنية معقولة.</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لن تُجرى أي مداولات أو قرارات خارج الاجتماعات المنشورة علنًا.</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سيستمع الأعضاء بانتباه واحترام لجميع المتحدثين، بما في ذلك </a:t>
            </a:r>
            <a:r>
              <a:rPr lang="ar-JO" sz="2000" dirty="0">
                <a:solidFill>
                  <a:schemeClr val="tx1"/>
                </a:solidFill>
                <a:ea typeface="Calibri"/>
              </a:rPr>
              <a:t>ال</a:t>
            </a:r>
            <a:r>
              <a:rPr lang="ar-SA" sz="2000" dirty="0">
                <a:solidFill>
                  <a:schemeClr val="tx1"/>
                </a:solidFill>
                <a:ea typeface="Calibri"/>
              </a:rPr>
              <a:t>تعليقات </a:t>
            </a:r>
            <a:r>
              <a:rPr lang="ar-JO" sz="2000" dirty="0">
                <a:solidFill>
                  <a:schemeClr val="tx1"/>
                </a:solidFill>
                <a:ea typeface="Calibri"/>
              </a:rPr>
              <a:t>الواردة من </a:t>
            </a:r>
            <a:r>
              <a:rPr lang="ar-SA" sz="2000" dirty="0">
                <a:solidFill>
                  <a:schemeClr val="tx1"/>
                </a:solidFill>
                <a:ea typeface="Calibri"/>
              </a:rPr>
              <a:t>الجمهور.</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سيتم التعبير عن الخلافات بشكل بنّاء، مع التركيز على الأفكار لا على الأشخاص.</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سيتم تقليل المقاطعات إلى أدنى حد لضمان مشاركة عادلة من قِبل القادة المشاركين.</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سيتم تخصيص وقت لتعليقات الجمهور، مع وضع إرشادات واضحة بشأن المدة </a:t>
            </a:r>
            <a:r>
              <a:rPr lang="ar-JO" sz="2000" dirty="0">
                <a:solidFill>
                  <a:schemeClr val="tx1"/>
                </a:solidFill>
                <a:ea typeface="Calibri"/>
              </a:rPr>
              <a:t>والصيغة</a:t>
            </a:r>
            <a:r>
              <a:rPr lang="ar-SA" sz="2000" dirty="0">
                <a:solidFill>
                  <a:schemeClr val="tx1"/>
                </a:solidFill>
                <a:ea typeface="Calibri"/>
              </a:rPr>
              <a:t>.</a:t>
            </a:r>
            <a:endParaRPr lang="ar-JO" sz="2000" dirty="0">
              <a:solidFill>
                <a:schemeClr val="tx1"/>
              </a:solidFill>
              <a:ea typeface="Calibri"/>
            </a:endParaRPr>
          </a:p>
          <a:p>
            <a:pPr marL="383540" lvl="1" algn="r" rtl="1">
              <a:lnSpc>
                <a:spcPct val="100000"/>
              </a:lnSpc>
              <a:spcBef>
                <a:spcPts val="400"/>
              </a:spcBef>
              <a:buClr>
                <a:srgbClr val="004B24"/>
              </a:buClr>
              <a:buFont typeface="Wingdings" panose="05000000000000000000" pitchFamily="2" charset="2"/>
              <a:buChar char="§"/>
            </a:pPr>
            <a:r>
              <a:rPr lang="ar-SA" sz="2000" dirty="0">
                <a:solidFill>
                  <a:schemeClr val="tx1"/>
                </a:solidFill>
                <a:ea typeface="Calibri"/>
              </a:rPr>
              <a:t>سيُقرّ الأعضاء بمساهمات الجمهور ويأخذونها في الاعتبار كجزء من عملية صنع القرار.</a:t>
            </a:r>
            <a:endParaRPr lang="en-US" sz="2000" dirty="0">
              <a:solidFill>
                <a:schemeClr val="tx1"/>
              </a:solidFill>
              <a:ea typeface="Calibri"/>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a:xfrm>
            <a:off x="1323422" y="316099"/>
            <a:ext cx="10058400" cy="1450757"/>
          </a:xfrm>
        </p:spPr>
        <p:txBody>
          <a:bodyPr/>
          <a:lstStyle/>
          <a:p>
            <a:pPr algn="r" rtl="1"/>
            <a:r>
              <a:rPr lang="ar-JO" dirty="0">
                <a:latin typeface="Aptos Display" panose="020B0004020202020204" pitchFamily="34" charset="0"/>
                <a:cs typeface="+mn-cs"/>
              </a:rPr>
              <a:t>معايير فرقة العمل (تابع له)</a:t>
            </a:r>
            <a:endParaRPr lang="en-US" dirty="0">
              <a:latin typeface="Aptos Display" panose="020B0004020202020204" pitchFamily="34" charset="0"/>
              <a:cs typeface="+mn-cs"/>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511600" y="1892767"/>
            <a:ext cx="10990996" cy="4398674"/>
          </a:xfrm>
        </p:spPr>
        <p:txBody>
          <a:bodyPr vert="horz" lIns="0" tIns="45720" rIns="0" bIns="45720" rtlCol="0" anchor="t">
            <a:noAutofit/>
          </a:bodyPr>
          <a:lstStyle/>
          <a:p>
            <a:pPr marL="383540" lvl="1" algn="r" rtl="1">
              <a:buClr>
                <a:srgbClr val="004B24"/>
              </a:buClr>
              <a:buFont typeface="Wingdings" panose="05000000000000000000" pitchFamily="2" charset="2"/>
              <a:buChar char="§"/>
            </a:pPr>
            <a:r>
              <a:rPr lang="ar-JO" sz="2200" dirty="0">
                <a:solidFill>
                  <a:schemeClr val="tx1"/>
                </a:solidFill>
                <a:latin typeface="Aptos Narrow"/>
              </a:rPr>
              <a:t>سيتم توفير الخدمات والتسهيلات اللغوية اللازمة لضمان مشاركة شاملة.</a:t>
            </a:r>
          </a:p>
          <a:p>
            <a:pPr marL="383540" lvl="1" algn="r" rtl="1">
              <a:buClr>
                <a:srgbClr val="004B24"/>
              </a:buClr>
              <a:buFont typeface="Wingdings" panose="05000000000000000000" pitchFamily="2" charset="2"/>
              <a:buChar char="§"/>
            </a:pPr>
            <a:r>
              <a:rPr lang="ar-JO" sz="2200" dirty="0">
                <a:solidFill>
                  <a:schemeClr val="tx1"/>
                </a:solidFill>
                <a:latin typeface="Aptos Narrow"/>
              </a:rPr>
              <a:t>ستُعقد الاجتماعات في أماكن يسهُل الوصول إليها و/أو عبر الإنترنت لتلبية الاحتياجات المتنوعة.</a:t>
            </a:r>
          </a:p>
          <a:p>
            <a:pPr marL="383540" lvl="1" algn="r" rtl="1">
              <a:buClr>
                <a:srgbClr val="004B24"/>
              </a:buClr>
              <a:buFont typeface="Wingdings" panose="05000000000000000000" pitchFamily="2" charset="2"/>
              <a:buChar char="§"/>
            </a:pPr>
            <a:r>
              <a:rPr lang="ar-JO" sz="2200" dirty="0">
                <a:solidFill>
                  <a:schemeClr val="tx1"/>
                </a:solidFill>
                <a:latin typeface="Aptos Narrow"/>
              </a:rPr>
              <a:t>ستتم مشاركة المواد بلغة بسيطة مع ترجماتها.</a:t>
            </a:r>
          </a:p>
          <a:p>
            <a:pPr marL="383540" lvl="1" algn="r" rtl="1">
              <a:buClr>
                <a:srgbClr val="004B24"/>
              </a:buClr>
              <a:buFont typeface="Wingdings" panose="05000000000000000000" pitchFamily="2" charset="2"/>
              <a:buChar char="§"/>
            </a:pPr>
            <a:r>
              <a:rPr lang="ar-JO" sz="2200" dirty="0">
                <a:solidFill>
                  <a:schemeClr val="tx1"/>
                </a:solidFill>
                <a:latin typeface="Aptos Narrow"/>
              </a:rPr>
              <a:t>سيسعى الأعضاء جاهدين لإبراز أصوات المجتمعات المهمّشة تاريخيًا والعاملة في الخطوط الأمامية.</a:t>
            </a:r>
          </a:p>
          <a:p>
            <a:pPr marL="383540" lvl="1" algn="r" rtl="1">
              <a:buClr>
                <a:srgbClr val="004B24"/>
              </a:buClr>
              <a:buFont typeface="Wingdings" panose="05000000000000000000" pitchFamily="2" charset="2"/>
              <a:buChar char="§"/>
            </a:pPr>
            <a:r>
              <a:rPr lang="ar-JO" sz="2200" dirty="0">
                <a:solidFill>
                  <a:schemeClr val="tx1"/>
                </a:solidFill>
                <a:latin typeface="Aptos Narrow"/>
              </a:rPr>
              <a:t>سيراجع الأعضاء المواد مسبقًا ويحضُرون مستعدين للمشاركة بفعالية.</a:t>
            </a:r>
          </a:p>
          <a:p>
            <a:pPr marL="383540" lvl="1" algn="r" rtl="1">
              <a:buClr>
                <a:srgbClr val="004B24"/>
              </a:buClr>
              <a:buFont typeface="Wingdings" panose="05000000000000000000" pitchFamily="2" charset="2"/>
              <a:buChar char="§"/>
            </a:pPr>
            <a:r>
              <a:rPr lang="ar-JO" sz="2200" dirty="0">
                <a:solidFill>
                  <a:schemeClr val="tx1"/>
                </a:solidFill>
                <a:latin typeface="Aptos Narrow"/>
              </a:rPr>
              <a:t>يُتوقَّع من الأعضاء الحضور والالتزام بالمواعيد؛ وسيُبلِّغ الأعضاء القادة المشاركين مسبقًا في حال عدم تمكنهم من الحضور. يجوز للأعضاء إرسال شخص ما لحضور الاجتماعات بصفة عامة، ولكن هذا الشخص لا يتمتع بحقوق التصويت أو أي صفة رسمية داخل فرقة العمل.</a:t>
            </a:r>
          </a:p>
          <a:p>
            <a:pPr marL="383540" lvl="1" algn="r" rtl="1">
              <a:buClr>
                <a:srgbClr val="004B24"/>
              </a:buClr>
              <a:buFont typeface="Wingdings" panose="05000000000000000000" pitchFamily="2" charset="2"/>
              <a:buChar char="§"/>
            </a:pPr>
            <a:r>
              <a:rPr lang="ar-JO" sz="2200" dirty="0">
                <a:solidFill>
                  <a:schemeClr val="tx1"/>
                </a:solidFill>
                <a:latin typeface="Aptos Narrow"/>
              </a:rPr>
              <a:t>سيتم الإفصاح عن تضارب المصالح وإدارته وفقًا للإرشادات المعمول بها.</a:t>
            </a:r>
          </a:p>
          <a:p>
            <a:pPr marL="383540" lvl="1" algn="r" rtl="1">
              <a:buClr>
                <a:srgbClr val="004B24"/>
              </a:buClr>
              <a:buFont typeface="Wingdings" panose="05000000000000000000" pitchFamily="2" charset="2"/>
              <a:buChar char="§"/>
            </a:pPr>
            <a:r>
              <a:rPr lang="ar-JO" sz="2200" dirty="0">
                <a:solidFill>
                  <a:schemeClr val="tx1"/>
                </a:solidFill>
                <a:latin typeface="Aptos Narrow"/>
              </a:rPr>
              <a:t>ستُراجَع المعايير دوريًا لمواكبة الاحتياجات المتغيرة والآراء الواردة.</a:t>
            </a:r>
          </a:p>
          <a:p>
            <a:pPr marL="383540" lvl="1" algn="r" rtl="1">
              <a:buClr>
                <a:srgbClr val="004B24"/>
              </a:buClr>
              <a:buFont typeface="Wingdings" panose="05000000000000000000" pitchFamily="2" charset="2"/>
              <a:buChar char="§"/>
            </a:pPr>
            <a:r>
              <a:rPr lang="ar-JO" sz="2200" dirty="0">
                <a:solidFill>
                  <a:schemeClr val="tx1"/>
                </a:solidFill>
                <a:latin typeface="Aptos Narrow"/>
              </a:rPr>
              <a:t>نحثّ الأعضاء على اقتراح تحسينات على إجراءات الاجتماعات وتسهيل الوصول إليها.</a:t>
            </a:r>
          </a:p>
          <a:p>
            <a:pPr marL="383540" lvl="1">
              <a:buClr>
                <a:srgbClr val="004B24"/>
              </a:buClr>
              <a:buFont typeface="Wingdings" panose="05000000000000000000" pitchFamily="2" charset="2"/>
              <a:buChar char="§"/>
            </a:pPr>
            <a:endParaRPr lang="en-US" sz="2200" dirty="0">
              <a:solidFill>
                <a:schemeClr val="tx1"/>
              </a:solidFill>
              <a:latin typeface="Aptos Narrow"/>
            </a:endParaRPr>
          </a:p>
          <a:p>
            <a:pPr marL="383540" lvl="1">
              <a:buFont typeface="Wingdings" panose="05000000000000000000" pitchFamily="2" charset="2"/>
              <a:buChar char="§"/>
            </a:pPr>
            <a:endParaRPr lang="en-US" dirty="0"/>
          </a:p>
          <a:p>
            <a:pPr marL="383540" lv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br>
              <a:rPr lang="ar-JO" dirty="0">
                <a:latin typeface="Aptos Display"/>
                <a:cs typeface="Arial"/>
              </a:rPr>
            </a:br>
            <a:r>
              <a:rPr lang="ar-JO" dirty="0">
                <a:latin typeface="Aptos Display"/>
                <a:cs typeface="Arial"/>
              </a:rPr>
              <a:t>جدول الأعمال</a:t>
            </a:r>
            <a:endParaRPr lang="en-US" dirty="0">
              <a:latin typeface="Aptos Display"/>
              <a:cs typeface="Arial"/>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665251" y="1864468"/>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buClr>
                <a:srgbClr val="99CB38"/>
              </a:buClr>
              <a:buAutoNum type="arabicPeriod"/>
            </a:pPr>
            <a:r>
              <a:rPr lang="ar-JO" sz="2400" dirty="0">
                <a:solidFill>
                  <a:schemeClr val="tx1"/>
                </a:solidFill>
                <a:highlight>
                  <a:srgbClr val="FFFFFF"/>
                </a:highlight>
                <a:latin typeface="Aptos Narrow"/>
                <a:ea typeface="Calibri Light"/>
              </a:rPr>
              <a:t>الترحيب بالحضور وتسجيل الحاضرين (المدة المقترحة : 10 دقائق)</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JO" sz="2400" dirty="0">
                <a:solidFill>
                  <a:schemeClr val="tx1"/>
                </a:solidFill>
                <a:highlight>
                  <a:srgbClr val="FFFFFF"/>
                </a:highlight>
                <a:latin typeface="Aptos Narrow"/>
                <a:ea typeface="Calibri Light"/>
              </a:rPr>
              <a:t>مراجعة الاجتماع رقم 9 المنعقد في 15 أبريل [تصويت] (المدة المقترحة : 5 دقائق]</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JO" sz="2400" dirty="0">
                <a:solidFill>
                  <a:schemeClr val="tx1"/>
                </a:solidFill>
                <a:highlight>
                  <a:srgbClr val="FFFFFF"/>
                </a:highlight>
                <a:latin typeface="Aptos Narrow"/>
                <a:ea typeface="Calibri Light"/>
              </a:rPr>
              <a:t>مراجعة ملاحظات التوصيات من جلسات الاستماع العامة والاستبيانات العامة حتى تاريخه (المدة المقترحة : 40 دقيقة)</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JO" sz="2400" dirty="0">
                <a:solidFill>
                  <a:schemeClr val="tx1"/>
                </a:solidFill>
                <a:highlight>
                  <a:srgbClr val="FFFFFF"/>
                </a:highlight>
                <a:latin typeface="Aptos Narrow"/>
                <a:ea typeface="Calibri Light"/>
              </a:rPr>
              <a:t>مراجعة مجموعة التركيز حتى تاريخه (المدة المقترحة: 10 دقائق)</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JO" sz="2400" dirty="0">
                <a:solidFill>
                  <a:schemeClr val="tx1"/>
                </a:solidFill>
                <a:highlight>
                  <a:srgbClr val="FFFFFF"/>
                </a:highlight>
                <a:latin typeface="Aptos Narrow"/>
                <a:ea typeface="Calibri Light"/>
              </a:rPr>
              <a:t>مراجعة مسوّدة التقرير (المدة المقترحة : 30 دقيقة)</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SA" sz="2400" dirty="0">
                <a:solidFill>
                  <a:schemeClr val="tx1"/>
                </a:solidFill>
                <a:highlight>
                  <a:srgbClr val="FFFFFF"/>
                </a:highlight>
                <a:latin typeface="Aptos Narrow"/>
                <a:ea typeface="Calibri Light"/>
              </a:rPr>
              <a:t>الجدول الزمني لفرقة العمل في المستقبل</a:t>
            </a:r>
            <a:r>
              <a:rPr lang="ar-JO" sz="2400" dirty="0">
                <a:solidFill>
                  <a:schemeClr val="tx1"/>
                </a:solidFill>
                <a:highlight>
                  <a:srgbClr val="FFFFFF"/>
                </a:highlight>
                <a:latin typeface="Aptos Narrow"/>
                <a:ea typeface="Calibri Light"/>
              </a:rPr>
              <a:t> (المدة المقترحة: 15 دقيقة)</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JO" sz="2400" dirty="0">
                <a:solidFill>
                  <a:schemeClr val="tx1"/>
                </a:solidFill>
                <a:highlight>
                  <a:srgbClr val="FFFFFF"/>
                </a:highlight>
                <a:latin typeface="Aptos Narrow"/>
                <a:ea typeface="Calibri Light"/>
              </a:rPr>
              <a:t>التعليقات العامة (بما يسمح به الوقت)</a:t>
            </a:r>
            <a:endParaRPr lang="en-US" sz="2400" dirty="0">
              <a:solidFill>
                <a:schemeClr val="tx1"/>
              </a:solidFill>
              <a:highlight>
                <a:srgbClr val="FFFFFF"/>
              </a:highlight>
              <a:latin typeface="Aptos Narrow"/>
              <a:ea typeface="Calibri Light"/>
            </a:endParaRPr>
          </a:p>
          <a:p>
            <a:pPr marL="457200" indent="-457200" algn="r" rtl="1">
              <a:buAutoNum type="arabicPeriod"/>
            </a:pPr>
            <a:r>
              <a:rPr lang="ar-JO" sz="2400" dirty="0">
                <a:solidFill>
                  <a:schemeClr val="tx1"/>
                </a:solidFill>
                <a:highlight>
                  <a:srgbClr val="FFFFFF"/>
                </a:highlight>
                <a:latin typeface="Aptos Narrow"/>
                <a:ea typeface="Calibri Light"/>
              </a:rPr>
              <a:t>رفع الجلسة [تصويت] (المدة المقترحة: 5 دقائق)</a:t>
            </a:r>
            <a:endParaRPr lang="en-US" sz="2400" dirty="0">
              <a:solidFill>
                <a:schemeClr val="tx1"/>
              </a:solidFill>
              <a:highlight>
                <a:srgbClr val="FFFFFF"/>
              </a:highlight>
              <a:latin typeface="Aptos Narrow"/>
              <a:ea typeface="Calibri Light"/>
            </a:endParaRPr>
          </a:p>
          <a:p>
            <a:pPr marL="457200" indent="-457200">
              <a:buAutoNum type="arabicPeriod"/>
            </a:pPr>
            <a:endParaRPr lang="en-US" sz="2400" dirty="0">
              <a:solidFill>
                <a:schemeClr val="tx1"/>
              </a:solidFill>
              <a:highlight>
                <a:srgbClr val="FFFFFF"/>
              </a:highlight>
              <a:latin typeface="Aptos Narrow"/>
              <a:ea typeface="Calibri Light"/>
              <a:cs typeface="Calibri Light"/>
            </a:endParaRPr>
          </a:p>
          <a:p>
            <a:pPr marL="543560" lvl="1" indent="-342900">
              <a:buAutoNum type="arabicPeriod"/>
            </a:pPr>
            <a:endParaRPr lang="en-US" sz="1800" dirty="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normAutofit/>
          </a:bodyPr>
          <a:lstStyle/>
          <a:p>
            <a:pPr algn="r" rtl="1"/>
            <a:r>
              <a:rPr lang="ar-JO" dirty="0">
                <a:latin typeface="+mn-lt"/>
                <a:ea typeface="Calibri Light"/>
                <a:cs typeface="+mn-cs"/>
              </a:rPr>
              <a:t>مراجعة محضر الاجتماع رقم 8 المنعقد في 15 أبريل [تصويت]</a:t>
            </a:r>
            <a:endParaRPr lang="en-US" dirty="0">
              <a:latin typeface="+mn-lt"/>
              <a:ea typeface="Calibri Light"/>
              <a:cs typeface="+mn-cs"/>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lgn="r" rtl="1">
              <a:buClr>
                <a:srgbClr val="004B24"/>
              </a:buClr>
              <a:buFont typeface="Wingdings,Sans-Serif" panose="020F0502020204030204" pitchFamily="34" charset="0"/>
              <a:buChar char="§"/>
            </a:pPr>
            <a:r>
              <a:rPr lang="ar-JO" sz="2800" dirty="0">
                <a:solidFill>
                  <a:srgbClr val="404040"/>
                </a:solidFill>
                <a:latin typeface="Aptos Narrow"/>
                <a:ea typeface="Calibri"/>
              </a:rPr>
              <a:t>هل ينبغي إجراء أي تعديلات؟</a:t>
            </a:r>
          </a:p>
          <a:p>
            <a:pPr marL="571500" indent="-571500" algn="r" rtl="1">
              <a:buClr>
                <a:srgbClr val="004B24"/>
              </a:buClr>
              <a:buFont typeface="Wingdings,Sans-Serif" panose="020F0502020204030204" pitchFamily="34" charset="0"/>
              <a:buChar char="§"/>
            </a:pPr>
            <a:r>
              <a:rPr lang="ar-JO" sz="2800" dirty="0">
                <a:solidFill>
                  <a:srgbClr val="404040"/>
                </a:solidFill>
                <a:latin typeface="Aptos Narrow"/>
                <a:ea typeface="Calibri"/>
              </a:rPr>
              <a:t>تصويت</a:t>
            </a:r>
            <a:endParaRPr lang="en-US" sz="2800" dirty="0">
              <a:solidFill>
                <a:srgbClr val="404040"/>
              </a:solidFill>
              <a:latin typeface="Aptos Narrow"/>
              <a:ea typeface="Calibri"/>
            </a:endParaRPr>
          </a:p>
          <a:p>
            <a:pPr>
              <a:buFont typeface="Wingdings,Sans-Serif" panose="020F0502020204030204" pitchFamily="34" charset="0"/>
              <a:buChar char="§"/>
            </a:pPr>
            <a:endParaRPr lang="en-US" sz="1700" dirty="0">
              <a:solidFill>
                <a:srgbClr val="000000"/>
              </a:solidFill>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41302158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3.xml><?xml version="1.0" encoding="utf-8"?>
<ds:datastoreItem xmlns:ds="http://schemas.openxmlformats.org/officeDocument/2006/customXml" ds:itemID="{58F6FF82-FE7A-41E4-9095-CE55FAD4DF43}">
  <ds:schemaRefs>
    <ds:schemaRef ds:uri="699ac1d4-ca39-4946-aa46-a9cdf037dbb3"/>
    <ds:schemaRef ds:uri="cfac202d-5dfe-4943-8fc4-9115dd8079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356</TotalTime>
  <Words>2470</Words>
  <Application>Microsoft Office PowerPoint</Application>
  <PresentationFormat>Widescreen</PresentationFormat>
  <Paragraphs>171</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Aptos</vt:lpstr>
      <vt:lpstr>Aptos Display</vt:lpstr>
      <vt:lpstr>Aptos Narrow</vt:lpstr>
      <vt:lpstr>Arial</vt:lpstr>
      <vt:lpstr>Calibri</vt:lpstr>
      <vt:lpstr>Calibri Light</vt:lpstr>
      <vt:lpstr>Courier New</vt:lpstr>
      <vt:lpstr>Wingdings</vt:lpstr>
      <vt:lpstr>Wingdings,Sans-Serif</vt:lpstr>
      <vt:lpstr>Retrospect</vt:lpstr>
      <vt:lpstr>فرقة عمل Charles River المعنية بالوصول العادل إلى النهر</vt:lpstr>
      <vt:lpstr>الخدمات اللوجستية للترجمة الفورية</vt:lpstr>
      <vt:lpstr>إشعار بتسجيل الاجتماع</vt:lpstr>
      <vt:lpstr>لوجستيات اجتماعات Zoom</vt:lpstr>
      <vt:lpstr>تسجيل الحضور</vt:lpstr>
      <vt:lpstr>معايير فرقة العمل</vt:lpstr>
      <vt:lpstr>معايير فرقة العمل (تابع له)</vt:lpstr>
      <vt:lpstr> جدول الأعمال</vt:lpstr>
      <vt:lpstr>مراجعة محضر الاجتماع رقم 8 المنعقد في 15 أبريل [تصويت]</vt:lpstr>
      <vt:lpstr> مراجعة ملاحظات التوصيات من الجلسات العامة:</vt:lpstr>
      <vt:lpstr>مراجعة التوصيات من الاستبيان العام حتى تاريخه:</vt:lpstr>
      <vt:lpstr>مخطط مسوّدة التقرير:</vt:lpstr>
      <vt:lpstr>مسوّدة التوصيات 1 (الجزء الأول): تحسين العمليات والتواصل</vt:lpstr>
      <vt:lpstr>مسوّدة التوصيات 1 (الجزء الثاني): تحسين العمليات والتواصل</vt:lpstr>
      <vt:lpstr>مسوّدة التوصيات 2 (الجزء الأول) تحسين تخطيط المشاريع</vt:lpstr>
      <vt:lpstr>مسوّدة التوصيات 2 (الجزء الثاني) تحسين تخطيط المشاريع</vt:lpstr>
      <vt:lpstr>   مسوّدة التوصيات 3 (الجزء الأول)  التركيز على الإنصاف والعدالة البيئية</vt:lpstr>
      <vt:lpstr>  مسوّدة التوصيات 3 (الجزء الثاني)  التركيز على الإنصاف والعدالة البيئية</vt:lpstr>
      <vt:lpstr>مسوّدة التوصيات 4 (الجزء الأول)  التنفيذ</vt:lpstr>
      <vt:lpstr>مسوّدة التوصيات 4 (الجزء الثاني)  التنفيذ</vt:lpstr>
      <vt:lpstr>نظرة عامة على الجدول الزمني حتى شهر يونيو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Hala Ibrahim</dc:creator>
  <cp:lastModifiedBy>Emily P</cp:lastModifiedBy>
  <cp:revision>33</cp:revision>
  <dcterms:created xsi:type="dcterms:W3CDTF">2025-11-26T14:59:35Z</dcterms:created>
  <dcterms:modified xsi:type="dcterms:W3CDTF">2026-05-22T17:11:10Z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