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5" r:id="rId13"/>
    <p:sldId id="339" r:id="rId14"/>
    <p:sldId id="345" r:id="rId15"/>
    <p:sldId id="344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1" r:id="rId24"/>
    <p:sldId id="32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515122-0602-DCEB-F43D-174646A5D163}" name="Parodi, Sasha" initials="PS" userId="S::sparodi_mapc.org#ext#@massgov.onmicrosoft.com::16587afd-2dc1-4635-a6f1-2223e7652d60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B3BD94A5-429A-D41C-5173-859DD5233C91}" name="Emily P" initials="EP" userId="S::eproctor@baystateinterpreters.com::a7d47df5-15ee-41bf-b676-3654a95cd6b2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12B40A-E647-29D4-71DF-7B7E87A562AE}" v="100" dt="2026-05-14T12:39:26.172"/>
    <p1510:client id="{EAB9B32B-1F80-49C4-8AA9-9017EF547F64}" v="1" dt="2026-05-13T16:28:27.680"/>
    <p1510:client id="{F0E193AF-D164-967A-5B5B-D058827F921C}" v="9" dt="2026-05-13T20:33:16.8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Força-Tarefa sobre Acesso Equitativo ao Rio Charles River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10ª Reunião | 13 de Maio,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F165-A345-FEAE-A5B5-39B9F244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A6968-CD6E-B5C8-E631-98C5DE127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701020" cy="1450757"/>
          </a:xfrm>
        </p:spPr>
        <p:txBody>
          <a:bodyPr>
            <a:noAutofit/>
          </a:bodyPr>
          <a:lstStyle/>
          <a:p>
            <a:r>
              <a:rPr lang="pt-BR" sz="4000" dirty="0">
                <a:solidFill>
                  <a:srgbClr val="404040"/>
                </a:solidFill>
                <a:latin typeface="Aptos Display"/>
                <a:ea typeface="Calibri Light"/>
                <a:cs typeface="Calibri Light"/>
              </a:rPr>
              <a:t>Revisão dos Comentários sobre as Recomendações Recebidos nas Audiências Públicas</a:t>
            </a:r>
            <a:r>
              <a:rPr lang="en-US" sz="4000" dirty="0">
                <a:solidFill>
                  <a:srgbClr val="404040"/>
                </a:solidFill>
                <a:latin typeface="Aptos Display"/>
                <a:ea typeface="Calibri Light"/>
                <a:cs typeface="Calibri Light"/>
              </a:rPr>
              <a:t>:</a:t>
            </a:r>
            <a:endParaRPr lang="en-US" sz="4000" dirty="0"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E546D-06F9-C4A2-0278-AB12F504F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17564" y="2274916"/>
            <a:ext cx="10794721" cy="3386959"/>
          </a:xfrm>
        </p:spPr>
        <p:txBody>
          <a:bodyPr vert="horz" lIns="0" tIns="45720" rIns="0" bIns="45720" rtlCol="0" anchor="t">
            <a:noAutofit/>
          </a:bodyPr>
          <a:lstStyle/>
          <a:p>
            <a:pPr marL="228600" indent="-228600">
              <a:spcBef>
                <a:spcPts val="600"/>
              </a:spcBef>
              <a:buAutoNum type="arabicPeriod"/>
            </a:pPr>
            <a:r>
              <a:rPr lang="pt-BR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Ter mais sistemas de comunicação</a:t>
            </a:r>
            <a:r>
              <a:rPr lang="en-US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, </a:t>
            </a: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como uma página do projeto com uma pessoa de contato principal ou linha direta; sinalização física nos locais do projeto (panfletos, outdoors etc.); uso ativo de redes sociais (Facebook, Instagram); disponibilização de calendários com eventos futuros e/ou interrupções previstas ou datas importantes; utilização de listas de e-mail comunitárias para alcançar os moradores</a:t>
            </a:r>
            <a:r>
              <a:rPr lang="en-US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.</a:t>
            </a:r>
            <a:endParaRPr lang="en-US" sz="16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pt-BR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Envolver a comunidade mais cedo</a:t>
            </a:r>
            <a:r>
              <a:rPr lang="en-US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, </a:t>
            </a: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especialmente antes de projetos começarem ou terminarem, para que as contribuições da comunidade impactem o projeto. para que as contribuições da comunidade influenciem o projeto. Isso inclui compartilhar ideias de projetos, não apenas planos finais, enviar cartas e criar oportunidades de participação antecipada e intermediária da comunidade</a:t>
            </a:r>
            <a:r>
              <a:rPr lang="en-US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. </a:t>
            </a:r>
            <a:endParaRPr lang="en-US" sz="16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pt-BR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Designar pontos de contato claros para a comunidade </a:t>
            </a:r>
            <a:r>
              <a:rPr lang="en-US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– </a:t>
            </a: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por projeto ou comunidade. Essa pessoa forneceria atualizações regulares e responderia a perguntas, tanto digitalmente quanto presencialmente.</a:t>
            </a:r>
            <a:endParaRPr lang="en-US" sz="1600" b="1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pt-BR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Esclarecer os papéis do DCR, da Cidade de Cambridge e de outros</a:t>
            </a:r>
            <a:r>
              <a:rPr lang="en-US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, </a:t>
            </a: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incluindo a coordenação dos esforços de divulgação e comunicação</a:t>
            </a:r>
            <a:r>
              <a:rPr lang="en-US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. </a:t>
            </a: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en-US" sz="1600" b="1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Expandir</a:t>
            </a:r>
            <a:r>
              <a:rPr lang="en-US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 o </a:t>
            </a:r>
            <a:r>
              <a:rPr lang="en-US" sz="1600" b="1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alcance</a:t>
            </a:r>
            <a:r>
              <a:rPr lang="en-US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 </a:t>
            </a:r>
            <a:r>
              <a:rPr lang="en-US" sz="1600" b="1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presencial</a:t>
            </a:r>
            <a:r>
              <a:rPr lang="en-US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, </a:t>
            </a: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incluindo reuniões por bairro, ações temporárias em espaços locais, como igrejas ou mercados, e parcerias com organizações comunitárias, grupos, instituições religiosas e empresas locais</a:t>
            </a:r>
            <a:r>
              <a:rPr lang="en-US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. </a:t>
            </a:r>
            <a:endParaRPr lang="en-US" sz="1600" dirty="0">
              <a:ea typeface="Calibri"/>
              <a:cs typeface="Calibri"/>
            </a:endParaRPr>
          </a:p>
          <a:p>
            <a:pPr marL="228600" indent="-228600">
              <a:spcBef>
                <a:spcPts val="600"/>
              </a:spcBef>
              <a:buAutoNum type="arabicPeriod"/>
            </a:pPr>
            <a:r>
              <a:rPr lang="pt-BR" sz="16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Testar estratégias de engajamento e comunicação por meio de programas-piloto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117450-08D4-A004-ED75-861C64C4E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1680952"/>
            <a:ext cx="6548120" cy="736282"/>
          </a:xfrm>
        </p:spPr>
        <p:txBody>
          <a:bodyPr/>
          <a:lstStyle/>
          <a:p>
            <a:r>
              <a:rPr lang="pt-BR" dirty="0">
                <a:ea typeface="Calibri"/>
                <a:cs typeface="Calibri"/>
              </a:rPr>
              <a:t>Resumo dos Comentários das Audiências Públicas</a:t>
            </a:r>
            <a:r>
              <a:rPr lang="en-US" dirty="0">
                <a:ea typeface="Calibri"/>
                <a:cs typeface="Calibri"/>
              </a:rPr>
              <a:t>: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58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576E4-AAE2-C7A9-6AAE-0AE0F5C27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356D5-59DA-0B88-C6AC-CDA0EE165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>
                <a:solidFill>
                  <a:srgbClr val="404040"/>
                </a:solidFill>
                <a:latin typeface="Aptos Display"/>
                <a:ea typeface="Calibri Light"/>
                <a:cs typeface="Calibri Light"/>
              </a:rPr>
              <a:t>Revisão das Recomendações da Pesquisa das Audiências Públicas até o Momento</a:t>
            </a:r>
            <a:r>
              <a:rPr lang="en-US" sz="4000" dirty="0">
                <a:solidFill>
                  <a:srgbClr val="404040"/>
                </a:solidFill>
                <a:latin typeface="Aptos Display"/>
                <a:ea typeface="Calibri Light"/>
                <a:cs typeface="Calibri Light"/>
              </a:rPr>
              <a:t>:</a:t>
            </a:r>
            <a:endParaRPr lang="en-US" sz="4000" dirty="0"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51CB24-EBFD-BA25-914C-3805B8855E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17564" y="2580509"/>
            <a:ext cx="10794721" cy="3386959"/>
          </a:xfrm>
        </p:spPr>
        <p:txBody>
          <a:bodyPr vert="horz" lIns="0" tIns="45720" rIns="0" bIns="45720" rtlCol="0" anchor="t">
            <a:noAutofit/>
          </a:bodyPr>
          <a:lstStyle/>
          <a:p>
            <a:pPr marL="228600" indent="-228600">
              <a:buAutoNum type="arabicPeriod"/>
            </a:pPr>
            <a:r>
              <a:rPr lang="en-US" sz="24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60–80% dos </a:t>
            </a:r>
            <a:r>
              <a:rPr lang="en-US" sz="2400" b="1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respondentes</a:t>
            </a:r>
            <a:r>
              <a:rPr lang="en-US" sz="24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concordaram</a:t>
            </a:r>
            <a:r>
              <a:rPr lang="en-US" sz="24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com as </a:t>
            </a:r>
            <a:r>
              <a:rPr lang="en-US" sz="2400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recomendações</a:t>
            </a:r>
            <a:r>
              <a:rPr lang="en-US" sz="24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; </a:t>
            </a:r>
          </a:p>
          <a:p>
            <a:pPr marL="228600" indent="-228600">
              <a:buAutoNum type="arabicPeriod"/>
            </a:pPr>
            <a:r>
              <a:rPr lang="en-US" sz="24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As </a:t>
            </a:r>
            <a:r>
              <a:rPr lang="en-US" sz="2400" b="1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sugestões</a:t>
            </a:r>
            <a:r>
              <a:rPr lang="en-US" sz="24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 </a:t>
            </a:r>
            <a:r>
              <a:rPr lang="en-US" sz="2400" b="1" dirty="0" err="1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incluíram</a:t>
            </a:r>
            <a:r>
              <a:rPr lang="en-US" sz="2400" b="1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: </a:t>
            </a:r>
          </a:p>
          <a:p>
            <a:pPr marL="383540" lvl="1">
              <a:buAutoNum type="arabicPeriod"/>
            </a:pP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Importância de uma comunicação clara e consistente, incluindo atualizações regulares sobre projetos e/ou uma página central para informações dos projetos;</a:t>
            </a:r>
          </a:p>
          <a:p>
            <a:pPr marL="383540" lvl="1">
              <a:buAutoNum type="arabicPeriod"/>
            </a:pP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Necessidade de divulgação e presença física nas comunidades;</a:t>
            </a:r>
          </a:p>
          <a:p>
            <a:pPr marL="383540" lvl="1">
              <a:buAutoNum type="arabicPeriod"/>
            </a:pP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Necessidade de mais melhorias de infraestrutura e limpeza;</a:t>
            </a:r>
          </a:p>
          <a:p>
            <a:pPr marL="383540" lvl="1">
              <a:buAutoNum type="arabicPeriod"/>
            </a:pP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Esclarecer o que o DCR quer dizer com “comunidade” e como a contribuição da comunidade pode impactar projetos ou processos;</a:t>
            </a:r>
          </a:p>
          <a:p>
            <a:pPr marL="383540" lvl="1">
              <a:buAutoNum type="arabicPeriod"/>
            </a:pP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Incorporar mais métricas e práticas de avaliação para garantir responsabilidade em relação aos objetivos e valores apresentados nas recomendações;</a:t>
            </a:r>
          </a:p>
          <a:p>
            <a:pPr marL="383540" lvl="1">
              <a:buAutoNum type="arabicPeriod"/>
            </a:pP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Necessidade de coordenação com escolas locais;</a:t>
            </a:r>
          </a:p>
          <a:p>
            <a:pPr marL="383540" lvl="1">
              <a:buAutoNum type="arabicPeriod"/>
            </a:pPr>
            <a:r>
              <a:rPr lang="pt-BR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Simplificar a linguagem das recomendações</a:t>
            </a:r>
            <a:r>
              <a:rPr lang="en-US" sz="1600" dirty="0">
                <a:highlight>
                  <a:srgbClr val="FFFFFF"/>
                </a:highlight>
                <a:latin typeface="Aptos"/>
                <a:ea typeface="Calibri" panose="020F0502020204030204"/>
                <a:cs typeface="Calibri" panose="020F0502020204030204"/>
              </a:rPr>
              <a:t>. </a:t>
            </a:r>
          </a:p>
          <a:p>
            <a:pPr marL="383540" lvl="1">
              <a:buFont typeface="Calibri" pitchFamily="34" charset="0"/>
              <a:buAutoNum type="arabicPeriod"/>
            </a:pPr>
            <a:endParaRPr lang="en-US" sz="1000" b="1" dirty="0">
              <a:highlight>
                <a:srgbClr val="FFFFFF"/>
              </a:highlight>
              <a:latin typeface="Aptos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F3DF1B-10AD-4325-1100-548E6CE1E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8262620" cy="726637"/>
          </a:xfrm>
        </p:spPr>
        <p:txBody>
          <a:bodyPr/>
          <a:lstStyle/>
          <a:p>
            <a:r>
              <a:rPr lang="pt-BR" dirty="0">
                <a:ea typeface="Calibri"/>
                <a:cs typeface="Calibri"/>
              </a:rPr>
              <a:t>Resumo dos Comentários da Pesquisa Pública: 17 Respondentes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26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ACEB-228E-75C2-76AD-23176E039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Calibri Light"/>
                <a:cs typeface="Calibri Light"/>
              </a:rPr>
              <a:t>Estrutura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Preliminar</a:t>
            </a:r>
            <a:r>
              <a:rPr lang="en-US" dirty="0">
                <a:ea typeface="Calibri Light"/>
                <a:cs typeface="Calibri Light"/>
              </a:rPr>
              <a:t> do </a:t>
            </a:r>
            <a:r>
              <a:rPr lang="en-US" dirty="0" err="1">
                <a:ea typeface="Calibri Light"/>
                <a:cs typeface="Calibri Light"/>
              </a:rPr>
              <a:t>Relatório</a:t>
            </a:r>
            <a:r>
              <a:rPr lang="en-US" dirty="0">
                <a:ea typeface="Calibri Light"/>
                <a:cs typeface="Calibri Light"/>
              </a:rPr>
              <a:t>: 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E6A722-1F80-83C9-6A21-F16EB482E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pt-BR" sz="2400" dirty="0">
                <a:ea typeface="Calibri"/>
                <a:cs typeface="Calibri"/>
              </a:rPr>
              <a:t>Resumo Executivo</a:t>
            </a:r>
          </a:p>
          <a:p>
            <a:pPr marL="457200" indent="-457200">
              <a:buAutoNum type="arabicPeriod"/>
            </a:pPr>
            <a:r>
              <a:rPr lang="pt-BR" sz="2400" dirty="0">
                <a:ea typeface="Calibri"/>
                <a:cs typeface="Calibri"/>
              </a:rPr>
              <a:t>Introdução</a:t>
            </a:r>
          </a:p>
          <a:p>
            <a:pPr marL="457200" indent="-457200">
              <a:buAutoNum type="arabicPeriod"/>
            </a:pPr>
            <a:r>
              <a:rPr lang="pt-BR" sz="2400" dirty="0">
                <a:ea typeface="Calibri"/>
                <a:cs typeface="Calibri"/>
              </a:rPr>
              <a:t>O trabalho da Força-Tarefa do Charles River sobre Acesso Equitativo ao Rio (</a:t>
            </a:r>
            <a:r>
              <a:rPr lang="pt-BR" sz="2400" i="1" dirty="0">
                <a:ea typeface="Calibri"/>
                <a:cs typeface="Calibri"/>
              </a:rPr>
              <a:t>reuniões, divulgação, engajamento e audiências públicas</a:t>
            </a:r>
            <a:r>
              <a:rPr lang="pt-BR" sz="2400" dirty="0">
                <a:ea typeface="Calibri"/>
                <a:cs typeface="Calibri"/>
              </a:rPr>
              <a:t>)</a:t>
            </a:r>
          </a:p>
          <a:p>
            <a:pPr marL="457200" indent="-457200">
              <a:buAutoNum type="arabicPeriod"/>
            </a:pPr>
            <a:r>
              <a:rPr lang="pt-BR" sz="2400" dirty="0">
                <a:ea typeface="Calibri"/>
                <a:cs typeface="Calibri"/>
              </a:rPr>
              <a:t>Resumo das Principais Conclusões</a:t>
            </a:r>
          </a:p>
          <a:p>
            <a:pPr marL="457200" indent="-457200">
              <a:buAutoNum type="arabicPeriod"/>
            </a:pPr>
            <a:r>
              <a:rPr lang="pt-BR" sz="2400" dirty="0">
                <a:ea typeface="Calibri"/>
                <a:cs typeface="Calibri"/>
              </a:rPr>
              <a:t>Recomendações da CRTF</a:t>
            </a:r>
          </a:p>
          <a:p>
            <a:pPr marL="457200" indent="-457200">
              <a:buAutoNum type="arabicPeriod"/>
            </a:pPr>
            <a:r>
              <a:rPr lang="pt-BR" sz="2400" dirty="0">
                <a:ea typeface="Calibri"/>
                <a:cs typeface="Calibri"/>
              </a:rPr>
              <a:t>Apêndices</a:t>
            </a:r>
            <a:endParaRPr lang="en-US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925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4E306-6B4C-DD87-B70C-A0EF9ACA7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73FEFF1-5A24-5DBA-2BFA-C50EADA257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551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Recomendação Preliminar 1 (Parte 1):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</a:br>
            <a:r>
              <a:rPr kumimoji="0" lang="pt-BR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Melhoria de Processos e Comunicação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940CEF-7D24-A92D-33DB-8DB1DF3D7E76}"/>
              </a:ext>
            </a:extLst>
          </p:cNvPr>
          <p:cNvSpPr/>
          <p:nvPr/>
        </p:nvSpPr>
        <p:spPr>
          <a:xfrm>
            <a:off x="960938" y="1991031"/>
            <a:ext cx="10159023" cy="171227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O DCR deve esclarecer e estabelecer processos claros e ferramentas proativas e responsivas para atender às necessidades da comunidade, especialmente em áreas com projetos ativos e/ou futuros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. 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D1E2E-19AF-69DB-17F8-CF98603D4BAC}"/>
              </a:ext>
            </a:extLst>
          </p:cNvPr>
          <p:cNvSpPr txBox="1"/>
          <p:nvPr/>
        </p:nvSpPr>
        <p:spPr>
          <a:xfrm>
            <a:off x="960938" y="4197607"/>
            <a:ext cx="10194741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i="1" dirty="0" err="1">
                <a:latin typeface="Aptos Narrow"/>
              </a:rPr>
              <a:t>Contexto</a:t>
            </a:r>
            <a:r>
              <a:rPr lang="en-US" sz="2000" b="1" i="1" dirty="0">
                <a:latin typeface="Aptos Narrow"/>
              </a:rPr>
              <a:t>:</a:t>
            </a:r>
            <a:r>
              <a:rPr lang="en-US" sz="2000" i="1" dirty="0">
                <a:latin typeface="Aptos Narrow"/>
              </a:rPr>
              <a:t> </a:t>
            </a:r>
            <a:r>
              <a:rPr lang="pt-BR" sz="2000" i="1" dirty="0">
                <a:latin typeface="Aptos Narrow"/>
              </a:rPr>
              <a:t>Atualmente, os membros da comunidade frequentemente ficam confusos sobre como e/ou com quem podem entrar em contato no DCR para apresentar comentários e/ou preocupações. Em alguns casos, os membros da comunidade não recebem atualizações consistentes de comunicação, respostas rápidas ou acompanhamento por parte do DCR. Ao implementar esta recomendação, a Força-Tarefa criará mais mecanismos para responsabilizar o DCR</a:t>
            </a:r>
            <a:r>
              <a:rPr lang="en-US" sz="2000" i="1" dirty="0">
                <a:latin typeface="Aptos Narrow"/>
              </a:rPr>
              <a:t>.</a:t>
            </a:r>
            <a:r>
              <a:rPr lang="en-US" sz="2000" dirty="0">
                <a:latin typeface="Aptos Narrow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86974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0B692-3CB5-2BAA-76C4-E746162F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D3FBC11-8B4A-24DA-F97C-84C6AABEFDD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82830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Recomendação Preliminar 1 (Parte 2):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</a:br>
            <a:r>
              <a:rPr kumimoji="0" lang="pt-BR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Melhoria de Processos e Comunicação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15B6C7-893F-896E-F6AF-0D7D79F6C8F0}"/>
              </a:ext>
            </a:extLst>
          </p:cNvPr>
          <p:cNvSpPr txBox="1"/>
          <p:nvPr/>
        </p:nvSpPr>
        <p:spPr>
          <a:xfrm>
            <a:off x="1107112" y="1806184"/>
            <a:ext cx="10898075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dirty="0">
                <a:latin typeface="Aptos Narrow" panose="020B0004020202020204" pitchFamily="34" charset="0"/>
              </a:rPr>
              <a:t> </a:t>
            </a:r>
            <a:r>
              <a:rPr lang="pt-BR" b="1" i="1" dirty="0">
                <a:latin typeface="Aptos Narrow" panose="020B0004020202020204" pitchFamily="34" charset="0"/>
              </a:rPr>
              <a:t>Estratégias ou ações sugeridas para implementação</a:t>
            </a:r>
            <a:r>
              <a:rPr lang="en-US" b="1" i="1" dirty="0">
                <a:latin typeface="Aptos Narrow" panose="020B0004020202020204" pitchFamily="34" charset="0"/>
              </a:rPr>
              <a:t>: </a:t>
            </a:r>
          </a:p>
          <a:p>
            <a:pPr marL="457200" indent="-457200" fontAlgn="base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Designar um ponto de contato para que os membros da comunidade possam entrar em contato.</a:t>
            </a:r>
          </a:p>
          <a:p>
            <a:pPr marL="457200" indent="-457200" fontAlgn="base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Comunicar regularmente um processo simples e em linguagem clara sobre como os membros da comunidade podem contatar o DCR, quais tipos de solicitações devem ser direcionadas para cada canal e quais prazos de resposta podem esperar.</a:t>
            </a:r>
          </a:p>
          <a:p>
            <a:pPr marL="457200" indent="-457200" fontAlgn="base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Esclarecer a linha telefônica no estilo 311 existente, por meio da qual os moradores podem deixar perguntas, sugestões e/ou reclamações.</a:t>
            </a:r>
          </a:p>
          <a:p>
            <a:pPr marL="457200" indent="-457200" fontAlgn="base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Lançar uma campanha informativa para divulgar os processos atuais de participação pública do DCR, bem como programas e atividades nos bairros.</a:t>
            </a:r>
          </a:p>
          <a:p>
            <a:pPr marL="457200" indent="-457200" fontAlgn="base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Criar um ciclo de retorno para que os moradores recebam acompanhamento sobre como suas preocupações foram consideradas ou resolvidas.</a:t>
            </a:r>
          </a:p>
          <a:p>
            <a:pPr marL="457200" indent="-457200" fontAlgn="base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Fornecer aviso prévio e explicações claras sobre fechamentos, interrupções e cronogramas de projetos.</a:t>
            </a:r>
          </a:p>
          <a:p>
            <a:pPr marL="457200" indent="-457200" fontAlgn="base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Coordenar proativamente com o </a:t>
            </a:r>
            <a:r>
              <a:rPr lang="pt-BR" dirty="0" err="1">
                <a:latin typeface="Aptos Narrow"/>
                <a:ea typeface="+mn-lt"/>
                <a:cs typeface="+mn-lt"/>
              </a:rPr>
              <a:t>MassDOT</a:t>
            </a:r>
            <a:r>
              <a:rPr lang="pt-BR" dirty="0">
                <a:latin typeface="Aptos Narrow"/>
                <a:ea typeface="+mn-lt"/>
                <a:cs typeface="+mn-lt"/>
              </a:rPr>
              <a:t>, a Cidade de Cambridge e outras agências envolvidas sobre comentários e contribuições que possam chegar pelos canais do DCR, e vice-versa, além de coordenar a divulgação por meio dos canais dessas agências parceiras</a:t>
            </a:r>
            <a:r>
              <a:rPr lang="en-US" dirty="0">
                <a:latin typeface="Aptos Narrow"/>
              </a:rPr>
              <a:t>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54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A2ADA-C3F1-80FF-FE5A-D81774A62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2C1C717-BFBC-2119-349D-EDFD5E5FFEB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45765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Recomendação Preliminar 2 (Parte 1):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</a:br>
            <a:r>
              <a:rPr kumimoji="0" lang="pt-BR" sz="43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Melhoria do Planejamento de Projetos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C5107AE-F180-CF19-EF7F-7CE3047EC530}"/>
              </a:ext>
            </a:extLst>
          </p:cNvPr>
          <p:cNvSpPr/>
          <p:nvPr/>
        </p:nvSpPr>
        <p:spPr>
          <a:xfrm>
            <a:off x="1097279" y="2089354"/>
            <a:ext cx="10058400" cy="1637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O DCR deve desenvolver um processo claro e consistente para comunicar projetos planejados, tanto de curto quanto de longo prazo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.  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B3B1E-69C5-769D-815F-E00C1790D36B}"/>
              </a:ext>
            </a:extLst>
          </p:cNvPr>
          <p:cNvSpPr txBox="1"/>
          <p:nvPr/>
        </p:nvSpPr>
        <p:spPr>
          <a:xfrm>
            <a:off x="1097280" y="4168876"/>
            <a:ext cx="10087895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 dirty="0" err="1">
                <a:latin typeface="Aptos Narrow"/>
              </a:rPr>
              <a:t>Contexto</a:t>
            </a:r>
            <a:r>
              <a:rPr lang="en-US" b="1" i="1" dirty="0">
                <a:latin typeface="Aptos Narrow"/>
              </a:rPr>
              <a:t>: </a:t>
            </a:r>
            <a:r>
              <a:rPr lang="pt-BR" i="1" dirty="0">
                <a:latin typeface="Aptos Narrow"/>
              </a:rPr>
              <a:t>Esta recomendação baseia-se na necessidade de abordagens mais regulares e consistentes para comunicar os projetos aos membros da comunidade nas áreas impactadas. Um tema recorrente que a Força-Tarefa ouviu da comunidade foi o desejo por atualizações mais frequentes do DCR sobre o andamento dos projetos e os próximos passos. Atualmente, os mecanismos disponíveis para que os membros da comunidade façam comentários ou compartilhem preocupações com o DCR sobre questões específicas são limitados. Esta recomendação garantirá processos mais consistentes sobre como o DCR comunicará e fornecerá atualizações aos membros da comunidade</a:t>
            </a:r>
            <a:r>
              <a:rPr lang="en-US" i="1" dirty="0">
                <a:latin typeface="Aptos Narrow"/>
              </a:rPr>
              <a:t>. </a:t>
            </a:r>
            <a:endParaRPr lang="en-US" sz="2000" dirty="0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33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254D7-C3A6-9362-0311-40925FED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E131D31-6E41-2ED7-29DB-36B4D35E1A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70476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Recomendação Preliminar 2 (Parte 2):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</a:br>
            <a:r>
              <a:rPr kumimoji="0" lang="pt-BR" sz="43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Melhoria do Planejamento de Projetos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A1E25B-3191-DCAB-9B16-1B128346D71D}"/>
              </a:ext>
            </a:extLst>
          </p:cNvPr>
          <p:cNvSpPr txBox="1"/>
          <p:nvPr/>
        </p:nvSpPr>
        <p:spPr>
          <a:xfrm>
            <a:off x="344135" y="1718692"/>
            <a:ext cx="11729884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dirty="0">
                <a:latin typeface="Aptos Narrow"/>
              </a:rPr>
              <a:t> </a:t>
            </a:r>
            <a:r>
              <a:rPr lang="pt-BR" b="1" i="1" dirty="0">
                <a:latin typeface="Aptos Narrow"/>
              </a:rPr>
              <a:t>Estratégias ou ações sugeridas para implementação</a:t>
            </a:r>
            <a:r>
              <a:rPr lang="en-US" b="1" i="1" dirty="0">
                <a:latin typeface="Aptos Narrow"/>
              </a:rPr>
              <a:t>: </a:t>
            </a:r>
          </a:p>
          <a:p>
            <a:pPr marL="457200" indent="-457200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Estabelecer uma comunicação consistente para atualizações de projetos (compartilhar atualizações regulares em canais definidos).</a:t>
            </a:r>
          </a:p>
          <a:p>
            <a:pPr marL="457200" indent="-457200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A EEA/DCR deve integrar tecnologias de comunicação e gestão de partes interessadas para dar atualizações claras e </a:t>
            </a:r>
            <a:r>
              <a:rPr lang="pt-BR" dirty="0" err="1">
                <a:latin typeface="Aptos Narrow"/>
                <a:ea typeface="+mn-lt"/>
                <a:cs typeface="+mn-lt"/>
              </a:rPr>
              <a:t>opor-tunas</a:t>
            </a:r>
            <a:r>
              <a:rPr lang="pt-BR" dirty="0">
                <a:latin typeface="Aptos Narrow"/>
                <a:ea typeface="+mn-lt"/>
                <a:cs typeface="+mn-lt"/>
              </a:rPr>
              <a:t> sobre objetivos, alternativas consideradas, impactos previstos e oportunidades de participação da comunidade.</a:t>
            </a:r>
          </a:p>
          <a:p>
            <a:pPr marL="457200" indent="-457200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Estabelecer múltiplos meios de comunicação para alcançar as pessoas mais impactadas pelos projetos, incluindo</a:t>
            </a:r>
            <a:r>
              <a:rPr lang="en-US" dirty="0">
                <a:latin typeface="Aptos Narrow"/>
                <a:ea typeface="+mn-lt"/>
                <a:cs typeface="+mn-lt"/>
              </a:rPr>
              <a:t>:  </a:t>
            </a:r>
            <a:endParaRPr lang="en-US" dirty="0"/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Estabelecer um banco de dados dos projetos ativos atuais do DCR.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Criar uma página central para cada projeto como ponto principal para as atualizações. Garantir que essa página seja acessível e fácil de navegar.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Manter uma lista de contatos vinculada ao projeto.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Fixar panfletos próximos aos locais físicos dos projetos antes do início das atividades.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Utilizar meios de comunicação tradicionais, como jornais, rádio e canais locais de televisão, bem como redes sociais, incluindo canais multilíngues.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Compartilhar atualizações por meio de organizações parceiras confiáveis, grupos comunitários e instituições locais, como igrejas, centros culturais, centros para idosos, moradias para idosos, habitação pública e acessível, entre outros, além dos canais da Cidade de Cambridge e de agências estaduais parceiras</a:t>
            </a:r>
            <a:r>
              <a:rPr lang="en-US" sz="1400" dirty="0">
                <a:latin typeface="Aptos Narrow"/>
                <a:ea typeface="+mn-lt"/>
                <a:cs typeface="+mn-lt"/>
              </a:rPr>
              <a:t>. </a:t>
            </a:r>
            <a:r>
              <a:rPr lang="en-US" sz="2000" dirty="0">
                <a:latin typeface="Aptos Narrow"/>
                <a:ea typeface="+mn-lt"/>
                <a:cs typeface="+mn-lt"/>
              </a:rPr>
              <a:t>  </a:t>
            </a:r>
            <a:endParaRPr lang="en-US" sz="2000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pt-BR" dirty="0">
                <a:latin typeface="Aptos Narrow"/>
                <a:ea typeface="+mn-lt"/>
                <a:cs typeface="+mn-lt"/>
              </a:rPr>
              <a:t>Garantir acesso equitativo às informações</a:t>
            </a:r>
            <a:r>
              <a:rPr lang="en-US" dirty="0">
                <a:latin typeface="Aptos Narrow"/>
                <a:ea typeface="+mn-lt"/>
                <a:cs typeface="+mn-lt"/>
              </a:rPr>
              <a:t>  </a:t>
            </a:r>
            <a:endParaRPr lang="en-US" dirty="0"/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Utilizar materiais e resumos em linguagem simples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Utilizar formatos acessíveis e design consistente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Traduzir materiais</a:t>
            </a:r>
          </a:p>
          <a:p>
            <a:pPr marL="914400" lvl="1" indent="-457200">
              <a:buFont typeface="Courier New"/>
              <a:buChar char="o"/>
            </a:pPr>
            <a:r>
              <a:rPr lang="pt-BR" sz="1400" dirty="0">
                <a:latin typeface="Aptos Narrow"/>
                <a:ea typeface="+mn-lt"/>
                <a:cs typeface="+mn-lt"/>
              </a:rPr>
              <a:t>Adaptar estratégias de divulgação para comunidades historicamente excluídas</a:t>
            </a:r>
            <a:endParaRPr lang="en-US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76091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7398F-4B54-76E5-2B7C-7FEBAF3AA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B3CC3F9-9200-FD0D-2265-0E6E0FF3AB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82833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Recomendação Preliminar 3 (Parte 1):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</a:br>
            <a:r>
              <a:rPr kumimoji="0" lang="pt-BR" sz="43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Centralização da Equidade e da Justiça Ambiental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1050952-8BC6-8B82-5D16-EF90C9EA2C48}"/>
              </a:ext>
            </a:extLst>
          </p:cNvPr>
          <p:cNvSpPr/>
          <p:nvPr/>
        </p:nvSpPr>
        <p:spPr>
          <a:xfrm>
            <a:off x="960938" y="1991031"/>
            <a:ext cx="10194741" cy="2050027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800" b="1" dirty="0">
                <a:solidFill>
                  <a:srgbClr val="404040"/>
                </a:solidFill>
                <a:latin typeface="Aptos Narrow"/>
              </a:rPr>
              <a:t>O DCR deve estabelecer um processo claro para garantir que comunidades marginalizadas e aquelas historicamente impactadas e excluídas de processos públicos tenham um papel definido nos processos do DCR</a:t>
            </a:r>
            <a:r>
              <a:rPr lang="en-US" sz="2800" b="1" dirty="0">
                <a:solidFill>
                  <a:srgbClr val="404040"/>
                </a:solidFill>
                <a:latin typeface="Aptos Narrow"/>
              </a:rPr>
              <a:t>.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9FE6C3-9198-E2C9-5324-D141AC3991C4}"/>
              </a:ext>
            </a:extLst>
          </p:cNvPr>
          <p:cNvSpPr txBox="1"/>
          <p:nvPr/>
        </p:nvSpPr>
        <p:spPr>
          <a:xfrm>
            <a:off x="960938" y="4375355"/>
            <a:ext cx="1019474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 dirty="0" err="1">
                <a:latin typeface="Aptos Narrow"/>
              </a:rPr>
              <a:t>Contexto</a:t>
            </a:r>
            <a:r>
              <a:rPr lang="en-US" b="1" i="1" dirty="0">
                <a:latin typeface="Aptos Narrow"/>
              </a:rPr>
              <a:t>:</a:t>
            </a:r>
            <a:r>
              <a:rPr lang="en-US" b="1" dirty="0">
                <a:latin typeface="Aptos Narrow"/>
              </a:rPr>
              <a:t> </a:t>
            </a:r>
            <a:r>
              <a:rPr lang="pt-BR" dirty="0">
                <a:latin typeface="Aptos Narrow"/>
              </a:rPr>
              <a:t>Membros da comunidade relataram que, em muitos casos, a tomada de decisões no DCR não reflete nem inclui a voz da comunidade diretamente impactada. Os membros da comunidade não sentem que participam das etapas de planejamento e tomada de decisão e, como resultado, frequentemente enfrentam as consequências (por exemplo, congestionamento de trânsito, questões de segurança etc.) sem usufruir dos benefícios. A Força-Tarefa acredita que esta recomendação garantirá que a equidade esteja no centro de todos os processos de planejamento e tomada de decisão do DCR</a:t>
            </a:r>
            <a:r>
              <a:rPr lang="en-US" dirty="0">
                <a:latin typeface="Aptos Narrow"/>
              </a:rPr>
              <a:t>. </a:t>
            </a:r>
            <a:endParaRPr lang="en-US" sz="2000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061734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94DA1-E03A-8158-C4D8-F5C80C05B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5F674CD-1084-FBA3-1E68-0998807A60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170480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Recomendação Preliminar 3 (Parte 2):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</a:br>
            <a:r>
              <a:rPr kumimoji="0" lang="pt-BR" sz="43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Centralização da Equidade e da Justiça Ambiental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7548C9-5BC6-9EDE-F72E-9E55EE3BCF18}"/>
              </a:ext>
            </a:extLst>
          </p:cNvPr>
          <p:cNvSpPr txBox="1"/>
          <p:nvPr/>
        </p:nvSpPr>
        <p:spPr>
          <a:xfrm>
            <a:off x="1097279" y="2051991"/>
            <a:ext cx="10058401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000" dirty="0">
                <a:latin typeface="Aptos Narrow"/>
              </a:rPr>
              <a:t> </a:t>
            </a:r>
            <a:r>
              <a:rPr lang="pt-BR" sz="2000" b="1" i="1" dirty="0">
                <a:latin typeface="Aptos Narrow"/>
              </a:rPr>
              <a:t>Estratégias ou ações sugeridas para implementação</a:t>
            </a:r>
            <a:r>
              <a:rPr lang="en-US" sz="2000" b="1" i="1" dirty="0">
                <a:latin typeface="Aptos Narrow"/>
              </a:rPr>
              <a:t>: </a:t>
            </a:r>
          </a:p>
          <a:p>
            <a:pPr marL="457200" indent="-457200" fontAlgn="base">
              <a:buAutoNum type="arabicPeriod"/>
            </a:pPr>
            <a:r>
              <a:rPr lang="pt-BR" sz="2000" dirty="0">
                <a:latin typeface="Aptos Narrow"/>
                <a:ea typeface="+mn-lt"/>
                <a:cs typeface="+mn-lt"/>
              </a:rPr>
              <a:t>para identificar quem será impactado pelas mudanças do projeto e definir qual papel essas pessoas podem ou devem desempenhar ao longo de sua execução. Isso pode incluir coordenação com organizações e grupos locais, como organizações comunitárias sem fins lucrativos, comunidades religiosas, escolas, centros comunitários, centros para idosos, habitação pública e acessível, grupos de bairro etc.</a:t>
            </a:r>
          </a:p>
          <a:p>
            <a:pPr marL="457200" indent="-457200" fontAlgn="base">
              <a:buAutoNum type="arabicPeriod"/>
            </a:pPr>
            <a:r>
              <a:rPr lang="pt-BR" sz="2000" dirty="0">
                <a:latin typeface="Aptos Narrow"/>
                <a:ea typeface="+mn-lt"/>
                <a:cs typeface="+mn-lt"/>
              </a:rPr>
              <a:t>Garantir que o Plano de Acesso Linguístico do DCR esteja integrado a esses processos.</a:t>
            </a:r>
          </a:p>
          <a:p>
            <a:pPr marL="457200" indent="-457200" fontAlgn="base">
              <a:buAutoNum type="arabicPeriod"/>
            </a:pPr>
            <a:r>
              <a:rPr lang="pt-BR" sz="2000" dirty="0">
                <a:latin typeface="Aptos Narrow"/>
                <a:ea typeface="+mn-lt"/>
                <a:cs typeface="+mn-lt"/>
              </a:rPr>
              <a:t>Estabelecer e implementar um Plano de Participação Pública do DCR</a:t>
            </a:r>
            <a:endParaRPr lang="en-US" sz="2000" dirty="0"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564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CA48-D022-6B5B-EC17-A0EDA7F13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090D586-55E9-E944-F905-B7E6F862D7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279" y="255136"/>
            <a:ext cx="10058400" cy="1450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300" b="0" i="1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Recomendação Preliminar 4 (Parte 1):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</a:br>
            <a:r>
              <a:rPr kumimoji="0" lang="en-US" sz="43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Implementação</a:t>
            </a:r>
            <a:endParaRPr kumimoji="0" lang="en-US" sz="43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88F6510-A600-4CE9-C821-C3BA587134E8}"/>
              </a:ext>
            </a:extLst>
          </p:cNvPr>
          <p:cNvSpPr/>
          <p:nvPr/>
        </p:nvSpPr>
        <p:spPr>
          <a:xfrm>
            <a:off x="960938" y="1991031"/>
            <a:ext cx="10194741" cy="2895601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O DCR deve aplicar as recomendações de comunicação e divulgação acima (Recomendações 1–3) para abordar os comentários relacionados à infraestrutura física recebidos por esta Força-Tarefa para a área do Charles River entre as pontes </a:t>
            </a:r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Longfellow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 e Eliot, como projeto-piloto para aplicação de estratégias de comunicação e divulgação em outros projetos do DCR em toda a Commonwealth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Narrow"/>
              </a:rPr>
              <a:t>.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B4125B-D901-3D09-6070-7B5B775AFDB6}"/>
              </a:ext>
            </a:extLst>
          </p:cNvPr>
          <p:cNvSpPr txBox="1"/>
          <p:nvPr/>
        </p:nvSpPr>
        <p:spPr>
          <a:xfrm>
            <a:off x="960938" y="5171770"/>
            <a:ext cx="1019474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 dirty="0" err="1">
                <a:latin typeface="Aptos Narrow"/>
              </a:rPr>
              <a:t>Contexto</a:t>
            </a:r>
            <a:r>
              <a:rPr lang="en-US" b="1" i="1" dirty="0">
                <a:latin typeface="Aptos Narrow"/>
              </a:rPr>
              <a:t>: </a:t>
            </a:r>
            <a:r>
              <a:rPr lang="pt-BR" i="1" dirty="0">
                <a:latin typeface="Aptos Narrow"/>
              </a:rPr>
              <a:t>O DCR deve implementar as estratégias e ações listadas nas recomendações acima na área do Charles River entre as pontes </a:t>
            </a:r>
            <a:r>
              <a:rPr lang="pt-BR" i="1" dirty="0" err="1">
                <a:latin typeface="Aptos Narrow"/>
              </a:rPr>
              <a:t>Longfellow</a:t>
            </a:r>
            <a:r>
              <a:rPr lang="pt-BR" i="1" dirty="0">
                <a:latin typeface="Aptos Narrow"/>
              </a:rPr>
              <a:t> e Eliot. As melhores práticas e lições aprendidas neste esforço piloto de implementação poderão ser replicadas em outras áreas do estado que enfrentam desafios semelhantes</a:t>
            </a:r>
            <a:r>
              <a:rPr lang="en-US" i="1" dirty="0">
                <a:latin typeface="Aptos Narrow"/>
              </a:rPr>
              <a:t>.  </a:t>
            </a:r>
            <a:r>
              <a:rPr lang="en-US" dirty="0">
                <a:latin typeface="Aptos Narrow"/>
              </a:rPr>
              <a:t> </a:t>
            </a:r>
            <a:endParaRPr lang="en-US" sz="2000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744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ptos Display"/>
                <a:ea typeface="Calibri Light"/>
                <a:cs typeface="Calibri Light"/>
              </a:rPr>
              <a:t>Logística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de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Interpretação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A interpretação de idiomas está sendo oferecida em: espanhol, português brasileiro, crioulo haitiano, mandarim, cantonês, amárico, árabe e Língua Americana de Sinais (ASL).</a:t>
            </a:r>
          </a:p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Para participar no idioma desejado, clique no ícone de globo “Interpretação” e selecione seu idioma</a:t>
            </a:r>
          </a:p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Por favor, </a:t>
            </a:r>
            <a:r>
              <a:rPr lang="en-US" sz="2400" dirty="0" err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fale</a:t>
            </a:r>
            <a:r>
              <a:rPr lang="en-U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devagar</a:t>
            </a:r>
            <a:endParaRPr lang="en-US" sz="2400" dirty="0">
              <a:solidFill>
                <a:srgbClr val="000000"/>
              </a:solidFill>
              <a:latin typeface="Aptos Narrow"/>
              <a:ea typeface="Calibri"/>
              <a:cs typeface="Calibri"/>
            </a:endParaRPr>
          </a:p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Todos os participantes devem selecionar um canal de idioma, mesmo que estejam participando em inglês</a:t>
            </a: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94F42-E636-D1EF-16A9-D199FA4EA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10C29-5A55-EEE9-A741-7680F823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300" i="1" dirty="0">
                <a:latin typeface="Aptos Display"/>
                <a:ea typeface="Calibri Light"/>
                <a:cs typeface="Calibri Light"/>
              </a:rPr>
              <a:t>Recomendação Preliminar 4 (Parte 2):</a:t>
            </a:r>
            <a:br>
              <a:rPr lang="en-US" dirty="0">
                <a:latin typeface="Aptos Display"/>
                <a:ea typeface="Calibri Light"/>
                <a:cs typeface="Calibri Light"/>
              </a:rPr>
            </a:br>
            <a:r>
              <a:rPr lang="en-US" sz="4300" dirty="0" err="1">
                <a:latin typeface="Aptos Display"/>
                <a:ea typeface="Calibri Light"/>
                <a:cs typeface="Calibri Light"/>
              </a:rPr>
              <a:t>Implementação</a:t>
            </a:r>
            <a:endParaRPr lang="en-US" sz="43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5EC7F-A7FC-5333-AE5B-0856BA19DCC1}"/>
              </a:ext>
            </a:extLst>
          </p:cNvPr>
          <p:cNvSpPr txBox="1"/>
          <p:nvPr/>
        </p:nvSpPr>
        <p:spPr>
          <a:xfrm>
            <a:off x="1097279" y="2051991"/>
            <a:ext cx="10058401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000" dirty="0">
                <a:latin typeface="Aptos Narrow"/>
              </a:rPr>
              <a:t> </a:t>
            </a:r>
            <a:r>
              <a:rPr lang="pt-BR" sz="2000" b="1" i="1" dirty="0">
                <a:latin typeface="Aptos Narrow"/>
              </a:rPr>
              <a:t>Estratégias ou ações sugeridas para implementação</a:t>
            </a:r>
            <a:r>
              <a:rPr lang="en-US" sz="2000" b="1" i="1" dirty="0">
                <a:latin typeface="Aptos Narrow"/>
              </a:rPr>
              <a:t>: </a:t>
            </a:r>
          </a:p>
          <a:p>
            <a:pPr marL="457200" indent="-457200" fontAlgn="base">
              <a:buAutoNum type="arabicPeriod"/>
            </a:pPr>
            <a:r>
              <a:rPr lang="pt-BR" sz="2000" dirty="0">
                <a:latin typeface="Aptos Narrow"/>
                <a:ea typeface="+mn-lt"/>
                <a:cs typeface="+mn-lt"/>
              </a:rPr>
              <a:t>Apresentar alguns exemplos de como diferentes situações discutidas nas reuniões da Força-Tarefa, grupos focais ou reuniões públicas relacionadas a melhorias de infraestrutura na área poderiam ser abordadas por meio das recomendações acima</a:t>
            </a:r>
            <a:r>
              <a:rPr lang="en-US" sz="2000" dirty="0">
                <a:latin typeface="Aptos Narrow"/>
                <a:ea typeface="+mn-lt"/>
                <a:cs typeface="+mn-lt"/>
              </a:rPr>
              <a:t>. </a:t>
            </a:r>
          </a:p>
          <a:p>
            <a:pPr marL="914400" lvl="1" indent="-457200">
              <a:buFont typeface="Courier New"/>
              <a:buChar char="o"/>
            </a:pPr>
            <a:r>
              <a:rPr lang="pt-BR" sz="2000" dirty="0">
                <a:latin typeface="Aptos Narrow"/>
                <a:ea typeface="+mn-lt"/>
                <a:cs typeface="+mn-lt"/>
              </a:rPr>
              <a:t>Grande evento que exija fechamento de vias.</a:t>
            </a:r>
          </a:p>
          <a:p>
            <a:pPr marL="914400" lvl="1" indent="-457200">
              <a:buFont typeface="Courier New"/>
              <a:buChar char="o"/>
            </a:pPr>
            <a:r>
              <a:rPr lang="pt-BR" sz="2000" dirty="0">
                <a:latin typeface="Aptos Narrow"/>
                <a:ea typeface="+mn-lt"/>
                <a:cs typeface="+mn-lt"/>
              </a:rPr>
              <a:t>Pequeno projeto que exija fechamento temporário de parques, ruas ou espaços públicos para manutenção.</a:t>
            </a:r>
          </a:p>
          <a:p>
            <a:pPr marL="914400" lvl="1" indent="-457200">
              <a:buFont typeface="Courier New"/>
              <a:buChar char="o"/>
            </a:pPr>
            <a:r>
              <a:rPr lang="pt-BR" sz="2000" dirty="0">
                <a:latin typeface="Aptos Narrow"/>
                <a:ea typeface="+mn-lt"/>
                <a:cs typeface="+mn-lt"/>
              </a:rPr>
              <a:t>Grande novo projeto com múltiplas fases de participação pública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pt-BR" sz="2000" dirty="0">
                <a:latin typeface="Aptos Narrow"/>
              </a:rPr>
              <a:t>Desenvolver uma estrutura clara de avaliação para acompanhar quais estratégias de comunicação são eficazes, onde ainda existem lacunas e como os membros da comunidade vivenciam o novo processo</a:t>
            </a:r>
            <a:r>
              <a:rPr lang="en-US" sz="2000" dirty="0">
                <a:latin typeface="Aptos Narrow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113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1668" y="4138635"/>
            <a:ext cx="9647254" cy="167029"/>
            <a:chOff x="1093416" y="3452483"/>
            <a:chExt cx="10068839" cy="195718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1337503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4620066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052545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969815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54174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599CB8B-127E-43E5-0E37-E9CD366CE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453556" y="422526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1BE5017-8C2E-41EA-9F85-3D937FDAE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435420" y="4225489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FB732FC-7A93-B0C9-8251-CD533B2B3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314429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4E5A38-B279-4C94-2787-E2E48CCC4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51635" y="4237211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C15824E-6908-1047-8A3B-13BEBBEFA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920712" y="4225488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61AF33-681B-8A16-8A8A-5F241749A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912527" y="4225488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ptos Display"/>
                <a:ea typeface="Calibri Light"/>
                <a:cs typeface="Calibri Light"/>
              </a:rPr>
              <a:t>Visão Geral do Cronograma até Junho</a:t>
            </a:r>
            <a:endParaRPr lang="en-US" dirty="0">
              <a:latin typeface="Aptos Display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1121820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ea typeface="Calibri"/>
                <a:cs typeface="Calibri"/>
              </a:rPr>
              <a:t>Maio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797839" y="2773652"/>
            <a:ext cx="224941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13 de Maio</a:t>
            </a:r>
            <a:endParaRPr lang="en-US" dirty="0"/>
          </a:p>
          <a:p>
            <a:pPr algn="ctr"/>
            <a:r>
              <a:rPr lang="pt-BR" dirty="0">
                <a:ea typeface="Calibri"/>
                <a:cs typeface="Calibri"/>
              </a:rPr>
              <a:t>Reunião nº 10</a:t>
            </a:r>
            <a:br>
              <a:rPr lang="pt-BR" dirty="0">
                <a:ea typeface="Calibri"/>
                <a:cs typeface="Calibri"/>
              </a:rPr>
            </a:br>
            <a:r>
              <a:rPr lang="pt-BR" dirty="0">
                <a:ea typeface="Calibri"/>
                <a:cs typeface="Calibri"/>
              </a:rPr>
              <a:t>(18h–20h | Híbrida)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5243CD-8FE7-704D-4F2C-645B4AA2364A}"/>
              </a:ext>
            </a:extLst>
          </p:cNvPr>
          <p:cNvSpPr txBox="1"/>
          <p:nvPr/>
        </p:nvSpPr>
        <p:spPr>
          <a:xfrm>
            <a:off x="1121820" y="4749653"/>
            <a:ext cx="1508024" cy="147732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18 de Maio</a:t>
            </a:r>
            <a:endParaRPr lang="en-US" dirty="0"/>
          </a:p>
          <a:p>
            <a:pPr algn="ctr"/>
            <a:r>
              <a:rPr lang="pt-BR" dirty="0"/>
              <a:t>Feedback dos Membros da Força-Tarefa (FT)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D8C75-B776-AED8-EBEE-1E75EFE94D3A}"/>
              </a:ext>
            </a:extLst>
          </p:cNvPr>
          <p:cNvSpPr txBox="1"/>
          <p:nvPr/>
        </p:nvSpPr>
        <p:spPr>
          <a:xfrm>
            <a:off x="2753313" y="4749652"/>
            <a:ext cx="1267374" cy="12003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25 de Maio</a:t>
            </a:r>
            <a:endParaRPr lang="en-US" dirty="0"/>
          </a:p>
          <a:p>
            <a:pPr algn="ctr"/>
            <a:r>
              <a:rPr lang="pt-BR" dirty="0" err="1"/>
              <a:t>Recomend</a:t>
            </a:r>
            <a:r>
              <a:rPr lang="pt-BR" dirty="0"/>
              <a:t>. Atualizadas para </a:t>
            </a:r>
            <a:r>
              <a:rPr lang="en-US" dirty="0">
                <a:ea typeface="Calibri"/>
                <a:cs typeface="Calibri"/>
              </a:rPr>
              <a:t>FT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16FD5-006F-59C2-5A6D-35B0732F941B}"/>
              </a:ext>
            </a:extLst>
          </p:cNvPr>
          <p:cNvSpPr txBox="1"/>
          <p:nvPr/>
        </p:nvSpPr>
        <p:spPr>
          <a:xfrm>
            <a:off x="3150749" y="2766392"/>
            <a:ext cx="2901603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29 de Maio</a:t>
            </a:r>
          </a:p>
          <a:p>
            <a:pPr algn="ctr"/>
            <a:r>
              <a:rPr lang="pt-BR" dirty="0">
                <a:ea typeface="Calibri"/>
                <a:cs typeface="Calibri"/>
              </a:rPr>
              <a:t>Encerramento do Período de Comentários Públicos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4246215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ea typeface="Calibri"/>
                <a:cs typeface="Calibri"/>
              </a:rPr>
              <a:t>Junho</a:t>
            </a:r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5CC6EB-A6B4-5E37-B533-115724B1B0DC}"/>
              </a:ext>
            </a:extLst>
          </p:cNvPr>
          <p:cNvSpPr txBox="1"/>
          <p:nvPr/>
        </p:nvSpPr>
        <p:spPr>
          <a:xfrm>
            <a:off x="4128239" y="4749651"/>
            <a:ext cx="1133810" cy="147732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1 de Junho</a:t>
            </a:r>
            <a:endParaRPr lang="en-US" dirty="0"/>
          </a:p>
          <a:p>
            <a:pPr algn="ctr"/>
            <a:r>
              <a:rPr lang="pt-BR" dirty="0">
                <a:ea typeface="Calibri"/>
                <a:cs typeface="Calibri"/>
              </a:rPr>
              <a:t>Dados da Pesquisa para a FT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E801AF-ED12-0C04-43AC-6B63B5DA58CB}"/>
              </a:ext>
            </a:extLst>
          </p:cNvPr>
          <p:cNvSpPr txBox="1"/>
          <p:nvPr/>
        </p:nvSpPr>
        <p:spPr>
          <a:xfrm>
            <a:off x="5347439" y="4749651"/>
            <a:ext cx="1309656" cy="147732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5 de Junho</a:t>
            </a:r>
            <a:endParaRPr lang="en-US" dirty="0"/>
          </a:p>
          <a:p>
            <a:pPr algn="ctr"/>
            <a:r>
              <a:rPr lang="en-US" dirty="0">
                <a:ea typeface="Calibri"/>
                <a:cs typeface="Calibri"/>
              </a:rPr>
              <a:t>Feedback dos </a:t>
            </a:r>
            <a:r>
              <a:rPr lang="en-US" dirty="0" err="1">
                <a:ea typeface="Calibri"/>
                <a:cs typeface="Calibri"/>
              </a:rPr>
              <a:t>Membros</a:t>
            </a:r>
            <a:r>
              <a:rPr lang="en-US" dirty="0">
                <a:ea typeface="Calibri"/>
                <a:cs typeface="Calibri"/>
              </a:rPr>
              <a:t> da FT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F64EC3-6C43-E904-D674-0FFFDB64ACCC}"/>
              </a:ext>
            </a:extLst>
          </p:cNvPr>
          <p:cNvSpPr txBox="1"/>
          <p:nvPr/>
        </p:nvSpPr>
        <p:spPr>
          <a:xfrm>
            <a:off x="6754209" y="4761374"/>
            <a:ext cx="1403440" cy="12003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10 de Junho</a:t>
            </a:r>
            <a:endParaRPr lang="en-US" dirty="0"/>
          </a:p>
          <a:p>
            <a:pPr algn="ctr"/>
            <a:r>
              <a:rPr lang="en-US" dirty="0" err="1">
                <a:ea typeface="Calibri"/>
                <a:cs typeface="Calibri"/>
              </a:rPr>
              <a:t>Relatório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Preliminar</a:t>
            </a:r>
            <a:r>
              <a:rPr lang="en-US" dirty="0">
                <a:ea typeface="Calibri"/>
                <a:cs typeface="Calibri"/>
              </a:rPr>
              <a:t> para a FT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6235701" y="2771741"/>
            <a:ext cx="2362458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alibri"/>
                <a:cs typeface="Calibri"/>
              </a:rPr>
              <a:t>17 de </a:t>
            </a:r>
            <a:r>
              <a:rPr lang="en-US" dirty="0" err="1">
                <a:ea typeface="Calibri"/>
                <a:cs typeface="Calibri"/>
              </a:rPr>
              <a:t>junho</a:t>
            </a:r>
            <a:r>
              <a:rPr lang="en-US" dirty="0">
                <a:ea typeface="Calibri"/>
                <a:cs typeface="Calibri"/>
              </a:rPr>
              <a:t> </a:t>
            </a:r>
            <a:br>
              <a:rPr lang="en-US" dirty="0">
                <a:ea typeface="Calibri"/>
                <a:cs typeface="Calibri"/>
              </a:rPr>
            </a:br>
            <a:r>
              <a:rPr lang="pt-BR" dirty="0">
                <a:ea typeface="Calibri"/>
                <a:cs typeface="Calibri"/>
              </a:rPr>
              <a:t>Reunião nº 11</a:t>
            </a:r>
            <a:br>
              <a:rPr lang="pt-BR" dirty="0">
                <a:ea typeface="Calibri"/>
                <a:cs typeface="Calibri"/>
              </a:rPr>
            </a:br>
            <a:r>
              <a:rPr lang="pt-BR" dirty="0">
                <a:ea typeface="Calibri"/>
                <a:cs typeface="Calibri"/>
              </a:rPr>
              <a:t>(18h–20h | Híbrida)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0F96AD-B15D-EF8C-93C8-B6A9D95A8D1F}"/>
              </a:ext>
            </a:extLst>
          </p:cNvPr>
          <p:cNvSpPr txBox="1"/>
          <p:nvPr/>
        </p:nvSpPr>
        <p:spPr>
          <a:xfrm>
            <a:off x="8712867" y="2771741"/>
            <a:ext cx="2880727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dirty="0">
                <a:ea typeface="Calibri"/>
                <a:cs typeface="Calibri"/>
              </a:rPr>
              <a:t>SE NECESSÁRIO, 24-junho</a:t>
            </a:r>
            <a:br>
              <a:rPr lang="pt-BR" dirty="0">
                <a:ea typeface="Calibri"/>
                <a:cs typeface="Calibri"/>
              </a:rPr>
            </a:br>
            <a:r>
              <a:rPr lang="pt-BR" dirty="0">
                <a:ea typeface="Calibri"/>
                <a:cs typeface="Calibri"/>
              </a:rPr>
              <a:t>Reunião nº 12</a:t>
            </a:r>
            <a:br>
              <a:rPr lang="pt-BR" dirty="0">
                <a:ea typeface="Calibri"/>
                <a:cs typeface="Calibri"/>
              </a:rPr>
            </a:br>
            <a:r>
              <a:rPr lang="pt-BR" dirty="0">
                <a:ea typeface="Calibri"/>
                <a:cs typeface="Calibri"/>
              </a:rPr>
              <a:t>(18h–20h | Híbrida)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147732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rgbClr val="00B050"/>
                </a:solidFill>
                <a:ea typeface="Calibri"/>
                <a:cs typeface="Calibri"/>
              </a:rPr>
              <a:t>Prazo de Entrega do </a:t>
            </a:r>
            <a:r>
              <a:rPr lang="pt-BR" b="1">
                <a:solidFill>
                  <a:srgbClr val="00B050"/>
                </a:solidFill>
                <a:ea typeface="Calibri"/>
                <a:cs typeface="Calibri"/>
              </a:rPr>
              <a:t>Relatório Final: </a:t>
            </a:r>
            <a:r>
              <a:rPr lang="pt-BR" b="1" dirty="0">
                <a:solidFill>
                  <a:srgbClr val="00B050"/>
                </a:solidFill>
                <a:ea typeface="Calibri"/>
                <a:cs typeface="Calibri"/>
              </a:rPr>
              <a:t>10 </a:t>
            </a:r>
            <a:r>
              <a:rPr lang="pt-BR" b="1">
                <a:solidFill>
                  <a:srgbClr val="00B050"/>
                </a:solidFill>
                <a:ea typeface="Calibri"/>
                <a:cs typeface="Calibri"/>
              </a:rPr>
              <a:t>de Junho</a:t>
            </a:r>
            <a:r>
              <a:rPr lang="en-US" b="1" dirty="0">
                <a:solidFill>
                  <a:srgbClr val="00B050"/>
                </a:solidFill>
                <a:ea typeface="Calibri"/>
                <a:cs typeface="Calibri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Aviso de </a:t>
            </a:r>
            <a:r>
              <a:rPr lang="en-US" dirty="0" err="1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Gravação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pt-BR" sz="2400" dirty="0">
                <a:solidFill>
                  <a:srgbClr val="000000"/>
                </a:solidFill>
                <a:latin typeface="Aptos Narrow"/>
                <a:cs typeface="Arial"/>
              </a:rPr>
              <a:t>Esta reunião será gravada, e o Departamento de Conservação e Recreação (DCR) e/ou a Secretaria Executiva de Energia e Assuntos Ambientais (EEA) poderão optar por distribuir o vídeo, imagens estáticas, áudio e/ou a transcrição do chat.</a:t>
            </a:r>
          </a:p>
          <a:p>
            <a:r>
              <a:rPr lang="pt-BR" sz="2400" dirty="0">
                <a:solidFill>
                  <a:srgbClr val="000000"/>
                </a:solidFill>
                <a:latin typeface="Aptos Narrow"/>
                <a:cs typeface="Arial"/>
              </a:rPr>
              <a:t>Ao continuar nesta reunião virtual, você concorda em participar de um evento gravado. As gravações e transcrições do chat podem ser tratadas como registros públicos</a:t>
            </a:r>
            <a:r>
              <a:rPr lang="en-US" sz="2400" dirty="0">
                <a:solidFill>
                  <a:srgbClr val="000000"/>
                </a:solidFill>
                <a:latin typeface="Aptos Narrow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  <a:ea typeface="Calibri Light"/>
                <a:cs typeface="Calibri Light"/>
              </a:rPr>
              <a:t>Logística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do Zoom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pt-BR" sz="2800" dirty="0">
                <a:latin typeface="Aptos Narrow"/>
                <a:ea typeface="Calibri Light"/>
                <a:cs typeface="Calibri Light"/>
              </a:rPr>
              <a:t>O chat está disponível para que os membros façam comentários e enviem perguntas (sujeitos a registro público)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pt-BR" sz="2800" dirty="0">
                <a:latin typeface="Aptos Narrow"/>
                <a:ea typeface="+mn-lt"/>
                <a:cs typeface="+mn-lt"/>
              </a:rPr>
              <a:t>Por favor, não utilize a função de mensagens privadas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pt-BR" sz="2800" dirty="0">
                <a:latin typeface="Aptos Narrow"/>
                <a:ea typeface="+mn-lt"/>
                <a:cs typeface="+mn-lt"/>
              </a:rPr>
              <a:t>Pedimos a gentileza de manter seu microfone no mudo, a menos que esteja se dirigindo ativamente à Força-Tarefa, para minimizar ruídos de fundo</a:t>
            </a: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  <a:ea typeface="Calibri Light"/>
                <a:cs typeface="Calibri Light"/>
              </a:rPr>
              <a:t>Chamada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Nominal</a:t>
            </a:r>
            <a:endParaRPr lang="en-U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673" y="1639517"/>
            <a:ext cx="5676560" cy="4848877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Copresidente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da EEA: 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María Belén Power, </a:t>
            </a:r>
            <a:r>
              <a:rPr lang="pt-BR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Subsecretária de Justiça e Equidade Ambiental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Copresidente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do DCR: 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Nicole LaChapelle, </a:t>
            </a:r>
            <a:r>
              <a:rPr lang="en-US" sz="17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Comissária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pt-BR" sz="1700" b="1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Diretor do Departamento de Clima e Saúde Ambiental do Departamento de Saúde Pública, ou representante designado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Logan Bailey, </a:t>
            </a:r>
            <a:r>
              <a:rPr lang="pt-BR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Cientista Líder, Divisão de Toxicologia, Departamento de Clima e Saúde Ambiental, Departamento de Saúde Pública</a:t>
            </a:r>
            <a:endParaRPr lang="en-US" sz="1700" dirty="0">
              <a:solidFill>
                <a:schemeClr val="tx1"/>
              </a:solidFill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Cambridge Health Alliance: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Derrick Neal, </a:t>
            </a:r>
            <a:r>
              <a:rPr lang="pt-BR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Diretor de Saúde Pública, Cidade de Cambridge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pt-BR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Autoridade de Reurbanização de Cambridge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Kyle Vangel, </a:t>
            </a:r>
            <a:r>
              <a:rPr lang="pt-BR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Diretor de Projetos e Planejamento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Filial de Cambridge da NAACP: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Ken Reeves, Presidente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Cambridge Black Pastors Alliance, Inc.: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Jeremy D. Battle, Pastor, </a:t>
            </a:r>
            <a:r>
              <a:rPr lang="en-US" sz="17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Igreja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Western Avenue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Massachusetts Bicycle Coalition, Inc.: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Galen Mook, </a:t>
            </a:r>
            <a:r>
              <a:rPr lang="en-US" sz="17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Diretor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Executivo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Charles River Conservancy, Inc.: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Laura Jasinski, </a:t>
            </a:r>
            <a:r>
              <a:rPr lang="en-US" sz="17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Diretora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</a:t>
            </a:r>
            <a:r>
              <a:rPr lang="en-US" sz="17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Executiva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Cambridge Mothers Out Front:</a:t>
            </a:r>
            <a:r>
              <a:rPr lang="en-US" sz="1700" i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Vago</a:t>
            </a:r>
            <a:endParaRPr lang="en-US" sz="1700" i="1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The People for Riverbend Park Trust: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Franziska "Fran" Amacher, </a:t>
            </a:r>
            <a:r>
              <a:rPr lang="en-US" sz="1700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Conselheira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Indivíduo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Lawrence Adkins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Indivíduo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Sheila Headley-Burwell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Indivíduo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Steven Miller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Indivíduo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Thomas Leonard</a:t>
            </a:r>
            <a:endParaRPr lang="en-US" sz="17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Indivíduo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dirty="0" err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Indivíduo</a:t>
            </a:r>
            <a:r>
              <a:rPr lang="en-US" sz="1700" b="1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 panose="020B0004020202020204" pitchFamily="34" charset="0"/>
              </a:rPr>
              <a:t>Normas da </a:t>
            </a:r>
            <a:r>
              <a:rPr lang="en-US" dirty="0" err="1">
                <a:latin typeface="Aptos Display" panose="020B0004020202020204" pitchFamily="34" charset="0"/>
              </a:rPr>
              <a:t>Força-Tarefa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34496"/>
            <a:ext cx="10784612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pt-BR" sz="2000" dirty="0">
                <a:solidFill>
                  <a:schemeClr val="tx1"/>
                </a:solidFill>
                <a:latin typeface="Aptos Narrow"/>
              </a:rPr>
              <a:t>Todos os avisos de reunião serão divulgados publicamente conforme a Lei de Reuniões Abertas.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As pautas serão distribuídas com ao menos 48 horas de antecedência com tópicos claros para discussão.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As atas das reuniões serão disponibilizadas publicamente dentro de um prazo razoável.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Nenhuma deliberação ou tomada de decisão ocorrerá fora de reuniões divulgadas publicamente.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Os membros ouvirão de forma ativa e respeitosa os participantes, incluindo comentários do público.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As discordâncias serão expressas de maneira construtiva, com foco nas ideias e não nos indivíduos.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As interrupções serão minimizadas garantindo participação equitativa conduzida pelas copresidências.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Será reservado tempo para comentários do público, com diretrizes claras sobre duração e formato.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/>
                </a:solidFill>
                <a:latin typeface="Aptos Narrow"/>
              </a:rPr>
              <a:t>Os membros reconhecerão e considerarão as contribuições do público como parte do processo de tomada de decisão.</a:t>
            </a: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</a:rPr>
              <a:t>Normas da </a:t>
            </a:r>
            <a:r>
              <a:rPr lang="en-US" dirty="0" err="1">
                <a:latin typeface="Aptos Display"/>
              </a:rPr>
              <a:t>Força-Tarefa</a:t>
            </a:r>
            <a:r>
              <a:rPr lang="en-US" dirty="0">
                <a:latin typeface="Aptos Display"/>
              </a:rPr>
              <a:t> (</a:t>
            </a:r>
            <a:r>
              <a:rPr lang="en-US" dirty="0" err="1">
                <a:latin typeface="Aptos Display"/>
              </a:rPr>
              <a:t>continuação</a:t>
            </a:r>
            <a:r>
              <a:rPr lang="en-US" dirty="0">
                <a:latin typeface="Aptos Display"/>
              </a:rPr>
              <a:t>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82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Será fornecido acesso linguístico e acomodações para garantir participação inclusiva.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As reuniões acontecerão em locais acessíveis (e/ou virtuais) para acomodar necessidades.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Os materiais serão compartilhados em linguagem simples e traduzidos.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Os membros se esforçarão para dar visibilidade às vozes das comunidades mais afetadas e historicamente marginalizadas.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Os membros revisarão os materiais com antecedência e participarão preparados.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Espera-se assiduidade e pontualidade; membros deverão avisar as copresidências com </a:t>
            </a:r>
            <a:r>
              <a:rPr lang="pt-BR" sz="2200" dirty="0" err="1">
                <a:solidFill>
                  <a:schemeClr val="tx1"/>
                </a:solidFill>
                <a:latin typeface="Aptos Narrow"/>
              </a:rPr>
              <a:t>antece-dência</a:t>
            </a:r>
            <a:r>
              <a:rPr lang="pt-BR" sz="2200" dirty="0">
                <a:solidFill>
                  <a:schemeClr val="tx1"/>
                </a:solidFill>
                <a:latin typeface="Aptos Narrow"/>
              </a:rPr>
              <a:t> caso não possam comparecer. Podem enviar um representante para participar </a:t>
            </a:r>
            <a:r>
              <a:rPr lang="pt-BR" sz="2200" dirty="0" err="1">
                <a:solidFill>
                  <a:schemeClr val="tx1"/>
                </a:solidFill>
                <a:latin typeface="Aptos Narrow"/>
              </a:rPr>
              <a:t>publica-mente</a:t>
            </a:r>
            <a:r>
              <a:rPr lang="pt-BR" sz="2200" dirty="0">
                <a:solidFill>
                  <a:schemeClr val="tx1"/>
                </a:solidFill>
                <a:latin typeface="Aptos Narrow"/>
              </a:rPr>
              <a:t> das reuniões, mas este não terá direito a voto nem posição formal na força-tarefa.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Conflitos de interesse serão divulgados e administrados conforme as orientações aplicáveis.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As normas serão revisadas periodicamente para refletir necessidades e feedbacks em evolução.</a:t>
            </a: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chemeClr val="tx1"/>
                </a:solidFill>
                <a:latin typeface="Aptos Narrow"/>
              </a:rPr>
              <a:t>Os membros são incentivados a sugerir melhorias para as reuniões e para a acessibilidade.</a:t>
            </a: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cs typeface="Arial"/>
              </a:rPr>
              <a:t>Pauta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841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Boas-vindas e chamada nominal (tempo sugerido: 10 min)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Revisão da ata da Reunião nº 9, de 15-abril [Votação] (tempo sugerido: 5 min)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Revisão dos comentários sobre as recomendações recebidos nas audiências públicas e na pesquisa pública até o momento (tempo sugerido: 40 min)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Revisão da pesquisa dos grupos focais até o momento (tempo sugerido: 10 min)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Revisão do relatório preliminar (tempo sugerido: 30 min)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Cronograma futuro da força-tarefa (tempo sugerido: 15 min)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Comentários do público (se houver tempo)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r>
              <a:rPr lang="pt-BR" sz="240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Encerramento [Votação] (tempo sugerido: 5 min)</a:t>
            </a:r>
            <a:endParaRPr lang="en-US" sz="240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543560" lvl="1" indent="-342900">
              <a:buAutoNum type="arabicPeriod"/>
            </a:pPr>
            <a:endParaRPr lang="en-US" sz="1800" dirty="0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ptos Display"/>
                <a:ea typeface="Calibri Light"/>
                <a:cs typeface="Calibri Light"/>
              </a:rPr>
              <a:t>Revisão da Ata da 8 ª Reunião de 15 de abril [Votação]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Há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alguma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alteração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Votação</a:t>
            </a: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9ac1d4-ca39-4946-aa46-a9cdf037dbb3" xsi:nil="true"/>
    <lcf76f155ced4ddcb4097134ff3c332f xmlns="cfac202d-5dfe-4943-8fc4-9115dd8079c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14" ma:contentTypeDescription="Create a new document." ma:contentTypeScope="" ma:versionID="2fea115a275ac8d6f430b672391ff4c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e4fbdf1cc72f0db62e371ff3d98755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706e644-e941-40e6-a9f7-79db2ae58d56}" ma:internalName="TaxCatchAll" ma:showField="CatchAllData" ma:web="699ac1d4-ca39-4946-aa46-a9cdf037db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purl.org/dc/elements/1.1/"/>
    <ds:schemaRef ds:uri="http://schemas.microsoft.com/office/2006/metadata/properties"/>
    <ds:schemaRef ds:uri="699ac1d4-ca39-4946-aa46-a9cdf037dbb3"/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fac202d-5dfe-4943-8fc4-9115dd8079c4"/>
  </ds:schemaRefs>
</ds:datastoreItem>
</file>

<file path=customXml/itemProps2.xml><?xml version="1.0" encoding="utf-8"?>
<ds:datastoreItem xmlns:ds="http://schemas.openxmlformats.org/officeDocument/2006/customXml" ds:itemID="{57AE34AE-2DF3-4E76-8910-A3355585DBCC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228</TotalTime>
  <Words>2551</Words>
  <Application>Microsoft Office PowerPoint</Application>
  <PresentationFormat>Widescreen</PresentationFormat>
  <Paragraphs>163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Aptos</vt:lpstr>
      <vt:lpstr>Aptos Display</vt:lpstr>
      <vt:lpstr>Aptos Narrow</vt:lpstr>
      <vt:lpstr>Arial</vt:lpstr>
      <vt:lpstr>Calibri</vt:lpstr>
      <vt:lpstr>Calibri Light</vt:lpstr>
      <vt:lpstr>Courier New</vt:lpstr>
      <vt:lpstr>Wingdings</vt:lpstr>
      <vt:lpstr>Wingdings,Sans-Serif</vt:lpstr>
      <vt:lpstr>Retrospect</vt:lpstr>
      <vt:lpstr>Força-Tarefa sobre Acesso Equitativo ao Rio Charles River</vt:lpstr>
      <vt:lpstr>Logística de Interpretação</vt:lpstr>
      <vt:lpstr>Aviso de Gravação</vt:lpstr>
      <vt:lpstr>Logística do Zoom</vt:lpstr>
      <vt:lpstr>Chamada Nominal</vt:lpstr>
      <vt:lpstr>Normas da Força-Tarefa</vt:lpstr>
      <vt:lpstr>Normas da Força-Tarefa (continuação)</vt:lpstr>
      <vt:lpstr>Pauta</vt:lpstr>
      <vt:lpstr>Revisão da Ata da 8 ª Reunião de 15 de abril [Votação]</vt:lpstr>
      <vt:lpstr>Revisão dos Comentários sobre as Recomendações Recebidos nas Audiências Públicas:</vt:lpstr>
      <vt:lpstr>Revisão das Recomendações da Pesquisa das Audiências Públicas até o Momento:</vt:lpstr>
      <vt:lpstr>Estrutura Preliminar do Relatório: </vt:lpstr>
      <vt:lpstr>Recomendação Preliminar 1 (Parte 1): Melhoria de Processos e Comunicação</vt:lpstr>
      <vt:lpstr>Recomendação Preliminar 1 (Parte 2): Melhoria de Processos e Comunicação</vt:lpstr>
      <vt:lpstr>Recomendação Preliminar 2 (Parte 1): Melhoria do Planejamento de Projetos</vt:lpstr>
      <vt:lpstr>Recomendação Preliminar 2 (Parte 2): Melhoria do Planejamento de Projetos</vt:lpstr>
      <vt:lpstr>Recomendação Preliminar 3 (Parte 1): Centralização da Equidade e da Justiça Ambiental</vt:lpstr>
      <vt:lpstr>Recomendação Preliminar 3 (Parte 2): Centralização da Equidade e da Justiça Ambiental</vt:lpstr>
      <vt:lpstr>Recomendação Preliminar 4 (Parte 1): Implementação</vt:lpstr>
      <vt:lpstr>Recomendação Preliminar 4 (Parte 2): Implementação</vt:lpstr>
      <vt:lpstr>Visão Geral do Cronograma até Junho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Proctor</dc:creator>
  <cp:lastModifiedBy>Emily P</cp:lastModifiedBy>
  <cp:revision>37</cp:revision>
  <dcterms:created xsi:type="dcterms:W3CDTF">2025-11-26T14:59:35Z</dcterms:created>
  <dcterms:modified xsi:type="dcterms:W3CDTF">2026-05-22T17:29:52Z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