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97" r:id="rId6"/>
    <p:sldId id="287" r:id="rId7"/>
    <p:sldId id="279" r:id="rId8"/>
    <p:sldId id="285" r:id="rId9"/>
    <p:sldId id="258" r:id="rId10"/>
    <p:sldId id="273" r:id="rId11"/>
    <p:sldId id="288" r:id="rId12"/>
    <p:sldId id="325" r:id="rId13"/>
    <p:sldId id="339" r:id="rId14"/>
    <p:sldId id="345" r:id="rId15"/>
    <p:sldId id="344" r:id="rId16"/>
    <p:sldId id="354" r:id="rId17"/>
    <p:sldId id="355" r:id="rId18"/>
    <p:sldId id="356" r:id="rId19"/>
    <p:sldId id="357" r:id="rId20"/>
    <p:sldId id="358" r:id="rId21"/>
    <p:sldId id="359" r:id="rId22"/>
    <p:sldId id="360" r:id="rId23"/>
    <p:sldId id="36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B3BD94A5-429A-D41C-5173-859DD5233C91}" name="Emily P" initials="EP" userId="S::eproctor@baystateinterpreters.com::a7d47df5-15ee-41bf-b676-3654a95cd6b2"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5/22/2026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vi-VN" altLang="zh-CN" sz="5400" dirty="0">
                <a:ea typeface="PMingLiU" panose="02020500000000000000" pitchFamily="18" charset="-120"/>
              </a:rPr>
              <a:t>Charles River </a:t>
            </a:r>
            <a:r>
              <a:rPr lang="zh-CN" altLang="en-US" sz="5400" dirty="0">
                <a:ea typeface="PMingLiU" panose="02020500000000000000" pitchFamily="18" charset="-120"/>
              </a:rPr>
              <a:t>公平河岸通行          工作組</a:t>
            </a:r>
            <a:endParaRPr lang="en-US" sz="5000" dirty="0">
              <a:ea typeface="PMingLiU" panose="02020500000000000000" pitchFamily="18" charset="-120"/>
              <a:cs typeface="Times New Roman" panose="02020603050405020304" pitchFamily="18"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dirty="0">
              <a:ea typeface="PMingLiU" panose="02020500000000000000" pitchFamily="18" charset="-120"/>
              <a:cs typeface="Times New Roman" panose="02020603050405020304" pitchFamily="18" charset="0"/>
            </a:endParaRPr>
          </a:p>
          <a:p>
            <a:r>
              <a:rPr lang="zh-CN" altLang="en-US" sz="2800" cap="none" dirty="0">
                <a:solidFill>
                  <a:srgbClr val="004B24"/>
                </a:solidFill>
                <a:ea typeface="PMingLiU" panose="02020500000000000000" pitchFamily="18" charset="-120"/>
                <a:cs typeface="Times New Roman" panose="02020603050405020304" pitchFamily="18" charset="0"/>
              </a:rPr>
              <a:t>第 </a:t>
            </a:r>
            <a:r>
              <a:rPr lang="en-US" altLang="zh-CN" sz="2800" cap="none" dirty="0">
                <a:solidFill>
                  <a:srgbClr val="004B24"/>
                </a:solidFill>
                <a:ea typeface="PMingLiU" panose="02020500000000000000" pitchFamily="18" charset="-120"/>
                <a:cs typeface="Times New Roman" panose="02020603050405020304" pitchFamily="18" charset="0"/>
              </a:rPr>
              <a:t>10 </a:t>
            </a:r>
            <a:r>
              <a:rPr lang="zh-CN" altLang="en-US" sz="2800" cap="none" dirty="0">
                <a:solidFill>
                  <a:srgbClr val="004B24"/>
                </a:solidFill>
                <a:ea typeface="PMingLiU" panose="02020500000000000000" pitchFamily="18" charset="-120"/>
                <a:cs typeface="Times New Roman" panose="02020603050405020304" pitchFamily="18" charset="0"/>
              </a:rPr>
              <a:t>次會議 </a:t>
            </a:r>
            <a:r>
              <a:rPr lang="en-US" altLang="zh-CN" sz="2800" cap="none" dirty="0">
                <a:solidFill>
                  <a:srgbClr val="004B24"/>
                </a:solidFill>
                <a:ea typeface="PMingLiU" panose="02020500000000000000" pitchFamily="18" charset="-120"/>
                <a:cs typeface="Times New Roman" panose="02020603050405020304" pitchFamily="18" charset="0"/>
              </a:rPr>
              <a:t>| 2026 </a:t>
            </a:r>
            <a:r>
              <a:rPr lang="zh-CN" altLang="en-US" sz="2800" cap="none" dirty="0">
                <a:solidFill>
                  <a:srgbClr val="004B24"/>
                </a:solidFill>
                <a:ea typeface="PMingLiU" panose="02020500000000000000" pitchFamily="18" charset="-120"/>
                <a:cs typeface="Times New Roman" panose="02020603050405020304" pitchFamily="18" charset="0"/>
              </a:rPr>
              <a:t>年 </a:t>
            </a:r>
            <a:r>
              <a:rPr lang="en-US" altLang="zh-CN" sz="2800" cap="none" dirty="0">
                <a:solidFill>
                  <a:srgbClr val="004B24"/>
                </a:solidFill>
                <a:ea typeface="PMingLiU" panose="02020500000000000000" pitchFamily="18" charset="-120"/>
                <a:cs typeface="Times New Roman" panose="02020603050405020304" pitchFamily="18" charset="0"/>
              </a:rPr>
              <a:t>5 </a:t>
            </a:r>
            <a:r>
              <a:rPr lang="zh-CN" altLang="en-US" sz="2800" cap="none" dirty="0">
                <a:solidFill>
                  <a:srgbClr val="004B24"/>
                </a:solidFill>
                <a:ea typeface="PMingLiU" panose="02020500000000000000" pitchFamily="18" charset="-120"/>
                <a:cs typeface="Times New Roman" panose="02020603050405020304" pitchFamily="18" charset="0"/>
              </a:rPr>
              <a:t>月 </a:t>
            </a:r>
            <a:r>
              <a:rPr lang="en-US" altLang="zh-CN" sz="2800" cap="none" dirty="0">
                <a:solidFill>
                  <a:srgbClr val="004B24"/>
                </a:solidFill>
                <a:ea typeface="PMingLiU" panose="02020500000000000000" pitchFamily="18" charset="-120"/>
                <a:cs typeface="Times New Roman" panose="02020603050405020304" pitchFamily="18" charset="0"/>
              </a:rPr>
              <a:t>13 </a:t>
            </a:r>
            <a:r>
              <a:rPr lang="zh-CN" altLang="en-US" sz="2800" cap="none" dirty="0">
                <a:solidFill>
                  <a:srgbClr val="004B24"/>
                </a:solidFill>
                <a:ea typeface="PMingLiU" panose="02020500000000000000" pitchFamily="18" charset="-120"/>
                <a:cs typeface="Times New Roman" panose="02020603050405020304" pitchFamily="18" charset="0"/>
              </a:rPr>
              <a:t>日</a:t>
            </a:r>
            <a:endParaRPr lang="en-US" sz="2800" cap="none" dirty="0">
              <a:solidFill>
                <a:srgbClr val="004B24"/>
              </a:solidFill>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p:txBody>
          <a:bodyPr>
            <a:noAutofit/>
          </a:bodyPr>
          <a:lstStyle/>
          <a:p>
            <a:r>
              <a:rPr lang="zh-TW" altLang="en-US" sz="4000" dirty="0">
                <a:latin typeface="Times New Roman" panose="02020603050405020304" pitchFamily="18" charset="0"/>
                <a:ea typeface="PMingLiU" panose="02020500000000000000" pitchFamily="18" charset="-120"/>
                <a:cs typeface="Times New Roman" panose="02020603050405020304" pitchFamily="18" charset="0"/>
              </a:rPr>
              <a:t>審閱公聽會中有關建議的意見回饋： </a:t>
            </a:r>
            <a:r>
              <a:rPr lang="zh-CN" altLang="en-US" sz="4000" dirty="0">
                <a:latin typeface="Times New Roman" panose="02020603050405020304" pitchFamily="18" charset="0"/>
                <a:ea typeface="PMingLiU" panose="02020500000000000000" pitchFamily="18" charset="-120"/>
                <a:cs typeface="Times New Roman" panose="02020603050405020304" pitchFamily="18" charset="0"/>
              </a:rPr>
              <a:t> </a:t>
            </a:r>
            <a:endParaRPr lang="en-US" sz="4000"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217564" y="2401916"/>
            <a:ext cx="10794721" cy="3386959"/>
          </a:xfrm>
        </p:spPr>
        <p:txBody>
          <a:bodyPr vert="horz" lIns="0" tIns="45720" rIns="0" bIns="45720" rtlCol="0" anchor="t">
            <a:noAutofit/>
          </a:bodyPr>
          <a:lstStyle/>
          <a:p>
            <a:pPr marL="228600" indent="-228600">
              <a:buAutoNum type="arabicPeriod"/>
            </a:pPr>
            <a:r>
              <a:rPr lang="zh-TW" altLang="en-US" sz="1600" b="1" dirty="0">
                <a:latin typeface="Times New Roman" panose="02020603050405020304" pitchFamily="18" charset="0"/>
                <a:ea typeface="PMingLiU" panose="02020500000000000000" pitchFamily="18" charset="-120"/>
                <a:cs typeface="Times New Roman" panose="02020603050405020304" pitchFamily="18" charset="0"/>
              </a:rPr>
              <a:t>建立更多溝通系統</a:t>
            </a: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，例如為專案設立網頁，並提供主要聯絡人或熱線；在專案地點設置實體標示（傳單、公告牌等）；積極使用社群媒體 </a:t>
            </a:r>
            <a:r>
              <a:rPr lang="en-US" altLang="zh-TW" sz="1600" dirty="0">
                <a:latin typeface="Times New Roman" panose="02020603050405020304" pitchFamily="18" charset="0"/>
                <a:ea typeface="PMingLiU" panose="02020500000000000000" pitchFamily="18" charset="-120"/>
                <a:cs typeface="Times New Roman" panose="02020603050405020304" pitchFamily="18" charset="0"/>
              </a:rPr>
              <a:t>(Facebook</a:t>
            </a: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a:t>
            </a:r>
            <a:r>
              <a:rPr lang="en-US" altLang="zh-TW" sz="1600" dirty="0">
                <a:latin typeface="Times New Roman" panose="02020603050405020304" pitchFamily="18" charset="0"/>
                <a:ea typeface="PMingLiU" panose="02020500000000000000" pitchFamily="18" charset="-120"/>
                <a:cs typeface="Times New Roman" panose="02020603050405020304" pitchFamily="18" charset="0"/>
              </a:rPr>
              <a:t>Instagram)</a:t>
            </a: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；提供行事曆，用於展示即將舉行的活動和／或預計可能發生的中斷或關鍵日期；使用社區電子郵件名單服務聯繫居民</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endParaRPr lang="en-US" sz="1600" dirty="0">
              <a:latin typeface="Times New Roman" panose="02020603050405020304" pitchFamily="18" charset="0"/>
              <a:ea typeface="PMingLiU" panose="02020500000000000000" pitchFamily="18" charset="-120"/>
              <a:cs typeface="Times New Roman" panose="02020603050405020304" pitchFamily="18" charset="0"/>
            </a:endParaRPr>
          </a:p>
          <a:p>
            <a:pPr marL="228600" indent="-228600">
              <a:buAutoNum type="arabicPeriod"/>
            </a:pPr>
            <a:r>
              <a:rPr lang="zh-TW" altLang="en-US" sz="16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更早與社區進行互動</a:t>
            </a:r>
            <a:r>
              <a:rPr lang="zh-TW" alt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尤其是在專案啟動或最終確定之前進行互動，使社區意見能夠對專案產生實質影響。這包括分享潛在專案構想，而不只是最終方案；寄送信函和／或明確說明早期社區參與機會；同時也在專案中期提供提出意見的機會</a:t>
            </a:r>
            <a:r>
              <a:rPr lang="zh-CN" alt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endParaRPr lang="en-US" sz="1600" dirty="0">
              <a:latin typeface="Times New Roman" panose="02020603050405020304" pitchFamily="18" charset="0"/>
              <a:ea typeface="PMingLiU" panose="02020500000000000000" pitchFamily="18" charset="-120"/>
              <a:cs typeface="Times New Roman" panose="02020603050405020304" pitchFamily="18" charset="0"/>
            </a:endParaRPr>
          </a:p>
          <a:p>
            <a:pPr marL="228600" indent="-228600">
              <a:buAutoNum type="arabicPeriod"/>
            </a:pPr>
            <a:r>
              <a:rPr lang="zh-TW" altLang="en-US" sz="16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為社區指定明確的聯絡人</a:t>
            </a:r>
            <a:r>
              <a:rPr lang="en-US" altLang="zh-TW"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a:t>
            </a:r>
            <a:r>
              <a:rPr lang="zh-TW" alt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可按專案或社區指定。該聯絡人將定期提供最新資訊，並能夠回應收到的問題，包括透過線上方式和面對面互動進行回應</a:t>
            </a:r>
            <a:r>
              <a:rPr lang="zh-CN" alt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a:t>
            </a:r>
            <a:endParaRPr lang="en-US" sz="1600" b="1" dirty="0">
              <a:latin typeface="Times New Roman" panose="02020603050405020304" pitchFamily="18" charset="0"/>
              <a:ea typeface="PMingLiU" panose="02020500000000000000" pitchFamily="18" charset="-120"/>
              <a:cs typeface="Times New Roman" panose="02020603050405020304" pitchFamily="18" charset="0"/>
            </a:endParaRPr>
          </a:p>
          <a:p>
            <a:pPr marL="228600" indent="-228600">
              <a:buAutoNum type="arabicPeriod"/>
            </a:pPr>
            <a:r>
              <a:rPr lang="zh-TW" altLang="en-US" sz="1600" b="1" dirty="0">
                <a:latin typeface="Times New Roman" panose="02020603050405020304" pitchFamily="18" charset="0"/>
                <a:ea typeface="PMingLiU" panose="02020500000000000000" pitchFamily="18" charset="-120"/>
                <a:cs typeface="Times New Roman" panose="02020603050405020304" pitchFamily="18" charset="0"/>
              </a:rPr>
              <a:t>明確 </a:t>
            </a:r>
            <a:r>
              <a:rPr lang="en-US" altLang="zh-TW" sz="1600" b="1" dirty="0">
                <a:latin typeface="Times New Roman" panose="02020603050405020304" pitchFamily="18" charset="0"/>
                <a:ea typeface="PMingLiU" panose="02020500000000000000" pitchFamily="18" charset="-120"/>
                <a:cs typeface="Times New Roman" panose="02020603050405020304" pitchFamily="18" charset="0"/>
              </a:rPr>
              <a:t>DCR</a:t>
            </a:r>
            <a:r>
              <a:rPr lang="zh-TW" altLang="en-US" sz="1600" b="1" dirty="0">
                <a:latin typeface="Times New Roman" panose="02020603050405020304" pitchFamily="18" charset="0"/>
                <a:ea typeface="PMingLiU" panose="02020500000000000000" pitchFamily="18" charset="-120"/>
                <a:cs typeface="Times New Roman" panose="02020603050405020304" pitchFamily="18" charset="0"/>
              </a:rPr>
              <a:t>、</a:t>
            </a:r>
            <a:r>
              <a:rPr lang="en-US" altLang="zh-TW" sz="1600" b="1" dirty="0">
                <a:latin typeface="Times New Roman" panose="02020603050405020304" pitchFamily="18" charset="0"/>
                <a:ea typeface="PMingLiU" panose="02020500000000000000" pitchFamily="18" charset="-120"/>
                <a:cs typeface="Times New Roman" panose="02020603050405020304" pitchFamily="18" charset="0"/>
              </a:rPr>
              <a:t>Cambridge </a:t>
            </a:r>
            <a:r>
              <a:rPr lang="zh-TW" altLang="en-US" sz="1600" b="1" dirty="0">
                <a:latin typeface="Times New Roman" panose="02020603050405020304" pitchFamily="18" charset="0"/>
                <a:ea typeface="PMingLiU" panose="02020500000000000000" pitchFamily="18" charset="-120"/>
                <a:cs typeface="Times New Roman" panose="02020603050405020304" pitchFamily="18" charset="0"/>
              </a:rPr>
              <a:t>市政府及其他相關方的職責</a:t>
            </a: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，包括協調外展和溝通工作。 </a:t>
            </a:r>
            <a:endPar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endParaRPr>
          </a:p>
          <a:p>
            <a:pPr marL="228600" indent="-228600">
              <a:buAutoNum type="arabicPeriod"/>
            </a:pPr>
            <a:r>
              <a:rPr lang="zh-TW" altLang="en-US" sz="16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擴大面對面外展</a:t>
            </a:r>
            <a:r>
              <a:rPr lang="zh-TW" alt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，包括舉行面向特定社區的會議，在教堂、雜貨店等本地社區空間設置臨時外展點，並與本地社區組織、團體、信仰場所和企業合作</a:t>
            </a:r>
            <a:r>
              <a:rPr lang="zh-CN" alt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endParaRPr lang="en-US" sz="1600" dirty="0">
              <a:latin typeface="Times New Roman" panose="02020603050405020304" pitchFamily="18" charset="0"/>
              <a:ea typeface="PMingLiU" panose="02020500000000000000" pitchFamily="18" charset="-120"/>
              <a:cs typeface="Times New Roman" panose="02020603050405020304" pitchFamily="18" charset="0"/>
            </a:endParaRPr>
          </a:p>
          <a:p>
            <a:pPr marL="228600" indent="-228600">
              <a:buAutoNum type="arabicPeriod"/>
            </a:pPr>
            <a:r>
              <a:rPr lang="zh-TW" altLang="en-US" sz="1600" b="1" dirty="0">
                <a:latin typeface="Times New Roman" panose="02020603050405020304" pitchFamily="18" charset="0"/>
                <a:ea typeface="PMingLiU" panose="02020500000000000000" pitchFamily="18" charset="-120"/>
                <a:cs typeface="Times New Roman" panose="02020603050405020304" pitchFamily="18" charset="0"/>
              </a:rPr>
              <a:t>透過試辦專案測試互動和溝通策略</a:t>
            </a:r>
            <a:r>
              <a:rPr lang="en-US" sz="16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7" name="Text Placeholder 6">
            <a:extLst>
              <a:ext uri="{FF2B5EF4-FFF2-40B4-BE49-F238E27FC236}">
                <a16:creationId xmlns:a16="http://schemas.microsoft.com/office/drawing/2014/main" id="{B3117450-08D4-A004-ED75-861C64C4EDB4}"/>
              </a:ext>
            </a:extLst>
          </p:cNvPr>
          <p:cNvSpPr>
            <a:spLocks noGrp="1"/>
          </p:cNvSpPr>
          <p:nvPr>
            <p:ph type="body" idx="1"/>
          </p:nvPr>
        </p:nvSpPr>
        <p:spPr/>
        <p:txBody>
          <a:bodyPr/>
          <a:lstStyle/>
          <a:p>
            <a:r>
              <a:rPr lang="zh-TW" altLang="en-US" dirty="0">
                <a:latin typeface="Times New Roman" panose="02020603050405020304" pitchFamily="18" charset="0"/>
                <a:ea typeface="PMingLiU" panose="02020500000000000000" pitchFamily="18" charset="-120"/>
                <a:cs typeface="Times New Roman" panose="02020603050405020304" pitchFamily="18" charset="0"/>
              </a:rPr>
              <a:t>公聽會意見回饋摘要： </a:t>
            </a:r>
            <a:r>
              <a:rPr lang="en-US" dirty="0">
                <a:latin typeface="Times New Roman" panose="02020603050405020304" pitchFamily="18" charset="0"/>
                <a:ea typeface="PMingLiU" panose="02020500000000000000" pitchFamily="18" charset="-120"/>
                <a:cs typeface="Times New Roman" panose="02020603050405020304" pitchFamily="18" charset="0"/>
              </a:rPr>
              <a:t> </a:t>
            </a:r>
          </a:p>
        </p:txBody>
      </p:sp>
    </p:spTree>
    <p:extLst>
      <p:ext uri="{BB962C8B-B14F-4D97-AF65-F5344CB8AC3E}">
        <p14:creationId xmlns:p14="http://schemas.microsoft.com/office/powerpoint/2010/main" val="206765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76E4-AAE2-C7A9-6AAE-0AE0F5C27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56D5-59DA-0B88-C6AC-CDA0EE16572F}"/>
              </a:ext>
            </a:extLst>
          </p:cNvPr>
          <p:cNvSpPr>
            <a:spLocks noGrp="1"/>
          </p:cNvSpPr>
          <p:nvPr>
            <p:ph type="title"/>
          </p:nvPr>
        </p:nvSpPr>
        <p:spPr/>
        <p:txBody>
          <a:bodyPr>
            <a:noAutofit/>
          </a:bodyPr>
          <a:lstStyle/>
          <a:p>
            <a:r>
              <a:rPr lang="zh-TW" altLang="en-US" sz="4000" dirty="0"/>
              <a:t>審閱截至目前公聽會調查中的</a:t>
            </a:r>
            <a:br>
              <a:rPr lang="zh-TW" altLang="en-US" sz="4000" dirty="0"/>
            </a:br>
            <a:r>
              <a:rPr lang="zh-TW" altLang="en-US" sz="4000" dirty="0"/>
              <a:t>建議意見回饋：</a:t>
            </a:r>
            <a:endParaRPr lang="en-US" sz="40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1151CB24-EBFD-BA25-914C-3805B8855EFC}"/>
              </a:ext>
            </a:extLst>
          </p:cNvPr>
          <p:cNvSpPr>
            <a:spLocks noGrp="1"/>
          </p:cNvSpPr>
          <p:nvPr>
            <p:ph sz="quarter" idx="4"/>
          </p:nvPr>
        </p:nvSpPr>
        <p:spPr>
          <a:xfrm>
            <a:off x="1217564" y="2580509"/>
            <a:ext cx="10794721" cy="3386959"/>
          </a:xfrm>
        </p:spPr>
        <p:txBody>
          <a:bodyPr vert="horz" lIns="0" tIns="45720" rIns="0" bIns="45720" rtlCol="0" anchor="t">
            <a:noAutofit/>
          </a:bodyPr>
          <a:lstStyle/>
          <a:p>
            <a:pPr marL="228600" indent="-228600">
              <a:buAutoNum type="arabicPeriod"/>
            </a:pPr>
            <a:r>
              <a:rPr lang="en-US" altLang="zh-TW" sz="2400" b="1" dirty="0">
                <a:latin typeface="Times New Roman" panose="02020603050405020304" pitchFamily="18" charset="0"/>
                <a:ea typeface="PMingLiU" panose="02020500000000000000" pitchFamily="18" charset="-120"/>
                <a:cs typeface="Times New Roman" panose="02020603050405020304" pitchFamily="18" charset="0"/>
              </a:rPr>
              <a:t>60–80% </a:t>
            </a:r>
            <a:r>
              <a:rPr lang="zh-TW" altLang="en-US" sz="2400" b="1" dirty="0">
                <a:latin typeface="Times New Roman" panose="02020603050405020304" pitchFamily="18" charset="0"/>
                <a:ea typeface="PMingLiU" panose="02020500000000000000" pitchFamily="18" charset="-120"/>
                <a:cs typeface="Times New Roman" panose="02020603050405020304" pitchFamily="18" charset="0"/>
              </a:rPr>
              <a:t>的受訪者同意相關建議； </a:t>
            </a:r>
            <a:r>
              <a:rPr lang="en-US" sz="24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228600" indent="-228600">
              <a:buAutoNum type="arabicPeriod"/>
            </a:pPr>
            <a:r>
              <a:rPr lang="zh-CN" altLang="en-US" sz="2400" b="1" dirty="0">
                <a:latin typeface="Times New Roman" panose="02020603050405020304" pitchFamily="18" charset="0"/>
                <a:ea typeface="PMingLiU" panose="02020500000000000000" pitchFamily="18" charset="-120"/>
                <a:cs typeface="Times New Roman" panose="02020603050405020304" pitchFamily="18" charset="0"/>
              </a:rPr>
              <a:t>提出的建議包括：</a:t>
            </a:r>
            <a:r>
              <a:rPr lang="en-US" sz="24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應建立清晰、一致且易於辨識的溝通機制，包括定期提供專案最新進展和／或為專案建立集中資訊頁面</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需要在社區中進行實體外展／現場參與</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endPar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endParaRP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需要進行更多基礎設施改善和清潔工作</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endPar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endParaRP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明確 </a:t>
            </a:r>
            <a:r>
              <a:rPr lang="en-US" altLang="zh-TW" sz="1600" dirty="0">
                <a:latin typeface="Times New Roman" panose="02020603050405020304" pitchFamily="18" charset="0"/>
                <a:ea typeface="PMingLiU" panose="02020500000000000000" pitchFamily="18" charset="-120"/>
                <a:cs typeface="Times New Roman" panose="02020603050405020304" pitchFamily="18" charset="0"/>
              </a:rPr>
              <a:t>DCR </a:t>
            </a: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所說的「社區」具體指哪些群體，並明確說明社區意見如何能夠影響專案或流程</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納入更多指標和評估做法，以確保對這些建議中列出的目標和價值負責</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需要與當地學校進行協調</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383540" lvl="1">
              <a:buAutoNum type="arabicPeriod"/>
            </a:pPr>
            <a:r>
              <a:rPr lang="zh-TW" altLang="en-US" sz="1600" dirty="0">
                <a:latin typeface="Times New Roman" panose="02020603050405020304" pitchFamily="18" charset="0"/>
                <a:ea typeface="PMingLiU" panose="02020500000000000000" pitchFamily="18" charset="-120"/>
                <a:cs typeface="Times New Roman" panose="02020603050405020304" pitchFamily="18" charset="0"/>
              </a:rPr>
              <a:t>簡化建議中的表述</a:t>
            </a:r>
            <a:r>
              <a:rPr lang="zh-CN" altLang="en-US" sz="1600" dirty="0">
                <a:latin typeface="Times New Roman" panose="02020603050405020304" pitchFamily="18" charset="0"/>
                <a:ea typeface="PMingLiU" panose="02020500000000000000" pitchFamily="18" charset="-120"/>
                <a:cs typeface="Times New Roman" panose="02020603050405020304" pitchFamily="18" charset="0"/>
              </a:rPr>
              <a:t>。</a:t>
            </a:r>
            <a:r>
              <a:rPr lang="en-US" sz="1600"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rPr>
              <a:t> </a:t>
            </a:r>
          </a:p>
          <a:p>
            <a:pPr marL="383540" lvl="1">
              <a:buFont typeface="Calibri" pitchFamily="34" charset="0"/>
              <a:buAutoNum type="arabicPeriod"/>
            </a:pPr>
            <a:endParaRPr lang="en-US" sz="1000" b="1" dirty="0">
              <a:highlight>
                <a:srgbClr val="FFFFFF"/>
              </a:highlight>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7" name="Text Placeholder 6">
            <a:extLst>
              <a:ext uri="{FF2B5EF4-FFF2-40B4-BE49-F238E27FC236}">
                <a16:creationId xmlns:a16="http://schemas.microsoft.com/office/drawing/2014/main" id="{C4F3DF1B-10AD-4325-1100-548E6CE1E57A}"/>
              </a:ext>
            </a:extLst>
          </p:cNvPr>
          <p:cNvSpPr>
            <a:spLocks noGrp="1"/>
          </p:cNvSpPr>
          <p:nvPr>
            <p:ph type="body" idx="1"/>
          </p:nvPr>
        </p:nvSpPr>
        <p:spPr>
          <a:xfrm>
            <a:off x="1097280" y="1846052"/>
            <a:ext cx="7407025" cy="726637"/>
          </a:xfrm>
        </p:spPr>
        <p:txBody>
          <a:bodyPr/>
          <a:lstStyle/>
          <a:p>
            <a:r>
              <a:rPr lang="zh-CN" altLang="en-US" dirty="0">
                <a:latin typeface="Times New Roman" panose="02020603050405020304" pitchFamily="18" charset="0"/>
                <a:ea typeface="+mj-ea"/>
                <a:cs typeface="Times New Roman" panose="02020603050405020304" pitchFamily="18" charset="0"/>
              </a:rPr>
              <a:t>公眾調查回饋摘要：</a:t>
            </a:r>
            <a:r>
              <a:rPr lang="en-US" altLang="zh-CN" dirty="0">
                <a:latin typeface="Times New Roman" panose="02020603050405020304" pitchFamily="18" charset="0"/>
                <a:ea typeface="+mj-ea"/>
                <a:cs typeface="Times New Roman" panose="02020603050405020304" pitchFamily="18" charset="0"/>
              </a:rPr>
              <a:t>17 </a:t>
            </a:r>
            <a:r>
              <a:rPr lang="zh-CN" altLang="en-US" dirty="0">
                <a:latin typeface="Times New Roman" panose="02020603050405020304" pitchFamily="18" charset="0"/>
                <a:ea typeface="+mj-ea"/>
                <a:cs typeface="Times New Roman" panose="02020603050405020304" pitchFamily="18" charset="0"/>
              </a:rPr>
              <a:t>位受訪者</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17832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ACEB-228E-75C2-76AD-23176E03903C}"/>
              </a:ext>
            </a:extLst>
          </p:cNvPr>
          <p:cNvSpPr>
            <a:spLocks noGrp="1"/>
          </p:cNvSpPr>
          <p:nvPr>
            <p:ph type="title"/>
          </p:nvPr>
        </p:nvSpPr>
        <p:spPr/>
        <p:txBody>
          <a:bodyPr/>
          <a:lstStyle/>
          <a:p>
            <a:r>
              <a:rPr lang="zh-TW" altLang="en-US" dirty="0">
                <a:latin typeface="Times New Roman" panose="02020603050405020304" pitchFamily="18" charset="0"/>
                <a:ea typeface="PMingLiU" panose="02020500000000000000" pitchFamily="18" charset="-120"/>
                <a:cs typeface="Times New Roman" panose="02020603050405020304" pitchFamily="18" charset="0"/>
              </a:rPr>
              <a:t>報告草案大綱</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4" name="Content Placeholder 3">
            <a:extLst>
              <a:ext uri="{FF2B5EF4-FFF2-40B4-BE49-F238E27FC236}">
                <a16:creationId xmlns:a16="http://schemas.microsoft.com/office/drawing/2014/main" id="{8FE6A722-1F80-83C9-6A21-F16EB482EE94}"/>
              </a:ext>
            </a:extLst>
          </p:cNvPr>
          <p:cNvSpPr>
            <a:spLocks noGrp="1"/>
          </p:cNvSpPr>
          <p:nvPr>
            <p:ph idx="1"/>
          </p:nvPr>
        </p:nvSpPr>
        <p:spPr/>
        <p:txBody>
          <a:bodyPr vert="horz" lIns="0" tIns="45720" rIns="0" bIns="45720" rtlCol="0" anchor="t">
            <a:normAutofit/>
          </a:bodyPr>
          <a:lstStyle/>
          <a:p>
            <a:pPr marL="0" indent="0">
              <a:buNone/>
            </a:pP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buAutoNum type="arabicPeriod"/>
            </a:pP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執行摘要</a:t>
            </a:r>
            <a:r>
              <a:rPr lang="en-US" sz="2400" dirty="0">
                <a:latin typeface="Times New Roman" panose="02020603050405020304" pitchFamily="18" charset="0"/>
                <a:ea typeface="PMingLiU" panose="02020500000000000000" pitchFamily="18" charset="-120"/>
                <a:cs typeface="Times New Roman" panose="02020603050405020304" pitchFamily="18" charset="0"/>
              </a:rPr>
              <a:t> </a:t>
            </a:r>
          </a:p>
          <a:p>
            <a:pPr marL="457200" indent="-457200">
              <a:buAutoNum type="arabicPeriod"/>
            </a:pP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引言</a:t>
            </a:r>
            <a:r>
              <a:rPr lang="en-US" sz="2400" dirty="0">
                <a:latin typeface="Times New Roman" panose="02020603050405020304" pitchFamily="18" charset="0"/>
                <a:ea typeface="PMingLiU" panose="02020500000000000000" pitchFamily="18" charset="-120"/>
                <a:cs typeface="Times New Roman" panose="02020603050405020304" pitchFamily="18" charset="0"/>
              </a:rPr>
              <a:t> </a:t>
            </a:r>
          </a:p>
          <a:p>
            <a:pPr marL="457200" indent="-457200">
              <a:buAutoNum type="arabicPeriod"/>
            </a:pPr>
            <a:r>
              <a:rPr lang="vi-VN" altLang="zh-CN" sz="2400" dirty="0">
                <a:latin typeface="Times New Roman" panose="02020603050405020304" pitchFamily="18" charset="0"/>
                <a:ea typeface="PMingLiU" panose="02020500000000000000" pitchFamily="18" charset="-120"/>
                <a:cs typeface="Times New Roman" panose="02020603050405020304" pitchFamily="18" charset="0"/>
              </a:rPr>
              <a:t>Charles River </a:t>
            </a: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公平河岸通行工作組的工作                                               </a:t>
            </a:r>
            <a:r>
              <a:rPr lang="zh-CN" altLang="en-US" sz="2400" i="1" dirty="0">
                <a:latin typeface="Times New Roman" panose="02020603050405020304" pitchFamily="18" charset="0"/>
                <a:ea typeface="PMingLiU" panose="02020500000000000000" pitchFamily="18" charset="-120"/>
                <a:cs typeface="Times New Roman" panose="02020603050405020304" pitchFamily="18" charset="0"/>
              </a:rPr>
              <a:t>（</a:t>
            </a:r>
            <a:r>
              <a:rPr lang="zh-TW" altLang="en-US" sz="2400" i="1" dirty="0">
                <a:latin typeface="Times New Roman" panose="02020603050405020304" pitchFamily="18" charset="0"/>
                <a:ea typeface="PMingLiU" panose="02020500000000000000" pitchFamily="18" charset="-120"/>
                <a:cs typeface="Times New Roman" panose="02020603050405020304" pitchFamily="18" charset="0"/>
              </a:rPr>
              <a:t>會議、外展、互動與公聽會</a:t>
            </a:r>
            <a:r>
              <a:rPr lang="zh-CN" altLang="en-US" sz="2400" i="1" dirty="0">
                <a:latin typeface="Times New Roman" panose="02020603050405020304" pitchFamily="18" charset="0"/>
                <a:ea typeface="PMingLiU" panose="02020500000000000000" pitchFamily="18" charset="-120"/>
                <a:cs typeface="Times New Roman" panose="02020603050405020304" pitchFamily="18" charset="0"/>
              </a:rPr>
              <a:t>）</a:t>
            </a:r>
            <a:r>
              <a:rPr lang="en-US" sz="2400" i="1" dirty="0">
                <a:latin typeface="Times New Roman" panose="02020603050405020304" pitchFamily="18" charset="0"/>
                <a:ea typeface="PMingLiU" panose="02020500000000000000" pitchFamily="18" charset="-120"/>
                <a:cs typeface="Times New Roman" panose="02020603050405020304" pitchFamily="18" charset="0"/>
              </a:rPr>
              <a:t> </a:t>
            </a:r>
          </a:p>
          <a:p>
            <a:pPr marL="457200" indent="-457200">
              <a:buAutoNum type="arabicPeriod"/>
            </a:pP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主要發現摘要</a:t>
            </a:r>
            <a:endParaRPr lang="en-US" sz="2400"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buAutoNum type="arabicPeriod"/>
            </a:pPr>
            <a:r>
              <a:rPr lang="en-US" sz="2400" dirty="0">
                <a:latin typeface="Times New Roman" panose="02020603050405020304" pitchFamily="18" charset="0"/>
                <a:ea typeface="PMingLiU" panose="02020500000000000000" pitchFamily="18" charset="-120"/>
                <a:cs typeface="Times New Roman" panose="02020603050405020304" pitchFamily="18" charset="0"/>
              </a:rPr>
              <a:t>CRTF </a:t>
            </a: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建議</a:t>
            </a:r>
            <a:r>
              <a:rPr lang="en-US" sz="2400" dirty="0">
                <a:latin typeface="Times New Roman" panose="02020603050405020304" pitchFamily="18" charset="0"/>
                <a:ea typeface="PMingLiU" panose="02020500000000000000" pitchFamily="18" charset="-120"/>
                <a:cs typeface="Times New Roman" panose="02020603050405020304" pitchFamily="18" charset="0"/>
              </a:rPr>
              <a:t> </a:t>
            </a:r>
          </a:p>
          <a:p>
            <a:pPr marL="457200" indent="-457200">
              <a:buAutoNum type="arabicPeriod"/>
            </a:pP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附錄</a:t>
            </a:r>
            <a:endParaRPr lang="en-US" sz="2400" dirty="0">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49692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306-6B4C-DD87-B70C-A0EF9ACA74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3FEFF1-5A24-5DBA-2BFA-C50EADA25763}"/>
              </a:ext>
            </a:extLst>
          </p:cNvPr>
          <p:cNvSpPr>
            <a:spLocks noGrp="1"/>
          </p:cNvSpPr>
          <p:nvPr>
            <p:ph type="title" idx="4294967295"/>
          </p:nvPr>
        </p:nvSpPr>
        <p:spPr>
          <a:xfrm>
            <a:off x="1066800" y="207551"/>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0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000" i="1" dirty="0">
                <a:latin typeface="Times New Roman" panose="02020603050405020304" pitchFamily="18" charset="0"/>
                <a:ea typeface="PMingLiU" panose="02020500000000000000" pitchFamily="18" charset="-120"/>
                <a:cs typeface="Times New Roman" panose="02020603050405020304" pitchFamily="18" charset="0"/>
              </a:rPr>
              <a:t>1</a:t>
            </a:r>
            <a:r>
              <a:rPr lang="zh-CN" altLang="en-US" sz="30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000" i="1" dirty="0">
                <a:latin typeface="Times New Roman" panose="02020603050405020304" pitchFamily="18" charset="0"/>
                <a:ea typeface="PMingLiU" panose="02020500000000000000" pitchFamily="18" charset="-120"/>
                <a:cs typeface="Times New Roman" panose="02020603050405020304" pitchFamily="18" charset="0"/>
              </a:rPr>
              <a:t>1 </a:t>
            </a:r>
            <a:r>
              <a:rPr lang="zh-CN" altLang="en-US" sz="3000" i="1" dirty="0">
                <a:latin typeface="Times New Roman" panose="02020603050405020304" pitchFamily="18" charset="0"/>
                <a:ea typeface="PMingLiU" panose="02020500000000000000" pitchFamily="18" charset="-120"/>
                <a:cs typeface="Times New Roman" panose="02020603050405020304" pitchFamily="18" charset="0"/>
              </a:rPr>
              <a:t>部分）：</a:t>
            </a:r>
            <a:r>
              <a:rPr kumimoji="0" lang="en-US" sz="30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kumimoji="0" lang="zh-CN" alt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流程與溝通改進</a:t>
            </a:r>
            <a:endPar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AE940CEF-7D24-A92D-33DB-8DB1DF3D7E76}"/>
              </a:ext>
            </a:extLst>
          </p:cNvPr>
          <p:cNvSpPr/>
          <p:nvPr/>
        </p:nvSpPr>
        <p:spPr>
          <a:xfrm>
            <a:off x="960938" y="1991031"/>
            <a:ext cx="10159023" cy="1712273"/>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2800" b="1" dirty="0">
                <a:solidFill>
                  <a:schemeClr val="tx1">
                    <a:lumMod val="75000"/>
                    <a:lumOff val="25000"/>
                  </a:schemeClr>
                </a:solidFill>
                <a:latin typeface="Times New Roman" panose="02020603050405020304" pitchFamily="18" charset="0"/>
                <a:ea typeface="PMingLiU" panose="02020500000000000000" pitchFamily="18" charset="-120"/>
                <a:cs typeface="Times New Roman" panose="02020603050405020304" pitchFamily="18" charset="0"/>
              </a:rPr>
              <a:t>DCR </a:t>
            </a:r>
            <a:r>
              <a:rPr lang="zh-TW" altLang="en-US" sz="2800" b="1" dirty="0">
                <a:solidFill>
                  <a:schemeClr val="tx1">
                    <a:lumMod val="75000"/>
                    <a:lumOff val="25000"/>
                  </a:schemeClr>
                </a:solidFill>
                <a:latin typeface="Times New Roman" panose="02020603050405020304" pitchFamily="18" charset="0"/>
                <a:ea typeface="PMingLiU" panose="02020500000000000000" pitchFamily="18" charset="-120"/>
                <a:cs typeface="Times New Roman" panose="02020603050405020304" pitchFamily="18" charset="0"/>
              </a:rPr>
              <a:t>應闡明並建立清晰的流程，以及主動且能夠及時回應社區需求的工具，尤其是在正在執行和／或即將展開專案的地區。</a:t>
            </a:r>
            <a:endParaRPr lang="en-US" dirty="0">
              <a:solidFill>
                <a:schemeClr val="tx1">
                  <a:lumMod val="75000"/>
                  <a:lumOff val="25000"/>
                </a:schemeClr>
              </a:solidFill>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6CAD1E2E-19AF-69DB-17F8-CF98603D4BAC}"/>
              </a:ext>
            </a:extLst>
          </p:cNvPr>
          <p:cNvSpPr txBox="1"/>
          <p:nvPr/>
        </p:nvSpPr>
        <p:spPr>
          <a:xfrm>
            <a:off x="960938" y="4197607"/>
            <a:ext cx="10194741" cy="1015663"/>
          </a:xfrm>
          <a:prstGeom prst="rect">
            <a:avLst/>
          </a:prstGeom>
          <a:noFill/>
        </p:spPr>
        <p:txBody>
          <a:bodyPr wrap="square" lIns="91440" tIns="45720" rIns="91440" bIns="45720" rtlCol="0" anchor="t">
            <a:spAutoFit/>
          </a:bodyPr>
          <a:lstStyle/>
          <a:p>
            <a:r>
              <a:rPr lang="zh-TW" altLang="en-US" sz="2000" b="1" i="1" dirty="0">
                <a:latin typeface="Times New Roman" panose="02020603050405020304" pitchFamily="18" charset="0"/>
                <a:ea typeface="PMingLiU" panose="02020500000000000000" pitchFamily="18" charset="-120"/>
                <a:cs typeface="Times New Roman" panose="02020603050405020304" pitchFamily="18" charset="0"/>
              </a:rPr>
              <a:t>背景資訊：</a:t>
            </a:r>
            <a:r>
              <a:rPr lang="zh-TW" altLang="en-US" sz="2000" i="1" dirty="0">
                <a:latin typeface="Times New Roman" panose="02020603050405020304" pitchFamily="18" charset="0"/>
                <a:ea typeface="PMingLiU" panose="02020500000000000000" pitchFamily="18" charset="-120"/>
                <a:cs typeface="Times New Roman" panose="02020603050405020304" pitchFamily="18" charset="0"/>
              </a:rPr>
              <a:t>目前，社區成員在有意見回饋和／或疑慮時，往往不清楚應如何聯繫 </a:t>
            </a:r>
            <a:r>
              <a:rPr lang="en-US" altLang="zh-TW" sz="2000" i="1" dirty="0">
                <a:latin typeface="Times New Roman" panose="02020603050405020304" pitchFamily="18" charset="0"/>
                <a:ea typeface="PMingLiU" panose="02020500000000000000" pitchFamily="18" charset="-120"/>
                <a:cs typeface="Times New Roman" panose="02020603050405020304" pitchFamily="18" charset="0"/>
              </a:rPr>
              <a:t>DCR</a:t>
            </a:r>
            <a:r>
              <a:rPr lang="zh-TW" altLang="en-US" sz="2000" i="1" dirty="0">
                <a:latin typeface="Times New Roman" panose="02020603050405020304" pitchFamily="18" charset="0"/>
                <a:ea typeface="PMingLiU" panose="02020500000000000000" pitchFamily="18" charset="-120"/>
                <a:cs typeface="Times New Roman" panose="02020603050405020304" pitchFamily="18" charset="0"/>
              </a:rPr>
              <a:t>，或應聯繫 </a:t>
            </a:r>
            <a:r>
              <a:rPr lang="en-US" altLang="zh-TW" sz="2000" i="1" dirty="0">
                <a:latin typeface="Times New Roman" panose="02020603050405020304" pitchFamily="18" charset="0"/>
                <a:ea typeface="PMingLiU" panose="02020500000000000000" pitchFamily="18" charset="-120"/>
                <a:cs typeface="Times New Roman" panose="02020603050405020304" pitchFamily="18" charset="0"/>
              </a:rPr>
              <a:t>DCR </a:t>
            </a:r>
            <a:r>
              <a:rPr lang="zh-TW" altLang="en-US" sz="2000" i="1" dirty="0">
                <a:latin typeface="Times New Roman" panose="02020603050405020304" pitchFamily="18" charset="0"/>
                <a:ea typeface="PMingLiU" panose="02020500000000000000" pitchFamily="18" charset="-120"/>
                <a:cs typeface="Times New Roman" panose="02020603050405020304" pitchFamily="18" charset="0"/>
              </a:rPr>
              <a:t>的哪位人員。在某些情況下，社區成員無法從 </a:t>
            </a:r>
            <a:r>
              <a:rPr lang="en-US" altLang="zh-TW" sz="2000" i="1" dirty="0">
                <a:latin typeface="Times New Roman" panose="02020603050405020304" pitchFamily="18" charset="0"/>
                <a:ea typeface="PMingLiU" panose="02020500000000000000" pitchFamily="18" charset="-120"/>
                <a:cs typeface="Times New Roman" panose="02020603050405020304" pitchFamily="18" charset="0"/>
              </a:rPr>
              <a:t>DCR </a:t>
            </a:r>
            <a:r>
              <a:rPr lang="zh-TW" altLang="en-US" sz="2000" i="1" dirty="0">
                <a:latin typeface="Times New Roman" panose="02020603050405020304" pitchFamily="18" charset="0"/>
                <a:ea typeface="PMingLiU" panose="02020500000000000000" pitchFamily="18" charset="-120"/>
                <a:cs typeface="Times New Roman" panose="02020603050405020304" pitchFamily="18" charset="0"/>
              </a:rPr>
              <a:t>獲得持續一致的溝通更新、及時回應或後續跟進。在落實本建議時，工作組將納入更多機制，以確保 </a:t>
            </a:r>
            <a:r>
              <a:rPr lang="en-US" altLang="zh-TW" sz="2000" i="1" dirty="0">
                <a:latin typeface="Times New Roman" panose="02020603050405020304" pitchFamily="18" charset="0"/>
                <a:ea typeface="PMingLiU" panose="02020500000000000000" pitchFamily="18" charset="-120"/>
                <a:cs typeface="Times New Roman" panose="02020603050405020304" pitchFamily="18" charset="0"/>
              </a:rPr>
              <a:t>DCR </a:t>
            </a:r>
            <a:r>
              <a:rPr lang="zh-TW" altLang="en-US" sz="2000" i="1" dirty="0">
                <a:latin typeface="Times New Roman" panose="02020603050405020304" pitchFamily="18" charset="0"/>
                <a:ea typeface="PMingLiU" panose="02020500000000000000" pitchFamily="18" charset="-120"/>
                <a:cs typeface="Times New Roman" panose="02020603050405020304" pitchFamily="18" charset="0"/>
              </a:rPr>
              <a:t>履行責任。</a:t>
            </a:r>
            <a:endParaRPr lang="en-US" sz="2000" dirty="0">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0869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692-3CB5-2BAA-76C4-E746162FDB7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D3FBC11-8B4A-24DA-F97C-84C6AABEFDD8}"/>
              </a:ext>
            </a:extLst>
          </p:cNvPr>
          <p:cNvSpPr>
            <a:spLocks noGrp="1"/>
          </p:cNvSpPr>
          <p:nvPr>
            <p:ph type="title" idx="4294967295"/>
          </p:nvPr>
        </p:nvSpPr>
        <p:spPr>
          <a:xfrm>
            <a:off x="1066800" y="18283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0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000" i="1" dirty="0">
                <a:latin typeface="Times New Roman" panose="02020603050405020304" pitchFamily="18" charset="0"/>
                <a:ea typeface="PMingLiU" panose="02020500000000000000" pitchFamily="18" charset="-120"/>
                <a:cs typeface="Times New Roman" panose="02020603050405020304" pitchFamily="18" charset="0"/>
              </a:rPr>
              <a:t>1</a:t>
            </a:r>
            <a:r>
              <a:rPr lang="zh-CN" altLang="en-US" sz="30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000" i="1" dirty="0">
                <a:latin typeface="Times New Roman" panose="02020603050405020304" pitchFamily="18" charset="0"/>
                <a:ea typeface="PMingLiU" panose="02020500000000000000" pitchFamily="18" charset="-120"/>
                <a:cs typeface="Times New Roman" panose="02020603050405020304" pitchFamily="18" charset="0"/>
              </a:rPr>
              <a:t>2 </a:t>
            </a:r>
            <a:r>
              <a:rPr lang="zh-CN" altLang="en-US" sz="3000" i="1" dirty="0">
                <a:latin typeface="Times New Roman" panose="02020603050405020304" pitchFamily="18" charset="0"/>
                <a:ea typeface="PMingLiU" panose="02020500000000000000" pitchFamily="18" charset="-120"/>
                <a:cs typeface="Times New Roman" panose="02020603050405020304" pitchFamily="18" charset="0"/>
              </a:rPr>
              <a:t>部分）：</a:t>
            </a:r>
            <a:r>
              <a:rPr kumimoji="0" lang="en-US" sz="30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lang="zh-CN" altLang="en-US" dirty="0">
                <a:latin typeface="Times New Roman" panose="02020603050405020304" pitchFamily="18" charset="0"/>
                <a:ea typeface="PMingLiU" panose="02020500000000000000" pitchFamily="18" charset="-120"/>
                <a:cs typeface="Times New Roman" panose="02020603050405020304" pitchFamily="18" charset="0"/>
              </a:rPr>
              <a:t>流程與溝通改進</a:t>
            </a:r>
            <a:endPar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DE15B6C7-893F-896E-F6AF-0D7D79F6C8F0}"/>
              </a:ext>
            </a:extLst>
          </p:cNvPr>
          <p:cNvSpPr txBox="1"/>
          <p:nvPr/>
        </p:nvSpPr>
        <p:spPr>
          <a:xfrm>
            <a:off x="1107112" y="1806184"/>
            <a:ext cx="10898075" cy="2862322"/>
          </a:xfrm>
          <a:prstGeom prst="rect">
            <a:avLst/>
          </a:prstGeom>
          <a:noFill/>
        </p:spPr>
        <p:txBody>
          <a:bodyPr wrap="square" lIns="91440" tIns="45720" rIns="91440" bIns="45720" rtlCol="0" anchor="t">
            <a:spAutoFit/>
          </a:bodyPr>
          <a:lstStyle/>
          <a:p>
            <a:pPr fontAlgn="base"/>
            <a:r>
              <a:rPr lang="en-US" dirty="0">
                <a:latin typeface="Times New Roman" panose="02020603050405020304" pitchFamily="18" charset="0"/>
                <a:ea typeface="+mj-ea"/>
                <a:cs typeface="Times New Roman" panose="02020603050405020304" pitchFamily="18" charset="0"/>
              </a:rPr>
              <a:t> </a:t>
            </a:r>
            <a:r>
              <a:rPr lang="zh-TW" altLang="en-US" b="1" i="1" dirty="0">
                <a:latin typeface="Times New Roman" panose="02020603050405020304" pitchFamily="18" charset="0"/>
                <a:ea typeface="+mj-ea"/>
                <a:cs typeface="Times New Roman" panose="02020603050405020304" pitchFamily="18" charset="0"/>
              </a:rPr>
              <a:t>建議的執行策略或行動</a:t>
            </a:r>
            <a:r>
              <a:rPr lang="zh-CN" altLang="en-US" b="1" i="1" dirty="0">
                <a:latin typeface="Times New Roman" panose="02020603050405020304" pitchFamily="18" charset="0"/>
                <a:ea typeface="+mj-ea"/>
                <a:cs typeface="Times New Roman" panose="02020603050405020304" pitchFamily="18" charset="0"/>
              </a:rPr>
              <a:t>：</a:t>
            </a:r>
            <a:r>
              <a:rPr lang="en-US" b="1" i="1" dirty="0">
                <a:latin typeface="Times New Roman" panose="02020603050405020304" pitchFamily="18" charset="0"/>
                <a:ea typeface="+mj-ea"/>
                <a:cs typeface="Times New Roman" panose="02020603050405020304" pitchFamily="18" charset="0"/>
              </a:rPr>
              <a:t> </a:t>
            </a:r>
          </a:p>
          <a:p>
            <a:pPr marL="457200" indent="-457200" fontAlgn="base">
              <a:buAutoNum type="arabicPeriod"/>
            </a:pPr>
            <a:r>
              <a:rPr lang="zh-TW" altLang="en-US" dirty="0">
                <a:latin typeface="Times New Roman" panose="02020603050405020304" pitchFamily="18" charset="0"/>
                <a:ea typeface="+mj-ea"/>
                <a:cs typeface="Times New Roman" panose="02020603050405020304" pitchFamily="18" charset="0"/>
              </a:rPr>
              <a:t>指定一名聯絡人，供社區成員聯繫</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定期以簡單、通俗易懂的語言向社區成員說明如何聯繫 </a:t>
            </a:r>
            <a:r>
              <a:rPr lang="en-US" altLang="zh-TW" dirty="0">
                <a:latin typeface="Times New Roman" panose="02020603050405020304" pitchFamily="18" charset="0"/>
                <a:ea typeface="+mj-ea"/>
                <a:cs typeface="Times New Roman" panose="02020603050405020304" pitchFamily="18" charset="0"/>
              </a:rPr>
              <a:t>DCR</a:t>
            </a:r>
            <a:r>
              <a:rPr lang="zh-TW" altLang="en-US" dirty="0">
                <a:latin typeface="Times New Roman" panose="02020603050405020304" pitchFamily="18" charset="0"/>
                <a:ea typeface="+mj-ea"/>
                <a:cs typeface="Times New Roman" panose="02020603050405020304" pitchFamily="18" charset="0"/>
              </a:rPr>
              <a:t>、不同類型的詢問應提交到哪裡，以及他們可以預期的回應時間</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說明現有的 </a:t>
            </a:r>
            <a:r>
              <a:rPr lang="en-US" altLang="zh-TW" dirty="0">
                <a:latin typeface="Times New Roman" panose="02020603050405020304" pitchFamily="18" charset="0"/>
                <a:ea typeface="+mj-ea"/>
                <a:cs typeface="Times New Roman" panose="02020603050405020304" pitchFamily="18" charset="0"/>
              </a:rPr>
              <a:t>311 </a:t>
            </a:r>
            <a:r>
              <a:rPr lang="zh-TW" altLang="en-US" dirty="0">
                <a:latin typeface="Times New Roman" panose="02020603050405020304" pitchFamily="18" charset="0"/>
                <a:ea typeface="+mj-ea"/>
                <a:cs typeface="Times New Roman" panose="02020603050405020304" pitchFamily="18" charset="0"/>
              </a:rPr>
              <a:t>式服務熱線，居民可透過該熱線留下問題、建議和／或投訴</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展開宣導活動，介紹 </a:t>
            </a:r>
            <a:r>
              <a:rPr lang="en-US" altLang="zh-TW" dirty="0">
                <a:latin typeface="Times New Roman" panose="02020603050405020304" pitchFamily="18" charset="0"/>
                <a:ea typeface="+mj-ea"/>
                <a:cs typeface="Times New Roman" panose="02020603050405020304" pitchFamily="18" charset="0"/>
              </a:rPr>
              <a:t>DCR </a:t>
            </a:r>
            <a:r>
              <a:rPr lang="zh-TW" altLang="en-US" dirty="0">
                <a:latin typeface="Times New Roman" panose="02020603050405020304" pitchFamily="18" charset="0"/>
                <a:ea typeface="+mj-ea"/>
                <a:cs typeface="Times New Roman" panose="02020603050405020304" pitchFamily="18" charset="0"/>
              </a:rPr>
              <a:t>現有的公眾意見徵詢流程，以及社區中的專案和活動</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建立意見回饋閉環機制，確保居民能夠收到後續資訊，了解他們提出的問題是如何被考量或解決的</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針對封閉、中斷和專案時程，提前發布通知並提供清楚說明</a:t>
            </a: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主動與 </a:t>
            </a:r>
            <a:r>
              <a:rPr lang="en-US" altLang="zh-TW" dirty="0">
                <a:latin typeface="Times New Roman" panose="02020603050405020304" pitchFamily="18" charset="0"/>
                <a:ea typeface="+mj-ea"/>
                <a:cs typeface="Times New Roman" panose="02020603050405020304" pitchFamily="18" charset="0"/>
              </a:rPr>
              <a:t>MassDOT</a:t>
            </a:r>
            <a:r>
              <a:rPr lang="zh-TW" altLang="en-US" dirty="0">
                <a:latin typeface="Times New Roman" panose="02020603050405020304" pitchFamily="18" charset="0"/>
                <a:ea typeface="+mj-ea"/>
                <a:cs typeface="Times New Roman" panose="02020603050405020304" pitchFamily="18" charset="0"/>
              </a:rPr>
              <a:t>、</a:t>
            </a:r>
            <a:r>
              <a:rPr lang="en-US" altLang="zh-TW" dirty="0">
                <a:latin typeface="Times New Roman" panose="02020603050405020304" pitchFamily="18" charset="0"/>
                <a:ea typeface="+mj-ea"/>
                <a:cs typeface="Times New Roman" panose="02020603050405020304" pitchFamily="18" charset="0"/>
              </a:rPr>
              <a:t>Cambridge </a:t>
            </a:r>
            <a:r>
              <a:rPr lang="zh-TW" altLang="en-US" dirty="0">
                <a:latin typeface="Times New Roman" panose="02020603050405020304" pitchFamily="18" charset="0"/>
                <a:ea typeface="+mj-ea"/>
                <a:cs typeface="Times New Roman" panose="02020603050405020304" pitchFamily="18" charset="0"/>
              </a:rPr>
              <a:t>市政府及其他相關機構協調處理可能透過 </a:t>
            </a:r>
            <a:r>
              <a:rPr lang="en-US" altLang="zh-TW" dirty="0">
                <a:latin typeface="Times New Roman" panose="02020603050405020304" pitchFamily="18" charset="0"/>
                <a:ea typeface="+mj-ea"/>
                <a:cs typeface="Times New Roman" panose="02020603050405020304" pitchFamily="18" charset="0"/>
              </a:rPr>
              <a:t>DCR </a:t>
            </a:r>
            <a:r>
              <a:rPr lang="zh-TW" altLang="en-US" dirty="0">
                <a:latin typeface="Times New Roman" panose="02020603050405020304" pitchFamily="18" charset="0"/>
                <a:ea typeface="+mj-ea"/>
                <a:cs typeface="Times New Roman" panose="02020603050405020304" pitchFamily="18" charset="0"/>
              </a:rPr>
              <a:t>管道收到的意見回饋和意見，反之亦然；同時也透過這些合作機構的管道協調展開外展工作。</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18695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ADA-C3F1-80FF-FE5A-D81774A628B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2C1C717-BFBC-2119-349D-EDFD5E5FFEBB}"/>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2</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1 </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lang="zh-CN" altLang="en-US" sz="4300" dirty="0">
                <a:latin typeface="Times New Roman" panose="02020603050405020304" pitchFamily="18" charset="0"/>
                <a:ea typeface="PMingLiU" panose="02020500000000000000" pitchFamily="18" charset="-120"/>
                <a:cs typeface="Times New Roman" panose="02020603050405020304" pitchFamily="18" charset="0"/>
              </a:rPr>
              <a:t>專案規劃改進</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EC5107AE-F180-CF19-EF7F-7CE3047EC53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應制定清晰且一致的流程，用於溝通計畫中的專案，包括近期專案和長期專案。</a:t>
            </a:r>
            <a:endPar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endParaRPr>
          </a:p>
        </p:txBody>
      </p:sp>
      <p:sp>
        <p:nvSpPr>
          <p:cNvPr id="6" name="TextBox 5">
            <a:extLst>
              <a:ext uri="{FF2B5EF4-FFF2-40B4-BE49-F238E27FC236}">
                <a16:creationId xmlns:a16="http://schemas.microsoft.com/office/drawing/2014/main" id="{6CAB3B1E-69C5-769D-815F-E00C1790D36B}"/>
              </a:ext>
            </a:extLst>
          </p:cNvPr>
          <p:cNvSpPr txBox="1"/>
          <p:nvPr/>
        </p:nvSpPr>
        <p:spPr>
          <a:xfrm>
            <a:off x="1097280" y="4168876"/>
            <a:ext cx="10087895" cy="1200329"/>
          </a:xfrm>
          <a:prstGeom prst="rect">
            <a:avLst/>
          </a:prstGeom>
          <a:noFill/>
        </p:spPr>
        <p:txBody>
          <a:bodyPr wrap="square" lIns="91440" tIns="45720" rIns="91440" bIns="45720" rtlCol="0" anchor="t">
            <a:spAutoFit/>
          </a:bodyPr>
          <a:lstStyle/>
          <a:p>
            <a:r>
              <a:rPr lang="zh-TW" altLang="en-US" b="1" i="1" dirty="0"/>
              <a:t>背景資訊：</a:t>
            </a:r>
            <a:r>
              <a:rPr lang="zh-TW" altLang="en-US" i="1" dirty="0"/>
              <a:t>本建議基於這樣一項需求，即需要以更加定期且一致的方式，向受專案影響區域的社區成員傳達專案工作相關資訊。工作組從社區聽到的一項普遍意見回饋是，社區希望 </a:t>
            </a:r>
            <a:r>
              <a:rPr lang="en-US" altLang="zh-TW" i="1" dirty="0"/>
              <a:t>DCR </a:t>
            </a:r>
            <a:r>
              <a:rPr lang="zh-TW" altLang="en-US" i="1" dirty="0"/>
              <a:t>更定期地提供專案進展和後續步驟的最新資訊。目前，社區成員就任何特定問題向 </a:t>
            </a:r>
            <a:r>
              <a:rPr lang="en-US" altLang="zh-TW" i="1" dirty="0"/>
              <a:t>DCR </a:t>
            </a:r>
            <a:r>
              <a:rPr lang="zh-TW" altLang="en-US" i="1" dirty="0"/>
              <a:t>提交意見或表達疑慮的可用機制較為有限。本建議將確保 </a:t>
            </a:r>
            <a:r>
              <a:rPr lang="en-US" altLang="zh-TW" i="1" dirty="0"/>
              <a:t>DCR </a:t>
            </a:r>
            <a:r>
              <a:rPr lang="zh-TW" altLang="en-US" i="1" dirty="0"/>
              <a:t>在與社區成員溝通並提供最新資訊方面形成更加一致的流程。</a:t>
            </a:r>
            <a:endParaRPr lang="en-US" sz="2000" i="1"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9643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254D7-C3A6-9362-0311-40925FED049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131D31-6E41-2ED7-29DB-36B4D35E1AE5}"/>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2</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2 </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lang="zh-CN" altLang="en-US" sz="4300" dirty="0">
                <a:latin typeface="Times New Roman" panose="02020603050405020304" pitchFamily="18" charset="0"/>
                <a:ea typeface="PMingLiU" panose="02020500000000000000" pitchFamily="18" charset="-120"/>
                <a:cs typeface="Times New Roman" panose="02020603050405020304" pitchFamily="18" charset="0"/>
              </a:rPr>
              <a:t>專案規劃改進</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A9A1E25B-3191-DCAB-9B16-1B128346D71D}"/>
              </a:ext>
            </a:extLst>
          </p:cNvPr>
          <p:cNvSpPr txBox="1"/>
          <p:nvPr/>
        </p:nvSpPr>
        <p:spPr>
          <a:xfrm>
            <a:off x="344135" y="1718692"/>
            <a:ext cx="11729884" cy="4216539"/>
          </a:xfrm>
          <a:prstGeom prst="rect">
            <a:avLst/>
          </a:prstGeom>
          <a:noFill/>
        </p:spPr>
        <p:txBody>
          <a:bodyPr wrap="square" lIns="91440" tIns="45720" rIns="91440" bIns="45720" rtlCol="0" anchor="t">
            <a:spAutoFit/>
          </a:bodyPr>
          <a:lstStyle/>
          <a:p>
            <a:pPr fontAlgn="base"/>
            <a:r>
              <a:rPr lang="en-US" dirty="0">
                <a:latin typeface="Times New Roman" panose="02020603050405020304" pitchFamily="18" charset="0"/>
                <a:ea typeface="+mj-ea"/>
                <a:cs typeface="Times New Roman" panose="02020603050405020304" pitchFamily="18" charset="0"/>
              </a:rPr>
              <a:t> </a:t>
            </a:r>
            <a:r>
              <a:rPr lang="zh-TW" altLang="en-US" b="1" i="1" dirty="0">
                <a:latin typeface="Times New Roman" panose="02020603050405020304" pitchFamily="18" charset="0"/>
                <a:ea typeface="+mj-ea"/>
                <a:cs typeface="Times New Roman" panose="02020603050405020304" pitchFamily="18" charset="0"/>
              </a:rPr>
              <a:t>建議的執行策略或行動： </a:t>
            </a:r>
            <a:r>
              <a:rPr lang="en-US" b="1" i="1"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建立一致的專案進展溝通方式（即透過指定管道定期分享最新進展） </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en-US" altLang="zh-TW" dirty="0">
                <a:latin typeface="Times New Roman" panose="02020603050405020304" pitchFamily="18" charset="0"/>
                <a:ea typeface="+mj-ea"/>
                <a:cs typeface="Times New Roman" panose="02020603050405020304" pitchFamily="18" charset="0"/>
              </a:rPr>
              <a:t>EEA/DCR </a:t>
            </a:r>
            <a:r>
              <a:rPr lang="zh-TW" altLang="en-US" dirty="0">
                <a:latin typeface="Times New Roman" panose="02020603050405020304" pitchFamily="18" charset="0"/>
                <a:ea typeface="+mj-ea"/>
                <a:cs typeface="Times New Roman" panose="02020603050405020304" pitchFamily="18" charset="0"/>
              </a:rPr>
              <a:t>應整合溝通／利害關係人管理技術，以便及時有效地發布專案最新資訊，內容包括專案目標、已考量的替代方案、預期影響以及社區提出意見的機會。 </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建立多種溝通更新方式，確保能夠觸及受專案進展影響最大的群體，包括：</a:t>
            </a: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建立目前正在執行的 </a:t>
            </a:r>
            <a:r>
              <a:rPr lang="en-US" altLang="zh-TW" sz="1400" dirty="0">
                <a:latin typeface="Times New Roman" panose="02020603050405020304" pitchFamily="18" charset="0"/>
                <a:ea typeface="+mj-ea"/>
                <a:cs typeface="Times New Roman" panose="02020603050405020304" pitchFamily="18" charset="0"/>
              </a:rPr>
              <a:t>DCR </a:t>
            </a:r>
            <a:r>
              <a:rPr lang="zh-TW" altLang="en-US" sz="1400" dirty="0">
                <a:latin typeface="Times New Roman" panose="02020603050405020304" pitchFamily="18" charset="0"/>
                <a:ea typeface="+mj-ea"/>
                <a:cs typeface="Times New Roman" panose="02020603050405020304" pitchFamily="18" charset="0"/>
              </a:rPr>
              <a:t>專案資料庫</a:t>
            </a:r>
            <a:endParaRPr lang="en-US" altLang="zh-TW" sz="1400"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為每個專案建立專案集中資訊頁面，作為所有專案更新資訊的中心。確保該專案頁面無障礙且便於瀏覽。</a:t>
            </a: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建立與專案相關的聯絡人名單</a:t>
            </a: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在專案開始前，在專案實體地點附近張貼傳單，提前發布相關資訊</a:t>
            </a: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使用報紙、廣播或地方電視頻道等傳統媒體，以及社群媒體管道，並同時面向多語言管道進行傳播</a:t>
            </a: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除 </a:t>
            </a:r>
            <a:r>
              <a:rPr lang="en-US" altLang="zh-TW" sz="1400" dirty="0">
                <a:latin typeface="Times New Roman" panose="02020603050405020304" pitchFamily="18" charset="0"/>
                <a:ea typeface="+mj-ea"/>
                <a:cs typeface="Times New Roman" panose="02020603050405020304" pitchFamily="18" charset="0"/>
              </a:rPr>
              <a:t>Cambridge </a:t>
            </a:r>
            <a:r>
              <a:rPr lang="zh-TW" altLang="en-US" sz="1400" dirty="0">
                <a:latin typeface="Times New Roman" panose="02020603050405020304" pitchFamily="18" charset="0"/>
                <a:ea typeface="+mj-ea"/>
                <a:cs typeface="Times New Roman" panose="02020603050405020304" pitchFamily="18" charset="0"/>
              </a:rPr>
              <a:t>市政府和州合作機構管道外，還透過值得信賴的合作夥伴組織、社區團體以及地方機構發布最新資訊，例如當地教堂、文化中心、老人活動中心、老人住宅、公共住宅和可負擔住宅等。 </a:t>
            </a:r>
            <a:r>
              <a:rPr lang="en-US" sz="1400" dirty="0">
                <a:latin typeface="Times New Roman" panose="02020603050405020304" pitchFamily="18" charset="0"/>
                <a:ea typeface="+mj-ea"/>
                <a:cs typeface="Times New Roman" panose="02020603050405020304" pitchFamily="18" charset="0"/>
              </a:rPr>
              <a:t> </a:t>
            </a:r>
            <a:r>
              <a:rPr lang="en-US" sz="2000"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TW" altLang="en-US" dirty="0">
                <a:latin typeface="Times New Roman" panose="02020603050405020304" pitchFamily="18" charset="0"/>
                <a:ea typeface="+mj-ea"/>
                <a:cs typeface="Times New Roman" panose="02020603050405020304" pitchFamily="18" charset="0"/>
              </a:rPr>
              <a:t>確保公平取得資訊</a:t>
            </a:r>
            <a:r>
              <a:rPr lang="en-US"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使用通俗易懂的材料和摘要</a:t>
            </a: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使用無障礙格式和一致的設計</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翻譯材料</a:t>
            </a:r>
            <a:endParaRPr lang="en-US" altLang="zh-CN" sz="1400"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TW" altLang="en-US" sz="1400" dirty="0">
                <a:latin typeface="Times New Roman" panose="02020603050405020304" pitchFamily="18" charset="0"/>
                <a:ea typeface="+mj-ea"/>
                <a:cs typeface="Times New Roman" panose="02020603050405020304" pitchFamily="18" charset="0"/>
              </a:rPr>
              <a:t>針對歷史上被排除在外的社區量身打造外展策略</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57609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398F-4B54-76E5-2B7C-7FEBAF3AA1F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3CC3F9-9200-FD0D-2265-0E6E0FF3ABA3}"/>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3</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1 </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lang="zh-CN" altLang="en-US" sz="4300" dirty="0">
                <a:latin typeface="Times New Roman" panose="02020603050405020304" pitchFamily="18" charset="0"/>
                <a:ea typeface="PMingLiU" panose="02020500000000000000" pitchFamily="18" charset="-120"/>
                <a:cs typeface="Times New Roman" panose="02020603050405020304" pitchFamily="18" charset="0"/>
              </a:rPr>
              <a:t>以公平和環境正義為核心</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51050952-8BC6-8B82-5D16-EF90C9EA2C48}"/>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2800" b="1" dirty="0">
                <a:solidFill>
                  <a:srgbClr val="404040"/>
                </a:solidFill>
                <a:latin typeface="Times New Roman" panose="02020603050405020304" pitchFamily="18" charset="0"/>
                <a:ea typeface="+mj-ea"/>
                <a:cs typeface="Times New Roman" panose="02020603050405020304" pitchFamily="18" charset="0"/>
              </a:rPr>
              <a:t>DCR </a:t>
            </a:r>
            <a:r>
              <a:rPr lang="zh-TW" altLang="en-US" sz="2800" b="1" dirty="0">
                <a:solidFill>
                  <a:srgbClr val="404040"/>
                </a:solidFill>
                <a:latin typeface="Times New Roman" panose="02020603050405020304" pitchFamily="18" charset="0"/>
                <a:ea typeface="+mj-ea"/>
                <a:cs typeface="Times New Roman" panose="02020603050405020304" pitchFamily="18" charset="0"/>
              </a:rPr>
              <a:t>應建立清晰流程，確保邊緣化社區以及歷史上受到公共流程影響卻被排除在公共流程之外的群體，在 </a:t>
            </a:r>
            <a:r>
              <a:rPr lang="en-US" altLang="zh-TW" sz="2800" b="1" dirty="0">
                <a:solidFill>
                  <a:srgbClr val="404040"/>
                </a:solidFill>
                <a:latin typeface="Times New Roman" panose="02020603050405020304" pitchFamily="18" charset="0"/>
                <a:ea typeface="+mj-ea"/>
                <a:cs typeface="Times New Roman" panose="02020603050405020304" pitchFamily="18" charset="0"/>
              </a:rPr>
              <a:t>DCR </a:t>
            </a:r>
            <a:r>
              <a:rPr lang="zh-TW" altLang="en-US" sz="2800" b="1" dirty="0">
                <a:solidFill>
                  <a:srgbClr val="404040"/>
                </a:solidFill>
                <a:latin typeface="Times New Roman" panose="02020603050405020304" pitchFamily="18" charset="0"/>
                <a:ea typeface="+mj-ea"/>
                <a:cs typeface="Times New Roman" panose="02020603050405020304" pitchFamily="18" charset="0"/>
              </a:rPr>
              <a:t>流程中擁有明確角色。</a:t>
            </a:r>
            <a:endParaRPr lang="zh-CN" altLang="en-US" sz="2800" b="1" dirty="0">
              <a:solidFill>
                <a:srgbClr val="404040"/>
              </a:solidFill>
              <a:latin typeface="Times New Roman" panose="02020603050405020304" pitchFamily="18" charset="0"/>
              <a:ea typeface="+mj-ea"/>
              <a:cs typeface="Times New Roman" panose="02020603050405020304" pitchFamily="18" charset="0"/>
            </a:endParaRPr>
          </a:p>
        </p:txBody>
      </p:sp>
      <p:sp>
        <p:nvSpPr>
          <p:cNvPr id="6" name="TextBox 5">
            <a:extLst>
              <a:ext uri="{FF2B5EF4-FFF2-40B4-BE49-F238E27FC236}">
                <a16:creationId xmlns:a16="http://schemas.microsoft.com/office/drawing/2014/main" id="{849FE6C3-9198-E2C9-5324-D141AC3991C4}"/>
              </a:ext>
            </a:extLst>
          </p:cNvPr>
          <p:cNvSpPr txBox="1"/>
          <p:nvPr/>
        </p:nvSpPr>
        <p:spPr>
          <a:xfrm>
            <a:off x="960938" y="4375355"/>
            <a:ext cx="10194741" cy="1200329"/>
          </a:xfrm>
          <a:prstGeom prst="rect">
            <a:avLst/>
          </a:prstGeom>
          <a:noFill/>
        </p:spPr>
        <p:txBody>
          <a:bodyPr wrap="square" lIns="91440" tIns="45720" rIns="91440" bIns="45720" rtlCol="0" anchor="t">
            <a:spAutoFit/>
          </a:bodyPr>
          <a:lstStyle/>
          <a:p>
            <a:r>
              <a:rPr lang="zh-TW" altLang="en-US" b="1" i="1" dirty="0">
                <a:latin typeface="Times New Roman" panose="02020603050405020304" pitchFamily="18" charset="0"/>
                <a:ea typeface="+mj-ea"/>
                <a:cs typeface="Times New Roman" panose="02020603050405020304" pitchFamily="18" charset="0"/>
              </a:rPr>
              <a:t>背景資訊：</a:t>
            </a:r>
            <a:r>
              <a:rPr lang="zh-TW" altLang="en-US" dirty="0">
                <a:latin typeface="Times New Roman" panose="02020603050405020304" pitchFamily="18" charset="0"/>
                <a:ea typeface="+mj-ea"/>
                <a:cs typeface="Times New Roman" panose="02020603050405020304" pitchFamily="18" charset="0"/>
              </a:rPr>
              <a:t>社區成員表示，在很多情況下，</a:t>
            </a:r>
            <a:r>
              <a:rPr lang="en-US" altLang="zh-TW" dirty="0">
                <a:latin typeface="Times New Roman" panose="02020603050405020304" pitchFamily="18" charset="0"/>
                <a:ea typeface="+mj-ea"/>
                <a:cs typeface="Times New Roman" panose="02020603050405020304" pitchFamily="18" charset="0"/>
              </a:rPr>
              <a:t>DCR </a:t>
            </a:r>
            <a:r>
              <a:rPr lang="zh-TW" altLang="en-US" dirty="0">
                <a:latin typeface="Times New Roman" panose="02020603050405020304" pitchFamily="18" charset="0"/>
                <a:ea typeface="+mj-ea"/>
                <a:cs typeface="Times New Roman" panose="02020603050405020304" pitchFamily="18" charset="0"/>
              </a:rPr>
              <a:t>的決策並未反映或納入直接受影響社區的聲音。社區成員認為自己沒有參與規劃和決策的關鍵節點，因此往往只能承受相關後果（例如交通壅塞、安全相關問題等），卻無法享受到相應益處。工作組認為，本建議將確保公平原則成為 </a:t>
            </a:r>
            <a:r>
              <a:rPr lang="en-US" altLang="zh-TW" dirty="0">
                <a:latin typeface="Times New Roman" panose="02020603050405020304" pitchFamily="18" charset="0"/>
                <a:ea typeface="+mj-ea"/>
                <a:cs typeface="Times New Roman" panose="02020603050405020304" pitchFamily="18" charset="0"/>
              </a:rPr>
              <a:t>DCR </a:t>
            </a:r>
            <a:r>
              <a:rPr lang="zh-TW" altLang="en-US" dirty="0">
                <a:latin typeface="Times New Roman" panose="02020603050405020304" pitchFamily="18" charset="0"/>
                <a:ea typeface="+mj-ea"/>
                <a:cs typeface="Times New Roman" panose="02020603050405020304" pitchFamily="18" charset="0"/>
              </a:rPr>
              <a:t>所有規劃和決策流程的核心。</a:t>
            </a: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06173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4DA1-E03A-8158-C4D8-F5C80C05B1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F674CD-1084-FBA3-1E68-0998807A609D}"/>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3</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2 </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lang="zh-CN" altLang="en-US" sz="4300" dirty="0">
                <a:latin typeface="Times New Roman" panose="02020603050405020304" pitchFamily="18" charset="0"/>
                <a:ea typeface="PMingLiU" panose="02020500000000000000" pitchFamily="18" charset="-120"/>
                <a:cs typeface="Times New Roman" panose="02020603050405020304" pitchFamily="18" charset="0"/>
              </a:rPr>
              <a:t>以公平和環境正義為核心</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437548C9-5BC6-9EDE-F72E-9E55EE3BCF18}"/>
              </a:ext>
            </a:extLst>
          </p:cNvPr>
          <p:cNvSpPr txBox="1"/>
          <p:nvPr/>
        </p:nvSpPr>
        <p:spPr>
          <a:xfrm>
            <a:off x="1097279" y="2051991"/>
            <a:ext cx="10058401" cy="2554545"/>
          </a:xfrm>
          <a:prstGeom prst="rect">
            <a:avLst/>
          </a:prstGeom>
          <a:noFill/>
        </p:spPr>
        <p:txBody>
          <a:bodyPr wrap="square" lIns="91440" tIns="45720" rIns="91440" bIns="45720" rtlCol="0" anchor="t">
            <a:spAutoFit/>
          </a:bodyPr>
          <a:lstStyle/>
          <a:p>
            <a:pPr fontAlgn="base"/>
            <a:r>
              <a:rPr lang="en-US" sz="2000" dirty="0">
                <a:latin typeface="Times New Roman" panose="02020603050405020304" pitchFamily="18" charset="0"/>
                <a:ea typeface="+mj-ea"/>
                <a:cs typeface="Times New Roman" panose="02020603050405020304" pitchFamily="18" charset="0"/>
              </a:rPr>
              <a:t> </a:t>
            </a:r>
            <a:r>
              <a:rPr lang="zh-TW" altLang="en-US" sz="2000" b="1" i="1" dirty="0">
                <a:latin typeface="Times New Roman" panose="02020603050405020304" pitchFamily="18" charset="0"/>
                <a:ea typeface="+mj-ea"/>
                <a:cs typeface="Times New Roman" panose="02020603050405020304" pitchFamily="18" charset="0"/>
              </a:rPr>
              <a:t>建議的執行策略或行動： </a:t>
            </a:r>
            <a:r>
              <a:rPr lang="en-US" sz="2000" b="1" i="1" dirty="0">
                <a:latin typeface="Times New Roman" panose="02020603050405020304" pitchFamily="18" charset="0"/>
                <a:ea typeface="+mj-ea"/>
                <a:cs typeface="Times New Roman" panose="02020603050405020304" pitchFamily="18" charset="0"/>
              </a:rPr>
              <a:t> </a:t>
            </a:r>
          </a:p>
          <a:p>
            <a:pPr marL="457200" indent="-457200" fontAlgn="base">
              <a:buAutoNum type="arabicPeriod"/>
            </a:pPr>
            <a:r>
              <a:rPr lang="zh-TW" altLang="en-US" sz="2000" dirty="0">
                <a:latin typeface="Times New Roman" panose="02020603050405020304" pitchFamily="18" charset="0"/>
                <a:ea typeface="PMingLiU" panose="02020500000000000000" pitchFamily="18" charset="-120"/>
                <a:cs typeface="Times New Roman" panose="02020603050405020304" pitchFamily="18" charset="0"/>
              </a:rPr>
              <a:t>納入前期規劃：在任何專案啟動之初，應展開流程，確定哪些群體會受到該專案變更的影響，並確定他們在整個專案生命週期中可以或應當發揮什麼作用。這可以包括與當地組織和團體進行協調，例如社區型非營利組織、宗教團體、學校、社區中心、老人活動中心、公共住宅和可負擔住宅、鄰里團體等。 </a:t>
            </a:r>
            <a:r>
              <a:rPr lang="en-US" sz="2000" dirty="0">
                <a:latin typeface="Times New Roman" panose="02020603050405020304" pitchFamily="18" charset="0"/>
                <a:ea typeface="PMingLiU" panose="02020500000000000000" pitchFamily="18" charset="-120"/>
                <a:cs typeface="Times New Roman" panose="02020603050405020304" pitchFamily="18" charset="0"/>
              </a:rPr>
              <a:t> </a:t>
            </a:r>
          </a:p>
          <a:p>
            <a:pPr marL="457200" indent="-457200">
              <a:buAutoNum type="arabicPeriod"/>
            </a:pPr>
            <a:r>
              <a:rPr lang="zh-CN" altLang="en-US" sz="2000" dirty="0">
                <a:latin typeface="Times New Roman" panose="02020603050405020304" pitchFamily="18" charset="0"/>
                <a:ea typeface="PMingLiU" panose="02020500000000000000" pitchFamily="18" charset="-120"/>
                <a:cs typeface="Times New Roman" panose="02020603050405020304" pitchFamily="18" charset="0"/>
              </a:rPr>
              <a:t>確保將 </a:t>
            </a:r>
            <a:r>
              <a:rPr lang="vi-VN" altLang="zh-CN" sz="2000" dirty="0">
                <a:latin typeface="Times New Roman" panose="02020603050405020304" pitchFamily="18" charset="0"/>
                <a:ea typeface="PMingLiU" panose="02020500000000000000" pitchFamily="18" charset="-120"/>
                <a:cs typeface="Times New Roman" panose="02020603050405020304" pitchFamily="18" charset="0"/>
              </a:rPr>
              <a:t>DCR </a:t>
            </a:r>
            <a:r>
              <a:rPr lang="zh-CN" altLang="en-US" sz="2000" dirty="0">
                <a:latin typeface="Times New Roman" panose="02020603050405020304" pitchFamily="18" charset="0"/>
                <a:ea typeface="PMingLiU" panose="02020500000000000000" pitchFamily="18" charset="-120"/>
                <a:cs typeface="Times New Roman" panose="02020603050405020304" pitchFamily="18" charset="0"/>
              </a:rPr>
              <a:t>的語言協助計畫 </a:t>
            </a:r>
            <a:r>
              <a:rPr lang="en-US" altLang="zh-CN" sz="2000" dirty="0">
                <a:latin typeface="Times New Roman" panose="02020603050405020304" pitchFamily="18" charset="0"/>
                <a:ea typeface="PMingLiU" panose="02020500000000000000" pitchFamily="18" charset="-120"/>
                <a:cs typeface="Times New Roman" panose="02020603050405020304" pitchFamily="18" charset="0"/>
              </a:rPr>
              <a:t>(</a:t>
            </a:r>
            <a:r>
              <a:rPr lang="vi-VN" altLang="zh-CN" sz="2000" dirty="0">
                <a:latin typeface="Times New Roman" panose="02020603050405020304" pitchFamily="18" charset="0"/>
                <a:ea typeface="PMingLiU" panose="02020500000000000000" pitchFamily="18" charset="-120"/>
                <a:cs typeface="Times New Roman" panose="02020603050405020304" pitchFamily="18" charset="0"/>
              </a:rPr>
              <a:t>Language Access Plan) </a:t>
            </a:r>
            <a:r>
              <a:rPr lang="zh-CN" altLang="en-US" sz="2000" dirty="0">
                <a:latin typeface="Times New Roman" panose="02020603050405020304" pitchFamily="18" charset="0"/>
                <a:ea typeface="PMingLiU" panose="02020500000000000000" pitchFamily="18" charset="-120"/>
                <a:cs typeface="Times New Roman" panose="02020603050405020304" pitchFamily="18" charset="0"/>
              </a:rPr>
              <a:t>納入這些流程。 </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buAutoNum type="arabicPeriod"/>
            </a:pPr>
            <a:r>
              <a:rPr lang="zh-CN" altLang="en-US" sz="2000" dirty="0">
                <a:latin typeface="Times New Roman" panose="02020603050405020304" pitchFamily="18" charset="0"/>
                <a:ea typeface="PMingLiU" panose="02020500000000000000" pitchFamily="18" charset="-120"/>
                <a:cs typeface="Times New Roman" panose="02020603050405020304" pitchFamily="18" charset="0"/>
              </a:rPr>
              <a:t>制定並執行 </a:t>
            </a:r>
            <a:r>
              <a:rPr lang="vi-VN" altLang="zh-CN" sz="2000" dirty="0">
                <a:latin typeface="Times New Roman" panose="02020603050405020304" pitchFamily="18" charset="0"/>
                <a:ea typeface="PMingLiU" panose="02020500000000000000" pitchFamily="18" charset="-120"/>
                <a:cs typeface="Times New Roman" panose="02020603050405020304" pitchFamily="18" charset="0"/>
              </a:rPr>
              <a:t>DCR </a:t>
            </a:r>
            <a:r>
              <a:rPr lang="zh-CN" altLang="en-US" sz="2000" dirty="0">
                <a:latin typeface="Times New Roman" panose="02020603050405020304" pitchFamily="18" charset="0"/>
                <a:ea typeface="PMingLiU" panose="02020500000000000000" pitchFamily="18" charset="-120"/>
                <a:cs typeface="Times New Roman" panose="02020603050405020304" pitchFamily="18" charset="0"/>
              </a:rPr>
              <a:t>公眾參與計畫 </a:t>
            </a:r>
            <a:r>
              <a:rPr lang="en-US" altLang="zh-CN" sz="2000" dirty="0">
                <a:latin typeface="Times New Roman" panose="02020603050405020304" pitchFamily="18" charset="0"/>
                <a:ea typeface="PMingLiU" panose="02020500000000000000" pitchFamily="18" charset="-120"/>
                <a:cs typeface="Times New Roman" panose="02020603050405020304" pitchFamily="18" charset="0"/>
              </a:rPr>
              <a:t>(</a:t>
            </a:r>
            <a:r>
              <a:rPr lang="vi-VN" altLang="zh-CN" sz="2000" dirty="0">
                <a:latin typeface="Times New Roman" panose="02020603050405020304" pitchFamily="18" charset="0"/>
                <a:ea typeface="PMingLiU" panose="02020500000000000000" pitchFamily="18" charset="-120"/>
                <a:cs typeface="Times New Roman" panose="02020603050405020304" pitchFamily="18" charset="0"/>
              </a:rPr>
              <a:t>Public Involvement Plan)</a:t>
            </a:r>
            <a:r>
              <a:rPr lang="en-US" sz="2000" dirty="0">
                <a:latin typeface="Times New Roman" panose="02020603050405020304" pitchFamily="18" charset="0"/>
                <a:ea typeface="PMingLiU" panose="02020500000000000000" pitchFamily="18" charset="-120"/>
                <a:cs typeface="Times New Roman" panose="02020603050405020304" pitchFamily="18" charset="0"/>
              </a:rPr>
              <a:t> </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marL="457200" indent="-457200">
              <a:buAutoNum type="arabicPeriod"/>
            </a:pP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22556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CA48-D022-6B5B-EC17-A0EDA7F13B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90D586-55E9-E944-F905-B7E6F862D7F9}"/>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4</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1 </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部分）： </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rPr>
            </a:br>
            <a:r>
              <a:rPr lang="zh-CN" altLang="en-US" sz="4300" dirty="0">
                <a:latin typeface="Times New Roman" panose="02020603050405020304" pitchFamily="18" charset="0"/>
                <a:ea typeface="PMingLiU" panose="02020500000000000000" pitchFamily="18" charset="-120"/>
                <a:cs typeface="Times New Roman" panose="02020603050405020304" pitchFamily="18" charset="0"/>
              </a:rPr>
              <a:t>執行</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288F6510-A600-4CE9-C821-C3BA587134E8}"/>
              </a:ext>
            </a:extLst>
          </p:cNvPr>
          <p:cNvSpPr/>
          <p:nvPr/>
        </p:nvSpPr>
        <p:spPr>
          <a:xfrm>
            <a:off x="960938" y="1991031"/>
            <a:ext cx="10194741" cy="2895601"/>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應將上述溝通和外展建議（建議 </a:t>
            </a: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1–3</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）應用於處理本工作組收到的、與 </a:t>
            </a: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Longfellow </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和 </a:t>
            </a: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Eliot </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兩座橋之間 </a:t>
            </a: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Charles River </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區域實體基礎設施相關的意見回饋，並將其作為在麻薩諸塞州全州其他 </a:t>
            </a:r>
            <a:r>
              <a:rPr lang="en-US" altLang="zh-TW"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TW"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專案中應用溝通和外展策略的試辦。</a:t>
            </a:r>
            <a:endParaRPr lang="en-US" dirty="0">
              <a:latin typeface="Times New Roman" panose="02020603050405020304" pitchFamily="18" charset="0"/>
              <a:ea typeface="+mj-ea"/>
              <a:cs typeface="Times New Roman" panose="02020603050405020304" pitchFamily="18" charset="0"/>
            </a:endParaRPr>
          </a:p>
        </p:txBody>
      </p:sp>
      <p:sp>
        <p:nvSpPr>
          <p:cNvPr id="6" name="TextBox 5">
            <a:extLst>
              <a:ext uri="{FF2B5EF4-FFF2-40B4-BE49-F238E27FC236}">
                <a16:creationId xmlns:a16="http://schemas.microsoft.com/office/drawing/2014/main" id="{1FB4125B-D901-3D09-6070-7B5B775AFDB6}"/>
              </a:ext>
            </a:extLst>
          </p:cNvPr>
          <p:cNvSpPr txBox="1"/>
          <p:nvPr/>
        </p:nvSpPr>
        <p:spPr>
          <a:xfrm>
            <a:off x="960938" y="5171770"/>
            <a:ext cx="10194741" cy="923330"/>
          </a:xfrm>
          <a:prstGeom prst="rect">
            <a:avLst/>
          </a:prstGeom>
          <a:noFill/>
        </p:spPr>
        <p:txBody>
          <a:bodyPr wrap="square" lIns="91440" tIns="45720" rIns="91440" bIns="45720" rtlCol="0" anchor="t">
            <a:spAutoFit/>
          </a:bodyPr>
          <a:lstStyle/>
          <a:p>
            <a:r>
              <a:rPr lang="zh-TW" altLang="en-US" b="1" i="1" dirty="0">
                <a:latin typeface="Times New Roman" panose="02020603050405020304" pitchFamily="18" charset="0"/>
                <a:ea typeface="+mj-ea"/>
                <a:cs typeface="Times New Roman" panose="02020603050405020304" pitchFamily="18" charset="0"/>
              </a:rPr>
              <a:t>背景資訊：</a:t>
            </a:r>
            <a:r>
              <a:rPr lang="en-US" altLang="zh-TW" i="1" dirty="0">
                <a:latin typeface="Times New Roman" panose="02020603050405020304" pitchFamily="18" charset="0"/>
                <a:ea typeface="+mj-ea"/>
                <a:cs typeface="Times New Roman" panose="02020603050405020304" pitchFamily="18" charset="0"/>
              </a:rPr>
              <a:t>DCR </a:t>
            </a:r>
            <a:r>
              <a:rPr lang="zh-TW" altLang="en-US" i="1" dirty="0">
                <a:latin typeface="Times New Roman" panose="02020603050405020304" pitchFamily="18" charset="0"/>
                <a:ea typeface="+mj-ea"/>
                <a:cs typeface="Times New Roman" panose="02020603050405020304" pitchFamily="18" charset="0"/>
              </a:rPr>
              <a:t>應將上述建議中列出的策略／行動應用於 </a:t>
            </a:r>
            <a:r>
              <a:rPr lang="en-US" altLang="zh-TW" i="1" dirty="0">
                <a:latin typeface="Times New Roman" panose="02020603050405020304" pitchFamily="18" charset="0"/>
                <a:ea typeface="+mj-ea"/>
                <a:cs typeface="Times New Roman" panose="02020603050405020304" pitchFamily="18" charset="0"/>
              </a:rPr>
              <a:t>Longfellow </a:t>
            </a:r>
            <a:r>
              <a:rPr lang="zh-TW" altLang="en-US" i="1" dirty="0">
                <a:latin typeface="Times New Roman" panose="02020603050405020304" pitchFamily="18" charset="0"/>
                <a:ea typeface="+mj-ea"/>
                <a:cs typeface="Times New Roman" panose="02020603050405020304" pitchFamily="18" charset="0"/>
              </a:rPr>
              <a:t>和 </a:t>
            </a:r>
            <a:r>
              <a:rPr lang="en-US" altLang="zh-TW" i="1" dirty="0">
                <a:latin typeface="Times New Roman" panose="02020603050405020304" pitchFamily="18" charset="0"/>
                <a:ea typeface="+mj-ea"/>
                <a:cs typeface="Times New Roman" panose="02020603050405020304" pitchFamily="18" charset="0"/>
              </a:rPr>
              <a:t>Eliot </a:t>
            </a:r>
            <a:r>
              <a:rPr lang="zh-TW" altLang="en-US" i="1" dirty="0">
                <a:latin typeface="Times New Roman" panose="02020603050405020304" pitchFamily="18" charset="0"/>
                <a:ea typeface="+mj-ea"/>
                <a:cs typeface="Times New Roman" panose="02020603050405020304" pitchFamily="18" charset="0"/>
              </a:rPr>
              <a:t>兩座橋之間的 </a:t>
            </a:r>
            <a:r>
              <a:rPr lang="en-US" altLang="zh-TW" i="1" dirty="0">
                <a:latin typeface="Times New Roman" panose="02020603050405020304" pitchFamily="18" charset="0"/>
                <a:ea typeface="+mj-ea"/>
                <a:cs typeface="Times New Roman" panose="02020603050405020304" pitchFamily="18" charset="0"/>
              </a:rPr>
              <a:t>Charles River </a:t>
            </a:r>
            <a:r>
              <a:rPr lang="zh-TW" altLang="en-US" i="1" dirty="0">
                <a:latin typeface="Times New Roman" panose="02020603050405020304" pitchFamily="18" charset="0"/>
                <a:ea typeface="+mj-ea"/>
                <a:cs typeface="Times New Roman" panose="02020603050405020304" pitchFamily="18" charset="0"/>
              </a:rPr>
              <a:t>區域。此次試辦執行工作中的最佳實務和經驗教訓，可複製推廣到州內面臨類似挑戰的其他地區。</a:t>
            </a: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774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zh-CN" altLang="en-US" dirty="0"/>
              <a:t>口譯</a:t>
            </a:r>
            <a:r>
              <a:rPr lang="zh-CN" altLang="en-US" dirty="0">
                <a:latin typeface="PMingLiU" panose="02020500000000000000" pitchFamily="18" charset="-120"/>
                <a:ea typeface="PMingLiU" panose="02020500000000000000" pitchFamily="18" charset="-120"/>
              </a:rPr>
              <a:t>安排</a:t>
            </a:r>
            <a:endParaRPr lang="en-US" dirty="0">
              <a:latin typeface="PMingLiU" panose="02020500000000000000" pitchFamily="18" charset="-120"/>
              <a:ea typeface="PMingLiU" panose="02020500000000000000" pitchFamily="18" charset="-120"/>
              <a:cs typeface="Times New Roman" panose="02020603050405020304" pitchFamily="18" charset="0"/>
            </a:endParaRPr>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zh-TW" altLang="en-US" sz="2400" dirty="0">
                <a:latin typeface="Times New Roman" panose="02020603050405020304" pitchFamily="18" charset="0"/>
                <a:cs typeface="Times New Roman" panose="02020603050405020304" pitchFamily="18" charset="0"/>
              </a:rPr>
              <a:t>提供以下語言的口譯服務：西班牙語、巴西葡萄牙語、海地克里奧爾語、普通話、粵語、阿姆哈拉語、阿拉伯語和美國手語 </a:t>
            </a:r>
            <a:r>
              <a:rPr lang="en-US" altLang="zh-TW" sz="2400" dirty="0">
                <a:latin typeface="Times New Roman" panose="02020603050405020304" pitchFamily="18" charset="0"/>
                <a:cs typeface="Times New Roman" panose="02020603050405020304" pitchFamily="18" charset="0"/>
              </a:rPr>
              <a:t>(American Sign Language, ASL)</a:t>
            </a:r>
            <a:endParaRPr lang="en-US" sz="2400" dirty="0">
              <a:solidFill>
                <a:schemeClr val="tx1"/>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400" dirty="0">
                <a:latin typeface="Times New Roman" panose="02020603050405020304" pitchFamily="18" charset="0"/>
                <a:cs typeface="Times New Roman" panose="02020603050405020304" pitchFamily="18" charset="0"/>
              </a:rPr>
              <a:t>如需使用您希望的語言參與會議，請點選「口譯」地球圖示並選擇相應語言</a:t>
            </a:r>
            <a:endParaRPr lang="en-US" sz="2400" dirty="0">
              <a:solidFill>
                <a:srgbClr val="000000"/>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400" dirty="0">
                <a:latin typeface="Times New Roman" panose="02020603050405020304" pitchFamily="18" charset="0"/>
                <a:cs typeface="Times New Roman" panose="02020603050405020304" pitchFamily="18" charset="0"/>
              </a:rPr>
              <a:t>請放慢語速發言</a:t>
            </a:r>
            <a:endParaRPr lang="en-US" altLang="zh-TW" sz="24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400" dirty="0">
                <a:latin typeface="Times New Roman" panose="02020603050405020304" pitchFamily="18" charset="0"/>
                <a:cs typeface="Times New Roman" panose="02020603050405020304" pitchFamily="18" charset="0"/>
              </a:rPr>
              <a:t>所有與會者都必須選擇一個語言頻道，即使使用英語參與會議也需要選擇</a:t>
            </a:r>
            <a:endParaRPr lang="en-US" sz="2400" dirty="0">
              <a:solidFill>
                <a:srgbClr val="FF0000"/>
              </a:solidFill>
              <a:highlight>
                <a:srgbClr val="FFFF00"/>
              </a:highlight>
              <a:latin typeface="Times New Roman" panose="02020603050405020304" pitchFamily="18" charset="0"/>
              <a:ea typeface="+mj-ea"/>
              <a:cs typeface="Times New Roman" panose="02020603050405020304" pitchFamily="18" charset="0"/>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4F42-E636-D1EF-16A9-D199FA4EA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C29-5A55-EEE9-A741-7680F8234E6E}"/>
              </a:ext>
            </a:extLst>
          </p:cNvPr>
          <p:cNvSpPr>
            <a:spLocks noGrp="1"/>
          </p:cNvSpPr>
          <p:nvPr>
            <p:ph type="title"/>
          </p:nvPr>
        </p:nvSpPr>
        <p:spPr/>
        <p:txBody>
          <a:bodyPr>
            <a:normAutofit/>
          </a:bodyPr>
          <a:lstStyle/>
          <a:p>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建議草案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4</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sz="3300" i="1" dirty="0">
                <a:latin typeface="Times New Roman" panose="02020603050405020304" pitchFamily="18" charset="0"/>
                <a:ea typeface="PMingLiU" panose="02020500000000000000" pitchFamily="18" charset="-120"/>
                <a:cs typeface="Times New Roman" panose="02020603050405020304" pitchFamily="18" charset="0"/>
              </a:rPr>
              <a:t>2 </a:t>
            </a:r>
            <a:r>
              <a:rPr lang="zh-CN" altLang="en-US" sz="3300" i="1" dirty="0">
                <a:latin typeface="Times New Roman" panose="02020603050405020304" pitchFamily="18" charset="0"/>
                <a:ea typeface="PMingLiU" panose="02020500000000000000" pitchFamily="18" charset="-120"/>
                <a:cs typeface="Times New Roman" panose="02020603050405020304" pitchFamily="18" charset="0"/>
              </a:rPr>
              <a:t>部分）： </a:t>
            </a:r>
            <a:r>
              <a:rPr lang="en-US" sz="3300" i="1" dirty="0">
                <a:latin typeface="Times New Roman" panose="02020603050405020304" pitchFamily="18" charset="0"/>
                <a:ea typeface="PMingLiU" panose="02020500000000000000" pitchFamily="18" charset="-120"/>
                <a:cs typeface="Times New Roman" panose="02020603050405020304" pitchFamily="18" charset="0"/>
              </a:rPr>
              <a:t> </a:t>
            </a:r>
            <a:br>
              <a:rPr lang="en-US" dirty="0">
                <a:latin typeface="Times New Roman" panose="02020603050405020304" pitchFamily="18" charset="0"/>
                <a:ea typeface="PMingLiU" panose="02020500000000000000" pitchFamily="18" charset="-120"/>
                <a:cs typeface="Times New Roman" panose="02020603050405020304" pitchFamily="18" charset="0"/>
              </a:rPr>
            </a:br>
            <a:r>
              <a:rPr lang="zh-CN" altLang="en-US" sz="4300" dirty="0">
                <a:latin typeface="Times New Roman" panose="02020603050405020304" pitchFamily="18" charset="0"/>
                <a:ea typeface="PMingLiU" panose="02020500000000000000" pitchFamily="18" charset="-120"/>
                <a:cs typeface="Times New Roman" panose="02020603050405020304" pitchFamily="18" charset="0"/>
              </a:rPr>
              <a:t>執行</a:t>
            </a:r>
            <a:endParaRPr lang="en-US" sz="4300"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C425EC7F-A7FC-5333-AE5B-0856BA19DCC1}"/>
              </a:ext>
            </a:extLst>
          </p:cNvPr>
          <p:cNvSpPr txBox="1"/>
          <p:nvPr/>
        </p:nvSpPr>
        <p:spPr>
          <a:xfrm>
            <a:off x="1097279" y="2051991"/>
            <a:ext cx="10058401" cy="2554545"/>
          </a:xfrm>
          <a:prstGeom prst="rect">
            <a:avLst/>
          </a:prstGeom>
          <a:noFill/>
        </p:spPr>
        <p:txBody>
          <a:bodyPr wrap="square" lIns="91440" tIns="45720" rIns="91440" bIns="45720" rtlCol="0" anchor="t">
            <a:spAutoFit/>
          </a:bodyPr>
          <a:lstStyle/>
          <a:p>
            <a:pPr fontAlgn="base"/>
            <a:r>
              <a:rPr lang="en-US" sz="2000" dirty="0">
                <a:latin typeface="Times New Roman" panose="02020603050405020304" pitchFamily="18" charset="0"/>
                <a:ea typeface="+mj-ea"/>
                <a:cs typeface="Times New Roman" panose="02020603050405020304" pitchFamily="18" charset="0"/>
              </a:rPr>
              <a:t> </a:t>
            </a:r>
            <a:r>
              <a:rPr lang="zh-TW" altLang="en-US" sz="2000" b="1" i="1" dirty="0">
                <a:latin typeface="Times New Roman" panose="02020603050405020304" pitchFamily="18" charset="0"/>
                <a:ea typeface="+mj-ea"/>
                <a:cs typeface="Times New Roman" panose="02020603050405020304" pitchFamily="18" charset="0"/>
              </a:rPr>
              <a:t>建議的執行策略或行動： </a:t>
            </a:r>
            <a:r>
              <a:rPr lang="zh-CN" altLang="en-US" sz="2000" b="1" i="1" dirty="0">
                <a:latin typeface="Times New Roman" panose="02020603050405020304" pitchFamily="18" charset="0"/>
                <a:ea typeface="+mj-ea"/>
                <a:cs typeface="Times New Roman" panose="02020603050405020304" pitchFamily="18" charset="0"/>
              </a:rPr>
              <a:t> </a:t>
            </a:r>
            <a:r>
              <a:rPr lang="en-US" sz="2000" b="1" i="1" dirty="0">
                <a:latin typeface="Times New Roman" panose="02020603050405020304" pitchFamily="18" charset="0"/>
                <a:ea typeface="+mj-ea"/>
                <a:cs typeface="Times New Roman" panose="02020603050405020304" pitchFamily="18" charset="0"/>
              </a:rPr>
              <a:t> </a:t>
            </a:r>
          </a:p>
          <a:p>
            <a:pPr marL="457200" indent="-457200" fontAlgn="base">
              <a:buAutoNum type="arabicPeriod"/>
            </a:pPr>
            <a:r>
              <a:rPr lang="zh-TW" altLang="en-US" sz="2000" dirty="0">
                <a:latin typeface="Times New Roman" panose="02020603050405020304" pitchFamily="18" charset="0"/>
                <a:ea typeface="+mj-ea"/>
                <a:cs typeface="Times New Roman" panose="02020603050405020304" pitchFamily="18" charset="0"/>
              </a:rPr>
              <a:t>舉例說明如何透過上述建議，處理在工作組會議、焦點小組或公眾會議中提出的、與該地區基礎設施改善相關的不同情況。 </a:t>
            </a:r>
            <a:r>
              <a:rPr lang="en-US" sz="2000"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TW" altLang="en-US" sz="2000" dirty="0">
                <a:latin typeface="Times New Roman" panose="02020603050405020304" pitchFamily="18" charset="0"/>
                <a:ea typeface="+mj-ea"/>
                <a:cs typeface="Times New Roman" panose="02020603050405020304" pitchFamily="18" charset="0"/>
              </a:rPr>
              <a:t>需要封閉道路的大型活動</a:t>
            </a:r>
            <a:endParaRPr lang="en-US"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TW" altLang="en-US" sz="2000" dirty="0">
                <a:latin typeface="Times New Roman" panose="02020603050405020304" pitchFamily="18" charset="0"/>
                <a:ea typeface="+mj-ea"/>
                <a:cs typeface="Times New Roman" panose="02020603050405020304" pitchFamily="18" charset="0"/>
              </a:rPr>
              <a:t>需要因維護而暫時封閉公園、道路或公共空間的小型專案</a:t>
            </a:r>
          </a:p>
          <a:p>
            <a:pPr marL="914400" lvl="1" indent="-457200">
              <a:buFont typeface="Courier New"/>
              <a:buChar char="o"/>
            </a:pPr>
            <a:r>
              <a:rPr lang="zh-TW" altLang="en-US" sz="2000" dirty="0">
                <a:latin typeface="Times New Roman" panose="02020603050405020304" pitchFamily="18" charset="0"/>
                <a:ea typeface="+mj-ea"/>
                <a:cs typeface="Times New Roman" panose="02020603050405020304" pitchFamily="18" charset="0"/>
              </a:rPr>
              <a:t>將包含多個互動階段的大型新專案</a:t>
            </a:r>
          </a:p>
          <a:p>
            <a:pPr marL="457200" indent="-457200">
              <a:buAutoNum type="arabicPeriod"/>
            </a:pPr>
            <a:r>
              <a:rPr lang="zh-TW" altLang="en-US" sz="2000" dirty="0">
                <a:latin typeface="Times New Roman" panose="02020603050405020304" pitchFamily="18" charset="0"/>
                <a:ea typeface="+mj-ea"/>
                <a:cs typeface="Times New Roman" panose="02020603050405020304" pitchFamily="18" charset="0"/>
              </a:rPr>
              <a:t>制定清晰的評估架構，追蹤哪些溝通策略是有效的、仍存在哪些不足，以及社區成員對新流程的體驗如何。</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6211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38635"/>
            <a:ext cx="9647254" cy="167029"/>
            <a:chOff x="1093416" y="3452483"/>
            <a:chExt cx="10068839" cy="195718"/>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1337503"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2" name="Oval 31">
              <a:extLst>
                <a:ext uri="{FF2B5EF4-FFF2-40B4-BE49-F238E27FC236}">
                  <a16:creationId xmlns:a16="http://schemas.microsoft.com/office/drawing/2014/main" id="{5C211A56-1806-7DF8-3BD1-53F2161C6CC7}"/>
                </a:ext>
              </a:extLst>
            </p:cNvPr>
            <p:cNvSpPr/>
            <p:nvPr/>
          </p:nvSpPr>
          <p:spPr>
            <a:xfrm flipV="1">
              <a:off x="462006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ea typeface="PMingLiU" panose="02020500000000000000" pitchFamily="18" charset="-120"/>
                <a:cs typeface="Times New Roman" panose="02020603050405020304" pitchFamily="18" charset="0"/>
              </a:endParaRPr>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052545"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1969815"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7541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599CB8B-127E-43E5-0E37-E9CD366CE6BC}"/>
              </a:ext>
              <a:ext uri="{C183D7F6-B498-43B3-948B-1728B52AA6E4}">
                <adec:decorative xmlns:adec="http://schemas.microsoft.com/office/drawing/2017/decorative" val="1"/>
              </a:ext>
            </a:extLst>
          </p:cNvPr>
          <p:cNvCxnSpPr>
            <a:cxnSpLocks/>
          </p:cNvCxnSpPr>
          <p:nvPr/>
        </p:nvCxnSpPr>
        <p:spPr>
          <a:xfrm flipH="1" flipV="1">
            <a:off x="2453556" y="422526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1BE5017-8C2E-41EA-9F85-3D937FDAE8CF}"/>
              </a:ext>
              <a:ext uri="{C183D7F6-B498-43B3-948B-1728B52AA6E4}">
                <adec:decorative xmlns:adec="http://schemas.microsoft.com/office/drawing/2017/decorative" val="1"/>
              </a:ext>
            </a:extLst>
          </p:cNvPr>
          <p:cNvCxnSpPr>
            <a:cxnSpLocks/>
          </p:cNvCxnSpPr>
          <p:nvPr/>
        </p:nvCxnSpPr>
        <p:spPr>
          <a:xfrm flipH="1" flipV="1">
            <a:off x="3435420" y="4225489"/>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FB732FC-7A93-B0C9-8251-CD533B2B3F89}"/>
              </a:ext>
              <a:ext uri="{C183D7F6-B498-43B3-948B-1728B52AA6E4}">
                <adec:decorative xmlns:adec="http://schemas.microsoft.com/office/drawing/2017/decorative" val="1"/>
              </a:ext>
            </a:extLst>
          </p:cNvPr>
          <p:cNvCxnSpPr>
            <a:cxnSpLocks/>
          </p:cNvCxnSpPr>
          <p:nvPr/>
        </p:nvCxnSpPr>
        <p:spPr>
          <a:xfrm flipH="1" flipV="1">
            <a:off x="4314429"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4E5A38-B279-4C94-2787-E2E48CCC4C5C}"/>
              </a:ext>
              <a:ext uri="{C183D7F6-B498-43B3-948B-1728B52AA6E4}">
                <adec:decorative xmlns:adec="http://schemas.microsoft.com/office/drawing/2017/decorative" val="1"/>
              </a:ext>
            </a:extLst>
          </p:cNvPr>
          <p:cNvCxnSpPr>
            <a:cxnSpLocks/>
          </p:cNvCxnSpPr>
          <p:nvPr/>
        </p:nvCxnSpPr>
        <p:spPr>
          <a:xfrm flipH="1" flipV="1">
            <a:off x="7151635" y="423721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15824E-6908-1047-8A3B-13BEBBEFAA0A}"/>
              </a:ext>
              <a:ext uri="{C183D7F6-B498-43B3-948B-1728B52AA6E4}">
                <adec:decorative xmlns:adec="http://schemas.microsoft.com/office/drawing/2017/decorative" val="1"/>
              </a:ext>
            </a:extLst>
          </p:cNvPr>
          <p:cNvCxnSpPr>
            <a:cxnSpLocks/>
          </p:cNvCxnSpPr>
          <p:nvPr/>
        </p:nvCxnSpPr>
        <p:spPr>
          <a:xfrm flipH="1" flipV="1">
            <a:off x="5920712"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561AF33-681B-8A16-8A8A-5F241749A384}"/>
              </a:ext>
              <a:ext uri="{C183D7F6-B498-43B3-948B-1728B52AA6E4}">
                <adec:decorative xmlns:adec="http://schemas.microsoft.com/office/drawing/2017/decorative" val="1"/>
              </a:ext>
            </a:extLst>
          </p:cNvPr>
          <p:cNvCxnSpPr>
            <a:cxnSpLocks/>
          </p:cNvCxnSpPr>
          <p:nvPr/>
        </p:nvCxnSpPr>
        <p:spPr>
          <a:xfrm flipH="1" flipV="1">
            <a:off x="4912527"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zh-TW" altLang="en-US" dirty="0">
                <a:latin typeface="Times New Roman" panose="02020603050405020304" pitchFamily="18" charset="0"/>
                <a:ea typeface="PMingLiU" panose="02020500000000000000" pitchFamily="18" charset="-120"/>
                <a:cs typeface="Times New Roman" panose="02020603050405020304" pitchFamily="18" charset="0"/>
              </a:rPr>
              <a:t>截至 </a:t>
            </a:r>
            <a:r>
              <a:rPr lang="en-US" altLang="zh-TW" dirty="0">
                <a:latin typeface="Times New Roman" panose="02020603050405020304" pitchFamily="18" charset="0"/>
                <a:ea typeface="PMingLiU" panose="02020500000000000000" pitchFamily="18" charset="-120"/>
                <a:cs typeface="Times New Roman" panose="02020603050405020304" pitchFamily="18" charset="0"/>
              </a:rPr>
              <a:t>6 </a:t>
            </a:r>
            <a:r>
              <a:rPr lang="zh-TW" altLang="en-US" dirty="0">
                <a:latin typeface="Times New Roman" panose="02020603050405020304" pitchFamily="18" charset="0"/>
                <a:ea typeface="PMingLiU" panose="02020500000000000000" pitchFamily="18" charset="-120"/>
                <a:cs typeface="Times New Roman" panose="02020603050405020304" pitchFamily="18" charset="0"/>
              </a:rPr>
              <a:t>月的時程概覽</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1121820"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b="1" dirty="0">
                <a:latin typeface="Times New Roman" panose="02020603050405020304" pitchFamily="18" charset="0"/>
                <a:ea typeface="PMingLiU" panose="02020500000000000000" pitchFamily="18" charset="-120"/>
                <a:cs typeface="Times New Roman" panose="02020603050405020304" pitchFamily="18" charset="0"/>
              </a:rPr>
              <a:t>5 </a:t>
            </a:r>
            <a:r>
              <a:rPr lang="zh-CN" altLang="en-US" b="1" dirty="0">
                <a:latin typeface="Times New Roman" panose="02020603050405020304" pitchFamily="18" charset="0"/>
                <a:ea typeface="PMingLiU" panose="02020500000000000000" pitchFamily="18" charset="-120"/>
                <a:cs typeface="Times New Roman" panose="02020603050405020304" pitchFamily="18" charset="0"/>
              </a:rPr>
              <a:t>月</a:t>
            </a:r>
            <a:endParaRPr lang="en-US" b="1"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57" name="TextBox 56">
            <a:extLst>
              <a:ext uri="{FF2B5EF4-FFF2-40B4-BE49-F238E27FC236}">
                <a16:creationId xmlns:a16="http://schemas.microsoft.com/office/drawing/2014/main" id="{F1623107-395F-25D4-94D5-65ABD11EBC3E}"/>
              </a:ext>
            </a:extLst>
          </p:cNvPr>
          <p:cNvSpPr txBox="1"/>
          <p:nvPr/>
        </p:nvSpPr>
        <p:spPr>
          <a:xfrm>
            <a:off x="1070316" y="2500329"/>
            <a:ext cx="1871479"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5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13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       </a:t>
            </a:r>
            <a:endParaRPr lang="en-US" altLang="zh-CN" dirty="0">
              <a:latin typeface="Times New Roman" panose="02020603050405020304" pitchFamily="18" charset="0"/>
              <a:ea typeface="PMingLiU" panose="02020500000000000000" pitchFamily="18" charset="-120"/>
              <a:cs typeface="Times New Roman" panose="02020603050405020304" pitchFamily="18" charset="0"/>
            </a:endParaRPr>
          </a:p>
          <a:p>
            <a:pPr algn="ctr"/>
            <a:r>
              <a:rPr lang="zh-CN" altLang="en-US"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10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次會議</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a:p>
            <a:pPr algn="ctr"/>
            <a:r>
              <a:rPr lang="zh-CN" altLang="en-US" dirty="0">
                <a:latin typeface="Times New Roman" panose="02020603050405020304" pitchFamily="18" charset="0"/>
                <a:ea typeface="PMingLiU" panose="02020500000000000000" pitchFamily="18" charset="-120"/>
                <a:cs typeface="Times New Roman" panose="02020603050405020304" pitchFamily="18" charset="0"/>
              </a:rPr>
              <a:t>（下午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6–8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點，混合形式）</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 name="TextBox 2">
            <a:extLst>
              <a:ext uri="{FF2B5EF4-FFF2-40B4-BE49-F238E27FC236}">
                <a16:creationId xmlns:a16="http://schemas.microsoft.com/office/drawing/2014/main" id="{E85243CD-8FE7-704D-4F2C-645B4AA2364A}"/>
              </a:ext>
            </a:extLst>
          </p:cNvPr>
          <p:cNvSpPr txBox="1"/>
          <p:nvPr/>
        </p:nvSpPr>
        <p:spPr>
          <a:xfrm>
            <a:off x="1431933" y="4749653"/>
            <a:ext cx="1321379"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5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18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TW" altLang="en-US" dirty="0"/>
              <a:t>工作組成員意見回饋</a:t>
            </a:r>
            <a:endParaRPr lang="zh-CN" alt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7" name="TextBox 6">
            <a:extLst>
              <a:ext uri="{FF2B5EF4-FFF2-40B4-BE49-F238E27FC236}">
                <a16:creationId xmlns:a16="http://schemas.microsoft.com/office/drawing/2014/main" id="{DA0D8C75-B776-AED8-EBEE-1E75EFE94D3A}"/>
              </a:ext>
            </a:extLst>
          </p:cNvPr>
          <p:cNvSpPr txBox="1"/>
          <p:nvPr/>
        </p:nvSpPr>
        <p:spPr>
          <a:xfrm>
            <a:off x="2838702" y="4749652"/>
            <a:ext cx="1192425"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5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25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TW" altLang="en-US" dirty="0"/>
              <a:t>向工作組提交更新後的建議</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8" name="TextBox 7">
            <a:extLst>
              <a:ext uri="{FF2B5EF4-FFF2-40B4-BE49-F238E27FC236}">
                <a16:creationId xmlns:a16="http://schemas.microsoft.com/office/drawing/2014/main" id="{ECE16FD5-006F-59C2-5A6D-35B0732F941B}"/>
              </a:ext>
            </a:extLst>
          </p:cNvPr>
          <p:cNvSpPr txBox="1"/>
          <p:nvPr/>
        </p:nvSpPr>
        <p:spPr>
          <a:xfrm>
            <a:off x="3422226" y="2766392"/>
            <a:ext cx="1783217"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5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29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TW" altLang="en-US" dirty="0"/>
              <a:t>公眾意見徵詢期結束</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4246215"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b="1" dirty="0">
                <a:latin typeface="Times New Roman" panose="02020603050405020304" pitchFamily="18" charset="0"/>
                <a:ea typeface="PMingLiU" panose="02020500000000000000" pitchFamily="18" charset="-120"/>
                <a:cs typeface="Times New Roman" panose="02020603050405020304" pitchFamily="18" charset="0"/>
              </a:rPr>
              <a:t>6 </a:t>
            </a:r>
            <a:r>
              <a:rPr lang="zh-CN" altLang="en-US" b="1" dirty="0">
                <a:latin typeface="Times New Roman" panose="02020603050405020304" pitchFamily="18" charset="0"/>
                <a:ea typeface="PMingLiU" panose="02020500000000000000" pitchFamily="18" charset="-120"/>
                <a:cs typeface="Times New Roman" panose="02020603050405020304" pitchFamily="18" charset="0"/>
              </a:rPr>
              <a:t>月</a:t>
            </a:r>
            <a:endParaRPr lang="en-US" b="1"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15" name="TextBox 14">
            <a:extLst>
              <a:ext uri="{FF2B5EF4-FFF2-40B4-BE49-F238E27FC236}">
                <a16:creationId xmlns:a16="http://schemas.microsoft.com/office/drawing/2014/main" id="{BA5CC6EB-A6B4-5E37-B533-115724B1B0DC}"/>
              </a:ext>
            </a:extLst>
          </p:cNvPr>
          <p:cNvSpPr txBox="1"/>
          <p:nvPr/>
        </p:nvSpPr>
        <p:spPr>
          <a:xfrm>
            <a:off x="4128239" y="4749651"/>
            <a:ext cx="1133810"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6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TW" altLang="en-US" dirty="0"/>
              <a:t>向工作組提交調查資料</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13" name="TextBox 12">
            <a:extLst>
              <a:ext uri="{FF2B5EF4-FFF2-40B4-BE49-F238E27FC236}">
                <a16:creationId xmlns:a16="http://schemas.microsoft.com/office/drawing/2014/main" id="{13E801AF-ED12-0C04-43AC-6B63B5DA58CB}"/>
              </a:ext>
            </a:extLst>
          </p:cNvPr>
          <p:cNvSpPr txBox="1"/>
          <p:nvPr/>
        </p:nvSpPr>
        <p:spPr>
          <a:xfrm>
            <a:off x="5347439" y="4749651"/>
            <a:ext cx="1309656"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6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5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TW" altLang="en-US" dirty="0"/>
              <a:t>工作組成員意見回饋</a:t>
            </a:r>
            <a:endParaRPr lang="zh-CN" alt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11" name="TextBox 10">
            <a:extLst>
              <a:ext uri="{FF2B5EF4-FFF2-40B4-BE49-F238E27FC236}">
                <a16:creationId xmlns:a16="http://schemas.microsoft.com/office/drawing/2014/main" id="{F5F64EC3-6C43-E904-D674-0FFFDB64ACCC}"/>
              </a:ext>
            </a:extLst>
          </p:cNvPr>
          <p:cNvSpPr txBox="1"/>
          <p:nvPr/>
        </p:nvSpPr>
        <p:spPr>
          <a:xfrm>
            <a:off x="6754209" y="4761374"/>
            <a:ext cx="1403440"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6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10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TW" altLang="en-US" dirty="0"/>
              <a:t>向工作組提交報告草案</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58" name="TextBox 57">
            <a:extLst>
              <a:ext uri="{FF2B5EF4-FFF2-40B4-BE49-F238E27FC236}">
                <a16:creationId xmlns:a16="http://schemas.microsoft.com/office/drawing/2014/main" id="{3F00ABB1-F1FC-7981-BDEF-5CD89B405259}"/>
              </a:ext>
            </a:extLst>
          </p:cNvPr>
          <p:cNvSpPr txBox="1"/>
          <p:nvPr/>
        </p:nvSpPr>
        <p:spPr>
          <a:xfrm>
            <a:off x="6824295" y="2497421"/>
            <a:ext cx="1870061"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PMingLiU" panose="02020500000000000000" pitchFamily="18" charset="-120"/>
                <a:cs typeface="Times New Roman" panose="02020603050405020304" pitchFamily="18" charset="0"/>
              </a:rPr>
              <a:t>6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17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CN" altLang="en-US"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11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次會議</a:t>
            </a:r>
          </a:p>
          <a:p>
            <a:pPr algn="ctr"/>
            <a:r>
              <a:rPr lang="zh-CN" altLang="en-US" dirty="0">
                <a:latin typeface="Times New Roman" panose="02020603050405020304" pitchFamily="18" charset="0"/>
                <a:ea typeface="PMingLiU" panose="02020500000000000000" pitchFamily="18" charset="-120"/>
                <a:cs typeface="Times New Roman" panose="02020603050405020304" pitchFamily="18" charset="0"/>
              </a:rPr>
              <a:t>（下午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6–8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點，混合形式）</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9" name="TextBox 8">
            <a:extLst>
              <a:ext uri="{FF2B5EF4-FFF2-40B4-BE49-F238E27FC236}">
                <a16:creationId xmlns:a16="http://schemas.microsoft.com/office/drawing/2014/main" id="{3C0F96AD-B15D-EF8C-93C8-B6A9D95A8D1F}"/>
              </a:ext>
            </a:extLst>
          </p:cNvPr>
          <p:cNvSpPr txBox="1"/>
          <p:nvPr/>
        </p:nvSpPr>
        <p:spPr>
          <a:xfrm>
            <a:off x="8892662" y="2474561"/>
            <a:ext cx="2363982" cy="120032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dirty="0">
                <a:latin typeface="Times New Roman" panose="02020603050405020304" pitchFamily="18" charset="0"/>
                <a:ea typeface="PMingLiU" panose="02020500000000000000" pitchFamily="18" charset="-120"/>
                <a:cs typeface="Times New Roman" panose="02020603050405020304" pitchFamily="18" charset="0"/>
              </a:rPr>
              <a:t>如有需要，</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6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月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24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日</a:t>
            </a:r>
          </a:p>
          <a:p>
            <a:pPr algn="ctr"/>
            <a:r>
              <a:rPr lang="zh-CN" altLang="en-US" dirty="0">
                <a:latin typeface="Times New Roman" panose="02020603050405020304" pitchFamily="18" charset="0"/>
                <a:ea typeface="PMingLiU" panose="02020500000000000000" pitchFamily="18" charset="-120"/>
                <a:cs typeface="Times New Roman" panose="02020603050405020304" pitchFamily="18" charset="0"/>
              </a:rPr>
              <a:t>第 </a:t>
            </a:r>
            <a:r>
              <a:rPr lang="en-US" altLang="zh-CN" dirty="0">
                <a:latin typeface="Times New Roman" panose="02020603050405020304" pitchFamily="18" charset="0"/>
                <a:ea typeface="PMingLiU" panose="02020500000000000000" pitchFamily="18" charset="-120"/>
                <a:cs typeface="Times New Roman" panose="02020603050405020304" pitchFamily="18" charset="0"/>
              </a:rPr>
              <a:t>12 </a:t>
            </a:r>
            <a:r>
              <a:rPr lang="zh-CN" altLang="en-US" dirty="0">
                <a:latin typeface="Times New Roman" panose="02020603050405020304" pitchFamily="18" charset="0"/>
                <a:ea typeface="PMingLiU" panose="02020500000000000000" pitchFamily="18" charset="-120"/>
                <a:cs typeface="Times New Roman" panose="02020603050405020304" pitchFamily="18" charset="0"/>
              </a:rPr>
              <a:t>次會議</a:t>
            </a:r>
          </a:p>
          <a:p>
            <a:pPr algn="ctr"/>
            <a:r>
              <a:rPr lang="zh-TW" altLang="en-US" dirty="0"/>
              <a:t>（下午 </a:t>
            </a:r>
            <a:r>
              <a:rPr lang="en-US" altLang="zh-TW" dirty="0">
                <a:latin typeface="Times New Roman" panose="02020603050405020304" pitchFamily="18" charset="0"/>
                <a:cs typeface="Times New Roman" panose="02020603050405020304" pitchFamily="18" charset="0"/>
              </a:rPr>
              <a:t>6–8</a:t>
            </a:r>
            <a:r>
              <a:rPr lang="en-US" altLang="zh-TW" dirty="0"/>
              <a:t> </a:t>
            </a:r>
            <a:r>
              <a:rPr lang="zh-TW" altLang="en-US" dirty="0"/>
              <a:t>點，混合形式）</a:t>
            </a:r>
            <a:endParaRPr lang="zh-CN" alt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b="1" dirty="0">
                <a:solidFill>
                  <a:srgbClr val="00B050"/>
                </a:solidFill>
                <a:latin typeface="Times New Roman" panose="02020603050405020304" pitchFamily="18" charset="0"/>
                <a:ea typeface="PMingLiU" panose="02020500000000000000" pitchFamily="18" charset="-120"/>
                <a:cs typeface="Times New Roman" panose="02020603050405020304" pitchFamily="18" charset="0"/>
              </a:rPr>
              <a:t>最終報告截止日期：</a:t>
            </a:r>
            <a:r>
              <a:rPr lang="en-US" altLang="zh-CN" b="1" dirty="0">
                <a:solidFill>
                  <a:srgbClr val="00B050"/>
                </a:solidFill>
                <a:latin typeface="Times New Roman" panose="02020603050405020304" pitchFamily="18" charset="0"/>
                <a:ea typeface="PMingLiU" panose="02020500000000000000" pitchFamily="18" charset="-120"/>
                <a:cs typeface="Times New Roman" panose="02020603050405020304" pitchFamily="18" charset="0"/>
              </a:rPr>
              <a:t>6 </a:t>
            </a:r>
            <a:r>
              <a:rPr lang="zh-CN" altLang="en-US" b="1" dirty="0">
                <a:solidFill>
                  <a:srgbClr val="00B050"/>
                </a:solidFill>
                <a:latin typeface="Times New Roman" panose="02020603050405020304" pitchFamily="18" charset="0"/>
                <a:ea typeface="PMingLiU" panose="02020500000000000000" pitchFamily="18" charset="-120"/>
                <a:cs typeface="Times New Roman" panose="02020603050405020304" pitchFamily="18" charset="0"/>
              </a:rPr>
              <a:t>月 </a:t>
            </a:r>
            <a:r>
              <a:rPr lang="en-US" altLang="zh-CN" b="1" dirty="0">
                <a:solidFill>
                  <a:srgbClr val="00B050"/>
                </a:solidFill>
                <a:latin typeface="Times New Roman" panose="02020603050405020304" pitchFamily="18" charset="0"/>
                <a:ea typeface="PMingLiU" panose="02020500000000000000" pitchFamily="18" charset="-120"/>
                <a:cs typeface="Times New Roman" panose="02020603050405020304" pitchFamily="18" charset="0"/>
              </a:rPr>
              <a:t>30 </a:t>
            </a:r>
            <a:r>
              <a:rPr lang="zh-CN" altLang="en-US" b="1" dirty="0">
                <a:solidFill>
                  <a:srgbClr val="00B050"/>
                </a:solidFill>
                <a:latin typeface="Times New Roman" panose="02020603050405020304" pitchFamily="18" charset="0"/>
                <a:ea typeface="PMingLiU" panose="02020500000000000000" pitchFamily="18" charset="-120"/>
                <a:cs typeface="Times New Roman" panose="02020603050405020304" pitchFamily="18" charset="0"/>
              </a:rPr>
              <a:t>日</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98787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zh-TW" altLang="en-US" dirty="0"/>
              <a:t>會議錄影通知</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marL="0" indent="0">
              <a:buNone/>
            </a:pP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本次會議將進行錄影，保護與娛樂部 </a:t>
            </a:r>
            <a:r>
              <a:rPr lang="en-US" altLang="zh-CN" sz="2400" dirty="0">
                <a:latin typeface="Times New Roman" panose="02020603050405020304" pitchFamily="18" charset="0"/>
                <a:ea typeface="PMingLiU" panose="02020500000000000000" pitchFamily="18" charset="-120"/>
                <a:cs typeface="Times New Roman" panose="02020603050405020304" pitchFamily="18" charset="0"/>
              </a:rPr>
              <a:t>(</a:t>
            </a:r>
            <a:r>
              <a:rPr lang="vi-VN" altLang="zh-CN" sz="2400" dirty="0">
                <a:latin typeface="Times New Roman" panose="02020603050405020304" pitchFamily="18" charset="0"/>
                <a:ea typeface="PMingLiU" panose="02020500000000000000" pitchFamily="18" charset="-120"/>
                <a:cs typeface="Times New Roman" panose="02020603050405020304" pitchFamily="18" charset="0"/>
              </a:rPr>
              <a:t>Department of Conservation and Recreation, DCR) </a:t>
            </a: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和／或能源與環境事務執行辦公室 </a:t>
            </a:r>
            <a:r>
              <a:rPr lang="en-US" altLang="zh-CN" sz="2400" dirty="0">
                <a:latin typeface="Times New Roman" panose="02020603050405020304" pitchFamily="18" charset="0"/>
                <a:ea typeface="PMingLiU" panose="02020500000000000000" pitchFamily="18" charset="-120"/>
                <a:cs typeface="Times New Roman" panose="02020603050405020304" pitchFamily="18" charset="0"/>
              </a:rPr>
              <a:t>(</a:t>
            </a:r>
            <a:r>
              <a:rPr lang="vi-VN" altLang="zh-CN" sz="2400" dirty="0">
                <a:latin typeface="Times New Roman" panose="02020603050405020304" pitchFamily="18" charset="0"/>
                <a:ea typeface="PMingLiU" panose="02020500000000000000" pitchFamily="18" charset="-120"/>
                <a:cs typeface="Times New Roman" panose="02020603050405020304" pitchFamily="18" charset="0"/>
              </a:rPr>
              <a:t>Executive Office of Energy &amp; Environmental Affairs</a:t>
            </a:r>
            <a:r>
              <a:rPr lang="en-US" altLang="zh-CN" sz="2400" dirty="0">
                <a:latin typeface="Times New Roman" panose="02020603050405020304" pitchFamily="18" charset="0"/>
                <a:ea typeface="PMingLiU" panose="02020500000000000000" pitchFamily="18" charset="-120"/>
                <a:cs typeface="Times New Roman" panose="02020603050405020304" pitchFamily="18" charset="0"/>
              </a:rPr>
              <a:t>, EEA</a:t>
            </a:r>
            <a:r>
              <a:rPr lang="vi-VN" altLang="zh-CN" sz="2400" dirty="0">
                <a:latin typeface="Times New Roman" panose="02020603050405020304" pitchFamily="18" charset="0"/>
                <a:ea typeface="PMingLiU" panose="02020500000000000000" pitchFamily="18" charset="-120"/>
                <a:cs typeface="Times New Roman" panose="02020603050405020304" pitchFamily="18" charset="0"/>
              </a:rPr>
              <a:t>) </a:t>
            </a:r>
            <a:r>
              <a:rPr lang="zh-CN" altLang="en-US" sz="2400" dirty="0">
                <a:latin typeface="Times New Roman" panose="02020603050405020304" pitchFamily="18" charset="0"/>
                <a:ea typeface="PMingLiU" panose="02020500000000000000" pitchFamily="18" charset="-120"/>
                <a:cs typeface="Times New Roman" panose="02020603050405020304" pitchFamily="18" charset="0"/>
              </a:rPr>
              <a:t>可能選擇發布會議影片、靜態影像、音訊和／或聊天紀錄。</a:t>
            </a:r>
            <a:br>
              <a:rPr lang="en-US" sz="2400" dirty="0">
                <a:latin typeface="Times New Roman" panose="02020603050405020304" pitchFamily="18" charset="0"/>
                <a:ea typeface="PMingLiU" panose="02020500000000000000" pitchFamily="18" charset="-120"/>
                <a:cs typeface="Times New Roman" panose="02020603050405020304" pitchFamily="18" charset="0"/>
              </a:rPr>
            </a:br>
            <a:br>
              <a:rPr lang="en-US" sz="2400" dirty="0">
                <a:latin typeface="Times New Roman" panose="02020603050405020304" pitchFamily="18" charset="0"/>
                <a:ea typeface="PMingLiU" panose="02020500000000000000" pitchFamily="18" charset="-120"/>
                <a:cs typeface="Times New Roman" panose="02020603050405020304" pitchFamily="18" charset="0"/>
              </a:rPr>
            </a:b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繼續參與本次線上會議，即表示您同意成為本次錄影活動的一部分。錄影、錄音和聊天紀錄可能會被視為公共紀錄。</a:t>
            </a:r>
            <a:endParaRPr 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vi-VN" altLang="zh-CN" dirty="0"/>
              <a:t>Zoom </a:t>
            </a:r>
            <a:r>
              <a:rPr lang="zh-CN" altLang="en-US" dirty="0"/>
              <a:t>會議安排</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zh-TW" altLang="en-US" sz="2800" dirty="0"/>
              <a:t>成員可使用聊天功能發表意見並提出問題（須遵守公共紀錄相關規定）</a:t>
            </a:r>
            <a:endParaRPr lang="en-US" dirty="0">
              <a:latin typeface="Times New Roman" panose="02020603050405020304" pitchFamily="18" charset="0"/>
              <a:ea typeface="+mj-ea"/>
              <a:cs typeface="Times New Roman" panose="02020603050405020304" pitchFamily="18" charset="0"/>
            </a:endParaRPr>
          </a:p>
          <a:p>
            <a:pPr marL="571500" indent="-571500">
              <a:buClr>
                <a:srgbClr val="004B24"/>
              </a:buClr>
              <a:buFont typeface="Wingdings" panose="020F0502020204030204" pitchFamily="34" charset="0"/>
              <a:buChar char="§"/>
            </a:pPr>
            <a:r>
              <a:rPr lang="zh-TW" altLang="en-US" sz="2800" dirty="0"/>
              <a:t>請勿使用私人訊息功能</a:t>
            </a:r>
            <a:endParaRPr lang="en-US" altLang="zh-TW" sz="2800" dirty="0"/>
          </a:p>
          <a:p>
            <a:pPr marL="571500" indent="-571500">
              <a:buClr>
                <a:srgbClr val="004B24"/>
              </a:buClr>
              <a:buFont typeface="Wingdings" panose="020F0502020204030204" pitchFamily="34" charset="0"/>
              <a:buChar char="§"/>
            </a:pPr>
            <a:r>
              <a:rPr lang="zh-TW" altLang="en-US" sz="2800" dirty="0"/>
              <a:t>為盡量減少背景噪音，除非您正在向工作組發言，否則請將麥克風靜音</a:t>
            </a:r>
            <a:endParaRPr lang="en-US" sz="2800" dirty="0">
              <a:latin typeface="Times New Roman" panose="02020603050405020304" pitchFamily="18" charset="0"/>
              <a:ea typeface="+mj-ea"/>
              <a:cs typeface="Times New Roman" panose="02020603050405020304" pitchFamily="18" charset="0"/>
            </a:endParaRPr>
          </a:p>
          <a:p>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zh-CN" altLang="en-US" dirty="0">
                <a:latin typeface="Times New Roman" panose="02020603050405020304" pitchFamily="18" charset="0"/>
                <a:ea typeface="PMingLiU" panose="02020500000000000000" pitchFamily="18" charset="-120"/>
                <a:cs typeface="Times New Roman" panose="02020603050405020304" pitchFamily="18" charset="0"/>
              </a:rPr>
              <a:t>點名</a:t>
            </a:r>
            <a:endParaRPr lang="en-US" dirty="0">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887673" y="1685237"/>
            <a:ext cx="5676560" cy="4848877"/>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vi-VN" altLang="zh-CN"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EEA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聯合主席</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María Belén Power</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環境正義與公平副部長</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vi-VN" altLang="zh-CN"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DCR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聯合主席</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Nicole LaChapelle</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署長</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公共衛生部氣候與環境健康局局長或其指定代表</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en-US"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Logan Bailey</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，公共衛生部氣候與環境健康局毒理學部首席科學家</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Cambridge Health Alliance</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Derrick Neal</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Cambridge </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市首席公共衛生官</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vi-VN" altLang="zh-CN" sz="1700" b="1" dirty="0">
                <a:solidFill>
                  <a:schemeClr val="tx1"/>
                </a:solidFill>
                <a:latin typeface="+mj-lt"/>
                <a:ea typeface="PMingLiU" panose="02020500000000000000" pitchFamily="18" charset="-120"/>
                <a:cs typeface="Times New Roman" panose="02020603050405020304" pitchFamily="18" charset="0"/>
              </a:rPr>
              <a:t>Cambridge Redevelopment Authority</a:t>
            </a:r>
            <a:r>
              <a:rPr lang="zh-CN" altLang="vi-VN" sz="1700" b="1" dirty="0">
                <a:solidFill>
                  <a:schemeClr val="tx1"/>
                </a:solidFill>
                <a:latin typeface="+mj-lt"/>
                <a:ea typeface="PMingLiU" panose="02020500000000000000" pitchFamily="18" charset="-120"/>
                <a:cs typeface="Times New Roman" panose="02020603050405020304" pitchFamily="18" charset="0"/>
              </a:rPr>
              <a:t>（</a:t>
            </a:r>
            <a:r>
              <a:rPr lang="vi-VN" altLang="zh-CN" sz="1700" b="1" dirty="0">
                <a:solidFill>
                  <a:schemeClr val="tx1"/>
                </a:solidFill>
                <a:latin typeface="+mj-lt"/>
                <a:ea typeface="PMingLiU" panose="02020500000000000000" pitchFamily="18" charset="-120"/>
                <a:cs typeface="Times New Roman" panose="02020603050405020304" pitchFamily="18" charset="0"/>
              </a:rPr>
              <a:t>Cambridge </a:t>
            </a:r>
            <a:r>
              <a:rPr lang="zh-CN" altLang="en-US" sz="1700" b="1" dirty="0">
                <a:solidFill>
                  <a:schemeClr val="tx1"/>
                </a:solidFill>
                <a:latin typeface="+mj-lt"/>
                <a:ea typeface="PMingLiU" panose="02020500000000000000" pitchFamily="18" charset="-120"/>
                <a:cs typeface="Times New Roman" panose="02020603050405020304" pitchFamily="18" charset="0"/>
              </a:rPr>
              <a:t>再开发管理局）：</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Kyle Vangel</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en-US" sz="1700" dirty="0">
                <a:solidFill>
                  <a:schemeClr val="tx1"/>
                </a:solidFill>
              </a:rPr>
              <a:t>專案與規劃主任</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altLang="zh-CN"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NAACP</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（全國有色人種協進會）</a:t>
            </a:r>
            <a:r>
              <a:rPr lang="en-US" altLang="zh-CN"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Cambridge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分會</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Ken Reeves</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會長</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Cambridge </a:t>
            </a: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Black Pastors Alliance, Inc</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Jeremy D. Battle</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Western Avenue </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教堂牧師</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81311" y="1746757"/>
            <a:ext cx="5034174"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Massachusetts Bicycle Coalition, Inc.</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Galen Mook</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執行主任</a:t>
            </a:r>
            <a:endParaRPr lang="en-US"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Charles River Conservancy, Inc.</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Laura Jasinski</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執行主任</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Cambridge Mothers Out Front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i="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空缺</a:t>
            </a:r>
            <a:endParaRPr lang="en-US" sz="1700" i="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The People for Riverbend Park Trust</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vi-VN" altLang="zh-C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Franziska "Fran" Amacher</a:t>
            </a:r>
            <a:r>
              <a:rPr lang="zh-CN" altLang="vi-VN"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受託人</a:t>
            </a:r>
            <a:endPar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個人成員：</a:t>
            </a:r>
            <a:r>
              <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Lawrence Adkins</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個人成員：</a:t>
            </a:r>
            <a:r>
              <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Sheila Headley-Burwell</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個人成員：</a:t>
            </a:r>
            <a:r>
              <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Steven Miller</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個人成員：</a:t>
            </a:r>
            <a:r>
              <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Thomas Leonard</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個人成員：</a:t>
            </a:r>
            <a:r>
              <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700" b="1"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個人成員：</a:t>
            </a:r>
            <a:r>
              <a:rPr lang="en-US" sz="1700" dirty="0">
                <a:solidFill>
                  <a:schemeClr val="tx1"/>
                </a:solidFill>
                <a:latin typeface="Times New Roman" panose="02020603050405020304" pitchFamily="18" charset="0"/>
                <a:ea typeface="PMingLiU" panose="02020500000000000000" pitchFamily="18" charset="-120"/>
                <a:cs typeface="Times New Roman" panose="02020603050405020304" pitchFamily="18" charset="0"/>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zh-CN" altLang="en-US" dirty="0"/>
              <a:t>工作組規範</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所有會議通知將依照</a:t>
            </a:r>
            <a:r>
              <a:rPr lang="en-US" altLang="zh-TW" sz="2000" dirty="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公開會議法</a:t>
            </a:r>
            <a:r>
              <a:rPr lang="en-US" altLang="zh-TW" sz="2000" dirty="0">
                <a:latin typeface="Times New Roman" panose="02020603050405020304" pitchFamily="18" charset="0"/>
                <a:cs typeface="Times New Roman" panose="02020603050405020304" pitchFamily="18" charset="0"/>
              </a:rPr>
              <a:t>》(Open Meeting Law) </a:t>
            </a:r>
            <a:r>
              <a:rPr lang="zh-TW" altLang="en-US" sz="2000" dirty="0">
                <a:latin typeface="Times New Roman" panose="02020603050405020304" pitchFamily="18" charset="0"/>
                <a:cs typeface="Times New Roman" panose="02020603050405020304" pitchFamily="18" charset="0"/>
              </a:rPr>
              <a:t>要求公開發布。</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議程將至少提前 </a:t>
            </a:r>
            <a:r>
              <a:rPr lang="en-US" altLang="zh-TW" sz="2000" dirty="0">
                <a:latin typeface="Times New Roman" panose="02020603050405020304" pitchFamily="18" charset="0"/>
                <a:cs typeface="Times New Roman" panose="02020603050405020304" pitchFamily="18" charset="0"/>
              </a:rPr>
              <a:t>48 </a:t>
            </a:r>
            <a:r>
              <a:rPr lang="zh-TW" altLang="en-US" sz="2000" dirty="0">
                <a:latin typeface="Times New Roman" panose="02020603050405020304" pitchFamily="18" charset="0"/>
                <a:cs typeface="Times New Roman" panose="02020603050405020304" pitchFamily="18" charset="0"/>
              </a:rPr>
              <a:t>小時分發，並包含明確的討論議題。</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會議紀錄將在合理時間內公開提供。</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不得在已公開發布通知的會議之外進行任何審議或決策。</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成員將積極且尊重地傾聽所有發言者，包括公眾意見。</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分歧將以建設性的方式表達，且需關注議題而非個人。</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盡量減少打斷，以確保共同主持人之間的參與機會公平。</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將預留公眾意見時間，並設定明確的時長和發言形式。</a:t>
            </a:r>
            <a:endParaRPr lang="en-US" altLang="zh-TW" sz="2000" dirty="0">
              <a:latin typeface="Times New Roman" panose="02020603050405020304" pitchFamily="18" charset="0"/>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TW" altLang="en-US" sz="2000" dirty="0">
                <a:latin typeface="Times New Roman" panose="02020603050405020304" pitchFamily="18" charset="0"/>
                <a:cs typeface="Times New Roman" panose="02020603050405020304" pitchFamily="18" charset="0"/>
              </a:rPr>
              <a:t>成員將在決策過程中承認並考量公眾意見。</a:t>
            </a:r>
            <a:endParaRPr lang="en-US" sz="2000" dirty="0">
              <a:solidFill>
                <a:schemeClr val="tx1"/>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r>
              <a:rPr lang="zh-CN" altLang="en-US" dirty="0"/>
              <a:t>工作組規範（續）</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773167"/>
            <a:ext cx="10990996" cy="4398674"/>
          </a:xfrm>
        </p:spPr>
        <p:txBody>
          <a:bodyPr vert="horz" lIns="0" tIns="45720" rIns="0" bIns="45720" rtlCol="0" anchor="t">
            <a:noAutofit/>
          </a:bodyPr>
          <a:lstStyle/>
          <a:p>
            <a:pPr marL="383540" lvl="1">
              <a:buClr>
                <a:srgbClr val="004B24"/>
              </a:buClr>
              <a:buFont typeface="Wingdings" panose="05000000000000000000" pitchFamily="2" charset="2"/>
              <a:buChar char="§"/>
            </a:pPr>
            <a:r>
              <a:rPr lang="zh-TW" altLang="en-US" sz="2200" dirty="0"/>
              <a:t>將提供語言協助與便利措施，以確保包容性參與</a:t>
            </a:r>
            <a:r>
              <a:rPr lang="zh-CN" altLang="en-US" sz="2200" dirty="0"/>
              <a:t>。</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會議將選擇可及性良好的地點舉辦，和／或以線上方式舉行，以滿足多樣化需求</a:t>
            </a:r>
            <a:r>
              <a:rPr lang="zh-CN" altLang="en-US" sz="2200" dirty="0"/>
              <a:t>。</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材料將以通俗語言提供，並進行翻譯。</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成員將努力放大一線社區與歷史上被邊緣化群體的聲音。</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成員需提前閱讀材料，並做好充分準備，認真參與討論。</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參與和準時是基本要求；若無法參加，成員需提前告知共同主持人。成員可派人以公眾身分參與會議，但該人員不具有投票權，也不具備在工作組中的正式地位。 </a:t>
            </a:r>
            <a:endParaRPr lang="en-US" sz="2200" dirty="0">
              <a:solidFill>
                <a:schemeClr val="tx1"/>
              </a:solidFill>
              <a:latin typeface="Times New Roman" panose="02020603050405020304" pitchFamily="18" charset="0"/>
              <a:ea typeface="+mj-ea"/>
              <a:cs typeface="Times New Roman" panose="02020603050405020304" pitchFamily="18" charset="0"/>
            </a:endParaRPr>
          </a:p>
          <a:p>
            <a:pPr marL="383540" lvl="1">
              <a:buClr>
                <a:srgbClr val="004B24"/>
              </a:buClr>
              <a:buFont typeface="Wingdings" panose="05000000000000000000" pitchFamily="2" charset="2"/>
              <a:buChar char="§"/>
            </a:pPr>
            <a:r>
              <a:rPr lang="zh-TW" altLang="en-US" sz="2200" dirty="0"/>
              <a:t>利益衝突將根據相關指引進行揭露和管理</a:t>
            </a:r>
            <a:r>
              <a:rPr lang="zh-CN" altLang="en-US" sz="2200" dirty="0"/>
              <a:t>。</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規範將定期回顧，以反映不斷變化的需求和意見回饋</a:t>
            </a:r>
            <a:r>
              <a:rPr lang="zh-CN" altLang="en-US" sz="2200" dirty="0"/>
              <a:t>。</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TW" altLang="en-US" sz="2200" dirty="0"/>
              <a:t>鼓勵成員提出改善會議流程和可及性的建議。 </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Font typeface="Wingdings" panose="05000000000000000000" pitchFamily="2" charset="2"/>
              <a:buChar char="§"/>
            </a:pPr>
            <a:endParaRPr lang="en-US" sz="2200" dirty="0">
              <a:latin typeface="Times New Roman" panose="02020603050405020304" pitchFamily="18" charset="0"/>
              <a:ea typeface="+mj-ea"/>
              <a:cs typeface="Times New Roman" panose="02020603050405020304" pitchFamily="18" charset="0"/>
            </a:endParaRPr>
          </a:p>
          <a:p>
            <a:pPr marL="383540" lvl="1">
              <a:buFont typeface="Wingdings" panose="05000000000000000000" pitchFamily="2" charset="2"/>
              <a:buChar char="§"/>
            </a:pPr>
            <a:endParaRPr lang="en-US" sz="2200" dirty="0">
              <a:solidFill>
                <a:srgbClr val="FF0000"/>
              </a:solidFill>
              <a:highlight>
                <a:srgbClr val="FFFF00"/>
              </a:highligh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zh-CN" altLang="en-US" dirty="0"/>
              <a:t>議程</a:t>
            </a:r>
            <a:endParaRPr lang="en-US" dirty="0">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841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zh-TW" altLang="en-US" sz="2400" dirty="0">
                <a:highlight>
                  <a:srgbClr val="FFFFFF"/>
                </a:highlight>
              </a:rPr>
              <a:t>歡迎與點名（建議時間：</a:t>
            </a:r>
            <a:r>
              <a:rPr lang="en-US" altLang="zh-TW" sz="2400" dirty="0">
                <a:highlight>
                  <a:srgbClr val="FFFFFF"/>
                </a:highlight>
              </a:rPr>
              <a:t>10 </a:t>
            </a:r>
            <a:r>
              <a:rPr lang="zh-TW" altLang="en-US" sz="2400" dirty="0">
                <a:highlight>
                  <a:srgbClr val="FFFFFF"/>
                </a:highlight>
              </a:rPr>
              <a:t>分鐘）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審閱 </a:t>
            </a:r>
            <a:r>
              <a:rPr lang="en-US" altLang="zh-TW" sz="2400" dirty="0">
                <a:highlight>
                  <a:srgbClr val="FFFFFF"/>
                </a:highlight>
              </a:rPr>
              <a:t>4 </a:t>
            </a:r>
            <a:r>
              <a:rPr lang="zh-TW" altLang="en-US" sz="2400" dirty="0">
                <a:highlight>
                  <a:srgbClr val="FFFFFF"/>
                </a:highlight>
              </a:rPr>
              <a:t>月 </a:t>
            </a:r>
            <a:r>
              <a:rPr lang="en-US" altLang="zh-TW" sz="2400" dirty="0">
                <a:highlight>
                  <a:srgbClr val="FFFFFF"/>
                </a:highlight>
              </a:rPr>
              <a:t>15 </a:t>
            </a:r>
            <a:r>
              <a:rPr lang="zh-TW" altLang="en-US" sz="2400" dirty="0">
                <a:highlight>
                  <a:srgbClr val="FFFFFF"/>
                </a:highlight>
              </a:rPr>
              <a:t>日第 </a:t>
            </a:r>
            <a:r>
              <a:rPr lang="en-US" altLang="zh-TW" sz="2400" dirty="0">
                <a:highlight>
                  <a:srgbClr val="FFFFFF"/>
                </a:highlight>
              </a:rPr>
              <a:t>9 </a:t>
            </a:r>
            <a:r>
              <a:rPr lang="zh-TW" altLang="en-US" sz="2400" dirty="0">
                <a:highlight>
                  <a:srgbClr val="FFFFFF"/>
                </a:highlight>
              </a:rPr>
              <a:t>次會議紀錄 </a:t>
            </a:r>
            <a:r>
              <a:rPr lang="en-US" altLang="zh-TW" sz="2400" dirty="0">
                <a:highlight>
                  <a:srgbClr val="FFFFFF"/>
                </a:highlight>
              </a:rPr>
              <a:t>[</a:t>
            </a:r>
            <a:r>
              <a:rPr lang="zh-TW" altLang="en-US" sz="2400" dirty="0">
                <a:highlight>
                  <a:srgbClr val="FFFFFF"/>
                </a:highlight>
              </a:rPr>
              <a:t>表決</a:t>
            </a:r>
            <a:r>
              <a:rPr lang="en-US" altLang="zh-TW" sz="2400" dirty="0">
                <a:highlight>
                  <a:srgbClr val="FFFFFF"/>
                </a:highlight>
              </a:rPr>
              <a:t>]</a:t>
            </a:r>
            <a:r>
              <a:rPr lang="zh-TW" altLang="en-US" sz="2400" dirty="0">
                <a:highlight>
                  <a:srgbClr val="FFFFFF"/>
                </a:highlight>
              </a:rPr>
              <a:t>（建議時間：</a:t>
            </a:r>
            <a:r>
              <a:rPr lang="en-US" altLang="zh-TW" sz="2400" dirty="0">
                <a:highlight>
                  <a:srgbClr val="FFFFFF"/>
                </a:highlight>
              </a:rPr>
              <a:t>5 </a:t>
            </a:r>
            <a:r>
              <a:rPr lang="zh-TW" altLang="en-US" sz="2400" dirty="0">
                <a:highlight>
                  <a:srgbClr val="FFFFFF"/>
                </a:highlight>
              </a:rPr>
              <a:t>分鐘）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審閱截至目前公聽會和公聽會調查中有關建議的意見回饋（建議時間：</a:t>
            </a:r>
            <a:r>
              <a:rPr lang="en-US" altLang="zh-TW" sz="2400" dirty="0">
                <a:highlight>
                  <a:srgbClr val="FFFFFF"/>
                </a:highlight>
              </a:rPr>
              <a:t>40 </a:t>
            </a:r>
            <a:r>
              <a:rPr lang="zh-TW" altLang="en-US" sz="2400" dirty="0">
                <a:highlight>
                  <a:srgbClr val="FFFFFF"/>
                </a:highlight>
              </a:rPr>
              <a:t>分鐘）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審閱截至目前焦點小組調查結果（建議時間：</a:t>
            </a:r>
            <a:r>
              <a:rPr lang="en-US" altLang="zh-TW" sz="2400" dirty="0">
                <a:highlight>
                  <a:srgbClr val="FFFFFF"/>
                </a:highlight>
              </a:rPr>
              <a:t>10 </a:t>
            </a:r>
            <a:r>
              <a:rPr lang="zh-TW" altLang="en-US" sz="2400" dirty="0">
                <a:highlight>
                  <a:srgbClr val="FFFFFF"/>
                </a:highlight>
              </a:rPr>
              <a:t>分鐘）</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審閱報告草案（建議時間：</a:t>
            </a:r>
            <a:r>
              <a:rPr lang="en-US" altLang="zh-TW" sz="2400" dirty="0">
                <a:highlight>
                  <a:srgbClr val="FFFFFF"/>
                </a:highlight>
              </a:rPr>
              <a:t>30 </a:t>
            </a:r>
            <a:r>
              <a:rPr lang="zh-TW" altLang="en-US" sz="2400" dirty="0">
                <a:highlight>
                  <a:srgbClr val="FFFFFF"/>
                </a:highlight>
              </a:rPr>
              <a:t>分鐘）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工作組後續時程（建議時間：</a:t>
            </a:r>
            <a:r>
              <a:rPr lang="en-US" altLang="zh-TW" sz="2400" dirty="0">
                <a:highlight>
                  <a:srgbClr val="FFFFFF"/>
                </a:highlight>
              </a:rPr>
              <a:t>15 </a:t>
            </a:r>
            <a:r>
              <a:rPr lang="zh-TW" altLang="en-US" sz="2400" dirty="0">
                <a:highlight>
                  <a:srgbClr val="FFFFFF"/>
                </a:highlight>
              </a:rPr>
              <a:t>分鐘）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公眾意見（視時間允許）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TW" altLang="en-US" sz="2400" dirty="0">
                <a:highlight>
                  <a:srgbClr val="FFFFFF"/>
                </a:highlight>
              </a:rPr>
              <a:t>會議結束 </a:t>
            </a:r>
            <a:r>
              <a:rPr lang="en-US" altLang="zh-TW" sz="2400" dirty="0">
                <a:highlight>
                  <a:srgbClr val="FFFFFF"/>
                </a:highlight>
              </a:rPr>
              <a:t>[</a:t>
            </a:r>
            <a:r>
              <a:rPr lang="zh-TW" altLang="en-US" sz="2400" dirty="0">
                <a:highlight>
                  <a:srgbClr val="FFFFFF"/>
                </a:highlight>
              </a:rPr>
              <a:t>表決</a:t>
            </a:r>
            <a:r>
              <a:rPr lang="en-US" altLang="zh-TW" sz="2400" dirty="0">
                <a:highlight>
                  <a:srgbClr val="FFFFFF"/>
                </a:highlight>
              </a:rPr>
              <a:t>]</a:t>
            </a:r>
            <a:r>
              <a:rPr lang="zh-TW" altLang="en-US" sz="2400" dirty="0">
                <a:highlight>
                  <a:srgbClr val="FFFFFF"/>
                </a:highlight>
              </a:rPr>
              <a:t>（建議時間：</a:t>
            </a:r>
            <a:r>
              <a:rPr lang="en-US" altLang="zh-TW" sz="2400" dirty="0">
                <a:highlight>
                  <a:srgbClr val="FFFFFF"/>
                </a:highlight>
              </a:rPr>
              <a:t>5 </a:t>
            </a:r>
            <a:r>
              <a:rPr lang="zh-TW" altLang="en-US" sz="2400" dirty="0">
                <a:highlight>
                  <a:srgbClr val="FFFFFF"/>
                </a:highlight>
              </a:rPr>
              <a:t>分鐘） </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543560" lvl="1" indent="-342900">
              <a:buAutoNum type="arabicPeriod"/>
            </a:pPr>
            <a:endParaRPr lang="en-US" sz="1800" dirty="0">
              <a:solidFill>
                <a:schemeClr val="tx1"/>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審閱 </a:t>
            </a:r>
            <a:r>
              <a:rPr lang="en-US" altLang="zh-TW" dirty="0">
                <a:latin typeface="Times New Roman" panose="02020603050405020304" pitchFamily="18" charset="0"/>
                <a:cs typeface="Times New Roman" panose="02020603050405020304" pitchFamily="18" charset="0"/>
              </a:rPr>
              <a:t>4 </a:t>
            </a:r>
            <a:r>
              <a:rPr lang="zh-TW" altLang="en-US" dirty="0">
                <a:latin typeface="Times New Roman" panose="02020603050405020304" pitchFamily="18" charset="0"/>
                <a:cs typeface="Times New Roman" panose="02020603050405020304" pitchFamily="18" charset="0"/>
              </a:rPr>
              <a:t>月 </a:t>
            </a:r>
            <a:r>
              <a:rPr lang="en-US" altLang="zh-TW" dirty="0">
                <a:latin typeface="Times New Roman" panose="02020603050405020304" pitchFamily="18" charset="0"/>
                <a:cs typeface="Times New Roman" panose="02020603050405020304" pitchFamily="18" charset="0"/>
              </a:rPr>
              <a:t>15 </a:t>
            </a:r>
            <a:r>
              <a:rPr lang="zh-TW" altLang="en-US" dirty="0">
                <a:latin typeface="Times New Roman" panose="02020603050405020304" pitchFamily="18" charset="0"/>
                <a:cs typeface="Times New Roman" panose="02020603050405020304" pitchFamily="18" charset="0"/>
              </a:rPr>
              <a:t>日第 </a:t>
            </a:r>
            <a:r>
              <a:rPr lang="en-US" altLang="zh-TW" dirty="0">
                <a:latin typeface="Times New Roman" panose="02020603050405020304" pitchFamily="18" charset="0"/>
                <a:cs typeface="Times New Roman" panose="02020603050405020304" pitchFamily="18" charset="0"/>
              </a:rPr>
              <a:t>8 </a:t>
            </a:r>
            <a:r>
              <a:rPr lang="zh-TW" altLang="en-US" dirty="0">
                <a:latin typeface="Times New Roman" panose="02020603050405020304" pitchFamily="18" charset="0"/>
                <a:cs typeface="Times New Roman" panose="02020603050405020304" pitchFamily="18" charset="0"/>
              </a:rPr>
              <a:t>次會議紀錄</a:t>
            </a:r>
            <a:br>
              <a:rPr lang="en-US" altLang="zh-CN" dirty="0">
                <a:latin typeface="Times New Roman" panose="02020603050405020304" pitchFamily="18" charset="0"/>
                <a:cs typeface="Times New Roman" panose="02020603050405020304" pitchFamily="18" charset="0"/>
              </a:rPr>
            </a:b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表決</a:t>
            </a:r>
            <a:r>
              <a:rPr lang="en-US" altLang="zh-C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r>
              <a:rPr lang="zh-CN" altLang="en-US" sz="2800" dirty="0">
                <a:latin typeface="PMingLiU" panose="02020500000000000000" pitchFamily="18" charset="-120"/>
                <a:ea typeface="PMingLiU" panose="02020500000000000000" pitchFamily="18" charset="-120"/>
              </a:rPr>
              <a:t>是否有任何修訂？</a:t>
            </a:r>
            <a:endParaRPr lang="en-US" sz="2800" dirty="0">
              <a:solidFill>
                <a:srgbClr val="404040"/>
              </a:solidFill>
              <a:latin typeface="PMingLiU" panose="02020500000000000000" pitchFamily="18" charset="-120"/>
              <a:ea typeface="PMingLiU" panose="02020500000000000000" pitchFamily="18" charset="-120"/>
              <a:cs typeface="Times New Roman" panose="02020603050405020304" pitchFamily="18" charset="0"/>
            </a:endParaRPr>
          </a:p>
          <a:p>
            <a:pPr marL="571500" indent="-571500">
              <a:buClr>
                <a:srgbClr val="004B24"/>
              </a:buClr>
              <a:buFont typeface="Wingdings,Sans-Serif" panose="020F0502020204030204" pitchFamily="34" charset="0"/>
              <a:buChar char="§"/>
            </a:pPr>
            <a:r>
              <a:rPr lang="zh-CN" altLang="en-US" sz="2800" dirty="0">
                <a:latin typeface="PMingLiU" panose="02020500000000000000" pitchFamily="18" charset="-120"/>
                <a:ea typeface="PMingLiU" panose="02020500000000000000" pitchFamily="18" charset="-120"/>
              </a:rPr>
              <a:t>表決</a:t>
            </a:r>
            <a:endParaRPr lang="en-US" sz="1700" dirty="0">
              <a:solidFill>
                <a:srgbClr val="000000"/>
              </a:solidFill>
              <a:latin typeface="PMingLiU" panose="02020500000000000000" pitchFamily="18" charset="-120"/>
              <a:ea typeface="PMingLiU" panose="02020500000000000000" pitchFamily="18" charset="-120"/>
              <a:cs typeface="Times New Roman" panose="02020603050405020304" pitchFamily="18" charset="0"/>
            </a:endParaRPr>
          </a:p>
          <a:p>
            <a:endParaRPr lang="en-US" dirty="0">
              <a:latin typeface="PMingLiU" panose="02020500000000000000" pitchFamily="18" charset="-12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41302158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F6FF82-FE7A-41E4-9095-CE55FAD4DF43}">
  <ds:schemaRefs>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purl.org/dc/elements/1.1/"/>
    <ds:schemaRef ds:uri="http://schemas.microsoft.com/office/infopath/2007/PartnerControls"/>
    <ds:schemaRef ds:uri="699ac1d4-ca39-4946-aa46-a9cdf037dbb3"/>
    <ds:schemaRef ds:uri="cfac202d-5dfe-4943-8fc4-9115dd8079c4"/>
    <ds:schemaRef ds:uri="http://purl.org/dc/dcmitype/"/>
  </ds:schemaRefs>
</ds:datastoreItem>
</file>

<file path=customXml/itemProps3.xml><?xml version="1.0" encoding="utf-8"?>
<ds:datastoreItem xmlns:ds="http://schemas.openxmlformats.org/officeDocument/2006/customXml" ds:itemID="{8DF1B4A7-2522-4C55-B0CA-8B68D82781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812</TotalTime>
  <Words>4138</Words>
  <Application>Microsoft Office PowerPoint</Application>
  <PresentationFormat>Widescreen</PresentationFormat>
  <Paragraphs>167</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PMingLiU</vt:lpstr>
      <vt:lpstr>Calibri</vt:lpstr>
      <vt:lpstr>Calibri Light</vt:lpstr>
      <vt:lpstr>Courier New</vt:lpstr>
      <vt:lpstr>Times New Roman</vt:lpstr>
      <vt:lpstr>Wingdings</vt:lpstr>
      <vt:lpstr>Wingdings,Sans-Serif</vt:lpstr>
      <vt:lpstr>Retrospect</vt:lpstr>
      <vt:lpstr>Charles River 公平河岸通行          工作組</vt:lpstr>
      <vt:lpstr>口譯安排</vt:lpstr>
      <vt:lpstr>會議錄影通知</vt:lpstr>
      <vt:lpstr>Zoom 會議安排</vt:lpstr>
      <vt:lpstr>點名</vt:lpstr>
      <vt:lpstr>工作組規範</vt:lpstr>
      <vt:lpstr>工作組規範（續）</vt:lpstr>
      <vt:lpstr>議程</vt:lpstr>
      <vt:lpstr>審閱 4 月 15 日第 8 次會議紀錄 [表決]</vt:lpstr>
      <vt:lpstr>審閱公聽會中有關建議的意見回饋：  </vt:lpstr>
      <vt:lpstr>審閱截至目前公聽會調查中的 建議意見回饋：</vt:lpstr>
      <vt:lpstr>報告草案大綱：</vt:lpstr>
      <vt:lpstr>建議草案 1（第 1 部分）：  流程與溝通改進</vt:lpstr>
      <vt:lpstr>建議草案 1（第 2 部分）：  流程與溝通改進</vt:lpstr>
      <vt:lpstr>建議草案 2（第 1 部分）：  專案規劃改進</vt:lpstr>
      <vt:lpstr>建議草案 2（第 2 部分）：  專案規劃改進</vt:lpstr>
      <vt:lpstr>建議草案 3（第 1 部分）：  以公平和環境正義為核心</vt:lpstr>
      <vt:lpstr>建議草案 3（第 2 部分）：  以公平和環境正義為核心</vt:lpstr>
      <vt:lpstr>建議草案 4（第 1 部分）：   執行</vt:lpstr>
      <vt:lpstr>建議草案 4（第 2 部分）：   執行</vt:lpstr>
      <vt:lpstr>截至 6 月的時程概覽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Connor Fu</dc:creator>
  <cp:lastModifiedBy>Emily P</cp:lastModifiedBy>
  <cp:revision>40</cp:revision>
  <dcterms:created xsi:type="dcterms:W3CDTF">2025-11-26T14:59:35Z</dcterms:created>
  <dcterms:modified xsi:type="dcterms:W3CDTF">2026-05-22T18:28:29Z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