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7" r:id="rId5"/>
    <p:sldId id="297" r:id="rId6"/>
    <p:sldId id="287" r:id="rId7"/>
    <p:sldId id="279" r:id="rId8"/>
    <p:sldId id="285" r:id="rId9"/>
    <p:sldId id="258" r:id="rId10"/>
    <p:sldId id="273" r:id="rId11"/>
    <p:sldId id="288" r:id="rId12"/>
    <p:sldId id="325" r:id="rId13"/>
    <p:sldId id="339" r:id="rId14"/>
    <p:sldId id="345" r:id="rId15"/>
    <p:sldId id="344" r:id="rId16"/>
    <p:sldId id="354" r:id="rId17"/>
    <p:sldId id="355" r:id="rId18"/>
    <p:sldId id="356" r:id="rId19"/>
    <p:sldId id="357" r:id="rId20"/>
    <p:sldId id="358" r:id="rId21"/>
    <p:sldId id="359" r:id="rId22"/>
    <p:sldId id="360" r:id="rId23"/>
    <p:sldId id="361"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515122-0602-DCEB-F43D-174646A5D163}" name="Parodi, Sasha" initials="PS" userId="S::sparodi_mapc.org#ext#@massgov.onmicrosoft.com::16587afd-2dc1-4635-a6f1-2223e7652d60" providerId="AD"/>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B3BD94A5-429A-D41C-5173-859DD5233C91}" name="Emily P" initials="EP" userId="S::eproctor@baystateinterpreters.com::a7d47df5-15ee-41bf-b676-3654a95cd6b2"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44"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5/22/2026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vi-VN" altLang="zh-CN" sz="5400" dirty="0"/>
              <a:t>Charles River </a:t>
            </a:r>
            <a:r>
              <a:rPr lang="zh-CN" altLang="en-US" sz="5400" dirty="0"/>
              <a:t>公平河岸通行          工作组</a:t>
            </a:r>
            <a:endParaRPr lang="en-US" sz="50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vert="horz" lIns="91440" tIns="45720" rIns="91440" bIns="45720" rtlCol="0" anchor="t">
            <a:normAutofit/>
          </a:bodyPr>
          <a:lstStyle/>
          <a:p>
            <a:endParaRPr lang="en-US" dirty="0">
              <a:latin typeface="Times New Roman" panose="02020603050405020304" pitchFamily="18" charset="0"/>
              <a:ea typeface="+mj-ea"/>
              <a:cs typeface="Times New Roman" panose="02020603050405020304" pitchFamily="18" charset="0"/>
            </a:endParaRPr>
          </a:p>
          <a:p>
            <a:r>
              <a:rPr lang="zh-CN" altLang="en-US" sz="2800" cap="none" dirty="0">
                <a:solidFill>
                  <a:srgbClr val="004B24"/>
                </a:solidFill>
                <a:latin typeface="Times New Roman" panose="02020603050405020304" pitchFamily="18" charset="0"/>
                <a:ea typeface="+mj-ea"/>
                <a:cs typeface="Times New Roman" panose="02020603050405020304" pitchFamily="18" charset="0"/>
              </a:rPr>
              <a:t>第 </a:t>
            </a:r>
            <a:r>
              <a:rPr lang="en-US" altLang="zh-CN" sz="2800" cap="none" dirty="0">
                <a:solidFill>
                  <a:srgbClr val="004B24"/>
                </a:solidFill>
                <a:latin typeface="Times New Roman" panose="02020603050405020304" pitchFamily="18" charset="0"/>
                <a:ea typeface="+mj-ea"/>
                <a:cs typeface="Times New Roman" panose="02020603050405020304" pitchFamily="18" charset="0"/>
              </a:rPr>
              <a:t>10 </a:t>
            </a:r>
            <a:r>
              <a:rPr lang="zh-CN" altLang="en-US" sz="2800" cap="none" dirty="0">
                <a:solidFill>
                  <a:srgbClr val="004B24"/>
                </a:solidFill>
                <a:latin typeface="Times New Roman" panose="02020603050405020304" pitchFamily="18" charset="0"/>
                <a:ea typeface="+mj-ea"/>
                <a:cs typeface="Times New Roman" panose="02020603050405020304" pitchFamily="18" charset="0"/>
              </a:rPr>
              <a:t>次会议 </a:t>
            </a:r>
            <a:r>
              <a:rPr lang="en-US" altLang="zh-CN" sz="2800" cap="none" dirty="0">
                <a:solidFill>
                  <a:srgbClr val="004B24"/>
                </a:solidFill>
                <a:latin typeface="Times New Roman" panose="02020603050405020304" pitchFamily="18" charset="0"/>
                <a:ea typeface="+mj-ea"/>
                <a:cs typeface="Times New Roman" panose="02020603050405020304" pitchFamily="18" charset="0"/>
              </a:rPr>
              <a:t>| 2026 </a:t>
            </a:r>
            <a:r>
              <a:rPr lang="zh-CN" altLang="en-US" sz="2800" cap="none" dirty="0">
                <a:solidFill>
                  <a:srgbClr val="004B24"/>
                </a:solidFill>
                <a:latin typeface="Times New Roman" panose="02020603050405020304" pitchFamily="18" charset="0"/>
                <a:ea typeface="+mj-ea"/>
                <a:cs typeface="Times New Roman" panose="02020603050405020304" pitchFamily="18" charset="0"/>
              </a:rPr>
              <a:t>年 </a:t>
            </a:r>
            <a:r>
              <a:rPr lang="en-US" altLang="zh-CN" sz="2800" cap="none" dirty="0">
                <a:solidFill>
                  <a:srgbClr val="004B24"/>
                </a:solidFill>
                <a:latin typeface="Times New Roman" panose="02020603050405020304" pitchFamily="18" charset="0"/>
                <a:ea typeface="+mj-ea"/>
                <a:cs typeface="Times New Roman" panose="02020603050405020304" pitchFamily="18" charset="0"/>
              </a:rPr>
              <a:t>5 </a:t>
            </a:r>
            <a:r>
              <a:rPr lang="zh-CN" altLang="en-US" sz="2800" cap="none" dirty="0">
                <a:solidFill>
                  <a:srgbClr val="004B24"/>
                </a:solidFill>
                <a:latin typeface="Times New Roman" panose="02020603050405020304" pitchFamily="18" charset="0"/>
                <a:ea typeface="+mj-ea"/>
                <a:cs typeface="Times New Roman" panose="02020603050405020304" pitchFamily="18" charset="0"/>
              </a:rPr>
              <a:t>月 </a:t>
            </a:r>
            <a:r>
              <a:rPr lang="en-US" altLang="zh-CN" sz="2800" cap="none" dirty="0">
                <a:solidFill>
                  <a:srgbClr val="004B24"/>
                </a:solidFill>
                <a:latin typeface="Times New Roman" panose="02020603050405020304" pitchFamily="18" charset="0"/>
                <a:ea typeface="+mj-ea"/>
                <a:cs typeface="Times New Roman" panose="02020603050405020304" pitchFamily="18" charset="0"/>
              </a:rPr>
              <a:t>13 </a:t>
            </a:r>
            <a:r>
              <a:rPr lang="zh-CN" altLang="en-US" sz="2800" cap="none" dirty="0">
                <a:solidFill>
                  <a:srgbClr val="004B24"/>
                </a:solidFill>
                <a:latin typeface="Times New Roman" panose="02020603050405020304" pitchFamily="18" charset="0"/>
                <a:ea typeface="+mj-ea"/>
                <a:cs typeface="Times New Roman" panose="02020603050405020304" pitchFamily="18" charset="0"/>
              </a:rPr>
              <a:t>日</a:t>
            </a:r>
            <a:endParaRPr lang="en-US" sz="2800" cap="none" dirty="0">
              <a:solidFill>
                <a:srgbClr val="004B24"/>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F165-A345-FEAE-A5B5-39B9F2445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A6968-CD6E-B5C8-E631-98C5DE127BCA}"/>
              </a:ext>
            </a:extLst>
          </p:cNvPr>
          <p:cNvSpPr>
            <a:spLocks noGrp="1"/>
          </p:cNvSpPr>
          <p:nvPr>
            <p:ph type="title"/>
          </p:nvPr>
        </p:nvSpPr>
        <p:spPr/>
        <p:txBody>
          <a:bodyPr>
            <a:noAutofit/>
          </a:bodyPr>
          <a:lstStyle/>
          <a:p>
            <a:r>
              <a:rPr lang="zh-CN" altLang="en-US" sz="4000" dirty="0"/>
              <a:t>审阅公众听证会中有关建议的反馈： </a:t>
            </a:r>
            <a:endParaRPr lang="en-US" sz="40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1F3E546D-06F9-C4A2-0278-AB12F504FD25}"/>
              </a:ext>
            </a:extLst>
          </p:cNvPr>
          <p:cNvSpPr>
            <a:spLocks noGrp="1"/>
          </p:cNvSpPr>
          <p:nvPr>
            <p:ph sz="quarter" idx="4"/>
          </p:nvPr>
        </p:nvSpPr>
        <p:spPr>
          <a:xfrm>
            <a:off x="1217564" y="2401916"/>
            <a:ext cx="10794721" cy="3386959"/>
          </a:xfrm>
        </p:spPr>
        <p:txBody>
          <a:bodyPr vert="horz" lIns="0" tIns="45720" rIns="0" bIns="45720" rtlCol="0" anchor="t">
            <a:noAutofit/>
          </a:bodyPr>
          <a:lstStyle/>
          <a:p>
            <a:pPr marL="228600" indent="-228600">
              <a:buAutoNum type="arabicPeriod"/>
            </a:pPr>
            <a:r>
              <a:rPr lang="zh-CN" altLang="en-US" sz="1600" b="1" dirty="0">
                <a:latin typeface="Times New Roman" panose="02020603050405020304" pitchFamily="18" charset="0"/>
                <a:ea typeface="+mj-ea"/>
                <a:cs typeface="Times New Roman" panose="02020603050405020304" pitchFamily="18" charset="0"/>
              </a:rPr>
              <a:t>建立更多沟通系统，</a:t>
            </a:r>
            <a:r>
              <a:rPr lang="zh-CN" altLang="en-US" sz="1600" dirty="0">
                <a:latin typeface="Times New Roman" panose="02020603050405020304" pitchFamily="18" charset="0"/>
                <a:ea typeface="+mj-ea"/>
                <a:cs typeface="Times New Roman" panose="02020603050405020304" pitchFamily="18" charset="0"/>
              </a:rPr>
              <a:t>例如为项目设立网页，并提供主要联系人或热线；在项目地点设置实体标识（宣传单、公告牌等）；积极使用社交媒体 </a:t>
            </a:r>
            <a:r>
              <a:rPr lang="en-US" altLang="zh-CN" sz="1600" dirty="0">
                <a:latin typeface="Times New Roman" panose="02020603050405020304" pitchFamily="18" charset="0"/>
                <a:ea typeface="+mj-ea"/>
                <a:cs typeface="Times New Roman" panose="02020603050405020304" pitchFamily="18" charset="0"/>
              </a:rPr>
              <a:t>(Facebook</a:t>
            </a:r>
            <a:r>
              <a:rPr lang="zh-CN" altLang="en-US" sz="1600" dirty="0">
                <a:latin typeface="Times New Roman" panose="02020603050405020304" pitchFamily="18" charset="0"/>
                <a:ea typeface="+mj-ea"/>
                <a:cs typeface="Times New Roman" panose="02020603050405020304" pitchFamily="18" charset="0"/>
              </a:rPr>
              <a:t>、</a:t>
            </a:r>
            <a:r>
              <a:rPr lang="en-US" altLang="zh-CN" sz="1600" dirty="0">
                <a:latin typeface="Times New Roman" panose="02020603050405020304" pitchFamily="18" charset="0"/>
                <a:ea typeface="+mj-ea"/>
                <a:cs typeface="Times New Roman" panose="02020603050405020304" pitchFamily="18" charset="0"/>
              </a:rPr>
              <a:t>Instagram)</a:t>
            </a:r>
            <a:r>
              <a:rPr lang="zh-CN" altLang="en-US" sz="1600" dirty="0">
                <a:latin typeface="Times New Roman" panose="02020603050405020304" pitchFamily="18" charset="0"/>
                <a:ea typeface="+mj-ea"/>
                <a:cs typeface="Times New Roman" panose="02020603050405020304" pitchFamily="18" charset="0"/>
              </a:rPr>
              <a:t>；提供日历，用于展示即将举行的活动和</a:t>
            </a:r>
            <a:r>
              <a:rPr lang="en-US" altLang="zh-CN" sz="1600" dirty="0">
                <a:latin typeface="Times New Roman" panose="02020603050405020304" pitchFamily="18" charset="0"/>
                <a:ea typeface="+mj-ea"/>
                <a:cs typeface="Times New Roman" panose="02020603050405020304" pitchFamily="18" charset="0"/>
              </a:rPr>
              <a:t>/</a:t>
            </a:r>
            <a:r>
              <a:rPr lang="zh-CN" altLang="en-US" sz="1600" dirty="0">
                <a:latin typeface="Times New Roman" panose="02020603050405020304" pitchFamily="18" charset="0"/>
                <a:ea typeface="+mj-ea"/>
                <a:cs typeface="Times New Roman" panose="02020603050405020304" pitchFamily="18" charset="0"/>
              </a:rPr>
              <a:t>或预计可能发生的中断或关键日期；使用社区电子邮件列表服务联系居民。</a:t>
            </a:r>
            <a:endParaRPr lang="en-US" sz="1600" dirty="0">
              <a:latin typeface="Times New Roman" panose="02020603050405020304" pitchFamily="18" charset="0"/>
              <a:ea typeface="+mj-ea"/>
              <a:cs typeface="Times New Roman" panose="02020603050405020304" pitchFamily="18" charset="0"/>
            </a:endParaRPr>
          </a:p>
          <a:p>
            <a:pPr marL="228600" indent="-228600">
              <a:buAutoNum type="arabicPeriod"/>
            </a:pPr>
            <a:r>
              <a:rPr lang="zh-CN" altLang="en-US" sz="1600" b="1" dirty="0">
                <a:highlight>
                  <a:srgbClr val="FFFFFF"/>
                </a:highlight>
              </a:rPr>
              <a:t>更早与社区开展互动，</a:t>
            </a:r>
            <a:r>
              <a:rPr lang="zh-CN" altLang="en-US" sz="1600" dirty="0">
                <a:highlight>
                  <a:srgbClr val="FFFFFF"/>
                </a:highlight>
              </a:rPr>
              <a:t>尤其是在项目启动或最终确定之前开展互动，使社区意见能够对项目产生实质性影响。这包括分享潜在项目构想，而不仅仅是最终方案；发送信函和</a:t>
            </a:r>
            <a:r>
              <a:rPr lang="en-US" altLang="zh-CN" sz="1600" dirty="0">
                <a:highlight>
                  <a:srgbClr val="FFFFFF"/>
                </a:highlight>
              </a:rPr>
              <a:t>/</a:t>
            </a:r>
            <a:r>
              <a:rPr lang="zh-CN" altLang="en-US" sz="1600" dirty="0">
                <a:highlight>
                  <a:srgbClr val="FFFFFF"/>
                </a:highlight>
              </a:rPr>
              <a:t>或明确早期社区参与机会；同时也在项目中期提供提出意见的机会。</a:t>
            </a:r>
            <a:r>
              <a:rPr lang="en-US" sz="1600" dirty="0">
                <a:highlight>
                  <a:srgbClr val="FFFFFF"/>
                </a:highlight>
                <a:latin typeface="Times New Roman" panose="02020603050405020304" pitchFamily="18" charset="0"/>
                <a:ea typeface="+mj-ea"/>
                <a:cs typeface="Times New Roman" panose="02020603050405020304" pitchFamily="18" charset="0"/>
              </a:rPr>
              <a:t> </a:t>
            </a:r>
            <a:endParaRPr lang="en-US" sz="1600" dirty="0">
              <a:latin typeface="Times New Roman" panose="02020603050405020304" pitchFamily="18" charset="0"/>
              <a:ea typeface="+mj-ea"/>
              <a:cs typeface="Times New Roman" panose="02020603050405020304" pitchFamily="18" charset="0"/>
            </a:endParaRPr>
          </a:p>
          <a:p>
            <a:pPr marL="228600" indent="-228600">
              <a:buAutoNum type="arabicPeriod"/>
            </a:pPr>
            <a:r>
              <a:rPr lang="zh-CN" altLang="en-US" sz="1600" b="1" dirty="0">
                <a:highlight>
                  <a:srgbClr val="FFFFFF"/>
                </a:highlight>
              </a:rPr>
              <a:t>为社区指定明确的联系人</a:t>
            </a:r>
            <a:r>
              <a:rPr lang="en-US" altLang="zh-CN" sz="1600" dirty="0">
                <a:highlight>
                  <a:srgbClr val="FFFFFF"/>
                </a:highlight>
              </a:rPr>
              <a:t>——</a:t>
            </a:r>
            <a:r>
              <a:rPr lang="zh-CN" altLang="en-US" sz="1600" dirty="0">
                <a:highlight>
                  <a:srgbClr val="FFFFFF"/>
                </a:highlight>
              </a:rPr>
              <a:t>可按项目或社区指定。该联系人将定期提供最新信息，并能够回应收到的问题，包括通过线上方式和面对面互动进行回应。</a:t>
            </a:r>
            <a:endParaRPr lang="en-US" sz="1600" b="1" dirty="0">
              <a:latin typeface="Times New Roman" panose="02020603050405020304" pitchFamily="18" charset="0"/>
              <a:ea typeface="+mj-ea"/>
              <a:cs typeface="Times New Roman" panose="02020603050405020304" pitchFamily="18" charset="0"/>
            </a:endParaRPr>
          </a:p>
          <a:p>
            <a:pPr marL="228600" indent="-228600">
              <a:buAutoNum type="arabicPeriod"/>
            </a:pPr>
            <a:r>
              <a:rPr lang="zh-CN" altLang="en-US" sz="1600" b="1" dirty="0">
                <a:latin typeface="Times New Roman" panose="02020603050405020304" pitchFamily="18" charset="0"/>
                <a:ea typeface="+mj-ea"/>
                <a:cs typeface="Times New Roman" panose="02020603050405020304" pitchFamily="18" charset="0"/>
              </a:rPr>
              <a:t>明确 </a:t>
            </a:r>
            <a:r>
              <a:rPr lang="en-US" altLang="zh-CN" sz="1600" b="1" dirty="0">
                <a:latin typeface="Times New Roman" panose="02020603050405020304" pitchFamily="18" charset="0"/>
                <a:ea typeface="+mj-ea"/>
                <a:cs typeface="Times New Roman" panose="02020603050405020304" pitchFamily="18" charset="0"/>
              </a:rPr>
              <a:t>DCR</a:t>
            </a:r>
            <a:r>
              <a:rPr lang="zh-CN" altLang="en-US" sz="1600" b="1" dirty="0">
                <a:latin typeface="Times New Roman" panose="02020603050405020304" pitchFamily="18" charset="0"/>
                <a:ea typeface="+mj-ea"/>
                <a:cs typeface="Times New Roman" panose="02020603050405020304" pitchFamily="18" charset="0"/>
              </a:rPr>
              <a:t>、</a:t>
            </a:r>
            <a:r>
              <a:rPr lang="en-US" altLang="zh-CN" sz="1600" b="1" dirty="0">
                <a:latin typeface="Times New Roman" panose="02020603050405020304" pitchFamily="18" charset="0"/>
                <a:ea typeface="+mj-ea"/>
                <a:cs typeface="Times New Roman" panose="02020603050405020304" pitchFamily="18" charset="0"/>
              </a:rPr>
              <a:t>Cambridge </a:t>
            </a:r>
            <a:r>
              <a:rPr lang="zh-CN" altLang="en-US" sz="1600" b="1" dirty="0">
                <a:latin typeface="Times New Roman" panose="02020603050405020304" pitchFamily="18" charset="0"/>
                <a:ea typeface="+mj-ea"/>
                <a:cs typeface="Times New Roman" panose="02020603050405020304" pitchFamily="18" charset="0"/>
              </a:rPr>
              <a:t>市政府及其他相关方的职责</a:t>
            </a:r>
            <a:r>
              <a:rPr lang="zh-CN" altLang="en-US" sz="1600" dirty="0">
                <a:latin typeface="Times New Roman" panose="02020603050405020304" pitchFamily="18" charset="0"/>
                <a:ea typeface="+mj-ea"/>
                <a:cs typeface="Times New Roman" panose="02020603050405020304" pitchFamily="18" charset="0"/>
              </a:rPr>
              <a:t>，包括协调外展和沟通工作。</a:t>
            </a:r>
            <a:r>
              <a:rPr lang="en-US" sz="1600" dirty="0">
                <a:highlight>
                  <a:srgbClr val="FFFFFF"/>
                </a:highlight>
                <a:latin typeface="Times New Roman" panose="02020603050405020304" pitchFamily="18" charset="0"/>
                <a:ea typeface="+mj-ea"/>
                <a:cs typeface="Times New Roman" panose="02020603050405020304" pitchFamily="18" charset="0"/>
              </a:rPr>
              <a:t> </a:t>
            </a:r>
          </a:p>
          <a:p>
            <a:pPr marL="228600" indent="-228600">
              <a:buAutoNum type="arabicPeriod"/>
            </a:pPr>
            <a:r>
              <a:rPr lang="zh-CN" altLang="en-US" sz="1600" b="1" dirty="0">
                <a:highlight>
                  <a:srgbClr val="FFFFFF"/>
                </a:highlight>
              </a:rPr>
              <a:t>扩大面对面外展</a:t>
            </a:r>
            <a:r>
              <a:rPr lang="zh-CN" altLang="en-US" sz="1600" dirty="0">
                <a:highlight>
                  <a:srgbClr val="FFFFFF"/>
                </a:highlight>
              </a:rPr>
              <a:t>，包括举行面向特定社区的会议，在教堂、杂货店等本地社区空间设置临时外展点，并与本地社区组织、团体、宗教场所和企业合作。</a:t>
            </a:r>
            <a:r>
              <a:rPr lang="en-US" sz="1600" dirty="0">
                <a:highlight>
                  <a:srgbClr val="FFFFFF"/>
                </a:highlight>
                <a:latin typeface="Times New Roman" panose="02020603050405020304" pitchFamily="18" charset="0"/>
                <a:ea typeface="+mj-ea"/>
                <a:cs typeface="Times New Roman" panose="02020603050405020304" pitchFamily="18" charset="0"/>
              </a:rPr>
              <a:t> </a:t>
            </a:r>
            <a:endParaRPr lang="en-US" sz="1600" dirty="0">
              <a:latin typeface="Times New Roman" panose="02020603050405020304" pitchFamily="18" charset="0"/>
              <a:ea typeface="+mj-ea"/>
              <a:cs typeface="Times New Roman" panose="02020603050405020304" pitchFamily="18" charset="0"/>
            </a:endParaRPr>
          </a:p>
          <a:p>
            <a:pPr marL="228600" indent="-228600">
              <a:buAutoNum type="arabicPeriod"/>
            </a:pPr>
            <a:r>
              <a:rPr lang="zh-CN" altLang="en-US" sz="1600" b="1" dirty="0">
                <a:latin typeface="Times New Roman" panose="02020603050405020304" pitchFamily="18" charset="0"/>
                <a:ea typeface="+mj-ea"/>
                <a:cs typeface="Times New Roman" panose="02020603050405020304" pitchFamily="18" charset="0"/>
              </a:rPr>
              <a:t>通过试点项目测试互动和沟通策略</a:t>
            </a:r>
            <a:r>
              <a:rPr lang="en-US" sz="1600" b="1" dirty="0">
                <a:highlight>
                  <a:srgbClr val="FFFFFF"/>
                </a:highlight>
                <a:latin typeface="Times New Roman" panose="02020603050405020304" pitchFamily="18" charset="0"/>
                <a:ea typeface="+mj-ea"/>
                <a:cs typeface="Times New Roman" panose="02020603050405020304" pitchFamily="18" charset="0"/>
              </a:rPr>
              <a:t> </a:t>
            </a: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mj-ea"/>
              <a:cs typeface="Times New Roman" panose="02020603050405020304" pitchFamily="18" charset="0"/>
            </a:endParaRP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mj-ea"/>
              <a:cs typeface="Times New Roman" panose="02020603050405020304" pitchFamily="18" charset="0"/>
            </a:endParaRPr>
          </a:p>
        </p:txBody>
      </p:sp>
      <p:sp>
        <p:nvSpPr>
          <p:cNvPr id="7" name="Text Placeholder 6">
            <a:extLst>
              <a:ext uri="{FF2B5EF4-FFF2-40B4-BE49-F238E27FC236}">
                <a16:creationId xmlns:a16="http://schemas.microsoft.com/office/drawing/2014/main" id="{B3117450-08D4-A004-ED75-861C64C4EDB4}"/>
              </a:ext>
            </a:extLst>
          </p:cNvPr>
          <p:cNvSpPr>
            <a:spLocks noGrp="1"/>
          </p:cNvSpPr>
          <p:nvPr>
            <p:ph type="body" idx="1"/>
          </p:nvPr>
        </p:nvSpPr>
        <p:spPr/>
        <p:txBody>
          <a:bodyPr/>
          <a:lstStyle/>
          <a:p>
            <a:r>
              <a:rPr lang="zh-CN" altLang="en-US" dirty="0"/>
              <a:t>公众听证会反馈摘要：</a:t>
            </a:r>
            <a:r>
              <a:rPr lang="en-US" dirty="0">
                <a:latin typeface="Times New Roman" panose="02020603050405020304" pitchFamily="18" charset="0"/>
                <a:ea typeface="+mj-ea"/>
                <a:cs typeface="Times New Roman" panose="02020603050405020304" pitchFamily="18" charset="0"/>
              </a:rPr>
              <a:t> </a:t>
            </a:r>
          </a:p>
        </p:txBody>
      </p:sp>
    </p:spTree>
    <p:extLst>
      <p:ext uri="{BB962C8B-B14F-4D97-AF65-F5344CB8AC3E}">
        <p14:creationId xmlns:p14="http://schemas.microsoft.com/office/powerpoint/2010/main" val="2067658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576E4-AAE2-C7A9-6AAE-0AE0F5C27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356D5-59DA-0B88-C6AC-CDA0EE16572F}"/>
              </a:ext>
            </a:extLst>
          </p:cNvPr>
          <p:cNvSpPr>
            <a:spLocks noGrp="1"/>
          </p:cNvSpPr>
          <p:nvPr>
            <p:ph type="title"/>
          </p:nvPr>
        </p:nvSpPr>
        <p:spPr/>
        <p:txBody>
          <a:bodyPr>
            <a:noAutofit/>
          </a:bodyPr>
          <a:lstStyle/>
          <a:p>
            <a:r>
              <a:rPr lang="zh-CN" altLang="en-US" sz="4000" dirty="0">
                <a:solidFill>
                  <a:srgbClr val="404040"/>
                </a:solidFill>
                <a:latin typeface="Times New Roman" panose="02020603050405020304" pitchFamily="18" charset="0"/>
                <a:cs typeface="Times New Roman" panose="02020603050405020304" pitchFamily="18" charset="0"/>
              </a:rPr>
              <a:t>审阅截至目前公众听证会调查中的</a:t>
            </a:r>
            <a:br>
              <a:rPr lang="en-US" altLang="zh-CN" sz="4000" dirty="0">
                <a:solidFill>
                  <a:srgbClr val="404040"/>
                </a:solidFill>
                <a:latin typeface="Times New Roman" panose="02020603050405020304" pitchFamily="18" charset="0"/>
                <a:cs typeface="Times New Roman" panose="02020603050405020304" pitchFamily="18" charset="0"/>
              </a:rPr>
            </a:br>
            <a:r>
              <a:rPr lang="zh-CN" altLang="en-US" sz="4000" dirty="0">
                <a:solidFill>
                  <a:srgbClr val="404040"/>
                </a:solidFill>
                <a:latin typeface="Times New Roman" panose="02020603050405020304" pitchFamily="18" charset="0"/>
                <a:cs typeface="Times New Roman" panose="02020603050405020304" pitchFamily="18" charset="0"/>
              </a:rPr>
              <a:t>建议反馈：</a:t>
            </a:r>
            <a:endParaRPr lang="en-US" sz="40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1151CB24-EBFD-BA25-914C-3805B8855EFC}"/>
              </a:ext>
            </a:extLst>
          </p:cNvPr>
          <p:cNvSpPr>
            <a:spLocks noGrp="1"/>
          </p:cNvSpPr>
          <p:nvPr>
            <p:ph sz="quarter" idx="4"/>
          </p:nvPr>
        </p:nvSpPr>
        <p:spPr>
          <a:xfrm>
            <a:off x="1217564" y="2580509"/>
            <a:ext cx="10794721" cy="3386959"/>
          </a:xfrm>
        </p:spPr>
        <p:txBody>
          <a:bodyPr vert="horz" lIns="0" tIns="45720" rIns="0" bIns="45720" rtlCol="0" anchor="t">
            <a:noAutofit/>
          </a:bodyPr>
          <a:lstStyle/>
          <a:p>
            <a:pPr marL="228600" indent="-228600">
              <a:buAutoNum type="arabicPeriod"/>
            </a:pPr>
            <a:r>
              <a:rPr lang="en-US" altLang="zh-CN" sz="2400" b="1" dirty="0">
                <a:latin typeface="Times New Roman" panose="02020603050405020304" pitchFamily="18" charset="0"/>
                <a:ea typeface="+mj-ea"/>
                <a:cs typeface="Times New Roman" panose="02020603050405020304" pitchFamily="18" charset="0"/>
              </a:rPr>
              <a:t>60–80% </a:t>
            </a:r>
            <a:r>
              <a:rPr lang="zh-CN" altLang="en-US" sz="2400" b="1" dirty="0">
                <a:latin typeface="Times New Roman" panose="02020603050405020304" pitchFamily="18" charset="0"/>
                <a:ea typeface="+mj-ea"/>
                <a:cs typeface="Times New Roman" panose="02020603050405020304" pitchFamily="18" charset="0"/>
              </a:rPr>
              <a:t>的受访者同意</a:t>
            </a:r>
            <a:r>
              <a:rPr lang="zh-CN" altLang="en-US" sz="2400" dirty="0">
                <a:latin typeface="Times New Roman" panose="02020603050405020304" pitchFamily="18" charset="0"/>
                <a:ea typeface="+mj-ea"/>
                <a:cs typeface="Times New Roman" panose="02020603050405020304" pitchFamily="18" charset="0"/>
              </a:rPr>
              <a:t>相关建议；</a:t>
            </a:r>
            <a:r>
              <a:rPr lang="en-US" sz="2400" dirty="0">
                <a:highlight>
                  <a:srgbClr val="FFFFFF"/>
                </a:highlight>
                <a:latin typeface="Times New Roman" panose="02020603050405020304" pitchFamily="18" charset="0"/>
                <a:ea typeface="+mj-ea"/>
                <a:cs typeface="Times New Roman" panose="02020603050405020304" pitchFamily="18" charset="0"/>
              </a:rPr>
              <a:t> </a:t>
            </a:r>
          </a:p>
          <a:p>
            <a:pPr marL="228600" indent="-228600">
              <a:buAutoNum type="arabicPeriod"/>
            </a:pPr>
            <a:r>
              <a:rPr lang="zh-CN" altLang="en-US" sz="2400" b="1" dirty="0">
                <a:latin typeface="Times New Roman" panose="02020603050405020304" pitchFamily="18" charset="0"/>
                <a:ea typeface="+mj-ea"/>
                <a:cs typeface="Times New Roman" panose="02020603050405020304" pitchFamily="18" charset="0"/>
              </a:rPr>
              <a:t>提出的建议包括：</a:t>
            </a:r>
            <a:r>
              <a:rPr lang="en-US" sz="2400" b="1" dirty="0">
                <a:highlight>
                  <a:srgbClr val="FFFFFF"/>
                </a:highlight>
                <a:latin typeface="Times New Roman" panose="02020603050405020304" pitchFamily="18" charset="0"/>
                <a:ea typeface="+mj-ea"/>
                <a:cs typeface="Times New Roman" panose="02020603050405020304" pitchFamily="18" charset="0"/>
              </a:rPr>
              <a:t> </a:t>
            </a:r>
          </a:p>
          <a:p>
            <a:pPr marL="383540" lvl="1">
              <a:buAutoNum type="arabicPeriod"/>
            </a:pPr>
            <a:r>
              <a:rPr lang="zh-CN" altLang="en-US" sz="1600" dirty="0">
                <a:latin typeface="Times New Roman" panose="02020603050405020304" pitchFamily="18" charset="0"/>
                <a:ea typeface="+mj-ea"/>
                <a:cs typeface="Times New Roman" panose="02020603050405020304" pitchFamily="18" charset="0"/>
              </a:rPr>
              <a:t>应建立清晰、一致且易于识别的沟通机制，包括定期提供项目最新进展和</a:t>
            </a:r>
            <a:r>
              <a:rPr lang="en-US" altLang="zh-CN" sz="1600" dirty="0">
                <a:latin typeface="Times New Roman" panose="02020603050405020304" pitchFamily="18" charset="0"/>
                <a:ea typeface="+mj-ea"/>
                <a:cs typeface="Times New Roman" panose="02020603050405020304" pitchFamily="18" charset="0"/>
              </a:rPr>
              <a:t>/</a:t>
            </a:r>
            <a:r>
              <a:rPr lang="zh-CN" altLang="en-US" sz="1600" dirty="0">
                <a:latin typeface="Times New Roman" panose="02020603050405020304" pitchFamily="18" charset="0"/>
                <a:ea typeface="+mj-ea"/>
                <a:cs typeface="Times New Roman" panose="02020603050405020304" pitchFamily="18" charset="0"/>
              </a:rPr>
              <a:t>或为项目建立集中信息页面；</a:t>
            </a:r>
            <a:r>
              <a:rPr lang="en-US" sz="1600" dirty="0">
                <a:highlight>
                  <a:srgbClr val="FFFFFF"/>
                </a:highlight>
                <a:latin typeface="Times New Roman" panose="02020603050405020304" pitchFamily="18" charset="0"/>
                <a:ea typeface="+mj-ea"/>
                <a:cs typeface="Times New Roman" panose="02020603050405020304" pitchFamily="18" charset="0"/>
              </a:rPr>
              <a:t> </a:t>
            </a:r>
          </a:p>
          <a:p>
            <a:pPr marL="383540" lvl="1">
              <a:buAutoNum type="arabicPeriod"/>
            </a:pPr>
            <a:r>
              <a:rPr lang="zh-CN" altLang="en-US" sz="1600" dirty="0">
                <a:latin typeface="Times New Roman" panose="02020603050405020304" pitchFamily="18" charset="0"/>
                <a:ea typeface="+mj-ea"/>
                <a:cs typeface="Times New Roman" panose="02020603050405020304" pitchFamily="18" charset="0"/>
              </a:rPr>
              <a:t>需要在社区中开展实体外展</a:t>
            </a:r>
            <a:r>
              <a:rPr lang="en-US" altLang="zh-CN" sz="1600" dirty="0">
                <a:latin typeface="Times New Roman" panose="02020603050405020304" pitchFamily="18" charset="0"/>
                <a:ea typeface="+mj-ea"/>
                <a:cs typeface="Times New Roman" panose="02020603050405020304" pitchFamily="18" charset="0"/>
              </a:rPr>
              <a:t>/</a:t>
            </a:r>
            <a:r>
              <a:rPr lang="zh-CN" altLang="en-US" sz="1600" dirty="0">
                <a:latin typeface="Times New Roman" panose="02020603050405020304" pitchFamily="18" charset="0"/>
                <a:ea typeface="+mj-ea"/>
                <a:cs typeface="Times New Roman" panose="02020603050405020304" pitchFamily="18" charset="0"/>
              </a:rPr>
              <a:t>现场参与；</a:t>
            </a:r>
            <a:endParaRPr lang="en-US" sz="1600" dirty="0">
              <a:highlight>
                <a:srgbClr val="FFFFFF"/>
              </a:highlight>
              <a:latin typeface="Times New Roman" panose="02020603050405020304" pitchFamily="18" charset="0"/>
              <a:ea typeface="+mj-ea"/>
              <a:cs typeface="Times New Roman" panose="02020603050405020304" pitchFamily="18" charset="0"/>
            </a:endParaRPr>
          </a:p>
          <a:p>
            <a:pPr marL="383540" lvl="1">
              <a:buAutoNum type="arabicPeriod"/>
            </a:pPr>
            <a:r>
              <a:rPr lang="zh-CN" altLang="en-US" sz="1600" dirty="0">
                <a:latin typeface="Times New Roman" panose="02020603050405020304" pitchFamily="18" charset="0"/>
                <a:ea typeface="+mj-ea"/>
                <a:cs typeface="Times New Roman" panose="02020603050405020304" pitchFamily="18" charset="0"/>
              </a:rPr>
              <a:t>需要开展更多基础设施改善和清洁工作；</a:t>
            </a:r>
            <a:endParaRPr lang="en-US" sz="1600" dirty="0">
              <a:highlight>
                <a:srgbClr val="FFFFFF"/>
              </a:highlight>
              <a:latin typeface="Times New Roman" panose="02020603050405020304" pitchFamily="18" charset="0"/>
              <a:ea typeface="+mj-ea"/>
              <a:cs typeface="Times New Roman" panose="02020603050405020304" pitchFamily="18" charset="0"/>
            </a:endParaRPr>
          </a:p>
          <a:p>
            <a:pPr marL="383540" lvl="1">
              <a:buAutoNum type="arabicPeriod"/>
            </a:pPr>
            <a:r>
              <a:rPr lang="zh-CN" altLang="en-US" sz="1600" dirty="0">
                <a:latin typeface="Times New Roman" panose="02020603050405020304" pitchFamily="18" charset="0"/>
                <a:ea typeface="+mj-ea"/>
                <a:cs typeface="Times New Roman" panose="02020603050405020304" pitchFamily="18" charset="0"/>
              </a:rPr>
              <a:t>明确 </a:t>
            </a:r>
            <a:r>
              <a:rPr lang="en-US" altLang="zh-CN" sz="1600" dirty="0">
                <a:latin typeface="Times New Roman" panose="02020603050405020304" pitchFamily="18" charset="0"/>
                <a:ea typeface="+mj-ea"/>
                <a:cs typeface="Times New Roman" panose="02020603050405020304" pitchFamily="18" charset="0"/>
              </a:rPr>
              <a:t>DCR </a:t>
            </a:r>
            <a:r>
              <a:rPr lang="zh-CN" altLang="en-US" sz="1600" dirty="0">
                <a:latin typeface="Times New Roman" panose="02020603050405020304" pitchFamily="18" charset="0"/>
                <a:ea typeface="+mj-ea"/>
                <a:cs typeface="Times New Roman" panose="02020603050405020304" pitchFamily="18" charset="0"/>
              </a:rPr>
              <a:t>所说的“社区”具体指哪些群体，并明确说明社区意见如何能够影响项目或流程；</a:t>
            </a:r>
            <a:r>
              <a:rPr lang="en-US" sz="1600" dirty="0">
                <a:highlight>
                  <a:srgbClr val="FFFFFF"/>
                </a:highlight>
                <a:latin typeface="Times New Roman" panose="02020603050405020304" pitchFamily="18" charset="0"/>
                <a:ea typeface="+mj-ea"/>
                <a:cs typeface="Times New Roman" panose="02020603050405020304" pitchFamily="18" charset="0"/>
              </a:rPr>
              <a:t> </a:t>
            </a:r>
          </a:p>
          <a:p>
            <a:pPr marL="383540" lvl="1">
              <a:buAutoNum type="arabicPeriod"/>
            </a:pPr>
            <a:r>
              <a:rPr lang="zh-CN" altLang="en-US" sz="1600" dirty="0">
                <a:latin typeface="Times New Roman" panose="02020603050405020304" pitchFamily="18" charset="0"/>
                <a:ea typeface="+mj-ea"/>
                <a:cs typeface="Times New Roman" panose="02020603050405020304" pitchFamily="18" charset="0"/>
              </a:rPr>
              <a:t>纳入更多指标和评估做法，以确保对这些建议中列出的目标和价值负责；</a:t>
            </a:r>
            <a:r>
              <a:rPr lang="en-US" sz="1600" dirty="0">
                <a:highlight>
                  <a:srgbClr val="FFFFFF"/>
                </a:highlight>
                <a:latin typeface="Times New Roman" panose="02020603050405020304" pitchFamily="18" charset="0"/>
                <a:ea typeface="+mj-ea"/>
                <a:cs typeface="Times New Roman" panose="02020603050405020304" pitchFamily="18" charset="0"/>
              </a:rPr>
              <a:t> </a:t>
            </a:r>
          </a:p>
          <a:p>
            <a:pPr marL="383540" lvl="1">
              <a:buAutoNum type="arabicPeriod"/>
            </a:pPr>
            <a:r>
              <a:rPr lang="zh-CN" altLang="en-US" sz="1600" dirty="0">
                <a:latin typeface="Times New Roman" panose="02020603050405020304" pitchFamily="18" charset="0"/>
                <a:ea typeface="+mj-ea"/>
                <a:cs typeface="Times New Roman" panose="02020603050405020304" pitchFamily="18" charset="0"/>
              </a:rPr>
              <a:t>需要与当地学校开展协调；</a:t>
            </a:r>
            <a:r>
              <a:rPr lang="en-US" sz="1600" dirty="0">
                <a:highlight>
                  <a:srgbClr val="FFFFFF"/>
                </a:highlight>
                <a:latin typeface="Times New Roman" panose="02020603050405020304" pitchFamily="18" charset="0"/>
                <a:ea typeface="+mj-ea"/>
                <a:cs typeface="Times New Roman" panose="02020603050405020304" pitchFamily="18" charset="0"/>
              </a:rPr>
              <a:t> </a:t>
            </a:r>
          </a:p>
          <a:p>
            <a:pPr marL="383540" lvl="1">
              <a:buAutoNum type="arabicPeriod"/>
            </a:pPr>
            <a:r>
              <a:rPr lang="zh-CN" altLang="en-US" sz="1600" dirty="0">
                <a:latin typeface="Times New Roman" panose="02020603050405020304" pitchFamily="18" charset="0"/>
                <a:ea typeface="+mj-ea"/>
                <a:cs typeface="Times New Roman" panose="02020603050405020304" pitchFamily="18" charset="0"/>
              </a:rPr>
              <a:t>简化建议中的表述。</a:t>
            </a:r>
            <a:r>
              <a:rPr lang="en-US" sz="1600" dirty="0">
                <a:highlight>
                  <a:srgbClr val="FFFFFF"/>
                </a:highlight>
                <a:latin typeface="Times New Roman" panose="02020603050405020304" pitchFamily="18" charset="0"/>
                <a:ea typeface="+mj-ea"/>
                <a:cs typeface="Times New Roman" panose="02020603050405020304" pitchFamily="18" charset="0"/>
              </a:rPr>
              <a:t> </a:t>
            </a:r>
          </a:p>
          <a:p>
            <a:pPr marL="383540" lvl="1">
              <a:buFont typeface="Calibri" pitchFamily="34" charset="0"/>
              <a:buAutoNum type="arabicPeriod"/>
            </a:pPr>
            <a:endParaRPr lang="en-US" sz="1000" b="1" dirty="0">
              <a:highlight>
                <a:srgbClr val="FFFFFF"/>
              </a:highlight>
              <a:latin typeface="Times New Roman" panose="02020603050405020304" pitchFamily="18" charset="0"/>
              <a:ea typeface="+mj-ea"/>
              <a:cs typeface="Times New Roman" panose="02020603050405020304" pitchFamily="18" charset="0"/>
            </a:endParaRP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mj-ea"/>
              <a:cs typeface="Times New Roman" panose="02020603050405020304" pitchFamily="18" charset="0"/>
            </a:endParaRP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mj-ea"/>
              <a:cs typeface="Times New Roman" panose="02020603050405020304" pitchFamily="18" charset="0"/>
            </a:endParaRPr>
          </a:p>
          <a:p>
            <a:pPr marL="457200" indent="-457200">
              <a:lnSpc>
                <a:spcPct val="100000"/>
              </a:lnSpc>
              <a:spcBef>
                <a:spcPts val="600"/>
              </a:spcBef>
              <a:spcAft>
                <a:spcPts val="600"/>
              </a:spcAft>
              <a:buFont typeface="Wingdings" panose="020F0502020204030204" pitchFamily="34" charset="0"/>
              <a:buChar char="§"/>
            </a:pPr>
            <a:endParaRPr lang="en-US" dirty="0">
              <a:latin typeface="Times New Roman" panose="02020603050405020304" pitchFamily="18" charset="0"/>
              <a:ea typeface="+mj-ea"/>
              <a:cs typeface="Times New Roman" panose="02020603050405020304" pitchFamily="18" charset="0"/>
            </a:endParaRPr>
          </a:p>
        </p:txBody>
      </p:sp>
      <p:sp>
        <p:nvSpPr>
          <p:cNvPr id="7" name="Text Placeholder 6">
            <a:extLst>
              <a:ext uri="{FF2B5EF4-FFF2-40B4-BE49-F238E27FC236}">
                <a16:creationId xmlns:a16="http://schemas.microsoft.com/office/drawing/2014/main" id="{C4F3DF1B-10AD-4325-1100-548E6CE1E57A}"/>
              </a:ext>
            </a:extLst>
          </p:cNvPr>
          <p:cNvSpPr>
            <a:spLocks noGrp="1"/>
          </p:cNvSpPr>
          <p:nvPr>
            <p:ph type="body" idx="1"/>
          </p:nvPr>
        </p:nvSpPr>
        <p:spPr>
          <a:xfrm>
            <a:off x="1097280" y="1846052"/>
            <a:ext cx="7407025" cy="726637"/>
          </a:xfrm>
        </p:spPr>
        <p:txBody>
          <a:bodyPr/>
          <a:lstStyle/>
          <a:p>
            <a:r>
              <a:rPr lang="zh-CN" altLang="en-US" dirty="0">
                <a:latin typeface="Times New Roman" panose="02020603050405020304" pitchFamily="18" charset="0"/>
                <a:ea typeface="+mj-ea"/>
                <a:cs typeface="Times New Roman" panose="02020603050405020304" pitchFamily="18" charset="0"/>
              </a:rPr>
              <a:t>公众调查反馈摘要：</a:t>
            </a:r>
            <a:r>
              <a:rPr lang="en-US" altLang="zh-CN" dirty="0">
                <a:latin typeface="Times New Roman" panose="02020603050405020304" pitchFamily="18" charset="0"/>
                <a:ea typeface="+mj-ea"/>
                <a:cs typeface="Times New Roman" panose="02020603050405020304" pitchFamily="18" charset="0"/>
              </a:rPr>
              <a:t>17 </a:t>
            </a:r>
            <a:r>
              <a:rPr lang="zh-CN" altLang="en-US" dirty="0">
                <a:latin typeface="Times New Roman" panose="02020603050405020304" pitchFamily="18" charset="0"/>
                <a:ea typeface="+mj-ea"/>
                <a:cs typeface="Times New Roman" panose="02020603050405020304" pitchFamily="18" charset="0"/>
              </a:rPr>
              <a:t>位受访者</a:t>
            </a:r>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4178326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ACEB-228E-75C2-76AD-23176E03903C}"/>
              </a:ext>
            </a:extLst>
          </p:cNvPr>
          <p:cNvSpPr>
            <a:spLocks noGrp="1"/>
          </p:cNvSpPr>
          <p:nvPr>
            <p:ph type="title"/>
          </p:nvPr>
        </p:nvSpPr>
        <p:spPr/>
        <p:txBody>
          <a:bodyPr/>
          <a:lstStyle/>
          <a:p>
            <a:r>
              <a:rPr lang="zh-CN" altLang="en-US" dirty="0">
                <a:latin typeface="Times New Roman" panose="02020603050405020304" pitchFamily="18" charset="0"/>
                <a:cs typeface="Times New Roman" panose="02020603050405020304" pitchFamily="18" charset="0"/>
              </a:rPr>
              <a:t>报告草案大纲：</a:t>
            </a:r>
            <a:endParaRPr lang="en-US"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FE6A722-1F80-83C9-6A21-F16EB482EE94}"/>
              </a:ext>
            </a:extLst>
          </p:cNvPr>
          <p:cNvSpPr>
            <a:spLocks noGrp="1"/>
          </p:cNvSpPr>
          <p:nvPr>
            <p:ph idx="1"/>
          </p:nvPr>
        </p:nvSpPr>
        <p:spPr/>
        <p:txBody>
          <a:bodyPr vert="horz" lIns="0" tIns="45720" rIns="0" bIns="45720" rtlCol="0" anchor="t">
            <a:normAutofit/>
          </a:bodyPr>
          <a:lstStyle/>
          <a:p>
            <a:pPr marL="0" indent="0">
              <a:buNone/>
            </a:pP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400" dirty="0">
                <a:latin typeface="Times New Roman" panose="02020603050405020304" pitchFamily="18" charset="0"/>
                <a:ea typeface="+mj-ea"/>
                <a:cs typeface="Times New Roman" panose="02020603050405020304" pitchFamily="18" charset="0"/>
              </a:rPr>
              <a:t>执行摘要</a:t>
            </a:r>
            <a:r>
              <a:rPr lang="en-US" sz="2400"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CN" altLang="en-US" sz="2400" dirty="0">
                <a:latin typeface="Times New Roman" panose="02020603050405020304" pitchFamily="18" charset="0"/>
                <a:ea typeface="+mj-ea"/>
                <a:cs typeface="Times New Roman" panose="02020603050405020304" pitchFamily="18" charset="0"/>
              </a:rPr>
              <a:t>引言</a:t>
            </a:r>
            <a:r>
              <a:rPr lang="en-US" sz="2400" dirty="0">
                <a:latin typeface="Times New Roman" panose="02020603050405020304" pitchFamily="18" charset="0"/>
                <a:ea typeface="+mj-ea"/>
                <a:cs typeface="Times New Roman" panose="02020603050405020304" pitchFamily="18" charset="0"/>
              </a:rPr>
              <a:t> </a:t>
            </a:r>
          </a:p>
          <a:p>
            <a:pPr marL="457200" indent="-457200">
              <a:buAutoNum type="arabicPeriod"/>
            </a:pPr>
            <a:r>
              <a:rPr lang="en-US" sz="2400" dirty="0">
                <a:latin typeface="Times New Roman" panose="02020603050405020304" pitchFamily="18" charset="0"/>
                <a:ea typeface="+mj-ea"/>
                <a:cs typeface="Times New Roman" panose="02020603050405020304" pitchFamily="18" charset="0"/>
              </a:rPr>
              <a:t>Charles River </a:t>
            </a:r>
            <a:r>
              <a:rPr lang="zh-CN" altLang="en-US" sz="2400" dirty="0">
                <a:latin typeface="Times New Roman" panose="02020603050405020304" pitchFamily="18" charset="0"/>
                <a:ea typeface="+mj-ea"/>
                <a:cs typeface="Times New Roman" panose="02020603050405020304" pitchFamily="18" charset="0"/>
              </a:rPr>
              <a:t>公平河岸通行工作组的工作                                               </a:t>
            </a:r>
            <a:r>
              <a:rPr lang="zh-CN" altLang="en-US" sz="2400" i="1" dirty="0">
                <a:latin typeface="Times New Roman" panose="02020603050405020304" pitchFamily="18" charset="0"/>
                <a:ea typeface="+mj-ea"/>
                <a:cs typeface="Times New Roman" panose="02020603050405020304" pitchFamily="18" charset="0"/>
              </a:rPr>
              <a:t>（会议、外展、互动与公众听证会）</a:t>
            </a:r>
            <a:r>
              <a:rPr lang="en-US" sz="2400" i="1"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CN" altLang="en-US" sz="2400" dirty="0">
                <a:latin typeface="Times New Roman" panose="02020603050405020304" pitchFamily="18" charset="0"/>
                <a:ea typeface="+mj-ea"/>
                <a:cs typeface="Times New Roman" panose="02020603050405020304" pitchFamily="18" charset="0"/>
              </a:rPr>
              <a:t>主要发现摘要</a:t>
            </a:r>
            <a:endParaRPr lang="en-US" sz="2400" dirty="0">
              <a:latin typeface="Times New Roman" panose="02020603050405020304" pitchFamily="18" charset="0"/>
              <a:ea typeface="+mj-ea"/>
              <a:cs typeface="Times New Roman" panose="02020603050405020304" pitchFamily="18" charset="0"/>
            </a:endParaRPr>
          </a:p>
          <a:p>
            <a:pPr marL="457200" indent="-457200">
              <a:buAutoNum type="arabicPeriod"/>
            </a:pPr>
            <a:r>
              <a:rPr lang="en-US" sz="2400" dirty="0">
                <a:latin typeface="Times New Roman" panose="02020603050405020304" pitchFamily="18" charset="0"/>
                <a:ea typeface="+mj-ea"/>
                <a:cs typeface="Times New Roman" panose="02020603050405020304" pitchFamily="18" charset="0"/>
              </a:rPr>
              <a:t>CRTF </a:t>
            </a:r>
            <a:r>
              <a:rPr lang="zh-CN" altLang="en-US" sz="2400" dirty="0">
                <a:latin typeface="Times New Roman" panose="02020603050405020304" pitchFamily="18" charset="0"/>
                <a:ea typeface="+mj-ea"/>
                <a:cs typeface="Times New Roman" panose="02020603050405020304" pitchFamily="18" charset="0"/>
              </a:rPr>
              <a:t>建议</a:t>
            </a:r>
            <a:r>
              <a:rPr lang="en-US" sz="2400"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CN" altLang="en-US" sz="2400" dirty="0">
                <a:latin typeface="Times New Roman" panose="02020603050405020304" pitchFamily="18" charset="0"/>
                <a:ea typeface="+mj-ea"/>
                <a:cs typeface="Times New Roman" panose="02020603050405020304" pitchFamily="18" charset="0"/>
              </a:rPr>
              <a:t>附录</a:t>
            </a:r>
            <a:endParaRPr lang="en-US" sz="24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49692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4E306-6B4C-DD87-B70C-A0EF9ACA74D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73FEFF1-5A24-5DBA-2BFA-C50EADA25763}"/>
              </a:ext>
            </a:extLst>
          </p:cNvPr>
          <p:cNvSpPr>
            <a:spLocks noGrp="1"/>
          </p:cNvSpPr>
          <p:nvPr>
            <p:ph type="title" idx="4294967295"/>
          </p:nvPr>
        </p:nvSpPr>
        <p:spPr>
          <a:xfrm>
            <a:off x="1066800" y="207551"/>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000" i="1" dirty="0">
                <a:latin typeface="Times New Roman" panose="02020603050405020304" pitchFamily="18" charset="0"/>
                <a:cs typeface="Times New Roman" panose="02020603050405020304" pitchFamily="18" charset="0"/>
              </a:rPr>
              <a:t>建议草案 </a:t>
            </a:r>
            <a:r>
              <a:rPr lang="en-US" altLang="zh-CN" sz="3000" i="1" dirty="0">
                <a:latin typeface="Times New Roman" panose="02020603050405020304" pitchFamily="18" charset="0"/>
                <a:cs typeface="Times New Roman" panose="02020603050405020304" pitchFamily="18" charset="0"/>
              </a:rPr>
              <a:t>1</a:t>
            </a:r>
            <a:r>
              <a:rPr lang="zh-CN" altLang="en-US" sz="3000" i="1" dirty="0">
                <a:latin typeface="Times New Roman" panose="02020603050405020304" pitchFamily="18" charset="0"/>
                <a:cs typeface="Times New Roman" panose="02020603050405020304" pitchFamily="18" charset="0"/>
              </a:rPr>
              <a:t>（第 </a:t>
            </a:r>
            <a:r>
              <a:rPr lang="en-US" altLang="zh-CN" sz="3000" i="1" dirty="0">
                <a:latin typeface="Times New Roman" panose="02020603050405020304" pitchFamily="18" charset="0"/>
                <a:cs typeface="Times New Roman" panose="02020603050405020304" pitchFamily="18" charset="0"/>
              </a:rPr>
              <a:t>1 </a:t>
            </a:r>
            <a:r>
              <a:rPr lang="zh-CN" altLang="en-US" sz="3000" i="1" dirty="0">
                <a:latin typeface="Times New Roman" panose="02020603050405020304" pitchFamily="18" charset="0"/>
                <a:cs typeface="Times New Roman" panose="02020603050405020304" pitchFamily="18" charset="0"/>
              </a:rPr>
              <a:t>部分）：</a:t>
            </a:r>
            <a:r>
              <a:rPr kumimoji="0" lang="en-US" sz="30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br>
            <a:r>
              <a:rPr kumimoji="0" lang="zh-CN" alt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t>流程与沟通改进</a:t>
            </a:r>
            <a:endPar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AE940CEF-7D24-A92D-33DB-8DB1DF3D7E76}"/>
              </a:ext>
            </a:extLst>
          </p:cNvPr>
          <p:cNvSpPr/>
          <p:nvPr/>
        </p:nvSpPr>
        <p:spPr>
          <a:xfrm>
            <a:off x="960938" y="1991031"/>
            <a:ext cx="10159023" cy="1712273"/>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DCR </a:t>
            </a:r>
            <a:r>
              <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应阐明并建立清晰的流程，以及主动且能够及时回应社区需求的工具，尤其是在正在实施和</a:t>
            </a:r>
            <a:r>
              <a:rPr lang="en-US" altLang="zh-CN"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a:t>
            </a:r>
            <a:r>
              <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或即将开展项目的地区。</a:t>
            </a:r>
            <a:endParaRPr lang="en-US" dirty="0">
              <a:solidFill>
                <a:schemeClr val="tx1">
                  <a:lumMod val="75000"/>
                  <a:lumOff val="25000"/>
                </a:schemeClr>
              </a:solidFill>
              <a:latin typeface="Times New Roman" panose="02020603050405020304" pitchFamily="18" charset="0"/>
              <a:ea typeface="+mj-ea"/>
              <a:cs typeface="Times New Roman" panose="02020603050405020304" pitchFamily="18" charset="0"/>
            </a:endParaRPr>
          </a:p>
        </p:txBody>
      </p:sp>
      <p:sp>
        <p:nvSpPr>
          <p:cNvPr id="6" name="TextBox 5">
            <a:extLst>
              <a:ext uri="{FF2B5EF4-FFF2-40B4-BE49-F238E27FC236}">
                <a16:creationId xmlns:a16="http://schemas.microsoft.com/office/drawing/2014/main" id="{6CAD1E2E-19AF-69DB-17F8-CF98603D4BAC}"/>
              </a:ext>
            </a:extLst>
          </p:cNvPr>
          <p:cNvSpPr txBox="1"/>
          <p:nvPr/>
        </p:nvSpPr>
        <p:spPr>
          <a:xfrm>
            <a:off x="960938" y="4197607"/>
            <a:ext cx="10194741" cy="1015663"/>
          </a:xfrm>
          <a:prstGeom prst="rect">
            <a:avLst/>
          </a:prstGeom>
          <a:noFill/>
        </p:spPr>
        <p:txBody>
          <a:bodyPr wrap="square" lIns="91440" tIns="45720" rIns="91440" bIns="45720" rtlCol="0" anchor="t">
            <a:spAutoFit/>
          </a:bodyPr>
          <a:lstStyle/>
          <a:p>
            <a:r>
              <a:rPr lang="zh-CN" altLang="en-US" sz="2000" b="1" i="1" dirty="0">
                <a:latin typeface="Times New Roman" panose="02020603050405020304" pitchFamily="18" charset="0"/>
                <a:ea typeface="+mj-ea"/>
                <a:cs typeface="Times New Roman" panose="02020603050405020304" pitchFamily="18" charset="0"/>
              </a:rPr>
              <a:t>背景信息：</a:t>
            </a:r>
            <a:r>
              <a:rPr lang="zh-CN" altLang="en-US" sz="2000" i="1" dirty="0">
                <a:latin typeface="Times New Roman" panose="02020603050405020304" pitchFamily="18" charset="0"/>
                <a:ea typeface="+mj-ea"/>
                <a:cs typeface="Times New Roman" panose="02020603050405020304" pitchFamily="18" charset="0"/>
              </a:rPr>
              <a:t>目前，社区成员在有反馈和</a:t>
            </a:r>
            <a:r>
              <a:rPr lang="en-US" altLang="zh-CN" sz="2000" i="1" dirty="0">
                <a:latin typeface="Times New Roman" panose="02020603050405020304" pitchFamily="18" charset="0"/>
                <a:ea typeface="+mj-ea"/>
                <a:cs typeface="Times New Roman" panose="02020603050405020304" pitchFamily="18" charset="0"/>
              </a:rPr>
              <a:t>/</a:t>
            </a:r>
            <a:r>
              <a:rPr lang="zh-CN" altLang="en-US" sz="2000" i="1" dirty="0">
                <a:latin typeface="Times New Roman" panose="02020603050405020304" pitchFamily="18" charset="0"/>
                <a:ea typeface="+mj-ea"/>
                <a:cs typeface="Times New Roman" panose="02020603050405020304" pitchFamily="18" charset="0"/>
              </a:rPr>
              <a:t>或疑虑时，往往不清楚应如何联系 </a:t>
            </a:r>
            <a:r>
              <a:rPr lang="en-US" altLang="zh-CN" sz="2000" i="1" dirty="0">
                <a:latin typeface="Times New Roman" panose="02020603050405020304" pitchFamily="18" charset="0"/>
                <a:ea typeface="+mj-ea"/>
                <a:cs typeface="Times New Roman" panose="02020603050405020304" pitchFamily="18" charset="0"/>
              </a:rPr>
              <a:t>DCR</a:t>
            </a:r>
            <a:r>
              <a:rPr lang="zh-CN" altLang="en-US" sz="2000" i="1" dirty="0">
                <a:latin typeface="Times New Roman" panose="02020603050405020304" pitchFamily="18" charset="0"/>
                <a:ea typeface="+mj-ea"/>
                <a:cs typeface="Times New Roman" panose="02020603050405020304" pitchFamily="18" charset="0"/>
              </a:rPr>
              <a:t>，或应联系 </a:t>
            </a:r>
            <a:r>
              <a:rPr lang="en-US" altLang="zh-CN" sz="2000" i="1" dirty="0">
                <a:latin typeface="Times New Roman" panose="02020603050405020304" pitchFamily="18" charset="0"/>
                <a:ea typeface="+mj-ea"/>
                <a:cs typeface="Times New Roman" panose="02020603050405020304" pitchFamily="18" charset="0"/>
              </a:rPr>
              <a:t>DCR </a:t>
            </a:r>
            <a:r>
              <a:rPr lang="zh-CN" altLang="en-US" sz="2000" i="1" dirty="0">
                <a:latin typeface="Times New Roman" panose="02020603050405020304" pitchFamily="18" charset="0"/>
                <a:ea typeface="+mj-ea"/>
                <a:cs typeface="Times New Roman" panose="02020603050405020304" pitchFamily="18" charset="0"/>
              </a:rPr>
              <a:t>的哪位人员。在某些情况下，社区成员无法从 </a:t>
            </a:r>
            <a:r>
              <a:rPr lang="en-US" altLang="zh-CN" sz="2000" i="1" dirty="0">
                <a:latin typeface="Times New Roman" panose="02020603050405020304" pitchFamily="18" charset="0"/>
                <a:ea typeface="+mj-ea"/>
                <a:cs typeface="Times New Roman" panose="02020603050405020304" pitchFamily="18" charset="0"/>
              </a:rPr>
              <a:t>DCR </a:t>
            </a:r>
            <a:r>
              <a:rPr lang="zh-CN" altLang="en-US" sz="2000" i="1" dirty="0">
                <a:latin typeface="Times New Roman" panose="02020603050405020304" pitchFamily="18" charset="0"/>
                <a:ea typeface="+mj-ea"/>
                <a:cs typeface="Times New Roman" panose="02020603050405020304" pitchFamily="18" charset="0"/>
              </a:rPr>
              <a:t>获得持续一致的沟通更新、及时回应或后续跟进。在落实本建议时，工作组将纳入更多机制，以确保 </a:t>
            </a:r>
            <a:r>
              <a:rPr lang="en-US" altLang="zh-CN" sz="2000" i="1" dirty="0">
                <a:latin typeface="Times New Roman" panose="02020603050405020304" pitchFamily="18" charset="0"/>
                <a:ea typeface="+mj-ea"/>
                <a:cs typeface="Times New Roman" panose="02020603050405020304" pitchFamily="18" charset="0"/>
              </a:rPr>
              <a:t>DCR </a:t>
            </a:r>
            <a:r>
              <a:rPr lang="zh-CN" altLang="en-US" sz="2000" i="1" dirty="0">
                <a:latin typeface="Times New Roman" panose="02020603050405020304" pitchFamily="18" charset="0"/>
                <a:ea typeface="+mj-ea"/>
                <a:cs typeface="Times New Roman" panose="02020603050405020304" pitchFamily="18" charset="0"/>
              </a:rPr>
              <a:t>履行责任。</a:t>
            </a:r>
            <a:endParaRPr lang="en-US" sz="20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08697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0B692-3CB5-2BAA-76C4-E746162FDB7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D3FBC11-8B4A-24DA-F97C-84C6AABEFDD8}"/>
              </a:ext>
            </a:extLst>
          </p:cNvPr>
          <p:cNvSpPr>
            <a:spLocks noGrp="1"/>
          </p:cNvSpPr>
          <p:nvPr>
            <p:ph type="title" idx="4294967295"/>
          </p:nvPr>
        </p:nvSpPr>
        <p:spPr>
          <a:xfrm>
            <a:off x="1066800" y="18283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000" i="1" dirty="0">
                <a:latin typeface="Times New Roman" panose="02020603050405020304" pitchFamily="18" charset="0"/>
                <a:cs typeface="Times New Roman" panose="02020603050405020304" pitchFamily="18" charset="0"/>
              </a:rPr>
              <a:t>建议草案 </a:t>
            </a:r>
            <a:r>
              <a:rPr lang="en-US" altLang="zh-CN" sz="3000" i="1" dirty="0">
                <a:latin typeface="Times New Roman" panose="02020603050405020304" pitchFamily="18" charset="0"/>
                <a:cs typeface="Times New Roman" panose="02020603050405020304" pitchFamily="18" charset="0"/>
              </a:rPr>
              <a:t>1</a:t>
            </a:r>
            <a:r>
              <a:rPr lang="zh-CN" altLang="en-US" sz="3000" i="1" dirty="0">
                <a:latin typeface="Times New Roman" panose="02020603050405020304" pitchFamily="18" charset="0"/>
                <a:cs typeface="Times New Roman" panose="02020603050405020304" pitchFamily="18" charset="0"/>
              </a:rPr>
              <a:t>（第 </a:t>
            </a:r>
            <a:r>
              <a:rPr lang="en-US" altLang="zh-CN" sz="3000" i="1" dirty="0">
                <a:latin typeface="Times New Roman" panose="02020603050405020304" pitchFamily="18" charset="0"/>
                <a:cs typeface="Times New Roman" panose="02020603050405020304" pitchFamily="18" charset="0"/>
              </a:rPr>
              <a:t>2 </a:t>
            </a:r>
            <a:r>
              <a:rPr lang="zh-CN" altLang="en-US" sz="3000" i="1" dirty="0">
                <a:latin typeface="Times New Roman" panose="02020603050405020304" pitchFamily="18" charset="0"/>
                <a:cs typeface="Times New Roman" panose="02020603050405020304" pitchFamily="18" charset="0"/>
              </a:rPr>
              <a:t>部分）：</a:t>
            </a:r>
            <a:r>
              <a:rPr kumimoji="0" lang="en-US" sz="30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br>
            <a:r>
              <a:rPr lang="zh-CN" altLang="en-US" dirty="0">
                <a:latin typeface="Times New Roman" panose="02020603050405020304" pitchFamily="18" charset="0"/>
                <a:cs typeface="Times New Roman" panose="02020603050405020304" pitchFamily="18" charset="0"/>
              </a:rPr>
              <a:t>流程与沟通改进</a:t>
            </a:r>
            <a:endPar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E15B6C7-893F-896E-F6AF-0D7D79F6C8F0}"/>
              </a:ext>
            </a:extLst>
          </p:cNvPr>
          <p:cNvSpPr txBox="1"/>
          <p:nvPr/>
        </p:nvSpPr>
        <p:spPr>
          <a:xfrm>
            <a:off x="1107112" y="1806184"/>
            <a:ext cx="10898075" cy="2862322"/>
          </a:xfrm>
          <a:prstGeom prst="rect">
            <a:avLst/>
          </a:prstGeom>
          <a:noFill/>
        </p:spPr>
        <p:txBody>
          <a:bodyPr wrap="square" lIns="91440" tIns="45720" rIns="91440" bIns="45720" rtlCol="0" anchor="t">
            <a:spAutoFit/>
          </a:bodyPr>
          <a:lstStyle/>
          <a:p>
            <a:pPr fontAlgn="base"/>
            <a:r>
              <a:rPr lang="en-US" dirty="0">
                <a:latin typeface="Times New Roman" panose="02020603050405020304" pitchFamily="18" charset="0"/>
                <a:ea typeface="+mj-ea"/>
                <a:cs typeface="Times New Roman" panose="02020603050405020304" pitchFamily="18" charset="0"/>
              </a:rPr>
              <a:t> </a:t>
            </a:r>
            <a:r>
              <a:rPr lang="zh-CN" altLang="en-US" b="1" i="1" dirty="0">
                <a:latin typeface="Times New Roman" panose="02020603050405020304" pitchFamily="18" charset="0"/>
                <a:ea typeface="+mj-ea"/>
                <a:cs typeface="Times New Roman" panose="02020603050405020304" pitchFamily="18" charset="0"/>
              </a:rPr>
              <a:t>建议的实施策略或行动：</a:t>
            </a:r>
            <a:r>
              <a:rPr lang="en-US" b="1" i="1" dirty="0">
                <a:latin typeface="Times New Roman" panose="02020603050405020304" pitchFamily="18" charset="0"/>
                <a:ea typeface="+mj-ea"/>
                <a:cs typeface="Times New Roman" panose="02020603050405020304" pitchFamily="18" charset="0"/>
              </a:rPr>
              <a:t> </a:t>
            </a:r>
          </a:p>
          <a:p>
            <a:pPr marL="457200" indent="-457200" fontAlgn="base">
              <a:buAutoNum type="arabicPeriod"/>
            </a:pPr>
            <a:r>
              <a:rPr lang="zh-CN" altLang="en-US" dirty="0">
                <a:latin typeface="Times New Roman" panose="02020603050405020304" pitchFamily="18" charset="0"/>
                <a:ea typeface="+mj-ea"/>
                <a:cs typeface="Times New Roman" panose="02020603050405020304" pitchFamily="18" charset="0"/>
              </a:rPr>
              <a:t>指定一名联系人，供社区成员联系</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dirty="0">
                <a:latin typeface="Times New Roman" panose="02020603050405020304" pitchFamily="18" charset="0"/>
                <a:ea typeface="+mj-ea"/>
                <a:cs typeface="Times New Roman" panose="02020603050405020304" pitchFamily="18" charset="0"/>
              </a:rPr>
              <a:t>定期以简单、通俗易懂的语言向社区成员说明如何联系 </a:t>
            </a:r>
            <a:r>
              <a:rPr lang="en-US" altLang="zh-CN" dirty="0">
                <a:latin typeface="Times New Roman" panose="02020603050405020304" pitchFamily="18" charset="0"/>
                <a:ea typeface="+mj-ea"/>
                <a:cs typeface="Times New Roman" panose="02020603050405020304" pitchFamily="18" charset="0"/>
              </a:rPr>
              <a:t>DCR</a:t>
            </a:r>
            <a:r>
              <a:rPr lang="zh-CN" altLang="en-US" dirty="0">
                <a:latin typeface="Times New Roman" panose="02020603050405020304" pitchFamily="18" charset="0"/>
                <a:ea typeface="+mj-ea"/>
                <a:cs typeface="Times New Roman" panose="02020603050405020304" pitchFamily="18" charset="0"/>
              </a:rPr>
              <a:t>、不同类型的咨询应提交到哪里，以及他们可以预期的回应时间</a:t>
            </a:r>
            <a:r>
              <a:rPr lang="en-US"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CN" altLang="en-US" dirty="0">
                <a:latin typeface="Times New Roman" panose="02020603050405020304" pitchFamily="18" charset="0"/>
                <a:ea typeface="+mj-ea"/>
                <a:cs typeface="Times New Roman" panose="02020603050405020304" pitchFamily="18" charset="0"/>
              </a:rPr>
              <a:t>说明现有的 </a:t>
            </a:r>
            <a:r>
              <a:rPr lang="en-US" altLang="zh-CN" dirty="0">
                <a:latin typeface="Times New Roman" panose="02020603050405020304" pitchFamily="18" charset="0"/>
                <a:ea typeface="+mj-ea"/>
                <a:cs typeface="Times New Roman" panose="02020603050405020304" pitchFamily="18" charset="0"/>
              </a:rPr>
              <a:t>311 </a:t>
            </a:r>
            <a:r>
              <a:rPr lang="zh-CN" altLang="en-US" dirty="0">
                <a:latin typeface="Times New Roman" panose="02020603050405020304" pitchFamily="18" charset="0"/>
                <a:ea typeface="+mj-ea"/>
                <a:cs typeface="Times New Roman" panose="02020603050405020304" pitchFamily="18" charset="0"/>
              </a:rPr>
              <a:t>式服务热线，居民可通过该热线留下问题、建议和</a:t>
            </a:r>
            <a:r>
              <a:rPr lang="en-US" altLang="zh-CN" dirty="0">
                <a:latin typeface="Times New Roman" panose="02020603050405020304" pitchFamily="18" charset="0"/>
                <a:ea typeface="+mj-ea"/>
                <a:cs typeface="Times New Roman" panose="02020603050405020304" pitchFamily="18" charset="0"/>
              </a:rPr>
              <a:t>/</a:t>
            </a:r>
            <a:r>
              <a:rPr lang="zh-CN" altLang="en-US" dirty="0">
                <a:latin typeface="Times New Roman" panose="02020603050405020304" pitchFamily="18" charset="0"/>
                <a:ea typeface="+mj-ea"/>
                <a:cs typeface="Times New Roman" panose="02020603050405020304" pitchFamily="18" charset="0"/>
              </a:rPr>
              <a:t>或投诉</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dirty="0">
                <a:latin typeface="Times New Roman" panose="02020603050405020304" pitchFamily="18" charset="0"/>
                <a:ea typeface="+mj-ea"/>
                <a:cs typeface="Times New Roman" panose="02020603050405020304" pitchFamily="18" charset="0"/>
              </a:rPr>
              <a:t>开展宣传活动，介绍 </a:t>
            </a:r>
            <a:r>
              <a:rPr lang="en-US" altLang="zh-CN" dirty="0">
                <a:latin typeface="Times New Roman" panose="02020603050405020304" pitchFamily="18" charset="0"/>
                <a:ea typeface="+mj-ea"/>
                <a:cs typeface="Times New Roman" panose="02020603050405020304" pitchFamily="18" charset="0"/>
              </a:rPr>
              <a:t>DCR </a:t>
            </a:r>
            <a:r>
              <a:rPr lang="zh-CN" altLang="en-US" dirty="0">
                <a:latin typeface="Times New Roman" panose="02020603050405020304" pitchFamily="18" charset="0"/>
                <a:ea typeface="+mj-ea"/>
                <a:cs typeface="Times New Roman" panose="02020603050405020304" pitchFamily="18" charset="0"/>
              </a:rPr>
              <a:t>现有的公众意见征集流程，以及社区中的项目和活动</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dirty="0">
                <a:latin typeface="Times New Roman" panose="02020603050405020304" pitchFamily="18" charset="0"/>
                <a:ea typeface="+mj-ea"/>
                <a:cs typeface="Times New Roman" panose="02020603050405020304" pitchFamily="18" charset="0"/>
              </a:rPr>
              <a:t>建立反馈闭环机制，确保居民能够收到后续信息，了解他们</a:t>
            </a:r>
            <a:r>
              <a:rPr lang="zh-CN" altLang="en-US" dirty="0"/>
              <a:t>提出的问题</a:t>
            </a:r>
            <a:r>
              <a:rPr lang="zh-CN" altLang="en-US" dirty="0">
                <a:latin typeface="Times New Roman" panose="02020603050405020304" pitchFamily="18" charset="0"/>
                <a:ea typeface="+mj-ea"/>
                <a:cs typeface="Times New Roman" panose="02020603050405020304" pitchFamily="18" charset="0"/>
              </a:rPr>
              <a:t>是如何被考虑或解决的</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dirty="0">
                <a:latin typeface="Times New Roman" panose="02020603050405020304" pitchFamily="18" charset="0"/>
                <a:ea typeface="+mj-ea"/>
                <a:cs typeface="Times New Roman" panose="02020603050405020304" pitchFamily="18" charset="0"/>
              </a:rPr>
              <a:t>针对封闭、中断和项目时间表，提前发布通知并提供清晰说明</a:t>
            </a:r>
            <a:r>
              <a:rPr lang="en-US"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CN" altLang="en-US" dirty="0">
                <a:latin typeface="Times New Roman" panose="02020603050405020304" pitchFamily="18" charset="0"/>
                <a:ea typeface="+mj-ea"/>
                <a:cs typeface="Times New Roman" panose="02020603050405020304" pitchFamily="18" charset="0"/>
              </a:rPr>
              <a:t>主动与 </a:t>
            </a:r>
            <a:r>
              <a:rPr lang="en-US" altLang="zh-CN" dirty="0">
                <a:latin typeface="Times New Roman" panose="02020603050405020304" pitchFamily="18" charset="0"/>
                <a:ea typeface="+mj-ea"/>
                <a:cs typeface="Times New Roman" panose="02020603050405020304" pitchFamily="18" charset="0"/>
              </a:rPr>
              <a:t>MassDOT</a:t>
            </a:r>
            <a:r>
              <a:rPr lang="zh-CN" altLang="en-US" dirty="0">
                <a:latin typeface="Times New Roman" panose="02020603050405020304" pitchFamily="18" charset="0"/>
                <a:ea typeface="+mj-ea"/>
                <a:cs typeface="Times New Roman" panose="02020603050405020304" pitchFamily="18" charset="0"/>
              </a:rPr>
              <a:t>、</a:t>
            </a:r>
            <a:r>
              <a:rPr lang="en-US" altLang="zh-CN" dirty="0">
                <a:latin typeface="Times New Roman" panose="02020603050405020304" pitchFamily="18" charset="0"/>
                <a:ea typeface="+mj-ea"/>
                <a:cs typeface="Times New Roman" panose="02020603050405020304" pitchFamily="18" charset="0"/>
              </a:rPr>
              <a:t>Cambridge </a:t>
            </a:r>
            <a:r>
              <a:rPr lang="zh-CN" altLang="en-US" dirty="0">
                <a:latin typeface="Times New Roman" panose="02020603050405020304" pitchFamily="18" charset="0"/>
                <a:ea typeface="+mj-ea"/>
                <a:cs typeface="Times New Roman" panose="02020603050405020304" pitchFamily="18" charset="0"/>
              </a:rPr>
              <a:t>市政府及其他相关机构协调处理可能通过 </a:t>
            </a:r>
            <a:r>
              <a:rPr lang="en-US" altLang="zh-CN" dirty="0">
                <a:latin typeface="Times New Roman" panose="02020603050405020304" pitchFamily="18" charset="0"/>
                <a:ea typeface="+mj-ea"/>
                <a:cs typeface="Times New Roman" panose="02020603050405020304" pitchFamily="18" charset="0"/>
              </a:rPr>
              <a:t>DCR </a:t>
            </a:r>
            <a:r>
              <a:rPr lang="zh-CN" altLang="en-US" dirty="0">
                <a:latin typeface="Times New Roman" panose="02020603050405020304" pitchFamily="18" charset="0"/>
                <a:ea typeface="+mj-ea"/>
                <a:cs typeface="Times New Roman" panose="02020603050405020304" pitchFamily="18" charset="0"/>
              </a:rPr>
              <a:t>渠道收到的反馈和意见，反之亦然；同时也通过这些合作机构的渠道协调开展外展工作。</a:t>
            </a:r>
            <a:r>
              <a:rPr lang="en-US" dirty="0">
                <a:latin typeface="Times New Roman" panose="02020603050405020304" pitchFamily="18" charset="0"/>
                <a:ea typeface="+mj-ea"/>
                <a:cs typeface="Times New Roman" panose="02020603050405020304" pitchFamily="18" charset="0"/>
              </a:rPr>
              <a:t> </a:t>
            </a:r>
          </a:p>
        </p:txBody>
      </p:sp>
    </p:spTree>
    <p:extLst>
      <p:ext uri="{BB962C8B-B14F-4D97-AF65-F5344CB8AC3E}">
        <p14:creationId xmlns:p14="http://schemas.microsoft.com/office/powerpoint/2010/main" val="3186954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2ADA-C3F1-80FF-FE5A-D81774A628B9}"/>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2C1C717-BFBC-2119-349D-EDFD5E5FFEBB}"/>
              </a:ext>
            </a:extLst>
          </p:cNvPr>
          <p:cNvSpPr>
            <a:spLocks noGrp="1"/>
          </p:cNvSpPr>
          <p:nvPr>
            <p:ph type="title" idx="4294967295"/>
          </p:nvPr>
        </p:nvSpPr>
        <p:spPr>
          <a:xfrm>
            <a:off x="1066800" y="145765"/>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cs typeface="Times New Roman" panose="02020603050405020304" pitchFamily="18" charset="0"/>
              </a:rPr>
              <a:t>建议草案 </a:t>
            </a:r>
            <a:r>
              <a:rPr lang="en-US" altLang="zh-CN" sz="3300" i="1" dirty="0">
                <a:latin typeface="Times New Roman" panose="02020603050405020304" pitchFamily="18" charset="0"/>
                <a:cs typeface="Times New Roman" panose="02020603050405020304" pitchFamily="18" charset="0"/>
              </a:rPr>
              <a:t>2</a:t>
            </a:r>
            <a:r>
              <a:rPr lang="zh-CN" altLang="en-US" sz="3300" i="1" dirty="0">
                <a:latin typeface="Times New Roman" panose="02020603050405020304" pitchFamily="18" charset="0"/>
                <a:cs typeface="Times New Roman" panose="02020603050405020304" pitchFamily="18" charset="0"/>
              </a:rPr>
              <a:t>（第 </a:t>
            </a:r>
            <a:r>
              <a:rPr lang="en-US" altLang="zh-CN" sz="3300" i="1" dirty="0">
                <a:latin typeface="Times New Roman" panose="02020603050405020304" pitchFamily="18" charset="0"/>
                <a:cs typeface="Times New Roman" panose="02020603050405020304" pitchFamily="18" charset="0"/>
              </a:rPr>
              <a:t>1 </a:t>
            </a:r>
            <a:r>
              <a:rPr lang="zh-CN" altLang="en-US" sz="3300" i="1" dirty="0">
                <a:latin typeface="Times New Roman" panose="02020603050405020304" pitchFamily="18" charset="0"/>
                <a:cs typeface="Times New Roman" panose="02020603050405020304" pitchFamily="18" charset="0"/>
              </a:rPr>
              <a:t>部分）：</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br>
            <a:r>
              <a:rPr lang="zh-CN" altLang="en-US" sz="4300" dirty="0">
                <a:latin typeface="Times New Roman" panose="02020603050405020304" pitchFamily="18" charset="0"/>
                <a:cs typeface="Times New Roman" panose="02020603050405020304" pitchFamily="18" charset="0"/>
              </a:rPr>
              <a:t>项目规划改进</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EC5107AE-F180-CF19-EF7F-7CE3047EC530}"/>
              </a:ext>
            </a:extLst>
          </p:cNvPr>
          <p:cNvSpPr/>
          <p:nvPr/>
        </p:nvSpPr>
        <p:spPr>
          <a:xfrm>
            <a:off x="1097279" y="2089354"/>
            <a:ext cx="10058400" cy="1637072"/>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DCR </a:t>
            </a:r>
            <a:r>
              <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应制定清晰且一致的流程，用于沟通计划中的项目，    包括近期项目和长期项目。</a:t>
            </a:r>
          </a:p>
        </p:txBody>
      </p:sp>
      <p:sp>
        <p:nvSpPr>
          <p:cNvPr id="6" name="TextBox 5">
            <a:extLst>
              <a:ext uri="{FF2B5EF4-FFF2-40B4-BE49-F238E27FC236}">
                <a16:creationId xmlns:a16="http://schemas.microsoft.com/office/drawing/2014/main" id="{6CAB3B1E-69C5-769D-815F-E00C1790D36B}"/>
              </a:ext>
            </a:extLst>
          </p:cNvPr>
          <p:cNvSpPr txBox="1"/>
          <p:nvPr/>
        </p:nvSpPr>
        <p:spPr>
          <a:xfrm>
            <a:off x="1097280" y="4168876"/>
            <a:ext cx="10087895" cy="1477328"/>
          </a:xfrm>
          <a:prstGeom prst="rect">
            <a:avLst/>
          </a:prstGeom>
          <a:noFill/>
        </p:spPr>
        <p:txBody>
          <a:bodyPr wrap="square" lIns="91440" tIns="45720" rIns="91440" bIns="45720" rtlCol="0" anchor="t">
            <a:spAutoFit/>
          </a:bodyPr>
          <a:lstStyle/>
          <a:p>
            <a:r>
              <a:rPr lang="zh-CN" altLang="en-US" b="1" i="1" dirty="0">
                <a:latin typeface="Times New Roman" panose="02020603050405020304" pitchFamily="18" charset="0"/>
                <a:ea typeface="+mj-ea"/>
                <a:cs typeface="Times New Roman" panose="02020603050405020304" pitchFamily="18" charset="0"/>
              </a:rPr>
              <a:t>背景信息：</a:t>
            </a:r>
            <a:r>
              <a:rPr lang="zh-CN" altLang="en-US" i="1" dirty="0">
                <a:latin typeface="Times New Roman" panose="02020603050405020304" pitchFamily="18" charset="0"/>
                <a:ea typeface="+mj-ea"/>
                <a:cs typeface="Times New Roman" panose="02020603050405020304" pitchFamily="18" charset="0"/>
              </a:rPr>
              <a:t>本建议基于这样一项需求，即需要以更加定期且一致的方式，向受项目影响区域的社区成员传达项目工作相关信息。工作组从社区听到的一个普遍反馈是，社区希望 </a:t>
            </a:r>
            <a:r>
              <a:rPr lang="en-US" altLang="zh-CN" i="1" dirty="0">
                <a:latin typeface="Times New Roman" panose="02020603050405020304" pitchFamily="18" charset="0"/>
                <a:ea typeface="+mj-ea"/>
                <a:cs typeface="Times New Roman" panose="02020603050405020304" pitchFamily="18" charset="0"/>
              </a:rPr>
              <a:t>DCR </a:t>
            </a:r>
            <a:r>
              <a:rPr lang="zh-CN" altLang="en-US" i="1" dirty="0">
                <a:latin typeface="Times New Roman" panose="02020603050405020304" pitchFamily="18" charset="0"/>
                <a:ea typeface="+mj-ea"/>
                <a:cs typeface="Times New Roman" panose="02020603050405020304" pitchFamily="18" charset="0"/>
              </a:rPr>
              <a:t>更定期地提供项目进展和后续步骤的最新信息。目前，社区成员就任何特定问题向 </a:t>
            </a:r>
            <a:r>
              <a:rPr lang="en-US" altLang="zh-CN" i="1" dirty="0">
                <a:latin typeface="Times New Roman" panose="02020603050405020304" pitchFamily="18" charset="0"/>
                <a:ea typeface="+mj-ea"/>
                <a:cs typeface="Times New Roman" panose="02020603050405020304" pitchFamily="18" charset="0"/>
              </a:rPr>
              <a:t>DCR </a:t>
            </a:r>
            <a:r>
              <a:rPr lang="zh-CN" altLang="en-US" i="1" dirty="0">
                <a:latin typeface="Times New Roman" panose="02020603050405020304" pitchFamily="18" charset="0"/>
                <a:ea typeface="+mj-ea"/>
                <a:cs typeface="Times New Roman" panose="02020603050405020304" pitchFamily="18" charset="0"/>
              </a:rPr>
              <a:t>提交意见或表达疑虑的可用机制较为有限。本建议将确保 </a:t>
            </a:r>
            <a:r>
              <a:rPr lang="en-US" altLang="zh-CN" i="1" dirty="0">
                <a:latin typeface="Times New Roman" panose="02020603050405020304" pitchFamily="18" charset="0"/>
                <a:ea typeface="+mj-ea"/>
                <a:cs typeface="Times New Roman" panose="02020603050405020304" pitchFamily="18" charset="0"/>
              </a:rPr>
              <a:t>DCR </a:t>
            </a:r>
            <a:r>
              <a:rPr lang="zh-CN" altLang="en-US" i="1" dirty="0">
                <a:latin typeface="Times New Roman" panose="02020603050405020304" pitchFamily="18" charset="0"/>
                <a:ea typeface="+mj-ea"/>
                <a:cs typeface="Times New Roman" panose="02020603050405020304" pitchFamily="18" charset="0"/>
              </a:rPr>
              <a:t>在与社区成员沟通并提供最新信息方面形成更加一致的流程。</a:t>
            </a:r>
            <a:endParaRPr lang="en-US" sz="20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096433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254D7-C3A6-9362-0311-40925FED049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E131D31-6E41-2ED7-29DB-36B4D35E1AE5}"/>
              </a:ext>
            </a:extLst>
          </p:cNvPr>
          <p:cNvSpPr>
            <a:spLocks noGrp="1"/>
          </p:cNvSpPr>
          <p:nvPr>
            <p:ph type="title" idx="4294967295"/>
          </p:nvPr>
        </p:nvSpPr>
        <p:spPr>
          <a:xfrm>
            <a:off x="1066800" y="17047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cs typeface="Times New Roman" panose="02020603050405020304" pitchFamily="18" charset="0"/>
              </a:rPr>
              <a:t>建议草案 </a:t>
            </a:r>
            <a:r>
              <a:rPr lang="en-US" altLang="zh-CN" sz="3300" i="1" dirty="0">
                <a:latin typeface="Times New Roman" panose="02020603050405020304" pitchFamily="18" charset="0"/>
                <a:cs typeface="Times New Roman" panose="02020603050405020304" pitchFamily="18" charset="0"/>
              </a:rPr>
              <a:t>2</a:t>
            </a:r>
            <a:r>
              <a:rPr lang="zh-CN" altLang="en-US" sz="3300" i="1" dirty="0">
                <a:latin typeface="Times New Roman" panose="02020603050405020304" pitchFamily="18" charset="0"/>
                <a:cs typeface="Times New Roman" panose="02020603050405020304" pitchFamily="18" charset="0"/>
              </a:rPr>
              <a:t>（第 </a:t>
            </a:r>
            <a:r>
              <a:rPr lang="en-US" altLang="zh-CN" sz="3300" i="1" dirty="0">
                <a:latin typeface="Times New Roman" panose="02020603050405020304" pitchFamily="18" charset="0"/>
                <a:cs typeface="Times New Roman" panose="02020603050405020304" pitchFamily="18" charset="0"/>
              </a:rPr>
              <a:t>2 </a:t>
            </a:r>
            <a:r>
              <a:rPr lang="zh-CN" altLang="en-US" sz="3300" i="1" dirty="0">
                <a:latin typeface="Times New Roman" panose="02020603050405020304" pitchFamily="18" charset="0"/>
                <a:cs typeface="Times New Roman" panose="02020603050405020304" pitchFamily="18" charset="0"/>
              </a:rPr>
              <a:t>部分）：</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br>
            <a:r>
              <a:rPr lang="zh-CN" altLang="en-US" sz="4300" dirty="0">
                <a:latin typeface="Times New Roman" panose="02020603050405020304" pitchFamily="18" charset="0"/>
                <a:cs typeface="Times New Roman" panose="02020603050405020304" pitchFamily="18" charset="0"/>
              </a:rPr>
              <a:t>项目规划改进</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9A1E25B-3191-DCAB-9B16-1B128346D71D}"/>
              </a:ext>
            </a:extLst>
          </p:cNvPr>
          <p:cNvSpPr txBox="1"/>
          <p:nvPr/>
        </p:nvSpPr>
        <p:spPr>
          <a:xfrm>
            <a:off x="344135" y="1718692"/>
            <a:ext cx="11729884" cy="4493538"/>
          </a:xfrm>
          <a:prstGeom prst="rect">
            <a:avLst/>
          </a:prstGeom>
          <a:noFill/>
        </p:spPr>
        <p:txBody>
          <a:bodyPr wrap="square" lIns="91440" tIns="45720" rIns="91440" bIns="45720" rtlCol="0" anchor="t">
            <a:spAutoFit/>
          </a:bodyPr>
          <a:lstStyle/>
          <a:p>
            <a:pPr fontAlgn="base"/>
            <a:r>
              <a:rPr lang="en-US" dirty="0">
                <a:latin typeface="Times New Roman" panose="02020603050405020304" pitchFamily="18" charset="0"/>
                <a:ea typeface="+mj-ea"/>
                <a:cs typeface="Times New Roman" panose="02020603050405020304" pitchFamily="18" charset="0"/>
              </a:rPr>
              <a:t> </a:t>
            </a:r>
            <a:r>
              <a:rPr lang="zh-CN" altLang="en-US" b="1" i="1" dirty="0">
                <a:latin typeface="Times New Roman" panose="02020603050405020304" pitchFamily="18" charset="0"/>
                <a:ea typeface="+mj-ea"/>
                <a:cs typeface="Times New Roman" panose="02020603050405020304" pitchFamily="18" charset="0"/>
              </a:rPr>
              <a:t>建议的实施策略或行动：</a:t>
            </a:r>
            <a:r>
              <a:rPr lang="en-US" b="1" i="1"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CN" altLang="en-US" dirty="0">
                <a:latin typeface="Times New Roman" panose="02020603050405020304" pitchFamily="18" charset="0"/>
                <a:ea typeface="+mj-ea"/>
                <a:cs typeface="Times New Roman" panose="02020603050405020304" pitchFamily="18" charset="0"/>
              </a:rPr>
              <a:t>建立一致的项目进展沟通方式（即通过指定渠道定期分享最新进展）</a:t>
            </a:r>
            <a:r>
              <a:rPr lang="en-US" dirty="0">
                <a:latin typeface="Times New Roman" panose="02020603050405020304" pitchFamily="18" charset="0"/>
                <a:ea typeface="+mj-ea"/>
                <a:cs typeface="Times New Roman" panose="02020603050405020304" pitchFamily="18" charset="0"/>
              </a:rPr>
              <a:t> </a:t>
            </a:r>
          </a:p>
          <a:p>
            <a:pPr marL="457200" indent="-457200">
              <a:buAutoNum type="arabicPeriod"/>
            </a:pPr>
            <a:r>
              <a:rPr lang="en-US" altLang="zh-CN" dirty="0">
                <a:latin typeface="Times New Roman" panose="02020603050405020304" pitchFamily="18" charset="0"/>
                <a:ea typeface="+mj-ea"/>
                <a:cs typeface="Times New Roman" panose="02020603050405020304" pitchFamily="18" charset="0"/>
              </a:rPr>
              <a:t>EEA/DCR </a:t>
            </a:r>
            <a:r>
              <a:rPr lang="zh-CN" altLang="en-US" dirty="0">
                <a:latin typeface="Times New Roman" panose="02020603050405020304" pitchFamily="18" charset="0"/>
                <a:ea typeface="+mj-ea"/>
                <a:cs typeface="Times New Roman" panose="02020603050405020304" pitchFamily="18" charset="0"/>
              </a:rPr>
              <a:t>应整合沟通</a:t>
            </a:r>
            <a:r>
              <a:rPr lang="en-US" altLang="zh-CN" dirty="0">
                <a:latin typeface="Times New Roman" panose="02020603050405020304" pitchFamily="18" charset="0"/>
                <a:ea typeface="+mj-ea"/>
                <a:cs typeface="Times New Roman" panose="02020603050405020304" pitchFamily="18" charset="0"/>
              </a:rPr>
              <a:t>/</a:t>
            </a:r>
            <a:r>
              <a:rPr lang="zh-CN" altLang="en-US" dirty="0">
                <a:latin typeface="Times New Roman" panose="02020603050405020304" pitchFamily="18" charset="0"/>
                <a:ea typeface="+mj-ea"/>
                <a:cs typeface="Times New Roman" panose="02020603050405020304" pitchFamily="18" charset="0"/>
              </a:rPr>
              <a:t>利益相关方管理技术，以便及时有效地发布项目最新信息，内容包括项目目标、已考虑的备选方案、预期影响以及社区提出意见的机会。</a:t>
            </a:r>
            <a:r>
              <a:rPr lang="en-US"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CN" altLang="en-US" dirty="0">
                <a:latin typeface="Times New Roman" panose="02020603050405020304" pitchFamily="18" charset="0"/>
                <a:ea typeface="+mj-ea"/>
                <a:cs typeface="Times New Roman" panose="02020603050405020304" pitchFamily="18" charset="0"/>
              </a:rPr>
              <a:t>建立多种沟通更新方式，确保能够覆盖受项目进展影响最大的群体，包括：</a:t>
            </a:r>
            <a:r>
              <a:rPr lang="en-US" dirty="0">
                <a:latin typeface="Times New Roman" panose="02020603050405020304" pitchFamily="18" charset="0"/>
                <a:ea typeface="+mj-ea"/>
                <a:cs typeface="Times New Roman" panose="02020603050405020304" pitchFamily="18" charset="0"/>
              </a:rPr>
              <a:t>  </a:t>
            </a: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建立当前正在实施的 </a:t>
            </a:r>
            <a:r>
              <a:rPr lang="en-US" altLang="zh-CN" sz="1400" dirty="0">
                <a:latin typeface="Times New Roman" panose="02020603050405020304" pitchFamily="18" charset="0"/>
                <a:ea typeface="+mj-ea"/>
                <a:cs typeface="Times New Roman" panose="02020603050405020304" pitchFamily="18" charset="0"/>
              </a:rPr>
              <a:t>DCR </a:t>
            </a:r>
            <a:r>
              <a:rPr lang="zh-CN" altLang="en-US" sz="1400" dirty="0">
                <a:latin typeface="Times New Roman" panose="02020603050405020304" pitchFamily="18" charset="0"/>
                <a:ea typeface="+mj-ea"/>
                <a:cs typeface="Times New Roman" panose="02020603050405020304" pitchFamily="18" charset="0"/>
              </a:rPr>
              <a:t>项目数据库</a:t>
            </a: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为每个项目建立项目集中信息页面，作为所有项目更新信息的中心。确保该项目页面无障碍且便于浏览。</a:t>
            </a:r>
            <a:r>
              <a:rPr lang="en-US" sz="1400" dirty="0">
                <a:latin typeface="Times New Roman" panose="02020603050405020304" pitchFamily="18" charset="0"/>
                <a:ea typeface="+mj-ea"/>
                <a:cs typeface="Times New Roman" panose="02020603050405020304" pitchFamily="18" charset="0"/>
              </a:rPr>
              <a:t> </a:t>
            </a: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建立与项目关联的联系人列表</a:t>
            </a:r>
            <a:r>
              <a:rPr lang="en-US" sz="1400" dirty="0">
                <a:latin typeface="Times New Roman" panose="02020603050405020304" pitchFamily="18" charset="0"/>
                <a:ea typeface="+mj-ea"/>
                <a:cs typeface="Times New Roman" panose="02020603050405020304" pitchFamily="18" charset="0"/>
              </a:rPr>
              <a:t>  </a:t>
            </a: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在项目开始前，在项目实体地点附近张贴宣传单，提前发布相关信息</a:t>
            </a:r>
            <a:endParaRPr lang="en-US" sz="1400" dirty="0">
              <a:latin typeface="Times New Roman" panose="02020603050405020304" pitchFamily="18" charset="0"/>
              <a:ea typeface="+mj-ea"/>
              <a:cs typeface="Times New Roman" panose="02020603050405020304" pitchFamily="18" charset="0"/>
            </a:endParaRP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使用报纸、广播或地方电视台等传统媒体，以及社交媒体渠道，并同时面向多语言渠道开展传播</a:t>
            </a:r>
            <a:endParaRPr lang="en-US" sz="1400" dirty="0">
              <a:latin typeface="Times New Roman" panose="02020603050405020304" pitchFamily="18" charset="0"/>
              <a:ea typeface="+mj-ea"/>
              <a:cs typeface="Times New Roman" panose="02020603050405020304" pitchFamily="18" charset="0"/>
            </a:endParaRP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除 </a:t>
            </a:r>
            <a:r>
              <a:rPr lang="en-US" altLang="zh-CN" sz="1400" dirty="0">
                <a:latin typeface="Times New Roman" panose="02020603050405020304" pitchFamily="18" charset="0"/>
                <a:ea typeface="+mj-ea"/>
                <a:cs typeface="Times New Roman" panose="02020603050405020304" pitchFamily="18" charset="0"/>
              </a:rPr>
              <a:t>Cambridge </a:t>
            </a:r>
            <a:r>
              <a:rPr lang="zh-CN" altLang="en-US" sz="1400" dirty="0">
                <a:latin typeface="Times New Roman" panose="02020603050405020304" pitchFamily="18" charset="0"/>
                <a:ea typeface="+mj-ea"/>
                <a:cs typeface="Times New Roman" panose="02020603050405020304" pitchFamily="18" charset="0"/>
              </a:rPr>
              <a:t>市政府和州合作机构渠道外，还通过值得信赖的合作伙伴组织、社区团体以及地方机构发布最新信息，例如当地教堂、文化中心、老年活动中心、老年公寓、公共住房和经济适用房等。</a:t>
            </a:r>
            <a:r>
              <a:rPr lang="en-US" sz="1400" dirty="0">
                <a:latin typeface="Times New Roman" panose="02020603050405020304" pitchFamily="18" charset="0"/>
                <a:ea typeface="+mj-ea"/>
                <a:cs typeface="Times New Roman" panose="02020603050405020304" pitchFamily="18" charset="0"/>
              </a:rPr>
              <a:t> </a:t>
            </a:r>
            <a:r>
              <a:rPr lang="en-US" sz="2000"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CN" altLang="en-US" dirty="0">
                <a:latin typeface="Times New Roman" panose="02020603050405020304" pitchFamily="18" charset="0"/>
                <a:ea typeface="+mj-ea"/>
                <a:cs typeface="Times New Roman" panose="02020603050405020304" pitchFamily="18" charset="0"/>
              </a:rPr>
              <a:t>确保公平获取信息</a:t>
            </a:r>
            <a:r>
              <a:rPr lang="en-US" dirty="0">
                <a:latin typeface="Times New Roman" panose="02020603050405020304" pitchFamily="18" charset="0"/>
                <a:ea typeface="+mj-ea"/>
                <a:cs typeface="Times New Roman" panose="02020603050405020304" pitchFamily="18" charset="0"/>
              </a:rPr>
              <a:t>  </a:t>
            </a: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使用通俗易懂的材料和摘要</a:t>
            </a:r>
            <a:r>
              <a:rPr lang="en-US" sz="1400" dirty="0">
                <a:latin typeface="Times New Roman" panose="02020603050405020304" pitchFamily="18" charset="0"/>
                <a:ea typeface="+mj-ea"/>
                <a:cs typeface="Times New Roman" panose="02020603050405020304" pitchFamily="18" charset="0"/>
              </a:rPr>
              <a:t> </a:t>
            </a: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使用无障碍格式和一致的设计</a:t>
            </a: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翻译材料</a:t>
            </a:r>
            <a:endParaRPr lang="en-US" sz="1400" dirty="0">
              <a:latin typeface="Times New Roman" panose="02020603050405020304" pitchFamily="18" charset="0"/>
              <a:ea typeface="+mj-ea"/>
              <a:cs typeface="Times New Roman" panose="02020603050405020304" pitchFamily="18" charset="0"/>
            </a:endParaRPr>
          </a:p>
          <a:p>
            <a:pPr marL="914400" lvl="1" indent="-457200">
              <a:buFont typeface="Courier New"/>
              <a:buChar char="o"/>
            </a:pPr>
            <a:r>
              <a:rPr lang="zh-CN" altLang="en-US" sz="1400" dirty="0">
                <a:latin typeface="Times New Roman" panose="02020603050405020304" pitchFamily="18" charset="0"/>
                <a:ea typeface="+mj-ea"/>
                <a:cs typeface="Times New Roman" panose="02020603050405020304" pitchFamily="18" charset="0"/>
              </a:rPr>
              <a:t>针对历史上被排除在外的社区量身定制外展策略</a:t>
            </a:r>
            <a:endParaRPr lang="en-US" sz="1400" dirty="0">
              <a:latin typeface="Times New Roman" panose="02020603050405020304" pitchFamily="18" charset="0"/>
              <a:ea typeface="+mj-ea"/>
              <a:cs typeface="Times New Roman" panose="02020603050405020304" pitchFamily="18" charset="0"/>
            </a:endParaRPr>
          </a:p>
          <a:p>
            <a:pPr marL="457200" indent="-457200">
              <a:buAutoNum type="arabicPeriod"/>
            </a:pPr>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576091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7398F-4B54-76E5-2B7C-7FEBAF3AA1F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3B3CC3F9-9200-FD0D-2265-0E6E0FF3ABA3}"/>
              </a:ext>
            </a:extLst>
          </p:cNvPr>
          <p:cNvSpPr>
            <a:spLocks noGrp="1"/>
          </p:cNvSpPr>
          <p:nvPr>
            <p:ph type="title" idx="4294967295"/>
          </p:nvPr>
        </p:nvSpPr>
        <p:spPr>
          <a:xfrm>
            <a:off x="1066800" y="182833"/>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cs typeface="Times New Roman" panose="02020603050405020304" pitchFamily="18" charset="0"/>
              </a:rPr>
              <a:t>建议草案 </a:t>
            </a:r>
            <a:r>
              <a:rPr lang="en-US" altLang="zh-CN" sz="3300" i="1" dirty="0">
                <a:latin typeface="Times New Roman" panose="02020603050405020304" pitchFamily="18" charset="0"/>
                <a:cs typeface="Times New Roman" panose="02020603050405020304" pitchFamily="18" charset="0"/>
              </a:rPr>
              <a:t>3</a:t>
            </a:r>
            <a:r>
              <a:rPr lang="zh-CN" altLang="en-US" sz="3300" i="1" dirty="0">
                <a:latin typeface="Times New Roman" panose="02020603050405020304" pitchFamily="18" charset="0"/>
                <a:cs typeface="Times New Roman" panose="02020603050405020304" pitchFamily="18" charset="0"/>
              </a:rPr>
              <a:t>（第 </a:t>
            </a:r>
            <a:r>
              <a:rPr lang="en-US" altLang="zh-CN" sz="3300" i="1" dirty="0">
                <a:latin typeface="Times New Roman" panose="02020603050405020304" pitchFamily="18" charset="0"/>
                <a:cs typeface="Times New Roman" panose="02020603050405020304" pitchFamily="18" charset="0"/>
              </a:rPr>
              <a:t>1 </a:t>
            </a:r>
            <a:r>
              <a:rPr lang="zh-CN" altLang="en-US" sz="3300" i="1" dirty="0">
                <a:latin typeface="Times New Roman" panose="02020603050405020304" pitchFamily="18" charset="0"/>
                <a:cs typeface="Times New Roman" panose="02020603050405020304" pitchFamily="18" charset="0"/>
              </a:rPr>
              <a:t>部分）：</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br>
            <a:r>
              <a:rPr lang="zh-CN" altLang="en-US" sz="4300" dirty="0">
                <a:latin typeface="Times New Roman" panose="02020603050405020304" pitchFamily="18" charset="0"/>
                <a:cs typeface="Times New Roman" panose="02020603050405020304" pitchFamily="18" charset="0"/>
              </a:rPr>
              <a:t>以公平和环境正义为核心</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51050952-8BC6-8B82-5D16-EF90C9EA2C48}"/>
              </a:ext>
            </a:extLst>
          </p:cNvPr>
          <p:cNvSpPr/>
          <p:nvPr/>
        </p:nvSpPr>
        <p:spPr>
          <a:xfrm>
            <a:off x="960938" y="1991031"/>
            <a:ext cx="10194741" cy="2050027"/>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2800" b="1" dirty="0">
                <a:solidFill>
                  <a:srgbClr val="404040"/>
                </a:solidFill>
                <a:latin typeface="Times New Roman" panose="02020603050405020304" pitchFamily="18" charset="0"/>
                <a:ea typeface="+mj-ea"/>
                <a:cs typeface="Times New Roman" panose="02020603050405020304" pitchFamily="18" charset="0"/>
              </a:rPr>
              <a:t>DCR </a:t>
            </a:r>
            <a:r>
              <a:rPr lang="zh-CN" altLang="en-US" sz="2800" b="1" dirty="0">
                <a:solidFill>
                  <a:srgbClr val="404040"/>
                </a:solidFill>
                <a:latin typeface="Times New Roman" panose="02020603050405020304" pitchFamily="18" charset="0"/>
                <a:ea typeface="+mj-ea"/>
                <a:cs typeface="Times New Roman" panose="02020603050405020304" pitchFamily="18" charset="0"/>
              </a:rPr>
              <a:t>应建立清晰流程，确保边缘化社区以及历史上受到公共流程影响却被排除在公共流程之外的群体，在 </a:t>
            </a:r>
            <a:r>
              <a:rPr lang="en-US" altLang="zh-CN" sz="2800" b="1" dirty="0">
                <a:solidFill>
                  <a:srgbClr val="404040"/>
                </a:solidFill>
                <a:latin typeface="Times New Roman" panose="02020603050405020304" pitchFamily="18" charset="0"/>
                <a:ea typeface="+mj-ea"/>
                <a:cs typeface="Times New Roman" panose="02020603050405020304" pitchFamily="18" charset="0"/>
              </a:rPr>
              <a:t>DCR </a:t>
            </a:r>
            <a:r>
              <a:rPr lang="zh-CN" altLang="en-US" sz="2800" b="1" dirty="0">
                <a:solidFill>
                  <a:srgbClr val="404040"/>
                </a:solidFill>
                <a:latin typeface="Times New Roman" panose="02020603050405020304" pitchFamily="18" charset="0"/>
                <a:ea typeface="+mj-ea"/>
                <a:cs typeface="Times New Roman" panose="02020603050405020304" pitchFamily="18" charset="0"/>
              </a:rPr>
              <a:t>流程中拥有明确角色。</a:t>
            </a:r>
          </a:p>
        </p:txBody>
      </p:sp>
      <p:sp>
        <p:nvSpPr>
          <p:cNvPr id="6" name="TextBox 5">
            <a:extLst>
              <a:ext uri="{FF2B5EF4-FFF2-40B4-BE49-F238E27FC236}">
                <a16:creationId xmlns:a16="http://schemas.microsoft.com/office/drawing/2014/main" id="{849FE6C3-9198-E2C9-5324-D141AC3991C4}"/>
              </a:ext>
            </a:extLst>
          </p:cNvPr>
          <p:cNvSpPr txBox="1"/>
          <p:nvPr/>
        </p:nvSpPr>
        <p:spPr>
          <a:xfrm>
            <a:off x="960938" y="4375355"/>
            <a:ext cx="10194741" cy="1200329"/>
          </a:xfrm>
          <a:prstGeom prst="rect">
            <a:avLst/>
          </a:prstGeom>
          <a:noFill/>
        </p:spPr>
        <p:txBody>
          <a:bodyPr wrap="square" lIns="91440" tIns="45720" rIns="91440" bIns="45720" rtlCol="0" anchor="t">
            <a:spAutoFit/>
          </a:bodyPr>
          <a:lstStyle/>
          <a:p>
            <a:r>
              <a:rPr lang="zh-CN" altLang="en-US" b="1" i="1" dirty="0">
                <a:latin typeface="Times New Roman" panose="02020603050405020304" pitchFamily="18" charset="0"/>
                <a:ea typeface="+mj-ea"/>
                <a:cs typeface="Times New Roman" panose="02020603050405020304" pitchFamily="18" charset="0"/>
              </a:rPr>
              <a:t>背景信息：</a:t>
            </a:r>
            <a:r>
              <a:rPr lang="zh-CN" altLang="en-US" dirty="0">
                <a:latin typeface="Times New Roman" panose="02020603050405020304" pitchFamily="18" charset="0"/>
                <a:ea typeface="+mj-ea"/>
                <a:cs typeface="Times New Roman" panose="02020603050405020304" pitchFamily="18" charset="0"/>
              </a:rPr>
              <a:t>社区成员表示，在很多情况下，</a:t>
            </a:r>
            <a:r>
              <a:rPr lang="en-US" altLang="zh-CN" dirty="0">
                <a:latin typeface="Times New Roman" panose="02020603050405020304" pitchFamily="18" charset="0"/>
                <a:ea typeface="+mj-ea"/>
                <a:cs typeface="Times New Roman" panose="02020603050405020304" pitchFamily="18" charset="0"/>
              </a:rPr>
              <a:t>DCR </a:t>
            </a:r>
            <a:r>
              <a:rPr lang="zh-CN" altLang="en-US" dirty="0">
                <a:latin typeface="Times New Roman" panose="02020603050405020304" pitchFamily="18" charset="0"/>
                <a:ea typeface="+mj-ea"/>
                <a:cs typeface="Times New Roman" panose="02020603050405020304" pitchFamily="18" charset="0"/>
              </a:rPr>
              <a:t>的决策并未反映或纳入直接受影响社区的声音。社区成员认为自己没有参与规划和决策的关键节点，因此往往只能承受相关后果（例如交通拥堵、安全相关问题等），却无法享受到相应益处。工作组认为，本建议将确保公平原则成为 </a:t>
            </a:r>
            <a:r>
              <a:rPr lang="en-US" altLang="zh-CN" dirty="0">
                <a:latin typeface="Times New Roman" panose="02020603050405020304" pitchFamily="18" charset="0"/>
                <a:ea typeface="+mj-ea"/>
                <a:cs typeface="Times New Roman" panose="02020603050405020304" pitchFamily="18" charset="0"/>
              </a:rPr>
              <a:t>DCR </a:t>
            </a:r>
            <a:r>
              <a:rPr lang="zh-CN" altLang="en-US" dirty="0">
                <a:latin typeface="Times New Roman" panose="02020603050405020304" pitchFamily="18" charset="0"/>
                <a:ea typeface="+mj-ea"/>
                <a:cs typeface="Times New Roman" panose="02020603050405020304" pitchFamily="18" charset="0"/>
              </a:rPr>
              <a:t>所有规划和决策流程的核心。</a:t>
            </a:r>
            <a:endParaRPr lang="en-US" sz="20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061734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94DA1-E03A-8158-C4D8-F5C80C05B1A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5F674CD-1084-FBA3-1E68-0998807A609D}"/>
              </a:ext>
            </a:extLst>
          </p:cNvPr>
          <p:cNvSpPr>
            <a:spLocks noGrp="1"/>
          </p:cNvSpPr>
          <p:nvPr>
            <p:ph type="title" idx="4294967295"/>
          </p:nvPr>
        </p:nvSpPr>
        <p:spPr>
          <a:xfrm>
            <a:off x="1066800" y="17048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cs typeface="Times New Roman" panose="02020603050405020304" pitchFamily="18" charset="0"/>
              </a:rPr>
              <a:t>建议草案 </a:t>
            </a:r>
            <a:r>
              <a:rPr lang="en-US" altLang="zh-CN" sz="3300" i="1" dirty="0">
                <a:latin typeface="Times New Roman" panose="02020603050405020304" pitchFamily="18" charset="0"/>
                <a:cs typeface="Times New Roman" panose="02020603050405020304" pitchFamily="18" charset="0"/>
              </a:rPr>
              <a:t>3</a:t>
            </a:r>
            <a:r>
              <a:rPr lang="zh-CN" altLang="en-US" sz="3300" i="1" dirty="0">
                <a:latin typeface="Times New Roman" panose="02020603050405020304" pitchFamily="18" charset="0"/>
                <a:cs typeface="Times New Roman" panose="02020603050405020304" pitchFamily="18" charset="0"/>
              </a:rPr>
              <a:t>（第 </a:t>
            </a:r>
            <a:r>
              <a:rPr lang="en-US" altLang="zh-CN" sz="3300" i="1" dirty="0">
                <a:latin typeface="Times New Roman" panose="02020603050405020304" pitchFamily="18" charset="0"/>
                <a:cs typeface="Times New Roman" panose="02020603050405020304" pitchFamily="18" charset="0"/>
              </a:rPr>
              <a:t>2 </a:t>
            </a:r>
            <a:r>
              <a:rPr lang="zh-CN" altLang="en-US" sz="3300" i="1" dirty="0">
                <a:latin typeface="Times New Roman" panose="02020603050405020304" pitchFamily="18" charset="0"/>
                <a:cs typeface="Times New Roman" panose="02020603050405020304" pitchFamily="18" charset="0"/>
              </a:rPr>
              <a:t>部分）：</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br>
            <a:r>
              <a:rPr lang="zh-CN" altLang="en-US" sz="4300" dirty="0">
                <a:latin typeface="Times New Roman" panose="02020603050405020304" pitchFamily="18" charset="0"/>
                <a:cs typeface="Times New Roman" panose="02020603050405020304" pitchFamily="18" charset="0"/>
              </a:rPr>
              <a:t>以公平和环境正义为核心</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37548C9-5BC6-9EDE-F72E-9E55EE3BCF18}"/>
              </a:ext>
            </a:extLst>
          </p:cNvPr>
          <p:cNvSpPr txBox="1"/>
          <p:nvPr/>
        </p:nvSpPr>
        <p:spPr>
          <a:xfrm>
            <a:off x="1097279" y="2051991"/>
            <a:ext cx="10058401" cy="2554545"/>
          </a:xfrm>
          <a:prstGeom prst="rect">
            <a:avLst/>
          </a:prstGeom>
          <a:noFill/>
        </p:spPr>
        <p:txBody>
          <a:bodyPr wrap="square" lIns="91440" tIns="45720" rIns="91440" bIns="45720" rtlCol="0" anchor="t">
            <a:spAutoFit/>
          </a:bodyPr>
          <a:lstStyle/>
          <a:p>
            <a:pPr fontAlgn="base"/>
            <a:r>
              <a:rPr lang="en-US" sz="2000" dirty="0">
                <a:latin typeface="Times New Roman" panose="02020603050405020304" pitchFamily="18" charset="0"/>
                <a:ea typeface="+mj-ea"/>
                <a:cs typeface="Times New Roman" panose="02020603050405020304" pitchFamily="18" charset="0"/>
              </a:rPr>
              <a:t> </a:t>
            </a:r>
            <a:r>
              <a:rPr lang="zh-CN" altLang="en-US" sz="2000" b="1" i="1" dirty="0">
                <a:latin typeface="Times New Roman" panose="02020603050405020304" pitchFamily="18" charset="0"/>
                <a:ea typeface="+mj-ea"/>
                <a:cs typeface="Times New Roman" panose="02020603050405020304" pitchFamily="18" charset="0"/>
              </a:rPr>
              <a:t>建议的实施策略或行动：</a:t>
            </a:r>
            <a:r>
              <a:rPr lang="en-US" sz="2000" b="1" i="1" dirty="0">
                <a:latin typeface="Times New Roman" panose="02020603050405020304" pitchFamily="18" charset="0"/>
                <a:ea typeface="+mj-ea"/>
                <a:cs typeface="Times New Roman" panose="02020603050405020304" pitchFamily="18" charset="0"/>
              </a:rPr>
              <a:t> </a:t>
            </a:r>
          </a:p>
          <a:p>
            <a:pPr marL="457200" indent="-457200" fontAlgn="base">
              <a:buAutoNum type="arabicPeriod"/>
            </a:pPr>
            <a:r>
              <a:rPr lang="zh-CN" altLang="en-US" sz="2000" dirty="0">
                <a:latin typeface="Times New Roman" panose="02020603050405020304" pitchFamily="18" charset="0"/>
                <a:ea typeface="+mj-ea"/>
                <a:cs typeface="Times New Roman" panose="02020603050405020304" pitchFamily="18" charset="0"/>
              </a:rPr>
              <a:t>纳入前期规划：在任何项目启动之初，应开展流程，确定哪些群体会受到该项目变更的影响，并确定他们在整个项目生命周期中可以或应当发挥什么作用。这可以包括与当地组织和团体开展协调，例如社区型非营利组织、宗教团体、学校、社区中心、老年活动中心、公共住房和经济适用房、邻里团体等。</a:t>
            </a:r>
            <a:r>
              <a:rPr lang="en-US" sz="2000" dirty="0">
                <a:latin typeface="Times New Roman" panose="02020603050405020304" pitchFamily="18" charset="0"/>
                <a:ea typeface="+mj-ea"/>
                <a:cs typeface="Times New Roman" panose="02020603050405020304" pitchFamily="18" charset="0"/>
              </a:rPr>
              <a:t> </a:t>
            </a:r>
          </a:p>
          <a:p>
            <a:pPr marL="457200" indent="-457200">
              <a:buAutoNum type="arabicPeriod"/>
            </a:pPr>
            <a:r>
              <a:rPr lang="zh-CN" altLang="en-US" sz="2000" dirty="0">
                <a:latin typeface="Times New Roman" panose="02020603050405020304" pitchFamily="18" charset="0"/>
                <a:ea typeface="+mj-ea"/>
                <a:cs typeface="Times New Roman" panose="02020603050405020304" pitchFamily="18" charset="0"/>
              </a:rPr>
              <a:t>确保将 </a:t>
            </a:r>
            <a:r>
              <a:rPr lang="en-US" sz="2000" dirty="0">
                <a:latin typeface="Times New Roman" panose="02020603050405020304" pitchFamily="18" charset="0"/>
                <a:ea typeface="+mj-ea"/>
                <a:cs typeface="Times New Roman" panose="02020603050405020304" pitchFamily="18" charset="0"/>
              </a:rPr>
              <a:t>DCR </a:t>
            </a:r>
            <a:r>
              <a:rPr lang="zh-CN" altLang="en-US" sz="2000" dirty="0">
                <a:latin typeface="Times New Roman" panose="02020603050405020304" pitchFamily="18" charset="0"/>
                <a:ea typeface="+mj-ea"/>
                <a:cs typeface="Times New Roman" panose="02020603050405020304" pitchFamily="18" charset="0"/>
              </a:rPr>
              <a:t>的语言服务计划 </a:t>
            </a:r>
            <a:r>
              <a:rPr lang="en-US" altLang="zh-CN" sz="2000" dirty="0">
                <a:latin typeface="Times New Roman" panose="02020603050405020304" pitchFamily="18" charset="0"/>
                <a:ea typeface="+mj-ea"/>
                <a:cs typeface="Times New Roman" panose="02020603050405020304" pitchFamily="18" charset="0"/>
              </a:rPr>
              <a:t>(</a:t>
            </a:r>
            <a:r>
              <a:rPr lang="en-US" sz="2000" dirty="0">
                <a:latin typeface="Times New Roman" panose="02020603050405020304" pitchFamily="18" charset="0"/>
                <a:ea typeface="+mj-ea"/>
                <a:cs typeface="Times New Roman" panose="02020603050405020304" pitchFamily="18" charset="0"/>
              </a:rPr>
              <a:t>Language Access Plan) </a:t>
            </a:r>
            <a:r>
              <a:rPr lang="zh-CN" altLang="en-US" sz="2000" dirty="0">
                <a:latin typeface="Times New Roman" panose="02020603050405020304" pitchFamily="18" charset="0"/>
                <a:ea typeface="+mj-ea"/>
                <a:cs typeface="Times New Roman" panose="02020603050405020304" pitchFamily="18" charset="0"/>
              </a:rPr>
              <a:t>纳入这些流程。</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000" dirty="0">
                <a:latin typeface="Times New Roman" panose="02020603050405020304" pitchFamily="18" charset="0"/>
                <a:ea typeface="+mj-ea"/>
                <a:cs typeface="Times New Roman" panose="02020603050405020304" pitchFamily="18" charset="0"/>
              </a:rPr>
              <a:t>制定并实施 </a:t>
            </a:r>
            <a:r>
              <a:rPr lang="en-US" sz="2000" dirty="0">
                <a:latin typeface="Times New Roman" panose="02020603050405020304" pitchFamily="18" charset="0"/>
                <a:ea typeface="+mj-ea"/>
                <a:cs typeface="Times New Roman" panose="02020603050405020304" pitchFamily="18" charset="0"/>
              </a:rPr>
              <a:t>DCR </a:t>
            </a:r>
            <a:r>
              <a:rPr lang="zh-CN" altLang="en-US" sz="2000" dirty="0">
                <a:latin typeface="Times New Roman" panose="02020603050405020304" pitchFamily="18" charset="0"/>
                <a:ea typeface="+mj-ea"/>
                <a:cs typeface="Times New Roman" panose="02020603050405020304" pitchFamily="18" charset="0"/>
              </a:rPr>
              <a:t>公众参与计划 </a:t>
            </a:r>
            <a:r>
              <a:rPr lang="en-US" altLang="zh-CN" sz="2000" dirty="0">
                <a:latin typeface="Times New Roman" panose="02020603050405020304" pitchFamily="18" charset="0"/>
                <a:ea typeface="+mj-ea"/>
                <a:cs typeface="Times New Roman" panose="02020603050405020304" pitchFamily="18" charset="0"/>
              </a:rPr>
              <a:t>(</a:t>
            </a:r>
            <a:r>
              <a:rPr lang="en-US" sz="2000" dirty="0">
                <a:latin typeface="Times New Roman" panose="02020603050405020304" pitchFamily="18" charset="0"/>
                <a:ea typeface="+mj-ea"/>
                <a:cs typeface="Times New Roman" panose="02020603050405020304" pitchFamily="18" charset="0"/>
              </a:rPr>
              <a:t>Public Involvement Plan) </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endParaRPr lang="en-US" sz="20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225564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CA48-D022-6B5B-EC17-A0EDA7F13B7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90D586-55E9-E944-F905-B7E6F862D7F9}"/>
              </a:ext>
            </a:extLst>
          </p:cNvPr>
          <p:cNvSpPr txBox="1">
            <a:spLocks noGrp="1"/>
          </p:cNvSpPr>
          <p:nvPr>
            <p:ph type="title" idx="4294967295"/>
          </p:nvPr>
        </p:nvSpPr>
        <p:spPr>
          <a:xfrm>
            <a:off x="1097279" y="25513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zh-CN" altLang="en-US" sz="3300" i="1" dirty="0">
                <a:latin typeface="Times New Roman" panose="02020603050405020304" pitchFamily="18" charset="0"/>
                <a:cs typeface="Times New Roman" panose="02020603050405020304" pitchFamily="18" charset="0"/>
              </a:rPr>
              <a:t>建议草案 </a:t>
            </a:r>
            <a:r>
              <a:rPr lang="en-US" altLang="zh-CN" sz="3300" i="1" dirty="0">
                <a:latin typeface="Times New Roman" panose="02020603050405020304" pitchFamily="18" charset="0"/>
                <a:cs typeface="Times New Roman" panose="02020603050405020304" pitchFamily="18" charset="0"/>
              </a:rPr>
              <a:t>4</a:t>
            </a:r>
            <a:r>
              <a:rPr lang="zh-CN" altLang="en-US" sz="3300" i="1" dirty="0">
                <a:latin typeface="Times New Roman" panose="02020603050405020304" pitchFamily="18" charset="0"/>
                <a:cs typeface="Times New Roman" panose="02020603050405020304" pitchFamily="18" charset="0"/>
              </a:rPr>
              <a:t>（第 </a:t>
            </a:r>
            <a:r>
              <a:rPr lang="en-US" altLang="zh-CN" sz="3300" i="1" dirty="0">
                <a:latin typeface="Times New Roman" panose="02020603050405020304" pitchFamily="18" charset="0"/>
                <a:cs typeface="Times New Roman" panose="02020603050405020304" pitchFamily="18" charset="0"/>
              </a:rPr>
              <a:t>1 </a:t>
            </a:r>
            <a:r>
              <a:rPr lang="zh-CN" altLang="en-US" sz="3300" i="1" dirty="0">
                <a:latin typeface="Times New Roman" panose="02020603050405020304" pitchFamily="18" charset="0"/>
                <a:cs typeface="Times New Roman" panose="02020603050405020304" pitchFamily="18" charset="0"/>
              </a:rPr>
              <a:t>部分）： </a:t>
            </a:r>
            <a:r>
              <a:rPr kumimoji="0" lang="en-US" sz="3300" b="0" i="1"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t> </a:t>
            </a:r>
            <a:br>
              <a:rPr kumimoji="0" lang="en-US" sz="48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rPr>
            </a:br>
            <a:r>
              <a:rPr lang="zh-CN" altLang="en-US" sz="4300" dirty="0">
                <a:latin typeface="Times New Roman" panose="02020603050405020304" pitchFamily="18" charset="0"/>
                <a:cs typeface="Times New Roman" panose="02020603050405020304" pitchFamily="18" charset="0"/>
              </a:rPr>
              <a:t>实施</a:t>
            </a:r>
            <a:endParaRPr kumimoji="0" lang="en-US" sz="4300" b="0" i="0" u="none" strike="noStrike" kern="1200" cap="none" spc="-50" normalizeH="0" baseline="0" noProof="0" dirty="0">
              <a:ln>
                <a:noFill/>
              </a:ln>
              <a:solidFill>
                <a:schemeClr val="tx1">
                  <a:lumMod val="75000"/>
                  <a:lumOff val="25000"/>
                </a:schemeClr>
              </a:solidFill>
              <a:effectLst/>
              <a:uLnTx/>
              <a:uFillTx/>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288F6510-A600-4CE9-C821-C3BA587134E8}"/>
              </a:ext>
            </a:extLst>
          </p:cNvPr>
          <p:cNvSpPr/>
          <p:nvPr/>
        </p:nvSpPr>
        <p:spPr>
          <a:xfrm>
            <a:off x="960938" y="1991031"/>
            <a:ext cx="10194741" cy="2895601"/>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DCR </a:t>
            </a:r>
            <a:r>
              <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应将上述沟通和外展建议（建议 </a:t>
            </a:r>
            <a:r>
              <a:rPr lang="en-US" altLang="zh-CN"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1–3</a:t>
            </a:r>
            <a:r>
              <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）应用于处理本工作组收到的、与 </a:t>
            </a:r>
            <a:r>
              <a:rPr lang="en-US" altLang="zh-CN"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Longfellow </a:t>
            </a:r>
            <a:r>
              <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和 </a:t>
            </a:r>
            <a:r>
              <a:rPr lang="en-US" altLang="zh-CN"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Eliot </a:t>
            </a:r>
            <a:r>
              <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两座桥之间 </a:t>
            </a:r>
            <a:r>
              <a:rPr lang="en-US" altLang="zh-CN"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Charles River </a:t>
            </a:r>
            <a:r>
              <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区域实体基础设施相关的反馈，并将其作为在马萨诸塞州全州其他 </a:t>
            </a:r>
            <a:r>
              <a:rPr lang="en-US" altLang="zh-CN"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DCR </a:t>
            </a:r>
            <a:r>
              <a:rPr lang="zh-CN" altLang="en-US" sz="2800" b="1" dirty="0">
                <a:solidFill>
                  <a:schemeClr val="tx1">
                    <a:lumMod val="75000"/>
                    <a:lumOff val="25000"/>
                  </a:schemeClr>
                </a:solidFill>
                <a:latin typeface="Times New Roman" panose="02020603050405020304" pitchFamily="18" charset="0"/>
                <a:ea typeface="+mj-ea"/>
                <a:cs typeface="Times New Roman" panose="02020603050405020304" pitchFamily="18" charset="0"/>
              </a:rPr>
              <a:t>项目中应用沟通和外展策略的试点。</a:t>
            </a:r>
            <a:endParaRPr lang="en-US" dirty="0">
              <a:latin typeface="Times New Roman" panose="02020603050405020304" pitchFamily="18" charset="0"/>
              <a:ea typeface="+mj-ea"/>
              <a:cs typeface="Times New Roman" panose="02020603050405020304" pitchFamily="18" charset="0"/>
            </a:endParaRPr>
          </a:p>
        </p:txBody>
      </p:sp>
      <p:sp>
        <p:nvSpPr>
          <p:cNvPr id="6" name="TextBox 5">
            <a:extLst>
              <a:ext uri="{FF2B5EF4-FFF2-40B4-BE49-F238E27FC236}">
                <a16:creationId xmlns:a16="http://schemas.microsoft.com/office/drawing/2014/main" id="{1FB4125B-D901-3D09-6070-7B5B775AFDB6}"/>
              </a:ext>
            </a:extLst>
          </p:cNvPr>
          <p:cNvSpPr txBox="1"/>
          <p:nvPr/>
        </p:nvSpPr>
        <p:spPr>
          <a:xfrm>
            <a:off x="960938" y="5171770"/>
            <a:ext cx="10194741" cy="923330"/>
          </a:xfrm>
          <a:prstGeom prst="rect">
            <a:avLst/>
          </a:prstGeom>
          <a:noFill/>
        </p:spPr>
        <p:txBody>
          <a:bodyPr wrap="square" lIns="91440" tIns="45720" rIns="91440" bIns="45720" rtlCol="0" anchor="t">
            <a:spAutoFit/>
          </a:bodyPr>
          <a:lstStyle/>
          <a:p>
            <a:r>
              <a:rPr lang="zh-CN" altLang="en-US" b="1" i="1" dirty="0">
                <a:latin typeface="Times New Roman" panose="02020603050405020304" pitchFamily="18" charset="0"/>
                <a:ea typeface="+mj-ea"/>
                <a:cs typeface="Times New Roman" panose="02020603050405020304" pitchFamily="18" charset="0"/>
              </a:rPr>
              <a:t>背景信息：</a:t>
            </a:r>
            <a:r>
              <a:rPr lang="en-US" altLang="zh-CN" i="1" dirty="0">
                <a:latin typeface="Times New Roman" panose="02020603050405020304" pitchFamily="18" charset="0"/>
                <a:ea typeface="+mj-ea"/>
                <a:cs typeface="Times New Roman" panose="02020603050405020304" pitchFamily="18" charset="0"/>
              </a:rPr>
              <a:t>DCR </a:t>
            </a:r>
            <a:r>
              <a:rPr lang="zh-CN" altLang="en-US" i="1" dirty="0">
                <a:latin typeface="Times New Roman" panose="02020603050405020304" pitchFamily="18" charset="0"/>
                <a:ea typeface="+mj-ea"/>
                <a:cs typeface="Times New Roman" panose="02020603050405020304" pitchFamily="18" charset="0"/>
              </a:rPr>
              <a:t>应将上述建议中列出的策略</a:t>
            </a:r>
            <a:r>
              <a:rPr lang="en-US" altLang="zh-CN" i="1" dirty="0">
                <a:latin typeface="Times New Roman" panose="02020603050405020304" pitchFamily="18" charset="0"/>
                <a:ea typeface="+mj-ea"/>
                <a:cs typeface="Times New Roman" panose="02020603050405020304" pitchFamily="18" charset="0"/>
              </a:rPr>
              <a:t>/</a:t>
            </a:r>
            <a:r>
              <a:rPr lang="zh-CN" altLang="en-US" i="1" dirty="0">
                <a:latin typeface="Times New Roman" panose="02020603050405020304" pitchFamily="18" charset="0"/>
                <a:ea typeface="+mj-ea"/>
                <a:cs typeface="Times New Roman" panose="02020603050405020304" pitchFamily="18" charset="0"/>
              </a:rPr>
              <a:t>行动应用于 </a:t>
            </a:r>
            <a:r>
              <a:rPr lang="en-US" altLang="zh-CN" i="1" dirty="0">
                <a:latin typeface="Times New Roman" panose="02020603050405020304" pitchFamily="18" charset="0"/>
                <a:ea typeface="+mj-ea"/>
                <a:cs typeface="Times New Roman" panose="02020603050405020304" pitchFamily="18" charset="0"/>
              </a:rPr>
              <a:t>Longfellow </a:t>
            </a:r>
            <a:r>
              <a:rPr lang="zh-CN" altLang="en-US" i="1" dirty="0">
                <a:latin typeface="Times New Roman" panose="02020603050405020304" pitchFamily="18" charset="0"/>
                <a:ea typeface="+mj-ea"/>
                <a:cs typeface="Times New Roman" panose="02020603050405020304" pitchFamily="18" charset="0"/>
              </a:rPr>
              <a:t>和 </a:t>
            </a:r>
            <a:r>
              <a:rPr lang="en-US" altLang="zh-CN" i="1" dirty="0">
                <a:latin typeface="Times New Roman" panose="02020603050405020304" pitchFamily="18" charset="0"/>
                <a:ea typeface="+mj-ea"/>
                <a:cs typeface="Times New Roman" panose="02020603050405020304" pitchFamily="18" charset="0"/>
              </a:rPr>
              <a:t>Eliot </a:t>
            </a:r>
            <a:r>
              <a:rPr lang="zh-CN" altLang="en-US" i="1" dirty="0">
                <a:latin typeface="Times New Roman" panose="02020603050405020304" pitchFamily="18" charset="0"/>
                <a:ea typeface="+mj-ea"/>
                <a:cs typeface="Times New Roman" panose="02020603050405020304" pitchFamily="18" charset="0"/>
              </a:rPr>
              <a:t>两座桥之间的 </a:t>
            </a:r>
            <a:r>
              <a:rPr lang="en-US" altLang="zh-CN" i="1" dirty="0">
                <a:latin typeface="Times New Roman" panose="02020603050405020304" pitchFamily="18" charset="0"/>
                <a:ea typeface="+mj-ea"/>
                <a:cs typeface="Times New Roman" panose="02020603050405020304" pitchFamily="18" charset="0"/>
              </a:rPr>
              <a:t>Charles River </a:t>
            </a:r>
            <a:r>
              <a:rPr lang="zh-CN" altLang="en-US" i="1" dirty="0">
                <a:latin typeface="Times New Roman" panose="02020603050405020304" pitchFamily="18" charset="0"/>
                <a:ea typeface="+mj-ea"/>
                <a:cs typeface="Times New Roman" panose="02020603050405020304" pitchFamily="18" charset="0"/>
              </a:rPr>
              <a:t>区域。此次试点实施工作中的最佳实践和经验教训，可复制推广到州内面临类似挑战的其他地区。</a:t>
            </a:r>
            <a:endParaRPr lang="en-US" sz="200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7744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r>
              <a:rPr lang="zh-CN" altLang="en-US" dirty="0"/>
              <a:t>口译安排</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786280" cy="4046107"/>
          </a:xfrm>
        </p:spPr>
        <p:txBody>
          <a:bodyPr vert="horz" lIns="0" tIns="45720" rIns="0" bIns="45720" rtlCol="0" anchor="t">
            <a:noAutofit/>
          </a:bodyPr>
          <a:lstStyle/>
          <a:p>
            <a:pPr marL="383540" indent="-182880">
              <a:lnSpc>
                <a:spcPct val="100000"/>
              </a:lnSpc>
              <a:spcBef>
                <a:spcPts val="400"/>
              </a:spcBef>
              <a:spcAft>
                <a:spcPts val="400"/>
              </a:spcAft>
              <a:buClr>
                <a:srgbClr val="004B24"/>
              </a:buClr>
              <a:buSzTx/>
              <a:buFont typeface="Wingdings" panose="05000000000000000000" pitchFamily="2" charset="2"/>
              <a:buChar char="§"/>
            </a:pPr>
            <a:r>
              <a:rPr lang="zh-CN" altLang="en-US" sz="2400" dirty="0">
                <a:latin typeface="Times New Roman" panose="02020603050405020304" pitchFamily="18" charset="0"/>
                <a:cs typeface="Times New Roman" panose="02020603050405020304" pitchFamily="18" charset="0"/>
              </a:rPr>
              <a:t>提供以下语言的口译服务：西班牙语、巴西葡萄牙语、海地克里奥尔语、普通话、粤语、阿姆哈拉语、阿拉伯语和美国手语 </a:t>
            </a:r>
            <a:r>
              <a:rPr lang="en-US" altLang="zh-CN" sz="2400" dirty="0">
                <a:latin typeface="Times New Roman" panose="02020603050405020304" pitchFamily="18" charset="0"/>
                <a:cs typeface="Times New Roman" panose="02020603050405020304" pitchFamily="18" charset="0"/>
              </a:rPr>
              <a:t>(American Sign Language, ASL)</a:t>
            </a:r>
            <a:endParaRPr lang="en-US" sz="2400" dirty="0">
              <a:solidFill>
                <a:schemeClr val="tx1"/>
              </a:solidFill>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CN" altLang="en-US" sz="2400" dirty="0">
                <a:latin typeface="Times New Roman" panose="02020603050405020304" pitchFamily="18" charset="0"/>
                <a:cs typeface="Times New Roman" panose="02020603050405020304" pitchFamily="18" charset="0"/>
              </a:rPr>
              <a:t>如需使用您希望的语言参会，请点击“口译”地球图标并选择相应语言</a:t>
            </a:r>
            <a:endParaRPr lang="en-US" sz="2400" dirty="0">
              <a:solidFill>
                <a:srgbClr val="000000"/>
              </a:solidFill>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CN" altLang="en-US" sz="2400" dirty="0"/>
              <a:t>请放慢语速发言</a:t>
            </a:r>
            <a:endParaRPr lang="en-US" sz="2400" dirty="0">
              <a:solidFill>
                <a:srgbClr val="000000"/>
              </a:solidFill>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CN" altLang="en-US" sz="2400" dirty="0"/>
              <a:t>所有参会者都必须选择一个语言频道，即使使用英语参会也需要选择</a:t>
            </a:r>
            <a:endParaRPr lang="en-US" sz="2400" dirty="0">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Times New Roman" panose="02020603050405020304" pitchFamily="18" charset="0"/>
              <a:ea typeface="+mj-ea"/>
              <a:cs typeface="Times New Roman" panose="02020603050405020304" pitchFamily="18" charset="0"/>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4F42-E636-D1EF-16A9-D199FA4EA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10C29-5A55-EEE9-A741-7680F8234E6E}"/>
              </a:ext>
            </a:extLst>
          </p:cNvPr>
          <p:cNvSpPr>
            <a:spLocks noGrp="1"/>
          </p:cNvSpPr>
          <p:nvPr>
            <p:ph type="title"/>
          </p:nvPr>
        </p:nvSpPr>
        <p:spPr/>
        <p:txBody>
          <a:bodyPr>
            <a:normAutofit/>
          </a:bodyPr>
          <a:lstStyle/>
          <a:p>
            <a:r>
              <a:rPr lang="zh-CN" altLang="en-US" sz="3300" i="1" dirty="0">
                <a:latin typeface="Times New Roman" panose="02020603050405020304" pitchFamily="18" charset="0"/>
                <a:cs typeface="Times New Roman" panose="02020603050405020304" pitchFamily="18" charset="0"/>
              </a:rPr>
              <a:t>建议草案 </a:t>
            </a:r>
            <a:r>
              <a:rPr lang="en-US" altLang="zh-CN" sz="3300" i="1" dirty="0">
                <a:latin typeface="Times New Roman" panose="02020603050405020304" pitchFamily="18" charset="0"/>
                <a:cs typeface="Times New Roman" panose="02020603050405020304" pitchFamily="18" charset="0"/>
              </a:rPr>
              <a:t>4</a:t>
            </a:r>
            <a:r>
              <a:rPr lang="zh-CN" altLang="en-US" sz="3300" i="1" dirty="0">
                <a:latin typeface="Times New Roman" panose="02020603050405020304" pitchFamily="18" charset="0"/>
                <a:cs typeface="Times New Roman" panose="02020603050405020304" pitchFamily="18" charset="0"/>
              </a:rPr>
              <a:t>（第 </a:t>
            </a:r>
            <a:r>
              <a:rPr lang="en-US" altLang="zh-CN" sz="3300" i="1" dirty="0">
                <a:latin typeface="Times New Roman" panose="02020603050405020304" pitchFamily="18" charset="0"/>
                <a:cs typeface="Times New Roman" panose="02020603050405020304" pitchFamily="18" charset="0"/>
              </a:rPr>
              <a:t>2 </a:t>
            </a:r>
            <a:r>
              <a:rPr lang="zh-CN" altLang="en-US" sz="3300" i="1" dirty="0">
                <a:latin typeface="Times New Roman" panose="02020603050405020304" pitchFamily="18" charset="0"/>
                <a:cs typeface="Times New Roman" panose="02020603050405020304" pitchFamily="18" charset="0"/>
              </a:rPr>
              <a:t>部分）： </a:t>
            </a:r>
            <a:r>
              <a:rPr lang="en-US" sz="3300" i="1"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zh-CN" altLang="en-US" sz="4300" dirty="0">
                <a:latin typeface="Times New Roman" panose="02020603050405020304" pitchFamily="18" charset="0"/>
                <a:cs typeface="Times New Roman" panose="02020603050405020304" pitchFamily="18" charset="0"/>
              </a:rPr>
              <a:t>实施</a:t>
            </a:r>
            <a:endParaRPr lang="en-US" sz="43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425EC7F-A7FC-5333-AE5B-0856BA19DCC1}"/>
              </a:ext>
            </a:extLst>
          </p:cNvPr>
          <p:cNvSpPr txBox="1"/>
          <p:nvPr/>
        </p:nvSpPr>
        <p:spPr>
          <a:xfrm>
            <a:off x="1097279" y="2051991"/>
            <a:ext cx="10058401" cy="2554545"/>
          </a:xfrm>
          <a:prstGeom prst="rect">
            <a:avLst/>
          </a:prstGeom>
          <a:noFill/>
        </p:spPr>
        <p:txBody>
          <a:bodyPr wrap="square" lIns="91440" tIns="45720" rIns="91440" bIns="45720" rtlCol="0" anchor="t">
            <a:spAutoFit/>
          </a:bodyPr>
          <a:lstStyle/>
          <a:p>
            <a:pPr fontAlgn="base"/>
            <a:r>
              <a:rPr lang="en-US" sz="2000" dirty="0">
                <a:latin typeface="Times New Roman" panose="02020603050405020304" pitchFamily="18" charset="0"/>
                <a:ea typeface="+mj-ea"/>
                <a:cs typeface="Times New Roman" panose="02020603050405020304" pitchFamily="18" charset="0"/>
              </a:rPr>
              <a:t> </a:t>
            </a:r>
            <a:r>
              <a:rPr lang="zh-CN" altLang="en-US" sz="2000" b="1" i="1" dirty="0">
                <a:latin typeface="Times New Roman" panose="02020603050405020304" pitchFamily="18" charset="0"/>
                <a:ea typeface="+mj-ea"/>
                <a:cs typeface="Times New Roman" panose="02020603050405020304" pitchFamily="18" charset="0"/>
              </a:rPr>
              <a:t>建议的实施策略或行动： </a:t>
            </a:r>
            <a:r>
              <a:rPr lang="en-US" sz="2000" b="1" i="1" dirty="0">
                <a:latin typeface="Times New Roman" panose="02020603050405020304" pitchFamily="18" charset="0"/>
                <a:ea typeface="+mj-ea"/>
                <a:cs typeface="Times New Roman" panose="02020603050405020304" pitchFamily="18" charset="0"/>
              </a:rPr>
              <a:t> </a:t>
            </a:r>
          </a:p>
          <a:p>
            <a:pPr marL="457200" indent="-457200" fontAlgn="base">
              <a:buAutoNum type="arabicPeriod"/>
            </a:pPr>
            <a:r>
              <a:rPr lang="zh-CN" altLang="en-US" sz="2000" dirty="0">
                <a:latin typeface="Times New Roman" panose="02020603050405020304" pitchFamily="18" charset="0"/>
                <a:ea typeface="+mj-ea"/>
                <a:cs typeface="Times New Roman" panose="02020603050405020304" pitchFamily="18" charset="0"/>
              </a:rPr>
              <a:t>举例说明如何通过上述建议，处理在工作组会议、焦点小组或公众会议中提出的、与该地区基础设施改善相关的不同情况。</a:t>
            </a:r>
            <a:r>
              <a:rPr lang="en-US" sz="2000" dirty="0">
                <a:latin typeface="Times New Roman" panose="02020603050405020304" pitchFamily="18" charset="0"/>
                <a:ea typeface="+mj-ea"/>
                <a:cs typeface="Times New Roman" panose="02020603050405020304" pitchFamily="18" charset="0"/>
              </a:rPr>
              <a:t> </a:t>
            </a:r>
          </a:p>
          <a:p>
            <a:pPr marL="914400" lvl="1" indent="-457200">
              <a:buFont typeface="Courier New"/>
              <a:buChar char="o"/>
            </a:pPr>
            <a:r>
              <a:rPr lang="zh-CN" altLang="en-US" sz="2000" dirty="0">
                <a:latin typeface="Times New Roman" panose="02020603050405020304" pitchFamily="18" charset="0"/>
                <a:ea typeface="+mj-ea"/>
                <a:cs typeface="Times New Roman" panose="02020603050405020304" pitchFamily="18" charset="0"/>
              </a:rPr>
              <a:t>需要封闭道路的大型活动</a:t>
            </a:r>
            <a:endParaRPr lang="en-US" dirty="0">
              <a:latin typeface="Times New Roman" panose="02020603050405020304" pitchFamily="18" charset="0"/>
              <a:ea typeface="+mj-ea"/>
              <a:cs typeface="Times New Roman" panose="02020603050405020304" pitchFamily="18" charset="0"/>
            </a:endParaRPr>
          </a:p>
          <a:p>
            <a:pPr marL="914400" lvl="1" indent="-457200">
              <a:buFont typeface="Courier New"/>
              <a:buChar char="o"/>
            </a:pPr>
            <a:r>
              <a:rPr lang="zh-CN" altLang="en-US" sz="2000" dirty="0">
                <a:latin typeface="Times New Roman" panose="02020603050405020304" pitchFamily="18" charset="0"/>
                <a:ea typeface="+mj-ea"/>
                <a:cs typeface="Times New Roman" panose="02020603050405020304" pitchFamily="18" charset="0"/>
              </a:rPr>
              <a:t>需要因维护而临时封闭公园、道路或公共空间的小型项目</a:t>
            </a:r>
            <a:endParaRPr lang="en-US" dirty="0">
              <a:latin typeface="Times New Roman" panose="02020603050405020304" pitchFamily="18" charset="0"/>
              <a:ea typeface="+mj-ea"/>
              <a:cs typeface="Times New Roman" panose="02020603050405020304" pitchFamily="18" charset="0"/>
            </a:endParaRPr>
          </a:p>
          <a:p>
            <a:pPr marL="914400" lvl="1" indent="-457200">
              <a:buFont typeface="Courier New"/>
              <a:buChar char="o"/>
            </a:pPr>
            <a:r>
              <a:rPr lang="zh-CN" altLang="en-US" sz="2000" dirty="0">
                <a:latin typeface="Times New Roman" panose="02020603050405020304" pitchFamily="18" charset="0"/>
                <a:ea typeface="+mj-ea"/>
                <a:cs typeface="Times New Roman" panose="02020603050405020304" pitchFamily="18" charset="0"/>
              </a:rPr>
              <a:t>将包含多个互动阶段的大型新项目</a:t>
            </a:r>
            <a:endParaRPr lang="en-US" dirty="0">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000" dirty="0">
                <a:latin typeface="Times New Roman" panose="02020603050405020304" pitchFamily="18" charset="0"/>
                <a:ea typeface="+mj-ea"/>
                <a:cs typeface="Times New Roman" panose="02020603050405020304" pitchFamily="18" charset="0"/>
              </a:rPr>
              <a:t>制定清晰的评估框架，追踪哪些沟通策略是有效的、仍存在哪些不足，以及社区成员对新流程的体验如何。</a:t>
            </a:r>
            <a:r>
              <a:rPr lang="en-US" sz="2000" dirty="0">
                <a:latin typeface="Times New Roman" panose="02020603050405020304" pitchFamily="18" charset="0"/>
                <a:ea typeface="+mj-ea"/>
                <a:cs typeface="Times New Roman" panose="02020603050405020304" pitchFamily="18" charset="0"/>
              </a:rPr>
              <a:t> </a:t>
            </a:r>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062113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a:off x="1091668" y="4138635"/>
            <a:ext cx="9647254" cy="167029"/>
            <a:chOff x="1093416" y="3452483"/>
            <a:chExt cx="10068839" cy="195718"/>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CCF38ADD-09CA-0052-64C2-FAC4B75B81BB}"/>
                </a:ext>
              </a:extLst>
            </p:cNvPr>
            <p:cNvSpPr/>
            <p:nvPr/>
          </p:nvSpPr>
          <p:spPr>
            <a:xfrm flipV="1">
              <a:off x="1337503"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ea typeface="+mj-ea"/>
                <a:cs typeface="Times New Roman" panose="02020603050405020304" pitchFamily="18" charset="0"/>
              </a:endParaRPr>
            </a:p>
          </p:txBody>
        </p:sp>
        <p:sp>
          <p:nvSpPr>
            <p:cNvPr id="32" name="Oval 31">
              <a:extLst>
                <a:ext uri="{FF2B5EF4-FFF2-40B4-BE49-F238E27FC236}">
                  <a16:creationId xmlns:a16="http://schemas.microsoft.com/office/drawing/2014/main" id="{5C211A56-1806-7DF8-3BD1-53F2161C6CC7}"/>
                </a:ext>
              </a:extLst>
            </p:cNvPr>
            <p:cNvSpPr/>
            <p:nvPr/>
          </p:nvSpPr>
          <p:spPr>
            <a:xfrm flipV="1">
              <a:off x="4620066"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ea typeface="+mj-ea"/>
                <a:cs typeface="Times New Roman" panose="02020603050405020304" pitchFamily="18" charset="0"/>
              </a:endParaRPr>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052545"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1969815"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7754174"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B599CB8B-127E-43E5-0E37-E9CD366CE6BC}"/>
              </a:ext>
              <a:ext uri="{C183D7F6-B498-43B3-948B-1728B52AA6E4}">
                <adec:decorative xmlns:adec="http://schemas.microsoft.com/office/drawing/2017/decorative" val="1"/>
              </a:ext>
            </a:extLst>
          </p:cNvPr>
          <p:cNvCxnSpPr>
            <a:cxnSpLocks/>
          </p:cNvCxnSpPr>
          <p:nvPr/>
        </p:nvCxnSpPr>
        <p:spPr>
          <a:xfrm flipH="1" flipV="1">
            <a:off x="2453556" y="422526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1BE5017-8C2E-41EA-9F85-3D937FDAE8CF}"/>
              </a:ext>
              <a:ext uri="{C183D7F6-B498-43B3-948B-1728B52AA6E4}">
                <adec:decorative xmlns:adec="http://schemas.microsoft.com/office/drawing/2017/decorative" val="1"/>
              </a:ext>
            </a:extLst>
          </p:cNvPr>
          <p:cNvCxnSpPr>
            <a:cxnSpLocks/>
          </p:cNvCxnSpPr>
          <p:nvPr/>
        </p:nvCxnSpPr>
        <p:spPr>
          <a:xfrm flipH="1" flipV="1">
            <a:off x="3435420" y="4225489"/>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FB732FC-7A93-B0C9-8251-CD533B2B3F89}"/>
              </a:ext>
              <a:ext uri="{C183D7F6-B498-43B3-948B-1728B52AA6E4}">
                <adec:decorative xmlns:adec="http://schemas.microsoft.com/office/drawing/2017/decorative" val="1"/>
              </a:ext>
            </a:extLst>
          </p:cNvPr>
          <p:cNvCxnSpPr>
            <a:cxnSpLocks/>
          </p:cNvCxnSpPr>
          <p:nvPr/>
        </p:nvCxnSpPr>
        <p:spPr>
          <a:xfrm flipH="1" flipV="1">
            <a:off x="4314429"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4E5A38-B279-4C94-2787-E2E48CCC4C5C}"/>
              </a:ext>
              <a:ext uri="{C183D7F6-B498-43B3-948B-1728B52AA6E4}">
                <adec:decorative xmlns:adec="http://schemas.microsoft.com/office/drawing/2017/decorative" val="1"/>
              </a:ext>
            </a:extLst>
          </p:cNvPr>
          <p:cNvCxnSpPr>
            <a:cxnSpLocks/>
          </p:cNvCxnSpPr>
          <p:nvPr/>
        </p:nvCxnSpPr>
        <p:spPr>
          <a:xfrm flipH="1" flipV="1">
            <a:off x="7151635" y="4237211"/>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C15824E-6908-1047-8A3B-13BEBBEFAA0A}"/>
              </a:ext>
              <a:ext uri="{C183D7F6-B498-43B3-948B-1728B52AA6E4}">
                <adec:decorative xmlns:adec="http://schemas.microsoft.com/office/drawing/2017/decorative" val="1"/>
              </a:ext>
            </a:extLst>
          </p:cNvPr>
          <p:cNvCxnSpPr>
            <a:cxnSpLocks/>
          </p:cNvCxnSpPr>
          <p:nvPr/>
        </p:nvCxnSpPr>
        <p:spPr>
          <a:xfrm flipH="1" flipV="1">
            <a:off x="5920712"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561AF33-681B-8A16-8A8A-5F241749A384}"/>
              </a:ext>
              <a:ext uri="{C183D7F6-B498-43B3-948B-1728B52AA6E4}">
                <adec:decorative xmlns:adec="http://schemas.microsoft.com/office/drawing/2017/decorative" val="1"/>
              </a:ext>
            </a:extLst>
          </p:cNvPr>
          <p:cNvCxnSpPr>
            <a:cxnSpLocks/>
          </p:cNvCxnSpPr>
          <p:nvPr/>
        </p:nvCxnSpPr>
        <p:spPr>
          <a:xfrm flipH="1" flipV="1">
            <a:off x="4912527"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r>
              <a:rPr lang="zh-CN" altLang="en-US" dirty="0">
                <a:latin typeface="Times New Roman" panose="02020603050405020304" pitchFamily="18" charset="0"/>
                <a:cs typeface="Times New Roman" panose="02020603050405020304" pitchFamily="18" charset="0"/>
              </a:rPr>
              <a:t>截至 </a:t>
            </a:r>
            <a:r>
              <a:rPr lang="en-US" altLang="zh-CN" dirty="0">
                <a:latin typeface="Times New Roman" panose="02020603050405020304" pitchFamily="18" charset="0"/>
                <a:cs typeface="Times New Roman" panose="02020603050405020304" pitchFamily="18" charset="0"/>
              </a:rPr>
              <a:t>6 </a:t>
            </a:r>
            <a:r>
              <a:rPr lang="zh-CN" altLang="en-US" dirty="0">
                <a:latin typeface="Times New Roman" panose="02020603050405020304" pitchFamily="18" charset="0"/>
                <a:cs typeface="Times New Roman" panose="02020603050405020304" pitchFamily="18" charset="0"/>
              </a:rPr>
              <a:t>月的时间表概览</a:t>
            </a:r>
            <a:endParaRPr lang="en-US" dirty="0">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a:off x="1121820" y="430931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CN" b="1" dirty="0">
                <a:latin typeface="Times New Roman" panose="02020603050405020304" pitchFamily="18" charset="0"/>
                <a:ea typeface="+mj-ea"/>
                <a:cs typeface="Times New Roman" panose="02020603050405020304" pitchFamily="18" charset="0"/>
              </a:rPr>
              <a:t>5 </a:t>
            </a:r>
            <a:r>
              <a:rPr lang="zh-CN" altLang="en-US" b="1" dirty="0">
                <a:latin typeface="Times New Roman" panose="02020603050405020304" pitchFamily="18" charset="0"/>
                <a:ea typeface="+mj-ea"/>
                <a:cs typeface="Times New Roman" panose="02020603050405020304" pitchFamily="18" charset="0"/>
              </a:rPr>
              <a:t>月</a:t>
            </a:r>
            <a:endParaRPr lang="en-US" b="1" dirty="0">
              <a:latin typeface="Times New Roman" panose="02020603050405020304" pitchFamily="18" charset="0"/>
              <a:ea typeface="+mj-ea"/>
              <a:cs typeface="Times New Roman" panose="02020603050405020304" pitchFamily="18" charset="0"/>
            </a:endParaRPr>
          </a:p>
        </p:txBody>
      </p:sp>
      <p:sp>
        <p:nvSpPr>
          <p:cNvPr id="57" name="TextBox 56">
            <a:extLst>
              <a:ext uri="{FF2B5EF4-FFF2-40B4-BE49-F238E27FC236}">
                <a16:creationId xmlns:a16="http://schemas.microsoft.com/office/drawing/2014/main" id="{F1623107-395F-25D4-94D5-65ABD11EBC3E}"/>
              </a:ext>
            </a:extLst>
          </p:cNvPr>
          <p:cNvSpPr txBox="1"/>
          <p:nvPr/>
        </p:nvSpPr>
        <p:spPr>
          <a:xfrm>
            <a:off x="1070316" y="2500329"/>
            <a:ext cx="1871479"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mj-ea"/>
                <a:cs typeface="Times New Roman" panose="02020603050405020304" pitchFamily="18" charset="0"/>
              </a:rPr>
              <a:t>5 </a:t>
            </a:r>
            <a:r>
              <a:rPr lang="zh-CN" altLang="en-US" dirty="0">
                <a:latin typeface="Times New Roman" panose="02020603050405020304" pitchFamily="18" charset="0"/>
                <a:ea typeface="+mj-ea"/>
                <a:cs typeface="Times New Roman" panose="02020603050405020304" pitchFamily="18" charset="0"/>
              </a:rPr>
              <a:t>月 </a:t>
            </a:r>
            <a:r>
              <a:rPr lang="en-US" altLang="zh-CN" dirty="0">
                <a:latin typeface="Times New Roman" panose="02020603050405020304" pitchFamily="18" charset="0"/>
                <a:ea typeface="+mj-ea"/>
                <a:cs typeface="Times New Roman" panose="02020603050405020304" pitchFamily="18" charset="0"/>
              </a:rPr>
              <a:t>13 </a:t>
            </a:r>
            <a:r>
              <a:rPr lang="zh-CN" altLang="en-US" dirty="0">
                <a:latin typeface="Times New Roman" panose="02020603050405020304" pitchFamily="18" charset="0"/>
                <a:ea typeface="+mj-ea"/>
                <a:cs typeface="Times New Roman" panose="02020603050405020304" pitchFamily="18" charset="0"/>
              </a:rPr>
              <a:t>日       </a:t>
            </a:r>
            <a:endParaRPr lang="en-US" altLang="zh-CN" dirty="0">
              <a:latin typeface="Times New Roman" panose="02020603050405020304" pitchFamily="18" charset="0"/>
              <a:ea typeface="+mj-ea"/>
              <a:cs typeface="Times New Roman" panose="02020603050405020304" pitchFamily="18" charset="0"/>
            </a:endParaRPr>
          </a:p>
          <a:p>
            <a:pPr algn="ctr"/>
            <a:r>
              <a:rPr lang="zh-CN" altLang="en-US" dirty="0">
                <a:latin typeface="Times New Roman" panose="02020603050405020304" pitchFamily="18" charset="0"/>
                <a:ea typeface="+mj-ea"/>
                <a:cs typeface="Times New Roman" panose="02020603050405020304" pitchFamily="18" charset="0"/>
              </a:rPr>
              <a:t>第 </a:t>
            </a:r>
            <a:r>
              <a:rPr lang="en-US" altLang="zh-CN" dirty="0">
                <a:latin typeface="Times New Roman" panose="02020603050405020304" pitchFamily="18" charset="0"/>
                <a:ea typeface="+mj-ea"/>
                <a:cs typeface="Times New Roman" panose="02020603050405020304" pitchFamily="18" charset="0"/>
              </a:rPr>
              <a:t>10 </a:t>
            </a:r>
            <a:r>
              <a:rPr lang="zh-CN" altLang="en-US" dirty="0">
                <a:latin typeface="Times New Roman" panose="02020603050405020304" pitchFamily="18" charset="0"/>
                <a:ea typeface="+mj-ea"/>
                <a:cs typeface="Times New Roman" panose="02020603050405020304" pitchFamily="18" charset="0"/>
              </a:rPr>
              <a:t>次会议</a:t>
            </a:r>
            <a:endParaRPr lang="en-US" dirty="0">
              <a:latin typeface="Times New Roman" panose="02020603050405020304" pitchFamily="18" charset="0"/>
              <a:ea typeface="+mj-ea"/>
              <a:cs typeface="Times New Roman" panose="02020603050405020304" pitchFamily="18" charset="0"/>
            </a:endParaRPr>
          </a:p>
          <a:p>
            <a:pPr algn="ctr"/>
            <a:r>
              <a:rPr lang="zh-CN" altLang="en-US" dirty="0">
                <a:latin typeface="Times New Roman" panose="02020603050405020304" pitchFamily="18" charset="0"/>
                <a:ea typeface="+mj-ea"/>
                <a:cs typeface="Times New Roman" panose="02020603050405020304" pitchFamily="18" charset="0"/>
              </a:rPr>
              <a:t>（下午 </a:t>
            </a:r>
            <a:r>
              <a:rPr lang="en-US" altLang="zh-CN" dirty="0">
                <a:latin typeface="Times New Roman" panose="02020603050405020304" pitchFamily="18" charset="0"/>
                <a:ea typeface="+mj-ea"/>
                <a:cs typeface="Times New Roman" panose="02020603050405020304" pitchFamily="18" charset="0"/>
              </a:rPr>
              <a:t>6–8 </a:t>
            </a:r>
            <a:r>
              <a:rPr lang="zh-CN" altLang="en-US" dirty="0">
                <a:latin typeface="Times New Roman" panose="02020603050405020304" pitchFamily="18" charset="0"/>
                <a:ea typeface="+mj-ea"/>
                <a:cs typeface="Times New Roman" panose="02020603050405020304" pitchFamily="18" charset="0"/>
              </a:rPr>
              <a:t>点，混合形式）</a:t>
            </a:r>
            <a:endParaRPr lang="en-US" dirty="0">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E85243CD-8FE7-704D-4F2C-645B4AA2364A}"/>
              </a:ext>
            </a:extLst>
          </p:cNvPr>
          <p:cNvSpPr txBox="1"/>
          <p:nvPr/>
        </p:nvSpPr>
        <p:spPr>
          <a:xfrm>
            <a:off x="1431933" y="4749653"/>
            <a:ext cx="1321379"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mj-ea"/>
                <a:cs typeface="Times New Roman" panose="02020603050405020304" pitchFamily="18" charset="0"/>
              </a:rPr>
              <a:t>5 </a:t>
            </a:r>
            <a:r>
              <a:rPr lang="zh-CN" altLang="en-US" dirty="0">
                <a:latin typeface="Times New Roman" panose="02020603050405020304" pitchFamily="18" charset="0"/>
                <a:ea typeface="+mj-ea"/>
                <a:cs typeface="Times New Roman" panose="02020603050405020304" pitchFamily="18" charset="0"/>
              </a:rPr>
              <a:t>月 </a:t>
            </a:r>
            <a:r>
              <a:rPr lang="en-US" altLang="zh-CN" dirty="0">
                <a:latin typeface="Times New Roman" panose="02020603050405020304" pitchFamily="18" charset="0"/>
                <a:ea typeface="+mj-ea"/>
                <a:cs typeface="Times New Roman" panose="02020603050405020304" pitchFamily="18" charset="0"/>
              </a:rPr>
              <a:t>18 </a:t>
            </a:r>
            <a:r>
              <a:rPr lang="zh-CN" altLang="en-US" dirty="0">
                <a:latin typeface="Times New Roman" panose="02020603050405020304" pitchFamily="18" charset="0"/>
                <a:ea typeface="+mj-ea"/>
                <a:cs typeface="Times New Roman" panose="02020603050405020304" pitchFamily="18" charset="0"/>
              </a:rPr>
              <a:t>日</a:t>
            </a:r>
          </a:p>
          <a:p>
            <a:pPr algn="ctr"/>
            <a:r>
              <a:rPr lang="zh-CN" altLang="en-US" dirty="0">
                <a:latin typeface="Times New Roman" panose="02020603050405020304" pitchFamily="18" charset="0"/>
                <a:ea typeface="+mj-ea"/>
                <a:cs typeface="Times New Roman" panose="02020603050405020304" pitchFamily="18" charset="0"/>
              </a:rPr>
              <a:t>工作组成员反馈</a:t>
            </a:r>
          </a:p>
        </p:txBody>
      </p:sp>
      <p:sp>
        <p:nvSpPr>
          <p:cNvPr id="7" name="TextBox 6">
            <a:extLst>
              <a:ext uri="{FF2B5EF4-FFF2-40B4-BE49-F238E27FC236}">
                <a16:creationId xmlns:a16="http://schemas.microsoft.com/office/drawing/2014/main" id="{DA0D8C75-B776-AED8-EBEE-1E75EFE94D3A}"/>
              </a:ext>
            </a:extLst>
          </p:cNvPr>
          <p:cNvSpPr txBox="1"/>
          <p:nvPr/>
        </p:nvSpPr>
        <p:spPr>
          <a:xfrm>
            <a:off x="2838702" y="4749652"/>
            <a:ext cx="1192425"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mj-ea"/>
                <a:cs typeface="Times New Roman" panose="02020603050405020304" pitchFamily="18" charset="0"/>
              </a:rPr>
              <a:t>5 </a:t>
            </a:r>
            <a:r>
              <a:rPr lang="zh-CN" altLang="en-US" dirty="0">
                <a:latin typeface="Times New Roman" panose="02020603050405020304" pitchFamily="18" charset="0"/>
                <a:ea typeface="+mj-ea"/>
                <a:cs typeface="Times New Roman" panose="02020603050405020304" pitchFamily="18" charset="0"/>
              </a:rPr>
              <a:t>月 </a:t>
            </a:r>
            <a:r>
              <a:rPr lang="en-US" altLang="zh-CN" dirty="0">
                <a:latin typeface="Times New Roman" panose="02020603050405020304" pitchFamily="18" charset="0"/>
                <a:ea typeface="+mj-ea"/>
                <a:cs typeface="Times New Roman" panose="02020603050405020304" pitchFamily="18" charset="0"/>
              </a:rPr>
              <a:t>25 </a:t>
            </a:r>
            <a:r>
              <a:rPr lang="zh-CN" altLang="en-US" dirty="0">
                <a:latin typeface="Times New Roman" panose="02020603050405020304" pitchFamily="18" charset="0"/>
                <a:ea typeface="+mj-ea"/>
                <a:cs typeface="Times New Roman" panose="02020603050405020304" pitchFamily="18" charset="0"/>
              </a:rPr>
              <a:t>日</a:t>
            </a:r>
          </a:p>
          <a:p>
            <a:pPr algn="ctr"/>
            <a:r>
              <a:rPr lang="zh-CN" altLang="en-US" dirty="0">
                <a:latin typeface="Times New Roman" panose="02020603050405020304" pitchFamily="18" charset="0"/>
                <a:ea typeface="+mj-ea"/>
                <a:cs typeface="Times New Roman" panose="02020603050405020304" pitchFamily="18" charset="0"/>
              </a:rPr>
              <a:t>向工作组提交更新后的建议</a:t>
            </a:r>
            <a:endParaRPr lang="en-US" dirty="0">
              <a:latin typeface="Times New Roman" panose="02020603050405020304" pitchFamily="18" charset="0"/>
              <a:ea typeface="+mj-ea"/>
              <a:cs typeface="Times New Roman" panose="02020603050405020304" pitchFamily="18" charset="0"/>
            </a:endParaRPr>
          </a:p>
        </p:txBody>
      </p:sp>
      <p:sp>
        <p:nvSpPr>
          <p:cNvPr id="8" name="TextBox 7">
            <a:extLst>
              <a:ext uri="{FF2B5EF4-FFF2-40B4-BE49-F238E27FC236}">
                <a16:creationId xmlns:a16="http://schemas.microsoft.com/office/drawing/2014/main" id="{ECE16FD5-006F-59C2-5A6D-35B0732F941B}"/>
              </a:ext>
            </a:extLst>
          </p:cNvPr>
          <p:cNvSpPr txBox="1"/>
          <p:nvPr/>
        </p:nvSpPr>
        <p:spPr>
          <a:xfrm>
            <a:off x="3422226" y="2766392"/>
            <a:ext cx="1783217"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mj-ea"/>
                <a:cs typeface="Times New Roman" panose="02020603050405020304" pitchFamily="18" charset="0"/>
              </a:rPr>
              <a:t>5 </a:t>
            </a:r>
            <a:r>
              <a:rPr lang="zh-CN" altLang="en-US" dirty="0">
                <a:latin typeface="Times New Roman" panose="02020603050405020304" pitchFamily="18" charset="0"/>
                <a:ea typeface="+mj-ea"/>
                <a:cs typeface="Times New Roman" panose="02020603050405020304" pitchFamily="18" charset="0"/>
              </a:rPr>
              <a:t>月 </a:t>
            </a:r>
            <a:r>
              <a:rPr lang="en-US" altLang="zh-CN" dirty="0">
                <a:latin typeface="Times New Roman" panose="02020603050405020304" pitchFamily="18" charset="0"/>
                <a:ea typeface="+mj-ea"/>
                <a:cs typeface="Times New Roman" panose="02020603050405020304" pitchFamily="18" charset="0"/>
              </a:rPr>
              <a:t>29 </a:t>
            </a:r>
            <a:r>
              <a:rPr lang="zh-CN" altLang="en-US" dirty="0">
                <a:latin typeface="Times New Roman" panose="02020603050405020304" pitchFamily="18" charset="0"/>
                <a:ea typeface="+mj-ea"/>
                <a:cs typeface="Times New Roman" panose="02020603050405020304" pitchFamily="18" charset="0"/>
              </a:rPr>
              <a:t>日</a:t>
            </a:r>
          </a:p>
          <a:p>
            <a:pPr algn="ctr"/>
            <a:r>
              <a:rPr lang="zh-CN" altLang="en-US" dirty="0">
                <a:latin typeface="Times New Roman" panose="02020603050405020304" pitchFamily="18" charset="0"/>
                <a:ea typeface="+mj-ea"/>
                <a:cs typeface="Times New Roman" panose="02020603050405020304" pitchFamily="18" charset="0"/>
              </a:rPr>
              <a:t>公众意见征询期结束</a:t>
            </a:r>
            <a:endParaRPr lang="en-US" dirty="0">
              <a:latin typeface="Times New Roman" panose="02020603050405020304" pitchFamily="18" charset="0"/>
              <a:ea typeface="+mj-ea"/>
              <a:cs typeface="Times New Roman" panose="02020603050405020304" pitchFamily="18" charset="0"/>
            </a:endParaRPr>
          </a:p>
        </p:txBody>
      </p:sp>
      <p:sp>
        <p:nvSpPr>
          <p:cNvPr id="38" name="TextBox 37">
            <a:extLst>
              <a:ext uri="{FF2B5EF4-FFF2-40B4-BE49-F238E27FC236}">
                <a16:creationId xmlns:a16="http://schemas.microsoft.com/office/drawing/2014/main" id="{A646A67F-06DD-CC7E-386C-25C8A72156B2}"/>
              </a:ext>
            </a:extLst>
          </p:cNvPr>
          <p:cNvSpPr txBox="1"/>
          <p:nvPr/>
        </p:nvSpPr>
        <p:spPr>
          <a:xfrm>
            <a:off x="4246215"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CN" b="1" dirty="0">
                <a:latin typeface="Times New Roman" panose="02020603050405020304" pitchFamily="18" charset="0"/>
                <a:ea typeface="+mj-ea"/>
                <a:cs typeface="Times New Roman" panose="02020603050405020304" pitchFamily="18" charset="0"/>
              </a:rPr>
              <a:t>6 </a:t>
            </a:r>
            <a:r>
              <a:rPr lang="zh-CN" altLang="en-US" b="1" dirty="0">
                <a:latin typeface="Times New Roman" panose="02020603050405020304" pitchFamily="18" charset="0"/>
                <a:ea typeface="+mj-ea"/>
                <a:cs typeface="Times New Roman" panose="02020603050405020304" pitchFamily="18" charset="0"/>
              </a:rPr>
              <a:t>月</a:t>
            </a:r>
            <a:endParaRPr lang="en-US" b="1" dirty="0">
              <a:latin typeface="Times New Roman" panose="02020603050405020304" pitchFamily="18" charset="0"/>
              <a:ea typeface="+mj-ea"/>
              <a:cs typeface="Times New Roman" panose="02020603050405020304" pitchFamily="18" charset="0"/>
            </a:endParaRPr>
          </a:p>
        </p:txBody>
      </p:sp>
      <p:sp>
        <p:nvSpPr>
          <p:cNvPr id="15" name="TextBox 14">
            <a:extLst>
              <a:ext uri="{FF2B5EF4-FFF2-40B4-BE49-F238E27FC236}">
                <a16:creationId xmlns:a16="http://schemas.microsoft.com/office/drawing/2014/main" id="{BA5CC6EB-A6B4-5E37-B533-115724B1B0DC}"/>
              </a:ext>
            </a:extLst>
          </p:cNvPr>
          <p:cNvSpPr txBox="1"/>
          <p:nvPr/>
        </p:nvSpPr>
        <p:spPr>
          <a:xfrm>
            <a:off x="4128239" y="4749651"/>
            <a:ext cx="1133810"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mj-ea"/>
                <a:cs typeface="Times New Roman" panose="02020603050405020304" pitchFamily="18" charset="0"/>
              </a:rPr>
              <a:t>6 </a:t>
            </a:r>
            <a:r>
              <a:rPr lang="zh-CN" altLang="en-US" dirty="0">
                <a:latin typeface="Times New Roman" panose="02020603050405020304" pitchFamily="18" charset="0"/>
                <a:ea typeface="+mj-ea"/>
                <a:cs typeface="Times New Roman" panose="02020603050405020304" pitchFamily="18" charset="0"/>
              </a:rPr>
              <a:t>月 </a:t>
            </a:r>
            <a:r>
              <a:rPr lang="en-US" altLang="zh-CN" dirty="0">
                <a:latin typeface="Times New Roman" panose="02020603050405020304" pitchFamily="18" charset="0"/>
                <a:ea typeface="+mj-ea"/>
                <a:cs typeface="Times New Roman" panose="02020603050405020304" pitchFamily="18" charset="0"/>
              </a:rPr>
              <a:t>1 </a:t>
            </a:r>
            <a:r>
              <a:rPr lang="zh-CN" altLang="en-US" dirty="0">
                <a:latin typeface="Times New Roman" panose="02020603050405020304" pitchFamily="18" charset="0"/>
                <a:ea typeface="+mj-ea"/>
                <a:cs typeface="Times New Roman" panose="02020603050405020304" pitchFamily="18" charset="0"/>
              </a:rPr>
              <a:t>日</a:t>
            </a:r>
          </a:p>
          <a:p>
            <a:pPr algn="ctr"/>
            <a:r>
              <a:rPr lang="zh-CN" altLang="en-US" dirty="0">
                <a:latin typeface="Times New Roman" panose="02020603050405020304" pitchFamily="18" charset="0"/>
                <a:ea typeface="+mj-ea"/>
                <a:cs typeface="Times New Roman" panose="02020603050405020304" pitchFamily="18" charset="0"/>
              </a:rPr>
              <a:t>向工作组提交调查数据</a:t>
            </a:r>
            <a:endParaRPr lang="en-US" dirty="0">
              <a:latin typeface="Times New Roman" panose="02020603050405020304" pitchFamily="18" charset="0"/>
              <a:ea typeface="+mj-ea"/>
              <a:cs typeface="Times New Roman" panose="02020603050405020304" pitchFamily="18" charset="0"/>
            </a:endParaRPr>
          </a:p>
        </p:txBody>
      </p:sp>
      <p:sp>
        <p:nvSpPr>
          <p:cNvPr id="13" name="TextBox 12">
            <a:extLst>
              <a:ext uri="{FF2B5EF4-FFF2-40B4-BE49-F238E27FC236}">
                <a16:creationId xmlns:a16="http://schemas.microsoft.com/office/drawing/2014/main" id="{13E801AF-ED12-0C04-43AC-6B63B5DA58CB}"/>
              </a:ext>
            </a:extLst>
          </p:cNvPr>
          <p:cNvSpPr txBox="1"/>
          <p:nvPr/>
        </p:nvSpPr>
        <p:spPr>
          <a:xfrm>
            <a:off x="5347439" y="4749651"/>
            <a:ext cx="1309656"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mj-ea"/>
                <a:cs typeface="Times New Roman" panose="02020603050405020304" pitchFamily="18" charset="0"/>
              </a:rPr>
              <a:t>6 </a:t>
            </a:r>
            <a:r>
              <a:rPr lang="zh-CN" altLang="en-US" dirty="0">
                <a:latin typeface="Times New Roman" panose="02020603050405020304" pitchFamily="18" charset="0"/>
                <a:ea typeface="+mj-ea"/>
                <a:cs typeface="Times New Roman" panose="02020603050405020304" pitchFamily="18" charset="0"/>
              </a:rPr>
              <a:t>月 </a:t>
            </a:r>
            <a:r>
              <a:rPr lang="en-US" altLang="zh-CN" dirty="0">
                <a:latin typeface="Times New Roman" panose="02020603050405020304" pitchFamily="18" charset="0"/>
                <a:ea typeface="+mj-ea"/>
                <a:cs typeface="Times New Roman" panose="02020603050405020304" pitchFamily="18" charset="0"/>
              </a:rPr>
              <a:t>5 </a:t>
            </a:r>
            <a:r>
              <a:rPr lang="zh-CN" altLang="en-US" dirty="0">
                <a:latin typeface="Times New Roman" panose="02020603050405020304" pitchFamily="18" charset="0"/>
                <a:ea typeface="+mj-ea"/>
                <a:cs typeface="Times New Roman" panose="02020603050405020304" pitchFamily="18" charset="0"/>
              </a:rPr>
              <a:t>日</a:t>
            </a:r>
          </a:p>
          <a:p>
            <a:pPr algn="ctr"/>
            <a:r>
              <a:rPr lang="zh-CN" altLang="en-US" dirty="0">
                <a:latin typeface="Times New Roman" panose="02020603050405020304" pitchFamily="18" charset="0"/>
                <a:ea typeface="+mj-ea"/>
                <a:cs typeface="Times New Roman" panose="02020603050405020304" pitchFamily="18" charset="0"/>
              </a:rPr>
              <a:t>工作组成员反馈</a:t>
            </a:r>
          </a:p>
        </p:txBody>
      </p:sp>
      <p:sp>
        <p:nvSpPr>
          <p:cNvPr id="11" name="TextBox 10">
            <a:extLst>
              <a:ext uri="{FF2B5EF4-FFF2-40B4-BE49-F238E27FC236}">
                <a16:creationId xmlns:a16="http://schemas.microsoft.com/office/drawing/2014/main" id="{F5F64EC3-6C43-E904-D674-0FFFDB64ACCC}"/>
              </a:ext>
            </a:extLst>
          </p:cNvPr>
          <p:cNvSpPr txBox="1"/>
          <p:nvPr/>
        </p:nvSpPr>
        <p:spPr>
          <a:xfrm>
            <a:off x="6754209" y="4761374"/>
            <a:ext cx="1403440"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mj-ea"/>
                <a:cs typeface="Times New Roman" panose="02020603050405020304" pitchFamily="18" charset="0"/>
              </a:rPr>
              <a:t>6 </a:t>
            </a:r>
            <a:r>
              <a:rPr lang="zh-CN" altLang="en-US" dirty="0">
                <a:latin typeface="Times New Roman" panose="02020603050405020304" pitchFamily="18" charset="0"/>
                <a:ea typeface="+mj-ea"/>
                <a:cs typeface="Times New Roman" panose="02020603050405020304" pitchFamily="18" charset="0"/>
              </a:rPr>
              <a:t>月 </a:t>
            </a:r>
            <a:r>
              <a:rPr lang="en-US" altLang="zh-CN" dirty="0">
                <a:latin typeface="Times New Roman" panose="02020603050405020304" pitchFamily="18" charset="0"/>
                <a:ea typeface="+mj-ea"/>
                <a:cs typeface="Times New Roman" panose="02020603050405020304" pitchFamily="18" charset="0"/>
              </a:rPr>
              <a:t>10 </a:t>
            </a:r>
            <a:r>
              <a:rPr lang="zh-CN" altLang="en-US" dirty="0">
                <a:latin typeface="Times New Roman" panose="02020603050405020304" pitchFamily="18" charset="0"/>
                <a:ea typeface="+mj-ea"/>
                <a:cs typeface="Times New Roman" panose="02020603050405020304" pitchFamily="18" charset="0"/>
              </a:rPr>
              <a:t>日</a:t>
            </a:r>
          </a:p>
          <a:p>
            <a:pPr algn="ctr"/>
            <a:r>
              <a:rPr lang="zh-CN" altLang="en-US" dirty="0">
                <a:latin typeface="Times New Roman" panose="02020603050405020304" pitchFamily="18" charset="0"/>
                <a:ea typeface="+mj-ea"/>
                <a:cs typeface="Times New Roman" panose="02020603050405020304" pitchFamily="18" charset="0"/>
              </a:rPr>
              <a:t>向工作组提交报告草案</a:t>
            </a:r>
            <a:endParaRPr lang="en-US" dirty="0">
              <a:latin typeface="Times New Roman" panose="02020603050405020304" pitchFamily="18" charset="0"/>
              <a:ea typeface="+mj-ea"/>
              <a:cs typeface="Times New Roman" panose="02020603050405020304" pitchFamily="18" charset="0"/>
            </a:endParaRPr>
          </a:p>
        </p:txBody>
      </p:sp>
      <p:sp>
        <p:nvSpPr>
          <p:cNvPr id="58" name="TextBox 57">
            <a:extLst>
              <a:ext uri="{FF2B5EF4-FFF2-40B4-BE49-F238E27FC236}">
                <a16:creationId xmlns:a16="http://schemas.microsoft.com/office/drawing/2014/main" id="{3F00ABB1-F1FC-7981-BDEF-5CD89B405259}"/>
              </a:ext>
            </a:extLst>
          </p:cNvPr>
          <p:cNvSpPr txBox="1"/>
          <p:nvPr/>
        </p:nvSpPr>
        <p:spPr>
          <a:xfrm>
            <a:off x="6824295" y="2497421"/>
            <a:ext cx="1870061"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dirty="0">
                <a:latin typeface="Times New Roman" panose="02020603050405020304" pitchFamily="18" charset="0"/>
                <a:ea typeface="+mj-ea"/>
                <a:cs typeface="Times New Roman" panose="02020603050405020304" pitchFamily="18" charset="0"/>
              </a:rPr>
              <a:t>6 </a:t>
            </a:r>
            <a:r>
              <a:rPr lang="zh-CN" altLang="en-US" dirty="0">
                <a:latin typeface="Times New Roman" panose="02020603050405020304" pitchFamily="18" charset="0"/>
                <a:ea typeface="+mj-ea"/>
                <a:cs typeface="Times New Roman" panose="02020603050405020304" pitchFamily="18" charset="0"/>
              </a:rPr>
              <a:t>月 </a:t>
            </a:r>
            <a:r>
              <a:rPr lang="en-US" altLang="zh-CN" dirty="0">
                <a:latin typeface="Times New Roman" panose="02020603050405020304" pitchFamily="18" charset="0"/>
                <a:ea typeface="+mj-ea"/>
                <a:cs typeface="Times New Roman" panose="02020603050405020304" pitchFamily="18" charset="0"/>
              </a:rPr>
              <a:t>17 </a:t>
            </a:r>
            <a:r>
              <a:rPr lang="zh-CN" altLang="en-US" dirty="0">
                <a:latin typeface="Times New Roman" panose="02020603050405020304" pitchFamily="18" charset="0"/>
                <a:ea typeface="+mj-ea"/>
                <a:cs typeface="Times New Roman" panose="02020603050405020304" pitchFamily="18" charset="0"/>
              </a:rPr>
              <a:t>日</a:t>
            </a:r>
          </a:p>
          <a:p>
            <a:pPr algn="ctr"/>
            <a:r>
              <a:rPr lang="zh-CN" altLang="en-US" dirty="0">
                <a:latin typeface="Times New Roman" panose="02020603050405020304" pitchFamily="18" charset="0"/>
                <a:ea typeface="+mj-ea"/>
                <a:cs typeface="Times New Roman" panose="02020603050405020304" pitchFamily="18" charset="0"/>
              </a:rPr>
              <a:t>第 </a:t>
            </a:r>
            <a:r>
              <a:rPr lang="en-US" altLang="zh-CN" dirty="0">
                <a:latin typeface="Times New Roman" panose="02020603050405020304" pitchFamily="18" charset="0"/>
                <a:ea typeface="+mj-ea"/>
                <a:cs typeface="Times New Roman" panose="02020603050405020304" pitchFamily="18" charset="0"/>
              </a:rPr>
              <a:t>11 </a:t>
            </a:r>
            <a:r>
              <a:rPr lang="zh-CN" altLang="en-US" dirty="0">
                <a:latin typeface="Times New Roman" panose="02020603050405020304" pitchFamily="18" charset="0"/>
                <a:ea typeface="+mj-ea"/>
                <a:cs typeface="Times New Roman" panose="02020603050405020304" pitchFamily="18" charset="0"/>
              </a:rPr>
              <a:t>次会议</a:t>
            </a:r>
          </a:p>
          <a:p>
            <a:pPr algn="ctr"/>
            <a:r>
              <a:rPr lang="zh-CN" altLang="en-US" dirty="0">
                <a:latin typeface="Times New Roman" panose="02020603050405020304" pitchFamily="18" charset="0"/>
                <a:ea typeface="+mj-ea"/>
                <a:cs typeface="Times New Roman" panose="02020603050405020304" pitchFamily="18" charset="0"/>
              </a:rPr>
              <a:t>（下午 </a:t>
            </a:r>
            <a:r>
              <a:rPr lang="en-US" altLang="zh-CN" dirty="0">
                <a:latin typeface="Times New Roman" panose="02020603050405020304" pitchFamily="18" charset="0"/>
                <a:ea typeface="+mj-ea"/>
                <a:cs typeface="Times New Roman" panose="02020603050405020304" pitchFamily="18" charset="0"/>
              </a:rPr>
              <a:t>6–8 </a:t>
            </a:r>
            <a:r>
              <a:rPr lang="zh-CN" altLang="en-US" dirty="0">
                <a:latin typeface="Times New Roman" panose="02020603050405020304" pitchFamily="18" charset="0"/>
                <a:ea typeface="+mj-ea"/>
                <a:cs typeface="Times New Roman" panose="02020603050405020304" pitchFamily="18" charset="0"/>
              </a:rPr>
              <a:t>点，混合形式）</a:t>
            </a:r>
            <a:endParaRPr lang="en-US" dirty="0">
              <a:latin typeface="Times New Roman" panose="02020603050405020304" pitchFamily="18" charset="0"/>
              <a:ea typeface="+mj-ea"/>
              <a:cs typeface="Times New Roman" panose="02020603050405020304" pitchFamily="18" charset="0"/>
            </a:endParaRPr>
          </a:p>
        </p:txBody>
      </p:sp>
      <p:sp>
        <p:nvSpPr>
          <p:cNvPr id="9" name="TextBox 8">
            <a:extLst>
              <a:ext uri="{FF2B5EF4-FFF2-40B4-BE49-F238E27FC236}">
                <a16:creationId xmlns:a16="http://schemas.microsoft.com/office/drawing/2014/main" id="{3C0F96AD-B15D-EF8C-93C8-B6A9D95A8D1F}"/>
              </a:ext>
            </a:extLst>
          </p:cNvPr>
          <p:cNvSpPr txBox="1"/>
          <p:nvPr/>
        </p:nvSpPr>
        <p:spPr>
          <a:xfrm>
            <a:off x="8892662" y="2474561"/>
            <a:ext cx="2363982" cy="1200329"/>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CN" altLang="en-US" dirty="0">
                <a:latin typeface="Times New Roman" panose="02020603050405020304" pitchFamily="18" charset="0"/>
                <a:ea typeface="+mj-ea"/>
                <a:cs typeface="Times New Roman" panose="02020603050405020304" pitchFamily="18" charset="0"/>
              </a:rPr>
              <a:t>如有需要，</a:t>
            </a:r>
            <a:r>
              <a:rPr lang="en-US" altLang="zh-CN" dirty="0">
                <a:latin typeface="Times New Roman" panose="02020603050405020304" pitchFamily="18" charset="0"/>
                <a:ea typeface="+mj-ea"/>
                <a:cs typeface="Times New Roman" panose="02020603050405020304" pitchFamily="18" charset="0"/>
              </a:rPr>
              <a:t>6 </a:t>
            </a:r>
            <a:r>
              <a:rPr lang="zh-CN" altLang="en-US" dirty="0">
                <a:latin typeface="Times New Roman" panose="02020603050405020304" pitchFamily="18" charset="0"/>
                <a:ea typeface="+mj-ea"/>
                <a:cs typeface="Times New Roman" panose="02020603050405020304" pitchFamily="18" charset="0"/>
              </a:rPr>
              <a:t>月 </a:t>
            </a:r>
            <a:r>
              <a:rPr lang="en-US" altLang="zh-CN" dirty="0">
                <a:latin typeface="Times New Roman" panose="02020603050405020304" pitchFamily="18" charset="0"/>
                <a:ea typeface="+mj-ea"/>
                <a:cs typeface="Times New Roman" panose="02020603050405020304" pitchFamily="18" charset="0"/>
              </a:rPr>
              <a:t>24 </a:t>
            </a:r>
            <a:r>
              <a:rPr lang="zh-CN" altLang="en-US" dirty="0">
                <a:latin typeface="Times New Roman" panose="02020603050405020304" pitchFamily="18" charset="0"/>
                <a:ea typeface="+mj-ea"/>
                <a:cs typeface="Times New Roman" panose="02020603050405020304" pitchFamily="18" charset="0"/>
              </a:rPr>
              <a:t>日</a:t>
            </a:r>
          </a:p>
          <a:p>
            <a:pPr algn="ctr"/>
            <a:r>
              <a:rPr lang="zh-CN" altLang="en-US" dirty="0">
                <a:latin typeface="Times New Roman" panose="02020603050405020304" pitchFamily="18" charset="0"/>
                <a:ea typeface="+mj-ea"/>
                <a:cs typeface="Times New Roman" panose="02020603050405020304" pitchFamily="18" charset="0"/>
              </a:rPr>
              <a:t>第 </a:t>
            </a:r>
            <a:r>
              <a:rPr lang="en-US" altLang="zh-CN" dirty="0">
                <a:latin typeface="Times New Roman" panose="02020603050405020304" pitchFamily="18" charset="0"/>
                <a:ea typeface="+mj-ea"/>
                <a:cs typeface="Times New Roman" panose="02020603050405020304" pitchFamily="18" charset="0"/>
              </a:rPr>
              <a:t>12 </a:t>
            </a:r>
            <a:r>
              <a:rPr lang="zh-CN" altLang="en-US" dirty="0">
                <a:latin typeface="Times New Roman" panose="02020603050405020304" pitchFamily="18" charset="0"/>
                <a:ea typeface="+mj-ea"/>
                <a:cs typeface="Times New Roman" panose="02020603050405020304" pitchFamily="18" charset="0"/>
              </a:rPr>
              <a:t>次会议</a:t>
            </a:r>
          </a:p>
          <a:p>
            <a:pPr algn="ctr"/>
            <a:r>
              <a:rPr lang="zh-CN" altLang="en-US" dirty="0">
                <a:latin typeface="Times New Roman" panose="02020603050405020304" pitchFamily="18" charset="0"/>
                <a:ea typeface="+mj-ea"/>
                <a:cs typeface="Times New Roman" panose="02020603050405020304" pitchFamily="18" charset="0"/>
              </a:rPr>
              <a:t>（下午 </a:t>
            </a:r>
            <a:r>
              <a:rPr lang="en-US" altLang="zh-CN" dirty="0">
                <a:latin typeface="Times New Roman" panose="02020603050405020304" pitchFamily="18" charset="0"/>
                <a:ea typeface="+mj-ea"/>
                <a:cs typeface="Times New Roman" panose="02020603050405020304" pitchFamily="18" charset="0"/>
              </a:rPr>
              <a:t>6–8 </a:t>
            </a:r>
            <a:r>
              <a:rPr lang="zh-CN" altLang="en-US" dirty="0">
                <a:latin typeface="Times New Roman" panose="02020603050405020304" pitchFamily="18" charset="0"/>
                <a:ea typeface="+mj-ea"/>
                <a:cs typeface="Times New Roman" panose="02020603050405020304" pitchFamily="18" charset="0"/>
              </a:rPr>
              <a:t>点，混合形式）</a:t>
            </a:r>
          </a:p>
        </p:txBody>
      </p:sp>
      <p:sp>
        <p:nvSpPr>
          <p:cNvPr id="59" name="TextBox 58">
            <a:extLst>
              <a:ext uri="{FF2B5EF4-FFF2-40B4-BE49-F238E27FC236}">
                <a16:creationId xmlns:a16="http://schemas.microsoft.com/office/drawing/2014/main" id="{9E421854-13A0-0DCA-2593-414270BFAD66}"/>
              </a:ext>
            </a:extLst>
          </p:cNvPr>
          <p:cNvSpPr txBox="1"/>
          <p:nvPr/>
        </p:nvSpPr>
        <p:spPr>
          <a:xfrm>
            <a:off x="10583363" y="3857414"/>
            <a:ext cx="1409700" cy="923330"/>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CN" altLang="en-US" b="1" dirty="0">
                <a:solidFill>
                  <a:srgbClr val="00B050"/>
                </a:solidFill>
                <a:latin typeface="Times New Roman" panose="02020603050405020304" pitchFamily="18" charset="0"/>
                <a:ea typeface="+mj-ea"/>
                <a:cs typeface="Times New Roman" panose="02020603050405020304" pitchFamily="18" charset="0"/>
              </a:rPr>
              <a:t>最终报告截止日期：</a:t>
            </a:r>
            <a:r>
              <a:rPr lang="en-US" altLang="zh-CN" b="1" dirty="0">
                <a:solidFill>
                  <a:srgbClr val="00B050"/>
                </a:solidFill>
                <a:latin typeface="Times New Roman" panose="02020603050405020304" pitchFamily="18" charset="0"/>
                <a:ea typeface="+mj-ea"/>
                <a:cs typeface="Times New Roman" panose="02020603050405020304" pitchFamily="18" charset="0"/>
              </a:rPr>
              <a:t>6 </a:t>
            </a:r>
            <a:r>
              <a:rPr lang="zh-CN" altLang="en-US" b="1" dirty="0">
                <a:solidFill>
                  <a:srgbClr val="00B050"/>
                </a:solidFill>
                <a:latin typeface="Times New Roman" panose="02020603050405020304" pitchFamily="18" charset="0"/>
                <a:ea typeface="+mj-ea"/>
                <a:cs typeface="Times New Roman" panose="02020603050405020304" pitchFamily="18" charset="0"/>
              </a:rPr>
              <a:t>月 </a:t>
            </a:r>
            <a:r>
              <a:rPr lang="en-US" altLang="zh-CN" b="1" dirty="0">
                <a:solidFill>
                  <a:srgbClr val="00B050"/>
                </a:solidFill>
                <a:latin typeface="Times New Roman" panose="02020603050405020304" pitchFamily="18" charset="0"/>
                <a:ea typeface="+mj-ea"/>
                <a:cs typeface="Times New Roman" panose="02020603050405020304" pitchFamily="18" charset="0"/>
              </a:rPr>
              <a:t>30 </a:t>
            </a:r>
            <a:r>
              <a:rPr lang="zh-CN" altLang="en-US" b="1" dirty="0">
                <a:solidFill>
                  <a:srgbClr val="00B050"/>
                </a:solidFill>
                <a:latin typeface="Times New Roman" panose="02020603050405020304" pitchFamily="18" charset="0"/>
                <a:ea typeface="+mj-ea"/>
                <a:cs typeface="Times New Roman" panose="02020603050405020304" pitchFamily="18" charset="0"/>
              </a:rPr>
              <a:t>日</a:t>
            </a:r>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987872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r>
              <a:rPr lang="zh-CN" altLang="en-US" dirty="0"/>
              <a:t>会议录制通知</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pPr marL="0" indent="0">
              <a:buNone/>
            </a:pPr>
            <a:r>
              <a:rPr lang="zh-CN" altLang="en-US" sz="2400" dirty="0">
                <a:latin typeface="Times New Roman" panose="02020603050405020304" pitchFamily="18" charset="0"/>
                <a:cs typeface="Times New Roman" panose="02020603050405020304" pitchFamily="18" charset="0"/>
              </a:rPr>
              <a:t>本次会议将进行录制，保护与娱乐部 </a:t>
            </a:r>
            <a:r>
              <a:rPr lang="en-US" altLang="zh-CN" sz="2400" dirty="0">
                <a:latin typeface="Times New Roman" panose="02020603050405020304" pitchFamily="18" charset="0"/>
                <a:cs typeface="Times New Roman" panose="02020603050405020304" pitchFamily="18" charset="0"/>
              </a:rPr>
              <a:t>(</a:t>
            </a:r>
            <a:r>
              <a:rPr lang="vi-VN" altLang="zh-CN" sz="2400" dirty="0">
                <a:latin typeface="Times New Roman" panose="02020603050405020304" pitchFamily="18" charset="0"/>
                <a:cs typeface="Times New Roman" panose="02020603050405020304" pitchFamily="18" charset="0"/>
              </a:rPr>
              <a:t>Department of Conservation and Recreation</a:t>
            </a:r>
            <a:r>
              <a:rPr lang="en-US" altLang="zh-CN" sz="2400" dirty="0">
                <a:latin typeface="Times New Roman" panose="02020603050405020304" pitchFamily="18" charset="0"/>
                <a:cs typeface="Times New Roman" panose="02020603050405020304" pitchFamily="18" charset="0"/>
              </a:rPr>
              <a:t>, DCR</a:t>
            </a:r>
            <a:r>
              <a:rPr lang="vi-VN" altLang="zh-CN" sz="2400" dirty="0">
                <a:latin typeface="Times New Roman" panose="02020603050405020304" pitchFamily="18" charset="0"/>
                <a:cs typeface="Times New Roman" panose="02020603050405020304" pitchFamily="18" charset="0"/>
              </a:rPr>
              <a:t>) </a:t>
            </a:r>
            <a:r>
              <a:rPr lang="zh-CN" altLang="en-US" sz="2400" dirty="0">
                <a:latin typeface="Times New Roman" panose="02020603050405020304" pitchFamily="18" charset="0"/>
                <a:cs typeface="Times New Roman" panose="02020603050405020304" pitchFamily="18" charset="0"/>
              </a:rPr>
              <a:t>和</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或能源与环境事务执行办公室 </a:t>
            </a:r>
            <a:r>
              <a:rPr lang="en-US" altLang="zh-CN" sz="2400" dirty="0">
                <a:latin typeface="Times New Roman" panose="02020603050405020304" pitchFamily="18" charset="0"/>
                <a:cs typeface="Times New Roman" panose="02020603050405020304" pitchFamily="18" charset="0"/>
              </a:rPr>
              <a:t>(</a:t>
            </a:r>
            <a:r>
              <a:rPr lang="vi-VN" altLang="zh-CN" sz="2400" dirty="0">
                <a:latin typeface="Times New Roman" panose="02020603050405020304" pitchFamily="18" charset="0"/>
                <a:cs typeface="Times New Roman" panose="02020603050405020304" pitchFamily="18" charset="0"/>
              </a:rPr>
              <a:t>Executive Office of Energy &amp; Environmental Affairs</a:t>
            </a:r>
            <a:r>
              <a:rPr lang="en-US" altLang="zh-CN" sz="2400">
                <a:latin typeface="Times New Roman" panose="02020603050405020304" pitchFamily="18" charset="0"/>
                <a:cs typeface="Times New Roman" panose="02020603050405020304" pitchFamily="18" charset="0"/>
              </a:rPr>
              <a:t>, EEA</a:t>
            </a:r>
            <a:r>
              <a:rPr lang="vi-VN" altLang="zh-CN" sz="2400">
                <a:latin typeface="Times New Roman" panose="02020603050405020304" pitchFamily="18" charset="0"/>
                <a:cs typeface="Times New Roman" panose="02020603050405020304" pitchFamily="18" charset="0"/>
              </a:rPr>
              <a:t>) </a:t>
            </a:r>
            <a:r>
              <a:rPr lang="zh-CN" altLang="en-US" sz="2400" dirty="0">
                <a:latin typeface="Times New Roman" panose="02020603050405020304" pitchFamily="18" charset="0"/>
                <a:cs typeface="Times New Roman" panose="02020603050405020304" pitchFamily="18" charset="0"/>
              </a:rPr>
              <a:t>可能选择分发会议视频、静态图像、音频以及</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或聊天记录。</a:t>
            </a:r>
            <a:r>
              <a:rPr lang="en-US" sz="2400" dirty="0">
                <a:solidFill>
                  <a:srgbClr val="000000"/>
                </a:solidFill>
                <a:latin typeface="Times New Roman" panose="02020603050405020304" pitchFamily="18" charset="0"/>
                <a:ea typeface="+mj-ea"/>
                <a:cs typeface="Times New Roman" panose="02020603050405020304" pitchFamily="18" charset="0"/>
              </a:rPr>
              <a:t> </a:t>
            </a:r>
            <a:br>
              <a:rPr lang="en-US" sz="2400" dirty="0">
                <a:latin typeface="Times New Roman" panose="02020603050405020304" pitchFamily="18" charset="0"/>
                <a:ea typeface="+mj-ea"/>
                <a:cs typeface="Times New Roman" panose="02020603050405020304" pitchFamily="18" charset="0"/>
              </a:rPr>
            </a:br>
            <a:br>
              <a:rPr lang="en-US" sz="2400" dirty="0">
                <a:latin typeface="Times New Roman" panose="02020603050405020304" pitchFamily="18" charset="0"/>
                <a:ea typeface="+mj-ea"/>
                <a:cs typeface="Times New Roman" panose="02020603050405020304" pitchFamily="18" charset="0"/>
              </a:rPr>
            </a:br>
            <a:r>
              <a:rPr lang="zh-CN" altLang="en-US" sz="2400" dirty="0">
                <a:latin typeface="Times New Roman" panose="02020603050405020304" pitchFamily="18" charset="0"/>
                <a:cs typeface="Times New Roman" panose="02020603050405020304" pitchFamily="18" charset="0"/>
              </a:rPr>
              <a:t>继续参与本次线上会议，即表示您同意成为录制活动的一部分。录音和聊天记录可能会被视为公共记录。</a:t>
            </a:r>
            <a:endParaRPr lang="en-US" sz="2400" dirty="0">
              <a:solidFill>
                <a:srgbClr val="00000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07584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r>
              <a:rPr lang="vi-VN" altLang="zh-CN" dirty="0"/>
              <a:t>Zoom </a:t>
            </a:r>
            <a:r>
              <a:rPr lang="zh-CN" altLang="en-US" dirty="0"/>
              <a:t>会议安排</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buClr>
                <a:srgbClr val="004B24"/>
              </a:buClr>
              <a:buFont typeface="Wingdings" panose="020F0502020204030204" pitchFamily="34" charset="0"/>
              <a:buChar char="§"/>
            </a:pPr>
            <a:r>
              <a:rPr lang="zh-CN" altLang="en-US" sz="2800" dirty="0"/>
              <a:t>成员可使用聊天功能发表评论并提出问题（须遵守公共记录相关规定）</a:t>
            </a:r>
            <a:endParaRPr lang="en-US" dirty="0">
              <a:latin typeface="Times New Roman" panose="02020603050405020304" pitchFamily="18" charset="0"/>
              <a:ea typeface="+mj-ea"/>
              <a:cs typeface="Times New Roman" panose="02020603050405020304" pitchFamily="18" charset="0"/>
            </a:endParaRPr>
          </a:p>
          <a:p>
            <a:pPr marL="571500" indent="-571500">
              <a:buClr>
                <a:srgbClr val="004B24"/>
              </a:buClr>
              <a:buFont typeface="Wingdings" panose="020F0502020204030204" pitchFamily="34" charset="0"/>
              <a:buChar char="§"/>
            </a:pPr>
            <a:r>
              <a:rPr lang="zh-CN" altLang="en-US" sz="2800" dirty="0"/>
              <a:t>请勿使用私信功能</a:t>
            </a:r>
            <a:endParaRPr lang="en-US" dirty="0">
              <a:latin typeface="Times New Roman" panose="02020603050405020304" pitchFamily="18" charset="0"/>
              <a:ea typeface="+mj-ea"/>
              <a:cs typeface="Times New Roman" panose="02020603050405020304" pitchFamily="18" charset="0"/>
            </a:endParaRPr>
          </a:p>
          <a:p>
            <a:pPr marL="571500" indent="-571500">
              <a:buClr>
                <a:srgbClr val="004B24"/>
              </a:buClr>
              <a:buFont typeface="Wingdings" panose="020F0502020204030204" pitchFamily="34" charset="0"/>
              <a:buChar char="§"/>
            </a:pPr>
            <a:r>
              <a:rPr lang="zh-CN" altLang="en-US" sz="2800" dirty="0"/>
              <a:t>为尽量减少背景噪音，除非您正在向工作组发言，否则请将麦克风静音</a:t>
            </a:r>
            <a:endParaRPr lang="en-US" dirty="0">
              <a:latin typeface="Times New Roman" panose="02020603050405020304" pitchFamily="18" charset="0"/>
              <a:ea typeface="+mj-ea"/>
              <a:cs typeface="Times New Roman" panose="02020603050405020304" pitchFamily="18" charset="0"/>
            </a:endParaRPr>
          </a:p>
          <a:p>
            <a:pPr marL="571500" indent="-571500">
              <a:buFont typeface="Wingdings" panose="020F0502020204030204" pitchFamily="34" charset="0"/>
              <a:buChar char="§"/>
            </a:pPr>
            <a:endParaRPr lang="en-US" sz="2800" dirty="0">
              <a:latin typeface="Times New Roman" panose="02020603050405020304" pitchFamily="18" charset="0"/>
              <a:ea typeface="+mj-ea"/>
              <a:cs typeface="Times New Roman" panose="02020603050405020304" pitchFamily="18" charset="0"/>
            </a:endParaRPr>
          </a:p>
          <a:p>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r>
              <a:rPr lang="zh-CN" altLang="en-US" dirty="0"/>
              <a:t>点名</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887673" y="1685237"/>
            <a:ext cx="5676560" cy="4848877"/>
          </a:xfrm>
        </p:spPr>
        <p:txBody>
          <a:bodyPr vert="horz" lIns="0" tIns="45720" rIns="0" bIns="45720" rtlCol="0" anchor="t">
            <a:noAutofit/>
          </a:bodyPr>
          <a:lstStyle/>
          <a:p>
            <a:pPr marL="384175" indent="-182880">
              <a:lnSpc>
                <a:spcPct val="120000"/>
              </a:lnSpc>
              <a:spcBef>
                <a:spcPts val="0"/>
              </a:spcBef>
              <a:spcAft>
                <a:spcPts val="0"/>
              </a:spcAft>
              <a:buClr>
                <a:srgbClr val="004B24"/>
              </a:buClr>
              <a:buFont typeface="Wingdings" panose="020F0502020204030204" pitchFamily="34" charset="0"/>
              <a:buChar char="§"/>
            </a:pPr>
            <a:r>
              <a:rPr lang="vi-VN" altLang="zh-CN" sz="1700" b="1" dirty="0">
                <a:solidFill>
                  <a:schemeClr val="tx1"/>
                </a:solidFill>
                <a:latin typeface="+mj-lt"/>
              </a:rPr>
              <a:t>EEA </a:t>
            </a:r>
            <a:r>
              <a:rPr lang="zh-CN" altLang="en-US" sz="1700" b="1" dirty="0">
                <a:solidFill>
                  <a:schemeClr val="tx1"/>
                </a:solidFill>
                <a:latin typeface="+mj-lt"/>
              </a:rPr>
              <a:t>联合主席</a:t>
            </a:r>
            <a:r>
              <a:rPr lang="zh-CN" altLang="en-US" sz="1700" dirty="0">
                <a:solidFill>
                  <a:schemeClr val="tx1"/>
                </a:solidFill>
                <a:latin typeface="+mj-lt"/>
              </a:rPr>
              <a:t>：</a:t>
            </a:r>
            <a:r>
              <a:rPr lang="vi-VN" altLang="zh-CN" sz="1700" dirty="0">
                <a:solidFill>
                  <a:schemeClr val="tx1"/>
                </a:solidFill>
                <a:latin typeface="+mj-lt"/>
              </a:rPr>
              <a:t>María Belén Power</a:t>
            </a:r>
            <a:r>
              <a:rPr lang="zh-CN" altLang="vi-VN" sz="1700" dirty="0">
                <a:solidFill>
                  <a:schemeClr val="tx1"/>
                </a:solidFill>
                <a:latin typeface="+mj-lt"/>
              </a:rPr>
              <a:t>，</a:t>
            </a:r>
            <a:r>
              <a:rPr lang="zh-CN" altLang="en-US" sz="1700" dirty="0">
                <a:solidFill>
                  <a:schemeClr val="tx1"/>
                </a:solidFill>
                <a:latin typeface="+mj-lt"/>
              </a:rPr>
              <a:t>环境正义与公平副部长</a:t>
            </a:r>
            <a:endParaRPr lang="en-US" sz="1700" dirty="0">
              <a:solidFill>
                <a:schemeClr val="tx1"/>
              </a:solidFill>
              <a:latin typeface="+mj-lt"/>
              <a:ea typeface="+mj-ea"/>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vi-VN" altLang="zh-CN" sz="1700" b="1" dirty="0">
                <a:solidFill>
                  <a:schemeClr val="tx1"/>
                </a:solidFill>
                <a:latin typeface="+mj-lt"/>
              </a:rPr>
              <a:t>DCR </a:t>
            </a:r>
            <a:r>
              <a:rPr lang="zh-CN" altLang="en-US" sz="1700" b="1" dirty="0">
                <a:solidFill>
                  <a:schemeClr val="tx1"/>
                </a:solidFill>
                <a:latin typeface="+mj-lt"/>
              </a:rPr>
              <a:t>联合主席</a:t>
            </a:r>
            <a:r>
              <a:rPr lang="zh-CN" altLang="en-US" sz="1700" dirty="0">
                <a:solidFill>
                  <a:schemeClr val="tx1"/>
                </a:solidFill>
                <a:latin typeface="+mj-lt"/>
              </a:rPr>
              <a:t>：</a:t>
            </a:r>
            <a:r>
              <a:rPr lang="vi-VN" altLang="zh-CN" sz="1700" dirty="0">
                <a:solidFill>
                  <a:schemeClr val="tx1"/>
                </a:solidFill>
                <a:latin typeface="+mj-lt"/>
              </a:rPr>
              <a:t>Nicole LaChapelle</a:t>
            </a:r>
            <a:r>
              <a:rPr lang="zh-CN" altLang="vi-VN" sz="1700" dirty="0">
                <a:solidFill>
                  <a:schemeClr val="tx1"/>
                </a:solidFill>
                <a:latin typeface="+mj-lt"/>
              </a:rPr>
              <a:t>，</a:t>
            </a:r>
            <a:r>
              <a:rPr lang="zh-CN" altLang="en-US" sz="1700" dirty="0">
                <a:solidFill>
                  <a:schemeClr val="tx1"/>
                </a:solidFill>
                <a:latin typeface="+mj-lt"/>
              </a:rPr>
              <a:t>署长</a:t>
            </a:r>
            <a:endParaRPr lang="en-US" sz="1700" dirty="0">
              <a:solidFill>
                <a:schemeClr val="tx1"/>
              </a:solidFill>
              <a:latin typeface="+mj-lt"/>
              <a:ea typeface="+mj-ea"/>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zh-CN" altLang="en-US" sz="1700" b="1" dirty="0">
                <a:solidFill>
                  <a:schemeClr val="tx1"/>
                </a:solidFill>
                <a:latin typeface="+mj-lt"/>
              </a:rPr>
              <a:t>公共卫生部气候与环境健康局局长或其指定代表</a:t>
            </a:r>
            <a:r>
              <a:rPr lang="zh-CN" altLang="en-US" sz="1700" dirty="0">
                <a:solidFill>
                  <a:schemeClr val="tx1"/>
                </a:solidFill>
                <a:latin typeface="+mj-lt"/>
              </a:rPr>
              <a:t>：</a:t>
            </a:r>
            <a:r>
              <a:rPr lang="en-US" altLang="zh-CN" sz="1700" dirty="0">
                <a:solidFill>
                  <a:schemeClr val="tx1"/>
                </a:solidFill>
                <a:latin typeface="Times New Roman" panose="02020603050405020304" pitchFamily="18" charset="0"/>
                <a:cs typeface="Times New Roman" panose="02020603050405020304" pitchFamily="18" charset="0"/>
              </a:rPr>
              <a:t>Logan Bailey</a:t>
            </a:r>
            <a:r>
              <a:rPr lang="zh-CN" altLang="en-US" sz="1700" dirty="0">
                <a:solidFill>
                  <a:schemeClr val="tx1"/>
                </a:solidFill>
                <a:latin typeface="+mj-lt"/>
              </a:rPr>
              <a:t>，公共卫生部气候与环境健康局毒理学部首席科学家</a:t>
            </a:r>
            <a:endParaRPr lang="en-US" sz="1700" dirty="0">
              <a:solidFill>
                <a:schemeClr val="tx1"/>
              </a:solidFill>
              <a:latin typeface="+mj-lt"/>
              <a:ea typeface="+mj-ea"/>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Cambridge Health Alliance</a:t>
            </a:r>
            <a:r>
              <a:rPr lang="zh-CN" altLang="vi-VN" sz="1700" dirty="0">
                <a:solidFill>
                  <a:schemeClr val="tx1"/>
                </a:solidFill>
                <a:latin typeface="Times New Roman" panose="02020603050405020304" pitchFamily="18" charset="0"/>
                <a:cs typeface="Times New Roman" panose="02020603050405020304" pitchFamily="18" charset="0"/>
              </a:rPr>
              <a:t>：</a:t>
            </a:r>
            <a:r>
              <a:rPr lang="vi-VN" altLang="zh-CN" sz="1700" dirty="0">
                <a:solidFill>
                  <a:schemeClr val="tx1"/>
                </a:solidFill>
                <a:latin typeface="+mj-lt"/>
              </a:rPr>
              <a:t>Derrick Neal</a:t>
            </a:r>
            <a:r>
              <a:rPr lang="zh-CN" altLang="vi-VN" sz="1700" dirty="0">
                <a:solidFill>
                  <a:schemeClr val="tx1"/>
                </a:solidFill>
                <a:latin typeface="+mj-lt"/>
              </a:rPr>
              <a:t>，</a:t>
            </a:r>
            <a:r>
              <a:rPr lang="vi-VN" altLang="zh-CN" sz="1700" dirty="0">
                <a:solidFill>
                  <a:schemeClr val="tx1"/>
                </a:solidFill>
                <a:latin typeface="+mj-lt"/>
              </a:rPr>
              <a:t>Cambridge </a:t>
            </a:r>
            <a:r>
              <a:rPr lang="zh-CN" altLang="en-US" sz="1700" dirty="0">
                <a:solidFill>
                  <a:schemeClr val="tx1"/>
                </a:solidFill>
                <a:latin typeface="+mj-lt"/>
              </a:rPr>
              <a:t>市首席公共卫生官</a:t>
            </a:r>
            <a:endParaRPr lang="en-US" sz="1700" dirty="0">
              <a:solidFill>
                <a:schemeClr val="tx1"/>
              </a:solidFill>
              <a:latin typeface="+mj-lt"/>
              <a:ea typeface="+mj-ea"/>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vi-VN" altLang="zh-CN" sz="1700" b="1" dirty="0">
                <a:solidFill>
                  <a:schemeClr val="tx1"/>
                </a:solidFill>
                <a:latin typeface="+mj-lt"/>
              </a:rPr>
              <a:t>Cambridge Redevelopment Authority</a:t>
            </a:r>
            <a:r>
              <a:rPr lang="zh-CN" altLang="en-US" sz="1700" b="1" dirty="0">
                <a:solidFill>
                  <a:schemeClr val="tx1"/>
                </a:solidFill>
                <a:latin typeface="+mj-lt"/>
              </a:rPr>
              <a:t>（</a:t>
            </a:r>
            <a:r>
              <a:rPr lang="en-US" altLang="zh-CN" sz="1700" b="1" dirty="0">
                <a:solidFill>
                  <a:schemeClr val="tx1"/>
                </a:solidFill>
                <a:latin typeface="Times New Roman" panose="02020603050405020304" pitchFamily="18" charset="0"/>
                <a:cs typeface="Times New Roman" panose="02020603050405020304" pitchFamily="18" charset="0"/>
              </a:rPr>
              <a:t>Cambridge </a:t>
            </a:r>
            <a:r>
              <a:rPr lang="zh-CN" altLang="en-US" sz="1700" b="1" dirty="0">
                <a:solidFill>
                  <a:schemeClr val="tx1"/>
                </a:solidFill>
                <a:latin typeface="+mj-lt"/>
              </a:rPr>
              <a:t>再开发管理局）</a:t>
            </a:r>
            <a:r>
              <a:rPr lang="zh-CN" altLang="vi-VN" sz="1700" dirty="0">
                <a:solidFill>
                  <a:schemeClr val="tx1"/>
                </a:solidFill>
                <a:latin typeface="+mj-lt"/>
              </a:rPr>
              <a:t>：</a:t>
            </a:r>
            <a:r>
              <a:rPr lang="vi-VN" altLang="zh-CN" sz="1700" dirty="0">
                <a:solidFill>
                  <a:schemeClr val="tx1"/>
                </a:solidFill>
                <a:latin typeface="+mj-lt"/>
              </a:rPr>
              <a:t>Kyle Vangel</a:t>
            </a:r>
            <a:r>
              <a:rPr lang="zh-CN" altLang="vi-VN" sz="1700" dirty="0">
                <a:solidFill>
                  <a:schemeClr val="tx1"/>
                </a:solidFill>
                <a:latin typeface="+mj-lt"/>
              </a:rPr>
              <a:t>，</a:t>
            </a:r>
            <a:r>
              <a:rPr lang="zh-CN" altLang="en-US" sz="1700" dirty="0">
                <a:solidFill>
                  <a:schemeClr val="tx1"/>
                </a:solidFill>
                <a:latin typeface="+mj-lt"/>
              </a:rPr>
              <a:t>项目与规划主任</a:t>
            </a:r>
            <a:endParaRPr lang="en-US" sz="1700" dirty="0">
              <a:solidFill>
                <a:schemeClr val="tx1"/>
              </a:solidFill>
              <a:latin typeface="+mj-lt"/>
              <a:ea typeface="+mj-ea"/>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altLang="zh-CN" sz="1700" b="1" dirty="0">
                <a:solidFill>
                  <a:schemeClr val="tx1"/>
                </a:solidFill>
                <a:latin typeface="Times New Roman" panose="02020603050405020304" pitchFamily="18" charset="0"/>
                <a:cs typeface="Times New Roman" panose="02020603050405020304" pitchFamily="18" charset="0"/>
              </a:rPr>
              <a:t>NAACP</a:t>
            </a:r>
            <a:r>
              <a:rPr lang="zh-CN" altLang="en-US" sz="1700" b="1" dirty="0">
                <a:solidFill>
                  <a:schemeClr val="tx1"/>
                </a:solidFill>
                <a:latin typeface="+mj-lt"/>
                <a:cs typeface="Times New Roman" panose="02020603050405020304" pitchFamily="18" charset="0"/>
              </a:rPr>
              <a:t>（</a:t>
            </a:r>
            <a:r>
              <a:rPr lang="zh-CN" altLang="en-US" sz="1700" b="1" dirty="0">
                <a:solidFill>
                  <a:schemeClr val="tx1"/>
                </a:solidFill>
                <a:latin typeface="+mj-lt"/>
              </a:rPr>
              <a:t>全国有色人种协进会）</a:t>
            </a:r>
            <a:r>
              <a:rPr lang="en-US" altLang="zh-CN" sz="1700" b="1" dirty="0">
                <a:solidFill>
                  <a:schemeClr val="tx1"/>
                </a:solidFill>
                <a:latin typeface="Times New Roman" panose="02020603050405020304" pitchFamily="18" charset="0"/>
                <a:cs typeface="Times New Roman" panose="02020603050405020304" pitchFamily="18" charset="0"/>
              </a:rPr>
              <a:t>Cambridge</a:t>
            </a:r>
            <a:r>
              <a:rPr lang="en-US" altLang="zh-CN" sz="1700" b="1" dirty="0">
                <a:solidFill>
                  <a:schemeClr val="tx1"/>
                </a:solidFill>
                <a:latin typeface="+mj-lt"/>
                <a:cs typeface="Times New Roman" panose="02020603050405020304" pitchFamily="18" charset="0"/>
              </a:rPr>
              <a:t> </a:t>
            </a:r>
            <a:r>
              <a:rPr lang="zh-CN" altLang="en-US" sz="1700" b="1" dirty="0">
                <a:solidFill>
                  <a:schemeClr val="tx1"/>
                </a:solidFill>
                <a:latin typeface="+mj-lt"/>
              </a:rPr>
              <a:t>分会</a:t>
            </a:r>
            <a:r>
              <a:rPr lang="zh-CN" altLang="en-US" sz="1700" dirty="0">
                <a:solidFill>
                  <a:schemeClr val="tx1"/>
                </a:solidFill>
                <a:latin typeface="+mj-lt"/>
              </a:rPr>
              <a:t>：</a:t>
            </a:r>
            <a:r>
              <a:rPr lang="vi-VN" altLang="zh-CN" sz="1700" dirty="0">
                <a:solidFill>
                  <a:schemeClr val="tx1"/>
                </a:solidFill>
                <a:latin typeface="+mj-lt"/>
              </a:rPr>
              <a:t>Ken Reeves</a:t>
            </a:r>
            <a:r>
              <a:rPr lang="zh-CN" altLang="vi-VN" sz="1700" dirty="0">
                <a:solidFill>
                  <a:schemeClr val="tx1"/>
                </a:solidFill>
                <a:latin typeface="+mj-lt"/>
              </a:rPr>
              <a:t>，</a:t>
            </a:r>
            <a:r>
              <a:rPr lang="zh-CN" altLang="en-US" sz="1700" dirty="0">
                <a:solidFill>
                  <a:schemeClr val="tx1"/>
                </a:solidFill>
                <a:latin typeface="+mj-lt"/>
              </a:rPr>
              <a:t>会长</a:t>
            </a:r>
            <a:endParaRPr lang="en-US" sz="1700" dirty="0">
              <a:solidFill>
                <a:schemeClr val="tx1"/>
              </a:solidFill>
              <a:latin typeface="+mj-lt"/>
              <a:ea typeface="+mj-ea"/>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Cambridge Black Pastors Alliance, Inc</a:t>
            </a:r>
            <a:r>
              <a:rPr lang="zh-CN" altLang="vi-VN" sz="1700" dirty="0">
                <a:solidFill>
                  <a:schemeClr val="tx1"/>
                </a:solidFill>
                <a:latin typeface="Times New Roman" panose="02020603050405020304" pitchFamily="18" charset="0"/>
                <a:cs typeface="Times New Roman" panose="02020603050405020304" pitchFamily="18" charset="0"/>
              </a:rPr>
              <a:t>：</a:t>
            </a:r>
            <a:r>
              <a:rPr lang="vi-VN" altLang="zh-CN" sz="1700" dirty="0">
                <a:solidFill>
                  <a:schemeClr val="tx1"/>
                </a:solidFill>
                <a:latin typeface="+mj-lt"/>
              </a:rPr>
              <a:t>Jeremy D. Battle</a:t>
            </a:r>
            <a:r>
              <a:rPr lang="zh-CN" altLang="vi-VN" sz="1700" dirty="0">
                <a:solidFill>
                  <a:schemeClr val="tx1"/>
                </a:solidFill>
                <a:latin typeface="+mj-lt"/>
              </a:rPr>
              <a:t>，</a:t>
            </a:r>
            <a:r>
              <a:rPr lang="vi-VN" altLang="zh-CN" sz="1700" dirty="0">
                <a:solidFill>
                  <a:schemeClr val="tx1"/>
                </a:solidFill>
                <a:latin typeface="+mj-lt"/>
              </a:rPr>
              <a:t> Western Avenue </a:t>
            </a:r>
            <a:r>
              <a:rPr lang="zh-CN" altLang="en-US" sz="1700" dirty="0">
                <a:solidFill>
                  <a:schemeClr val="tx1"/>
                </a:solidFill>
                <a:latin typeface="+mj-lt"/>
              </a:rPr>
              <a:t>教堂牧师</a:t>
            </a:r>
            <a:endParaRPr lang="en-US" sz="1700" dirty="0">
              <a:solidFill>
                <a:schemeClr val="tx1"/>
              </a:solidFill>
              <a:latin typeface="+mj-lt"/>
              <a:ea typeface="+mj-ea"/>
              <a:cs typeface="Times New Roman" panose="02020603050405020304" pitchFamily="18" charset="0"/>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681311" y="1746757"/>
            <a:ext cx="5034174"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Massachusetts Bicycle Coalition, Inc.</a:t>
            </a:r>
            <a:r>
              <a:rPr lang="zh-CN" altLang="en-US" sz="1700" b="1" dirty="0">
                <a:solidFill>
                  <a:schemeClr val="tx1"/>
                </a:solidFill>
                <a:latin typeface="Times New Roman" panose="02020603050405020304" pitchFamily="18" charset="0"/>
                <a:ea typeface="+mj-ea"/>
                <a:cs typeface="Times New Roman" panose="02020603050405020304" pitchFamily="18" charset="0"/>
              </a:rPr>
              <a:t>：</a:t>
            </a:r>
            <a:r>
              <a:rPr lang="vi-VN" altLang="zh-CN" sz="1700" dirty="0">
                <a:solidFill>
                  <a:schemeClr val="tx1"/>
                </a:solidFill>
                <a:latin typeface="Times New Roman" panose="02020603050405020304" pitchFamily="18" charset="0"/>
                <a:cs typeface="Times New Roman" panose="02020603050405020304" pitchFamily="18" charset="0"/>
              </a:rPr>
              <a:t>Galen Mook</a:t>
            </a:r>
            <a:r>
              <a:rPr lang="zh-CN" altLang="vi-VN" sz="1700" dirty="0">
                <a:solidFill>
                  <a:schemeClr val="tx1"/>
                </a:solidFill>
                <a:latin typeface="Times New Roman" panose="02020603050405020304" pitchFamily="18" charset="0"/>
                <a:cs typeface="Times New Roman" panose="02020603050405020304" pitchFamily="18" charset="0"/>
              </a:rPr>
              <a:t>，</a:t>
            </a:r>
            <a:r>
              <a:rPr lang="zh-CN" altLang="en-US" sz="1700" dirty="0">
                <a:solidFill>
                  <a:schemeClr val="tx1"/>
                </a:solidFill>
                <a:latin typeface="Times New Roman" panose="02020603050405020304" pitchFamily="18" charset="0"/>
                <a:cs typeface="Times New Roman" panose="02020603050405020304" pitchFamily="18" charset="0"/>
              </a:rPr>
              <a:t>执行主任</a:t>
            </a:r>
            <a:endParaRPr lang="en-US" altLang="zh-CN" sz="1700" dirty="0">
              <a:solidFill>
                <a:schemeClr val="tx1"/>
              </a:solidFill>
              <a:latin typeface="Times New Roman" panose="02020603050405020304" pitchFamily="18" charset="0"/>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Charles River Conservancy, Inc.</a:t>
            </a:r>
            <a:r>
              <a:rPr lang="zh-CN" altLang="en-US" sz="1700" b="1" dirty="0">
                <a:solidFill>
                  <a:schemeClr val="tx1"/>
                </a:solidFill>
                <a:latin typeface="Times New Roman" panose="02020603050405020304" pitchFamily="18" charset="0"/>
                <a:ea typeface="+mj-ea"/>
                <a:cs typeface="Times New Roman" panose="02020603050405020304" pitchFamily="18" charset="0"/>
              </a:rPr>
              <a:t>：</a:t>
            </a:r>
            <a:r>
              <a:rPr lang="vi-VN" altLang="zh-CN" sz="1700" dirty="0">
                <a:solidFill>
                  <a:schemeClr val="tx1"/>
                </a:solidFill>
                <a:latin typeface="Times New Roman" panose="02020603050405020304" pitchFamily="18" charset="0"/>
                <a:cs typeface="Times New Roman" panose="02020603050405020304" pitchFamily="18" charset="0"/>
              </a:rPr>
              <a:t>Laura Jasinski</a:t>
            </a:r>
            <a:r>
              <a:rPr lang="zh-CN" altLang="vi-VN" sz="1700" dirty="0">
                <a:solidFill>
                  <a:schemeClr val="tx1"/>
                </a:solidFill>
                <a:latin typeface="Times New Roman" panose="02020603050405020304" pitchFamily="18" charset="0"/>
                <a:cs typeface="Times New Roman" panose="02020603050405020304" pitchFamily="18" charset="0"/>
              </a:rPr>
              <a:t>，</a:t>
            </a:r>
            <a:r>
              <a:rPr lang="zh-CN" altLang="en-US" sz="1700" dirty="0">
                <a:solidFill>
                  <a:schemeClr val="tx1"/>
                </a:solidFill>
                <a:latin typeface="Times New Roman" panose="02020603050405020304" pitchFamily="18" charset="0"/>
                <a:cs typeface="Times New Roman" panose="02020603050405020304" pitchFamily="18" charset="0"/>
              </a:rPr>
              <a:t>执行主任</a:t>
            </a:r>
            <a:endParaRPr lang="en-US" sz="1700" dirty="0">
              <a:solidFill>
                <a:schemeClr val="tx1"/>
              </a:solidFill>
              <a:latin typeface="Times New Roman" panose="02020603050405020304" pitchFamily="18" charset="0"/>
              <a:ea typeface="+mj-ea"/>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Cambridge Mothers Out Front</a:t>
            </a:r>
            <a:r>
              <a:rPr lang="zh-CN" altLang="en-US" sz="1700" dirty="0">
                <a:solidFill>
                  <a:schemeClr val="tx1"/>
                </a:solidFill>
                <a:latin typeface="Times New Roman" panose="02020603050405020304" pitchFamily="18" charset="0"/>
                <a:ea typeface="+mj-ea"/>
                <a:cs typeface="Times New Roman" panose="02020603050405020304" pitchFamily="18" charset="0"/>
              </a:rPr>
              <a:t>：</a:t>
            </a:r>
            <a:r>
              <a:rPr lang="zh-CN" altLang="en-US" sz="1700" i="1" dirty="0">
                <a:solidFill>
                  <a:schemeClr val="tx1"/>
                </a:solidFill>
                <a:latin typeface="Times New Roman" panose="02020603050405020304" pitchFamily="18" charset="0"/>
                <a:cs typeface="Times New Roman" panose="02020603050405020304" pitchFamily="18" charset="0"/>
              </a:rPr>
              <a:t>空缺</a:t>
            </a:r>
            <a:endParaRPr lang="en-US" sz="1700" i="1" dirty="0">
              <a:solidFill>
                <a:schemeClr val="tx1"/>
              </a:solidFill>
              <a:latin typeface="Times New Roman" panose="02020603050405020304" pitchFamily="18" charset="0"/>
              <a:ea typeface="+mj-ea"/>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The People for Riverbend Park Trust</a:t>
            </a:r>
            <a:r>
              <a:rPr lang="zh-CN" altLang="vi-VN" sz="1700" dirty="0">
                <a:solidFill>
                  <a:schemeClr val="tx1"/>
                </a:solidFill>
                <a:latin typeface="Times New Roman" panose="02020603050405020304" pitchFamily="18" charset="0"/>
                <a:cs typeface="Times New Roman" panose="02020603050405020304" pitchFamily="18" charset="0"/>
              </a:rPr>
              <a:t>：</a:t>
            </a:r>
            <a:r>
              <a:rPr lang="vi-VN" altLang="zh-CN" sz="1700" dirty="0">
                <a:solidFill>
                  <a:schemeClr val="tx1"/>
                </a:solidFill>
                <a:latin typeface="Times New Roman" panose="02020603050405020304" pitchFamily="18" charset="0"/>
                <a:cs typeface="Times New Roman" panose="02020603050405020304" pitchFamily="18" charset="0"/>
              </a:rPr>
              <a:t>Franziska "Fran" Amacher</a:t>
            </a:r>
            <a:r>
              <a:rPr lang="zh-CN" altLang="vi-VN" sz="1700" dirty="0">
                <a:solidFill>
                  <a:schemeClr val="tx1"/>
                </a:solidFill>
                <a:latin typeface="Times New Roman" panose="02020603050405020304" pitchFamily="18" charset="0"/>
                <a:cs typeface="Times New Roman" panose="02020603050405020304" pitchFamily="18" charset="0"/>
              </a:rPr>
              <a:t>，</a:t>
            </a:r>
            <a:r>
              <a:rPr lang="zh-CN" altLang="en-US" sz="1700" dirty="0">
                <a:solidFill>
                  <a:schemeClr val="tx1"/>
                </a:solidFill>
                <a:latin typeface="Times New Roman" panose="02020603050405020304" pitchFamily="18" charset="0"/>
                <a:cs typeface="Times New Roman" panose="02020603050405020304" pitchFamily="18" charset="0"/>
              </a:rPr>
              <a:t>受托人</a:t>
            </a:r>
            <a:endParaRPr lang="en-US" sz="1700" dirty="0">
              <a:solidFill>
                <a:schemeClr val="tx1"/>
              </a:solidFill>
              <a:latin typeface="Times New Roman" panose="02020603050405020304" pitchFamily="18" charset="0"/>
              <a:ea typeface="+mj-ea"/>
              <a:cs typeface="Times New Roman" panose="02020603050405020304" pitchFamily="18" charset="0"/>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a:t>
            </a:r>
            <a:r>
              <a:rPr lang="zh-CN" altLang="en-US" sz="1700" b="1" dirty="0">
                <a:solidFill>
                  <a:schemeClr val="tx1"/>
                </a:solidFill>
                <a:latin typeface="Times New Roman" panose="02020603050405020304" pitchFamily="18" charset="0"/>
                <a:cs typeface="Times New Roman" panose="02020603050405020304" pitchFamily="18" charset="0"/>
              </a:rPr>
              <a:t>个人成员：</a:t>
            </a:r>
            <a:r>
              <a:rPr lang="en-US" sz="1700" dirty="0">
                <a:solidFill>
                  <a:schemeClr val="tx1"/>
                </a:solidFill>
                <a:latin typeface="Times New Roman" panose="02020603050405020304" pitchFamily="18" charset="0"/>
                <a:ea typeface="+mj-ea"/>
                <a:cs typeface="Times New Roman" panose="02020603050405020304" pitchFamily="18" charset="0"/>
              </a:rPr>
              <a:t>Lawrence Adkins</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a:t>
            </a:r>
            <a:r>
              <a:rPr lang="zh-CN" altLang="en-US" sz="1700" b="1" dirty="0">
                <a:solidFill>
                  <a:schemeClr val="tx1"/>
                </a:solidFill>
                <a:latin typeface="Times New Roman" panose="02020603050405020304" pitchFamily="18" charset="0"/>
                <a:cs typeface="Times New Roman" panose="02020603050405020304" pitchFamily="18" charset="0"/>
              </a:rPr>
              <a:t>个人成员：</a:t>
            </a:r>
            <a:r>
              <a:rPr lang="en-US" sz="1700" dirty="0">
                <a:solidFill>
                  <a:schemeClr val="tx1"/>
                </a:solidFill>
                <a:latin typeface="Times New Roman" panose="02020603050405020304" pitchFamily="18" charset="0"/>
                <a:ea typeface="+mj-ea"/>
                <a:cs typeface="Times New Roman" panose="02020603050405020304" pitchFamily="18" charset="0"/>
              </a:rPr>
              <a:t>Sheila Headley-Burwell</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a:t>
            </a:r>
            <a:r>
              <a:rPr lang="zh-CN" altLang="en-US" sz="1700" b="1" dirty="0">
                <a:solidFill>
                  <a:schemeClr val="tx1"/>
                </a:solidFill>
                <a:latin typeface="Times New Roman" panose="02020603050405020304" pitchFamily="18" charset="0"/>
                <a:cs typeface="Times New Roman" panose="02020603050405020304" pitchFamily="18" charset="0"/>
              </a:rPr>
              <a:t>个人成员：</a:t>
            </a:r>
            <a:r>
              <a:rPr lang="en-US" sz="1700" dirty="0">
                <a:solidFill>
                  <a:schemeClr val="tx1"/>
                </a:solidFill>
                <a:latin typeface="Times New Roman" panose="02020603050405020304" pitchFamily="18" charset="0"/>
                <a:ea typeface="+mj-ea"/>
                <a:cs typeface="Times New Roman" panose="02020603050405020304" pitchFamily="18" charset="0"/>
              </a:rPr>
              <a:t>Steven Miller</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a:t>
            </a:r>
            <a:r>
              <a:rPr lang="zh-CN" altLang="en-US" sz="1700" b="1" dirty="0">
                <a:solidFill>
                  <a:schemeClr val="tx1"/>
                </a:solidFill>
                <a:latin typeface="Times New Roman" panose="02020603050405020304" pitchFamily="18" charset="0"/>
                <a:cs typeface="Times New Roman" panose="02020603050405020304" pitchFamily="18" charset="0"/>
              </a:rPr>
              <a:t>个人成员：</a:t>
            </a:r>
            <a:r>
              <a:rPr lang="en-US" sz="1700" dirty="0">
                <a:solidFill>
                  <a:schemeClr val="tx1"/>
                </a:solidFill>
                <a:latin typeface="Times New Roman" panose="02020603050405020304" pitchFamily="18" charset="0"/>
                <a:ea typeface="+mj-ea"/>
                <a:cs typeface="Times New Roman" panose="02020603050405020304" pitchFamily="18" charset="0"/>
              </a:rPr>
              <a:t>Thomas Leonard</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a:t>
            </a:r>
            <a:r>
              <a:rPr lang="zh-CN" altLang="en-US" sz="1700" b="1" dirty="0">
                <a:solidFill>
                  <a:schemeClr val="tx1"/>
                </a:solidFill>
                <a:latin typeface="Times New Roman" panose="02020603050405020304" pitchFamily="18" charset="0"/>
                <a:cs typeface="Times New Roman" panose="02020603050405020304" pitchFamily="18" charset="0"/>
              </a:rPr>
              <a:t>个人成员：</a:t>
            </a:r>
            <a:r>
              <a:rPr lang="en-US" sz="1700" dirty="0">
                <a:solidFill>
                  <a:schemeClr val="tx1"/>
                </a:solidFill>
                <a:latin typeface="Times New Roman" panose="02020603050405020304" pitchFamily="18" charset="0"/>
                <a:ea typeface="+mj-ea"/>
                <a:cs typeface="Times New Roman" panose="02020603050405020304" pitchFamily="18" charset="0"/>
              </a:rPr>
              <a:t>Denise Haynes</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Times New Roman" panose="02020603050405020304" pitchFamily="18" charset="0"/>
                <a:ea typeface="+mj-ea"/>
                <a:cs typeface="Times New Roman" panose="02020603050405020304" pitchFamily="18" charset="0"/>
              </a:rPr>
              <a:t> </a:t>
            </a:r>
            <a:r>
              <a:rPr lang="zh-CN" altLang="en-US" sz="1700" b="1" dirty="0">
                <a:solidFill>
                  <a:schemeClr val="tx1"/>
                </a:solidFill>
                <a:latin typeface="Times New Roman" panose="02020603050405020304" pitchFamily="18" charset="0"/>
                <a:cs typeface="Times New Roman" panose="02020603050405020304" pitchFamily="18" charset="0"/>
              </a:rPr>
              <a:t>个人成员：</a:t>
            </a:r>
            <a:r>
              <a:rPr lang="en-US" sz="1700" dirty="0">
                <a:solidFill>
                  <a:schemeClr val="tx1"/>
                </a:solidFill>
                <a:latin typeface="Times New Roman" panose="02020603050405020304" pitchFamily="18" charset="0"/>
                <a:ea typeface="+mj-ea"/>
                <a:cs typeface="Times New Roman" panose="02020603050405020304" pitchFamily="18" charset="0"/>
              </a:rPr>
              <a:t>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r>
              <a:rPr lang="zh-CN" altLang="en-US" dirty="0"/>
              <a:t>工作组规范</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a:lnSpc>
                <a:spcPct val="100000"/>
              </a:lnSpc>
              <a:spcBef>
                <a:spcPts val="400"/>
              </a:spcBef>
              <a:buClr>
                <a:srgbClr val="004B24"/>
              </a:buClr>
              <a:buFont typeface="Wingdings" panose="05000000000000000000" pitchFamily="2" charset="2"/>
              <a:buChar char="§"/>
            </a:pPr>
            <a:r>
              <a:rPr lang="zh-CN" altLang="en-US" sz="2000" dirty="0">
                <a:latin typeface="Times New Roman" panose="02020603050405020304" pitchFamily="18" charset="0"/>
                <a:cs typeface="Times New Roman" panose="02020603050405020304" pitchFamily="18" charset="0"/>
              </a:rPr>
              <a:t>所有会议通知将依照</a:t>
            </a:r>
            <a:r>
              <a:rPr lang="en-US" altLang="zh-CN" sz="2000" dirty="0">
                <a:latin typeface="Times New Roman" panose="02020603050405020304" pitchFamily="18" charset="0"/>
                <a:cs typeface="Times New Roman" panose="02020603050405020304" pitchFamily="18" charset="0"/>
              </a:rPr>
              <a:t>《</a:t>
            </a:r>
            <a:r>
              <a:rPr lang="zh-CN" altLang="en-US" sz="2000" dirty="0">
                <a:latin typeface="Times New Roman" panose="02020603050405020304" pitchFamily="18" charset="0"/>
                <a:cs typeface="Times New Roman" panose="02020603050405020304" pitchFamily="18" charset="0"/>
              </a:rPr>
              <a:t>公开会议法</a:t>
            </a:r>
            <a:r>
              <a:rPr lang="en-US" altLang="zh-CN" sz="2000" dirty="0">
                <a:latin typeface="Times New Roman" panose="02020603050405020304" pitchFamily="18" charset="0"/>
                <a:cs typeface="Times New Roman" panose="02020603050405020304" pitchFamily="18" charset="0"/>
              </a:rPr>
              <a:t>》(</a:t>
            </a:r>
            <a:r>
              <a:rPr lang="vi-VN" altLang="zh-CN" sz="2000" dirty="0">
                <a:latin typeface="Times New Roman" panose="02020603050405020304" pitchFamily="18" charset="0"/>
                <a:cs typeface="Times New Roman" panose="02020603050405020304" pitchFamily="18" charset="0"/>
              </a:rPr>
              <a:t>Open Meeting Law) </a:t>
            </a:r>
            <a:r>
              <a:rPr lang="zh-CN" altLang="en-US" sz="2000" dirty="0">
                <a:latin typeface="Times New Roman" panose="02020603050405020304" pitchFamily="18" charset="0"/>
                <a:cs typeface="Times New Roman" panose="02020603050405020304" pitchFamily="18" charset="0"/>
              </a:rPr>
              <a:t>要求公开发布。 </a:t>
            </a:r>
            <a:r>
              <a:rPr lang="en-US" sz="2000" dirty="0">
                <a:solidFill>
                  <a:schemeClr val="tx1"/>
                </a:solidFill>
                <a:latin typeface="Times New Roman" panose="02020603050405020304" pitchFamily="18" charset="0"/>
                <a:ea typeface="+mj-ea"/>
                <a:cs typeface="Times New Roman" panose="02020603050405020304" pitchFamily="18" charset="0"/>
              </a:rPr>
              <a:t> </a:t>
            </a:r>
            <a:endParaRPr lang="en-US" dirty="0">
              <a:solidFill>
                <a:schemeClr val="tx1"/>
              </a:solidFill>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CN" altLang="en-US" sz="2000" dirty="0">
                <a:latin typeface="Times New Roman" panose="02020603050405020304" pitchFamily="18" charset="0"/>
                <a:cs typeface="Times New Roman" panose="02020603050405020304" pitchFamily="18" charset="0"/>
              </a:rPr>
              <a:t>议程将至少提前 </a:t>
            </a:r>
            <a:r>
              <a:rPr lang="en-US" altLang="zh-CN" sz="2000" dirty="0">
                <a:latin typeface="Times New Roman" panose="02020603050405020304" pitchFamily="18" charset="0"/>
                <a:cs typeface="Times New Roman" panose="02020603050405020304" pitchFamily="18" charset="0"/>
              </a:rPr>
              <a:t>48 </a:t>
            </a:r>
            <a:r>
              <a:rPr lang="zh-CN" altLang="en-US" sz="2000" dirty="0">
                <a:latin typeface="Times New Roman" panose="02020603050405020304" pitchFamily="18" charset="0"/>
                <a:cs typeface="Times New Roman" panose="02020603050405020304" pitchFamily="18" charset="0"/>
              </a:rPr>
              <a:t>小时分发，并包含明确的讨论议题。</a:t>
            </a:r>
            <a:r>
              <a:rPr lang="en-US" sz="2000" dirty="0">
                <a:solidFill>
                  <a:schemeClr val="tx1"/>
                </a:solidFill>
                <a:latin typeface="Times New Roman" panose="02020603050405020304" pitchFamily="18" charset="0"/>
                <a:ea typeface="+mj-ea"/>
                <a:cs typeface="Times New Roman" panose="02020603050405020304" pitchFamily="18" charset="0"/>
              </a:rPr>
              <a:t> </a:t>
            </a:r>
          </a:p>
          <a:p>
            <a:pPr marL="383540" lvl="1">
              <a:lnSpc>
                <a:spcPct val="100000"/>
              </a:lnSpc>
              <a:spcBef>
                <a:spcPts val="400"/>
              </a:spcBef>
              <a:buClr>
                <a:srgbClr val="004B24"/>
              </a:buClr>
              <a:buFont typeface="Wingdings" panose="05000000000000000000" pitchFamily="2" charset="2"/>
              <a:buChar char="§"/>
            </a:pPr>
            <a:r>
              <a:rPr lang="zh-CN" altLang="en-US" sz="2000" dirty="0">
                <a:latin typeface="Times New Roman" panose="02020603050405020304" pitchFamily="18" charset="0"/>
                <a:cs typeface="Times New Roman" panose="02020603050405020304" pitchFamily="18" charset="0"/>
              </a:rPr>
              <a:t>会议纪要将在合理时间内公开提供。 </a:t>
            </a:r>
            <a:r>
              <a:rPr lang="en-US" sz="2000" dirty="0">
                <a:solidFill>
                  <a:schemeClr val="tx1"/>
                </a:solidFill>
                <a:latin typeface="Times New Roman" panose="02020603050405020304" pitchFamily="18" charset="0"/>
                <a:ea typeface="+mj-ea"/>
                <a:cs typeface="Times New Roman" panose="02020603050405020304" pitchFamily="18" charset="0"/>
              </a:rPr>
              <a:t> </a:t>
            </a:r>
          </a:p>
          <a:p>
            <a:pPr marL="383540" lvl="1">
              <a:lnSpc>
                <a:spcPct val="100000"/>
              </a:lnSpc>
              <a:spcBef>
                <a:spcPts val="400"/>
              </a:spcBef>
              <a:buClr>
                <a:srgbClr val="004B24"/>
              </a:buClr>
              <a:buFont typeface="Wingdings" panose="05000000000000000000" pitchFamily="2" charset="2"/>
              <a:buChar char="§"/>
            </a:pPr>
            <a:r>
              <a:rPr lang="zh-CN" altLang="en-US" sz="2000" dirty="0">
                <a:latin typeface="Times New Roman" panose="02020603050405020304" pitchFamily="18" charset="0"/>
                <a:cs typeface="Times New Roman" panose="02020603050405020304" pitchFamily="18" charset="0"/>
              </a:rPr>
              <a:t>不得在已公开发布通知的会议之外进行任何审议或决策。</a:t>
            </a:r>
            <a:endParaRPr lang="en-US" sz="2000" dirty="0">
              <a:solidFill>
                <a:schemeClr val="tx1"/>
              </a:solidFill>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CN" altLang="en-US" sz="2000" dirty="0">
                <a:latin typeface="Times New Roman" panose="02020603050405020304" pitchFamily="18" charset="0"/>
                <a:cs typeface="Times New Roman" panose="02020603050405020304" pitchFamily="18" charset="0"/>
              </a:rPr>
              <a:t>成员将积极且尊重地倾听所有发言者，包括公众意见。 </a:t>
            </a:r>
            <a:r>
              <a:rPr lang="en-US" sz="2000" dirty="0">
                <a:solidFill>
                  <a:schemeClr val="tx1"/>
                </a:solidFill>
                <a:latin typeface="Times New Roman" panose="02020603050405020304" pitchFamily="18" charset="0"/>
                <a:ea typeface="+mj-ea"/>
                <a:cs typeface="Times New Roman" panose="02020603050405020304" pitchFamily="18" charset="0"/>
              </a:rPr>
              <a:t> </a:t>
            </a:r>
          </a:p>
          <a:p>
            <a:pPr marL="383540" lvl="1">
              <a:lnSpc>
                <a:spcPct val="100000"/>
              </a:lnSpc>
              <a:spcBef>
                <a:spcPts val="400"/>
              </a:spcBef>
              <a:buClr>
                <a:srgbClr val="004B24"/>
              </a:buClr>
              <a:buFont typeface="Wingdings" panose="05000000000000000000" pitchFamily="2" charset="2"/>
              <a:buChar char="§"/>
            </a:pPr>
            <a:r>
              <a:rPr lang="zh-CN" altLang="en-US" sz="2000" dirty="0">
                <a:latin typeface="Times New Roman" panose="02020603050405020304" pitchFamily="18" charset="0"/>
                <a:cs typeface="Times New Roman" panose="02020603050405020304" pitchFamily="18" charset="0"/>
              </a:rPr>
              <a:t>分歧将以建设性的方式表达，且需关注议题而非个人。</a:t>
            </a:r>
            <a:endParaRPr lang="en-US" sz="2000" dirty="0">
              <a:solidFill>
                <a:schemeClr val="tx1"/>
              </a:solidFill>
              <a:latin typeface="Times New Roman" panose="02020603050405020304" pitchFamily="18" charset="0"/>
              <a:ea typeface="+mj-ea"/>
              <a:cs typeface="Times New Roman" panose="02020603050405020304" pitchFamily="18" charset="0"/>
            </a:endParaRPr>
          </a:p>
          <a:p>
            <a:pPr marL="383540" lvl="1">
              <a:lnSpc>
                <a:spcPct val="100000"/>
              </a:lnSpc>
              <a:spcBef>
                <a:spcPts val="400"/>
              </a:spcBef>
              <a:buClr>
                <a:srgbClr val="004B24"/>
              </a:buClr>
              <a:buFont typeface="Wingdings" panose="05000000000000000000" pitchFamily="2" charset="2"/>
              <a:buChar char="§"/>
            </a:pPr>
            <a:r>
              <a:rPr lang="zh-CN" altLang="en-US" sz="2000" dirty="0">
                <a:latin typeface="Times New Roman" panose="02020603050405020304" pitchFamily="18" charset="0"/>
                <a:cs typeface="Times New Roman" panose="02020603050405020304" pitchFamily="18" charset="0"/>
              </a:rPr>
              <a:t>尽量减少打断，以确保共同主持人之间的参与机会公平。 </a:t>
            </a:r>
            <a:r>
              <a:rPr lang="en-US" sz="2000" dirty="0">
                <a:solidFill>
                  <a:schemeClr val="tx1"/>
                </a:solidFill>
                <a:latin typeface="Times New Roman" panose="02020603050405020304" pitchFamily="18" charset="0"/>
                <a:ea typeface="+mj-ea"/>
                <a:cs typeface="Times New Roman" panose="02020603050405020304" pitchFamily="18" charset="0"/>
              </a:rPr>
              <a:t> </a:t>
            </a:r>
          </a:p>
          <a:p>
            <a:pPr marL="383540" lvl="1">
              <a:lnSpc>
                <a:spcPct val="100000"/>
              </a:lnSpc>
              <a:spcBef>
                <a:spcPts val="400"/>
              </a:spcBef>
              <a:buClr>
                <a:srgbClr val="004B24"/>
              </a:buClr>
              <a:buFont typeface="Wingdings" panose="05000000000000000000" pitchFamily="2" charset="2"/>
              <a:buChar char="§"/>
            </a:pPr>
            <a:r>
              <a:rPr lang="zh-CN" altLang="en-US" sz="2000" dirty="0">
                <a:latin typeface="Times New Roman" panose="02020603050405020304" pitchFamily="18" charset="0"/>
                <a:cs typeface="Times New Roman" panose="02020603050405020304" pitchFamily="18" charset="0"/>
              </a:rPr>
              <a:t>将预留公众意见时间，并设定明确的时长和发言形式。 </a:t>
            </a:r>
            <a:r>
              <a:rPr lang="en-US" sz="2000" dirty="0">
                <a:solidFill>
                  <a:schemeClr val="tx1"/>
                </a:solidFill>
                <a:latin typeface="Times New Roman" panose="02020603050405020304" pitchFamily="18" charset="0"/>
                <a:ea typeface="+mj-ea"/>
                <a:cs typeface="Times New Roman" panose="02020603050405020304" pitchFamily="18" charset="0"/>
              </a:rPr>
              <a:t> </a:t>
            </a:r>
          </a:p>
          <a:p>
            <a:pPr marL="383540" lvl="1">
              <a:lnSpc>
                <a:spcPct val="100000"/>
              </a:lnSpc>
              <a:spcBef>
                <a:spcPts val="400"/>
              </a:spcBef>
              <a:buClr>
                <a:srgbClr val="004B24"/>
              </a:buClr>
              <a:buFont typeface="Wingdings" panose="05000000000000000000" pitchFamily="2" charset="2"/>
              <a:buChar char="§"/>
            </a:pPr>
            <a:r>
              <a:rPr lang="zh-CN" altLang="en-US" sz="2000" dirty="0">
                <a:latin typeface="Times New Roman" panose="02020603050405020304" pitchFamily="18" charset="0"/>
                <a:cs typeface="Times New Roman" panose="02020603050405020304" pitchFamily="18" charset="0"/>
              </a:rPr>
              <a:t>成员将在决策过程中承认并考虑公众意见。 </a:t>
            </a:r>
            <a:r>
              <a:rPr lang="en-US" sz="2000" dirty="0">
                <a:solidFill>
                  <a:schemeClr val="tx1"/>
                </a:solidFill>
                <a:latin typeface="Times New Roman" panose="02020603050405020304" pitchFamily="18" charset="0"/>
                <a:ea typeface="+mj-ea"/>
                <a:cs typeface="Times New Roman" panose="02020603050405020304" pitchFamily="18" charset="0"/>
              </a:rPr>
              <a:t> </a:t>
            </a:r>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r>
              <a:rPr lang="zh-CN" altLang="en-US" dirty="0"/>
              <a:t>工作组规范（续）</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773167"/>
            <a:ext cx="10990996" cy="4398674"/>
          </a:xfrm>
        </p:spPr>
        <p:txBody>
          <a:bodyPr vert="horz" lIns="0" tIns="45720" rIns="0" bIns="45720" rtlCol="0" anchor="t">
            <a:noAutofit/>
          </a:bodyPr>
          <a:lstStyle/>
          <a:p>
            <a:pPr marL="383540" lvl="1">
              <a:buClr>
                <a:srgbClr val="004B24"/>
              </a:buClr>
              <a:buFont typeface="Wingdings" panose="05000000000000000000" pitchFamily="2" charset="2"/>
              <a:buChar char="§"/>
            </a:pPr>
            <a:r>
              <a:rPr lang="zh-CN" altLang="en-US" sz="2400" dirty="0"/>
              <a:t>将提供语言协助与便利措施，以确保包容性参与。</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CN" altLang="en-US" sz="2400" dirty="0"/>
              <a:t>会议将选择可达性良好的地点举办，和</a:t>
            </a:r>
            <a:r>
              <a:rPr lang="en-US" altLang="zh-CN" sz="2400" dirty="0"/>
              <a:t>/</a:t>
            </a:r>
            <a:r>
              <a:rPr lang="zh-CN" altLang="en-US" sz="2400" dirty="0"/>
              <a:t>或以线上方式举行，以满足多样化需求。</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CN" altLang="en-US" sz="2400" dirty="0"/>
              <a:t>材料将以通俗语言提供，并进行翻译。</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CN" altLang="en-US" sz="2400" dirty="0"/>
              <a:t>成员将努力放大一线社区与历史上被边缘化群体的声音。</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CN" altLang="en-US" sz="2400" dirty="0"/>
              <a:t>成员需提前阅读材料，并做好充分准备，认真参与讨论。</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CN" altLang="en-US" sz="2400" dirty="0"/>
              <a:t>参与和准时是基本要求；若无法参加，成员需提前告知共同主持人。成员可派人以公众身份参与会议，但该人员不具有投票权，也不具备在工作组中的正式地位。</a:t>
            </a:r>
            <a:endParaRPr lang="en-US" sz="2200" dirty="0">
              <a:solidFill>
                <a:schemeClr val="tx1"/>
              </a:solidFill>
              <a:latin typeface="Times New Roman" panose="02020603050405020304" pitchFamily="18" charset="0"/>
              <a:ea typeface="+mj-ea"/>
              <a:cs typeface="Times New Roman" panose="02020603050405020304" pitchFamily="18" charset="0"/>
            </a:endParaRPr>
          </a:p>
          <a:p>
            <a:pPr marL="383540" lvl="1">
              <a:buClr>
                <a:srgbClr val="004B24"/>
              </a:buClr>
              <a:buFont typeface="Wingdings" panose="05000000000000000000" pitchFamily="2" charset="2"/>
              <a:buChar char="§"/>
            </a:pPr>
            <a:r>
              <a:rPr lang="zh-CN" altLang="en-US" sz="2400" dirty="0"/>
              <a:t>利益冲突将根据相关指导进行披露和管理。</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CN" altLang="en-US" sz="2400" dirty="0"/>
              <a:t>规范将定期回顾，以反映不断变化的需求和反馈。</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Clr>
                <a:srgbClr val="004B24"/>
              </a:buClr>
              <a:buFont typeface="Wingdings" panose="05000000000000000000" pitchFamily="2" charset="2"/>
              <a:buChar char="§"/>
            </a:pPr>
            <a:r>
              <a:rPr lang="zh-CN" altLang="en-US" sz="2400" dirty="0"/>
              <a:t>鼓励成员提出改善会议流程和可及性的建议。</a:t>
            </a:r>
            <a:r>
              <a:rPr lang="en-US" sz="2200" dirty="0">
                <a:solidFill>
                  <a:schemeClr val="tx1"/>
                </a:solidFill>
                <a:latin typeface="Times New Roman" panose="02020603050405020304" pitchFamily="18" charset="0"/>
                <a:ea typeface="+mj-ea"/>
                <a:cs typeface="Times New Roman" panose="02020603050405020304" pitchFamily="18" charset="0"/>
              </a:rPr>
              <a:t> </a:t>
            </a:r>
          </a:p>
          <a:p>
            <a:pPr marL="383540" lvl="1">
              <a:buFont typeface="Wingdings" panose="05000000000000000000" pitchFamily="2" charset="2"/>
              <a:buChar char="§"/>
            </a:pPr>
            <a:endParaRPr lang="en-US" dirty="0">
              <a:latin typeface="Times New Roman" panose="02020603050405020304" pitchFamily="18" charset="0"/>
              <a:ea typeface="+mj-ea"/>
              <a:cs typeface="Times New Roman" panose="02020603050405020304" pitchFamily="18" charset="0"/>
            </a:endParaRPr>
          </a:p>
          <a:p>
            <a:pPr marL="383540" lvl="1">
              <a:buFont typeface="Wingdings" panose="05000000000000000000" pitchFamily="2" charset="2"/>
              <a:buChar char="§"/>
            </a:pPr>
            <a:endParaRPr lang="en-US" sz="2400" dirty="0">
              <a:solidFill>
                <a:srgbClr val="FF0000"/>
              </a:solidFill>
              <a:highlight>
                <a:srgbClr val="FFFF00"/>
              </a:highlight>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r>
              <a:rPr lang="zh-CN" altLang="en-US" dirty="0"/>
              <a:t>议程</a:t>
            </a:r>
            <a:endParaRPr lang="en-US" dirty="0">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1177813" y="18841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Clr>
                <a:srgbClr val="99CB38"/>
              </a:buClr>
              <a:buAutoNum type="arabicPeriod"/>
            </a:pPr>
            <a:r>
              <a:rPr lang="zh-CN" altLang="en-US" sz="2400" dirty="0">
                <a:highlight>
                  <a:srgbClr val="FFFFFF"/>
                </a:highlight>
                <a:latin typeface="Times New Roman" panose="02020603050405020304" pitchFamily="18" charset="0"/>
                <a:cs typeface="Times New Roman" panose="02020603050405020304" pitchFamily="18" charset="0"/>
              </a:rPr>
              <a:t>欢迎与点名（建议时间：</a:t>
            </a:r>
            <a:r>
              <a:rPr lang="en-US" altLang="zh-CN" sz="2400" dirty="0">
                <a:highlight>
                  <a:srgbClr val="FFFFFF"/>
                </a:highlight>
                <a:latin typeface="Times New Roman" panose="02020603050405020304" pitchFamily="18" charset="0"/>
                <a:cs typeface="Times New Roman" panose="02020603050405020304" pitchFamily="18" charset="0"/>
              </a:rPr>
              <a:t>10 </a:t>
            </a:r>
            <a:r>
              <a:rPr lang="zh-CN" altLang="en-US" sz="2400" dirty="0">
                <a:highlight>
                  <a:srgbClr val="FFFFFF"/>
                </a:highlight>
                <a:latin typeface="Times New Roman" panose="02020603050405020304" pitchFamily="18" charset="0"/>
                <a:cs typeface="Times New Roman" panose="02020603050405020304" pitchFamily="18" charset="0"/>
              </a:rPr>
              <a:t>分钟）</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400" dirty="0">
                <a:highlight>
                  <a:srgbClr val="FFFFFF"/>
                </a:highlight>
                <a:latin typeface="Times New Roman" panose="02020603050405020304" pitchFamily="18" charset="0"/>
                <a:cs typeface="Times New Roman" panose="02020603050405020304" pitchFamily="18" charset="0"/>
              </a:rPr>
              <a:t>审阅 </a:t>
            </a:r>
            <a:r>
              <a:rPr lang="en-US" altLang="zh-CN" sz="2400" dirty="0">
                <a:highlight>
                  <a:srgbClr val="FFFFFF"/>
                </a:highlight>
                <a:latin typeface="Times New Roman" panose="02020603050405020304" pitchFamily="18" charset="0"/>
                <a:cs typeface="Times New Roman" panose="02020603050405020304" pitchFamily="18" charset="0"/>
              </a:rPr>
              <a:t>4 </a:t>
            </a:r>
            <a:r>
              <a:rPr lang="zh-CN" altLang="en-US" sz="2400" dirty="0">
                <a:highlight>
                  <a:srgbClr val="FFFFFF"/>
                </a:highlight>
                <a:latin typeface="Times New Roman" panose="02020603050405020304" pitchFamily="18" charset="0"/>
                <a:cs typeface="Times New Roman" panose="02020603050405020304" pitchFamily="18" charset="0"/>
              </a:rPr>
              <a:t>月 </a:t>
            </a:r>
            <a:r>
              <a:rPr lang="en-US" altLang="zh-CN" sz="2400" dirty="0">
                <a:highlight>
                  <a:srgbClr val="FFFFFF"/>
                </a:highlight>
                <a:latin typeface="Times New Roman" panose="02020603050405020304" pitchFamily="18" charset="0"/>
                <a:cs typeface="Times New Roman" panose="02020603050405020304" pitchFamily="18" charset="0"/>
              </a:rPr>
              <a:t>15 </a:t>
            </a:r>
            <a:r>
              <a:rPr lang="zh-CN" altLang="en-US" sz="2400" dirty="0">
                <a:highlight>
                  <a:srgbClr val="FFFFFF"/>
                </a:highlight>
                <a:latin typeface="Times New Roman" panose="02020603050405020304" pitchFamily="18" charset="0"/>
                <a:cs typeface="Times New Roman" panose="02020603050405020304" pitchFamily="18" charset="0"/>
              </a:rPr>
              <a:t>日第 </a:t>
            </a:r>
            <a:r>
              <a:rPr lang="en-US" altLang="zh-CN" sz="2400" dirty="0">
                <a:highlight>
                  <a:srgbClr val="FFFFFF"/>
                </a:highlight>
                <a:latin typeface="Times New Roman" panose="02020603050405020304" pitchFamily="18" charset="0"/>
                <a:cs typeface="Times New Roman" panose="02020603050405020304" pitchFamily="18" charset="0"/>
              </a:rPr>
              <a:t>9 </a:t>
            </a:r>
            <a:r>
              <a:rPr lang="zh-CN" altLang="en-US" sz="2400" dirty="0">
                <a:highlight>
                  <a:srgbClr val="FFFFFF"/>
                </a:highlight>
                <a:latin typeface="Times New Roman" panose="02020603050405020304" pitchFamily="18" charset="0"/>
                <a:cs typeface="Times New Roman" panose="02020603050405020304" pitchFamily="18" charset="0"/>
              </a:rPr>
              <a:t>次会议纪要 </a:t>
            </a:r>
            <a:r>
              <a:rPr lang="en-US" altLang="zh-CN" sz="2400" dirty="0">
                <a:highlight>
                  <a:srgbClr val="FFFFFF"/>
                </a:highlight>
                <a:latin typeface="Times New Roman" panose="02020603050405020304" pitchFamily="18" charset="0"/>
                <a:cs typeface="Times New Roman" panose="02020603050405020304" pitchFamily="18" charset="0"/>
              </a:rPr>
              <a:t>[</a:t>
            </a:r>
            <a:r>
              <a:rPr lang="zh-CN" altLang="en-US" sz="2400" dirty="0">
                <a:highlight>
                  <a:srgbClr val="FFFFFF"/>
                </a:highlight>
                <a:latin typeface="Times New Roman" panose="02020603050405020304" pitchFamily="18" charset="0"/>
                <a:cs typeface="Times New Roman" panose="02020603050405020304" pitchFamily="18" charset="0"/>
              </a:rPr>
              <a:t>表决</a:t>
            </a:r>
            <a:r>
              <a:rPr lang="en-US" altLang="zh-CN" sz="2400" dirty="0">
                <a:highlight>
                  <a:srgbClr val="FFFFFF"/>
                </a:highlight>
                <a:latin typeface="Times New Roman" panose="02020603050405020304" pitchFamily="18" charset="0"/>
                <a:cs typeface="Times New Roman" panose="02020603050405020304" pitchFamily="18" charset="0"/>
              </a:rPr>
              <a:t>]</a:t>
            </a:r>
            <a:r>
              <a:rPr lang="zh-CN" altLang="en-US" sz="2400" dirty="0">
                <a:highlight>
                  <a:srgbClr val="FFFFFF"/>
                </a:highlight>
                <a:latin typeface="Times New Roman" panose="02020603050405020304" pitchFamily="18" charset="0"/>
                <a:cs typeface="Times New Roman" panose="02020603050405020304" pitchFamily="18" charset="0"/>
              </a:rPr>
              <a:t>（建议时间：</a:t>
            </a:r>
            <a:r>
              <a:rPr lang="en-US" altLang="zh-CN" sz="2400" dirty="0">
                <a:highlight>
                  <a:srgbClr val="FFFFFF"/>
                </a:highlight>
                <a:latin typeface="Times New Roman" panose="02020603050405020304" pitchFamily="18" charset="0"/>
                <a:cs typeface="Times New Roman" panose="02020603050405020304" pitchFamily="18" charset="0"/>
              </a:rPr>
              <a:t>5 </a:t>
            </a:r>
            <a:r>
              <a:rPr lang="zh-CN" altLang="en-US" sz="2400" dirty="0">
                <a:highlight>
                  <a:srgbClr val="FFFFFF"/>
                </a:highlight>
                <a:latin typeface="Times New Roman" panose="02020603050405020304" pitchFamily="18" charset="0"/>
                <a:cs typeface="Times New Roman" panose="02020603050405020304" pitchFamily="18" charset="0"/>
              </a:rPr>
              <a:t>分钟）</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400" dirty="0">
                <a:highlight>
                  <a:srgbClr val="FFFFFF"/>
                </a:highlight>
                <a:latin typeface="Times New Roman" panose="02020603050405020304" pitchFamily="18" charset="0"/>
                <a:cs typeface="Times New Roman" panose="02020603050405020304" pitchFamily="18" charset="0"/>
              </a:rPr>
              <a:t>审阅截至目前公众听证会和公众听证会调查中有关建议的反馈（建议时间：</a:t>
            </a:r>
            <a:r>
              <a:rPr lang="en-US" altLang="zh-CN" sz="2400" dirty="0">
                <a:highlight>
                  <a:srgbClr val="FFFFFF"/>
                </a:highlight>
                <a:latin typeface="Times New Roman" panose="02020603050405020304" pitchFamily="18" charset="0"/>
                <a:cs typeface="Times New Roman" panose="02020603050405020304" pitchFamily="18" charset="0"/>
              </a:rPr>
              <a:t>40 </a:t>
            </a:r>
            <a:r>
              <a:rPr lang="zh-CN" altLang="en-US" sz="2400" dirty="0">
                <a:highlight>
                  <a:srgbClr val="FFFFFF"/>
                </a:highlight>
                <a:latin typeface="Times New Roman" panose="02020603050405020304" pitchFamily="18" charset="0"/>
                <a:cs typeface="Times New Roman" panose="02020603050405020304" pitchFamily="18" charset="0"/>
              </a:rPr>
              <a:t>分钟）</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400" dirty="0">
                <a:highlight>
                  <a:srgbClr val="FFFFFF"/>
                </a:highlight>
                <a:latin typeface="Times New Roman" panose="02020603050405020304" pitchFamily="18" charset="0"/>
                <a:cs typeface="Times New Roman" panose="02020603050405020304" pitchFamily="18" charset="0"/>
              </a:rPr>
              <a:t>审阅截至目前焦点小组调查结果（建议时间：</a:t>
            </a:r>
            <a:r>
              <a:rPr lang="en-US" altLang="zh-CN" sz="2400" dirty="0">
                <a:highlight>
                  <a:srgbClr val="FFFFFF"/>
                </a:highlight>
                <a:latin typeface="Times New Roman" panose="02020603050405020304" pitchFamily="18" charset="0"/>
                <a:cs typeface="Times New Roman" panose="02020603050405020304" pitchFamily="18" charset="0"/>
              </a:rPr>
              <a:t>10 </a:t>
            </a:r>
            <a:r>
              <a:rPr lang="zh-CN" altLang="en-US" sz="2400" dirty="0">
                <a:highlight>
                  <a:srgbClr val="FFFFFF"/>
                </a:highlight>
                <a:latin typeface="Times New Roman" panose="02020603050405020304" pitchFamily="18" charset="0"/>
                <a:cs typeface="Times New Roman" panose="02020603050405020304" pitchFamily="18" charset="0"/>
              </a:rPr>
              <a:t>分钟）</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400" dirty="0">
                <a:highlight>
                  <a:srgbClr val="FFFFFF"/>
                </a:highlight>
                <a:latin typeface="Times New Roman" panose="02020603050405020304" pitchFamily="18" charset="0"/>
                <a:cs typeface="Times New Roman" panose="02020603050405020304" pitchFamily="18" charset="0"/>
              </a:rPr>
              <a:t>审阅报告草案（建议时间：</a:t>
            </a:r>
            <a:r>
              <a:rPr lang="en-US" altLang="zh-CN" sz="2400" dirty="0">
                <a:highlight>
                  <a:srgbClr val="FFFFFF"/>
                </a:highlight>
                <a:latin typeface="Times New Roman" panose="02020603050405020304" pitchFamily="18" charset="0"/>
                <a:cs typeface="Times New Roman" panose="02020603050405020304" pitchFamily="18" charset="0"/>
              </a:rPr>
              <a:t>30 </a:t>
            </a:r>
            <a:r>
              <a:rPr lang="zh-CN" altLang="en-US" sz="2400" dirty="0">
                <a:highlight>
                  <a:srgbClr val="FFFFFF"/>
                </a:highlight>
                <a:latin typeface="Times New Roman" panose="02020603050405020304" pitchFamily="18" charset="0"/>
                <a:cs typeface="Times New Roman" panose="02020603050405020304" pitchFamily="18" charset="0"/>
              </a:rPr>
              <a:t>分钟）</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400" dirty="0">
                <a:highlight>
                  <a:srgbClr val="FFFFFF"/>
                </a:highlight>
                <a:latin typeface="Times New Roman" panose="02020603050405020304" pitchFamily="18" charset="0"/>
                <a:cs typeface="Times New Roman" panose="02020603050405020304" pitchFamily="18" charset="0"/>
              </a:rPr>
              <a:t>工作组后续时间表（建议时间：</a:t>
            </a:r>
            <a:r>
              <a:rPr lang="en-US" altLang="zh-CN" sz="2400" dirty="0">
                <a:highlight>
                  <a:srgbClr val="FFFFFF"/>
                </a:highlight>
                <a:latin typeface="Times New Roman" panose="02020603050405020304" pitchFamily="18" charset="0"/>
                <a:cs typeface="Times New Roman" panose="02020603050405020304" pitchFamily="18" charset="0"/>
              </a:rPr>
              <a:t>15 </a:t>
            </a:r>
            <a:r>
              <a:rPr lang="zh-CN" altLang="en-US" sz="2400" dirty="0">
                <a:highlight>
                  <a:srgbClr val="FFFFFF"/>
                </a:highlight>
                <a:latin typeface="Times New Roman" panose="02020603050405020304" pitchFamily="18" charset="0"/>
                <a:cs typeface="Times New Roman" panose="02020603050405020304" pitchFamily="18" charset="0"/>
              </a:rPr>
              <a:t>分钟）</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400" dirty="0">
                <a:highlight>
                  <a:srgbClr val="FFFFFF"/>
                </a:highlight>
                <a:latin typeface="Times New Roman" panose="02020603050405020304" pitchFamily="18" charset="0"/>
                <a:cs typeface="Times New Roman" panose="02020603050405020304" pitchFamily="18" charset="0"/>
              </a:rPr>
              <a:t>公众意见（视时间允许）</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r>
              <a:rPr lang="zh-CN" altLang="en-US" sz="2400" dirty="0">
                <a:highlight>
                  <a:srgbClr val="FFFFFF"/>
                </a:highlight>
                <a:latin typeface="Times New Roman" panose="02020603050405020304" pitchFamily="18" charset="0"/>
                <a:cs typeface="Times New Roman" panose="02020603050405020304" pitchFamily="18" charset="0"/>
              </a:rPr>
              <a:t>会议结束 </a:t>
            </a:r>
            <a:r>
              <a:rPr lang="en-US" altLang="zh-CN" sz="2400" dirty="0">
                <a:highlight>
                  <a:srgbClr val="FFFFFF"/>
                </a:highlight>
                <a:latin typeface="Times New Roman" panose="02020603050405020304" pitchFamily="18" charset="0"/>
                <a:cs typeface="Times New Roman" panose="02020603050405020304" pitchFamily="18" charset="0"/>
              </a:rPr>
              <a:t>[</a:t>
            </a:r>
            <a:r>
              <a:rPr lang="zh-CN" altLang="en-US" sz="2400" dirty="0">
                <a:highlight>
                  <a:srgbClr val="FFFFFF"/>
                </a:highlight>
                <a:latin typeface="Times New Roman" panose="02020603050405020304" pitchFamily="18" charset="0"/>
                <a:cs typeface="Times New Roman" panose="02020603050405020304" pitchFamily="18" charset="0"/>
              </a:rPr>
              <a:t>表决</a:t>
            </a:r>
            <a:r>
              <a:rPr lang="en-US" altLang="zh-CN" sz="2400" dirty="0">
                <a:highlight>
                  <a:srgbClr val="FFFFFF"/>
                </a:highlight>
                <a:latin typeface="Times New Roman" panose="02020603050405020304" pitchFamily="18" charset="0"/>
                <a:cs typeface="Times New Roman" panose="02020603050405020304" pitchFamily="18" charset="0"/>
              </a:rPr>
              <a:t>]</a:t>
            </a:r>
            <a:r>
              <a:rPr lang="zh-CN" altLang="en-US" sz="2400" dirty="0">
                <a:highlight>
                  <a:srgbClr val="FFFFFF"/>
                </a:highlight>
                <a:latin typeface="Times New Roman" panose="02020603050405020304" pitchFamily="18" charset="0"/>
                <a:cs typeface="Times New Roman" panose="02020603050405020304" pitchFamily="18" charset="0"/>
              </a:rPr>
              <a:t>（建议时间：</a:t>
            </a:r>
            <a:r>
              <a:rPr lang="en-US" altLang="zh-CN" sz="2400" dirty="0">
                <a:highlight>
                  <a:srgbClr val="FFFFFF"/>
                </a:highlight>
                <a:latin typeface="Times New Roman" panose="02020603050405020304" pitchFamily="18" charset="0"/>
                <a:cs typeface="Times New Roman" panose="02020603050405020304" pitchFamily="18" charset="0"/>
              </a:rPr>
              <a:t>5 </a:t>
            </a:r>
            <a:r>
              <a:rPr lang="zh-CN" altLang="en-US" sz="2400" dirty="0">
                <a:highlight>
                  <a:srgbClr val="FFFFFF"/>
                </a:highlight>
                <a:latin typeface="Times New Roman" panose="02020603050405020304" pitchFamily="18" charset="0"/>
                <a:cs typeface="Times New Roman" panose="02020603050405020304" pitchFamily="18" charset="0"/>
              </a:rPr>
              <a:t>分钟）</a:t>
            </a: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457200" indent="-457200">
              <a:buAutoNum type="arabicPeriod"/>
            </a:pPr>
            <a:endParaRPr lang="en-US" sz="2400" dirty="0">
              <a:solidFill>
                <a:schemeClr val="tx1"/>
              </a:solidFill>
              <a:highlight>
                <a:srgbClr val="FFFFFF"/>
              </a:highlight>
              <a:latin typeface="Times New Roman" panose="02020603050405020304" pitchFamily="18" charset="0"/>
              <a:ea typeface="+mj-ea"/>
              <a:cs typeface="Times New Roman" panose="02020603050405020304" pitchFamily="18" charset="0"/>
            </a:endParaRPr>
          </a:p>
          <a:p>
            <a:pPr marL="543560" lvl="1" indent="-342900">
              <a:buAutoNum type="arabicPeriod"/>
            </a:pPr>
            <a:endParaRPr lang="en-US" sz="1800" dirty="0">
              <a:solidFill>
                <a:schemeClr val="tx1"/>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p:txBody>
          <a:bodyPr/>
          <a:lstStyle/>
          <a:p>
            <a:r>
              <a:rPr lang="zh-CN" altLang="en-US" dirty="0">
                <a:latin typeface="Times New Roman" panose="02020603050405020304" pitchFamily="18" charset="0"/>
                <a:cs typeface="Times New Roman" panose="02020603050405020304" pitchFamily="18" charset="0"/>
              </a:rPr>
              <a:t>审阅 </a:t>
            </a:r>
            <a:r>
              <a:rPr lang="en-US" altLang="zh-CN" dirty="0">
                <a:latin typeface="Times New Roman" panose="02020603050405020304" pitchFamily="18" charset="0"/>
                <a:cs typeface="Times New Roman" panose="02020603050405020304" pitchFamily="18" charset="0"/>
              </a:rPr>
              <a:t>4 </a:t>
            </a:r>
            <a:r>
              <a:rPr lang="zh-CN" altLang="en-US" dirty="0">
                <a:latin typeface="Times New Roman" panose="02020603050405020304" pitchFamily="18" charset="0"/>
                <a:cs typeface="Times New Roman" panose="02020603050405020304" pitchFamily="18" charset="0"/>
              </a:rPr>
              <a:t>月 </a:t>
            </a:r>
            <a:r>
              <a:rPr lang="en-US" altLang="zh-CN" dirty="0">
                <a:latin typeface="Times New Roman" panose="02020603050405020304" pitchFamily="18" charset="0"/>
                <a:cs typeface="Times New Roman" panose="02020603050405020304" pitchFamily="18" charset="0"/>
              </a:rPr>
              <a:t>15 </a:t>
            </a:r>
            <a:r>
              <a:rPr lang="zh-CN" altLang="en-US" dirty="0">
                <a:latin typeface="Times New Roman" panose="02020603050405020304" pitchFamily="18" charset="0"/>
                <a:cs typeface="Times New Roman" panose="02020603050405020304" pitchFamily="18" charset="0"/>
              </a:rPr>
              <a:t>日第 </a:t>
            </a:r>
            <a:r>
              <a:rPr lang="en-US" altLang="zh-CN" dirty="0">
                <a:latin typeface="Times New Roman" panose="02020603050405020304" pitchFamily="18" charset="0"/>
                <a:cs typeface="Times New Roman" panose="02020603050405020304" pitchFamily="18" charset="0"/>
              </a:rPr>
              <a:t>8 </a:t>
            </a:r>
            <a:r>
              <a:rPr lang="zh-CN" altLang="en-US" dirty="0">
                <a:latin typeface="Times New Roman" panose="02020603050405020304" pitchFamily="18" charset="0"/>
                <a:cs typeface="Times New Roman" panose="02020603050405020304" pitchFamily="18" charset="0"/>
              </a:rPr>
              <a:t>次会议纪要 </a:t>
            </a:r>
            <a:br>
              <a:rPr lang="en-US" altLang="zh-CN" dirty="0">
                <a:latin typeface="Times New Roman" panose="02020603050405020304" pitchFamily="18" charset="0"/>
                <a:cs typeface="Times New Roman" panose="02020603050405020304" pitchFamily="18" charset="0"/>
              </a:rPr>
            </a:br>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表决</a:t>
            </a:r>
            <a:r>
              <a:rPr lang="en-US" altLang="zh-C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buClr>
                <a:srgbClr val="004B24"/>
              </a:buClr>
              <a:buFont typeface="Wingdings,Sans-Serif" panose="020F0502020204030204" pitchFamily="34" charset="0"/>
              <a:buChar char="§"/>
            </a:pPr>
            <a:r>
              <a:rPr lang="zh-CN" altLang="en-US" sz="2800" dirty="0"/>
              <a:t>是否有任何修订？</a:t>
            </a:r>
            <a:endParaRPr lang="en-US" sz="2800" dirty="0">
              <a:solidFill>
                <a:srgbClr val="404040"/>
              </a:solidFill>
              <a:latin typeface="Times New Roman" panose="02020603050405020304" pitchFamily="18" charset="0"/>
              <a:ea typeface="+mj-ea"/>
              <a:cs typeface="Times New Roman" panose="02020603050405020304" pitchFamily="18" charset="0"/>
            </a:endParaRPr>
          </a:p>
          <a:p>
            <a:pPr marL="571500" indent="-571500">
              <a:buClr>
                <a:srgbClr val="004B24"/>
              </a:buClr>
              <a:buFont typeface="Wingdings,Sans-Serif" panose="020F0502020204030204" pitchFamily="34" charset="0"/>
              <a:buChar char="§"/>
            </a:pPr>
            <a:r>
              <a:rPr lang="zh-CN" altLang="en-US" sz="2800" dirty="0"/>
              <a:t>表决</a:t>
            </a:r>
            <a:endParaRPr lang="en-US" sz="2800" dirty="0">
              <a:solidFill>
                <a:srgbClr val="404040"/>
              </a:solidFill>
              <a:latin typeface="Times New Roman" panose="02020603050405020304" pitchFamily="18" charset="0"/>
              <a:ea typeface="+mj-ea"/>
              <a:cs typeface="Times New Roman" panose="02020603050405020304" pitchFamily="18" charset="0"/>
            </a:endParaRPr>
          </a:p>
          <a:p>
            <a:pPr>
              <a:buFont typeface="Wingdings,Sans-Serif" panose="020F0502020204030204" pitchFamily="34" charset="0"/>
              <a:buChar char="§"/>
            </a:pPr>
            <a:endParaRPr lang="en-US" sz="1700" dirty="0">
              <a:solidFill>
                <a:srgbClr val="000000"/>
              </a:solidFill>
              <a:latin typeface="Times New Roman" panose="02020603050405020304" pitchFamily="18" charset="0"/>
              <a:ea typeface="+mj-ea"/>
              <a:cs typeface="Times New Roman" panose="02020603050405020304" pitchFamily="18" charset="0"/>
            </a:endParaRPr>
          </a:p>
          <a:p>
            <a:endParaRPr lang="en-US"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41302158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14" ma:contentTypeDescription="Create a new document." ma:contentTypeScope="" ma:versionID="2fea115a275ac8d6f430b672391ff4c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e4fbdf1cc72f0db62e371ff3d98755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5706e644-e941-40e6-a9f7-79db2ae58d56}" ma:internalName="TaxCatchAll" ma:showField="CatchAllData" ma:web="699ac1d4-ca39-4946-aa46-a9cdf037d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9ac1d4-ca39-4946-aa46-a9cdf037dbb3" xsi:nil="true"/>
    <lcf76f155ced4ddcb4097134ff3c332f xmlns="cfac202d-5dfe-4943-8fc4-9115dd8079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AE34AE-2DF3-4E76-8910-A3355585DBCC}">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DF1B4A7-2522-4C55-B0CA-8B68D827813E}">
  <ds:schemaRefs>
    <ds:schemaRef ds:uri="http://schemas.microsoft.com/sharepoint/v3/contenttype/forms"/>
  </ds:schemaRefs>
</ds:datastoreItem>
</file>

<file path=customXml/itemProps3.xml><?xml version="1.0" encoding="utf-8"?>
<ds:datastoreItem xmlns:ds="http://schemas.openxmlformats.org/officeDocument/2006/customXml" ds:itemID="{58F6FF82-FE7A-41E4-9095-CE55FAD4DF43}">
  <ds:schemaRefs>
    <ds:schemaRef ds:uri="http://schemas.microsoft.com/office/2006/documentManagement/types"/>
    <ds:schemaRef ds:uri="http://purl.org/dc/terms/"/>
    <ds:schemaRef ds:uri="http://schemas.microsoft.com/office/2006/metadata/properties"/>
    <ds:schemaRef ds:uri="http://www.w3.org/XML/1998/namespace"/>
    <ds:schemaRef ds:uri="http://purl.org/dc/elements/1.1/"/>
    <ds:schemaRef ds:uri="http://schemas.microsoft.com/office/infopath/2007/PartnerControls"/>
    <ds:schemaRef ds:uri="http://purl.org/dc/dcmitype/"/>
    <ds:schemaRef ds:uri="http://schemas.openxmlformats.org/package/2006/metadata/core-properties"/>
    <ds:schemaRef ds:uri="699ac1d4-ca39-4946-aa46-a9cdf037dbb3"/>
    <ds:schemaRef ds:uri="cfac202d-5dfe-4943-8fc4-9115dd8079c4"/>
  </ds:schemaRefs>
</ds:datastoreItem>
</file>

<file path=docProps/app.xml><?xml version="1.0" encoding="utf-8"?>
<Properties xmlns="http://schemas.openxmlformats.org/officeDocument/2006/extended-properties" xmlns:vt="http://schemas.openxmlformats.org/officeDocument/2006/docPropsVTypes">
  <Template>office theme</Template>
  <TotalTime>645</TotalTime>
  <Words>4119</Words>
  <Application>Microsoft Office PowerPoint</Application>
  <PresentationFormat>Widescreen</PresentationFormat>
  <Paragraphs>167</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Calibri</vt:lpstr>
      <vt:lpstr>Calibri Light</vt:lpstr>
      <vt:lpstr>Courier New</vt:lpstr>
      <vt:lpstr>Times New Roman</vt:lpstr>
      <vt:lpstr>Wingdings</vt:lpstr>
      <vt:lpstr>Wingdings,Sans-Serif</vt:lpstr>
      <vt:lpstr>Retrospect</vt:lpstr>
      <vt:lpstr>Charles River 公平河岸通行          工作组</vt:lpstr>
      <vt:lpstr>口译安排</vt:lpstr>
      <vt:lpstr>会议录制通知</vt:lpstr>
      <vt:lpstr>Zoom 会议安排</vt:lpstr>
      <vt:lpstr>点名</vt:lpstr>
      <vt:lpstr>工作组规范</vt:lpstr>
      <vt:lpstr>工作组规范（续）</vt:lpstr>
      <vt:lpstr>议程</vt:lpstr>
      <vt:lpstr>审阅 4 月 15 日第 8 次会议纪要  [表决]</vt:lpstr>
      <vt:lpstr>审阅公众听证会中有关建议的反馈： </vt:lpstr>
      <vt:lpstr>审阅截至目前公众听证会调查中的 建议反馈：</vt:lpstr>
      <vt:lpstr>报告草案大纲：</vt:lpstr>
      <vt:lpstr>建议草案 1（第 1 部分）：  流程与沟通改进</vt:lpstr>
      <vt:lpstr>建议草案 1（第 2 部分）：  流程与沟通改进</vt:lpstr>
      <vt:lpstr>建议草案 2（第 1 部分）：  项目规划改进</vt:lpstr>
      <vt:lpstr>建议草案 2（第 2 部分）：  项目规划改进</vt:lpstr>
      <vt:lpstr>建议草案 3（第 1 部分）：  以公平和环境正义为核心</vt:lpstr>
      <vt:lpstr>建议草案 3（第 2 部分）：  以公平和环境正义为核心</vt:lpstr>
      <vt:lpstr>建议草案 4（第 1 部分）：   实施</vt:lpstr>
      <vt:lpstr>建议草案 4（第 2 部分）：   实施</vt:lpstr>
      <vt:lpstr>截至 6 月的时间表概览</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Connor Fu</dc:creator>
  <cp:lastModifiedBy>Emily P</cp:lastModifiedBy>
  <cp:revision>40</cp:revision>
  <dcterms:created xsi:type="dcterms:W3CDTF">2025-11-26T14:59:35Z</dcterms:created>
  <dcterms:modified xsi:type="dcterms:W3CDTF">2026-05-22T18:28:08Z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