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7" r:id="rId5"/>
    <p:sldId id="297" r:id="rId6"/>
    <p:sldId id="287" r:id="rId7"/>
    <p:sldId id="279" r:id="rId8"/>
    <p:sldId id="285" r:id="rId9"/>
    <p:sldId id="258" r:id="rId10"/>
    <p:sldId id="273" r:id="rId11"/>
    <p:sldId id="288" r:id="rId12"/>
    <p:sldId id="325" r:id="rId13"/>
    <p:sldId id="339" r:id="rId14"/>
    <p:sldId id="345" r:id="rId15"/>
    <p:sldId id="344" r:id="rId16"/>
    <p:sldId id="354" r:id="rId17"/>
    <p:sldId id="355" r:id="rId18"/>
    <p:sldId id="356" r:id="rId19"/>
    <p:sldId id="357" r:id="rId20"/>
    <p:sldId id="358" r:id="rId21"/>
    <p:sldId id="359" r:id="rId22"/>
    <p:sldId id="360" r:id="rId23"/>
    <p:sldId id="361" r:id="rId24"/>
    <p:sldId id="32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515122-0602-DCEB-F43D-174646A5D163}" name="Parodi, Sasha" initials="PS" userId="S::sparodi_mapc.org#ext#@massgov.onmicrosoft.com::16587afd-2dc1-4635-a6f1-2223e7652d60" providerId="AD"/>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12B40A-E647-29D4-71DF-7B7E87A562AE}" v="100" dt="2026-05-14T12:39:26.172"/>
    <p1510:client id="{EAB9B32B-1F80-49C4-8AA9-9017EF547F64}" v="1" dt="2026-05-13T16:28:27.680"/>
    <p1510:client id="{F0E193AF-D164-967A-5B5B-D058827F921C}" v="9" dt="2026-05-13T20:33:16.8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114"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5/14/2026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5/14/2026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5/14/2026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000">
                <a:latin typeface="Arial" panose="020B0604020202020204" pitchFamily="34" charset="0"/>
                <a:ea typeface="+mj-lt"/>
                <a:cs typeface="Arial" panose="020B0604020202020204" pitchFamily="34" charset="0"/>
              </a:rPr>
              <a:t>Charles River Task Force on </a:t>
            </a:r>
            <a:br>
              <a:rPr lang="en-US" sz="5000">
                <a:latin typeface="Arial" panose="020B0604020202020204" pitchFamily="34" charset="0"/>
                <a:ea typeface="+mj-lt"/>
                <a:cs typeface="Arial" panose="020B0604020202020204" pitchFamily="34" charset="0"/>
              </a:rPr>
            </a:br>
            <a:r>
              <a:rPr lang="en-US" sz="5000">
                <a:latin typeface="Arial" panose="020B0604020202020204" pitchFamily="34" charset="0"/>
                <a:ea typeface="+mj-lt"/>
                <a:cs typeface="Arial" panose="020B0604020202020204" pitchFamily="34" charset="0"/>
              </a:rPr>
              <a:t>Equitable River Access</a:t>
            </a:r>
            <a:endParaRPr lang="en-US" sz="500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endParaRPr lang="en-US"/>
          </a:p>
          <a:p>
            <a:r>
              <a:rPr lang="en-US" sz="2800" cap="none">
                <a:solidFill>
                  <a:srgbClr val="004B24"/>
                </a:solidFill>
                <a:latin typeface="Arial"/>
                <a:cs typeface="Arial"/>
              </a:rPr>
              <a:t>Meeting 10 | May 13, 2026</a:t>
            </a: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F165-A345-FEAE-A5B5-39B9F2445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A6968-CD6E-B5C8-E631-98C5DE127BCA}"/>
              </a:ext>
            </a:extLst>
          </p:cNvPr>
          <p:cNvSpPr>
            <a:spLocks noGrp="1"/>
          </p:cNvSpPr>
          <p:nvPr>
            <p:ph type="title"/>
          </p:nvPr>
        </p:nvSpPr>
        <p:spPr/>
        <p:txBody>
          <a:bodyPr>
            <a:noAutofit/>
          </a:bodyPr>
          <a:lstStyle/>
          <a:p>
            <a:r>
              <a:rPr lang="en-US" sz="4000">
                <a:solidFill>
                  <a:srgbClr val="404040"/>
                </a:solidFill>
                <a:latin typeface="Aptos Display"/>
                <a:ea typeface="Calibri Light"/>
                <a:cs typeface="Calibri Light"/>
              </a:rPr>
              <a:t>Review recommendations feedback from public hearings:</a:t>
            </a:r>
            <a:endParaRPr lang="en-US" sz="4000">
              <a:ea typeface="Calibri Light"/>
              <a:cs typeface="Calibri Light"/>
            </a:endParaRPr>
          </a:p>
        </p:txBody>
      </p:sp>
      <p:sp>
        <p:nvSpPr>
          <p:cNvPr id="6" name="Content Placeholder 5">
            <a:extLst>
              <a:ext uri="{FF2B5EF4-FFF2-40B4-BE49-F238E27FC236}">
                <a16:creationId xmlns:a16="http://schemas.microsoft.com/office/drawing/2014/main" id="{1F3E546D-06F9-C4A2-0278-AB12F504FD25}"/>
              </a:ext>
            </a:extLst>
          </p:cNvPr>
          <p:cNvSpPr>
            <a:spLocks noGrp="1"/>
          </p:cNvSpPr>
          <p:nvPr>
            <p:ph sz="quarter" idx="4"/>
          </p:nvPr>
        </p:nvSpPr>
        <p:spPr>
          <a:xfrm>
            <a:off x="1217564" y="2401916"/>
            <a:ext cx="10794721" cy="3386959"/>
          </a:xfrm>
        </p:spPr>
        <p:txBody>
          <a:bodyPr vert="horz" lIns="0" tIns="45720" rIns="0" bIns="45720" rtlCol="0" anchor="t">
            <a:noAutofit/>
          </a:bodyPr>
          <a:lstStyle/>
          <a:p>
            <a:pPr marL="228600" indent="-228600">
              <a:buAutoNum type="arabicPeriod"/>
            </a:pPr>
            <a:r>
              <a:rPr lang="en-US" sz="1600" b="1">
                <a:highlight>
                  <a:srgbClr val="FFFFFF"/>
                </a:highlight>
                <a:latin typeface="Aptos"/>
                <a:ea typeface="Calibri" panose="020F0502020204030204"/>
                <a:cs typeface="Calibri" panose="020F0502020204030204"/>
              </a:rPr>
              <a:t>Have more communication systems, </a:t>
            </a:r>
            <a:r>
              <a:rPr lang="en-US" sz="1600">
                <a:highlight>
                  <a:srgbClr val="FFFFFF"/>
                </a:highlight>
                <a:latin typeface="Aptos"/>
                <a:ea typeface="Calibri" panose="020F0502020204030204"/>
                <a:cs typeface="Calibri" panose="020F0502020204030204"/>
              </a:rPr>
              <a:t>such as a project webpage with a main contact person or hotline for a project; having physical signage at project locations (flyers, billboards, etc.); active social media usage (Facebook, Instagram); making calendars available to showcase upcoming events and/or anticipated disruptions or key dates; using community email list-servs to reach residents.</a:t>
            </a:r>
            <a:endParaRPr lang="en-US" sz="1600">
              <a:latin typeface="Calibri" panose="020F0502020204030204"/>
              <a:ea typeface="Calibri" panose="020F0502020204030204"/>
              <a:cs typeface="Calibri" panose="020F0502020204030204"/>
            </a:endParaRPr>
          </a:p>
          <a:p>
            <a:pPr marL="228600" indent="-228600">
              <a:buAutoNum type="arabicPeriod"/>
            </a:pPr>
            <a:r>
              <a:rPr lang="en-US" sz="1600" b="1">
                <a:highlight>
                  <a:srgbClr val="FFFFFF"/>
                </a:highlight>
                <a:latin typeface="Aptos"/>
                <a:ea typeface="Calibri" panose="020F0502020204030204"/>
                <a:cs typeface="Calibri" panose="020F0502020204030204"/>
              </a:rPr>
              <a:t>Engage the community earlier, </a:t>
            </a:r>
            <a:r>
              <a:rPr lang="en-US" sz="1600">
                <a:highlight>
                  <a:srgbClr val="FFFFFF"/>
                </a:highlight>
                <a:latin typeface="Aptos"/>
                <a:ea typeface="Calibri" panose="020F0502020204030204"/>
                <a:cs typeface="Calibri" panose="020F0502020204030204"/>
              </a:rPr>
              <a:t>especially before projects have started or have been finalized, so that community input can meaningfully impact the project. This includes sharing potential project ideas, not just final plans, sending letters and/or identifying opportunities for early community input, and providing mid-point opportunities for input as well. </a:t>
            </a:r>
            <a:endParaRPr lang="en-US" sz="1600">
              <a:latin typeface="Calibri" panose="020F0502020204030204"/>
              <a:ea typeface="Calibri" panose="020F0502020204030204"/>
              <a:cs typeface="Calibri" panose="020F0502020204030204"/>
            </a:endParaRPr>
          </a:p>
          <a:p>
            <a:pPr marL="228600" indent="-228600">
              <a:buAutoNum type="arabicPeriod"/>
            </a:pPr>
            <a:r>
              <a:rPr lang="en-US" sz="1600" b="1">
                <a:highlight>
                  <a:srgbClr val="FFFFFF"/>
                </a:highlight>
                <a:latin typeface="Aptos"/>
                <a:ea typeface="Calibri" panose="020F0502020204030204"/>
                <a:cs typeface="Calibri" panose="020F0502020204030204"/>
              </a:rPr>
              <a:t>Designate clear points of contact for the community – </a:t>
            </a:r>
            <a:r>
              <a:rPr lang="en-US" sz="1600">
                <a:highlight>
                  <a:srgbClr val="FFFFFF"/>
                </a:highlight>
                <a:latin typeface="Aptos"/>
                <a:ea typeface="Calibri" panose="020F0502020204030204"/>
                <a:cs typeface="Calibri" panose="020F0502020204030204"/>
              </a:rPr>
              <a:t>either by project or community, this person would provide regular updates and could respond to incoming questions (both digitally and face to face through engagement).</a:t>
            </a:r>
            <a:endParaRPr lang="en-US" sz="1600" b="1">
              <a:latin typeface="Calibri" panose="020F0502020204030204"/>
              <a:ea typeface="Calibri" panose="020F0502020204030204"/>
              <a:cs typeface="Calibri" panose="020F0502020204030204"/>
            </a:endParaRPr>
          </a:p>
          <a:p>
            <a:pPr marL="228600" indent="-228600">
              <a:buAutoNum type="arabicPeriod"/>
            </a:pPr>
            <a:r>
              <a:rPr lang="en-US" sz="1600" b="1">
                <a:highlight>
                  <a:srgbClr val="FFFFFF"/>
                </a:highlight>
                <a:latin typeface="Aptos"/>
                <a:ea typeface="Calibri" panose="020F0502020204030204"/>
                <a:cs typeface="Calibri" panose="020F0502020204030204"/>
              </a:rPr>
              <a:t>Clarify the roles of DCR, City of Cambridge, and others, </a:t>
            </a:r>
            <a:r>
              <a:rPr lang="en-US" sz="1600">
                <a:highlight>
                  <a:srgbClr val="FFFFFF"/>
                </a:highlight>
                <a:latin typeface="Aptos"/>
                <a:ea typeface="Calibri" panose="020F0502020204030204"/>
                <a:cs typeface="Calibri" panose="020F0502020204030204"/>
              </a:rPr>
              <a:t>including coordinating outreach and communication efforts. </a:t>
            </a:r>
          </a:p>
          <a:p>
            <a:pPr marL="228600" indent="-228600">
              <a:buAutoNum type="arabicPeriod"/>
            </a:pPr>
            <a:r>
              <a:rPr lang="en-US" sz="1600" b="1">
                <a:highlight>
                  <a:srgbClr val="FFFFFF"/>
                </a:highlight>
                <a:latin typeface="Aptos"/>
                <a:ea typeface="Calibri" panose="020F0502020204030204"/>
                <a:cs typeface="Calibri" panose="020F0502020204030204"/>
              </a:rPr>
              <a:t>Expand in-person outreach</a:t>
            </a:r>
            <a:r>
              <a:rPr lang="en-US" sz="1600">
                <a:highlight>
                  <a:srgbClr val="FFFFFF"/>
                </a:highlight>
                <a:latin typeface="Aptos"/>
                <a:ea typeface="Calibri" panose="020F0502020204030204"/>
                <a:cs typeface="Calibri" panose="020F0502020204030204"/>
              </a:rPr>
              <a:t>, including neighborhood-specific meetings, pop ups at local community spaces, like churches or grocery stores and partnering with local community organizations, groups, places of faith and businesses. </a:t>
            </a:r>
            <a:endParaRPr lang="en-US" sz="1600">
              <a:ea typeface="Calibri"/>
              <a:cs typeface="Calibri"/>
            </a:endParaRPr>
          </a:p>
          <a:p>
            <a:pPr marL="228600" indent="-228600">
              <a:buAutoNum type="arabicPeriod"/>
            </a:pPr>
            <a:r>
              <a:rPr lang="en-US" sz="1600" b="1">
                <a:highlight>
                  <a:srgbClr val="FFFFFF"/>
                </a:highlight>
                <a:latin typeface="Aptos"/>
                <a:ea typeface="Calibri" panose="020F0502020204030204"/>
                <a:cs typeface="Calibri" panose="020F0502020204030204"/>
              </a:rPr>
              <a:t>Test engagement and communication strategies via pilot programs </a:t>
            </a: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p:txBody>
      </p:sp>
      <p:sp>
        <p:nvSpPr>
          <p:cNvPr id="7" name="Text Placeholder 6">
            <a:extLst>
              <a:ext uri="{FF2B5EF4-FFF2-40B4-BE49-F238E27FC236}">
                <a16:creationId xmlns:a16="http://schemas.microsoft.com/office/drawing/2014/main" id="{B3117450-08D4-A004-ED75-861C64C4EDB4}"/>
              </a:ext>
            </a:extLst>
          </p:cNvPr>
          <p:cNvSpPr>
            <a:spLocks noGrp="1"/>
          </p:cNvSpPr>
          <p:nvPr>
            <p:ph type="body" idx="1"/>
          </p:nvPr>
        </p:nvSpPr>
        <p:spPr/>
        <p:txBody>
          <a:bodyPr/>
          <a:lstStyle/>
          <a:p>
            <a:r>
              <a:rPr lang="en-US">
                <a:ea typeface="Calibri"/>
                <a:cs typeface="Calibri"/>
              </a:rPr>
              <a:t>Public Hearing Feedback Summary: </a:t>
            </a:r>
            <a:endParaRPr lang="en-US"/>
          </a:p>
        </p:txBody>
      </p:sp>
    </p:spTree>
    <p:extLst>
      <p:ext uri="{BB962C8B-B14F-4D97-AF65-F5344CB8AC3E}">
        <p14:creationId xmlns:p14="http://schemas.microsoft.com/office/powerpoint/2010/main" val="2067658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576E4-AAE2-C7A9-6AAE-0AE0F5C27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356D5-59DA-0B88-C6AC-CDA0EE16572F}"/>
              </a:ext>
            </a:extLst>
          </p:cNvPr>
          <p:cNvSpPr>
            <a:spLocks noGrp="1"/>
          </p:cNvSpPr>
          <p:nvPr>
            <p:ph type="title"/>
          </p:nvPr>
        </p:nvSpPr>
        <p:spPr/>
        <p:txBody>
          <a:bodyPr>
            <a:noAutofit/>
          </a:bodyPr>
          <a:lstStyle/>
          <a:p>
            <a:r>
              <a:rPr lang="en-US" sz="4000">
                <a:solidFill>
                  <a:srgbClr val="404040"/>
                </a:solidFill>
                <a:latin typeface="Aptos Display"/>
                <a:ea typeface="Calibri Light"/>
                <a:cs typeface="Calibri Light"/>
              </a:rPr>
              <a:t>Review recommendations from public hearing survey to date:</a:t>
            </a:r>
            <a:endParaRPr lang="en-US" sz="4000">
              <a:ea typeface="Calibri Light"/>
              <a:cs typeface="Calibri Light"/>
            </a:endParaRPr>
          </a:p>
        </p:txBody>
      </p:sp>
      <p:sp>
        <p:nvSpPr>
          <p:cNvPr id="6" name="Content Placeholder 5">
            <a:extLst>
              <a:ext uri="{FF2B5EF4-FFF2-40B4-BE49-F238E27FC236}">
                <a16:creationId xmlns:a16="http://schemas.microsoft.com/office/drawing/2014/main" id="{1151CB24-EBFD-BA25-914C-3805B8855EFC}"/>
              </a:ext>
            </a:extLst>
          </p:cNvPr>
          <p:cNvSpPr>
            <a:spLocks noGrp="1"/>
          </p:cNvSpPr>
          <p:nvPr>
            <p:ph sz="quarter" idx="4"/>
          </p:nvPr>
        </p:nvSpPr>
        <p:spPr>
          <a:xfrm>
            <a:off x="1217564" y="2580509"/>
            <a:ext cx="10794721" cy="3386959"/>
          </a:xfrm>
        </p:spPr>
        <p:txBody>
          <a:bodyPr vert="horz" lIns="0" tIns="45720" rIns="0" bIns="45720" rtlCol="0" anchor="t">
            <a:noAutofit/>
          </a:bodyPr>
          <a:lstStyle/>
          <a:p>
            <a:pPr marL="228600" indent="-228600">
              <a:buAutoNum type="arabicPeriod"/>
            </a:pPr>
            <a:r>
              <a:rPr lang="en-US" sz="2400" b="1">
                <a:highlight>
                  <a:srgbClr val="FFFFFF"/>
                </a:highlight>
                <a:latin typeface="Aptos"/>
                <a:ea typeface="Calibri" panose="020F0502020204030204"/>
                <a:cs typeface="Calibri" panose="020F0502020204030204"/>
              </a:rPr>
              <a:t>60-80% of respondents agreed</a:t>
            </a:r>
            <a:r>
              <a:rPr lang="en-US" sz="2400">
                <a:highlight>
                  <a:srgbClr val="FFFFFF"/>
                </a:highlight>
                <a:latin typeface="Aptos"/>
                <a:ea typeface="Calibri" panose="020F0502020204030204"/>
                <a:cs typeface="Calibri" panose="020F0502020204030204"/>
              </a:rPr>
              <a:t> with recommendations; </a:t>
            </a:r>
          </a:p>
          <a:p>
            <a:pPr marL="228600" indent="-228600">
              <a:buAutoNum type="arabicPeriod"/>
            </a:pPr>
            <a:r>
              <a:rPr lang="en-US" sz="2400" b="1">
                <a:highlight>
                  <a:srgbClr val="FFFFFF"/>
                </a:highlight>
                <a:latin typeface="Aptos"/>
                <a:ea typeface="Calibri" panose="020F0502020204030204"/>
                <a:cs typeface="Calibri" panose="020F0502020204030204"/>
              </a:rPr>
              <a:t>Suggestions included: </a:t>
            </a:r>
          </a:p>
          <a:p>
            <a:pPr marL="383540" lvl="1">
              <a:buAutoNum type="arabicPeriod"/>
            </a:pPr>
            <a:r>
              <a:rPr lang="en-US" sz="1600">
                <a:highlight>
                  <a:srgbClr val="FFFFFF"/>
                </a:highlight>
                <a:latin typeface="Aptos"/>
                <a:ea typeface="Calibri" panose="020F0502020204030204"/>
                <a:cs typeface="Calibri" panose="020F0502020204030204"/>
              </a:rPr>
              <a:t>Importance of having clear and consistent communication that is recognizable, including regular updates on projects and/or a central landing page for projects; </a:t>
            </a:r>
          </a:p>
          <a:p>
            <a:pPr marL="383540" lvl="1">
              <a:buAutoNum type="arabicPeriod"/>
            </a:pPr>
            <a:r>
              <a:rPr lang="en-US" sz="1600">
                <a:highlight>
                  <a:srgbClr val="FFFFFF"/>
                </a:highlight>
                <a:latin typeface="Aptos"/>
                <a:ea typeface="Calibri" panose="020F0502020204030204"/>
                <a:cs typeface="Calibri" panose="020F0502020204030204"/>
              </a:rPr>
              <a:t>Need for physical outreach/presence in communities;</a:t>
            </a:r>
          </a:p>
          <a:p>
            <a:pPr marL="383540" lvl="1">
              <a:buAutoNum type="arabicPeriod"/>
            </a:pPr>
            <a:r>
              <a:rPr lang="en-US" sz="1600">
                <a:highlight>
                  <a:srgbClr val="FFFFFF"/>
                </a:highlight>
                <a:latin typeface="Aptos"/>
                <a:ea typeface="Calibri" panose="020F0502020204030204"/>
                <a:cs typeface="Calibri" panose="020F0502020204030204"/>
              </a:rPr>
              <a:t>Need for more infrastructure improvements and cleaning;</a:t>
            </a:r>
          </a:p>
          <a:p>
            <a:pPr marL="383540" lvl="1">
              <a:buAutoNum type="arabicPeriod"/>
            </a:pPr>
            <a:r>
              <a:rPr lang="en-US" sz="1600">
                <a:highlight>
                  <a:srgbClr val="FFFFFF"/>
                </a:highlight>
                <a:latin typeface="Aptos"/>
                <a:ea typeface="Calibri" panose="020F0502020204030204"/>
                <a:cs typeface="Calibri" panose="020F0502020204030204"/>
              </a:rPr>
              <a:t>Clarify who DCR means when they say 'community' and clarify explicitly how community input could impact projects or processes; </a:t>
            </a:r>
          </a:p>
          <a:p>
            <a:pPr marL="383540" lvl="1">
              <a:buAutoNum type="arabicPeriod"/>
            </a:pPr>
            <a:r>
              <a:rPr lang="en-US" sz="1600">
                <a:highlight>
                  <a:srgbClr val="FFFFFF"/>
                </a:highlight>
                <a:latin typeface="Aptos"/>
                <a:ea typeface="Calibri" panose="020F0502020204030204"/>
                <a:cs typeface="Calibri" panose="020F0502020204030204"/>
              </a:rPr>
              <a:t>Incorporating more metrics and evaluation practices to remain accountable to goals and values laid out in these recommendations; </a:t>
            </a:r>
          </a:p>
          <a:p>
            <a:pPr marL="383540" lvl="1">
              <a:buAutoNum type="arabicPeriod"/>
            </a:pPr>
            <a:r>
              <a:rPr lang="en-US" sz="1600">
                <a:highlight>
                  <a:srgbClr val="FFFFFF"/>
                </a:highlight>
                <a:latin typeface="Aptos"/>
                <a:ea typeface="Calibri" panose="020F0502020204030204"/>
                <a:cs typeface="Calibri" panose="020F0502020204030204"/>
              </a:rPr>
              <a:t>Need for coordination with local schools; </a:t>
            </a:r>
          </a:p>
          <a:p>
            <a:pPr marL="383540" lvl="1">
              <a:buAutoNum type="arabicPeriod"/>
            </a:pPr>
            <a:r>
              <a:rPr lang="en-US" sz="1600">
                <a:highlight>
                  <a:srgbClr val="FFFFFF"/>
                </a:highlight>
                <a:latin typeface="Aptos"/>
                <a:ea typeface="Calibri" panose="020F0502020204030204"/>
                <a:cs typeface="Calibri" panose="020F0502020204030204"/>
              </a:rPr>
              <a:t>Simplify recommendation language. </a:t>
            </a:r>
          </a:p>
          <a:p>
            <a:pPr marL="383540" lvl="1">
              <a:buFont typeface="Calibri" pitchFamily="34" charset="0"/>
              <a:buAutoNum type="arabicPeriod"/>
            </a:pPr>
            <a:endParaRPr lang="en-US" sz="1000" b="1">
              <a:highlight>
                <a:srgbClr val="FFFFFF"/>
              </a:highlight>
              <a:latin typeface="Aptos"/>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a:p>
            <a:pPr marL="457200" indent="-457200">
              <a:lnSpc>
                <a:spcPct val="100000"/>
              </a:lnSpc>
              <a:spcBef>
                <a:spcPts val="600"/>
              </a:spcBef>
              <a:spcAft>
                <a:spcPts val="600"/>
              </a:spcAft>
              <a:buFont typeface="Wingdings" panose="020F0502020204030204" pitchFamily="34" charset="0"/>
              <a:buChar char="§"/>
            </a:pPr>
            <a:endParaRPr lang="en-US">
              <a:latin typeface="Aptos Narrow"/>
              <a:ea typeface="Calibri" panose="020F0502020204030204"/>
              <a:cs typeface="Calibri" panose="020F0502020204030204"/>
            </a:endParaRPr>
          </a:p>
        </p:txBody>
      </p:sp>
      <p:sp>
        <p:nvSpPr>
          <p:cNvPr id="7" name="Text Placeholder 6">
            <a:extLst>
              <a:ext uri="{FF2B5EF4-FFF2-40B4-BE49-F238E27FC236}">
                <a16:creationId xmlns:a16="http://schemas.microsoft.com/office/drawing/2014/main" id="{C4F3DF1B-10AD-4325-1100-548E6CE1E57A}"/>
              </a:ext>
            </a:extLst>
          </p:cNvPr>
          <p:cNvSpPr>
            <a:spLocks noGrp="1"/>
          </p:cNvSpPr>
          <p:nvPr>
            <p:ph type="body" idx="1"/>
          </p:nvPr>
        </p:nvSpPr>
        <p:spPr>
          <a:xfrm>
            <a:off x="1097280" y="1846052"/>
            <a:ext cx="7407025" cy="726637"/>
          </a:xfrm>
        </p:spPr>
        <p:txBody>
          <a:bodyPr/>
          <a:lstStyle/>
          <a:p>
            <a:r>
              <a:rPr lang="en-US">
                <a:ea typeface="Calibri"/>
                <a:cs typeface="Calibri"/>
              </a:rPr>
              <a:t>Public Survey Feedback Summary: 17 Respondents</a:t>
            </a:r>
            <a:endParaRPr lang="en-US"/>
          </a:p>
        </p:txBody>
      </p:sp>
    </p:spTree>
    <p:extLst>
      <p:ext uri="{BB962C8B-B14F-4D97-AF65-F5344CB8AC3E}">
        <p14:creationId xmlns:p14="http://schemas.microsoft.com/office/powerpoint/2010/main" val="4178326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ACEB-228E-75C2-76AD-23176E03903C}"/>
              </a:ext>
            </a:extLst>
          </p:cNvPr>
          <p:cNvSpPr>
            <a:spLocks noGrp="1"/>
          </p:cNvSpPr>
          <p:nvPr>
            <p:ph type="title"/>
          </p:nvPr>
        </p:nvSpPr>
        <p:spPr/>
        <p:txBody>
          <a:bodyPr/>
          <a:lstStyle/>
          <a:p>
            <a:r>
              <a:rPr lang="en-US">
                <a:ea typeface="Calibri Light"/>
                <a:cs typeface="Calibri Light"/>
              </a:rPr>
              <a:t>Draft Report Outline: </a:t>
            </a:r>
            <a:endParaRPr lang="en-US"/>
          </a:p>
        </p:txBody>
      </p:sp>
      <p:sp>
        <p:nvSpPr>
          <p:cNvPr id="4" name="Content Placeholder 3">
            <a:extLst>
              <a:ext uri="{FF2B5EF4-FFF2-40B4-BE49-F238E27FC236}">
                <a16:creationId xmlns:a16="http://schemas.microsoft.com/office/drawing/2014/main" id="{8FE6A722-1F80-83C9-6A21-F16EB482EE94}"/>
              </a:ext>
            </a:extLst>
          </p:cNvPr>
          <p:cNvSpPr>
            <a:spLocks noGrp="1"/>
          </p:cNvSpPr>
          <p:nvPr>
            <p:ph idx="1"/>
          </p:nvPr>
        </p:nvSpPr>
        <p:spPr/>
        <p:txBody>
          <a:bodyPr vert="horz" lIns="0" tIns="45720" rIns="0" bIns="45720" rtlCol="0" anchor="t">
            <a:normAutofit/>
          </a:bodyPr>
          <a:lstStyle/>
          <a:p>
            <a:pPr marL="0" indent="0">
              <a:buNone/>
            </a:pPr>
            <a:endParaRPr lang="en-US">
              <a:ea typeface="Calibri"/>
              <a:cs typeface="Calibri"/>
            </a:endParaRPr>
          </a:p>
          <a:p>
            <a:pPr marL="457200" indent="-457200">
              <a:buAutoNum type="arabicPeriod"/>
            </a:pPr>
            <a:r>
              <a:rPr lang="en-US" sz="2400">
                <a:ea typeface="Calibri"/>
                <a:cs typeface="Calibri"/>
              </a:rPr>
              <a:t>Executive Summary </a:t>
            </a:r>
          </a:p>
          <a:p>
            <a:pPr marL="457200" indent="-457200">
              <a:buAutoNum type="arabicPeriod"/>
            </a:pPr>
            <a:r>
              <a:rPr lang="en-US" sz="2400">
                <a:ea typeface="Calibri"/>
                <a:cs typeface="Calibri"/>
              </a:rPr>
              <a:t>Introduction </a:t>
            </a:r>
          </a:p>
          <a:p>
            <a:pPr marL="457200" indent="-457200">
              <a:buAutoNum type="arabicPeriod"/>
            </a:pPr>
            <a:r>
              <a:rPr lang="en-US" sz="2400">
                <a:ea typeface="Calibri"/>
                <a:cs typeface="Calibri"/>
              </a:rPr>
              <a:t>The work of the Charles River Task Force on Equitable River Access </a:t>
            </a:r>
            <a:r>
              <a:rPr lang="en-US" sz="2400" i="1">
                <a:ea typeface="Calibri"/>
                <a:cs typeface="Calibri"/>
              </a:rPr>
              <a:t>(Meetings, outreach, engagement &amp; public hearings</a:t>
            </a:r>
            <a:r>
              <a:rPr lang="en-US" sz="2400">
                <a:ea typeface="Calibri"/>
                <a:cs typeface="Calibri"/>
              </a:rPr>
              <a:t>) </a:t>
            </a:r>
          </a:p>
          <a:p>
            <a:pPr marL="457200" indent="-457200">
              <a:buAutoNum type="arabicPeriod"/>
            </a:pPr>
            <a:r>
              <a:rPr lang="en-US" sz="2400">
                <a:ea typeface="Calibri"/>
                <a:cs typeface="Calibri"/>
              </a:rPr>
              <a:t>Summary of Key Findings</a:t>
            </a:r>
          </a:p>
          <a:p>
            <a:pPr marL="457200" indent="-457200">
              <a:buAutoNum type="arabicPeriod"/>
            </a:pPr>
            <a:r>
              <a:rPr lang="en-US" sz="2400">
                <a:ea typeface="Calibri"/>
                <a:cs typeface="Calibri"/>
              </a:rPr>
              <a:t>CRTF Recommendations </a:t>
            </a:r>
          </a:p>
          <a:p>
            <a:pPr marL="457200" indent="-457200">
              <a:buAutoNum type="arabicPeriod"/>
            </a:pPr>
            <a:r>
              <a:rPr lang="en-US" sz="2400">
                <a:ea typeface="Calibri"/>
                <a:cs typeface="Calibri"/>
              </a:rPr>
              <a:t>Appendices</a:t>
            </a:r>
          </a:p>
        </p:txBody>
      </p:sp>
    </p:spTree>
    <p:extLst>
      <p:ext uri="{BB962C8B-B14F-4D97-AF65-F5344CB8AC3E}">
        <p14:creationId xmlns:p14="http://schemas.microsoft.com/office/powerpoint/2010/main" val="349692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4E306-6B4C-DD87-B70C-A0EF9ACA74D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73FEFF1-5A24-5DBA-2BFA-C50EADA25763}"/>
              </a:ext>
            </a:extLst>
          </p:cNvPr>
          <p:cNvSpPr>
            <a:spLocks noGrp="1"/>
          </p:cNvSpPr>
          <p:nvPr>
            <p:ph type="title" idx="4294967295"/>
          </p:nvPr>
        </p:nvSpPr>
        <p:spPr>
          <a:xfrm>
            <a:off x="1066800" y="207551"/>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Draft Recommendation 1 (Part 1):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Process and Communication Improvement</a:t>
            </a:r>
            <a:endParaRPr kumimoji="0" lang="en-US" sz="48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AE940CEF-7D24-A92D-33DB-8DB1DF3D7E76}"/>
              </a:ext>
            </a:extLst>
          </p:cNvPr>
          <p:cNvSpPr/>
          <p:nvPr/>
        </p:nvSpPr>
        <p:spPr>
          <a:xfrm>
            <a:off x="960938" y="1991031"/>
            <a:ext cx="10159023" cy="1712273"/>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1">
                    <a:lumMod val="75000"/>
                    <a:lumOff val="25000"/>
                  </a:schemeClr>
                </a:solidFill>
                <a:latin typeface="Aptos Narrow"/>
              </a:rPr>
              <a:t>DCR to clarify and establish clear processes and proactive and responsive tools to address community needs, especially in areas with active and/or upcoming projects.  </a:t>
            </a:r>
            <a:endParaRPr lang="en-US">
              <a:solidFill>
                <a:schemeClr val="tx1">
                  <a:lumMod val="75000"/>
                  <a:lumOff val="25000"/>
                </a:schemeClr>
              </a:solidFill>
            </a:endParaRPr>
          </a:p>
        </p:txBody>
      </p:sp>
      <p:sp>
        <p:nvSpPr>
          <p:cNvPr id="6" name="TextBox 5">
            <a:extLst>
              <a:ext uri="{FF2B5EF4-FFF2-40B4-BE49-F238E27FC236}">
                <a16:creationId xmlns:a16="http://schemas.microsoft.com/office/drawing/2014/main" id="{6CAD1E2E-19AF-69DB-17F8-CF98603D4BAC}"/>
              </a:ext>
            </a:extLst>
          </p:cNvPr>
          <p:cNvSpPr txBox="1"/>
          <p:nvPr/>
        </p:nvSpPr>
        <p:spPr>
          <a:xfrm>
            <a:off x="960938" y="4197607"/>
            <a:ext cx="10194741" cy="1631216"/>
          </a:xfrm>
          <a:prstGeom prst="rect">
            <a:avLst/>
          </a:prstGeom>
          <a:noFill/>
        </p:spPr>
        <p:txBody>
          <a:bodyPr wrap="square" lIns="91440" tIns="45720" rIns="91440" bIns="45720" rtlCol="0" anchor="t">
            <a:spAutoFit/>
          </a:bodyPr>
          <a:lstStyle/>
          <a:p>
            <a:r>
              <a:rPr lang="en-US" sz="2000" b="1" i="1">
                <a:latin typeface="Aptos Narrow"/>
              </a:rPr>
              <a:t>Background context:</a:t>
            </a:r>
            <a:r>
              <a:rPr lang="en-US" sz="2000" i="1">
                <a:latin typeface="Aptos Narrow"/>
              </a:rPr>
              <a:t> Currently, community members are often confused about how and/or who they can reach out to at DCR when they have feedback and/or concerns. In some instances, community members don’t receive consistent communication updates, prompt responses, or follow-up from DCR. In implementing this recommendation, the Task Force will build in more mechanisms to hold DCR accountable.</a:t>
            </a:r>
            <a:r>
              <a:rPr lang="en-US" sz="2000">
                <a:latin typeface="Aptos Narrow"/>
              </a:rPr>
              <a:t> </a:t>
            </a:r>
          </a:p>
        </p:txBody>
      </p:sp>
    </p:spTree>
    <p:extLst>
      <p:ext uri="{BB962C8B-B14F-4D97-AF65-F5344CB8AC3E}">
        <p14:creationId xmlns:p14="http://schemas.microsoft.com/office/powerpoint/2010/main" val="208697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0B692-3CB5-2BAA-76C4-E746162FDB7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D3FBC11-8B4A-24DA-F97C-84C6AABEFDD8}"/>
              </a:ext>
            </a:extLst>
          </p:cNvPr>
          <p:cNvSpPr>
            <a:spLocks noGrp="1"/>
          </p:cNvSpPr>
          <p:nvPr>
            <p:ph type="title" idx="4294967295"/>
          </p:nvPr>
        </p:nvSpPr>
        <p:spPr>
          <a:xfrm>
            <a:off x="1066800" y="18283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Draft Recommendation 1 (Part 2):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Process and Communication Improvement</a:t>
            </a:r>
            <a:endParaRPr kumimoji="0" lang="en-US" sz="48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DE15B6C7-893F-896E-F6AF-0D7D79F6C8F0}"/>
              </a:ext>
            </a:extLst>
          </p:cNvPr>
          <p:cNvSpPr txBox="1"/>
          <p:nvPr/>
        </p:nvSpPr>
        <p:spPr>
          <a:xfrm>
            <a:off x="1107112" y="1806184"/>
            <a:ext cx="10898075" cy="3693319"/>
          </a:xfrm>
          <a:prstGeom prst="rect">
            <a:avLst/>
          </a:prstGeom>
          <a:noFill/>
        </p:spPr>
        <p:txBody>
          <a:bodyPr wrap="square" lIns="91440" tIns="45720" rIns="91440" bIns="45720" rtlCol="0" anchor="t">
            <a:spAutoFit/>
          </a:bodyPr>
          <a:lstStyle/>
          <a:p>
            <a:pPr fontAlgn="base"/>
            <a:r>
              <a:rPr lang="en-US">
                <a:latin typeface="Aptos Narrow" panose="020B0004020202020204" pitchFamily="34" charset="0"/>
              </a:rPr>
              <a:t> </a:t>
            </a:r>
            <a:r>
              <a:rPr lang="en-US" b="1" i="1">
                <a:latin typeface="Aptos Narrow" panose="020B0004020202020204" pitchFamily="34" charset="0"/>
              </a:rPr>
              <a:t>Suggested implementation strategies or actions: </a:t>
            </a:r>
          </a:p>
          <a:p>
            <a:pPr marL="457200" indent="-457200" fontAlgn="base">
              <a:buAutoNum type="arabicPeriod"/>
            </a:pPr>
            <a:r>
              <a:rPr lang="en-US">
                <a:latin typeface="Aptos Narrow"/>
                <a:ea typeface="+mn-lt"/>
                <a:cs typeface="+mn-lt"/>
              </a:rPr>
              <a:t>Designate a point of contact for community members to reach out to </a:t>
            </a:r>
            <a:endParaRPr lang="en-US">
              <a:latin typeface="Aptos Narrow"/>
            </a:endParaRPr>
          </a:p>
          <a:p>
            <a:pPr marL="457200" indent="-457200">
              <a:buAutoNum type="arabicPeriod"/>
            </a:pPr>
            <a:r>
              <a:rPr lang="en-US">
                <a:latin typeface="Aptos Narrow"/>
                <a:ea typeface="+mn-lt"/>
                <a:cs typeface="+mn-lt"/>
              </a:rPr>
              <a:t>Regularly communicate a simple, plain-language process for how community members can reach DCR, what types of inquiries go where, and what response timelines they can expect  </a:t>
            </a:r>
            <a:endParaRPr lang="en-US"/>
          </a:p>
          <a:p>
            <a:pPr marL="457200" indent="-457200">
              <a:buAutoNum type="arabicPeriod"/>
            </a:pPr>
            <a:r>
              <a:rPr lang="en-US">
                <a:latin typeface="Aptos Narrow"/>
                <a:ea typeface="+mn-lt"/>
                <a:cs typeface="+mn-lt"/>
              </a:rPr>
              <a:t>Clarify the 311-style call line that exists, through which residents can leave questions, suggestions and/or complaints </a:t>
            </a:r>
            <a:endParaRPr lang="en-US"/>
          </a:p>
          <a:p>
            <a:pPr marL="457200" indent="-457200">
              <a:buAutoNum type="arabicPeriod"/>
            </a:pPr>
            <a:r>
              <a:rPr lang="en-US">
                <a:latin typeface="Aptos Narrow"/>
                <a:ea typeface="+mn-lt"/>
                <a:cs typeface="+mn-lt"/>
              </a:rPr>
              <a:t>Launch an info campaign to communicate about DCR’s current public input processes, as well as programs and activities in the neighborhoods </a:t>
            </a:r>
            <a:endParaRPr lang="en-US"/>
          </a:p>
          <a:p>
            <a:pPr marL="457200" indent="-457200">
              <a:buAutoNum type="arabicPeriod"/>
            </a:pPr>
            <a:r>
              <a:rPr lang="en-US">
                <a:latin typeface="Aptos Narrow"/>
                <a:ea typeface="+mn-lt"/>
                <a:cs typeface="+mn-lt"/>
              </a:rPr>
              <a:t>Create a feedback loop so residents receive follow-up on how their concerns were considered or resolved </a:t>
            </a:r>
            <a:endParaRPr lang="en-US"/>
          </a:p>
          <a:p>
            <a:pPr marL="457200" indent="-457200">
              <a:buAutoNum type="arabicPeriod"/>
            </a:pPr>
            <a:r>
              <a:rPr lang="en-US">
                <a:latin typeface="Aptos Narrow"/>
                <a:ea typeface="+mn-lt"/>
                <a:cs typeface="+mn-lt"/>
              </a:rPr>
              <a:t>Provide advance notice and clear explanations for closures, disruptions, and </a:t>
            </a:r>
            <a:r>
              <a:rPr lang="en-US">
                <a:latin typeface="Aptos Narrow"/>
              </a:rPr>
              <a:t>project </a:t>
            </a:r>
            <a:r>
              <a:rPr lang="en-US">
                <a:latin typeface="Aptos Narrow"/>
                <a:ea typeface="+mn-lt"/>
                <a:cs typeface="+mn-lt"/>
              </a:rPr>
              <a:t>timelines</a:t>
            </a:r>
            <a:r>
              <a:rPr lang="en-US">
                <a:latin typeface="Aptos Narrow"/>
              </a:rPr>
              <a:t> </a:t>
            </a:r>
            <a:endParaRPr lang="en-US"/>
          </a:p>
          <a:p>
            <a:pPr marL="457200" indent="-457200">
              <a:buAutoNum type="arabicPeriod"/>
            </a:pPr>
            <a:r>
              <a:rPr lang="en-US">
                <a:latin typeface="Aptos Narrow"/>
              </a:rPr>
              <a:t>Proactively coordinate with MassDOT, the City of Cambridge and other involved agencies about feedback and input that may come through DCR channels, and vice versa, as well as coordinate outreach through those partner agency channels. </a:t>
            </a:r>
            <a:endParaRPr lang="en-US"/>
          </a:p>
        </p:txBody>
      </p:sp>
    </p:spTree>
    <p:extLst>
      <p:ext uri="{BB962C8B-B14F-4D97-AF65-F5344CB8AC3E}">
        <p14:creationId xmlns:p14="http://schemas.microsoft.com/office/powerpoint/2010/main" val="3186954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A2ADA-C3F1-80FF-FE5A-D81774A628B9}"/>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42C1C717-BFBC-2119-349D-EDFD5E5FFEBB}"/>
              </a:ext>
            </a:extLst>
          </p:cNvPr>
          <p:cNvSpPr>
            <a:spLocks noGrp="1"/>
          </p:cNvSpPr>
          <p:nvPr>
            <p:ph type="title" idx="4294967295"/>
          </p:nvPr>
        </p:nvSpPr>
        <p:spPr>
          <a:xfrm>
            <a:off x="1066800" y="145765"/>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Draft Recommendation 2 (Part 1):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Project Planning Improvement</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EC5107AE-F180-CF19-EF7F-7CE3047EC530}"/>
              </a:ext>
            </a:extLst>
          </p:cNvPr>
          <p:cNvSpPr/>
          <p:nvPr/>
        </p:nvSpPr>
        <p:spPr>
          <a:xfrm>
            <a:off x="1097279" y="2089354"/>
            <a:ext cx="10058400" cy="1637072"/>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1">
                    <a:lumMod val="75000"/>
                    <a:lumOff val="25000"/>
                  </a:schemeClr>
                </a:solidFill>
                <a:latin typeface="Aptos Narrow"/>
              </a:rPr>
              <a:t>DCR to develop a clear and consistent process for communicating planned projects, both near- and long-term.  </a:t>
            </a:r>
            <a:endParaRPr lang="en-US"/>
          </a:p>
        </p:txBody>
      </p:sp>
      <p:sp>
        <p:nvSpPr>
          <p:cNvPr id="6" name="TextBox 5">
            <a:extLst>
              <a:ext uri="{FF2B5EF4-FFF2-40B4-BE49-F238E27FC236}">
                <a16:creationId xmlns:a16="http://schemas.microsoft.com/office/drawing/2014/main" id="{6CAB3B1E-69C5-769D-815F-E00C1790D36B}"/>
              </a:ext>
            </a:extLst>
          </p:cNvPr>
          <p:cNvSpPr txBox="1"/>
          <p:nvPr/>
        </p:nvSpPr>
        <p:spPr>
          <a:xfrm>
            <a:off x="1097280" y="4168876"/>
            <a:ext cx="10087895" cy="1754326"/>
          </a:xfrm>
          <a:prstGeom prst="rect">
            <a:avLst/>
          </a:prstGeom>
          <a:noFill/>
        </p:spPr>
        <p:txBody>
          <a:bodyPr wrap="square" lIns="91440" tIns="45720" rIns="91440" bIns="45720" rtlCol="0" anchor="t">
            <a:spAutoFit/>
          </a:bodyPr>
          <a:lstStyle/>
          <a:p>
            <a:r>
              <a:rPr lang="en-US" b="1" i="1">
                <a:latin typeface="Aptos Narrow"/>
              </a:rPr>
              <a:t>Background context: </a:t>
            </a:r>
            <a:r>
              <a:rPr lang="en-US" i="1">
                <a:latin typeface="Aptos Narrow"/>
              </a:rPr>
              <a:t>This recommendation is built on the need for more regular and consistent approaches to communicating project work to community members in the impacted project area. A consistent theme which the Task Force heard from the community is the desire for more regular updates from DCR on project progress and next steps. Currently, the available mechanisms for which community members can provide comments or share concerns with DCR in any particular issue is limited. This recommendation will ensure more consistent processes for how DCR will communicate and provide updates to community members. </a:t>
            </a:r>
            <a:endParaRPr lang="en-US" sz="2000">
              <a:latin typeface="Aptos Narrow" panose="020B0004020202020204" pitchFamily="34" charset="0"/>
            </a:endParaRPr>
          </a:p>
        </p:txBody>
      </p:sp>
    </p:spTree>
    <p:extLst>
      <p:ext uri="{BB962C8B-B14F-4D97-AF65-F5344CB8AC3E}">
        <p14:creationId xmlns:p14="http://schemas.microsoft.com/office/powerpoint/2010/main" val="2096433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254D7-C3A6-9362-0311-40925FED049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E131D31-6E41-2ED7-29DB-36B4D35E1AE5}"/>
              </a:ext>
            </a:extLst>
          </p:cNvPr>
          <p:cNvSpPr>
            <a:spLocks noGrp="1"/>
          </p:cNvSpPr>
          <p:nvPr>
            <p:ph type="title" idx="4294967295"/>
          </p:nvPr>
        </p:nvSpPr>
        <p:spPr>
          <a:xfrm>
            <a:off x="1066800" y="17047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Draft Recommendation 2 (Part 2):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Project Planning Improvement</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A9A1E25B-3191-DCAB-9B16-1B128346D71D}"/>
              </a:ext>
            </a:extLst>
          </p:cNvPr>
          <p:cNvSpPr txBox="1"/>
          <p:nvPr/>
        </p:nvSpPr>
        <p:spPr>
          <a:xfrm>
            <a:off x="344135" y="1718692"/>
            <a:ext cx="11729884" cy="4985980"/>
          </a:xfrm>
          <a:prstGeom prst="rect">
            <a:avLst/>
          </a:prstGeom>
          <a:noFill/>
        </p:spPr>
        <p:txBody>
          <a:bodyPr wrap="square" lIns="91440" tIns="45720" rIns="91440" bIns="45720" rtlCol="0" anchor="t">
            <a:spAutoFit/>
          </a:bodyPr>
          <a:lstStyle/>
          <a:p>
            <a:pPr fontAlgn="base"/>
            <a:r>
              <a:rPr lang="en-US">
                <a:latin typeface="Aptos Narrow"/>
              </a:rPr>
              <a:t> </a:t>
            </a:r>
            <a:r>
              <a:rPr lang="en-US" b="1" i="1">
                <a:latin typeface="Aptos Narrow"/>
              </a:rPr>
              <a:t>Suggested implementation strategies or actions: </a:t>
            </a:r>
          </a:p>
          <a:p>
            <a:pPr marL="457200" indent="-457200">
              <a:buAutoNum type="arabicPeriod"/>
            </a:pPr>
            <a:r>
              <a:rPr lang="en-US">
                <a:latin typeface="Aptos Narrow"/>
                <a:ea typeface="+mn-lt"/>
                <a:cs typeface="+mn-lt"/>
              </a:rPr>
              <a:t>Establish a consistent communication approach for project updates (i.e. sharing regular updates via designated channels) </a:t>
            </a:r>
            <a:endParaRPr lang="en-US"/>
          </a:p>
          <a:p>
            <a:pPr marL="457200" indent="-457200">
              <a:buAutoNum type="arabicPeriod"/>
            </a:pPr>
            <a:r>
              <a:rPr lang="en-US">
                <a:latin typeface="Aptos Narrow"/>
                <a:ea typeface="+mn-lt"/>
                <a:cs typeface="+mn-lt"/>
              </a:rPr>
              <a:t>EEA/DCR to integrate communications/stakeholder management technology for effective and timely project updates that include project goals, alternatives considered, anticipated impacts, and opportunities for community input. </a:t>
            </a:r>
            <a:endParaRPr lang="en-US"/>
          </a:p>
          <a:p>
            <a:pPr marL="457200" indent="-457200">
              <a:buAutoNum type="arabicPeriod"/>
            </a:pPr>
            <a:r>
              <a:rPr lang="en-US">
                <a:latin typeface="Aptos Narrow"/>
                <a:ea typeface="+mn-lt"/>
                <a:cs typeface="+mn-lt"/>
              </a:rPr>
              <a:t>Establish multiple modes of communication updates to ensure reaching those most impacted by project developments, including:  </a:t>
            </a:r>
            <a:endParaRPr lang="en-US"/>
          </a:p>
          <a:p>
            <a:pPr marL="914400" lvl="1" indent="-457200">
              <a:buFont typeface="Courier New"/>
              <a:buChar char="o"/>
            </a:pPr>
            <a:r>
              <a:rPr lang="en-US" sz="1400">
                <a:latin typeface="Aptos Narrow"/>
                <a:ea typeface="+mn-lt"/>
                <a:cs typeface="+mn-lt"/>
              </a:rPr>
              <a:t>Establish a database of current DCR projects that are active</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Establish a project landing page for each project that acts as a center point for all project updates. Ensure this project page is accessible and easy to navigate. </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Host a contact list tied to the project  </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Post flyers near the physical location of the updates in advance of the project </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Use traditional media outlets such as newspapers, radio or local TV channels, as well as social media outlets, targeting multilingual channels as well</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Updates shared through trusted partner organizations, community groups, and local institutions such as local churches, cultural centers, senior centers, senior housing, public and affordable housing, among others, in addition to City of Cambridge and partner state agency channels. </a:t>
            </a:r>
            <a:r>
              <a:rPr lang="en-US" sz="2000">
                <a:latin typeface="Aptos Narrow"/>
                <a:ea typeface="+mn-lt"/>
                <a:cs typeface="+mn-lt"/>
              </a:rPr>
              <a:t>  </a:t>
            </a:r>
            <a:endParaRPr lang="en-US" sz="2000">
              <a:ea typeface="Calibri" panose="020F0502020204030204"/>
              <a:cs typeface="Calibri" panose="020F0502020204030204"/>
            </a:endParaRPr>
          </a:p>
          <a:p>
            <a:pPr marL="457200" indent="-457200">
              <a:buAutoNum type="arabicPeriod"/>
            </a:pPr>
            <a:r>
              <a:rPr lang="en-US">
                <a:latin typeface="Aptos Narrow"/>
                <a:ea typeface="+mn-lt"/>
                <a:cs typeface="+mn-lt"/>
              </a:rPr>
              <a:t>Ensure equitable access to information  </a:t>
            </a:r>
            <a:endParaRPr lang="en-US"/>
          </a:p>
          <a:p>
            <a:pPr marL="914400" lvl="1" indent="-457200">
              <a:buFont typeface="Courier New"/>
              <a:buChar char="o"/>
            </a:pPr>
            <a:r>
              <a:rPr lang="en-US" sz="1400">
                <a:latin typeface="Aptos Narrow"/>
                <a:ea typeface="+mn-lt"/>
                <a:cs typeface="+mn-lt"/>
              </a:rPr>
              <a:t>Use plain-language materials and summaries </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Use accessible formats and consistent design</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Translate materials </a:t>
            </a:r>
            <a:endParaRPr lang="en-US" sz="1400">
              <a:ea typeface="Calibri" panose="020F0502020204030204"/>
              <a:cs typeface="Calibri" panose="020F0502020204030204"/>
            </a:endParaRPr>
          </a:p>
          <a:p>
            <a:pPr marL="914400" lvl="1" indent="-457200">
              <a:buFont typeface="Courier New"/>
              <a:buChar char="o"/>
            </a:pPr>
            <a:r>
              <a:rPr lang="en-US" sz="1400">
                <a:latin typeface="Aptos Narrow"/>
                <a:ea typeface="+mn-lt"/>
                <a:cs typeface="+mn-lt"/>
              </a:rPr>
              <a:t>Tailor outreach strategies to historically excluded communities</a:t>
            </a:r>
            <a:endParaRPr lang="en-US" sz="1400">
              <a:ea typeface="Calibri" panose="020F0502020204030204"/>
              <a:cs typeface="Calibri" panose="020F0502020204030204"/>
            </a:endParaRPr>
          </a:p>
          <a:p>
            <a:pPr marL="457200" indent="-457200">
              <a:buAutoNum type="arabicPeriod"/>
            </a:pPr>
            <a:endParaRPr lang="en-US">
              <a:latin typeface="Aptos Narrow"/>
            </a:endParaRPr>
          </a:p>
        </p:txBody>
      </p:sp>
    </p:spTree>
    <p:extLst>
      <p:ext uri="{BB962C8B-B14F-4D97-AF65-F5344CB8AC3E}">
        <p14:creationId xmlns:p14="http://schemas.microsoft.com/office/powerpoint/2010/main" val="2576091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7398F-4B54-76E5-2B7C-7FEBAF3AA1FD}"/>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3B3CC3F9-9200-FD0D-2265-0E6E0FF3ABA3}"/>
              </a:ext>
            </a:extLst>
          </p:cNvPr>
          <p:cNvSpPr>
            <a:spLocks noGrp="1"/>
          </p:cNvSpPr>
          <p:nvPr>
            <p:ph type="title" idx="4294967295"/>
          </p:nvPr>
        </p:nvSpPr>
        <p:spPr>
          <a:xfrm>
            <a:off x="1066800" y="182833"/>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Draft Recommendation 3 (Part 1):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Centering Equity &amp; Environmental Justice</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51050952-8BC6-8B82-5D16-EF90C9EA2C48}"/>
              </a:ext>
            </a:extLst>
          </p:cNvPr>
          <p:cNvSpPr/>
          <p:nvPr/>
        </p:nvSpPr>
        <p:spPr>
          <a:xfrm>
            <a:off x="960938" y="1991031"/>
            <a:ext cx="10194741" cy="2050027"/>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rgbClr val="404040"/>
                </a:solidFill>
                <a:latin typeface="Aptos Narrow"/>
              </a:rPr>
              <a:t>DCR to establish a clear process for ensuring marginalized communities and those who have historically been impacted by and excluded from public processes have a clear role in DCR processes. </a:t>
            </a:r>
            <a:r>
              <a:rPr lang="en-US" sz="2800" b="1">
                <a:solidFill>
                  <a:schemeClr val="tx1">
                    <a:lumMod val="75000"/>
                    <a:lumOff val="25000"/>
                  </a:schemeClr>
                </a:solidFill>
                <a:latin typeface="Aptos Narrow"/>
              </a:rPr>
              <a:t> </a:t>
            </a:r>
            <a:endParaRPr lang="en-US">
              <a:solidFill>
                <a:schemeClr val="tx1">
                  <a:lumMod val="75000"/>
                  <a:lumOff val="25000"/>
                </a:schemeClr>
              </a:solidFill>
            </a:endParaRPr>
          </a:p>
        </p:txBody>
      </p:sp>
      <p:sp>
        <p:nvSpPr>
          <p:cNvPr id="6" name="TextBox 5">
            <a:extLst>
              <a:ext uri="{FF2B5EF4-FFF2-40B4-BE49-F238E27FC236}">
                <a16:creationId xmlns:a16="http://schemas.microsoft.com/office/drawing/2014/main" id="{849FE6C3-9198-E2C9-5324-D141AC3991C4}"/>
              </a:ext>
            </a:extLst>
          </p:cNvPr>
          <p:cNvSpPr txBox="1"/>
          <p:nvPr/>
        </p:nvSpPr>
        <p:spPr>
          <a:xfrm>
            <a:off x="960938" y="4375355"/>
            <a:ext cx="10194741" cy="1754326"/>
          </a:xfrm>
          <a:prstGeom prst="rect">
            <a:avLst/>
          </a:prstGeom>
          <a:noFill/>
        </p:spPr>
        <p:txBody>
          <a:bodyPr wrap="square" lIns="91440" tIns="45720" rIns="91440" bIns="45720" rtlCol="0" anchor="t">
            <a:spAutoFit/>
          </a:bodyPr>
          <a:lstStyle/>
          <a:p>
            <a:r>
              <a:rPr lang="en-US" b="1" i="1">
                <a:latin typeface="Aptos Narrow"/>
              </a:rPr>
              <a:t>Background context:</a:t>
            </a:r>
            <a:r>
              <a:rPr lang="en-US" b="1">
                <a:latin typeface="Aptos Narrow"/>
              </a:rPr>
              <a:t> </a:t>
            </a:r>
            <a:r>
              <a:rPr lang="en-US">
                <a:latin typeface="Aptos Narrow"/>
              </a:rPr>
              <a:t>Community members expressed that in many instances, decision making at DCR does not reflect or include the voice of the immediately impacted community. Community members don’t feel that they are included in the planning and decision-making milestones, and as a result, are often left experiencing the repercussions (e.g., traffic congestion, safety-related issues, etc.) without enjoying the benefits. The Task Force believes that this recommendation will ensure equity is centered in all DCR’s planning and decision-making processes. </a:t>
            </a:r>
            <a:endParaRPr lang="en-US" sz="2000">
              <a:latin typeface="Aptos Narrow"/>
            </a:endParaRPr>
          </a:p>
        </p:txBody>
      </p:sp>
    </p:spTree>
    <p:extLst>
      <p:ext uri="{BB962C8B-B14F-4D97-AF65-F5344CB8AC3E}">
        <p14:creationId xmlns:p14="http://schemas.microsoft.com/office/powerpoint/2010/main" val="3061734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94DA1-E03A-8158-C4D8-F5C80C05B1A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5F674CD-1084-FBA3-1E68-0998807A609D}"/>
              </a:ext>
            </a:extLst>
          </p:cNvPr>
          <p:cNvSpPr>
            <a:spLocks noGrp="1"/>
          </p:cNvSpPr>
          <p:nvPr>
            <p:ph type="title" idx="4294967295"/>
          </p:nvPr>
        </p:nvSpPr>
        <p:spPr>
          <a:xfrm>
            <a:off x="1066800" y="170480"/>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Draft Recommendation 3 (Part 2):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Centering Equity &amp; Environmental Justice</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6" name="TextBox 5">
            <a:extLst>
              <a:ext uri="{FF2B5EF4-FFF2-40B4-BE49-F238E27FC236}">
                <a16:creationId xmlns:a16="http://schemas.microsoft.com/office/drawing/2014/main" id="{437548C9-5BC6-9EDE-F72E-9E55EE3BCF18}"/>
              </a:ext>
            </a:extLst>
          </p:cNvPr>
          <p:cNvSpPr txBox="1"/>
          <p:nvPr/>
        </p:nvSpPr>
        <p:spPr>
          <a:xfrm>
            <a:off x="1097279" y="2051991"/>
            <a:ext cx="10058401" cy="2862322"/>
          </a:xfrm>
          <a:prstGeom prst="rect">
            <a:avLst/>
          </a:prstGeom>
          <a:noFill/>
        </p:spPr>
        <p:txBody>
          <a:bodyPr wrap="square" lIns="91440" tIns="45720" rIns="91440" bIns="45720" rtlCol="0" anchor="t">
            <a:spAutoFit/>
          </a:bodyPr>
          <a:lstStyle/>
          <a:p>
            <a:pPr fontAlgn="base"/>
            <a:r>
              <a:rPr lang="en-US" sz="2000">
                <a:latin typeface="Aptos Narrow"/>
              </a:rPr>
              <a:t> </a:t>
            </a:r>
            <a:r>
              <a:rPr lang="en-US" sz="2000" b="1" i="1">
                <a:latin typeface="Aptos Narrow"/>
              </a:rPr>
              <a:t>Suggested implementation strategies or actions: </a:t>
            </a:r>
          </a:p>
          <a:p>
            <a:pPr marL="457200" indent="-457200" fontAlgn="base">
              <a:buAutoNum type="arabicPeriod"/>
            </a:pPr>
            <a:r>
              <a:rPr lang="en-US" sz="2000">
                <a:latin typeface="Aptos Narrow"/>
                <a:ea typeface="+mn-lt"/>
                <a:cs typeface="+mn-lt"/>
              </a:rPr>
              <a:t>Build in as pre-planning: Conduct a process at the start of any project to determine who will be impacted by the changes of this project and determine what role they can or should play throughout this project lifetime. This can include coordination with local organizations and groups, such as community-based non-profits, faith communities, schools, community centers, senior center, public and affordable housing, neighborhood groups, etc. </a:t>
            </a:r>
          </a:p>
          <a:p>
            <a:pPr marL="457200" indent="-457200">
              <a:buAutoNum type="arabicPeriod"/>
            </a:pPr>
            <a:r>
              <a:rPr lang="en-US" sz="2000">
                <a:latin typeface="Aptos Narrow"/>
                <a:ea typeface="+mn-lt"/>
                <a:cs typeface="+mn-lt"/>
              </a:rPr>
              <a:t>Ensure that DCR’s Language Access Plan is integrated in these processes.</a:t>
            </a:r>
            <a:endParaRPr lang="en-US"/>
          </a:p>
          <a:p>
            <a:pPr marL="457200" indent="-457200">
              <a:buAutoNum type="arabicPeriod"/>
            </a:pPr>
            <a:r>
              <a:rPr lang="en-US" sz="2000">
                <a:latin typeface="Aptos Narrow"/>
                <a:ea typeface="+mn-lt"/>
                <a:cs typeface="+mn-lt"/>
              </a:rPr>
              <a:t>Establish and implement a DCR Public Involvement Plan</a:t>
            </a:r>
            <a:endParaRPr lang="en-US"/>
          </a:p>
          <a:p>
            <a:pPr marL="457200" indent="-457200">
              <a:buAutoNum type="arabicPeriod"/>
            </a:pPr>
            <a:endParaRPr lang="en-US" sz="2000">
              <a:latin typeface="Aptos Narrow" panose="020B0004020202020204" pitchFamily="34" charset="0"/>
            </a:endParaRPr>
          </a:p>
        </p:txBody>
      </p:sp>
    </p:spTree>
    <p:extLst>
      <p:ext uri="{BB962C8B-B14F-4D97-AF65-F5344CB8AC3E}">
        <p14:creationId xmlns:p14="http://schemas.microsoft.com/office/powerpoint/2010/main" val="2225564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CA48-D022-6B5B-EC17-A0EDA7F13B7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090D586-55E9-E944-F905-B7E6F862D7F9}"/>
              </a:ext>
            </a:extLst>
          </p:cNvPr>
          <p:cNvSpPr txBox="1">
            <a:spLocks noGrp="1"/>
          </p:cNvSpPr>
          <p:nvPr>
            <p:ph type="title" idx="4294967295"/>
          </p:nvPr>
        </p:nvSpPr>
        <p:spPr>
          <a:xfrm>
            <a:off x="1097279" y="255136"/>
            <a:ext cx="10058400" cy="14507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300" b="0" i="1"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Draft Recommendation 4 (Part 1): </a:t>
            </a:r>
            <a:br>
              <a:rPr kumimoji="0" lang="en-US" sz="48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br>
            <a:r>
              <a:rPr kumimoji="0" lang="en-US" sz="4300" b="0" i="0" u="none" strike="noStrike" kern="1200" cap="none" spc="-50" normalizeH="0" baseline="0" noProof="0">
                <a:ln>
                  <a:noFill/>
                </a:ln>
                <a:solidFill>
                  <a:schemeClr val="tx1">
                    <a:lumMod val="75000"/>
                    <a:lumOff val="25000"/>
                  </a:schemeClr>
                </a:solidFill>
                <a:effectLst/>
                <a:uLnTx/>
                <a:uFillTx/>
                <a:latin typeface="Aptos Display"/>
                <a:ea typeface="Calibri Light"/>
                <a:cs typeface="Calibri Light"/>
              </a:rPr>
              <a:t>Implementation</a:t>
            </a:r>
            <a:endParaRPr kumimoji="0" lang="en-US" sz="4300" b="0" i="0" u="none" strike="noStrike" kern="1200" cap="none" spc="-50" normalizeH="0" baseline="0" noProof="0">
              <a:ln>
                <a:noFill/>
              </a:ln>
              <a:solidFill>
                <a:schemeClr val="tx1">
                  <a:lumMod val="75000"/>
                  <a:lumOff val="25000"/>
                </a:schemeClr>
              </a:solidFill>
              <a:effectLst/>
              <a:uLnTx/>
              <a:uFillTx/>
              <a:latin typeface="+mj-lt"/>
              <a:ea typeface="+mj-ea"/>
              <a:cs typeface="+mj-cs"/>
            </a:endParaRPr>
          </a:p>
        </p:txBody>
      </p:sp>
      <p:sp>
        <p:nvSpPr>
          <p:cNvPr id="4" name="Rectangle: Rounded Corners 3">
            <a:extLst>
              <a:ext uri="{FF2B5EF4-FFF2-40B4-BE49-F238E27FC236}">
                <a16:creationId xmlns:a16="http://schemas.microsoft.com/office/drawing/2014/main" id="{288F6510-A600-4CE9-C821-C3BA587134E8}"/>
              </a:ext>
            </a:extLst>
          </p:cNvPr>
          <p:cNvSpPr/>
          <p:nvPr/>
        </p:nvSpPr>
        <p:spPr>
          <a:xfrm>
            <a:off x="960938" y="1991031"/>
            <a:ext cx="10194741" cy="2895601"/>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a:solidFill>
                  <a:schemeClr val="tx1">
                    <a:lumMod val="75000"/>
                    <a:lumOff val="25000"/>
                  </a:schemeClr>
                </a:solidFill>
                <a:latin typeface="Aptos Narrow"/>
              </a:rPr>
              <a:t>DCR to apply the communication and outreach recommendations above (Recommendations 1-3) to address physical infrastructure-related feedback received through this Task Force for the Charles River area between Longfellow and Eliot bridges, as a pilot for applying communication and outreach strategies for other DCR projects across the Commonwealth. </a:t>
            </a:r>
            <a:endParaRPr lang="en-US"/>
          </a:p>
        </p:txBody>
      </p:sp>
      <p:sp>
        <p:nvSpPr>
          <p:cNvPr id="6" name="TextBox 5">
            <a:extLst>
              <a:ext uri="{FF2B5EF4-FFF2-40B4-BE49-F238E27FC236}">
                <a16:creationId xmlns:a16="http://schemas.microsoft.com/office/drawing/2014/main" id="{1FB4125B-D901-3D09-6070-7B5B775AFDB6}"/>
              </a:ext>
            </a:extLst>
          </p:cNvPr>
          <p:cNvSpPr txBox="1"/>
          <p:nvPr/>
        </p:nvSpPr>
        <p:spPr>
          <a:xfrm>
            <a:off x="960938" y="5171770"/>
            <a:ext cx="10194741" cy="923330"/>
          </a:xfrm>
          <a:prstGeom prst="rect">
            <a:avLst/>
          </a:prstGeom>
          <a:noFill/>
        </p:spPr>
        <p:txBody>
          <a:bodyPr wrap="square" lIns="91440" tIns="45720" rIns="91440" bIns="45720" rtlCol="0" anchor="t">
            <a:spAutoFit/>
          </a:bodyPr>
          <a:lstStyle/>
          <a:p>
            <a:r>
              <a:rPr lang="en-US" b="1" i="1">
                <a:latin typeface="Aptos Narrow"/>
              </a:rPr>
              <a:t>Background context: </a:t>
            </a:r>
            <a:r>
              <a:rPr lang="en-US" i="1">
                <a:latin typeface="Aptos Narrow"/>
              </a:rPr>
              <a:t>DCR should implement strategies/actions listed in the above recommendations to the Charles River area between Longfellow and Eliot bridges. Best practices and lessons learned in this pilot implementation effort can be replicated to other areas across the state that are facing similar challenges.  </a:t>
            </a:r>
            <a:r>
              <a:rPr lang="en-US">
                <a:latin typeface="Aptos Narrow"/>
              </a:rPr>
              <a:t> </a:t>
            </a:r>
            <a:endParaRPr lang="en-US" sz="2000">
              <a:latin typeface="Aptos Narrow"/>
            </a:endParaRPr>
          </a:p>
        </p:txBody>
      </p:sp>
    </p:spTree>
    <p:extLst>
      <p:ext uri="{BB962C8B-B14F-4D97-AF65-F5344CB8AC3E}">
        <p14:creationId xmlns:p14="http://schemas.microsoft.com/office/powerpoint/2010/main" val="277447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r>
              <a:rPr lang="en-US">
                <a:latin typeface="Aptos Display"/>
                <a:ea typeface="Calibri Light"/>
                <a:cs typeface="Calibri Light"/>
              </a:rPr>
              <a:t>Interpretation Logistics</a:t>
            </a:r>
            <a:endParaRPr lang="en-US"/>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786280" cy="4046107"/>
          </a:xfrm>
        </p:spPr>
        <p:txBody>
          <a:bodyPr vert="horz" lIns="0" tIns="45720" rIns="0" bIns="45720" rtlCol="0" anchor="t">
            <a:noAutofit/>
          </a:bodyPr>
          <a:lstStyle/>
          <a:p>
            <a:pPr marL="383540" indent="-182880">
              <a:lnSpc>
                <a:spcPct val="100000"/>
              </a:lnSpc>
              <a:spcBef>
                <a:spcPts val="400"/>
              </a:spcBef>
              <a:spcAft>
                <a:spcPts val="400"/>
              </a:spcAft>
              <a:buClr>
                <a:srgbClr val="004B24"/>
              </a:buClr>
              <a:buSzTx/>
              <a:buFont typeface="Wingdings" panose="05000000000000000000" pitchFamily="2" charset="2"/>
              <a:buChar char="§"/>
            </a:pPr>
            <a:r>
              <a:rPr lang="en-US" sz="2400">
                <a:solidFill>
                  <a:schemeClr val="tx1"/>
                </a:solidFill>
                <a:latin typeface="Aptos Narrow"/>
              </a:rPr>
              <a:t> </a:t>
            </a:r>
            <a:r>
              <a:rPr lang="en-US" sz="2400">
                <a:solidFill>
                  <a:schemeClr val="tx1"/>
                </a:solidFill>
                <a:latin typeface="Aptos Narrow"/>
                <a:ea typeface="Calibri"/>
                <a:cs typeface="Calibri"/>
              </a:rPr>
              <a:t>Language Interpretation is being offered in: Spanish, Brazilian Portuguese, Haitian Creole, Mandarin, Cantonese, Amharic, Arabic, and American Sign Language (ASL)</a:t>
            </a:r>
          </a:p>
          <a:p>
            <a:pPr marL="383540" lvl="1">
              <a:lnSpc>
                <a:spcPct val="100000"/>
              </a:lnSpc>
              <a:spcBef>
                <a:spcPts val="400"/>
              </a:spcBef>
              <a:buClr>
                <a:srgbClr val="004B24"/>
              </a:buClr>
              <a:buFont typeface="Wingdings" panose="05000000000000000000" pitchFamily="2" charset="2"/>
              <a:buChar char="§"/>
            </a:pPr>
            <a:r>
              <a:rPr lang="en-US" sz="2400">
                <a:solidFill>
                  <a:srgbClr val="000000"/>
                </a:solidFill>
                <a:latin typeface="Aptos Narrow"/>
                <a:ea typeface="Calibri"/>
                <a:cs typeface="Calibri"/>
              </a:rPr>
              <a:t>To participate in your desired language, click the “Interpretation” globe icon and select your language</a:t>
            </a:r>
          </a:p>
          <a:p>
            <a:pPr marL="383540" lvl="1">
              <a:lnSpc>
                <a:spcPct val="100000"/>
              </a:lnSpc>
              <a:spcBef>
                <a:spcPts val="400"/>
              </a:spcBef>
              <a:buClr>
                <a:srgbClr val="004B24"/>
              </a:buClr>
              <a:buFont typeface="Wingdings" panose="05000000000000000000" pitchFamily="2" charset="2"/>
              <a:buChar char="§"/>
            </a:pPr>
            <a:r>
              <a:rPr lang="en-US" sz="2400">
                <a:solidFill>
                  <a:srgbClr val="000000"/>
                </a:solidFill>
                <a:latin typeface="Aptos Narrow"/>
                <a:ea typeface="Calibri"/>
                <a:cs typeface="Calibri"/>
              </a:rPr>
              <a:t>Please speak slowly</a:t>
            </a:r>
          </a:p>
          <a:p>
            <a:pPr marL="383540" lvl="1">
              <a:lnSpc>
                <a:spcPct val="100000"/>
              </a:lnSpc>
              <a:spcBef>
                <a:spcPts val="400"/>
              </a:spcBef>
              <a:buClr>
                <a:srgbClr val="004B24"/>
              </a:buClr>
              <a:buFont typeface="Wingdings" panose="05000000000000000000" pitchFamily="2" charset="2"/>
              <a:buChar char="§"/>
            </a:pPr>
            <a:r>
              <a:rPr lang="en-US" sz="2400">
                <a:solidFill>
                  <a:srgbClr val="000000"/>
                </a:solidFill>
                <a:latin typeface="Aptos Narrow"/>
                <a:ea typeface="Calibri"/>
                <a:cs typeface="Calibri"/>
              </a:rPr>
              <a:t>All attendees must select a language channel, even if participating in English</a:t>
            </a:r>
            <a:endParaRPr lang="en-US" sz="2400"/>
          </a:p>
          <a:p>
            <a:pPr marL="383540" lvl="1">
              <a:lnSpc>
                <a:spcPct val="100000"/>
              </a:lnSpc>
              <a:spcBef>
                <a:spcPts val="400"/>
              </a:spcBef>
              <a:buFont typeface="Wingdings" panose="05000000000000000000" pitchFamily="2" charset="2"/>
              <a:buChar char="§"/>
            </a:pPr>
            <a:endParaRPr lang="en-US" sz="2400">
              <a:solidFill>
                <a:srgbClr val="FF0000"/>
              </a:solidFill>
              <a:highlight>
                <a:srgbClr val="FFFF00"/>
              </a:highlight>
              <a:latin typeface="Aptos Narrow" panose="020B0004020202020204" pitchFamily="34" charset="0"/>
              <a:ea typeface="Calibri"/>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4F42-E636-D1EF-16A9-D199FA4EA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510C29-5A55-EEE9-A741-7680F8234E6E}"/>
              </a:ext>
            </a:extLst>
          </p:cNvPr>
          <p:cNvSpPr>
            <a:spLocks noGrp="1"/>
          </p:cNvSpPr>
          <p:nvPr>
            <p:ph type="title"/>
          </p:nvPr>
        </p:nvSpPr>
        <p:spPr/>
        <p:txBody>
          <a:bodyPr>
            <a:normAutofit/>
          </a:bodyPr>
          <a:lstStyle/>
          <a:p>
            <a:r>
              <a:rPr lang="en-US" sz="3300" i="1">
                <a:latin typeface="Aptos Display"/>
                <a:ea typeface="Calibri Light"/>
                <a:cs typeface="Calibri Light"/>
              </a:rPr>
              <a:t>Draft Recommendation 4 (Part 2): </a:t>
            </a:r>
            <a:br>
              <a:rPr lang="en-US">
                <a:latin typeface="Aptos Display"/>
                <a:ea typeface="Calibri Light"/>
                <a:cs typeface="Calibri Light"/>
              </a:rPr>
            </a:br>
            <a:r>
              <a:rPr lang="en-US" sz="4300">
                <a:latin typeface="Aptos Display"/>
                <a:ea typeface="Calibri Light"/>
                <a:cs typeface="Calibri Light"/>
              </a:rPr>
              <a:t>Implementation</a:t>
            </a:r>
            <a:endParaRPr lang="en-US" sz="4300"/>
          </a:p>
        </p:txBody>
      </p:sp>
      <p:sp>
        <p:nvSpPr>
          <p:cNvPr id="6" name="TextBox 5">
            <a:extLst>
              <a:ext uri="{FF2B5EF4-FFF2-40B4-BE49-F238E27FC236}">
                <a16:creationId xmlns:a16="http://schemas.microsoft.com/office/drawing/2014/main" id="{C425EC7F-A7FC-5333-AE5B-0856BA19DCC1}"/>
              </a:ext>
            </a:extLst>
          </p:cNvPr>
          <p:cNvSpPr txBox="1"/>
          <p:nvPr/>
        </p:nvSpPr>
        <p:spPr>
          <a:xfrm>
            <a:off x="1097279" y="2051991"/>
            <a:ext cx="10058401" cy="3170099"/>
          </a:xfrm>
          <a:prstGeom prst="rect">
            <a:avLst/>
          </a:prstGeom>
          <a:noFill/>
        </p:spPr>
        <p:txBody>
          <a:bodyPr wrap="square" lIns="91440" tIns="45720" rIns="91440" bIns="45720" rtlCol="0" anchor="t">
            <a:spAutoFit/>
          </a:bodyPr>
          <a:lstStyle/>
          <a:p>
            <a:pPr fontAlgn="base"/>
            <a:r>
              <a:rPr lang="en-US" sz="2000">
                <a:latin typeface="Aptos Narrow"/>
              </a:rPr>
              <a:t> </a:t>
            </a:r>
            <a:r>
              <a:rPr lang="en-US" sz="2000" b="1" i="1">
                <a:latin typeface="Aptos Narrow"/>
              </a:rPr>
              <a:t>Suggested implementation strategies or actions: </a:t>
            </a:r>
          </a:p>
          <a:p>
            <a:pPr marL="457200" indent="-457200" fontAlgn="base">
              <a:buAutoNum type="arabicPeriod"/>
            </a:pPr>
            <a:r>
              <a:rPr lang="en-US" sz="2000">
                <a:latin typeface="Aptos Narrow"/>
                <a:ea typeface="+mn-lt"/>
                <a:cs typeface="+mn-lt"/>
              </a:rPr>
              <a:t>Walk through a few examples of how different scenarios brought up during Task Force meetings, focus groups or public meetings related to infrastructure improvements in the area could be addressed via the recommendations above. </a:t>
            </a:r>
          </a:p>
          <a:p>
            <a:pPr marL="914400" lvl="1" indent="-457200">
              <a:buFont typeface="Courier New"/>
              <a:buChar char="o"/>
            </a:pPr>
            <a:r>
              <a:rPr lang="en-US" sz="2000">
                <a:latin typeface="Aptos Narrow"/>
                <a:ea typeface="+mn-lt"/>
                <a:cs typeface="+mn-lt"/>
              </a:rPr>
              <a:t>Large event that requires a road closure</a:t>
            </a:r>
            <a:endParaRPr lang="en-US">
              <a:ea typeface="Calibri" panose="020F0502020204030204"/>
              <a:cs typeface="Calibri" panose="020F0502020204030204"/>
            </a:endParaRPr>
          </a:p>
          <a:p>
            <a:pPr marL="914400" lvl="1" indent="-457200">
              <a:buFont typeface="Courier New"/>
              <a:buChar char="o"/>
            </a:pPr>
            <a:r>
              <a:rPr lang="en-US" sz="2000">
                <a:latin typeface="Aptos Narrow"/>
                <a:ea typeface="+mn-lt"/>
                <a:cs typeface="+mn-lt"/>
              </a:rPr>
              <a:t>Small Project that requires a temporary closure of parks, roadway, or public space for maintenance</a:t>
            </a:r>
            <a:endParaRPr lang="en-US">
              <a:ea typeface="Calibri" panose="020F0502020204030204"/>
              <a:cs typeface="Calibri" panose="020F0502020204030204"/>
            </a:endParaRPr>
          </a:p>
          <a:p>
            <a:pPr marL="914400" lvl="1" indent="-457200">
              <a:buFont typeface="Courier New"/>
              <a:buChar char="o"/>
            </a:pPr>
            <a:r>
              <a:rPr lang="en-US" sz="2000">
                <a:latin typeface="Aptos Narrow"/>
                <a:ea typeface="+mn-lt"/>
                <a:cs typeface="+mn-lt"/>
              </a:rPr>
              <a:t>Large new project that will have multiple phases of engagement</a:t>
            </a:r>
            <a:endParaRPr lang="en-US">
              <a:ea typeface="Calibri" panose="020F0502020204030204"/>
              <a:cs typeface="Calibri" panose="020F0502020204030204"/>
            </a:endParaRPr>
          </a:p>
          <a:p>
            <a:pPr marL="457200" indent="-457200">
              <a:buAutoNum type="arabicPeriod"/>
            </a:pPr>
            <a:r>
              <a:rPr lang="en-US" sz="2000">
                <a:latin typeface="Aptos Narrow"/>
              </a:rPr>
              <a:t>Develop a clear evaluation framework to track what communication strategies are effective, where gaps remain and how community members experience the new process. </a:t>
            </a:r>
            <a:endParaRPr lang="en-US"/>
          </a:p>
        </p:txBody>
      </p:sp>
    </p:spTree>
    <p:extLst>
      <p:ext uri="{BB962C8B-B14F-4D97-AF65-F5344CB8AC3E}">
        <p14:creationId xmlns:p14="http://schemas.microsoft.com/office/powerpoint/2010/main" val="2062113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a:off x="1091668" y="4138635"/>
            <a:ext cx="9647254" cy="167029"/>
            <a:chOff x="1093416" y="3452483"/>
            <a:chExt cx="10068839" cy="195718"/>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CCF38ADD-09CA-0052-64C2-FAC4B75B81BB}"/>
                </a:ext>
              </a:extLst>
            </p:cNvPr>
            <p:cNvSpPr/>
            <p:nvPr/>
          </p:nvSpPr>
          <p:spPr>
            <a:xfrm flipV="1">
              <a:off x="1337503"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C211A56-1806-7DF8-3BD1-53F2161C6CC7}"/>
                </a:ext>
              </a:extLst>
            </p:cNvPr>
            <p:cNvSpPr/>
            <p:nvPr/>
          </p:nvSpPr>
          <p:spPr>
            <a:xfrm flipV="1">
              <a:off x="4620066"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052545"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1969815"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7754174"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B599CB8B-127E-43E5-0E37-E9CD366CE6BC}"/>
              </a:ext>
              <a:ext uri="{C183D7F6-B498-43B3-948B-1728B52AA6E4}">
                <adec:decorative xmlns:adec="http://schemas.microsoft.com/office/drawing/2017/decorative" val="1"/>
              </a:ext>
            </a:extLst>
          </p:cNvPr>
          <p:cNvCxnSpPr>
            <a:cxnSpLocks/>
          </p:cNvCxnSpPr>
          <p:nvPr/>
        </p:nvCxnSpPr>
        <p:spPr>
          <a:xfrm flipH="1" flipV="1">
            <a:off x="2453556" y="422526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61BE5017-8C2E-41EA-9F85-3D937FDAE8CF}"/>
              </a:ext>
              <a:ext uri="{C183D7F6-B498-43B3-948B-1728B52AA6E4}">
                <adec:decorative xmlns:adec="http://schemas.microsoft.com/office/drawing/2017/decorative" val="1"/>
              </a:ext>
            </a:extLst>
          </p:cNvPr>
          <p:cNvCxnSpPr>
            <a:cxnSpLocks/>
          </p:cNvCxnSpPr>
          <p:nvPr/>
        </p:nvCxnSpPr>
        <p:spPr>
          <a:xfrm flipH="1" flipV="1">
            <a:off x="3435420" y="4225489"/>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4FB732FC-7A93-B0C9-8251-CD533B2B3F89}"/>
              </a:ext>
              <a:ext uri="{C183D7F6-B498-43B3-948B-1728B52AA6E4}">
                <adec:decorative xmlns:adec="http://schemas.microsoft.com/office/drawing/2017/decorative" val="1"/>
              </a:ext>
            </a:extLst>
          </p:cNvPr>
          <p:cNvCxnSpPr>
            <a:cxnSpLocks/>
          </p:cNvCxnSpPr>
          <p:nvPr/>
        </p:nvCxnSpPr>
        <p:spPr>
          <a:xfrm flipH="1" flipV="1">
            <a:off x="4314429"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4E5A38-B279-4C94-2787-E2E48CCC4C5C}"/>
              </a:ext>
              <a:ext uri="{C183D7F6-B498-43B3-948B-1728B52AA6E4}">
                <adec:decorative xmlns:adec="http://schemas.microsoft.com/office/drawing/2017/decorative" val="1"/>
              </a:ext>
            </a:extLst>
          </p:cNvPr>
          <p:cNvCxnSpPr>
            <a:cxnSpLocks/>
          </p:cNvCxnSpPr>
          <p:nvPr/>
        </p:nvCxnSpPr>
        <p:spPr>
          <a:xfrm flipH="1" flipV="1">
            <a:off x="7151635" y="4237211"/>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C15824E-6908-1047-8A3B-13BEBBEFAA0A}"/>
              </a:ext>
              <a:ext uri="{C183D7F6-B498-43B3-948B-1728B52AA6E4}">
                <adec:decorative xmlns:adec="http://schemas.microsoft.com/office/drawing/2017/decorative" val="1"/>
              </a:ext>
            </a:extLst>
          </p:cNvPr>
          <p:cNvCxnSpPr>
            <a:cxnSpLocks/>
          </p:cNvCxnSpPr>
          <p:nvPr/>
        </p:nvCxnSpPr>
        <p:spPr>
          <a:xfrm flipH="1" flipV="1">
            <a:off x="5920712"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561AF33-681B-8A16-8A8A-5F241749A384}"/>
              </a:ext>
              <a:ext uri="{C183D7F6-B498-43B3-948B-1728B52AA6E4}">
                <adec:decorative xmlns:adec="http://schemas.microsoft.com/office/drawing/2017/decorative" val="1"/>
              </a:ext>
            </a:extLst>
          </p:cNvPr>
          <p:cNvCxnSpPr>
            <a:cxnSpLocks/>
          </p:cNvCxnSpPr>
          <p:nvPr/>
        </p:nvCxnSpPr>
        <p:spPr>
          <a:xfrm flipH="1" flipV="1">
            <a:off x="4912527" y="422548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r>
              <a:rPr lang="en-US">
                <a:latin typeface="Aptos Display"/>
                <a:ea typeface="Calibri Light"/>
                <a:cs typeface="Calibri Light"/>
              </a:rPr>
              <a:t>Timeline Overview to June </a:t>
            </a:r>
            <a:endParaRPr lang="en-US">
              <a:latin typeface="Aptos Display"/>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a:off x="1121820" y="430931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May</a:t>
            </a:r>
          </a:p>
        </p:txBody>
      </p:sp>
      <p:sp>
        <p:nvSpPr>
          <p:cNvPr id="57" name="TextBox 56">
            <a:extLst>
              <a:ext uri="{FF2B5EF4-FFF2-40B4-BE49-F238E27FC236}">
                <a16:creationId xmlns:a16="http://schemas.microsoft.com/office/drawing/2014/main" id="{F1623107-395F-25D4-94D5-65ABD11EBC3E}"/>
              </a:ext>
            </a:extLst>
          </p:cNvPr>
          <p:cNvSpPr txBox="1"/>
          <p:nvPr/>
        </p:nvSpPr>
        <p:spPr>
          <a:xfrm>
            <a:off x="1048428" y="2773652"/>
            <a:ext cx="1871479"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May 13</a:t>
            </a:r>
            <a:endParaRPr lang="en-US"/>
          </a:p>
          <a:p>
            <a:pPr algn="ctr"/>
            <a:r>
              <a:rPr lang="en-US">
                <a:ea typeface="Calibri"/>
                <a:cs typeface="Calibri"/>
              </a:rPr>
              <a:t>Meeting #10</a:t>
            </a:r>
            <a:endParaRPr lang="en-US"/>
          </a:p>
          <a:p>
            <a:pPr algn="ctr"/>
            <a:r>
              <a:rPr lang="en-US">
                <a:ea typeface="Calibri"/>
                <a:cs typeface="Calibri"/>
              </a:rPr>
              <a:t>(6-8 PM Hybrid)</a:t>
            </a:r>
          </a:p>
        </p:txBody>
      </p:sp>
      <p:sp>
        <p:nvSpPr>
          <p:cNvPr id="3" name="TextBox 2">
            <a:extLst>
              <a:ext uri="{FF2B5EF4-FFF2-40B4-BE49-F238E27FC236}">
                <a16:creationId xmlns:a16="http://schemas.microsoft.com/office/drawing/2014/main" id="{E85243CD-8FE7-704D-4F2C-645B4AA2364A}"/>
              </a:ext>
            </a:extLst>
          </p:cNvPr>
          <p:cNvSpPr txBox="1"/>
          <p:nvPr/>
        </p:nvSpPr>
        <p:spPr>
          <a:xfrm>
            <a:off x="1431933" y="4749653"/>
            <a:ext cx="1321379"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May 18</a:t>
            </a:r>
            <a:endParaRPr lang="en-US"/>
          </a:p>
          <a:p>
            <a:pPr algn="ctr"/>
            <a:r>
              <a:rPr lang="en-US">
                <a:ea typeface="Calibri"/>
                <a:cs typeface="Calibri"/>
              </a:rPr>
              <a:t>TF Member Feedback</a:t>
            </a:r>
            <a:endParaRPr lang="en-US"/>
          </a:p>
        </p:txBody>
      </p:sp>
      <p:sp>
        <p:nvSpPr>
          <p:cNvPr id="7" name="TextBox 6">
            <a:extLst>
              <a:ext uri="{FF2B5EF4-FFF2-40B4-BE49-F238E27FC236}">
                <a16:creationId xmlns:a16="http://schemas.microsoft.com/office/drawing/2014/main" id="{DA0D8C75-B776-AED8-EBEE-1E75EFE94D3A}"/>
              </a:ext>
            </a:extLst>
          </p:cNvPr>
          <p:cNvSpPr txBox="1"/>
          <p:nvPr/>
        </p:nvSpPr>
        <p:spPr>
          <a:xfrm>
            <a:off x="2897317" y="4749652"/>
            <a:ext cx="1133810" cy="935053"/>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May 25</a:t>
            </a:r>
            <a:endParaRPr lang="en-US"/>
          </a:p>
          <a:p>
            <a:pPr algn="ctr"/>
            <a:r>
              <a:rPr lang="en-US">
                <a:ea typeface="Calibri"/>
                <a:cs typeface="Calibri"/>
              </a:rPr>
              <a:t>Updated Recs to TF</a:t>
            </a:r>
            <a:endParaRPr lang="en-US"/>
          </a:p>
        </p:txBody>
      </p:sp>
      <p:sp>
        <p:nvSpPr>
          <p:cNvPr id="8" name="TextBox 7">
            <a:extLst>
              <a:ext uri="{FF2B5EF4-FFF2-40B4-BE49-F238E27FC236}">
                <a16:creationId xmlns:a16="http://schemas.microsoft.com/office/drawing/2014/main" id="{ECE16FD5-006F-59C2-5A6D-35B0732F941B}"/>
              </a:ext>
            </a:extLst>
          </p:cNvPr>
          <p:cNvSpPr txBox="1"/>
          <p:nvPr/>
        </p:nvSpPr>
        <p:spPr>
          <a:xfrm>
            <a:off x="3422226" y="2766392"/>
            <a:ext cx="1783217"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May 29</a:t>
            </a:r>
          </a:p>
          <a:p>
            <a:pPr algn="ctr"/>
            <a:r>
              <a:rPr lang="en-US">
                <a:ea typeface="Calibri"/>
                <a:cs typeface="Calibri"/>
              </a:rPr>
              <a:t>Public Comment </a:t>
            </a:r>
          </a:p>
          <a:p>
            <a:pPr algn="ctr"/>
            <a:r>
              <a:rPr lang="en-US">
                <a:ea typeface="Calibri"/>
                <a:cs typeface="Calibri"/>
              </a:rPr>
              <a:t>Period Closes</a:t>
            </a:r>
          </a:p>
        </p:txBody>
      </p:sp>
      <p:sp>
        <p:nvSpPr>
          <p:cNvPr id="38" name="TextBox 37">
            <a:extLst>
              <a:ext uri="{FF2B5EF4-FFF2-40B4-BE49-F238E27FC236}">
                <a16:creationId xmlns:a16="http://schemas.microsoft.com/office/drawing/2014/main" id="{A646A67F-06DD-CC7E-386C-25C8A72156B2}"/>
              </a:ext>
            </a:extLst>
          </p:cNvPr>
          <p:cNvSpPr txBox="1"/>
          <p:nvPr/>
        </p:nvSpPr>
        <p:spPr>
          <a:xfrm>
            <a:off x="4246215"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ea typeface="Calibri"/>
                <a:cs typeface="Calibri"/>
              </a:rPr>
              <a:t>June</a:t>
            </a:r>
            <a:endParaRPr lang="en-US" b="1"/>
          </a:p>
        </p:txBody>
      </p:sp>
      <p:sp>
        <p:nvSpPr>
          <p:cNvPr id="15" name="TextBox 14">
            <a:extLst>
              <a:ext uri="{FF2B5EF4-FFF2-40B4-BE49-F238E27FC236}">
                <a16:creationId xmlns:a16="http://schemas.microsoft.com/office/drawing/2014/main" id="{BA5CC6EB-A6B4-5E37-B533-115724B1B0DC}"/>
              </a:ext>
            </a:extLst>
          </p:cNvPr>
          <p:cNvSpPr txBox="1"/>
          <p:nvPr/>
        </p:nvSpPr>
        <p:spPr>
          <a:xfrm>
            <a:off x="4128239" y="4749651"/>
            <a:ext cx="1133810"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June 1</a:t>
            </a:r>
            <a:endParaRPr lang="en-US"/>
          </a:p>
          <a:p>
            <a:pPr algn="ctr"/>
            <a:r>
              <a:rPr lang="en-US">
                <a:ea typeface="Calibri"/>
                <a:cs typeface="Calibri"/>
              </a:rPr>
              <a:t>Survey Data to TF</a:t>
            </a:r>
            <a:endParaRPr lang="en-US"/>
          </a:p>
        </p:txBody>
      </p:sp>
      <p:sp>
        <p:nvSpPr>
          <p:cNvPr id="13" name="TextBox 12">
            <a:extLst>
              <a:ext uri="{FF2B5EF4-FFF2-40B4-BE49-F238E27FC236}">
                <a16:creationId xmlns:a16="http://schemas.microsoft.com/office/drawing/2014/main" id="{13E801AF-ED12-0C04-43AC-6B63B5DA58CB}"/>
              </a:ext>
            </a:extLst>
          </p:cNvPr>
          <p:cNvSpPr txBox="1"/>
          <p:nvPr/>
        </p:nvSpPr>
        <p:spPr>
          <a:xfrm>
            <a:off x="5347439" y="4749651"/>
            <a:ext cx="1309656"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June 5</a:t>
            </a:r>
            <a:endParaRPr lang="en-US"/>
          </a:p>
          <a:p>
            <a:pPr algn="ctr"/>
            <a:r>
              <a:rPr lang="en-US">
                <a:ea typeface="Calibri"/>
                <a:cs typeface="Calibri"/>
              </a:rPr>
              <a:t>TF Member Feedback</a:t>
            </a:r>
          </a:p>
        </p:txBody>
      </p:sp>
      <p:sp>
        <p:nvSpPr>
          <p:cNvPr id="11" name="TextBox 10">
            <a:extLst>
              <a:ext uri="{FF2B5EF4-FFF2-40B4-BE49-F238E27FC236}">
                <a16:creationId xmlns:a16="http://schemas.microsoft.com/office/drawing/2014/main" id="{F5F64EC3-6C43-E904-D674-0FFFDB64ACCC}"/>
              </a:ext>
            </a:extLst>
          </p:cNvPr>
          <p:cNvSpPr txBox="1"/>
          <p:nvPr/>
        </p:nvSpPr>
        <p:spPr>
          <a:xfrm>
            <a:off x="6754209" y="4761374"/>
            <a:ext cx="1403440"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June 10</a:t>
            </a:r>
            <a:endParaRPr lang="en-US"/>
          </a:p>
          <a:p>
            <a:pPr algn="ctr"/>
            <a:r>
              <a:rPr lang="en-US">
                <a:ea typeface="Calibri"/>
                <a:cs typeface="Calibri"/>
              </a:rPr>
              <a:t>Draft Report to TF</a:t>
            </a:r>
            <a:endParaRPr lang="en-US"/>
          </a:p>
        </p:txBody>
      </p:sp>
      <p:sp>
        <p:nvSpPr>
          <p:cNvPr id="58" name="TextBox 57">
            <a:extLst>
              <a:ext uri="{FF2B5EF4-FFF2-40B4-BE49-F238E27FC236}">
                <a16:creationId xmlns:a16="http://schemas.microsoft.com/office/drawing/2014/main" id="{3F00ABB1-F1FC-7981-BDEF-5CD89B405259}"/>
              </a:ext>
            </a:extLst>
          </p:cNvPr>
          <p:cNvSpPr txBox="1"/>
          <p:nvPr/>
        </p:nvSpPr>
        <p:spPr>
          <a:xfrm>
            <a:off x="6801435" y="2771741"/>
            <a:ext cx="1870061"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June 17</a:t>
            </a:r>
            <a:br>
              <a:rPr lang="en-US">
                <a:ea typeface="Calibri"/>
                <a:cs typeface="Calibri"/>
              </a:rPr>
            </a:br>
            <a:r>
              <a:rPr lang="en-US">
                <a:ea typeface="Calibri"/>
                <a:cs typeface="Calibri"/>
              </a:rPr>
              <a:t>Meeting #11</a:t>
            </a:r>
          </a:p>
          <a:p>
            <a:pPr algn="ctr"/>
            <a:r>
              <a:rPr lang="en-US">
                <a:ea typeface="Calibri"/>
                <a:cs typeface="Calibri"/>
              </a:rPr>
              <a:t>(6-8 PM Hybrid)</a:t>
            </a:r>
          </a:p>
        </p:txBody>
      </p:sp>
      <p:sp>
        <p:nvSpPr>
          <p:cNvPr id="9" name="TextBox 8">
            <a:extLst>
              <a:ext uri="{FF2B5EF4-FFF2-40B4-BE49-F238E27FC236}">
                <a16:creationId xmlns:a16="http://schemas.microsoft.com/office/drawing/2014/main" id="{3C0F96AD-B15D-EF8C-93C8-B6A9D95A8D1F}"/>
              </a:ext>
            </a:extLst>
          </p:cNvPr>
          <p:cNvSpPr txBox="1"/>
          <p:nvPr/>
        </p:nvSpPr>
        <p:spPr>
          <a:xfrm>
            <a:off x="9041252" y="2771741"/>
            <a:ext cx="2043242" cy="923330"/>
          </a:xfrm>
          <a:prstGeom prst="rect">
            <a:avLst/>
          </a:prstGeom>
          <a:noFill/>
          <a:ln w="28575">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ea typeface="Calibri"/>
                <a:cs typeface="Calibri"/>
              </a:rPr>
              <a:t>IF NEEDED June 24</a:t>
            </a:r>
            <a:br>
              <a:rPr lang="en-US">
                <a:ea typeface="Calibri"/>
                <a:cs typeface="Calibri"/>
              </a:rPr>
            </a:br>
            <a:r>
              <a:rPr lang="en-US">
                <a:ea typeface="Calibri"/>
                <a:cs typeface="Calibri"/>
              </a:rPr>
              <a:t>Meeting #12</a:t>
            </a:r>
          </a:p>
          <a:p>
            <a:pPr algn="ctr"/>
            <a:r>
              <a:rPr lang="en-US">
                <a:ea typeface="Calibri"/>
                <a:cs typeface="Calibri"/>
              </a:rPr>
              <a:t>(6-8 PM Hybrid)</a:t>
            </a:r>
          </a:p>
        </p:txBody>
      </p:sp>
      <p:sp>
        <p:nvSpPr>
          <p:cNvPr id="59" name="TextBox 58">
            <a:extLst>
              <a:ext uri="{FF2B5EF4-FFF2-40B4-BE49-F238E27FC236}">
                <a16:creationId xmlns:a16="http://schemas.microsoft.com/office/drawing/2014/main" id="{9E421854-13A0-0DCA-2593-414270BFAD66}"/>
              </a:ext>
            </a:extLst>
          </p:cNvPr>
          <p:cNvSpPr txBox="1"/>
          <p:nvPr/>
        </p:nvSpPr>
        <p:spPr>
          <a:xfrm>
            <a:off x="10583363" y="3857414"/>
            <a:ext cx="1409700" cy="923330"/>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00B050"/>
                </a:solidFill>
                <a:ea typeface="Calibri"/>
                <a:cs typeface="Calibri"/>
              </a:rPr>
              <a:t>Final Report due June 30th </a:t>
            </a:r>
            <a:endParaRPr lang="en-US"/>
          </a:p>
        </p:txBody>
      </p:sp>
    </p:spTree>
    <p:extLst>
      <p:ext uri="{BB962C8B-B14F-4D97-AF65-F5344CB8AC3E}">
        <p14:creationId xmlns:p14="http://schemas.microsoft.com/office/powerpoint/2010/main" val="3987872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r>
              <a:rPr lang="en-US">
                <a:latin typeface="Arial" panose="020B0604020202020204" pitchFamily="34" charset="0"/>
                <a:ea typeface="Calibri Light"/>
                <a:cs typeface="Arial" panose="020B0604020202020204" pitchFamily="34" charset="0"/>
              </a:rPr>
              <a:t>Notification of Recording</a:t>
            </a:r>
            <a:endParaRPr lang="en-US">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r>
              <a:rPr lang="en-US" sz="2400">
                <a:solidFill>
                  <a:srgbClr val="000000"/>
                </a:solidFill>
                <a:latin typeface="Aptos Narrow"/>
                <a:cs typeface="Arial"/>
              </a:rPr>
              <a:t>This meeting will be recorded, and the Department of Conservation and Recreation and/or the Executive Office of Energy &amp; Environmental Affairs may choose to distribute the video, still images, audio, and/or the chat transcript. </a:t>
            </a:r>
            <a:br>
              <a:rPr lang="en-US" sz="2400">
                <a:latin typeface="Aptos Narrow"/>
                <a:cs typeface="Arial" panose="020B0604020202020204" pitchFamily="34" charset="0"/>
              </a:rPr>
            </a:br>
            <a:br>
              <a:rPr lang="en-US" sz="2400">
                <a:latin typeface="Aptos Narrow"/>
                <a:cs typeface="Arial" panose="020B0604020202020204" pitchFamily="34" charset="0"/>
              </a:rPr>
            </a:br>
            <a:r>
              <a:rPr lang="en-US" sz="2400">
                <a:solidFill>
                  <a:srgbClr val="000000"/>
                </a:solidFill>
                <a:latin typeface="Aptos Narrow"/>
                <a:cs typeface="Arial"/>
              </a:rPr>
              <a:t>By continuing with this virtual meeting, you are agreeing to be part of a recorded event. The recordings and chat transcripts may be treated as public records.</a:t>
            </a:r>
          </a:p>
        </p:txBody>
      </p:sp>
    </p:spTree>
    <p:extLst>
      <p:ext uri="{BB962C8B-B14F-4D97-AF65-F5344CB8AC3E}">
        <p14:creationId xmlns:p14="http://schemas.microsoft.com/office/powerpoint/2010/main" val="207584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r>
              <a:rPr lang="en-US">
                <a:latin typeface="Aptos Display"/>
                <a:ea typeface="Calibri Light"/>
                <a:cs typeface="Calibri Light"/>
              </a:rPr>
              <a:t>Zoom Logistics</a:t>
            </a:r>
            <a:endParaRPr lang="en-US">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buClr>
                <a:srgbClr val="004B24"/>
              </a:buClr>
              <a:buFont typeface="Wingdings" panose="020F0502020204030204" pitchFamily="34" charset="0"/>
              <a:buChar char="§"/>
            </a:pPr>
            <a:r>
              <a:rPr lang="en-US" sz="2800">
                <a:latin typeface="Aptos Narrow"/>
                <a:ea typeface="Calibri Light"/>
                <a:cs typeface="Calibri Light"/>
              </a:rPr>
              <a:t>Chat is available for members to provide comments and pose questions (s</a:t>
            </a:r>
            <a:r>
              <a:rPr lang="en-US" sz="2800">
                <a:latin typeface="Aptos Narrow"/>
                <a:ea typeface="Calibri"/>
                <a:cs typeface="Calibri"/>
              </a:rPr>
              <a:t>ubject</a:t>
            </a:r>
            <a:r>
              <a:rPr lang="en-US" sz="2800">
                <a:latin typeface="Aptos Narrow"/>
                <a:ea typeface="+mn-lt"/>
                <a:cs typeface="+mn-lt"/>
              </a:rPr>
              <a:t> to public record)</a:t>
            </a:r>
            <a:endParaRPr lang="en-US">
              <a:latin typeface="Aptos Narrow"/>
              <a:ea typeface="+mn-lt"/>
              <a:cs typeface="+mn-lt"/>
            </a:endParaRPr>
          </a:p>
          <a:p>
            <a:pPr marL="571500" indent="-571500">
              <a:buClr>
                <a:srgbClr val="004B24"/>
              </a:buClr>
              <a:buFont typeface="Wingdings" panose="020F0502020204030204" pitchFamily="34" charset="0"/>
              <a:buChar char="§"/>
            </a:pPr>
            <a:r>
              <a:rPr lang="en-US" sz="2800">
                <a:latin typeface="Aptos Narrow"/>
                <a:ea typeface="+mn-lt"/>
                <a:cs typeface="+mn-lt"/>
              </a:rPr>
              <a:t>Please do not use the private messaging function</a:t>
            </a:r>
            <a:endParaRPr lang="en-US">
              <a:latin typeface="Aptos Narrow"/>
              <a:ea typeface="+mn-lt"/>
              <a:cs typeface="+mn-lt"/>
            </a:endParaRPr>
          </a:p>
          <a:p>
            <a:pPr marL="571500" indent="-571500">
              <a:buClr>
                <a:srgbClr val="004B24"/>
              </a:buClr>
              <a:buFont typeface="Wingdings" panose="020F0502020204030204" pitchFamily="34" charset="0"/>
              <a:buChar char="§"/>
            </a:pPr>
            <a:r>
              <a:rPr lang="en-US" sz="2800">
                <a:latin typeface="Aptos Narrow"/>
                <a:ea typeface="+mn-lt"/>
                <a:cs typeface="+mn-lt"/>
              </a:rPr>
              <a:t>Kindly mute your microphone unless you are actively addressing the Task Force to minimize background noise</a:t>
            </a:r>
            <a:endParaRPr lang="en-US">
              <a:latin typeface="Aptos Narrow"/>
              <a:ea typeface="Calibri" panose="020F0502020204030204"/>
              <a:cs typeface="Calibri" panose="020F0502020204030204"/>
            </a:endParaRPr>
          </a:p>
          <a:p>
            <a:pPr marL="571500" indent="-571500">
              <a:buFont typeface="Wingdings" panose="020F0502020204030204" pitchFamily="34" charset="0"/>
              <a:buChar char="§"/>
            </a:pPr>
            <a:endParaRPr lang="en-US" sz="2800">
              <a:latin typeface="Aptos Narrow"/>
              <a:ea typeface="Calibri" panose="020F0502020204030204"/>
              <a:cs typeface="Calibri" panose="020F0502020204030204"/>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r>
              <a:rPr lang="en-US">
                <a:latin typeface="Aptos Display"/>
                <a:ea typeface="Calibri Light"/>
                <a:cs typeface="Calibri Light"/>
              </a:rPr>
              <a:t> Roll Call</a:t>
            </a:r>
            <a:endParaRPr lang="en-US">
              <a:latin typeface="Aptos Display"/>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887673" y="1639517"/>
            <a:ext cx="5676560" cy="4848877"/>
          </a:xfrm>
        </p:spPr>
        <p:txBody>
          <a:bodyPr vert="horz" lIns="0" tIns="45720" rIns="0" bIns="45720" rtlCol="0" anchor="t">
            <a:noAutofit/>
          </a:bodyPr>
          <a:lstStyle/>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EEA Co-Chair: </a:t>
            </a:r>
            <a:r>
              <a:rPr lang="en-US" sz="1700">
                <a:solidFill>
                  <a:schemeClr val="tx1"/>
                </a:solidFill>
                <a:latin typeface="Aptos Narrow"/>
                <a:ea typeface="+mn-lt"/>
                <a:cs typeface="+mn-lt"/>
              </a:rPr>
              <a:t>María Belén Power, Undersecretary of Environmental Justice &amp; Equity </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DCR Co-Chair: </a:t>
            </a:r>
            <a:r>
              <a:rPr lang="en-US" sz="1700">
                <a:solidFill>
                  <a:schemeClr val="tx1"/>
                </a:solidFill>
                <a:latin typeface="Aptos Narrow"/>
                <a:ea typeface="+mn-lt"/>
                <a:cs typeface="+mn-lt"/>
              </a:rPr>
              <a:t>Nicole LaChapelle, Commissioner</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Calibri"/>
                <a:cs typeface="Calibri"/>
              </a:rPr>
              <a:t>Director</a:t>
            </a:r>
            <a:r>
              <a:rPr lang="en-US" sz="1700" b="1">
                <a:solidFill>
                  <a:schemeClr val="tx1"/>
                </a:solidFill>
                <a:latin typeface="Aptos Narrow"/>
                <a:ea typeface="+mn-lt"/>
                <a:cs typeface="+mn-lt"/>
              </a:rPr>
              <a:t> of the Bureau of Climate and Environmental Health within the Department of Public Health, or a designee: </a:t>
            </a:r>
            <a:r>
              <a:rPr lang="en-US" sz="1700">
                <a:solidFill>
                  <a:schemeClr val="tx1"/>
                </a:solidFill>
                <a:latin typeface="Aptos Narrow"/>
                <a:ea typeface="+mn-lt"/>
                <a:cs typeface="+mn-lt"/>
              </a:rPr>
              <a:t>Logan Bailey, Lead Scientist, Toxicology Division, Bureau of Climate and Environmental Health, Department of Public Health</a:t>
            </a:r>
            <a:endParaRPr lang="en-US" sz="1700">
              <a:solidFill>
                <a:schemeClr val="tx1"/>
              </a:solidFill>
              <a:latin typeface="Aptos Narrow"/>
              <a:ea typeface="Calibri Light"/>
              <a:cs typeface="Calibri Light"/>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Cambridge Health Alliance: </a:t>
            </a:r>
            <a:r>
              <a:rPr lang="en-US" sz="1700">
                <a:solidFill>
                  <a:schemeClr val="tx1"/>
                </a:solidFill>
                <a:latin typeface="Aptos Narrow"/>
                <a:ea typeface="+mn-lt"/>
                <a:cs typeface="+mn-lt"/>
              </a:rPr>
              <a:t>Derrick Neal, Chief Public Health Officer, City of Cambridge</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Cambridge Redevelopment Authority:</a:t>
            </a:r>
            <a:r>
              <a:rPr lang="en-US" sz="1700">
                <a:solidFill>
                  <a:schemeClr val="tx1"/>
                </a:solidFill>
                <a:latin typeface="Aptos Narrow"/>
                <a:ea typeface="+mn-lt"/>
                <a:cs typeface="+mn-lt"/>
              </a:rPr>
              <a:t> Kyle Vangel, Director of Projects and Planning</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Cambridge branch of the NAACP: </a:t>
            </a:r>
            <a:r>
              <a:rPr lang="en-US" sz="1700">
                <a:solidFill>
                  <a:schemeClr val="tx1"/>
                </a:solidFill>
                <a:latin typeface="Aptos Narrow"/>
                <a:ea typeface="+mn-lt"/>
                <a:cs typeface="+mn-lt"/>
              </a:rPr>
              <a:t>Ken Reeves, President</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Cambridge Black Pastors Alliance, Inc.: </a:t>
            </a:r>
            <a:r>
              <a:rPr lang="en-US" sz="1700">
                <a:solidFill>
                  <a:schemeClr val="tx1"/>
                </a:solidFill>
                <a:latin typeface="Aptos Narrow"/>
                <a:ea typeface="+mn-lt"/>
                <a:cs typeface="+mn-lt"/>
              </a:rPr>
              <a:t>Jeremy D. Battle, Pastor, Western Avenue Church</a:t>
            </a:r>
            <a:endParaRPr lang="en-US" sz="1700">
              <a:solidFill>
                <a:schemeClr val="tx1"/>
              </a:solidFill>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681311" y="1746757"/>
            <a:ext cx="5034174"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Massachusetts Bicycle Coalition, Inc.: </a:t>
            </a:r>
            <a:r>
              <a:rPr lang="en-US" sz="1700">
                <a:solidFill>
                  <a:schemeClr val="tx1"/>
                </a:solidFill>
                <a:latin typeface="Aptos Narrow"/>
                <a:ea typeface="+mn-lt"/>
                <a:cs typeface="+mn-lt"/>
              </a:rPr>
              <a:t>Galen Mook, Executive Director</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Charles River Conservancy, Inc.: </a:t>
            </a:r>
            <a:r>
              <a:rPr lang="en-US" sz="1700">
                <a:solidFill>
                  <a:schemeClr val="tx1"/>
                </a:solidFill>
                <a:latin typeface="Aptos Narrow"/>
                <a:ea typeface="+mn-lt"/>
                <a:cs typeface="+mn-lt"/>
              </a:rPr>
              <a:t>Laura Jasinski, Executive Director</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Cambridge Mothers Out Front:</a:t>
            </a:r>
            <a:r>
              <a:rPr lang="en-US" sz="1700" i="1">
                <a:solidFill>
                  <a:schemeClr val="tx1"/>
                </a:solidFill>
                <a:latin typeface="Aptos Narrow"/>
                <a:ea typeface="+mn-lt"/>
                <a:cs typeface="+mn-lt"/>
              </a:rPr>
              <a:t> Vacant</a:t>
            </a:r>
            <a:endParaRPr lang="en-US" sz="1700" i="1">
              <a:solidFill>
                <a:schemeClr val="tx1"/>
              </a:solidFill>
              <a:latin typeface="Aptos Narrow"/>
              <a:ea typeface="Calibri"/>
              <a:cs typeface="Calibri"/>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The People for Riverbend Park Trust: </a:t>
            </a:r>
            <a:r>
              <a:rPr lang="en-US" sz="1700">
                <a:solidFill>
                  <a:schemeClr val="tx1"/>
                </a:solidFill>
                <a:latin typeface="Aptos Narrow"/>
                <a:ea typeface="+mn-lt"/>
                <a:cs typeface="+mn-lt"/>
              </a:rPr>
              <a:t>Franziska "Fran" Amacher, Trustee</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Individual:</a:t>
            </a:r>
            <a:r>
              <a:rPr lang="en-US" sz="1700">
                <a:solidFill>
                  <a:schemeClr val="tx1"/>
                </a:solidFill>
                <a:latin typeface="Aptos Narrow"/>
                <a:ea typeface="+mn-lt"/>
                <a:cs typeface="+mn-lt"/>
              </a:rPr>
              <a:t> Lawrence Adkins</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Individual: </a:t>
            </a:r>
            <a:r>
              <a:rPr lang="en-US" sz="1700">
                <a:solidFill>
                  <a:schemeClr val="tx1"/>
                </a:solidFill>
                <a:latin typeface="Aptos Narrow"/>
                <a:ea typeface="+mn-lt"/>
                <a:cs typeface="+mn-lt"/>
              </a:rPr>
              <a:t>Sheila Headley-Burwell</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Individual: </a:t>
            </a:r>
            <a:r>
              <a:rPr lang="en-US" sz="1700">
                <a:solidFill>
                  <a:schemeClr val="tx1"/>
                </a:solidFill>
                <a:latin typeface="Aptos Narrow"/>
                <a:ea typeface="+mn-lt"/>
                <a:cs typeface="+mn-lt"/>
              </a:rPr>
              <a:t>Steven Miller</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Individual:</a:t>
            </a:r>
            <a:r>
              <a:rPr lang="en-US" sz="1700">
                <a:solidFill>
                  <a:schemeClr val="tx1"/>
                </a:solidFill>
                <a:latin typeface="Aptos Narrow"/>
                <a:ea typeface="+mn-lt"/>
                <a:cs typeface="+mn-lt"/>
              </a:rPr>
              <a:t> Thomas Leonard</a:t>
            </a:r>
            <a:endParaRPr lang="en-US" sz="1700">
              <a:solidFill>
                <a:schemeClr val="tx1"/>
              </a:solidFill>
              <a:latin typeface="Aptos Narrow"/>
            </a:endParaRP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mn-lt"/>
                <a:cs typeface="+mn-lt"/>
              </a:rPr>
              <a:t> Individual:</a:t>
            </a:r>
            <a:r>
              <a:rPr lang="en-US" sz="1700">
                <a:solidFill>
                  <a:schemeClr val="tx1"/>
                </a:solidFill>
                <a:latin typeface="Aptos Narrow"/>
                <a:ea typeface="+mn-lt"/>
                <a:cs typeface="+mn-lt"/>
              </a:rPr>
              <a:t> Denise Haynes</a:t>
            </a:r>
          </a:p>
          <a:p>
            <a:pPr marL="384175" indent="-182880">
              <a:lnSpc>
                <a:spcPct val="120000"/>
              </a:lnSpc>
              <a:spcBef>
                <a:spcPts val="0"/>
              </a:spcBef>
              <a:spcAft>
                <a:spcPts val="0"/>
              </a:spcAft>
              <a:buClr>
                <a:srgbClr val="004B24"/>
              </a:buClr>
              <a:buFont typeface="Wingdings" panose="020F0502020204030204" pitchFamily="34" charset="0"/>
              <a:buChar char="§"/>
            </a:pPr>
            <a:r>
              <a:rPr lang="en-US" sz="1700" b="1">
                <a:solidFill>
                  <a:schemeClr val="tx1"/>
                </a:solidFill>
                <a:latin typeface="Aptos Narrow"/>
                <a:ea typeface="Calibri"/>
                <a:cs typeface="Calibri"/>
              </a:rPr>
              <a:t> Individual:</a:t>
            </a:r>
            <a:r>
              <a:rPr lang="en-US" sz="1700">
                <a:solidFill>
                  <a:schemeClr val="tx1"/>
                </a:solidFill>
                <a:latin typeface="Aptos Narrow"/>
                <a:ea typeface="Calibri"/>
                <a:cs typeface="Calibri"/>
              </a:rPr>
              <a:t> David English</a:t>
            </a: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r>
              <a:rPr lang="en-US">
                <a:latin typeface="Aptos Display" panose="020B0004020202020204" pitchFamily="34" charset="0"/>
              </a:rPr>
              <a:t>Task Force Norms</a:t>
            </a: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  All meeting notices will be publicly posted in accordance with Open Meeting Law requirements. </a:t>
            </a:r>
            <a:endParaRPr lang="en-US">
              <a:solidFill>
                <a:schemeClr val="tx1"/>
              </a:solidFill>
              <a:ea typeface="Calibri" panose="020F0502020204030204"/>
              <a:cs typeface="Calibri" panose="020F0502020204030204"/>
            </a:endParaRP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  Agendas will be distributed at least 48 hours in advance and include clear discussion topics. </a:t>
            </a:r>
            <a:endParaRPr lang="en-US" sz="200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  Meeting minutes will be made publicly available within a reasonable timeframe. </a:t>
            </a:r>
            <a:endParaRPr lang="en-US" sz="200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  No deliberation or decision-making will occur outside of publicly posted meetings. </a:t>
            </a:r>
            <a:endParaRPr lang="en-US" sz="200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  Members will listen actively and respectfully to all speakers, including public comments. </a:t>
            </a:r>
            <a:endParaRPr lang="en-US" sz="200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  Disagreements will be expressed constructively, focusing on ideas rather than individuals. </a:t>
            </a:r>
            <a:endParaRPr lang="en-US" sz="200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  Interruptions will be minimized to ensure equitable participation by co-leads. </a:t>
            </a:r>
            <a:endParaRPr lang="en-US" sz="200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  Time will be allocated for public comment, with clear guidelines on duration and format. </a:t>
            </a:r>
            <a:endParaRPr lang="en-US" sz="2000">
              <a:solidFill>
                <a:schemeClr val="tx1"/>
              </a:solidFill>
              <a:latin typeface="Aptos Narrow"/>
              <a:ea typeface="Calibri"/>
              <a:cs typeface="Calibri"/>
            </a:endParaRPr>
          </a:p>
          <a:p>
            <a:pPr marL="383540" lvl="1">
              <a:lnSpc>
                <a:spcPct val="100000"/>
              </a:lnSpc>
              <a:spcBef>
                <a:spcPts val="400"/>
              </a:spcBef>
              <a:buClr>
                <a:srgbClr val="004B24"/>
              </a:buClr>
              <a:buFont typeface="Wingdings" panose="05000000000000000000" pitchFamily="2" charset="2"/>
              <a:buChar char="§"/>
            </a:pPr>
            <a:r>
              <a:rPr lang="en-US" sz="2000">
                <a:solidFill>
                  <a:schemeClr val="tx1"/>
                </a:solidFill>
                <a:latin typeface="Aptos Narrow"/>
              </a:rPr>
              <a:t>  Members will acknowledge and consider public input as part of the decision-making process. </a:t>
            </a:r>
            <a:endParaRPr lang="en-US" sz="2000">
              <a:solidFill>
                <a:schemeClr val="tx1"/>
              </a:solidFill>
              <a:ea typeface="Calibri"/>
              <a:cs typeface="Calibri"/>
            </a:endParaRPr>
          </a:p>
          <a:p>
            <a:pPr marL="383540" lvl="1">
              <a:lnSpc>
                <a:spcPct val="100000"/>
              </a:lnSpc>
              <a:spcBef>
                <a:spcPts val="400"/>
              </a:spcBef>
              <a:buFont typeface="Wingdings" panose="05000000000000000000" pitchFamily="2" charset="2"/>
              <a:buChar char="§"/>
            </a:pPr>
            <a:endParaRPr lang="en-US" sz="240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r>
              <a:rPr lang="en-US">
                <a:latin typeface="Aptos Display"/>
              </a:rPr>
              <a:t>Task Force Norms (continued)</a:t>
            </a:r>
            <a:endParaRPr lang="en-US">
              <a:latin typeface="Aptos Display" panose="020B000402020202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902599"/>
            <a:ext cx="10990996" cy="4398674"/>
          </a:xfrm>
        </p:spPr>
        <p:txBody>
          <a:bodyPr vert="horz" lIns="0" tIns="45720" rIns="0" bIns="45720" rtlCol="0" anchor="t">
            <a:noAutofit/>
          </a:bodyPr>
          <a:lstStyle/>
          <a:p>
            <a:pPr marL="383540" lvl="1">
              <a:buClr>
                <a:srgbClr val="004B24"/>
              </a:buClr>
              <a:buFont typeface="Wingdings" panose="05000000000000000000" pitchFamily="2" charset="2"/>
              <a:buChar char="§"/>
            </a:pPr>
            <a:r>
              <a:rPr lang="en-US" sz="2200">
                <a:solidFill>
                  <a:schemeClr val="tx1"/>
                </a:solidFill>
                <a:latin typeface="Aptos Narrow"/>
              </a:rPr>
              <a:t>Language access and accommodations will be provided to ensure inclusive participation.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Meetings will be held in accessible locations and/or virtually to accommodate diverse needs.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Materials will be shared in plain language and translated.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Members will strive to uplift voices from the frontline and historically marginalized communities.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Members will review materials in advance and come prepared to engage thoughtfully.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Attendance and punctuality are expected; members will notify the co-leads in advance if they are unable to attend. Members may send someone to attend the meetings in a public capacity, but that individual does not hold voting rights or formal standing within the task force.</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Conflicts of interest will be disclosed and managed in accordance with applicable guidance.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Norms will be revisited periodically to reflect evolving needs and feedback. </a:t>
            </a:r>
            <a:endParaRPr lang="en-US" sz="2200">
              <a:solidFill>
                <a:schemeClr val="tx1"/>
              </a:solidFill>
              <a:latin typeface="Aptos Narrow"/>
              <a:ea typeface="Calibri"/>
              <a:cs typeface="Calibri"/>
            </a:endParaRPr>
          </a:p>
          <a:p>
            <a:pPr marL="383540" lvl="1">
              <a:buClr>
                <a:srgbClr val="004B24"/>
              </a:buClr>
              <a:buFont typeface="Wingdings" panose="05000000000000000000" pitchFamily="2" charset="2"/>
              <a:buChar char="§"/>
            </a:pPr>
            <a:r>
              <a:rPr lang="en-US" sz="2200">
                <a:solidFill>
                  <a:schemeClr val="tx1"/>
                </a:solidFill>
                <a:latin typeface="Aptos Narrow"/>
              </a:rPr>
              <a:t>Members are encouraged to suggest improvements to meeting processes and accessibility. </a:t>
            </a:r>
          </a:p>
          <a:p>
            <a:pPr marL="383540" lvl="1">
              <a:buFont typeface="Wingdings" panose="05000000000000000000" pitchFamily="2" charset="2"/>
              <a:buChar char="§"/>
            </a:pPr>
            <a:endParaRPr lang="en-US"/>
          </a:p>
          <a:p>
            <a:pPr marL="383540" lvl="1">
              <a:buFont typeface="Wingdings" panose="05000000000000000000" pitchFamily="2" charset="2"/>
              <a:buChar char="§"/>
            </a:pPr>
            <a:endParaRPr lang="en-US" sz="240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r>
              <a:rPr lang="en-US">
                <a:latin typeface="Aptos Display"/>
                <a:cs typeface="Arial"/>
              </a:rPr>
              <a:t>Agenda</a:t>
            </a: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1177813" y="18841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Clr>
                <a:srgbClr val="99CB38"/>
              </a:buClr>
              <a:buAutoNum type="arabicPeriod"/>
            </a:pPr>
            <a:r>
              <a:rPr lang="en-US" sz="2400">
                <a:solidFill>
                  <a:schemeClr val="tx1"/>
                </a:solidFill>
                <a:highlight>
                  <a:srgbClr val="FFFFFF"/>
                </a:highlight>
                <a:latin typeface="Aptos Narrow"/>
                <a:ea typeface="Calibri Light"/>
                <a:cs typeface="Calibri Light"/>
              </a:rPr>
              <a:t>Welcome and roll call (suggested time: 10 min)</a:t>
            </a:r>
          </a:p>
          <a:p>
            <a:pPr marL="457200" indent="-457200">
              <a:buAutoNum type="arabicPeriod"/>
            </a:pPr>
            <a:r>
              <a:rPr lang="en-US" sz="2400">
                <a:solidFill>
                  <a:schemeClr val="tx1"/>
                </a:solidFill>
                <a:highlight>
                  <a:srgbClr val="FFFFFF"/>
                </a:highlight>
                <a:latin typeface="Aptos Narrow"/>
                <a:ea typeface="Calibri Light"/>
                <a:cs typeface="Calibri Light"/>
              </a:rPr>
              <a:t>Review of April 15 Meeting #9 minutes [Vote] (suggested time: 5 min)</a:t>
            </a:r>
          </a:p>
          <a:p>
            <a:pPr marL="457200" indent="-457200">
              <a:buAutoNum type="arabicPeriod"/>
            </a:pPr>
            <a:r>
              <a:rPr lang="en-US" sz="2400">
                <a:solidFill>
                  <a:schemeClr val="tx1"/>
                </a:solidFill>
                <a:highlight>
                  <a:srgbClr val="FFFFFF"/>
                </a:highlight>
                <a:latin typeface="Aptos Narrow"/>
                <a:ea typeface="Calibri Light"/>
                <a:cs typeface="Calibri Light"/>
              </a:rPr>
              <a:t>Review recommendations feedback from public hearings and public hearing survey to date (suggested time: 40 min)</a:t>
            </a:r>
          </a:p>
          <a:p>
            <a:pPr marL="457200" indent="-457200">
              <a:buAutoNum type="arabicPeriod"/>
            </a:pPr>
            <a:r>
              <a:rPr lang="en-US" sz="2400">
                <a:solidFill>
                  <a:schemeClr val="tx1"/>
                </a:solidFill>
                <a:highlight>
                  <a:srgbClr val="FFFFFF"/>
                </a:highlight>
                <a:latin typeface="Aptos Narrow"/>
                <a:ea typeface="Calibri Light"/>
                <a:cs typeface="Calibri Light"/>
              </a:rPr>
              <a:t>Review focus group survey to date (suggested time: 10 min)</a:t>
            </a:r>
          </a:p>
          <a:p>
            <a:pPr marL="457200" indent="-457200">
              <a:buAutoNum type="arabicPeriod"/>
            </a:pPr>
            <a:r>
              <a:rPr lang="en-US" sz="2400">
                <a:solidFill>
                  <a:schemeClr val="tx1"/>
                </a:solidFill>
                <a:highlight>
                  <a:srgbClr val="FFFFFF"/>
                </a:highlight>
                <a:latin typeface="Aptos Narrow"/>
                <a:ea typeface="Calibri Light"/>
                <a:cs typeface="Calibri Light"/>
              </a:rPr>
              <a:t>Review draft report (suggested time: 30 min)</a:t>
            </a:r>
          </a:p>
          <a:p>
            <a:pPr marL="457200" indent="-457200">
              <a:buAutoNum type="arabicPeriod"/>
            </a:pPr>
            <a:r>
              <a:rPr lang="en-US" sz="2400">
                <a:solidFill>
                  <a:schemeClr val="tx1"/>
                </a:solidFill>
                <a:highlight>
                  <a:srgbClr val="FFFFFF"/>
                </a:highlight>
                <a:latin typeface="Aptos Narrow"/>
                <a:ea typeface="Calibri Light"/>
                <a:cs typeface="Calibri Light"/>
              </a:rPr>
              <a:t>Task Force timeline moving forward (suggested time: 15 mins)</a:t>
            </a:r>
          </a:p>
          <a:p>
            <a:pPr marL="457200" indent="-457200">
              <a:buAutoNum type="arabicPeriod"/>
            </a:pPr>
            <a:r>
              <a:rPr lang="en-US" sz="2400">
                <a:solidFill>
                  <a:schemeClr val="tx1"/>
                </a:solidFill>
                <a:highlight>
                  <a:srgbClr val="FFFFFF"/>
                </a:highlight>
                <a:latin typeface="Aptos Narrow"/>
                <a:ea typeface="Calibri Light"/>
                <a:cs typeface="Calibri Light"/>
              </a:rPr>
              <a:t>Public comments (time permitting)</a:t>
            </a:r>
          </a:p>
          <a:p>
            <a:pPr marL="457200" indent="-457200">
              <a:buAutoNum type="arabicPeriod"/>
            </a:pPr>
            <a:r>
              <a:rPr lang="en-US" sz="2400">
                <a:solidFill>
                  <a:schemeClr val="tx1"/>
                </a:solidFill>
                <a:highlight>
                  <a:srgbClr val="FFFFFF"/>
                </a:highlight>
                <a:latin typeface="Aptos Narrow"/>
                <a:ea typeface="Calibri Light"/>
                <a:cs typeface="Calibri Light"/>
              </a:rPr>
              <a:t>Adjourn [Vote] (suggested time: 5 min)</a:t>
            </a:r>
          </a:p>
          <a:p>
            <a:pPr marL="457200" indent="-457200">
              <a:buAutoNum type="arabicPeriod"/>
            </a:pPr>
            <a:endParaRPr lang="en-US" sz="2400">
              <a:solidFill>
                <a:schemeClr val="tx1"/>
              </a:solidFill>
              <a:highlight>
                <a:srgbClr val="FFFFFF"/>
              </a:highlight>
              <a:latin typeface="Aptos Narrow"/>
              <a:ea typeface="Calibri Light"/>
              <a:cs typeface="Calibri Light"/>
            </a:endParaRPr>
          </a:p>
          <a:p>
            <a:pPr marL="543560" lvl="1" indent="-342900">
              <a:buAutoNum type="arabicPeriod"/>
            </a:pPr>
            <a:endParaRPr lang="en-US" sz="1800">
              <a:solidFill>
                <a:schemeClr val="tx1"/>
              </a:solidFill>
              <a:latin typeface="Aptos Narrow"/>
              <a:ea typeface="Calibri"/>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p:txBody>
          <a:bodyPr/>
          <a:lstStyle/>
          <a:p>
            <a:r>
              <a:rPr lang="en-US">
                <a:latin typeface="Aptos Display"/>
                <a:ea typeface="Calibri Light"/>
                <a:cs typeface="Calibri Light"/>
              </a:rPr>
              <a:t>Review of 4/15 Meeting 8 Minutes [Vote]</a:t>
            </a: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buClr>
                <a:srgbClr val="004B24"/>
              </a:buClr>
              <a:buFont typeface="Wingdings,Sans-Serif" panose="020F0502020204030204" pitchFamily="34" charset="0"/>
              <a:buChar char="§"/>
            </a:pPr>
            <a:r>
              <a:rPr lang="en-US" sz="2800">
                <a:solidFill>
                  <a:srgbClr val="404040"/>
                </a:solidFill>
                <a:latin typeface="Aptos Narrow"/>
                <a:ea typeface="Calibri"/>
                <a:cs typeface="Calibri"/>
              </a:rPr>
              <a:t>Any amendments?</a:t>
            </a:r>
          </a:p>
          <a:p>
            <a:pPr marL="571500" indent="-571500">
              <a:buClr>
                <a:srgbClr val="004B24"/>
              </a:buClr>
              <a:buFont typeface="Wingdings,Sans-Serif" panose="020F0502020204030204" pitchFamily="34" charset="0"/>
              <a:buChar char="§"/>
            </a:pPr>
            <a:r>
              <a:rPr lang="en-US" sz="2800">
                <a:solidFill>
                  <a:srgbClr val="404040"/>
                </a:solidFill>
                <a:latin typeface="Aptos Narrow"/>
                <a:ea typeface="Calibri"/>
                <a:cs typeface="Calibri"/>
              </a:rPr>
              <a:t>Vote</a:t>
            </a:r>
          </a:p>
          <a:p>
            <a:pPr>
              <a:buFont typeface="Wingdings,Sans-Serif" panose="020F0502020204030204" pitchFamily="34" charset="0"/>
              <a:buChar char="§"/>
            </a:pPr>
            <a:endParaRPr lang="en-US" sz="1700">
              <a:solidFill>
                <a:srgbClr val="000000"/>
              </a:solidFill>
              <a:ea typeface="Calibri"/>
              <a:cs typeface="Calibri"/>
            </a:endParaRPr>
          </a:p>
          <a:p>
            <a:endParaRPr lang="en-US">
              <a:ea typeface="Calibri"/>
              <a:cs typeface="Calibri"/>
            </a:endParaRPr>
          </a:p>
        </p:txBody>
      </p:sp>
    </p:spTree>
    <p:extLst>
      <p:ext uri="{BB962C8B-B14F-4D97-AF65-F5344CB8AC3E}">
        <p14:creationId xmlns:p14="http://schemas.microsoft.com/office/powerpoint/2010/main" val="41302158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9ac1d4-ca39-4946-aa46-a9cdf037dbb3" xsi:nil="true"/>
    <lcf76f155ced4ddcb4097134ff3c332f xmlns="cfac202d-5dfe-4943-8fc4-9115dd8079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14" ma:contentTypeDescription="Create a new document." ma:contentTypeScope="" ma:versionID="2fea115a275ac8d6f430b672391ff4c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e4fbdf1cc72f0db62e371ff3d98755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5706e644-e941-40e6-a9f7-79db2ae58d56}" ma:internalName="TaxCatchAll" ma:showField="CatchAllData" ma:web="699ac1d4-ca39-4946-aa46-a9cdf037d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F6FF82-FE7A-41E4-9095-CE55FAD4DF43}">
  <ds:schemaRefs>
    <ds:schemaRef ds:uri="699ac1d4-ca39-4946-aa46-a9cdf037dbb3"/>
    <ds:schemaRef ds:uri="cfac202d-5dfe-4943-8fc4-9115dd8079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DF1B4A7-2522-4C55-B0CA-8B68D827813E}">
  <ds:schemaRefs>
    <ds:schemaRef ds:uri="http://schemas.microsoft.com/sharepoint/v3/contenttype/forms"/>
  </ds:schemaRefs>
</ds:datastoreItem>
</file>

<file path=customXml/itemProps3.xml><?xml version="1.0" encoding="utf-8"?>
<ds:datastoreItem xmlns:ds="http://schemas.openxmlformats.org/officeDocument/2006/customXml" ds:itemID="{57AE34AE-2DF3-4E76-8910-A3355585DBCC}">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2412</Words>
  <Application>Microsoft Office PowerPoint</Application>
  <PresentationFormat>Widescreen</PresentationFormat>
  <Paragraphs>166</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Aptos</vt:lpstr>
      <vt:lpstr>Aptos Display</vt:lpstr>
      <vt:lpstr>Aptos Narrow</vt:lpstr>
      <vt:lpstr>Arial</vt:lpstr>
      <vt:lpstr>Calibri</vt:lpstr>
      <vt:lpstr>Calibri Light</vt:lpstr>
      <vt:lpstr>Courier New</vt:lpstr>
      <vt:lpstr>Wingdings</vt:lpstr>
      <vt:lpstr>Wingdings,Sans-Serif</vt:lpstr>
      <vt:lpstr>Retrospect</vt:lpstr>
      <vt:lpstr>Charles River Task Force on  Equitable River Access</vt:lpstr>
      <vt:lpstr>Interpretation Logistics</vt:lpstr>
      <vt:lpstr>Notification of Recording</vt:lpstr>
      <vt:lpstr>Zoom Logistics</vt:lpstr>
      <vt:lpstr> Roll Call</vt:lpstr>
      <vt:lpstr>Task Force Norms</vt:lpstr>
      <vt:lpstr>Task Force Norms (continued)</vt:lpstr>
      <vt:lpstr>Agenda</vt:lpstr>
      <vt:lpstr>Review of 4/15 Meeting 8 Minutes [Vote]</vt:lpstr>
      <vt:lpstr>Review recommendations feedback from public hearings:</vt:lpstr>
      <vt:lpstr>Review recommendations from public hearing survey to date:</vt:lpstr>
      <vt:lpstr>Draft Report Outline: </vt:lpstr>
      <vt:lpstr>Draft Recommendation 1 (Part 1):  Process and Communication Improvement</vt:lpstr>
      <vt:lpstr>Draft Recommendation 1 (Part 2):  Process and Communication Improvement</vt:lpstr>
      <vt:lpstr>Draft Recommendation 2 (Part 1):  Project Planning Improvement</vt:lpstr>
      <vt:lpstr>Draft Recommendation 2 (Part 2):  Project Planning Improvement</vt:lpstr>
      <vt:lpstr>Draft Recommendation 3 (Part 1):  Centering Equity &amp; Environmental Justice</vt:lpstr>
      <vt:lpstr>Draft Recommendation 3 (Part 2):  Centering Equity &amp; Environmental Justice</vt:lpstr>
      <vt:lpstr>Draft Recommendation 4 (Part 1):  Implementation</vt:lpstr>
      <vt:lpstr>Draft Recommendation 4 (Part 2):  Implementation</vt:lpstr>
      <vt:lpstr>Timeline Overview to June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Roy, Monika (DCR)</cp:lastModifiedBy>
  <cp:revision>31</cp:revision>
  <dcterms:created xsi:type="dcterms:W3CDTF">2025-11-26T14:59:35Z</dcterms:created>
  <dcterms:modified xsi:type="dcterms:W3CDTF">2026-05-14T12:41:50Z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