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4"/>
  </p:sldMasterIdLst>
  <p:sldIdLst>
    <p:sldId id="256" r:id="rId5"/>
    <p:sldId id="257" r:id="rId6"/>
    <p:sldId id="285" r:id="rId7"/>
    <p:sldId id="258" r:id="rId8"/>
    <p:sldId id="273" r:id="rId9"/>
    <p:sldId id="279" r:id="rId10"/>
    <p:sldId id="282" r:id="rId11"/>
    <p:sldId id="277" r:id="rId12"/>
    <p:sldId id="283" r:id="rId13"/>
    <p:sldId id="280" r:id="rId14"/>
    <p:sldId id="281" r:id="rId15"/>
    <p:sldId id="286" r:id="rId16"/>
    <p:sldId id="271" r:id="rId17"/>
    <p:sldId id="278" r:id="rId18"/>
    <p:sldId id="272" r:id="rId19"/>
  </p:sldIdLst>
  <p:sldSz cx="12192000" cy="6858000"/>
  <p:notesSz cx="6858000" cy="9144000"/>
  <p:custDataLst>
    <p:tags r:id="rId20"/>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3BD94A5-429A-D41C-5173-859DD5233C91}" name="Emily P" initials="EP" userId="S::eproctor@baystateinterpreters.com::a7d47df5-15ee-41bf-b676-3654a95cd6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Du, Van" initials="DV" lastIdx="0" clrIdx="1"/>
  <p:cmAuthor id="1" name="Roy, Monika (DCR)" initials="RM" lastIdx="0" clrIdx="2"/>
  <p:cmAuthor id="2" name="Guest User" initials="GU" lastIdx="0" clrIdx="3"/>
  <p:cmAuthor id="3" name="Roy, Monika (DCR)" initials="MR"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256583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9447552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7810444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melin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ACD46E6-90C9-5A94-5A35-1C98F051F60F}"/>
              </a:ext>
            </a:extLst>
          </p:cNvPr>
          <p:cNvSpPr>
            <a:spLocks noGrp="1"/>
          </p:cNvSpPr>
          <p:nvPr>
            <p:ph type="title" hasCustomPrompt="1"/>
          </p:nvPr>
        </p:nvSpPr>
        <p:spPr>
          <a:xfrm>
            <a:off x="791022" y="416577"/>
            <a:ext cx="10643616" cy="717279"/>
          </a:xfrm>
          <a:prstGeom prst="rect">
            <a:avLst/>
          </a:prstGeom>
        </p:spPr>
        <p:txBody>
          <a:bodyPr>
            <a:normAutofit/>
          </a:bodyPr>
          <a:lstStyle>
            <a:lvl1pPr>
              <a:defRPr sz="3600" cap="all" baseline="0"/>
            </a:lvl1pPr>
          </a:lstStyle>
          <a:p>
            <a:pPr algn="ctr"/>
            <a:r>
              <a:rPr lang="en-US">
                <a:solidFill>
                  <a:srgbClr val="4D5BE2"/>
                </a:solidFill>
              </a:rPr>
              <a:t>ADD TITLE HERE</a:t>
            </a:r>
          </a:p>
        </p:txBody>
      </p:sp>
      <p:sp>
        <p:nvSpPr>
          <p:cNvPr id="7" name="Text Placeholder 6">
            <a:extLst>
              <a:ext uri="{FF2B5EF4-FFF2-40B4-BE49-F238E27FC236}">
                <a16:creationId xmlns:a16="http://schemas.microsoft.com/office/drawing/2014/main" id="{C47D4AE5-C0C9-3ADD-96CD-4F646C40ECDE}"/>
              </a:ext>
            </a:extLst>
          </p:cNvPr>
          <p:cNvSpPr>
            <a:spLocks noGrp="1"/>
          </p:cNvSpPr>
          <p:nvPr>
            <p:ph type="body" sz="quarter" idx="10" hasCustomPrompt="1"/>
          </p:nvPr>
        </p:nvSpPr>
        <p:spPr>
          <a:xfrm>
            <a:off x="869315" y="1181873"/>
            <a:ext cx="2787650" cy="1154112"/>
          </a:xfrm>
          <a:solidFill>
            <a:schemeClr val="accent1"/>
          </a:solidFill>
        </p:spPr>
        <p:txBody>
          <a:bodyPr lIns="32004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1" name="Text Placeholder 10">
            <a:extLst>
              <a:ext uri="{FF2B5EF4-FFF2-40B4-BE49-F238E27FC236}">
                <a16:creationId xmlns:a16="http://schemas.microsoft.com/office/drawing/2014/main" id="{9C840F69-82D1-BA5D-BCDE-065BCBD763CC}"/>
              </a:ext>
            </a:extLst>
          </p:cNvPr>
          <p:cNvSpPr>
            <a:spLocks noGrp="1"/>
          </p:cNvSpPr>
          <p:nvPr>
            <p:ph type="body" sz="quarter" idx="13" hasCustomPrompt="1"/>
          </p:nvPr>
        </p:nvSpPr>
        <p:spPr>
          <a:xfrm>
            <a:off x="1076960" y="1347291"/>
            <a:ext cx="2265363" cy="304800"/>
          </a:xfrm>
        </p:spPr>
        <p:txBody>
          <a:bodyPr>
            <a:noAutofit/>
          </a:bodyPr>
          <a:lstStyle>
            <a:lvl1pPr marL="0" indent="0">
              <a:buNone/>
              <a:defRPr sz="1400" b="1">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8" name="Text Placeholder 6">
            <a:extLst>
              <a:ext uri="{FF2B5EF4-FFF2-40B4-BE49-F238E27FC236}">
                <a16:creationId xmlns:a16="http://schemas.microsoft.com/office/drawing/2014/main" id="{2E6E650B-9763-2E1B-83A3-D40D92876A32}"/>
              </a:ext>
            </a:extLst>
          </p:cNvPr>
          <p:cNvSpPr>
            <a:spLocks noGrp="1"/>
          </p:cNvSpPr>
          <p:nvPr>
            <p:ph type="body" sz="quarter" idx="11" hasCustomPrompt="1"/>
          </p:nvPr>
        </p:nvSpPr>
        <p:spPr>
          <a:xfrm>
            <a:off x="3737610" y="1181873"/>
            <a:ext cx="4532630" cy="1154112"/>
          </a:xfrm>
          <a:solidFill>
            <a:schemeClr val="accent1"/>
          </a:solidFill>
        </p:spPr>
        <p:txBody>
          <a:bodyPr lIns="274320" tIns="457200" r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2" name="Text Placeholder 10">
            <a:extLst>
              <a:ext uri="{FF2B5EF4-FFF2-40B4-BE49-F238E27FC236}">
                <a16:creationId xmlns:a16="http://schemas.microsoft.com/office/drawing/2014/main" id="{F0365650-4538-97BE-682C-4FEE50D5B36D}"/>
              </a:ext>
            </a:extLst>
          </p:cNvPr>
          <p:cNvSpPr>
            <a:spLocks noGrp="1"/>
          </p:cNvSpPr>
          <p:nvPr>
            <p:ph type="body" sz="quarter" idx="14" hasCustomPrompt="1"/>
          </p:nvPr>
        </p:nvSpPr>
        <p:spPr>
          <a:xfrm>
            <a:off x="391541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9" name="Text Placeholder 6">
            <a:extLst>
              <a:ext uri="{FF2B5EF4-FFF2-40B4-BE49-F238E27FC236}">
                <a16:creationId xmlns:a16="http://schemas.microsoft.com/office/drawing/2014/main" id="{E605A104-600A-E6C4-A7F3-4C6E6E8B6230}"/>
              </a:ext>
            </a:extLst>
          </p:cNvPr>
          <p:cNvSpPr>
            <a:spLocks noGrp="1"/>
          </p:cNvSpPr>
          <p:nvPr>
            <p:ph type="body" sz="quarter" idx="12" hasCustomPrompt="1"/>
          </p:nvPr>
        </p:nvSpPr>
        <p:spPr>
          <a:xfrm>
            <a:off x="8350250" y="1181873"/>
            <a:ext cx="3084388" cy="1154112"/>
          </a:xfrm>
          <a:solidFill>
            <a:schemeClr val="accent1"/>
          </a:solidFill>
        </p:spPr>
        <p:txBody>
          <a:bodyPr lIns="27432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3" name="Text Placeholder 10">
            <a:extLst>
              <a:ext uri="{FF2B5EF4-FFF2-40B4-BE49-F238E27FC236}">
                <a16:creationId xmlns:a16="http://schemas.microsoft.com/office/drawing/2014/main" id="{D53846D8-2231-F40F-1840-B4D3ECF5575D}"/>
              </a:ext>
            </a:extLst>
          </p:cNvPr>
          <p:cNvSpPr>
            <a:spLocks noGrp="1"/>
          </p:cNvSpPr>
          <p:nvPr>
            <p:ph type="body" sz="quarter" idx="15" hasCustomPrompt="1"/>
          </p:nvPr>
        </p:nvSpPr>
        <p:spPr>
          <a:xfrm>
            <a:off x="854202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4" name="Text Placeholder 10">
            <a:extLst>
              <a:ext uri="{FF2B5EF4-FFF2-40B4-BE49-F238E27FC236}">
                <a16:creationId xmlns:a16="http://schemas.microsoft.com/office/drawing/2014/main" id="{0328A27F-4D37-7494-A00B-931B4AF98F3C}"/>
              </a:ext>
            </a:extLst>
          </p:cNvPr>
          <p:cNvSpPr>
            <a:spLocks noGrp="1"/>
          </p:cNvSpPr>
          <p:nvPr>
            <p:ph type="body" sz="quarter" idx="16" hasCustomPrompt="1"/>
          </p:nvPr>
        </p:nvSpPr>
        <p:spPr>
          <a:xfrm>
            <a:off x="1026161"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5" name="Text Placeholder 10">
            <a:extLst>
              <a:ext uri="{FF2B5EF4-FFF2-40B4-BE49-F238E27FC236}">
                <a16:creationId xmlns:a16="http://schemas.microsoft.com/office/drawing/2014/main" id="{B72A2B16-E242-6548-CD5D-53E9964738AB}"/>
              </a:ext>
            </a:extLst>
          </p:cNvPr>
          <p:cNvSpPr>
            <a:spLocks noGrp="1"/>
          </p:cNvSpPr>
          <p:nvPr>
            <p:ph type="body" sz="quarter" idx="17" hasCustomPrompt="1"/>
          </p:nvPr>
        </p:nvSpPr>
        <p:spPr>
          <a:xfrm>
            <a:off x="3154120"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6" name="Text Placeholder 10">
            <a:extLst>
              <a:ext uri="{FF2B5EF4-FFF2-40B4-BE49-F238E27FC236}">
                <a16:creationId xmlns:a16="http://schemas.microsoft.com/office/drawing/2014/main" id="{AA825916-F570-17B8-0B3F-0C3FC2D74643}"/>
              </a:ext>
            </a:extLst>
          </p:cNvPr>
          <p:cNvSpPr>
            <a:spLocks noGrp="1"/>
          </p:cNvSpPr>
          <p:nvPr>
            <p:ph type="body" sz="quarter" idx="18" hasCustomPrompt="1"/>
          </p:nvPr>
        </p:nvSpPr>
        <p:spPr>
          <a:xfrm>
            <a:off x="5282079"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7" name="Text Placeholder 10">
            <a:extLst>
              <a:ext uri="{FF2B5EF4-FFF2-40B4-BE49-F238E27FC236}">
                <a16:creationId xmlns:a16="http://schemas.microsoft.com/office/drawing/2014/main" id="{936D7BCE-44E5-237E-196D-3CCF2508CE47}"/>
              </a:ext>
            </a:extLst>
          </p:cNvPr>
          <p:cNvSpPr>
            <a:spLocks noGrp="1"/>
          </p:cNvSpPr>
          <p:nvPr>
            <p:ph type="body" sz="quarter" idx="19" hasCustomPrompt="1"/>
          </p:nvPr>
        </p:nvSpPr>
        <p:spPr>
          <a:xfrm>
            <a:off x="7410038"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8" name="Text Placeholder 10">
            <a:extLst>
              <a:ext uri="{FF2B5EF4-FFF2-40B4-BE49-F238E27FC236}">
                <a16:creationId xmlns:a16="http://schemas.microsoft.com/office/drawing/2014/main" id="{FF3883B4-1028-4C70-B921-8FBE334E7F38}"/>
              </a:ext>
            </a:extLst>
          </p:cNvPr>
          <p:cNvSpPr>
            <a:spLocks noGrp="1"/>
          </p:cNvSpPr>
          <p:nvPr>
            <p:ph type="body" sz="quarter" idx="20" hasCustomPrompt="1"/>
          </p:nvPr>
        </p:nvSpPr>
        <p:spPr>
          <a:xfrm>
            <a:off x="9537996"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9" name="Text Placeholder 10">
            <a:extLst>
              <a:ext uri="{FF2B5EF4-FFF2-40B4-BE49-F238E27FC236}">
                <a16:creationId xmlns:a16="http://schemas.microsoft.com/office/drawing/2014/main" id="{2538B7A0-40F3-1C50-E2D0-32A910FA7E69}"/>
              </a:ext>
            </a:extLst>
          </p:cNvPr>
          <p:cNvSpPr>
            <a:spLocks noGrp="1"/>
          </p:cNvSpPr>
          <p:nvPr>
            <p:ph type="body" sz="quarter" idx="21" hasCustomPrompt="1"/>
          </p:nvPr>
        </p:nvSpPr>
        <p:spPr>
          <a:xfrm>
            <a:off x="195581" y="4431347"/>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0" name="Text Placeholder 10">
            <a:extLst>
              <a:ext uri="{FF2B5EF4-FFF2-40B4-BE49-F238E27FC236}">
                <a16:creationId xmlns:a16="http://schemas.microsoft.com/office/drawing/2014/main" id="{E7A61A86-EC14-71A1-4F13-8B5BC4DD2CD7}"/>
              </a:ext>
            </a:extLst>
          </p:cNvPr>
          <p:cNvSpPr>
            <a:spLocks noGrp="1"/>
          </p:cNvSpPr>
          <p:nvPr>
            <p:ph type="body" sz="quarter" idx="22" hasCustomPrompt="1"/>
          </p:nvPr>
        </p:nvSpPr>
        <p:spPr>
          <a:xfrm>
            <a:off x="2338706" y="5667186"/>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3" name="Text Placeholder 10">
            <a:extLst>
              <a:ext uri="{FF2B5EF4-FFF2-40B4-BE49-F238E27FC236}">
                <a16:creationId xmlns:a16="http://schemas.microsoft.com/office/drawing/2014/main" id="{8AB8BDC8-1B18-C92E-002C-8E803D447435}"/>
              </a:ext>
            </a:extLst>
          </p:cNvPr>
          <p:cNvSpPr>
            <a:spLocks noGrp="1"/>
          </p:cNvSpPr>
          <p:nvPr>
            <p:ph type="body" sz="quarter" idx="23" hasCustomPrompt="1"/>
          </p:nvPr>
        </p:nvSpPr>
        <p:spPr>
          <a:xfrm>
            <a:off x="4465161" y="5079585"/>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4" name="Text Placeholder 10">
            <a:extLst>
              <a:ext uri="{FF2B5EF4-FFF2-40B4-BE49-F238E27FC236}">
                <a16:creationId xmlns:a16="http://schemas.microsoft.com/office/drawing/2014/main" id="{33C067A7-180C-CF1A-D355-AD9EFC1F30E3}"/>
              </a:ext>
            </a:extLst>
          </p:cNvPr>
          <p:cNvSpPr>
            <a:spLocks noGrp="1"/>
          </p:cNvSpPr>
          <p:nvPr>
            <p:ph type="body" sz="quarter" idx="24" hasCustomPrompt="1"/>
          </p:nvPr>
        </p:nvSpPr>
        <p:spPr>
          <a:xfrm>
            <a:off x="6531906" y="358359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5" name="Text Placeholder 10">
            <a:extLst>
              <a:ext uri="{FF2B5EF4-FFF2-40B4-BE49-F238E27FC236}">
                <a16:creationId xmlns:a16="http://schemas.microsoft.com/office/drawing/2014/main" id="{89E3E312-6617-D826-24CF-F63DC3CC30D4}"/>
              </a:ext>
            </a:extLst>
          </p:cNvPr>
          <p:cNvSpPr>
            <a:spLocks noGrp="1"/>
          </p:cNvSpPr>
          <p:nvPr>
            <p:ph type="body" sz="quarter" idx="25" hasCustomPrompt="1"/>
          </p:nvPr>
        </p:nvSpPr>
        <p:spPr>
          <a:xfrm>
            <a:off x="8706265" y="383778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8" name="Picture Placeholder 27">
            <a:extLst>
              <a:ext uri="{FF2B5EF4-FFF2-40B4-BE49-F238E27FC236}">
                <a16:creationId xmlns:a16="http://schemas.microsoft.com/office/drawing/2014/main" id="{7917E37C-ED1D-4637-B0A8-CAECDD7D93AA}"/>
              </a:ext>
            </a:extLst>
          </p:cNvPr>
          <p:cNvSpPr>
            <a:spLocks noGrp="1"/>
          </p:cNvSpPr>
          <p:nvPr>
            <p:ph type="pic" sz="quarter" idx="26"/>
          </p:nvPr>
        </p:nvSpPr>
        <p:spPr>
          <a:xfrm>
            <a:off x="6606164" y="4551608"/>
            <a:ext cx="4828474" cy="2306392"/>
          </a:xfrm>
        </p:spPr>
        <p:txBody>
          <a:bodyPr/>
          <a:lstStyle>
            <a:lvl1pPr marL="0" indent="0" algn="ctr">
              <a:buNone/>
              <a:defRPr/>
            </a:lvl1pPr>
          </a:lstStyle>
          <a:p>
            <a:endParaRPr lang="en-US"/>
          </a:p>
        </p:txBody>
      </p:sp>
      <p:grpSp>
        <p:nvGrpSpPr>
          <p:cNvPr id="2" name="Group 1">
            <a:extLst>
              <a:ext uri="{FF2B5EF4-FFF2-40B4-BE49-F238E27FC236}">
                <a16:creationId xmlns:a16="http://schemas.microsoft.com/office/drawing/2014/main" id="{47F4481A-F390-506E-4D63-DCAF6A49957F}"/>
              </a:ext>
              <a:ext uri="{C183D7F6-B498-43B3-948B-1728B52AA6E4}">
                <adec:decorative xmlns:adec="http://schemas.microsoft.com/office/drawing/2017/decorative" val="1"/>
              </a:ext>
            </a:extLst>
          </p:cNvPr>
          <p:cNvGrpSpPr/>
          <p:nvPr userDrawn="1"/>
        </p:nvGrpSpPr>
        <p:grpSpPr>
          <a:xfrm>
            <a:off x="700708" y="2352259"/>
            <a:ext cx="10816491" cy="3363296"/>
            <a:chOff x="700708" y="2352259"/>
            <a:chExt cx="10816491" cy="3363296"/>
          </a:xfrm>
        </p:grpSpPr>
        <p:cxnSp>
          <p:nvCxnSpPr>
            <p:cNvPr id="3" name="Straight Connector 2">
              <a:extLst>
                <a:ext uri="{FF2B5EF4-FFF2-40B4-BE49-F238E27FC236}">
                  <a16:creationId xmlns:a16="http://schemas.microsoft.com/office/drawing/2014/main" id="{7C823AA8-87A2-6001-8638-F343F400A907}"/>
                </a:ext>
              </a:extLst>
            </p:cNvPr>
            <p:cNvCxnSpPr/>
            <p:nvPr/>
          </p:nvCxnSpPr>
          <p:spPr>
            <a:xfrm flipV="1">
              <a:off x="774192" y="2451652"/>
              <a:ext cx="10643616" cy="0"/>
            </a:xfrm>
            <a:prstGeom prst="line">
              <a:avLst/>
            </a:prstGeom>
            <a:ln w="41275">
              <a:solidFill>
                <a:schemeClr val="tx2"/>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AD0F530E-03E0-7D35-0708-C47F20465254}"/>
                </a:ext>
              </a:extLst>
            </p:cNvPr>
            <p:cNvSpPr/>
            <p:nvPr/>
          </p:nvSpPr>
          <p:spPr>
            <a:xfrm>
              <a:off x="700708" y="2355117"/>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5A788A8-1C4E-8BDE-6C51-E311BF3124E3}"/>
                </a:ext>
              </a:extLst>
            </p:cNvPr>
            <p:cNvSpPr/>
            <p:nvPr/>
          </p:nvSpPr>
          <p:spPr>
            <a:xfrm>
              <a:off x="11318416" y="2352259"/>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B1C1373-9DDB-2372-515C-67A4497F18F3}"/>
                </a:ext>
              </a:extLst>
            </p:cNvPr>
            <p:cNvSpPr/>
            <p:nvPr/>
          </p:nvSpPr>
          <p:spPr>
            <a:xfrm>
              <a:off x="2824250" y="2360833"/>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260ED27-416C-9721-BEEA-92FC9C6AFE0E}"/>
                </a:ext>
              </a:extLst>
            </p:cNvPr>
            <p:cNvSpPr/>
            <p:nvPr/>
          </p:nvSpPr>
          <p:spPr>
            <a:xfrm>
              <a:off x="7071334" y="2366548"/>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AFF3DAA4-1C0B-AB02-F0B7-AB04EEC80102}"/>
                </a:ext>
              </a:extLst>
            </p:cNvPr>
            <p:cNvSpPr/>
            <p:nvPr/>
          </p:nvSpPr>
          <p:spPr>
            <a:xfrm>
              <a:off x="9194876" y="2357975"/>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4A6169A7-8DDB-F115-7D7E-F3F5AE9B0DE0}"/>
                </a:ext>
              </a:extLst>
            </p:cNvPr>
            <p:cNvCxnSpPr/>
            <p:nvPr/>
          </p:nvCxnSpPr>
          <p:spPr>
            <a:xfrm flipH="1">
              <a:off x="799303" y="2451650"/>
              <a:ext cx="1592" cy="183899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0D69B09-D0BB-952F-77DD-FCCA81D1923E}"/>
                </a:ext>
              </a:extLst>
            </p:cNvPr>
            <p:cNvCxnSpPr/>
            <p:nvPr/>
          </p:nvCxnSpPr>
          <p:spPr>
            <a:xfrm flipH="1">
              <a:off x="2921650" y="2528842"/>
              <a:ext cx="1592" cy="29848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3322965-77FF-0956-83EE-ADA9AFCC2F19}"/>
                </a:ext>
              </a:extLst>
            </p:cNvPr>
            <p:cNvCxnSpPr/>
            <p:nvPr/>
          </p:nvCxnSpPr>
          <p:spPr>
            <a:xfrm flipH="1">
              <a:off x="7166344" y="2496185"/>
              <a:ext cx="0" cy="93281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BD744AE-A2B8-150A-697C-7B187BF232E9}"/>
                </a:ext>
              </a:extLst>
            </p:cNvPr>
            <p:cNvCxnSpPr/>
            <p:nvPr/>
          </p:nvCxnSpPr>
          <p:spPr>
            <a:xfrm>
              <a:off x="9287099" y="2447199"/>
              <a:ext cx="2067" cy="122673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83F6EBDE-BEBF-BD05-1C3E-6D9CC3A8AA09}"/>
                </a:ext>
              </a:extLst>
            </p:cNvPr>
            <p:cNvSpPr/>
            <p:nvPr/>
          </p:nvSpPr>
          <p:spPr>
            <a:xfrm>
              <a:off x="704140" y="4297941"/>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E35038F8-201A-2CE5-4F96-F5D0E07662F3}"/>
                </a:ext>
              </a:extLst>
            </p:cNvPr>
            <p:cNvSpPr/>
            <p:nvPr/>
          </p:nvSpPr>
          <p:spPr>
            <a:xfrm>
              <a:off x="2817657" y="5516772"/>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C152144A-0227-81C8-5EB0-4217CF1CEEE7}"/>
                </a:ext>
              </a:extLst>
            </p:cNvPr>
            <p:cNvSpPr/>
            <p:nvPr/>
          </p:nvSpPr>
          <p:spPr>
            <a:xfrm>
              <a:off x="7066553" y="3435384"/>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C30680FA-8F0F-C8F7-B721-95071536CA7B}"/>
                </a:ext>
              </a:extLst>
            </p:cNvPr>
            <p:cNvSpPr/>
            <p:nvPr/>
          </p:nvSpPr>
          <p:spPr>
            <a:xfrm>
              <a:off x="9194875" y="3679366"/>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C0A1FBC1-3297-E024-39A0-EAA69D56BF0E}"/>
                </a:ext>
              </a:extLst>
            </p:cNvPr>
            <p:cNvSpPr/>
            <p:nvPr/>
          </p:nvSpPr>
          <p:spPr>
            <a:xfrm>
              <a:off x="4947792" y="2363691"/>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2BE65DC2-ECCC-4D86-835A-D8496935F50C}"/>
                </a:ext>
              </a:extLst>
            </p:cNvPr>
            <p:cNvCxnSpPr>
              <a:stCxn id="35" idx="4"/>
            </p:cNvCxnSpPr>
            <p:nvPr/>
          </p:nvCxnSpPr>
          <p:spPr>
            <a:xfrm flipH="1">
              <a:off x="5043997" y="2562474"/>
              <a:ext cx="3187" cy="234858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8877BD28-BE76-FA51-3EE0-19344A0C1BDE}"/>
                </a:ext>
              </a:extLst>
            </p:cNvPr>
            <p:cNvSpPr/>
            <p:nvPr/>
          </p:nvSpPr>
          <p:spPr>
            <a:xfrm>
              <a:off x="4944605" y="4911060"/>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03536193"/>
      </p:ext>
    </p:extLst>
  </p:cSld>
  <p:clrMapOvr>
    <a:masterClrMapping/>
  </p:clrMapOvr>
  <p:transition/>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534496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98585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756108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49247011"/>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1915674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7" name="Date Placeholder 6"/>
          <p:cNvSpPr>
            <a:spLocks noGrp="1"/>
          </p:cNvSpPr>
          <p:nvPr>
            <p:ph type="dt" sz="half" idx="10"/>
          </p:nvPr>
        </p:nvSpPr>
        <p:spPr/>
        <p:txBody>
          <a:bodyPr/>
          <a:lstStyle/>
          <a:p>
            <a:fld id="{846CE7D5-CF57-46EF-B807-FDD0502418D4}" type="datetimeFigureOut">
              <a:rPr lang="en-US" smtClean="0"/>
              <a:t>9/30/2025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4797559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46CE7D5-CF57-46EF-B807-FDD0502418D4}" type="datetimeFigureOut">
              <a:rPr lang="en-US" smtClean="0"/>
              <a:t>9/30/2025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79743509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ct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5468119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46CE7D5-CF57-46EF-B807-FDD0502418D4}" type="datetimeFigureOut">
              <a:rPr lang="en-US" smtClean="0"/>
              <a:t>9/30/2025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0EA680-D336-4FF7-8B7A-9848BB0A1C3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601599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transition/>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Tx/>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rtl="0"/>
            <a:r>
              <a:rPr lang="zh-Hans" sz="5000" b="0" i="0" u="none" strike="noStrike" dirty="0">
                <a:latin typeface="KaiTi" panose="02010609060101010101" pitchFamily="49" charset="-122"/>
                <a:ea typeface="KaiTi" panose="02010609060101010101" pitchFamily="49" charset="-122"/>
                <a:cs typeface="+mj-lt"/>
              </a:rPr>
              <a:t>查理斯河</a:t>
            </a:r>
            <a:r>
              <a:rPr lang="zh-Hans" sz="5000" b="0" i="0" u="none" strike="noStrike" dirty="0">
                <a:latin typeface="Aptos Display" panose="020B0004020202020204" pitchFamily="34" charset="0"/>
                <a:ea typeface="KaiTi" panose="02010609060101010101" pitchFamily="49" charset="-122"/>
                <a:cs typeface="+mj-lt"/>
              </a:rPr>
              <a:t>（</a:t>
            </a:r>
            <a:r>
              <a:rPr kumimoji="0" lang="en-US" sz="5000" b="0" i="0" u="none" strike="noStrike" kern="1200" cap="none" spc="-50" normalizeH="0" baseline="0" noProof="0" dirty="0">
                <a:ln>
                  <a:noFill/>
                </a:ln>
                <a:solidFill>
                  <a:prstClr val="black">
                    <a:lumMod val="85000"/>
                    <a:lumOff val="15000"/>
                  </a:prstClr>
                </a:solidFill>
                <a:effectLst/>
                <a:uLnTx/>
                <a:uFillTx/>
                <a:latin typeface="Aptos Display" panose="020B0004020202020204" pitchFamily="34" charset="0"/>
                <a:ea typeface="+mj-lt"/>
                <a:cs typeface="Calibri Light" panose="020F0302020204030204"/>
              </a:rPr>
              <a:t> Charles River </a:t>
            </a:r>
            <a:r>
              <a:rPr lang="zh-Hans" sz="5000" b="0" i="0" u="none" strike="noStrike" dirty="0">
                <a:latin typeface="Aptos Display" panose="020B0004020202020204" pitchFamily="34" charset="0"/>
                <a:ea typeface="KaiTi" panose="02010609060101010101" pitchFamily="49" charset="-122"/>
                <a:cs typeface="+mj-lt"/>
              </a:rPr>
              <a:t>）</a:t>
            </a:r>
            <a:br>
              <a:rPr lang="zh-Hans" sz="5000" b="0" i="0" u="none" strike="noStrike" dirty="0">
                <a:latin typeface="KaiTi" panose="02010609060101010101" pitchFamily="49" charset="-122"/>
                <a:ea typeface="KaiTi" panose="02010609060101010101" pitchFamily="49" charset="-122"/>
                <a:cs typeface="+mj-lt"/>
              </a:rPr>
            </a:br>
            <a:r>
              <a:rPr lang="zh-Hans" sz="5000" b="0" i="0" u="none" strike="noStrike" dirty="0">
                <a:latin typeface="KaiTi" panose="02010609060101010101" pitchFamily="49" charset="-122"/>
                <a:ea typeface="KaiTi" panose="02010609060101010101" pitchFamily="49" charset="-122"/>
                <a:cs typeface="+mj-lt"/>
              </a:rPr>
              <a:t>公平河流</a:t>
            </a:r>
            <a:r>
              <a:rPr lang="zh-TW" altLang="en-US" sz="5000" b="0" i="0" u="none" strike="noStrike" dirty="0">
                <a:latin typeface="KaiTi" panose="02010609060101010101" pitchFamily="49" charset="-122"/>
                <a:ea typeface="KaiTi" panose="02010609060101010101" pitchFamily="49" charset="-122"/>
                <a:cs typeface="+mj-lt"/>
              </a:rPr>
              <a:t>使用權</a:t>
            </a:r>
            <a:r>
              <a:rPr lang="zh-Hans" sz="5000" b="0" i="0" u="none" strike="noStrike" dirty="0">
                <a:latin typeface="KaiTi" panose="02010609060101010101" pitchFamily="49" charset="-122"/>
                <a:ea typeface="KaiTi" panose="02010609060101010101" pitchFamily="49" charset="-122"/>
                <a:cs typeface="+mj-lt"/>
              </a:rPr>
              <a:t>特別工作組</a:t>
            </a:r>
            <a:endParaRPr lang="en-US" sz="5000" dirty="0">
              <a:latin typeface="KaiTi" panose="02010609060101010101" pitchFamily="49" charset="-122"/>
              <a:ea typeface="KaiTi" panose="02010609060101010101" pitchFamily="49" charset="-122"/>
            </a:endParaRPr>
          </a:p>
        </p:txBody>
      </p:sp>
      <p:sp>
        <p:nvSpPr>
          <p:cNvPr id="3" name="Subtitle 2"/>
          <p:cNvSpPr>
            <a:spLocks noGrp="1"/>
          </p:cNvSpPr>
          <p:nvPr>
            <p:ph type="subTitle" idx="1"/>
          </p:nvPr>
        </p:nvSpPr>
        <p:spPr/>
        <p:txBody>
          <a:bodyPr vert="horz" lIns="91440" tIns="45720" rIns="91440" bIns="45720" rtlCol="0" anchor="t">
            <a:noAutofit/>
          </a:bodyPr>
          <a:lstStyle/>
          <a:p>
            <a:endParaRPr lang="en-US" dirty="0">
              <a:latin typeface="KaiTi" panose="02010609060101010101" pitchFamily="49" charset="-122"/>
              <a:ea typeface="KaiTi" panose="02010609060101010101" pitchFamily="49" charset="-122"/>
            </a:endParaRPr>
          </a:p>
          <a:p>
            <a:pPr rtl="0"/>
            <a:r>
              <a:rPr lang="zh-Hans" sz="2800" b="0" i="0" u="none" strike="noStrike" dirty="0">
                <a:latin typeface="KaiTi" panose="02010609060101010101" pitchFamily="49" charset="-122"/>
                <a:ea typeface="KaiTi" panose="02010609060101010101" pitchFamily="49" charset="-122"/>
              </a:rPr>
              <a:t>第</a:t>
            </a:r>
            <a:r>
              <a:rPr lang="zh-CN" altLang="en-US" sz="2800" b="0" i="0" u="none" strike="noStrike" dirty="0">
                <a:latin typeface="KaiTi" panose="02010609060101010101" pitchFamily="49" charset="-122"/>
                <a:ea typeface="KaiTi" panose="02010609060101010101" pitchFamily="49" charset="-122"/>
              </a:rPr>
              <a:t>二</a:t>
            </a:r>
            <a:r>
              <a:rPr lang="zh-Hans" sz="2800" b="0" i="0" u="none" strike="noStrike" dirty="0">
                <a:latin typeface="KaiTi" panose="02010609060101010101" pitchFamily="49" charset="-122"/>
                <a:ea typeface="KaiTi" panose="02010609060101010101" pitchFamily="49" charset="-122"/>
              </a:rPr>
              <a:t>次會議 | 2025 年 9 月 12 日</a:t>
            </a:r>
          </a:p>
        </p:txBody>
      </p:sp>
    </p:spTree>
    <p:extLst>
      <p:ext uri="{BB962C8B-B14F-4D97-AF65-F5344CB8AC3E}">
        <p14:creationId xmlns:p14="http://schemas.microsoft.com/office/powerpoint/2010/main" val="10985722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EFC1D-3676-7D8C-A6D1-36640D15C327}"/>
              </a:ext>
            </a:extLst>
          </p:cNvPr>
          <p:cNvSpPr>
            <a:spLocks noGrp="1"/>
          </p:cNvSpPr>
          <p:nvPr>
            <p:ph type="title"/>
          </p:nvPr>
        </p:nvSpPr>
        <p:spPr/>
        <p:txBody>
          <a:bodyPr>
            <a:noAutofit/>
          </a:bodyPr>
          <a:lstStyle/>
          <a:p>
            <a:r>
              <a:rPr lang="zh-CN" altLang="en-US" dirty="0">
                <a:latin typeface="KaiTi" panose="02010609060101010101" pitchFamily="49" charset="-122"/>
                <a:ea typeface="KaiTi" panose="02010609060101010101" pitchFamily="49" charset="-122"/>
                <a:cs typeface="Calibri Light"/>
              </a:rPr>
              <a:t>本</a:t>
            </a:r>
            <a:r>
              <a:rPr lang="zh-Hans" altLang="en-US" dirty="0">
                <a:latin typeface="KaiTi" panose="02010609060101010101" pitchFamily="49" charset="-122"/>
                <a:ea typeface="KaiTi" panose="02010609060101010101" pitchFamily="49" charset="-122"/>
                <a:cs typeface="Calibri Light"/>
              </a:rPr>
              <a:t>項工作</a:t>
            </a:r>
            <a:r>
              <a:rPr lang="zh-Hans" sz="4800" b="0" i="0" u="none" strike="noStrike" dirty="0">
                <a:latin typeface="KaiTi" panose="02010609060101010101" pitchFamily="49" charset="-122"/>
                <a:ea typeface="KaiTi" panose="02010609060101010101" pitchFamily="49" charset="-122"/>
                <a:cs typeface="Calibri Light"/>
              </a:rPr>
              <a:t>的利益相關者</a:t>
            </a:r>
            <a:endParaRPr lang="en-US"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0B409CA7-D9A0-F844-552B-71C8C5DF9F8A}"/>
              </a:ext>
            </a:extLst>
          </p:cNvPr>
          <p:cNvSpPr>
            <a:spLocks noGrp="1"/>
          </p:cNvSpPr>
          <p:nvPr>
            <p:ph idx="1"/>
          </p:nvPr>
        </p:nvSpPr>
        <p:spPr>
          <a:xfrm>
            <a:off x="1097280" y="1906694"/>
            <a:ext cx="4998720" cy="4307840"/>
          </a:xfrm>
        </p:spPr>
        <p:txBody>
          <a:bodyPr vert="horz" lIns="0" tIns="45720" rIns="0" bIns="45720" rtlCol="0" anchor="t">
            <a:noAutofit/>
          </a:bodyPr>
          <a:lstStyle/>
          <a:p>
            <a:pPr rtl="0"/>
            <a:r>
              <a:rPr lang="zh-Hans" sz="2000" b="0" i="1" u="none" strike="noStrike" dirty="0">
                <a:latin typeface="Simsun"/>
                <a:ea typeface="Simsun"/>
                <a:cs typeface="Calibri"/>
              </a:rPr>
              <a:t>法規參考：</a:t>
            </a:r>
          </a:p>
          <a:p>
            <a:pPr marL="91440" marR="0" lvl="0" indent="-91440" algn="l"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Char char=" "/>
              <a:tabLst/>
              <a:defRPr/>
            </a:pPr>
            <a:r>
              <a:rPr kumimoji="0" lang="zh-Hans" altLang="en-US" sz="2000" b="0" i="0" u="none" strike="noStrike" kern="1200" cap="none" spc="0" normalizeH="0" baseline="0" noProof="0" dirty="0">
                <a:ln>
                  <a:noFill/>
                </a:ln>
                <a:solidFill>
                  <a:prstClr val="black">
                    <a:lumMod val="75000"/>
                    <a:lumOff val="25000"/>
                  </a:prstClr>
                </a:solidFill>
                <a:effectLst/>
                <a:uLnTx/>
                <a:uFillTx/>
                <a:latin typeface="Simsun"/>
                <a:ea typeface="Simsun"/>
                <a:cs typeface="Calibri"/>
              </a:rPr>
              <a:t>「</a:t>
            </a:r>
            <a:r>
              <a:rPr kumimoji="0" lang="en-US" sz="2000" b="0" i="0" u="none" strike="noStrike" kern="1200" cap="none" spc="0" normalizeH="0" baseline="0" noProof="0" dirty="0">
                <a:ln>
                  <a:noFill/>
                </a:ln>
                <a:solidFill>
                  <a:prstClr val="black">
                    <a:lumMod val="75000"/>
                    <a:lumOff val="25000"/>
                  </a:prstClr>
                </a:solidFill>
                <a:effectLst/>
                <a:uLnTx/>
                <a:uFillTx/>
                <a:latin typeface="Aptos Narrow"/>
                <a:cs typeface="Calibri"/>
              </a:rPr>
              <a:t>(ii)  </a:t>
            </a:r>
            <a:r>
              <a:rPr kumimoji="0" lang="zh-Hans" altLang="en-US" sz="2000" b="0" i="0" u="none" strike="noStrike" kern="1200" cap="none" spc="0" normalizeH="0" baseline="0" noProof="0" dirty="0">
                <a:ln>
                  <a:noFill/>
                </a:ln>
                <a:solidFill>
                  <a:prstClr val="black">
                    <a:lumMod val="75000"/>
                    <a:lumOff val="25000"/>
                  </a:prstClr>
                </a:solidFill>
                <a:effectLst/>
                <a:uLnTx/>
                <a:uFillTx/>
                <a:latin typeface="Simsun"/>
                <a:ea typeface="Simsun"/>
                <a:cs typeface="Calibri"/>
              </a:rPr>
              <a:t>確保在涉及查理斯河地區的決策過程中，有包容性的流程讓</a:t>
            </a:r>
            <a:r>
              <a:rPr kumimoji="0" lang="zh-Hans" altLang="en-US" sz="2000" b="1" i="0" u="none" strike="noStrike" kern="1200" cap="none" spc="0" normalizeH="0" baseline="0" noProof="0" dirty="0">
                <a:ln>
                  <a:noFill/>
                </a:ln>
                <a:solidFill>
                  <a:prstClr val="black">
                    <a:lumMod val="75000"/>
                    <a:lumOff val="25000"/>
                  </a:prstClr>
                </a:solidFill>
                <a:effectLst/>
                <a:uLnTx/>
                <a:uFillTx/>
                <a:latin typeface="Simsun"/>
                <a:ea typeface="Simsun"/>
                <a:cs typeface="Calibri"/>
              </a:rPr>
              <a:t>所有利益相關者</a:t>
            </a:r>
            <a:r>
              <a:rPr kumimoji="0" lang="zh-Hans" altLang="en-US" sz="2000" b="0" i="0" u="none" strike="noStrike" kern="1200" cap="none" spc="0" normalizeH="0" baseline="0" noProof="0" dirty="0">
                <a:ln>
                  <a:noFill/>
                </a:ln>
                <a:solidFill>
                  <a:prstClr val="black">
                    <a:lumMod val="75000"/>
                    <a:lumOff val="25000"/>
                  </a:prstClr>
                </a:solidFill>
                <a:effectLst/>
                <a:uLnTx/>
                <a:uFillTx/>
                <a:latin typeface="Simsun"/>
                <a:ea typeface="Simsun"/>
                <a:cs typeface="Calibri"/>
              </a:rPr>
              <a:t>參與進來」</a:t>
            </a:r>
          </a:p>
          <a:p>
            <a:pPr marL="91440" marR="0" lvl="0" indent="-91440" algn="l"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Char char=" "/>
              <a:tabLst/>
              <a:defRPr/>
            </a:pPr>
            <a:r>
              <a:rPr kumimoji="0" lang="zh-Hans" altLang="en-US" sz="2000" b="0" i="0" u="none" strike="noStrike" kern="1200" cap="none" spc="0" normalizeH="0" baseline="0" noProof="0" dirty="0">
                <a:ln>
                  <a:noFill/>
                </a:ln>
                <a:solidFill>
                  <a:prstClr val="black">
                    <a:lumMod val="75000"/>
                    <a:lumOff val="25000"/>
                  </a:prstClr>
                </a:solidFill>
                <a:effectLst/>
                <a:uLnTx/>
                <a:uFillTx/>
                <a:latin typeface="Simsun"/>
                <a:ea typeface="Simsun"/>
                <a:cs typeface="Calibri"/>
              </a:rPr>
              <a:t>「</a:t>
            </a:r>
            <a:r>
              <a:rPr kumimoji="0" lang="en-US" sz="2000" b="0" i="0" u="none" strike="noStrike" kern="1200" cap="none" spc="0" normalizeH="0" baseline="0" noProof="0" dirty="0">
                <a:ln>
                  <a:noFill/>
                </a:ln>
                <a:solidFill>
                  <a:prstClr val="black">
                    <a:lumMod val="75000"/>
                    <a:lumOff val="25000"/>
                  </a:prstClr>
                </a:solidFill>
                <a:effectLst/>
                <a:uLnTx/>
                <a:uFillTx/>
                <a:latin typeface="Aptos Narrow"/>
                <a:cs typeface="Calibri"/>
              </a:rPr>
              <a:t>(iii)  </a:t>
            </a:r>
            <a:r>
              <a:rPr kumimoji="0" lang="zh-Hans" altLang="en-US" sz="2000" b="0" i="0" u="none" strike="noStrike" kern="1200" cap="none" spc="0" normalizeH="0" baseline="0" noProof="0" dirty="0">
                <a:ln>
                  <a:noFill/>
                </a:ln>
                <a:solidFill>
                  <a:prstClr val="black">
                    <a:lumMod val="75000"/>
                    <a:lumOff val="25000"/>
                  </a:prstClr>
                </a:solidFill>
                <a:effectLst/>
                <a:uLnTx/>
                <a:uFillTx/>
                <a:latin typeface="Simsun"/>
                <a:ea typeface="Simsun"/>
                <a:cs typeface="Calibri"/>
              </a:rPr>
              <a:t>改善與</a:t>
            </a:r>
            <a:r>
              <a:rPr kumimoji="0" lang="zh-Hans" altLang="en-US" sz="2000" b="1" i="0" u="none" strike="noStrike" kern="1200" cap="none" spc="0" normalizeH="0" baseline="0" noProof="0" dirty="0">
                <a:ln>
                  <a:noFill/>
                </a:ln>
                <a:solidFill>
                  <a:prstClr val="black">
                    <a:lumMod val="75000"/>
                    <a:lumOff val="25000"/>
                  </a:prstClr>
                </a:solidFill>
                <a:effectLst/>
                <a:uLnTx/>
                <a:uFillTx/>
                <a:latin typeface="Simsun"/>
                <a:ea typeface="Simsun"/>
                <a:cs typeface="Calibri"/>
              </a:rPr>
              <a:t>所有利益相關者的</a:t>
            </a:r>
            <a:r>
              <a:rPr kumimoji="0" lang="zh-Hans" altLang="en-US" sz="2000" b="0" i="0" u="none" strike="noStrike" kern="1200" cap="none" spc="0" normalizeH="0" baseline="0" noProof="0" dirty="0">
                <a:ln>
                  <a:noFill/>
                </a:ln>
                <a:solidFill>
                  <a:prstClr val="black">
                    <a:lumMod val="75000"/>
                    <a:lumOff val="25000"/>
                  </a:prstClr>
                </a:solidFill>
                <a:effectLst/>
                <a:uLnTx/>
                <a:uFillTx/>
                <a:latin typeface="Simsun"/>
                <a:ea typeface="Simsun"/>
                <a:cs typeface="Calibri"/>
              </a:rPr>
              <a:t>溝通」</a:t>
            </a:r>
            <a:endParaRPr kumimoji="0" lang="en-US" sz="2000" b="0" i="0" u="none" strike="noStrike" kern="1200" cap="none" spc="0" normalizeH="0" baseline="0" noProof="0" dirty="0">
              <a:ln>
                <a:noFill/>
              </a:ln>
              <a:solidFill>
                <a:prstClr val="black">
                  <a:lumMod val="75000"/>
                  <a:lumOff val="25000"/>
                </a:prstClr>
              </a:solidFill>
              <a:effectLst/>
              <a:uLnTx/>
              <a:uFillTx/>
              <a:latin typeface="Aptos Narrow"/>
              <a:cs typeface="Arial"/>
            </a:endParaRPr>
          </a:p>
          <a:p>
            <a:pPr marL="91440" marR="0" lvl="0" indent="-91440" algn="l"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Char char=" "/>
              <a:tabLst/>
              <a:defRPr/>
            </a:pPr>
            <a:r>
              <a:rPr kumimoji="0" lang="zh-Hans" altLang="en-US" sz="2000" b="0" i="0" u="none" strike="noStrike" kern="1200" cap="none" spc="0" normalizeH="0" baseline="0" noProof="0" dirty="0">
                <a:ln>
                  <a:noFill/>
                </a:ln>
                <a:solidFill>
                  <a:prstClr val="black">
                    <a:lumMod val="75000"/>
                    <a:lumOff val="25000"/>
                  </a:prstClr>
                </a:solidFill>
                <a:effectLst/>
                <a:uLnTx/>
                <a:uFillTx/>
                <a:latin typeface="Simsun"/>
                <a:ea typeface="Simsun"/>
                <a:cs typeface="Calibri"/>
              </a:rPr>
              <a:t>「</a:t>
            </a:r>
            <a:r>
              <a:rPr kumimoji="0" lang="en-US" sz="2000" b="0" i="0" u="none" strike="noStrike" kern="1200" cap="none" spc="0" normalizeH="0" baseline="0" noProof="0" dirty="0">
                <a:ln>
                  <a:noFill/>
                </a:ln>
                <a:solidFill>
                  <a:prstClr val="black">
                    <a:lumMod val="75000"/>
                    <a:lumOff val="25000"/>
                  </a:prstClr>
                </a:solidFill>
                <a:effectLst/>
                <a:uLnTx/>
                <a:uFillTx/>
                <a:latin typeface="Aptos Narrow"/>
                <a:cs typeface="Calibri"/>
              </a:rPr>
              <a:t>(ii)  </a:t>
            </a:r>
            <a:r>
              <a:rPr kumimoji="0" lang="zh-Hans" altLang="en-US" sz="2000" b="0" i="0" u="none" strike="noStrike" kern="1200" cap="none" spc="0" normalizeH="0" baseline="0" noProof="0" dirty="0">
                <a:ln>
                  <a:noFill/>
                </a:ln>
                <a:solidFill>
                  <a:prstClr val="black">
                    <a:lumMod val="75000"/>
                    <a:lumOff val="25000"/>
                  </a:prstClr>
                </a:solidFill>
                <a:effectLst/>
                <a:uLnTx/>
                <a:uFillTx/>
                <a:latin typeface="Simsun"/>
                <a:ea typeface="Simsun"/>
                <a:cs typeface="Calibri"/>
              </a:rPr>
              <a:t>確保</a:t>
            </a:r>
            <a:r>
              <a:rPr kumimoji="0" lang="zh-Hans" altLang="en-US" sz="2000" b="1" i="0" u="none" strike="noStrike" kern="1200" cap="none" spc="0" normalizeH="0" baseline="0" noProof="0" dirty="0">
                <a:ln>
                  <a:noFill/>
                </a:ln>
                <a:solidFill>
                  <a:prstClr val="black">
                    <a:lumMod val="75000"/>
                    <a:lumOff val="25000"/>
                  </a:prstClr>
                </a:solidFill>
                <a:effectLst/>
                <a:uLnTx/>
                <a:uFillTx/>
                <a:latin typeface="Simsun"/>
                <a:ea typeface="Simsun"/>
                <a:cs typeface="Calibri"/>
              </a:rPr>
              <a:t>在做出有關關閉或限制使用 </a:t>
            </a:r>
            <a:r>
              <a:rPr kumimoji="0" lang="en-US" altLang="zh-Hans" sz="2000" b="1" i="0" u="none" strike="noStrike" kern="1200" cap="none" spc="0" normalizeH="0" baseline="0" noProof="0" dirty="0">
                <a:ln>
                  <a:noFill/>
                </a:ln>
                <a:solidFill>
                  <a:prstClr val="black">
                    <a:lumMod val="75000"/>
                    <a:lumOff val="25000"/>
                  </a:prstClr>
                </a:solidFill>
                <a:effectLst/>
                <a:uLnTx/>
                <a:uFillTx/>
                <a:latin typeface="Simsun"/>
                <a:ea typeface="Simsun"/>
                <a:cs typeface="Calibri"/>
              </a:rPr>
              <a:t>Memorial Drive</a:t>
            </a:r>
            <a:r>
              <a:rPr kumimoji="0" lang="zh-Hans" altLang="en-US" sz="2000" b="1" i="0" u="none" strike="noStrike" kern="1200" cap="none" spc="0" normalizeH="0" baseline="0" noProof="0" dirty="0">
                <a:ln>
                  <a:noFill/>
                </a:ln>
                <a:solidFill>
                  <a:prstClr val="black">
                    <a:lumMod val="75000"/>
                    <a:lumOff val="25000"/>
                  </a:prstClr>
                </a:solidFill>
                <a:effectLst/>
                <a:uLnTx/>
                <a:uFillTx/>
                <a:latin typeface="Simsun"/>
                <a:ea typeface="Simsun"/>
                <a:cs typeface="Calibri"/>
              </a:rPr>
              <a:t> 的實質性決定時，所有利益相關者都參與其中</a:t>
            </a:r>
            <a:r>
              <a:rPr kumimoji="0" lang="zh-Hans" altLang="en-US" sz="2000" b="0" i="0" u="none" strike="noStrike" kern="1200" cap="none" spc="0" normalizeH="0" baseline="0" noProof="0" dirty="0">
                <a:ln>
                  <a:noFill/>
                </a:ln>
                <a:solidFill>
                  <a:prstClr val="black">
                    <a:lumMod val="75000"/>
                    <a:lumOff val="25000"/>
                  </a:prstClr>
                </a:solidFill>
                <a:effectLst/>
                <a:uLnTx/>
                <a:uFillTx/>
                <a:latin typeface="Simsun"/>
                <a:ea typeface="Simsun"/>
                <a:cs typeface="Calibri"/>
              </a:rPr>
              <a:t>」</a:t>
            </a:r>
            <a:endParaRPr kumimoji="0" lang="en-US" sz="2000" b="0" i="0" u="none" strike="noStrike" kern="1200" cap="none" spc="0" normalizeH="0" baseline="0" noProof="0" dirty="0">
              <a:ln>
                <a:noFill/>
              </a:ln>
              <a:solidFill>
                <a:prstClr val="black">
                  <a:lumMod val="75000"/>
                  <a:lumOff val="25000"/>
                </a:prstClr>
              </a:solidFill>
              <a:effectLst/>
              <a:uLnTx/>
              <a:uFillTx/>
              <a:latin typeface="Aptos Narrow"/>
              <a:cs typeface="Arial"/>
            </a:endParaRPr>
          </a:p>
          <a:p>
            <a:pPr marL="91440" marR="0" lvl="0" indent="-91440" algn="l"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Char char=" "/>
              <a:tabLst/>
              <a:defRPr/>
            </a:pPr>
            <a:r>
              <a:rPr kumimoji="0" lang="zh-Hans" altLang="en-US" sz="2000" b="0" i="0" u="none" strike="noStrike" kern="1200" cap="none" spc="0" normalizeH="0" baseline="0" noProof="0" dirty="0">
                <a:ln>
                  <a:noFill/>
                </a:ln>
                <a:solidFill>
                  <a:prstClr val="black">
                    <a:lumMod val="75000"/>
                    <a:lumOff val="25000"/>
                  </a:prstClr>
                </a:solidFill>
                <a:effectLst/>
                <a:uLnTx/>
                <a:uFillTx/>
                <a:latin typeface="Simsun"/>
                <a:ea typeface="Simsun"/>
                <a:cs typeface="Calibri"/>
              </a:rPr>
              <a:t>「</a:t>
            </a:r>
            <a:r>
              <a:rPr kumimoji="0" lang="en-US" sz="2000" b="0" i="0" u="none" strike="noStrike" kern="1200" cap="none" spc="0" normalizeH="0" baseline="0" noProof="0" dirty="0">
                <a:ln>
                  <a:noFill/>
                </a:ln>
                <a:solidFill>
                  <a:prstClr val="black">
                    <a:lumMod val="75000"/>
                    <a:lumOff val="25000"/>
                  </a:prstClr>
                </a:solidFill>
                <a:effectLst/>
                <a:uLnTx/>
                <a:uFillTx/>
                <a:latin typeface="Aptos Narrow"/>
                <a:cs typeface="Calibri"/>
              </a:rPr>
              <a:t>(iv)  </a:t>
            </a:r>
            <a:r>
              <a:rPr kumimoji="0" lang="zh-Hans" altLang="en-US" sz="2000" b="0" i="0" u="none" strike="noStrike" kern="1200" cap="none" spc="0" normalizeH="0" baseline="0" noProof="0" dirty="0">
                <a:ln>
                  <a:noFill/>
                </a:ln>
                <a:solidFill>
                  <a:prstClr val="black">
                    <a:lumMod val="75000"/>
                    <a:lumOff val="25000"/>
                  </a:prstClr>
                </a:solidFill>
                <a:effectLst/>
                <a:uLnTx/>
                <a:uFillTx/>
                <a:latin typeface="Simsun"/>
                <a:ea typeface="Simsun"/>
                <a:cs typeface="Calibri"/>
              </a:rPr>
              <a:t>改善查理斯河沿岸的規劃，使</a:t>
            </a:r>
            <a:r>
              <a:rPr kumimoji="0" lang="zh-Hans" altLang="en-US" sz="2000" b="1" i="0" u="none" strike="noStrike" kern="1200" cap="none" spc="0" normalizeH="0" baseline="0" noProof="0" dirty="0">
                <a:ln>
                  <a:noFill/>
                </a:ln>
                <a:solidFill>
                  <a:prstClr val="black">
                    <a:lumMod val="75000"/>
                    <a:lumOff val="25000"/>
                  </a:prstClr>
                </a:solidFill>
                <a:effectLst/>
                <a:uLnTx/>
                <a:uFillTx/>
                <a:latin typeface="Simsun"/>
                <a:ea typeface="Simsun"/>
                <a:cs typeface="Calibri"/>
              </a:rPr>
              <a:t>各利益相關方</a:t>
            </a:r>
            <a:r>
              <a:rPr kumimoji="0" lang="zh-Hans" altLang="en-US" sz="2000" b="0" i="0" u="none" strike="noStrike" kern="1200" cap="none" spc="0" normalizeH="0" baseline="0" noProof="0" dirty="0">
                <a:ln>
                  <a:noFill/>
                </a:ln>
                <a:solidFill>
                  <a:prstClr val="black">
                    <a:lumMod val="75000"/>
                    <a:lumOff val="25000"/>
                  </a:prstClr>
                </a:solidFill>
                <a:effectLst/>
                <a:uLnTx/>
                <a:uFillTx/>
                <a:latin typeface="Simsun"/>
                <a:ea typeface="Simsun"/>
                <a:cs typeface="Calibri"/>
              </a:rPr>
              <a:t>都能滿意」</a:t>
            </a:r>
            <a:endParaRPr kumimoji="0" lang="en-US" sz="2000" b="0" i="0" u="none" strike="noStrike" kern="1200" cap="none" spc="0" normalizeH="0" baseline="0" noProof="0">
              <a:ln>
                <a:noFill/>
              </a:ln>
              <a:solidFill>
                <a:prstClr val="black">
                  <a:lumMod val="75000"/>
                  <a:lumOff val="25000"/>
                </a:prstClr>
              </a:solidFill>
              <a:effectLst/>
              <a:uLnTx/>
              <a:uFillTx/>
              <a:latin typeface="Aptos Narrow"/>
              <a:cs typeface="Arial"/>
            </a:endParaRPr>
          </a:p>
          <a:p>
            <a:pPr marL="0" indent="0">
              <a:buNone/>
            </a:pPr>
            <a:endParaRPr lang="en-US" dirty="0">
              <a:ea typeface="Calibri" panose="020F0502020204030204"/>
              <a:cs typeface="Calibri"/>
            </a:endParaRPr>
          </a:p>
        </p:txBody>
      </p:sp>
      <p:sp>
        <p:nvSpPr>
          <p:cNvPr id="5" name="Right Brace 4">
            <a:extLst>
              <a:ext uri="{FF2B5EF4-FFF2-40B4-BE49-F238E27FC236}">
                <a16:creationId xmlns:a16="http://schemas.microsoft.com/office/drawing/2014/main" id="{CE75C4DC-D21F-3A31-5602-8A18C21DECF3}"/>
              </a:ext>
              <a:ext uri="{C183D7F6-B498-43B3-948B-1728B52AA6E4}">
                <adec:decorative xmlns:adec="http://schemas.microsoft.com/office/drawing/2017/decorative" val="1"/>
              </a:ext>
            </a:extLst>
          </p:cNvPr>
          <p:cNvSpPr/>
          <p:nvPr/>
        </p:nvSpPr>
        <p:spPr>
          <a:xfrm>
            <a:off x="5994400" y="2458720"/>
            <a:ext cx="416560" cy="251968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noAutofit/>
          </a:bodyPr>
          <a:lstStyle/>
          <a:p>
            <a:pPr algn="ctr"/>
            <a:endParaRPr lang="en-US"/>
          </a:p>
        </p:txBody>
      </p:sp>
      <p:sp>
        <p:nvSpPr>
          <p:cNvPr id="4" name="TextBox 3">
            <a:extLst>
              <a:ext uri="{FF2B5EF4-FFF2-40B4-BE49-F238E27FC236}">
                <a16:creationId xmlns:a16="http://schemas.microsoft.com/office/drawing/2014/main" id="{63A0AEEE-B49F-497B-7221-93346793BC85}"/>
              </a:ext>
            </a:extLst>
          </p:cNvPr>
          <p:cNvSpPr txBox="1"/>
          <p:nvPr/>
        </p:nvSpPr>
        <p:spPr>
          <a:xfrm>
            <a:off x="6725920" y="2905760"/>
            <a:ext cx="4572000" cy="16312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rtl="0"/>
            <a:r>
              <a:rPr lang="zh-Hans" sz="2000" b="0" i="0" u="none" strike="noStrike" dirty="0">
                <a:solidFill>
                  <a:srgbClr val="0C64C0"/>
                </a:solidFill>
                <a:latin typeface="Aptos Narrow" panose="020B0004020202020204" pitchFamily="34" charset="0"/>
                <a:ea typeface="Simsun"/>
              </a:rPr>
              <a:t>Longfellow</a:t>
            </a:r>
            <a:r>
              <a:rPr lang="zh-Hans" sz="2000" b="0" i="0" u="none" strike="noStrike" dirty="0">
                <a:solidFill>
                  <a:srgbClr val="0C64C0"/>
                </a:solidFill>
                <a:latin typeface="Simsun"/>
                <a:ea typeface="Simsun"/>
              </a:rPr>
              <a:t> 橋和 </a:t>
            </a:r>
            <a:r>
              <a:rPr lang="zh-Hans" sz="2000" b="0" i="0" u="none" strike="noStrike" dirty="0">
                <a:solidFill>
                  <a:srgbClr val="0C64C0"/>
                </a:solidFill>
                <a:latin typeface="Aptos Narrow" panose="020B0004020202020204" pitchFamily="34" charset="0"/>
                <a:ea typeface="Simsun"/>
              </a:rPr>
              <a:t>Eliot</a:t>
            </a:r>
            <a:r>
              <a:rPr lang="zh-Hans" sz="2000" b="0" i="0" u="none" strike="noStrike" dirty="0">
                <a:solidFill>
                  <a:srgbClr val="0C64C0"/>
                </a:solidFill>
                <a:latin typeface="Simsun"/>
                <a:ea typeface="Simsun"/>
              </a:rPr>
              <a:t> 橋之間查理斯河半英里範圍內的居民——特別關注 </a:t>
            </a:r>
            <a:r>
              <a:rPr lang="zh-Hans" sz="2000" b="0" i="0" u="none" strike="noStrike" dirty="0">
                <a:solidFill>
                  <a:srgbClr val="0C64C0"/>
                </a:solidFill>
                <a:latin typeface="Aptos Narrow" panose="020B0004020202020204" pitchFamily="34" charset="0"/>
                <a:ea typeface="Simsun"/>
              </a:rPr>
              <a:t>Riverside</a:t>
            </a:r>
            <a:r>
              <a:rPr lang="zh-Hans" sz="2000" b="0" i="0" u="none" strike="noStrike" dirty="0">
                <a:solidFill>
                  <a:srgbClr val="0C64C0"/>
                </a:solidFill>
                <a:latin typeface="Simsun"/>
                <a:ea typeface="Simsun"/>
              </a:rPr>
              <a:t> 社區和 </a:t>
            </a:r>
            <a:r>
              <a:rPr lang="zh-Hans" sz="2000" b="0" i="0" u="none" strike="noStrike" dirty="0">
                <a:solidFill>
                  <a:srgbClr val="0C64C0"/>
                </a:solidFill>
                <a:latin typeface="Aptos Narrow" panose="020B0004020202020204" pitchFamily="34" charset="0"/>
                <a:ea typeface="Simsun"/>
              </a:rPr>
              <a:t>Cambridge</a:t>
            </a:r>
            <a:r>
              <a:rPr lang="zh-Hans" sz="2000" b="0" i="0" u="none" strike="noStrike" dirty="0">
                <a:solidFill>
                  <a:srgbClr val="0C64C0"/>
                </a:solidFill>
                <a:latin typeface="Simsun"/>
                <a:ea typeface="Simsun"/>
              </a:rPr>
              <a:t> 一側的社區。</a:t>
            </a:r>
            <a:endParaRPr lang="en-US" sz="2000" dirty="0">
              <a:latin typeface="Aptos Narrow"/>
            </a:endParaRPr>
          </a:p>
        </p:txBody>
      </p:sp>
      <p:sp>
        <p:nvSpPr>
          <p:cNvPr id="6" name="Right Brace 5">
            <a:extLst>
              <a:ext uri="{FF2B5EF4-FFF2-40B4-BE49-F238E27FC236}">
                <a16:creationId xmlns:a16="http://schemas.microsoft.com/office/drawing/2014/main" id="{3DD353A0-AF3C-4A74-B18E-75B7F45C83E7}"/>
              </a:ext>
              <a:ext uri="{C183D7F6-B498-43B3-948B-1728B52AA6E4}">
                <adec:decorative xmlns:adec="http://schemas.microsoft.com/office/drawing/2017/decorative" val="1"/>
              </a:ext>
            </a:extLst>
          </p:cNvPr>
          <p:cNvSpPr/>
          <p:nvPr/>
        </p:nvSpPr>
        <p:spPr>
          <a:xfrm>
            <a:off x="5994400" y="5293360"/>
            <a:ext cx="416560" cy="65024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noAutofit/>
          </a:bodyPr>
          <a:lstStyle/>
          <a:p>
            <a:pPr algn="ctr"/>
            <a:endParaRPr lang="en-US"/>
          </a:p>
        </p:txBody>
      </p:sp>
      <p:sp>
        <p:nvSpPr>
          <p:cNvPr id="7" name="TextBox 6">
            <a:extLst>
              <a:ext uri="{FF2B5EF4-FFF2-40B4-BE49-F238E27FC236}">
                <a16:creationId xmlns:a16="http://schemas.microsoft.com/office/drawing/2014/main" id="{9A3EB27C-F2EA-A326-D60C-35D2E92B76CF}"/>
              </a:ext>
            </a:extLst>
          </p:cNvPr>
          <p:cNvSpPr txBox="1"/>
          <p:nvPr/>
        </p:nvSpPr>
        <p:spPr>
          <a:xfrm>
            <a:off x="6725920" y="5293360"/>
            <a:ext cx="4846320"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rtl="0"/>
            <a:r>
              <a:rPr lang="zh-Hans" sz="2000" b="0" i="0" u="none" strike="noStrike" dirty="0">
                <a:solidFill>
                  <a:srgbClr val="0C64C0"/>
                </a:solidFill>
                <a:latin typeface="Simsun"/>
                <a:ea typeface="Simsun"/>
              </a:rPr>
              <a:t>那些可能在 </a:t>
            </a:r>
            <a:r>
              <a:rPr lang="zh-Hans" sz="2000" b="0" i="0" u="none" strike="noStrike" dirty="0">
                <a:solidFill>
                  <a:srgbClr val="0C64C0"/>
                </a:solidFill>
                <a:latin typeface="Aptos Narrow" panose="020B0004020202020204" pitchFamily="34" charset="0"/>
                <a:ea typeface="Simsun"/>
              </a:rPr>
              <a:t>Longfellow</a:t>
            </a:r>
            <a:r>
              <a:rPr lang="zh-Hans" sz="2000" b="0" i="0" u="none" strike="noStrike" dirty="0">
                <a:solidFill>
                  <a:srgbClr val="0C64C0"/>
                </a:solidFill>
                <a:latin typeface="Simsun"/>
                <a:ea typeface="Simsun"/>
              </a:rPr>
              <a:t> 橋和 </a:t>
            </a:r>
            <a:r>
              <a:rPr lang="zh-Hans" sz="2000" b="0" i="0" u="none" strike="noStrike" dirty="0">
                <a:solidFill>
                  <a:srgbClr val="0C64C0"/>
                </a:solidFill>
                <a:latin typeface="Aptos Narrow" panose="020B0004020202020204" pitchFamily="34" charset="0"/>
                <a:ea typeface="Simsun"/>
              </a:rPr>
              <a:t>Eliot</a:t>
            </a:r>
            <a:r>
              <a:rPr lang="zh-Hans" sz="2000" b="0" i="0" u="none" strike="noStrike" dirty="0">
                <a:solidFill>
                  <a:srgbClr val="0C64C0"/>
                </a:solidFill>
                <a:latin typeface="Simsun"/>
                <a:ea typeface="Simsun"/>
              </a:rPr>
              <a:t> 橋之間查理斯河上工作或遊覽的</a:t>
            </a:r>
            <a:r>
              <a:rPr lang="zh-CN" altLang="en-US" sz="2000" b="0" i="0" u="none" strike="noStrike" dirty="0">
                <a:solidFill>
                  <a:srgbClr val="0C64C0"/>
                </a:solidFill>
                <a:latin typeface="Simsun"/>
                <a:ea typeface="Simsun"/>
              </a:rPr>
              <a:t>人士</a:t>
            </a:r>
            <a:r>
              <a:rPr lang="zh-Hans" sz="2000" b="0" i="0" u="none" strike="noStrike" dirty="0">
                <a:solidFill>
                  <a:srgbClr val="0C64C0"/>
                </a:solidFill>
                <a:latin typeface="Simsun"/>
                <a:ea typeface="Simsun"/>
              </a:rPr>
              <a:t>。</a:t>
            </a:r>
            <a:endParaRPr lang="en-US" sz="2000" dirty="0">
              <a:latin typeface="Aptos Narrow"/>
            </a:endParaRPr>
          </a:p>
        </p:txBody>
      </p:sp>
    </p:spTree>
    <p:extLst>
      <p:ext uri="{BB962C8B-B14F-4D97-AF65-F5344CB8AC3E}">
        <p14:creationId xmlns:p14="http://schemas.microsoft.com/office/powerpoint/2010/main" val="391335519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ADE03-A2C8-63D7-ADFC-ABE41AD44D8C}"/>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cs typeface="Calibri Light"/>
              </a:rPr>
              <a:t>特別工作組會議與公開聽證會</a:t>
            </a:r>
            <a:endParaRPr lang="en-US"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56A68261-4932-E07D-6093-00AAD8331644}"/>
              </a:ext>
            </a:extLst>
          </p:cNvPr>
          <p:cNvSpPr>
            <a:spLocks noGrp="1"/>
          </p:cNvSpPr>
          <p:nvPr>
            <p:ph idx="1"/>
          </p:nvPr>
        </p:nvSpPr>
        <p:spPr>
          <a:xfrm>
            <a:off x="1097280" y="2109894"/>
            <a:ext cx="4318000" cy="3759200"/>
          </a:xfrm>
        </p:spPr>
        <p:txBody>
          <a:bodyPr vert="horz" lIns="0" tIns="45720" rIns="0" bIns="45720" rtlCol="0" anchor="t">
            <a:noAutofit/>
          </a:bodyPr>
          <a:lstStyle/>
          <a:p>
            <a:pPr rtl="0"/>
            <a:r>
              <a:rPr lang="zh-Hans" sz="2000" b="1" i="0" u="none" strike="noStrike" dirty="0">
                <a:latin typeface="Simsun"/>
                <a:ea typeface="Simsun"/>
                <a:cs typeface="Calibri"/>
              </a:rPr>
              <a:t>特別工作組會議</a:t>
            </a:r>
          </a:p>
          <a:p>
            <a:pPr rtl="0">
              <a:buFont typeface="Arial" panose="020F0502020204030204" pitchFamily="34" charset="0"/>
              <a:buChar char="•"/>
            </a:pPr>
            <a:r>
              <a:rPr lang="en-US" altLang="zh-Hans" sz="2000" b="0" i="0" u="none" strike="noStrike" dirty="0">
                <a:latin typeface="Simsun"/>
                <a:ea typeface="Simsun"/>
                <a:cs typeface="Calibri"/>
              </a:rPr>
              <a:t> </a:t>
            </a:r>
            <a:r>
              <a:rPr lang="zh-Hans" sz="2000" b="0" i="0" u="none" strike="noStrike" dirty="0">
                <a:latin typeface="Simsun"/>
                <a:ea typeface="Simsun"/>
                <a:cs typeface="Calibri"/>
              </a:rPr>
              <a:t>討論用於制定三 (3) 次公開聽證會的計畫空間</a:t>
            </a:r>
          </a:p>
          <a:p>
            <a:pPr rtl="0">
              <a:buFont typeface="Arial" panose="020F0502020204030204" pitchFamily="34" charset="0"/>
              <a:buChar char="•"/>
            </a:pPr>
            <a:r>
              <a:rPr lang="en-US" altLang="zh-Hans" sz="2000" b="0" i="0" u="none" strike="noStrike" dirty="0">
                <a:latin typeface="Simsun"/>
                <a:ea typeface="Simsun"/>
                <a:cs typeface="Calibri"/>
              </a:rPr>
              <a:t> </a:t>
            </a:r>
            <a:r>
              <a:rPr lang="zh-Hans" sz="2000" b="0" i="0" u="none" strike="noStrike" dirty="0">
                <a:latin typeface="Simsun"/>
                <a:ea typeface="Simsun"/>
                <a:cs typeface="Calibri"/>
              </a:rPr>
              <a:t>為報告制定建議</a:t>
            </a:r>
          </a:p>
          <a:p>
            <a:pPr rtl="0">
              <a:buFont typeface="Arial" panose="020F0502020204030204" pitchFamily="34" charset="0"/>
              <a:buChar char="•"/>
            </a:pPr>
            <a:r>
              <a:rPr lang="en-US" altLang="zh-Hans" sz="2000" b="0" i="0" u="none" strike="noStrike" dirty="0">
                <a:latin typeface="Simsun"/>
                <a:ea typeface="Simsun"/>
                <a:cs typeface="Calibri"/>
              </a:rPr>
              <a:t> </a:t>
            </a:r>
            <a:r>
              <a:rPr lang="zh-Hans" sz="2000" b="0" i="0" u="none" strike="noStrike" dirty="0">
                <a:latin typeface="Simsun"/>
                <a:ea typeface="Simsun"/>
                <a:cs typeface="Calibri"/>
              </a:rPr>
              <a:t>審查公眾聽證會的結果，為報告提供建議</a:t>
            </a:r>
            <a:endParaRPr lang="en-US" dirty="0"/>
          </a:p>
          <a:p>
            <a:pPr rtl="0">
              <a:buFont typeface="Arial" panose="020F0502020204030204" pitchFamily="34" charset="0"/>
              <a:buChar char="•"/>
            </a:pPr>
            <a:r>
              <a:rPr lang="en-US" altLang="zh-Hans" sz="2000" b="0" i="0" u="none" strike="noStrike" dirty="0">
                <a:latin typeface="Simsun"/>
                <a:ea typeface="Simsun"/>
                <a:cs typeface="Calibri"/>
              </a:rPr>
              <a:t> </a:t>
            </a:r>
            <a:r>
              <a:rPr lang="zh-Hans" sz="2000" b="0" i="0" u="none" strike="noStrike" dirty="0">
                <a:latin typeface="Simsun"/>
                <a:ea typeface="Simsun"/>
                <a:cs typeface="Calibri"/>
              </a:rPr>
              <a:t>對草稿和最終報告</a:t>
            </a:r>
            <a:r>
              <a:rPr lang="zh-CN" altLang="en-US" sz="2000" b="0" i="0" u="none" strike="noStrike" dirty="0">
                <a:latin typeface="Simsun"/>
                <a:ea typeface="Simsun"/>
                <a:cs typeface="Calibri"/>
              </a:rPr>
              <a:t>進行</a:t>
            </a:r>
            <a:r>
              <a:rPr lang="zh-Hans" sz="2000" b="0" i="0" u="none" strike="noStrike" dirty="0">
                <a:latin typeface="Simsun"/>
                <a:ea typeface="Simsun"/>
                <a:cs typeface="Calibri"/>
              </a:rPr>
              <a:t>審查和</a:t>
            </a:r>
            <a:r>
              <a:rPr lang="zh-CN" altLang="en-US" sz="2000" b="0" i="0" u="none" strike="noStrike" dirty="0">
                <a:latin typeface="Simsun"/>
                <a:ea typeface="Simsun"/>
                <a:cs typeface="Calibri"/>
              </a:rPr>
              <a:t>提供</a:t>
            </a:r>
            <a:r>
              <a:rPr lang="zh-Hans" sz="2000" b="0" i="0" u="none" strike="noStrike" dirty="0">
                <a:latin typeface="Simsun"/>
                <a:ea typeface="Simsun"/>
                <a:cs typeface="Calibri"/>
              </a:rPr>
              <a:t>回饋</a:t>
            </a:r>
          </a:p>
        </p:txBody>
      </p:sp>
      <p:sp>
        <p:nvSpPr>
          <p:cNvPr id="5" name="Content Placeholder 2">
            <a:extLst>
              <a:ext uri="{FF2B5EF4-FFF2-40B4-BE49-F238E27FC236}">
                <a16:creationId xmlns:a16="http://schemas.microsoft.com/office/drawing/2014/main" id="{99776FB9-090F-E49C-C94C-C087D4864346}"/>
              </a:ext>
            </a:extLst>
          </p:cNvPr>
          <p:cNvSpPr txBox="1"/>
          <p:nvPr/>
        </p:nvSpPr>
        <p:spPr>
          <a:xfrm>
            <a:off x="6289040" y="2109894"/>
            <a:ext cx="4318000" cy="4023360"/>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Tx/>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pPr rtl="0"/>
            <a:r>
              <a:rPr lang="zh-Hans" sz="2000" b="1" i="0" u="none" strike="noStrike" dirty="0">
                <a:latin typeface="Simsun"/>
                <a:ea typeface="Simsun"/>
                <a:cs typeface="Calibri"/>
              </a:rPr>
              <a:t>公開聽證會</a:t>
            </a:r>
          </a:p>
          <a:p>
            <a:pPr rtl="0">
              <a:buFont typeface="Arial" panose="020F0502020204030204" pitchFamily="34" charset="0"/>
              <a:buChar char="•"/>
            </a:pPr>
            <a:r>
              <a:rPr lang="en-US" altLang="zh-Hans" sz="2000" b="0" i="0" u="none" strike="noStrike" dirty="0">
                <a:latin typeface="Simsun"/>
                <a:ea typeface="Simsun"/>
                <a:cs typeface="Calibri"/>
              </a:rPr>
              <a:t> </a:t>
            </a:r>
            <a:r>
              <a:rPr lang="zh-Hans" sz="2000" b="0" i="0" u="none" strike="noStrike" dirty="0">
                <a:latin typeface="Simsun"/>
                <a:ea typeface="Simsun"/>
                <a:cs typeface="Calibri"/>
              </a:rPr>
              <a:t>法定要求工作組至少舉行三 (3) 次公開聽證會</a:t>
            </a:r>
          </a:p>
          <a:p>
            <a:pPr rtl="0">
              <a:buFont typeface="Arial" panose="020F0502020204030204" pitchFamily="34" charset="0"/>
              <a:buChar char="•"/>
            </a:pPr>
            <a:r>
              <a:rPr lang="en-US" altLang="zh-Hans" sz="2000" b="0" i="0" u="none" strike="noStrike" dirty="0">
                <a:latin typeface="Simsun"/>
                <a:ea typeface="Simsun"/>
                <a:cs typeface="Calibri"/>
              </a:rPr>
              <a:t> </a:t>
            </a:r>
            <a:r>
              <a:rPr lang="zh-Hans" sz="2000" b="0" i="0" u="none" strike="noStrike" dirty="0">
                <a:latin typeface="Simsun"/>
                <a:ea typeface="Simsun"/>
                <a:cs typeface="Calibri"/>
              </a:rPr>
              <a:t>針對工作組制定的主題，為所有公眾提供參與和提供意見的空間</a:t>
            </a:r>
          </a:p>
        </p:txBody>
      </p:sp>
      <p:cxnSp>
        <p:nvCxnSpPr>
          <p:cNvPr id="6" name="Straight Arrow Connector 5">
            <a:extLst>
              <a:ext uri="{FF2B5EF4-FFF2-40B4-BE49-F238E27FC236}">
                <a16:creationId xmlns:a16="http://schemas.microsoft.com/office/drawing/2014/main" id="{C987934D-8D31-F3FD-B8F4-6350BDC5D7EF}"/>
              </a:ext>
              <a:ext uri="{C183D7F6-B498-43B3-948B-1728B52AA6E4}">
                <adec:decorative xmlns:adec="http://schemas.microsoft.com/office/drawing/2017/decorative" val="1"/>
              </a:ext>
            </a:extLst>
          </p:cNvPr>
          <p:cNvCxnSpPr/>
          <p:nvPr/>
        </p:nvCxnSpPr>
        <p:spPr>
          <a:xfrm>
            <a:off x="5831840" y="2113280"/>
            <a:ext cx="20320" cy="2712720"/>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51646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68E77-C7B0-4544-9B08-17EC521CB3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917C36-0434-71FC-40E0-47ABB3701D4B}"/>
              </a:ext>
            </a:extLst>
          </p:cNvPr>
          <p:cNvSpPr>
            <a:spLocks noGrp="1"/>
          </p:cNvSpPr>
          <p:nvPr>
            <p:ph type="title"/>
          </p:nvPr>
        </p:nvSpPr>
        <p:spPr/>
        <p:txBody>
          <a:bodyPr>
            <a:noAutofit/>
          </a:bodyPr>
          <a:lstStyle/>
          <a:p>
            <a:pPr rtl="0"/>
            <a:r>
              <a:rPr lang="zh-Hans" sz="4100" b="0" i="0" u="none" strike="noStrike" cap="none" dirty="0">
                <a:solidFill>
                  <a:srgbClr val="404040"/>
                </a:solidFill>
                <a:latin typeface="KaiTi" panose="02010609060101010101" pitchFamily="49" charset="-122"/>
                <a:ea typeface="KaiTi" panose="02010609060101010101" pitchFamily="49" charset="-122"/>
                <a:cs typeface="+mj-lt"/>
              </a:rPr>
              <a:t>最新專案時間表</a:t>
            </a:r>
          </a:p>
        </p:txBody>
      </p:sp>
      <p:sp>
        <p:nvSpPr>
          <p:cNvPr id="3" name="Text Placeholder 2">
            <a:extLst>
              <a:ext uri="{FF2B5EF4-FFF2-40B4-BE49-F238E27FC236}">
                <a16:creationId xmlns:a16="http://schemas.microsoft.com/office/drawing/2014/main" id="{366C7A25-126E-0304-6B43-2BEA4802EC60}"/>
              </a:ext>
            </a:extLst>
          </p:cNvPr>
          <p:cNvSpPr>
            <a:spLocks noGrp="1"/>
          </p:cNvSpPr>
          <p:nvPr>
            <p:ph type="body" sz="quarter" idx="10"/>
          </p:nvPr>
        </p:nvSpPr>
        <p:spPr/>
        <p:txBody>
          <a:bodyPr>
            <a:noAutofit/>
          </a:bodyPr>
          <a:lstStyle/>
          <a:p>
            <a:pPr rtl="0"/>
            <a:r>
              <a:rPr lang="zh-Hans" sz="1900" b="1" u="none" strike="noStrike" dirty="0">
                <a:latin typeface="Simsun"/>
                <a:ea typeface="Simsun"/>
              </a:rPr>
              <a:t>初步評估</a:t>
            </a:r>
            <a:r>
              <a:rPr lang="zh-CN" altLang="en-US" sz="1900" b="1" dirty="0">
                <a:latin typeface="Simsun"/>
                <a:ea typeface="Simsun"/>
              </a:rPr>
              <a:t>和</a:t>
            </a:r>
            <a:r>
              <a:rPr lang="zh-Hans" sz="1900" b="1" u="none" strike="noStrike" dirty="0">
                <a:latin typeface="Simsun"/>
                <a:ea typeface="Simsun"/>
              </a:rPr>
              <a:t>參與準備</a:t>
            </a:r>
          </a:p>
        </p:txBody>
      </p:sp>
      <p:sp>
        <p:nvSpPr>
          <p:cNvPr id="4" name="Text Placeholder 3">
            <a:extLst>
              <a:ext uri="{FF2B5EF4-FFF2-40B4-BE49-F238E27FC236}">
                <a16:creationId xmlns:a16="http://schemas.microsoft.com/office/drawing/2014/main" id="{215E64D6-8891-CA26-9B07-F769CCD3A6E4}"/>
              </a:ext>
            </a:extLst>
          </p:cNvPr>
          <p:cNvSpPr>
            <a:spLocks noGrp="1"/>
          </p:cNvSpPr>
          <p:nvPr>
            <p:ph type="body" sz="quarter" idx="11"/>
          </p:nvPr>
        </p:nvSpPr>
        <p:spPr>
          <a:solidFill>
            <a:schemeClr val="accent1"/>
          </a:solidFill>
        </p:spPr>
        <p:txBody>
          <a:bodyPr vert="horz" lIns="320040" tIns="457200" rIns="0" bIns="45720" rtlCol="0">
            <a:noAutofit/>
          </a:bodyPr>
          <a:lstStyle/>
          <a:p>
            <a:pPr rtl="0"/>
            <a:r>
              <a:rPr lang="zh-Hans" sz="2000" b="1" i="0" u="none" strike="noStrike" dirty="0">
                <a:latin typeface="Simsun"/>
                <a:ea typeface="Simsun"/>
              </a:rPr>
              <a:t>外展與參與</a:t>
            </a:r>
          </a:p>
        </p:txBody>
      </p:sp>
      <p:sp>
        <p:nvSpPr>
          <p:cNvPr id="5" name="Text Placeholder 4">
            <a:extLst>
              <a:ext uri="{FF2B5EF4-FFF2-40B4-BE49-F238E27FC236}">
                <a16:creationId xmlns:a16="http://schemas.microsoft.com/office/drawing/2014/main" id="{FCDB86B3-DECF-9B02-5D84-B0EDEC4BB96F}"/>
              </a:ext>
            </a:extLst>
          </p:cNvPr>
          <p:cNvSpPr>
            <a:spLocks noGrp="1"/>
          </p:cNvSpPr>
          <p:nvPr>
            <p:ph type="body" sz="quarter" idx="12"/>
          </p:nvPr>
        </p:nvSpPr>
        <p:spPr>
          <a:solidFill>
            <a:schemeClr val="accent1"/>
          </a:solidFill>
        </p:spPr>
        <p:txBody>
          <a:bodyPr vert="horz" lIns="320040" tIns="457200" rIns="0" bIns="45720" rtlCol="0">
            <a:noAutofit/>
          </a:bodyPr>
          <a:lstStyle/>
          <a:p>
            <a:pPr rtl="0"/>
            <a:r>
              <a:rPr lang="zh-Hans" sz="2000" b="1" i="0" u="none" strike="noStrike" dirty="0">
                <a:latin typeface="Simsun"/>
                <a:ea typeface="Simsun"/>
              </a:rPr>
              <a:t>制定建議</a:t>
            </a:r>
          </a:p>
          <a:p>
            <a:endParaRPr lang="en-US" sz="2000" b="1" dirty="0">
              <a:latin typeface="Aptos ExtraBold" panose="020B0004020202020204" pitchFamily="34" charset="0"/>
            </a:endParaRPr>
          </a:p>
        </p:txBody>
      </p:sp>
      <p:sp>
        <p:nvSpPr>
          <p:cNvPr id="9" name="Text Placeholder 8">
            <a:extLst>
              <a:ext uri="{FF2B5EF4-FFF2-40B4-BE49-F238E27FC236}">
                <a16:creationId xmlns:a16="http://schemas.microsoft.com/office/drawing/2014/main" id="{C3809DEE-8EEA-C632-F478-3BF9033CA875}"/>
              </a:ext>
            </a:extLst>
          </p:cNvPr>
          <p:cNvSpPr>
            <a:spLocks noGrp="1"/>
          </p:cNvSpPr>
          <p:nvPr>
            <p:ph type="body" sz="quarter" idx="16"/>
          </p:nvPr>
        </p:nvSpPr>
        <p:spPr>
          <a:xfrm>
            <a:off x="869315" y="2653164"/>
            <a:ext cx="1711326" cy="1518845"/>
          </a:xfrm>
        </p:spPr>
        <p:txBody>
          <a:bodyPr vert="horz" lIns="0" tIns="45720" rIns="0" bIns="45720" rtlCol="0" anchor="t">
            <a:noAutofit/>
          </a:body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dirty="0">
                <a:ln>
                  <a:noFill/>
                </a:ln>
                <a:solidFill>
                  <a:srgbClr val="455F51"/>
                </a:solidFill>
                <a:uLnTx/>
                <a:uFillTx/>
                <a:latin typeface="Simsun"/>
                <a:ea typeface="Simsun"/>
                <a:cs typeface="+mn-cs"/>
              </a:rPr>
              <a:t>七月至八月</a:t>
            </a:r>
            <a:endParaRPr kumimoji="0" lang="en-US" sz="2000" b="1" i="0" u="none" strike="noStrike" kern="1200" cap="none" spc="0" normalizeH="0" baseline="0" noProof="0" dirty="0">
              <a:ln>
                <a:noFill/>
              </a:ln>
              <a:solidFill>
                <a:srgbClr val="455F51"/>
              </a:solidFill>
              <a:effectLst/>
              <a:uLnTx/>
              <a:uFillTx/>
              <a:latin typeface="Aptos Narrow" panose="020B0004020202020204" pitchFamily="34" charset="0"/>
              <a:ea typeface="+mn-ea"/>
              <a:cs typeface="+mn-cs"/>
            </a:endParaRPr>
          </a:p>
          <a:p>
            <a:endParaRPr lang="en-US" dirty="0">
              <a:latin typeface="Aptos ExtraBold"/>
            </a:endParaRPr>
          </a:p>
          <a:p>
            <a:pPr marL="171450" indent="-171450" rtl="0">
              <a:buFont typeface="Wingdings" panose="05000000000000000000" pitchFamily="2" charset="2"/>
              <a:buChar char="§"/>
            </a:pPr>
            <a:r>
              <a:rPr lang="zh-Hans" sz="1200" b="0" i="0" u="none" strike="noStrike" dirty="0">
                <a:latin typeface="Simsun"/>
                <a:ea typeface="Simsun"/>
              </a:rPr>
              <a:t>初步資訊會議</a:t>
            </a:r>
          </a:p>
          <a:p>
            <a:pPr marL="171450" indent="-171450" rtl="0">
              <a:buFont typeface="Wingdings" panose="05000000000000000000" pitchFamily="2" charset="2"/>
              <a:buChar char="§"/>
            </a:pPr>
            <a:r>
              <a:rPr lang="zh-Hans" sz="1200" b="0" i="0" u="none" strike="noStrike" dirty="0">
                <a:latin typeface="Simsun"/>
                <a:ea typeface="Simsun"/>
              </a:rPr>
              <a:t>初步確定利益相關者</a:t>
            </a:r>
          </a:p>
          <a:p>
            <a:pPr marL="171450" indent="-171450" rtl="0">
              <a:buFont typeface="Wingdings" panose="05000000000000000000" pitchFamily="2" charset="2"/>
              <a:buChar char="§"/>
            </a:pPr>
            <a:r>
              <a:rPr lang="zh-Hans" sz="1200" b="0" i="0" u="none" strike="noStrike" dirty="0">
                <a:latin typeface="Simsun"/>
                <a:ea typeface="Simsun"/>
                <a:cs typeface="Calibri"/>
              </a:rPr>
              <a:t>第一次特別工作組會議 (8/14)</a:t>
            </a:r>
            <a:endParaRPr lang="en-US" dirty="0">
              <a:latin typeface="Calibri" panose="020F0502020204030204"/>
              <a:ea typeface="+mn-lt"/>
              <a:cs typeface="+mn-lt"/>
            </a:endParaRPr>
          </a:p>
        </p:txBody>
      </p:sp>
      <p:sp>
        <p:nvSpPr>
          <p:cNvPr id="7" name="Text Placeholder 27" descr="-Task Force meeting #2 &#10;(9/12)&#10;-Develop a Community Engagement Strategy&#10;-Develop the structure and content for the public hearings&#10;">
            <a:extLst>
              <a:ext uri="{FF2B5EF4-FFF2-40B4-BE49-F238E27FC236}">
                <a16:creationId xmlns:a16="http://schemas.microsoft.com/office/drawing/2014/main" id="{DE271D21-41F7-DD0C-5E82-DB3C73F55435}"/>
              </a:ext>
            </a:extLst>
          </p:cNvPr>
          <p:cNvSpPr txBox="1"/>
          <p:nvPr/>
        </p:nvSpPr>
        <p:spPr>
          <a:xfrm>
            <a:off x="3049208" y="2659102"/>
            <a:ext cx="1838808" cy="2111708"/>
          </a:xfrm>
          <a:prstGeom prst="rect">
            <a:avLst/>
          </a:prstGeom>
        </p:spPr>
        <p:txBody>
          <a:bodyPr vert="horz" lIns="0" tIns="45720" rIns="0" bIns="45720" rtlCol="0" anchor="t">
            <a:noAutofit/>
          </a:bodyPr>
          <a:lstStyle>
            <a:lvl1pPr marL="0" indent="0" algn="l" defTabSz="914400" rtl="0" eaLnBrk="1" latinLnBrk="0" hangingPunct="1">
              <a:lnSpc>
                <a:spcPts val="1500"/>
              </a:lnSpc>
              <a:spcBef>
                <a:spcPct val="0"/>
              </a:spcBef>
              <a:spcAft>
                <a:spcPts val="200"/>
              </a:spcAft>
              <a:buClr>
                <a:schemeClr val="accent1"/>
              </a:buClr>
              <a:buSzTx/>
              <a:buFont typeface="Calibri" panose="020F0502020204030204" pitchFamily="34" charset="0"/>
              <a:buNone/>
              <a:defRPr sz="1200" b="0" kern="1200" spc="0" baseline="0">
                <a:solidFill>
                  <a:schemeClr val="tx2"/>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accent1"/>
              </a:buClr>
              <a:buFont typeface="Calibri" panose="020F0502020204030204" pitchFamily="34" charset="0"/>
              <a:buNone/>
              <a:defRPr sz="1000" kern="1200">
                <a:solidFill>
                  <a:schemeClr val="tx1">
                    <a:lumMod val="75000"/>
                    <a:lumOff val="25000"/>
                  </a:schemeClr>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accent1"/>
              </a:buClr>
              <a:buFont typeface="Calibri" panose="020F0502020204030204" pitchFamily="34"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accent1"/>
              </a:buClr>
              <a:buFont typeface="Calibri" panose="020F0502020204030204" pitchFamily="34" charset="0"/>
              <a:buNone/>
              <a:defRPr sz="1000" kern="1200">
                <a:solidFill>
                  <a:schemeClr val="tx1">
                    <a:lumMod val="75000"/>
                    <a:lumOff val="25000"/>
                  </a:schemeClr>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accent1"/>
              </a:buClr>
              <a:buFont typeface="Calibri" panose="020F0502020204030204" pitchFamily="34" charset="0"/>
              <a:buNone/>
              <a:defRPr sz="10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dirty="0">
                <a:ln>
                  <a:noFill/>
                </a:ln>
                <a:solidFill>
                  <a:srgbClr val="455F51"/>
                </a:solidFill>
                <a:uLnTx/>
                <a:uFillTx/>
                <a:latin typeface="Simsun"/>
                <a:ea typeface="Simsun"/>
                <a:cs typeface="+mn-cs"/>
              </a:rPr>
              <a:t>九月</a:t>
            </a:r>
            <a:endParaRPr kumimoji="0" lang="en-US" sz="2000" b="1" i="0" u="none" strike="noStrike" kern="1200" cap="none" spc="0" normalizeH="0" baseline="0" noProof="0" dirty="0">
              <a:ln>
                <a:noFill/>
              </a:ln>
              <a:solidFill>
                <a:srgbClr val="455F51"/>
              </a:solidFill>
              <a:effectLst/>
              <a:uLnTx/>
              <a:uFillTx/>
              <a:latin typeface="Aptos Narrow" panose="020B0004020202020204" pitchFamily="34" charset="0"/>
              <a:ea typeface="+mn-ea"/>
              <a:cs typeface="+mn-cs"/>
            </a:endParaRPr>
          </a:p>
          <a:p>
            <a:endParaRPr lang="en-US" dirty="0">
              <a:latin typeface="Aptos ExtraBold"/>
            </a:endParaRPr>
          </a:p>
          <a:p>
            <a:pPr marL="171450" indent="-171450" rtl="0">
              <a:buFont typeface="Wingdings" panose="05000000000000000000" pitchFamily="2" charset="2"/>
              <a:buChar char="§"/>
            </a:pPr>
            <a:r>
              <a:rPr lang="zh-Hans" sz="1200" b="0" i="0" u="none" strike="noStrike" dirty="0">
                <a:latin typeface="Simsun"/>
                <a:ea typeface="Simsun"/>
              </a:rPr>
              <a:t>第二次特別工作組會議</a:t>
            </a:r>
            <a:br>
              <a:rPr lang="zh-Hans" sz="1200" b="0" i="0" u="none" strike="noStrike" dirty="0">
                <a:latin typeface="Simsun"/>
                <a:ea typeface="Simsun"/>
              </a:rPr>
            </a:br>
            <a:r>
              <a:rPr lang="zh-Hans" sz="1200" b="0" i="0" u="none" strike="noStrike" dirty="0">
                <a:latin typeface="Simsun"/>
                <a:ea typeface="Simsun"/>
              </a:rPr>
              <a:t>（9/12）</a:t>
            </a:r>
          </a:p>
          <a:p>
            <a:pPr marL="171450" indent="-171450" rtl="0">
              <a:buFont typeface="Wingdings" panose="05000000000000000000" pitchFamily="2" charset="2"/>
              <a:buChar char="§"/>
            </a:pPr>
            <a:r>
              <a:rPr lang="zh-Hans" sz="1200" b="0" i="0" u="none" strike="noStrike" dirty="0">
                <a:latin typeface="Simsun"/>
                <a:ea typeface="Simsun"/>
              </a:rPr>
              <a:t>制定社區參與策略</a:t>
            </a:r>
            <a:endParaRPr lang="en-US" dirty="0">
              <a:latin typeface="Aptos ExtraBold" panose="020B0004020202020204" pitchFamily="34" charset="0"/>
            </a:endParaRPr>
          </a:p>
          <a:p>
            <a:pPr marL="171450" indent="-171450" rtl="0">
              <a:buFont typeface="Wingdings" panose="05000000000000000000" pitchFamily="2" charset="2"/>
              <a:buChar char="§"/>
            </a:pPr>
            <a:r>
              <a:rPr lang="zh-Hans" sz="1200" b="0" i="0" u="none" strike="noStrike" dirty="0">
                <a:latin typeface="Simsun"/>
                <a:ea typeface="Simsun"/>
              </a:rPr>
              <a:t>制定公開聽證會的結構和內容</a:t>
            </a:r>
            <a:endParaRPr lang="en-US" dirty="0">
              <a:latin typeface="Aptos ExtraBold" panose="020B0004020202020204" pitchFamily="34" charset="0"/>
            </a:endParaRPr>
          </a:p>
          <a:p>
            <a:pPr marL="171450" indent="-171450">
              <a:buFont typeface="Wingdings" panose="05000000000000000000" pitchFamily="2" charset="2"/>
              <a:buChar char="§"/>
            </a:pPr>
            <a:endParaRPr lang="en-US" dirty="0">
              <a:latin typeface="Aptos ExtraBold" panose="020B0004020202020204" pitchFamily="34" charset="0"/>
            </a:endParaRPr>
          </a:p>
        </p:txBody>
      </p:sp>
      <p:sp>
        <p:nvSpPr>
          <p:cNvPr id="28" name="Text Placeholder 27">
            <a:extLst>
              <a:ext uri="{FF2B5EF4-FFF2-40B4-BE49-F238E27FC236}">
                <a16:creationId xmlns:a16="http://schemas.microsoft.com/office/drawing/2014/main" id="{D3C0372E-AAB6-B186-B4D7-1B1687E4C90F}"/>
              </a:ext>
            </a:extLst>
          </p:cNvPr>
          <p:cNvSpPr>
            <a:spLocks noGrp="1"/>
          </p:cNvSpPr>
          <p:nvPr>
            <p:ph type="body" sz="quarter" idx="18"/>
          </p:nvPr>
        </p:nvSpPr>
        <p:spPr>
          <a:xfrm>
            <a:off x="5121848" y="2653424"/>
            <a:ext cx="1838808" cy="2111708"/>
          </a:xfrm>
        </p:spPr>
        <p:txBody>
          <a:bodyPr vert="horz" lIns="0" tIns="45720" rIns="0" bIns="45720" rtlCol="0" anchor="t">
            <a:noAutofit/>
          </a:body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dirty="0">
                <a:ln>
                  <a:noFill/>
                </a:ln>
                <a:solidFill>
                  <a:srgbClr val="455F51"/>
                </a:solidFill>
                <a:uLnTx/>
                <a:uFillTx/>
                <a:latin typeface="Simsun"/>
                <a:ea typeface="Simsun"/>
                <a:cs typeface="+mn-cs"/>
              </a:rPr>
              <a:t>十月至十一月</a:t>
            </a:r>
          </a:p>
          <a:p>
            <a:endParaRPr lang="en-US" dirty="0">
              <a:latin typeface="Aptos ExtraBold"/>
            </a:endParaRPr>
          </a:p>
          <a:p>
            <a:pPr marL="171450" indent="-171450" rtl="0">
              <a:buFont typeface="Wingdings" panose="05000000000000000000" pitchFamily="2" charset="2"/>
              <a:buChar char="§"/>
            </a:pPr>
            <a:r>
              <a:rPr lang="zh-Hans" sz="1200" b="0" i="0" u="none" strike="noStrike" dirty="0">
                <a:latin typeface="Simsun"/>
                <a:ea typeface="Simsun"/>
              </a:rPr>
              <a:t>第三次特別工作組會議（10月初/中旬）</a:t>
            </a:r>
            <a:endParaRPr lang="en-US" dirty="0"/>
          </a:p>
          <a:p>
            <a:pPr marL="171450" indent="-171450" rtl="0">
              <a:buFont typeface="Wingdings" panose="05000000000000000000" pitchFamily="2" charset="2"/>
              <a:buChar char="§"/>
            </a:pPr>
            <a:r>
              <a:rPr lang="zh-Hans" sz="1200" b="0" i="0" u="none" strike="noStrike" dirty="0">
                <a:latin typeface="Simsun"/>
                <a:ea typeface="Simsun"/>
              </a:rPr>
              <a:t>進行一系列一對一對話、跟進、焦點小組討論等。</a:t>
            </a:r>
          </a:p>
          <a:p>
            <a:pPr marL="171450" indent="-171450" rtl="0">
              <a:buFont typeface="Wingdings" panose="05000000000000000000" pitchFamily="2" charset="2"/>
              <a:buChar char="§"/>
            </a:pPr>
            <a:r>
              <a:rPr lang="zh-Hans" sz="1200" b="0" i="0" u="none" strike="noStrike" dirty="0">
                <a:latin typeface="Simsun"/>
                <a:ea typeface="Simsun"/>
              </a:rPr>
              <a:t>三 (3) 場公開聽證會（11 月初）</a:t>
            </a:r>
            <a:endParaRPr lang="en-US" dirty="0">
              <a:ea typeface="Calibri" panose="020F0502020204030204"/>
              <a:cs typeface="Calibri"/>
            </a:endParaRPr>
          </a:p>
          <a:p>
            <a:pPr marL="171450" indent="-171450" rtl="0">
              <a:buFont typeface="Wingdings" panose="05000000000000000000" pitchFamily="2" charset="2"/>
              <a:buChar char="§"/>
            </a:pPr>
            <a:r>
              <a:rPr lang="zh-Hans" sz="1200" b="0" i="0" u="none" strike="noStrike" dirty="0">
                <a:latin typeface="Simsun"/>
                <a:ea typeface="Simsun"/>
              </a:rPr>
              <a:t>起草調查結果和建議的最終報告</a:t>
            </a:r>
            <a:endParaRPr lang="en-US" dirty="0">
              <a:latin typeface="Aptos ExtraBold" panose="020B0004020202020204" pitchFamily="34" charset="0"/>
            </a:endParaRPr>
          </a:p>
          <a:p>
            <a:pPr marL="171450" indent="-171450">
              <a:buFont typeface="Wingdings" panose="05000000000000000000" pitchFamily="2" charset="2"/>
              <a:buChar char="§"/>
            </a:pPr>
            <a:endParaRPr lang="en-US" dirty="0">
              <a:latin typeface="Aptos ExtraBold" panose="020B0004020202020204" pitchFamily="34" charset="0"/>
            </a:endParaRPr>
          </a:p>
        </p:txBody>
      </p:sp>
      <p:sp>
        <p:nvSpPr>
          <p:cNvPr id="63" name="Text Placeholder 62">
            <a:extLst>
              <a:ext uri="{FF2B5EF4-FFF2-40B4-BE49-F238E27FC236}">
                <a16:creationId xmlns:a16="http://schemas.microsoft.com/office/drawing/2014/main" id="{B462E40F-A191-07A3-AAE4-64FC0C4B9D14}"/>
              </a:ext>
            </a:extLst>
          </p:cNvPr>
          <p:cNvSpPr>
            <a:spLocks noGrp="1"/>
          </p:cNvSpPr>
          <p:nvPr>
            <p:ph type="body" sz="quarter" idx="19"/>
          </p:nvPr>
        </p:nvSpPr>
        <p:spPr>
          <a:xfrm>
            <a:off x="7259558" y="2660504"/>
            <a:ext cx="1735585" cy="839183"/>
          </a:xfrm>
        </p:spPr>
        <p:txBody>
          <a:bodyPr vert="horz" lIns="0" tIns="45720" rIns="0" bIns="45720" rtlCol="0" anchor="t">
            <a:noAutofit/>
          </a:body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dirty="0">
                <a:ln>
                  <a:noFill/>
                </a:ln>
                <a:solidFill>
                  <a:srgbClr val="455F51"/>
                </a:solidFill>
                <a:uLnTx/>
                <a:uFillTx/>
                <a:latin typeface="Simsun"/>
                <a:ea typeface="Simsun"/>
                <a:cs typeface="+mn-cs"/>
              </a:rPr>
              <a:t>十二月</a:t>
            </a:r>
          </a:p>
          <a:p>
            <a:endParaRPr lang="en-US" dirty="0">
              <a:latin typeface="Aptos ExtraBold"/>
            </a:endParaRPr>
          </a:p>
          <a:p>
            <a:pPr marL="171450" indent="-171450" rtl="0">
              <a:buFont typeface="Wingdings" panose="05000000000000000000" pitchFamily="2" charset="2"/>
              <a:buChar char="§"/>
            </a:pPr>
            <a:r>
              <a:rPr lang="zh-Hans" sz="1200" b="0" i="0" u="none" strike="noStrike" dirty="0">
                <a:latin typeface="Simsun"/>
                <a:ea typeface="Simsun"/>
              </a:rPr>
              <a:t>準備好報告草案以供公眾評論</a:t>
            </a:r>
            <a:endParaRPr lang="en-US" dirty="0"/>
          </a:p>
          <a:p>
            <a:pPr marL="171450" indent="-171450">
              <a:buFont typeface="Wingdings" panose="05000000000000000000" pitchFamily="2" charset="2"/>
              <a:buChar char="§"/>
            </a:pPr>
            <a:endParaRPr lang="en-US" dirty="0">
              <a:latin typeface="Aptos ExtraBold" panose="020B0004020202020204" pitchFamily="34" charset="0"/>
            </a:endParaRPr>
          </a:p>
        </p:txBody>
      </p:sp>
      <p:sp>
        <p:nvSpPr>
          <p:cNvPr id="64" name="Text Placeholder 63">
            <a:extLst>
              <a:ext uri="{FF2B5EF4-FFF2-40B4-BE49-F238E27FC236}">
                <a16:creationId xmlns:a16="http://schemas.microsoft.com/office/drawing/2014/main" id="{9365CF50-0B55-2D7C-58C8-0C8B17BAA65F}"/>
              </a:ext>
            </a:extLst>
          </p:cNvPr>
          <p:cNvSpPr>
            <a:spLocks noGrp="1"/>
          </p:cNvSpPr>
          <p:nvPr>
            <p:ph type="body" sz="quarter" idx="20"/>
          </p:nvPr>
        </p:nvSpPr>
        <p:spPr>
          <a:xfrm>
            <a:off x="9421037" y="2664797"/>
            <a:ext cx="2298529" cy="839183"/>
          </a:xfrm>
        </p:spPr>
        <p:txBody>
          <a:bodyPr vert="horz" lIns="0" tIns="45720" rIns="0" bIns="45720" rtlCol="0" anchor="t">
            <a:noAutofit/>
          </a:body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dirty="0">
                <a:ln>
                  <a:noFill/>
                </a:ln>
                <a:solidFill>
                  <a:srgbClr val="455F51"/>
                </a:solidFill>
                <a:uLnTx/>
                <a:uFillTx/>
                <a:latin typeface="Simsun"/>
                <a:ea typeface="Simsun"/>
                <a:cs typeface="+mn-cs"/>
              </a:rPr>
              <a:t>2026年一月至三月</a:t>
            </a:r>
          </a:p>
          <a:p>
            <a:endParaRPr lang="en-US" dirty="0">
              <a:latin typeface="Aptos ExtraBold"/>
            </a:endParaRPr>
          </a:p>
          <a:p>
            <a:pPr marL="171450" indent="-171450" rtl="0">
              <a:buFont typeface="Wingdings" panose="05000000000000000000" pitchFamily="2" charset="2"/>
              <a:buChar char="§"/>
            </a:pPr>
            <a:r>
              <a:rPr lang="zh-Hans" sz="1200" b="0" i="0" u="none" strike="noStrike" dirty="0">
                <a:latin typeface="Simsun"/>
                <a:ea typeface="Simsun"/>
              </a:rPr>
              <a:t>第四次特別工作組會議（一月）</a:t>
            </a:r>
          </a:p>
          <a:p>
            <a:pPr marL="171450" indent="-171450" rtl="0">
              <a:buFont typeface="Wingdings" panose="05000000000000000000" pitchFamily="2" charset="2"/>
              <a:buChar char="§"/>
            </a:pPr>
            <a:r>
              <a:rPr lang="zh-Hans" sz="1200" b="0" i="0" u="none" strike="noStrike" dirty="0">
                <a:latin typeface="Simsun"/>
                <a:ea typeface="Simsun"/>
              </a:rPr>
              <a:t>公眾意見徵詢期 </a:t>
            </a:r>
            <a:br>
              <a:rPr lang="zh-Hans" sz="1200" b="0" i="0" u="none" strike="noStrike" dirty="0">
                <a:latin typeface="Simsun"/>
                <a:ea typeface="Simsun"/>
              </a:rPr>
            </a:br>
            <a:r>
              <a:rPr lang="zh-Hans" sz="1200" b="0" i="0" u="none" strike="noStrike" dirty="0">
                <a:latin typeface="Simsun"/>
                <a:ea typeface="Simsun"/>
              </a:rPr>
              <a:t>（1個月）</a:t>
            </a:r>
            <a:endParaRPr lang="en-US" dirty="0">
              <a:latin typeface="Aptos ExtraBold" panose="020B0004020202020204" pitchFamily="34" charset="0"/>
            </a:endParaRPr>
          </a:p>
          <a:p>
            <a:pPr marL="171450" indent="-171450" rtl="0">
              <a:buFont typeface="Wingdings" panose="05000000000000000000" pitchFamily="2" charset="2"/>
              <a:buChar char="§"/>
            </a:pPr>
            <a:r>
              <a:rPr lang="zh-Hans" sz="1200" b="0" i="0" u="none" strike="noStrike" dirty="0">
                <a:latin typeface="Simsun"/>
                <a:ea typeface="Simsun"/>
              </a:rPr>
              <a:t>第五次特別工作組會議 </a:t>
            </a:r>
            <a:br>
              <a:rPr lang="zh-Hans" sz="1200" b="0" i="0" u="none" strike="noStrike" dirty="0">
                <a:latin typeface="Simsun"/>
                <a:ea typeface="Simsun"/>
              </a:rPr>
            </a:br>
            <a:r>
              <a:rPr lang="zh-Hans" sz="1200" b="0" i="0" u="none" strike="noStrike" dirty="0">
                <a:latin typeface="Simsun"/>
                <a:ea typeface="Simsun"/>
              </a:rPr>
              <a:t>（二月下旬）</a:t>
            </a:r>
          </a:p>
          <a:p>
            <a:pPr marL="171450" indent="-171450" rtl="0">
              <a:buFont typeface="Wingdings" panose="05000000000000000000" pitchFamily="2" charset="2"/>
              <a:buChar char="§"/>
            </a:pPr>
            <a:r>
              <a:rPr lang="zh-Hans" sz="1200" b="0" i="0" u="none" strike="noStrike" dirty="0">
                <a:latin typeface="Simsun"/>
                <a:ea typeface="Simsun"/>
              </a:rPr>
              <a:t>完成報告並提交</a:t>
            </a:r>
          </a:p>
          <a:p>
            <a:pPr marL="171450" indent="-171450">
              <a:buFont typeface="Wingdings" panose="05000000000000000000" pitchFamily="2" charset="2"/>
              <a:buChar char="§"/>
            </a:pPr>
            <a:endParaRPr lang="en-US" dirty="0">
              <a:latin typeface="Aptos ExtraBold" panose="020B0004020202020204" pitchFamily="34" charset="0"/>
            </a:endParaRPr>
          </a:p>
          <a:p>
            <a:pPr marL="171450" indent="-171450">
              <a:buFont typeface="Wingdings" panose="05000000000000000000" pitchFamily="2" charset="2"/>
              <a:buChar char="§"/>
            </a:pPr>
            <a:endParaRPr lang="en-US" dirty="0">
              <a:latin typeface="Aptos ExtraBold" panose="020B0004020202020204" pitchFamily="34" charset="0"/>
            </a:endParaRPr>
          </a:p>
        </p:txBody>
      </p:sp>
      <p:grpSp>
        <p:nvGrpSpPr>
          <p:cNvPr id="13" name="Group 12">
            <a:extLst>
              <a:ext uri="{FF2B5EF4-FFF2-40B4-BE49-F238E27FC236}">
                <a16:creationId xmlns:a16="http://schemas.microsoft.com/office/drawing/2014/main" id="{411E97D8-C944-B6A7-DFF5-CA5DF8ADB04A}"/>
              </a:ext>
              <a:ext uri="{C183D7F6-B498-43B3-948B-1728B52AA6E4}">
                <adec:decorative xmlns:adec="http://schemas.microsoft.com/office/drawing/2017/decorative" val="1"/>
              </a:ext>
            </a:extLst>
          </p:cNvPr>
          <p:cNvGrpSpPr/>
          <p:nvPr/>
        </p:nvGrpSpPr>
        <p:grpSpPr>
          <a:xfrm>
            <a:off x="2712720" y="4267200"/>
            <a:ext cx="436880" cy="1503680"/>
            <a:chOff x="2712720" y="4267200"/>
            <a:chExt cx="436880" cy="1503680"/>
          </a:xfrm>
        </p:grpSpPr>
        <p:sp>
          <p:nvSpPr>
            <p:cNvPr id="11" name="Rectangle 10">
              <a:extLst>
                <a:ext uri="{FF2B5EF4-FFF2-40B4-BE49-F238E27FC236}">
                  <a16:creationId xmlns:a16="http://schemas.microsoft.com/office/drawing/2014/main" id="{18509A73-4B72-2014-FC88-998E17CAF446}"/>
                </a:ext>
                <a:ext uri="{C183D7F6-B498-43B3-948B-1728B52AA6E4}">
                  <adec:decorative xmlns:adec="http://schemas.microsoft.com/office/drawing/2017/decorative" val="1"/>
                </a:ext>
              </a:extLst>
            </p:cNvPr>
            <p:cNvSpPr/>
            <p:nvPr/>
          </p:nvSpPr>
          <p:spPr>
            <a:xfrm>
              <a:off x="2712720" y="4511040"/>
              <a:ext cx="436880" cy="125984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8" name="Oval 7">
              <a:extLst>
                <a:ext uri="{FF2B5EF4-FFF2-40B4-BE49-F238E27FC236}">
                  <a16:creationId xmlns:a16="http://schemas.microsoft.com/office/drawing/2014/main" id="{5F41BCB1-68A5-D72D-EEA3-40ECCCB025AB}"/>
                </a:ext>
                <a:ext uri="{C183D7F6-B498-43B3-948B-1728B52AA6E4}">
                  <adec:decorative xmlns:adec="http://schemas.microsoft.com/office/drawing/2017/decorative" val="1"/>
                </a:ext>
              </a:extLst>
            </p:cNvPr>
            <p:cNvSpPr/>
            <p:nvPr/>
          </p:nvSpPr>
          <p:spPr>
            <a:xfrm>
              <a:off x="2814320" y="4267200"/>
              <a:ext cx="233680" cy="23368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grpSp>
    </p:spTree>
    <p:extLst>
      <p:ext uri="{BB962C8B-B14F-4D97-AF65-F5344CB8AC3E}">
        <p14:creationId xmlns:p14="http://schemas.microsoft.com/office/powerpoint/2010/main" val="37939387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973516-261A-68DB-4847-D0E700FDD2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85C113-8DCE-AF81-E716-9FA820806CE1}"/>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rPr>
              <a:t>參與組件</a:t>
            </a:r>
          </a:p>
        </p:txBody>
      </p:sp>
      <p:sp>
        <p:nvSpPr>
          <p:cNvPr id="3" name="Content Placeholder 2">
            <a:extLst>
              <a:ext uri="{FF2B5EF4-FFF2-40B4-BE49-F238E27FC236}">
                <a16:creationId xmlns:a16="http://schemas.microsoft.com/office/drawing/2014/main" id="{0378A189-8252-91A7-8E5E-503D7AB39677}"/>
              </a:ext>
            </a:extLst>
          </p:cNvPr>
          <p:cNvSpPr>
            <a:spLocks noGrp="1"/>
          </p:cNvSpPr>
          <p:nvPr>
            <p:ph idx="1"/>
          </p:nvPr>
        </p:nvSpPr>
        <p:spPr>
          <a:xfrm>
            <a:off x="1097280" y="2112309"/>
            <a:ext cx="10569615" cy="3926905"/>
          </a:xfrm>
        </p:spPr>
        <p:txBody>
          <a:bodyPr vert="horz" lIns="0" tIns="45720" rIns="0" bIns="45720" rtlCol="0" anchor="t">
            <a:noAutofit/>
          </a:bodyPr>
          <a:lstStyle/>
          <a:p>
            <a:pPr marL="383540" lvl="1" rtl="0">
              <a:lnSpc>
                <a:spcPct val="108000"/>
              </a:lnSpc>
              <a:spcBef>
                <a:spcPts val="600"/>
              </a:spcBef>
              <a:spcAft>
                <a:spcPts val="600"/>
              </a:spcAft>
              <a:buFont typeface="Wingdings" panose="05000000000000000000" pitchFamily="2" charset="2"/>
              <a:buChar char="§"/>
            </a:pPr>
            <a:r>
              <a:rPr lang="en-US" altLang="zh-Hans" sz="2200" b="0" i="0" u="none" strike="noStrike" dirty="0">
                <a:latin typeface="Simsun"/>
                <a:ea typeface="Simsun"/>
              </a:rPr>
              <a:t> </a:t>
            </a:r>
            <a:r>
              <a:rPr lang="zh-Hans" sz="2200" b="0" i="0" u="none" strike="noStrike" dirty="0">
                <a:latin typeface="Simsun"/>
                <a:ea typeface="Simsun"/>
              </a:rPr>
              <a:t>翻譯會議材料並在公開聽證會上提供口譯服務</a:t>
            </a:r>
            <a:endParaRPr lang="en-US" sz="2800" dirty="0">
              <a:latin typeface="Aptos Narrow" panose="020B0004020202020204" pitchFamily="34" charset="0"/>
            </a:endParaRPr>
          </a:p>
          <a:p>
            <a:pPr marL="383540" lvl="1" rtl="0">
              <a:lnSpc>
                <a:spcPct val="108000"/>
              </a:lnSpc>
              <a:spcBef>
                <a:spcPts val="600"/>
              </a:spcBef>
              <a:spcAft>
                <a:spcPts val="600"/>
              </a:spcAft>
              <a:buFont typeface="Wingdings" panose="05000000000000000000" pitchFamily="2" charset="2"/>
              <a:buChar char="§"/>
            </a:pPr>
            <a:r>
              <a:rPr lang="en-US" altLang="zh-Hans" sz="2200" b="0" i="0" u="none" strike="noStrike" dirty="0">
                <a:latin typeface="Simsun"/>
                <a:ea typeface="Simsun"/>
              </a:rPr>
              <a:t> </a:t>
            </a:r>
            <a:r>
              <a:rPr lang="zh-Hans" sz="2200" b="0" i="0" u="none" strike="noStrike" dirty="0">
                <a:latin typeface="Simsun"/>
                <a:ea typeface="Simsun"/>
              </a:rPr>
              <a:t>參加現有的聚會/社區活動，以推廣公眾聽證會並收集意見——</a:t>
            </a:r>
            <a:r>
              <a:rPr lang="zh-Hans" sz="2200" b="0" i="1" u="none" strike="noStrike" dirty="0">
                <a:latin typeface="Simsun"/>
                <a:ea typeface="Simsun"/>
              </a:rPr>
              <a:t>尋求建議</a:t>
            </a:r>
          </a:p>
          <a:p>
            <a:pPr marL="383540" lvl="1" rtl="0">
              <a:lnSpc>
                <a:spcPct val="108000"/>
              </a:lnSpc>
              <a:spcBef>
                <a:spcPts val="600"/>
              </a:spcBef>
              <a:spcAft>
                <a:spcPts val="600"/>
              </a:spcAft>
              <a:buFont typeface="Wingdings" panose="05000000000000000000" pitchFamily="2" charset="2"/>
              <a:buChar char="§"/>
            </a:pPr>
            <a:r>
              <a:rPr lang="en-US" altLang="zh-Hans" sz="2200" b="0" i="0" u="none" strike="noStrike" dirty="0">
                <a:latin typeface="Simsun"/>
                <a:ea typeface="Simsun"/>
              </a:rPr>
              <a:t> </a:t>
            </a:r>
            <a:r>
              <a:rPr lang="zh-Hans" sz="2200" b="0" i="0" u="none" strike="noStrike" dirty="0">
                <a:latin typeface="Simsun"/>
                <a:ea typeface="Simsun"/>
              </a:rPr>
              <a:t>（憑藉社區合作夥伴的支持，）促進一對一和小組對話——</a:t>
            </a:r>
            <a:r>
              <a:rPr lang="zh-Hans" sz="2200" b="0" i="1" u="none" strike="noStrike" dirty="0">
                <a:latin typeface="Simsun"/>
                <a:ea typeface="Simsun"/>
              </a:rPr>
              <a:t>尋求建議</a:t>
            </a:r>
          </a:p>
          <a:p>
            <a:pPr marL="383540" lvl="1" rtl="0">
              <a:lnSpc>
                <a:spcPct val="108000"/>
              </a:lnSpc>
              <a:spcBef>
                <a:spcPts val="600"/>
              </a:spcBef>
              <a:spcAft>
                <a:spcPts val="600"/>
              </a:spcAft>
              <a:buFont typeface="Wingdings" panose="05000000000000000000" pitchFamily="2" charset="2"/>
              <a:buChar char="§"/>
            </a:pPr>
            <a:r>
              <a:rPr lang="en-US" altLang="zh-Hans" sz="2200" b="0" i="0" u="none" strike="noStrike" dirty="0">
                <a:latin typeface="Simsun"/>
                <a:ea typeface="Simsun"/>
                <a:cs typeface="+mn-lt"/>
              </a:rPr>
              <a:t> </a:t>
            </a:r>
            <a:r>
              <a:rPr lang="zh-Hans" sz="2200" b="0" i="0" u="none" strike="noStrike" dirty="0">
                <a:latin typeface="Simsun"/>
                <a:ea typeface="Simsun"/>
                <a:cs typeface="+mn-lt"/>
              </a:rPr>
              <a:t>通過特定管道/網路宣傳公開聽證會——</a:t>
            </a:r>
            <a:r>
              <a:rPr lang="zh-Hans" sz="2200" b="0" i="1" u="none" strike="noStrike" dirty="0">
                <a:latin typeface="Simsun"/>
                <a:ea typeface="Simsun"/>
                <a:cs typeface="+mn-lt"/>
              </a:rPr>
              <a:t>尋求建議</a:t>
            </a:r>
            <a:endParaRPr lang="en-US" sz="2800" dirty="0">
              <a:latin typeface="Aptos Narrow"/>
              <a:ea typeface="+mn-lt"/>
              <a:cs typeface="+mn-lt"/>
            </a:endParaRPr>
          </a:p>
          <a:p>
            <a:pPr marL="200660" lvl="1" indent="0">
              <a:lnSpc>
                <a:spcPct val="108000"/>
              </a:lnSpc>
              <a:spcBef>
                <a:spcPts val="600"/>
              </a:spcBef>
              <a:spcAft>
                <a:spcPts val="600"/>
              </a:spcAft>
              <a:buNone/>
            </a:pPr>
            <a:endParaRPr lang="en-US" sz="2900" b="1" i="1" dirty="0">
              <a:solidFill>
                <a:schemeClr val="accent2"/>
              </a:solidFill>
              <a:latin typeface="Aptos Narrow"/>
            </a:endParaRPr>
          </a:p>
          <a:p>
            <a:pPr marL="200660" lvl="1" indent="0" rtl="0">
              <a:lnSpc>
                <a:spcPct val="108000"/>
              </a:lnSpc>
              <a:spcBef>
                <a:spcPts val="600"/>
              </a:spcBef>
              <a:spcAft>
                <a:spcPts val="600"/>
              </a:spcAft>
              <a:buNone/>
            </a:pPr>
            <a:r>
              <a:rPr lang="zh-Hans" sz="2200" b="1" i="1" u="none" strike="noStrike" dirty="0">
                <a:solidFill>
                  <a:srgbClr val="63A537"/>
                </a:solidFill>
                <a:latin typeface="Simsun"/>
                <a:ea typeface="Simsun"/>
              </a:rPr>
              <a:t>想像一下：在理想的條件下，在這個項目結束時，發生了哪些互動，我們與誰交談過，我們如何與他們聯繫？</a:t>
            </a:r>
            <a:endParaRPr lang="en-US" dirty="0">
              <a:solidFill>
                <a:schemeClr val="accent2"/>
              </a:solidFill>
            </a:endParaRPr>
          </a:p>
        </p:txBody>
      </p:sp>
    </p:spTree>
    <p:extLst>
      <p:ext uri="{BB962C8B-B14F-4D97-AF65-F5344CB8AC3E}">
        <p14:creationId xmlns:p14="http://schemas.microsoft.com/office/powerpoint/2010/main" val="66855757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BFB3F-C896-49AD-DBA8-B1B23CCD72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62A45D-D3DE-98F9-F25C-83ECBF9E7C88}"/>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rPr>
              <a:t>塑造公眾聽證會</a:t>
            </a:r>
          </a:p>
        </p:txBody>
      </p:sp>
      <p:sp>
        <p:nvSpPr>
          <p:cNvPr id="3" name="Content Placeholder 2">
            <a:extLst>
              <a:ext uri="{FF2B5EF4-FFF2-40B4-BE49-F238E27FC236}">
                <a16:creationId xmlns:a16="http://schemas.microsoft.com/office/drawing/2014/main" id="{FEE0AE42-1270-6B2E-1721-F6917945E8D7}"/>
              </a:ext>
            </a:extLst>
          </p:cNvPr>
          <p:cNvSpPr>
            <a:spLocks noGrp="1"/>
          </p:cNvSpPr>
          <p:nvPr>
            <p:ph idx="1"/>
          </p:nvPr>
        </p:nvSpPr>
        <p:spPr>
          <a:xfrm>
            <a:off x="1097280" y="2015854"/>
            <a:ext cx="10058400" cy="4023360"/>
          </a:xfrm>
        </p:spPr>
        <p:txBody>
          <a:bodyPr vert="horz" lIns="0" tIns="45720" rIns="0" bIns="45720" rtlCol="0" anchor="t">
            <a:noAutofit/>
          </a:bodyPr>
          <a:lstStyle/>
          <a:p>
            <a:pPr marL="383540" lvl="1" rtl="0">
              <a:lnSpc>
                <a:spcPct val="108000"/>
              </a:lnSpc>
              <a:spcBef>
                <a:spcPts val="600"/>
              </a:spcBef>
              <a:spcAft>
                <a:spcPts val="600"/>
              </a:spcAft>
              <a:buFont typeface="Wingdings" panose="05000000000000000000" pitchFamily="2" charset="2"/>
              <a:buChar char="§"/>
            </a:pPr>
            <a:r>
              <a:rPr lang="en-US" altLang="zh-Hans" sz="2800" b="0" i="0" u="none" strike="noStrike" dirty="0">
                <a:solidFill>
                  <a:srgbClr val="404040"/>
                </a:solidFill>
                <a:latin typeface="Simsun"/>
                <a:ea typeface="Simsun"/>
                <a:cs typeface="+mn-lt"/>
              </a:rPr>
              <a:t> </a:t>
            </a:r>
            <a:r>
              <a:rPr lang="zh-Hans" sz="2800" b="0" i="0" u="none" strike="noStrike" dirty="0">
                <a:solidFill>
                  <a:srgbClr val="404040"/>
                </a:solidFill>
                <a:latin typeface="Simsun"/>
                <a:ea typeface="Simsun"/>
                <a:cs typeface="+mn-lt"/>
              </a:rPr>
              <a:t>我們應該關注哪些關鍵的投入領域？</a:t>
            </a:r>
            <a:endParaRPr lang="en-US" sz="2800" dirty="0">
              <a:solidFill>
                <a:srgbClr val="404040"/>
              </a:solidFill>
              <a:latin typeface="Aptos Narrow"/>
            </a:endParaRPr>
          </a:p>
          <a:p>
            <a:pPr marL="383540" lvl="1" rtl="0">
              <a:lnSpc>
                <a:spcPct val="108000"/>
              </a:lnSpc>
              <a:spcBef>
                <a:spcPts val="600"/>
              </a:spcBef>
              <a:spcAft>
                <a:spcPts val="600"/>
              </a:spcAft>
              <a:buFont typeface="Wingdings" panose="05000000000000000000" pitchFamily="2" charset="2"/>
              <a:buChar char="§"/>
            </a:pPr>
            <a:r>
              <a:rPr lang="en-US" altLang="zh-Hans" sz="2800" b="0" i="0" u="none" strike="noStrike" dirty="0">
                <a:latin typeface="Simsun"/>
                <a:ea typeface="Simsun"/>
              </a:rPr>
              <a:t> </a:t>
            </a:r>
            <a:r>
              <a:rPr lang="zh-Hans" sz="2800" b="0" i="0" u="none" strike="noStrike" dirty="0">
                <a:latin typeface="Simsun"/>
                <a:ea typeface="Simsun"/>
              </a:rPr>
              <a:t>我們應該向社區成員詢問哪些關鍵問題？</a:t>
            </a:r>
          </a:p>
          <a:p>
            <a:pPr marL="383540" lvl="1" rtl="0">
              <a:lnSpc>
                <a:spcPct val="108000"/>
              </a:lnSpc>
              <a:spcBef>
                <a:spcPts val="600"/>
              </a:spcBef>
              <a:spcAft>
                <a:spcPts val="600"/>
              </a:spcAft>
              <a:buFont typeface="Wingdings" panose="05000000000000000000" pitchFamily="2" charset="2"/>
              <a:buChar char="§"/>
            </a:pPr>
            <a:r>
              <a:rPr lang="en-US" altLang="zh-Hans" sz="2800" b="0" i="0" u="none" strike="noStrike" dirty="0">
                <a:latin typeface="Simsun"/>
                <a:ea typeface="Simsun"/>
              </a:rPr>
              <a:t> </a:t>
            </a:r>
            <a:r>
              <a:rPr lang="zh-Hans" sz="2800" b="0" i="0" u="none" strike="noStrike" dirty="0">
                <a:latin typeface="Simsun"/>
                <a:ea typeface="Simsun"/>
              </a:rPr>
              <a:t>哪些活動能夠最有效地促進社區投入？</a:t>
            </a:r>
            <a:br>
              <a:rPr lang="zh-Hans" sz="2800" b="0" i="0" u="none" strike="noStrike" dirty="0">
                <a:latin typeface="Simsun"/>
                <a:ea typeface="Simsun"/>
              </a:rPr>
            </a:br>
            <a:endParaRPr lang="en-US" sz="2800" dirty="0">
              <a:latin typeface="Aptos Narrow"/>
            </a:endParaRPr>
          </a:p>
          <a:p>
            <a:pPr marL="200660" lvl="1" indent="0">
              <a:lnSpc>
                <a:spcPct val="108000"/>
              </a:lnSpc>
              <a:spcBef>
                <a:spcPts val="600"/>
              </a:spcBef>
              <a:spcAft>
                <a:spcPts val="600"/>
              </a:spcAft>
              <a:buNone/>
            </a:pPr>
            <a:endParaRPr lang="en-US" sz="2600" i="1" dirty="0">
              <a:latin typeface="Aptos Narrow" panose="020B0004020202020204" pitchFamily="34" charset="0"/>
            </a:endParaRPr>
          </a:p>
        </p:txBody>
      </p:sp>
    </p:spTree>
    <p:extLst>
      <p:ext uri="{BB962C8B-B14F-4D97-AF65-F5344CB8AC3E}">
        <p14:creationId xmlns:p14="http://schemas.microsoft.com/office/powerpoint/2010/main" val="277517395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BE677-FC10-B6F5-1429-5D0FCBA977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FB3A6D-65D6-9AE1-E97D-F79A89750447}"/>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rPr>
              <a:t>後續步驟</a:t>
            </a:r>
            <a:endParaRPr lang="en-US"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C7FFEBF4-7121-3805-811D-A578E901497E}"/>
              </a:ext>
            </a:extLst>
          </p:cNvPr>
          <p:cNvSpPr>
            <a:spLocks noGrp="1"/>
          </p:cNvSpPr>
          <p:nvPr>
            <p:ph idx="1"/>
          </p:nvPr>
        </p:nvSpPr>
        <p:spPr>
          <a:xfrm>
            <a:off x="1097280" y="2015854"/>
            <a:ext cx="10058400" cy="4023360"/>
          </a:xfrm>
        </p:spPr>
        <p:txBody>
          <a:bodyPr vert="horz" lIns="0" tIns="45720" rIns="0" bIns="45720" rtlCol="0" anchor="t">
            <a:noAutofit/>
          </a:bodyPr>
          <a:lstStyle/>
          <a:p>
            <a:pPr marL="383540" lvl="1" rtl="0">
              <a:lnSpc>
                <a:spcPct val="108000"/>
              </a:lnSpc>
              <a:spcBef>
                <a:spcPts val="600"/>
              </a:spcBef>
              <a:spcAft>
                <a:spcPts val="600"/>
              </a:spcAft>
              <a:buFont typeface="Wingdings" panose="05000000000000000000" pitchFamily="2" charset="2"/>
              <a:buChar char="§"/>
            </a:pPr>
            <a:r>
              <a:rPr lang="en-US" altLang="zh-Hans" sz="2800" b="0" i="0" u="none" strike="noStrike" dirty="0">
                <a:latin typeface="Simsun"/>
                <a:ea typeface="Simsun"/>
              </a:rPr>
              <a:t> </a:t>
            </a:r>
            <a:r>
              <a:rPr lang="zh-Hans" sz="2800" b="0" i="0" u="none" strike="noStrike" dirty="0">
                <a:latin typeface="Simsun"/>
                <a:ea typeface="Simsun"/>
              </a:rPr>
              <a:t>安排第三次特別工作組會議：</a:t>
            </a:r>
            <a:r>
              <a:rPr lang="zh-CN" altLang="en-US" sz="2800" b="0" i="0" u="none" strike="noStrike" dirty="0">
                <a:latin typeface="Simsun"/>
                <a:ea typeface="Simsun"/>
              </a:rPr>
              <a:t>十</a:t>
            </a:r>
            <a:r>
              <a:rPr lang="zh-Hans" sz="2800" b="0" i="0" u="none" strike="noStrike" dirty="0">
                <a:latin typeface="Simsun"/>
                <a:ea typeface="Simsun"/>
              </a:rPr>
              <a:t>月初/中旬</a:t>
            </a:r>
            <a:endParaRPr lang="en-US" sz="2400" dirty="0">
              <a:solidFill>
                <a:srgbClr val="404040"/>
              </a:solidFill>
              <a:highlight>
                <a:srgbClr val="FFFF00"/>
              </a:highlight>
              <a:latin typeface="Aptos Narrow" panose="020B0004020202020204" pitchFamily="34" charset="0"/>
            </a:endParaRPr>
          </a:p>
          <a:p>
            <a:pPr marL="383540" lvl="2" indent="0">
              <a:lnSpc>
                <a:spcPct val="108000"/>
              </a:lnSpc>
              <a:spcBef>
                <a:spcPts val="600"/>
              </a:spcBef>
              <a:spcAft>
                <a:spcPts val="600"/>
              </a:spcAft>
              <a:buNone/>
            </a:pPr>
            <a:endParaRPr lang="en-US" sz="2400" dirty="0">
              <a:latin typeface="Aptos Narrow"/>
              <a:ea typeface="Calibri" panose="020F0502020204030204"/>
              <a:cs typeface="Calibri"/>
            </a:endParaRPr>
          </a:p>
          <a:p>
            <a:pPr marL="383540" lvl="1" rtl="0">
              <a:lnSpc>
                <a:spcPct val="108000"/>
              </a:lnSpc>
              <a:spcBef>
                <a:spcPts val="600"/>
              </a:spcBef>
              <a:spcAft>
                <a:spcPts val="600"/>
              </a:spcAft>
              <a:buFont typeface="Wingdings" panose="05000000000000000000" pitchFamily="2" charset="2"/>
              <a:buChar char="§"/>
            </a:pPr>
            <a:r>
              <a:rPr lang="en-US" altLang="zh-Hans" sz="2800" b="0" i="0" u="none" strike="noStrike" dirty="0">
                <a:latin typeface="Simsun"/>
                <a:ea typeface="Simsun"/>
              </a:rPr>
              <a:t> </a:t>
            </a:r>
            <a:r>
              <a:rPr lang="zh-Hans" sz="2800" b="0" i="0" u="none" strike="noStrike" dirty="0">
                <a:latin typeface="Simsun"/>
                <a:ea typeface="Simsun"/>
              </a:rPr>
              <a:t>安排三場公開聽證會：</a:t>
            </a:r>
            <a:r>
              <a:rPr lang="zh-CN" altLang="en-US" sz="2800" b="0" i="0" u="none" strike="noStrike" dirty="0">
                <a:latin typeface="Simsun"/>
                <a:ea typeface="Simsun"/>
              </a:rPr>
              <a:t>十一</a:t>
            </a:r>
            <a:r>
              <a:rPr lang="zh-Hans" sz="2800" b="0" i="0" u="none" strike="noStrike" dirty="0">
                <a:latin typeface="Simsun"/>
                <a:ea typeface="Simsun"/>
              </a:rPr>
              <a:t>月第一周，具體日期有待確定</a:t>
            </a:r>
            <a:endParaRPr lang="en-US" sz="2800" dirty="0">
              <a:highlight>
                <a:srgbClr val="FFFF00"/>
              </a:highlight>
              <a:latin typeface="Aptos Narrow" panose="020B0004020202020204" pitchFamily="34" charset="0"/>
            </a:endParaRPr>
          </a:p>
          <a:p>
            <a:pPr marL="200660" lvl="1" indent="0">
              <a:lnSpc>
                <a:spcPct val="108000"/>
              </a:lnSpc>
              <a:spcBef>
                <a:spcPts val="600"/>
              </a:spcBef>
              <a:spcAft>
                <a:spcPts val="600"/>
              </a:spcAft>
              <a:buNone/>
            </a:pPr>
            <a:endParaRPr lang="en-US" sz="2600" i="1" dirty="0">
              <a:solidFill>
                <a:srgbClr val="404040"/>
              </a:solidFill>
              <a:latin typeface="Aptos Narrow" panose="020B0004020202020204" pitchFamily="34" charset="0"/>
            </a:endParaRPr>
          </a:p>
          <a:p>
            <a:pPr marL="200660" lvl="1" indent="0" rtl="0">
              <a:lnSpc>
                <a:spcPct val="108000"/>
              </a:lnSpc>
              <a:spcBef>
                <a:spcPts val="600"/>
              </a:spcBef>
              <a:spcAft>
                <a:spcPts val="600"/>
              </a:spcAft>
              <a:buNone/>
            </a:pPr>
            <a:r>
              <a:rPr lang="zh-Hans" sz="2600" b="0" i="1" u="none" strike="noStrike" dirty="0">
                <a:solidFill>
                  <a:srgbClr val="00B050"/>
                </a:solidFill>
                <a:latin typeface="Simsun"/>
                <a:ea typeface="Simsun"/>
              </a:rPr>
              <a:t>*</a:t>
            </a:r>
            <a:r>
              <a:rPr lang="en-US" altLang="zh-Hans" sz="2600" b="0" i="1" u="none" strike="noStrike" dirty="0">
                <a:solidFill>
                  <a:srgbClr val="00B050"/>
                </a:solidFill>
                <a:latin typeface="Simsun"/>
                <a:ea typeface="Simsun"/>
              </a:rPr>
              <a:t> </a:t>
            </a:r>
            <a:r>
              <a:rPr lang="zh-Hans" sz="2600" b="0" i="1" u="none" strike="noStrike" dirty="0">
                <a:solidFill>
                  <a:srgbClr val="00B050"/>
                </a:solidFill>
                <a:latin typeface="Simsun"/>
                <a:ea typeface="Simsun"/>
              </a:rPr>
              <a:t>將通過電子郵件發送 Doodle 民意調查跟進</a:t>
            </a:r>
            <a:endParaRPr lang="en-US" dirty="0">
              <a:solidFill>
                <a:srgbClr val="00B050"/>
              </a:solidFill>
              <a:latin typeface="Aptos Narrow"/>
            </a:endParaRPr>
          </a:p>
          <a:p>
            <a:pPr marL="200660" lvl="1" indent="0">
              <a:lnSpc>
                <a:spcPct val="108000"/>
              </a:lnSpc>
              <a:spcBef>
                <a:spcPts val="600"/>
              </a:spcBef>
              <a:spcAft>
                <a:spcPts val="600"/>
              </a:spcAft>
              <a:buNone/>
            </a:pPr>
            <a:endParaRPr lang="en-US" sz="2900" b="1" i="1" dirty="0">
              <a:solidFill>
                <a:schemeClr val="accent2"/>
              </a:solidFill>
              <a:latin typeface="Aptos Narrow" panose="020B0004020202020204" pitchFamily="34" charset="0"/>
            </a:endParaRPr>
          </a:p>
        </p:txBody>
      </p:sp>
    </p:spTree>
    <p:extLst>
      <p:ext uri="{BB962C8B-B14F-4D97-AF65-F5344CB8AC3E}">
        <p14:creationId xmlns:p14="http://schemas.microsoft.com/office/powerpoint/2010/main" val="36898227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1268C-D8A9-B8D6-C176-4382FEF53B40}"/>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rPr>
              <a:t>議程</a:t>
            </a:r>
          </a:p>
        </p:txBody>
      </p:sp>
      <p:sp>
        <p:nvSpPr>
          <p:cNvPr id="3" name="Content Placeholder 2">
            <a:extLst>
              <a:ext uri="{FF2B5EF4-FFF2-40B4-BE49-F238E27FC236}">
                <a16:creationId xmlns:a16="http://schemas.microsoft.com/office/drawing/2014/main" id="{5C20FE9E-D1F9-6225-0BD6-212A89ABDAE3}"/>
              </a:ext>
            </a:extLst>
          </p:cNvPr>
          <p:cNvSpPr>
            <a:spLocks noGrp="1"/>
          </p:cNvSpPr>
          <p:nvPr>
            <p:ph idx="1"/>
          </p:nvPr>
        </p:nvSpPr>
        <p:spPr>
          <a:xfrm>
            <a:off x="924560" y="1937174"/>
            <a:ext cx="10058400" cy="4023360"/>
          </a:xfrm>
        </p:spPr>
        <p:txBody>
          <a:bodyPr vert="horz" lIns="0" tIns="45720" rIns="0" bIns="45720" rtlCol="0" anchor="t">
            <a:noAutofit/>
          </a:bodyPr>
          <a:lstStyle/>
          <a:p>
            <a:pPr marL="749300" indent="-457200" rtl="0">
              <a:buAutoNum type="arabicPeriod"/>
            </a:pPr>
            <a:r>
              <a:rPr lang="zh-Hans" sz="2200" b="0" i="0" u="none" strike="noStrike" dirty="0">
                <a:solidFill>
                  <a:srgbClr val="404040"/>
                </a:solidFill>
                <a:latin typeface="Simsun"/>
                <a:ea typeface="Simsun"/>
                <a:cs typeface="Times New Roman"/>
              </a:rPr>
              <a:t>歡迎和點名</a:t>
            </a:r>
            <a:endParaRPr lang="en-US" sz="2400" dirty="0">
              <a:solidFill>
                <a:srgbClr val="404040"/>
              </a:solidFill>
              <a:latin typeface="Aptos Narrow"/>
              <a:ea typeface="Calibri" panose="020F0502020204030204"/>
              <a:cs typeface="Calibri"/>
            </a:endParaRPr>
          </a:p>
          <a:p>
            <a:pPr marL="749300" indent="-457200" rtl="0">
              <a:buAutoNum type="arabicPeriod"/>
            </a:pPr>
            <a:r>
              <a:rPr lang="zh-Hans" sz="2200" b="0" i="0" u="none" strike="noStrike" dirty="0">
                <a:solidFill>
                  <a:srgbClr val="404040"/>
                </a:solidFill>
                <a:latin typeface="Simsun"/>
                <a:ea typeface="Simsun"/>
                <a:cs typeface="Times New Roman"/>
              </a:rPr>
              <a:t>審查8月14日會議紀要[投票]</a:t>
            </a:r>
            <a:endParaRPr lang="en-US" sz="2400" dirty="0">
              <a:solidFill>
                <a:srgbClr val="404040"/>
              </a:solidFill>
              <a:latin typeface="Aptos Narrow"/>
              <a:ea typeface="Calibri" panose="020F0502020204030204"/>
              <a:cs typeface="Calibri"/>
            </a:endParaRPr>
          </a:p>
          <a:p>
            <a:pPr marL="749300" indent="-457200" rtl="0">
              <a:buAutoNum type="arabicPeriod"/>
            </a:pPr>
            <a:r>
              <a:rPr lang="zh-Hans" sz="2200" b="0" i="0" u="none" strike="noStrike" dirty="0">
                <a:solidFill>
                  <a:srgbClr val="404040"/>
                </a:solidFill>
                <a:latin typeface="Simsun"/>
                <a:ea typeface="Simsun"/>
                <a:cs typeface="Times New Roman"/>
              </a:rPr>
              <a:t>查理斯河歷史概述</a:t>
            </a:r>
            <a:endParaRPr lang="en-US" sz="2400" dirty="0">
              <a:solidFill>
                <a:srgbClr val="404040"/>
              </a:solidFill>
              <a:latin typeface="Aptos Narrow"/>
              <a:ea typeface="Calibri" panose="020F0502020204030204"/>
              <a:cs typeface="Calibri"/>
            </a:endParaRPr>
          </a:p>
          <a:p>
            <a:pPr marL="749300" indent="-457200" rtl="0">
              <a:buAutoNum type="arabicPeriod"/>
            </a:pPr>
            <a:r>
              <a:rPr lang="zh-Hans" sz="2200" b="0" i="0" u="none" strike="noStrike" dirty="0">
                <a:solidFill>
                  <a:srgbClr val="404040"/>
                </a:solidFill>
                <a:latin typeface="Simsun"/>
                <a:ea typeface="Simsun"/>
                <a:cs typeface="Times New Roman"/>
              </a:rPr>
              <a:t>審查工作組和利益相關者在這項工作中的目標</a:t>
            </a:r>
            <a:endParaRPr lang="en-US" sz="2400" dirty="0">
              <a:solidFill>
                <a:srgbClr val="404040"/>
              </a:solidFill>
              <a:latin typeface="Aptos Narrow"/>
              <a:ea typeface="Calibri" panose="020F0502020204030204"/>
              <a:cs typeface="Calibri"/>
            </a:endParaRPr>
          </a:p>
          <a:p>
            <a:pPr marL="749300" indent="-457200" rtl="0">
              <a:buAutoNum type="arabicPeriod"/>
            </a:pPr>
            <a:r>
              <a:rPr lang="zh-Hans" sz="2200" b="0" i="0" u="none" strike="noStrike" dirty="0">
                <a:solidFill>
                  <a:srgbClr val="404040"/>
                </a:solidFill>
                <a:latin typeface="Simsun"/>
                <a:ea typeface="Simsun"/>
                <a:cs typeface="Times New Roman"/>
              </a:rPr>
              <a:t>通過工作組會議、參與和公開聽證會審查修訂後的時間表</a:t>
            </a:r>
            <a:endParaRPr lang="en-US" sz="2400" dirty="0">
              <a:solidFill>
                <a:srgbClr val="404040"/>
              </a:solidFill>
              <a:latin typeface="Aptos Narrow"/>
              <a:ea typeface="Calibri" panose="020F0502020204030204"/>
              <a:cs typeface="Calibri"/>
            </a:endParaRPr>
          </a:p>
          <a:p>
            <a:pPr marL="749300" indent="-457200" rtl="0">
              <a:buAutoNum type="arabicPeriod"/>
            </a:pPr>
            <a:r>
              <a:rPr lang="zh-Hans" sz="2200" b="0" i="0" u="none" strike="noStrike" dirty="0">
                <a:solidFill>
                  <a:srgbClr val="404040"/>
                </a:solidFill>
                <a:latin typeface="Simsun"/>
                <a:ea typeface="Simsun"/>
                <a:cs typeface="Times New Roman"/>
              </a:rPr>
              <a:t>討論公眾聽證會、參與和工作組最終報告的內容</a:t>
            </a:r>
            <a:endParaRPr lang="en-US" sz="2400" dirty="0">
              <a:solidFill>
                <a:srgbClr val="404040"/>
              </a:solidFill>
              <a:latin typeface="Aptos Narrow"/>
              <a:ea typeface="Calibri" panose="020F0502020204030204"/>
              <a:cs typeface="Calibri"/>
            </a:endParaRPr>
          </a:p>
          <a:p>
            <a:pPr marL="749300" indent="-457200" rtl="0">
              <a:buAutoNum type="arabicPeriod"/>
            </a:pPr>
            <a:r>
              <a:rPr lang="zh-Hans" sz="2200" b="0" i="0" u="none" strike="noStrike" dirty="0">
                <a:solidFill>
                  <a:srgbClr val="404040"/>
                </a:solidFill>
                <a:latin typeface="Simsun"/>
                <a:ea typeface="Simsun"/>
                <a:cs typeface="Times New Roman"/>
              </a:rPr>
              <a:t>工作組成員提問</a:t>
            </a:r>
            <a:endParaRPr lang="en-US" sz="2400" dirty="0">
              <a:solidFill>
                <a:srgbClr val="404040"/>
              </a:solidFill>
              <a:latin typeface="Aptos Narrow"/>
              <a:ea typeface="Calibri" panose="020F0502020204030204"/>
              <a:cs typeface="Calibri"/>
            </a:endParaRPr>
          </a:p>
          <a:p>
            <a:pPr marL="749300" indent="-457200" rtl="0">
              <a:buSzTx/>
              <a:buAutoNum type="arabicPeriod"/>
            </a:pPr>
            <a:r>
              <a:rPr lang="zh-Hans" sz="2200" b="0" i="0" u="none" strike="noStrike" dirty="0">
                <a:solidFill>
                  <a:srgbClr val="404040"/>
                </a:solidFill>
                <a:latin typeface="Simsun"/>
                <a:ea typeface="Simsun"/>
                <a:cs typeface="Times New Roman"/>
              </a:rPr>
              <a:t>公眾評論（在時間允許的情況下）</a:t>
            </a:r>
            <a:endParaRPr lang="en-US" sz="2400" dirty="0">
              <a:solidFill>
                <a:srgbClr val="404040"/>
              </a:solidFill>
              <a:latin typeface="Aptos Narrow"/>
              <a:ea typeface="Calibri" panose="020F0502020204030204"/>
              <a:cs typeface="Calibri"/>
            </a:endParaRPr>
          </a:p>
          <a:p>
            <a:pPr marL="749300" indent="-457200" rtl="0">
              <a:buSzTx/>
              <a:buAutoNum type="arabicPeriod"/>
            </a:pPr>
            <a:r>
              <a:rPr lang="zh-Hans" sz="2200" b="0" i="0" u="none" strike="noStrike" dirty="0">
                <a:solidFill>
                  <a:srgbClr val="404040"/>
                </a:solidFill>
                <a:latin typeface="Simsun"/>
                <a:ea typeface="Simsun"/>
                <a:cs typeface="Times New Roman"/>
              </a:rPr>
              <a:t>休會[投票]</a:t>
            </a:r>
            <a:endParaRPr lang="en-US" sz="2400" dirty="0">
              <a:solidFill>
                <a:srgbClr val="404040"/>
              </a:solidFill>
              <a:latin typeface="Aptos Narrow"/>
              <a:ea typeface="Calibri" panose="020F0502020204030204"/>
              <a:cs typeface="Calibri"/>
            </a:endParaRPr>
          </a:p>
          <a:p>
            <a:pPr marL="383540" lvl="1">
              <a:buSzTx/>
            </a:pPr>
            <a:endParaRPr lang="en-US" sz="2400" dirty="0">
              <a:solidFill>
                <a:srgbClr val="404040"/>
              </a:solidFill>
              <a:latin typeface="Aptos Narrow"/>
              <a:cs typeface="Times New Roman"/>
            </a:endParaRPr>
          </a:p>
        </p:txBody>
      </p:sp>
    </p:spTree>
    <p:extLst>
      <p:ext uri="{BB962C8B-B14F-4D97-AF65-F5344CB8AC3E}">
        <p14:creationId xmlns:p14="http://schemas.microsoft.com/office/powerpoint/2010/main" val="189975376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00D3D-45BC-1CC0-0010-25C945E713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E710B-F314-BC3B-76A7-5EB82C3C591D}"/>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cs typeface="Calibri Light"/>
              </a:rPr>
              <a:t>歡迎和點名</a:t>
            </a:r>
            <a:endParaRPr lang="en-US"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A0BC0F33-13F8-9C8C-0C6D-0C8D8EFD6DED}"/>
              </a:ext>
            </a:extLst>
          </p:cNvPr>
          <p:cNvSpPr>
            <a:spLocks noGrp="1"/>
          </p:cNvSpPr>
          <p:nvPr>
            <p:ph idx="1"/>
          </p:nvPr>
        </p:nvSpPr>
        <p:spPr>
          <a:xfrm>
            <a:off x="1009694" y="1831720"/>
            <a:ext cx="5162332" cy="4484064"/>
          </a:xfrm>
        </p:spPr>
        <p:txBody>
          <a:bodyPr vert="horz" lIns="0" tIns="45720" rIns="0" bIns="45720" rtlCol="0" anchor="t">
            <a:noAutofit/>
          </a:bodyPr>
          <a:lstStyle/>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能源與環境事務執行辦公室（EEA）代表： </a:t>
            </a:r>
            <a:r>
              <a:rPr lang="zh-Hans" sz="1500" b="0" i="0" u="none" strike="noStrike" dirty="0">
                <a:ea typeface="Simsun"/>
                <a:cs typeface="+mn-lt"/>
              </a:rPr>
              <a:t>環境正義與公平辦公室主任 Jonathan Guzmán</a:t>
            </a:r>
            <a:endParaRPr lang="en-US" sz="1500" dirty="0">
              <a:solidFill>
                <a:srgbClr val="404040"/>
              </a:solidFill>
              <a:ea typeface="+mn-lt"/>
              <a:cs typeface="+mn-lt"/>
            </a:endParaRPr>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多樣性與公民權利部（DCR）代表：</a:t>
            </a:r>
            <a:r>
              <a:rPr lang="zh-Hans" sz="1500" b="0" i="0" u="none" strike="noStrike" dirty="0">
                <a:ea typeface="Simsun"/>
                <a:cs typeface="+mn-lt"/>
              </a:rPr>
              <a:t>環境正義高級主管 Monika Roy </a:t>
            </a:r>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公共衛生部氣候與環境衛生局局長，或其指定人員：</a:t>
            </a:r>
            <a:r>
              <a:rPr lang="zh-Hans" sz="1500" b="0" i="0" u="none" strike="noStrike" dirty="0">
                <a:ea typeface="Simsun"/>
                <a:cs typeface="+mn-lt"/>
              </a:rPr>
              <a:t>公共衛生部氣候與環境衛生局毒理學部首席科學家 Logan Bailey</a:t>
            </a:r>
            <a:endParaRPr lang="en-US" sz="1500" dirty="0">
              <a:ea typeface="Calibri Light" panose="020F0302020204030204"/>
              <a:cs typeface="Calibri Light"/>
            </a:endParaRPr>
          </a:p>
          <a:p>
            <a:pPr marL="384175" indent="-182880" rtl="0">
              <a:lnSpc>
                <a:spcPct val="120000"/>
              </a:lnSpc>
              <a:spcBef>
                <a:spcPct val="0"/>
              </a:spcBef>
              <a:spcAft>
                <a:spcPct val="0"/>
              </a:spcAft>
              <a:buFont typeface="Wingdings" panose="020F0502020204030204" pitchFamily="34" charset="0"/>
              <a:buChar char="§"/>
            </a:pPr>
            <a:r>
              <a:rPr lang="en-US" altLang="zh-Hans" sz="1500" b="1" i="0" u="none" strike="noStrike" dirty="0">
                <a:latin typeface="Aptos Narrow" panose="020B0004020202020204" pitchFamily="34" charset="0"/>
                <a:ea typeface="Simsun"/>
                <a:cs typeface="+mn-lt"/>
              </a:rPr>
              <a:t>Cambridge</a:t>
            </a:r>
            <a:r>
              <a:rPr lang="en-US" altLang="zh-Hans" sz="1500" b="1" i="0" u="none" strike="noStrike" dirty="0">
                <a:ea typeface="Simsun"/>
                <a:cs typeface="+mn-lt"/>
              </a:rPr>
              <a:t> </a:t>
            </a:r>
            <a:r>
              <a:rPr lang="zh-TW" altLang="en-US" sz="1500" b="1" i="0" u="none" strike="noStrike" dirty="0">
                <a:ea typeface="Simsun"/>
                <a:cs typeface="+mn-lt"/>
              </a:rPr>
              <a:t>健康聯盟</a:t>
            </a:r>
            <a:r>
              <a:rPr lang="zh-CN" altLang="en-US" sz="1500" b="1" i="0" u="none" strike="noStrike" dirty="0">
                <a:ea typeface="Simsun"/>
                <a:cs typeface="+mn-lt"/>
              </a:rPr>
              <a:t>（</a:t>
            </a:r>
            <a:r>
              <a:rPr lang="zh-Hans" sz="1500" b="1" i="0" u="none" strike="noStrike" dirty="0">
                <a:latin typeface="Aptos Narrow" panose="020B0004020202020204" pitchFamily="34" charset="0"/>
                <a:ea typeface="Simsun"/>
                <a:cs typeface="+mn-lt"/>
              </a:rPr>
              <a:t>Cambridge Health Alliance</a:t>
            </a:r>
            <a:r>
              <a:rPr lang="zh-CN" altLang="en-US" sz="1500" b="1" i="0" u="none" strike="noStrike" dirty="0">
                <a:ea typeface="Simsun"/>
                <a:cs typeface="+mn-lt"/>
              </a:rPr>
              <a:t>）</a:t>
            </a:r>
            <a:r>
              <a:rPr lang="zh-Hans" sz="1500" b="1" i="0" u="none" strike="noStrike" dirty="0">
                <a:ea typeface="Simsun"/>
                <a:cs typeface="+mn-lt"/>
              </a:rPr>
              <a:t>：</a:t>
            </a:r>
            <a:r>
              <a:rPr lang="zh-Hans" sz="1500" b="0" i="0" u="none" strike="noStrike" dirty="0">
                <a:ea typeface="Simsun"/>
                <a:cs typeface="+mn-lt"/>
              </a:rPr>
              <a:t>Cambridge 市首席公共衛生官 Derrick Neal</a:t>
            </a:r>
            <a:endParaRPr lang="en-US" sz="1500" dirty="0"/>
          </a:p>
          <a:p>
            <a:pPr marL="384175" indent="-182880" rtl="0">
              <a:lnSpc>
                <a:spcPct val="120000"/>
              </a:lnSpc>
              <a:spcBef>
                <a:spcPct val="0"/>
              </a:spcBef>
              <a:spcAft>
                <a:spcPct val="0"/>
              </a:spcAft>
              <a:buFont typeface="Wingdings" panose="020F0502020204030204" pitchFamily="34" charset="0"/>
              <a:buChar char="§"/>
            </a:pPr>
            <a:r>
              <a:rPr lang="en-US" altLang="zh-Hans" sz="1500" b="1" i="0" u="none" strike="noStrike" dirty="0">
                <a:latin typeface="Aptos Narrow" panose="020B0004020202020204" pitchFamily="34" charset="0"/>
                <a:ea typeface="Simsun"/>
                <a:cs typeface="+mn-lt"/>
              </a:rPr>
              <a:t>Cambridge</a:t>
            </a:r>
            <a:r>
              <a:rPr lang="en-US" altLang="zh-Hans" sz="1500" b="1" i="0" u="none" strike="noStrike" dirty="0">
                <a:ea typeface="Simsun"/>
                <a:cs typeface="+mn-lt"/>
              </a:rPr>
              <a:t> </a:t>
            </a:r>
            <a:r>
              <a:rPr lang="zh-Hans" altLang="en-US" sz="1500" b="1" i="0" u="none" strike="noStrike" dirty="0">
                <a:ea typeface="Simsun"/>
                <a:cs typeface="+mn-lt"/>
              </a:rPr>
              <a:t>重建局（</a:t>
            </a:r>
            <a:r>
              <a:rPr lang="en-US" altLang="zh-Hans" sz="1500" b="1" i="0" u="none" strike="noStrike" dirty="0">
                <a:latin typeface="Aptos Narrow" panose="020B0004020202020204" pitchFamily="34" charset="0"/>
                <a:ea typeface="Simsun"/>
                <a:cs typeface="+mn-lt"/>
              </a:rPr>
              <a:t>Cambridge Redevelopment Authority</a:t>
            </a:r>
            <a:r>
              <a:rPr lang="zh-Hans" altLang="en-US" sz="1500" b="1" i="0" u="none" strike="noStrike" dirty="0">
                <a:ea typeface="Simsun"/>
                <a:cs typeface="+mn-lt"/>
              </a:rPr>
              <a:t>）</a:t>
            </a:r>
            <a:r>
              <a:rPr lang="zh-Hans" sz="1500" b="1" i="0" u="none" strike="noStrike" dirty="0">
                <a:ea typeface="Simsun"/>
                <a:cs typeface="+mn-lt"/>
              </a:rPr>
              <a:t>：</a:t>
            </a:r>
            <a:r>
              <a:rPr lang="zh-Hans" sz="1500" b="0" i="0" u="none" strike="noStrike" dirty="0">
                <a:ea typeface="Simsun"/>
                <a:cs typeface="+mn-lt"/>
              </a:rPr>
              <a:t>專案和規劃總監 Kyle Vangel</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全國有色人種協進會（NAACP） Cambridge 分會：</a:t>
            </a:r>
            <a:r>
              <a:rPr lang="zh-Hans" sz="1500" b="0" i="0" u="none" strike="noStrike" dirty="0">
                <a:ea typeface="Simsun"/>
                <a:cs typeface="+mn-lt"/>
              </a:rPr>
              <a:t>主席 Ken Reeves</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Cambridge Black Pastors Alliance, Inc.: </a:t>
            </a:r>
            <a:r>
              <a:rPr lang="en-US" altLang="zh-Hans" sz="1500" b="1" i="0" u="none" strike="noStrike" dirty="0">
                <a:ea typeface="Simsun"/>
                <a:cs typeface="+mn-lt"/>
              </a:rPr>
              <a:t>  </a:t>
            </a:r>
            <a:r>
              <a:rPr lang="zh-Hans" sz="1500" b="0" i="0" u="none" strike="noStrike" dirty="0">
                <a:ea typeface="Simsun"/>
                <a:cs typeface="+mn-lt"/>
              </a:rPr>
              <a:t>Western Avenue 教堂</a:t>
            </a:r>
            <a:r>
              <a:rPr lang="zh-CN" altLang="en-US" sz="1500" b="0" i="0" u="none" strike="noStrike" dirty="0">
                <a:ea typeface="Simsun"/>
                <a:cs typeface="+mn-lt"/>
              </a:rPr>
              <a:t>（</a:t>
            </a:r>
            <a:r>
              <a:rPr lang="en-US" altLang="zh-Hans" sz="1500" b="0" i="0" u="none" strike="noStrike" dirty="0">
                <a:latin typeface="Aptos Narrow" panose="020B0004020202020204" pitchFamily="34" charset="0"/>
                <a:ea typeface="Simsun"/>
                <a:cs typeface="+mn-lt"/>
              </a:rPr>
              <a:t>Western Avenue Church</a:t>
            </a:r>
            <a:r>
              <a:rPr lang="zh-CN" altLang="en-US" sz="1500" b="0" i="0" u="none" strike="noStrike" dirty="0">
                <a:ea typeface="Simsun"/>
                <a:cs typeface="+mn-lt"/>
              </a:rPr>
              <a:t>）</a:t>
            </a:r>
            <a:r>
              <a:rPr lang="zh-Hans" sz="1500" b="0" i="0" u="none" strike="noStrike" dirty="0">
                <a:ea typeface="Simsun"/>
                <a:cs typeface="+mn-lt"/>
              </a:rPr>
              <a:t>牧師 Jeremy D. Battle</a:t>
            </a:r>
            <a:endParaRPr lang="en-US" sz="1500" dirty="0"/>
          </a:p>
        </p:txBody>
      </p:sp>
      <p:sp>
        <p:nvSpPr>
          <p:cNvPr id="5" name="Content Placeholder 2">
            <a:extLst>
              <a:ext uri="{FF2B5EF4-FFF2-40B4-BE49-F238E27FC236}">
                <a16:creationId xmlns:a16="http://schemas.microsoft.com/office/drawing/2014/main" id="{90CC0AC1-D072-2F30-C89B-BB83919E70CE}"/>
              </a:ext>
            </a:extLst>
          </p:cNvPr>
          <p:cNvSpPr txBox="1"/>
          <p:nvPr/>
        </p:nvSpPr>
        <p:spPr>
          <a:xfrm>
            <a:off x="6434782" y="1835224"/>
            <a:ext cx="5179850" cy="4492822"/>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Tx/>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Massachusetts Bicycle Coalition, Inc.： </a:t>
            </a:r>
            <a:r>
              <a:rPr lang="zh-Hans" sz="1500" b="0" i="0" u="none" strike="noStrike" dirty="0">
                <a:ea typeface="Simsun"/>
                <a:cs typeface="+mn-lt"/>
              </a:rPr>
              <a:t>執行董事 Galen Mook</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Charles River Conservancy, Inc.： </a:t>
            </a:r>
            <a:r>
              <a:rPr lang="zh-Hans" sz="1500" b="0" i="0" u="none" strike="noStrike" dirty="0">
                <a:ea typeface="Simsun"/>
                <a:cs typeface="+mn-lt"/>
              </a:rPr>
              <a:t>執行董事 Laura Jasinski</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Cambridge Mothers Out Front：</a:t>
            </a:r>
            <a:r>
              <a:rPr lang="zh-Hans" sz="1500" b="0" i="0" u="none" strike="noStrike" dirty="0">
                <a:ea typeface="Simsun"/>
                <a:cs typeface="+mn-lt"/>
              </a:rPr>
              <a:t>成員兼領袖 Angela DeSousa</a:t>
            </a:r>
            <a:endParaRPr lang="en-US" sz="1500" dirty="0"/>
          </a:p>
          <a:p>
            <a:pPr marL="384175" indent="-182880" rtl="0">
              <a:lnSpc>
                <a:spcPct val="120000"/>
              </a:lnSpc>
              <a:spcBef>
                <a:spcPct val="0"/>
              </a:spcBef>
              <a:spcAft>
                <a:spcPct val="0"/>
              </a:spcAft>
              <a:buFont typeface="Wingdings" panose="020F0502020204030204" pitchFamily="34" charset="0"/>
              <a:buChar char="§"/>
            </a:pPr>
            <a:r>
              <a:rPr kumimoji="0" lang="en-US" altLang="zh-Hans" sz="1500" b="1" i="0" u="none" strike="noStrike" kern="1200" cap="none" spc="0" normalizeH="0" baseline="0" noProof="0" dirty="0">
                <a:ln>
                  <a:noFill/>
                </a:ln>
                <a:effectLst/>
                <a:uLnTx/>
                <a:uFillTx/>
                <a:latin typeface="Aptos Narrow" panose="020B0004020202020204" pitchFamily="34" charset="0"/>
                <a:ea typeface="Simsun"/>
                <a:cs typeface="Calibri" panose="020F0502020204030204"/>
              </a:rPr>
              <a:t>The People for Riverbend Park </a:t>
            </a:r>
            <a:r>
              <a:rPr lang="zh-CN" altLang="en-US" sz="1500" b="1" i="0" u="none" strike="noStrike" dirty="0">
                <a:ea typeface="Simsun"/>
                <a:cs typeface="+mn-lt"/>
              </a:rPr>
              <a:t>信託基金會（</a:t>
            </a:r>
            <a:r>
              <a:rPr lang="zh-Hans" sz="1500" b="1" i="0" u="none" strike="noStrike" dirty="0">
                <a:latin typeface="Aptos Narrow" panose="020B0004020202020204" pitchFamily="34" charset="0"/>
                <a:ea typeface="Simsun"/>
                <a:cs typeface="+mn-lt"/>
              </a:rPr>
              <a:t>The People for Riverbend Park Trust </a:t>
            </a:r>
            <a:r>
              <a:rPr lang="zh-CN" altLang="en-US" sz="1500" b="1" i="0" u="none" strike="noStrike" dirty="0">
                <a:ea typeface="Simsun"/>
                <a:cs typeface="+mn-lt"/>
              </a:rPr>
              <a:t>）</a:t>
            </a:r>
            <a:r>
              <a:rPr lang="zh-Hans" sz="1500" b="1" i="0" u="none" strike="noStrike" dirty="0">
                <a:ea typeface="Simsun"/>
                <a:cs typeface="+mn-lt"/>
              </a:rPr>
              <a:t>： </a:t>
            </a:r>
            <a:r>
              <a:rPr lang="zh-Hans" sz="1500" b="0" i="0" u="none" strike="noStrike" dirty="0">
                <a:ea typeface="Simsun"/>
                <a:cs typeface="+mn-lt"/>
              </a:rPr>
              <a:t>受託人 Franziska "Fran" Amacher</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個人：</a:t>
            </a:r>
            <a:r>
              <a:rPr lang="zh-Hans" sz="1500" b="0" i="0" u="none" strike="noStrike" dirty="0">
                <a:ea typeface="Simsun"/>
                <a:cs typeface="+mn-lt"/>
              </a:rPr>
              <a:t> Lawrence Adkins</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個人：</a:t>
            </a:r>
            <a:r>
              <a:rPr lang="zh-Hans" sz="1500" b="0" i="0" u="none" strike="noStrike" dirty="0">
                <a:ea typeface="Simsun"/>
                <a:cs typeface="+mn-lt"/>
              </a:rPr>
              <a:t> Sheila Headley-Burwell</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個人：</a:t>
            </a:r>
            <a:r>
              <a:rPr lang="en-US" altLang="zh-Hans" sz="1500" b="1" i="0" u="none" strike="noStrike" dirty="0">
                <a:ea typeface="Simsun"/>
                <a:cs typeface="+mn-lt"/>
              </a:rPr>
              <a:t> </a:t>
            </a:r>
            <a:r>
              <a:rPr lang="zh-Hans" sz="1500" b="0" i="0" u="none" strike="noStrike" dirty="0">
                <a:ea typeface="Simsun"/>
                <a:cs typeface="+mn-lt"/>
              </a:rPr>
              <a:t>Steven Miller</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個人:</a:t>
            </a:r>
            <a:r>
              <a:rPr lang="zh-Hans" sz="1500" b="0" i="0" u="none" strike="noStrike" dirty="0">
                <a:ea typeface="Simsun"/>
                <a:cs typeface="+mn-lt"/>
              </a:rPr>
              <a:t> </a:t>
            </a:r>
            <a:r>
              <a:rPr lang="en-US" altLang="zh-Hans" sz="1500" b="0" i="0" u="none" strike="noStrike" dirty="0">
                <a:ea typeface="Simsun"/>
                <a:cs typeface="+mn-lt"/>
              </a:rPr>
              <a:t>   </a:t>
            </a:r>
            <a:r>
              <a:rPr lang="zh-Hans" sz="1500" b="0" i="0" u="none" strike="noStrike" dirty="0">
                <a:ea typeface="Simsun"/>
                <a:cs typeface="+mn-lt"/>
              </a:rPr>
              <a:t>Thomas Leonard</a:t>
            </a:r>
            <a:endParaRPr lang="en-US" sz="1500" dirty="0"/>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mn-lt"/>
              </a:rPr>
              <a:t>個人:</a:t>
            </a:r>
            <a:r>
              <a:rPr lang="zh-Hans" sz="1500" b="0" i="0" u="none" strike="noStrike" dirty="0">
                <a:ea typeface="Simsun"/>
                <a:cs typeface="+mn-lt"/>
              </a:rPr>
              <a:t> </a:t>
            </a:r>
            <a:r>
              <a:rPr lang="en-US" altLang="zh-Hans" sz="1500" b="0" i="0" u="none" strike="noStrike" dirty="0">
                <a:ea typeface="Simsun"/>
                <a:cs typeface="+mn-lt"/>
              </a:rPr>
              <a:t>   </a:t>
            </a:r>
            <a:r>
              <a:rPr lang="zh-Hans" sz="1500" b="0" i="0" u="none" strike="noStrike" dirty="0">
                <a:ea typeface="Simsun"/>
                <a:cs typeface="+mn-lt"/>
              </a:rPr>
              <a:t>Denise Haynes</a:t>
            </a:r>
          </a:p>
          <a:p>
            <a:pPr marL="384175" indent="-182880" rtl="0">
              <a:lnSpc>
                <a:spcPct val="120000"/>
              </a:lnSpc>
              <a:spcBef>
                <a:spcPct val="0"/>
              </a:spcBef>
              <a:spcAft>
                <a:spcPct val="0"/>
              </a:spcAft>
              <a:buFont typeface="Wingdings" panose="020F0502020204030204" pitchFamily="34" charset="0"/>
              <a:buChar char="§"/>
            </a:pPr>
            <a:r>
              <a:rPr lang="zh-Hans" sz="1500" b="1" i="0" u="none" strike="noStrike" dirty="0">
                <a:ea typeface="Simsun"/>
                <a:cs typeface="Calibri"/>
              </a:rPr>
              <a:t>個人：</a:t>
            </a:r>
            <a:r>
              <a:rPr lang="en-US" altLang="zh-Hans" sz="1500" b="1" i="0" u="none" strike="noStrike" dirty="0">
                <a:ea typeface="Simsun"/>
                <a:cs typeface="Calibri"/>
              </a:rPr>
              <a:t> </a:t>
            </a:r>
            <a:r>
              <a:rPr lang="zh-Hans" sz="1500" b="1" i="0" u="none" strike="noStrike" dirty="0">
                <a:ea typeface="Simsun"/>
                <a:cs typeface="Calibri"/>
              </a:rPr>
              <a:t>（</a:t>
            </a:r>
            <a:r>
              <a:rPr lang="zh-Hans" sz="1500" b="0" i="0" u="none" strike="noStrike" dirty="0">
                <a:ea typeface="Simsun"/>
                <a:cs typeface="Calibri"/>
              </a:rPr>
              <a:t>空缺）</a:t>
            </a:r>
          </a:p>
        </p:txBody>
      </p:sp>
    </p:spTree>
    <p:extLst>
      <p:ext uri="{BB962C8B-B14F-4D97-AF65-F5344CB8AC3E}">
        <p14:creationId xmlns:p14="http://schemas.microsoft.com/office/powerpoint/2010/main" val="231850573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CA720-D29C-F0F6-6136-8D0F7D66F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2D942-FBCE-D8F5-09BD-7BCF97BB1EAF}"/>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rPr>
              <a:t>工作組規範</a:t>
            </a:r>
          </a:p>
        </p:txBody>
      </p:sp>
      <p:sp>
        <p:nvSpPr>
          <p:cNvPr id="3" name="Content Placeholder 2">
            <a:extLst>
              <a:ext uri="{FF2B5EF4-FFF2-40B4-BE49-F238E27FC236}">
                <a16:creationId xmlns:a16="http://schemas.microsoft.com/office/drawing/2014/main" id="{219F0E8A-DA1D-4751-9A34-B9FA9C945454}"/>
              </a:ext>
            </a:extLst>
          </p:cNvPr>
          <p:cNvSpPr>
            <a:spLocks noGrp="1"/>
          </p:cNvSpPr>
          <p:nvPr>
            <p:ph idx="1"/>
          </p:nvPr>
        </p:nvSpPr>
        <p:spPr>
          <a:xfrm>
            <a:off x="1051788" y="2097996"/>
            <a:ext cx="10786280" cy="4046107"/>
          </a:xfrm>
        </p:spPr>
        <p:txBody>
          <a:bodyPr vert="horz" lIns="0" tIns="45720" rIns="0" bIns="45720" rtlCol="0" anchor="t">
            <a:noAutofit/>
          </a:bodyPr>
          <a:lstStyle/>
          <a:p>
            <a:pPr marL="383540" lvl="1" rtl="0">
              <a:lnSpc>
                <a:spcPct val="100000"/>
              </a:lnSpc>
              <a:spcBef>
                <a:spcPts val="400"/>
              </a:spcBef>
              <a:buFont typeface="Wingdings" panose="05000000000000000000" pitchFamily="2" charset="2"/>
              <a:buChar char="§"/>
            </a:pPr>
            <a:r>
              <a:rPr lang="zh-Hans" sz="2000" b="0" i="0" u="none" strike="noStrike" dirty="0">
                <a:solidFill>
                  <a:srgbClr val="000000"/>
                </a:solidFill>
                <a:latin typeface="Simsun"/>
                <a:ea typeface="Simsun"/>
              </a:rPr>
              <a:t>所有會議通知將根據《公開會議法》</a:t>
            </a:r>
            <a:r>
              <a:rPr lang="zh-Hans" sz="2000" b="0" i="0" u="none" strike="noStrike" dirty="0">
                <a:solidFill>
                  <a:srgbClr val="000000"/>
                </a:solidFill>
                <a:latin typeface="Aptos" panose="020B0004020202020204" pitchFamily="34" charset="0"/>
                <a:ea typeface="Simsun"/>
              </a:rPr>
              <a:t>（</a:t>
            </a:r>
            <a:r>
              <a:rPr lang="zh-Hans" sz="2000" b="0" i="0" u="none" strike="noStrike" dirty="0">
                <a:solidFill>
                  <a:srgbClr val="000000"/>
                </a:solidFill>
                <a:latin typeface="Aptos Narrow" panose="020B0004020202020204" pitchFamily="34" charset="0"/>
                <a:ea typeface="Simsun"/>
              </a:rPr>
              <a:t>Open Meeting Law</a:t>
            </a:r>
            <a:r>
              <a:rPr lang="zh-Hans" sz="2000" b="0" i="0" u="none" strike="noStrike" dirty="0">
                <a:solidFill>
                  <a:srgbClr val="000000"/>
                </a:solidFill>
                <a:latin typeface="Aptos" panose="020B0004020202020204" pitchFamily="34" charset="0"/>
                <a:ea typeface="Simsun"/>
              </a:rPr>
              <a:t>）</a:t>
            </a:r>
            <a:r>
              <a:rPr lang="zh-Hans" sz="2000" b="0" i="0" u="none" strike="noStrike" dirty="0">
                <a:solidFill>
                  <a:srgbClr val="000000"/>
                </a:solidFill>
                <a:latin typeface="Simsun"/>
                <a:ea typeface="Simsun"/>
              </a:rPr>
              <a:t>的要求公開發佈。</a:t>
            </a:r>
            <a:endParaRPr lang="en-US" dirty="0">
              <a:solidFill>
                <a:schemeClr val="tx1"/>
              </a:solidFill>
              <a:ea typeface="Calibri" panose="020F0502020204030204"/>
              <a:cs typeface="Calibri"/>
            </a:endParaRPr>
          </a:p>
          <a:p>
            <a:pPr marL="383540" lvl="1" rtl="0">
              <a:lnSpc>
                <a:spcPct val="100000"/>
              </a:lnSpc>
              <a:spcBef>
                <a:spcPts val="400"/>
              </a:spcBef>
              <a:buFont typeface="Wingdings" panose="05000000000000000000" pitchFamily="2" charset="2"/>
              <a:buChar char="§"/>
            </a:pPr>
            <a:r>
              <a:rPr lang="zh-Hans" sz="2000" b="0" i="0" u="none" strike="noStrike" dirty="0">
                <a:solidFill>
                  <a:srgbClr val="000000"/>
                </a:solidFill>
                <a:latin typeface="Simsun"/>
                <a:ea typeface="Simsun"/>
              </a:rPr>
              <a:t>議程將至少提前 48 小時分發，並包含明確的討論主題。</a:t>
            </a:r>
            <a:endParaRPr lang="en-US" sz="2000" dirty="0">
              <a:solidFill>
                <a:schemeClr val="tx1"/>
              </a:solidFill>
              <a:latin typeface="Aptos Narrow"/>
              <a:ea typeface="Calibri" panose="020F0502020204030204"/>
              <a:cs typeface="Calibri"/>
            </a:endParaRPr>
          </a:p>
          <a:p>
            <a:pPr marL="383540" lvl="1" rtl="0">
              <a:lnSpc>
                <a:spcPct val="100000"/>
              </a:lnSpc>
              <a:spcBef>
                <a:spcPts val="400"/>
              </a:spcBef>
              <a:buFont typeface="Wingdings" panose="05000000000000000000" pitchFamily="2" charset="2"/>
              <a:buChar char="§"/>
            </a:pPr>
            <a:r>
              <a:rPr lang="zh-Hans" sz="2000" b="0" i="0" u="none" strike="noStrike" dirty="0">
                <a:solidFill>
                  <a:srgbClr val="000000"/>
                </a:solidFill>
                <a:latin typeface="Simsun"/>
                <a:ea typeface="Simsun"/>
              </a:rPr>
              <a:t>會議記錄將在合理的時間內公開。</a:t>
            </a:r>
            <a:endParaRPr lang="en-US" sz="2000" dirty="0">
              <a:solidFill>
                <a:schemeClr val="tx1"/>
              </a:solidFill>
              <a:latin typeface="Aptos Narrow"/>
              <a:ea typeface="Calibri" panose="020F0502020204030204"/>
              <a:cs typeface="Calibri"/>
            </a:endParaRPr>
          </a:p>
          <a:p>
            <a:pPr marL="383540" lvl="1" rtl="0">
              <a:lnSpc>
                <a:spcPct val="100000"/>
              </a:lnSpc>
              <a:spcBef>
                <a:spcPts val="400"/>
              </a:spcBef>
              <a:buFont typeface="Wingdings" panose="05000000000000000000" pitchFamily="2" charset="2"/>
              <a:buChar char="§"/>
            </a:pPr>
            <a:r>
              <a:rPr lang="zh-CN" altLang="en-US" sz="2000" b="0" i="0" u="none" strike="noStrike" dirty="0">
                <a:solidFill>
                  <a:srgbClr val="000000"/>
                </a:solidFill>
                <a:latin typeface="Simsun"/>
                <a:ea typeface="Simsun"/>
              </a:rPr>
              <a:t>任何審議或決策都不會在公開發佈的會議之外進行</a:t>
            </a:r>
            <a:r>
              <a:rPr lang="zh-Hans" sz="2000" b="0" i="0" u="none" strike="noStrike" dirty="0">
                <a:solidFill>
                  <a:srgbClr val="000000"/>
                </a:solidFill>
                <a:latin typeface="Simsun"/>
                <a:ea typeface="Simsun"/>
              </a:rPr>
              <a:t>。</a:t>
            </a:r>
            <a:endParaRPr lang="en-US" sz="2000" dirty="0">
              <a:solidFill>
                <a:schemeClr val="tx1"/>
              </a:solidFill>
              <a:latin typeface="Aptos Narrow"/>
              <a:ea typeface="Calibri" panose="020F0502020204030204"/>
              <a:cs typeface="Calibri"/>
            </a:endParaRPr>
          </a:p>
          <a:p>
            <a:pPr marL="383540" lvl="1" rtl="0">
              <a:lnSpc>
                <a:spcPct val="100000"/>
              </a:lnSpc>
              <a:spcBef>
                <a:spcPts val="400"/>
              </a:spcBef>
              <a:buFont typeface="Wingdings" panose="05000000000000000000" pitchFamily="2" charset="2"/>
              <a:buChar char="§"/>
            </a:pPr>
            <a:r>
              <a:rPr lang="zh-Hans" sz="2000" b="0" i="0" u="none" strike="noStrike" dirty="0">
                <a:solidFill>
                  <a:srgbClr val="000000"/>
                </a:solidFill>
                <a:latin typeface="Simsun"/>
                <a:ea typeface="Simsun"/>
              </a:rPr>
              <a:t>成員將積極、尊重地傾聽所有發言者的意見，包括公眾的評論。</a:t>
            </a:r>
            <a:endParaRPr lang="en-US" sz="2000" dirty="0">
              <a:solidFill>
                <a:schemeClr val="tx1"/>
              </a:solidFill>
              <a:latin typeface="Aptos Narrow"/>
              <a:ea typeface="Calibri" panose="020F0502020204030204"/>
              <a:cs typeface="Calibri"/>
            </a:endParaRPr>
          </a:p>
          <a:p>
            <a:pPr marL="383540" lvl="1" rtl="0">
              <a:lnSpc>
                <a:spcPct val="100000"/>
              </a:lnSpc>
              <a:spcBef>
                <a:spcPts val="400"/>
              </a:spcBef>
              <a:buFont typeface="Wingdings" panose="05000000000000000000" pitchFamily="2" charset="2"/>
              <a:buChar char="§"/>
            </a:pPr>
            <a:r>
              <a:rPr lang="zh-Hans" sz="2000" b="0" i="0" u="none" strike="noStrike" dirty="0">
                <a:solidFill>
                  <a:srgbClr val="000000"/>
                </a:solidFill>
                <a:latin typeface="Simsun"/>
                <a:ea typeface="Simsun"/>
              </a:rPr>
              <a:t>我們會以建設性的方式表達不同意見，重點關注觀點而非個人。</a:t>
            </a:r>
            <a:endParaRPr lang="en-US" sz="2000" dirty="0">
              <a:solidFill>
                <a:schemeClr val="tx1"/>
              </a:solidFill>
              <a:latin typeface="Aptos Narrow"/>
              <a:ea typeface="Calibri" panose="020F0502020204030204"/>
              <a:cs typeface="Calibri"/>
            </a:endParaRPr>
          </a:p>
          <a:p>
            <a:pPr marL="383540" lvl="1" rtl="0">
              <a:lnSpc>
                <a:spcPct val="100000"/>
              </a:lnSpc>
              <a:spcBef>
                <a:spcPts val="400"/>
              </a:spcBef>
              <a:buFont typeface="Wingdings" panose="05000000000000000000" pitchFamily="2" charset="2"/>
              <a:buChar char="§"/>
            </a:pPr>
            <a:r>
              <a:rPr lang="zh-Hans" sz="2000" b="0" i="0" u="none" strike="noStrike" dirty="0">
                <a:solidFill>
                  <a:srgbClr val="000000"/>
                </a:solidFill>
                <a:latin typeface="Simsun"/>
                <a:ea typeface="Simsun"/>
              </a:rPr>
              <a:t>將儘量減少干擾，以確保聯合領導的公平參與。</a:t>
            </a:r>
            <a:endParaRPr lang="en-US" sz="2000" dirty="0">
              <a:solidFill>
                <a:schemeClr val="tx1"/>
              </a:solidFill>
              <a:latin typeface="Aptos Narrow"/>
              <a:ea typeface="Calibri" panose="020F0502020204030204"/>
              <a:cs typeface="Calibri"/>
            </a:endParaRPr>
          </a:p>
          <a:p>
            <a:pPr marL="383540" lvl="1" rtl="0">
              <a:lnSpc>
                <a:spcPct val="100000"/>
              </a:lnSpc>
              <a:spcBef>
                <a:spcPts val="400"/>
              </a:spcBef>
              <a:buFont typeface="Wingdings" panose="05000000000000000000" pitchFamily="2" charset="2"/>
              <a:buChar char="§"/>
            </a:pPr>
            <a:r>
              <a:rPr lang="zh-Hans" sz="2000" b="0" i="0" u="none" strike="noStrike" dirty="0">
                <a:solidFill>
                  <a:srgbClr val="000000"/>
                </a:solidFill>
                <a:latin typeface="Simsun"/>
                <a:ea typeface="Simsun"/>
              </a:rPr>
              <a:t>我們將分配時間供公眾評論，並對時長和形式提供明確的指導。</a:t>
            </a:r>
            <a:endParaRPr lang="en-US" sz="2000" dirty="0">
              <a:solidFill>
                <a:schemeClr val="tx1"/>
              </a:solidFill>
              <a:latin typeface="Aptos Narrow"/>
              <a:ea typeface="Calibri" panose="020F0502020204030204"/>
              <a:cs typeface="Calibri"/>
            </a:endParaRPr>
          </a:p>
          <a:p>
            <a:pPr marL="383540" lvl="1" rtl="0">
              <a:lnSpc>
                <a:spcPct val="100000"/>
              </a:lnSpc>
              <a:spcBef>
                <a:spcPts val="400"/>
              </a:spcBef>
              <a:buFont typeface="Wingdings" panose="05000000000000000000" pitchFamily="2" charset="2"/>
              <a:buChar char="§"/>
            </a:pPr>
            <a:r>
              <a:rPr lang="zh-Hans" sz="2000" b="0" i="0" u="none" strike="noStrike" dirty="0">
                <a:solidFill>
                  <a:srgbClr val="000000"/>
                </a:solidFill>
                <a:latin typeface="Simsun"/>
                <a:ea typeface="Simsun"/>
              </a:rPr>
              <a:t>成員將在決策過程中承認並考慮公眾意見。</a:t>
            </a:r>
            <a:endParaRPr lang="en-US" sz="2000" dirty="0">
              <a:solidFill>
                <a:schemeClr val="tx1"/>
              </a:solidFill>
              <a:ea typeface="Calibri" panose="020F0502020204030204"/>
              <a:cs typeface="Calibri"/>
            </a:endParaRPr>
          </a:p>
          <a:p>
            <a:pPr marL="383540" lvl="1">
              <a:lnSpc>
                <a:spcPct val="100000"/>
              </a:lnSpc>
              <a:spcBef>
                <a:spcPts val="400"/>
              </a:spcBef>
              <a:buFont typeface="Wingdings" panose="05000000000000000000" pitchFamily="2" charset="2"/>
              <a:buChar char="§"/>
            </a:pPr>
            <a:endParaRPr lang="en-US" sz="2400" dirty="0">
              <a:solidFill>
                <a:srgbClr val="FF0000"/>
              </a:solidFill>
              <a:highlight>
                <a:srgbClr val="FFFF00"/>
              </a:highlight>
              <a:latin typeface="Aptos Narrow" panose="020B0004020202020204" pitchFamily="34" charset="0"/>
              <a:ea typeface="Calibri" panose="020F0502020204030204"/>
              <a:cs typeface="Calibri"/>
            </a:endParaRPr>
          </a:p>
        </p:txBody>
      </p:sp>
    </p:spTree>
    <p:extLst>
      <p:ext uri="{BB962C8B-B14F-4D97-AF65-F5344CB8AC3E}">
        <p14:creationId xmlns:p14="http://schemas.microsoft.com/office/powerpoint/2010/main" val="293952038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BED5-4DFF-D7C2-8938-BD25F01A86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DDC83-9886-CF7E-F97D-71AAA0F3473E}"/>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rPr>
              <a:t>工作組規範（接上頁）</a:t>
            </a:r>
            <a:endParaRPr lang="en-US"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8F99F87E-1996-C408-B8CA-56F6AC41F028}"/>
              </a:ext>
            </a:extLst>
          </p:cNvPr>
          <p:cNvSpPr>
            <a:spLocks noGrp="1"/>
          </p:cNvSpPr>
          <p:nvPr>
            <p:ph idx="1"/>
          </p:nvPr>
        </p:nvSpPr>
        <p:spPr>
          <a:xfrm>
            <a:off x="983549" y="1902599"/>
            <a:ext cx="10990996" cy="4398674"/>
          </a:xfrm>
        </p:spPr>
        <p:txBody>
          <a:bodyPr vert="horz" lIns="0" tIns="45720" rIns="0" bIns="45720" rtlCol="0" anchor="t">
            <a:noAutofit/>
          </a:bodyPr>
          <a:lstStyle/>
          <a:p>
            <a:pPr marL="383540" lvl="1" rtl="0">
              <a:buFont typeface="Wingdings" panose="05000000000000000000" pitchFamily="2" charset="2"/>
              <a:buChar char="§"/>
            </a:pPr>
            <a:r>
              <a:rPr lang="zh-Hans" sz="2200" b="0" i="0" u="none" strike="noStrike" dirty="0">
                <a:solidFill>
                  <a:srgbClr val="000000"/>
                </a:solidFill>
                <a:latin typeface="Simsun"/>
                <a:ea typeface="Simsun"/>
              </a:rPr>
              <a:t>我們將提供語言支援和便利，以確保包容性參與。</a:t>
            </a:r>
            <a:endParaRPr lang="en-US" sz="2200" dirty="0">
              <a:solidFill>
                <a:schemeClr val="tx1"/>
              </a:solidFill>
              <a:latin typeface="Aptos Narrow"/>
              <a:ea typeface="Calibri" panose="020F0502020204030204"/>
              <a:cs typeface="Calibri"/>
            </a:endParaRPr>
          </a:p>
          <a:p>
            <a:pPr marL="383540" lvl="1" rtl="0">
              <a:buFont typeface="Wingdings" panose="05000000000000000000" pitchFamily="2" charset="2"/>
              <a:buChar char="§"/>
            </a:pPr>
            <a:r>
              <a:rPr lang="zh-Hans" sz="2200" b="0" i="0" u="none" strike="noStrike" dirty="0">
                <a:solidFill>
                  <a:srgbClr val="000000"/>
                </a:solidFill>
                <a:latin typeface="Simsun"/>
                <a:ea typeface="Simsun"/>
              </a:rPr>
              <a:t>會議將在無障礙地點和/或以虛擬方式舉行，以滿足不同的需求。</a:t>
            </a:r>
            <a:endParaRPr lang="en-US" sz="2200" dirty="0">
              <a:solidFill>
                <a:schemeClr val="tx1"/>
              </a:solidFill>
              <a:latin typeface="Aptos Narrow"/>
              <a:ea typeface="Calibri" panose="020F0502020204030204"/>
              <a:cs typeface="Calibri"/>
            </a:endParaRPr>
          </a:p>
          <a:p>
            <a:pPr marL="383540" lvl="1" rtl="0">
              <a:buFont typeface="Wingdings" panose="05000000000000000000" pitchFamily="2" charset="2"/>
              <a:buChar char="§"/>
            </a:pPr>
            <a:r>
              <a:rPr lang="zh-Hans" sz="2200" b="0" i="0" u="none" strike="noStrike" dirty="0">
                <a:solidFill>
                  <a:srgbClr val="000000"/>
                </a:solidFill>
                <a:latin typeface="Simsun"/>
                <a:ea typeface="Simsun"/>
              </a:rPr>
              <a:t>材料將以通俗易懂的語言分享並翻譯。</a:t>
            </a:r>
            <a:endParaRPr lang="en-US" sz="2200" dirty="0">
              <a:solidFill>
                <a:schemeClr val="tx1"/>
              </a:solidFill>
              <a:latin typeface="Aptos Narrow"/>
              <a:ea typeface="Calibri" panose="020F0502020204030204"/>
              <a:cs typeface="Calibri"/>
            </a:endParaRPr>
          </a:p>
          <a:p>
            <a:pPr marL="383540" lvl="1" rtl="0">
              <a:buFont typeface="Wingdings" panose="05000000000000000000" pitchFamily="2" charset="2"/>
              <a:buChar char="§"/>
            </a:pPr>
            <a:r>
              <a:rPr lang="zh-Hans" sz="2200" b="0" i="0" u="none" strike="noStrike" dirty="0">
                <a:solidFill>
                  <a:srgbClr val="000000"/>
                </a:solidFill>
                <a:latin typeface="Simsun"/>
                <a:ea typeface="Simsun"/>
              </a:rPr>
              <a:t>成員們將努力傾聽來自工作一線和歷史上處於邊緣地位的社區的聲音。</a:t>
            </a:r>
            <a:endParaRPr lang="en-US" sz="2200" dirty="0">
              <a:solidFill>
                <a:schemeClr val="tx1"/>
              </a:solidFill>
              <a:latin typeface="Aptos Narrow"/>
              <a:ea typeface="Calibri" panose="020F0502020204030204"/>
              <a:cs typeface="Calibri"/>
            </a:endParaRPr>
          </a:p>
          <a:p>
            <a:pPr marL="383540" lvl="1" rtl="0">
              <a:buFont typeface="Wingdings" panose="05000000000000000000" pitchFamily="2" charset="2"/>
              <a:buChar char="§"/>
            </a:pPr>
            <a:r>
              <a:rPr lang="zh-Hans" sz="2200" b="0" i="0" u="none" strike="noStrike" dirty="0">
                <a:solidFill>
                  <a:srgbClr val="000000"/>
                </a:solidFill>
                <a:latin typeface="Simsun"/>
                <a:ea typeface="Simsun"/>
              </a:rPr>
              <a:t>成員將提前做功課並致力於細緻參與。</a:t>
            </a:r>
            <a:endParaRPr lang="en-US" sz="2200" dirty="0">
              <a:solidFill>
                <a:schemeClr val="tx1"/>
              </a:solidFill>
              <a:latin typeface="Aptos Narrow"/>
              <a:ea typeface="Calibri" panose="020F0502020204030204"/>
              <a:cs typeface="Calibri"/>
            </a:endParaRPr>
          </a:p>
          <a:p>
            <a:pPr marL="383540" lvl="1" rtl="0">
              <a:buFont typeface="Wingdings" panose="05000000000000000000" pitchFamily="2" charset="2"/>
              <a:buChar char="§"/>
            </a:pPr>
            <a:r>
              <a:rPr lang="zh-Hans" sz="2200" b="0" i="0" u="none" strike="noStrike" dirty="0">
                <a:solidFill>
                  <a:srgbClr val="000000"/>
                </a:solidFill>
                <a:latin typeface="Simsun"/>
                <a:ea typeface="Simsun"/>
              </a:rPr>
              <a:t>會議需準時出席；如成員無法出席，需提前通知聯合負責人。成員可派人以公職人員身份出席會議，但該人員在工作組內不擁有投票權或正式席位。</a:t>
            </a:r>
            <a:endParaRPr lang="en-US" sz="2200" dirty="0">
              <a:solidFill>
                <a:schemeClr val="tx1"/>
              </a:solidFill>
              <a:latin typeface="Aptos Narrow"/>
              <a:ea typeface="Calibri" panose="020F0502020204030204"/>
              <a:cs typeface="Calibri"/>
            </a:endParaRPr>
          </a:p>
          <a:p>
            <a:pPr marL="383540" lvl="1" rtl="0">
              <a:buFont typeface="Wingdings" panose="05000000000000000000" pitchFamily="2" charset="2"/>
              <a:buChar char="§"/>
            </a:pPr>
            <a:r>
              <a:rPr lang="zh-Hans" sz="2200" b="0" i="0" u="none" strike="noStrike" dirty="0">
                <a:solidFill>
                  <a:srgbClr val="000000"/>
                </a:solidFill>
                <a:latin typeface="Simsun"/>
                <a:ea typeface="Simsun"/>
              </a:rPr>
              <a:t>利益衝突將根據適用指南進行披露和管理。</a:t>
            </a:r>
            <a:endParaRPr lang="en-US" sz="2200" dirty="0">
              <a:solidFill>
                <a:schemeClr val="tx1"/>
              </a:solidFill>
              <a:latin typeface="Aptos Narrow"/>
              <a:ea typeface="Calibri" panose="020F0502020204030204"/>
              <a:cs typeface="Calibri"/>
            </a:endParaRPr>
          </a:p>
          <a:p>
            <a:pPr marL="383540" lvl="1" rtl="0">
              <a:buFont typeface="Wingdings" panose="05000000000000000000" pitchFamily="2" charset="2"/>
              <a:buChar char="§"/>
            </a:pPr>
            <a:r>
              <a:rPr lang="zh-Hans" sz="2200" b="0" i="0" u="none" strike="noStrike" dirty="0">
                <a:solidFill>
                  <a:srgbClr val="000000"/>
                </a:solidFill>
                <a:latin typeface="Simsun"/>
                <a:ea typeface="Simsun"/>
              </a:rPr>
              <a:t>我們將定期重新審視規範，以反映不斷變化的需求和回饋。</a:t>
            </a:r>
            <a:endParaRPr lang="en-US" sz="2200" dirty="0">
              <a:solidFill>
                <a:schemeClr val="tx1"/>
              </a:solidFill>
              <a:latin typeface="Aptos Narrow"/>
              <a:ea typeface="Calibri" panose="020F0502020204030204"/>
              <a:cs typeface="Calibri"/>
            </a:endParaRPr>
          </a:p>
          <a:p>
            <a:pPr marL="383540" lvl="1" rtl="0">
              <a:buFont typeface="Wingdings" panose="05000000000000000000" pitchFamily="2" charset="2"/>
              <a:buChar char="§"/>
            </a:pPr>
            <a:r>
              <a:rPr lang="zh-Hans" sz="2200" b="0" i="0" u="none" strike="noStrike" dirty="0">
                <a:solidFill>
                  <a:srgbClr val="000000"/>
                </a:solidFill>
                <a:latin typeface="Simsun"/>
                <a:ea typeface="Simsun"/>
              </a:rPr>
              <a:t>鼓勵成員對會議流程和無障礙性提出改進建議。</a:t>
            </a:r>
          </a:p>
          <a:p>
            <a:pPr marL="383540" lvl="1">
              <a:buFont typeface="Wingdings" panose="05000000000000000000" pitchFamily="2" charset="2"/>
              <a:buChar char="§"/>
            </a:pPr>
            <a:endParaRPr lang="en-US" dirty="0"/>
          </a:p>
          <a:p>
            <a:pPr marL="383540" lvl="1">
              <a:buFont typeface="Wingdings" panose="05000000000000000000" pitchFamily="2" charset="2"/>
              <a:buChar char="§"/>
            </a:pPr>
            <a:endParaRPr lang="en-US" sz="2400" dirty="0">
              <a:solidFill>
                <a:srgbClr val="FF0000"/>
              </a:solidFill>
              <a:highlight>
                <a:srgbClr val="FFFF00"/>
              </a:highlight>
              <a:latin typeface="Aptos Narrow" panose="020B0004020202020204" pitchFamily="34" charset="0"/>
            </a:endParaRPr>
          </a:p>
        </p:txBody>
      </p:sp>
    </p:spTree>
    <p:extLst>
      <p:ext uri="{BB962C8B-B14F-4D97-AF65-F5344CB8AC3E}">
        <p14:creationId xmlns:p14="http://schemas.microsoft.com/office/powerpoint/2010/main" val="326066289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4CAF5-3A6D-62D7-BA8B-B14D9A06AC74}"/>
              </a:ext>
            </a:extLst>
          </p:cNvPr>
          <p:cNvSpPr>
            <a:spLocks noGrp="1"/>
          </p:cNvSpPr>
          <p:nvPr>
            <p:ph type="title"/>
          </p:nvPr>
        </p:nvSpPr>
        <p:spPr/>
        <p:txBody>
          <a:bodyPr>
            <a:noAutofit/>
          </a:bodyPr>
          <a:lstStyle/>
          <a:p>
            <a:pPr rtl="0"/>
            <a:r>
              <a:rPr lang="zh-Hans" sz="4800" b="0" i="0" u="none" strike="noStrike" dirty="0">
                <a:latin typeface="Aptos Display" panose="020B0004020202020204" pitchFamily="34" charset="0"/>
                <a:ea typeface="Simsun"/>
                <a:cs typeface="Calibri Light"/>
              </a:rPr>
              <a:t>Zoom </a:t>
            </a:r>
            <a:r>
              <a:rPr lang="zh-Hans" sz="4800" b="0" i="0" u="none" strike="noStrike" dirty="0">
                <a:latin typeface="KaiTi" panose="02010609060101010101" pitchFamily="49" charset="-122"/>
                <a:ea typeface="KaiTi" panose="02010609060101010101" pitchFamily="49" charset="-122"/>
                <a:cs typeface="Calibri Light"/>
              </a:rPr>
              <a:t>聊天管理</a:t>
            </a:r>
            <a:endParaRPr lang="en-US"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A1FFCB0C-E411-3654-AD68-F5BF68F8EC61}"/>
              </a:ext>
            </a:extLst>
          </p:cNvPr>
          <p:cNvSpPr>
            <a:spLocks noGrp="1"/>
          </p:cNvSpPr>
          <p:nvPr>
            <p:ph idx="1"/>
          </p:nvPr>
        </p:nvSpPr>
        <p:spPr>
          <a:xfrm>
            <a:off x="1097280" y="1998134"/>
            <a:ext cx="10058400" cy="3870960"/>
          </a:xfrm>
        </p:spPr>
        <p:txBody>
          <a:bodyPr vert="horz" lIns="0" tIns="45720" rIns="0" bIns="45720" rtlCol="0" anchor="t">
            <a:noAutofit/>
          </a:bodyPr>
          <a:lstStyle/>
          <a:p>
            <a:pPr marL="571500" indent="-571500" rtl="0">
              <a:buFont typeface="Wingdings" panose="020F0502020204030204" pitchFamily="34" charset="0"/>
              <a:buChar char="§"/>
            </a:pPr>
            <a:r>
              <a:rPr lang="zh-Hans" sz="2800" b="0" i="0" u="none" strike="noStrike" dirty="0">
                <a:latin typeface="Simsun"/>
                <a:ea typeface="Simsun"/>
                <a:cs typeface="Calibri Light"/>
              </a:rPr>
              <a:t>可用於提供評論和提出問題</a:t>
            </a:r>
            <a:endParaRPr lang="en-US" dirty="0"/>
          </a:p>
          <a:p>
            <a:pPr marL="571500" indent="-571500" rtl="0">
              <a:buFont typeface="Wingdings" panose="020F0502020204030204" pitchFamily="34" charset="0"/>
              <a:buChar char="§"/>
            </a:pPr>
            <a:r>
              <a:rPr lang="zh-Hans" sz="2800" b="0" i="0" u="none" strike="noStrike" dirty="0">
                <a:latin typeface="Simsun"/>
                <a:ea typeface="Simsun"/>
                <a:cs typeface="+mn-lt"/>
              </a:rPr>
              <a:t>以公開記錄為准</a:t>
            </a:r>
          </a:p>
          <a:p>
            <a:pPr marL="571500" indent="-571500" rtl="0">
              <a:buFont typeface="Wingdings" panose="020F0502020204030204" pitchFamily="34" charset="0"/>
              <a:buChar char="§"/>
            </a:pPr>
            <a:r>
              <a:rPr lang="zh-Hans" sz="2800" b="0" i="0" u="none" strike="noStrike" dirty="0">
                <a:latin typeface="Simsun"/>
                <a:ea typeface="Simsun"/>
                <a:cs typeface="+mn-lt"/>
              </a:rPr>
              <a:t>請關閉和/或不要使用私人消息功能</a:t>
            </a:r>
            <a:endParaRPr lang="en-US" sz="2800" dirty="0">
              <a:latin typeface="Aptos Narrow"/>
            </a:endParaRPr>
          </a:p>
          <a:p>
            <a:endParaRPr lang="en-US" dirty="0">
              <a:ea typeface="Calibri" panose="020F0502020204030204"/>
              <a:cs typeface="Calibri"/>
            </a:endParaRPr>
          </a:p>
        </p:txBody>
      </p:sp>
    </p:spTree>
    <p:extLst>
      <p:ext uri="{BB962C8B-B14F-4D97-AF65-F5344CB8AC3E}">
        <p14:creationId xmlns:p14="http://schemas.microsoft.com/office/powerpoint/2010/main" val="64182933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4108B-6460-0EAF-FB93-32C6D26D12AB}"/>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cs typeface="Calibri Light"/>
              </a:rPr>
              <a:t>回顧 8/14 第一次會議紀要</a:t>
            </a:r>
          </a:p>
        </p:txBody>
      </p:sp>
      <p:sp>
        <p:nvSpPr>
          <p:cNvPr id="3" name="Content Placeholder 2">
            <a:extLst>
              <a:ext uri="{FF2B5EF4-FFF2-40B4-BE49-F238E27FC236}">
                <a16:creationId xmlns:a16="http://schemas.microsoft.com/office/drawing/2014/main" id="{FA68BFAB-DFAC-10AB-0045-B8FC7AF0C2E0}"/>
              </a:ext>
            </a:extLst>
          </p:cNvPr>
          <p:cNvSpPr>
            <a:spLocks noGrp="1"/>
          </p:cNvSpPr>
          <p:nvPr>
            <p:ph idx="1"/>
          </p:nvPr>
        </p:nvSpPr>
        <p:spPr/>
        <p:txBody>
          <a:bodyPr vert="horz" lIns="0" tIns="45720" rIns="0" bIns="45720" rtlCol="0" anchor="t">
            <a:noAutofit/>
          </a:bodyPr>
          <a:lstStyle/>
          <a:p>
            <a:pPr marL="571500" indent="-571500" rtl="0">
              <a:buFont typeface="Wingdings" panose="020F0502020204030204" pitchFamily="34" charset="0"/>
              <a:buChar char="§"/>
            </a:pPr>
            <a:r>
              <a:rPr lang="zh-Hans" sz="2400" b="0" i="0" u="none" strike="noStrike" dirty="0">
                <a:solidFill>
                  <a:srgbClr val="404040"/>
                </a:solidFill>
                <a:latin typeface="Simsun"/>
                <a:ea typeface="Simsun"/>
                <a:cs typeface="Calibri"/>
              </a:rPr>
              <a:t>任何修改</a:t>
            </a:r>
          </a:p>
          <a:p>
            <a:pPr marL="571500" indent="-571500" rtl="0">
              <a:buFont typeface="Wingdings" panose="020F0502020204030204" pitchFamily="34" charset="0"/>
              <a:buChar char="§"/>
            </a:pPr>
            <a:r>
              <a:rPr lang="zh-Hans" sz="2400" b="0" i="0" u="none" strike="noStrike" dirty="0">
                <a:solidFill>
                  <a:srgbClr val="404040"/>
                </a:solidFill>
                <a:latin typeface="Simsun"/>
                <a:ea typeface="Simsun"/>
                <a:cs typeface="Calibri"/>
              </a:rPr>
              <a:t>投票</a:t>
            </a:r>
          </a:p>
          <a:p>
            <a:pPr>
              <a:buFont typeface="Wingdings" panose="020F0502020204030204" pitchFamily="34" charset="0"/>
              <a:buChar char="§"/>
            </a:pPr>
            <a:endParaRPr lang="en-US" sz="1700" dirty="0">
              <a:solidFill>
                <a:srgbClr val="000000"/>
              </a:solidFill>
              <a:ea typeface="Calibri" panose="020F0502020204030204"/>
              <a:cs typeface="Calibri"/>
            </a:endParaRPr>
          </a:p>
          <a:p>
            <a:endParaRPr lang="en-US" dirty="0">
              <a:ea typeface="Calibri" panose="020F0502020204030204"/>
              <a:cs typeface="Calibri"/>
            </a:endParaRPr>
          </a:p>
        </p:txBody>
      </p:sp>
    </p:spTree>
    <p:extLst>
      <p:ext uri="{BB962C8B-B14F-4D97-AF65-F5344CB8AC3E}">
        <p14:creationId xmlns:p14="http://schemas.microsoft.com/office/powerpoint/2010/main" val="280052876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7A9A5-E38C-0772-0079-73A306B4B8B3}"/>
              </a:ext>
            </a:extLst>
          </p:cNvPr>
          <p:cNvSpPr>
            <a:spLocks noGrp="1"/>
          </p:cNvSpPr>
          <p:nvPr>
            <p:ph type="title"/>
          </p:nvPr>
        </p:nvSpPr>
        <p:spPr/>
        <p:txBody>
          <a:bodyPr>
            <a:noAutofit/>
          </a:bodyPr>
          <a:lstStyle/>
          <a:p>
            <a:pPr rtl="0"/>
            <a:r>
              <a:rPr lang="zh-Hans" sz="4800" b="0" i="0" u="none" strike="noStrike" dirty="0">
                <a:latin typeface="KaiTi" panose="02010609060101010101" pitchFamily="49" charset="-122"/>
                <a:ea typeface="KaiTi" panose="02010609060101010101" pitchFamily="49" charset="-122"/>
                <a:cs typeface="Calibri Light"/>
              </a:rPr>
              <a:t>查理斯河歷史概述</a:t>
            </a:r>
          </a:p>
        </p:txBody>
      </p:sp>
      <p:sp>
        <p:nvSpPr>
          <p:cNvPr id="3" name="Content Placeholder 2">
            <a:extLst>
              <a:ext uri="{FF2B5EF4-FFF2-40B4-BE49-F238E27FC236}">
                <a16:creationId xmlns:a16="http://schemas.microsoft.com/office/drawing/2014/main" id="{27460B5C-6F32-AD98-6747-EE8C88B8832D}"/>
              </a:ext>
            </a:extLst>
          </p:cNvPr>
          <p:cNvSpPr>
            <a:spLocks noGrp="1"/>
          </p:cNvSpPr>
          <p:nvPr>
            <p:ph idx="1"/>
          </p:nvPr>
        </p:nvSpPr>
        <p:spPr>
          <a:xfrm>
            <a:off x="1202383" y="2059094"/>
            <a:ext cx="9953297" cy="3810000"/>
          </a:xfrm>
        </p:spPr>
        <p:txBody>
          <a:bodyPr vert="horz" lIns="0" tIns="45720" rIns="0" bIns="45720" rtlCol="0" anchor="t">
            <a:noAutofit/>
          </a:bodyPr>
          <a:lstStyle/>
          <a:p>
            <a:pPr marL="0" indent="0" rtl="0">
              <a:buNone/>
            </a:pPr>
            <a:r>
              <a:rPr lang="zh-Hans" sz="2000" b="0" i="0" u="none" strike="noStrike" dirty="0">
                <a:latin typeface="Simsun"/>
                <a:ea typeface="Simsun"/>
                <a:cs typeface="Calibri"/>
              </a:rPr>
              <a:t>工作組成員 </a:t>
            </a:r>
            <a:r>
              <a:rPr lang="zh-Hans" sz="2000" b="0" i="0" u="none" strike="noStrike" dirty="0">
                <a:latin typeface="Aptos Narrow" panose="020B0004020202020204" pitchFamily="34" charset="0"/>
                <a:ea typeface="Simsun"/>
                <a:cs typeface="Calibri"/>
              </a:rPr>
              <a:t>Lawrence Adkins、Sheila Headley-Burwell 和 Denise Haynes </a:t>
            </a:r>
            <a:r>
              <a:rPr lang="zh-Hans" sz="2000" b="0" i="0" u="none" strike="noStrike" dirty="0">
                <a:latin typeface="Simsun"/>
                <a:ea typeface="Simsun"/>
                <a:cs typeface="Calibri"/>
              </a:rPr>
              <a:t>進行演講</a:t>
            </a:r>
            <a:endParaRPr lang="en-US" dirty="0">
              <a:ea typeface="Calibri" panose="020F0502020204030204"/>
              <a:cs typeface="Calibri"/>
            </a:endParaRPr>
          </a:p>
          <a:p>
            <a:pPr marL="0" indent="0">
              <a:buNone/>
            </a:pPr>
            <a:endParaRPr lang="en-US" dirty="0">
              <a:latin typeface="Aptos Narrow"/>
              <a:ea typeface="Calibri" panose="020F0502020204030204"/>
              <a:cs typeface="Calibri"/>
            </a:endParaRPr>
          </a:p>
        </p:txBody>
      </p:sp>
    </p:spTree>
    <p:extLst>
      <p:ext uri="{BB962C8B-B14F-4D97-AF65-F5344CB8AC3E}">
        <p14:creationId xmlns:p14="http://schemas.microsoft.com/office/powerpoint/2010/main" val="100045514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DCE65-D48E-98BA-3A8E-E92A33924D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92B5A-8320-265C-D520-4CF42F13D787}"/>
              </a:ext>
            </a:extLst>
          </p:cNvPr>
          <p:cNvSpPr>
            <a:spLocks noGrp="1"/>
          </p:cNvSpPr>
          <p:nvPr>
            <p:ph type="title"/>
          </p:nvPr>
        </p:nvSpPr>
        <p:spPr/>
        <p:txBody>
          <a:bodyPr>
            <a:noAutofit/>
          </a:bodyPr>
          <a:lstStyle/>
          <a:p>
            <a:pPr rtl="0"/>
            <a:r>
              <a:rPr lang="zh-CN" altLang="en-US" dirty="0">
                <a:latin typeface="KaiTi" panose="02010609060101010101" pitchFamily="49" charset="-122"/>
                <a:ea typeface="KaiTi" panose="02010609060101010101" pitchFamily="49" charset="-122"/>
                <a:cs typeface="Calibri Light"/>
              </a:rPr>
              <a:t>本</a:t>
            </a:r>
            <a:r>
              <a:rPr lang="zh-Hans" sz="4800" b="0" i="0" u="none" strike="noStrike" dirty="0">
                <a:latin typeface="KaiTi" panose="02010609060101010101" pitchFamily="49" charset="-122"/>
                <a:ea typeface="KaiTi" panose="02010609060101010101" pitchFamily="49" charset="-122"/>
                <a:cs typeface="Calibri Light"/>
              </a:rPr>
              <a:t>項工作的目標</a:t>
            </a:r>
            <a:endParaRPr lang="en-US"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F698A9E2-2208-3438-D03F-9C68A052138D}"/>
              </a:ext>
            </a:extLst>
          </p:cNvPr>
          <p:cNvSpPr>
            <a:spLocks noGrp="1"/>
          </p:cNvSpPr>
          <p:nvPr>
            <p:ph idx="1"/>
          </p:nvPr>
        </p:nvSpPr>
        <p:spPr>
          <a:xfrm>
            <a:off x="1132314" y="1968355"/>
            <a:ext cx="10058400" cy="4023360"/>
          </a:xfrm>
        </p:spPr>
        <p:txBody>
          <a:bodyPr vert="horz" lIns="0" tIns="45720" rIns="0" bIns="45720" rtlCol="0" anchor="t">
            <a:noAutofit/>
          </a:bodyPr>
          <a:lstStyle/>
          <a:p>
            <a:r>
              <a:rPr kumimoji="0" lang="zh-Hans" altLang="en-US" sz="2000" b="0" i="0" u="none" strike="noStrike" kern="1200" cap="none" spc="0" normalizeH="0" baseline="0" noProof="0" dirty="0">
                <a:ln>
                  <a:noFill/>
                </a:ln>
                <a:solidFill>
                  <a:prstClr val="black">
                    <a:lumMod val="75000"/>
                    <a:lumOff val="25000"/>
                  </a:prstClr>
                </a:solidFill>
                <a:effectLst/>
                <a:uLnTx/>
                <a:uFillTx/>
                <a:latin typeface="Simsun"/>
                <a:ea typeface="Simsun"/>
                <a:cs typeface="Calibri" panose="020F0502020204030204"/>
              </a:rPr>
              <a:t>「</a:t>
            </a:r>
            <a:r>
              <a:rPr lang="en-US" altLang="zh-CN" sz="2000" b="0" i="0" u="none" strike="noStrike" dirty="0">
                <a:latin typeface="Simsun"/>
                <a:ea typeface="Simsun"/>
                <a:cs typeface="+mn-lt"/>
              </a:rPr>
              <a:t>……</a:t>
            </a:r>
            <a:r>
              <a:rPr lang="zh-Hans" sz="2000" b="0" i="0" u="none" strike="noStrike" dirty="0">
                <a:latin typeface="Simsun"/>
                <a:ea typeface="Simsun"/>
                <a:cs typeface="+mn-lt"/>
              </a:rPr>
              <a:t>應設立一個工作組進行研究並向部門提出</a:t>
            </a:r>
            <a:r>
              <a:rPr lang="zh-Hans" sz="2000" b="0" i="0" u="sng" strike="noStrike" dirty="0">
                <a:latin typeface="Simsun"/>
                <a:ea typeface="Simsun"/>
                <a:cs typeface="+mn-lt"/>
              </a:rPr>
              <a:t>建議</a:t>
            </a:r>
            <a:r>
              <a:rPr lang="zh-Hans" sz="2000" b="0" i="0" u="none" strike="noStrike" dirty="0">
                <a:latin typeface="Simsun"/>
                <a:ea typeface="Simsun"/>
                <a:cs typeface="+mn-lt"/>
              </a:rPr>
              <a:t>，以：</a:t>
            </a:r>
            <a:r>
              <a:rPr lang="zh-Hans" sz="2000" b="0" i="0" u="none" strike="noStrike" dirty="0">
                <a:latin typeface="Aptos Narrow" panose="020B0004020202020204" pitchFamily="34" charset="0"/>
                <a:ea typeface="Simsun"/>
                <a:cs typeface="+mn-lt"/>
              </a:rPr>
              <a:t>（i）</a:t>
            </a:r>
            <a:r>
              <a:rPr lang="zh-Hans" sz="2000" b="1" i="0" u="none" strike="noStrike" dirty="0">
                <a:latin typeface="Simsun"/>
                <a:ea typeface="Simsun"/>
                <a:cs typeface="+mn-lt"/>
              </a:rPr>
              <a:t>解決 </a:t>
            </a:r>
            <a:r>
              <a:rPr lang="zh-Hans" sz="2000" b="1" i="0" u="none" strike="noStrike" dirty="0">
                <a:latin typeface="Aptos Narrow" panose="020B0004020202020204" pitchFamily="34" charset="0"/>
                <a:ea typeface="Simsun"/>
                <a:cs typeface="+mn-lt"/>
              </a:rPr>
              <a:t>Longfellow </a:t>
            </a:r>
            <a:r>
              <a:rPr lang="zh-Hans" sz="2000" b="1" i="0" u="none" strike="noStrike" dirty="0">
                <a:latin typeface="Simsun"/>
                <a:ea typeface="Simsun"/>
                <a:cs typeface="+mn-lt"/>
              </a:rPr>
              <a:t>橋和 </a:t>
            </a:r>
            <a:r>
              <a:rPr lang="zh-Hans" sz="2000" b="1" i="0" u="none" strike="noStrike" dirty="0">
                <a:latin typeface="Aptos Narrow" panose="020B0004020202020204" pitchFamily="34" charset="0"/>
                <a:ea typeface="KaiTi" panose="02010609060101010101" pitchFamily="49" charset="-122"/>
                <a:cs typeface="+mn-lt"/>
              </a:rPr>
              <a:t>Eliot</a:t>
            </a:r>
            <a:r>
              <a:rPr lang="zh-Hans" sz="2000" b="1" i="0" u="none" strike="noStrike" dirty="0">
                <a:latin typeface="Simsun"/>
                <a:ea typeface="Simsun"/>
                <a:cs typeface="+mn-lt"/>
              </a:rPr>
              <a:t> 橋之間區域公平使用查理斯河的問題</a:t>
            </a:r>
            <a:r>
              <a:rPr lang="zh-Hans" sz="2000" b="0" i="0" u="none" strike="noStrike" dirty="0">
                <a:latin typeface="Simsun"/>
                <a:ea typeface="Simsun"/>
                <a:cs typeface="+mn-lt"/>
              </a:rPr>
              <a:t>；</a:t>
            </a:r>
            <a:r>
              <a:rPr lang="zh-Hans" sz="2000" b="0" i="0" u="none" strike="noStrike" dirty="0">
                <a:latin typeface="Aptos Narrow" panose="020B0004020202020204" pitchFamily="34" charset="0"/>
                <a:ea typeface="Simsun"/>
                <a:cs typeface="+mn-lt"/>
              </a:rPr>
              <a:t>（ii）</a:t>
            </a:r>
            <a:r>
              <a:rPr lang="zh-Hans" sz="2000" b="0" i="0" u="none" strike="noStrike" dirty="0">
                <a:latin typeface="Simsun"/>
                <a:ea typeface="Simsun"/>
                <a:cs typeface="+mn-lt"/>
              </a:rPr>
              <a:t>確保在涉及查理斯河地區的決策過程中，</a:t>
            </a:r>
            <a:r>
              <a:rPr lang="zh-Hans" sz="2000" b="1" i="0" u="none" strike="noStrike" dirty="0">
                <a:latin typeface="Simsun"/>
                <a:ea typeface="Simsun"/>
                <a:cs typeface="+mn-lt"/>
              </a:rPr>
              <a:t>有包容性的流程</a:t>
            </a:r>
            <a:r>
              <a:rPr lang="zh-Hans" sz="2000" b="0" i="0" u="none" strike="noStrike" dirty="0">
                <a:latin typeface="Simsun"/>
                <a:ea typeface="Simsun"/>
                <a:cs typeface="+mn-lt"/>
              </a:rPr>
              <a:t>，讓所有利益相關者參與進來；</a:t>
            </a:r>
            <a:r>
              <a:rPr lang="zh-Hans" sz="2000" b="0" i="0" u="none" strike="noStrike" dirty="0">
                <a:latin typeface="Aptos Narrow" panose="020B0004020202020204" pitchFamily="34" charset="0"/>
                <a:ea typeface="Simsun"/>
                <a:cs typeface="+mn-lt"/>
              </a:rPr>
              <a:t>（iii）</a:t>
            </a:r>
            <a:r>
              <a:rPr lang="zh-Hans" sz="2000" b="1" i="0" u="none" strike="noStrike" dirty="0">
                <a:latin typeface="Simsun"/>
                <a:ea typeface="Simsun"/>
                <a:cs typeface="+mn-lt"/>
              </a:rPr>
              <a:t>改善與所有利益相關者的溝通</a:t>
            </a:r>
            <a:r>
              <a:rPr lang="zh-Hans" sz="2000" b="0" i="0" u="none" strike="noStrike" dirty="0">
                <a:latin typeface="Simsun"/>
                <a:ea typeface="Simsun"/>
                <a:cs typeface="+mn-lt"/>
              </a:rPr>
              <a:t>。</a:t>
            </a:r>
            <a:br>
              <a:rPr lang="zh-Hans" sz="2000" b="0" i="0" u="none" strike="noStrike" dirty="0">
                <a:latin typeface="Simsun"/>
                <a:ea typeface="Simsun"/>
                <a:cs typeface="+mn-lt"/>
              </a:rPr>
            </a:br>
            <a:br>
              <a:rPr lang="zh-Hans" sz="2000" b="0" i="0" u="none" strike="noStrike" dirty="0">
                <a:latin typeface="Simsun"/>
                <a:ea typeface="Simsun"/>
                <a:cs typeface="+mn-lt"/>
              </a:rPr>
            </a:br>
            <a:r>
              <a:rPr lang="zh-Hans" sz="2000" b="0" i="0" u="none" strike="noStrike" dirty="0">
                <a:latin typeface="Simsun"/>
                <a:ea typeface="Simsun"/>
                <a:cs typeface="+mn-lt"/>
              </a:rPr>
              <a:t> </a:t>
            </a:r>
            <a:r>
              <a:rPr lang="zh-Hans" sz="2000" b="0" i="0" u="none" strike="noStrike" dirty="0">
                <a:latin typeface="Aptos Narrow" panose="020B0004020202020204" pitchFamily="34" charset="0"/>
                <a:ea typeface="Simsun"/>
                <a:cs typeface="+mn-lt"/>
              </a:rPr>
              <a:t>（c）</a:t>
            </a:r>
            <a:r>
              <a:rPr lang="zh-Hans" sz="2000" b="0" i="0" u="none" strike="noStrike" dirty="0">
                <a:latin typeface="Simsun"/>
                <a:ea typeface="Simsun"/>
                <a:cs typeface="+mn-lt"/>
              </a:rPr>
              <a:t>工作組根據第</a:t>
            </a:r>
            <a:r>
              <a:rPr lang="zh-Hans" sz="2000" b="0" i="0" u="none" strike="noStrike" dirty="0">
                <a:latin typeface="Aptos Narrow" panose="020B0004020202020204" pitchFamily="34" charset="0"/>
                <a:ea typeface="Simsun"/>
                <a:cs typeface="+mn-lt"/>
              </a:rPr>
              <a:t>（b）</a:t>
            </a:r>
            <a:r>
              <a:rPr lang="zh-Hans" sz="2000" b="0" i="0" u="none" strike="noStrike" dirty="0">
                <a:latin typeface="Simsun"/>
                <a:ea typeface="Simsun"/>
                <a:cs typeface="+mn-lt"/>
              </a:rPr>
              <a:t>款提出的建議和根據第</a:t>
            </a:r>
            <a:r>
              <a:rPr lang="zh-Hans" sz="2000" b="0" i="0" u="none" strike="noStrike" dirty="0">
                <a:latin typeface="Aptos Narrow" panose="020B0004020202020204" pitchFamily="34" charset="0"/>
                <a:ea typeface="Simsun"/>
                <a:cs typeface="+mn-lt"/>
              </a:rPr>
              <a:t>（g）</a:t>
            </a:r>
            <a:r>
              <a:rPr lang="zh-Hans" sz="2000" b="0" i="0" u="none" strike="noStrike" dirty="0">
                <a:latin typeface="Simsun"/>
                <a:ea typeface="Simsun"/>
                <a:cs typeface="+mn-lt"/>
              </a:rPr>
              <a:t>款提出的報告應包括但不限於以下</a:t>
            </a:r>
            <a:r>
              <a:rPr lang="zh-CN" altLang="en-US" dirty="0">
                <a:latin typeface="Simsun"/>
                <a:ea typeface="Simsun"/>
                <a:cs typeface="+mn-lt"/>
              </a:rPr>
              <a:t>內容</a:t>
            </a:r>
            <a:r>
              <a:rPr lang="zh-Hans" sz="2000" b="0" i="0" u="none" strike="noStrike" dirty="0">
                <a:latin typeface="Simsun"/>
                <a:ea typeface="Simsun"/>
                <a:cs typeface="+mn-lt"/>
              </a:rPr>
              <a:t>：</a:t>
            </a:r>
            <a:r>
              <a:rPr lang="zh-Hans" sz="2000" b="0" i="0" u="none" strike="noStrike" dirty="0">
                <a:latin typeface="Aptos Narrow" panose="020B0004020202020204" pitchFamily="34" charset="0"/>
                <a:ea typeface="Simsun"/>
                <a:cs typeface="+mn-lt"/>
              </a:rPr>
              <a:t>（i）</a:t>
            </a:r>
            <a:r>
              <a:rPr lang="zh-Hans" sz="2000" b="0" i="0" u="none" strike="noStrike" dirty="0">
                <a:latin typeface="Simsun"/>
                <a:ea typeface="Simsun"/>
                <a:cs typeface="+mn-lt"/>
              </a:rPr>
              <a:t>確保該部門在做出涉及</a:t>
            </a:r>
            <a:r>
              <a:rPr lang="en-US" altLang="zh-Hans" sz="2000" b="0" i="0" u="none" strike="noStrike" dirty="0">
                <a:latin typeface="Simsun"/>
                <a:ea typeface="Simsun"/>
                <a:cs typeface="+mn-lt"/>
              </a:rPr>
              <a:t> </a:t>
            </a:r>
            <a:r>
              <a:rPr lang="zh-Hans" sz="2000" b="0" i="0" u="none" strike="noStrike" dirty="0">
                <a:latin typeface="Aptos Narrow" panose="020B0004020202020204" pitchFamily="34" charset="0"/>
                <a:ea typeface="Simsun"/>
                <a:cs typeface="+mn-lt"/>
              </a:rPr>
              <a:t>Longfellow</a:t>
            </a:r>
            <a:r>
              <a:rPr lang="zh-Hans" sz="2000" b="0" i="0" u="none" strike="noStrike" dirty="0">
                <a:latin typeface="Simsun"/>
                <a:ea typeface="Simsun"/>
                <a:cs typeface="+mn-lt"/>
              </a:rPr>
              <a:t> 橋和 </a:t>
            </a:r>
            <a:r>
              <a:rPr lang="zh-Hans" sz="2000" b="0" i="0" u="none" strike="noStrike" dirty="0">
                <a:latin typeface="Aptos Narrow" panose="020B0004020202020204" pitchFamily="34" charset="0"/>
                <a:ea typeface="Simsun"/>
                <a:cs typeface="+mn-lt"/>
              </a:rPr>
              <a:t>Eliot</a:t>
            </a:r>
            <a:r>
              <a:rPr lang="zh-Hans" sz="2000" b="0" i="0" u="none" strike="noStrike" dirty="0">
                <a:latin typeface="Simsun"/>
                <a:ea typeface="Simsun"/>
                <a:cs typeface="+mn-lt"/>
              </a:rPr>
              <a:t> 橋之間的查理斯河區域的決策時</a:t>
            </a:r>
            <a:r>
              <a:rPr lang="zh-CN" altLang="en-US" sz="2000" b="0" i="0" u="none" strike="noStrike" dirty="0">
                <a:latin typeface="Simsun"/>
                <a:ea typeface="Simsun"/>
                <a:cs typeface="+mn-lt"/>
              </a:rPr>
              <a:t>，</a:t>
            </a:r>
            <a:r>
              <a:rPr lang="zh-Hans" altLang="en-US" b="1" dirty="0">
                <a:latin typeface="Simsun"/>
                <a:ea typeface="Simsun"/>
                <a:cs typeface="+mn-lt"/>
              </a:rPr>
              <a:t>考慮環境正義原則 </a:t>
            </a:r>
            <a:r>
              <a:rPr lang="zh-Hans" sz="2000" b="0" i="0" u="none" strike="noStrike" dirty="0">
                <a:latin typeface="Simsun"/>
                <a:ea typeface="Simsun"/>
                <a:cs typeface="+mn-lt"/>
              </a:rPr>
              <a:t>；</a:t>
            </a:r>
            <a:r>
              <a:rPr lang="zh-Hans" sz="2000" b="0" i="0" u="none" strike="noStrike" dirty="0">
                <a:latin typeface="KaiTi" panose="02010609060101010101" pitchFamily="49" charset="-122"/>
                <a:ea typeface="KaiTi" panose="02010609060101010101" pitchFamily="49" charset="-122"/>
                <a:cs typeface="+mn-lt"/>
              </a:rPr>
              <a:t>（</a:t>
            </a:r>
            <a:r>
              <a:rPr lang="zh-Hans" altLang="en-US" dirty="0">
                <a:latin typeface="Aptos Narrow" panose="020B0004020202020204" pitchFamily="34" charset="0"/>
                <a:ea typeface="Simsun"/>
                <a:cs typeface="+mn-lt"/>
              </a:rPr>
              <a:t> </a:t>
            </a:r>
            <a:r>
              <a:rPr lang="en-US" altLang="zh-Hans" dirty="0">
                <a:latin typeface="Aptos Narrow" panose="020B0004020202020204" pitchFamily="34" charset="0"/>
                <a:ea typeface="Simsun"/>
                <a:cs typeface="+mn-lt"/>
              </a:rPr>
              <a:t>ii </a:t>
            </a:r>
            <a:r>
              <a:rPr lang="zh-Hans" sz="2000" b="0" i="0" u="none" strike="noStrike" dirty="0">
                <a:latin typeface="KaiTi" panose="02010609060101010101" pitchFamily="49" charset="-122"/>
                <a:ea typeface="KaiTi" panose="02010609060101010101" pitchFamily="49" charset="-122"/>
                <a:cs typeface="+mn-lt"/>
              </a:rPr>
              <a:t>）</a:t>
            </a:r>
            <a:r>
              <a:rPr lang="zh-Hans" sz="2000" b="0" i="0" u="none" strike="noStrike" dirty="0">
                <a:latin typeface="Simsun"/>
                <a:ea typeface="Simsun"/>
                <a:cs typeface="+mn-lt"/>
              </a:rPr>
              <a:t>確保在做出有關關閉或限制使用 </a:t>
            </a:r>
            <a:r>
              <a:rPr lang="zh-Hans" sz="2000" b="0" i="0" u="none" strike="noStrike" dirty="0">
                <a:latin typeface="Aptos Narrow" panose="020B0004020202020204" pitchFamily="34" charset="0"/>
                <a:ea typeface="Simsun"/>
                <a:cs typeface="+mn-lt"/>
              </a:rPr>
              <a:t>Memorial Drive </a:t>
            </a:r>
            <a:r>
              <a:rPr lang="zh-Hans" sz="2000" b="0" i="0" u="none" strike="noStrike" dirty="0">
                <a:latin typeface="Simsun"/>
                <a:ea typeface="Simsun"/>
                <a:cs typeface="+mn-lt"/>
              </a:rPr>
              <a:t>的實質性決策時</a:t>
            </a:r>
            <a:r>
              <a:rPr lang="zh-CN" altLang="en-US" sz="2000" b="0" i="0" u="none" strike="noStrike" dirty="0">
                <a:latin typeface="Simsun"/>
                <a:ea typeface="Simsun"/>
                <a:cs typeface="+mn-lt"/>
              </a:rPr>
              <a:t>，</a:t>
            </a:r>
            <a:r>
              <a:rPr lang="zh-Hans" sz="2000" b="0" i="0" u="none" strike="noStrike" dirty="0">
                <a:latin typeface="Simsun"/>
                <a:ea typeface="Simsun"/>
                <a:cs typeface="+mn-lt"/>
              </a:rPr>
              <a:t>所有</a:t>
            </a:r>
            <a:r>
              <a:rPr lang="zh-Hans" sz="2000" b="1" i="0" u="none" strike="noStrike" dirty="0">
                <a:latin typeface="Simsun"/>
                <a:ea typeface="Simsun"/>
                <a:cs typeface="+mn-lt"/>
              </a:rPr>
              <a:t>利益相關者都參與其中</a:t>
            </a:r>
            <a:r>
              <a:rPr lang="zh-Hans" sz="2000" b="0" i="0" u="none" strike="noStrike" dirty="0">
                <a:latin typeface="Simsun"/>
                <a:ea typeface="Simsun"/>
                <a:cs typeface="+mn-lt"/>
              </a:rPr>
              <a:t>；</a:t>
            </a:r>
            <a:r>
              <a:rPr lang="zh-Hans" sz="2000" b="0" i="0" u="none" strike="noStrike" dirty="0">
                <a:latin typeface="Aptos Narrow" panose="020B0004020202020204" pitchFamily="34" charset="0"/>
                <a:ea typeface="Simsun"/>
                <a:cs typeface="+mn-lt"/>
              </a:rPr>
              <a:t>（iii）</a:t>
            </a:r>
            <a:r>
              <a:rPr lang="zh-Hans" sz="2000" b="0" i="0" u="none" strike="noStrike" dirty="0">
                <a:latin typeface="Simsun"/>
                <a:ea typeface="Simsun"/>
                <a:cs typeface="+mn-lt"/>
              </a:rPr>
              <a:t>確保當該部門對 </a:t>
            </a:r>
            <a:r>
              <a:rPr lang="en-US" altLang="zh-Hans" sz="2000" b="0" i="0" u="none" strike="noStrike" dirty="0">
                <a:latin typeface="Aptos Narrow" panose="020B0004020202020204" pitchFamily="34" charset="0"/>
                <a:ea typeface="Simsun"/>
                <a:cs typeface="+mn-lt"/>
              </a:rPr>
              <a:t>Memorial Drive</a:t>
            </a:r>
            <a:r>
              <a:rPr lang="zh-Hans" sz="2000" b="0" i="0" u="none" strike="noStrike" dirty="0">
                <a:latin typeface="Simsun"/>
                <a:ea typeface="Simsun"/>
                <a:cs typeface="+mn-lt"/>
              </a:rPr>
              <a:t> 的</a:t>
            </a:r>
            <a:r>
              <a:rPr lang="zh-CN" altLang="en-US" dirty="0">
                <a:latin typeface="Simsun"/>
                <a:ea typeface="Simsun"/>
                <a:cs typeface="+mn-lt"/>
              </a:rPr>
              <a:t>使用</a:t>
            </a:r>
            <a:r>
              <a:rPr lang="zh-Hans" sz="2000" b="0" i="0" u="none" strike="noStrike" dirty="0">
                <a:latin typeface="Simsun"/>
                <a:ea typeface="Simsun"/>
                <a:cs typeface="+mn-lt"/>
              </a:rPr>
              <a:t>進行更改時，毗鄰社區的居民收到</a:t>
            </a:r>
            <a:r>
              <a:rPr lang="zh-Hans" sz="2000" b="1" i="0" u="none" strike="noStrike" dirty="0">
                <a:latin typeface="Simsun"/>
                <a:ea typeface="Simsun"/>
                <a:cs typeface="+mn-lt"/>
              </a:rPr>
              <a:t>適當的通知</a:t>
            </a:r>
            <a:r>
              <a:rPr lang="zh-Hans" sz="2000" b="0" i="0" u="none" strike="noStrike" dirty="0">
                <a:latin typeface="Simsun"/>
                <a:ea typeface="Simsun"/>
                <a:cs typeface="+mn-lt"/>
              </a:rPr>
              <a:t>；</a:t>
            </a:r>
            <a:r>
              <a:rPr lang="zh-Hans" sz="2000" b="0" i="0" u="none" strike="noStrike" dirty="0">
                <a:latin typeface="Aptos Narrow" panose="020B0004020202020204" pitchFamily="34" charset="0"/>
                <a:ea typeface="Simsun"/>
                <a:cs typeface="+mn-lt"/>
              </a:rPr>
              <a:t>（iv）</a:t>
            </a:r>
            <a:r>
              <a:rPr lang="zh-Hans" sz="2000" b="1" i="0" u="none" strike="noStrike" dirty="0">
                <a:latin typeface="Simsun"/>
                <a:ea typeface="Simsun"/>
                <a:cs typeface="+mn-lt"/>
              </a:rPr>
              <a:t>改善查理斯河沿岸的規劃</a:t>
            </a:r>
            <a:r>
              <a:rPr lang="zh-Hans" sz="2000" b="0" i="0" u="none" strike="noStrike" dirty="0">
                <a:latin typeface="Simsun"/>
                <a:ea typeface="Simsun"/>
                <a:cs typeface="+mn-lt"/>
              </a:rPr>
              <a:t>，使各類利益相關者都能滿</a:t>
            </a:r>
            <a:r>
              <a:rPr lang="zh-Hans" sz="2000" b="0" i="0" u="none" strike="noStrike">
                <a:latin typeface="Simsun"/>
                <a:ea typeface="Simsun"/>
                <a:cs typeface="+mn-lt"/>
              </a:rPr>
              <a:t>意。</a:t>
            </a:r>
            <a:r>
              <a:rPr kumimoji="0" lang="zh-Hans" altLang="en-US" sz="2000" b="0" i="0" u="none" strike="noStrike" kern="1200" cap="none" spc="0" normalizeH="0" baseline="0" noProof="0" dirty="0">
                <a:ln>
                  <a:noFill/>
                </a:ln>
                <a:solidFill>
                  <a:prstClr val="black">
                    <a:lumMod val="75000"/>
                    <a:lumOff val="25000"/>
                  </a:prstClr>
                </a:solidFill>
                <a:effectLst/>
                <a:uLnTx/>
                <a:uFillTx/>
                <a:latin typeface="Simsun"/>
                <a:ea typeface="Simsun"/>
                <a:cs typeface="Calibri" panose="020F0502020204030204"/>
              </a:rPr>
              <a:t>」</a:t>
            </a:r>
            <a:endParaRPr lang="zh-Hans" sz="2000" b="0" i="0" u="none" strike="noStrike" dirty="0">
              <a:latin typeface="Simsun"/>
              <a:ea typeface="Simsun"/>
              <a:cs typeface="+mn-lt"/>
            </a:endParaRPr>
          </a:p>
        </p:txBody>
      </p:sp>
    </p:spTree>
    <p:extLst>
      <p:ext uri="{BB962C8B-B14F-4D97-AF65-F5344CB8AC3E}">
        <p14:creationId xmlns:p14="http://schemas.microsoft.com/office/powerpoint/2010/main" val="318808441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8.0.7"/>
  <p:tag name="AS_OS" val="Unix 5.10.228.219"/>
  <p:tag name="AS_RELEASE_DATE" val="2024.11.14"/>
  <p:tag name="AS_TITLE" val="Aspose.Slides for .NET6"/>
  <p:tag name="AS_VERSION" val="24.11"/>
</p:tagLst>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Calibri Light" panose="020F0302020204030204"/>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A98940F2259D4AA15776BBE75254EA" ma:contentTypeVersion="5" ma:contentTypeDescription="Create a new document." ma:contentTypeScope="" ma:versionID="c46f977cf27b7ba878adc9f81c3e6451">
  <xsd:schema xmlns:xsd="http://www.w3.org/2001/XMLSchema" xmlns:xs="http://www.w3.org/2001/XMLSchema" xmlns:p="http://schemas.microsoft.com/office/2006/metadata/properties" xmlns:ns2="cfac202d-5dfe-4943-8fc4-9115dd8079c4" xmlns:ns3="699ac1d4-ca39-4946-aa46-a9cdf037dbb3" targetNamespace="http://schemas.microsoft.com/office/2006/metadata/properties" ma:root="true" ma:fieldsID="8d9270472de6905ff6c6508836b95074" ns2:_="" ns3:_="">
    <xsd:import namespace="cfac202d-5dfe-4943-8fc4-9115dd8079c4"/>
    <xsd:import namespace="699ac1d4-ca39-4946-aa46-a9cdf037dbb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ac202d-5dfe-4943-8fc4-9115dd8079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9ac1d4-ca39-4946-aa46-a9cdf037dbb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C7C060-C7A5-40BB-9154-81520B860F51}">
  <ds:schemaRefs>
    <ds:schemaRef ds:uri="http://schemas.microsoft.com/sharepoint/v3/contenttype/forms"/>
  </ds:schemaRefs>
</ds:datastoreItem>
</file>

<file path=customXml/itemProps2.xml><?xml version="1.0" encoding="utf-8"?>
<ds:datastoreItem xmlns:ds="http://schemas.openxmlformats.org/officeDocument/2006/customXml" ds:itemID="{BA5AF1A4-0282-4409-B39C-CDD315C5CFD0}">
  <ds:schemaRefs>
    <ds:schemaRef ds:uri="7e245825-fe00-44cb-a130-bcb3cdd41a9c"/>
    <ds:schemaRef ds:uri="b011d414-3260-4405-908a-95aeb116e24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190EAB3-93EA-4ED7-883F-1F52161FC7CF}">
  <ds:schemaRefs>
    <ds:schemaRef ds:uri="699ac1d4-ca39-4946-aa46-a9cdf037dbb3"/>
    <ds:schemaRef ds:uri="cfac202d-5dfe-4943-8fc4-9115dd8079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c75d8168-fa8e-4753-8aef-55111ae727bd}" enabled="0" method="" siteId="{c75d8168-fa8e-4753-8aef-55111ae727bd}" removed="1"/>
</clbl:labelList>
</file>

<file path=docProps/app.xml><?xml version="1.0" encoding="utf-8"?>
<Properties xmlns="http://schemas.openxmlformats.org/officeDocument/2006/extended-properties" xmlns:vt="http://schemas.openxmlformats.org/officeDocument/2006/docPropsVTypes">
  <Template>Retrospect</Template>
  <TotalTime>1504</TotalTime>
  <Words>2707</Words>
  <Application>Microsoft Office PowerPoint</Application>
  <PresentationFormat>Widescreen</PresentationFormat>
  <Paragraphs>125</Paragraphs>
  <Slides>15</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KaiTi</vt:lpstr>
      <vt:lpstr>Simsun</vt:lpstr>
      <vt:lpstr>Aptos</vt:lpstr>
      <vt:lpstr>Aptos Display</vt:lpstr>
      <vt:lpstr>Aptos ExtraBold</vt:lpstr>
      <vt:lpstr>Aptos Narrow</vt:lpstr>
      <vt:lpstr>Arial</vt:lpstr>
      <vt:lpstr>Calibri</vt:lpstr>
      <vt:lpstr>Calibri Light</vt:lpstr>
      <vt:lpstr>Wingdings</vt:lpstr>
      <vt:lpstr>Retrospect</vt:lpstr>
      <vt:lpstr>查理斯河（ Charles River ） 公平河流使用權特別工作組</vt:lpstr>
      <vt:lpstr>議程</vt:lpstr>
      <vt:lpstr>歡迎和點名</vt:lpstr>
      <vt:lpstr>工作組規範</vt:lpstr>
      <vt:lpstr>工作組規範（接上頁）</vt:lpstr>
      <vt:lpstr>Zoom 聊天管理</vt:lpstr>
      <vt:lpstr>回顧 8/14 第一次會議紀要</vt:lpstr>
      <vt:lpstr>查理斯河歷史概述</vt:lpstr>
      <vt:lpstr>本項工作的目標</vt:lpstr>
      <vt:lpstr>本項工作的利益相關者</vt:lpstr>
      <vt:lpstr>特別工作組會議與公開聽證會</vt:lpstr>
      <vt:lpstr>最新專案時間表</vt:lpstr>
      <vt:lpstr>參與組件</vt:lpstr>
      <vt:lpstr>塑造公眾聽證會</vt:lpstr>
      <vt:lpstr>後續步驟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USER</dc:creator>
  <cp:lastModifiedBy>Emily P</cp:lastModifiedBy>
  <cp:revision>55</cp:revision>
  <dcterms:created xsi:type="dcterms:W3CDTF">2025-08-11T23:41:35Z</dcterms:created>
  <dcterms:modified xsi:type="dcterms:W3CDTF">2025-09-30T16:52:45Z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0x0101006DA98940F2259D4AA15776BBE75254EA</vt:lpwstr>
  </property>
  <property fmtid="{D5CDD505-2E9C-101B-9397-08002B2CF9AE}" pid="3" name="MediaServiceImageTags">
    <vt:lpwstr/>
  </property>
</Properties>
</file>