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57" r:id="rId6"/>
    <p:sldId id="285" r:id="rId7"/>
    <p:sldId id="258" r:id="rId8"/>
    <p:sldId id="273" r:id="rId9"/>
    <p:sldId id="279" r:id="rId10"/>
    <p:sldId id="282" r:id="rId11"/>
    <p:sldId id="277" r:id="rId12"/>
    <p:sldId id="283" r:id="rId13"/>
    <p:sldId id="280" r:id="rId14"/>
    <p:sldId id="281" r:id="rId15"/>
    <p:sldId id="286" r:id="rId16"/>
    <p:sldId id="271" r:id="rId17"/>
    <p:sldId id="278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Ekip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Espesyal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Charles River sou </a:t>
            </a:r>
            <a:b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</a:b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Aksè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Ekitab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nan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Rivyè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</a:t>
            </a:r>
            <a:r>
              <a:rPr lang="en-US" sz="5000">
                <a:latin typeface="Aptos Display" panose="020B0004020202020204" pitchFamily="34" charset="0"/>
                <a:ea typeface="+mj-lt"/>
                <a:cs typeface="+mj-lt"/>
              </a:rPr>
              <a:t>yo</a:t>
            </a:r>
            <a:endParaRPr lang="en-US" sz="5000" dirty="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2 | 12 SEPTANM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FC1D-3676-7D8C-A6D1-36640D15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Aksyonè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Travay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sa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9CA7-D9A0-F844-552B-71C8C5DF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6694"/>
            <a:ext cx="4998720" cy="430784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i="1" dirty="0" err="1">
                <a:latin typeface="Aptos Narrow"/>
                <a:ea typeface="Calibri"/>
                <a:cs typeface="Calibri"/>
              </a:rPr>
              <a:t>Referans</a:t>
            </a:r>
            <a:r>
              <a:rPr lang="en-US" i="1" dirty="0">
                <a:latin typeface="Aptos Narrow"/>
                <a:ea typeface="Calibri"/>
                <a:cs typeface="Calibri"/>
              </a:rPr>
              <a:t> nan </a:t>
            </a:r>
            <a:r>
              <a:rPr lang="en-US" i="1" dirty="0" err="1">
                <a:latin typeface="Aptos Narrow"/>
                <a:ea typeface="Calibri"/>
                <a:cs typeface="Calibri"/>
              </a:rPr>
              <a:t>lwa</a:t>
            </a:r>
            <a:r>
              <a:rPr lang="en-US" i="1" dirty="0">
                <a:latin typeface="Aptos Narrow"/>
                <a:ea typeface="Calibri"/>
                <a:cs typeface="Calibri"/>
              </a:rPr>
              <a:t> a:</a:t>
            </a:r>
          </a:p>
          <a:p>
            <a:r>
              <a:rPr lang="en-US" dirty="0">
                <a:latin typeface="Aptos Narrow"/>
                <a:ea typeface="Calibri"/>
                <a:cs typeface="Calibri"/>
              </a:rPr>
              <a:t>"(ii) </a:t>
            </a:r>
            <a:r>
              <a:rPr lang="en-US" dirty="0" err="1">
                <a:latin typeface="Aptos Narrow"/>
                <a:ea typeface="Calibri"/>
                <a:cs typeface="Calibri"/>
              </a:rPr>
              <a:t>asire</a:t>
            </a:r>
            <a:r>
              <a:rPr lang="en-US" dirty="0">
                <a:latin typeface="Aptos Narrow"/>
                <a:ea typeface="Calibri"/>
                <a:cs typeface="Calibri"/>
              </a:rPr>
              <a:t> gen </a:t>
            </a:r>
            <a:r>
              <a:rPr lang="en-US" dirty="0" err="1">
                <a:latin typeface="Aptos Narrow"/>
                <a:ea typeface="Calibri"/>
                <a:cs typeface="Calibri"/>
              </a:rPr>
              <a:t>pwosesis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konplè</a:t>
            </a:r>
            <a:r>
              <a:rPr lang="en-US" dirty="0">
                <a:latin typeface="Aptos Narrow"/>
                <a:ea typeface="Calibri"/>
                <a:cs typeface="Calibri"/>
              </a:rPr>
              <a:t> ki an </a:t>
            </a:r>
            <a:r>
              <a:rPr lang="en-US" dirty="0" err="1">
                <a:latin typeface="Aptos Narrow"/>
                <a:ea typeface="Calibri"/>
                <a:cs typeface="Calibri"/>
              </a:rPr>
              <a:t>plas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angaje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>
                <a:latin typeface="Aptos Narrow"/>
                <a:ea typeface="Calibri"/>
                <a:cs typeface="Calibri"/>
              </a:rPr>
              <a:t>tout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aksyonè</a:t>
            </a:r>
            <a:r>
              <a:rPr lang="en-US" b="1" dirty="0">
                <a:latin typeface="Aptos Narrow"/>
                <a:ea typeface="Calibri"/>
                <a:cs typeface="Calibri"/>
              </a:rPr>
              <a:t> ki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enpòtan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lè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pran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desizyon</a:t>
            </a:r>
            <a:r>
              <a:rPr lang="en-US" dirty="0">
                <a:latin typeface="Aptos Narrow"/>
                <a:ea typeface="Calibri"/>
                <a:cs typeface="Calibri"/>
              </a:rPr>
              <a:t> ki </a:t>
            </a:r>
            <a:r>
              <a:rPr lang="en-US" dirty="0" err="1">
                <a:latin typeface="Aptos Narrow"/>
                <a:ea typeface="Calibri"/>
                <a:cs typeface="Calibri"/>
              </a:rPr>
              <a:t>enplike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rivyè</a:t>
            </a:r>
            <a:r>
              <a:rPr lang="en-US" dirty="0">
                <a:latin typeface="Aptos Narrow"/>
                <a:ea typeface="Calibri"/>
                <a:cs typeface="Calibri"/>
              </a:rPr>
              <a:t> Charles” </a:t>
            </a:r>
          </a:p>
          <a:p>
            <a:r>
              <a:rPr lang="en-US" dirty="0">
                <a:latin typeface="Aptos Narrow"/>
                <a:ea typeface="Calibri"/>
                <a:cs typeface="Calibri"/>
              </a:rPr>
              <a:t>“(iii) </a:t>
            </a:r>
            <a:r>
              <a:rPr lang="en-US" dirty="0" err="1">
                <a:latin typeface="Aptos Narrow"/>
                <a:ea typeface="Calibri"/>
                <a:cs typeface="Calibri"/>
              </a:rPr>
              <a:t>amelyore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kominikasyon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avèk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>
                <a:latin typeface="Aptos Narrow"/>
                <a:ea typeface="Calibri"/>
                <a:cs typeface="Calibri"/>
              </a:rPr>
              <a:t>tout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aksyonè</a:t>
            </a:r>
            <a:r>
              <a:rPr lang="en-US" b="1" dirty="0">
                <a:latin typeface="Aptos Narrow"/>
                <a:ea typeface="Calibri"/>
                <a:cs typeface="Calibri"/>
              </a:rPr>
              <a:t> ki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enplike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” </a:t>
            </a:r>
            <a:endParaRPr lang="en-US" dirty="0">
              <a:latin typeface="Aptos Narrow"/>
            </a:endParaRPr>
          </a:p>
          <a:p>
            <a:r>
              <a:rPr lang="en-US" dirty="0">
                <a:latin typeface="Aptos Narrow"/>
                <a:ea typeface="Calibri"/>
                <a:cs typeface="Calibri"/>
              </a:rPr>
              <a:t>“(ii) </a:t>
            </a:r>
            <a:r>
              <a:rPr lang="en-US" dirty="0" err="1">
                <a:latin typeface="Aptos Narrow"/>
                <a:ea typeface="Calibri"/>
                <a:cs typeface="Calibri"/>
              </a:rPr>
              <a:t>asire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>
                <a:latin typeface="Aptos Narrow"/>
                <a:ea typeface="Calibri"/>
                <a:cs typeface="Calibri"/>
              </a:rPr>
              <a:t>tout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aksyonè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angaje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lè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pran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desizyon</a:t>
            </a:r>
            <a:r>
              <a:rPr lang="en-US" b="1" dirty="0">
                <a:latin typeface="Aptos Narrow"/>
                <a:ea typeface="Calibri"/>
                <a:cs typeface="Calibri"/>
              </a:rPr>
              <a:t> ki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reyèl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anrapò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fèmen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oswa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limite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aksè</a:t>
            </a:r>
            <a:r>
              <a:rPr lang="en-US" b="1" dirty="0">
                <a:latin typeface="Aptos Narrow"/>
                <a:ea typeface="Calibri"/>
                <a:cs typeface="Calibri"/>
              </a:rPr>
              <a:t> a Memorial drive</a:t>
            </a:r>
            <a:r>
              <a:rPr lang="en-US" dirty="0">
                <a:latin typeface="Aptos Narrow"/>
                <a:ea typeface="Calibri"/>
                <a:cs typeface="Calibri"/>
              </a:rPr>
              <a:t>” </a:t>
            </a:r>
            <a:endParaRPr lang="en-US" dirty="0">
              <a:latin typeface="Aptos Narrow"/>
            </a:endParaRPr>
          </a:p>
          <a:p>
            <a:r>
              <a:rPr lang="en-US" dirty="0">
                <a:latin typeface="Aptos Narrow"/>
                <a:ea typeface="Calibri"/>
                <a:cs typeface="Calibri"/>
              </a:rPr>
              <a:t>“(iv) </a:t>
            </a:r>
            <a:r>
              <a:rPr lang="en-US" dirty="0" err="1">
                <a:latin typeface="Aptos Narrow"/>
                <a:ea typeface="Calibri"/>
                <a:cs typeface="Calibri"/>
              </a:rPr>
              <a:t>amelyore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pwogramasyon</a:t>
            </a:r>
            <a:r>
              <a:rPr lang="en-US" dirty="0">
                <a:latin typeface="Aptos Narrow"/>
                <a:ea typeface="Calibri"/>
                <a:cs typeface="Calibri"/>
              </a:rPr>
              <a:t> ki sou tout </a:t>
            </a:r>
            <a:r>
              <a:rPr lang="en-US" dirty="0" err="1">
                <a:latin typeface="Aptos Narrow"/>
                <a:ea typeface="Calibri"/>
                <a:cs typeface="Calibri"/>
              </a:rPr>
              <a:t>rivyè</a:t>
            </a:r>
            <a:r>
              <a:rPr lang="en-US" dirty="0">
                <a:latin typeface="Aptos Narrow"/>
                <a:ea typeface="Calibri"/>
                <a:cs typeface="Calibri"/>
              </a:rPr>
              <a:t> Charles </a:t>
            </a:r>
            <a:r>
              <a:rPr lang="en-US" b="1" dirty="0">
                <a:latin typeface="Aptos Narrow"/>
                <a:ea typeface="Calibri"/>
                <a:cs typeface="Calibri"/>
              </a:rPr>
              <a:t>yon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gwo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kantite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aksyonè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pran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plezi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ladan</a:t>
            </a:r>
            <a:r>
              <a:rPr lang="en-US" dirty="0">
                <a:latin typeface="Aptos Narrow"/>
                <a:ea typeface="Calibri"/>
                <a:cs typeface="Calibri"/>
              </a:rPr>
              <a:t>” </a:t>
            </a:r>
            <a:endParaRPr lang="en-US" dirty="0">
              <a:latin typeface="Aptos Narrow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E75C4DC-D21F-3A31-5602-8A18C21DE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2458720"/>
            <a:ext cx="416560" cy="25196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A0AEEE-B49F-497B-7221-93346793BC85}"/>
              </a:ext>
            </a:extLst>
          </p:cNvPr>
          <p:cNvSpPr txBox="1"/>
          <p:nvPr/>
        </p:nvSpPr>
        <p:spPr>
          <a:xfrm>
            <a:off x="6725920" y="2905760"/>
            <a:ext cx="45720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Abitan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ki nan yon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mwatye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mayl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distans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Charles River ant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pon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Longfellow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Eliot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–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atansyon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patikilye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katye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Riverside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kominote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ki sou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bò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rivyè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Cambridge la. </a:t>
            </a:r>
            <a:endParaRPr lang="en-US" sz="2000" dirty="0">
              <a:latin typeface="Aptos Narrow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DD353A0-AF3C-4A74-B18E-75B7F45C8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5293360"/>
            <a:ext cx="416560" cy="65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3EB27C-F2EA-A326-D60C-35D2E92B76CF}"/>
              </a:ext>
            </a:extLst>
          </p:cNvPr>
          <p:cNvSpPr txBox="1"/>
          <p:nvPr/>
        </p:nvSpPr>
        <p:spPr>
          <a:xfrm>
            <a:off x="6725920" y="5293360"/>
            <a:ext cx="484632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C64C0"/>
                </a:solidFill>
                <a:latin typeface="Aptos Narrow"/>
              </a:rPr>
              <a:t>Sila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gendwa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travay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oswa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vizite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Charles River a ant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pon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Longfellow </a:t>
            </a:r>
            <a:r>
              <a:rPr lang="en-US" sz="2000" dirty="0" err="1">
                <a:solidFill>
                  <a:srgbClr val="0C64C0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rgbClr val="0C64C0"/>
                </a:solidFill>
                <a:latin typeface="Aptos Narrow"/>
              </a:rPr>
              <a:t> Eliot. </a:t>
            </a:r>
            <a:endParaRPr lang="en-US" sz="20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91335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ADE03-A2C8-63D7-ADFC-ABE41AD4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Ekip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Espesyal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vs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Odyans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Piblik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68261-4932-E07D-6093-00AAD8331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894"/>
            <a:ext cx="4318000" cy="375920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b="1" dirty="0" err="1">
                <a:latin typeface="Aptos Narrow"/>
                <a:ea typeface="Calibri"/>
                <a:cs typeface="Calibri"/>
              </a:rPr>
              <a:t>Reyinyon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Ekip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Espesyal</a:t>
            </a:r>
            <a:endParaRPr lang="en-US" b="1" dirty="0">
              <a:latin typeface="Aptos Narrow"/>
              <a:ea typeface="Calibri"/>
              <a:cs typeface="Calibri"/>
            </a:endParaRP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r>
              <a:rPr lang="en-US" dirty="0" err="1">
                <a:latin typeface="Aptos Narrow"/>
                <a:ea typeface="Calibri"/>
                <a:cs typeface="Calibri"/>
              </a:rPr>
              <a:t>Espas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konvèsasyon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fòme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pwogram</a:t>
            </a:r>
            <a:r>
              <a:rPr lang="en-US" dirty="0">
                <a:latin typeface="Aptos Narrow"/>
                <a:ea typeface="Calibri"/>
                <a:cs typeface="Calibri"/>
              </a:rPr>
              <a:t> (3) </a:t>
            </a:r>
            <a:r>
              <a:rPr lang="en-US" dirty="0" err="1">
                <a:latin typeface="Aptos Narrow"/>
                <a:ea typeface="Calibri"/>
                <a:cs typeface="Calibri"/>
              </a:rPr>
              <a:t>twa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odyans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r>
              <a:rPr lang="en-US" dirty="0" err="1">
                <a:latin typeface="Aptos Narrow"/>
                <a:ea typeface="Calibri"/>
                <a:cs typeface="Calibri"/>
              </a:rPr>
              <a:t>Devlope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rekòmandasyon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rapò</a:t>
            </a:r>
            <a:r>
              <a:rPr lang="en-US" dirty="0">
                <a:latin typeface="Aptos Narrow"/>
                <a:ea typeface="Calibri"/>
                <a:cs typeface="Calibri"/>
              </a:rPr>
              <a:t> a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r>
              <a:rPr lang="en-US" dirty="0" err="1">
                <a:latin typeface="Aptos Narrow"/>
                <a:ea typeface="Calibri"/>
                <a:cs typeface="Calibri"/>
              </a:rPr>
              <a:t>Revize</a:t>
            </a:r>
            <a:r>
              <a:rPr lang="en-US" dirty="0">
                <a:latin typeface="Aptos Narrow"/>
                <a:ea typeface="Calibri"/>
                <a:cs typeface="Calibri"/>
              </a:rPr>
              <a:t> opinion nan </a:t>
            </a:r>
            <a:r>
              <a:rPr lang="en-US" dirty="0" err="1">
                <a:latin typeface="Aptos Narrow"/>
                <a:ea typeface="Calibri"/>
                <a:cs typeface="Calibri"/>
              </a:rPr>
              <a:t>odyans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enfòme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rekòmandasyon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rapò</a:t>
            </a:r>
            <a:r>
              <a:rPr lang="en-US" dirty="0">
                <a:latin typeface="Aptos Narrow"/>
                <a:ea typeface="Calibri"/>
                <a:cs typeface="Calibri"/>
              </a:rPr>
              <a:t> a</a:t>
            </a:r>
            <a:endParaRPr lang="en-US" dirty="0"/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Bay </a:t>
            </a:r>
            <a:r>
              <a:rPr lang="en-US" dirty="0" err="1">
                <a:latin typeface="Aptos Narrow"/>
                <a:ea typeface="Calibri"/>
                <a:cs typeface="Calibri"/>
              </a:rPr>
              <a:t>revizyon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fidbak</a:t>
            </a:r>
            <a:r>
              <a:rPr lang="en-US" dirty="0">
                <a:latin typeface="Aptos Narrow"/>
                <a:ea typeface="Calibri"/>
                <a:cs typeface="Calibri"/>
              </a:rPr>
              <a:t> sou </a:t>
            </a:r>
            <a:r>
              <a:rPr lang="en-US" dirty="0" err="1">
                <a:latin typeface="Aptos Narrow"/>
                <a:ea typeface="Calibri"/>
                <a:cs typeface="Calibri"/>
              </a:rPr>
              <a:t>tèks</a:t>
            </a:r>
            <a:r>
              <a:rPr lang="en-US" dirty="0">
                <a:latin typeface="Aptos Narrow"/>
                <a:ea typeface="Calibri"/>
                <a:cs typeface="Calibri"/>
              </a:rPr>
              <a:t> la </a:t>
            </a:r>
            <a:r>
              <a:rPr lang="en-US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rapò</a:t>
            </a:r>
            <a:r>
              <a:rPr lang="en-US" dirty="0">
                <a:latin typeface="Aptos Narrow"/>
                <a:ea typeface="Calibri"/>
                <a:cs typeface="Calibri"/>
              </a:rPr>
              <a:t> final la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776FB9-090F-E49C-C94C-C087D4864346}"/>
              </a:ext>
            </a:extLst>
          </p:cNvPr>
          <p:cNvSpPr txBox="1">
            <a:spLocks/>
          </p:cNvSpPr>
          <p:nvPr/>
        </p:nvSpPr>
        <p:spPr>
          <a:xfrm>
            <a:off x="6289040" y="2109894"/>
            <a:ext cx="43180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latin typeface="Aptos Narrow"/>
                <a:ea typeface="Calibri"/>
                <a:cs typeface="Calibri"/>
              </a:rPr>
              <a:t>Odyans</a:t>
            </a:r>
            <a:r>
              <a:rPr lang="en-US" b="1" dirty="0"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latin typeface="Aptos Narrow"/>
                <a:ea typeface="Calibri"/>
                <a:cs typeface="Calibri"/>
              </a:rPr>
              <a:t>Piblik</a:t>
            </a:r>
            <a:endParaRPr lang="en-US" b="1" dirty="0">
              <a:latin typeface="Aptos Narrow"/>
              <a:ea typeface="Calibri"/>
              <a:cs typeface="Calibri"/>
            </a:endParaRP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r>
              <a:rPr lang="en-US" dirty="0" err="1">
                <a:latin typeface="Aptos Narrow"/>
                <a:ea typeface="Calibri"/>
                <a:cs typeface="Calibri"/>
              </a:rPr>
              <a:t>Egzijans</a:t>
            </a:r>
            <a:r>
              <a:rPr lang="en-US" dirty="0">
                <a:latin typeface="Aptos Narrow"/>
                <a:ea typeface="Calibri"/>
                <a:cs typeface="Calibri"/>
              </a:rPr>
              <a:t> legal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Ekip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Espesyal</a:t>
            </a:r>
            <a:r>
              <a:rPr lang="en-US" dirty="0">
                <a:latin typeface="Aptos Narrow"/>
                <a:ea typeface="Calibri"/>
                <a:cs typeface="Calibri"/>
              </a:rPr>
              <a:t> la </a:t>
            </a:r>
            <a:r>
              <a:rPr lang="en-US" dirty="0" err="1">
                <a:latin typeface="Aptos Narrow"/>
                <a:ea typeface="Calibri"/>
                <a:cs typeface="Calibri"/>
              </a:rPr>
              <a:t>òganize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twa</a:t>
            </a:r>
            <a:r>
              <a:rPr lang="en-US" dirty="0">
                <a:latin typeface="Aptos Narrow"/>
                <a:ea typeface="Calibri"/>
                <a:cs typeface="Calibri"/>
              </a:rPr>
              <a:t> (3) </a:t>
            </a:r>
            <a:r>
              <a:rPr lang="en-US" dirty="0" err="1">
                <a:latin typeface="Aptos Narrow"/>
                <a:ea typeface="Calibri"/>
                <a:cs typeface="Calibri"/>
              </a:rPr>
              <a:t>odyans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dirty="0">
                <a:latin typeface="Aptos Narrow"/>
                <a:ea typeface="Calibri"/>
                <a:cs typeface="Calibri"/>
              </a:rPr>
              <a:t> (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pi </a:t>
            </a:r>
            <a:r>
              <a:rPr lang="en-US" dirty="0" err="1">
                <a:latin typeface="Aptos Narrow"/>
                <a:ea typeface="Calibri"/>
                <a:cs typeface="Calibri"/>
              </a:rPr>
              <a:t>piti</a:t>
            </a:r>
            <a:r>
              <a:rPr lang="en-US" dirty="0">
                <a:latin typeface="Aptos Narrow"/>
                <a:ea typeface="Calibri"/>
                <a:cs typeface="Calibri"/>
              </a:rPr>
              <a:t>)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latin typeface="Aptos Narrow"/>
                <a:ea typeface="Calibri"/>
                <a:cs typeface="Calibri"/>
              </a:rPr>
              <a:t> </a:t>
            </a:r>
            <a:r>
              <a:rPr lang="en-US" dirty="0" err="1">
                <a:latin typeface="Aptos Narrow"/>
                <a:ea typeface="Calibri"/>
                <a:cs typeface="Calibri"/>
              </a:rPr>
              <a:t>Espas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pou</a:t>
            </a:r>
            <a:r>
              <a:rPr lang="en-US" dirty="0">
                <a:latin typeface="Aptos Narrow"/>
                <a:ea typeface="Calibri"/>
                <a:cs typeface="Calibri"/>
              </a:rPr>
              <a:t> tout </a:t>
            </a:r>
            <a:r>
              <a:rPr lang="en-US" dirty="0" err="1">
                <a:latin typeface="Aptos Narrow"/>
                <a:ea typeface="Calibri"/>
                <a:cs typeface="Calibri"/>
              </a:rPr>
              <a:t>manm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dirty="0">
                <a:latin typeface="Aptos Narrow"/>
                <a:ea typeface="Calibri"/>
                <a:cs typeface="Calibri"/>
              </a:rPr>
              <a:t> la </a:t>
            </a:r>
            <a:r>
              <a:rPr lang="en-US" dirty="0" err="1">
                <a:latin typeface="Aptos Narrow"/>
                <a:ea typeface="Calibri"/>
                <a:cs typeface="Calibri"/>
              </a:rPr>
              <a:t>asiste</a:t>
            </a:r>
            <a:r>
              <a:rPr lang="en-US" dirty="0">
                <a:latin typeface="Aptos Narrow"/>
                <a:ea typeface="Calibri"/>
                <a:cs typeface="Calibri"/>
              </a:rPr>
              <a:t> e bay opinion (sou </a:t>
            </a:r>
            <a:r>
              <a:rPr lang="en-US" dirty="0" err="1">
                <a:latin typeface="Aptos Narrow"/>
                <a:ea typeface="Calibri"/>
                <a:cs typeface="Calibri"/>
              </a:rPr>
              <a:t>sijè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Ekip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Espesyal</a:t>
            </a:r>
            <a:r>
              <a:rPr lang="en-US" dirty="0">
                <a:latin typeface="Aptos Narrow"/>
                <a:ea typeface="Calibri"/>
                <a:cs typeface="Calibri"/>
              </a:rPr>
              <a:t> la </a:t>
            </a:r>
            <a:r>
              <a:rPr lang="en-US" dirty="0" err="1">
                <a:latin typeface="Aptos Narrow"/>
                <a:ea typeface="Calibri"/>
                <a:cs typeface="Calibri"/>
              </a:rPr>
              <a:t>devlope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87934D-8D31-F3FD-B8F4-6350BDC5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31840" y="2113280"/>
            <a:ext cx="20320" cy="27127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1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Kalandriye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</a:t>
            </a:r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Pwojè</a:t>
            </a:r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 ki </a:t>
            </a:r>
            <a:r>
              <a:rPr lang="en-US" sz="4100" cap="none" dirty="0" err="1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Ajou</a:t>
            </a:r>
            <a:endParaRPr lang="en-US" sz="4100" cap="none" dirty="0">
              <a:solidFill>
                <a:srgbClr val="404040"/>
              </a:solidFill>
              <a:latin typeface="Aptos Display"/>
              <a:ea typeface="+mj-lt"/>
              <a:cs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Evalyasyon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Inisyal</a:t>
            </a:r>
            <a:r>
              <a:rPr lang="en-US" sz="2000" dirty="0">
                <a:latin typeface="Aptos ExtraBold" panose="020B0004020202020204" pitchFamily="34" charset="0"/>
              </a:rPr>
              <a:t> &amp; </a:t>
            </a:r>
            <a:br>
              <a:rPr lang="en-US" sz="2000" dirty="0">
                <a:latin typeface="Aptos ExtraBold" panose="020B0004020202020204" pitchFamily="34" charset="0"/>
              </a:rPr>
            </a:br>
            <a:r>
              <a:rPr lang="en-US" sz="2000" dirty="0" err="1">
                <a:latin typeface="Aptos ExtraBold" panose="020B0004020202020204" pitchFamily="34" charset="0"/>
              </a:rPr>
              <a:t>Preparasyon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Angajman</a:t>
            </a:r>
            <a:r>
              <a:rPr lang="en-US" sz="2000" dirty="0">
                <a:latin typeface="Aptos ExtraBold" panose="020B0004020202020204" pitchFamily="34" charset="0"/>
              </a:rPr>
              <a:t>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Sansibilizasyon</a:t>
            </a:r>
            <a:r>
              <a:rPr lang="en-US" sz="2000" dirty="0">
                <a:latin typeface="Aptos ExtraBold" panose="020B0004020202020204" pitchFamily="34" charset="0"/>
              </a:rPr>
              <a:t> &amp; </a:t>
            </a:r>
            <a:r>
              <a:rPr lang="en-US" sz="2000" dirty="0" err="1">
                <a:latin typeface="Aptos ExtraBold" panose="020B0004020202020204" pitchFamily="34" charset="0"/>
              </a:rPr>
              <a:t>Angajman</a:t>
            </a:r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Devlopman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Rekòmandasyon</a:t>
            </a:r>
            <a:endParaRPr lang="en-US" sz="2000" dirty="0">
              <a:latin typeface="Aptos ExtraBold" panose="020B0004020202020204" pitchFamily="34" charset="0"/>
            </a:endParaRP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53164"/>
            <a:ext cx="1711326" cy="1518845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J</a:t>
            </a: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iyè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 - Out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Premye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enfòmatif</a:t>
            </a:r>
            <a:r>
              <a:rPr lang="en-US" dirty="0">
                <a:latin typeface="Aptos ExtraBold"/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Planifikasyon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Alavans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Envestisè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yo</a:t>
            </a:r>
            <a:r>
              <a:rPr lang="en-US" dirty="0">
                <a:latin typeface="Aptos ExtraBold"/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  <a:ea typeface="Calibri"/>
                <a:cs typeface="Calibri"/>
              </a:rPr>
              <a:t>Reyinyon</a:t>
            </a:r>
            <a:r>
              <a:rPr lang="en-US" dirty="0">
                <a:latin typeface="Aptos ExtraBold"/>
                <a:ea typeface="Calibri"/>
                <a:cs typeface="Calibri"/>
              </a:rPr>
              <a:t> </a:t>
            </a:r>
            <a:r>
              <a:rPr lang="en-US" dirty="0" err="1">
                <a:latin typeface="Aptos ExtraBold"/>
                <a:ea typeface="Calibri"/>
                <a:cs typeface="Calibri"/>
              </a:rPr>
              <a:t>Ekip</a:t>
            </a:r>
            <a:r>
              <a:rPr lang="en-US" dirty="0">
                <a:latin typeface="Aptos ExtraBold"/>
                <a:ea typeface="Calibri"/>
                <a:cs typeface="Calibri"/>
              </a:rPr>
              <a:t> </a:t>
            </a:r>
            <a:r>
              <a:rPr lang="en-US" dirty="0" err="1">
                <a:latin typeface="Aptos ExtraBold"/>
                <a:ea typeface="Calibri"/>
                <a:cs typeface="Calibri"/>
              </a:rPr>
              <a:t>Espesyal</a:t>
            </a:r>
            <a:r>
              <a:rPr lang="en-US" dirty="0">
                <a:latin typeface="Aptos ExtraBold"/>
                <a:ea typeface="Calibri"/>
                <a:cs typeface="Calibri"/>
              </a:rPr>
              <a:t> </a:t>
            </a:r>
            <a:r>
              <a:rPr lang="en-US" dirty="0">
                <a:latin typeface="Aptos ExtraBold"/>
                <a:ea typeface="+mn-lt"/>
                <a:cs typeface="+mn-lt"/>
              </a:rPr>
              <a:t>#1 (14 Out)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211170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Septanm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Ekip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Espesyal</a:t>
            </a:r>
            <a:r>
              <a:rPr lang="en-US" dirty="0">
                <a:latin typeface="Aptos ExtraBold"/>
              </a:rPr>
              <a:t> #2 (12 Sept)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Devlope</a:t>
            </a:r>
            <a:r>
              <a:rPr lang="en-US" dirty="0">
                <a:latin typeface="Aptos ExtraBold"/>
              </a:rPr>
              <a:t> Teknik </a:t>
            </a:r>
            <a:r>
              <a:rPr lang="en-US" dirty="0" err="1">
                <a:latin typeface="Aptos ExtraBold"/>
              </a:rPr>
              <a:t>Angajman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Kominotè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Devlope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fòm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ak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kontni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pou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odyans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 la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O</a:t>
            </a: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ktòb-Novanm</a:t>
            </a: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Ekip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Espesyal</a:t>
            </a:r>
            <a:r>
              <a:rPr lang="en-US" dirty="0">
                <a:latin typeface="Aptos ExtraBold"/>
              </a:rPr>
              <a:t> #3 (</a:t>
            </a:r>
            <a:r>
              <a:rPr lang="en-US" dirty="0" err="1">
                <a:latin typeface="Aptos ExtraBold"/>
              </a:rPr>
              <a:t>bonè</a:t>
            </a:r>
            <a:r>
              <a:rPr lang="en-US" dirty="0">
                <a:latin typeface="Aptos ExtraBold"/>
              </a:rPr>
              <a:t>/</a:t>
            </a:r>
            <a:r>
              <a:rPr lang="en-US" dirty="0" err="1">
                <a:latin typeface="Aptos ExtraBold"/>
              </a:rPr>
              <a:t>mitan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Okt</a:t>
            </a:r>
            <a:r>
              <a:rPr lang="en-US" dirty="0">
                <a:latin typeface="Aptos ExtraBold"/>
              </a:rPr>
              <a:t>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Fè</a:t>
            </a:r>
            <a:r>
              <a:rPr lang="en-US" dirty="0">
                <a:latin typeface="Aptos ExtraBold"/>
              </a:rPr>
              <a:t> yon </a:t>
            </a:r>
            <a:r>
              <a:rPr lang="en-US" dirty="0" err="1">
                <a:latin typeface="Aptos ExtraBold"/>
              </a:rPr>
              <a:t>seri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konvèsasyon</a:t>
            </a:r>
            <a:r>
              <a:rPr lang="en-US" dirty="0">
                <a:latin typeface="Aptos ExtraBold"/>
              </a:rPr>
              <a:t> a de, </a:t>
            </a:r>
            <a:r>
              <a:rPr lang="en-US" dirty="0" err="1">
                <a:latin typeface="Aptos ExtraBold"/>
              </a:rPr>
              <a:t>suivi</a:t>
            </a:r>
            <a:r>
              <a:rPr lang="en-US" dirty="0">
                <a:latin typeface="Aptos ExtraBold"/>
              </a:rPr>
              <a:t>,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diskisyon</a:t>
            </a:r>
            <a:r>
              <a:rPr lang="en-US" dirty="0">
                <a:latin typeface="Aptos ExtraBold"/>
              </a:rPr>
              <a:t>, </a:t>
            </a:r>
            <a:r>
              <a:rPr lang="en-US" dirty="0" err="1">
                <a:latin typeface="Aptos ExtraBold"/>
              </a:rPr>
              <a:t>eks</a:t>
            </a:r>
            <a:r>
              <a:rPr lang="en-US" dirty="0">
                <a:latin typeface="Aptos ExtraBold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Twa</a:t>
            </a:r>
            <a:r>
              <a:rPr lang="en-US" dirty="0">
                <a:latin typeface="Aptos ExtraBold"/>
              </a:rPr>
              <a:t> (3) </a:t>
            </a:r>
            <a:r>
              <a:rPr lang="en-US" dirty="0" err="1">
                <a:latin typeface="Aptos ExtraBold"/>
              </a:rPr>
              <a:t>Odyans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 (</a:t>
            </a:r>
            <a:r>
              <a:rPr lang="en-US" dirty="0" err="1">
                <a:latin typeface="Aptos ExtraBold"/>
              </a:rPr>
              <a:t>bonè</a:t>
            </a:r>
            <a:r>
              <a:rPr lang="en-US" dirty="0">
                <a:latin typeface="Aptos ExtraBold"/>
              </a:rPr>
              <a:t> nan Nov)</a:t>
            </a:r>
            <a:endParaRPr lang="en-US" dirty="0"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Ekri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rapò</a:t>
            </a:r>
            <a:r>
              <a:rPr lang="en-US" dirty="0">
                <a:latin typeface="Aptos ExtraBold"/>
              </a:rPr>
              <a:t> final </a:t>
            </a:r>
            <a:r>
              <a:rPr lang="en-US" dirty="0" err="1">
                <a:latin typeface="Aptos ExtraBold"/>
              </a:rPr>
              <a:t>rezilta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yo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ak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rekòmandasyon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yo</a:t>
            </a: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Desanm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Mete </a:t>
            </a:r>
            <a:r>
              <a:rPr lang="en-US" dirty="0" err="1">
                <a:latin typeface="Aptos ExtraBold"/>
              </a:rPr>
              <a:t>rapò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ekri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prè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pou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peryòd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kòmantè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Janvye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 – Mas 2026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Ekip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Espesyal</a:t>
            </a:r>
            <a:r>
              <a:rPr lang="en-US" dirty="0">
                <a:latin typeface="Aptos ExtraBold"/>
              </a:rPr>
              <a:t> #4 (Janv)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Peryòd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kòmantè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 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(1 </a:t>
            </a:r>
            <a:r>
              <a:rPr lang="en-US" dirty="0" err="1">
                <a:latin typeface="Aptos ExtraBold"/>
              </a:rPr>
              <a:t>mwa</a:t>
            </a:r>
            <a:r>
              <a:rPr lang="en-US" dirty="0">
                <a:latin typeface="Aptos ExtraBold"/>
              </a:rPr>
              <a:t>)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Ekip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Espesyal</a:t>
            </a:r>
            <a:r>
              <a:rPr lang="en-US" dirty="0">
                <a:latin typeface="Aptos ExtraBold"/>
              </a:rPr>
              <a:t> #5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(fen </a:t>
            </a:r>
            <a:r>
              <a:rPr lang="en-US" dirty="0" err="1">
                <a:latin typeface="Aptos ExtraBold"/>
              </a:rPr>
              <a:t>Fevriye</a:t>
            </a:r>
            <a:r>
              <a:rPr lang="en-US" dirty="0">
                <a:latin typeface="Aptos ExtraBold"/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Finalize </a:t>
            </a:r>
            <a:r>
              <a:rPr lang="en-US" dirty="0" err="1">
                <a:latin typeface="Aptos ExtraBold"/>
              </a:rPr>
              <a:t>rapò</a:t>
            </a:r>
            <a:r>
              <a:rPr lang="en-US" dirty="0">
                <a:latin typeface="Aptos ExtraBold"/>
              </a:rPr>
              <a:t> e </a:t>
            </a:r>
            <a:r>
              <a:rPr lang="en-US" dirty="0" err="1">
                <a:latin typeface="Aptos ExtraBold"/>
              </a:rPr>
              <a:t>voye</a:t>
            </a:r>
            <a:r>
              <a:rPr lang="en-US" dirty="0">
                <a:latin typeface="Aptos ExtraBold"/>
              </a:rPr>
              <a:t> l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Konpozan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Angajman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12309"/>
            <a:ext cx="10569615" cy="3926905"/>
          </a:xfrm>
        </p:spPr>
        <p:txBody>
          <a:bodyPr vert="horz" lIns="0" tIns="45720" rIns="0" bIns="45720" rtlCol="0" anchor="t">
            <a:normAutofit fontScale="85000" lnSpcReduction="1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Tradui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materyèl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e </a:t>
            </a:r>
            <a:r>
              <a:rPr lang="en-US" sz="2800" dirty="0" err="1">
                <a:latin typeface="Aptos Narrow"/>
              </a:rPr>
              <a:t>ofri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sèvis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entèpretasyon</a:t>
            </a:r>
            <a:r>
              <a:rPr lang="en-US" sz="2800" dirty="0">
                <a:latin typeface="Aptos Narrow"/>
              </a:rPr>
              <a:t> nan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endParaRPr lang="en-US" sz="2800" dirty="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Asiste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rasanbleman</a:t>
            </a:r>
            <a:r>
              <a:rPr lang="en-US" sz="2800" dirty="0">
                <a:latin typeface="Aptos Narrow"/>
              </a:rPr>
              <a:t> ki </a:t>
            </a:r>
            <a:r>
              <a:rPr lang="en-US" sz="2800" dirty="0" err="1">
                <a:latin typeface="Aptos Narrow"/>
              </a:rPr>
              <a:t>fèt</a:t>
            </a:r>
            <a:r>
              <a:rPr lang="en-US" sz="2800" dirty="0">
                <a:latin typeface="Aptos Narrow"/>
              </a:rPr>
              <a:t>/</a:t>
            </a:r>
            <a:r>
              <a:rPr lang="en-US" sz="2800" dirty="0" err="1">
                <a:latin typeface="Aptos Narrow"/>
              </a:rPr>
              <a:t>evènman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kominotè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pou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ankouraje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 e </a:t>
            </a:r>
            <a:r>
              <a:rPr lang="en-US" sz="2800" dirty="0" err="1">
                <a:latin typeface="Aptos Narrow"/>
              </a:rPr>
              <a:t>rasanble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ransèyman</a:t>
            </a:r>
            <a:r>
              <a:rPr lang="en-US" sz="2800" dirty="0">
                <a:latin typeface="Aptos Narrow"/>
              </a:rPr>
              <a:t> – </a:t>
            </a:r>
            <a:r>
              <a:rPr lang="en-US" sz="2800" i="1" dirty="0" err="1">
                <a:latin typeface="Aptos Narrow"/>
              </a:rPr>
              <a:t>sijesyon</a:t>
            </a:r>
            <a:r>
              <a:rPr lang="en-US" sz="2800" i="1" dirty="0">
                <a:latin typeface="Aptos Narrow"/>
              </a:rPr>
              <a:t>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i="1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Fasilite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konvèsasyon</a:t>
            </a:r>
            <a:r>
              <a:rPr lang="en-US" sz="2800" dirty="0">
                <a:latin typeface="Aptos Narrow"/>
              </a:rPr>
              <a:t> a de e an </a:t>
            </a:r>
            <a:r>
              <a:rPr lang="en-US" sz="2800" dirty="0" err="1">
                <a:latin typeface="Aptos Narrow"/>
              </a:rPr>
              <a:t>ti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gwoup</a:t>
            </a:r>
            <a:r>
              <a:rPr lang="en-US" sz="2800" dirty="0">
                <a:latin typeface="Aptos Narrow"/>
              </a:rPr>
              <a:t> (</a:t>
            </a:r>
            <a:r>
              <a:rPr lang="en-US" sz="2800" dirty="0" err="1">
                <a:latin typeface="Aptos Narrow"/>
              </a:rPr>
              <a:t>avèk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soutyen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patnè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kominotè</a:t>
            </a:r>
            <a:r>
              <a:rPr lang="en-US" sz="2800" dirty="0">
                <a:latin typeface="Aptos Narrow"/>
              </a:rPr>
              <a:t>) –  </a:t>
            </a:r>
            <a:r>
              <a:rPr lang="en-US" sz="2800" i="1" dirty="0" err="1">
                <a:latin typeface="Aptos Narrow"/>
              </a:rPr>
              <a:t>sijesyon</a:t>
            </a:r>
            <a:r>
              <a:rPr lang="en-US" sz="2800" i="1" dirty="0">
                <a:latin typeface="Aptos Narrow"/>
              </a:rPr>
              <a:t>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  <a:ea typeface="+mn-lt"/>
                <a:cs typeface="+mn-lt"/>
              </a:rPr>
              <a:t> 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Ankouraje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odyans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piblik</a:t>
            </a:r>
            <a:r>
              <a:rPr lang="en-US" sz="2800" dirty="0">
                <a:latin typeface="Aptos Narrow"/>
                <a:ea typeface="+mn-lt"/>
                <a:cs typeface="+mn-lt"/>
              </a:rPr>
              <a:t> la pa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mwayen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priz</a:t>
            </a:r>
            <a:r>
              <a:rPr lang="en-US" sz="2800" dirty="0">
                <a:latin typeface="Aptos Narrow"/>
                <a:ea typeface="+mn-lt"/>
                <a:cs typeface="+mn-lt"/>
              </a:rPr>
              <a:t>/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rezo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presi</a:t>
            </a:r>
            <a:r>
              <a:rPr lang="en-US" sz="2800" dirty="0">
                <a:latin typeface="Aptos Narrow"/>
                <a:ea typeface="+mn-lt"/>
                <a:cs typeface="+mn-lt"/>
              </a:rPr>
              <a:t> – </a:t>
            </a:r>
            <a:r>
              <a:rPr lang="en-US" sz="2800" i="1" dirty="0" err="1">
                <a:latin typeface="Aptos Narrow"/>
                <a:ea typeface="+mn-lt"/>
                <a:cs typeface="+mn-lt"/>
              </a:rPr>
              <a:t>sijesyon</a:t>
            </a:r>
            <a:r>
              <a:rPr lang="en-US" sz="2800" i="1" dirty="0">
                <a:latin typeface="Aptos Narrow"/>
                <a:ea typeface="+mn-lt"/>
                <a:cs typeface="+mn-lt"/>
              </a:rPr>
              <a:t>?</a:t>
            </a:r>
            <a:endParaRPr lang="en-US" sz="2800" dirty="0">
              <a:latin typeface="Aptos Narrow"/>
              <a:ea typeface="+mn-lt"/>
              <a:cs typeface="+mn-lt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Imajine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tèt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ou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nan fen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pwojè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sa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a, nan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monn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ideyal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la,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angajman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fèt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,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avèk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kiyès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nou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pale,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jan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nou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konekte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avèk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yo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? 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Kreye </a:t>
            </a:r>
            <a:r>
              <a:rPr lang="en-US" dirty="0" err="1">
                <a:latin typeface="Aptos Display"/>
              </a:rPr>
              <a:t>odyans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piblik</a:t>
            </a:r>
            <a:r>
              <a:rPr lang="en-US" dirty="0">
                <a:latin typeface="Aptos Display"/>
              </a:rPr>
              <a:t> 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Ki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domèn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esansyèl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 nan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ransèyman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 an nou ta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dwe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konsantre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 sou li? 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 Sou ki bagay </a:t>
            </a:r>
            <a:r>
              <a:rPr lang="en-US" sz="2800" dirty="0" err="1">
                <a:latin typeface="Aptos Narrow"/>
              </a:rPr>
              <a:t>esansyèl</a:t>
            </a:r>
            <a:r>
              <a:rPr lang="en-US" sz="2800" dirty="0">
                <a:latin typeface="Aptos Narrow"/>
              </a:rPr>
              <a:t> nou ta </a:t>
            </a:r>
            <a:r>
              <a:rPr lang="en-US" sz="2800" dirty="0" err="1">
                <a:latin typeface="Aptos Narrow"/>
              </a:rPr>
              <a:t>dwe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mande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manm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enfòmasyon</a:t>
            </a:r>
            <a:r>
              <a:rPr lang="en-US" sz="2800" dirty="0">
                <a:latin typeface="Aptos Narrow"/>
              </a:rPr>
              <a:t>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Ki </a:t>
            </a:r>
            <a:r>
              <a:rPr lang="en-US" sz="2800" dirty="0" err="1">
                <a:latin typeface="Aptos Narrow"/>
              </a:rPr>
              <a:t>aktivite</a:t>
            </a:r>
            <a:r>
              <a:rPr lang="en-US" sz="2800" dirty="0">
                <a:latin typeface="Aptos Narrow"/>
              </a:rPr>
              <a:t> ki </a:t>
            </a:r>
            <a:r>
              <a:rPr lang="en-US" sz="2800" dirty="0" err="1">
                <a:latin typeface="Aptos Narrow"/>
              </a:rPr>
              <a:t>pral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ede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fasilite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ransèyman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kominotè</a:t>
            </a:r>
            <a:r>
              <a:rPr lang="en-US" sz="2800" dirty="0">
                <a:latin typeface="Aptos Narrow"/>
              </a:rPr>
              <a:t> yon </a:t>
            </a:r>
            <a:r>
              <a:rPr lang="en-US" sz="2800" dirty="0" err="1">
                <a:latin typeface="Aptos Narrow"/>
              </a:rPr>
              <a:t>fason</a:t>
            </a:r>
            <a:r>
              <a:rPr lang="en-US" sz="2800" dirty="0">
                <a:latin typeface="Aptos Narrow"/>
              </a:rPr>
              <a:t> ki </a:t>
            </a:r>
            <a:r>
              <a:rPr lang="en-US" sz="2800" dirty="0" err="1">
                <a:latin typeface="Aptos Narrow"/>
              </a:rPr>
              <a:t>plis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efikas</a:t>
            </a:r>
            <a:r>
              <a:rPr lang="en-US" sz="2800" dirty="0">
                <a:latin typeface="Aptos Narrow"/>
              </a:rPr>
              <a:t>?</a:t>
            </a:r>
            <a:br>
              <a:rPr lang="en-US" sz="2800" dirty="0">
                <a:latin typeface="Aptos Narrow"/>
              </a:rPr>
            </a:br>
            <a:r>
              <a:rPr lang="en-US" sz="2800" i="1" dirty="0">
                <a:latin typeface="Aptos Narrow"/>
              </a:rPr>
              <a:t> </a:t>
            </a:r>
            <a:endParaRPr lang="en-US" sz="2800" dirty="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Pwochen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Etap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Planifye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Ekip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Espesyal</a:t>
            </a:r>
            <a:r>
              <a:rPr lang="en-US" sz="2800" dirty="0">
                <a:latin typeface="Aptos Narrow"/>
              </a:rPr>
              <a:t> #3: </a:t>
            </a:r>
            <a:r>
              <a:rPr lang="en-US" sz="2800" dirty="0" err="1">
                <a:latin typeface="Aptos Narrow"/>
              </a:rPr>
              <a:t>Bonè</a:t>
            </a:r>
            <a:r>
              <a:rPr lang="en-US" sz="2800" dirty="0">
                <a:latin typeface="Aptos Narrow"/>
              </a:rPr>
              <a:t>/</a:t>
            </a:r>
            <a:r>
              <a:rPr lang="en-US" sz="2800" dirty="0" err="1">
                <a:latin typeface="Aptos Narrow"/>
              </a:rPr>
              <a:t>mitan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Oktòb</a:t>
            </a:r>
            <a:endParaRPr lang="en-US" sz="2400" dirty="0">
              <a:solidFill>
                <a:srgbClr val="40404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Planifye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Twa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: A </a:t>
            </a:r>
            <a:r>
              <a:rPr lang="en-US" sz="2800" dirty="0" err="1">
                <a:latin typeface="Aptos Narrow"/>
              </a:rPr>
              <a:t>Detèmine</a:t>
            </a:r>
            <a:r>
              <a:rPr lang="en-US" sz="2800" dirty="0">
                <a:latin typeface="Aptos Narrow"/>
              </a:rPr>
              <a:t> (TBD) nan </a:t>
            </a:r>
            <a:r>
              <a:rPr lang="en-US" sz="2800" dirty="0" err="1">
                <a:latin typeface="Aptos Narrow"/>
              </a:rPr>
              <a:t>premye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semèn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mwa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Nonvanm</a:t>
            </a:r>
            <a:endParaRPr lang="en-US" sz="2800" dirty="0"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*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pral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fè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suivi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 pa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imèl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avèk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sondaj</a:t>
            </a: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 doodle </a:t>
            </a:r>
            <a:r>
              <a:rPr lang="en-US" sz="2600" i="1" dirty="0" err="1">
                <a:solidFill>
                  <a:srgbClr val="00B050"/>
                </a:solidFill>
                <a:latin typeface="Aptos Narrow"/>
              </a:rPr>
              <a:t>yo</a:t>
            </a:r>
            <a:endParaRPr lang="en-US" dirty="0">
              <a:solidFill>
                <a:srgbClr val="00B050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Pwogram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Byenvini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Aranjman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Reyinyon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Revizyon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pwosè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vèbal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reyinyon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14 Out [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Vòt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]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Apèsi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sou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Istwa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Charles River</a:t>
            </a:r>
            <a:endParaRPr lang="en-US" sz="2400" dirty="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Revizyon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objektif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ekip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espesyal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la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envestisè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ki nan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travay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sa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a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Revizyon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evènman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ki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revize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selon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lè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yo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avèk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Reyinyon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Ekip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Espesyal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yo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,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angajman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odyans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piblik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 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Pale de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sijè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pou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odyans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piblik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,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angajman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ak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rapò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final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Ekip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Espesyal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la 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Kesyon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nan men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manm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Ekip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Espesyal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yo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Kòmantè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piblik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(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jan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tan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pèmèt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sa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)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Fen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reyinyon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 [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cs typeface="Times New Roman"/>
              </a:rPr>
              <a:t>Vòt</a:t>
            </a:r>
            <a:r>
              <a:rPr lang="en-US" sz="2400" dirty="0">
                <a:solidFill>
                  <a:srgbClr val="404040"/>
                </a:solidFill>
                <a:latin typeface="Aptos Narrow"/>
                <a:cs typeface="Times New Roman"/>
              </a:rPr>
              <a:t>]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SzPct val="100000"/>
            </a:pPr>
            <a:endParaRPr lang="en-US" sz="2400" dirty="0">
              <a:solidFill>
                <a:srgbClr val="404040"/>
              </a:solidFill>
              <a:latin typeface="Aptos Narrow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88890"/>
            <a:ext cx="10300329" cy="1450757"/>
          </a:xfrm>
        </p:spPr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Byenvini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Aranjman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181" y="1834782"/>
            <a:ext cx="5162332" cy="4285956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Reprezantan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EEA (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Zafè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Enèji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Anviwònman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): </a:t>
            </a:r>
            <a:r>
              <a:rPr lang="en-US" sz="1500" dirty="0">
                <a:latin typeface="Aptos Narrow"/>
                <a:ea typeface="+mn-lt"/>
                <a:cs typeface="+mn-lt"/>
              </a:rPr>
              <a:t>Jonathan Guzmán,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Jistis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dirty="0">
                <a:latin typeface="Aptos Narrow"/>
                <a:ea typeface="+mn-lt"/>
                <a:cs typeface="+mn-lt"/>
              </a:rPr>
              <a:t> Egalite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1500" dirty="0">
                <a:latin typeface="Aptos Narrow"/>
                <a:ea typeface="+mn-lt"/>
                <a:cs typeface="+mn-lt"/>
              </a:rPr>
              <a:t>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Biwo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Jistis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dirty="0">
                <a:latin typeface="Aptos Narrow"/>
                <a:ea typeface="+mn-lt"/>
                <a:cs typeface="+mn-lt"/>
              </a:rPr>
              <a:t> Egalite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1500" dirty="0">
                <a:latin typeface="Aptos Narrow"/>
                <a:ea typeface="+mn-lt"/>
                <a:cs typeface="+mn-lt"/>
              </a:rPr>
              <a:t> </a:t>
            </a:r>
            <a:endParaRPr lang="en-US" sz="150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Reprezantan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DCR (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Konsèvasyon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Rekreyasyon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): </a:t>
            </a:r>
            <a:r>
              <a:rPr lang="en-US" sz="1500" dirty="0">
                <a:latin typeface="Aptos Narrow"/>
                <a:ea typeface="+mn-lt"/>
                <a:cs typeface="+mn-lt"/>
              </a:rPr>
              <a:t>Monika Roy,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500" dirty="0">
                <a:latin typeface="Aptos Narrow"/>
                <a:ea typeface="+mn-lt"/>
                <a:cs typeface="+mn-lt"/>
              </a:rPr>
              <a:t> An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Chèf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Jistis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1500" dirty="0">
                <a:latin typeface="Aptos Narrow"/>
                <a:ea typeface="+mn-lt"/>
                <a:cs typeface="+mn-lt"/>
              </a:rPr>
              <a:t> 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Calibri"/>
                <a:cs typeface="Calibri"/>
              </a:rPr>
              <a:t>Direktè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Biwo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Klima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Sante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Anviwònmantal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nan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Depatman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Sante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Piblik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,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oswa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 yon 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adjwen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Logan Bailey,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Syantifik</a:t>
            </a:r>
            <a:r>
              <a:rPr lang="en-US" sz="1500" dirty="0">
                <a:latin typeface="Aptos Narrow"/>
                <a:ea typeface="+mn-lt"/>
                <a:cs typeface="+mn-lt"/>
              </a:rPr>
              <a:t> An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Chèf</a:t>
            </a:r>
            <a:r>
              <a:rPr lang="en-US" sz="1500" dirty="0">
                <a:latin typeface="Aptos Narrow"/>
                <a:ea typeface="+mn-lt"/>
                <a:cs typeface="+mn-lt"/>
              </a:rPr>
              <a:t>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Toksikoloji</a:t>
            </a:r>
            <a:r>
              <a:rPr lang="en-US" sz="1500" dirty="0">
                <a:latin typeface="Aptos Narrow"/>
                <a:ea typeface="+mn-lt"/>
                <a:cs typeface="+mn-lt"/>
              </a:rPr>
              <a:t>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Biwo</a:t>
            </a:r>
            <a:r>
              <a:rPr lang="en-US" sz="1500" dirty="0">
                <a:latin typeface="Aptos Narrow"/>
                <a:ea typeface="+mn-lt"/>
                <a:cs typeface="+mn-lt"/>
              </a:rPr>
              <a:t> Klima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dirty="0">
                <a:latin typeface="Aptos Narrow"/>
                <a:ea typeface="+mn-lt"/>
                <a:cs typeface="+mn-lt"/>
              </a:rPr>
              <a:t> Sante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1500" dirty="0">
                <a:latin typeface="Aptos Narrow"/>
                <a:ea typeface="+mn-lt"/>
                <a:cs typeface="+mn-lt"/>
              </a:rPr>
              <a:t>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sz="1500" dirty="0">
                <a:latin typeface="Aptos Narrow"/>
                <a:ea typeface="+mn-lt"/>
                <a:cs typeface="+mn-lt"/>
              </a:rPr>
              <a:t> Sante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Piblik</a:t>
            </a:r>
            <a:endParaRPr lang="en-US" sz="1500" dirty="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Alyans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Sante nan Cambridge: </a:t>
            </a:r>
            <a:r>
              <a:rPr lang="en-US" sz="1500" dirty="0">
                <a:latin typeface="Aptos Narrow"/>
                <a:ea typeface="+mn-lt"/>
                <a:cs typeface="+mn-lt"/>
              </a:rPr>
              <a:t>Derrick Neal,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Chèf</a:t>
            </a:r>
            <a:r>
              <a:rPr lang="en-US" sz="1500" dirty="0">
                <a:latin typeface="Aptos Narrow"/>
                <a:ea typeface="+mn-lt"/>
                <a:cs typeface="+mn-lt"/>
              </a:rPr>
              <a:t> Sante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Piblik</a:t>
            </a:r>
            <a:r>
              <a:rPr lang="en-US" sz="1500" dirty="0">
                <a:latin typeface="Aptos Narrow"/>
                <a:ea typeface="+mn-lt"/>
                <a:cs typeface="+mn-lt"/>
              </a:rPr>
              <a:t>, Vil Cambridge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Otorite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Redevlopman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 Cambridge:</a:t>
            </a:r>
            <a:r>
              <a:rPr lang="en-US" sz="1500" dirty="0">
                <a:latin typeface="Aptos Narrow"/>
                <a:ea typeface="+mn-lt"/>
                <a:cs typeface="+mn-lt"/>
              </a:rPr>
              <a:t> Kyle Vangel,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Pwojè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Planifikasyon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Filyal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NAACP (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Asosyasyon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Nasyonal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Avansman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Moun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Lòt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koulè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yo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) nan Cambridge la: </a:t>
            </a:r>
            <a:r>
              <a:rPr lang="en-US" sz="1500" dirty="0">
                <a:latin typeface="Aptos Narrow"/>
                <a:ea typeface="+mn-lt"/>
                <a:cs typeface="+mn-lt"/>
              </a:rPr>
              <a:t>Ken Reeves,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Prezidan</a:t>
            </a:r>
            <a:endParaRPr lang="en-US" sz="150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43926" y="1834782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Cambridge Black Pastors Alliance,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Jeremy D. Battle,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Pastè</a:t>
            </a:r>
            <a:r>
              <a:rPr lang="en-US" sz="1500" dirty="0">
                <a:latin typeface="Aptos Narrow"/>
                <a:ea typeface="+mn-lt"/>
                <a:cs typeface="+mn-lt"/>
              </a:rPr>
              <a:t>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Legliz</a:t>
            </a:r>
            <a:r>
              <a:rPr lang="en-US" sz="1500" dirty="0">
                <a:latin typeface="Aptos Narrow"/>
                <a:ea typeface="+mn-lt"/>
                <a:cs typeface="+mn-lt"/>
              </a:rPr>
              <a:t> Western Avenue (Western Avenue Church)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Inyon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Bisiklèt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Massachusetts ”Massachusetts Bicycle Coalition”,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Galen Mook,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Egzekitif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Defans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Charles River ”Charles River Conservancy”,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Laura Jasinski,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Direktè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Egzekitif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500" dirty="0">
                <a:latin typeface="Aptos Narrow"/>
                <a:ea typeface="+mn-lt"/>
                <a:cs typeface="+mn-lt"/>
              </a:rPr>
              <a:t> Angela DeSousa,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Manm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Lidèchip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Administrasyon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Pèp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Pak Riverbend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lan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“The People for Riverbend Park Trust”: </a:t>
            </a:r>
            <a:r>
              <a:rPr lang="en-US" sz="1500" dirty="0">
                <a:latin typeface="Aptos Narrow"/>
                <a:ea typeface="+mn-lt"/>
                <a:cs typeface="+mn-lt"/>
              </a:rPr>
              <a:t>Franziska "Fran" Amacher,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Administratè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500" dirty="0">
                <a:latin typeface="Aptos Narrow"/>
                <a:ea typeface="+mn-lt"/>
                <a:cs typeface="+mn-lt"/>
              </a:rPr>
              <a:t> Lawrence Adkins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Steven Miller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500" dirty="0">
                <a:latin typeface="Aptos Narrow"/>
                <a:ea typeface="+mn-lt"/>
                <a:cs typeface="+mn-lt"/>
              </a:rPr>
              <a:t> Thomas Leonard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Endividyèl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50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Calibri"/>
                <a:cs typeface="Calibri"/>
              </a:rPr>
              <a:t> </a:t>
            </a:r>
            <a:r>
              <a:rPr lang="en-US" sz="1500" b="1" dirty="0" err="1">
                <a:latin typeface="Aptos Narrow"/>
                <a:ea typeface="Calibri"/>
                <a:cs typeface="Calibri"/>
              </a:rPr>
              <a:t>Endividyèl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:</a:t>
            </a:r>
            <a:r>
              <a:rPr lang="en-US" sz="1500" dirty="0">
                <a:latin typeface="Aptos Narrow"/>
                <a:ea typeface="Calibri"/>
                <a:cs typeface="Calibri"/>
              </a:rPr>
              <a:t> (</a:t>
            </a:r>
            <a:r>
              <a:rPr lang="en-US" sz="1500" dirty="0" err="1">
                <a:latin typeface="Aptos Narrow"/>
                <a:ea typeface="Calibri"/>
                <a:cs typeface="Calibri"/>
              </a:rPr>
              <a:t>Vag</a:t>
            </a:r>
            <a:r>
              <a:rPr lang="en-US" sz="1500" dirty="0">
                <a:latin typeface="Aptos Narrow"/>
                <a:ea typeface="Calibri"/>
                <a:cs typeface="Calibri"/>
              </a:rPr>
              <a:t>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18CDE65-F4F2-42F7-EDCB-16A734146558}"/>
              </a:ext>
            </a:extLst>
          </p:cNvPr>
          <p:cNvSpPr txBox="1">
            <a:spLocks/>
          </p:cNvSpPr>
          <p:nvPr/>
        </p:nvSpPr>
        <p:spPr>
          <a:xfrm>
            <a:off x="3285954" y="286603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endParaRPr lang="en-US" sz="1500" dirty="0"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Kritè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Ekip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Espesyal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yo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poste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anons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egzijans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Ouvè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“Open Meeting Law”.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distribiye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pwogram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omwen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48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èdtan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enkli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sijè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konvèsasyon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mete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pwosè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vèbal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disponib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entèval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tan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rezonab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Pa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deliberasyon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priz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andeyò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poste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la. 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koute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aktivman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an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respè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pale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wete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 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eksprime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dezakò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bay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èd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toutpandan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konsantre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lide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olye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minimize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deranjman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egal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atravè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direksyon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komen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Y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atribiye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kòmantè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direktiv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dire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fòma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rekonèt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konsidere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opinyon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kad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priz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Kritè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Ekip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Espesyal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yo</a:t>
            </a:r>
            <a:r>
              <a:rPr lang="en-US" dirty="0">
                <a:latin typeface="Aptos Display"/>
              </a:rPr>
              <a:t> (suit.)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bay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lang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modifikasyon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konplè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òganize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aksesib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anliy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adapre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divès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nesesite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materyèl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langaj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konplè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tradui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lite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leve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soti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limit la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mete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apa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selon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istwa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materyèl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vini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prepare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angaje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bonjan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konsiderasyon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atann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prezan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;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lidè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adjwen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kapab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gendwa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voye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asiste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an nan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kapasite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, men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kenbe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vote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estati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fòmèl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ekip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espesyal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la. 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divilge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kontwole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konfli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enterè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amoni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gid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aplikab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Y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kritè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chak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peryòd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reflete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nesesite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fidbak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evolye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ankouraje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amelyorasyon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aksesibilite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Lojistik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Tchat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Zoom 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Calibri Light"/>
                <a:cs typeface="Calibri Light"/>
              </a:rPr>
              <a:t>Disponib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sèvi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pou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bay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kòmantè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ak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poze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kesyon</a:t>
            </a:r>
            <a:endParaRPr lang="en-US" dirty="0"/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Soumèt</a:t>
            </a:r>
            <a:r>
              <a:rPr lang="en-US" sz="2800" dirty="0">
                <a:latin typeface="Aptos Narrow"/>
                <a:ea typeface="+mn-lt"/>
                <a:cs typeface="+mn-lt"/>
              </a:rPr>
              <a:t> nan yon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dosye</a:t>
            </a:r>
            <a:endParaRPr lang="en-US" sz="2800" dirty="0">
              <a:latin typeface="Aptos Narrow"/>
              <a:ea typeface="+mn-lt"/>
              <a:cs typeface="+mn-lt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Tanpri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etèn</a:t>
            </a:r>
            <a:r>
              <a:rPr lang="en-US" sz="2800" dirty="0">
                <a:latin typeface="Aptos Narrow"/>
                <a:ea typeface="+mn-lt"/>
                <a:cs typeface="+mn-lt"/>
              </a:rPr>
              <a:t> e/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oswa</a:t>
            </a:r>
            <a:r>
              <a:rPr lang="en-US" sz="2800" dirty="0">
                <a:latin typeface="Aptos Narrow"/>
                <a:ea typeface="+mn-lt"/>
                <a:cs typeface="+mn-lt"/>
              </a:rPr>
              <a:t> pa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itilize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fonksyon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mesaj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prive</a:t>
            </a: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Revize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Reyinyon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1 Minit 14 Out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yo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Nenpòt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aranjman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Vòt</a:t>
            </a:r>
            <a:endParaRPr lang="en-US" sz="24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A9A5-E38C-0772-0079-73A306B4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Apèsi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sou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Istwa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Charles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60B5C-6F32-AD98-6747-EE8C88B8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83" y="2059094"/>
            <a:ext cx="9953297" cy="381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tos Narrow"/>
                <a:ea typeface="Calibri"/>
                <a:cs typeface="Calibri"/>
              </a:rPr>
              <a:t>Prezantasyon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manm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Ekip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Espesyal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yo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fè</a:t>
            </a:r>
            <a:r>
              <a:rPr lang="en-US" dirty="0">
                <a:latin typeface="Aptos Narrow"/>
                <a:ea typeface="Calibri"/>
                <a:cs typeface="Calibri"/>
              </a:rPr>
              <a:t>: Lawrence Adkins, Sheila Headley-Burwell, </a:t>
            </a:r>
            <a:r>
              <a:rPr lang="en-US" dirty="0" err="1">
                <a:latin typeface="Aptos Narrow"/>
                <a:ea typeface="Calibri"/>
                <a:cs typeface="Calibri"/>
              </a:rPr>
              <a:t>ak</a:t>
            </a:r>
            <a:r>
              <a:rPr lang="en-US" dirty="0">
                <a:latin typeface="Aptos Narrow"/>
                <a:ea typeface="Calibri"/>
                <a:cs typeface="Calibri"/>
              </a:rPr>
              <a:t> Denise Haynes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45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DCE65-D48E-98BA-3A8E-E92A3392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2B5A-8320-265C-D520-4CF42F1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Objektif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pou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Travay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sa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a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8A9E2-2208-3438-D03F-9C68A0521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14" y="1968355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>
                <a:latin typeface="Aptos Narrow"/>
                <a:ea typeface="+mn-lt"/>
                <a:cs typeface="+mn-lt"/>
              </a:rPr>
              <a:t>"...ta </a:t>
            </a:r>
            <a:r>
              <a:rPr lang="en-US" dirty="0" err="1">
                <a:latin typeface="Aptos Narrow"/>
                <a:ea typeface="+mn-lt"/>
                <a:cs typeface="+mn-lt"/>
              </a:rPr>
              <a:t>sipoze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genyen</a:t>
            </a:r>
            <a:r>
              <a:rPr lang="en-US" dirty="0">
                <a:latin typeface="Aptos Narrow"/>
                <a:ea typeface="+mn-lt"/>
                <a:cs typeface="+mn-lt"/>
              </a:rPr>
              <a:t> yon </a:t>
            </a:r>
            <a:r>
              <a:rPr lang="en-US" dirty="0" err="1">
                <a:latin typeface="Aptos Narrow"/>
                <a:ea typeface="+mn-lt"/>
                <a:cs typeface="+mn-lt"/>
              </a:rPr>
              <a:t>ekip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espesyal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etidye</a:t>
            </a:r>
            <a:r>
              <a:rPr lang="en-US" dirty="0">
                <a:latin typeface="Aptos Narrow"/>
                <a:ea typeface="+mn-lt"/>
                <a:cs typeface="+mn-lt"/>
              </a:rPr>
              <a:t> e </a:t>
            </a:r>
            <a:r>
              <a:rPr lang="en-US" dirty="0" err="1">
                <a:latin typeface="Aptos Narrow"/>
                <a:ea typeface="+mn-lt"/>
                <a:cs typeface="+mn-lt"/>
              </a:rPr>
              <a:t>fè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u="sng" dirty="0" err="1">
                <a:latin typeface="Aptos Narrow"/>
                <a:ea typeface="+mn-lt"/>
                <a:cs typeface="+mn-lt"/>
              </a:rPr>
              <a:t>rekòmandasyon</a:t>
            </a:r>
            <a:r>
              <a:rPr lang="en-US" dirty="0">
                <a:latin typeface="Aptos Narrow"/>
                <a:ea typeface="+mn-lt"/>
                <a:cs typeface="+mn-lt"/>
              </a:rPr>
              <a:t> bay </a:t>
            </a:r>
            <a:r>
              <a:rPr lang="en-US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dirty="0">
                <a:latin typeface="Aptos Narrow"/>
                <a:ea typeface="+mn-lt"/>
                <a:cs typeface="+mn-lt"/>
              </a:rPr>
              <a:t> an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: (</a:t>
            </a:r>
            <a:r>
              <a:rPr lang="en-US" dirty="0" err="1">
                <a:latin typeface="Aptos Narrow"/>
                <a:ea typeface="+mn-lt"/>
                <a:cs typeface="+mn-lt"/>
              </a:rPr>
              <a:t>i</a:t>
            </a:r>
            <a:r>
              <a:rPr lang="en-US" dirty="0">
                <a:latin typeface="Aptos Narrow"/>
                <a:ea typeface="+mn-lt"/>
                <a:cs typeface="+mn-lt"/>
              </a:rPr>
              <a:t>)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abòde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aksè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ekitab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dirty="0">
                <a:latin typeface="Aptos Narrow"/>
                <a:ea typeface="+mn-lt"/>
                <a:cs typeface="+mn-lt"/>
              </a:rPr>
              <a:t> Charles la nan </a:t>
            </a:r>
            <a:r>
              <a:rPr lang="en-US" dirty="0" err="1">
                <a:latin typeface="Aptos Narrow"/>
                <a:ea typeface="+mn-lt"/>
                <a:cs typeface="+mn-lt"/>
              </a:rPr>
              <a:t>zòn</a:t>
            </a:r>
            <a:r>
              <a:rPr lang="en-US" dirty="0">
                <a:latin typeface="Aptos Narrow"/>
                <a:ea typeface="+mn-lt"/>
                <a:cs typeface="+mn-lt"/>
              </a:rPr>
              <a:t> ki ant </a:t>
            </a:r>
            <a:r>
              <a:rPr lang="en-US" dirty="0" err="1">
                <a:latin typeface="Aptos Narrow"/>
                <a:ea typeface="+mn-lt"/>
                <a:cs typeface="+mn-lt"/>
              </a:rPr>
              <a:t>pon</a:t>
            </a:r>
            <a:r>
              <a:rPr lang="en-US" dirty="0">
                <a:latin typeface="Aptos Narrow"/>
                <a:ea typeface="+mn-lt"/>
                <a:cs typeface="+mn-lt"/>
              </a:rPr>
              <a:t> Longfellow </a:t>
            </a:r>
            <a:r>
              <a:rPr lang="en-US" dirty="0" err="1">
                <a:latin typeface="Aptos Narrow"/>
                <a:ea typeface="+mn-lt"/>
                <a:cs typeface="+mn-lt"/>
              </a:rPr>
              <a:t>ak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pon</a:t>
            </a:r>
            <a:r>
              <a:rPr lang="en-US" dirty="0">
                <a:latin typeface="Aptos Narrow"/>
                <a:ea typeface="+mn-lt"/>
                <a:cs typeface="+mn-lt"/>
              </a:rPr>
              <a:t> Eliot la; (ii) </a:t>
            </a:r>
            <a:r>
              <a:rPr lang="en-US" dirty="0" err="1">
                <a:latin typeface="Aptos Narrow"/>
                <a:ea typeface="+mn-lt"/>
                <a:cs typeface="+mn-lt"/>
              </a:rPr>
              <a:t>asire</a:t>
            </a:r>
            <a:r>
              <a:rPr lang="en-US" dirty="0">
                <a:latin typeface="Aptos Narrow"/>
                <a:ea typeface="+mn-lt"/>
                <a:cs typeface="+mn-lt"/>
              </a:rPr>
              <a:t> gen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pwosesis</a:t>
            </a:r>
            <a:r>
              <a:rPr lang="en-US" b="1" dirty="0">
                <a:latin typeface="Aptos Narrow"/>
                <a:ea typeface="+mn-lt"/>
                <a:cs typeface="+mn-lt"/>
              </a:rPr>
              <a:t> ki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konplè</a:t>
            </a:r>
            <a:r>
              <a:rPr lang="en-US" dirty="0">
                <a:latin typeface="Aptos Narrow"/>
                <a:ea typeface="+mn-lt"/>
                <a:cs typeface="+mn-lt"/>
              </a:rPr>
              <a:t> an </a:t>
            </a:r>
            <a:r>
              <a:rPr lang="en-US" dirty="0" err="1">
                <a:latin typeface="Aptos Narrow"/>
                <a:ea typeface="+mn-lt"/>
                <a:cs typeface="+mn-lt"/>
              </a:rPr>
              <a:t>plas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angaje</a:t>
            </a:r>
            <a:r>
              <a:rPr lang="en-US" dirty="0">
                <a:latin typeface="Aptos Narrow"/>
                <a:ea typeface="+mn-lt"/>
                <a:cs typeface="+mn-lt"/>
              </a:rPr>
              <a:t> tout </a:t>
            </a:r>
            <a:r>
              <a:rPr lang="en-US" dirty="0" err="1">
                <a:latin typeface="Aptos Narrow"/>
                <a:ea typeface="+mn-lt"/>
                <a:cs typeface="+mn-lt"/>
              </a:rPr>
              <a:t>envestisè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enpòtan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lè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yo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pran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desizyon</a:t>
            </a:r>
            <a:r>
              <a:rPr lang="en-US" dirty="0">
                <a:latin typeface="Aptos Narrow"/>
                <a:ea typeface="+mn-lt"/>
                <a:cs typeface="+mn-lt"/>
              </a:rPr>
              <a:t> ki </a:t>
            </a:r>
            <a:r>
              <a:rPr lang="en-US" dirty="0" err="1">
                <a:latin typeface="Aptos Narrow"/>
                <a:ea typeface="+mn-lt"/>
                <a:cs typeface="+mn-lt"/>
              </a:rPr>
              <a:t>enplike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dirty="0">
                <a:latin typeface="Aptos Narrow"/>
                <a:ea typeface="+mn-lt"/>
                <a:cs typeface="+mn-lt"/>
              </a:rPr>
              <a:t> Charles la; e (iii)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amelyore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kominikasyon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avèk</a:t>
            </a:r>
            <a:r>
              <a:rPr lang="en-US" dirty="0">
                <a:latin typeface="Aptos Narrow"/>
                <a:ea typeface="+mn-lt"/>
                <a:cs typeface="+mn-lt"/>
              </a:rPr>
              <a:t> tout </a:t>
            </a:r>
            <a:r>
              <a:rPr lang="en-US" dirty="0" err="1">
                <a:latin typeface="Aptos Narrow"/>
                <a:ea typeface="+mn-lt"/>
                <a:cs typeface="+mn-lt"/>
              </a:rPr>
              <a:t>envestisè</a:t>
            </a:r>
            <a:r>
              <a:rPr lang="en-US" dirty="0">
                <a:latin typeface="Aptos Narrow"/>
                <a:ea typeface="+mn-lt"/>
                <a:cs typeface="+mn-lt"/>
              </a:rPr>
              <a:t> ki </a:t>
            </a:r>
            <a:r>
              <a:rPr lang="en-US" dirty="0" err="1">
                <a:latin typeface="Aptos Narrow"/>
                <a:ea typeface="+mn-lt"/>
                <a:cs typeface="+mn-lt"/>
              </a:rPr>
              <a:t>enplike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yo</a:t>
            </a:r>
            <a:r>
              <a:rPr lang="en-US" dirty="0">
                <a:latin typeface="Aptos Narrow"/>
                <a:ea typeface="+mn-lt"/>
                <a:cs typeface="+mn-lt"/>
              </a:rPr>
              <a:t>.</a:t>
            </a:r>
            <a:br>
              <a:rPr lang="en-US" dirty="0">
                <a:latin typeface="Aptos Narrow"/>
                <a:ea typeface="+mn-lt"/>
                <a:cs typeface="+mn-lt"/>
              </a:rPr>
            </a:br>
            <a:br>
              <a:rPr lang="en-US" dirty="0">
                <a:latin typeface="Aptos Narrow"/>
                <a:ea typeface="+mn-lt"/>
                <a:cs typeface="+mn-lt"/>
              </a:rPr>
            </a:br>
            <a:r>
              <a:rPr lang="en-US" dirty="0">
                <a:latin typeface="Aptos Narrow"/>
                <a:ea typeface="+mn-lt"/>
                <a:cs typeface="+mn-lt"/>
              </a:rPr>
              <a:t>(c) </a:t>
            </a:r>
            <a:r>
              <a:rPr lang="en-US" dirty="0" err="1">
                <a:latin typeface="Aptos Narrow"/>
                <a:ea typeface="+mn-lt"/>
                <a:cs typeface="+mn-lt"/>
              </a:rPr>
              <a:t>Rekòmandasyon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ekip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espesyal</a:t>
            </a:r>
            <a:r>
              <a:rPr lang="en-US" dirty="0">
                <a:latin typeface="Aptos Narrow"/>
                <a:ea typeface="+mn-lt"/>
                <a:cs typeface="+mn-lt"/>
              </a:rPr>
              <a:t> la an </a:t>
            </a:r>
            <a:r>
              <a:rPr lang="en-US" dirty="0" err="1">
                <a:latin typeface="Aptos Narrow"/>
                <a:ea typeface="+mn-lt"/>
                <a:cs typeface="+mn-lt"/>
              </a:rPr>
              <a:t>konfòmite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ak</a:t>
            </a:r>
            <a:r>
              <a:rPr lang="en-US" dirty="0">
                <a:latin typeface="Aptos Narrow"/>
                <a:ea typeface="+mn-lt"/>
                <a:cs typeface="+mn-lt"/>
              </a:rPr>
              <a:t> sou </a:t>
            </a:r>
            <a:r>
              <a:rPr lang="en-US" dirty="0" err="1">
                <a:latin typeface="Aptos Narrow"/>
                <a:ea typeface="+mn-lt"/>
                <a:cs typeface="+mn-lt"/>
              </a:rPr>
              <a:t>seksyon</a:t>
            </a:r>
            <a:r>
              <a:rPr lang="en-US" dirty="0">
                <a:latin typeface="Aptos Narrow"/>
                <a:ea typeface="+mn-lt"/>
                <a:cs typeface="+mn-lt"/>
              </a:rPr>
              <a:t> (b) e </a:t>
            </a:r>
            <a:r>
              <a:rPr lang="en-US" dirty="0" err="1">
                <a:latin typeface="Aptos Narrow"/>
                <a:ea typeface="+mn-lt"/>
                <a:cs typeface="+mn-lt"/>
              </a:rPr>
              <a:t>rapò</a:t>
            </a:r>
            <a:r>
              <a:rPr lang="en-US" dirty="0">
                <a:latin typeface="Aptos Narrow"/>
                <a:ea typeface="+mn-lt"/>
                <a:cs typeface="+mn-lt"/>
              </a:rPr>
              <a:t> ki an </a:t>
            </a:r>
            <a:r>
              <a:rPr lang="en-US" dirty="0" err="1">
                <a:latin typeface="Aptos Narrow"/>
                <a:ea typeface="+mn-lt"/>
                <a:cs typeface="+mn-lt"/>
              </a:rPr>
              <a:t>konfòmite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ak</a:t>
            </a:r>
            <a:r>
              <a:rPr lang="en-US" dirty="0">
                <a:latin typeface="Aptos Narrow"/>
                <a:ea typeface="+mn-lt"/>
                <a:cs typeface="+mn-lt"/>
              </a:rPr>
              <a:t> sou </a:t>
            </a:r>
            <a:r>
              <a:rPr lang="en-US" dirty="0" err="1">
                <a:latin typeface="Aptos Narrow"/>
                <a:ea typeface="+mn-lt"/>
                <a:cs typeface="+mn-lt"/>
              </a:rPr>
              <a:t>seksyon</a:t>
            </a:r>
            <a:r>
              <a:rPr lang="en-US" dirty="0">
                <a:latin typeface="Aptos Narrow"/>
                <a:ea typeface="+mn-lt"/>
                <a:cs typeface="+mn-lt"/>
              </a:rPr>
              <a:t> (g) ta </a:t>
            </a:r>
            <a:r>
              <a:rPr lang="en-US" dirty="0" err="1">
                <a:latin typeface="Aptos Narrow"/>
                <a:ea typeface="+mn-lt"/>
                <a:cs typeface="+mn-lt"/>
              </a:rPr>
              <a:t>dwe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enkli</a:t>
            </a:r>
            <a:r>
              <a:rPr lang="en-US" dirty="0">
                <a:latin typeface="Aptos Narrow"/>
                <a:ea typeface="+mn-lt"/>
                <a:cs typeface="+mn-lt"/>
              </a:rPr>
              <a:t>, men pa </a:t>
            </a:r>
            <a:r>
              <a:rPr lang="en-US" dirty="0" err="1">
                <a:latin typeface="Aptos Narrow"/>
                <a:ea typeface="+mn-lt"/>
                <a:cs typeface="+mn-lt"/>
              </a:rPr>
              <a:t>limite</a:t>
            </a:r>
            <a:r>
              <a:rPr lang="en-US" dirty="0">
                <a:latin typeface="Aptos Narrow"/>
                <a:ea typeface="+mn-lt"/>
                <a:cs typeface="+mn-lt"/>
              </a:rPr>
              <a:t> nan, </a:t>
            </a:r>
            <a:r>
              <a:rPr lang="en-US" dirty="0" err="1">
                <a:latin typeface="Aptos Narrow"/>
                <a:ea typeface="+mn-lt"/>
                <a:cs typeface="+mn-lt"/>
              </a:rPr>
              <a:t>fason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: (</a:t>
            </a:r>
            <a:r>
              <a:rPr lang="en-US" dirty="0" err="1">
                <a:latin typeface="Aptos Narrow"/>
                <a:ea typeface="+mn-lt"/>
                <a:cs typeface="+mn-lt"/>
              </a:rPr>
              <a:t>i</a:t>
            </a:r>
            <a:r>
              <a:rPr lang="en-US" dirty="0">
                <a:latin typeface="Aptos Narrow"/>
                <a:ea typeface="+mn-lt"/>
                <a:cs typeface="+mn-lt"/>
              </a:rPr>
              <a:t>) </a:t>
            </a:r>
            <a:r>
              <a:rPr lang="en-US" dirty="0" err="1">
                <a:latin typeface="Aptos Narrow"/>
                <a:ea typeface="+mn-lt"/>
                <a:cs typeface="+mn-lt"/>
              </a:rPr>
              <a:t>asire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dirty="0">
                <a:latin typeface="Aptos Narrow"/>
                <a:ea typeface="+mn-lt"/>
                <a:cs typeface="+mn-lt"/>
              </a:rPr>
              <a:t> an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konsidere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prensip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jistis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yo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lè</a:t>
            </a:r>
            <a:r>
              <a:rPr lang="en-US" dirty="0">
                <a:latin typeface="Aptos Narrow"/>
                <a:ea typeface="+mn-lt"/>
                <a:cs typeface="+mn-lt"/>
              </a:rPr>
              <a:t> n ap </a:t>
            </a:r>
            <a:r>
              <a:rPr lang="en-US" dirty="0" err="1">
                <a:latin typeface="Aptos Narrow"/>
                <a:ea typeface="+mn-lt"/>
                <a:cs typeface="+mn-lt"/>
              </a:rPr>
              <a:t>pran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desizyon</a:t>
            </a:r>
            <a:r>
              <a:rPr lang="en-US" dirty="0">
                <a:latin typeface="Aptos Narrow"/>
                <a:ea typeface="+mn-lt"/>
                <a:cs typeface="+mn-lt"/>
              </a:rPr>
              <a:t> ki </a:t>
            </a:r>
            <a:r>
              <a:rPr lang="en-US" dirty="0" err="1">
                <a:latin typeface="Aptos Narrow"/>
                <a:ea typeface="+mn-lt"/>
                <a:cs typeface="+mn-lt"/>
              </a:rPr>
              <a:t>enplike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zòn</a:t>
            </a:r>
            <a:r>
              <a:rPr lang="en-US" dirty="0">
                <a:latin typeface="Aptos Narrow"/>
                <a:ea typeface="+mn-lt"/>
                <a:cs typeface="+mn-lt"/>
              </a:rPr>
              <a:t> nan </a:t>
            </a:r>
            <a:r>
              <a:rPr lang="en-US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dirty="0">
                <a:latin typeface="Aptos Narrow"/>
                <a:ea typeface="+mn-lt"/>
                <a:cs typeface="+mn-lt"/>
              </a:rPr>
              <a:t> Charles la ant </a:t>
            </a:r>
            <a:r>
              <a:rPr lang="en-US" dirty="0" err="1">
                <a:latin typeface="Aptos Narrow"/>
                <a:ea typeface="+mn-lt"/>
                <a:cs typeface="+mn-lt"/>
              </a:rPr>
              <a:t>pon</a:t>
            </a:r>
            <a:r>
              <a:rPr lang="en-US" dirty="0">
                <a:latin typeface="Aptos Narrow"/>
                <a:ea typeface="+mn-lt"/>
                <a:cs typeface="+mn-lt"/>
              </a:rPr>
              <a:t> Longfellow </a:t>
            </a:r>
            <a:r>
              <a:rPr lang="en-US" dirty="0" err="1">
                <a:latin typeface="Aptos Narrow"/>
                <a:ea typeface="+mn-lt"/>
                <a:cs typeface="+mn-lt"/>
              </a:rPr>
              <a:t>ak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pon</a:t>
            </a:r>
            <a:r>
              <a:rPr lang="en-US" dirty="0">
                <a:latin typeface="Aptos Narrow"/>
                <a:ea typeface="+mn-lt"/>
                <a:cs typeface="+mn-lt"/>
              </a:rPr>
              <a:t> Eliot la; (ii) </a:t>
            </a:r>
            <a:r>
              <a:rPr lang="en-US" dirty="0" err="1">
                <a:latin typeface="Aptos Narrow"/>
                <a:ea typeface="+mn-lt"/>
                <a:cs typeface="+mn-lt"/>
              </a:rPr>
              <a:t>asire</a:t>
            </a:r>
            <a:r>
              <a:rPr lang="en-US" dirty="0">
                <a:latin typeface="Aptos Narrow"/>
                <a:ea typeface="+mn-lt"/>
                <a:cs typeface="+mn-lt"/>
              </a:rPr>
              <a:t> tout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envestisè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yo</a:t>
            </a:r>
            <a:r>
              <a:rPr lang="en-US" b="1" dirty="0">
                <a:latin typeface="Aptos Narrow"/>
                <a:ea typeface="+mn-lt"/>
                <a:cs typeface="+mn-lt"/>
              </a:rPr>
              <a:t> rete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angaje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lè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yo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pran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desizyon</a:t>
            </a:r>
            <a:r>
              <a:rPr lang="en-US" dirty="0">
                <a:latin typeface="Aptos Narrow"/>
                <a:ea typeface="+mn-lt"/>
                <a:cs typeface="+mn-lt"/>
              </a:rPr>
              <a:t> ki </a:t>
            </a:r>
            <a:r>
              <a:rPr lang="en-US" dirty="0" err="1">
                <a:latin typeface="Aptos Narrow"/>
                <a:ea typeface="+mn-lt"/>
                <a:cs typeface="+mn-lt"/>
              </a:rPr>
              <a:t>reyèl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anrapò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ak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fèmen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oswa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limite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aksè</a:t>
            </a:r>
            <a:r>
              <a:rPr lang="en-US" dirty="0">
                <a:latin typeface="Aptos Narrow"/>
                <a:ea typeface="+mn-lt"/>
                <a:cs typeface="+mn-lt"/>
              </a:rPr>
              <a:t> a Memorial drive; (iii) </a:t>
            </a:r>
            <a:r>
              <a:rPr lang="en-US" dirty="0" err="1">
                <a:latin typeface="Aptos Narrow"/>
                <a:ea typeface="+mn-lt"/>
                <a:cs typeface="+mn-lt"/>
              </a:rPr>
              <a:t>asire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moun</a:t>
            </a:r>
            <a:r>
              <a:rPr lang="en-US" dirty="0">
                <a:latin typeface="Aptos Narrow"/>
                <a:ea typeface="+mn-lt"/>
                <a:cs typeface="+mn-lt"/>
              </a:rPr>
              <a:t> ki </a:t>
            </a:r>
            <a:r>
              <a:rPr lang="en-US" dirty="0" err="1">
                <a:latin typeface="Aptos Narrow"/>
                <a:ea typeface="+mn-lt"/>
                <a:cs typeface="+mn-lt"/>
              </a:rPr>
              <a:t>abite</a:t>
            </a:r>
            <a:r>
              <a:rPr lang="en-US" dirty="0">
                <a:latin typeface="Aptos Narrow"/>
                <a:ea typeface="+mn-lt"/>
                <a:cs typeface="+mn-lt"/>
              </a:rPr>
              <a:t> nan </a:t>
            </a:r>
            <a:r>
              <a:rPr lang="en-US" dirty="0" err="1">
                <a:latin typeface="Aptos Narrow"/>
                <a:ea typeface="+mn-lt"/>
                <a:cs typeface="+mn-lt"/>
              </a:rPr>
              <a:t>katye</a:t>
            </a:r>
            <a:r>
              <a:rPr lang="en-US" dirty="0">
                <a:latin typeface="Aptos Narrow"/>
                <a:ea typeface="+mn-lt"/>
                <a:cs typeface="+mn-lt"/>
              </a:rPr>
              <a:t> ki sou </a:t>
            </a:r>
            <a:r>
              <a:rPr lang="en-US" dirty="0" err="1">
                <a:latin typeface="Aptos Narrow"/>
                <a:ea typeface="+mn-lt"/>
                <a:cs typeface="+mn-lt"/>
              </a:rPr>
              <a:t>fwontyè</a:t>
            </a:r>
            <a:r>
              <a:rPr lang="en-US" dirty="0">
                <a:latin typeface="Aptos Narrow"/>
                <a:ea typeface="+mn-lt"/>
                <a:cs typeface="+mn-lt"/>
              </a:rPr>
              <a:t> a </a:t>
            </a:r>
            <a:r>
              <a:rPr lang="en-US" dirty="0" err="1">
                <a:latin typeface="Aptos Narrow"/>
                <a:ea typeface="+mn-lt"/>
                <a:cs typeface="+mn-lt"/>
              </a:rPr>
              <a:t>resevwa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mesaj</a:t>
            </a:r>
            <a:r>
              <a:rPr lang="en-US" b="1" dirty="0">
                <a:latin typeface="Aptos Narrow"/>
                <a:ea typeface="+mn-lt"/>
                <a:cs typeface="+mn-lt"/>
              </a:rPr>
              <a:t> ki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apwopriye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lè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depatman</a:t>
            </a:r>
            <a:r>
              <a:rPr lang="en-US" dirty="0">
                <a:latin typeface="Aptos Narrow"/>
                <a:ea typeface="+mn-lt"/>
                <a:cs typeface="+mn-lt"/>
              </a:rPr>
              <a:t> an </a:t>
            </a:r>
            <a:r>
              <a:rPr lang="en-US" dirty="0" err="1">
                <a:latin typeface="Aptos Narrow"/>
                <a:ea typeface="+mn-lt"/>
                <a:cs typeface="+mn-lt"/>
              </a:rPr>
              <a:t>fè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chanjman</a:t>
            </a:r>
            <a:r>
              <a:rPr lang="en-US" dirty="0">
                <a:latin typeface="Aptos Narrow"/>
                <a:ea typeface="+mn-lt"/>
                <a:cs typeface="+mn-lt"/>
              </a:rPr>
              <a:t> nan </a:t>
            </a:r>
            <a:r>
              <a:rPr lang="en-US" dirty="0" err="1">
                <a:latin typeface="Aptos Narrow"/>
                <a:ea typeface="+mn-lt"/>
                <a:cs typeface="+mn-lt"/>
              </a:rPr>
              <a:t>aksè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pou</a:t>
            </a:r>
            <a:r>
              <a:rPr lang="en-US" dirty="0">
                <a:latin typeface="Aptos Narrow"/>
                <a:ea typeface="+mn-lt"/>
                <a:cs typeface="+mn-lt"/>
              </a:rPr>
              <a:t> Memorial drive; e (iv)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amelyore</a:t>
            </a:r>
            <a:r>
              <a:rPr lang="en-US" b="1" dirty="0">
                <a:latin typeface="Aptos Narrow"/>
                <a:ea typeface="+mn-lt"/>
                <a:cs typeface="+mn-lt"/>
              </a:rPr>
              <a:t> </a:t>
            </a:r>
            <a:r>
              <a:rPr lang="en-US" b="1" dirty="0" err="1">
                <a:latin typeface="Aptos Narrow"/>
                <a:ea typeface="+mn-lt"/>
                <a:cs typeface="+mn-lt"/>
              </a:rPr>
              <a:t>pwogramasyon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bò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dirty="0">
                <a:latin typeface="Aptos Narrow"/>
                <a:ea typeface="+mn-lt"/>
                <a:cs typeface="+mn-lt"/>
              </a:rPr>
              <a:t> Charles yon </a:t>
            </a:r>
            <a:r>
              <a:rPr lang="en-US" dirty="0" err="1">
                <a:latin typeface="Aptos Narrow"/>
                <a:ea typeface="+mn-lt"/>
                <a:cs typeface="+mn-lt"/>
              </a:rPr>
              <a:t>pakèt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kantite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aksyonè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gendwa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pran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r>
              <a:rPr lang="en-US" dirty="0" err="1">
                <a:latin typeface="Aptos Narrow"/>
                <a:ea typeface="+mn-lt"/>
                <a:cs typeface="+mn-lt"/>
              </a:rPr>
              <a:t>plezi</a:t>
            </a:r>
            <a:r>
              <a:rPr lang="en-US" dirty="0">
                <a:latin typeface="Aptos Narrow"/>
                <a:ea typeface="+mn-lt"/>
                <a:cs typeface="+mn-lt"/>
              </a:rPr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31880844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fac202d-5dfe-4943-8fc4-9115dd8079c4"/>
    <ds:schemaRef ds:uri="699ac1d4-ca39-4946-aa46-a9cdf037dbb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5AF1A4-0282-4409-B39C-CDD315C5CFD0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1920</TotalTime>
  <Words>1549</Words>
  <Application>Microsoft Office PowerPoint</Application>
  <PresentationFormat>Widescreen</PresentationFormat>
  <Paragraphs>125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Ekip Espesyal Charles River sou  Aksè Ekitab nan Rivyè yo</vt:lpstr>
      <vt:lpstr>Pwogram</vt:lpstr>
      <vt:lpstr>Byenvini ak Aranjman pou Reyinyon</vt:lpstr>
      <vt:lpstr>Kritè Ekip Espesyal yo</vt:lpstr>
      <vt:lpstr>Kritè Ekip Espesyal yo (suit.)</vt:lpstr>
      <vt:lpstr>Lojistik pou Tchat Zoom </vt:lpstr>
      <vt:lpstr>Revize Reyinyon 1 Minit 14 Out yo</vt:lpstr>
      <vt:lpstr>Apèsi sou Istwa Charles River</vt:lpstr>
      <vt:lpstr>Objektif pou Travay sa a</vt:lpstr>
      <vt:lpstr>Aksyonè pou Travay sa a</vt:lpstr>
      <vt:lpstr>Reyinyon Ekip Espesyal vs Odyans Piblik</vt:lpstr>
      <vt:lpstr>Kalandriye Pwojè ki Ajou</vt:lpstr>
      <vt:lpstr>Konpozan Angajman</vt:lpstr>
      <vt:lpstr>Kreye odyans piblik la</vt:lpstr>
      <vt:lpstr>Pwochen Etap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Ekip Espesyal Charles River sou  Aksè Ekitab nan Rivyè yo</dc:title>
  <dc:creator>Translation Staff 4</dc:creator>
  <cp:lastModifiedBy>Emily P</cp:lastModifiedBy>
  <cp:revision>40</cp:revision>
  <dcterms:created xsi:type="dcterms:W3CDTF">2025-08-11T23:41:35Z</dcterms:created>
  <dcterms:modified xsi:type="dcterms:W3CDTF">2025-09-30T18:33:58Z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