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sldIdLst>
    <p:sldId id="256" r:id="rId5"/>
    <p:sldId id="257" r:id="rId6"/>
    <p:sldId id="285" r:id="rId7"/>
    <p:sldId id="258" r:id="rId8"/>
    <p:sldId id="273" r:id="rId9"/>
    <p:sldId id="279" r:id="rId10"/>
    <p:sldId id="282" r:id="rId11"/>
    <p:sldId id="277" r:id="rId12"/>
    <p:sldId id="283" r:id="rId13"/>
    <p:sldId id="280" r:id="rId14"/>
    <p:sldId id="281" r:id="rId15"/>
    <p:sldId id="286" r:id="rId16"/>
    <p:sldId id="271" r:id="rId17"/>
    <p:sldId id="278" r:id="rId18"/>
    <p:sldId id="272" r:id="rId19"/>
  </p:sldIdLst>
  <p:sldSz cx="12192000" cy="6858000"/>
  <p:notesSz cx="6858000" cy="9144000"/>
  <p:custDataLst>
    <p:tags r:id="rId2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3BD94A5-429A-D41C-5173-859DD5233C91}" name="Emily P" initials="EP" userId="S::eproctor@baystateinterpreters.com::a7d47df5-15ee-41bf-b676-3654a95cd6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Du, Van" initials="DV" lastIdx="0" clrIdx="1"/>
  <p:cmAuthor id="1" name="Roy, Monika (DCR)" initials="RM" lastIdx="0" clrIdx="2"/>
  <p:cmAuthor id="2" name="Guest User" initials="GU" lastIdx="0" clrIdx="3"/>
  <p:cmAuthor id="3" name="Roy, Monika (DCR)" initials="MR"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p:nvPr/>
          </p:nvCxnSpPr>
          <p:spPr>
            <a:xfrm flipH="1">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transition/>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7" name="Date Placeholder 6"/>
          <p:cNvSpPr>
            <a:spLocks noGrp="1"/>
          </p:cNvSpPr>
          <p:nvPr>
            <p:ph type="dt" sz="half" idx="10"/>
          </p:nvPr>
        </p:nvSpPr>
        <p:spPr/>
        <p:txBody>
          <a:bodyPr/>
          <a:lstStyle/>
          <a:p>
            <a:fld id="{846CE7D5-CF57-46EF-B807-FDD0502418D4}" type="datetimeFigureOut">
              <a:rPr lang="en-US" smtClean="0"/>
              <a:t>9/30/2025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9/30/2025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ct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9/30/2025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ransition/>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rtl="0"/>
            <a:r>
              <a:rPr lang="zh-Hans" sz="5000" b="0" i="0" u="none" strike="noStrike" dirty="0">
                <a:latin typeface="KaiTi" panose="02010609060101010101" pitchFamily="49" charset="-122"/>
                <a:ea typeface="KaiTi" panose="02010609060101010101" pitchFamily="49" charset="-122"/>
                <a:cs typeface="+mj-lt"/>
              </a:rPr>
              <a:t>查尔斯河</a:t>
            </a:r>
            <a:r>
              <a:rPr lang="zh-Hans" sz="5000" b="0" i="0" u="none" strike="noStrike" dirty="0">
                <a:latin typeface="Aptos Display" panose="020B0004020202020204" pitchFamily="34" charset="0"/>
                <a:ea typeface="KaiTi" panose="02010609060101010101" pitchFamily="49" charset="-122"/>
                <a:cs typeface="+mj-lt"/>
              </a:rPr>
              <a:t>（</a:t>
            </a:r>
            <a:r>
              <a:rPr kumimoji="0" lang="en-US" sz="5000" b="0" i="0" u="none" strike="noStrike" kern="1200" cap="none" spc="-50" normalizeH="0" baseline="0" noProof="0" dirty="0">
                <a:ln>
                  <a:noFill/>
                </a:ln>
                <a:solidFill>
                  <a:prstClr val="black">
                    <a:lumMod val="85000"/>
                    <a:lumOff val="15000"/>
                  </a:prstClr>
                </a:solidFill>
                <a:effectLst/>
                <a:uLnTx/>
                <a:uFillTx/>
                <a:latin typeface="Aptos Display" panose="020B0004020202020204" pitchFamily="34" charset="0"/>
                <a:ea typeface="+mj-lt"/>
                <a:cs typeface="Calibri Light" panose="020F0302020204030204"/>
              </a:rPr>
              <a:t> Charles River </a:t>
            </a:r>
            <a:r>
              <a:rPr lang="zh-Hans" sz="5000" b="0" i="0" u="none" strike="noStrike" dirty="0">
                <a:latin typeface="Aptos Display" panose="020B0004020202020204" pitchFamily="34" charset="0"/>
                <a:ea typeface="KaiTi" panose="02010609060101010101" pitchFamily="49" charset="-122"/>
                <a:cs typeface="+mj-lt"/>
              </a:rPr>
              <a:t>）</a:t>
            </a:r>
            <a:br>
              <a:rPr lang="zh-Hans" sz="5000" b="0" i="0" u="none" strike="noStrike" dirty="0">
                <a:latin typeface="KaiTi" panose="02010609060101010101" pitchFamily="49" charset="-122"/>
                <a:ea typeface="KaiTi" panose="02010609060101010101" pitchFamily="49" charset="-122"/>
                <a:cs typeface="+mj-lt"/>
              </a:rPr>
            </a:br>
            <a:r>
              <a:rPr lang="zh-Hans" sz="5000" b="0" i="0" u="none" strike="noStrike" dirty="0">
                <a:latin typeface="KaiTi" panose="02010609060101010101" pitchFamily="49" charset="-122"/>
                <a:ea typeface="KaiTi" panose="02010609060101010101" pitchFamily="49" charset="-122"/>
                <a:cs typeface="+mj-lt"/>
              </a:rPr>
              <a:t>公平河流</a:t>
            </a:r>
            <a:r>
              <a:rPr lang="zh-TW" altLang="en-US" sz="5000" b="0" i="0" u="none" strike="noStrike" dirty="0">
                <a:latin typeface="KaiTi" panose="02010609060101010101" pitchFamily="49" charset="-122"/>
                <a:ea typeface="KaiTi" panose="02010609060101010101" pitchFamily="49" charset="-122"/>
                <a:cs typeface="+mj-lt"/>
              </a:rPr>
              <a:t>使用权</a:t>
            </a:r>
            <a:r>
              <a:rPr lang="zh-Hans" sz="5000" b="0" i="0" u="none" strike="noStrike" dirty="0">
                <a:latin typeface="KaiTi" panose="02010609060101010101" pitchFamily="49" charset="-122"/>
                <a:ea typeface="KaiTi" panose="02010609060101010101" pitchFamily="49" charset="-122"/>
                <a:cs typeface="+mj-lt"/>
              </a:rPr>
              <a:t>特别工作组</a:t>
            </a:r>
            <a:endParaRPr lang="en-US" sz="5000" dirty="0">
              <a:latin typeface="KaiTi" panose="02010609060101010101" pitchFamily="49" charset="-122"/>
              <a:ea typeface="KaiTi" panose="02010609060101010101" pitchFamily="49" charset="-122"/>
            </a:endParaRPr>
          </a:p>
        </p:txBody>
      </p:sp>
      <p:sp>
        <p:nvSpPr>
          <p:cNvPr id="3" name="Subtitle 2"/>
          <p:cNvSpPr>
            <a:spLocks noGrp="1"/>
          </p:cNvSpPr>
          <p:nvPr>
            <p:ph type="subTitle" idx="1"/>
          </p:nvPr>
        </p:nvSpPr>
        <p:spPr/>
        <p:txBody>
          <a:bodyPr vert="horz" lIns="91440" tIns="45720" rIns="91440" bIns="45720" rtlCol="0" anchor="t">
            <a:noAutofit/>
          </a:bodyPr>
          <a:lstStyle/>
          <a:p>
            <a:endParaRPr lang="en-US" dirty="0">
              <a:latin typeface="KaiTi" panose="02010609060101010101" pitchFamily="49" charset="-122"/>
              <a:ea typeface="KaiTi" panose="02010609060101010101" pitchFamily="49" charset="-122"/>
            </a:endParaRPr>
          </a:p>
          <a:p>
            <a:pPr rtl="0"/>
            <a:r>
              <a:rPr lang="zh-Hans" sz="2800" b="0" i="0" u="none" strike="noStrike" dirty="0">
                <a:latin typeface="KaiTi" panose="02010609060101010101" pitchFamily="49" charset="-122"/>
                <a:ea typeface="KaiTi" panose="02010609060101010101" pitchFamily="49" charset="-122"/>
              </a:rPr>
              <a:t>第</a:t>
            </a:r>
            <a:r>
              <a:rPr lang="zh-CN" altLang="en-US" sz="2800" b="0" i="0" u="none" strike="noStrike" dirty="0">
                <a:latin typeface="KaiTi" panose="02010609060101010101" pitchFamily="49" charset="-122"/>
                <a:ea typeface="KaiTi" panose="02010609060101010101" pitchFamily="49" charset="-122"/>
              </a:rPr>
              <a:t>二</a:t>
            </a:r>
            <a:r>
              <a:rPr lang="zh-Hans" sz="2800" b="0" i="0" u="none" strike="noStrike" dirty="0">
                <a:latin typeface="KaiTi" panose="02010609060101010101" pitchFamily="49" charset="-122"/>
                <a:ea typeface="KaiTi" panose="02010609060101010101" pitchFamily="49" charset="-122"/>
              </a:rPr>
              <a:t>次会议 | 2025 年 9 月 12 日</a:t>
            </a:r>
          </a:p>
        </p:txBody>
      </p:sp>
    </p:spTree>
    <p:extLst>
      <p:ext uri="{BB962C8B-B14F-4D97-AF65-F5344CB8AC3E}">
        <p14:creationId xmlns:p14="http://schemas.microsoft.com/office/powerpoint/2010/main" val="10985722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EFC1D-3676-7D8C-A6D1-36640D15C327}"/>
              </a:ext>
            </a:extLst>
          </p:cNvPr>
          <p:cNvSpPr>
            <a:spLocks noGrp="1"/>
          </p:cNvSpPr>
          <p:nvPr>
            <p:ph type="title"/>
          </p:nvPr>
        </p:nvSpPr>
        <p:spPr/>
        <p:txBody>
          <a:bodyPr>
            <a:noAutofit/>
          </a:bodyPr>
          <a:lstStyle/>
          <a:p>
            <a:r>
              <a:rPr lang="zh-CN" altLang="en-US" dirty="0">
                <a:latin typeface="KaiTi" panose="02010609060101010101" pitchFamily="49" charset="-122"/>
                <a:ea typeface="KaiTi" panose="02010609060101010101" pitchFamily="49" charset="-122"/>
                <a:cs typeface="Calibri Light"/>
              </a:rPr>
              <a:t>本</a:t>
            </a:r>
            <a:r>
              <a:rPr lang="zh-Hans" altLang="en-US" dirty="0">
                <a:latin typeface="KaiTi" panose="02010609060101010101" pitchFamily="49" charset="-122"/>
                <a:ea typeface="KaiTi" panose="02010609060101010101" pitchFamily="49" charset="-122"/>
                <a:cs typeface="Calibri Light"/>
              </a:rPr>
              <a:t>项工作</a:t>
            </a:r>
            <a:r>
              <a:rPr lang="zh-Hans" sz="4800" b="0" i="0" u="none" strike="noStrike" dirty="0">
                <a:latin typeface="KaiTi" panose="02010609060101010101" pitchFamily="49" charset="-122"/>
                <a:ea typeface="KaiTi" panose="02010609060101010101" pitchFamily="49" charset="-122"/>
                <a:cs typeface="Calibri Light"/>
              </a:rPr>
              <a:t>的利益相关者</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0B409CA7-D9A0-F844-552B-71C8C5DF9F8A}"/>
              </a:ext>
            </a:extLst>
          </p:cNvPr>
          <p:cNvSpPr>
            <a:spLocks noGrp="1"/>
          </p:cNvSpPr>
          <p:nvPr>
            <p:ph idx="1"/>
          </p:nvPr>
        </p:nvSpPr>
        <p:spPr>
          <a:xfrm>
            <a:off x="1097280" y="1906694"/>
            <a:ext cx="4998720" cy="4307840"/>
          </a:xfrm>
        </p:spPr>
        <p:txBody>
          <a:bodyPr vert="horz" lIns="0" tIns="45720" rIns="0" bIns="45720" rtlCol="0" anchor="t">
            <a:noAutofit/>
          </a:bodyPr>
          <a:lstStyle/>
          <a:p>
            <a:pPr rtl="0"/>
            <a:r>
              <a:rPr lang="zh-Hans" sz="2000" b="0" i="1" u="none" strike="noStrike" dirty="0">
                <a:latin typeface="Simsun"/>
                <a:ea typeface="Simsun"/>
                <a:cs typeface="Calibri"/>
              </a:rPr>
              <a:t>法规参考：</a:t>
            </a:r>
          </a:p>
          <a:p>
            <a:r>
              <a:rPr lang="zh-Hans" sz="2000" b="0" i="0" u="none" strike="noStrike" dirty="0">
                <a:latin typeface="Simsun"/>
                <a:ea typeface="Simsun"/>
                <a:cs typeface="Calibri"/>
              </a:rPr>
              <a:t>“</a:t>
            </a:r>
            <a:r>
              <a:rPr lang="en-US" dirty="0">
                <a:latin typeface="Aptos Narrow"/>
                <a:cs typeface="Calibri"/>
              </a:rPr>
              <a:t>(ii)  </a:t>
            </a:r>
            <a:r>
              <a:rPr lang="zh-Hans" sz="2000" b="0" i="0" u="none" strike="noStrike" dirty="0">
                <a:latin typeface="Simsun"/>
                <a:ea typeface="Simsun"/>
                <a:cs typeface="Calibri"/>
              </a:rPr>
              <a:t>确保在涉及查尔斯河地区的决策过程中，有包容性的流程让</a:t>
            </a:r>
            <a:r>
              <a:rPr lang="zh-Hans" sz="2000" b="1" i="0" u="none" strike="noStrike" dirty="0">
                <a:latin typeface="Simsun"/>
                <a:ea typeface="Simsun"/>
                <a:cs typeface="Calibri"/>
              </a:rPr>
              <a:t>所有利益相关者</a:t>
            </a:r>
            <a:r>
              <a:rPr lang="zh-Hans" sz="2000" b="0" i="0" u="none" strike="noStrike" dirty="0">
                <a:latin typeface="Simsun"/>
                <a:ea typeface="Simsun"/>
                <a:cs typeface="Calibri"/>
              </a:rPr>
              <a:t>参与进来”</a:t>
            </a:r>
          </a:p>
          <a:p>
            <a:r>
              <a:rPr lang="zh-Hans" sz="2000" b="0" i="0" u="none" strike="noStrike" dirty="0">
                <a:latin typeface="Simsun"/>
                <a:ea typeface="Simsun"/>
                <a:cs typeface="Calibri"/>
              </a:rPr>
              <a:t>“</a:t>
            </a:r>
            <a:r>
              <a:rPr lang="en-US" dirty="0">
                <a:latin typeface="Aptos Narrow"/>
                <a:cs typeface="Calibri"/>
              </a:rPr>
              <a:t>(iii)  </a:t>
            </a:r>
            <a:r>
              <a:rPr lang="zh-Hans" sz="2000" b="0" i="0" u="none" strike="noStrike" dirty="0">
                <a:latin typeface="Simsun"/>
                <a:ea typeface="Simsun"/>
                <a:cs typeface="Calibri"/>
              </a:rPr>
              <a:t>改善与</a:t>
            </a:r>
            <a:r>
              <a:rPr lang="zh-Hans" sz="2000" b="1" i="0" u="none" strike="noStrike" dirty="0">
                <a:latin typeface="Simsun"/>
                <a:ea typeface="Simsun"/>
                <a:cs typeface="Calibri"/>
              </a:rPr>
              <a:t>所有利益相关者的</a:t>
            </a:r>
            <a:r>
              <a:rPr lang="zh-Hans" sz="2000" b="0" i="0" u="none" strike="noStrike" dirty="0">
                <a:latin typeface="Simsun"/>
                <a:ea typeface="Simsun"/>
                <a:cs typeface="Calibri"/>
              </a:rPr>
              <a:t>沟通”</a:t>
            </a:r>
            <a:endParaRPr lang="en-US" dirty="0">
              <a:latin typeface="Aptos Narrow"/>
            </a:endParaRPr>
          </a:p>
          <a:p>
            <a:r>
              <a:rPr lang="zh-Hans" sz="2000" b="0" i="0" u="none" strike="noStrike" dirty="0">
                <a:latin typeface="Simsun"/>
                <a:ea typeface="Simsun"/>
                <a:cs typeface="Calibri"/>
              </a:rPr>
              <a:t>“</a:t>
            </a:r>
            <a:r>
              <a:rPr lang="en-US" dirty="0">
                <a:latin typeface="Aptos Narrow"/>
                <a:cs typeface="Calibri"/>
              </a:rPr>
              <a:t>(ii)  </a:t>
            </a:r>
            <a:r>
              <a:rPr lang="zh-Hans" sz="2000" b="0" i="0" u="none" strike="noStrike" dirty="0">
                <a:latin typeface="Simsun"/>
                <a:ea typeface="Simsun"/>
                <a:cs typeface="Calibri"/>
              </a:rPr>
              <a:t>确保</a:t>
            </a:r>
            <a:r>
              <a:rPr lang="zh-Hans" sz="2000" b="1" i="0" u="none" strike="noStrike" dirty="0">
                <a:latin typeface="Simsun"/>
                <a:ea typeface="Simsun"/>
                <a:cs typeface="Calibri"/>
              </a:rPr>
              <a:t>在做出有关关闭或限制使用 </a:t>
            </a:r>
            <a:r>
              <a:rPr lang="en-US" altLang="zh-Hans" sz="2000" b="1" i="0" u="none" strike="noStrike" dirty="0">
                <a:latin typeface="Simsun"/>
                <a:ea typeface="Simsun"/>
                <a:cs typeface="Calibri"/>
              </a:rPr>
              <a:t>Memorial Drive</a:t>
            </a:r>
            <a:r>
              <a:rPr lang="zh-Hans" sz="2000" b="1" i="0" u="none" strike="noStrike" dirty="0">
                <a:latin typeface="Simsun"/>
                <a:ea typeface="Simsun"/>
                <a:cs typeface="Calibri"/>
              </a:rPr>
              <a:t> 的实质性决定时，所有利益相关者都参与其中</a:t>
            </a:r>
            <a:r>
              <a:rPr lang="zh-Hans" sz="2000" b="0" i="0" u="none" strike="noStrike" dirty="0">
                <a:latin typeface="Simsun"/>
                <a:ea typeface="Simsun"/>
                <a:cs typeface="Calibri"/>
              </a:rPr>
              <a:t>”</a:t>
            </a:r>
            <a:endParaRPr lang="en-US" dirty="0">
              <a:latin typeface="Aptos Narrow"/>
            </a:endParaRPr>
          </a:p>
          <a:p>
            <a:r>
              <a:rPr lang="zh-Hans" sz="2000" b="0" i="0" u="none" strike="noStrike" dirty="0">
                <a:latin typeface="Simsun"/>
                <a:ea typeface="Simsun"/>
                <a:cs typeface="Calibri"/>
              </a:rPr>
              <a:t>“</a:t>
            </a:r>
            <a:r>
              <a:rPr lang="en-US" dirty="0">
                <a:latin typeface="Aptos Narrow"/>
                <a:cs typeface="Calibri"/>
              </a:rPr>
              <a:t>(iv)  </a:t>
            </a:r>
            <a:r>
              <a:rPr lang="zh-Hans" sz="2000" b="0" i="0" u="none" strike="noStrike" dirty="0">
                <a:latin typeface="Simsun"/>
                <a:ea typeface="Simsun"/>
                <a:cs typeface="Calibri"/>
              </a:rPr>
              <a:t>改善查尔斯河沿岸的规划，使</a:t>
            </a:r>
            <a:r>
              <a:rPr lang="zh-Hans" sz="2000" b="1" i="0" u="none" strike="noStrike" dirty="0">
                <a:latin typeface="Simsun"/>
                <a:ea typeface="Simsun"/>
                <a:cs typeface="Calibri"/>
              </a:rPr>
              <a:t>各利益相关方</a:t>
            </a:r>
            <a:r>
              <a:rPr lang="zh-Hans" sz="2000" b="0" i="0" u="none" strike="noStrike" dirty="0">
                <a:latin typeface="Simsun"/>
                <a:ea typeface="Simsun"/>
                <a:cs typeface="Calibri"/>
              </a:rPr>
              <a:t>都能满意”</a:t>
            </a:r>
            <a:endParaRPr lang="en-US" dirty="0">
              <a:latin typeface="Aptos Narrow"/>
            </a:endParaRPr>
          </a:p>
          <a:p>
            <a:endParaRPr lang="en-US" dirty="0">
              <a:ea typeface="Calibri" panose="020F0502020204030204"/>
              <a:cs typeface="Calibri"/>
            </a:endParaRPr>
          </a:p>
        </p:txBody>
      </p:sp>
      <p:sp>
        <p:nvSpPr>
          <p:cNvPr id="5" name="Right Brace 4">
            <a:extLst>
              <a:ext uri="{FF2B5EF4-FFF2-40B4-BE49-F238E27FC236}">
                <a16:creationId xmlns:a16="http://schemas.microsoft.com/office/drawing/2014/main" id="{CE75C4DC-D21F-3A31-5602-8A18C21DECF3}"/>
              </a:ext>
              <a:ext uri="{C183D7F6-B498-43B3-948B-1728B52AA6E4}">
                <adec:decorative xmlns:adec="http://schemas.microsoft.com/office/drawing/2017/decorative" val="1"/>
              </a:ext>
            </a:extLst>
          </p:cNvPr>
          <p:cNvSpPr/>
          <p:nvPr/>
        </p:nvSpPr>
        <p:spPr>
          <a:xfrm>
            <a:off x="5994400" y="2458720"/>
            <a:ext cx="416560" cy="25196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a:p>
        </p:txBody>
      </p:sp>
      <p:sp>
        <p:nvSpPr>
          <p:cNvPr id="4" name="TextBox 3">
            <a:extLst>
              <a:ext uri="{FF2B5EF4-FFF2-40B4-BE49-F238E27FC236}">
                <a16:creationId xmlns:a16="http://schemas.microsoft.com/office/drawing/2014/main" id="{63A0AEEE-B49F-497B-7221-93346793BC85}"/>
              </a:ext>
            </a:extLst>
          </p:cNvPr>
          <p:cNvSpPr txBox="1"/>
          <p:nvPr/>
        </p:nvSpPr>
        <p:spPr>
          <a:xfrm>
            <a:off x="6725920" y="2905760"/>
            <a:ext cx="4572000"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rtl="0"/>
            <a:r>
              <a:rPr lang="zh-Hans" sz="2000" b="0" i="0" u="none" strike="noStrike" dirty="0">
                <a:solidFill>
                  <a:srgbClr val="0C64C0"/>
                </a:solidFill>
                <a:latin typeface="Aptos Narrow" panose="020B0004020202020204" pitchFamily="34" charset="0"/>
                <a:ea typeface="Simsun"/>
              </a:rPr>
              <a:t>Longfellow</a:t>
            </a:r>
            <a:r>
              <a:rPr lang="zh-Hans" sz="2000" b="0" i="0" u="none" strike="noStrike" dirty="0">
                <a:solidFill>
                  <a:srgbClr val="0C64C0"/>
                </a:solidFill>
                <a:latin typeface="Simsun"/>
                <a:ea typeface="Simsun"/>
              </a:rPr>
              <a:t> 桥和 </a:t>
            </a:r>
            <a:r>
              <a:rPr lang="zh-Hans" sz="2000" b="0" i="0" u="none" strike="noStrike" dirty="0">
                <a:solidFill>
                  <a:srgbClr val="0C64C0"/>
                </a:solidFill>
                <a:latin typeface="Aptos Narrow" panose="020B0004020202020204" pitchFamily="34" charset="0"/>
                <a:ea typeface="Simsun"/>
              </a:rPr>
              <a:t>Eliot</a:t>
            </a:r>
            <a:r>
              <a:rPr lang="zh-Hans" sz="2000" b="0" i="0" u="none" strike="noStrike" dirty="0">
                <a:solidFill>
                  <a:srgbClr val="0C64C0"/>
                </a:solidFill>
                <a:latin typeface="Simsun"/>
                <a:ea typeface="Simsun"/>
              </a:rPr>
              <a:t> 桥之间查尔斯河半英里范围内的居民——特别关注 </a:t>
            </a:r>
            <a:r>
              <a:rPr lang="zh-Hans" sz="2000" b="0" i="0" u="none" strike="noStrike" dirty="0">
                <a:solidFill>
                  <a:srgbClr val="0C64C0"/>
                </a:solidFill>
                <a:latin typeface="Aptos Narrow" panose="020B0004020202020204" pitchFamily="34" charset="0"/>
                <a:ea typeface="Simsun"/>
              </a:rPr>
              <a:t>Riverside</a:t>
            </a:r>
            <a:r>
              <a:rPr lang="zh-Hans" sz="2000" b="0" i="0" u="none" strike="noStrike" dirty="0">
                <a:solidFill>
                  <a:srgbClr val="0C64C0"/>
                </a:solidFill>
                <a:latin typeface="Simsun"/>
                <a:ea typeface="Simsun"/>
              </a:rPr>
              <a:t> 社区和 </a:t>
            </a:r>
            <a:r>
              <a:rPr lang="zh-Hans" sz="2000" b="0" i="0" u="none" strike="noStrike" dirty="0">
                <a:solidFill>
                  <a:srgbClr val="0C64C0"/>
                </a:solidFill>
                <a:latin typeface="Aptos Narrow" panose="020B0004020202020204" pitchFamily="34" charset="0"/>
                <a:ea typeface="Simsun"/>
              </a:rPr>
              <a:t>Cambridge</a:t>
            </a:r>
            <a:r>
              <a:rPr lang="zh-Hans" sz="2000" b="0" i="0" u="none" strike="noStrike" dirty="0">
                <a:solidFill>
                  <a:srgbClr val="0C64C0"/>
                </a:solidFill>
                <a:latin typeface="Simsun"/>
                <a:ea typeface="Simsun"/>
              </a:rPr>
              <a:t> 一侧的社区。</a:t>
            </a:r>
            <a:endParaRPr lang="en-US" sz="2000" dirty="0">
              <a:latin typeface="Aptos Narrow"/>
            </a:endParaRPr>
          </a:p>
        </p:txBody>
      </p:sp>
      <p:sp>
        <p:nvSpPr>
          <p:cNvPr id="6" name="Right Brace 5">
            <a:extLst>
              <a:ext uri="{FF2B5EF4-FFF2-40B4-BE49-F238E27FC236}">
                <a16:creationId xmlns:a16="http://schemas.microsoft.com/office/drawing/2014/main" id="{3DD353A0-AF3C-4A74-B18E-75B7F45C83E7}"/>
              </a:ext>
              <a:ext uri="{C183D7F6-B498-43B3-948B-1728B52AA6E4}">
                <adec:decorative xmlns:adec="http://schemas.microsoft.com/office/drawing/2017/decorative" val="1"/>
              </a:ext>
            </a:extLst>
          </p:cNvPr>
          <p:cNvSpPr/>
          <p:nvPr/>
        </p:nvSpPr>
        <p:spPr>
          <a:xfrm>
            <a:off x="5994400" y="5293360"/>
            <a:ext cx="416560" cy="6502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a:p>
        </p:txBody>
      </p:sp>
      <p:sp>
        <p:nvSpPr>
          <p:cNvPr id="7" name="TextBox 6">
            <a:extLst>
              <a:ext uri="{FF2B5EF4-FFF2-40B4-BE49-F238E27FC236}">
                <a16:creationId xmlns:a16="http://schemas.microsoft.com/office/drawing/2014/main" id="{9A3EB27C-F2EA-A326-D60C-35D2E92B76CF}"/>
              </a:ext>
            </a:extLst>
          </p:cNvPr>
          <p:cNvSpPr txBox="1"/>
          <p:nvPr/>
        </p:nvSpPr>
        <p:spPr>
          <a:xfrm>
            <a:off x="6725920" y="5293360"/>
            <a:ext cx="484632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rtl="0"/>
            <a:r>
              <a:rPr lang="zh-Hans" sz="2000" b="0" i="0" u="none" strike="noStrike" dirty="0">
                <a:solidFill>
                  <a:srgbClr val="0C64C0"/>
                </a:solidFill>
                <a:latin typeface="Simsun"/>
                <a:ea typeface="Simsun"/>
              </a:rPr>
              <a:t>那些可能在 </a:t>
            </a:r>
            <a:r>
              <a:rPr lang="zh-Hans" sz="2000" b="0" i="0" u="none" strike="noStrike" dirty="0">
                <a:solidFill>
                  <a:srgbClr val="0C64C0"/>
                </a:solidFill>
                <a:latin typeface="Aptos Narrow" panose="020B0004020202020204" pitchFamily="34" charset="0"/>
                <a:ea typeface="Simsun"/>
              </a:rPr>
              <a:t>Longfellow</a:t>
            </a:r>
            <a:r>
              <a:rPr lang="zh-Hans" sz="2000" b="0" i="0" u="none" strike="noStrike" dirty="0">
                <a:solidFill>
                  <a:srgbClr val="0C64C0"/>
                </a:solidFill>
                <a:latin typeface="Simsun"/>
                <a:ea typeface="Simsun"/>
              </a:rPr>
              <a:t> 桥和 </a:t>
            </a:r>
            <a:r>
              <a:rPr lang="zh-Hans" sz="2000" b="0" i="0" u="none" strike="noStrike" dirty="0">
                <a:solidFill>
                  <a:srgbClr val="0C64C0"/>
                </a:solidFill>
                <a:latin typeface="Aptos Narrow" panose="020B0004020202020204" pitchFamily="34" charset="0"/>
                <a:ea typeface="Simsun"/>
              </a:rPr>
              <a:t>Eliot</a:t>
            </a:r>
            <a:r>
              <a:rPr lang="zh-Hans" sz="2000" b="0" i="0" u="none" strike="noStrike" dirty="0">
                <a:solidFill>
                  <a:srgbClr val="0C64C0"/>
                </a:solidFill>
                <a:latin typeface="Simsun"/>
                <a:ea typeface="Simsun"/>
              </a:rPr>
              <a:t> 桥之间查尔斯河上工作或游览的</a:t>
            </a:r>
            <a:r>
              <a:rPr lang="zh-CN" altLang="en-US" sz="2000" b="0" i="0" u="none" strike="noStrike" dirty="0">
                <a:solidFill>
                  <a:srgbClr val="0C64C0"/>
                </a:solidFill>
                <a:latin typeface="Simsun"/>
                <a:ea typeface="Simsun"/>
              </a:rPr>
              <a:t>人士</a:t>
            </a:r>
            <a:r>
              <a:rPr lang="zh-Hans" sz="2000" b="0" i="0" u="none" strike="noStrike" dirty="0">
                <a:solidFill>
                  <a:srgbClr val="0C64C0"/>
                </a:solidFill>
                <a:latin typeface="Simsun"/>
                <a:ea typeface="Simsun"/>
              </a:rPr>
              <a:t>。</a:t>
            </a:r>
            <a:endParaRPr lang="en-US" sz="2000" dirty="0">
              <a:latin typeface="Aptos Narrow"/>
            </a:endParaRPr>
          </a:p>
        </p:txBody>
      </p:sp>
    </p:spTree>
    <p:extLst>
      <p:ext uri="{BB962C8B-B14F-4D97-AF65-F5344CB8AC3E}">
        <p14:creationId xmlns:p14="http://schemas.microsoft.com/office/powerpoint/2010/main" val="391335519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ADE03-A2C8-63D7-ADFC-ABE41AD44D8C}"/>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cs typeface="Calibri Light"/>
              </a:rPr>
              <a:t>特别工作组会议与公开听证会</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56A68261-4932-E07D-6093-00AAD8331644}"/>
              </a:ext>
            </a:extLst>
          </p:cNvPr>
          <p:cNvSpPr>
            <a:spLocks noGrp="1"/>
          </p:cNvSpPr>
          <p:nvPr>
            <p:ph idx="1"/>
          </p:nvPr>
        </p:nvSpPr>
        <p:spPr>
          <a:xfrm>
            <a:off x="1097280" y="2109894"/>
            <a:ext cx="4318000" cy="3759200"/>
          </a:xfrm>
        </p:spPr>
        <p:txBody>
          <a:bodyPr vert="horz" lIns="0" tIns="45720" rIns="0" bIns="45720" rtlCol="0" anchor="t">
            <a:noAutofit/>
          </a:bodyPr>
          <a:lstStyle/>
          <a:p>
            <a:pPr rtl="0"/>
            <a:r>
              <a:rPr lang="zh-Hans" sz="2000" b="1" i="0" u="none" strike="noStrike" dirty="0">
                <a:latin typeface="Simsun"/>
                <a:ea typeface="Simsun"/>
                <a:cs typeface="Calibri"/>
              </a:rPr>
              <a:t>特别工作组会议</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讨论用于制定三 (3) 次公开听证会的计划空间</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为报告制定建议</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审查公众听证会的结果，为报告提供建议</a:t>
            </a:r>
            <a:endParaRPr lang="en-US" dirty="0"/>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对草稿和最终报告</a:t>
            </a:r>
            <a:r>
              <a:rPr lang="zh-CN" altLang="en-US" sz="2000" b="0" i="0" u="none" strike="noStrike" dirty="0">
                <a:latin typeface="Simsun"/>
                <a:ea typeface="Simsun"/>
                <a:cs typeface="Calibri"/>
              </a:rPr>
              <a:t>进行</a:t>
            </a:r>
            <a:r>
              <a:rPr lang="zh-Hans" sz="2000" b="0" i="0" u="none" strike="noStrike" dirty="0">
                <a:latin typeface="Simsun"/>
                <a:ea typeface="Simsun"/>
                <a:cs typeface="Calibri"/>
              </a:rPr>
              <a:t>审查和</a:t>
            </a:r>
            <a:r>
              <a:rPr lang="zh-CN" altLang="en-US" sz="2000" b="0" i="0" u="none" strike="noStrike" dirty="0">
                <a:latin typeface="Simsun"/>
                <a:ea typeface="Simsun"/>
                <a:cs typeface="Calibri"/>
              </a:rPr>
              <a:t>提供</a:t>
            </a:r>
            <a:r>
              <a:rPr lang="zh-Hans" sz="2000" b="0" i="0" u="none" strike="noStrike" dirty="0">
                <a:latin typeface="Simsun"/>
                <a:ea typeface="Simsun"/>
                <a:cs typeface="Calibri"/>
              </a:rPr>
              <a:t>反馈</a:t>
            </a:r>
          </a:p>
        </p:txBody>
      </p:sp>
      <p:sp>
        <p:nvSpPr>
          <p:cNvPr id="5" name="Content Placeholder 2">
            <a:extLst>
              <a:ext uri="{FF2B5EF4-FFF2-40B4-BE49-F238E27FC236}">
                <a16:creationId xmlns:a16="http://schemas.microsoft.com/office/drawing/2014/main" id="{99776FB9-090F-E49C-C94C-C087D4864346}"/>
              </a:ext>
            </a:extLst>
          </p:cNvPr>
          <p:cNvSpPr txBox="1"/>
          <p:nvPr/>
        </p:nvSpPr>
        <p:spPr>
          <a:xfrm>
            <a:off x="6289040" y="2109894"/>
            <a:ext cx="4318000" cy="4023360"/>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rtl="0"/>
            <a:r>
              <a:rPr lang="zh-Hans" sz="2000" b="1" i="0" u="none" strike="noStrike" dirty="0">
                <a:latin typeface="Simsun"/>
                <a:ea typeface="Simsun"/>
                <a:cs typeface="Calibri"/>
              </a:rPr>
              <a:t>公开听证会</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法定要求工作组至少举行三 (3) 次公开听证会</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针对工作组制定的主题，为所有公众提供参与和提供意见的空间</a:t>
            </a:r>
          </a:p>
        </p:txBody>
      </p:sp>
      <p:cxnSp>
        <p:nvCxnSpPr>
          <p:cNvPr id="6" name="Straight Arrow Connector 5">
            <a:extLst>
              <a:ext uri="{FF2B5EF4-FFF2-40B4-BE49-F238E27FC236}">
                <a16:creationId xmlns:a16="http://schemas.microsoft.com/office/drawing/2014/main" id="{C987934D-8D31-F3FD-B8F4-6350BDC5D7EF}"/>
              </a:ext>
              <a:ext uri="{C183D7F6-B498-43B3-948B-1728B52AA6E4}">
                <adec:decorative xmlns:adec="http://schemas.microsoft.com/office/drawing/2017/decorative" val="1"/>
              </a:ext>
            </a:extLst>
          </p:cNvPr>
          <p:cNvCxnSpPr/>
          <p:nvPr/>
        </p:nvCxnSpPr>
        <p:spPr>
          <a:xfrm>
            <a:off x="5831840" y="2113280"/>
            <a:ext cx="20320" cy="2712720"/>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51646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68E77-C7B0-4544-9B08-17EC521CB3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917C36-0434-71FC-40E0-47ABB3701D4B}"/>
              </a:ext>
            </a:extLst>
          </p:cNvPr>
          <p:cNvSpPr>
            <a:spLocks noGrp="1"/>
          </p:cNvSpPr>
          <p:nvPr>
            <p:ph type="title"/>
          </p:nvPr>
        </p:nvSpPr>
        <p:spPr/>
        <p:txBody>
          <a:bodyPr>
            <a:noAutofit/>
          </a:bodyPr>
          <a:lstStyle/>
          <a:p>
            <a:pPr rtl="0"/>
            <a:r>
              <a:rPr lang="zh-Hans" sz="4100" b="0" i="0" u="none" strike="noStrike" cap="none" dirty="0">
                <a:solidFill>
                  <a:srgbClr val="404040"/>
                </a:solidFill>
                <a:latin typeface="KaiTi" panose="02010609060101010101" pitchFamily="49" charset="-122"/>
                <a:ea typeface="KaiTi" panose="02010609060101010101" pitchFamily="49" charset="-122"/>
                <a:cs typeface="+mj-lt"/>
              </a:rPr>
              <a:t>最新项目时间表</a:t>
            </a:r>
          </a:p>
        </p:txBody>
      </p:sp>
      <p:sp>
        <p:nvSpPr>
          <p:cNvPr id="3" name="Text Placeholder 2">
            <a:extLst>
              <a:ext uri="{FF2B5EF4-FFF2-40B4-BE49-F238E27FC236}">
                <a16:creationId xmlns:a16="http://schemas.microsoft.com/office/drawing/2014/main" id="{366C7A25-126E-0304-6B43-2BEA4802EC60}"/>
              </a:ext>
            </a:extLst>
          </p:cNvPr>
          <p:cNvSpPr>
            <a:spLocks noGrp="1"/>
          </p:cNvSpPr>
          <p:nvPr>
            <p:ph type="body" sz="quarter" idx="10"/>
          </p:nvPr>
        </p:nvSpPr>
        <p:spPr/>
        <p:txBody>
          <a:bodyPr>
            <a:noAutofit/>
          </a:bodyPr>
          <a:lstStyle/>
          <a:p>
            <a:pPr rtl="0"/>
            <a:r>
              <a:rPr lang="zh-Hans" sz="1900" b="1" u="none" strike="noStrike" dirty="0">
                <a:latin typeface="Simsun"/>
                <a:ea typeface="Simsun"/>
              </a:rPr>
              <a:t>初步评估</a:t>
            </a:r>
            <a:r>
              <a:rPr lang="zh-CN" altLang="en-US" sz="1900" b="1" dirty="0">
                <a:latin typeface="Simsun"/>
                <a:ea typeface="Simsun"/>
              </a:rPr>
              <a:t>和</a:t>
            </a:r>
            <a:r>
              <a:rPr lang="zh-Hans" sz="1900" b="1" u="none" strike="noStrike" dirty="0">
                <a:latin typeface="Simsun"/>
                <a:ea typeface="Simsun"/>
              </a:rPr>
              <a:t>参与准备</a:t>
            </a:r>
          </a:p>
        </p:txBody>
      </p:sp>
      <p:sp>
        <p:nvSpPr>
          <p:cNvPr id="4" name="Text Placeholder 3">
            <a:extLst>
              <a:ext uri="{FF2B5EF4-FFF2-40B4-BE49-F238E27FC236}">
                <a16:creationId xmlns:a16="http://schemas.microsoft.com/office/drawing/2014/main" id="{215E64D6-8891-CA26-9B07-F769CCD3A6E4}"/>
              </a:ext>
            </a:extLst>
          </p:cNvPr>
          <p:cNvSpPr>
            <a:spLocks noGrp="1"/>
          </p:cNvSpPr>
          <p:nvPr>
            <p:ph type="body" sz="quarter" idx="11"/>
          </p:nvPr>
        </p:nvSpPr>
        <p:spPr>
          <a:solidFill>
            <a:schemeClr val="accent1"/>
          </a:solidFill>
        </p:spPr>
        <p:txBody>
          <a:bodyPr vert="horz" lIns="320040" tIns="457200" rIns="0" bIns="45720" rtlCol="0">
            <a:noAutofit/>
          </a:bodyPr>
          <a:lstStyle/>
          <a:p>
            <a:pPr rtl="0"/>
            <a:r>
              <a:rPr lang="zh-Hans" sz="2000" b="1" i="0" u="none" strike="noStrike" dirty="0">
                <a:latin typeface="Simsun"/>
                <a:ea typeface="Simsun"/>
              </a:rPr>
              <a:t>外展与参与</a:t>
            </a:r>
          </a:p>
        </p:txBody>
      </p:sp>
      <p:sp>
        <p:nvSpPr>
          <p:cNvPr id="5" name="Text Placeholder 4">
            <a:extLst>
              <a:ext uri="{FF2B5EF4-FFF2-40B4-BE49-F238E27FC236}">
                <a16:creationId xmlns:a16="http://schemas.microsoft.com/office/drawing/2014/main" id="{FCDB86B3-DECF-9B02-5D84-B0EDEC4BB96F}"/>
              </a:ext>
            </a:extLst>
          </p:cNvPr>
          <p:cNvSpPr>
            <a:spLocks noGrp="1"/>
          </p:cNvSpPr>
          <p:nvPr>
            <p:ph type="body" sz="quarter" idx="12"/>
          </p:nvPr>
        </p:nvSpPr>
        <p:spPr>
          <a:solidFill>
            <a:schemeClr val="accent1"/>
          </a:solidFill>
        </p:spPr>
        <p:txBody>
          <a:bodyPr vert="horz" lIns="320040" tIns="457200" rIns="0" bIns="45720" rtlCol="0">
            <a:noAutofit/>
          </a:bodyPr>
          <a:lstStyle/>
          <a:p>
            <a:pPr rtl="0"/>
            <a:r>
              <a:rPr lang="zh-Hans" sz="2000" b="1" i="0" u="none" strike="noStrike" dirty="0">
                <a:latin typeface="Simsun"/>
                <a:ea typeface="Simsun"/>
              </a:rPr>
              <a:t>制定建议</a:t>
            </a:r>
          </a:p>
          <a:p>
            <a:endParaRPr lang="en-US" sz="2000" b="1" dirty="0">
              <a:latin typeface="Aptos ExtraBold" panose="020B0004020202020204" pitchFamily="34" charset="0"/>
            </a:endParaRPr>
          </a:p>
        </p:txBody>
      </p:sp>
      <p:sp>
        <p:nvSpPr>
          <p:cNvPr id="9" name="Text Placeholder 8">
            <a:extLst>
              <a:ext uri="{FF2B5EF4-FFF2-40B4-BE49-F238E27FC236}">
                <a16:creationId xmlns:a16="http://schemas.microsoft.com/office/drawing/2014/main" id="{C3809DEE-8EEA-C632-F478-3BF9033CA875}"/>
              </a:ext>
            </a:extLst>
          </p:cNvPr>
          <p:cNvSpPr>
            <a:spLocks noGrp="1"/>
          </p:cNvSpPr>
          <p:nvPr>
            <p:ph type="body" sz="quarter" idx="16"/>
          </p:nvPr>
        </p:nvSpPr>
        <p:spPr>
          <a:xfrm>
            <a:off x="869315" y="2653164"/>
            <a:ext cx="1711326" cy="1518845"/>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a:ln>
                  <a:noFill/>
                </a:ln>
                <a:solidFill>
                  <a:srgbClr val="455F51"/>
                </a:solidFill>
                <a:uLnTx/>
                <a:uFillTx/>
                <a:latin typeface="Simsun"/>
                <a:ea typeface="Simsun"/>
                <a:cs typeface="+mn-cs"/>
              </a:rPr>
              <a:t>七月至八月</a:t>
            </a:r>
            <a:endParaRPr kumimoji="0" lang="en-US" sz="2000" b="1" i="0" u="none" strike="noStrike" kern="1200" cap="none" spc="0" normalizeH="0" baseline="0" noProof="0">
              <a:ln>
                <a:noFill/>
              </a:ln>
              <a:solidFill>
                <a:srgbClr val="455F51"/>
              </a:solidFill>
              <a:effectLst/>
              <a:uLnTx/>
              <a:uFillTx/>
              <a:latin typeface="Aptos Narrow" panose="020B0004020202020204" pitchFamily="34" charset="0"/>
              <a:ea typeface="+mn-ea"/>
              <a:cs typeface="+mn-cs"/>
            </a:endParaRPr>
          </a:p>
          <a:p>
            <a:endParaRPr lang="en-US">
              <a:latin typeface="Aptos ExtraBold"/>
            </a:endParaRPr>
          </a:p>
          <a:p>
            <a:pPr marL="171450" indent="-171450" rtl="0">
              <a:buFont typeface="Wingdings" panose="05000000000000000000" pitchFamily="2" charset="2"/>
              <a:buChar char="§"/>
            </a:pPr>
            <a:r>
              <a:rPr lang="zh-Hans" sz="1200" b="0" i="0" u="none" strike="noStrike">
                <a:latin typeface="Simsun"/>
                <a:ea typeface="Simsun"/>
              </a:rPr>
              <a:t>初步信息会议</a:t>
            </a:r>
          </a:p>
          <a:p>
            <a:pPr marL="171450" indent="-171450" rtl="0">
              <a:buFont typeface="Wingdings" panose="05000000000000000000" pitchFamily="2" charset="2"/>
              <a:buChar char="§"/>
            </a:pPr>
            <a:r>
              <a:rPr lang="zh-Hans" sz="1200" b="0" i="0" u="none" strike="noStrike">
                <a:latin typeface="Simsun"/>
                <a:ea typeface="Simsun"/>
              </a:rPr>
              <a:t>初步确定利益相关者</a:t>
            </a:r>
          </a:p>
          <a:p>
            <a:pPr marL="171450" indent="-171450" rtl="0">
              <a:buFont typeface="Wingdings" panose="05000000000000000000" pitchFamily="2" charset="2"/>
              <a:buChar char="§"/>
            </a:pPr>
            <a:r>
              <a:rPr lang="zh-Hans" sz="1200" b="0" i="0" u="none" strike="noStrike">
                <a:latin typeface="Simsun"/>
                <a:ea typeface="Simsun"/>
                <a:cs typeface="Calibri"/>
              </a:rPr>
              <a:t>第一次特别工作组会议 (8/14)</a:t>
            </a:r>
            <a:endParaRPr lang="en-US">
              <a:latin typeface="Calibri" panose="020F0502020204030204"/>
              <a:ea typeface="+mn-lt"/>
              <a:cs typeface="+mn-lt"/>
            </a:endParaRPr>
          </a:p>
        </p:txBody>
      </p:sp>
      <p:sp>
        <p:nvSpPr>
          <p:cNvPr id="7" name="Text Placeholder 27" descr="-Task Force meeting #2 &#10;(9/12)&#10;-Develop a Community Engagement Strategy&#10;-Develop the structure and content for the public hearings&#10;">
            <a:extLst>
              <a:ext uri="{FF2B5EF4-FFF2-40B4-BE49-F238E27FC236}">
                <a16:creationId xmlns:a16="http://schemas.microsoft.com/office/drawing/2014/main" id="{DE271D21-41F7-DD0C-5E82-DB3C73F55435}"/>
              </a:ext>
            </a:extLst>
          </p:cNvPr>
          <p:cNvSpPr txBox="1"/>
          <p:nvPr/>
        </p:nvSpPr>
        <p:spPr>
          <a:xfrm>
            <a:off x="3049208" y="2659102"/>
            <a:ext cx="1838808" cy="2111708"/>
          </a:xfrm>
          <a:prstGeom prst="rect">
            <a:avLst/>
          </a:prstGeom>
        </p:spPr>
        <p:txBody>
          <a:bodyPr vert="horz" lIns="0" tIns="45720" rIns="0" bIns="45720" rtlCol="0" anchor="t">
            <a:noAutofit/>
          </a:bodyPr>
          <a:lstStyle>
            <a:lvl1pPr marL="0" indent="0" algn="l" defTabSz="914400" rtl="0" eaLnBrk="1" latinLnBrk="0" hangingPunct="1">
              <a:lnSpc>
                <a:spcPts val="1500"/>
              </a:lnSpc>
              <a:spcBef>
                <a:spcPct val="0"/>
              </a:spcBef>
              <a:spcAft>
                <a:spcPts val="200"/>
              </a:spcAft>
              <a:buClr>
                <a:schemeClr val="accent1"/>
              </a:buClr>
              <a:buSzTx/>
              <a:buFont typeface="Calibri" panose="020F0502020204030204" pitchFamily="34" charset="0"/>
              <a:buNone/>
              <a:defRPr sz="1200" b="0" kern="1200" spc="0" baseline="0">
                <a:solidFill>
                  <a:schemeClr val="tx2"/>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a:ln>
                  <a:noFill/>
                </a:ln>
                <a:solidFill>
                  <a:srgbClr val="455F51"/>
                </a:solidFill>
                <a:uLnTx/>
                <a:uFillTx/>
                <a:latin typeface="Simsun"/>
                <a:ea typeface="Simsun"/>
                <a:cs typeface="+mn-cs"/>
              </a:rPr>
              <a:t>九月</a:t>
            </a:r>
            <a:endParaRPr kumimoji="0" lang="en-US" sz="2000" b="1" i="0" u="none" strike="noStrike" kern="1200" cap="none" spc="0" normalizeH="0" baseline="0" noProof="0">
              <a:ln>
                <a:noFill/>
              </a:ln>
              <a:solidFill>
                <a:srgbClr val="455F51"/>
              </a:solidFill>
              <a:effectLst/>
              <a:uLnTx/>
              <a:uFillTx/>
              <a:latin typeface="Aptos Narrow" panose="020B0004020202020204" pitchFamily="34" charset="0"/>
              <a:ea typeface="+mn-ea"/>
              <a:cs typeface="+mn-cs"/>
            </a:endParaRPr>
          </a:p>
          <a:p>
            <a:endParaRPr lang="en-US">
              <a:latin typeface="Aptos ExtraBold"/>
            </a:endParaRPr>
          </a:p>
          <a:p>
            <a:pPr marL="171450" indent="-171450" rtl="0">
              <a:buFont typeface="Wingdings" panose="05000000000000000000" pitchFamily="2" charset="2"/>
              <a:buChar char="§"/>
            </a:pPr>
            <a:r>
              <a:rPr lang="zh-Hans" sz="1200" b="0" i="0" u="none" strike="noStrike">
                <a:latin typeface="Simsun"/>
                <a:ea typeface="Simsun"/>
              </a:rPr>
              <a:t>第二次特别工作组会议</a:t>
            </a:r>
            <a:br>
              <a:rPr lang="zh-Hans" sz="1200" b="0" i="0" u="none" strike="noStrike">
                <a:latin typeface="Simsun"/>
                <a:ea typeface="Simsun"/>
              </a:rPr>
            </a:br>
            <a:r>
              <a:rPr lang="zh-Hans" sz="1200" b="0" i="0" u="none" strike="noStrike">
                <a:latin typeface="Simsun"/>
                <a:ea typeface="Simsun"/>
              </a:rPr>
              <a:t>（9/12）</a:t>
            </a:r>
          </a:p>
          <a:p>
            <a:pPr marL="171450" indent="-171450" rtl="0">
              <a:buFont typeface="Wingdings" panose="05000000000000000000" pitchFamily="2" charset="2"/>
              <a:buChar char="§"/>
            </a:pPr>
            <a:r>
              <a:rPr lang="zh-Hans" sz="1200" b="0" i="0" u="none" strike="noStrike">
                <a:latin typeface="Simsun"/>
                <a:ea typeface="Simsun"/>
              </a:rPr>
              <a:t>制定社区参与策略</a:t>
            </a:r>
            <a:endParaRPr lang="en-US">
              <a:latin typeface="Aptos ExtraBold" panose="020B0004020202020204" pitchFamily="34" charset="0"/>
            </a:endParaRPr>
          </a:p>
          <a:p>
            <a:pPr marL="171450" indent="-171450" rtl="0">
              <a:buFont typeface="Wingdings" panose="05000000000000000000" pitchFamily="2" charset="2"/>
              <a:buChar char="§"/>
            </a:pPr>
            <a:r>
              <a:rPr lang="zh-Hans" sz="1200" b="0" i="0" u="none" strike="noStrike">
                <a:latin typeface="Simsun"/>
                <a:ea typeface="Simsun"/>
              </a:rPr>
              <a:t>制定公开听证会的结构和内容</a:t>
            </a:r>
            <a:endParaRPr lang="en-US">
              <a:latin typeface="Aptos ExtraBold" panose="020B0004020202020204" pitchFamily="34" charset="0"/>
            </a:endParaRPr>
          </a:p>
          <a:p>
            <a:pPr marL="171450" indent="-171450">
              <a:buFont typeface="Wingdings" panose="05000000000000000000" pitchFamily="2" charset="2"/>
              <a:buChar char="§"/>
            </a:pPr>
            <a:endParaRPr lang="en-US">
              <a:latin typeface="Aptos ExtraBold" panose="020B0004020202020204" pitchFamily="34" charset="0"/>
            </a:endParaRPr>
          </a:p>
        </p:txBody>
      </p:sp>
      <p:sp>
        <p:nvSpPr>
          <p:cNvPr id="28" name="Text Placeholder 27">
            <a:extLst>
              <a:ext uri="{FF2B5EF4-FFF2-40B4-BE49-F238E27FC236}">
                <a16:creationId xmlns:a16="http://schemas.microsoft.com/office/drawing/2014/main" id="{D3C0372E-AAB6-B186-B4D7-1B1687E4C90F}"/>
              </a:ext>
            </a:extLst>
          </p:cNvPr>
          <p:cNvSpPr>
            <a:spLocks noGrp="1"/>
          </p:cNvSpPr>
          <p:nvPr>
            <p:ph type="body" sz="quarter" idx="18"/>
          </p:nvPr>
        </p:nvSpPr>
        <p:spPr>
          <a:xfrm>
            <a:off x="5121848" y="2653424"/>
            <a:ext cx="1838808" cy="2111708"/>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a:ln>
                  <a:noFill/>
                </a:ln>
                <a:solidFill>
                  <a:srgbClr val="455F51"/>
                </a:solidFill>
                <a:uLnTx/>
                <a:uFillTx/>
                <a:latin typeface="Simsun"/>
                <a:ea typeface="Simsun"/>
                <a:cs typeface="+mn-cs"/>
              </a:rPr>
              <a:t>十月至十一月</a:t>
            </a:r>
          </a:p>
          <a:p>
            <a:endParaRPr lang="en-US">
              <a:latin typeface="Aptos ExtraBold"/>
            </a:endParaRPr>
          </a:p>
          <a:p>
            <a:pPr marL="171450" indent="-171450" rtl="0">
              <a:buFont typeface="Wingdings" panose="05000000000000000000" pitchFamily="2" charset="2"/>
              <a:buChar char="§"/>
            </a:pPr>
            <a:r>
              <a:rPr lang="zh-Hans" sz="1200" b="0" i="0" u="none" strike="noStrike">
                <a:latin typeface="Simsun"/>
                <a:ea typeface="Simsun"/>
              </a:rPr>
              <a:t>第三次特别工作组会议（10月初/中旬）</a:t>
            </a:r>
            <a:endParaRPr lang="en-US"/>
          </a:p>
          <a:p>
            <a:pPr marL="171450" indent="-171450" rtl="0">
              <a:buFont typeface="Wingdings" panose="05000000000000000000" pitchFamily="2" charset="2"/>
              <a:buChar char="§"/>
            </a:pPr>
            <a:r>
              <a:rPr lang="zh-Hans" sz="1200" b="0" i="0" u="none" strike="noStrike">
                <a:latin typeface="Simsun"/>
                <a:ea typeface="Simsun"/>
              </a:rPr>
              <a:t>进行一系列一对一对话、跟进、焦点小组讨论等。</a:t>
            </a:r>
          </a:p>
          <a:p>
            <a:pPr marL="171450" indent="-171450" rtl="0">
              <a:buFont typeface="Wingdings" panose="05000000000000000000" pitchFamily="2" charset="2"/>
              <a:buChar char="§"/>
            </a:pPr>
            <a:r>
              <a:rPr lang="zh-Hans" sz="1200" b="0" i="0" u="none" strike="noStrike">
                <a:latin typeface="Simsun"/>
                <a:ea typeface="Simsun"/>
              </a:rPr>
              <a:t>三 (3) 场公开听证会（11 月初）</a:t>
            </a:r>
            <a:endParaRPr lang="en-US">
              <a:ea typeface="Calibri" panose="020F0502020204030204"/>
              <a:cs typeface="Calibri"/>
            </a:endParaRPr>
          </a:p>
          <a:p>
            <a:pPr marL="171450" indent="-171450" rtl="0">
              <a:buFont typeface="Wingdings" panose="05000000000000000000" pitchFamily="2" charset="2"/>
              <a:buChar char="§"/>
            </a:pPr>
            <a:r>
              <a:rPr lang="zh-Hans" sz="1200" b="0" i="0" u="none" strike="noStrike">
                <a:latin typeface="Simsun"/>
                <a:ea typeface="Simsun"/>
              </a:rPr>
              <a:t>起草调查结果和建议的最终报告</a:t>
            </a:r>
            <a:endParaRPr lang="en-US">
              <a:latin typeface="Aptos ExtraBold" panose="020B0004020202020204" pitchFamily="34" charset="0"/>
            </a:endParaRPr>
          </a:p>
          <a:p>
            <a:pPr marL="171450" indent="-171450">
              <a:buFont typeface="Wingdings" panose="05000000000000000000" pitchFamily="2" charset="2"/>
              <a:buChar char="§"/>
            </a:pPr>
            <a:endParaRPr lang="en-US">
              <a:latin typeface="Aptos ExtraBold" panose="020B0004020202020204" pitchFamily="34" charset="0"/>
            </a:endParaRPr>
          </a:p>
        </p:txBody>
      </p:sp>
      <p:sp>
        <p:nvSpPr>
          <p:cNvPr id="63" name="Text Placeholder 62">
            <a:extLst>
              <a:ext uri="{FF2B5EF4-FFF2-40B4-BE49-F238E27FC236}">
                <a16:creationId xmlns:a16="http://schemas.microsoft.com/office/drawing/2014/main" id="{B462E40F-A191-07A3-AAE4-64FC0C4B9D14}"/>
              </a:ext>
            </a:extLst>
          </p:cNvPr>
          <p:cNvSpPr>
            <a:spLocks noGrp="1"/>
          </p:cNvSpPr>
          <p:nvPr>
            <p:ph type="body" sz="quarter" idx="19"/>
          </p:nvPr>
        </p:nvSpPr>
        <p:spPr>
          <a:xfrm>
            <a:off x="7259558" y="2660504"/>
            <a:ext cx="1735585" cy="839183"/>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a:ln>
                  <a:noFill/>
                </a:ln>
                <a:solidFill>
                  <a:srgbClr val="455F51"/>
                </a:solidFill>
                <a:uLnTx/>
                <a:uFillTx/>
                <a:latin typeface="Simsun"/>
                <a:ea typeface="Simsun"/>
                <a:cs typeface="+mn-cs"/>
              </a:rPr>
              <a:t>十二月</a:t>
            </a:r>
          </a:p>
          <a:p>
            <a:endParaRPr lang="en-US">
              <a:latin typeface="Aptos ExtraBold"/>
            </a:endParaRPr>
          </a:p>
          <a:p>
            <a:pPr marL="171450" indent="-171450" rtl="0">
              <a:buFont typeface="Wingdings" panose="05000000000000000000" pitchFamily="2" charset="2"/>
              <a:buChar char="§"/>
            </a:pPr>
            <a:r>
              <a:rPr lang="zh-Hans" sz="1200" b="0" i="0" u="none" strike="noStrike">
                <a:latin typeface="Simsun"/>
                <a:ea typeface="Simsun"/>
              </a:rPr>
              <a:t>准备好报告草案以供公众评论</a:t>
            </a:r>
            <a:endParaRPr lang="en-US"/>
          </a:p>
          <a:p>
            <a:pPr marL="171450" indent="-171450">
              <a:buFont typeface="Wingdings" panose="05000000000000000000" pitchFamily="2" charset="2"/>
              <a:buChar char="§"/>
            </a:pPr>
            <a:endParaRPr lang="en-US">
              <a:latin typeface="Aptos ExtraBold" panose="020B0004020202020204" pitchFamily="34" charset="0"/>
            </a:endParaRPr>
          </a:p>
        </p:txBody>
      </p:sp>
      <p:sp>
        <p:nvSpPr>
          <p:cNvPr id="64" name="Text Placeholder 63">
            <a:extLst>
              <a:ext uri="{FF2B5EF4-FFF2-40B4-BE49-F238E27FC236}">
                <a16:creationId xmlns:a16="http://schemas.microsoft.com/office/drawing/2014/main" id="{9365CF50-0B55-2D7C-58C8-0C8B17BAA65F}"/>
              </a:ext>
            </a:extLst>
          </p:cNvPr>
          <p:cNvSpPr>
            <a:spLocks noGrp="1"/>
          </p:cNvSpPr>
          <p:nvPr>
            <p:ph type="body" sz="quarter" idx="20"/>
          </p:nvPr>
        </p:nvSpPr>
        <p:spPr>
          <a:xfrm>
            <a:off x="9421037" y="2664797"/>
            <a:ext cx="2298529" cy="839183"/>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a:ln>
                  <a:noFill/>
                </a:ln>
                <a:solidFill>
                  <a:srgbClr val="455F51"/>
                </a:solidFill>
                <a:uLnTx/>
                <a:uFillTx/>
                <a:latin typeface="Simsun"/>
                <a:ea typeface="Simsun"/>
                <a:cs typeface="+mn-cs"/>
              </a:rPr>
              <a:t>2026年一月至三月</a:t>
            </a:r>
          </a:p>
          <a:p>
            <a:endParaRPr lang="en-US">
              <a:latin typeface="Aptos ExtraBold"/>
            </a:endParaRPr>
          </a:p>
          <a:p>
            <a:pPr marL="171450" indent="-171450" rtl="0">
              <a:buFont typeface="Wingdings" panose="05000000000000000000" pitchFamily="2" charset="2"/>
              <a:buChar char="§"/>
            </a:pPr>
            <a:r>
              <a:rPr lang="zh-Hans" sz="1200" b="0" i="0" u="none" strike="noStrike">
                <a:latin typeface="Simsun"/>
                <a:ea typeface="Simsun"/>
              </a:rPr>
              <a:t>第四次特别工作组会议（一月）</a:t>
            </a:r>
          </a:p>
          <a:p>
            <a:pPr marL="171450" indent="-171450" rtl="0">
              <a:buFont typeface="Wingdings" panose="05000000000000000000" pitchFamily="2" charset="2"/>
              <a:buChar char="§"/>
            </a:pPr>
            <a:r>
              <a:rPr lang="zh-Hans" sz="1200" b="0" i="0" u="none" strike="noStrike">
                <a:latin typeface="Simsun"/>
                <a:ea typeface="Simsun"/>
              </a:rPr>
              <a:t>公众意见征询期 </a:t>
            </a:r>
            <a:br>
              <a:rPr lang="zh-Hans" sz="1200" b="0" i="0" u="none" strike="noStrike">
                <a:latin typeface="Simsun"/>
                <a:ea typeface="Simsun"/>
              </a:rPr>
            </a:br>
            <a:r>
              <a:rPr lang="zh-Hans" sz="1200" b="0" i="0" u="none" strike="noStrike">
                <a:latin typeface="Simsun"/>
                <a:ea typeface="Simsun"/>
              </a:rPr>
              <a:t>（1个月）</a:t>
            </a:r>
            <a:endParaRPr lang="en-US">
              <a:latin typeface="Aptos ExtraBold" panose="020B0004020202020204" pitchFamily="34" charset="0"/>
            </a:endParaRPr>
          </a:p>
          <a:p>
            <a:pPr marL="171450" indent="-171450" rtl="0">
              <a:buFont typeface="Wingdings" panose="05000000000000000000" pitchFamily="2" charset="2"/>
              <a:buChar char="§"/>
            </a:pPr>
            <a:r>
              <a:rPr lang="zh-Hans" sz="1200" b="0" i="0" u="none" strike="noStrike">
                <a:latin typeface="Simsun"/>
                <a:ea typeface="Simsun"/>
              </a:rPr>
              <a:t>第五次特别工作组会议 </a:t>
            </a:r>
            <a:br>
              <a:rPr lang="zh-Hans" sz="1200" b="0" i="0" u="none" strike="noStrike">
                <a:latin typeface="Simsun"/>
                <a:ea typeface="Simsun"/>
              </a:rPr>
            </a:br>
            <a:r>
              <a:rPr lang="zh-Hans" sz="1200" b="0" i="0" u="none" strike="noStrike">
                <a:latin typeface="Simsun"/>
                <a:ea typeface="Simsun"/>
              </a:rPr>
              <a:t>（二月下旬）</a:t>
            </a:r>
          </a:p>
          <a:p>
            <a:pPr marL="171450" indent="-171450" rtl="0">
              <a:buFont typeface="Wingdings" panose="05000000000000000000" pitchFamily="2" charset="2"/>
              <a:buChar char="§"/>
            </a:pPr>
            <a:r>
              <a:rPr lang="zh-Hans" sz="1200" b="0" i="0" u="none" strike="noStrike">
                <a:latin typeface="Simsun"/>
                <a:ea typeface="Simsun"/>
              </a:rPr>
              <a:t>完成报告并提交</a:t>
            </a:r>
          </a:p>
          <a:p>
            <a:pPr marL="171450" indent="-171450">
              <a:buFont typeface="Wingdings" panose="05000000000000000000" pitchFamily="2" charset="2"/>
              <a:buChar char="§"/>
            </a:pPr>
            <a:endParaRPr lang="en-US">
              <a:latin typeface="Aptos ExtraBold" panose="020B0004020202020204" pitchFamily="34" charset="0"/>
            </a:endParaRPr>
          </a:p>
          <a:p>
            <a:pPr marL="171450" indent="-171450">
              <a:buFont typeface="Wingdings" panose="05000000000000000000" pitchFamily="2" charset="2"/>
              <a:buChar char="§"/>
            </a:pPr>
            <a:endParaRPr lang="en-US">
              <a:latin typeface="Aptos ExtraBold" panose="020B0004020202020204" pitchFamily="34" charset="0"/>
            </a:endParaRPr>
          </a:p>
        </p:txBody>
      </p:sp>
      <p:grpSp>
        <p:nvGrpSpPr>
          <p:cNvPr id="13" name="Group 12">
            <a:extLst>
              <a:ext uri="{FF2B5EF4-FFF2-40B4-BE49-F238E27FC236}">
                <a16:creationId xmlns:a16="http://schemas.microsoft.com/office/drawing/2014/main" id="{411E97D8-C944-B6A7-DFF5-CA5DF8ADB04A}"/>
              </a:ext>
              <a:ext uri="{C183D7F6-B498-43B3-948B-1728B52AA6E4}">
                <adec:decorative xmlns:adec="http://schemas.microsoft.com/office/drawing/2017/decorative" val="1"/>
              </a:ext>
            </a:extLst>
          </p:cNvPr>
          <p:cNvGrpSpPr/>
          <p:nvPr/>
        </p:nvGrpSpPr>
        <p:grpSpPr>
          <a:xfrm>
            <a:off x="2712720" y="4267200"/>
            <a:ext cx="436880" cy="1503680"/>
            <a:chOff x="2712720" y="4267200"/>
            <a:chExt cx="436880" cy="1503680"/>
          </a:xfrm>
        </p:grpSpPr>
        <p:sp>
          <p:nvSpPr>
            <p:cNvPr id="11" name="Rectangle 10">
              <a:extLst>
                <a:ext uri="{FF2B5EF4-FFF2-40B4-BE49-F238E27FC236}">
                  <a16:creationId xmlns:a16="http://schemas.microsoft.com/office/drawing/2014/main" id="{18509A73-4B72-2014-FC88-998E17CAF446}"/>
                </a:ext>
                <a:ext uri="{C183D7F6-B498-43B3-948B-1728B52AA6E4}">
                  <adec:decorative xmlns:adec="http://schemas.microsoft.com/office/drawing/2017/decorative" val="1"/>
                </a:ext>
              </a:extLst>
            </p:cNvPr>
            <p:cNvSpPr/>
            <p:nvPr/>
          </p:nvSpPr>
          <p:spPr>
            <a:xfrm>
              <a:off x="2712720" y="4511040"/>
              <a:ext cx="436880" cy="125984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8" name="Oval 7">
              <a:extLst>
                <a:ext uri="{FF2B5EF4-FFF2-40B4-BE49-F238E27FC236}">
                  <a16:creationId xmlns:a16="http://schemas.microsoft.com/office/drawing/2014/main" id="{5F41BCB1-68A5-D72D-EEA3-40ECCCB025AB}"/>
                </a:ext>
                <a:ext uri="{C183D7F6-B498-43B3-948B-1728B52AA6E4}">
                  <adec:decorative xmlns:adec="http://schemas.microsoft.com/office/drawing/2017/decorative" val="1"/>
                </a:ext>
              </a:extLst>
            </p:cNvPr>
            <p:cNvSpPr/>
            <p:nvPr/>
          </p:nvSpPr>
          <p:spPr>
            <a:xfrm>
              <a:off x="2814320" y="4267200"/>
              <a:ext cx="233680" cy="23368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grpSp>
    </p:spTree>
    <p:extLst>
      <p:ext uri="{BB962C8B-B14F-4D97-AF65-F5344CB8AC3E}">
        <p14:creationId xmlns:p14="http://schemas.microsoft.com/office/powerpoint/2010/main" val="37939387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73516-261A-68DB-4847-D0E700FDD2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85C113-8DCE-AF81-E716-9FA820806CE1}"/>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参与组件</a:t>
            </a:r>
          </a:p>
        </p:txBody>
      </p:sp>
      <p:sp>
        <p:nvSpPr>
          <p:cNvPr id="3" name="Content Placeholder 2">
            <a:extLst>
              <a:ext uri="{FF2B5EF4-FFF2-40B4-BE49-F238E27FC236}">
                <a16:creationId xmlns:a16="http://schemas.microsoft.com/office/drawing/2014/main" id="{0378A189-8252-91A7-8E5E-503D7AB39677}"/>
              </a:ext>
            </a:extLst>
          </p:cNvPr>
          <p:cNvSpPr>
            <a:spLocks noGrp="1"/>
          </p:cNvSpPr>
          <p:nvPr>
            <p:ph idx="1"/>
          </p:nvPr>
        </p:nvSpPr>
        <p:spPr>
          <a:xfrm>
            <a:off x="1097280" y="2112309"/>
            <a:ext cx="10569615" cy="3926905"/>
          </a:xfrm>
        </p:spPr>
        <p:txBody>
          <a:bodyPr vert="horz" lIns="0" tIns="45720" rIns="0" bIns="45720" rtlCol="0" anchor="t">
            <a:noAutofit/>
          </a:bodyPr>
          <a:lstStyle/>
          <a:p>
            <a:pPr marL="383540" lvl="1" rtl="0">
              <a:lnSpc>
                <a:spcPct val="108000"/>
              </a:lnSpc>
              <a:spcBef>
                <a:spcPts val="600"/>
              </a:spcBef>
              <a:spcAft>
                <a:spcPts val="600"/>
              </a:spcAft>
              <a:buFont typeface="Wingdings" panose="05000000000000000000" pitchFamily="2" charset="2"/>
              <a:buChar char="§"/>
            </a:pPr>
            <a:r>
              <a:rPr lang="en-US" altLang="zh-Hans" sz="2200" b="0" i="0" u="none" strike="noStrike" dirty="0">
                <a:latin typeface="Simsun"/>
                <a:ea typeface="Simsun"/>
              </a:rPr>
              <a:t> </a:t>
            </a:r>
            <a:r>
              <a:rPr lang="zh-Hans" sz="2200" b="0" i="0" u="none" strike="noStrike" dirty="0">
                <a:latin typeface="Simsun"/>
                <a:ea typeface="Simsun"/>
              </a:rPr>
              <a:t>翻译会议材料并在公开听证会上提供口译服务</a:t>
            </a:r>
            <a:endParaRPr lang="en-US" sz="2800" dirty="0">
              <a:latin typeface="Aptos Narrow" panose="020B0004020202020204" pitchFamily="34" charset="0"/>
            </a:endParaRPr>
          </a:p>
          <a:p>
            <a:pPr marL="383540" lvl="1" rtl="0">
              <a:lnSpc>
                <a:spcPct val="108000"/>
              </a:lnSpc>
              <a:spcBef>
                <a:spcPts val="600"/>
              </a:spcBef>
              <a:spcAft>
                <a:spcPts val="600"/>
              </a:spcAft>
              <a:buFont typeface="Wingdings" panose="05000000000000000000" pitchFamily="2" charset="2"/>
              <a:buChar char="§"/>
            </a:pPr>
            <a:r>
              <a:rPr lang="en-US" altLang="zh-Hans" sz="2200" b="0" i="0" u="none" strike="noStrike" dirty="0">
                <a:latin typeface="Simsun"/>
                <a:ea typeface="Simsun"/>
              </a:rPr>
              <a:t> </a:t>
            </a:r>
            <a:r>
              <a:rPr lang="zh-Hans" sz="2200" b="0" i="0" u="none" strike="noStrike" dirty="0">
                <a:latin typeface="Simsun"/>
                <a:ea typeface="Simsun"/>
              </a:rPr>
              <a:t>参加现有的聚会/社区活动，以推广公众听证会并收集意见——</a:t>
            </a:r>
            <a:r>
              <a:rPr lang="zh-Hans" sz="2200" b="0" i="1" u="none" strike="noStrike" dirty="0">
                <a:latin typeface="Simsun"/>
                <a:ea typeface="Simsun"/>
              </a:rPr>
              <a:t>寻求建议</a:t>
            </a:r>
          </a:p>
          <a:p>
            <a:pPr marL="383540" lvl="1" rtl="0">
              <a:lnSpc>
                <a:spcPct val="108000"/>
              </a:lnSpc>
              <a:spcBef>
                <a:spcPts val="600"/>
              </a:spcBef>
              <a:spcAft>
                <a:spcPts val="600"/>
              </a:spcAft>
              <a:buFont typeface="Wingdings" panose="05000000000000000000" pitchFamily="2" charset="2"/>
              <a:buChar char="§"/>
            </a:pPr>
            <a:r>
              <a:rPr lang="en-US" altLang="zh-Hans" sz="2200" b="0" i="0" u="none" strike="noStrike" dirty="0">
                <a:latin typeface="Simsun"/>
                <a:ea typeface="Simsun"/>
              </a:rPr>
              <a:t> </a:t>
            </a:r>
            <a:r>
              <a:rPr lang="zh-Hans" sz="2200" b="0" i="0" u="none" strike="noStrike" dirty="0">
                <a:latin typeface="Simsun"/>
                <a:ea typeface="Simsun"/>
              </a:rPr>
              <a:t>（凭借社区合作伙伴的支持，）促进一对一和小组对话——</a:t>
            </a:r>
            <a:r>
              <a:rPr lang="zh-Hans" sz="2200" b="0" i="1" u="none" strike="noStrike" dirty="0">
                <a:latin typeface="Simsun"/>
                <a:ea typeface="Simsun"/>
              </a:rPr>
              <a:t>寻求建议</a:t>
            </a:r>
          </a:p>
          <a:p>
            <a:pPr marL="383540" lvl="1" rtl="0">
              <a:lnSpc>
                <a:spcPct val="108000"/>
              </a:lnSpc>
              <a:spcBef>
                <a:spcPts val="600"/>
              </a:spcBef>
              <a:spcAft>
                <a:spcPts val="600"/>
              </a:spcAft>
              <a:buFont typeface="Wingdings" panose="05000000000000000000" pitchFamily="2" charset="2"/>
              <a:buChar char="§"/>
            </a:pPr>
            <a:r>
              <a:rPr lang="en-US" altLang="zh-Hans" sz="2200" b="0" i="0" u="none" strike="noStrike" dirty="0">
                <a:latin typeface="Simsun"/>
                <a:ea typeface="Simsun"/>
                <a:cs typeface="+mn-lt"/>
              </a:rPr>
              <a:t> </a:t>
            </a:r>
            <a:r>
              <a:rPr lang="zh-Hans" sz="2200" b="0" i="0" u="none" strike="noStrike" dirty="0">
                <a:latin typeface="Simsun"/>
                <a:ea typeface="Simsun"/>
                <a:cs typeface="+mn-lt"/>
              </a:rPr>
              <a:t>通过特定渠道/网络宣传公开听证会——</a:t>
            </a:r>
            <a:r>
              <a:rPr lang="zh-Hans" sz="2200" b="0" i="1" u="none" strike="noStrike" dirty="0">
                <a:latin typeface="Simsun"/>
                <a:ea typeface="Simsun"/>
                <a:cs typeface="+mn-lt"/>
              </a:rPr>
              <a:t>寻求建议</a:t>
            </a:r>
            <a:endParaRPr lang="en-US" sz="2800" dirty="0">
              <a:latin typeface="Aptos Narrow"/>
              <a:ea typeface="+mn-lt"/>
              <a:cs typeface="+mn-lt"/>
            </a:endParaRPr>
          </a:p>
          <a:p>
            <a:pPr marL="200660" lvl="1" indent="0">
              <a:lnSpc>
                <a:spcPct val="108000"/>
              </a:lnSpc>
              <a:spcBef>
                <a:spcPts val="600"/>
              </a:spcBef>
              <a:spcAft>
                <a:spcPts val="600"/>
              </a:spcAft>
              <a:buNone/>
            </a:pPr>
            <a:endParaRPr lang="en-US" sz="2900" b="1" i="1" dirty="0">
              <a:solidFill>
                <a:schemeClr val="accent2"/>
              </a:solidFill>
              <a:latin typeface="Aptos Narrow"/>
            </a:endParaRPr>
          </a:p>
          <a:p>
            <a:pPr marL="200660" lvl="1" indent="0" rtl="0">
              <a:lnSpc>
                <a:spcPct val="108000"/>
              </a:lnSpc>
              <a:spcBef>
                <a:spcPts val="600"/>
              </a:spcBef>
              <a:spcAft>
                <a:spcPts val="600"/>
              </a:spcAft>
              <a:buNone/>
            </a:pPr>
            <a:r>
              <a:rPr lang="zh-Hans" sz="2200" b="1" i="1" u="none" strike="noStrike" dirty="0">
                <a:solidFill>
                  <a:srgbClr val="63A537"/>
                </a:solidFill>
                <a:latin typeface="Simsun"/>
                <a:ea typeface="Simsun"/>
              </a:rPr>
              <a:t>想象一下：在理想的条件下，在这个项目结束时，发生了哪些互动，我们与谁交谈过，我们如何与他们联系？</a:t>
            </a:r>
            <a:endParaRPr lang="en-US" dirty="0">
              <a:solidFill>
                <a:schemeClr val="accent2"/>
              </a:solidFill>
            </a:endParaRPr>
          </a:p>
        </p:txBody>
      </p:sp>
    </p:spTree>
    <p:extLst>
      <p:ext uri="{BB962C8B-B14F-4D97-AF65-F5344CB8AC3E}">
        <p14:creationId xmlns:p14="http://schemas.microsoft.com/office/powerpoint/2010/main" val="66855757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BFB3F-C896-49AD-DBA8-B1B23CCD72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62A45D-D3DE-98F9-F25C-83ECBF9E7C88}"/>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塑造公众听证会</a:t>
            </a:r>
          </a:p>
        </p:txBody>
      </p:sp>
      <p:sp>
        <p:nvSpPr>
          <p:cNvPr id="3" name="Content Placeholder 2">
            <a:extLst>
              <a:ext uri="{FF2B5EF4-FFF2-40B4-BE49-F238E27FC236}">
                <a16:creationId xmlns:a16="http://schemas.microsoft.com/office/drawing/2014/main" id="{FEE0AE42-1270-6B2E-1721-F6917945E8D7}"/>
              </a:ext>
            </a:extLst>
          </p:cNvPr>
          <p:cNvSpPr>
            <a:spLocks noGrp="1"/>
          </p:cNvSpPr>
          <p:nvPr>
            <p:ph idx="1"/>
          </p:nvPr>
        </p:nvSpPr>
        <p:spPr>
          <a:xfrm>
            <a:off x="1097280" y="2015854"/>
            <a:ext cx="10058400" cy="4023360"/>
          </a:xfrm>
        </p:spPr>
        <p:txBody>
          <a:bodyPr vert="horz" lIns="0" tIns="45720" rIns="0" bIns="45720" rtlCol="0" anchor="t">
            <a:noAutofit/>
          </a:bodyPr>
          <a:lstStyle/>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solidFill>
                  <a:srgbClr val="404040"/>
                </a:solidFill>
                <a:latin typeface="Simsun"/>
                <a:ea typeface="Simsun"/>
                <a:cs typeface="+mn-lt"/>
              </a:rPr>
              <a:t> </a:t>
            </a:r>
            <a:r>
              <a:rPr lang="zh-Hans" sz="2800" b="0" i="0" u="none" strike="noStrike" dirty="0">
                <a:solidFill>
                  <a:srgbClr val="404040"/>
                </a:solidFill>
                <a:latin typeface="Simsun"/>
                <a:ea typeface="Simsun"/>
                <a:cs typeface="+mn-lt"/>
              </a:rPr>
              <a:t>我们应该关注哪些关键的投入领域？</a:t>
            </a:r>
            <a:endParaRPr lang="en-US" sz="2800" dirty="0">
              <a:solidFill>
                <a:srgbClr val="404040"/>
              </a:solidFill>
              <a:latin typeface="Aptos Narrow"/>
            </a:endParaRPr>
          </a:p>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latin typeface="Simsun"/>
                <a:ea typeface="Simsun"/>
              </a:rPr>
              <a:t> </a:t>
            </a:r>
            <a:r>
              <a:rPr lang="zh-Hans" sz="2800" b="0" i="0" u="none" strike="noStrike" dirty="0">
                <a:latin typeface="Simsun"/>
                <a:ea typeface="Simsun"/>
              </a:rPr>
              <a:t>我们应该向社区成员询问哪些关键问题？</a:t>
            </a:r>
          </a:p>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latin typeface="Simsun"/>
                <a:ea typeface="Simsun"/>
              </a:rPr>
              <a:t> </a:t>
            </a:r>
            <a:r>
              <a:rPr lang="zh-Hans" sz="2800" b="0" i="0" u="none" strike="noStrike" dirty="0">
                <a:latin typeface="Simsun"/>
                <a:ea typeface="Simsun"/>
              </a:rPr>
              <a:t>哪些活动能够最有效地促进社区投入？</a:t>
            </a:r>
            <a:br>
              <a:rPr lang="zh-Hans" sz="2800" b="0" i="0" u="none" strike="noStrike" dirty="0">
                <a:latin typeface="Simsun"/>
                <a:ea typeface="Simsun"/>
              </a:rPr>
            </a:br>
            <a:endParaRPr lang="en-US" sz="2800" dirty="0">
              <a:latin typeface="Aptos Narrow"/>
            </a:endParaRPr>
          </a:p>
          <a:p>
            <a:pPr marL="200660" lvl="1" indent="0">
              <a:lnSpc>
                <a:spcPct val="108000"/>
              </a:lnSpc>
              <a:spcBef>
                <a:spcPts val="600"/>
              </a:spcBef>
              <a:spcAft>
                <a:spcPts val="600"/>
              </a:spcAft>
              <a:buNone/>
            </a:pPr>
            <a:endParaRPr lang="en-US" sz="2600" i="1" dirty="0">
              <a:latin typeface="Aptos Narrow" panose="020B0004020202020204" pitchFamily="34" charset="0"/>
            </a:endParaRPr>
          </a:p>
        </p:txBody>
      </p:sp>
    </p:spTree>
    <p:extLst>
      <p:ext uri="{BB962C8B-B14F-4D97-AF65-F5344CB8AC3E}">
        <p14:creationId xmlns:p14="http://schemas.microsoft.com/office/powerpoint/2010/main" val="277517395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BE677-FC10-B6F5-1429-5D0FCBA97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B3A6D-65D6-9AE1-E97D-F79A89750447}"/>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后续步骤</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C7FFEBF4-7121-3805-811D-A578E901497E}"/>
              </a:ext>
            </a:extLst>
          </p:cNvPr>
          <p:cNvSpPr>
            <a:spLocks noGrp="1"/>
          </p:cNvSpPr>
          <p:nvPr>
            <p:ph idx="1"/>
          </p:nvPr>
        </p:nvSpPr>
        <p:spPr>
          <a:xfrm>
            <a:off x="1097280" y="2015854"/>
            <a:ext cx="10058400" cy="4023360"/>
          </a:xfrm>
        </p:spPr>
        <p:txBody>
          <a:bodyPr vert="horz" lIns="0" tIns="45720" rIns="0" bIns="45720" rtlCol="0" anchor="t">
            <a:noAutofit/>
          </a:bodyPr>
          <a:lstStyle/>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latin typeface="Simsun"/>
                <a:ea typeface="Simsun"/>
              </a:rPr>
              <a:t> </a:t>
            </a:r>
            <a:r>
              <a:rPr lang="zh-Hans" sz="2800" b="0" i="0" u="none" strike="noStrike" dirty="0">
                <a:latin typeface="Simsun"/>
                <a:ea typeface="Simsun"/>
              </a:rPr>
              <a:t>安排第三次特别工作组会议：</a:t>
            </a:r>
            <a:r>
              <a:rPr lang="zh-CN" altLang="en-US" sz="2800" b="0" i="0" u="none" strike="noStrike" dirty="0">
                <a:latin typeface="Simsun"/>
                <a:ea typeface="Simsun"/>
              </a:rPr>
              <a:t>十</a:t>
            </a:r>
            <a:r>
              <a:rPr lang="zh-Hans" sz="2800" b="0" i="0" u="none" strike="noStrike" dirty="0">
                <a:latin typeface="Simsun"/>
                <a:ea typeface="Simsun"/>
              </a:rPr>
              <a:t>月初/中旬</a:t>
            </a:r>
            <a:endParaRPr lang="en-US" sz="2400" dirty="0">
              <a:solidFill>
                <a:srgbClr val="404040"/>
              </a:solidFill>
              <a:highlight>
                <a:srgbClr val="FFFF00"/>
              </a:highlight>
              <a:latin typeface="Aptos Narrow" panose="020B0004020202020204" pitchFamily="34" charset="0"/>
            </a:endParaRPr>
          </a:p>
          <a:p>
            <a:pPr marL="383540" lvl="2" indent="0">
              <a:lnSpc>
                <a:spcPct val="108000"/>
              </a:lnSpc>
              <a:spcBef>
                <a:spcPts val="600"/>
              </a:spcBef>
              <a:spcAft>
                <a:spcPts val="600"/>
              </a:spcAft>
              <a:buNone/>
            </a:pPr>
            <a:endParaRPr lang="en-US" sz="2400" dirty="0">
              <a:latin typeface="Aptos Narrow"/>
              <a:ea typeface="Calibri" panose="020F0502020204030204"/>
              <a:cs typeface="Calibri"/>
            </a:endParaRPr>
          </a:p>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latin typeface="Simsun"/>
                <a:ea typeface="Simsun"/>
              </a:rPr>
              <a:t> </a:t>
            </a:r>
            <a:r>
              <a:rPr lang="zh-Hans" sz="2800" b="0" i="0" u="none" strike="noStrike" dirty="0">
                <a:latin typeface="Simsun"/>
                <a:ea typeface="Simsun"/>
              </a:rPr>
              <a:t>安排三场公开听证会：</a:t>
            </a:r>
            <a:r>
              <a:rPr lang="zh-CN" altLang="en-US" sz="2800" b="0" i="0" u="none" strike="noStrike" dirty="0">
                <a:latin typeface="Simsun"/>
                <a:ea typeface="Simsun"/>
              </a:rPr>
              <a:t>十一</a:t>
            </a:r>
            <a:r>
              <a:rPr lang="zh-Hans" sz="2800" b="0" i="0" u="none" strike="noStrike" dirty="0">
                <a:latin typeface="Simsun"/>
                <a:ea typeface="Simsun"/>
              </a:rPr>
              <a:t>月第一周，具体日期有待确定</a:t>
            </a:r>
            <a:endParaRPr lang="en-US" sz="2800" dirty="0">
              <a:highlight>
                <a:srgbClr val="FFFF00"/>
              </a:highlight>
              <a:latin typeface="Aptos Narrow" panose="020B0004020202020204" pitchFamily="34" charset="0"/>
            </a:endParaRPr>
          </a:p>
          <a:p>
            <a:pPr marL="200660" lvl="1" indent="0">
              <a:lnSpc>
                <a:spcPct val="108000"/>
              </a:lnSpc>
              <a:spcBef>
                <a:spcPts val="600"/>
              </a:spcBef>
              <a:spcAft>
                <a:spcPts val="600"/>
              </a:spcAft>
              <a:buNone/>
            </a:pPr>
            <a:endParaRPr lang="en-US" sz="2600" i="1" dirty="0">
              <a:solidFill>
                <a:srgbClr val="404040"/>
              </a:solidFill>
              <a:latin typeface="Aptos Narrow" panose="020B0004020202020204" pitchFamily="34" charset="0"/>
            </a:endParaRPr>
          </a:p>
          <a:p>
            <a:pPr marL="200660" lvl="1" indent="0" rtl="0">
              <a:lnSpc>
                <a:spcPct val="108000"/>
              </a:lnSpc>
              <a:spcBef>
                <a:spcPts val="600"/>
              </a:spcBef>
              <a:spcAft>
                <a:spcPts val="600"/>
              </a:spcAft>
              <a:buNone/>
            </a:pPr>
            <a:r>
              <a:rPr lang="zh-Hans" sz="2600" b="0" i="1" u="none" strike="noStrike" dirty="0">
                <a:solidFill>
                  <a:srgbClr val="00B050"/>
                </a:solidFill>
                <a:latin typeface="Simsun"/>
                <a:ea typeface="Simsun"/>
              </a:rPr>
              <a:t>*</a:t>
            </a:r>
            <a:r>
              <a:rPr lang="en-US" altLang="zh-Hans" sz="2600" b="0" i="1" u="none" strike="noStrike" dirty="0">
                <a:solidFill>
                  <a:srgbClr val="00B050"/>
                </a:solidFill>
                <a:latin typeface="Simsun"/>
                <a:ea typeface="Simsun"/>
              </a:rPr>
              <a:t> </a:t>
            </a:r>
            <a:r>
              <a:rPr lang="zh-Hans" sz="2600" b="0" i="1" u="none" strike="noStrike" dirty="0">
                <a:solidFill>
                  <a:srgbClr val="00B050"/>
                </a:solidFill>
                <a:latin typeface="Simsun"/>
                <a:ea typeface="Simsun"/>
              </a:rPr>
              <a:t>将通过电子邮件发送 Doodle 民意调查跟进</a:t>
            </a:r>
            <a:endParaRPr lang="en-US" dirty="0">
              <a:solidFill>
                <a:srgbClr val="00B050"/>
              </a:solidFill>
              <a:latin typeface="Aptos Narrow"/>
            </a:endParaRPr>
          </a:p>
          <a:p>
            <a:pPr marL="200660" lvl="1" indent="0">
              <a:lnSpc>
                <a:spcPct val="108000"/>
              </a:lnSpc>
              <a:spcBef>
                <a:spcPts val="600"/>
              </a:spcBef>
              <a:spcAft>
                <a:spcPts val="600"/>
              </a:spcAft>
              <a:buNone/>
            </a:pPr>
            <a:endParaRPr lang="en-US" sz="2900" b="1" i="1" dirty="0">
              <a:solidFill>
                <a:schemeClr val="accent2"/>
              </a:solidFill>
              <a:latin typeface="Aptos Narrow" panose="020B0004020202020204" pitchFamily="34" charset="0"/>
            </a:endParaRPr>
          </a:p>
        </p:txBody>
      </p:sp>
    </p:spTree>
    <p:extLst>
      <p:ext uri="{BB962C8B-B14F-4D97-AF65-F5344CB8AC3E}">
        <p14:creationId xmlns:p14="http://schemas.microsoft.com/office/powerpoint/2010/main" val="36898227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议程</a:t>
            </a:r>
          </a:p>
        </p:txBody>
      </p:sp>
      <p:sp>
        <p:nvSpPr>
          <p:cNvPr id="3" name="Content Placeholder 2">
            <a:extLst>
              <a:ext uri="{FF2B5EF4-FFF2-40B4-BE49-F238E27FC236}">
                <a16:creationId xmlns:a16="http://schemas.microsoft.com/office/drawing/2014/main" id="{5C20FE9E-D1F9-6225-0BD6-212A89ABDAE3}"/>
              </a:ext>
            </a:extLst>
          </p:cNvPr>
          <p:cNvSpPr>
            <a:spLocks noGrp="1"/>
          </p:cNvSpPr>
          <p:nvPr>
            <p:ph idx="1"/>
          </p:nvPr>
        </p:nvSpPr>
        <p:spPr>
          <a:xfrm>
            <a:off x="924560" y="1937174"/>
            <a:ext cx="10058400" cy="4023360"/>
          </a:xfrm>
        </p:spPr>
        <p:txBody>
          <a:bodyPr vert="horz" lIns="0" tIns="45720" rIns="0" bIns="45720" rtlCol="0" anchor="t">
            <a:noAutofit/>
          </a:bodyPr>
          <a:lstStyle/>
          <a:p>
            <a:pPr marL="749300" indent="-457200" rtl="0">
              <a:buAutoNum type="arabicPeriod"/>
            </a:pPr>
            <a:r>
              <a:rPr lang="zh-Hans" sz="2200" b="0" i="0" u="none" strike="noStrike" dirty="0">
                <a:solidFill>
                  <a:srgbClr val="404040"/>
                </a:solidFill>
                <a:latin typeface="Simsun"/>
                <a:ea typeface="Simsun"/>
                <a:cs typeface="Times New Roman"/>
              </a:rPr>
              <a:t>欢迎和点名</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审查8月14日会议纪要[投票]</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查尔斯河历史概述</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审查工作组和利益相关者在这项工作中的目标</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通过工作组会议、参与和公开听证会审查修订后的时间表</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讨论公众听证会、参与和工作组最终报告的内容</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工作组成员提问</a:t>
            </a:r>
            <a:endParaRPr lang="en-US" sz="2400" dirty="0">
              <a:solidFill>
                <a:srgbClr val="404040"/>
              </a:solidFill>
              <a:latin typeface="Aptos Narrow"/>
              <a:ea typeface="Calibri" panose="020F0502020204030204"/>
              <a:cs typeface="Calibri"/>
            </a:endParaRPr>
          </a:p>
          <a:p>
            <a:pPr marL="749300" indent="-457200" rtl="0">
              <a:buSzTx/>
              <a:buAutoNum type="arabicPeriod"/>
            </a:pPr>
            <a:r>
              <a:rPr lang="zh-Hans" sz="2200" b="0" i="0" u="none" strike="noStrike" dirty="0">
                <a:solidFill>
                  <a:srgbClr val="404040"/>
                </a:solidFill>
                <a:latin typeface="Simsun"/>
                <a:ea typeface="Simsun"/>
                <a:cs typeface="Times New Roman"/>
              </a:rPr>
              <a:t>公众评论（在时间允许的情况下）</a:t>
            </a:r>
            <a:endParaRPr lang="en-US" sz="2400" dirty="0">
              <a:solidFill>
                <a:srgbClr val="404040"/>
              </a:solidFill>
              <a:latin typeface="Aptos Narrow"/>
              <a:ea typeface="Calibri" panose="020F0502020204030204"/>
              <a:cs typeface="Calibri"/>
            </a:endParaRPr>
          </a:p>
          <a:p>
            <a:pPr marL="749300" indent="-457200" rtl="0">
              <a:buSzTx/>
              <a:buAutoNum type="arabicPeriod"/>
            </a:pPr>
            <a:r>
              <a:rPr lang="zh-Hans" sz="2200" b="0" i="0" u="none" strike="noStrike" dirty="0">
                <a:solidFill>
                  <a:srgbClr val="404040"/>
                </a:solidFill>
                <a:latin typeface="Simsun"/>
                <a:ea typeface="Simsun"/>
                <a:cs typeface="Times New Roman"/>
              </a:rPr>
              <a:t>休会[投票]</a:t>
            </a:r>
            <a:endParaRPr lang="en-US" sz="2400" dirty="0">
              <a:solidFill>
                <a:srgbClr val="404040"/>
              </a:solidFill>
              <a:latin typeface="Aptos Narrow"/>
              <a:ea typeface="Calibri" panose="020F0502020204030204"/>
              <a:cs typeface="Calibri"/>
            </a:endParaRPr>
          </a:p>
          <a:p>
            <a:pPr marL="383540" lvl="1">
              <a:buSzTx/>
            </a:pPr>
            <a:endParaRPr lang="en-US" sz="2400" dirty="0">
              <a:solidFill>
                <a:srgbClr val="404040"/>
              </a:solidFill>
              <a:latin typeface="Aptos Narrow"/>
              <a:cs typeface="Times New Roman"/>
            </a:endParaRPr>
          </a:p>
        </p:txBody>
      </p:sp>
    </p:spTree>
    <p:extLst>
      <p:ext uri="{BB962C8B-B14F-4D97-AF65-F5344CB8AC3E}">
        <p14:creationId xmlns:p14="http://schemas.microsoft.com/office/powerpoint/2010/main" val="189975376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cs typeface="Calibri Light"/>
              </a:rPr>
              <a:t>欢迎和点名</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1009694" y="1831720"/>
            <a:ext cx="5162332" cy="4484064"/>
          </a:xfrm>
        </p:spPr>
        <p:txBody>
          <a:bodyPr vert="horz" lIns="0" tIns="45720" rIns="0" bIns="45720" rtlCol="0" anchor="t">
            <a:noAutofit/>
          </a:bodyPr>
          <a:lstStyle/>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能源与环境事务执行办公室（EEA）代表： </a:t>
            </a:r>
            <a:r>
              <a:rPr lang="zh-Hans" sz="1500" b="0" i="0" u="none" strike="noStrike" dirty="0">
                <a:ea typeface="Simsun"/>
                <a:cs typeface="+mn-lt"/>
              </a:rPr>
              <a:t>环境正义与公平办公室主任 Jonathan Guzmán</a:t>
            </a:r>
            <a:endParaRPr lang="en-US" sz="1500" dirty="0">
              <a:solidFill>
                <a:srgbClr val="404040"/>
              </a:solidFill>
              <a:ea typeface="+mn-lt"/>
              <a:cs typeface="+mn-lt"/>
            </a:endParaRPr>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多样性与公民权利部（DCR）代表：</a:t>
            </a:r>
            <a:r>
              <a:rPr lang="zh-Hans" sz="1500" b="0" i="0" u="none" strike="noStrike" dirty="0">
                <a:ea typeface="Simsun"/>
                <a:cs typeface="+mn-lt"/>
              </a:rPr>
              <a:t>环境正义高级主管 Monika Roy </a:t>
            </a:r>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公共卫生部气候与环境卫生局局长，或其指定人员：</a:t>
            </a:r>
            <a:r>
              <a:rPr lang="zh-Hans" sz="1500" b="0" i="0" u="none" strike="noStrike" dirty="0">
                <a:ea typeface="Simsun"/>
                <a:cs typeface="+mn-lt"/>
              </a:rPr>
              <a:t>公共卫生部气候与环境卫生局毒理学部首席科学家 Logan Bailey</a:t>
            </a:r>
            <a:endParaRPr lang="en-US" sz="1500" dirty="0">
              <a:ea typeface="Calibri Light" panose="020F0302020204030204"/>
              <a:cs typeface="Calibri Light"/>
            </a:endParaRPr>
          </a:p>
          <a:p>
            <a:pPr marL="384175" indent="-182880" rtl="0">
              <a:lnSpc>
                <a:spcPct val="120000"/>
              </a:lnSpc>
              <a:spcBef>
                <a:spcPct val="0"/>
              </a:spcBef>
              <a:spcAft>
                <a:spcPct val="0"/>
              </a:spcAft>
              <a:buFont typeface="Wingdings" panose="020F0502020204030204" pitchFamily="34" charset="0"/>
              <a:buChar char="§"/>
            </a:pPr>
            <a:r>
              <a:rPr lang="en-US" altLang="zh-Hans" sz="1500" b="1" i="0" u="none" strike="noStrike" dirty="0">
                <a:latin typeface="Aptos Narrow" panose="020B0004020202020204" pitchFamily="34" charset="0"/>
                <a:ea typeface="Simsun"/>
                <a:cs typeface="+mn-lt"/>
              </a:rPr>
              <a:t>Cambridge</a:t>
            </a:r>
            <a:r>
              <a:rPr lang="en-US" altLang="zh-Hans" sz="1500" b="1" i="0" u="none" strike="noStrike" dirty="0">
                <a:ea typeface="Simsun"/>
                <a:cs typeface="+mn-lt"/>
              </a:rPr>
              <a:t> </a:t>
            </a:r>
            <a:r>
              <a:rPr lang="zh-TW" altLang="en-US" sz="1500" b="1" i="0" u="none" strike="noStrike" dirty="0">
                <a:ea typeface="Simsun"/>
                <a:cs typeface="+mn-lt"/>
              </a:rPr>
              <a:t>健康联盟</a:t>
            </a:r>
            <a:r>
              <a:rPr lang="zh-CN" altLang="en-US" sz="1500" b="1" i="0" u="none" strike="noStrike" dirty="0">
                <a:ea typeface="Simsun"/>
                <a:cs typeface="+mn-lt"/>
              </a:rPr>
              <a:t>（</a:t>
            </a:r>
            <a:r>
              <a:rPr lang="zh-Hans" sz="1500" b="1" i="0" u="none" strike="noStrike" dirty="0">
                <a:latin typeface="Aptos Narrow" panose="020B0004020202020204" pitchFamily="34" charset="0"/>
                <a:ea typeface="Simsun"/>
                <a:cs typeface="+mn-lt"/>
              </a:rPr>
              <a:t>Cambridge Health Alliance</a:t>
            </a:r>
            <a:r>
              <a:rPr lang="zh-CN" altLang="en-US" sz="1500" b="1" i="0" u="none" strike="noStrike" dirty="0">
                <a:ea typeface="Simsun"/>
                <a:cs typeface="+mn-lt"/>
              </a:rPr>
              <a:t>）</a:t>
            </a:r>
            <a:r>
              <a:rPr lang="zh-Hans" sz="1500" b="1" i="0" u="none" strike="noStrike" dirty="0">
                <a:ea typeface="Simsun"/>
                <a:cs typeface="+mn-lt"/>
              </a:rPr>
              <a:t>：</a:t>
            </a:r>
            <a:r>
              <a:rPr lang="zh-Hans" sz="1500" b="0" i="0" u="none" strike="noStrike" dirty="0">
                <a:ea typeface="Simsun"/>
                <a:cs typeface="+mn-lt"/>
              </a:rPr>
              <a:t>Cambridge 市首席公共卫生官 Derrick Neal</a:t>
            </a:r>
            <a:endParaRPr lang="en-US" sz="1500" dirty="0"/>
          </a:p>
          <a:p>
            <a:pPr marL="384175" indent="-182880" rtl="0">
              <a:lnSpc>
                <a:spcPct val="120000"/>
              </a:lnSpc>
              <a:spcBef>
                <a:spcPct val="0"/>
              </a:spcBef>
              <a:spcAft>
                <a:spcPct val="0"/>
              </a:spcAft>
              <a:buFont typeface="Wingdings" panose="020F0502020204030204" pitchFamily="34" charset="0"/>
              <a:buChar char="§"/>
            </a:pPr>
            <a:r>
              <a:rPr lang="en-US" altLang="zh-Hans" sz="1500" b="1" i="0" u="none" strike="noStrike" dirty="0">
                <a:latin typeface="Aptos Narrow" panose="020B0004020202020204" pitchFamily="34" charset="0"/>
                <a:ea typeface="Simsun"/>
                <a:cs typeface="+mn-lt"/>
              </a:rPr>
              <a:t>Cambridge</a:t>
            </a:r>
            <a:r>
              <a:rPr lang="en-US" altLang="zh-Hans" sz="1500" b="1" i="0" u="none" strike="noStrike" dirty="0">
                <a:ea typeface="Simsun"/>
                <a:cs typeface="+mn-lt"/>
              </a:rPr>
              <a:t> </a:t>
            </a:r>
            <a:r>
              <a:rPr lang="zh-Hans" altLang="en-US" sz="1500" b="1" i="0" u="none" strike="noStrike" dirty="0">
                <a:ea typeface="Simsun"/>
                <a:cs typeface="+mn-lt"/>
              </a:rPr>
              <a:t>重建局（</a:t>
            </a:r>
            <a:r>
              <a:rPr lang="en-US" altLang="zh-Hans" sz="1500" b="1" i="0" u="none" strike="noStrike" dirty="0">
                <a:latin typeface="Aptos Narrow" panose="020B0004020202020204" pitchFamily="34" charset="0"/>
                <a:ea typeface="Simsun"/>
                <a:cs typeface="+mn-lt"/>
              </a:rPr>
              <a:t>Cambridge Redevelopment Authority</a:t>
            </a:r>
            <a:r>
              <a:rPr lang="zh-Hans" altLang="en-US" sz="1500" b="1" i="0" u="none" strike="noStrike" dirty="0">
                <a:ea typeface="Simsun"/>
                <a:cs typeface="+mn-lt"/>
              </a:rPr>
              <a:t>）</a:t>
            </a:r>
            <a:r>
              <a:rPr lang="zh-Hans" sz="1500" b="1" i="0" u="none" strike="noStrike" dirty="0">
                <a:ea typeface="Simsun"/>
                <a:cs typeface="+mn-lt"/>
              </a:rPr>
              <a:t>：</a:t>
            </a:r>
            <a:r>
              <a:rPr lang="zh-Hans" sz="1500" b="0" i="0" u="none" strike="noStrike" dirty="0">
                <a:ea typeface="Simsun"/>
                <a:cs typeface="+mn-lt"/>
              </a:rPr>
              <a:t>项目和规划总监 Kyle Vangel</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全国有色人种协进会（NAACP） Cambridge 分会：</a:t>
            </a:r>
            <a:r>
              <a:rPr lang="zh-Hans" sz="1500" b="0" i="0" u="none" strike="noStrike" dirty="0">
                <a:ea typeface="Simsun"/>
                <a:cs typeface="+mn-lt"/>
              </a:rPr>
              <a:t>主席 Ken Reeves</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Cambridge Black Pastors Alliance, Inc.: </a:t>
            </a:r>
            <a:r>
              <a:rPr lang="en-US" altLang="zh-Hans" sz="1500" b="1" i="0" u="none" strike="noStrike" dirty="0">
                <a:ea typeface="Simsun"/>
                <a:cs typeface="+mn-lt"/>
              </a:rPr>
              <a:t>  </a:t>
            </a:r>
            <a:r>
              <a:rPr lang="zh-Hans" sz="1500" b="0" i="0" u="none" strike="noStrike" dirty="0">
                <a:ea typeface="Simsun"/>
                <a:cs typeface="+mn-lt"/>
              </a:rPr>
              <a:t>Western Avenue 教堂</a:t>
            </a:r>
            <a:r>
              <a:rPr lang="zh-CN" altLang="en-US" sz="1500" b="0" i="0" u="none" strike="noStrike" dirty="0">
                <a:ea typeface="Simsun"/>
                <a:cs typeface="+mn-lt"/>
              </a:rPr>
              <a:t>（</a:t>
            </a:r>
            <a:r>
              <a:rPr lang="en-US" altLang="zh-Hans" sz="1500" b="0" i="0" u="none" strike="noStrike" dirty="0">
                <a:latin typeface="Aptos Narrow" panose="020B0004020202020204" pitchFamily="34" charset="0"/>
                <a:ea typeface="Simsun"/>
                <a:cs typeface="+mn-lt"/>
              </a:rPr>
              <a:t>Western Avenue Church</a:t>
            </a:r>
            <a:r>
              <a:rPr lang="zh-CN" altLang="en-US" sz="1500" b="0" i="0" u="none" strike="noStrike" dirty="0">
                <a:ea typeface="Simsun"/>
                <a:cs typeface="+mn-lt"/>
              </a:rPr>
              <a:t>）</a:t>
            </a:r>
            <a:r>
              <a:rPr lang="zh-Hans" sz="1500" b="0" i="0" u="none" strike="noStrike" dirty="0">
                <a:ea typeface="Simsun"/>
                <a:cs typeface="+mn-lt"/>
              </a:rPr>
              <a:t>牧师 Jeremy D. Battle</a:t>
            </a:r>
            <a:endParaRPr lang="en-US" sz="1500" dirty="0"/>
          </a:p>
        </p:txBody>
      </p:sp>
      <p:sp>
        <p:nvSpPr>
          <p:cNvPr id="5" name="Content Placeholder 2">
            <a:extLst>
              <a:ext uri="{FF2B5EF4-FFF2-40B4-BE49-F238E27FC236}">
                <a16:creationId xmlns:a16="http://schemas.microsoft.com/office/drawing/2014/main" id="{90CC0AC1-D072-2F30-C89B-BB83919E70CE}"/>
              </a:ext>
            </a:extLst>
          </p:cNvPr>
          <p:cNvSpPr txBox="1"/>
          <p:nvPr/>
        </p:nvSpPr>
        <p:spPr>
          <a:xfrm>
            <a:off x="6434782" y="1835224"/>
            <a:ext cx="5179850"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Massachusetts Bicycle Coalition, Inc.： </a:t>
            </a:r>
            <a:r>
              <a:rPr lang="zh-Hans" sz="1500" b="0" i="0" u="none" strike="noStrike" dirty="0">
                <a:ea typeface="Simsun"/>
                <a:cs typeface="+mn-lt"/>
              </a:rPr>
              <a:t>执行董事 Galen Mook</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Charles River Conservancy, Inc.： </a:t>
            </a:r>
            <a:r>
              <a:rPr lang="zh-Hans" sz="1500" b="0" i="0" u="none" strike="noStrike" dirty="0">
                <a:ea typeface="Simsun"/>
                <a:cs typeface="+mn-lt"/>
              </a:rPr>
              <a:t>执行董事 Laura Jasinski</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Cambridge Mothers Out Front：</a:t>
            </a:r>
            <a:r>
              <a:rPr lang="zh-Hans" sz="1500" b="0" i="0" u="none" strike="noStrike" dirty="0">
                <a:ea typeface="Simsun"/>
                <a:cs typeface="+mn-lt"/>
              </a:rPr>
              <a:t>成员兼领袖 Angela DeSousa</a:t>
            </a:r>
            <a:endParaRPr lang="en-US" sz="1500" dirty="0"/>
          </a:p>
          <a:p>
            <a:pPr marL="384175" indent="-182880" rtl="0">
              <a:lnSpc>
                <a:spcPct val="120000"/>
              </a:lnSpc>
              <a:spcBef>
                <a:spcPct val="0"/>
              </a:spcBef>
              <a:spcAft>
                <a:spcPct val="0"/>
              </a:spcAft>
              <a:buFont typeface="Wingdings" panose="020F0502020204030204" pitchFamily="34" charset="0"/>
              <a:buChar char="§"/>
            </a:pPr>
            <a:r>
              <a:rPr kumimoji="0" lang="en-US" altLang="zh-Hans" sz="1500" b="1" i="0" u="none" strike="noStrike" kern="1200" cap="none" spc="0" normalizeH="0" baseline="0" noProof="0" dirty="0">
                <a:ln>
                  <a:noFill/>
                </a:ln>
                <a:effectLst/>
                <a:uLnTx/>
                <a:uFillTx/>
                <a:latin typeface="Aptos Narrow" panose="020B0004020202020204" pitchFamily="34" charset="0"/>
                <a:ea typeface="Simsun"/>
                <a:cs typeface="Calibri" panose="020F0502020204030204"/>
              </a:rPr>
              <a:t>The People for Riverbend Park </a:t>
            </a:r>
            <a:r>
              <a:rPr lang="zh-CN" altLang="en-US" sz="1500" b="1" i="0" u="none" strike="noStrike" dirty="0">
                <a:ea typeface="Simsun"/>
                <a:cs typeface="+mn-lt"/>
              </a:rPr>
              <a:t>信托基金会（</a:t>
            </a:r>
            <a:r>
              <a:rPr lang="zh-Hans" sz="1500" b="1" i="0" u="none" strike="noStrike" dirty="0">
                <a:latin typeface="Aptos Narrow" panose="020B0004020202020204" pitchFamily="34" charset="0"/>
                <a:ea typeface="Simsun"/>
                <a:cs typeface="+mn-lt"/>
              </a:rPr>
              <a:t>The People for Riverbend Park Trust </a:t>
            </a:r>
            <a:r>
              <a:rPr lang="zh-CN" altLang="en-US" sz="1500" b="1" i="0" u="none" strike="noStrike" dirty="0">
                <a:ea typeface="Simsun"/>
                <a:cs typeface="+mn-lt"/>
              </a:rPr>
              <a:t>）</a:t>
            </a:r>
            <a:r>
              <a:rPr lang="zh-Hans" sz="1500" b="1" i="0" u="none" strike="noStrike" dirty="0">
                <a:ea typeface="Simsun"/>
                <a:cs typeface="+mn-lt"/>
              </a:rPr>
              <a:t>： </a:t>
            </a:r>
            <a:r>
              <a:rPr lang="zh-Hans" sz="1500" b="0" i="0" u="none" strike="noStrike" dirty="0">
                <a:ea typeface="Simsun"/>
                <a:cs typeface="+mn-lt"/>
              </a:rPr>
              <a:t>受托人 Franziska "Fran" Amacher</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个人：</a:t>
            </a:r>
            <a:r>
              <a:rPr lang="zh-Hans" sz="1500" b="0" i="0" u="none" strike="noStrike" dirty="0">
                <a:ea typeface="Simsun"/>
                <a:cs typeface="+mn-lt"/>
              </a:rPr>
              <a:t> Lawrence Adkins</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个人：</a:t>
            </a:r>
            <a:r>
              <a:rPr lang="zh-Hans" sz="1500" b="0" i="0" u="none" strike="noStrike" dirty="0">
                <a:ea typeface="Simsun"/>
                <a:cs typeface="+mn-lt"/>
              </a:rPr>
              <a:t> Sheila Headley-Burwell</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个人：</a:t>
            </a:r>
            <a:r>
              <a:rPr lang="en-US" altLang="zh-Hans" sz="1500" b="1" i="0" u="none" strike="noStrike" dirty="0">
                <a:ea typeface="Simsun"/>
                <a:cs typeface="+mn-lt"/>
              </a:rPr>
              <a:t> </a:t>
            </a:r>
            <a:r>
              <a:rPr lang="zh-Hans" sz="1500" b="0" i="0" u="none" strike="noStrike" dirty="0">
                <a:ea typeface="Simsun"/>
                <a:cs typeface="+mn-lt"/>
              </a:rPr>
              <a:t>Steven Miller</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个人:</a:t>
            </a:r>
            <a:r>
              <a:rPr lang="zh-Hans" sz="1500" b="0" i="0" u="none" strike="noStrike" dirty="0">
                <a:ea typeface="Simsun"/>
                <a:cs typeface="+mn-lt"/>
              </a:rPr>
              <a:t> </a:t>
            </a:r>
            <a:r>
              <a:rPr lang="en-US" altLang="zh-Hans" sz="1500" b="0" i="0" u="none" strike="noStrike" dirty="0">
                <a:ea typeface="Simsun"/>
                <a:cs typeface="+mn-lt"/>
              </a:rPr>
              <a:t>  </a:t>
            </a:r>
            <a:r>
              <a:rPr lang="zh-Hans" sz="1500" b="0" i="0" u="none" strike="noStrike" dirty="0">
                <a:ea typeface="Simsun"/>
                <a:cs typeface="+mn-lt"/>
              </a:rPr>
              <a:t>Thomas Leonard</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个人:</a:t>
            </a:r>
            <a:r>
              <a:rPr lang="zh-Hans" sz="1500" b="0" i="0" u="none" strike="noStrike" dirty="0">
                <a:ea typeface="Simsun"/>
                <a:cs typeface="+mn-lt"/>
              </a:rPr>
              <a:t> </a:t>
            </a:r>
            <a:r>
              <a:rPr lang="en-US" altLang="zh-Hans" sz="1500" b="0" i="0" u="none" strike="noStrike" dirty="0">
                <a:ea typeface="Simsun"/>
                <a:cs typeface="+mn-lt"/>
              </a:rPr>
              <a:t>  </a:t>
            </a:r>
            <a:r>
              <a:rPr lang="zh-Hans" sz="1500" b="0" i="0" u="none" strike="noStrike" dirty="0">
                <a:ea typeface="Simsun"/>
                <a:cs typeface="+mn-lt"/>
              </a:rPr>
              <a:t>Denise Haynes</a:t>
            </a:r>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Calibri"/>
              </a:rPr>
              <a:t>个人：</a:t>
            </a:r>
            <a:r>
              <a:rPr lang="en-US" altLang="zh-Hans" sz="1500" b="1" i="0" u="none" strike="noStrike" dirty="0">
                <a:ea typeface="Simsun"/>
                <a:cs typeface="Calibri"/>
              </a:rPr>
              <a:t> </a:t>
            </a:r>
            <a:r>
              <a:rPr lang="zh-Hans" sz="1500" b="1" i="0" u="none" strike="noStrike" dirty="0">
                <a:ea typeface="Simsun"/>
                <a:cs typeface="Calibri"/>
              </a:rPr>
              <a:t>（</a:t>
            </a:r>
            <a:r>
              <a:rPr lang="zh-Hans" sz="1500" b="0" i="0" u="none" strike="noStrike" dirty="0">
                <a:ea typeface="Simsun"/>
                <a:cs typeface="Calibri"/>
              </a:rPr>
              <a:t>空缺）</a:t>
            </a:r>
          </a:p>
        </p:txBody>
      </p:sp>
    </p:spTree>
    <p:extLst>
      <p:ext uri="{BB962C8B-B14F-4D97-AF65-F5344CB8AC3E}">
        <p14:creationId xmlns:p14="http://schemas.microsoft.com/office/powerpoint/2010/main" val="231850573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工作组规范</a:t>
            </a: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1051788" y="2097996"/>
            <a:ext cx="10786280" cy="4046107"/>
          </a:xfrm>
        </p:spPr>
        <p:txBody>
          <a:bodyPr vert="horz" lIns="0" tIns="45720" rIns="0" bIns="45720" rtlCol="0" anchor="t">
            <a:noAutofit/>
          </a:bodyPr>
          <a:lstStyle/>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所有会议通知将根据《公开会议法》</a:t>
            </a:r>
            <a:r>
              <a:rPr lang="zh-Hans" sz="2000" b="0" i="0" u="none" strike="noStrike" dirty="0">
                <a:solidFill>
                  <a:srgbClr val="000000"/>
                </a:solidFill>
                <a:latin typeface="Aptos" panose="020B0004020202020204" pitchFamily="34" charset="0"/>
                <a:ea typeface="Simsun"/>
              </a:rPr>
              <a:t>（</a:t>
            </a:r>
            <a:r>
              <a:rPr lang="zh-Hans" sz="2000" b="0" i="0" u="none" strike="noStrike" dirty="0">
                <a:solidFill>
                  <a:srgbClr val="000000"/>
                </a:solidFill>
                <a:latin typeface="Aptos Narrow" panose="020B0004020202020204" pitchFamily="34" charset="0"/>
                <a:ea typeface="Simsun"/>
              </a:rPr>
              <a:t>Open Meeting Law</a:t>
            </a:r>
            <a:r>
              <a:rPr lang="zh-Hans" sz="2000" b="0" i="0" u="none" strike="noStrike" dirty="0">
                <a:solidFill>
                  <a:srgbClr val="000000"/>
                </a:solidFill>
                <a:latin typeface="Aptos" panose="020B0004020202020204" pitchFamily="34" charset="0"/>
                <a:ea typeface="Simsun"/>
              </a:rPr>
              <a:t>）</a:t>
            </a:r>
            <a:r>
              <a:rPr lang="zh-Hans" sz="2000" b="0" i="0" u="none" strike="noStrike" dirty="0">
                <a:solidFill>
                  <a:srgbClr val="000000"/>
                </a:solidFill>
                <a:latin typeface="Simsun"/>
                <a:ea typeface="Simsun"/>
              </a:rPr>
              <a:t>的要求公开发布。</a:t>
            </a:r>
            <a:endParaRPr lang="en-US" dirty="0">
              <a:solidFill>
                <a:schemeClr val="tx1"/>
              </a:solidFill>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议程将至少提前 48 小时分发，并包含明确的讨论主题。</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会议记录将在合理的时间内公开。</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CN" altLang="en-US" sz="2000" b="0" i="0" u="none" strike="noStrike" dirty="0">
                <a:solidFill>
                  <a:srgbClr val="000000"/>
                </a:solidFill>
                <a:latin typeface="Simsun"/>
                <a:ea typeface="Simsun"/>
              </a:rPr>
              <a:t>任何审议或决策都不会在公开发布的会议之外进行</a:t>
            </a:r>
            <a:r>
              <a:rPr lang="zh-Hans" sz="2000" b="0" i="0" u="none" strike="noStrike" dirty="0">
                <a:solidFill>
                  <a:srgbClr val="000000"/>
                </a:solidFill>
                <a:latin typeface="Simsun"/>
                <a:ea typeface="Simsun"/>
              </a:rPr>
              <a:t>。</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成员将积极、尊重地倾听所有发言者的意见，包括公众的评论。</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我们会以建设性的方式表达不同意见，重点关注观点而非个人。</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将尽量减少干扰，以确保联合领导的公平参与。</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我们将分配时间供公众评论，并对时长和形式提供明确的指导。</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成员将在决策过程中承认并考虑公众意见。</a:t>
            </a:r>
            <a:endParaRPr lang="en-US" sz="2000" dirty="0">
              <a:solidFill>
                <a:schemeClr val="tx1"/>
              </a:solidFill>
              <a:ea typeface="Calibri" panose="020F0502020204030204"/>
              <a:cs typeface="Calibri"/>
            </a:endParaRPr>
          </a:p>
          <a:p>
            <a:pPr marL="383540" lvl="1">
              <a:lnSpc>
                <a:spcPct val="100000"/>
              </a:lnSpc>
              <a:spcBef>
                <a:spcPts val="400"/>
              </a:spcBef>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a typeface="Calibri" panose="020F0502020204030204"/>
              <a:cs typeface="Calibri"/>
            </a:endParaRPr>
          </a:p>
        </p:txBody>
      </p:sp>
    </p:spTree>
    <p:extLst>
      <p:ext uri="{BB962C8B-B14F-4D97-AF65-F5344CB8AC3E}">
        <p14:creationId xmlns:p14="http://schemas.microsoft.com/office/powerpoint/2010/main" val="293952038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工作组规范（接上页）</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983549" y="1902599"/>
            <a:ext cx="10990996" cy="4398674"/>
          </a:xfrm>
        </p:spPr>
        <p:txBody>
          <a:bodyPr vert="horz" lIns="0" tIns="45720" rIns="0" bIns="45720" rtlCol="0" anchor="t">
            <a:noAutofit/>
          </a:bodyPr>
          <a:lstStyle/>
          <a:p>
            <a:pPr marL="383540" lvl="1" rtl="0">
              <a:buFont typeface="Wingdings" panose="05000000000000000000" pitchFamily="2" charset="2"/>
              <a:buChar char="§"/>
            </a:pPr>
            <a:r>
              <a:rPr lang="zh-Hans" sz="2200" b="0" i="0" u="none" strike="noStrike" dirty="0">
                <a:solidFill>
                  <a:srgbClr val="000000"/>
                </a:solidFill>
                <a:latin typeface="Simsun"/>
                <a:ea typeface="Simsun"/>
              </a:rPr>
              <a:t>我们将提供语言支持和便利，以确保包容性参与。</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会议将在无障碍地点和/或以虚拟方式举行，以满足不同的需求。</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材料将以通俗易懂的语言分享并翻译。</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成员们将努力倾听来自工作一线和历史上处于边缘地位的社区的声音。</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成员将提前做功课并致力于细致参与。</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会议需准时出席；如成员无法出席，需提前通知联合负责人。成员可派人以公职人员身份出席会议，但该人员在工作组内不拥有投票权或正式席位。</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利益冲突将根据适用指南进行披露和管理。</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我们将定期重新审视规范，以反映不断变化的需求和反馈。</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鼓励成员对会议流程和无障碍性提出改进建议。</a:t>
            </a:r>
          </a:p>
          <a:p>
            <a:pPr marL="383540" lvl="1">
              <a:buFont typeface="Wingdings" panose="05000000000000000000" pitchFamily="2" charset="2"/>
              <a:buChar char="§"/>
            </a:pPr>
            <a:endParaRPr lang="en-US" dirty="0"/>
          </a:p>
          <a:p>
            <a:pPr marL="383540" lvl="1">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ndParaRPr>
          </a:p>
        </p:txBody>
      </p:sp>
    </p:spTree>
    <p:extLst>
      <p:ext uri="{BB962C8B-B14F-4D97-AF65-F5344CB8AC3E}">
        <p14:creationId xmlns:p14="http://schemas.microsoft.com/office/powerpoint/2010/main" val="326066289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noAutofit/>
          </a:bodyPr>
          <a:lstStyle/>
          <a:p>
            <a:pPr rtl="0"/>
            <a:r>
              <a:rPr lang="zh-Hans" sz="4800" b="0" i="0" u="none" strike="noStrike" dirty="0">
                <a:latin typeface="Aptos Display" panose="020B0004020202020204" pitchFamily="34" charset="0"/>
                <a:ea typeface="Simsun"/>
                <a:cs typeface="Calibri Light"/>
              </a:rPr>
              <a:t>Zoom </a:t>
            </a:r>
            <a:r>
              <a:rPr lang="zh-Hans" sz="4800" b="0" i="0" u="none" strike="noStrike" dirty="0">
                <a:latin typeface="KaiTi" panose="02010609060101010101" pitchFamily="49" charset="-122"/>
                <a:ea typeface="KaiTi" panose="02010609060101010101" pitchFamily="49" charset="-122"/>
                <a:cs typeface="Calibri Light"/>
              </a:rPr>
              <a:t>聊天管理</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Autofit/>
          </a:bodyPr>
          <a:lstStyle/>
          <a:p>
            <a:pPr marL="571500" indent="-571500" rtl="0">
              <a:buFont typeface="Wingdings" panose="020F0502020204030204" pitchFamily="34" charset="0"/>
              <a:buChar char="§"/>
            </a:pPr>
            <a:r>
              <a:rPr lang="zh-Hans" sz="2800" b="0" i="0" u="none" strike="noStrike" dirty="0">
                <a:latin typeface="Simsun"/>
                <a:ea typeface="Simsun"/>
                <a:cs typeface="Calibri Light"/>
              </a:rPr>
              <a:t>可用于提供评论和提出问题</a:t>
            </a:r>
            <a:endParaRPr lang="en-US" dirty="0"/>
          </a:p>
          <a:p>
            <a:pPr marL="571500" indent="-571500" rtl="0">
              <a:buFont typeface="Wingdings" panose="020F0502020204030204" pitchFamily="34" charset="0"/>
              <a:buChar char="§"/>
            </a:pPr>
            <a:r>
              <a:rPr lang="zh-Hans" sz="2800" b="0" i="0" u="none" strike="noStrike" dirty="0">
                <a:latin typeface="Simsun"/>
                <a:ea typeface="Simsun"/>
                <a:cs typeface="+mn-lt"/>
              </a:rPr>
              <a:t>以公开记录为准</a:t>
            </a:r>
          </a:p>
          <a:p>
            <a:pPr marL="571500" indent="-571500" rtl="0">
              <a:buFont typeface="Wingdings" panose="020F0502020204030204" pitchFamily="34" charset="0"/>
              <a:buChar char="§"/>
            </a:pPr>
            <a:r>
              <a:rPr lang="zh-Hans" sz="2800" b="0" i="0" u="none" strike="noStrike" dirty="0">
                <a:latin typeface="Simsun"/>
                <a:ea typeface="Simsun"/>
                <a:cs typeface="+mn-lt"/>
              </a:rPr>
              <a:t>请关闭和/或不要使用私人消息功能</a:t>
            </a:r>
            <a:endParaRPr lang="en-US" sz="2800" dirty="0">
              <a:latin typeface="Aptos Narrow"/>
            </a:endParaRPr>
          </a:p>
          <a:p>
            <a:endParaRPr lang="en-US" dirty="0">
              <a:ea typeface="Calibri" panose="020F0502020204030204"/>
              <a:cs typeface="Calibri"/>
            </a:endParaRPr>
          </a:p>
        </p:txBody>
      </p:sp>
    </p:spTree>
    <p:extLst>
      <p:ext uri="{BB962C8B-B14F-4D97-AF65-F5344CB8AC3E}">
        <p14:creationId xmlns:p14="http://schemas.microsoft.com/office/powerpoint/2010/main" val="64182933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cs typeface="Calibri Light"/>
              </a:rPr>
              <a:t>回顾 8/14 第一次会议纪要</a:t>
            </a:r>
          </a:p>
        </p:txBody>
      </p:sp>
      <p:sp>
        <p:nvSpPr>
          <p:cNvPr id="3" name="Content Placeholder 2">
            <a:extLst>
              <a:ext uri="{FF2B5EF4-FFF2-40B4-BE49-F238E27FC236}">
                <a16:creationId xmlns:a16="http://schemas.microsoft.com/office/drawing/2014/main" id="{FA68BFAB-DFAC-10AB-0045-B8FC7AF0C2E0}"/>
              </a:ext>
            </a:extLst>
          </p:cNvPr>
          <p:cNvSpPr>
            <a:spLocks noGrp="1"/>
          </p:cNvSpPr>
          <p:nvPr>
            <p:ph idx="1"/>
          </p:nvPr>
        </p:nvSpPr>
        <p:spPr/>
        <p:txBody>
          <a:bodyPr vert="horz" lIns="0" tIns="45720" rIns="0" bIns="45720" rtlCol="0" anchor="t">
            <a:noAutofit/>
          </a:bodyPr>
          <a:lstStyle/>
          <a:p>
            <a:pPr marL="571500" indent="-571500" rtl="0">
              <a:buFont typeface="Wingdings" panose="020F0502020204030204" pitchFamily="34" charset="0"/>
              <a:buChar char="§"/>
            </a:pPr>
            <a:r>
              <a:rPr lang="zh-Hans" sz="2400" b="0" i="0" u="none" strike="noStrike" dirty="0">
                <a:solidFill>
                  <a:srgbClr val="404040"/>
                </a:solidFill>
                <a:latin typeface="Simsun"/>
                <a:ea typeface="Simsun"/>
                <a:cs typeface="Calibri"/>
              </a:rPr>
              <a:t>任何修改</a:t>
            </a:r>
          </a:p>
          <a:p>
            <a:pPr marL="571500" indent="-571500" rtl="0">
              <a:buFont typeface="Wingdings" panose="020F0502020204030204" pitchFamily="34" charset="0"/>
              <a:buChar char="§"/>
            </a:pPr>
            <a:r>
              <a:rPr lang="zh-Hans" sz="2400" b="0" i="0" u="none" strike="noStrike" dirty="0">
                <a:solidFill>
                  <a:srgbClr val="404040"/>
                </a:solidFill>
                <a:latin typeface="Simsun"/>
                <a:ea typeface="Simsun"/>
                <a:cs typeface="Calibri"/>
              </a:rPr>
              <a:t>投票</a:t>
            </a:r>
          </a:p>
          <a:p>
            <a:pPr>
              <a:buFont typeface="Wingdings" panose="020F0502020204030204" pitchFamily="34" charset="0"/>
              <a:buChar char="§"/>
            </a:pPr>
            <a:endParaRPr lang="en-US" sz="1700" dirty="0">
              <a:solidFill>
                <a:srgbClr val="000000"/>
              </a:solidFill>
              <a:ea typeface="Calibri" panose="020F0502020204030204"/>
              <a:cs typeface="Calibri"/>
            </a:endParaRPr>
          </a:p>
          <a:p>
            <a:endParaRPr lang="en-US" dirty="0">
              <a:ea typeface="Calibri" panose="020F0502020204030204"/>
              <a:cs typeface="Calibri"/>
            </a:endParaRPr>
          </a:p>
        </p:txBody>
      </p:sp>
    </p:spTree>
    <p:extLst>
      <p:ext uri="{BB962C8B-B14F-4D97-AF65-F5344CB8AC3E}">
        <p14:creationId xmlns:p14="http://schemas.microsoft.com/office/powerpoint/2010/main" val="28005287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7A9A5-E38C-0772-0079-73A306B4B8B3}"/>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cs typeface="Calibri Light"/>
              </a:rPr>
              <a:t>查尔斯河历史概述</a:t>
            </a:r>
          </a:p>
        </p:txBody>
      </p:sp>
      <p:sp>
        <p:nvSpPr>
          <p:cNvPr id="3" name="Content Placeholder 2">
            <a:extLst>
              <a:ext uri="{FF2B5EF4-FFF2-40B4-BE49-F238E27FC236}">
                <a16:creationId xmlns:a16="http://schemas.microsoft.com/office/drawing/2014/main" id="{27460B5C-6F32-AD98-6747-EE8C88B8832D}"/>
              </a:ext>
            </a:extLst>
          </p:cNvPr>
          <p:cNvSpPr>
            <a:spLocks noGrp="1"/>
          </p:cNvSpPr>
          <p:nvPr>
            <p:ph idx="1"/>
          </p:nvPr>
        </p:nvSpPr>
        <p:spPr>
          <a:xfrm>
            <a:off x="1202383" y="2059094"/>
            <a:ext cx="9953297" cy="3810000"/>
          </a:xfrm>
        </p:spPr>
        <p:txBody>
          <a:bodyPr vert="horz" lIns="0" tIns="45720" rIns="0" bIns="45720" rtlCol="0" anchor="t">
            <a:noAutofit/>
          </a:bodyPr>
          <a:lstStyle/>
          <a:p>
            <a:pPr marL="0" indent="0" rtl="0">
              <a:buNone/>
            </a:pPr>
            <a:r>
              <a:rPr lang="zh-Hans" sz="2000" b="0" i="0" u="none" strike="noStrike" dirty="0">
                <a:latin typeface="Simsun"/>
                <a:ea typeface="Simsun"/>
                <a:cs typeface="Calibri"/>
              </a:rPr>
              <a:t>工作组成员 </a:t>
            </a:r>
            <a:r>
              <a:rPr lang="zh-Hans" sz="2000" b="0" i="0" u="none" strike="noStrike" dirty="0">
                <a:latin typeface="Aptos Narrow" panose="020B0004020202020204" pitchFamily="34" charset="0"/>
                <a:ea typeface="Simsun"/>
                <a:cs typeface="Calibri"/>
              </a:rPr>
              <a:t>Lawrence Adkins、Sheila Headley-Burwell 和 Denise </a:t>
            </a:r>
            <a:r>
              <a:rPr lang="zh-Hans" sz="2000" b="0" i="0" u="none" strike="noStrike">
                <a:latin typeface="Aptos Narrow" panose="020B0004020202020204" pitchFamily="34" charset="0"/>
                <a:ea typeface="Simsun"/>
                <a:cs typeface="Calibri"/>
              </a:rPr>
              <a:t>Haynes </a:t>
            </a:r>
            <a:r>
              <a:rPr lang="zh-Hans" sz="2000" b="0" i="0" u="none" strike="noStrike">
                <a:latin typeface="Simsun"/>
                <a:ea typeface="Simsun"/>
                <a:cs typeface="Calibri"/>
              </a:rPr>
              <a:t>进行演讲</a:t>
            </a:r>
            <a:endParaRPr lang="en-US" dirty="0">
              <a:ea typeface="Calibri" panose="020F0502020204030204"/>
              <a:cs typeface="Calibri"/>
            </a:endParaRPr>
          </a:p>
          <a:p>
            <a:pPr marL="0" indent="0">
              <a:buNone/>
            </a:pPr>
            <a:endParaRPr lang="en-US" dirty="0">
              <a:latin typeface="Aptos Narrow"/>
              <a:ea typeface="Calibri" panose="020F0502020204030204"/>
              <a:cs typeface="Calibri"/>
            </a:endParaRPr>
          </a:p>
        </p:txBody>
      </p:sp>
    </p:spTree>
    <p:extLst>
      <p:ext uri="{BB962C8B-B14F-4D97-AF65-F5344CB8AC3E}">
        <p14:creationId xmlns:p14="http://schemas.microsoft.com/office/powerpoint/2010/main" val="100045514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DCE65-D48E-98BA-3A8E-E92A33924D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92B5A-8320-265C-D520-4CF42F13D787}"/>
              </a:ext>
            </a:extLst>
          </p:cNvPr>
          <p:cNvSpPr>
            <a:spLocks noGrp="1"/>
          </p:cNvSpPr>
          <p:nvPr>
            <p:ph type="title"/>
          </p:nvPr>
        </p:nvSpPr>
        <p:spPr/>
        <p:txBody>
          <a:bodyPr>
            <a:noAutofit/>
          </a:bodyPr>
          <a:lstStyle/>
          <a:p>
            <a:pPr rtl="0"/>
            <a:r>
              <a:rPr lang="zh-CN" altLang="en-US" dirty="0">
                <a:latin typeface="KaiTi" panose="02010609060101010101" pitchFamily="49" charset="-122"/>
                <a:ea typeface="KaiTi" panose="02010609060101010101" pitchFamily="49" charset="-122"/>
                <a:cs typeface="Calibri Light"/>
              </a:rPr>
              <a:t>本</a:t>
            </a:r>
            <a:r>
              <a:rPr lang="zh-Hans" sz="4800" b="0" i="0" u="none" strike="noStrike" dirty="0">
                <a:latin typeface="KaiTi" panose="02010609060101010101" pitchFamily="49" charset="-122"/>
                <a:ea typeface="KaiTi" panose="02010609060101010101" pitchFamily="49" charset="-122"/>
                <a:cs typeface="Calibri Light"/>
              </a:rPr>
              <a:t>项工作的目标</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F698A9E2-2208-3438-D03F-9C68A052138D}"/>
              </a:ext>
            </a:extLst>
          </p:cNvPr>
          <p:cNvSpPr>
            <a:spLocks noGrp="1"/>
          </p:cNvSpPr>
          <p:nvPr>
            <p:ph idx="1"/>
          </p:nvPr>
        </p:nvSpPr>
        <p:spPr>
          <a:xfrm>
            <a:off x="1132314" y="1968355"/>
            <a:ext cx="10058400" cy="4023360"/>
          </a:xfrm>
        </p:spPr>
        <p:txBody>
          <a:bodyPr vert="horz" lIns="0" tIns="45720" rIns="0" bIns="45720" rtlCol="0" anchor="t">
            <a:noAutofit/>
          </a:bodyPr>
          <a:lstStyle/>
          <a:p>
            <a:r>
              <a:rPr lang="zh-Hans" sz="2000" b="0" i="0" u="none" strike="noStrike" dirty="0">
                <a:latin typeface="Simsun"/>
                <a:ea typeface="Simsun"/>
                <a:cs typeface="+mn-lt"/>
              </a:rPr>
              <a:t>“</a:t>
            </a:r>
            <a:r>
              <a:rPr lang="en-US" altLang="zh-CN" sz="2000" b="0" i="0" u="none" strike="noStrike" dirty="0">
                <a:latin typeface="Simsun"/>
                <a:ea typeface="Simsun"/>
                <a:cs typeface="+mn-lt"/>
              </a:rPr>
              <a:t>……</a:t>
            </a:r>
            <a:r>
              <a:rPr lang="zh-Hans" sz="2000" b="0" i="0" u="none" strike="noStrike" dirty="0">
                <a:latin typeface="Simsun"/>
                <a:ea typeface="Simsun"/>
                <a:cs typeface="+mn-lt"/>
              </a:rPr>
              <a:t>应设立一个工作组进行研究并向部门提出</a:t>
            </a:r>
            <a:r>
              <a:rPr lang="zh-Hans" sz="2000" b="0" i="0" u="sng" strike="noStrike" dirty="0">
                <a:latin typeface="Simsun"/>
                <a:ea typeface="Simsun"/>
                <a:cs typeface="+mn-lt"/>
              </a:rPr>
              <a:t>建议</a:t>
            </a:r>
            <a:r>
              <a:rPr lang="zh-Hans" sz="2000" b="0" i="0" u="none" strike="noStrike" dirty="0">
                <a:latin typeface="Simsun"/>
                <a:ea typeface="Simsun"/>
                <a:cs typeface="+mn-lt"/>
              </a:rPr>
              <a:t>，以：</a:t>
            </a:r>
            <a:r>
              <a:rPr lang="zh-Hans" sz="2000" b="0" i="0" u="none" strike="noStrike" dirty="0">
                <a:latin typeface="Aptos Narrow" panose="020B0004020202020204" pitchFamily="34" charset="0"/>
                <a:ea typeface="Simsun"/>
                <a:cs typeface="+mn-lt"/>
              </a:rPr>
              <a:t>（i）</a:t>
            </a:r>
            <a:r>
              <a:rPr lang="zh-Hans" sz="2000" b="1" i="0" u="none" strike="noStrike" dirty="0">
                <a:latin typeface="Simsun"/>
                <a:ea typeface="Simsun"/>
                <a:cs typeface="+mn-lt"/>
              </a:rPr>
              <a:t>解决 </a:t>
            </a:r>
            <a:r>
              <a:rPr lang="zh-Hans" sz="2000" b="1" i="0" u="none" strike="noStrike" dirty="0">
                <a:latin typeface="Aptos Narrow" panose="020B0004020202020204" pitchFamily="34" charset="0"/>
                <a:ea typeface="Simsun"/>
                <a:cs typeface="+mn-lt"/>
              </a:rPr>
              <a:t>Longfellow </a:t>
            </a:r>
            <a:r>
              <a:rPr lang="zh-Hans" sz="2000" b="1" i="0" u="none" strike="noStrike" dirty="0">
                <a:latin typeface="Simsun"/>
                <a:ea typeface="Simsun"/>
                <a:cs typeface="+mn-lt"/>
              </a:rPr>
              <a:t>桥和 </a:t>
            </a:r>
            <a:r>
              <a:rPr lang="zh-Hans" sz="2000" b="1" i="0" u="none" strike="noStrike" dirty="0">
                <a:latin typeface="Aptos Narrow" panose="020B0004020202020204" pitchFamily="34" charset="0"/>
                <a:ea typeface="KaiTi" panose="02010609060101010101" pitchFamily="49" charset="-122"/>
                <a:cs typeface="+mn-lt"/>
              </a:rPr>
              <a:t>Eliot</a:t>
            </a:r>
            <a:r>
              <a:rPr lang="zh-Hans" sz="2000" b="1" i="0" u="none" strike="noStrike" dirty="0">
                <a:latin typeface="Simsun"/>
                <a:ea typeface="Simsun"/>
                <a:cs typeface="+mn-lt"/>
              </a:rPr>
              <a:t> 桥之间区域公平使用查尔斯河的问题</a:t>
            </a:r>
            <a:r>
              <a:rPr lang="zh-Hans" sz="2000" b="0" i="0" u="none" strike="noStrike" dirty="0">
                <a:latin typeface="Simsun"/>
                <a:ea typeface="Simsun"/>
                <a:cs typeface="+mn-lt"/>
              </a:rPr>
              <a:t>；</a:t>
            </a:r>
            <a:r>
              <a:rPr lang="zh-Hans" sz="2000" b="0" i="0" u="none" strike="noStrike" dirty="0">
                <a:latin typeface="Aptos Narrow" panose="020B0004020202020204" pitchFamily="34" charset="0"/>
                <a:ea typeface="Simsun"/>
                <a:cs typeface="+mn-lt"/>
              </a:rPr>
              <a:t>（ii）</a:t>
            </a:r>
            <a:r>
              <a:rPr lang="zh-Hans" sz="2000" b="0" i="0" u="none" strike="noStrike" dirty="0">
                <a:latin typeface="Simsun"/>
                <a:ea typeface="Simsun"/>
                <a:cs typeface="+mn-lt"/>
              </a:rPr>
              <a:t>确保在涉及查尔斯河地区的决策过程中，</a:t>
            </a:r>
            <a:r>
              <a:rPr lang="zh-Hans" sz="2000" b="1" i="0" u="none" strike="noStrike" dirty="0">
                <a:latin typeface="Simsun"/>
                <a:ea typeface="Simsun"/>
                <a:cs typeface="+mn-lt"/>
              </a:rPr>
              <a:t>有包容性的流程</a:t>
            </a:r>
            <a:r>
              <a:rPr lang="zh-Hans" sz="2000" b="0" i="0" u="none" strike="noStrike" dirty="0">
                <a:latin typeface="Simsun"/>
                <a:ea typeface="Simsun"/>
                <a:cs typeface="+mn-lt"/>
              </a:rPr>
              <a:t>，让所有利益相关者参与进来；</a:t>
            </a:r>
            <a:r>
              <a:rPr lang="zh-Hans" sz="2000" b="0" i="0" u="none" strike="noStrike" dirty="0">
                <a:latin typeface="Aptos Narrow" panose="020B0004020202020204" pitchFamily="34" charset="0"/>
                <a:ea typeface="Simsun"/>
                <a:cs typeface="+mn-lt"/>
              </a:rPr>
              <a:t>（iii）</a:t>
            </a:r>
            <a:r>
              <a:rPr lang="zh-Hans" sz="2000" b="1" i="0" u="none" strike="noStrike" dirty="0">
                <a:latin typeface="Simsun"/>
                <a:ea typeface="Simsun"/>
                <a:cs typeface="+mn-lt"/>
              </a:rPr>
              <a:t>改善与所有利益相关者的沟通</a:t>
            </a:r>
            <a:r>
              <a:rPr lang="zh-Hans" sz="2000" b="0" i="0" u="none" strike="noStrike" dirty="0">
                <a:latin typeface="Simsun"/>
                <a:ea typeface="Simsun"/>
                <a:cs typeface="+mn-lt"/>
              </a:rPr>
              <a:t>。</a:t>
            </a:r>
            <a:br>
              <a:rPr lang="zh-Hans" sz="2000" b="0" i="0" u="none" strike="noStrike" dirty="0">
                <a:latin typeface="Simsun"/>
                <a:ea typeface="Simsun"/>
                <a:cs typeface="+mn-lt"/>
              </a:rPr>
            </a:br>
            <a:br>
              <a:rPr lang="zh-Hans" sz="2000" b="0" i="0" u="none" strike="noStrike" dirty="0">
                <a:latin typeface="Simsun"/>
                <a:ea typeface="Simsun"/>
                <a:cs typeface="+mn-lt"/>
              </a:rPr>
            </a:br>
            <a:r>
              <a:rPr lang="zh-Hans" sz="2000" b="0" i="0" u="none" strike="noStrike" dirty="0">
                <a:latin typeface="Simsun"/>
                <a:ea typeface="Simsun"/>
                <a:cs typeface="+mn-lt"/>
              </a:rPr>
              <a:t> </a:t>
            </a:r>
            <a:r>
              <a:rPr lang="zh-Hans" sz="2000" b="0" i="0" u="none" strike="noStrike" dirty="0">
                <a:latin typeface="Aptos Narrow" panose="020B0004020202020204" pitchFamily="34" charset="0"/>
                <a:ea typeface="Simsun"/>
                <a:cs typeface="+mn-lt"/>
              </a:rPr>
              <a:t>（c）</a:t>
            </a:r>
            <a:r>
              <a:rPr lang="zh-Hans" sz="2000" b="0" i="0" u="none" strike="noStrike" dirty="0">
                <a:latin typeface="Simsun"/>
                <a:ea typeface="Simsun"/>
                <a:cs typeface="+mn-lt"/>
              </a:rPr>
              <a:t>工作组根据第</a:t>
            </a:r>
            <a:r>
              <a:rPr lang="zh-Hans" sz="2000" b="0" i="0" u="none" strike="noStrike" dirty="0">
                <a:latin typeface="Aptos Narrow" panose="020B0004020202020204" pitchFamily="34" charset="0"/>
                <a:ea typeface="Simsun"/>
                <a:cs typeface="+mn-lt"/>
              </a:rPr>
              <a:t>（b）</a:t>
            </a:r>
            <a:r>
              <a:rPr lang="zh-Hans" sz="2000" b="0" i="0" u="none" strike="noStrike" dirty="0">
                <a:latin typeface="Simsun"/>
                <a:ea typeface="Simsun"/>
                <a:cs typeface="+mn-lt"/>
              </a:rPr>
              <a:t>款提出的建议和根据第</a:t>
            </a:r>
            <a:r>
              <a:rPr lang="zh-Hans" sz="2000" b="0" i="0" u="none" strike="noStrike" dirty="0">
                <a:latin typeface="Aptos Narrow" panose="020B0004020202020204" pitchFamily="34" charset="0"/>
                <a:ea typeface="Simsun"/>
                <a:cs typeface="+mn-lt"/>
              </a:rPr>
              <a:t>（g）</a:t>
            </a:r>
            <a:r>
              <a:rPr lang="zh-Hans" sz="2000" b="0" i="0" u="none" strike="noStrike" dirty="0">
                <a:latin typeface="Simsun"/>
                <a:ea typeface="Simsun"/>
                <a:cs typeface="+mn-lt"/>
              </a:rPr>
              <a:t>款提出的报告应包括但不限于以下</a:t>
            </a:r>
            <a:r>
              <a:rPr lang="zh-CN" altLang="en-US" dirty="0">
                <a:latin typeface="Simsun"/>
                <a:ea typeface="Simsun"/>
                <a:cs typeface="+mn-lt"/>
              </a:rPr>
              <a:t>内容</a:t>
            </a:r>
            <a:r>
              <a:rPr lang="zh-Hans" sz="2000" b="0" i="0" u="none" strike="noStrike" dirty="0">
                <a:latin typeface="Simsun"/>
                <a:ea typeface="Simsun"/>
                <a:cs typeface="+mn-lt"/>
              </a:rPr>
              <a:t>：</a:t>
            </a:r>
            <a:r>
              <a:rPr lang="zh-Hans" sz="2000" b="0" i="0" u="none" strike="noStrike" dirty="0">
                <a:latin typeface="Aptos Narrow" panose="020B0004020202020204" pitchFamily="34" charset="0"/>
                <a:ea typeface="Simsun"/>
                <a:cs typeface="+mn-lt"/>
              </a:rPr>
              <a:t>（i）</a:t>
            </a:r>
            <a:r>
              <a:rPr lang="zh-Hans" sz="2000" b="0" i="0" u="none" strike="noStrike" dirty="0">
                <a:latin typeface="Simsun"/>
                <a:ea typeface="Simsun"/>
                <a:cs typeface="+mn-lt"/>
              </a:rPr>
              <a:t>确保该部门在做出涉及</a:t>
            </a:r>
            <a:r>
              <a:rPr lang="en-US" altLang="zh-Hans" sz="2000" b="0" i="0" u="none" strike="noStrike" dirty="0">
                <a:latin typeface="Simsun"/>
                <a:ea typeface="Simsun"/>
                <a:cs typeface="+mn-lt"/>
              </a:rPr>
              <a:t> </a:t>
            </a:r>
            <a:r>
              <a:rPr lang="zh-Hans" sz="2000" b="0" i="0" u="none" strike="noStrike" dirty="0">
                <a:latin typeface="Aptos Narrow" panose="020B0004020202020204" pitchFamily="34" charset="0"/>
                <a:ea typeface="Simsun"/>
                <a:cs typeface="+mn-lt"/>
              </a:rPr>
              <a:t>Longfellow</a:t>
            </a:r>
            <a:r>
              <a:rPr lang="zh-Hans" sz="2000" b="0" i="0" u="none" strike="noStrike" dirty="0">
                <a:latin typeface="Simsun"/>
                <a:ea typeface="Simsun"/>
                <a:cs typeface="+mn-lt"/>
              </a:rPr>
              <a:t> 桥和 </a:t>
            </a:r>
            <a:r>
              <a:rPr lang="zh-Hans" sz="2000" b="0" i="0" u="none" strike="noStrike" dirty="0">
                <a:latin typeface="Aptos Narrow" panose="020B0004020202020204" pitchFamily="34" charset="0"/>
                <a:ea typeface="Simsun"/>
                <a:cs typeface="+mn-lt"/>
              </a:rPr>
              <a:t>Eliot</a:t>
            </a:r>
            <a:r>
              <a:rPr lang="zh-Hans" sz="2000" b="0" i="0" u="none" strike="noStrike" dirty="0">
                <a:latin typeface="Simsun"/>
                <a:ea typeface="Simsun"/>
                <a:cs typeface="+mn-lt"/>
              </a:rPr>
              <a:t> 桥之间的查尔斯河区域的决策时</a:t>
            </a:r>
            <a:r>
              <a:rPr lang="zh-CN" altLang="en-US" sz="2000" b="0" i="0" u="none" strike="noStrike" dirty="0">
                <a:latin typeface="Simsun"/>
                <a:ea typeface="Simsun"/>
                <a:cs typeface="+mn-lt"/>
              </a:rPr>
              <a:t>，</a:t>
            </a:r>
            <a:r>
              <a:rPr lang="zh-Hans" altLang="en-US" b="1" dirty="0">
                <a:latin typeface="Simsun"/>
                <a:ea typeface="Simsun"/>
                <a:cs typeface="+mn-lt"/>
              </a:rPr>
              <a:t>考虑环境正义原则 </a:t>
            </a:r>
            <a:r>
              <a:rPr lang="zh-Hans" sz="2000" b="0" i="0" u="none" strike="noStrike" dirty="0">
                <a:latin typeface="Simsun"/>
                <a:ea typeface="Simsun"/>
                <a:cs typeface="+mn-lt"/>
              </a:rPr>
              <a:t>；</a:t>
            </a:r>
            <a:r>
              <a:rPr lang="zh-Hans" sz="2000" b="0" i="0" u="none" strike="noStrike" dirty="0">
                <a:latin typeface="KaiTi" panose="02010609060101010101" pitchFamily="49" charset="-122"/>
                <a:ea typeface="KaiTi" panose="02010609060101010101" pitchFamily="49" charset="-122"/>
                <a:cs typeface="+mn-lt"/>
              </a:rPr>
              <a:t>（</a:t>
            </a:r>
            <a:r>
              <a:rPr lang="zh-Hans" altLang="en-US" dirty="0">
                <a:latin typeface="Aptos Narrow" panose="020B0004020202020204" pitchFamily="34" charset="0"/>
                <a:ea typeface="Simsun"/>
                <a:cs typeface="+mn-lt"/>
              </a:rPr>
              <a:t> </a:t>
            </a:r>
            <a:r>
              <a:rPr lang="en-US" altLang="zh-Hans" dirty="0">
                <a:latin typeface="Aptos Narrow" panose="020B0004020202020204" pitchFamily="34" charset="0"/>
                <a:ea typeface="Simsun"/>
                <a:cs typeface="+mn-lt"/>
              </a:rPr>
              <a:t>ii </a:t>
            </a:r>
            <a:r>
              <a:rPr lang="zh-Hans" sz="2000" b="0" i="0" u="none" strike="noStrike" dirty="0">
                <a:latin typeface="KaiTi" panose="02010609060101010101" pitchFamily="49" charset="-122"/>
                <a:ea typeface="KaiTi" panose="02010609060101010101" pitchFamily="49" charset="-122"/>
                <a:cs typeface="+mn-lt"/>
              </a:rPr>
              <a:t>）</a:t>
            </a:r>
            <a:r>
              <a:rPr lang="zh-Hans" sz="2000" b="0" i="0" u="none" strike="noStrike" dirty="0">
                <a:latin typeface="Simsun"/>
                <a:ea typeface="Simsun"/>
                <a:cs typeface="+mn-lt"/>
              </a:rPr>
              <a:t>确保在做出有关关闭或限制使用 </a:t>
            </a:r>
            <a:r>
              <a:rPr lang="zh-Hans" sz="2000" b="0" i="0" u="none" strike="noStrike" dirty="0">
                <a:latin typeface="Aptos Narrow" panose="020B0004020202020204" pitchFamily="34" charset="0"/>
                <a:ea typeface="Simsun"/>
                <a:cs typeface="+mn-lt"/>
              </a:rPr>
              <a:t>Memorial Drive </a:t>
            </a:r>
            <a:r>
              <a:rPr lang="zh-Hans" sz="2000" b="0" i="0" u="none" strike="noStrike" dirty="0">
                <a:latin typeface="Simsun"/>
                <a:ea typeface="Simsun"/>
                <a:cs typeface="+mn-lt"/>
              </a:rPr>
              <a:t>的实质性决策时</a:t>
            </a:r>
            <a:r>
              <a:rPr lang="zh-CN" altLang="en-US" sz="2000" b="0" i="0" u="none" strike="noStrike" dirty="0">
                <a:latin typeface="Simsun"/>
                <a:ea typeface="Simsun"/>
                <a:cs typeface="+mn-lt"/>
              </a:rPr>
              <a:t>，</a:t>
            </a:r>
            <a:r>
              <a:rPr lang="zh-Hans" sz="2000" b="0" i="0" u="none" strike="noStrike" dirty="0">
                <a:latin typeface="Simsun"/>
                <a:ea typeface="Simsun"/>
                <a:cs typeface="+mn-lt"/>
              </a:rPr>
              <a:t>所有</a:t>
            </a:r>
            <a:r>
              <a:rPr lang="zh-Hans" sz="2000" b="1" i="0" u="none" strike="noStrike" dirty="0">
                <a:latin typeface="Simsun"/>
                <a:ea typeface="Simsun"/>
                <a:cs typeface="+mn-lt"/>
              </a:rPr>
              <a:t>利益相关者都参与其中</a:t>
            </a:r>
            <a:r>
              <a:rPr lang="zh-Hans" sz="2000" b="0" i="0" u="none" strike="noStrike" dirty="0">
                <a:latin typeface="Simsun"/>
                <a:ea typeface="Simsun"/>
                <a:cs typeface="+mn-lt"/>
              </a:rPr>
              <a:t>；</a:t>
            </a:r>
            <a:r>
              <a:rPr lang="zh-Hans" sz="2000" b="0" i="0" u="none" strike="noStrike" dirty="0">
                <a:latin typeface="Aptos Narrow" panose="020B0004020202020204" pitchFamily="34" charset="0"/>
                <a:ea typeface="Simsun"/>
                <a:cs typeface="+mn-lt"/>
              </a:rPr>
              <a:t>（iii）</a:t>
            </a:r>
            <a:r>
              <a:rPr lang="zh-Hans" sz="2000" b="0" i="0" u="none" strike="noStrike" dirty="0">
                <a:latin typeface="Simsun"/>
                <a:ea typeface="Simsun"/>
                <a:cs typeface="+mn-lt"/>
              </a:rPr>
              <a:t>确保当该部门对 </a:t>
            </a:r>
            <a:r>
              <a:rPr lang="en-US" altLang="zh-Hans" sz="2000" b="0" i="0" u="none" strike="noStrike" dirty="0">
                <a:latin typeface="Aptos Narrow" panose="020B0004020202020204" pitchFamily="34" charset="0"/>
                <a:ea typeface="Simsun"/>
                <a:cs typeface="+mn-lt"/>
              </a:rPr>
              <a:t>Memorial Drive</a:t>
            </a:r>
            <a:r>
              <a:rPr lang="zh-Hans" sz="2000" b="0" i="0" u="none" strike="noStrike" dirty="0">
                <a:latin typeface="Simsun"/>
                <a:ea typeface="Simsun"/>
                <a:cs typeface="+mn-lt"/>
              </a:rPr>
              <a:t> 的</a:t>
            </a:r>
            <a:r>
              <a:rPr lang="zh-CN" altLang="en-US" dirty="0">
                <a:latin typeface="Simsun"/>
                <a:ea typeface="Simsun"/>
                <a:cs typeface="+mn-lt"/>
              </a:rPr>
              <a:t>使用</a:t>
            </a:r>
            <a:r>
              <a:rPr lang="zh-Hans" sz="2000" b="0" i="0" u="none" strike="noStrike" dirty="0">
                <a:latin typeface="Simsun"/>
                <a:ea typeface="Simsun"/>
                <a:cs typeface="+mn-lt"/>
              </a:rPr>
              <a:t>进行更改时，毗邻社区的居民收到</a:t>
            </a:r>
            <a:r>
              <a:rPr lang="zh-Hans" sz="2000" b="1" i="0" u="none" strike="noStrike" dirty="0">
                <a:latin typeface="Simsun"/>
                <a:ea typeface="Simsun"/>
                <a:cs typeface="+mn-lt"/>
              </a:rPr>
              <a:t>适当的通知</a:t>
            </a:r>
            <a:r>
              <a:rPr lang="zh-Hans" sz="2000" b="0" i="0" u="none" strike="noStrike" dirty="0">
                <a:latin typeface="Simsun"/>
                <a:ea typeface="Simsun"/>
                <a:cs typeface="+mn-lt"/>
              </a:rPr>
              <a:t>；</a:t>
            </a:r>
            <a:r>
              <a:rPr lang="zh-Hans" sz="2000" b="0" i="0" u="none" strike="noStrike" dirty="0">
                <a:latin typeface="Aptos Narrow" panose="020B0004020202020204" pitchFamily="34" charset="0"/>
                <a:ea typeface="Simsun"/>
                <a:cs typeface="+mn-lt"/>
              </a:rPr>
              <a:t>（iv）</a:t>
            </a:r>
            <a:r>
              <a:rPr lang="zh-Hans" sz="2000" b="1" i="0" u="none" strike="noStrike" dirty="0">
                <a:latin typeface="Simsun"/>
                <a:ea typeface="Simsun"/>
                <a:cs typeface="+mn-lt"/>
              </a:rPr>
              <a:t>改善查尔斯河沿岸的规划</a:t>
            </a:r>
            <a:r>
              <a:rPr lang="zh-Hans" sz="2000" b="0" i="0" u="none" strike="noStrike" dirty="0">
                <a:latin typeface="Simsun"/>
                <a:ea typeface="Simsun"/>
                <a:cs typeface="+mn-lt"/>
              </a:rPr>
              <a:t>，使各类利益相关者都能满意。”</a:t>
            </a:r>
          </a:p>
        </p:txBody>
      </p:sp>
    </p:spTree>
    <p:extLst>
      <p:ext uri="{BB962C8B-B14F-4D97-AF65-F5344CB8AC3E}">
        <p14:creationId xmlns:p14="http://schemas.microsoft.com/office/powerpoint/2010/main" val="318808441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8.0.7"/>
  <p:tag name="AS_OS" val="Unix 5.10.228.219"/>
  <p:tag name="AS_RELEASE_DATE" val="2024.11.14"/>
  <p:tag name="AS_TITLE" val="Aspose.Slides for .NET6"/>
  <p:tag name="AS_VERSION" val="24.11"/>
</p:tagLst>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c46f977cf27b7ba878adc9f81c3e6451">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8d9270472de6905ff6c6508836b9507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90EAB3-93EA-4ED7-883F-1F52161FC7CF}">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A5AF1A4-0282-4409-B39C-CDD315C5CFD0}">
  <ds:schemaRefs>
    <ds:schemaRef ds:uri="7e245825-fe00-44cb-a130-bcb3cdd41a9c"/>
    <ds:schemaRef ds:uri="b011d414-3260-4405-908a-95aeb116e24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FC7C060-C7A5-40BB-9154-81520B860F51}">
  <ds:schemaRefs>
    <ds:schemaRef ds:uri="http://schemas.microsoft.com/sharepoint/v3/contenttype/forms"/>
  </ds:schemaRefs>
</ds:datastoreItem>
</file>

<file path=docMetadata/LabelInfo.xml><?xml version="1.0" encoding="utf-8"?>
<clbl:labelList xmlns:clbl="http://schemas.microsoft.com/office/2020/mipLabelMetadata">
  <clbl:label id="{c75d8168-fa8e-4753-8aef-55111ae727bd}" enabled="0" method="" siteId="{c75d8168-fa8e-4753-8aef-55111ae727bd}" removed="1"/>
</clbl:labelList>
</file>

<file path=docProps/app.xml><?xml version="1.0" encoding="utf-8"?>
<Properties xmlns="http://schemas.openxmlformats.org/officeDocument/2006/extended-properties" xmlns:vt="http://schemas.openxmlformats.org/officeDocument/2006/docPropsVTypes">
  <Template>Retrospect</Template>
  <TotalTime>1504</TotalTime>
  <Words>2707</Words>
  <Application>Microsoft Office PowerPoint</Application>
  <PresentationFormat>Widescreen</PresentationFormat>
  <Paragraphs>125</Paragraphs>
  <Slides>15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KaiTi</vt:lpstr>
      <vt:lpstr>Simsun</vt:lpstr>
      <vt:lpstr>Aptos</vt:lpstr>
      <vt:lpstr>Aptos Display</vt:lpstr>
      <vt:lpstr>Aptos ExtraBold</vt:lpstr>
      <vt:lpstr>Aptos Narrow</vt:lpstr>
      <vt:lpstr>Arial</vt:lpstr>
      <vt:lpstr>Calibri</vt:lpstr>
      <vt:lpstr>Calibri Light</vt:lpstr>
      <vt:lpstr>Wingdings</vt:lpstr>
      <vt:lpstr>Retrospect</vt:lpstr>
      <vt:lpstr>查尔斯河（ Charles River ） 公平河流使用权特别工作组</vt:lpstr>
      <vt:lpstr>议程</vt:lpstr>
      <vt:lpstr>欢迎和点名</vt:lpstr>
      <vt:lpstr>工作组规范</vt:lpstr>
      <vt:lpstr>工作组规范（接上页）</vt:lpstr>
      <vt:lpstr>Zoom 聊天管理</vt:lpstr>
      <vt:lpstr>回顾 8/14 第一次会议纪要</vt:lpstr>
      <vt:lpstr>查尔斯河历史概述</vt:lpstr>
      <vt:lpstr>本项工作的目标</vt:lpstr>
      <vt:lpstr>本项工作的利益相关者</vt:lpstr>
      <vt:lpstr>特别工作组会议与公开听证会</vt:lpstr>
      <vt:lpstr>最新项目时间表</vt:lpstr>
      <vt:lpstr>参与组件</vt:lpstr>
      <vt:lpstr>塑造公众听证会</vt:lpstr>
      <vt:lpstr>后续步骤</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lastModifiedBy>Emily P</cp:lastModifiedBy>
  <cp:revision>52</cp:revision>
  <dcterms:created xsi:type="dcterms:W3CDTF">2025-08-11T23:41:35Z</dcterms:created>
  <dcterms:modified xsi:type="dcterms:W3CDTF">2025-09-30T16:49:21Z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y fmtid="{D5CDD505-2E9C-101B-9397-08002B2CF9AE}" pid="3" name="MediaServiceImageTags">
    <vt:lpwstr/>
  </property>
</Properties>
</file>