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0"/>
  </p:notesMasterIdLst>
  <p:sldIdLst>
    <p:sldId id="256" r:id="rId5"/>
    <p:sldId id="257" r:id="rId6"/>
    <p:sldId id="285" r:id="rId7"/>
    <p:sldId id="258" r:id="rId8"/>
    <p:sldId id="273" r:id="rId9"/>
    <p:sldId id="279" r:id="rId10"/>
    <p:sldId id="282" r:id="rId11"/>
    <p:sldId id="277" r:id="rId12"/>
    <p:sldId id="283" r:id="rId13"/>
    <p:sldId id="280" r:id="rId14"/>
    <p:sldId id="281" r:id="rId15"/>
    <p:sldId id="286" r:id="rId16"/>
    <p:sldId id="271" r:id="rId17"/>
    <p:sldId id="278" r:id="rId18"/>
    <p:sldId id="272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u, Van" initials="DV" lastIdx="0" clrIdx="1"/>
  <p:cmAuthor id="1" name="Roy, Monika (DCR)" initials="RM" lastIdx="0" clrIdx="2"/>
  <p:cmAuthor id="2" name="Guest User" initials="GU" lastIdx="0" clrIdx="3"/>
  <p:cmAuthor id="3" name="Roy, Monika (DCR)" initials="MR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4A38C-1182-1CC7-416C-73EE2F9CD837}" v="7" dt="2025-09-18T20:16:51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5E10B-7AE1-4C33-8BAA-129001715B52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C671A-6E76-49B8-B04A-ADB906C3D2A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397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C671A-6E76-49B8-B04A-ADB906C3D2A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07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ct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ct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ct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ct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ct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/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/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/>
            <p:nvPr/>
          </p:nvCxnSpPr>
          <p:spPr>
            <a:xfrm flipH="1"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/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ct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ransition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Tx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3928"/>
          </a:xfrm>
        </p:spPr>
        <p:txBody>
          <a:bodyPr>
            <a:noAutofit/>
          </a:bodyPr>
          <a:lstStyle/>
          <a:p>
            <a:pPr rtl="0"/>
            <a:r>
              <a:rPr lang="pt-BR" sz="5000" b="0" i="0" u="none" strike="noStrike" dirty="0">
                <a:latin typeface="Aptos Display"/>
                <a:ea typeface="+mj-lt"/>
                <a:cs typeface="+mj-lt"/>
              </a:rPr>
              <a:t>Grupo de Trabalho para</a:t>
            </a:r>
            <a:br>
              <a:rPr lang="pt-BR" sz="5000" b="0" i="0" u="none" strike="noStrike" dirty="0">
                <a:latin typeface="Aptos Display"/>
                <a:ea typeface="+mj-lt"/>
                <a:cs typeface="+mj-lt"/>
              </a:rPr>
            </a:br>
            <a:r>
              <a:rPr lang="pt-BR" sz="5000" b="0" i="0" u="none" strike="noStrike" dirty="0">
                <a:latin typeface="Aptos Display"/>
                <a:ea typeface="+mj-lt"/>
                <a:cs typeface="+mj-lt"/>
              </a:rPr>
              <a:t> Acesso Equitativo ao Charles River</a:t>
            </a:r>
            <a:endParaRPr lang="en-US" sz="5000" dirty="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en-US" dirty="0"/>
          </a:p>
          <a:p>
            <a:pPr rtl="0"/>
            <a:r>
              <a:rPr lang="pt-BR" sz="2800" b="0" i="0" u="none" strike="noStrike" dirty="0">
                <a:latin typeface="Aptos Narrow"/>
              </a:rPr>
              <a:t>Reunião 2 | 12 de Setembro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FC1D-3676-7D8C-A6D1-36640D15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3431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Partes Interessadas neste Projeto</a:t>
            </a:r>
            <a:endParaRPr lang="en-US" dirty="0">
              <a:latin typeface="Aptos Display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A0AEEE-B49F-497B-7221-93346793BC85}"/>
              </a:ext>
            </a:extLst>
          </p:cNvPr>
          <p:cNvSpPr txBox="1"/>
          <p:nvPr/>
        </p:nvSpPr>
        <p:spPr>
          <a:xfrm>
            <a:off x="6825343" y="2613392"/>
            <a:ext cx="45720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pt-BR" sz="2000" b="0" i="0" u="none" strike="noStrike" dirty="0">
                <a:solidFill>
                  <a:srgbClr val="0C64C0"/>
                </a:solidFill>
                <a:latin typeface="Aptos Narrow"/>
              </a:rPr>
              <a:t>Moradores em um raio de meia milha do Charles River, entre as pontes Longfellow e Eliot – com atenção especial ao bairro Riverside e às comunidades do lado de Cambridge do rio. </a:t>
            </a:r>
            <a:endParaRPr lang="en-US" sz="2000" dirty="0">
              <a:latin typeface="Aptos Narrow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DD353A0-AF3C-4A74-B18E-75B7F45C8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69000" y="5470730"/>
            <a:ext cx="448129" cy="7869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3EB27C-F2EA-A326-D60C-35D2E92B76CF}"/>
              </a:ext>
            </a:extLst>
          </p:cNvPr>
          <p:cNvSpPr txBox="1"/>
          <p:nvPr/>
        </p:nvSpPr>
        <p:spPr>
          <a:xfrm>
            <a:off x="6825343" y="5351858"/>
            <a:ext cx="484632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pt-BR" sz="2000" b="0" i="0" u="none" strike="noStrike" dirty="0">
                <a:solidFill>
                  <a:srgbClr val="0C64C0"/>
                </a:solidFill>
                <a:latin typeface="Aptos Narrow"/>
              </a:rPr>
              <a:t>Aqueles que possam trabalhar ou visitar o Charles River entre as pontes Longfellow e Eliot. </a:t>
            </a:r>
            <a:endParaRPr lang="en-US" sz="2000" dirty="0">
              <a:latin typeface="Aptos Narrow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1CBFB9-8CA9-1997-3CCA-333E1BA1D1CA}"/>
              </a:ext>
            </a:extLst>
          </p:cNvPr>
          <p:cNvSpPr/>
          <p:nvPr/>
        </p:nvSpPr>
        <p:spPr>
          <a:xfrm>
            <a:off x="832757" y="1404257"/>
            <a:ext cx="10858500" cy="650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9CA7-D9A0-F844-552B-71C8C5DF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480" y="1162890"/>
            <a:ext cx="4998720" cy="4307840"/>
          </a:xfrm>
        </p:spPr>
        <p:txBody>
          <a:bodyPr vert="horz" lIns="0" tIns="45720" rIns="0" bIns="45720" rtlCol="0" anchor="t">
            <a:noAutofit/>
          </a:bodyPr>
          <a:lstStyle/>
          <a:p>
            <a:pPr rtl="0"/>
            <a:r>
              <a:rPr lang="pt-BR" sz="2000" b="0" i="1" u="none" strike="noStrike" dirty="0">
                <a:latin typeface="Aptos Narrow"/>
                <a:ea typeface="Calibri"/>
                <a:cs typeface="Calibri"/>
              </a:rPr>
              <a:t>Referências no estatuto:</a:t>
            </a:r>
          </a:p>
          <a:p>
            <a:pPr rtl="0"/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"(ii) garantir que processos inclusivos estejam em vigor para envolver </a:t>
            </a:r>
            <a:r>
              <a:rPr lang="pt-BR" sz="2000" b="1" i="0" u="none" strike="noStrike" dirty="0">
                <a:latin typeface="Aptos Narrow"/>
                <a:ea typeface="Calibri"/>
                <a:cs typeface="Calibri"/>
              </a:rPr>
              <a:t>todas as partes interessadas relevantes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 quando as decisões envolvendo a área do Charles River forem tomadas" </a:t>
            </a:r>
          </a:p>
          <a:p>
            <a:pPr rtl="0"/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"(</a:t>
            </a:r>
            <a:r>
              <a:rPr lang="pt-BR" sz="2000" b="0" i="0" u="none" strike="noStrike" dirty="0" err="1">
                <a:latin typeface="Aptos Narrow"/>
                <a:ea typeface="Calibri"/>
                <a:cs typeface="Calibri"/>
              </a:rPr>
              <a:t>iii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) melhorar a comunicação com </a:t>
            </a:r>
            <a:r>
              <a:rPr lang="pt-BR" sz="2000" b="1" i="0" u="none" strike="noStrike" dirty="0">
                <a:latin typeface="Aptos Narrow"/>
                <a:ea typeface="Calibri"/>
                <a:cs typeface="Calibri"/>
              </a:rPr>
              <a:t>todas as partes interessadas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 </a:t>
            </a:r>
            <a:endParaRPr lang="en-US" dirty="0">
              <a:latin typeface="Aptos Narrow"/>
            </a:endParaRPr>
          </a:p>
          <a:p>
            <a:pPr rtl="0"/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"(</a:t>
            </a:r>
            <a:r>
              <a:rPr lang="pt-BR" sz="2000" b="0" i="0" u="none" strike="noStrike" dirty="0" err="1">
                <a:latin typeface="Aptos Narrow"/>
                <a:ea typeface="Calibri"/>
                <a:cs typeface="Calibri"/>
              </a:rPr>
              <a:t>ii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) garantir que</a:t>
            </a:r>
            <a:r>
              <a:rPr lang="tr-TR" sz="2000" b="0" i="0" u="none" strike="noStrike" dirty="0">
                <a:latin typeface="Aptos Narrow"/>
                <a:ea typeface="Calibri"/>
                <a:cs typeface="Calibri"/>
              </a:rPr>
              <a:t> </a:t>
            </a:r>
            <a:r>
              <a:rPr lang="pt-BR" sz="2000" b="1" i="0" u="none" strike="noStrike" dirty="0">
                <a:latin typeface="Aptos Narrow"/>
                <a:ea typeface="Calibri"/>
                <a:cs typeface="Calibri"/>
              </a:rPr>
              <a:t>todas as partes interessadas estejam envolvidas quando decisões substantivas forem tomadas sobre o fechamento ou limitação do acesso à Memorial Drive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 </a:t>
            </a:r>
            <a:endParaRPr lang="en-US" dirty="0">
              <a:latin typeface="Aptos Narrow"/>
            </a:endParaRPr>
          </a:p>
          <a:p>
            <a:pPr rtl="0"/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"(iv) melhorar a programação ao longo do Charles River que pode ser </a:t>
            </a:r>
            <a:r>
              <a:rPr lang="pt-BR" sz="2000" b="1" i="0" u="none" strike="noStrike" dirty="0">
                <a:latin typeface="Aptos Narrow"/>
                <a:ea typeface="Calibri"/>
                <a:cs typeface="Calibri"/>
              </a:rPr>
              <a:t>desfrutada por uma ampla variedade de partes interessadas</a:t>
            </a: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" </a:t>
            </a:r>
            <a:endParaRPr lang="en-US" dirty="0">
              <a:latin typeface="Aptos Narrow"/>
            </a:endParaRPr>
          </a:p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E75C4DC-D21F-3A31-5602-8A18C21DE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7849" y="1729376"/>
            <a:ext cx="703580" cy="336513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32B35C-1292-6868-D23F-61804427BBA6}"/>
              </a:ext>
            </a:extLst>
          </p:cNvPr>
          <p:cNvCxnSpPr>
            <a:cxnSpLocks/>
          </p:cNvCxnSpPr>
          <p:nvPr/>
        </p:nvCxnSpPr>
        <p:spPr>
          <a:xfrm>
            <a:off x="1097280" y="1000034"/>
            <a:ext cx="1011701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35519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ADE03-A2C8-63D7-ADFC-ABE41AD4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  <a:ea typeface="Calibri Light"/>
                <a:cs typeface="Calibri Light"/>
              </a:rPr>
              <a:t>Reuniões do Grupo de Trabalho x Audiências Públicas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68261-4932-E07D-6093-00AAD8331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894"/>
            <a:ext cx="4318000" cy="3759200"/>
          </a:xfrm>
        </p:spPr>
        <p:txBody>
          <a:bodyPr vert="horz" lIns="0" tIns="45720" rIns="0" bIns="45720" rtlCol="0" anchor="t">
            <a:noAutofit/>
          </a:bodyPr>
          <a:lstStyle/>
          <a:p>
            <a:pPr rtl="0"/>
            <a:r>
              <a:rPr lang="pt-BR" sz="2000" b="1" i="0" u="none" strike="noStrike" dirty="0">
                <a:latin typeface="Aptos Narrow"/>
                <a:ea typeface="Calibri"/>
                <a:cs typeface="Calibri"/>
              </a:rPr>
              <a:t>Reuniões do Grupo de Trabalho</a:t>
            </a:r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 Espaço de discussão para estruturar o programa das três (3) audiências públicas </a:t>
            </a:r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 Elaborar recomendações para o relatório</a:t>
            </a:r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 Revisar os resultados das audiências públicas para embasar as recomendações para o relatório.</a:t>
            </a:r>
            <a:endParaRPr lang="en-US" dirty="0"/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 dirty="0">
                <a:latin typeface="Aptos Narrow"/>
                <a:ea typeface="Calibri"/>
                <a:cs typeface="Calibri"/>
              </a:rPr>
              <a:t> Fornecer revisão e feedback sobre o rascunho e o relatório final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776FB9-090F-E49C-C94C-C087D4864346}"/>
              </a:ext>
            </a:extLst>
          </p:cNvPr>
          <p:cNvSpPr txBox="1"/>
          <p:nvPr/>
        </p:nvSpPr>
        <p:spPr>
          <a:xfrm>
            <a:off x="6289040" y="2109894"/>
            <a:ext cx="4318000" cy="402336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pt-BR" sz="2000" b="1" i="0" u="none" strike="noStrike">
                <a:latin typeface="Aptos Narrow"/>
                <a:ea typeface="Calibri"/>
                <a:cs typeface="Calibri"/>
              </a:rPr>
              <a:t>Audiências Públicas</a:t>
            </a:r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>
                <a:latin typeface="Aptos Narrow"/>
                <a:ea typeface="Calibri"/>
                <a:cs typeface="Calibri"/>
              </a:rPr>
              <a:t> Requisito estatutário para a Força-Tarefa realizar três (3) audiências públicas (no mínimo)</a:t>
            </a:r>
          </a:p>
          <a:p>
            <a:pPr rtl="0">
              <a:buFont typeface="Arial" panose="020F0502020204030204" pitchFamily="34" charset="0"/>
              <a:buChar char="•"/>
            </a:pPr>
            <a:r>
              <a:rPr lang="pt-BR" sz="2000" b="0" i="0" u="none" strike="noStrike">
                <a:latin typeface="Aptos Narrow"/>
                <a:ea typeface="Calibri"/>
                <a:cs typeface="Calibri"/>
              </a:rPr>
              <a:t> Espaço para que todos os membros do público participem e deem sua contribuição (sobre os tópicos desenvolvidos pelo grupo de trabalho)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87934D-8D31-F3FD-B8F4-6350BDC5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31840" y="2113280"/>
            <a:ext cx="20320" cy="27127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1646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100" b="0" i="0" u="none" strike="noStrike" cap="none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Atualizado do Projeto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rtl="0"/>
            <a:r>
              <a:rPr lang="pt-BR" sz="1600" b="0" i="0" u="none" strike="noStrike" dirty="0">
                <a:latin typeface="Aptos ExtraBold"/>
              </a:rPr>
              <a:t>Avaliação Inicial e </a:t>
            </a:r>
            <a:br>
              <a:rPr lang="pt-BR" sz="1600" b="0" i="0" u="none" strike="noStrike" dirty="0">
                <a:latin typeface="Aptos ExtraBold"/>
              </a:rPr>
            </a:br>
            <a:r>
              <a:rPr lang="pt-BR" sz="1600" b="0" i="0" u="none" strike="noStrike" dirty="0">
                <a:latin typeface="Aptos ExtraBold"/>
              </a:rPr>
              <a:t>Preparação para o Engajamento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Autofit/>
          </a:bodyPr>
          <a:lstStyle/>
          <a:p>
            <a:pPr rtl="0"/>
            <a:r>
              <a:rPr lang="pt-BR" sz="1600" b="0" i="0" u="none" strike="noStrike" dirty="0">
                <a:latin typeface="Aptos ExtraBold"/>
              </a:rPr>
              <a:t>Divulgação e Engajamento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Autofit/>
          </a:bodyPr>
          <a:lstStyle/>
          <a:p>
            <a:pPr rtl="0"/>
            <a:r>
              <a:rPr lang="pt-BR" sz="1600" b="0" i="0" u="none" strike="noStrike" dirty="0">
                <a:latin typeface="Aptos ExtraBold"/>
              </a:rPr>
              <a:t>Desenvolvimento de Recomendações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53164"/>
            <a:ext cx="1711326" cy="2036067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Tx/>
              <a:buFont typeface="Calibri" panose="020F0502020204030204" pitchFamily="34" charset="0"/>
              <a:buNone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uLnTx/>
                <a:uFillTx/>
                <a:latin typeface="Aptos Narrow"/>
                <a:ea typeface="+mn-ea"/>
                <a:cs typeface="+mn-cs"/>
              </a:rPr>
              <a:t>Julho - Agosto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Reuniões Informativas Iniciais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Mapeamento Preliminar das Partes Interessadas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  <a:ea typeface="Calibri"/>
                <a:cs typeface="Calibri"/>
              </a:rPr>
              <a:t>Reunião nº 1 do Grupo de Trabalho (14/agosto)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/>
          <p:nvPr/>
        </p:nvSpPr>
        <p:spPr>
          <a:xfrm>
            <a:off x="3049208" y="2659101"/>
            <a:ext cx="1838808" cy="2663175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ct val="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Tx/>
              <a:buFont typeface="Calibri" panose="020F0502020204030204" pitchFamily="34" charset="0"/>
              <a:buNone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uLnTx/>
                <a:uFillTx/>
                <a:latin typeface="Aptos Narrow"/>
                <a:ea typeface="+mn-ea"/>
                <a:cs typeface="+mn-cs"/>
              </a:rPr>
              <a:t>Setembro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Reunião nº 2</a:t>
            </a:r>
            <a:br>
              <a:rPr lang="pt-BR" sz="1200" b="0" i="0" u="none" strike="noStrike" dirty="0">
                <a:latin typeface="Aptos ExtraBold"/>
              </a:rPr>
            </a:br>
            <a:r>
              <a:rPr lang="pt-BR" sz="1200" b="0" i="0" u="none" strike="noStrike" dirty="0">
                <a:latin typeface="Aptos ExtraBold"/>
              </a:rPr>
              <a:t> do Grupo de Trabalho (12/setembro)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Elaborar uma Estratégia de Engajamento Comunitário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Elaborar a estrutura e o conteúdo das audiências públicas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76596" y="2653164"/>
            <a:ext cx="1838808" cy="3665314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Tx/>
              <a:buFont typeface="Calibri" panose="020F0502020204030204" pitchFamily="34" charset="0"/>
              <a:buNone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uLnTx/>
                <a:uFillTx/>
                <a:latin typeface="Aptos Narrow"/>
                <a:ea typeface="+mn-ea"/>
                <a:cs typeface="+mn-cs"/>
              </a:rPr>
              <a:t>Outubro-Novembro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Reunião nº 3 do Grupo de Trabalho (início/ </a:t>
            </a:r>
            <a:r>
              <a:rPr lang="pt-BR" sz="1200" b="0" i="0" u="none" strike="noStrike" noProof="0" dirty="0">
                <a:latin typeface="Aptos ExtraBold"/>
              </a:rPr>
              <a:t>meio</a:t>
            </a:r>
            <a:r>
              <a:rPr lang="pt-BR" sz="1200" b="0" i="0" u="none" strike="noStrike" dirty="0">
                <a:latin typeface="Aptos ExtraBold"/>
              </a:rPr>
              <a:t> de outubro)</a:t>
            </a:r>
            <a:endParaRPr lang="en-US" dirty="0"/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Realizar uma série de conversas individuais, acompanhamentos, grupos focais etc.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Três (3) audiências públicas (início de novembro)  </a:t>
            </a:r>
            <a:endParaRPr lang="en-US" dirty="0">
              <a:ea typeface="Calibri" panose="020F0502020204030204"/>
              <a:cs typeface="Calibri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Elaborar o relatório final preliminar com as conclusões e recomendações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151150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Tx/>
              <a:buFont typeface="Calibri" panose="020F0502020204030204" pitchFamily="34" charset="0"/>
              <a:buNone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uLnTx/>
                <a:uFillTx/>
                <a:latin typeface="Aptos Narrow"/>
                <a:ea typeface="+mn-ea"/>
                <a:cs typeface="+mn-cs"/>
              </a:rPr>
              <a:t>Dezembro</a:t>
            </a:r>
            <a:endParaRPr lang="en-US" dirty="0">
              <a:latin typeface="Aptos ExtraBold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Prepare o relatório preliminar para o período de comentários públicos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48469" y="2661908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Tx/>
              <a:buFont typeface="Calibri" panose="020F0502020204030204" pitchFamily="34" charset="0"/>
              <a:buNone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uLnTx/>
                <a:uFillTx/>
                <a:latin typeface="Aptos Narrow"/>
                <a:ea typeface="+mn-ea"/>
                <a:cs typeface="+mn-cs"/>
              </a:rPr>
              <a:t>Janeiro – Março 2026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Reunião nº 4 do Grupo de Trabalho (janeiro)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Período de comentários públicos (1 mês)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Reunião nº 5 do Grupo de Trabalho </a:t>
            </a:r>
            <a:br>
              <a:rPr lang="pt-BR" sz="1200" b="0" i="0" u="none" strike="noStrike" dirty="0">
                <a:latin typeface="Aptos ExtraBold"/>
              </a:rPr>
            </a:br>
            <a:r>
              <a:rPr lang="pt-BR" sz="1200" b="0" i="0" u="none" strike="noStrike" dirty="0">
                <a:latin typeface="Aptos ExtraBold"/>
              </a:rPr>
              <a:t>(final de fevereiro)</a:t>
            </a:r>
          </a:p>
          <a:p>
            <a:pPr marL="171450" indent="-171450" rtl="0">
              <a:buFont typeface="Wingdings" panose="05000000000000000000" pitchFamily="2" charset="2"/>
              <a:buChar char="§"/>
            </a:pPr>
            <a:r>
              <a:rPr lang="pt-BR" sz="1200" b="0" i="0" u="none" strike="noStrike" dirty="0">
                <a:latin typeface="Aptos ExtraBold"/>
              </a:rPr>
              <a:t>Finalizar o relatório e enviá-lo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</a:rPr>
              <a:t>Componentes de engajamento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12309"/>
            <a:ext cx="10569615" cy="410887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Tradução dos materiais da reunião e oferta de serviços de interpretação nas audiências públicas</a:t>
            </a:r>
            <a:endParaRPr lang="en-US" sz="2000" dirty="0">
              <a:latin typeface="Aptos Narrow" panose="020B0004020202020204" pitchFamily="34" charset="0"/>
            </a:endParaRP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 Participar de encontros/eventos comunitários já existentes para promover as audiências públicas</a:t>
            </a:r>
            <a:br>
              <a:rPr lang="pt-BR" sz="2000" b="0" i="0" u="none" strike="noStrike" dirty="0">
                <a:latin typeface="Aptos Narrow"/>
              </a:rPr>
            </a:br>
            <a:r>
              <a:rPr lang="pt-BR" sz="2000" b="0" i="0" u="none" strike="noStrike" dirty="0">
                <a:latin typeface="Aptos Narrow"/>
              </a:rPr>
              <a:t> e coletar contribuições </a:t>
            </a:r>
            <a:r>
              <a:rPr lang="tr-TR" sz="2000" dirty="0">
                <a:latin typeface="Aptos Narrow"/>
              </a:rPr>
              <a:t>-</a:t>
            </a:r>
            <a:r>
              <a:rPr lang="pt-BR" sz="2000" b="0" i="0" u="none" strike="noStrike" dirty="0">
                <a:latin typeface="Aptos Narrow"/>
              </a:rPr>
              <a:t> </a:t>
            </a:r>
            <a:r>
              <a:rPr lang="pt-BR" sz="2000" b="0" i="1" u="none" strike="noStrike" dirty="0">
                <a:latin typeface="Aptos Narrow"/>
              </a:rPr>
              <a:t>sugestões?</a:t>
            </a: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1" u="none" strike="noStrike" dirty="0">
                <a:latin typeface="Aptos Narrow"/>
              </a:rPr>
              <a:t> </a:t>
            </a:r>
            <a:r>
              <a:rPr lang="pt-BR" sz="2000" b="0" i="0" u="none" strike="noStrike" dirty="0">
                <a:latin typeface="Aptos Narrow"/>
              </a:rPr>
              <a:t>Facilitar conversas individuais e em pequenos grupos (com apoio de</a:t>
            </a:r>
            <a:r>
              <a:rPr lang="pt-BR" sz="2000" dirty="0">
                <a:latin typeface="Aptos Narrow"/>
              </a:rPr>
              <a:t> </a:t>
            </a:r>
            <a:r>
              <a:rPr lang="pt-BR" sz="2000" b="0" i="0" u="none" strike="noStrike" dirty="0">
                <a:latin typeface="Aptos Narrow"/>
              </a:rPr>
              <a:t>parceiros comunitários) </a:t>
            </a:r>
            <a:r>
              <a:rPr lang="tr-TR" sz="2000" b="0" i="0" u="none" strike="noStrike" dirty="0">
                <a:latin typeface="Aptos Narrow"/>
              </a:rPr>
              <a:t>-</a:t>
            </a:r>
            <a:r>
              <a:rPr lang="pt-BR" sz="2000" b="0" i="0" u="none" strike="noStrike" dirty="0">
                <a:latin typeface="Aptos Narrow"/>
              </a:rPr>
              <a:t> </a:t>
            </a:r>
            <a:r>
              <a:rPr lang="pt-BR" sz="2000" b="0" i="1" u="none" strike="noStrike" dirty="0">
                <a:latin typeface="Aptos Narrow"/>
              </a:rPr>
              <a:t>sugestões?</a:t>
            </a: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 Promover as audiências públicas por meio de veículos / redes específicas - </a:t>
            </a:r>
            <a:r>
              <a:rPr lang="pt-BR" sz="2000" b="0" i="1" u="none" strike="noStrike" dirty="0">
                <a:latin typeface="Aptos Narrow"/>
                <a:ea typeface="+mn-lt"/>
                <a:cs typeface="+mn-lt"/>
              </a:rPr>
              <a:t>sugestões?</a:t>
            </a:r>
            <a:endParaRPr lang="en-US" sz="2000" dirty="0">
              <a:latin typeface="Aptos Narrow"/>
              <a:ea typeface="+mn-lt"/>
              <a:cs typeface="+mn-lt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/>
            </a:endParaRPr>
          </a:p>
          <a:p>
            <a:pPr marL="200660" lvl="1" indent="0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b="1" i="1" u="none" strike="noStrike" dirty="0">
                <a:solidFill>
                  <a:srgbClr val="63A537"/>
                </a:solidFill>
                <a:latin typeface="Aptos Narrow"/>
              </a:rPr>
              <a:t>Imagine-se no final deste projeto, no mundo ideal, que engajamento aconteceu, com quem falamos, como nos conectamos com eles? </a:t>
            </a:r>
            <a:endParaRPr lang="en-US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</a:rPr>
              <a:t>Definição das audiências públicas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Quais são as principais áreas de contribuição nas quais devemos focar?</a:t>
            </a:r>
            <a:endParaRPr lang="en-US" sz="2000" dirty="0">
              <a:solidFill>
                <a:srgbClr val="404040"/>
              </a:solidFill>
              <a:latin typeface="Aptos Narrow"/>
            </a:endParaRP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 Quais são as principais coisas sobre as quais devemos perguntar aos membros da comunidade?</a:t>
            </a: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Quais atividades ajudarão a facilitar a contribuição da comunidade de forma mais eficaz?</a:t>
            </a:r>
            <a:br>
              <a:rPr lang="pt-BR" sz="2800" b="0" i="0" u="none" strike="noStrike" dirty="0">
                <a:latin typeface="Aptos Narrow"/>
              </a:rPr>
            </a:br>
            <a:r>
              <a:rPr lang="pt-BR" sz="2800" b="0" i="1" u="none" strike="noStrike" dirty="0">
                <a:latin typeface="Aptos Narrow"/>
              </a:rPr>
              <a:t> </a:t>
            </a:r>
            <a:endParaRPr lang="en-US" sz="2800" dirty="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</a:rPr>
              <a:t>Próximos passos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Agendamento da Reunião nº 3 do Grupo de Trabalho: início/</a:t>
            </a:r>
            <a:r>
              <a:rPr lang="tr-TR" sz="2000" b="0" i="0" u="none" strike="noStrike" dirty="0" err="1">
                <a:latin typeface="Aptos Narrow"/>
              </a:rPr>
              <a:t>meio</a:t>
            </a:r>
            <a:r>
              <a:rPr lang="pt-BR" sz="2000" b="0" i="0" u="none" strike="noStrike" dirty="0">
                <a:latin typeface="Aptos Narrow"/>
              </a:rPr>
              <a:t> de outubro</a:t>
            </a:r>
            <a:endParaRPr lang="en-US" sz="2000" dirty="0">
              <a:solidFill>
                <a:srgbClr val="40404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latin typeface="Aptos Narrow"/>
              </a:rPr>
              <a:t>Agendamento de três audiências públicas: a definir nas primeiras semanas de novembro</a:t>
            </a:r>
            <a:endParaRPr lang="en-US" sz="2000" dirty="0"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0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 rtl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b="0" i="1" u="none" strike="noStrike" dirty="0">
                <a:solidFill>
                  <a:srgbClr val="00B050"/>
                </a:solidFill>
                <a:latin typeface="Aptos Narrow"/>
              </a:rPr>
              <a:t>*Será feito acompanhamento por e-mail com enquetes do </a:t>
            </a:r>
            <a:r>
              <a:rPr lang="pt-BR" sz="2000" b="0" i="1" u="none" strike="noStrike" dirty="0" err="1">
                <a:solidFill>
                  <a:srgbClr val="00B050"/>
                </a:solidFill>
                <a:latin typeface="Aptos Narrow"/>
              </a:rPr>
              <a:t>Doodle</a:t>
            </a:r>
            <a:endParaRPr lang="en-US" sz="2000" dirty="0">
              <a:solidFill>
                <a:srgbClr val="00B050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3740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168959"/>
            <a:ext cx="10750369" cy="5035126"/>
          </a:xfrm>
          <a:solidFill>
            <a:schemeClr val="bg1"/>
          </a:solidFill>
        </p:spPr>
        <p:txBody>
          <a:bodyPr vert="horz" lIns="0" tIns="45720" rIns="0" bIns="45720" rtlCol="0" anchor="t">
            <a:noAutofit/>
          </a:bodyPr>
          <a:lstStyle/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Boas-vindas e chamada de presença 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Revisão da ata da reunião de 14 de agosto [Votação]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Visão geral da história do Charles River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Revisão dos objetivos do grupo de trabalho e das partes interessadas neste projeto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Revisão do cronograma atualizado com as reuniões do grupo de trabalho, as ações de engajamento e as audiências públicas 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Discutir o conteúdo das audiências públicas, das ações de engajamento e do relatório final do grupo de trabalho 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Perguntas dos membros do grupo de trabalho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SzTx/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Comentários do público (conforme o tempo permitir)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 rtl="0">
              <a:buSzTx/>
              <a:buAutoNum type="arabicPeriod"/>
            </a:pPr>
            <a:r>
              <a:rPr lang="pt-BR" sz="2200" b="0" i="0" u="none" strike="noStrike" dirty="0">
                <a:solidFill>
                  <a:srgbClr val="404040"/>
                </a:solidFill>
                <a:latin typeface="Aptos Narrow"/>
                <a:cs typeface="Times New Roman"/>
              </a:rPr>
              <a:t>Encerramento [Votação]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>
              <a:buSzTx/>
            </a:pPr>
            <a:endParaRPr lang="en-US" sz="2400" dirty="0">
              <a:solidFill>
                <a:srgbClr val="404040"/>
              </a:solidFill>
              <a:latin typeface="Aptos Narrow"/>
              <a:cs typeface="Times New Roman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209507-B448-F53A-AD52-1D15F6B30C3D}"/>
              </a:ext>
            </a:extLst>
          </p:cNvPr>
          <p:cNvCxnSpPr>
            <a:cxnSpLocks/>
          </p:cNvCxnSpPr>
          <p:nvPr/>
        </p:nvCxnSpPr>
        <p:spPr>
          <a:xfrm>
            <a:off x="1184031" y="1065613"/>
            <a:ext cx="1011701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60454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Boas-vindas e Chamada de Presença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148" y="1057997"/>
            <a:ext cx="5131852" cy="5038003"/>
          </a:xfrm>
          <a:solidFill>
            <a:schemeClr val="bg1"/>
          </a:solidFill>
        </p:spPr>
        <p:txBody>
          <a:bodyPr vert="horz" lIns="0" tIns="45720" rIns="0" bIns="45720" rtlCol="0" anchor="t">
            <a:noAutofit/>
          </a:bodyPr>
          <a:lstStyle/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Representante da Secretaria Executiva de Energia e Assuntos Ambientais (EEA):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 Jonathan Guzmán, diretor de Justiça e Equidade Ambiental, do Escritório de Justiça e Equidade Ambiental   </a:t>
            </a:r>
            <a:endParaRPr lang="en-US" sz="140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Representante do Departamento de Conservação e Recreação (DCR):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 Monika Roy, diretora sênior de Justiça Ambiental </a:t>
            </a: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Calibri"/>
                <a:cs typeface="Calibri"/>
              </a:rPr>
              <a:t>Diretor</a:t>
            </a: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do Departamento de Clima e Saúde Ambiental, do Departamento de Saúde Pública, ou seu representante: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Logan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Bailey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, cientista-chefe, Divisão de Toxicologia, Departamento de Clima e Saúde Ambiental, Departamento de Saúde Pública  </a:t>
            </a:r>
            <a:endParaRPr lang="en-US" sz="1400" dirty="0">
              <a:latin typeface="Aptos Narrow"/>
              <a:ea typeface="Calibri Light" panose="020F0302020204030204"/>
              <a:cs typeface="Calibri Light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Aliança de Saúde de Cambridge (Cambridge Health Alliance):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Derrick Neal, chefe de Saúde Pública da Cidade de Cambridge  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Autoridade de Redesenvolvimento de Cambridge (Cambridge </a:t>
            </a:r>
            <a:r>
              <a:rPr lang="pt-BR" sz="1400" b="1" i="0" u="none" strike="noStrike" dirty="0" err="1">
                <a:latin typeface="Aptos Narrow"/>
                <a:ea typeface="+mn-lt"/>
                <a:cs typeface="+mn-lt"/>
              </a:rPr>
              <a:t>Redevelopment</a:t>
            </a: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</a:t>
            </a:r>
            <a:r>
              <a:rPr lang="pt-BR" sz="1400" b="1" i="0" u="none" strike="noStrike" dirty="0" err="1">
                <a:latin typeface="Aptos Narrow"/>
                <a:ea typeface="+mn-lt"/>
                <a:cs typeface="+mn-lt"/>
              </a:rPr>
              <a:t>Authority</a:t>
            </a: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):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 Kyle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Vangel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, diretor de Projetos e Planejamento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Associação Nacional para o Progresso de Pessoas Negras (NAACP):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Ken Reeves, Presidente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Cambridge Black Pastors Alliance, Inc.: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Jeremy D.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Battle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, pastor da Igreja Western Avenue (Western Avenue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Church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)</a:t>
            </a:r>
            <a:endParaRPr lang="en-US" sz="140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/>
          <p:nvPr/>
        </p:nvSpPr>
        <p:spPr>
          <a:xfrm>
            <a:off x="6096000" y="1029119"/>
            <a:ext cx="5518632" cy="5066881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Tx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 Massachusetts Bicycle Coalition, Inc.: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Galen Mook, Diretor Executivo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Charles River Conservancy, Inc. 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Laura Jasinski, Diretora Executiva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Cambridge Mothers Out Front: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 Angela DeSousa, integrante da liderança  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Associação O Povo pelo Parque </a:t>
            </a:r>
            <a:r>
              <a:rPr lang="pt-BR" sz="1400" b="1" i="0" u="none" strike="noStrike" dirty="0" err="1">
                <a:latin typeface="Aptos Narrow"/>
                <a:ea typeface="+mn-lt"/>
                <a:cs typeface="+mn-lt"/>
              </a:rPr>
              <a:t>Riverbend</a:t>
            </a: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(The People for </a:t>
            </a:r>
            <a:r>
              <a:rPr lang="pt-BR" sz="1400" b="1" i="0" u="none" strike="noStrike" dirty="0" err="1">
                <a:latin typeface="Aptos Narrow"/>
                <a:ea typeface="+mn-lt"/>
                <a:cs typeface="+mn-lt"/>
              </a:rPr>
              <a:t>Riverbend</a:t>
            </a: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Park Trust):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Franziska "Fran"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Amacher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, curadora  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Indivíduo: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 Lawrence Adkins  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 Indivíduo: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Sheila </a:t>
            </a:r>
            <a:r>
              <a:rPr lang="pt-BR" sz="1400" b="0" i="0" u="none" strike="noStrike" dirty="0" err="1">
                <a:latin typeface="Aptos Narrow"/>
                <a:ea typeface="+mn-lt"/>
                <a:cs typeface="+mn-lt"/>
              </a:rPr>
              <a:t>Headley-Burwell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Indivíduo: 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Steven Miller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Indivíduo: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 Thomas Leonard</a:t>
            </a:r>
            <a:endParaRPr lang="en-US" sz="1400" dirty="0">
              <a:latin typeface="Aptos Narrow"/>
            </a:endParaRP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+mn-lt"/>
                <a:cs typeface="+mn-lt"/>
              </a:rPr>
              <a:t> Indivíduo:</a:t>
            </a:r>
            <a:r>
              <a:rPr lang="pt-BR" sz="1400" b="0" i="0" u="none" strike="noStrike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 rt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20F0502020204030204" pitchFamily="34" charset="0"/>
              <a:buChar char="§"/>
            </a:pPr>
            <a:r>
              <a:rPr lang="pt-BR" sz="1400" b="1" i="0" u="none" strike="noStrike" dirty="0">
                <a:latin typeface="Aptos Narrow"/>
                <a:ea typeface="Calibri"/>
                <a:cs typeface="Calibri"/>
              </a:rPr>
              <a:t> Indivíduo:</a:t>
            </a:r>
            <a:r>
              <a:rPr lang="pt-BR" sz="1400" b="0" i="0" u="none" strike="noStrike" dirty="0">
                <a:latin typeface="Aptos Narrow"/>
                <a:ea typeface="Calibri"/>
                <a:cs typeface="Calibri"/>
              </a:rPr>
              <a:t> (Vago)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6FC144-FDA1-F721-E435-F5C10F142ACE}"/>
              </a:ext>
            </a:extLst>
          </p:cNvPr>
          <p:cNvCxnSpPr>
            <a:cxnSpLocks/>
          </p:cNvCxnSpPr>
          <p:nvPr/>
        </p:nvCxnSpPr>
        <p:spPr>
          <a:xfrm>
            <a:off x="1184031" y="960106"/>
            <a:ext cx="1011701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72726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</a:rPr>
              <a:t>Normas do Grupo de Trabalho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12985"/>
            <a:ext cx="10786280" cy="4760781"/>
          </a:xfrm>
          <a:solidFill>
            <a:schemeClr val="bg1"/>
          </a:solidFill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Todos os avisos de reunião serão divulgados publicamente de acordo com os requisitos da Lei de Reuniões Públicas (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Open Meeting Law)</a:t>
            </a: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As pautas serão distribuídas com pelo menos 48 horas de antecedência e incluirão tópicos de discussão claros.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As atas da reunião serão disponibilizadas publicamente dentro de um prazo razoável.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Nenhuma deliberação ou tomada de decisão ocorrerá fora das reuniões publicamente divulgadas.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Os membros ouvirão de forma ativa e respeitosa todos os oradores, incluindo os comentários do público.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Os desacordos serão expressos de forma construtiva, com foco nas ideias e não nas pessoas.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As interrupções serão minimizadas para garantir a participação equitativa dos </a:t>
            </a:r>
            <a:r>
              <a:rPr lang="pt-BR" sz="2000" dirty="0">
                <a:solidFill>
                  <a:srgbClr val="000000"/>
                </a:solidFill>
                <a:latin typeface="Aptos Narrow"/>
              </a:rPr>
              <a:t>demais </a:t>
            </a: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líderes.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Será reservado tempo para comentários do público, com diretrizes claras sobre duração e formato.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  Os membros reconhecerão e levarão em consideração as contribuições do público como parte do processo de tomada de decisão. </a:t>
            </a:r>
            <a:endParaRPr lang="en-US" sz="2000" dirty="0">
              <a:solidFill>
                <a:schemeClr val="tx1"/>
              </a:solidFill>
              <a:ea typeface="Calibri" panose="020F0502020204030204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 panose="020F0502020204030204"/>
              <a:cs typeface="Calibri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B67C1E-646F-B66D-4FF2-04D6D5379A76}"/>
              </a:ext>
            </a:extLst>
          </p:cNvPr>
          <p:cNvCxnSpPr>
            <a:cxnSpLocks/>
          </p:cNvCxnSpPr>
          <p:nvPr/>
        </p:nvCxnSpPr>
        <p:spPr>
          <a:xfrm>
            <a:off x="1184031" y="1194566"/>
            <a:ext cx="1011701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441234"/>
            <a:ext cx="10877265" cy="611468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</a:rPr>
              <a:t>Normas do Grupo de Trabalho (</a:t>
            </a:r>
            <a:r>
              <a:rPr lang="pt-BR" sz="4800" b="0" i="0" u="none" strike="noStrike" dirty="0" err="1">
                <a:latin typeface="Aptos Display"/>
              </a:rPr>
              <a:t>contin</a:t>
            </a:r>
            <a:r>
              <a:rPr lang="tr-TR" dirty="0">
                <a:latin typeface="Aptos Display"/>
              </a:rPr>
              <a:t>.</a:t>
            </a:r>
            <a:r>
              <a:rPr lang="pt-BR" sz="4800" b="0" i="0" u="none" strike="noStrike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8" y="1336431"/>
            <a:ext cx="10990996" cy="4917949"/>
          </a:xfrm>
          <a:solidFill>
            <a:schemeClr val="bg1"/>
          </a:solidFill>
        </p:spPr>
        <p:txBody>
          <a:bodyPr vert="horz" lIns="0" tIns="45720" rIns="0" bIns="45720" rtlCol="0" anchor="t">
            <a:noAutofit/>
          </a:bodyPr>
          <a:lstStyle/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Serão oferecidos acesso linguístico e adaptações para garantir a participação inclusiva.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As reuniões serão realizadas em locais acessíveis e/ou virtualmente para atender a diferentes necessidades.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Os materiais serão compartilhados em linguagem simples e traduzidos.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Os membros se empenharão em valorizar as vozes da linha de frente e das comunidades historicamente marginalizadas.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Os membros revisarão os materiais com antecedência e virão preparados para participar de forma reflexiva.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Espera-se assiduidade e pontualidade; os membros deverão avisar os </a:t>
            </a:r>
            <a:r>
              <a:rPr lang="pt-BR" sz="2000" dirty="0">
                <a:solidFill>
                  <a:srgbClr val="000000"/>
                </a:solidFill>
                <a:latin typeface="Aptos Narrow"/>
              </a:rPr>
              <a:t>demais </a:t>
            </a: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líderes com antecedência caso não possam comparecer. Os membros podem enviar alguém para participar das reuniões em caráter público, mas essa pessoa não terá direito a voto nem posição formal no grupo de trabalho.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Conflitos de interesse serão divulgados e gerenciados de acordo com as orientações aplicáveis.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As normas serão revisadas periodicamente para refletir as necessidades em evolução e o feedback recebido. </a:t>
            </a:r>
            <a:endParaRPr lang="en-US" sz="2000" dirty="0">
              <a:solidFill>
                <a:schemeClr val="tx1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383540" lvl="1" rtl="0">
              <a:buFont typeface="Wingdings" panose="05000000000000000000" pitchFamily="2" charset="2"/>
              <a:buChar char="§"/>
            </a:pPr>
            <a:r>
              <a:rPr lang="pt-BR" sz="2000" b="0" i="0" u="none" strike="noStrike" dirty="0">
                <a:solidFill>
                  <a:srgbClr val="000000"/>
                </a:solidFill>
                <a:latin typeface="Aptos Narrow"/>
              </a:rPr>
              <a:t>Os membros são incentivados a sugerir melhorias nos processos de reunião e acessibilidade.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1CB9A0-13D4-CE0B-AB4B-E29FA967F009}"/>
              </a:ext>
            </a:extLst>
          </p:cNvPr>
          <p:cNvCxnSpPr>
            <a:cxnSpLocks/>
          </p:cNvCxnSpPr>
          <p:nvPr/>
        </p:nvCxnSpPr>
        <p:spPr>
          <a:xfrm>
            <a:off x="1184031" y="1194566"/>
            <a:ext cx="1011701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  <a:ea typeface="Calibri Light"/>
                <a:cs typeface="Calibri Light"/>
              </a:rPr>
              <a:t>Orientações para o chat do Zoom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Autofit/>
          </a:bodyPr>
          <a:lstStyle/>
          <a:p>
            <a:pPr marL="571500" indent="-571500" rtl="0">
              <a:buFont typeface="Wingdings" panose="020F0502020204030204" pitchFamily="34" charset="0"/>
              <a:buChar char="§"/>
            </a:pPr>
            <a:r>
              <a:rPr lang="pt-BR" b="0" i="0" u="none" strike="noStrike" dirty="0">
                <a:latin typeface="Aptos Narrow"/>
                <a:ea typeface="Calibri Light"/>
                <a:cs typeface="Calibri Light"/>
              </a:rPr>
              <a:t>Disponível para uso a fim de fornecer comentários e fazer perguntas.</a:t>
            </a:r>
            <a:endParaRPr lang="en-US" dirty="0"/>
          </a:p>
          <a:p>
            <a:pPr marL="571500" indent="-571500" rtl="0">
              <a:buFont typeface="Wingdings" panose="020F0502020204030204" pitchFamily="34" charset="0"/>
              <a:buChar char="§"/>
            </a:pPr>
            <a:r>
              <a:rPr lang="pt-BR" b="0" i="0" u="none" strike="noStrike" dirty="0">
                <a:latin typeface="Aptos Narrow"/>
                <a:ea typeface="+mn-lt"/>
                <a:cs typeface="+mn-lt"/>
              </a:rPr>
              <a:t>Sujeito a registro público.</a:t>
            </a:r>
          </a:p>
          <a:p>
            <a:pPr marL="571500" indent="-571500" rtl="0">
              <a:buFont typeface="Wingdings" panose="020F0502020204030204" pitchFamily="34" charset="0"/>
              <a:buChar char="§"/>
            </a:pPr>
            <a:r>
              <a:rPr lang="pt-BR" b="0" i="0" u="none" strike="noStrike" dirty="0">
                <a:latin typeface="Aptos Narrow"/>
                <a:ea typeface="+mn-lt"/>
                <a:cs typeface="+mn-lt"/>
              </a:rPr>
              <a:t>Por favor, desative e/ou não utilize a função de mensagens privadas.</a:t>
            </a:r>
            <a:endParaRPr lang="en-US" dirty="0">
              <a:latin typeface="Aptos Narrow"/>
            </a:endParaRPr>
          </a:p>
          <a:p>
            <a:endParaRPr lang="en-US" dirty="0"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149840" cy="1450757"/>
          </a:xfrm>
        </p:spPr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Revisão da ata da Reunião 1 de 14/agosto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pPr marL="571500" indent="-571500" rtl="0">
              <a:buFont typeface="Wingdings" panose="020F0502020204030204" pitchFamily="34" charset="0"/>
              <a:buChar char="§"/>
            </a:pPr>
            <a:r>
              <a:rPr lang="pt-BR" sz="2400" b="0" i="0" u="none" strike="noStrike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Eventuais alterações</a:t>
            </a:r>
          </a:p>
          <a:p>
            <a:pPr marL="571500" indent="-571500" rtl="0">
              <a:buFont typeface="Wingdings" panose="020F0502020204030204" pitchFamily="34" charset="0"/>
              <a:buChar char="§"/>
            </a:pPr>
            <a:r>
              <a:rPr lang="pt-BR" sz="2400" b="0" i="0" u="none" strike="noStrike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Votação</a:t>
            </a:r>
          </a:p>
          <a:p>
            <a:pPr>
              <a:buFont typeface="Wingdings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 panose="020F0502020204030204"/>
              <a:cs typeface="Calibri"/>
            </a:endParaRPr>
          </a:p>
          <a:p>
            <a:endParaRPr lang="en-US"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A9A5-E38C-0772-0079-73A306B4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>
                <a:latin typeface="Aptos Display"/>
                <a:ea typeface="Calibri Light"/>
                <a:cs typeface="Calibri Light"/>
              </a:rPr>
              <a:t>Visão Geral da História do Charles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60B5C-6F32-AD98-6747-EE8C88B8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83" y="2059094"/>
            <a:ext cx="9953297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 rtl="0">
              <a:buNone/>
            </a:pPr>
            <a:r>
              <a:rPr lang="pt-BR" sz="2000" b="0" i="0" u="none" strike="noStrike">
                <a:latin typeface="Aptos Narrow"/>
                <a:ea typeface="Calibri"/>
                <a:cs typeface="Calibri"/>
              </a:rPr>
              <a:t>Apresentação pelos membros do grupo de trabalho: Lawrence Adkins, Sheila Headley-Burwell e Denise Haynes  </a:t>
            </a:r>
            <a:endParaRPr lang="en-US">
              <a:ea typeface="Calibri" panose="020F0502020204030204"/>
              <a:cs typeface="Calibri"/>
            </a:endParaRPr>
          </a:p>
          <a:p>
            <a:pPr marL="0" indent="0">
              <a:buNone/>
            </a:pPr>
            <a:endParaRPr lang="en-US">
              <a:latin typeface="Aptos Narrow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45514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DCE65-D48E-98BA-3A8E-E92A3392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2B5A-8320-265C-D520-4CF42F1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Objetivos </a:t>
            </a:r>
            <a:r>
              <a:rPr lang="tr-TR" dirty="0">
                <a:latin typeface="Aptos Display"/>
                <a:ea typeface="Calibri Light"/>
                <a:cs typeface="Calibri Light"/>
              </a:rPr>
              <a:t>p</a:t>
            </a:r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ara </a:t>
            </a:r>
            <a:r>
              <a:rPr lang="tr-TR" sz="4800" b="0" i="0" u="none" strike="noStrike" dirty="0">
                <a:latin typeface="Aptos Display"/>
                <a:ea typeface="Calibri Light"/>
                <a:cs typeface="Calibri Light"/>
              </a:rPr>
              <a:t>e</a:t>
            </a:r>
            <a:r>
              <a:rPr lang="pt-BR" sz="4800" b="0" i="0" u="none" strike="noStrike" dirty="0" err="1">
                <a:latin typeface="Aptos Display"/>
                <a:ea typeface="Calibri Light"/>
                <a:cs typeface="Calibri Light"/>
              </a:rPr>
              <a:t>ste</a:t>
            </a:r>
            <a:r>
              <a:rPr lang="pt-BR" sz="4800" b="0" i="0" u="none" strike="noStrike" dirty="0">
                <a:latin typeface="Aptos Display"/>
                <a:ea typeface="Calibri Light"/>
                <a:cs typeface="Calibri Light"/>
              </a:rPr>
              <a:t> </a:t>
            </a:r>
            <a:r>
              <a:rPr lang="tr-TR" sz="4800" b="0" i="0" u="none" strike="noStrike" dirty="0">
                <a:latin typeface="Aptos Display"/>
                <a:ea typeface="Calibri Light"/>
                <a:cs typeface="Calibri Light"/>
              </a:rPr>
              <a:t>T</a:t>
            </a:r>
            <a:r>
              <a:rPr lang="pt-BR" sz="4800" b="0" i="0" u="none" strike="noStrike" dirty="0" err="1">
                <a:latin typeface="Aptos Display"/>
                <a:ea typeface="Calibri Light"/>
                <a:cs typeface="Calibri Light"/>
              </a:rPr>
              <a:t>rabalho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8A9E2-2208-3438-D03F-9C68A0521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14" y="1968355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rtl="0"/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"...deverá ser criado um grupo de trabalho para estudar e apresentar </a:t>
            </a:r>
            <a:r>
              <a:rPr lang="pt-BR" sz="2000" b="0" i="0" u="sng" strike="noStrike" dirty="0">
                <a:latin typeface="Aptos Narrow"/>
                <a:ea typeface="+mn-lt"/>
                <a:cs typeface="+mn-lt"/>
              </a:rPr>
              <a:t>recomendações 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ao departamento a fim de: (i)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tratar do acesso equitativo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ao Charles River na área entre a ponte Longfellow e a ponte Eliot; (ii) garantir que existam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processos inclusivos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para envolver todas as partes interessadas quando forem tomadas decisões relativas à área do Charles River; e (iii)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melhorar a comunicação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com todas as partes interessadas envolvidas.</a:t>
            </a:r>
            <a:br>
              <a:rPr lang="pt-BR" sz="2000" b="0" i="0" u="none" strike="noStrike" dirty="0">
                <a:latin typeface="Aptos Narrow"/>
                <a:ea typeface="+mn-lt"/>
                <a:cs typeface="+mn-lt"/>
              </a:rPr>
            </a:br>
            <a:br>
              <a:rPr lang="pt-BR" sz="2000" b="0" i="0" u="none" strike="noStrike" dirty="0">
                <a:latin typeface="Aptos Narrow"/>
                <a:ea typeface="+mn-lt"/>
                <a:cs typeface="+mn-lt"/>
              </a:rPr>
            </a:b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(c) As recomendações do grupo de trabalho, de acordo com a subseção (b), e o relatório, de acordo com a subseção (g), deverão incluir, mas não se limitar a, maneiras de: (i) garantir que o departamento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considere os princípios de justiça ambiental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ao tomar decisões envolvendo a área do Charles River entre a ponte Longfellow e a ponte Eliot; (ii) garantir que todas as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 partes interessadas sejam envolvidas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quando forem tomadas decisões substanciais sobre o fechamento ou a limitação de acesso à Memorial Drive; (iii) garantir que os moradores do bairro adjacente recebam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notificação adequada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quando o departamento fizer alterações no acesso à Memorial Drive; e (iv) </a:t>
            </a:r>
            <a:r>
              <a:rPr lang="pt-BR" sz="2000" b="1" i="0" u="none" strike="noStrike" dirty="0">
                <a:latin typeface="Aptos Narrow"/>
                <a:ea typeface="+mn-lt"/>
                <a:cs typeface="+mn-lt"/>
              </a:rPr>
              <a:t>aprimorar a programação</a:t>
            </a:r>
            <a:r>
              <a:rPr lang="pt-BR" sz="2000" b="0" i="0" u="none" strike="noStrike" dirty="0">
                <a:latin typeface="Aptos Narrow"/>
                <a:ea typeface="+mn-lt"/>
                <a:cs typeface="+mn-lt"/>
              </a:rPr>
              <a:t> ao longo do Charles River para que possa ser aproveitada por uma ampla variedade de partes interessadas."  </a:t>
            </a:r>
          </a:p>
        </p:txBody>
      </p:sp>
    </p:spTree>
    <p:extLst>
      <p:ext uri="{BB962C8B-B14F-4D97-AF65-F5344CB8AC3E}">
        <p14:creationId xmlns:p14="http://schemas.microsoft.com/office/powerpoint/2010/main" val="318808441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Calibri Light" panose="020F03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1414</TotalTime>
  <Words>1637</Words>
  <Application>Microsoft Office PowerPoint</Application>
  <PresentationFormat>Widescreen</PresentationFormat>
  <Paragraphs>121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Grupo de Trabalho para  Acesso Equitativo ao Charles River</vt:lpstr>
      <vt:lpstr>Agenda</vt:lpstr>
      <vt:lpstr>Boas-vindas e Chamada de Presença</vt:lpstr>
      <vt:lpstr>Normas do Grupo de Trabalho</vt:lpstr>
      <vt:lpstr>Normas do Grupo de Trabalho (contin.)</vt:lpstr>
      <vt:lpstr>Orientações para o chat do Zoom</vt:lpstr>
      <vt:lpstr>Revisão da ata da Reunião 1 de 14/agosto</vt:lpstr>
      <vt:lpstr>Visão Geral da História do Charles River</vt:lpstr>
      <vt:lpstr>Objetivos para este Trabalho</vt:lpstr>
      <vt:lpstr>Partes Interessadas neste Projeto</vt:lpstr>
      <vt:lpstr>Reuniões do Grupo de Trabalho x Audiências Públicas</vt:lpstr>
      <vt:lpstr>Cronograma Atualizado do Projeto</vt:lpstr>
      <vt:lpstr>Componentes de engajamento</vt:lpstr>
      <vt:lpstr>Definição das audiências públicas  </vt:lpstr>
      <vt:lpstr>Próximos passos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Lucas Gomes</dc:creator>
  <cp:keywords>Certified Translator</cp:keywords>
  <cp:lastModifiedBy>Emily P</cp:lastModifiedBy>
  <cp:revision>40</cp:revision>
  <dcterms:created xsi:type="dcterms:W3CDTF">2025-08-11T23:41:35Z</dcterms:created>
  <dcterms:modified xsi:type="dcterms:W3CDTF">2025-09-30T13:43:01Z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