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0"/>
  </p:notesMasterIdLst>
  <p:sldIdLst>
    <p:sldId id="256" r:id="rId5"/>
    <p:sldId id="257" r:id="rId6"/>
    <p:sldId id="285" r:id="rId7"/>
    <p:sldId id="258" r:id="rId8"/>
    <p:sldId id="273" r:id="rId9"/>
    <p:sldId id="279" r:id="rId10"/>
    <p:sldId id="282" r:id="rId11"/>
    <p:sldId id="277" r:id="rId12"/>
    <p:sldId id="283" r:id="rId13"/>
    <p:sldId id="280" r:id="rId14"/>
    <p:sldId id="281" r:id="rId15"/>
    <p:sldId id="286" r:id="rId16"/>
    <p:sldId id="271" r:id="rId17"/>
    <p:sldId id="278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B3BD94A5-429A-D41C-5173-859DD5233C91}" name="Emily P" initials="EP" userId="S::eproctor@baystateinterpreters.com::a7d47df5-15ee-41bf-b676-3654a95cd6b2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4A38C-1182-1CC7-416C-73EE2F9CD837}" v="7" dt="2025-09-18T20:16:51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80" autoAdjust="0"/>
  </p:normalViewPr>
  <p:slideViewPr>
    <p:cSldViewPr snapToGrid="0">
      <p:cViewPr varScale="1">
        <p:scale>
          <a:sx n="104" d="100"/>
          <a:sy n="104" d="100"/>
        </p:scale>
        <p:origin x="8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2" y="813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BBF29-29D0-4356-8F0F-A13E6A13E550}" type="datetimeFigureOut">
              <a:rPr lang="es-VE" smtClean="0"/>
              <a:t>30/9/2025</a:t>
            </a:fld>
            <a:endParaRPr lang="es-VE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ECE65-D55D-4D62-9E5D-1329B5A0180A}" type="slidenum">
              <a:rPr lang="es-VE" smtClean="0"/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82963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ECE65-D55D-4D62-9E5D-1329B5A0180A}" type="slidenum">
              <a:rPr lang="es-VE" smtClean="0"/>
              <a:t>3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5793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VE" sz="5000" dirty="0">
                <a:latin typeface="Aptos Display" panose="020B0004020202020204" pitchFamily="34" charset="0"/>
                <a:ea typeface="+mj-lt"/>
                <a:cs typeface="+mj-lt"/>
              </a:rPr>
              <a:t>Grupo de Trabajo sobre el Acceso Equitativo al Charles </a:t>
            </a:r>
            <a:r>
              <a:rPr lang="es-VE" sz="5000" dirty="0" err="1">
                <a:latin typeface="Aptos Display" panose="020B0004020202020204" pitchFamily="34" charset="0"/>
                <a:ea typeface="+mj-lt"/>
                <a:cs typeface="+mj-lt"/>
              </a:rPr>
              <a:t>River</a:t>
            </a:r>
            <a:endParaRPr lang="en-US" sz="5000" dirty="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s-ES" sz="2800" dirty="0">
                <a:latin typeface="Aptos Narrow"/>
              </a:rPr>
              <a:t>REUNIÓN 2 | 12 de septiembre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FC1D-3676-7D8C-A6D1-36640D15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Partes Interesadas para este Trabajo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9CA7-D9A0-F844-552B-71C8C5DF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6694"/>
            <a:ext cx="4998720" cy="430784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s-ES" i="1" dirty="0">
                <a:latin typeface="Aptos Narrow"/>
                <a:ea typeface="Calibri"/>
                <a:cs typeface="Calibri"/>
              </a:rPr>
              <a:t>Referencias en el estatuto:</a:t>
            </a:r>
          </a:p>
          <a:p>
            <a:r>
              <a:rPr lang="es-ES" dirty="0">
                <a:latin typeface="Aptos Narrow"/>
                <a:ea typeface="Calibri"/>
                <a:cs typeface="Calibri"/>
              </a:rPr>
              <a:t>“(ii) garantizar que se establezcan procesos inclusivos para involucrar a </a:t>
            </a:r>
            <a:r>
              <a:rPr lang="es-ES" b="1" dirty="0">
                <a:latin typeface="Aptos Narrow"/>
                <a:ea typeface="Calibri"/>
                <a:cs typeface="Calibri"/>
              </a:rPr>
              <a:t>todas las partes interesadas relevantes</a:t>
            </a:r>
            <a:r>
              <a:rPr lang="es-ES" dirty="0">
                <a:latin typeface="Aptos Narrow"/>
                <a:ea typeface="Calibri"/>
                <a:cs typeface="Calibri"/>
              </a:rPr>
              <a:t> cuando se tomen decisiones relacionadas con el área del Charles </a:t>
            </a:r>
            <a:r>
              <a:rPr lang="es-ES" dirty="0" err="1">
                <a:latin typeface="Aptos Narrow"/>
                <a:ea typeface="Calibri"/>
                <a:cs typeface="Calibri"/>
              </a:rPr>
              <a:t>River</a:t>
            </a:r>
            <a:r>
              <a:rPr lang="es-ES" dirty="0">
                <a:latin typeface="Aptos Narrow"/>
                <a:ea typeface="Calibri"/>
                <a:cs typeface="Calibri"/>
              </a:rPr>
              <a:t>” </a:t>
            </a:r>
          </a:p>
          <a:p>
            <a:r>
              <a:rPr lang="es-ES" dirty="0">
                <a:latin typeface="Aptos Narrow"/>
                <a:ea typeface="Calibri"/>
                <a:cs typeface="Calibri"/>
              </a:rPr>
              <a:t>“(iii) mejorar la comunicación con </a:t>
            </a:r>
            <a:r>
              <a:rPr lang="es-ES" b="1" dirty="0">
                <a:latin typeface="Aptos Narrow"/>
                <a:ea typeface="Calibri"/>
                <a:cs typeface="Calibri"/>
              </a:rPr>
              <a:t>todas las partes interesadas involucradas</a:t>
            </a:r>
            <a:r>
              <a:rPr lang="es-ES" dirty="0">
                <a:latin typeface="Aptos Narrow"/>
                <a:ea typeface="Calibri"/>
                <a:cs typeface="Calibri"/>
              </a:rPr>
              <a:t>” </a:t>
            </a:r>
            <a:endParaRPr lang="es-ES" dirty="0">
              <a:latin typeface="Aptos Narrow"/>
            </a:endParaRPr>
          </a:p>
          <a:p>
            <a:r>
              <a:rPr lang="es-ES" dirty="0">
                <a:latin typeface="Aptos Narrow"/>
                <a:ea typeface="Calibri"/>
                <a:cs typeface="Calibri"/>
              </a:rPr>
              <a:t>“(ii) garantizar que </a:t>
            </a:r>
            <a:r>
              <a:rPr lang="es-ES" b="1" dirty="0">
                <a:latin typeface="Aptos Narrow"/>
                <a:ea typeface="Calibri"/>
                <a:cs typeface="Calibri"/>
              </a:rPr>
              <a:t>todas las partes interesadas participen al tomar decisiones sustantivas respecto al cierre o la limitación del acceso a Memorial Drive</a:t>
            </a:r>
            <a:r>
              <a:rPr lang="es-ES" dirty="0">
                <a:latin typeface="Aptos Narrow"/>
                <a:ea typeface="Calibri"/>
                <a:cs typeface="Calibri"/>
              </a:rPr>
              <a:t>” </a:t>
            </a:r>
            <a:endParaRPr lang="es-ES" dirty="0">
              <a:latin typeface="Aptos Narrow"/>
            </a:endParaRPr>
          </a:p>
          <a:p>
            <a:r>
              <a:rPr lang="es-ES" dirty="0">
                <a:latin typeface="Aptos Narrow"/>
                <a:ea typeface="Calibri"/>
                <a:cs typeface="Calibri"/>
              </a:rPr>
              <a:t>“(iv) mejorar la programación a lo largo del Charles </a:t>
            </a:r>
            <a:r>
              <a:rPr lang="es-ES" dirty="0" err="1">
                <a:latin typeface="Aptos Narrow"/>
                <a:ea typeface="Calibri"/>
                <a:cs typeface="Calibri"/>
              </a:rPr>
              <a:t>River</a:t>
            </a:r>
            <a:r>
              <a:rPr lang="es-ES" dirty="0">
                <a:latin typeface="Aptos Narrow"/>
                <a:ea typeface="Calibri"/>
                <a:cs typeface="Calibri"/>
              </a:rPr>
              <a:t> que pueda ser disfrutada por </a:t>
            </a:r>
            <a:r>
              <a:rPr lang="es-ES" b="1" dirty="0">
                <a:latin typeface="Aptos Narrow"/>
                <a:ea typeface="Calibri"/>
                <a:cs typeface="Calibri"/>
              </a:rPr>
              <a:t>una amplia variedad de partes interesadas</a:t>
            </a:r>
            <a:r>
              <a:rPr lang="es-VE" dirty="0">
                <a:latin typeface="Aptos Narrow"/>
                <a:ea typeface="Calibri"/>
                <a:cs typeface="Calibri"/>
              </a:rPr>
              <a:t>”</a:t>
            </a: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endParaRPr lang="en-US" dirty="0">
              <a:latin typeface="Aptos Narrow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E75C4DC-D21F-3A31-5602-8A18C21DE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2458720"/>
            <a:ext cx="416560" cy="25196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A0AEEE-B49F-497B-7221-93346793BC85}"/>
              </a:ext>
            </a:extLst>
          </p:cNvPr>
          <p:cNvSpPr txBox="1"/>
          <p:nvPr/>
        </p:nvSpPr>
        <p:spPr>
          <a:xfrm>
            <a:off x="6725920" y="2905760"/>
            <a:ext cx="45720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VE" sz="2000" dirty="0">
                <a:solidFill>
                  <a:srgbClr val="0C64C0"/>
                </a:solidFill>
                <a:latin typeface="Aptos Narrow"/>
              </a:rPr>
              <a:t>Residentes a menos de media milla del Charles </a:t>
            </a:r>
            <a:r>
              <a:rPr lang="es-VE" sz="2000" dirty="0" err="1">
                <a:solidFill>
                  <a:srgbClr val="0C64C0"/>
                </a:solidFill>
                <a:latin typeface="Aptos Narrow"/>
              </a:rPr>
              <a:t>River</a:t>
            </a:r>
            <a:r>
              <a:rPr lang="es-VE" sz="2000" dirty="0">
                <a:solidFill>
                  <a:srgbClr val="0C64C0"/>
                </a:solidFill>
                <a:latin typeface="Aptos Narrow"/>
              </a:rPr>
              <a:t> entre los puentes Longfellow y Eliot 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–</a:t>
            </a:r>
            <a:r>
              <a:rPr lang="es-VE" sz="2000" dirty="0">
                <a:solidFill>
                  <a:srgbClr val="0C64C0"/>
                </a:solidFill>
                <a:latin typeface="Aptos Narrow"/>
              </a:rPr>
              <a:t> con especial atención al vecindario de Riverside y a las comunidades en el lado de Cambridge del río.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endParaRPr lang="en-US" sz="2000" dirty="0">
              <a:latin typeface="Aptos Narrow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DD353A0-AF3C-4A74-B18E-75B7F45C8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5293360"/>
            <a:ext cx="416560" cy="65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3EB27C-F2EA-A326-D60C-35D2E92B76CF}"/>
              </a:ext>
            </a:extLst>
          </p:cNvPr>
          <p:cNvSpPr txBox="1"/>
          <p:nvPr/>
        </p:nvSpPr>
        <p:spPr>
          <a:xfrm>
            <a:off x="6725920" y="5293360"/>
            <a:ext cx="484632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VE" sz="2000" dirty="0">
                <a:solidFill>
                  <a:srgbClr val="0C64C0"/>
                </a:solidFill>
                <a:latin typeface="Aptos Narrow"/>
              </a:rPr>
              <a:t>Aquellos que puedan trabajar o visitar el Charles </a:t>
            </a:r>
            <a:r>
              <a:rPr lang="es-VE" sz="2000" dirty="0" err="1">
                <a:solidFill>
                  <a:srgbClr val="0C64C0"/>
                </a:solidFill>
                <a:latin typeface="Aptos Narrow"/>
              </a:rPr>
              <a:t>River</a:t>
            </a:r>
            <a:r>
              <a:rPr lang="es-VE" sz="2000" dirty="0">
                <a:solidFill>
                  <a:srgbClr val="0C64C0"/>
                </a:solidFill>
                <a:latin typeface="Aptos Narrow"/>
              </a:rPr>
              <a:t> entre los puentes Longfellow y Eliot.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endParaRPr lang="en-US" sz="20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91335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ADE03-A2C8-63D7-ADFC-ABE41AD4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>
                <a:latin typeface="Aptos Display"/>
                <a:ea typeface="Calibri Light"/>
                <a:cs typeface="Calibri Light"/>
              </a:rPr>
              <a:t>Reuniones del Grupo de Trabajo vs. Audiencias Públicas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68261-4932-E07D-6093-00AAD8331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894"/>
            <a:ext cx="4318000" cy="3759200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r>
              <a:rPr lang="es-ES" b="1" dirty="0">
                <a:latin typeface="Aptos Narrow"/>
                <a:ea typeface="Calibri"/>
                <a:cs typeface="Calibri"/>
              </a:rPr>
              <a:t>Reuniones del Grupo de Trabajo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ES" dirty="0">
                <a:latin typeface="Aptos Narrow"/>
                <a:ea typeface="Calibri"/>
                <a:cs typeface="Calibri"/>
              </a:rPr>
              <a:t> Espacio de discusión para dar forma al programa de las tres (3) audiencias públicas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ES" dirty="0">
                <a:latin typeface="Aptos Narrow"/>
                <a:ea typeface="Calibri"/>
                <a:cs typeface="Calibri"/>
              </a:rPr>
              <a:t> Elaborar recomendaciones para el informe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ES" dirty="0">
                <a:latin typeface="Aptos Narrow"/>
                <a:ea typeface="Calibri"/>
                <a:cs typeface="Calibri"/>
              </a:rPr>
              <a:t> Revisar los resultados de las audiencias públicas para sustentar las recomendaciones del informe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ES" dirty="0">
                <a:latin typeface="Aptos Narrow"/>
                <a:ea typeface="Calibri"/>
                <a:cs typeface="Calibri"/>
              </a:rPr>
              <a:t> Proporcionar revisión y comentarios sobre el borrador y el informe final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776FB9-090F-E49C-C94C-C087D4864346}"/>
              </a:ext>
            </a:extLst>
          </p:cNvPr>
          <p:cNvSpPr txBox="1">
            <a:spLocks/>
          </p:cNvSpPr>
          <p:nvPr/>
        </p:nvSpPr>
        <p:spPr>
          <a:xfrm>
            <a:off x="6289040" y="2109894"/>
            <a:ext cx="43180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>
                <a:latin typeface="Aptos Narrow"/>
                <a:ea typeface="Calibri"/>
                <a:cs typeface="Calibri"/>
              </a:rPr>
              <a:t>Audiencias Públicas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VE" dirty="0">
                <a:latin typeface="Aptos Narrow"/>
                <a:ea typeface="Calibri"/>
                <a:cs typeface="Calibri"/>
              </a:rPr>
              <a:t> Requisito legal para que el Grupo de Trabajo realice tres (3) audiencias públicas (como mínimo)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s-VE" dirty="0">
                <a:latin typeface="Aptos Narrow"/>
                <a:ea typeface="Calibri"/>
                <a:cs typeface="Calibri"/>
              </a:rPr>
              <a:t> Espacio para que todos los miembros del público asistan y aporten comentarios (sobre los temas desarrollados por el Grupo de Trabajo).</a:t>
            </a: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87934D-8D31-F3FD-B8F4-6350BDC5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31840" y="2113280"/>
            <a:ext cx="20320" cy="27127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1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del Proyecto Actualizado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000" dirty="0">
                <a:latin typeface="Aptos ExtraBold" panose="020B0004020202020204" pitchFamily="34" charset="0"/>
              </a:rPr>
              <a:t>Evaluación inicial y preparación de la participación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ES" sz="2000" dirty="0">
                <a:latin typeface="Aptos ExtraBold" panose="020B0004020202020204" pitchFamily="34" charset="0"/>
              </a:rPr>
              <a:t>Alcance y Participación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ES" sz="2000" dirty="0">
                <a:latin typeface="Aptos ExtraBold" panose="020B0004020202020204" pitchFamily="34" charset="0"/>
              </a:rPr>
              <a:t>Desarrollo de Recomendaciones</a:t>
            </a:r>
          </a:p>
          <a:p>
            <a:endParaRPr lang="es-E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9622" y="2659102"/>
            <a:ext cx="1711326" cy="1518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Julio - Agosto</a:t>
            </a:r>
            <a:endParaRPr kumimoji="0" lang="es-ES" sz="2000" b="1" i="0" u="none" strike="noStrike" kern="1200" cap="none" spc="0" normalizeH="0" baseline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</a:endParaRPr>
          </a:p>
          <a:p>
            <a:endParaRPr lang="es-E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Reuniones informativas iniciales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Mapeo preliminar de las partes interesadas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Reunión #1 del Grupo de Trabajo (14 de agosto)</a:t>
            </a:r>
            <a:endParaRPr lang="es-ES" dirty="0">
              <a:latin typeface="Calibri" panose="020F0502020204030204"/>
              <a:ea typeface="+mn-lt"/>
              <a:cs typeface="+mn-lt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248185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Septiembre</a:t>
            </a:r>
            <a:endParaRPr kumimoji="0" lang="es-ES" sz="2000" b="1" i="0" u="none" strike="noStrike" kern="1200" cap="none" spc="0" normalizeH="0" baseline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</a:endParaRPr>
          </a:p>
          <a:p>
            <a:endParaRPr lang="es-E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Reunión #2 del Grupo de Trabajo (12 de septiembre)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Desarrollar una Estrategia de Participación Comunitaria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Desarrollar la estructura y el contenido de las audiencias públicas</a:t>
            </a:r>
            <a:endParaRPr lang="es-E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54383" y="2570297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Octubre- Noviembre</a:t>
            </a:r>
          </a:p>
          <a:p>
            <a:endParaRPr lang="es-ES" sz="1000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Reunión #3 del Grupo de Trabajo (principios/ mediados de octubre)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Realizar una serie de conversaciones 1:1, seguimientos, grupos focales, etc.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Tres (3) audiencias públicas (principios de noviembre)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Elaborar la versión preliminar del informe final de hallazgos y recomendaciones</a:t>
            </a:r>
            <a:endParaRPr lang="es-E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</a:rPr>
              <a:t>Diciembre</a:t>
            </a:r>
          </a:p>
          <a:p>
            <a:endParaRPr lang="es-E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Preparar el informe preliminar para el periodo de comentarios públicos</a:t>
            </a:r>
            <a:endParaRPr lang="es-ES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s-ES" sz="2000" b="1" dirty="0">
                <a:solidFill>
                  <a:srgbClr val="455F51"/>
                </a:solidFill>
                <a:latin typeface="Aptos Narrow" panose="020B0004020202020204" pitchFamily="34" charset="0"/>
              </a:rPr>
              <a:t>Enero</a:t>
            </a:r>
            <a:r>
              <a:rPr kumimoji="0" lang="es-ES" sz="2000" b="1" i="0" u="none" strike="noStrike" kern="1200" cap="none" spc="0" normalizeH="0" baseline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</a:rPr>
              <a:t> - Marzo de 2026</a:t>
            </a:r>
          </a:p>
          <a:p>
            <a:endParaRPr lang="es-E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Reunión #4 del Grupo de Trabajo (enero)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Período de comentarios públicos (1 mes)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Reunión #5 del Grupo de Trabajo (finales de febrero)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s-ES" dirty="0">
                <a:latin typeface="Aptos ExtraBold"/>
              </a:rPr>
              <a:t>Finalizar el informe y presentarlo</a:t>
            </a:r>
            <a:endParaRPr lang="es-E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Componentes de Participación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12309"/>
            <a:ext cx="10569615" cy="3926905"/>
          </a:xfrm>
        </p:spPr>
        <p:txBody>
          <a:bodyPr vert="horz" lIns="0" tIns="45720" rIns="0" bIns="45720" rtlCol="0" anchor="t">
            <a:normAutofit fontScale="700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Traducir los materiales de las reuniones y ofrecer servicios de interpretación en las audiencias públicas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Asistir a reuniones existentes/eventos comunitarios para fomentar las audiencias públicas y recopilar comentarios – </a:t>
            </a:r>
            <a:r>
              <a:rPr lang="es-VE" sz="2800" i="1" dirty="0">
                <a:latin typeface="Aptos Narrow"/>
              </a:rPr>
              <a:t>¿sugerencias?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Facilitar conversaciones 1:1 y en grupos pequeños (con el apoyo de socios comunitarios) – </a:t>
            </a:r>
            <a:r>
              <a:rPr lang="es-VE" sz="2800" i="1" dirty="0">
                <a:latin typeface="Aptos Narrow"/>
              </a:rPr>
              <a:t>¿sugerencias?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Promover las audiencias públicas a través de medios/redes específicas – </a:t>
            </a:r>
            <a:r>
              <a:rPr lang="es-VE" sz="2800" i="1" dirty="0">
                <a:latin typeface="Aptos Narrow"/>
              </a:rPr>
              <a:t>¿sugerencias?</a:t>
            </a:r>
            <a:endParaRPr lang="en-US" sz="2800" i="1" dirty="0">
              <a:latin typeface="Aptos Narrow"/>
              <a:ea typeface="+mn-lt"/>
              <a:cs typeface="+mn-lt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VE" sz="2900" b="1" i="1" dirty="0">
                <a:solidFill>
                  <a:schemeClr val="accent2"/>
                </a:solidFill>
                <a:latin typeface="Aptos Narrow"/>
              </a:rPr>
              <a:t>Imagínese el final de este proyecto, en un mundo ideal: ¿qué participación ha ocurrido, con quiénes hemos hablado, cómo nos hemos conectado con ellos?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</a:rPr>
              <a:t>Diseño de las audiencias públicas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¿Cuáles son las áreas clave de aporte en las que nos debemos enfocar?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¿Cuáles son los aspectos clave sobre los que debemos preguntar a los miembros de la comunidad?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¿Qué actividades ayudarán a facilitar la participación de la comunidad de manera más eficaz?</a:t>
            </a:r>
            <a:br>
              <a:rPr lang="en-US" sz="2800" dirty="0">
                <a:latin typeface="Aptos Narrow"/>
              </a:rPr>
            </a:br>
            <a:r>
              <a:rPr lang="en-US" sz="2800" i="1" dirty="0">
                <a:latin typeface="Aptos Narrow"/>
              </a:rPr>
              <a:t> </a:t>
            </a:r>
            <a:endParaRPr lang="en-US" sz="2800" dirty="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>
                <a:latin typeface="Aptos Display"/>
              </a:rPr>
              <a:t>Próximos Pasos</a:t>
            </a:r>
            <a:endParaRPr lang="es-VE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Programación de la Reunión #3 del Grupo de Trabajo: principios/ mediados de octubre</a:t>
            </a:r>
            <a:endParaRPr lang="es-VE" sz="2400" dirty="0">
              <a:solidFill>
                <a:srgbClr val="40404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VE" sz="2400" dirty="0"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VE" sz="2800" dirty="0">
                <a:latin typeface="Aptos Narrow"/>
              </a:rPr>
              <a:t>Programación de las tres audiencias públicas: por definir en las primeras semanas de noviembre</a:t>
            </a:r>
            <a:endParaRPr lang="es-VE" sz="2800" dirty="0"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VE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VE" sz="2600" i="1" dirty="0">
                <a:solidFill>
                  <a:srgbClr val="00B050"/>
                </a:solidFill>
                <a:latin typeface="Aptos Narrow"/>
              </a:rPr>
              <a:t>*Se hará seguimiento por correo electrónico con encuestas Doodle</a:t>
            </a:r>
            <a:endParaRPr lang="es-VE" dirty="0">
              <a:solidFill>
                <a:srgbClr val="00B050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VE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Bienvenida y lista de asistencia 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Revisión de la minuta de la reunión del 14 de agosto [Votación]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Reseña Histórica del Charles </a:t>
            </a:r>
            <a:r>
              <a:rPr lang="es-VE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River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Revisión de las metas del grupo de trabajo y de las partes interesadas en este trabajo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Revisar el cronograma revisado con las Reuniones del Grupo de Trabajo, la participación y las audiencias públicas 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Debatir el contenido de las audiencias públicas, la participación y el informe final del Grupo Operativo 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Preguntas de los miembros del Grupo de Trabajo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Comentarios del público (según lo permita el tiempo)</a:t>
            </a:r>
          </a:p>
          <a:p>
            <a:pPr marL="749300" indent="-457200">
              <a:buAutoNum type="arabicPeriod"/>
            </a:pPr>
            <a:r>
              <a:rPr lang="es-VE" sz="2400" dirty="0">
                <a:solidFill>
                  <a:srgbClr val="404040"/>
                </a:solidFill>
                <a:latin typeface="Aptos Narrow"/>
                <a:cs typeface="Times New Roman"/>
              </a:rPr>
              <a:t>Clausura [Votación]</a:t>
            </a:r>
            <a:endParaRPr lang="en-US" sz="2400" dirty="0">
              <a:solidFill>
                <a:srgbClr val="404040"/>
              </a:solidFill>
              <a:latin typeface="Aptos Narrow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Bienvenida y Lista de Asistencia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312278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Representante de Asuntos de Energía y Medioambientales (EEA): </a:t>
            </a:r>
            <a:r>
              <a:rPr lang="es-VE" sz="1450" dirty="0">
                <a:latin typeface="Aptos Narrow"/>
                <a:ea typeface="+mn-lt"/>
                <a:cs typeface="+mn-lt"/>
              </a:rPr>
              <a:t>Jonathan Guzmán, Director de Justicia y Equidad Ambiental, Oficina de Justicia y Equidad Ambiental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Representante del Departamento de Conservación y Recreación (DCR): </a:t>
            </a:r>
            <a:r>
              <a:rPr lang="es-VE" sz="1450" dirty="0">
                <a:latin typeface="Aptos Narrow"/>
                <a:ea typeface="+mn-lt"/>
                <a:cs typeface="+mn-lt"/>
              </a:rPr>
              <a:t>Monika Roy, Directora Principal de Justicia Ambiental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Director de la Oficina de Clima y Salud Ambiental del Departamento de Salud Pública, o su designado: </a:t>
            </a:r>
            <a:r>
              <a:rPr lang="es-VE" sz="1450" dirty="0">
                <a:latin typeface="Aptos Narrow"/>
                <a:ea typeface="+mn-lt"/>
                <a:cs typeface="+mn-lt"/>
              </a:rPr>
              <a:t>Logan Bailey, Científico Principal, División de Toxicología, Oficina de Clima y Salud Ambiental, Departamento de Salud Pública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Alianza de Salud de Cambridge (Cambridge </a:t>
            </a:r>
            <a:r>
              <a:rPr lang="es-VE" sz="1450" b="1" dirty="0" err="1">
                <a:latin typeface="Aptos Narrow"/>
                <a:ea typeface="+mn-lt"/>
                <a:cs typeface="+mn-lt"/>
              </a:rPr>
              <a:t>Health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 Alliance): </a:t>
            </a:r>
            <a:r>
              <a:rPr lang="es-VE" sz="1450" dirty="0">
                <a:latin typeface="Aptos Narrow"/>
                <a:ea typeface="+mn-lt"/>
                <a:cs typeface="+mn-lt"/>
              </a:rPr>
              <a:t>Derrick Neal, Director de Salud Pública, Ciudad de Cambridge 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Autoridad de Reurbanización de Cambridge (Cambridge </a:t>
            </a:r>
            <a:r>
              <a:rPr lang="es-VE" sz="1450" b="1" dirty="0" err="1">
                <a:latin typeface="Aptos Narrow"/>
                <a:ea typeface="+mn-lt"/>
                <a:cs typeface="+mn-lt"/>
              </a:rPr>
              <a:t>Redevelopment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 </a:t>
            </a:r>
            <a:r>
              <a:rPr lang="es-VE" sz="1450" b="1" dirty="0" err="1">
                <a:latin typeface="Aptos Narrow"/>
                <a:ea typeface="+mn-lt"/>
                <a:cs typeface="+mn-lt"/>
              </a:rPr>
              <a:t>Authority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): </a:t>
            </a:r>
            <a:r>
              <a:rPr lang="es-VE" sz="1450" dirty="0">
                <a:latin typeface="Aptos Narrow"/>
                <a:ea typeface="+mn-lt"/>
                <a:cs typeface="+mn-lt"/>
              </a:rPr>
              <a:t>Kyle Vangel,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 </a:t>
            </a:r>
            <a:r>
              <a:rPr lang="es-VE" sz="1450" dirty="0">
                <a:latin typeface="Aptos Narrow"/>
                <a:ea typeface="+mn-lt"/>
                <a:cs typeface="+mn-lt"/>
              </a:rPr>
              <a:t>Director de Proyectos y Planificación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dirty="0">
                <a:latin typeface="Aptos Narrow"/>
                <a:ea typeface="+mn-lt"/>
                <a:cs typeface="+mn-lt"/>
              </a:rPr>
              <a:t>Sucursal de Cambridge de la Asociación Nacional para el Progreso de las Personas de Color (NAACP): </a:t>
            </a:r>
            <a:r>
              <a:rPr lang="es-VE" sz="1450" dirty="0">
                <a:latin typeface="Aptos Narrow"/>
                <a:ea typeface="+mn-lt"/>
                <a:cs typeface="+mn-lt"/>
              </a:rPr>
              <a:t>Ken Reeves, Presidente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VE" sz="1450" b="1" spc="-50" dirty="0">
                <a:latin typeface="Aptos Narrow"/>
                <a:ea typeface="+mn-lt"/>
                <a:cs typeface="+mn-lt"/>
              </a:rPr>
              <a:t>Cambridge Black </a:t>
            </a:r>
            <a:r>
              <a:rPr lang="es-VE" sz="1450" b="1" spc="-50" dirty="0" err="1">
                <a:latin typeface="Aptos Narrow"/>
                <a:ea typeface="+mn-lt"/>
                <a:cs typeface="+mn-lt"/>
              </a:rPr>
              <a:t>Pastors</a:t>
            </a:r>
            <a:r>
              <a:rPr lang="es-VE" sz="1450" b="1" spc="-50" dirty="0">
                <a:latin typeface="Aptos Narrow"/>
                <a:ea typeface="+mn-lt"/>
                <a:cs typeface="+mn-lt"/>
              </a:rPr>
              <a:t> Alliance, Inc.: </a:t>
            </a:r>
            <a:r>
              <a:rPr lang="es-VE" sz="1450" spc="-50" dirty="0">
                <a:latin typeface="Aptos Narrow"/>
                <a:ea typeface="+mn-lt"/>
                <a:cs typeface="+mn-lt"/>
              </a:rPr>
              <a:t>Jeremy D. </a:t>
            </a:r>
            <a:r>
              <a:rPr lang="es-VE" sz="1450" spc="-50" dirty="0" err="1">
                <a:latin typeface="Aptos Narrow"/>
                <a:ea typeface="+mn-lt"/>
                <a:cs typeface="+mn-lt"/>
              </a:rPr>
              <a:t>Battle</a:t>
            </a:r>
            <a:r>
              <a:rPr lang="es-VE" sz="1450" spc="-50" dirty="0">
                <a:latin typeface="Aptos Narrow"/>
                <a:ea typeface="+mn-lt"/>
                <a:cs typeface="+mn-lt"/>
              </a:rPr>
              <a:t>, Pastor de la Iglesia de Western Avenue (Western Avenue </a:t>
            </a:r>
            <a:r>
              <a:rPr lang="es-VE" sz="1450" spc="-50" dirty="0" err="1">
                <a:latin typeface="Aptos Narrow"/>
                <a:ea typeface="+mn-lt"/>
                <a:cs typeface="+mn-lt"/>
              </a:rPr>
              <a:t>Church</a:t>
            </a:r>
            <a:r>
              <a:rPr lang="es-VE" sz="1450" spc="-50" dirty="0">
                <a:latin typeface="Aptos Narrow"/>
                <a:ea typeface="+mn-lt"/>
                <a:cs typeface="+mn-lt"/>
              </a:rPr>
              <a:t>)</a:t>
            </a:r>
            <a:endParaRPr lang="es-ES" sz="1450" spc="-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Massachusetts </a:t>
            </a:r>
            <a:r>
              <a:rPr lang="es-ES" sz="1450" b="1" dirty="0" err="1">
                <a:latin typeface="Aptos Narrow"/>
                <a:ea typeface="+mn-lt"/>
                <a:cs typeface="+mn-lt"/>
              </a:rPr>
              <a:t>Bicycle</a:t>
            </a:r>
            <a:r>
              <a:rPr lang="es-ES" sz="1450" b="1" dirty="0">
                <a:latin typeface="Aptos Narrow"/>
                <a:ea typeface="+mn-lt"/>
                <a:cs typeface="+mn-lt"/>
              </a:rPr>
              <a:t> </a:t>
            </a:r>
            <a:r>
              <a:rPr lang="es-ES" sz="1450" b="1" dirty="0" err="1">
                <a:latin typeface="Aptos Narrow"/>
                <a:ea typeface="+mn-lt"/>
                <a:cs typeface="+mn-lt"/>
              </a:rPr>
              <a:t>Coalition</a:t>
            </a:r>
            <a:r>
              <a:rPr lang="es-ES" sz="1450" b="1" dirty="0">
                <a:latin typeface="Aptos Narrow"/>
                <a:ea typeface="+mn-lt"/>
                <a:cs typeface="+mn-lt"/>
              </a:rPr>
              <a:t>, Inc.: </a:t>
            </a:r>
            <a:r>
              <a:rPr lang="es-ES" sz="1450" dirty="0">
                <a:latin typeface="Aptos Narrow"/>
                <a:ea typeface="+mn-lt"/>
                <a:cs typeface="+mn-lt"/>
              </a:rPr>
              <a:t>Galen Mook, Director Ejecutivo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 Charles River Conservancy, Inc.: </a:t>
            </a:r>
            <a:r>
              <a:rPr lang="es-ES" sz="1450" dirty="0">
                <a:latin typeface="Aptos Narrow"/>
                <a:ea typeface="+mn-lt"/>
                <a:cs typeface="+mn-lt"/>
              </a:rPr>
              <a:t>Laura Jasinski, Directora Ejecutiva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 Cambridge Mothers Out Front: </a:t>
            </a:r>
            <a:r>
              <a:rPr lang="es-ES" sz="1450" dirty="0">
                <a:latin typeface="Aptos Narrow"/>
                <a:ea typeface="+mn-lt"/>
                <a:cs typeface="+mn-lt"/>
              </a:rPr>
              <a:t>Angela DeSousa, Miembro y Líder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 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Personas por el Fideicomiso del Parque </a:t>
            </a:r>
            <a:r>
              <a:rPr lang="es-VE" sz="1450" b="1" dirty="0" err="1">
                <a:latin typeface="Aptos Narrow"/>
                <a:ea typeface="+mn-lt"/>
                <a:cs typeface="+mn-lt"/>
              </a:rPr>
              <a:t>Riverbend</a:t>
            </a:r>
            <a:r>
              <a:rPr lang="es-VE" sz="1450" b="1" dirty="0">
                <a:latin typeface="Aptos Narrow"/>
                <a:ea typeface="+mn-lt"/>
                <a:cs typeface="+mn-lt"/>
              </a:rPr>
              <a:t> (</a:t>
            </a:r>
            <a:r>
              <a:rPr lang="es-ES" sz="1450" b="1" dirty="0" err="1">
                <a:latin typeface="Aptos Narrow"/>
                <a:ea typeface="+mn-lt"/>
                <a:cs typeface="+mn-lt"/>
              </a:rPr>
              <a:t>People</a:t>
            </a:r>
            <a:r>
              <a:rPr lang="es-ES" sz="1450" b="1" dirty="0">
                <a:latin typeface="Aptos Narrow"/>
                <a:ea typeface="+mn-lt"/>
                <a:cs typeface="+mn-lt"/>
              </a:rPr>
              <a:t> for Riverbend Park Trust): </a:t>
            </a:r>
            <a:r>
              <a:rPr lang="es-ES" sz="1450" dirty="0">
                <a:latin typeface="Aptos Narrow"/>
                <a:ea typeface="+mn-lt"/>
                <a:cs typeface="+mn-lt"/>
              </a:rPr>
              <a:t>Franziska "Fran" Amacher, Fiduciaria</a:t>
            </a:r>
            <a:endParaRPr lang="es-ES" sz="14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 Persona individual:</a:t>
            </a:r>
            <a:r>
              <a:rPr lang="es-ES" sz="1450" dirty="0">
                <a:latin typeface="Aptos Narrow"/>
                <a:ea typeface="+mn-lt"/>
                <a:cs typeface="+mn-lt"/>
              </a:rPr>
              <a:t> Lawrence Adkins</a:t>
            </a:r>
            <a:endParaRPr lang="es-ES" sz="14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 Persona individual: </a:t>
            </a:r>
            <a:r>
              <a:rPr lang="es-ES" sz="1450" dirty="0">
                <a:latin typeface="Aptos Narrow"/>
                <a:ea typeface="+mn-lt"/>
                <a:cs typeface="+mn-lt"/>
              </a:rPr>
              <a:t>Sheila Headley-Burwell</a:t>
            </a:r>
            <a:endParaRPr lang="es-ES" sz="14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 Persona individual: </a:t>
            </a:r>
            <a:r>
              <a:rPr lang="es-ES" sz="1450" dirty="0">
                <a:latin typeface="Aptos Narrow"/>
                <a:ea typeface="+mn-lt"/>
                <a:cs typeface="+mn-lt"/>
              </a:rPr>
              <a:t>Steven Miller</a:t>
            </a:r>
            <a:endParaRPr lang="es-ES" sz="14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 Persona individual:</a:t>
            </a:r>
            <a:r>
              <a:rPr lang="es-ES" sz="1450" dirty="0">
                <a:latin typeface="Aptos Narrow"/>
                <a:ea typeface="+mn-lt"/>
                <a:cs typeface="+mn-lt"/>
              </a:rPr>
              <a:t> Thomas Leonard</a:t>
            </a:r>
            <a:endParaRPr lang="es-ES" sz="145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+mn-lt"/>
                <a:cs typeface="+mn-lt"/>
              </a:rPr>
              <a:t> Persona individual:</a:t>
            </a:r>
            <a:r>
              <a:rPr lang="es-ES" sz="145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s-ES" sz="1450" b="1" dirty="0">
                <a:latin typeface="Aptos Narrow"/>
                <a:ea typeface="Calibri"/>
                <a:cs typeface="Calibri"/>
              </a:rPr>
              <a:t> Persona individual:</a:t>
            </a:r>
            <a:r>
              <a:rPr lang="es-ES" sz="1450" dirty="0">
                <a:latin typeface="Aptos Narrow"/>
                <a:ea typeface="Calibri"/>
                <a:cs typeface="Calibri"/>
              </a:rPr>
              <a:t> (Vacante)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Todos los avisos de reuniones se publicarán públicamente de conformidad con los requisitos de la Ley de Reuniones Abiertas (Open Meeting </a:t>
            </a:r>
            <a:r>
              <a:rPr lang="es-VE" dirty="0" err="1">
                <a:solidFill>
                  <a:schemeClr val="tx1"/>
                </a:solidFill>
                <a:latin typeface="Aptos Narrow"/>
              </a:rPr>
              <a:t>Law</a:t>
            </a:r>
            <a:r>
              <a:rPr lang="es-VE" dirty="0">
                <a:solidFill>
                  <a:schemeClr val="tx1"/>
                </a:solidFill>
                <a:latin typeface="Aptos Narrow"/>
              </a:rPr>
              <a:t>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Las agendas se distribuirán con al menos 48 horas de antelación e incluirán temas de discusión claros. 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Las minutas de reunión se pondrán a disposición del público dentro de un plazo razonable.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spc="-40" dirty="0">
                <a:solidFill>
                  <a:schemeClr val="tx1"/>
                </a:solidFill>
                <a:latin typeface="Aptos Narrow"/>
              </a:rPr>
              <a:t>No habrá deliberaciones ni toma de decisiones fuera de las reuniones publicadas públicamente.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Los miembros escucharán de forma activa y respetuosa a todos los oradores, incluyendo los comentarios del público.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Los desacuerdos se expresarán de forma constructiva, concentrándose en las ideas en lugar de en las personas.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Se minimizarán las interrupciones para asegurar la participación equitativa de los colíderes. 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Se asignará tiempo para los comentarios del público, con directrices claras sobre duración y formato. 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s-VE" dirty="0">
                <a:solidFill>
                  <a:schemeClr val="tx1"/>
                </a:solidFill>
                <a:latin typeface="Aptos Narrow"/>
              </a:rPr>
              <a:t>Los miembros reconocerán y considerarán los aportes del público como parte del proceso de toma de decisiones.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49745"/>
            <a:ext cx="10058400" cy="887615"/>
          </a:xfrm>
        </p:spPr>
        <p:txBody>
          <a:bodyPr/>
          <a:lstStyle/>
          <a:p>
            <a:r>
              <a:rPr lang="es-VE" dirty="0">
                <a:latin typeface="Aptos Display"/>
              </a:rPr>
              <a:t>Normas del Grupo de Trabajo</a:t>
            </a:r>
            <a:r>
              <a:rPr lang="en-US" dirty="0">
                <a:latin typeface="Aptos Display"/>
              </a:rPr>
              <a:t> (cont.)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785" y="1737360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Se proporcionará acceso lingüístico y adaptaciones a fin de garantizar una participación inclusiva.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Las reuniones se realizarán en ubicaciones accesibles y/o de forma virtual para atender diversas necesidades.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Los materiales se compartirán en lenguaje sencillo y traducidos.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Los miembros se esforzarán por dar voz a las comunidades en primera línea y a las históricamente marginadas.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Los miembros revisarán los materiales con antelación y vendrán preparados para participar de forma reflexiva.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Se espera asistencia y puntualidad; los miembros notificarán a los colíderes con antelación si no pueden asistir. Los miembros pueden enviar a alguien a asistir a las reuniones en calidad de público, pero esa persona no tiene derecho a voto ni posición formal dentro del grupo de trabajo.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Los conflictos de interés se divulgarán y se gestionarán de conformidad con la normativa aplicable.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Las normas se revisarán periódicamente para reflejar las necesidades y comentarios en evolución.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s-VE" sz="2000" dirty="0">
                <a:solidFill>
                  <a:schemeClr val="tx1"/>
                </a:solidFill>
                <a:latin typeface="Aptos Narrow"/>
              </a:rPr>
              <a:t>Se motiva a los miembros a sugerir mejoras en los procesos de las reuniones y en la accesibilidad.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16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>
                <a:latin typeface="Aptos Display"/>
                <a:ea typeface="Calibri Light"/>
                <a:cs typeface="Calibri Light"/>
              </a:rPr>
              <a:t>Logística del Chat de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" panose="020F0502020204030204" pitchFamily="34" charset="0"/>
              <a:buChar char="§"/>
            </a:pPr>
            <a:r>
              <a:rPr lang="es-VE" sz="2800" dirty="0">
                <a:latin typeface="Aptos Narrow"/>
                <a:ea typeface="Calibri Light"/>
                <a:cs typeface="Calibri Light"/>
              </a:rPr>
              <a:t>Disponible para su uso para hacer comentarios y preguntas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s-VE" sz="2800" dirty="0">
                <a:latin typeface="Aptos Narrow"/>
                <a:ea typeface="Calibri Light"/>
                <a:cs typeface="Calibri Light"/>
              </a:rPr>
              <a:t>Sujeto a registro público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s-VE" sz="2800" dirty="0">
                <a:latin typeface="Aptos Narrow"/>
                <a:ea typeface="Calibri Light"/>
                <a:cs typeface="Calibri Light"/>
              </a:rPr>
              <a:t>Por favor, desactive y/o no use la función de mensajería privada</a:t>
            </a:r>
            <a:endParaRPr lang="en-US" sz="2800" dirty="0">
              <a:latin typeface="Aptos Narrow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>
                <a:latin typeface="Aptos Display"/>
                <a:ea typeface="Calibri Light"/>
                <a:cs typeface="Calibri Light"/>
              </a:rPr>
              <a:t>Revisión de las Minutas de la Reunión 1 del 14 de Agosto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Cualquier enmienda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s-E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A9A5-E38C-0772-0079-73A306B4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Reseña Histórica del Charles </a:t>
            </a:r>
            <a:r>
              <a:rPr lang="es-ES" dirty="0" err="1">
                <a:latin typeface="Aptos Display"/>
                <a:ea typeface="Calibri Light"/>
                <a:cs typeface="Calibri Light"/>
              </a:rPr>
              <a:t>River</a:t>
            </a:r>
            <a:endParaRPr lang="es-E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60B5C-6F32-AD98-6747-EE8C88B8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83" y="2059094"/>
            <a:ext cx="9953297" cy="381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s-VE" dirty="0">
                <a:latin typeface="Aptos Narrow"/>
                <a:ea typeface="Calibri"/>
                <a:cs typeface="Calibri"/>
              </a:rPr>
              <a:t>Presentación por parte de los miembros del Grupo de Trabajo: Lawrence Adkins, Sheila Headley-Burwell y Denise Haynes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45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DCE65-D48E-98BA-3A8E-E92A3392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2B5A-8320-265C-D520-4CF42F1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Metas para este Trabajo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8A9E2-2208-3438-D03F-9C68A0521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14" y="1968355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r>
              <a:rPr lang="es-VE" dirty="0">
                <a:latin typeface="Aptos Narrow"/>
                <a:ea typeface="+mn-lt"/>
                <a:cs typeface="+mn-lt"/>
              </a:rPr>
              <a:t>“…habrá un grupo de trabajo para estudiar y hacer </a:t>
            </a:r>
            <a:r>
              <a:rPr lang="es-VE" u="sng" dirty="0">
                <a:latin typeface="Aptos Narrow"/>
                <a:ea typeface="+mn-lt"/>
                <a:cs typeface="+mn-lt"/>
              </a:rPr>
              <a:t>recomendaciones</a:t>
            </a:r>
            <a:r>
              <a:rPr lang="es-VE" dirty="0">
                <a:latin typeface="Aptos Narrow"/>
                <a:ea typeface="+mn-lt"/>
                <a:cs typeface="+mn-lt"/>
              </a:rPr>
              <a:t> al departamento a fin de: (i) </a:t>
            </a:r>
            <a:r>
              <a:rPr lang="es-VE" b="1" dirty="0">
                <a:latin typeface="Aptos Narrow"/>
                <a:ea typeface="+mn-lt"/>
                <a:cs typeface="+mn-lt"/>
              </a:rPr>
              <a:t>abordar el acceso equitativo</a:t>
            </a:r>
            <a:r>
              <a:rPr lang="es-VE" dirty="0">
                <a:latin typeface="Aptos Narrow"/>
                <a:ea typeface="+mn-lt"/>
                <a:cs typeface="+mn-lt"/>
              </a:rPr>
              <a:t> al Charles </a:t>
            </a:r>
            <a:r>
              <a:rPr lang="es-VE" dirty="0" err="1">
                <a:latin typeface="Aptos Narrow"/>
                <a:ea typeface="+mn-lt"/>
                <a:cs typeface="+mn-lt"/>
              </a:rPr>
              <a:t>River</a:t>
            </a:r>
            <a:r>
              <a:rPr lang="es-VE" dirty="0">
                <a:latin typeface="Aptos Narrow"/>
                <a:ea typeface="+mn-lt"/>
                <a:cs typeface="+mn-lt"/>
              </a:rPr>
              <a:t> en el área entre el puente Longfellow y el puente Eliot; (ii) garantizar que se implementen </a:t>
            </a:r>
            <a:r>
              <a:rPr lang="es-VE" b="1" dirty="0">
                <a:latin typeface="Aptos Narrow"/>
                <a:ea typeface="+mn-lt"/>
                <a:cs typeface="+mn-lt"/>
              </a:rPr>
              <a:t>procesos inclusivos</a:t>
            </a:r>
            <a:r>
              <a:rPr lang="es-VE" dirty="0">
                <a:latin typeface="Aptos Narrow"/>
                <a:ea typeface="+mn-lt"/>
                <a:cs typeface="+mn-lt"/>
              </a:rPr>
              <a:t> a fin de involucrar a todas las partes interesadas relevantes cuando se tomen decisiones relacionadas con el área del Charles </a:t>
            </a:r>
            <a:r>
              <a:rPr lang="es-VE" dirty="0" err="1">
                <a:latin typeface="Aptos Narrow"/>
                <a:ea typeface="+mn-lt"/>
                <a:cs typeface="+mn-lt"/>
              </a:rPr>
              <a:t>River</a:t>
            </a:r>
            <a:r>
              <a:rPr lang="es-VE" dirty="0">
                <a:latin typeface="Aptos Narrow"/>
                <a:ea typeface="+mn-lt"/>
                <a:cs typeface="+mn-lt"/>
              </a:rPr>
              <a:t>; y (iii) </a:t>
            </a:r>
            <a:r>
              <a:rPr lang="es-VE" b="1" dirty="0">
                <a:latin typeface="Aptos Narrow"/>
                <a:ea typeface="+mn-lt"/>
                <a:cs typeface="+mn-lt"/>
              </a:rPr>
              <a:t>mejorar la comunicación</a:t>
            </a:r>
            <a:r>
              <a:rPr lang="es-VE" dirty="0">
                <a:latin typeface="Aptos Narrow"/>
                <a:ea typeface="+mn-lt"/>
                <a:cs typeface="+mn-lt"/>
              </a:rPr>
              <a:t> con todas las partes interesadas involucradas.</a:t>
            </a:r>
          </a:p>
          <a:p>
            <a:r>
              <a:rPr lang="es-VE" dirty="0">
                <a:latin typeface="Aptos Narrow"/>
                <a:ea typeface="+mn-lt"/>
                <a:cs typeface="+mn-lt"/>
              </a:rPr>
              <a:t>(c) Las recomendaciones del grupo de trabajo conforme a la subsección (b) y el informe conforme a la subsección (g) deberán incluir, pero no se limitarán a, formas de: (i) garantizar que el departamento </a:t>
            </a:r>
            <a:r>
              <a:rPr lang="es-VE" b="1" dirty="0">
                <a:latin typeface="Aptos Narrow"/>
                <a:ea typeface="+mn-lt"/>
                <a:cs typeface="+mn-lt"/>
              </a:rPr>
              <a:t>considere los principios de justicia ambiental</a:t>
            </a:r>
            <a:r>
              <a:rPr lang="es-VE" dirty="0">
                <a:latin typeface="Aptos Narrow"/>
                <a:ea typeface="+mn-lt"/>
                <a:cs typeface="+mn-lt"/>
              </a:rPr>
              <a:t> al tomar decisiones relacionadas con el área del Charles </a:t>
            </a:r>
            <a:r>
              <a:rPr lang="es-VE" dirty="0" err="1">
                <a:latin typeface="Aptos Narrow"/>
                <a:ea typeface="+mn-lt"/>
                <a:cs typeface="+mn-lt"/>
              </a:rPr>
              <a:t>River</a:t>
            </a:r>
            <a:r>
              <a:rPr lang="es-VE" dirty="0">
                <a:latin typeface="Aptos Narrow"/>
                <a:ea typeface="+mn-lt"/>
                <a:cs typeface="+mn-lt"/>
              </a:rPr>
              <a:t> entre el puente Longfellow y el puente Eliot; (ii) garantizar que todas </a:t>
            </a:r>
            <a:r>
              <a:rPr lang="es-VE" b="1" dirty="0">
                <a:latin typeface="Aptos Narrow"/>
                <a:ea typeface="+mn-lt"/>
                <a:cs typeface="+mn-lt"/>
              </a:rPr>
              <a:t>las partes interesadas participen </a:t>
            </a:r>
            <a:r>
              <a:rPr lang="es-VE" dirty="0">
                <a:latin typeface="Aptos Narrow"/>
                <a:ea typeface="+mn-lt"/>
                <a:cs typeface="+mn-lt"/>
              </a:rPr>
              <a:t>cuando se tomen decisiones sustantivas relacionadas con el cierre o la limitación del acceso a Memorial Drive; (iii) garantizar que los residentes del vecindario adyacente reciban la </a:t>
            </a:r>
            <a:r>
              <a:rPr lang="es-VE" b="1" dirty="0">
                <a:latin typeface="Aptos Narrow"/>
                <a:ea typeface="+mn-lt"/>
                <a:cs typeface="+mn-lt"/>
              </a:rPr>
              <a:t>notificación adecuada </a:t>
            </a:r>
            <a:r>
              <a:rPr lang="es-VE" dirty="0">
                <a:latin typeface="Aptos Narrow"/>
                <a:ea typeface="+mn-lt"/>
                <a:cs typeface="+mn-lt"/>
              </a:rPr>
              <a:t>cuando el departamento haga cambios en el acceso a Memorial Drive; y (iv) </a:t>
            </a:r>
            <a:r>
              <a:rPr lang="es-VE" b="1" dirty="0">
                <a:latin typeface="Aptos Narrow"/>
                <a:ea typeface="+mn-lt"/>
                <a:cs typeface="+mn-lt"/>
              </a:rPr>
              <a:t>mejorar la programación</a:t>
            </a:r>
            <a:r>
              <a:rPr lang="es-VE" dirty="0">
                <a:latin typeface="Aptos Narrow"/>
                <a:ea typeface="+mn-lt"/>
                <a:cs typeface="+mn-lt"/>
              </a:rPr>
              <a:t> a lo largo del Charles </a:t>
            </a:r>
            <a:r>
              <a:rPr lang="es-VE" dirty="0" err="1">
                <a:latin typeface="Aptos Narrow"/>
                <a:ea typeface="+mn-lt"/>
                <a:cs typeface="+mn-lt"/>
              </a:rPr>
              <a:t>River</a:t>
            </a:r>
            <a:r>
              <a:rPr lang="es-VE" dirty="0">
                <a:latin typeface="Aptos Narrow"/>
                <a:ea typeface="+mn-lt"/>
                <a:cs typeface="+mn-lt"/>
              </a:rPr>
              <a:t> que pueda ser disfrutada por una amplia variedad de partes interesadas.”</a:t>
            </a:r>
            <a:endParaRPr lang="en-US" dirty="0"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80844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5AF1A4-0282-4409-B39C-CDD315C5CFD0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cfac202d-5dfe-4943-8fc4-9115dd8079c4"/>
    <ds:schemaRef ds:uri="http://schemas.microsoft.com/office/2006/metadata/properties"/>
    <ds:schemaRef ds:uri="http://schemas.microsoft.com/office/infopath/2007/PartnerControls"/>
    <ds:schemaRef ds:uri="699ac1d4-ca39-4946-aa46-a9cdf037dbb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2302</TotalTime>
  <Words>1677</Words>
  <Application>Microsoft Office PowerPoint</Application>
  <PresentationFormat>Widescreen</PresentationFormat>
  <Paragraphs>127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Grupo de Trabajo sobre el Acceso Equitativo al Charles River</vt:lpstr>
      <vt:lpstr>Agenda</vt:lpstr>
      <vt:lpstr>Bienvenida y Lista de Asistencia</vt:lpstr>
      <vt:lpstr>Normas del Grupo de Trabajo</vt:lpstr>
      <vt:lpstr>Normas del Grupo de Trabajo (cont.)</vt:lpstr>
      <vt:lpstr>Logística del Chat de Zoom</vt:lpstr>
      <vt:lpstr>Revisión de las Minutas de la Reunión 1 del 14 de Agosto</vt:lpstr>
      <vt:lpstr>Reseña Histórica del Charles River</vt:lpstr>
      <vt:lpstr>Metas para este Trabajo</vt:lpstr>
      <vt:lpstr>Partes Interesadas para este Trabajo</vt:lpstr>
      <vt:lpstr>Reuniones del Grupo de Trabajo vs. Audiencias Públicas</vt:lpstr>
      <vt:lpstr>Cronograma del Proyecto Actualizado</vt:lpstr>
      <vt:lpstr>Componentes de Participación</vt:lpstr>
      <vt:lpstr>Diseño de las audiencias públicas</vt:lpstr>
      <vt:lpstr>Próximos Pasos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Trabajo sobre el Acceso Equitativo al Río Charles</dc:title>
  <dc:creator>Translation Staff 4</dc:creator>
  <cp:lastModifiedBy>Emily P</cp:lastModifiedBy>
  <cp:revision>164</cp:revision>
  <dcterms:created xsi:type="dcterms:W3CDTF">2025-08-11T23:41:35Z</dcterms:created>
  <dcterms:modified xsi:type="dcterms:W3CDTF">2025-09-30T15:18:43Z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