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sldIdLst>
    <p:sldId id="256" r:id="rId5"/>
    <p:sldId id="287" r:id="rId6"/>
    <p:sldId id="257" r:id="rId7"/>
    <p:sldId id="285" r:id="rId8"/>
    <p:sldId id="258" r:id="rId9"/>
    <p:sldId id="273" r:id="rId10"/>
    <p:sldId id="279" r:id="rId11"/>
    <p:sldId id="282" r:id="rId12"/>
    <p:sldId id="286" r:id="rId13"/>
    <p:sldId id="290" r:id="rId14"/>
    <p:sldId id="278" r:id="rId15"/>
    <p:sldId id="288" r:id="rId16"/>
    <p:sldId id="289" r:id="rId17"/>
    <p:sldId id="272" r:id="rId18"/>
  </p:sldIdLst>
  <p:sldSz cx="12192000" cy="6858000"/>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u, Van" initials="DV" lastIdx="0" clrIdx="1"/>
  <p:cmAuthor id="1" name="Roy, Monika (DCR)" initials="RM" lastIdx="0" clrIdx="2"/>
  <p:cmAuthor id="2" name="Guzman, Jonathan (EEA)" initials="GJ" lastIdx="0" clrIdx="3"/>
  <p:cmAuthor id="3" name="Guest User" initials="GU" lastIdx="0" clrIdx="4"/>
  <p:cmAuthor id="4" name="Roy, Monika (DCR)" initials="MR"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3BFFFB-4709-AC67-979E-3FC774000B53}" v="189" dt="2025-10-06T16:19:06.1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57" autoAdjust="0"/>
    <p:restoredTop sz="94660"/>
  </p:normalViewPr>
  <p:slideViewPr>
    <p:cSldViewPr snapToGrid="0">
      <p:cViewPr varScale="1">
        <p:scale>
          <a:sx n="64" d="100"/>
          <a:sy n="64" d="100"/>
        </p:scale>
        <p:origin x="96" y="96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ct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p:nvPr/>
          </p:nvCxnSpPr>
          <p:spPr>
            <a:xfrm flipH="1">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10/20/2025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10/20/2025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7" name="Date Placeholder 6"/>
          <p:cNvSpPr>
            <a:spLocks noGrp="1"/>
          </p:cNvSpPr>
          <p:nvPr>
            <p:ph type="dt" sz="half" idx="10"/>
          </p:nvPr>
        </p:nvSpPr>
        <p:spPr/>
        <p:txBody>
          <a:bodyPr/>
          <a:lstStyle/>
          <a:p>
            <a:fld id="{846CE7D5-CF57-46EF-B807-FDD0502418D4}" type="datetimeFigureOut">
              <a:rPr lang="en-US" smtClean="0"/>
              <a:t>10/20/2025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10/20/2025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ct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10/20/2025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ransition/>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rtl="0"/>
            <a:r>
              <a:rPr kumimoji="0" lang="en-US" altLang="zh-Hans" sz="5000" b="0" i="0" u="none" strike="noStrike" kern="1200" cap="none" spc="-50" normalizeH="0" baseline="0" noProof="0" dirty="0">
                <a:ln>
                  <a:noFill/>
                </a:ln>
                <a:solidFill>
                  <a:prstClr val="black">
                    <a:lumMod val="85000"/>
                    <a:lumOff val="15000"/>
                  </a:prstClr>
                </a:solidFill>
                <a:effectLst/>
                <a:uLnTx/>
                <a:uFillTx/>
                <a:latin typeface="Arial" panose="020B0604020202020204" pitchFamily="34" charset="0"/>
                <a:ea typeface="KaiTi" panose="02010609060101010101" pitchFamily="49" charset="-122"/>
                <a:cs typeface="Arial" panose="020B0604020202020204" pitchFamily="34" charset="0"/>
              </a:rPr>
              <a:t>Charles</a:t>
            </a:r>
            <a:r>
              <a:rPr kumimoji="0" lang="en-US" altLang="zh-Han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 </a:t>
            </a:r>
            <a:r>
              <a:rPr kumimoji="0" lang="zh-TW" altLang="en-U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河</a:t>
            </a:r>
            <a:r>
              <a:rPr kumimoji="0" lang="zh-Hans" altLang="en-U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公平河流</a:t>
            </a:r>
            <a:r>
              <a:rPr kumimoji="0" lang="zh-TW" altLang="en-U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使用权</a:t>
            </a:r>
            <a:br>
              <a:rPr kumimoji="0" lang="en-US" altLang="zh-TW"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br>
            <a:r>
              <a:rPr kumimoji="0" lang="zh-Hans" altLang="en-US" sz="5000" b="0" i="0" u="none" strike="noStrike" kern="1200" cap="none" spc="-50" normalizeH="0" baseline="0" noProof="0" dirty="0">
                <a:ln>
                  <a:noFill/>
                </a:ln>
                <a:solidFill>
                  <a:prstClr val="black">
                    <a:lumMod val="85000"/>
                    <a:lumOff val="15000"/>
                  </a:prstClr>
                </a:solidFill>
                <a:effectLst/>
                <a:uLnTx/>
                <a:uFillTx/>
                <a:latin typeface="KaiTi" panose="02010609060101010101" pitchFamily="49" charset="-122"/>
                <a:ea typeface="KaiTi" panose="02010609060101010101" pitchFamily="49" charset="-122"/>
                <a:cs typeface="Calibri Light" panose="020F0302020204030204"/>
              </a:rPr>
              <a:t>特别工作组</a:t>
            </a:r>
            <a:endParaRPr lang="en-US" sz="50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vert="horz" lIns="91440" tIns="45720" rIns="91440" bIns="45720" rtlCol="0" anchor="t">
            <a:noAutofit/>
          </a:bodyPr>
          <a:lstStyle/>
          <a:p>
            <a:endParaRPr lang="en-US" dirty="0"/>
          </a:p>
          <a:p>
            <a:pPr rtl="0"/>
            <a:r>
              <a:rPr lang="zh-Hans" sz="2800" b="0" i="0" u="none" strike="noStrike" cap="none" dirty="0">
                <a:solidFill>
                  <a:srgbClr val="004B24"/>
                </a:solidFill>
                <a:latin typeface="FangSong" panose="02010609060101010101" pitchFamily="49" charset="-122"/>
                <a:ea typeface="FangSong" panose="02010609060101010101" pitchFamily="49" charset="-122"/>
                <a:cs typeface="Arial"/>
              </a:rPr>
              <a:t>第三次</a:t>
            </a:r>
            <a:r>
              <a:rPr lang="zh-Hans" sz="2800" b="0" i="0" u="none" strike="noStrike" cap="none" dirty="0">
                <a:solidFill>
                  <a:srgbClr val="004B24"/>
                </a:solidFill>
                <a:latin typeface="Aptos" panose="020B0004020202020204" pitchFamily="34" charset="0"/>
                <a:ea typeface="FangSong" panose="02010609060101010101" pitchFamily="49" charset="-122"/>
                <a:cs typeface="Arial"/>
              </a:rPr>
              <a:t>会议</a:t>
            </a:r>
            <a:r>
              <a:rPr lang="zh-Hans" sz="2800" b="0" i="0" u="none" strike="noStrike" cap="none" dirty="0">
                <a:solidFill>
                  <a:srgbClr val="004B24"/>
                </a:solidFill>
                <a:latin typeface="FangSong" panose="02010609060101010101" pitchFamily="49" charset="-122"/>
                <a:ea typeface="FangSong" panose="02010609060101010101" pitchFamily="49" charset="-122"/>
                <a:cs typeface="Arial"/>
              </a:rPr>
              <a:t>  | 2025 年 10 月 6 日</a:t>
            </a:r>
          </a:p>
        </p:txBody>
      </p:sp>
    </p:spTree>
    <p:extLst>
      <p:ext uri="{BB962C8B-B14F-4D97-AF65-F5344CB8AC3E}">
        <p14:creationId xmlns:p14="http://schemas.microsoft.com/office/powerpoint/2010/main" val="10985722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A1F14-E786-8A13-5167-18C17D6657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FC4FD4-02D0-87BF-63E0-0005CF8DF32E}"/>
              </a:ext>
            </a:extLst>
          </p:cNvPr>
          <p:cNvSpPr>
            <a:spLocks noGrp="1"/>
          </p:cNvSpPr>
          <p:nvPr>
            <p:ph type="title"/>
          </p:nvPr>
        </p:nvSpPr>
        <p:spPr>
          <a:xfrm>
            <a:off x="1071303" y="853"/>
            <a:ext cx="10058400" cy="1450757"/>
          </a:xfrm>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参与和公开听证会流程</a:t>
            </a:r>
            <a:endParaRPr lang="en-US" dirty="0">
              <a:latin typeface="FangSong" panose="02010609060101010101" pitchFamily="49" charset="-122"/>
              <a:ea typeface="FangSong" panose="02010609060101010101" pitchFamily="49" charset="-122"/>
            </a:endParaRPr>
          </a:p>
        </p:txBody>
      </p:sp>
      <p:sp>
        <p:nvSpPr>
          <p:cNvPr id="16" name="Rectangle: Rounded Corners 15">
            <a:extLst>
              <a:ext uri="{FF2B5EF4-FFF2-40B4-BE49-F238E27FC236}">
                <a16:creationId xmlns:a16="http://schemas.microsoft.com/office/drawing/2014/main" id="{19E5049E-03D1-456E-DD6C-1331AC58B50D}"/>
              </a:ext>
            </a:extLst>
          </p:cNvPr>
          <p:cNvSpPr/>
          <p:nvPr/>
        </p:nvSpPr>
        <p:spPr>
          <a:xfrm>
            <a:off x="568960" y="1831110"/>
            <a:ext cx="3098800" cy="599440"/>
          </a:xfrm>
          <a:prstGeom prst="roundRect">
            <a:avLst/>
          </a:prstGeom>
          <a:solidFill>
            <a:srgbClr val="004B24"/>
          </a:solidFill>
          <a:ln>
            <a:solidFill>
              <a:srgbClr val="004B24"/>
            </a:solidFill>
          </a:ln>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rtl="0"/>
            <a:r>
              <a:rPr lang="zh-Hans" sz="2000" b="0" i="0" u="none" strike="noStrike">
                <a:latin typeface="FangSong" panose="02010609060101010101" pitchFamily="49" charset="-122"/>
                <a:ea typeface="FangSong" panose="02010609060101010101" pitchFamily="49" charset="-122"/>
                <a:cs typeface="Calibri"/>
              </a:rPr>
              <a:t>参与和外展</a:t>
            </a:r>
            <a:endParaRPr lang="en-US" sz="2000">
              <a:latin typeface="FangSong" panose="02010609060101010101" pitchFamily="49" charset="-122"/>
              <a:ea typeface="FangSong" panose="02010609060101010101" pitchFamily="49" charset="-122"/>
            </a:endParaRPr>
          </a:p>
        </p:txBody>
      </p:sp>
      <p:sp>
        <p:nvSpPr>
          <p:cNvPr id="13" name="Rectangle: Rounded Corners 12">
            <a:extLst>
              <a:ext uri="{FF2B5EF4-FFF2-40B4-BE49-F238E27FC236}">
                <a16:creationId xmlns:a16="http://schemas.microsoft.com/office/drawing/2014/main" id="{DFA7FB48-57B9-38F9-2A9E-5C5592F1E877}"/>
              </a:ext>
            </a:extLst>
          </p:cNvPr>
          <p:cNvSpPr/>
          <p:nvPr/>
        </p:nvSpPr>
        <p:spPr>
          <a:xfrm>
            <a:off x="223520" y="2514600"/>
            <a:ext cx="3789680" cy="3580770"/>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marL="285750"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提高对特别工作组和公开听证会的认识</a:t>
            </a:r>
            <a:endParaRPr lang="en-US" dirty="0">
              <a:latin typeface="FangSong" panose="02010609060101010101" pitchFamily="49" charset="-122"/>
              <a:ea typeface="FangSong" panose="02010609060101010101" pitchFamily="49" charset="-122"/>
            </a:endParaRPr>
          </a:p>
          <a:p>
            <a:pPr marL="285750"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听取社区成员对 Memorial Drive 改进的建议和意见</a:t>
            </a:r>
          </a:p>
          <a:p>
            <a:pPr marL="285750"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活动：</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一对一对话</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提供翻译便利的对话</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弹出式演示文稿</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分发传单</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登门拜访</a:t>
            </a:r>
          </a:p>
          <a:p>
            <a:pPr marL="742950" lvl="1" indent="-285750" rtl="0">
              <a:buFont typeface="Arial"/>
              <a:buChar char="•"/>
            </a:pPr>
            <a:r>
              <a:rPr lang="zh-Hans" sz="1800" b="0" i="0" u="none" strike="noStrike" dirty="0">
                <a:solidFill>
                  <a:srgbClr val="444444"/>
                </a:solidFill>
                <a:latin typeface="FangSong" panose="02010609060101010101" pitchFamily="49" charset="-122"/>
                <a:ea typeface="FangSong" panose="02010609060101010101" pitchFamily="49" charset="-122"/>
                <a:cs typeface="Calibri"/>
              </a:rPr>
              <a:t>现场走访</a:t>
            </a:r>
            <a:endParaRPr lang="en-US" dirty="0">
              <a:latin typeface="FangSong" panose="02010609060101010101" pitchFamily="49" charset="-122"/>
              <a:ea typeface="FangSong" panose="02010609060101010101" pitchFamily="49" charset="-122"/>
              <a:cs typeface="Calibri"/>
            </a:endParaRPr>
          </a:p>
        </p:txBody>
      </p:sp>
      <p:sp>
        <p:nvSpPr>
          <p:cNvPr id="18" name="Rectangle: Rounded Corners 17">
            <a:extLst>
              <a:ext uri="{FF2B5EF4-FFF2-40B4-BE49-F238E27FC236}">
                <a16:creationId xmlns:a16="http://schemas.microsoft.com/office/drawing/2014/main" id="{C92A333D-7BCE-C873-A410-540EF567A6EA}"/>
              </a:ext>
            </a:extLst>
          </p:cNvPr>
          <p:cNvSpPr/>
          <p:nvPr/>
        </p:nvSpPr>
        <p:spPr>
          <a:xfrm>
            <a:off x="4734560" y="1804757"/>
            <a:ext cx="2783840" cy="599440"/>
          </a:xfrm>
          <a:prstGeom prst="roundRect">
            <a:avLst/>
          </a:prstGeom>
          <a:solidFill>
            <a:srgbClr val="004B24"/>
          </a:solidFill>
          <a:ln>
            <a:solidFill>
              <a:srgbClr val="004B24"/>
            </a:solidFill>
          </a:ln>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rtl="0"/>
            <a:r>
              <a:rPr lang="zh-Hans" sz="2000" b="0" i="0" u="none" strike="noStrike">
                <a:latin typeface="FangSong" panose="02010609060101010101" pitchFamily="49" charset="-122"/>
                <a:ea typeface="FangSong" panose="02010609060101010101" pitchFamily="49" charset="-122"/>
                <a:cs typeface="Calibri"/>
              </a:rPr>
              <a:t>公开听证会</a:t>
            </a:r>
          </a:p>
        </p:txBody>
      </p:sp>
      <p:sp>
        <p:nvSpPr>
          <p:cNvPr id="14" name="Rectangle: Rounded Corners 13">
            <a:extLst>
              <a:ext uri="{FF2B5EF4-FFF2-40B4-BE49-F238E27FC236}">
                <a16:creationId xmlns:a16="http://schemas.microsoft.com/office/drawing/2014/main" id="{E234AB8D-717D-62CF-909A-AD8840D1C08B}"/>
              </a:ext>
            </a:extLst>
          </p:cNvPr>
          <p:cNvSpPr/>
          <p:nvPr/>
        </p:nvSpPr>
        <p:spPr>
          <a:xfrm>
            <a:off x="4231640" y="2514600"/>
            <a:ext cx="3789680" cy="3553230"/>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noAutofit/>
          </a:bodyPr>
          <a:lstStyle/>
          <a:p>
            <a:pPr marL="285750" indent="-285750" rtl="0">
              <a:buFont typeface="Arial"/>
              <a:buChar char="•"/>
            </a:pPr>
            <a:r>
              <a:rPr lang="zh-Hans" sz="1800" b="0" i="0" u="none" strike="noStrike">
                <a:solidFill>
                  <a:srgbClr val="444444"/>
                </a:solidFill>
                <a:latin typeface="FangSong" panose="02010609060101010101" pitchFamily="49" charset="-122"/>
                <a:ea typeface="FangSong" panose="02010609060101010101" pitchFamily="49" charset="-122"/>
                <a:cs typeface="Calibri"/>
              </a:rPr>
              <a:t>听取社区成员对 Memorial Drive 改进的建议和意见</a:t>
            </a:r>
          </a:p>
          <a:p>
            <a:pPr marL="285750" indent="-285750" rtl="0">
              <a:buFont typeface="Arial"/>
              <a:buChar char="•"/>
            </a:pPr>
            <a:r>
              <a:rPr lang="zh-Hans" sz="1800" b="0" i="0" u="none" strike="noStrike">
                <a:solidFill>
                  <a:srgbClr val="444444"/>
                </a:solidFill>
                <a:latin typeface="FangSong" panose="02010609060101010101" pitchFamily="49" charset="-122"/>
                <a:ea typeface="FangSong" panose="02010609060101010101" pitchFamily="49" charset="-122"/>
                <a:cs typeface="Calibri"/>
              </a:rPr>
              <a:t>活动：11 月3场听证会</a:t>
            </a:r>
            <a:endParaRPr lang="en-US">
              <a:latin typeface="FangSong" panose="02010609060101010101" pitchFamily="49" charset="-122"/>
              <a:ea typeface="FangSong" panose="02010609060101010101" pitchFamily="49" charset="-122"/>
            </a:endParaRPr>
          </a:p>
        </p:txBody>
      </p:sp>
      <p:sp>
        <p:nvSpPr>
          <p:cNvPr id="19" name="Rectangle: Rounded Corners 18">
            <a:extLst>
              <a:ext uri="{FF2B5EF4-FFF2-40B4-BE49-F238E27FC236}">
                <a16:creationId xmlns:a16="http://schemas.microsoft.com/office/drawing/2014/main" id="{8717FAFD-0D5D-0B4F-F7D1-BA911DCB4A83}"/>
              </a:ext>
            </a:extLst>
          </p:cNvPr>
          <p:cNvSpPr/>
          <p:nvPr/>
        </p:nvSpPr>
        <p:spPr>
          <a:xfrm>
            <a:off x="8742680" y="1804757"/>
            <a:ext cx="2783840" cy="599440"/>
          </a:xfrm>
          <a:prstGeom prst="roundRect">
            <a:avLst/>
          </a:prstGeom>
          <a:solidFill>
            <a:srgbClr val="004B24"/>
          </a:solidFill>
          <a:ln>
            <a:solidFill>
              <a:srgbClr val="004B24"/>
            </a:solidFill>
          </a:ln>
        </p:spPr>
        <p:style>
          <a:lnRef idx="1">
            <a:schemeClr val="accent1"/>
          </a:lnRef>
          <a:fillRef idx="3">
            <a:schemeClr val="accent1"/>
          </a:fillRef>
          <a:effectRef idx="2">
            <a:schemeClr val="accent1"/>
          </a:effectRef>
          <a:fontRef idx="minor">
            <a:schemeClr val="lt1"/>
          </a:fontRef>
        </p:style>
        <p:txBody>
          <a:bodyPr lIns="91440" tIns="45720" rIns="91440" bIns="45720" rtlCol="0" anchor="ctr">
            <a:noAutofit/>
          </a:bodyPr>
          <a:lstStyle/>
          <a:p>
            <a:pPr algn="ctr" rtl="0"/>
            <a:r>
              <a:rPr lang="zh-Hans" sz="2000" b="0" i="0" u="none" strike="noStrike">
                <a:latin typeface="FangSong" panose="02010609060101010101" pitchFamily="49" charset="-122"/>
                <a:ea typeface="FangSong" panose="02010609060101010101" pitchFamily="49" charset="-122"/>
                <a:cs typeface="Calibri"/>
              </a:rPr>
              <a:t>工作组建议</a:t>
            </a:r>
          </a:p>
        </p:txBody>
      </p:sp>
      <p:sp>
        <p:nvSpPr>
          <p:cNvPr id="15" name="Rectangle: Rounded Corners 14">
            <a:extLst>
              <a:ext uri="{FF2B5EF4-FFF2-40B4-BE49-F238E27FC236}">
                <a16:creationId xmlns:a16="http://schemas.microsoft.com/office/drawing/2014/main" id="{D9901AF8-3925-D9B7-DA78-84BA3F0F83FB}"/>
              </a:ext>
            </a:extLst>
          </p:cNvPr>
          <p:cNvSpPr/>
          <p:nvPr/>
        </p:nvSpPr>
        <p:spPr>
          <a:xfrm>
            <a:off x="8239760" y="2514600"/>
            <a:ext cx="3789680" cy="3553230"/>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noAutofit/>
          </a:bodyPr>
          <a:lstStyle/>
          <a:p>
            <a:pPr rtl="0"/>
            <a:r>
              <a:rPr lang="zh-Hans" sz="1800" b="0" i="0" u="none" strike="noStrike">
                <a:solidFill>
                  <a:srgbClr val="444444"/>
                </a:solidFill>
                <a:latin typeface="FangSong" panose="02010609060101010101" pitchFamily="49" charset="-122"/>
                <a:ea typeface="FangSong" panose="02010609060101010101" pitchFamily="49" charset="-122"/>
                <a:cs typeface="Calibri"/>
              </a:rPr>
              <a:t>根据社区意见，制定工作组的建议，为 Memorial Drive 未来的公平使用和决策提供信息</a:t>
            </a:r>
          </a:p>
          <a:p>
            <a:pPr marL="285750" indent="-285750">
              <a:buFont typeface="Arial"/>
              <a:buChar char="•"/>
            </a:pPr>
            <a:endParaRPr lang="en-US">
              <a:solidFill>
                <a:srgbClr val="444444"/>
              </a:solidFill>
              <a:latin typeface="FangSong" panose="02010609060101010101" pitchFamily="49" charset="-122"/>
              <a:ea typeface="FangSong" panose="02010609060101010101" pitchFamily="49" charset="-122"/>
              <a:cs typeface="Calibri"/>
            </a:endParaRPr>
          </a:p>
        </p:txBody>
      </p:sp>
      <p:pic>
        <p:nvPicPr>
          <p:cNvPr id="22" name="Graphic 21">
            <a:extLst>
              <a:ext uri="{FF2B5EF4-FFF2-40B4-BE49-F238E27FC236}">
                <a16:creationId xmlns:a16="http://schemas.microsoft.com/office/drawing/2014/main" id="{61F216C0-FACA-7970-1901-003F927A7300}"/>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
            <a:off x="7307582" y="2701465"/>
            <a:ext cx="1645920" cy="904240"/>
          </a:xfrm>
          <a:prstGeom prst="rect">
            <a:avLst/>
          </a:prstGeom>
        </p:spPr>
      </p:pic>
      <p:pic>
        <p:nvPicPr>
          <p:cNvPr id="4" name="Graphic 3">
            <a:extLst>
              <a:ext uri="{FF2B5EF4-FFF2-40B4-BE49-F238E27FC236}">
                <a16:creationId xmlns:a16="http://schemas.microsoft.com/office/drawing/2014/main" id="{76A9FDCF-3D68-BE74-EB24-83034B4B0F95}"/>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
            <a:off x="3487045" y="2681693"/>
            <a:ext cx="1645920" cy="904240"/>
          </a:xfrm>
          <a:prstGeom prst="rect">
            <a:avLst/>
          </a:prstGeom>
        </p:spPr>
      </p:pic>
    </p:spTree>
    <p:extLst>
      <p:ext uri="{BB962C8B-B14F-4D97-AF65-F5344CB8AC3E}">
        <p14:creationId xmlns:p14="http://schemas.microsoft.com/office/powerpoint/2010/main" val="319612882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BFB3F-C896-49AD-DBA8-B1B23CCD72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62A45D-D3DE-98F9-F25C-83ECBF9E7C88}"/>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参与反馈</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FEE0AE42-1270-6B2E-1721-F6917945E8D7}"/>
              </a:ext>
            </a:extLst>
          </p:cNvPr>
          <p:cNvSpPr>
            <a:spLocks noGrp="1"/>
          </p:cNvSpPr>
          <p:nvPr>
            <p:ph idx="1"/>
          </p:nvPr>
        </p:nvSpPr>
        <p:spPr>
          <a:xfrm>
            <a:off x="1097280" y="2015854"/>
            <a:ext cx="10058400" cy="4023360"/>
          </a:xfrm>
        </p:spPr>
        <p:txBody>
          <a:bodyPr vert="horz" lIns="0" tIns="45720" rIns="0" bIns="45720" rtlCol="0" anchor="t">
            <a:noAutofit/>
          </a:bodyPr>
          <a:lstStyle/>
          <a:p>
            <a:pPr marL="383540" lvl="1" rtl="0">
              <a:lnSpc>
                <a:spcPct val="108000"/>
              </a:lnSpc>
              <a:spcBef>
                <a:spcPts val="600"/>
              </a:spcBef>
              <a:spcAft>
                <a:spcPts val="600"/>
              </a:spcAft>
              <a:buClr>
                <a:srgbClr val="004B24"/>
              </a:buClr>
              <a:buFont typeface="Wingdings" panose="05000000000000000000" pitchFamily="2" charset="2"/>
              <a:buChar char="§"/>
            </a:pPr>
            <a:r>
              <a:rPr lang="zh-Hans" sz="2600" b="1" i="0" u="none" strike="noStrike" dirty="0">
                <a:solidFill>
                  <a:srgbClr val="004B24"/>
                </a:solidFill>
                <a:latin typeface="FangSong" panose="02010609060101010101" pitchFamily="49" charset="-122"/>
                <a:ea typeface="FangSong" panose="02010609060101010101" pitchFamily="49" charset="-122"/>
                <a:cs typeface="+mn-lt"/>
              </a:rPr>
              <a:t>传单反馈</a:t>
            </a: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它是否引起您的注意？如果没有，那什么会引起您的注意？</a:t>
            </a:r>
            <a:endParaRPr lang="en-US" sz="2200" dirty="0">
              <a:latin typeface="FangSong" panose="02010609060101010101" pitchFamily="49" charset="-122"/>
              <a:ea typeface="FangSong" panose="02010609060101010101" pitchFamily="49" charset="-122"/>
              <a:cs typeface="Calibri"/>
            </a:endParaRP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信息清楚吗？如果不清楚，怎样才能让它更清楚？</a:t>
            </a:r>
            <a:endParaRPr lang="en-US" sz="2200" dirty="0">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1" i="0" u="none" strike="noStrike" dirty="0">
                <a:solidFill>
                  <a:srgbClr val="004B24"/>
                </a:solidFill>
                <a:latin typeface="FangSong" panose="02010609060101010101" pitchFamily="49" charset="-122"/>
                <a:ea typeface="FangSong" panose="02010609060101010101" pitchFamily="49" charset="-122"/>
              </a:rPr>
              <a:t>登门拜访脚本反馈</a:t>
            </a: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信息清楚吗？如果不清楚，怎样才能让它更清楚？</a:t>
            </a:r>
            <a:endParaRPr lang="en-US" sz="2200" dirty="0">
              <a:latin typeface="FangSong" panose="02010609060101010101" pitchFamily="49" charset="-122"/>
              <a:ea typeface="FangSong" panose="02010609060101010101" pitchFamily="49" charset="-122"/>
            </a:endParaRP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除了邀请人们参加公开听证会之外，您是否还想我们在登门拜访时询问更具体的问题？</a:t>
            </a:r>
            <a:endParaRPr lang="en-US" sz="2200" dirty="0">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1" i="0" u="none" strike="noStrike" dirty="0">
                <a:solidFill>
                  <a:srgbClr val="004B24"/>
                </a:solidFill>
                <a:latin typeface="FangSong" panose="02010609060101010101" pitchFamily="49" charset="-122"/>
                <a:ea typeface="FangSong" panose="02010609060101010101" pitchFamily="49" charset="-122"/>
              </a:rPr>
              <a:t>弹出式 PowerPoint 反馈</a:t>
            </a: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信息清楚吗？如果不清楚，怎样才能让它更清楚？</a:t>
            </a:r>
            <a:endParaRPr lang="en-US" sz="2200" dirty="0">
              <a:latin typeface="FangSong" panose="02010609060101010101" pitchFamily="49" charset="-122"/>
              <a:ea typeface="FangSong" panose="02010609060101010101" pitchFamily="49" charset="-122"/>
            </a:endParaRPr>
          </a:p>
          <a:p>
            <a:pPr marL="749300" lvl="3" rtl="0">
              <a:buClr>
                <a:srgbClr val="004B24"/>
              </a:buClr>
              <a:buFont typeface="Calibri" panose="05000000000000000000" pitchFamily="2" charset="2"/>
              <a:buChar char="◦"/>
            </a:pPr>
            <a:r>
              <a:rPr lang="zh-Hans" sz="2000" b="0" i="1" u="none" strike="noStrike" dirty="0">
                <a:solidFill>
                  <a:srgbClr val="000000"/>
                </a:solidFill>
                <a:latin typeface="FangSong" panose="02010609060101010101" pitchFamily="49" charset="-122"/>
                <a:ea typeface="FangSong" panose="02010609060101010101" pitchFamily="49" charset="-122"/>
                <a:cs typeface="+mn-lt"/>
              </a:rPr>
              <a:t>此演示文稿中还需要包含哪些其他信息？</a:t>
            </a:r>
            <a:endParaRPr lang="zh-Hans" sz="2000" b="0" i="0" u="none" strike="noStrike" dirty="0">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277517395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22A61-7BDB-24DD-8B2F-350958E95B9C}"/>
              </a:ext>
            </a:extLst>
          </p:cNvPr>
          <p:cNvSpPr>
            <a:spLocks noGrp="1"/>
          </p:cNvSpPr>
          <p:nvPr>
            <p:ph type="title"/>
          </p:nvPr>
        </p:nvSpPr>
        <p:spPr/>
        <p:txBody>
          <a:bodyPr>
            <a:noAutofit/>
          </a:bodyPr>
          <a:lstStyle/>
          <a:p>
            <a:pPr rtl="0"/>
            <a:r>
              <a:rPr lang="zh-TW" altLang="en-US" sz="4800" b="0" i="0" u="none" strike="noStrike" dirty="0">
                <a:latin typeface="FangSong" panose="02010609060101010101" pitchFamily="49" charset="-122"/>
                <a:ea typeface="FangSong" panose="02010609060101010101" pitchFamily="49" charset="-122"/>
                <a:cs typeface="Calibri Light"/>
              </a:rPr>
              <a:t>公开听证会</a:t>
            </a:r>
            <a:br>
              <a:rPr lang="zh-TW" altLang="en-US" sz="4800" b="0" i="0" u="none" strike="noStrike" dirty="0">
                <a:latin typeface="FangSong" panose="02010609060101010101" pitchFamily="49" charset="-122"/>
                <a:ea typeface="FangSong" panose="02010609060101010101" pitchFamily="49" charset="-122"/>
                <a:cs typeface="Calibri Light"/>
              </a:rPr>
            </a:br>
            <a:r>
              <a:rPr lang="zh-Hans" sz="4800" b="0" i="0" u="none" strike="noStrike" dirty="0">
                <a:latin typeface="FangSong" panose="02010609060101010101" pitchFamily="49" charset="-122"/>
                <a:ea typeface="FangSong" panose="02010609060101010101" pitchFamily="49" charset="-122"/>
                <a:cs typeface="Calibri Light"/>
              </a:rPr>
              <a:t>日期和地点</a:t>
            </a:r>
            <a:endParaRPr lang="en-US" dirty="0">
              <a:latin typeface="FangSong" panose="02010609060101010101" pitchFamily="49" charset="-122"/>
              <a:ea typeface="FangSong" panose="02010609060101010101" pitchFamily="49" charset="-122"/>
              <a:cs typeface="Calibri Light"/>
            </a:endParaRPr>
          </a:p>
        </p:txBody>
      </p:sp>
      <p:sp>
        <p:nvSpPr>
          <p:cNvPr id="3" name="Content Placeholder 2">
            <a:extLst>
              <a:ext uri="{FF2B5EF4-FFF2-40B4-BE49-F238E27FC236}">
                <a16:creationId xmlns:a16="http://schemas.microsoft.com/office/drawing/2014/main" id="{5A84BA11-36C9-2D7D-8C9F-77216D8530DF}"/>
              </a:ext>
            </a:extLst>
          </p:cNvPr>
          <p:cNvSpPr>
            <a:spLocks noGrp="1"/>
          </p:cNvSpPr>
          <p:nvPr>
            <p:ph idx="1"/>
          </p:nvPr>
        </p:nvSpPr>
        <p:spPr>
          <a:xfrm>
            <a:off x="421544" y="2118903"/>
            <a:ext cx="3717985" cy="4052115"/>
          </a:xfrm>
        </p:spPr>
        <p:txBody>
          <a:bodyPr vert="horz" lIns="0" tIns="45720" rIns="0" bIns="45720" rtlCol="0" anchor="t">
            <a:normAutofit/>
          </a:bodyPr>
          <a:lstStyle/>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10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星期一</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8:00-10:00</a:t>
            </a:r>
            <a:r>
              <a:rPr lang="en-US" altLang="zh-CN" sz="1300" b="0" i="0" u="none" strike="noStrike" dirty="0">
                <a:solidFill>
                  <a:srgbClr val="404040"/>
                </a:solidFill>
                <a:latin typeface="FangSong" panose="02010609060101010101" pitchFamily="49" charset="-122"/>
                <a:ea typeface="FangSong" panose="02010609060101010101" pitchFamily="49" charset="-122"/>
                <a:cs typeface="+mn-lt"/>
              </a:rPr>
              <a:t>am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：4人</a:t>
            </a:r>
            <a:r>
              <a:rPr lang="zh-CN" altLang="en-US" sz="1300" b="0" i="0" u="none" strike="noStrike" dirty="0">
                <a:solidFill>
                  <a:srgbClr val="404040"/>
                </a:solidFill>
                <a:latin typeface="FangSong" panose="02010609060101010101" pitchFamily="49" charset="-122"/>
                <a:ea typeface="FangSong" panose="02010609060101010101" pitchFamily="49" charset="-122"/>
                <a:cs typeface="+mn-lt"/>
              </a:rPr>
              <a:t>出席</a:t>
            </a:r>
            <a:r>
              <a:rPr lang="en-US" altLang="zh-Hans" sz="1300" dirty="0">
                <a:solidFill>
                  <a:srgbClr val="404040"/>
                </a:solidFill>
                <a:latin typeface="FangSong" panose="02010609060101010101" pitchFamily="49" charset="-122"/>
                <a:ea typeface="FangSong" panose="02010609060101010101" pitchFamily="49" charset="-122"/>
                <a:cs typeface="+mn-lt"/>
              </a:rPr>
              <a:t>·</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如需要，外加2人 </a:t>
            </a:r>
          </a:p>
          <a:p>
            <a:pPr marL="383540" indent="0">
              <a:lnSpc>
                <a:spcPct val="100000"/>
              </a:lnSpc>
              <a:buClr>
                <a:srgbClr val="004B24"/>
              </a:buClr>
              <a:buFont typeface="Arial" panose="020B0604020202020204" pitchFamily="34" charset="0"/>
              <a:buChar char="•"/>
            </a:pPr>
            <a:r>
              <a:rPr lang="en-US" altLang="zh-Hans" sz="1300" dirty="0">
                <a:solidFill>
                  <a:srgbClr val="404040"/>
                </a:solidFill>
                <a:highlight>
                  <a:srgbClr val="FFFF00"/>
                </a:highlight>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6:00-8:00</a:t>
            </a:r>
            <a:r>
              <a:rPr lang="en-US" altLang="zh-CN"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pm</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：6人</a:t>
            </a:r>
            <a:r>
              <a:rPr lang="zh-CN" altLang="en-US" sz="1300" dirty="0">
                <a:solidFill>
                  <a:srgbClr val="404040"/>
                </a:solidFill>
                <a:highlight>
                  <a:srgbClr val="FFFF00"/>
                </a:highlight>
                <a:latin typeface="FangSong" panose="02010609060101010101" pitchFamily="49" charset="-122"/>
                <a:ea typeface="FangSong" panose="02010609060101010101" pitchFamily="49" charset="-122"/>
                <a:cs typeface="+mn-lt"/>
              </a:rPr>
              <a:t>出席</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·如需要，外加1人</a:t>
            </a:r>
            <a:endParaRPr lang="en-US" sz="1300" dirty="0">
              <a:highlight>
                <a:srgbClr val="FFFF00"/>
              </a:highlight>
              <a:latin typeface="FangSong" panose="02010609060101010101" pitchFamily="49" charset="-122"/>
              <a:ea typeface="FangSong" panose="02010609060101010101" pitchFamily="49" charset="-122"/>
              <a:cs typeface="Calibri"/>
            </a:endParaRPr>
          </a:p>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11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星期二</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12:00-2</a:t>
            </a:r>
            <a:r>
              <a:rPr lang="en-US" altLang="zh-Hans" sz="1300" dirty="0">
                <a:solidFill>
                  <a:srgbClr val="404040"/>
                </a:solidFill>
                <a:latin typeface="FangSong" panose="02010609060101010101" pitchFamily="49" charset="-122"/>
                <a:ea typeface="FangSong" panose="02010609060101010101" pitchFamily="49" charset="-122"/>
                <a:cs typeface="+mn-lt"/>
              </a:rPr>
              <a:t> 00pm</a:t>
            </a:r>
            <a:r>
              <a:rPr lang="zh-Hans" altLang="en-US" sz="1300" dirty="0">
                <a:solidFill>
                  <a:srgbClr val="404040"/>
                </a:solidFill>
                <a:latin typeface="FangSong" panose="02010609060101010101" pitchFamily="49" charset="-122"/>
                <a:ea typeface="FangSong" panose="02010609060101010101" pitchFamily="49" charset="-122"/>
                <a:cs typeface="+mn-lt"/>
              </a:rPr>
              <a:t>：</a:t>
            </a:r>
            <a:r>
              <a:rPr lang="en-US" altLang="zh-Hans" sz="1300" dirty="0">
                <a:solidFill>
                  <a:srgbClr val="404040"/>
                </a:solidFill>
                <a:latin typeface="FangSong" panose="02010609060101010101" pitchFamily="49" charset="-122"/>
                <a:ea typeface="FangSong" panose="02010609060101010101" pitchFamily="49" charset="-122"/>
                <a:cs typeface="+mn-lt"/>
              </a:rPr>
              <a:t>1</a:t>
            </a:r>
            <a:r>
              <a:rPr lang="zh-Hans" altLang="en-US" sz="1300" dirty="0">
                <a:solidFill>
                  <a:srgbClr val="404040"/>
                </a:solidFill>
                <a:latin typeface="FangSong" panose="02010609060101010101" pitchFamily="49" charset="-122"/>
                <a:ea typeface="FangSong" panose="02010609060101010101" pitchFamily="49" charset="-122"/>
                <a:cs typeface="+mn-lt"/>
              </a:rPr>
              <a:t>人</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出席·如需要，外加2人</a:t>
            </a:r>
            <a:endParaRPr lang="en-US" sz="1300" dirty="0">
              <a:latin typeface="FangSong" panose="02010609060101010101" pitchFamily="49" charset="-122"/>
              <a:ea typeface="FangSong" panose="02010609060101010101" pitchFamily="49" charset="-122"/>
              <a:cs typeface="Calibri"/>
            </a:endParaRPr>
          </a:p>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13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星期四</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am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：2人出席·如需要，外加1人</a:t>
            </a:r>
            <a:endParaRPr lang="en-US" sz="1300" dirty="0">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6:00-8:00</a:t>
            </a:r>
            <a:r>
              <a:rPr lang="en-US" altLang="zh-CN" sz="1300" dirty="0">
                <a:solidFill>
                  <a:srgbClr val="404040"/>
                </a:solidFill>
                <a:latin typeface="FangSong" panose="02010609060101010101" pitchFamily="49" charset="-122"/>
                <a:ea typeface="FangSong" panose="02010609060101010101" pitchFamily="49" charset="-122"/>
                <a:cs typeface="+mn-lt"/>
              </a:rPr>
              <a:t>pm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：3人出席</a:t>
            </a:r>
            <a:endParaRPr lang="en-US" sz="1300" dirty="0">
              <a:latin typeface="FangSong" panose="02010609060101010101" pitchFamily="49" charset="-122"/>
              <a:ea typeface="FangSong" panose="02010609060101010101" pitchFamily="49" charset="-122"/>
              <a:cs typeface="Calibri"/>
            </a:endParaRPr>
          </a:p>
          <a:p>
            <a:pPr indent="0">
              <a:lnSpc>
                <a:spcPct val="100000"/>
              </a:lnSpc>
              <a:buFont typeface="Arial" panose="020B0604020202020204" pitchFamily="34" charset="0"/>
              <a:buChar char="•"/>
            </a:pPr>
            <a:endParaRPr lang="en-US" sz="1300" b="1" dirty="0">
              <a:solidFill>
                <a:srgbClr val="404040"/>
              </a:solidFill>
              <a:latin typeface="FangSong" panose="02010609060101010101" pitchFamily="49" charset="-122"/>
              <a:ea typeface="FangSong" panose="02010609060101010101" pitchFamily="49" charset="-122"/>
              <a:cs typeface="+mn-lt"/>
            </a:endParaRPr>
          </a:p>
          <a:p>
            <a:pPr marL="383540" lvl="1" indent="0">
              <a:lnSpc>
                <a:spcPct val="100000"/>
              </a:lnSpc>
              <a:buSzTx/>
              <a:buFont typeface="Arial" panose="020B0604020202020204" pitchFamily="34" charset="0"/>
              <a:buChar char="•"/>
            </a:pPr>
            <a:endParaRPr lang="en-US" sz="1300" dirty="0">
              <a:solidFill>
                <a:srgbClr val="404040"/>
              </a:solidFill>
              <a:latin typeface="FangSong" panose="02010609060101010101" pitchFamily="49" charset="-122"/>
              <a:ea typeface="FangSong" panose="02010609060101010101" pitchFamily="49" charset="-122"/>
              <a:cs typeface="Calibri"/>
            </a:endParaRPr>
          </a:p>
        </p:txBody>
      </p:sp>
      <p:sp>
        <p:nvSpPr>
          <p:cNvPr id="6" name="Content Placeholder 2">
            <a:extLst>
              <a:ext uri="{FF2B5EF4-FFF2-40B4-BE49-F238E27FC236}">
                <a16:creationId xmlns:a16="http://schemas.microsoft.com/office/drawing/2014/main" id="{B743EF9F-329D-63F8-DB40-80A6D109ACB6}"/>
              </a:ext>
            </a:extLst>
          </p:cNvPr>
          <p:cNvSpPr txBox="1"/>
          <p:nvPr/>
        </p:nvSpPr>
        <p:spPr>
          <a:xfrm>
            <a:off x="4412700" y="2113151"/>
            <a:ext cx="3717985" cy="4052115"/>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cs typeface="Calibri"/>
              </a:rPr>
              <a:t>2025 年 11 月 14 日</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r>
              <a:rPr lang="zh-Hans" sz="1300" b="1" i="0" u="none" strike="noStrike" dirty="0">
                <a:solidFill>
                  <a:srgbClr val="404040"/>
                </a:solidFill>
                <a:latin typeface="FangSong" panose="02010609060101010101" pitchFamily="49" charset="-122"/>
                <a:ea typeface="FangSong" panose="02010609060101010101" pitchFamily="49" charset="-122"/>
                <a:cs typeface="Calibri"/>
              </a:rPr>
              <a:t>星期五</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endParaRPr lang="en-US" sz="1300" dirty="0">
              <a:solidFill>
                <a:srgbClr val="000000"/>
              </a:solidFill>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zh-Hans" sz="1300" b="0" i="0" u="none" strike="noStrike" dirty="0">
                <a:solidFill>
                  <a:srgbClr val="404040"/>
                </a:solidFill>
                <a:latin typeface="FangSong" panose="02010609060101010101" pitchFamily="49" charset="-122"/>
                <a:ea typeface="FangSong" panose="02010609060101010101" pitchFamily="49" charset="-122"/>
                <a:cs typeface="Calibri"/>
              </a:rPr>
              <a:t> 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am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：3人出席·如需要，外加2人</a:t>
            </a:r>
            <a:endParaRPr lang="en-US" sz="1300" dirty="0">
              <a:solidFill>
                <a:srgbClr val="000000"/>
              </a:solidFill>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6:00-8:00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pm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：1人出席·如需要，外加1人</a:t>
            </a:r>
            <a:endParaRPr lang="en-US" sz="1300" dirty="0">
              <a:solidFill>
                <a:srgbClr val="000000"/>
              </a:solidFill>
              <a:latin typeface="FangSong" panose="02010609060101010101" pitchFamily="49" charset="-122"/>
              <a:ea typeface="FangSong" panose="02010609060101010101" pitchFamily="49" charset="-122"/>
              <a:cs typeface="Calibri"/>
            </a:endParaRPr>
          </a:p>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cs typeface="Calibri"/>
              </a:rPr>
              <a:t>2025 年 11 月 15 日</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r>
              <a:rPr lang="zh-Hans" sz="1300" b="1" i="0" u="none" strike="noStrike" dirty="0">
                <a:solidFill>
                  <a:srgbClr val="404040"/>
                </a:solidFill>
                <a:latin typeface="FangSong" panose="02010609060101010101" pitchFamily="49" charset="-122"/>
                <a:ea typeface="FangSong" panose="02010609060101010101" pitchFamily="49" charset="-122"/>
                <a:cs typeface="Calibri"/>
              </a:rPr>
              <a:t>星期六</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endParaRPr lang="en-US" sz="1300" dirty="0">
              <a:solidFill>
                <a:srgbClr val="000000"/>
              </a:solidFill>
              <a:latin typeface="FangSong" panose="02010609060101010101" pitchFamily="49" charset="-122"/>
              <a:ea typeface="FangSong" panose="02010609060101010101" pitchFamily="49" charset="-122"/>
              <a:cs typeface="Calibri"/>
            </a:endParaRPr>
          </a:p>
          <a:p>
            <a:pPr marL="383540"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12:00-2:00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pm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：2人出席·如需要，外加1人</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0" indent="0" rtl="0">
              <a:lnSpc>
                <a:spcPct val="10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17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cs typeface="Calibri"/>
              </a:rPr>
              <a:t>星期一</a:t>
            </a:r>
            <a:r>
              <a:rPr lang="zh-CN" altLang="en-US" sz="1300" b="1" i="0" u="none" strike="noStrike" dirty="0">
                <a:solidFill>
                  <a:srgbClr val="404040"/>
                </a:solidFill>
                <a:latin typeface="FangSong" panose="02010609060101010101" pitchFamily="49" charset="-122"/>
                <a:ea typeface="FangSong" panose="02010609060101010101" pitchFamily="49" charset="-122"/>
                <a:cs typeface="Calibri"/>
              </a:rPr>
              <a:t>）</a:t>
            </a:r>
            <a:endParaRPr lang="en-US" sz="1300" b="1" dirty="0">
              <a:latin typeface="FangSong" panose="02010609060101010101" pitchFamily="49" charset="-122"/>
              <a:ea typeface="FangSong" panose="02010609060101010101" pitchFamily="49" charset="-122"/>
              <a:cs typeface="Calibri"/>
            </a:endParaRPr>
          </a:p>
          <a:p>
            <a:pPr marL="383540" lvl="1" indent="0" rtl="0">
              <a:lnSpc>
                <a:spcPct val="100000"/>
              </a:lnSpc>
              <a:buClr>
                <a:srgbClr val="004B24"/>
              </a:buClr>
              <a:buFont typeface="Arial" panose="020B0604020202020204" pitchFamily="34" charset="0"/>
              <a:buChar char="•"/>
            </a:pPr>
            <a:r>
              <a:rPr lang="en-US" altLang="zh-Hans" sz="1300" dirty="0">
                <a:solidFill>
                  <a:srgbClr val="404040"/>
                </a:solidFill>
                <a:highlight>
                  <a:srgbClr val="FFFF00"/>
                </a:highlight>
                <a:latin typeface="FangSong" panose="02010609060101010101" pitchFamily="49" charset="-122"/>
                <a:ea typeface="FangSong" panose="02010609060101010101" pitchFamily="49" charset="-122"/>
              </a:rPr>
              <a:t> </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rPr>
              <a:t>8:00-10:00</a:t>
            </a:r>
            <a:r>
              <a:rPr lang="en-US" alt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rPr>
              <a:t>am</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rPr>
              <a:t> </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mn-lt"/>
              </a:rPr>
              <a:t>: 5人出席</a:t>
            </a:r>
          </a:p>
          <a:p>
            <a:pPr marL="383540" lvl="1" indent="0" rtl="0">
              <a:lnSpc>
                <a:spcPct val="10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6:00-8:00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pm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：4人出席</a:t>
            </a:r>
            <a:endParaRPr lang="en-US" sz="1300" dirty="0">
              <a:latin typeface="FangSong" panose="02010609060101010101" pitchFamily="49" charset="-122"/>
              <a:ea typeface="FangSong" panose="02010609060101010101" pitchFamily="49" charset="-122"/>
              <a:cs typeface="Calibri"/>
            </a:endParaRPr>
          </a:p>
        </p:txBody>
      </p:sp>
      <p:sp>
        <p:nvSpPr>
          <p:cNvPr id="5" name="Content Placeholder 2">
            <a:extLst>
              <a:ext uri="{FF2B5EF4-FFF2-40B4-BE49-F238E27FC236}">
                <a16:creationId xmlns:a16="http://schemas.microsoft.com/office/drawing/2014/main" id="{7F56D47D-79E0-7E49-AEBC-160DEFCD2FC3}"/>
              </a:ext>
            </a:extLst>
          </p:cNvPr>
          <p:cNvSpPr txBox="1"/>
          <p:nvPr/>
        </p:nvSpPr>
        <p:spPr>
          <a:xfrm>
            <a:off x="8136435" y="2113152"/>
            <a:ext cx="3847382" cy="4181511"/>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0" indent="0" rtl="0">
              <a:lnSpc>
                <a:spcPct val="12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18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星期二</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am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：3人出席</a:t>
            </a: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6:00-8:00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Calibri"/>
              </a:rPr>
              <a:t>pm</a:t>
            </a:r>
            <a:r>
              <a:rPr lang="zh-Hans" sz="1300" b="0" i="0" u="none" strike="noStrike" dirty="0">
                <a:solidFill>
                  <a:srgbClr val="404040"/>
                </a:solidFill>
                <a:latin typeface="FangSong" panose="02010609060101010101" pitchFamily="49" charset="-122"/>
                <a:ea typeface="FangSong" panose="02010609060101010101" pitchFamily="49" charset="-122"/>
                <a:cs typeface="Calibri"/>
              </a:rPr>
              <a:t>：2人出席</a:t>
            </a:r>
            <a:endParaRPr lang="en-US" sz="1300" dirty="0">
              <a:latin typeface="FangSong" panose="02010609060101010101" pitchFamily="49" charset="-122"/>
              <a:ea typeface="FangSong" panose="02010609060101010101" pitchFamily="49" charset="-122"/>
              <a:cs typeface="Calibri"/>
            </a:endParaRPr>
          </a:p>
          <a:p>
            <a:pPr marL="0" indent="0" rtl="0">
              <a:lnSpc>
                <a:spcPct val="12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19 日</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r>
              <a:rPr lang="zh-Hans" sz="1300" b="1" i="0" u="none" strike="noStrike" dirty="0">
                <a:solidFill>
                  <a:srgbClr val="404040"/>
                </a:solidFill>
                <a:latin typeface="FangSong" panose="02010609060101010101" pitchFamily="49" charset="-122"/>
                <a:ea typeface="FangSong" panose="02010609060101010101" pitchFamily="49" charset="-122"/>
              </a:rPr>
              <a:t>星期三</a:t>
            </a:r>
            <a:r>
              <a:rPr lang="zh-CN" altLang="en-US" sz="1300" b="1" i="0" u="none" strike="noStrike" dirty="0">
                <a:solidFill>
                  <a:srgbClr val="404040"/>
                </a:solidFill>
                <a:latin typeface="FangSong" panose="02010609060101010101" pitchFamily="49" charset="-122"/>
                <a:ea typeface="FangSong" panose="02010609060101010101" pitchFamily="49" charset="-122"/>
              </a:rPr>
              <a:t>）</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am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：3人出席·如需要，外加1人</a:t>
            </a: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6:00-8:00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pm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：3人出席</a:t>
            </a:r>
            <a:endParaRPr lang="en-US" sz="1300" dirty="0">
              <a:latin typeface="FangSong" panose="02010609060101010101" pitchFamily="49" charset="-122"/>
              <a:ea typeface="FangSong" panose="02010609060101010101" pitchFamily="49" charset="-122"/>
              <a:cs typeface="Calibri"/>
            </a:endParaRPr>
          </a:p>
          <a:p>
            <a:pPr marL="0" indent="0" rtl="0">
              <a:lnSpc>
                <a:spcPct val="120000"/>
              </a:lnSpc>
              <a:buNone/>
            </a:pPr>
            <a:r>
              <a:rPr lang="zh-Hans" sz="1300" b="1" i="0" u="none" strike="noStrike" dirty="0">
                <a:solidFill>
                  <a:srgbClr val="404040"/>
                </a:solidFill>
                <a:latin typeface="FangSong" panose="02010609060101010101" pitchFamily="49" charset="-122"/>
                <a:ea typeface="FangSong" panose="02010609060101010101" pitchFamily="49" charset="-122"/>
              </a:rPr>
              <a:t>2025 年 11 月 20 日，星期四</a:t>
            </a:r>
            <a:endParaRPr lang="en-US" sz="1300" b="1" dirty="0">
              <a:solidFill>
                <a:srgbClr val="404040"/>
              </a:solidFill>
              <a:latin typeface="FangSong" panose="02010609060101010101" pitchFamily="49" charset="-122"/>
              <a:ea typeface="FangSong" panose="02010609060101010101" pitchFamily="49" charset="-122"/>
              <a:cs typeface="Calibri"/>
            </a:endParaRPr>
          </a:p>
          <a:p>
            <a:pPr marL="383540" indent="0" rtl="0">
              <a:lnSpc>
                <a:spcPct val="120000"/>
              </a:lnSpc>
              <a:buClr>
                <a:srgbClr val="004B24"/>
              </a:buClr>
              <a:buFont typeface="Arial" panose="020B0604020202020204" pitchFamily="34" charset="0"/>
              <a:buChar char="•"/>
            </a:pPr>
            <a:r>
              <a:rPr lang="en-US" altLang="zh-Hans" sz="1300" dirty="0">
                <a:solidFill>
                  <a:srgbClr val="404040"/>
                </a:solidFill>
                <a:latin typeface="FangSong" panose="02010609060101010101" pitchFamily="49" charset="-122"/>
                <a:ea typeface="FangSong" panose="02010609060101010101" pitchFamily="49" charset="-122"/>
                <a:cs typeface="+mn-lt"/>
              </a:rPr>
              <a:t> </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8:00-10:00</a:t>
            </a:r>
            <a:r>
              <a:rPr lang="en-US" altLang="zh-Hans" sz="1300" b="0" i="0" u="none" strike="noStrike" dirty="0">
                <a:solidFill>
                  <a:srgbClr val="404040"/>
                </a:solidFill>
                <a:latin typeface="FangSong" panose="02010609060101010101" pitchFamily="49" charset="-122"/>
                <a:ea typeface="FangSong" panose="02010609060101010101" pitchFamily="49" charset="-122"/>
                <a:cs typeface="+mn-lt"/>
              </a:rPr>
              <a:t>am</a:t>
            </a:r>
            <a:r>
              <a:rPr lang="zh-Hans" sz="1300" b="0" i="0" u="none" strike="noStrike" dirty="0">
                <a:solidFill>
                  <a:srgbClr val="404040"/>
                </a:solidFill>
                <a:latin typeface="FangSong" panose="02010609060101010101" pitchFamily="49" charset="-122"/>
                <a:ea typeface="FangSong" panose="02010609060101010101" pitchFamily="49" charset="-122"/>
                <a:cs typeface="+mn-lt"/>
              </a:rPr>
              <a:t>：3人出席·如需要，外加1人</a:t>
            </a:r>
            <a:endParaRPr lang="en-US" sz="1300" dirty="0">
              <a:latin typeface="FangSong" panose="02010609060101010101" pitchFamily="49" charset="-122"/>
              <a:ea typeface="FangSong" panose="02010609060101010101" pitchFamily="49" charset="-122"/>
              <a:cs typeface="Calibri"/>
            </a:endParaRPr>
          </a:p>
          <a:p>
            <a:pPr marL="383540" indent="0" rtl="0">
              <a:lnSpc>
                <a:spcPct val="120000"/>
              </a:lnSpc>
              <a:buClr>
                <a:srgbClr val="004B24"/>
              </a:buClr>
              <a:buFont typeface="Arial" panose="020B0604020202020204" pitchFamily="34" charset="0"/>
              <a:buChar char="•"/>
            </a:pPr>
            <a:r>
              <a:rPr lang="en-US" altLang="zh-Hans" sz="1300" dirty="0">
                <a:solidFill>
                  <a:srgbClr val="404040"/>
                </a:solidFill>
                <a:highlight>
                  <a:srgbClr val="FFFF00"/>
                </a:highlight>
                <a:latin typeface="FangSong" panose="02010609060101010101" pitchFamily="49" charset="-122"/>
                <a:ea typeface="FangSong" panose="02010609060101010101" pitchFamily="49" charset="-122"/>
                <a:cs typeface="Calibri"/>
              </a:rPr>
              <a:t> </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Calibri"/>
              </a:rPr>
              <a:t>6:00-8:00</a:t>
            </a:r>
            <a:r>
              <a:rPr lang="en-US" alt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Calibri"/>
              </a:rPr>
              <a:t>pm</a:t>
            </a:r>
            <a:r>
              <a:rPr lang="zh-Hans" sz="1300" b="0" i="0" u="none" strike="noStrike" dirty="0">
                <a:solidFill>
                  <a:srgbClr val="404040"/>
                </a:solidFill>
                <a:highlight>
                  <a:srgbClr val="FFFF00"/>
                </a:highlight>
                <a:latin typeface="FangSong" panose="02010609060101010101" pitchFamily="49" charset="-122"/>
                <a:ea typeface="FangSong" panose="02010609060101010101" pitchFamily="49" charset="-122"/>
                <a:cs typeface="Calibri"/>
              </a:rPr>
              <a:t>：4人出席·如需要，外加 1 人</a:t>
            </a:r>
            <a:endParaRPr lang="en-US" sz="1300" dirty="0">
              <a:highlight>
                <a:srgbClr val="FFFF00"/>
              </a:highlight>
              <a:latin typeface="FangSong" panose="02010609060101010101" pitchFamily="49" charset="-122"/>
              <a:ea typeface="FangSong" panose="02010609060101010101" pitchFamily="49" charset="-122"/>
              <a:cs typeface="Calibri"/>
            </a:endParaRPr>
          </a:p>
          <a:p>
            <a:pPr marL="383540" indent="0">
              <a:lnSpc>
                <a:spcPct val="120000"/>
              </a:lnSpc>
              <a:buFont typeface="Arial" panose="020B0604020202020204" pitchFamily="34" charset="0"/>
              <a:buChar char="•"/>
            </a:pPr>
            <a:endParaRPr lang="en-US" sz="1300" dirty="0">
              <a:solidFill>
                <a:srgbClr val="404040"/>
              </a:solidFill>
              <a:latin typeface="FangSong" panose="02010609060101010101" pitchFamily="49" charset="-122"/>
              <a:ea typeface="FangSong" panose="02010609060101010101" pitchFamily="49" charset="-122"/>
              <a:cs typeface="Calibri"/>
            </a:endParaRPr>
          </a:p>
          <a:p>
            <a:pPr marL="383540" lvl="1" indent="0">
              <a:lnSpc>
                <a:spcPct val="120000"/>
              </a:lnSpc>
              <a:buSzTx/>
              <a:buFont typeface="Arial" panose="020B0604020202020204" pitchFamily="34" charset="0"/>
              <a:buChar char="•"/>
            </a:pPr>
            <a:endParaRPr lang="en-US" sz="1300" dirty="0">
              <a:solidFill>
                <a:srgbClr val="404040"/>
              </a:solidFill>
              <a:latin typeface="FangSong" panose="02010609060101010101" pitchFamily="49" charset="-122"/>
              <a:ea typeface="FangSong" panose="02010609060101010101" pitchFamily="49" charset="-122"/>
              <a:cs typeface="Calibri"/>
            </a:endParaRPr>
          </a:p>
        </p:txBody>
      </p:sp>
    </p:spTree>
    <p:extLst>
      <p:ext uri="{BB962C8B-B14F-4D97-AF65-F5344CB8AC3E}">
        <p14:creationId xmlns:p14="http://schemas.microsoft.com/office/powerpoint/2010/main" val="413409341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CF3F2-3BC4-FE0E-EAB5-1E89E2EFA5EB}"/>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Calibri Light"/>
              </a:rPr>
              <a:t>讨论对工作组报告的初步建议</a:t>
            </a:r>
          </a:p>
        </p:txBody>
      </p:sp>
      <p:sp>
        <p:nvSpPr>
          <p:cNvPr id="6" name="Content Placeholder 5">
            <a:extLst>
              <a:ext uri="{FF2B5EF4-FFF2-40B4-BE49-F238E27FC236}">
                <a16:creationId xmlns:a16="http://schemas.microsoft.com/office/drawing/2014/main" id="{3AAFEA63-4337-CF55-3A5F-31C17C31DAFA}"/>
              </a:ext>
            </a:extLst>
          </p:cNvPr>
          <p:cNvSpPr>
            <a:spLocks noGrp="1"/>
          </p:cNvSpPr>
          <p:nvPr>
            <p:ph idx="1"/>
          </p:nvPr>
        </p:nvSpPr>
        <p:spPr/>
        <p:txBody>
          <a:bodyPr vert="horz" lIns="0" tIns="45720" rIns="0" bIns="45720" rtlCol="0" anchor="t">
            <a:noAutofit/>
          </a:bodyPr>
          <a:lstStyle/>
          <a:p>
            <a:pPr marL="0" indent="0" rtl="0">
              <a:lnSpc>
                <a:spcPct val="100000"/>
              </a:lnSpc>
              <a:spcBef>
                <a:spcPct val="0"/>
              </a:spcBef>
              <a:spcAft>
                <a:spcPct val="0"/>
              </a:spcAft>
              <a:buNone/>
            </a:pPr>
            <a:r>
              <a:rPr lang="zh-Hans" sz="2800" b="1" i="0" u="none" strike="noStrike" dirty="0">
                <a:solidFill>
                  <a:srgbClr val="004B24"/>
                </a:solidFill>
                <a:latin typeface="FangSong" panose="02010609060101010101" pitchFamily="49" charset="-122"/>
                <a:ea typeface="FangSong" panose="02010609060101010101" pitchFamily="49" charset="-122"/>
                <a:cs typeface="+mn-lt"/>
              </a:rPr>
              <a:t>第 205 节规定：</a:t>
            </a:r>
            <a:endParaRPr lang="en-US" sz="2800" dirty="0">
              <a:solidFill>
                <a:srgbClr val="004B24"/>
              </a:solidFill>
              <a:latin typeface="FangSong" panose="02010609060101010101" pitchFamily="49" charset="-122"/>
              <a:ea typeface="FangSong" panose="02010609060101010101" pitchFamily="49" charset="-122"/>
              <a:cs typeface="+mn-lt"/>
            </a:endParaRPr>
          </a:p>
          <a:p>
            <a:pPr rtl="0">
              <a:lnSpc>
                <a:spcPct val="100000"/>
              </a:lnSpc>
              <a:spcBef>
                <a:spcPct val="0"/>
              </a:spcBef>
              <a:spcAft>
                <a:spcPct val="0"/>
              </a:spcAft>
            </a:pPr>
            <a:r>
              <a:rPr lang="zh-Hans" sz="2400" b="0" i="0" u="none" strike="noStrike" dirty="0">
                <a:solidFill>
                  <a:srgbClr val="141414"/>
                </a:solidFill>
                <a:latin typeface="FangSong" panose="02010609060101010101" pitchFamily="49" charset="-122"/>
                <a:ea typeface="FangSong" panose="02010609060101010101" pitchFamily="49" charset="-122"/>
                <a:cs typeface="+mn-lt"/>
              </a:rPr>
              <a:t>（c）工作组根据第（b）款提出的建议和根据第（g）款提出的报告</a:t>
            </a:r>
            <a:r>
              <a:rPr 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应包括但不限于</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以下内容：（i）确保该部门在做出涉及 Longfellow 桥和 Eliot 桥之间的</a:t>
            </a:r>
            <a:r>
              <a:rPr lang="en-US" altLang="zh-Hans" sz="2400" b="0" i="0" u="none" strike="noStrike" dirty="0">
                <a:solidFill>
                  <a:srgbClr val="141414"/>
                </a:solidFill>
                <a:latin typeface="FangSong" panose="02010609060101010101" pitchFamily="49" charset="-122"/>
                <a:ea typeface="FangSong" panose="02010609060101010101" pitchFamily="49" charset="-122"/>
                <a:cs typeface="+mn-lt"/>
              </a:rPr>
              <a:t> Charles </a:t>
            </a:r>
            <a:r>
              <a:rPr lang="zh-TW" altLang="en-US" sz="2400" b="0" i="0" u="none" strike="noStrike" dirty="0">
                <a:solidFill>
                  <a:srgbClr val="141414"/>
                </a:solidFill>
                <a:latin typeface="FangSong" panose="02010609060101010101" pitchFamily="49" charset="-122"/>
                <a:ea typeface="FangSong" panose="02010609060101010101" pitchFamily="49" charset="-122"/>
                <a:cs typeface="+mn-lt"/>
              </a:rPr>
              <a:t>河</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区域的决策时，</a:t>
            </a:r>
            <a:r>
              <a:rPr 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考虑环境正义原则 </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 ii ）确保在做出有关关闭或限制</a:t>
            </a:r>
            <a:r>
              <a:rPr 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使用 Memorial Drive </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的实质性决策时，所有利益相关者都参与其中；（iii）确保当该部门对 Memorial Drive 的使用进行更改时，毗邻社区的居民收到适当的通知；（iv）改善</a:t>
            </a:r>
            <a:r>
              <a:rPr lang="en-US" altLang="zh-Hans" sz="2400" b="0" i="0" u="none" strike="noStrike">
                <a:solidFill>
                  <a:srgbClr val="141414"/>
                </a:solidFill>
                <a:latin typeface="FangSong" panose="02010609060101010101" pitchFamily="49" charset="-122"/>
                <a:ea typeface="FangSong" panose="02010609060101010101" pitchFamily="49" charset="-122"/>
                <a:cs typeface="+mn-lt"/>
              </a:rPr>
              <a:t> </a:t>
            </a:r>
            <a:r>
              <a:rPr lang="en-US" altLang="zh-Hans" sz="2400" b="1" i="0" u="none" strike="noStrike">
                <a:solidFill>
                  <a:srgbClr val="141414"/>
                </a:solidFill>
                <a:highlight>
                  <a:srgbClr val="FFFF00"/>
                </a:highlight>
                <a:latin typeface="FangSong" panose="02010609060101010101" pitchFamily="49" charset="-122"/>
                <a:ea typeface="FangSong" panose="02010609060101010101" pitchFamily="49" charset="-122"/>
                <a:cs typeface="+mn-lt"/>
              </a:rPr>
              <a:t>Charles </a:t>
            </a:r>
            <a:r>
              <a:rPr lang="zh-TW" altLang="en-U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河</a:t>
            </a:r>
            <a:r>
              <a:rPr lang="zh-Hans" sz="2400" b="1" i="0" u="none" strike="noStrike" dirty="0">
                <a:solidFill>
                  <a:srgbClr val="141414"/>
                </a:solidFill>
                <a:highlight>
                  <a:srgbClr val="FFFF00"/>
                </a:highlight>
                <a:latin typeface="FangSong" panose="02010609060101010101" pitchFamily="49" charset="-122"/>
                <a:ea typeface="FangSong" panose="02010609060101010101" pitchFamily="49" charset="-122"/>
                <a:cs typeface="+mn-lt"/>
              </a:rPr>
              <a:t>沿岸的规划</a:t>
            </a:r>
            <a:r>
              <a:rPr lang="zh-Hans" sz="2400" b="0" i="0" u="none" strike="noStrike" dirty="0">
                <a:solidFill>
                  <a:srgbClr val="141414"/>
                </a:solidFill>
                <a:latin typeface="FangSong" panose="02010609060101010101" pitchFamily="49" charset="-122"/>
                <a:ea typeface="FangSong" panose="02010609060101010101" pitchFamily="49" charset="-122"/>
                <a:cs typeface="+mn-lt"/>
              </a:rPr>
              <a:t>，使各类利益相关者都能满意。。</a:t>
            </a:r>
            <a:endParaRPr lang="en-US" sz="2400" dirty="0">
              <a:solidFill>
                <a:srgbClr val="000000"/>
              </a:solidFill>
              <a:latin typeface="FangSong" panose="02010609060101010101" pitchFamily="49" charset="-122"/>
              <a:ea typeface="FangSong" panose="02010609060101010101" pitchFamily="49" charset="-122"/>
              <a:cs typeface="+mn-lt"/>
            </a:endParaRPr>
          </a:p>
        </p:txBody>
      </p:sp>
    </p:spTree>
    <p:extLst>
      <p:ext uri="{BB962C8B-B14F-4D97-AF65-F5344CB8AC3E}">
        <p14:creationId xmlns:p14="http://schemas.microsoft.com/office/powerpoint/2010/main" val="398960776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BE677-FC10-B6F5-1429-5D0FCBA97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B3A6D-65D6-9AE1-E97D-F79A89750447}"/>
              </a:ext>
            </a:extLst>
          </p:cNvPr>
          <p:cNvSpPr>
            <a:spLocks noGrp="1"/>
          </p:cNvSpPr>
          <p:nvPr>
            <p:ph type="title"/>
          </p:nvPr>
        </p:nvSpPr>
        <p:spPr/>
        <p:txBody>
          <a:bodyPr>
            <a:noAutofit/>
          </a:bodyPr>
          <a:lstStyle/>
          <a:p>
            <a:pPr rtl="0"/>
            <a:r>
              <a:rPr lang="zh-Hans" sz="4800" b="0" i="0" u="none" strike="noStrike">
                <a:latin typeface="FangSong" panose="02010609060101010101" pitchFamily="49" charset="-122"/>
                <a:ea typeface="FangSong" panose="02010609060101010101" pitchFamily="49" charset="-122"/>
              </a:rPr>
              <a:t>后续步骤</a:t>
            </a:r>
            <a:endParaRPr lang="en-US">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C7FFEBF4-7121-3805-811D-A578E901497E}"/>
              </a:ext>
            </a:extLst>
          </p:cNvPr>
          <p:cNvSpPr>
            <a:spLocks noGrp="1"/>
          </p:cNvSpPr>
          <p:nvPr>
            <p:ph idx="1"/>
          </p:nvPr>
        </p:nvSpPr>
        <p:spPr>
          <a:xfrm>
            <a:off x="1097280" y="2015854"/>
            <a:ext cx="10058400" cy="4023360"/>
          </a:xfrm>
        </p:spPr>
        <p:txBody>
          <a:bodyPr vert="horz" lIns="0" tIns="45720" rIns="0" bIns="45720" rtlCol="0" anchor="t">
            <a:noAutofit/>
          </a:bodyPr>
          <a:lstStyle/>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latin typeface="FangSong" panose="02010609060101010101" pitchFamily="49" charset="-122"/>
                <a:ea typeface="FangSong" panose="02010609060101010101" pitchFamily="49" charset="-122"/>
                <a:cs typeface="+mn-lt"/>
              </a:rPr>
              <a:t>10 月份启动 1:1 座谈</a:t>
            </a:r>
            <a:r>
              <a:rPr lang="zh-CN" altLang="en-US" sz="2600" b="0" i="0" u="none" strike="noStrike" dirty="0">
                <a:latin typeface="FangSong" panose="02010609060101010101" pitchFamily="49" charset="-122"/>
                <a:ea typeface="FangSong" panose="02010609060101010101" pitchFamily="49" charset="-122"/>
                <a:cs typeface="+mn-lt"/>
              </a:rPr>
              <a:t>、</a:t>
            </a:r>
            <a:r>
              <a:rPr lang="zh-Hans" sz="2600" b="0" i="0" u="none" strike="noStrike" dirty="0">
                <a:latin typeface="FangSong" panose="02010609060101010101" pitchFamily="49" charset="-122"/>
                <a:ea typeface="FangSong" panose="02010609060101010101" pitchFamily="49" charset="-122"/>
                <a:cs typeface="+mn-lt"/>
              </a:rPr>
              <a:t>焦点小组讨论</a:t>
            </a:r>
            <a:r>
              <a:rPr lang="zh-CN" altLang="en-US" sz="2600" b="0" i="0" u="none" strike="noStrike" dirty="0">
                <a:latin typeface="FangSong" panose="02010609060101010101" pitchFamily="49" charset="-122"/>
                <a:ea typeface="FangSong" panose="02010609060101010101" pitchFamily="49" charset="-122"/>
                <a:cs typeface="+mn-lt"/>
              </a:rPr>
              <a:t>、</a:t>
            </a:r>
            <a:r>
              <a:rPr lang="zh-Hans" sz="2600" b="0" i="0" u="none" strike="noStrike" dirty="0">
                <a:latin typeface="FangSong" panose="02010609060101010101" pitchFamily="49" charset="-122"/>
                <a:ea typeface="FangSong" panose="02010609060101010101" pitchFamily="49" charset="-122"/>
                <a:cs typeface="+mn-lt"/>
              </a:rPr>
              <a:t>社区会议</a:t>
            </a:r>
            <a:r>
              <a:rPr lang="zh-CN" altLang="en-US" sz="2600" b="0" i="0" u="none" strike="noStrike" dirty="0">
                <a:latin typeface="FangSong" panose="02010609060101010101" pitchFamily="49" charset="-122"/>
                <a:ea typeface="FangSong" panose="02010609060101010101" pitchFamily="49" charset="-122"/>
                <a:cs typeface="+mn-lt"/>
              </a:rPr>
              <a:t>和</a:t>
            </a:r>
            <a:r>
              <a:rPr lang="zh-Hans" sz="2600" b="0" i="0" u="none" strike="noStrike" dirty="0">
                <a:latin typeface="FangSong" panose="02010609060101010101" pitchFamily="49" charset="-122"/>
                <a:ea typeface="FangSong" panose="02010609060101010101" pitchFamily="49" charset="-122"/>
                <a:cs typeface="+mn-lt"/>
              </a:rPr>
              <a:t>现场访问</a:t>
            </a: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latin typeface="FangSong" panose="02010609060101010101" pitchFamily="49" charset="-122"/>
                <a:ea typeface="FangSong" panose="02010609060101010101" pitchFamily="49" charset="-122"/>
                <a:cs typeface="+mn-lt"/>
              </a:rPr>
              <a:t>确定公开听证会的地点</a:t>
            </a:r>
            <a:endParaRPr lang="en-US" dirty="0">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latin typeface="FangSong" panose="02010609060101010101" pitchFamily="49" charset="-122"/>
                <a:ea typeface="FangSong" panose="02010609060101010101" pitchFamily="49" charset="-122"/>
              </a:rPr>
              <a:t>安排三次公开听证会</a:t>
            </a:r>
            <a:endParaRPr lang="en-US" sz="2800" dirty="0">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solidFill>
                  <a:srgbClr val="404040"/>
                </a:solidFill>
                <a:latin typeface="FangSong" panose="02010609060101010101" pitchFamily="49" charset="-122"/>
                <a:ea typeface="FangSong" panose="02010609060101010101" pitchFamily="49" charset="-122"/>
              </a:rPr>
              <a:t>就三次公开听证会</a:t>
            </a:r>
            <a:r>
              <a:rPr lang="zh-CN" altLang="en-US" sz="2600" dirty="0">
                <a:solidFill>
                  <a:srgbClr val="404040"/>
                </a:solidFill>
                <a:latin typeface="FangSong" panose="02010609060101010101" pitchFamily="49" charset="-122"/>
                <a:ea typeface="FangSong" panose="02010609060101010101" pitchFamily="49" charset="-122"/>
              </a:rPr>
              <a:t>开展</a:t>
            </a:r>
            <a:r>
              <a:rPr lang="zh-Hans" sz="2600" b="0" i="0" u="none" strike="noStrike" dirty="0">
                <a:solidFill>
                  <a:srgbClr val="404040"/>
                </a:solidFill>
                <a:latin typeface="FangSong" panose="02010609060101010101" pitchFamily="49" charset="-122"/>
                <a:ea typeface="FangSong" panose="02010609060101010101" pitchFamily="49" charset="-122"/>
              </a:rPr>
              <a:t>公众外展</a:t>
            </a:r>
            <a:r>
              <a:rPr lang="zh-CN" altLang="en-US" sz="2600" b="0" i="0" u="none" strike="noStrike" dirty="0">
                <a:solidFill>
                  <a:srgbClr val="404040"/>
                </a:solidFill>
                <a:latin typeface="FangSong" panose="02010609060101010101" pitchFamily="49" charset="-122"/>
                <a:ea typeface="FangSong" panose="02010609060101010101" pitchFamily="49" charset="-122"/>
              </a:rPr>
              <a:t>活动</a:t>
            </a:r>
            <a:endParaRPr lang="en-US" sz="2800" dirty="0">
              <a:solidFill>
                <a:srgbClr val="404040"/>
              </a:solidFill>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solidFill>
                  <a:srgbClr val="404040"/>
                </a:solidFill>
                <a:latin typeface="FangSong" panose="02010609060101010101" pitchFamily="49" charset="-122"/>
                <a:ea typeface="FangSong" panose="02010609060101010101" pitchFamily="49" charset="-122"/>
              </a:rPr>
              <a:t>举行公开听证会，向工作组通报建议草案</a:t>
            </a:r>
            <a:endParaRPr lang="en-US" sz="2800" dirty="0">
              <a:solidFill>
                <a:srgbClr val="404040"/>
              </a:solidFill>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CN" altLang="en-US" sz="2600" b="0" i="0" u="none" strike="noStrike" dirty="0">
                <a:solidFill>
                  <a:srgbClr val="404040"/>
                </a:solidFill>
                <a:latin typeface="FangSong" panose="02010609060101010101" pitchFamily="49" charset="-122"/>
                <a:ea typeface="FangSong" panose="02010609060101010101" pitchFamily="49" charset="-122"/>
              </a:rPr>
              <a:t>提交</a:t>
            </a:r>
            <a:r>
              <a:rPr lang="zh-Hans" sz="2600" b="0" i="0" u="none" strike="noStrike" dirty="0">
                <a:solidFill>
                  <a:srgbClr val="404040"/>
                </a:solidFill>
                <a:latin typeface="FangSong" panose="02010609060101010101" pitchFamily="49" charset="-122"/>
                <a:ea typeface="FangSong" panose="02010609060101010101" pitchFamily="49" charset="-122"/>
              </a:rPr>
              <a:t>供工作组第四次会议审查/讨论的报告草案</a:t>
            </a:r>
            <a:endParaRPr lang="en-US" sz="2800" dirty="0">
              <a:solidFill>
                <a:srgbClr val="404040"/>
              </a:solidFill>
              <a:latin typeface="FangSong" panose="02010609060101010101" pitchFamily="49" charset="-122"/>
              <a:ea typeface="FangSong" panose="02010609060101010101" pitchFamily="49" charset="-122"/>
            </a:endParaRPr>
          </a:p>
          <a:p>
            <a:pPr marL="383540" lvl="1" rtl="0">
              <a:lnSpc>
                <a:spcPct val="108000"/>
              </a:lnSpc>
              <a:spcBef>
                <a:spcPts val="600"/>
              </a:spcBef>
              <a:spcAft>
                <a:spcPts val="600"/>
              </a:spcAft>
              <a:buClr>
                <a:srgbClr val="004B24"/>
              </a:buClr>
              <a:buFont typeface="Wingdings" panose="05000000000000000000" pitchFamily="2" charset="2"/>
              <a:buChar char="§"/>
            </a:pPr>
            <a:r>
              <a:rPr lang="zh-Hans" sz="2600" b="0" i="0" u="none" strike="noStrike" dirty="0">
                <a:solidFill>
                  <a:srgbClr val="404040"/>
                </a:solidFill>
                <a:latin typeface="FangSong" panose="02010609060101010101" pitchFamily="49" charset="-122"/>
                <a:ea typeface="FangSong" panose="02010609060101010101" pitchFamily="49" charset="-122"/>
              </a:rPr>
              <a:t>第四次特别工作组会议将于 1 月举行</a:t>
            </a:r>
            <a:endParaRPr lang="en-US" sz="2800" dirty="0">
              <a:solidFill>
                <a:srgbClr val="404040"/>
              </a:solidFill>
              <a:latin typeface="FangSong" panose="02010609060101010101" pitchFamily="49" charset="-122"/>
              <a:ea typeface="FangSong" panose="02010609060101010101" pitchFamily="49" charset="-122"/>
            </a:endParaRPr>
          </a:p>
          <a:p>
            <a:pPr marL="200660" lvl="1" indent="0">
              <a:lnSpc>
                <a:spcPct val="108000"/>
              </a:lnSpc>
              <a:spcBef>
                <a:spcPts val="600"/>
              </a:spcBef>
              <a:spcAft>
                <a:spcPts val="600"/>
              </a:spcAft>
              <a:buNone/>
            </a:pPr>
            <a:endParaRPr lang="en-US" sz="2600" i="1" dirty="0">
              <a:solidFill>
                <a:srgbClr val="404040"/>
              </a:solidFill>
              <a:latin typeface="FangSong" panose="02010609060101010101" pitchFamily="49" charset="-122"/>
              <a:ea typeface="FangSong" panose="02010609060101010101" pitchFamily="49" charset="-122"/>
            </a:endParaRPr>
          </a:p>
          <a:p>
            <a:pPr marL="200660" lvl="1" indent="0">
              <a:lnSpc>
                <a:spcPct val="108000"/>
              </a:lnSpc>
              <a:spcBef>
                <a:spcPts val="600"/>
              </a:spcBef>
              <a:spcAft>
                <a:spcPts val="600"/>
              </a:spcAft>
              <a:buNone/>
            </a:pPr>
            <a:endParaRPr lang="en-US" sz="2600" i="1" dirty="0">
              <a:solidFill>
                <a:srgbClr val="00B050"/>
              </a:solidFill>
              <a:latin typeface="FangSong" panose="02010609060101010101" pitchFamily="49" charset="-122"/>
              <a:ea typeface="FangSong" panose="02010609060101010101" pitchFamily="49" charset="-122"/>
            </a:endParaRPr>
          </a:p>
          <a:p>
            <a:pPr marL="200660" lvl="1" indent="0">
              <a:lnSpc>
                <a:spcPct val="108000"/>
              </a:lnSpc>
              <a:spcBef>
                <a:spcPts val="600"/>
              </a:spcBef>
              <a:spcAft>
                <a:spcPts val="600"/>
              </a:spcAft>
              <a:buNone/>
            </a:pPr>
            <a:endParaRPr lang="en-US" sz="2900" b="1" i="1" dirty="0">
              <a:solidFill>
                <a:schemeClr val="accent2"/>
              </a:solidFill>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36898227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Arial"/>
              </a:rPr>
              <a:t>关于</a:t>
            </a:r>
            <a:r>
              <a:rPr lang="zh-CN" altLang="en-US" dirty="0">
                <a:latin typeface="FangSong" panose="02010609060101010101" pitchFamily="49" charset="-122"/>
                <a:ea typeface="FangSong" panose="02010609060101010101" pitchFamily="49" charset="-122"/>
                <a:cs typeface="Arial"/>
              </a:rPr>
              <a:t>会议</a:t>
            </a:r>
            <a:r>
              <a:rPr lang="zh-Hans" sz="4800" b="0" i="0" u="none" strike="noStrike" dirty="0">
                <a:latin typeface="FangSong" panose="02010609060101010101" pitchFamily="49" charset="-122"/>
                <a:ea typeface="FangSong" panose="02010609060101010101" pitchFamily="49" charset="-122"/>
                <a:cs typeface="Arial"/>
              </a:rPr>
              <a:t>录像的通知</a:t>
            </a:r>
            <a:endParaRPr lang="en-US" dirty="0">
              <a:latin typeface="FangSong" panose="02010609060101010101" pitchFamily="49" charset="-122"/>
              <a:ea typeface="FangSong" panose="02010609060101010101" pitchFamily="49" charset="-122"/>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p:txBody>
          <a:bodyPr vert="horz" lIns="0" tIns="45720" rIns="0" bIns="45720" rtlCol="0" anchor="t">
            <a:noAutofit/>
          </a:bodyPr>
          <a:lstStyle/>
          <a:p>
            <a:pPr rtl="0"/>
            <a:r>
              <a:rPr lang="zh-Hans" sz="2400" b="0" i="0" u="none" strike="noStrike" dirty="0">
                <a:solidFill>
                  <a:srgbClr val="000000"/>
                </a:solidFill>
                <a:latin typeface="FangSong" panose="02010609060101010101" pitchFamily="49" charset="-122"/>
                <a:ea typeface="FangSong" panose="02010609060101010101" pitchFamily="49" charset="-122"/>
                <a:cs typeface="Arial"/>
              </a:rPr>
              <a:t>本次会议将被录像，自然保护和娱乐部和/或能源和环境事务执行办公室可能</a:t>
            </a:r>
            <a:r>
              <a:rPr lang="zh-CN" altLang="en-US" sz="2400" dirty="0">
                <a:solidFill>
                  <a:srgbClr val="000000"/>
                </a:solidFill>
                <a:latin typeface="FangSong" panose="02010609060101010101" pitchFamily="49" charset="-122"/>
                <a:ea typeface="FangSong" panose="02010609060101010101" pitchFamily="49" charset="-122"/>
                <a:cs typeface="Arial"/>
              </a:rPr>
              <a:t>会</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选择</a:t>
            </a:r>
            <a:r>
              <a:rPr lang="zh-CN" altLang="en-US" sz="2400" b="0" i="0" u="none" strike="noStrike" dirty="0">
                <a:solidFill>
                  <a:srgbClr val="000000"/>
                </a:solidFill>
                <a:latin typeface="FangSong" panose="02010609060101010101" pitchFamily="49" charset="-122"/>
                <a:ea typeface="FangSong" panose="02010609060101010101" pitchFamily="49" charset="-122"/>
                <a:cs typeface="Arial"/>
              </a:rPr>
              <a:t>使用这些录像资料</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来分发视频、静态图像、音频和/或聊天记录。</a:t>
            </a:r>
            <a:br>
              <a:rPr lang="zh-Hans" sz="2400" b="0" i="0" u="none" strike="noStrike" dirty="0">
                <a:latin typeface="FangSong" panose="02010609060101010101" pitchFamily="49" charset="-122"/>
                <a:ea typeface="FangSong" panose="02010609060101010101" pitchFamily="49" charset="-122"/>
                <a:cs typeface="Arial"/>
              </a:rPr>
            </a:br>
            <a:br>
              <a:rPr lang="zh-Hans" sz="2400" b="0" i="0" u="none" strike="noStrike" dirty="0">
                <a:latin typeface="FangSong" panose="02010609060101010101" pitchFamily="49" charset="-122"/>
                <a:ea typeface="FangSong" panose="02010609060101010101" pitchFamily="49" charset="-122"/>
                <a:cs typeface="Arial"/>
              </a:rPr>
            </a:br>
            <a:r>
              <a:rPr lang="zh-Hans" sz="2400" b="0" i="0" u="none" strike="noStrike" dirty="0">
                <a:solidFill>
                  <a:srgbClr val="000000"/>
                </a:solidFill>
                <a:latin typeface="FangSong" panose="02010609060101010101" pitchFamily="49" charset="-122"/>
                <a:ea typeface="FangSong" panose="02010609060101010101" pitchFamily="49" charset="-122"/>
                <a:cs typeface="Arial"/>
              </a:rPr>
              <a:t>通过继续参加此次虚拟会议，您</a:t>
            </a:r>
            <a:r>
              <a:rPr lang="zh-CN" altLang="en-US" sz="2400" b="0" i="0" u="none" strike="noStrike" dirty="0">
                <a:solidFill>
                  <a:srgbClr val="000000"/>
                </a:solidFill>
                <a:latin typeface="FangSong" panose="02010609060101010101" pitchFamily="49" charset="-122"/>
                <a:ea typeface="FangSong" panose="02010609060101010101" pitchFamily="49" charset="-122"/>
                <a:cs typeface="Arial"/>
              </a:rPr>
              <a:t>即表示</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同意</a:t>
            </a:r>
            <a:r>
              <a:rPr lang="zh-CN" altLang="en-US" sz="2400" b="0" i="0" u="none" strike="noStrike" dirty="0">
                <a:solidFill>
                  <a:srgbClr val="000000"/>
                </a:solidFill>
                <a:latin typeface="FangSong" panose="02010609060101010101" pitchFamily="49" charset="-122"/>
                <a:ea typeface="FangSong" panose="02010609060101010101" pitchFamily="49" charset="-122"/>
                <a:cs typeface="Arial"/>
              </a:rPr>
              <a:t>进行</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录像。录像和聊天记录可</a:t>
            </a:r>
            <a:r>
              <a:rPr lang="zh-CN" altLang="en-US" sz="2400" b="0" i="0" u="none" strike="noStrike" dirty="0">
                <a:solidFill>
                  <a:srgbClr val="000000"/>
                </a:solidFill>
                <a:latin typeface="FangSong" panose="02010609060101010101" pitchFamily="49" charset="-122"/>
                <a:ea typeface="FangSong" panose="02010609060101010101" pitchFamily="49" charset="-122"/>
                <a:cs typeface="Arial"/>
              </a:rPr>
              <a:t>被</a:t>
            </a:r>
            <a:r>
              <a:rPr lang="zh-Hans" sz="2400" b="0" i="0" u="none" strike="noStrike" dirty="0">
                <a:solidFill>
                  <a:srgbClr val="000000"/>
                </a:solidFill>
                <a:latin typeface="FangSong" panose="02010609060101010101" pitchFamily="49" charset="-122"/>
                <a:ea typeface="FangSong" panose="02010609060101010101" pitchFamily="49" charset="-122"/>
                <a:cs typeface="Arial"/>
              </a:rPr>
              <a:t>视为公共记录。</a:t>
            </a:r>
          </a:p>
        </p:txBody>
      </p:sp>
    </p:spTree>
    <p:extLst>
      <p:ext uri="{BB962C8B-B14F-4D97-AF65-F5344CB8AC3E}">
        <p14:creationId xmlns:p14="http://schemas.microsoft.com/office/powerpoint/2010/main" val="207584602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Arial"/>
              </a:rPr>
              <a:t>议程</a:t>
            </a:r>
          </a:p>
        </p:txBody>
      </p:sp>
      <p:sp>
        <p:nvSpPr>
          <p:cNvPr id="3" name="Content Placeholder 2">
            <a:extLst>
              <a:ext uri="{FF2B5EF4-FFF2-40B4-BE49-F238E27FC236}">
                <a16:creationId xmlns:a16="http://schemas.microsoft.com/office/drawing/2014/main" id="{5C20FE9E-D1F9-6225-0BD6-212A89ABDAE3}"/>
              </a:ext>
            </a:extLst>
          </p:cNvPr>
          <p:cNvSpPr>
            <a:spLocks noGrp="1"/>
          </p:cNvSpPr>
          <p:nvPr>
            <p:ph idx="1"/>
          </p:nvPr>
        </p:nvSpPr>
        <p:spPr>
          <a:xfrm>
            <a:off x="924560" y="1852333"/>
            <a:ext cx="10058400" cy="4023360"/>
          </a:xfrm>
        </p:spPr>
        <p:txBody>
          <a:bodyPr vert="horz" lIns="0" tIns="45720" rIns="0" bIns="45720" rtlCol="0" anchor="t">
            <a:noAutofit/>
          </a:bodyPr>
          <a:lstStyle/>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欢迎和点名</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审查九月会议纪要 [投票]</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a:buClr>
                <a:srgbClr val="004B24"/>
              </a:buClr>
              <a:buFont typeface="+mj-lt"/>
              <a:buAutoNum type="arabicPeriod"/>
            </a:pPr>
            <a:r>
              <a:rPr lang="zh-Hans" altLang="en-US" dirty="0">
                <a:solidFill>
                  <a:srgbClr val="404040"/>
                </a:solidFill>
                <a:latin typeface="FangSong" panose="02010609060101010101" pitchFamily="49" charset="-122"/>
                <a:ea typeface="FangSong" panose="02010609060101010101" pitchFamily="49" charset="-122"/>
              </a:rPr>
              <a:t>回顾</a:t>
            </a:r>
            <a:r>
              <a:rPr lang="zh-Hans" sz="2000" b="0" i="0" u="none" strike="noStrike" dirty="0">
                <a:solidFill>
                  <a:srgbClr val="404040"/>
                </a:solidFill>
                <a:latin typeface="FangSong" panose="02010609060101010101" pitchFamily="49" charset="-122"/>
                <a:ea typeface="FangSong" panose="02010609060101010101" pitchFamily="49" charset="-122"/>
                <a:cs typeface="Arial"/>
              </a:rPr>
              <a:t>十月及十一月活动</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提供关于十月份参与活动的反馈</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确认十一月公开听证会的日期、时间和地点</a:t>
            </a: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讨论公开听证会的内容</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讨论工作组最终报告的初步建议</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工作组成员提问</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SzTx/>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公众评论（</a:t>
            </a:r>
            <a:r>
              <a:rPr lang="zh-CN" altLang="en-US" sz="2000" b="0" i="0" u="none" strike="noStrike" dirty="0">
                <a:solidFill>
                  <a:srgbClr val="404040"/>
                </a:solidFill>
                <a:latin typeface="FangSong" panose="02010609060101010101" pitchFamily="49" charset="-122"/>
                <a:ea typeface="FangSong" panose="02010609060101010101" pitchFamily="49" charset="-122"/>
                <a:cs typeface="Arial"/>
              </a:rPr>
              <a:t>若</a:t>
            </a:r>
            <a:r>
              <a:rPr lang="zh-Hans" sz="2000" b="0" i="0" u="none" strike="noStrike" dirty="0">
                <a:solidFill>
                  <a:srgbClr val="404040"/>
                </a:solidFill>
                <a:latin typeface="FangSong" panose="02010609060101010101" pitchFamily="49" charset="-122"/>
                <a:ea typeface="FangSong" panose="02010609060101010101" pitchFamily="49" charset="-122"/>
                <a:cs typeface="Arial"/>
              </a:rPr>
              <a:t>时间允许）</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749300" indent="-457200" rtl="0">
              <a:buClr>
                <a:srgbClr val="004B24"/>
              </a:buClr>
              <a:buSzTx/>
              <a:buFont typeface="+mj-lt"/>
              <a:buAutoNum type="arabicPeriod"/>
            </a:pPr>
            <a:r>
              <a:rPr lang="zh-Hans" sz="2000" b="0" i="0" u="none" strike="noStrike" dirty="0">
                <a:solidFill>
                  <a:srgbClr val="404040"/>
                </a:solidFill>
                <a:latin typeface="FangSong" panose="02010609060101010101" pitchFamily="49" charset="-122"/>
                <a:ea typeface="FangSong" panose="02010609060101010101" pitchFamily="49" charset="-122"/>
                <a:cs typeface="Arial"/>
              </a:rPr>
              <a:t>休会[投票]</a:t>
            </a: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a:p>
            <a:pPr marL="383540" lvl="1">
              <a:buSzTx/>
            </a:pPr>
            <a:endParaRPr lang="en-US" sz="2400" dirty="0">
              <a:solidFill>
                <a:srgbClr val="404040"/>
              </a:solidFill>
              <a:latin typeface="FangSong" panose="02010609060101010101" pitchFamily="49" charset="-122"/>
              <a:ea typeface="FangSong" panose="02010609060101010101" pitchFamily="49" charset="-122"/>
              <a:cs typeface="Arial" panose="020B0604020202020204" pitchFamily="34" charset="0"/>
            </a:endParaRPr>
          </a:p>
        </p:txBody>
      </p:sp>
    </p:spTree>
    <p:extLst>
      <p:ext uri="{BB962C8B-B14F-4D97-AF65-F5344CB8AC3E}">
        <p14:creationId xmlns:p14="http://schemas.microsoft.com/office/powerpoint/2010/main" val="189975376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Calibri Light"/>
              </a:rPr>
              <a:t>点名</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1009694" y="1831720"/>
            <a:ext cx="5162332" cy="4484064"/>
          </a:xfrm>
        </p:spPr>
        <p:txBody>
          <a:bodyPr vert="horz" lIns="0" tIns="45720" rIns="0" bIns="45720" rtlCol="0" anchor="t">
            <a:noAutofit/>
          </a:bodyPr>
          <a:lstStyle/>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能源与环境事务执行办公室（EEA）代表：</a:t>
            </a:r>
            <a:r>
              <a:rPr lang="zh-Hans" sz="1500" b="0" i="0" u="none" strike="noStrike" dirty="0">
                <a:latin typeface="FangSong" panose="02010609060101010101" pitchFamily="49" charset="-122"/>
                <a:ea typeface="FangSong" panose="02010609060101010101" pitchFamily="49" charset="-122"/>
                <a:cs typeface="+mn-lt"/>
              </a:rPr>
              <a:t>环境正义与公平办公室主任 </a:t>
            </a:r>
            <a:r>
              <a:rPr kumimoji="0" lang="en-US" sz="1500" b="0" i="0" u="none" strike="noStrike" kern="1200" cap="none" spc="0" normalizeH="0" baseline="0" noProof="0" dirty="0">
                <a:ln>
                  <a:noFill/>
                </a:ln>
                <a:solidFill>
                  <a:prstClr val="black">
                    <a:lumMod val="75000"/>
                    <a:lumOff val="25000"/>
                  </a:prstClr>
                </a:solidFill>
                <a:effectLst/>
                <a:uLnTx/>
                <a:uFillTx/>
                <a:latin typeface="SimSun" panose="02010600030101010101" pitchFamily="2" charset="-122"/>
                <a:ea typeface="SimSun" panose="02010600030101010101" pitchFamily="2" charset="-122"/>
                <a:cs typeface="Calibri" panose="020F0502020204030204"/>
              </a:rPr>
              <a:t>Jonathan Guzmán</a:t>
            </a:r>
            <a:endParaRPr lang="en-US" sz="1500" dirty="0">
              <a:solidFill>
                <a:srgbClr val="404040"/>
              </a:solidFill>
              <a:latin typeface="SimSun" panose="02010600030101010101" pitchFamily="2" charset="-122"/>
              <a:ea typeface="SimSun" panose="02010600030101010101" pitchFamily="2" charset="-122"/>
              <a:cs typeface="+mn-lt"/>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多样性与公民权利部（DCR）代表：</a:t>
            </a:r>
            <a:r>
              <a:rPr lang="zh-Hans" sz="1500" b="0" i="0" u="none" strike="noStrike" dirty="0">
                <a:latin typeface="FangSong" panose="02010609060101010101" pitchFamily="49" charset="-122"/>
                <a:ea typeface="FangSong" panose="02010609060101010101" pitchFamily="49" charset="-122"/>
                <a:cs typeface="+mn-lt"/>
              </a:rPr>
              <a:t>环境正义高级主管 Monika Roy </a:t>
            </a: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公共卫生部气候与环境卫生局</a:t>
            </a:r>
            <a:r>
              <a:rPr lang="zh-Hans" sz="1500" b="1" i="0" u="none" strike="noStrike" dirty="0">
                <a:latin typeface="FangSong" panose="02010609060101010101" pitchFamily="49" charset="-122"/>
                <a:ea typeface="FangSong" panose="02010609060101010101" pitchFamily="49" charset="-122"/>
                <a:cs typeface="Calibri"/>
              </a:rPr>
              <a:t>局长</a:t>
            </a:r>
            <a:r>
              <a:rPr lang="zh-Hans" sz="1500" b="1" i="0" u="none" strike="noStrike" dirty="0">
                <a:latin typeface="FangSong" panose="02010609060101010101" pitchFamily="49" charset="-122"/>
                <a:ea typeface="FangSong" panose="02010609060101010101" pitchFamily="49" charset="-122"/>
                <a:cs typeface="+mn-lt"/>
              </a:rPr>
              <a:t>，或其指定人员：</a:t>
            </a:r>
            <a:r>
              <a:rPr lang="zh-Hans" sz="1500" b="0" i="0" u="none" strike="noStrike" dirty="0">
                <a:latin typeface="FangSong" panose="02010609060101010101" pitchFamily="49" charset="-122"/>
                <a:ea typeface="FangSong" panose="02010609060101010101" pitchFamily="49" charset="-122"/>
                <a:cs typeface="+mn-lt"/>
              </a:rPr>
              <a:t>公共卫生部气候与环境卫生局毒理学部首席科学家 Logan Bailey</a:t>
            </a:r>
            <a:endParaRPr lang="en-US" sz="1500" dirty="0">
              <a:latin typeface="FangSong" panose="02010609060101010101" pitchFamily="49" charset="-122"/>
              <a:ea typeface="FangSong" panose="02010609060101010101" pitchFamily="49" charset="-122"/>
              <a:cs typeface="Calibri Light"/>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Cambridge 健康联盟（Cambridge Health Alliance）：</a:t>
            </a:r>
            <a:r>
              <a:rPr lang="zh-Hans" sz="1500" b="0" i="0" u="none" strike="noStrike" dirty="0">
                <a:latin typeface="FangSong" panose="02010609060101010101" pitchFamily="49" charset="-122"/>
                <a:ea typeface="FangSong" panose="02010609060101010101" pitchFamily="49" charset="-122"/>
                <a:cs typeface="+mn-lt"/>
              </a:rPr>
              <a:t>Cambridge 市首席公共卫生官 Derrick Neal</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Cambridge 重建局（Cambridge Redevelopment Authority）：</a:t>
            </a:r>
            <a:r>
              <a:rPr lang="zh-Hans" sz="1500" b="0" i="0" u="none" strike="noStrike" dirty="0">
                <a:latin typeface="FangSong" panose="02010609060101010101" pitchFamily="49" charset="-122"/>
                <a:ea typeface="FangSong" panose="02010609060101010101" pitchFamily="49" charset="-122"/>
                <a:cs typeface="+mn-lt"/>
              </a:rPr>
              <a:t>项目和规划总监 Kyle Vangel</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全国有色人种协进会（NAACP） Cambridge 分会：</a:t>
            </a:r>
            <a:r>
              <a:rPr lang="zh-Hans" sz="1500" b="0" i="0" u="none" strike="noStrike" dirty="0">
                <a:latin typeface="FangSong" panose="02010609060101010101" pitchFamily="49" charset="-122"/>
                <a:ea typeface="FangSong" panose="02010609060101010101" pitchFamily="49" charset="-122"/>
                <a:cs typeface="+mn-lt"/>
              </a:rPr>
              <a:t>主席 Ken Reeves</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Cambridge 黑人牧师联盟（Cambridge Black Pastors Alliance, Inc.）：</a:t>
            </a:r>
            <a:r>
              <a:rPr lang="zh-Hans" sz="1500" b="0" i="0" u="none" strike="noStrike" dirty="0">
                <a:latin typeface="FangSong" panose="02010609060101010101" pitchFamily="49" charset="-122"/>
                <a:ea typeface="FangSong" panose="02010609060101010101" pitchFamily="49" charset="-122"/>
                <a:cs typeface="+mn-lt"/>
              </a:rPr>
              <a:t>Western Avenue 教堂（Western Avenue Church）牧师 Jeremy D. Battle</a:t>
            </a:r>
            <a:endParaRPr lang="en-US" sz="1500" dirty="0">
              <a:latin typeface="FangSong" panose="02010609060101010101" pitchFamily="49" charset="-122"/>
              <a:ea typeface="FangSong" panose="02010609060101010101" pitchFamily="49" charset="-122"/>
            </a:endParaRPr>
          </a:p>
        </p:txBody>
      </p:sp>
      <p:sp>
        <p:nvSpPr>
          <p:cNvPr id="5" name="Content Placeholder 2">
            <a:extLst>
              <a:ext uri="{FF2B5EF4-FFF2-40B4-BE49-F238E27FC236}">
                <a16:creationId xmlns:a16="http://schemas.microsoft.com/office/drawing/2014/main" id="{90CC0AC1-D072-2F30-C89B-BB83919E70CE}"/>
              </a:ext>
            </a:extLst>
          </p:cNvPr>
          <p:cNvSpPr txBox="1"/>
          <p:nvPr/>
        </p:nvSpPr>
        <p:spPr>
          <a:xfrm>
            <a:off x="6434782" y="1835224"/>
            <a:ext cx="5179850"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Tx/>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Massachusetts Bicycle Coalition, Inc.：</a:t>
            </a:r>
            <a:r>
              <a:rPr lang="zh-Hans" sz="1500" b="0" i="0" u="none" strike="noStrike" dirty="0">
                <a:latin typeface="FangSong" panose="02010609060101010101" pitchFamily="49" charset="-122"/>
                <a:ea typeface="FangSong" panose="02010609060101010101" pitchFamily="49" charset="-122"/>
                <a:cs typeface="+mn-lt"/>
              </a:rPr>
              <a:t>执行董事 Galen Mook</a:t>
            </a:r>
            <a:endParaRPr lang="en-US" sz="1500" dirty="0">
              <a:latin typeface="FangSong" panose="02010609060101010101" pitchFamily="49" charset="-122"/>
              <a:ea typeface="FangSong" panose="02010609060101010101" pitchFamily="49" charset="-122"/>
            </a:endParaRPr>
          </a:p>
          <a:p>
            <a:pPr marL="384175" indent="-182880">
              <a:lnSpc>
                <a:spcPct val="120000"/>
              </a:lnSpc>
              <a:spcBef>
                <a:spcPct val="0"/>
              </a:spcBef>
              <a:spcAft>
                <a:spcPct val="0"/>
              </a:spcAft>
              <a:buClr>
                <a:srgbClr val="004B24"/>
              </a:buClr>
              <a:buFont typeface="Wingdings" panose="020F0502020204030204" pitchFamily="34" charset="0"/>
              <a:buChar char="§"/>
            </a:pPr>
            <a:r>
              <a:rPr lang="en-US" altLang="zh-Hans" sz="1500" b="1" i="0" u="none" strike="noStrike" dirty="0">
                <a:latin typeface="FangSong" panose="02010609060101010101" pitchFamily="49" charset="-122"/>
                <a:ea typeface="FangSong" panose="02010609060101010101" pitchFamily="49" charset="-122"/>
                <a:cs typeface="+mn-lt"/>
              </a:rPr>
              <a:t>Charles </a:t>
            </a:r>
            <a:r>
              <a:rPr lang="zh-TW" altLang="en-US" sz="1500" b="1" i="0" u="none" strike="noStrike" dirty="0">
                <a:latin typeface="FangSong" panose="02010609060101010101" pitchFamily="49" charset="-122"/>
                <a:ea typeface="FangSong" panose="02010609060101010101" pitchFamily="49" charset="-122"/>
                <a:cs typeface="+mn-lt"/>
              </a:rPr>
              <a:t>河</a:t>
            </a:r>
            <a:r>
              <a:rPr lang="zh-Hans" sz="1500" b="1" i="0" u="none" strike="noStrike" dirty="0">
                <a:latin typeface="FangSong" panose="02010609060101010101" pitchFamily="49" charset="-122"/>
                <a:ea typeface="FangSong" panose="02010609060101010101" pitchFamily="49" charset="-122"/>
                <a:cs typeface="+mn-lt"/>
              </a:rPr>
              <a:t>保护协会：</a:t>
            </a:r>
            <a:r>
              <a:rPr lang="zh-Hans" altLang="en-US" sz="1500" dirty="0">
                <a:latin typeface="FangSong" panose="02010609060101010101" pitchFamily="49" charset="-122"/>
                <a:ea typeface="FangSong" panose="02010609060101010101" pitchFamily="49" charset="-122"/>
                <a:cs typeface="+mn-lt"/>
              </a:rPr>
              <a:t>执行董事 </a:t>
            </a:r>
            <a:r>
              <a:rPr lang="zh-Hans" sz="1500" b="0" i="0" u="none" strike="noStrike" dirty="0">
                <a:latin typeface="FangSong" panose="02010609060101010101" pitchFamily="49" charset="-122"/>
                <a:ea typeface="FangSong" panose="02010609060101010101" pitchFamily="49" charset="-122"/>
                <a:cs typeface="+mn-lt"/>
              </a:rPr>
              <a:t>Laura Jasinski</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Cambridge Mothers Out Front：</a:t>
            </a:r>
            <a:r>
              <a:rPr lang="zh-Hans" sz="1500" b="0" i="0" u="none" strike="noStrike" dirty="0">
                <a:latin typeface="FangSong" panose="02010609060101010101" pitchFamily="49" charset="-122"/>
                <a:ea typeface="FangSong" panose="02010609060101010101" pitchFamily="49" charset="-122"/>
                <a:cs typeface="+mn-lt"/>
              </a:rPr>
              <a:t>成员兼领袖 Angela DeSousa</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The People for Riverbend Park 信托基金会（The People for Riverbend Park Trust ）：</a:t>
            </a:r>
            <a:r>
              <a:rPr lang="zh-Hans" sz="1500" b="0" i="0" u="none" strike="noStrike" dirty="0">
                <a:latin typeface="FangSong" panose="02010609060101010101" pitchFamily="49" charset="-122"/>
                <a:ea typeface="FangSong" panose="02010609060101010101" pitchFamily="49" charset="-122"/>
                <a:cs typeface="+mn-lt"/>
              </a:rPr>
              <a:t>受托人 Franziska "Fran" Amacher</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个人：</a:t>
            </a:r>
            <a:r>
              <a:rPr lang="zh-Hans" sz="1500" b="0" i="0" u="none" strike="noStrike" dirty="0">
                <a:latin typeface="FangSong" panose="02010609060101010101" pitchFamily="49" charset="-122"/>
                <a:ea typeface="FangSong" panose="02010609060101010101" pitchFamily="49" charset="-122"/>
                <a:cs typeface="+mn-lt"/>
              </a:rPr>
              <a:t>Lawrence Adkins</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个人：</a:t>
            </a:r>
            <a:r>
              <a:rPr lang="zh-Hans" sz="1500" b="0" i="0" u="none" strike="noStrike" dirty="0">
                <a:latin typeface="FangSong" panose="02010609060101010101" pitchFamily="49" charset="-122"/>
                <a:ea typeface="FangSong" panose="02010609060101010101" pitchFamily="49" charset="-122"/>
                <a:cs typeface="+mn-lt"/>
              </a:rPr>
              <a:t>Sheila Headley-Burwell</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个人：</a:t>
            </a:r>
            <a:r>
              <a:rPr lang="zh-Hans" sz="1500" i="0" u="none" strike="noStrike" dirty="0">
                <a:latin typeface="FangSong" panose="02010609060101010101" pitchFamily="49" charset="-122"/>
                <a:ea typeface="FangSong" panose="02010609060101010101" pitchFamily="49" charset="-122"/>
                <a:cs typeface="+mn-lt"/>
              </a:rPr>
              <a:t>Steven Miller</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个人：</a:t>
            </a:r>
            <a:r>
              <a:rPr lang="zh-Hans" sz="1500" b="0" i="0" u="none" strike="noStrike" dirty="0">
                <a:latin typeface="FangSong" panose="02010609060101010101" pitchFamily="49" charset="-122"/>
                <a:ea typeface="FangSong" panose="02010609060101010101" pitchFamily="49" charset="-122"/>
                <a:cs typeface="+mn-lt"/>
              </a:rPr>
              <a:t>Thomas Leonard</a:t>
            </a:r>
            <a:endParaRPr lang="en-US" sz="1500" dirty="0">
              <a:latin typeface="FangSong" panose="02010609060101010101" pitchFamily="49" charset="-122"/>
              <a:ea typeface="FangSong" panose="02010609060101010101" pitchFamily="49" charset="-122"/>
            </a:endParaRP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mn-lt"/>
              </a:rPr>
              <a:t>个人：</a:t>
            </a:r>
            <a:r>
              <a:rPr lang="zh-Hans" sz="1500" b="0" i="0" u="none" strike="noStrike" dirty="0">
                <a:latin typeface="FangSong" panose="02010609060101010101" pitchFamily="49" charset="-122"/>
                <a:ea typeface="FangSong" panose="02010609060101010101" pitchFamily="49" charset="-122"/>
                <a:cs typeface="+mn-lt"/>
              </a:rPr>
              <a:t> Denise Haynes</a:t>
            </a:r>
          </a:p>
          <a:p>
            <a:pPr marL="384175" indent="-182880" rtl="0">
              <a:lnSpc>
                <a:spcPct val="120000"/>
              </a:lnSpc>
              <a:spcBef>
                <a:spcPct val="0"/>
              </a:spcBef>
              <a:spcAft>
                <a:spcPct val="0"/>
              </a:spcAft>
              <a:buClr>
                <a:srgbClr val="004B24"/>
              </a:buClr>
              <a:buFont typeface="Wingdings" panose="020F0502020204030204" pitchFamily="34" charset="0"/>
              <a:buChar char="§"/>
            </a:pPr>
            <a:r>
              <a:rPr lang="zh-Hans" sz="1500" b="1" i="0" u="none" strike="noStrike" dirty="0">
                <a:latin typeface="FangSong" panose="02010609060101010101" pitchFamily="49" charset="-122"/>
                <a:ea typeface="FangSong" panose="02010609060101010101" pitchFamily="49" charset="-122"/>
                <a:cs typeface="Calibri"/>
              </a:rPr>
              <a:t>个人：</a:t>
            </a:r>
            <a:r>
              <a:rPr lang="zh-Hans" sz="1500" b="0" i="0" u="none" strike="noStrike" dirty="0">
                <a:latin typeface="FangSong" panose="02010609060101010101" pitchFamily="49" charset="-122"/>
                <a:ea typeface="FangSong" panose="02010609060101010101" pitchFamily="49" charset="-122"/>
                <a:cs typeface="Calibri"/>
              </a:rPr>
              <a:t> David English</a:t>
            </a:r>
          </a:p>
        </p:txBody>
      </p:sp>
    </p:spTree>
    <p:extLst>
      <p:ext uri="{BB962C8B-B14F-4D97-AF65-F5344CB8AC3E}">
        <p14:creationId xmlns:p14="http://schemas.microsoft.com/office/powerpoint/2010/main" val="23185057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工作组规范</a:t>
            </a: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2097996"/>
            <a:ext cx="10786280" cy="4046107"/>
          </a:xfrm>
        </p:spPr>
        <p:txBody>
          <a:bodyPr vert="horz" lIns="0" tIns="45720" rIns="0" bIns="45720" rtlCol="0" anchor="t">
            <a:noAutofit/>
          </a:bodyPr>
          <a:lstStyle/>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所有会议通知将根据《公开会议法》（Open Meeting Law）的要求公开发布。</a:t>
            </a:r>
            <a:endParaRPr lang="en-US"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议程将至少提前 48 小时分发，并包含明确的讨论主题。</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会议记录将在合理的时间内公开。</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任何审议或决策都不会在公开发布的会议之外进行。</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成员将积极、尊重地倾听所有发言者的意见，包括公众的评论。</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我们会以建设性的方式表达不同意见，重点关注观点而非个人。</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将尽量减少干扰，以确保联合领导的公平参与。</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我们将分配时间供公众评论，并对时长和形式提供明确的指导。</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rtl="0">
              <a:lnSpc>
                <a:spcPct val="100000"/>
              </a:lnSpc>
              <a:spcBef>
                <a:spcPts val="400"/>
              </a:spcBef>
              <a:buClr>
                <a:srgbClr val="004B24"/>
              </a:buClr>
              <a:buFont typeface="Wingdings" panose="05000000000000000000" pitchFamily="2" charset="2"/>
              <a:buChar char="§"/>
            </a:pPr>
            <a:r>
              <a:rPr lang="zh-Hans" sz="2000" b="0" i="0" u="none" strike="noStrike" dirty="0">
                <a:solidFill>
                  <a:srgbClr val="000000"/>
                </a:solidFill>
                <a:latin typeface="FangSong" panose="02010609060101010101" pitchFamily="49" charset="-122"/>
                <a:ea typeface="FangSong" panose="02010609060101010101" pitchFamily="49" charset="-122"/>
              </a:rPr>
              <a:t>成员将在决策过程中承认并考虑公众意见。</a:t>
            </a:r>
            <a:endParaRPr lang="en-US" sz="2000" dirty="0">
              <a:solidFill>
                <a:schemeClr val="tx1"/>
              </a:solidFill>
              <a:latin typeface="FangSong" panose="02010609060101010101" pitchFamily="49" charset="-122"/>
              <a:ea typeface="FangSong" panose="02010609060101010101" pitchFamily="49" charset="-122"/>
              <a:cs typeface="Calibri"/>
            </a:endParaRPr>
          </a:p>
          <a:p>
            <a:pPr marL="383540" lvl="1">
              <a:lnSpc>
                <a:spcPct val="100000"/>
              </a:lnSpc>
              <a:spcBef>
                <a:spcPts val="400"/>
              </a:spcBef>
              <a:buFont typeface="Wingdings" panose="05000000000000000000" pitchFamily="2" charset="2"/>
              <a:buChar char="§"/>
            </a:pPr>
            <a:endParaRPr lang="en-US" sz="2400" dirty="0">
              <a:solidFill>
                <a:srgbClr val="FF0000"/>
              </a:solidFill>
              <a:highlight>
                <a:srgbClr val="FFFF00"/>
              </a:highlight>
              <a:latin typeface="FangSong" panose="02010609060101010101" pitchFamily="49" charset="-122"/>
              <a:ea typeface="FangSong" panose="02010609060101010101" pitchFamily="49" charset="-122"/>
              <a:cs typeface="Calibri"/>
            </a:endParaRPr>
          </a:p>
        </p:txBody>
      </p:sp>
    </p:spTree>
    <p:extLst>
      <p:ext uri="{BB962C8B-B14F-4D97-AF65-F5344CB8AC3E}">
        <p14:creationId xmlns:p14="http://schemas.microsoft.com/office/powerpoint/2010/main" val="293952038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rPr>
              <a:t>工作组规范（接上页）</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983549" y="1902599"/>
            <a:ext cx="10990996" cy="4398674"/>
          </a:xfrm>
        </p:spPr>
        <p:txBody>
          <a:bodyPr vert="horz" lIns="0" tIns="45720" rIns="0" bIns="45720" rtlCol="0" anchor="t">
            <a:noAutofit/>
          </a:bodyPr>
          <a:lstStyle/>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我们将提供语言支持和便利，以确保包容性参与。</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会议将在无障碍地点和/或以虚拟方式举行，以满足不同的需求。</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材料将以通俗易懂的语言分享并翻译。</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成员们将努力倾听来自工作一线和历史上处于边缘地位的社区的声音。</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成员将提前做功课并致力于细致参与。</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会议需准时出席；如成员无法出席，需提前通知联合负责人。成员可派人以公职人员身份出席会议，但该人员在工作组内不拥有投票权或正式席位。</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利益冲突将根据适用指南进行披露和管理。</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我们将定期重新审视规范，以反映不断变化的需求和反馈。</a:t>
            </a:r>
            <a:endParaRPr lang="en-US" sz="2200" dirty="0">
              <a:solidFill>
                <a:schemeClr val="tx1"/>
              </a:solidFill>
              <a:latin typeface="FangSong" panose="02010609060101010101" pitchFamily="49" charset="-122"/>
              <a:ea typeface="FangSong" panose="02010609060101010101" pitchFamily="49" charset="-122"/>
              <a:cs typeface="Calibri"/>
            </a:endParaRPr>
          </a:p>
          <a:p>
            <a:pPr marL="383540" lvl="1" rtl="0">
              <a:buClr>
                <a:srgbClr val="004B24"/>
              </a:buClr>
              <a:buFont typeface="Wingdings" panose="05000000000000000000" pitchFamily="2" charset="2"/>
              <a:buChar char="§"/>
            </a:pPr>
            <a:r>
              <a:rPr lang="zh-Hans" sz="2200" b="0" i="0" u="none" strike="noStrike" dirty="0">
                <a:solidFill>
                  <a:srgbClr val="000000"/>
                </a:solidFill>
                <a:latin typeface="FangSong" panose="02010609060101010101" pitchFamily="49" charset="-122"/>
                <a:ea typeface="FangSong" panose="02010609060101010101" pitchFamily="49" charset="-122"/>
              </a:rPr>
              <a:t>鼓励成员对会议流程和无障碍性提出改进建议。</a:t>
            </a:r>
          </a:p>
          <a:p>
            <a:pPr marL="383540" lvl="1">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a:p>
            <a:pPr marL="383540" lvl="1">
              <a:buFont typeface="Wingdings" panose="05000000000000000000" pitchFamily="2" charset="2"/>
              <a:buChar char="§"/>
            </a:pPr>
            <a:endParaRPr lang="en-US" sz="2400" dirty="0">
              <a:solidFill>
                <a:srgbClr val="FF0000"/>
              </a:solidFill>
              <a:highlight>
                <a:srgbClr val="FFFF00"/>
              </a:highlight>
              <a:latin typeface="FangSong" panose="02010609060101010101" pitchFamily="49" charset="-122"/>
              <a:ea typeface="FangSong" panose="02010609060101010101" pitchFamily="49" charset="-122"/>
            </a:endParaRPr>
          </a:p>
        </p:txBody>
      </p:sp>
    </p:spTree>
    <p:extLst>
      <p:ext uri="{BB962C8B-B14F-4D97-AF65-F5344CB8AC3E}">
        <p14:creationId xmlns:p14="http://schemas.microsoft.com/office/powerpoint/2010/main" val="326066289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Calibri Light"/>
              </a:rPr>
              <a:t>Zoom 聊天管理</a:t>
            </a:r>
            <a:endParaRPr lang="en-US" dirty="0">
              <a:latin typeface="FangSong" panose="02010609060101010101" pitchFamily="49" charset="-122"/>
              <a:ea typeface="FangSong" panose="02010609060101010101" pitchFamily="49" charset="-122"/>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Autofit/>
          </a:bodyPr>
          <a:lstStyle/>
          <a:p>
            <a:pPr marL="571500" indent="-571500" rtl="0">
              <a:buClr>
                <a:srgbClr val="004B24"/>
              </a:buClr>
              <a:buFont typeface="Wingdings" panose="020F0502020204030204" pitchFamily="34" charset="0"/>
              <a:buChar char="§"/>
            </a:pPr>
            <a:r>
              <a:rPr lang="zh-Hans" sz="2800" b="0" i="0" u="none" strike="noStrike" dirty="0">
                <a:latin typeface="FangSong" panose="02010609060101010101" pitchFamily="49" charset="-122"/>
                <a:ea typeface="FangSong" panose="02010609060101010101" pitchFamily="49" charset="-122"/>
                <a:cs typeface="Calibri Light"/>
              </a:rPr>
              <a:t>会员可以通过聊天发表评论和提问（</a:t>
            </a:r>
            <a:r>
              <a:rPr lang="zh-CN" altLang="en-US" sz="2800" dirty="0">
                <a:latin typeface="FangSong" panose="02010609060101010101" pitchFamily="49" charset="-122"/>
                <a:ea typeface="FangSong" panose="02010609060101010101" pitchFamily="49" charset="-122"/>
                <a:cs typeface="Calibri Light"/>
              </a:rPr>
              <a:t>相关内容</a:t>
            </a:r>
            <a:r>
              <a:rPr lang="zh-Hans" sz="2800" b="0" i="0" u="none" strike="noStrike" dirty="0">
                <a:latin typeface="FangSong" panose="02010609060101010101" pitchFamily="49" charset="-122"/>
                <a:ea typeface="FangSong" panose="02010609060101010101" pitchFamily="49" charset="-122"/>
                <a:cs typeface="Calibri"/>
              </a:rPr>
              <a:t>以</a:t>
            </a:r>
            <a:r>
              <a:rPr lang="zh-Hans" sz="2800" b="0" i="0" u="none" strike="noStrike" dirty="0">
                <a:latin typeface="FangSong" panose="02010609060101010101" pitchFamily="49" charset="-122"/>
                <a:ea typeface="FangSong" panose="02010609060101010101" pitchFamily="49" charset="-122"/>
                <a:cs typeface="+mn-lt"/>
              </a:rPr>
              <a:t>公开记录为准）</a:t>
            </a:r>
            <a:endParaRPr lang="en-US" dirty="0">
              <a:latin typeface="FangSong" panose="02010609060101010101" pitchFamily="49" charset="-122"/>
              <a:ea typeface="FangSong" panose="02010609060101010101" pitchFamily="49" charset="-122"/>
              <a:cs typeface="+mn-lt"/>
            </a:endParaRPr>
          </a:p>
          <a:p>
            <a:pPr marL="571500" indent="-571500" rtl="0">
              <a:buClr>
                <a:srgbClr val="004B24"/>
              </a:buClr>
              <a:buFont typeface="Wingdings" panose="020F0502020204030204" pitchFamily="34" charset="0"/>
              <a:buChar char="§"/>
            </a:pPr>
            <a:r>
              <a:rPr lang="zh-Hans" sz="2800" b="0" i="0" u="none" strike="noStrike" dirty="0">
                <a:latin typeface="FangSong" panose="02010609060101010101" pitchFamily="49" charset="-122"/>
                <a:ea typeface="FangSong" panose="02010609060101010101" pitchFamily="49" charset="-122"/>
                <a:cs typeface="+mn-lt"/>
              </a:rPr>
              <a:t>请勿使用私信功能</a:t>
            </a:r>
            <a:endParaRPr lang="en-US" dirty="0">
              <a:latin typeface="FangSong" panose="02010609060101010101" pitchFamily="49" charset="-122"/>
              <a:ea typeface="FangSong" panose="02010609060101010101" pitchFamily="49" charset="-122"/>
              <a:cs typeface="+mn-lt"/>
            </a:endParaRPr>
          </a:p>
          <a:p>
            <a:pPr marL="571500" indent="-571500" rtl="0">
              <a:buClr>
                <a:srgbClr val="004B24"/>
              </a:buClr>
              <a:buFont typeface="Wingdings" panose="020F0502020204030204" pitchFamily="34" charset="0"/>
              <a:buChar char="§"/>
            </a:pPr>
            <a:r>
              <a:rPr lang="zh-Hans" sz="2800" b="0" i="0" u="none" strike="noStrike" dirty="0">
                <a:latin typeface="FangSong" panose="02010609060101010101" pitchFamily="49" charset="-122"/>
                <a:ea typeface="FangSong" panose="02010609060101010101" pitchFamily="49" charset="-122"/>
                <a:cs typeface="+mn-lt"/>
              </a:rPr>
              <a:t>除非您正在主动与工作组沟通，</a:t>
            </a:r>
            <a:r>
              <a:rPr lang="zh-CN" altLang="en-US" sz="2800" b="0" i="0" u="none" strike="noStrike" dirty="0">
                <a:latin typeface="FangSong" panose="02010609060101010101" pitchFamily="49" charset="-122"/>
                <a:ea typeface="FangSong" panose="02010609060101010101" pitchFamily="49" charset="-122"/>
                <a:cs typeface="+mn-lt"/>
              </a:rPr>
              <a:t>否则</a:t>
            </a:r>
            <a:r>
              <a:rPr lang="zh-Hans" sz="2800" b="0" i="0" u="none" strike="noStrike" dirty="0">
                <a:latin typeface="FangSong" panose="02010609060101010101" pitchFamily="49" charset="-122"/>
                <a:ea typeface="FangSong" panose="02010609060101010101" pitchFamily="49" charset="-122"/>
                <a:cs typeface="+mn-lt"/>
              </a:rPr>
              <a:t>请关闭麦克风，以尽量减少背景噪音</a:t>
            </a:r>
            <a:endParaRPr lang="en-US" dirty="0">
              <a:latin typeface="FangSong" panose="02010609060101010101" pitchFamily="49" charset="-122"/>
              <a:ea typeface="FangSong" panose="02010609060101010101" pitchFamily="49" charset="-122"/>
              <a:cs typeface="Calibri"/>
            </a:endParaRPr>
          </a:p>
          <a:p>
            <a:pPr marL="571500" indent="-571500">
              <a:buFont typeface="Wingdings" panose="020F0502020204030204" pitchFamily="34" charset="0"/>
              <a:buChar char="§"/>
            </a:pPr>
            <a:endParaRPr lang="en-US" sz="2800" dirty="0">
              <a:latin typeface="FangSong" panose="02010609060101010101" pitchFamily="49" charset="-122"/>
              <a:ea typeface="FangSong" panose="02010609060101010101" pitchFamily="49" charset="-122"/>
              <a:cs typeface="Calibri"/>
            </a:endParaRPr>
          </a:p>
          <a:p>
            <a:endParaRPr lang="en-US" dirty="0">
              <a:latin typeface="FangSong" panose="02010609060101010101" pitchFamily="49" charset="-122"/>
              <a:ea typeface="FangSong" panose="02010609060101010101" pitchFamily="49" charset="-122"/>
              <a:cs typeface="Calibri"/>
            </a:endParaRPr>
          </a:p>
        </p:txBody>
      </p:sp>
    </p:spTree>
    <p:extLst>
      <p:ext uri="{BB962C8B-B14F-4D97-AF65-F5344CB8AC3E}">
        <p14:creationId xmlns:p14="http://schemas.microsoft.com/office/powerpoint/2010/main" val="64182933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noAutofit/>
          </a:bodyPr>
          <a:lstStyle/>
          <a:p>
            <a:pPr rtl="0"/>
            <a:r>
              <a:rPr lang="zh-Hans" sz="4800" b="0" i="0" u="none" strike="noStrike" dirty="0">
                <a:latin typeface="FangSong" panose="02010609060101010101" pitchFamily="49" charset="-122"/>
                <a:ea typeface="FangSong" panose="02010609060101010101" pitchFamily="49" charset="-122"/>
                <a:cs typeface="Calibri Light"/>
              </a:rPr>
              <a:t>审查 9 月 12 日会议纪要</a:t>
            </a:r>
          </a:p>
        </p:txBody>
      </p:sp>
      <p:sp>
        <p:nvSpPr>
          <p:cNvPr id="3" name="Content Placeholder 2">
            <a:extLst>
              <a:ext uri="{FF2B5EF4-FFF2-40B4-BE49-F238E27FC236}">
                <a16:creationId xmlns:a16="http://schemas.microsoft.com/office/drawing/2014/main" id="{FA68BFAB-DFAC-10AB-0045-B8FC7AF0C2E0}"/>
              </a:ext>
            </a:extLst>
          </p:cNvPr>
          <p:cNvSpPr>
            <a:spLocks noGrp="1"/>
          </p:cNvSpPr>
          <p:nvPr>
            <p:ph idx="1"/>
          </p:nvPr>
        </p:nvSpPr>
        <p:spPr/>
        <p:txBody>
          <a:bodyPr vert="horz" lIns="0" tIns="45720" rIns="0" bIns="45720" rtlCol="0" anchor="t">
            <a:noAutofit/>
          </a:bodyPr>
          <a:lstStyle/>
          <a:p>
            <a:pPr marL="571500" indent="-571500" rtl="0">
              <a:buClr>
                <a:srgbClr val="004B24"/>
              </a:buClr>
              <a:buFont typeface="Wingdings" panose="020F0502020204030204" pitchFamily="34" charset="0"/>
              <a:buChar char="§"/>
            </a:pPr>
            <a:r>
              <a:rPr lang="zh-CN" altLang="en-US" sz="2800" b="0" i="0" u="none" strike="noStrike" dirty="0">
                <a:solidFill>
                  <a:srgbClr val="404040"/>
                </a:solidFill>
                <a:latin typeface="FangSong" panose="02010609060101010101" pitchFamily="49" charset="-122"/>
                <a:ea typeface="FangSong" panose="02010609060101010101" pitchFamily="49" charset="-122"/>
                <a:cs typeface="Calibri"/>
              </a:rPr>
              <a:t>审定是否需要</a:t>
            </a:r>
            <a:r>
              <a:rPr lang="zh-Hans" sz="2800" b="0" i="0" u="none" strike="noStrike" dirty="0">
                <a:solidFill>
                  <a:srgbClr val="404040"/>
                </a:solidFill>
                <a:latin typeface="FangSong" panose="02010609060101010101" pitchFamily="49" charset="-122"/>
                <a:ea typeface="FangSong" panose="02010609060101010101" pitchFamily="49" charset="-122"/>
                <a:cs typeface="Calibri"/>
              </a:rPr>
              <a:t>任何修改</a:t>
            </a:r>
          </a:p>
          <a:p>
            <a:pPr marL="571500" indent="-571500" rtl="0">
              <a:buClr>
                <a:srgbClr val="004B24"/>
              </a:buClr>
              <a:buFont typeface="Wingdings" panose="020F0502020204030204" pitchFamily="34" charset="0"/>
              <a:buChar char="§"/>
            </a:pPr>
            <a:r>
              <a:rPr lang="zh-Hans" sz="2800" b="0" i="0" u="none" strike="noStrike" dirty="0">
                <a:solidFill>
                  <a:srgbClr val="404040"/>
                </a:solidFill>
                <a:latin typeface="FangSong" panose="02010609060101010101" pitchFamily="49" charset="-122"/>
                <a:ea typeface="FangSong" panose="02010609060101010101" pitchFamily="49" charset="-122"/>
                <a:cs typeface="Calibri"/>
              </a:rPr>
              <a:t>投票</a:t>
            </a:r>
          </a:p>
          <a:p>
            <a:pPr>
              <a:buFont typeface="Wingdings" panose="020F0502020204030204" pitchFamily="34" charset="0"/>
              <a:buChar char="§"/>
            </a:pPr>
            <a:endParaRPr lang="en-US" sz="1700" dirty="0">
              <a:solidFill>
                <a:srgbClr val="000000"/>
              </a:solidFill>
              <a:latin typeface="FangSong" panose="02010609060101010101" pitchFamily="49" charset="-122"/>
              <a:ea typeface="FangSong" panose="02010609060101010101" pitchFamily="49" charset="-122"/>
              <a:cs typeface="Calibri"/>
            </a:endParaRPr>
          </a:p>
          <a:p>
            <a:endParaRPr lang="en-US" dirty="0">
              <a:latin typeface="FangSong" panose="02010609060101010101" pitchFamily="49" charset="-122"/>
              <a:ea typeface="FangSong" panose="02010609060101010101" pitchFamily="49" charset="-122"/>
              <a:cs typeface="Calibri"/>
            </a:endParaRPr>
          </a:p>
        </p:txBody>
      </p:sp>
    </p:spTree>
    <p:extLst>
      <p:ext uri="{BB962C8B-B14F-4D97-AF65-F5344CB8AC3E}">
        <p14:creationId xmlns:p14="http://schemas.microsoft.com/office/powerpoint/2010/main" val="280052876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68E77-C7B0-4544-9B08-17EC521CB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917C36-0434-71FC-40E0-47ABB3701D4B}"/>
              </a:ext>
            </a:extLst>
          </p:cNvPr>
          <p:cNvSpPr>
            <a:spLocks noGrp="1"/>
          </p:cNvSpPr>
          <p:nvPr>
            <p:ph type="title"/>
          </p:nvPr>
        </p:nvSpPr>
        <p:spPr/>
        <p:txBody>
          <a:bodyPr>
            <a:noAutofit/>
          </a:bodyPr>
          <a:lstStyle/>
          <a:p>
            <a:pPr rtl="0"/>
            <a:r>
              <a:rPr lang="zh-Hans" sz="4100" b="0" i="0" u="none" strike="noStrike" cap="none" dirty="0">
                <a:solidFill>
                  <a:srgbClr val="404040"/>
                </a:solidFill>
                <a:latin typeface="FangSong" panose="02010609060101010101" pitchFamily="49" charset="-122"/>
                <a:ea typeface="FangSong" panose="02010609060101010101" pitchFamily="49" charset="-122"/>
                <a:cs typeface="+mj-lt"/>
              </a:rPr>
              <a:t>项目</a:t>
            </a:r>
            <a:r>
              <a:rPr lang="zh-TW" altLang="en-US" sz="4100" b="0" i="0" u="none" strike="noStrike" cap="none" dirty="0">
                <a:solidFill>
                  <a:srgbClr val="404040"/>
                </a:solidFill>
                <a:latin typeface="FangSong" panose="02010609060101010101" pitchFamily="49" charset="-122"/>
                <a:ea typeface="FangSong" panose="02010609060101010101" pitchFamily="49" charset="-122"/>
                <a:cs typeface="+mj-lt"/>
              </a:rPr>
              <a:t>最新</a:t>
            </a:r>
            <a:r>
              <a:rPr lang="zh-Hans" sz="4100" b="0" i="0" u="none" strike="noStrike" cap="none" dirty="0">
                <a:solidFill>
                  <a:srgbClr val="404040"/>
                </a:solidFill>
                <a:latin typeface="FangSong" panose="02010609060101010101" pitchFamily="49" charset="-122"/>
                <a:ea typeface="FangSong" panose="02010609060101010101" pitchFamily="49" charset="-122"/>
                <a:cs typeface="+mj-lt"/>
              </a:rPr>
              <a:t>时间表</a:t>
            </a:r>
          </a:p>
        </p:txBody>
      </p:sp>
      <p:sp>
        <p:nvSpPr>
          <p:cNvPr id="3" name="Text Placeholder 2">
            <a:extLst>
              <a:ext uri="{FF2B5EF4-FFF2-40B4-BE49-F238E27FC236}">
                <a16:creationId xmlns:a16="http://schemas.microsoft.com/office/drawing/2014/main" id="{366C7A25-126E-0304-6B43-2BEA4802EC60}"/>
              </a:ext>
            </a:extLst>
          </p:cNvPr>
          <p:cNvSpPr>
            <a:spLocks noGrp="1"/>
          </p:cNvSpPr>
          <p:nvPr>
            <p:ph type="body" sz="quarter" idx="10"/>
          </p:nvPr>
        </p:nvSpPr>
        <p:spPr>
          <a:solidFill>
            <a:srgbClr val="004B24"/>
          </a:solidFill>
        </p:spPr>
        <p:txBody>
          <a:bodyPr>
            <a:noAutofit/>
          </a:bodyPr>
          <a:lstStyle/>
          <a:p>
            <a:pPr rtl="0"/>
            <a:r>
              <a:rPr lang="zh-Hans" sz="1900" b="0" i="0" u="none" strike="noStrike" dirty="0">
                <a:solidFill>
                  <a:srgbClr val="FFFFFF"/>
                </a:solidFill>
                <a:latin typeface="FangSong" panose="02010609060101010101" pitchFamily="49" charset="-122"/>
                <a:ea typeface="FangSong" panose="02010609060101010101" pitchFamily="49" charset="-122"/>
              </a:rPr>
              <a:t>初步评估</a:t>
            </a:r>
            <a:r>
              <a:rPr lang="zh-CN" altLang="en-US" sz="1900" dirty="0">
                <a:solidFill>
                  <a:srgbClr val="FFFFFF"/>
                </a:solidFill>
                <a:latin typeface="FangSong" panose="02010609060101010101" pitchFamily="49" charset="-122"/>
                <a:ea typeface="FangSong" panose="02010609060101010101" pitchFamily="49" charset="-122"/>
              </a:rPr>
              <a:t>和</a:t>
            </a:r>
            <a:r>
              <a:rPr lang="zh-Hans" sz="1900" b="0" i="0" u="none" strike="noStrike" dirty="0">
                <a:solidFill>
                  <a:srgbClr val="FFFFFF"/>
                </a:solidFill>
                <a:latin typeface="FangSong" panose="02010609060101010101" pitchFamily="49" charset="-122"/>
                <a:ea typeface="FangSong" panose="02010609060101010101" pitchFamily="49" charset="-122"/>
              </a:rPr>
              <a:t>参与准备</a:t>
            </a:r>
          </a:p>
        </p:txBody>
      </p:sp>
      <p:sp>
        <p:nvSpPr>
          <p:cNvPr id="4" name="Text Placeholder 3">
            <a:extLst>
              <a:ext uri="{FF2B5EF4-FFF2-40B4-BE49-F238E27FC236}">
                <a16:creationId xmlns:a16="http://schemas.microsoft.com/office/drawing/2014/main" id="{215E64D6-8891-CA26-9B07-F769CCD3A6E4}"/>
              </a:ext>
            </a:extLst>
          </p:cNvPr>
          <p:cNvSpPr>
            <a:spLocks noGrp="1"/>
          </p:cNvSpPr>
          <p:nvPr>
            <p:ph type="body" sz="quarter" idx="11"/>
          </p:nvPr>
        </p:nvSpPr>
        <p:spPr>
          <a:solidFill>
            <a:srgbClr val="004B24"/>
          </a:solidFill>
        </p:spPr>
        <p:txBody>
          <a:bodyPr vert="horz" lIns="320040" tIns="457200" rIns="0" bIns="45720" rtlCol="0">
            <a:noAutofit/>
          </a:bodyPr>
          <a:lstStyle/>
          <a:p>
            <a:pPr algn="ctr" rtl="0"/>
            <a:r>
              <a:rPr lang="zh-Hans" sz="2000" b="0" i="0" u="none" strike="noStrike" dirty="0">
                <a:solidFill>
                  <a:srgbClr val="FFFFFF"/>
                </a:solidFill>
                <a:latin typeface="FangSong" panose="02010609060101010101" pitchFamily="49" charset="-122"/>
                <a:ea typeface="FangSong" panose="02010609060101010101" pitchFamily="49" charset="-122"/>
              </a:rPr>
              <a:t>外展与参与</a:t>
            </a:r>
          </a:p>
        </p:txBody>
      </p:sp>
      <p:sp>
        <p:nvSpPr>
          <p:cNvPr id="5" name="Text Placeholder 4">
            <a:extLst>
              <a:ext uri="{FF2B5EF4-FFF2-40B4-BE49-F238E27FC236}">
                <a16:creationId xmlns:a16="http://schemas.microsoft.com/office/drawing/2014/main" id="{FCDB86B3-DECF-9B02-5D84-B0EDEC4BB96F}"/>
              </a:ext>
            </a:extLst>
          </p:cNvPr>
          <p:cNvSpPr>
            <a:spLocks noGrp="1"/>
          </p:cNvSpPr>
          <p:nvPr>
            <p:ph type="body" sz="quarter" idx="12"/>
          </p:nvPr>
        </p:nvSpPr>
        <p:spPr>
          <a:solidFill>
            <a:srgbClr val="004B24"/>
          </a:solidFill>
        </p:spPr>
        <p:txBody>
          <a:bodyPr vert="horz" lIns="320040" tIns="457200" rIns="0" bIns="45720" rtlCol="0">
            <a:noAutofit/>
          </a:bodyPr>
          <a:lstStyle/>
          <a:p>
            <a:pPr algn="ctr" rtl="0"/>
            <a:r>
              <a:rPr lang="zh-Hans" sz="2000" b="0" i="0" u="none" strike="noStrike" dirty="0">
                <a:solidFill>
                  <a:srgbClr val="FFFFFF"/>
                </a:solidFill>
                <a:latin typeface="FangSong" panose="02010609060101010101" pitchFamily="49" charset="-122"/>
                <a:ea typeface="FangSong" panose="02010609060101010101" pitchFamily="49" charset="-122"/>
              </a:rPr>
              <a:t>制定建议</a:t>
            </a:r>
          </a:p>
          <a:p>
            <a:endParaRPr lang="en-US" sz="2000" dirty="0">
              <a:latin typeface="FangSong" panose="02010609060101010101" pitchFamily="49" charset="-122"/>
              <a:ea typeface="FangSong" panose="02010609060101010101" pitchFamily="49" charset="-122"/>
            </a:endParaRPr>
          </a:p>
        </p:txBody>
      </p:sp>
      <p:sp>
        <p:nvSpPr>
          <p:cNvPr id="9" name="Text Placeholder 8">
            <a:extLst>
              <a:ext uri="{FF2B5EF4-FFF2-40B4-BE49-F238E27FC236}">
                <a16:creationId xmlns:a16="http://schemas.microsoft.com/office/drawing/2014/main" id="{C3809DEE-8EEA-C632-F478-3BF9033CA875}"/>
              </a:ext>
            </a:extLst>
          </p:cNvPr>
          <p:cNvSpPr>
            <a:spLocks noGrp="1"/>
          </p:cNvSpPr>
          <p:nvPr>
            <p:ph type="body" sz="quarter" idx="16"/>
          </p:nvPr>
        </p:nvSpPr>
        <p:spPr>
          <a:xfrm>
            <a:off x="869315" y="2663324"/>
            <a:ext cx="1843406" cy="2534845"/>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七月至八月</a:t>
            </a:r>
            <a:endParaRPr kumimoji="0" lang="en-US" sz="2000" b="1" i="0" u="none" strike="noStrike" kern="1200" cap="none" spc="0" normalizeH="0" baseline="0" noProof="0" dirty="0">
              <a:ln>
                <a:noFill/>
              </a:ln>
              <a:solidFill>
                <a:srgbClr val="455F51"/>
              </a:solidFill>
              <a:effectLst/>
              <a:uLnTx/>
              <a:uFillTx/>
              <a:latin typeface="FangSong" panose="02010609060101010101" pitchFamily="49" charset="-122"/>
              <a:ea typeface="FangSong" panose="02010609060101010101" pitchFamily="49" charset="-122"/>
            </a:endParaRPr>
          </a:p>
          <a:p>
            <a:endParaRPr lang="en-US" dirty="0">
              <a:latin typeface="FangSong" panose="02010609060101010101" pitchFamily="49" charset="-122"/>
              <a:ea typeface="FangSong" panose="02010609060101010101" pitchFamily="49" charset="-122"/>
            </a:endParaRP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初步信息会议</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初步确定利益相关者</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cs typeface="Calibri"/>
              </a:rPr>
              <a:t>第一次特别工作组会议 </a:t>
            </a:r>
            <a:br>
              <a:rPr lang="zh-Hans" sz="1800" b="0" i="0" u="none" strike="noStrike" dirty="0">
                <a:latin typeface="FangSong" panose="02010609060101010101" pitchFamily="49" charset="-122"/>
                <a:ea typeface="FangSong" panose="02010609060101010101" pitchFamily="49" charset="-122"/>
                <a:cs typeface="Calibri"/>
              </a:rPr>
            </a:br>
            <a:r>
              <a:rPr lang="zh-Hans" sz="1800" b="0" i="0" u="none" strike="noStrike" dirty="0">
                <a:latin typeface="FangSong" panose="02010609060101010101" pitchFamily="49" charset="-122"/>
                <a:ea typeface="FangSong" panose="02010609060101010101" pitchFamily="49" charset="-122"/>
                <a:cs typeface="Calibri"/>
              </a:rPr>
              <a:t> （8 月 14 日）</a:t>
            </a:r>
          </a:p>
        </p:txBody>
      </p:sp>
      <p:sp>
        <p:nvSpPr>
          <p:cNvPr id="7" name="Text Placeholder 27" descr="-Task Force meeting #2 &#10;(9/12)&#10;-Develop a Community Engagement Strategy&#10;-Develop the structure and content for the public hearings&#10;">
            <a:extLst>
              <a:ext uri="{FF2B5EF4-FFF2-40B4-BE49-F238E27FC236}">
                <a16:creationId xmlns:a16="http://schemas.microsoft.com/office/drawing/2014/main" id="{DE271D21-41F7-DD0C-5E82-DB3C73F55435}"/>
              </a:ext>
            </a:extLst>
          </p:cNvPr>
          <p:cNvSpPr txBox="1"/>
          <p:nvPr/>
        </p:nvSpPr>
        <p:spPr>
          <a:xfrm>
            <a:off x="3049208" y="2659102"/>
            <a:ext cx="1838808" cy="2111708"/>
          </a:xfrm>
          <a:prstGeom prst="rect">
            <a:avLst/>
          </a:prstGeom>
        </p:spPr>
        <p:txBody>
          <a:bodyPr vert="horz" lIns="0" tIns="45720" rIns="0" bIns="45720" rtlCol="0" anchor="t">
            <a:noAutofit/>
          </a:bodyPr>
          <a:lstStyle>
            <a:lvl1pPr marL="0" indent="0" algn="l" defTabSz="914400" rtl="0" eaLnBrk="1" latinLnBrk="0" hangingPunct="1">
              <a:lnSpc>
                <a:spcPts val="1500"/>
              </a:lnSpc>
              <a:spcBef>
                <a:spcPct val="0"/>
              </a:spcBef>
              <a:spcAft>
                <a:spcPts val="200"/>
              </a:spcAft>
              <a:buClr>
                <a:schemeClr val="accent1"/>
              </a:buClr>
              <a:buSzTx/>
              <a:buFont typeface="Calibri" panose="020F0502020204030204" pitchFamily="34" charset="0"/>
              <a:buNone/>
              <a:defRPr sz="1200" b="0" kern="1200" spc="0" baseline="0">
                <a:solidFill>
                  <a:schemeClr val="tx2"/>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anose="020F0502020204030204" pitchFamily="34" charset="0"/>
              <a:buNone/>
              <a:defRPr sz="10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九月</a:t>
            </a:r>
            <a:endParaRPr lang="en-US" sz="2000" b="1" i="0" u="none" strike="noStrike" kern="1200" cap="none" spc="0" normalizeH="0" baseline="0" noProof="0" dirty="0">
              <a:ln>
                <a:noFill/>
              </a:ln>
              <a:solidFill>
                <a:srgbClr val="455F51"/>
              </a:solidFill>
              <a:effectLst/>
              <a:uLnTx/>
              <a:uFillTx/>
              <a:latin typeface="FangSong" panose="02010609060101010101" pitchFamily="49" charset="-122"/>
              <a:ea typeface="FangSong" panose="02010609060101010101" pitchFamily="49" charset="-122"/>
            </a:endParaRPr>
          </a:p>
          <a:p>
            <a:endParaRPr lang="en-US" dirty="0">
              <a:latin typeface="FangSong" panose="02010609060101010101" pitchFamily="49" charset="-122"/>
              <a:ea typeface="FangSong" panose="02010609060101010101" pitchFamily="49" charset="-122"/>
            </a:endParaRP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第二次特别工作组会议 </a:t>
            </a:r>
            <a:br>
              <a:rPr lang="zh-Hans" sz="1800" b="0" i="0" u="none" strike="noStrike" dirty="0">
                <a:latin typeface="FangSong" panose="02010609060101010101" pitchFamily="49" charset="-122"/>
                <a:ea typeface="FangSong" panose="02010609060101010101" pitchFamily="49" charset="-122"/>
              </a:rPr>
            </a:br>
            <a:r>
              <a:rPr lang="zh-Hans" sz="1800" b="0" i="0" u="none" strike="noStrike" dirty="0">
                <a:latin typeface="FangSong" panose="02010609060101010101" pitchFamily="49" charset="-122"/>
                <a:ea typeface="FangSong" panose="02010609060101010101" pitchFamily="49" charset="-122"/>
              </a:rPr>
              <a:t>（ 9 月 12 日）</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制定社区参与策略</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制定公开听证会的结构和内容</a:t>
            </a:r>
          </a:p>
          <a:p>
            <a:pPr marL="171450" indent="-171450">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p:txBody>
      </p:sp>
      <p:sp>
        <p:nvSpPr>
          <p:cNvPr id="6" name="Rectangle 5">
            <a:extLst>
              <a:ext uri="{FF2B5EF4-FFF2-40B4-BE49-F238E27FC236}">
                <a16:creationId xmlns:a16="http://schemas.microsoft.com/office/drawing/2014/main" id="{52D4AA7D-A531-17E9-189C-5368E572ECA1}"/>
              </a:ext>
              <a:ext uri="{C183D7F6-B498-43B3-948B-1728B52AA6E4}">
                <adec:decorative xmlns:adec="http://schemas.microsoft.com/office/drawing/2017/decorative" val="1"/>
              </a:ext>
            </a:extLst>
          </p:cNvPr>
          <p:cNvSpPr/>
          <p:nvPr/>
        </p:nvSpPr>
        <p:spPr>
          <a:xfrm>
            <a:off x="5179292" y="2601494"/>
            <a:ext cx="1840902" cy="3616365"/>
          </a:xfrm>
          <a:prstGeom prst="rect">
            <a:avLst/>
          </a:prstGeom>
          <a:solidFill>
            <a:srgbClr val="004B24"/>
          </a:solidFill>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solidFill>
                <a:srgbClr val="FFFFFF"/>
              </a:solidFill>
              <a:latin typeface="FangSong" panose="02010609060101010101" pitchFamily="49" charset="-122"/>
              <a:ea typeface="FangSong" panose="02010609060101010101" pitchFamily="49" charset="-122"/>
            </a:endParaRPr>
          </a:p>
        </p:txBody>
      </p:sp>
      <p:sp>
        <p:nvSpPr>
          <p:cNvPr id="28" name="Text Placeholder 27">
            <a:extLst>
              <a:ext uri="{FF2B5EF4-FFF2-40B4-BE49-F238E27FC236}">
                <a16:creationId xmlns:a16="http://schemas.microsoft.com/office/drawing/2014/main" id="{D3C0372E-AAB6-B186-B4D7-1B1687E4C90F}"/>
              </a:ext>
            </a:extLst>
          </p:cNvPr>
          <p:cNvSpPr>
            <a:spLocks noGrp="1"/>
          </p:cNvSpPr>
          <p:nvPr>
            <p:ph type="body" sz="quarter" idx="18"/>
          </p:nvPr>
        </p:nvSpPr>
        <p:spPr>
          <a:xfrm>
            <a:off x="5050728" y="2663584"/>
            <a:ext cx="1970888" cy="3554428"/>
          </a:xfrm>
        </p:spPr>
        <p:txBody>
          <a:bodyPr vert="horz" lIns="0" tIns="45720" rIns="0" bIns="45720" rtlCol="0" anchor="t">
            <a:noAutofit/>
          </a:bodyPr>
          <a:lstStyle/>
          <a:p>
            <a:pPr marR="0" lvl="0" algn="ctr" defTabSz="914400" rtl="0" eaLnBrk="1" fontAlgn="auto" latinLnBrk="0" hangingPunct="1">
              <a:lnSpc>
                <a:spcPct val="90000"/>
              </a:lnSpc>
              <a:spcBef>
                <a:spcPts val="1200"/>
              </a:spcBef>
              <a:spcAft>
                <a:spcPts val="200"/>
              </a:spcAft>
              <a:buClr>
                <a:srgbClr val="99CB38"/>
              </a:buClr>
              <a:buSzTx/>
              <a:defRPr/>
            </a:pPr>
            <a:r>
              <a:rPr kumimoji="0" lang="zh-Hans" sz="2000" b="1" i="0" u="none" strike="noStrike" kern="1200" cap="none" spc="0" normalizeH="0" baseline="0" noProof="0" dirty="0">
                <a:ln>
                  <a:noFill/>
                </a:ln>
                <a:solidFill>
                  <a:srgbClr val="FFFFFF"/>
                </a:solidFill>
                <a:uLnTx/>
                <a:uFillTx/>
                <a:latin typeface="FangSong" panose="02010609060101010101" pitchFamily="49" charset="-122"/>
                <a:ea typeface="FangSong" panose="02010609060101010101" pitchFamily="49" charset="-122"/>
              </a:rPr>
              <a:t>十月至十一月</a:t>
            </a:r>
            <a:endParaRPr lang="en-US" dirty="0">
              <a:solidFill>
                <a:schemeClr val="bg1"/>
              </a:solidFill>
              <a:latin typeface="FangSong" panose="02010609060101010101" pitchFamily="49" charset="-122"/>
              <a:ea typeface="FangSong" panose="02010609060101010101" pitchFamily="49" charset="-122"/>
              <a:cs typeface="Calibri"/>
            </a:endParaRPr>
          </a:p>
          <a:p>
            <a:pPr marL="285750" indent="-285750">
              <a:buFont typeface="Wingdings"/>
              <a:buChar char="§"/>
            </a:pPr>
            <a:endParaRPr lang="en-US" sz="1600" dirty="0">
              <a:solidFill>
                <a:schemeClr val="bg1"/>
              </a:solidFill>
              <a:latin typeface="FangSong" panose="02010609060101010101" pitchFamily="49" charset="-122"/>
              <a:ea typeface="FangSong" panose="02010609060101010101" pitchFamily="49" charset="-122"/>
            </a:endParaRPr>
          </a:p>
          <a:p>
            <a:pPr marL="285750" indent="-285750" rtl="0">
              <a:buClr>
                <a:srgbClr val="004B24"/>
              </a:buClr>
              <a:buFont typeface="Wingdings"/>
              <a:buChar char="§"/>
            </a:pPr>
            <a:r>
              <a:rPr lang="zh-Hans" sz="1600" b="0" i="0" u="none" strike="noStrike" dirty="0">
                <a:solidFill>
                  <a:srgbClr val="FFFFFF"/>
                </a:solidFill>
                <a:latin typeface="FangSong" panose="02010609060101010101" pitchFamily="49" charset="-122"/>
                <a:ea typeface="FangSong" panose="02010609060101010101" pitchFamily="49" charset="-122"/>
              </a:rPr>
              <a:t>第三次特别工作组会议（10 月初/中旬）</a:t>
            </a:r>
            <a:endParaRPr lang="en-US" sz="1600" dirty="0">
              <a:solidFill>
                <a:schemeClr val="bg1"/>
              </a:solidFill>
              <a:latin typeface="FangSong" panose="02010609060101010101" pitchFamily="49" charset="-122"/>
              <a:ea typeface="FangSong" panose="02010609060101010101" pitchFamily="49" charset="-122"/>
              <a:cs typeface="Calibri"/>
            </a:endParaRPr>
          </a:p>
          <a:p>
            <a:pPr marL="285750" indent="-285750" rtl="0">
              <a:buClr>
                <a:srgbClr val="004B24"/>
              </a:buClr>
              <a:buFont typeface="Wingdings"/>
              <a:buChar char="§"/>
            </a:pPr>
            <a:r>
              <a:rPr lang="zh-Hans" sz="1600" b="0" i="0" u="none" strike="noStrike" dirty="0">
                <a:solidFill>
                  <a:srgbClr val="FFFFFF"/>
                </a:solidFill>
                <a:latin typeface="FangSong" panose="02010609060101010101" pitchFamily="49" charset="-122"/>
                <a:ea typeface="FangSong" panose="02010609060101010101" pitchFamily="49" charset="-122"/>
              </a:rPr>
              <a:t>进行一系列一对一对话、跟进、焦点小组讨论等。</a:t>
            </a:r>
          </a:p>
          <a:p>
            <a:pPr marL="285750" indent="-285750" rtl="0">
              <a:buClr>
                <a:srgbClr val="004B24"/>
              </a:buClr>
              <a:buFont typeface="Wingdings"/>
              <a:buChar char="§"/>
            </a:pPr>
            <a:r>
              <a:rPr lang="zh-Hans" sz="1600" b="0" i="0" u="none" strike="noStrike" dirty="0">
                <a:solidFill>
                  <a:srgbClr val="FFFFFF"/>
                </a:solidFill>
                <a:latin typeface="FangSong" panose="02010609060101010101" pitchFamily="49" charset="-122"/>
                <a:ea typeface="FangSong" panose="02010609060101010101" pitchFamily="49" charset="-122"/>
              </a:rPr>
              <a:t>三 (3) 次公开听证会（11 月初）</a:t>
            </a:r>
            <a:endParaRPr lang="en-US" sz="1600" dirty="0">
              <a:solidFill>
                <a:schemeClr val="bg1"/>
              </a:solidFill>
              <a:latin typeface="FangSong" panose="02010609060101010101" pitchFamily="49" charset="-122"/>
              <a:ea typeface="FangSong" panose="02010609060101010101" pitchFamily="49" charset="-122"/>
              <a:cs typeface="Calibri"/>
            </a:endParaRPr>
          </a:p>
          <a:p>
            <a:pPr marL="285750" indent="-285750" rtl="0">
              <a:buClr>
                <a:srgbClr val="004B24"/>
              </a:buClr>
              <a:buFont typeface="Wingdings"/>
              <a:buChar char="§"/>
            </a:pPr>
            <a:r>
              <a:rPr lang="zh-Hans" sz="1600" b="0" i="0" u="none" strike="noStrike" dirty="0">
                <a:solidFill>
                  <a:srgbClr val="FFFFFF"/>
                </a:solidFill>
                <a:latin typeface="FangSong" panose="02010609060101010101" pitchFamily="49" charset="-122"/>
                <a:ea typeface="FangSong" panose="02010609060101010101" pitchFamily="49" charset="-122"/>
              </a:rPr>
              <a:t>起草调查结果和建议的最终报告</a:t>
            </a:r>
          </a:p>
          <a:p>
            <a:pPr marL="171450" indent="-171450">
              <a:buFont typeface="Wingdings"/>
              <a:buChar char="§"/>
            </a:pPr>
            <a:endParaRPr lang="en-US" dirty="0">
              <a:latin typeface="FangSong" panose="02010609060101010101" pitchFamily="49" charset="-122"/>
              <a:ea typeface="FangSong" panose="02010609060101010101" pitchFamily="49" charset="-122"/>
            </a:endParaRPr>
          </a:p>
        </p:txBody>
      </p:sp>
      <p:sp>
        <p:nvSpPr>
          <p:cNvPr id="63" name="Text Placeholder 62">
            <a:extLst>
              <a:ext uri="{FF2B5EF4-FFF2-40B4-BE49-F238E27FC236}">
                <a16:creationId xmlns:a16="http://schemas.microsoft.com/office/drawing/2014/main" id="{B462E40F-A191-07A3-AAE4-64FC0C4B9D14}"/>
              </a:ext>
            </a:extLst>
          </p:cNvPr>
          <p:cNvSpPr>
            <a:spLocks noGrp="1"/>
          </p:cNvSpPr>
          <p:nvPr>
            <p:ph type="body" sz="quarter" idx="19"/>
          </p:nvPr>
        </p:nvSpPr>
        <p:spPr>
          <a:xfrm>
            <a:off x="7259558" y="2660504"/>
            <a:ext cx="1735585" cy="839183"/>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a:ln>
                  <a:noFill/>
                </a:ln>
                <a:solidFill>
                  <a:srgbClr val="455F51"/>
                </a:solidFill>
                <a:uLnTx/>
                <a:uFillTx/>
                <a:latin typeface="FangSong" panose="02010609060101010101" pitchFamily="49" charset="-122"/>
                <a:ea typeface="FangSong" panose="02010609060101010101" pitchFamily="49" charset="-122"/>
              </a:rPr>
              <a:t>十二月</a:t>
            </a:r>
          </a:p>
          <a:p>
            <a:endParaRPr lang="en-US">
              <a:latin typeface="FangSong" panose="02010609060101010101" pitchFamily="49" charset="-122"/>
              <a:ea typeface="FangSong" panose="02010609060101010101" pitchFamily="49" charset="-122"/>
            </a:endParaRPr>
          </a:p>
          <a:p>
            <a:pPr marL="171450" indent="-171450" rtl="0">
              <a:buClr>
                <a:srgbClr val="004B24"/>
              </a:buClr>
              <a:buFont typeface="Wingdings" panose="05000000000000000000" pitchFamily="2" charset="2"/>
              <a:buChar char="§"/>
            </a:pPr>
            <a:r>
              <a:rPr lang="zh-Hans" sz="1800" b="0" i="0" u="none" strike="noStrike">
                <a:latin typeface="FangSong" panose="02010609060101010101" pitchFamily="49" charset="-122"/>
                <a:ea typeface="FangSong" panose="02010609060101010101" pitchFamily="49" charset="-122"/>
              </a:rPr>
              <a:t>准备好报告草案以供公众评论</a:t>
            </a:r>
          </a:p>
          <a:p>
            <a:pPr marL="171450" indent="-171450">
              <a:buFont typeface="Wingdings" panose="05000000000000000000" pitchFamily="2" charset="2"/>
              <a:buChar char="§"/>
            </a:pPr>
            <a:endParaRPr lang="en-US">
              <a:latin typeface="FangSong" panose="02010609060101010101" pitchFamily="49" charset="-122"/>
              <a:ea typeface="FangSong" panose="02010609060101010101" pitchFamily="49" charset="-122"/>
            </a:endParaRPr>
          </a:p>
        </p:txBody>
      </p:sp>
      <p:sp>
        <p:nvSpPr>
          <p:cNvPr id="64" name="Text Placeholder 63">
            <a:extLst>
              <a:ext uri="{FF2B5EF4-FFF2-40B4-BE49-F238E27FC236}">
                <a16:creationId xmlns:a16="http://schemas.microsoft.com/office/drawing/2014/main" id="{9365CF50-0B55-2D7C-58C8-0C8B17BAA65F}"/>
              </a:ext>
            </a:extLst>
          </p:cNvPr>
          <p:cNvSpPr>
            <a:spLocks noGrp="1"/>
          </p:cNvSpPr>
          <p:nvPr>
            <p:ph type="body" sz="quarter" idx="20"/>
          </p:nvPr>
        </p:nvSpPr>
        <p:spPr>
          <a:xfrm>
            <a:off x="9421037" y="2664797"/>
            <a:ext cx="1892129" cy="3287743"/>
          </a:xfrm>
        </p:spPr>
        <p:txBody>
          <a:bodyPr vert="horz" lIns="0" tIns="45720" rIns="0" bIns="45720" rtlCol="0" anchor="t">
            <a:noAutofit/>
          </a:bodyPr>
          <a:lstStyle/>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二〇二六年</a:t>
            </a:r>
            <a:endParaRPr kumimoji="0" lang="en-US" altLang="zh-Hans" sz="2000" b="1" i="0" u="none" strike="noStrike" kern="1200" cap="none" spc="0" normalizeH="0" baseline="0" noProof="0">
              <a:ln>
                <a:noFill/>
              </a:ln>
              <a:solidFill>
                <a:srgbClr val="455F51"/>
              </a:solidFill>
              <a:uLnTx/>
              <a:uFillTx/>
              <a:latin typeface="FangSong" panose="02010609060101010101" pitchFamily="49" charset="-122"/>
              <a:ea typeface="FangSong" panose="02010609060101010101" pitchFamily="49" charset="-122"/>
            </a:endParaRPr>
          </a:p>
          <a:p>
            <a:pPr marL="0" marR="0" lvl="0" indent="0" algn="ctr" defTabSz="914400" rtl="0" eaLnBrk="1" fontAlgn="auto" latinLnBrk="0" hangingPunct="1">
              <a:lnSpc>
                <a:spcPct val="90000"/>
              </a:lnSpc>
              <a:spcBef>
                <a:spcPts val="1200"/>
              </a:spcBef>
              <a:spcAft>
                <a:spcPts val="200"/>
              </a:spcAft>
              <a:buClr>
                <a:srgbClr val="99CB38"/>
              </a:buClr>
              <a:buSzTx/>
              <a:buFont typeface="Calibri" panose="020F0502020204030204" pitchFamily="34" charset="0"/>
              <a:buNone/>
              <a:defRPr/>
            </a:pPr>
            <a:r>
              <a:rPr kumimoji="0" lang="zh-Hans" sz="2000" b="1" i="0" u="none" strike="noStrike" kern="1200" cap="none" spc="0" normalizeH="0" baseline="0" noProof="0">
                <a:ln>
                  <a:noFill/>
                </a:ln>
                <a:solidFill>
                  <a:srgbClr val="455F51"/>
                </a:solidFill>
                <a:uLnTx/>
                <a:uFillTx/>
                <a:latin typeface="FangSong" panose="02010609060101010101" pitchFamily="49" charset="-122"/>
                <a:ea typeface="FangSong" panose="02010609060101010101" pitchFamily="49" charset="-122"/>
              </a:rPr>
              <a:t>一月</a:t>
            </a:r>
            <a:r>
              <a:rPr kumimoji="0" lang="zh-Hans" sz="2000" b="1" i="0" u="none" strike="noStrike" kern="1200" cap="none" spc="0" normalizeH="0" baseline="0" noProof="0" dirty="0">
                <a:ln>
                  <a:noFill/>
                </a:ln>
                <a:solidFill>
                  <a:srgbClr val="455F51"/>
                </a:solidFill>
                <a:uLnTx/>
                <a:uFillTx/>
                <a:latin typeface="FangSong" panose="02010609060101010101" pitchFamily="49" charset="-122"/>
                <a:ea typeface="FangSong" panose="02010609060101010101" pitchFamily="49" charset="-122"/>
              </a:rPr>
              <a:t>至三月</a:t>
            </a:r>
          </a:p>
          <a:p>
            <a:endParaRPr lang="en-US" dirty="0">
              <a:latin typeface="FangSong" panose="02010609060101010101" pitchFamily="49" charset="-122"/>
              <a:ea typeface="FangSong" panose="02010609060101010101" pitchFamily="49" charset="-122"/>
            </a:endParaRP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第四次特别工作组会议（1 月）</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公众意见征询期 </a:t>
            </a:r>
            <a:br>
              <a:rPr lang="zh-Hans" sz="1800" b="0" i="0" u="none" strike="noStrike" dirty="0">
                <a:latin typeface="FangSong" panose="02010609060101010101" pitchFamily="49" charset="-122"/>
                <a:ea typeface="FangSong" panose="02010609060101010101" pitchFamily="49" charset="-122"/>
              </a:rPr>
            </a:br>
            <a:r>
              <a:rPr lang="zh-Hans" sz="1800" b="0" i="0" u="none" strike="noStrike" dirty="0">
                <a:latin typeface="FangSong" panose="02010609060101010101" pitchFamily="49" charset="-122"/>
                <a:ea typeface="FangSong" panose="02010609060101010101" pitchFamily="49" charset="-122"/>
              </a:rPr>
              <a:t>（1个月）</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第五次特别工作组会议</a:t>
            </a:r>
            <a:br>
              <a:rPr lang="zh-Hans" sz="1800" b="0" i="0" u="none" strike="noStrike" dirty="0">
                <a:latin typeface="FangSong" panose="02010609060101010101" pitchFamily="49" charset="-122"/>
                <a:ea typeface="FangSong" panose="02010609060101010101" pitchFamily="49" charset="-122"/>
              </a:rPr>
            </a:br>
            <a:r>
              <a:rPr lang="zh-Hans" sz="1800" b="0" i="0" u="none" strike="noStrike" dirty="0">
                <a:latin typeface="FangSong" panose="02010609060101010101" pitchFamily="49" charset="-122"/>
                <a:ea typeface="FangSong" panose="02010609060101010101" pitchFamily="49" charset="-122"/>
              </a:rPr>
              <a:t>（2 月下旬）</a:t>
            </a:r>
          </a:p>
          <a:p>
            <a:pPr marL="171450" indent="-171450" rtl="0">
              <a:buClr>
                <a:srgbClr val="004B24"/>
              </a:buClr>
              <a:buFont typeface="Wingdings" panose="05000000000000000000" pitchFamily="2" charset="2"/>
              <a:buChar char="§"/>
            </a:pPr>
            <a:r>
              <a:rPr lang="zh-Hans" sz="1800" b="0" i="0" u="none" strike="noStrike" dirty="0">
                <a:latin typeface="FangSong" panose="02010609060101010101" pitchFamily="49" charset="-122"/>
                <a:ea typeface="FangSong" panose="02010609060101010101" pitchFamily="49" charset="-122"/>
              </a:rPr>
              <a:t>完成报告并提交</a:t>
            </a:r>
          </a:p>
          <a:p>
            <a:pPr marL="171450" indent="-171450">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a:p>
            <a:pPr marL="171450" indent="-171450">
              <a:buFont typeface="Wingdings" panose="05000000000000000000" pitchFamily="2" charset="2"/>
              <a:buChar char="§"/>
            </a:pPr>
            <a:endParaRPr lang="en-US" dirty="0">
              <a:latin typeface="FangSong" panose="02010609060101010101" pitchFamily="49" charset="-122"/>
              <a:ea typeface="FangSong" panose="02010609060101010101" pitchFamily="49" charset="-122"/>
            </a:endParaRPr>
          </a:p>
        </p:txBody>
      </p:sp>
      <p:grpSp>
        <p:nvGrpSpPr>
          <p:cNvPr id="13" name="Group 12">
            <a:extLst>
              <a:ext uri="{FF2B5EF4-FFF2-40B4-BE49-F238E27FC236}">
                <a16:creationId xmlns:a16="http://schemas.microsoft.com/office/drawing/2014/main" id="{411E97D8-C944-B6A7-DFF5-CA5DF8ADB04A}"/>
              </a:ext>
              <a:ext uri="{C183D7F6-B498-43B3-948B-1728B52AA6E4}">
                <adec:decorative xmlns:adec="http://schemas.microsoft.com/office/drawing/2017/decorative" val="1"/>
              </a:ext>
            </a:extLst>
          </p:cNvPr>
          <p:cNvGrpSpPr/>
          <p:nvPr/>
        </p:nvGrpSpPr>
        <p:grpSpPr>
          <a:xfrm>
            <a:off x="2712720" y="4267200"/>
            <a:ext cx="436880" cy="1503680"/>
            <a:chOff x="2712720" y="4267200"/>
            <a:chExt cx="436880" cy="1503680"/>
          </a:xfrm>
        </p:grpSpPr>
        <p:sp>
          <p:nvSpPr>
            <p:cNvPr id="11" name="Rectangle 10">
              <a:extLst>
                <a:ext uri="{FF2B5EF4-FFF2-40B4-BE49-F238E27FC236}">
                  <a16:creationId xmlns:a16="http://schemas.microsoft.com/office/drawing/2014/main" id="{18509A73-4B72-2014-FC88-998E17CAF446}"/>
                </a:ext>
                <a:ext uri="{C183D7F6-B498-43B3-948B-1728B52AA6E4}">
                  <adec:decorative xmlns:adec="http://schemas.microsoft.com/office/drawing/2017/decorative" val="1"/>
                </a:ext>
              </a:extLst>
            </p:cNvPr>
            <p:cNvSpPr/>
            <p:nvPr/>
          </p:nvSpPr>
          <p:spPr>
            <a:xfrm>
              <a:off x="2712720" y="4511040"/>
              <a:ext cx="436880" cy="12598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latin typeface="FangSong" panose="02010609060101010101" pitchFamily="49" charset="-122"/>
                <a:ea typeface="FangSong" panose="02010609060101010101" pitchFamily="49" charset="-122"/>
              </a:endParaRPr>
            </a:p>
          </p:txBody>
        </p:sp>
        <p:sp>
          <p:nvSpPr>
            <p:cNvPr id="8" name="Oval 7">
              <a:extLst>
                <a:ext uri="{FF2B5EF4-FFF2-40B4-BE49-F238E27FC236}">
                  <a16:creationId xmlns:a16="http://schemas.microsoft.com/office/drawing/2014/main" id="{5F41BCB1-68A5-D72D-EEA3-40ECCCB025AB}"/>
                </a:ext>
                <a:ext uri="{C183D7F6-B498-43B3-948B-1728B52AA6E4}">
                  <adec:decorative xmlns:adec="http://schemas.microsoft.com/office/drawing/2017/decorative" val="1"/>
                </a:ext>
              </a:extLst>
            </p:cNvPr>
            <p:cNvSpPr/>
            <p:nvPr/>
          </p:nvSpPr>
          <p:spPr>
            <a:xfrm>
              <a:off x="2814320" y="4267200"/>
              <a:ext cx="233680" cy="23368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latin typeface="FangSong" panose="02010609060101010101" pitchFamily="49" charset="-122"/>
                <a:ea typeface="FangSong" panose="02010609060101010101" pitchFamily="49" charset="-122"/>
              </a:endParaRPr>
            </a:p>
          </p:txBody>
        </p:sp>
      </p:grpSp>
    </p:spTree>
    <p:extLst>
      <p:ext uri="{BB962C8B-B14F-4D97-AF65-F5344CB8AC3E}">
        <p14:creationId xmlns:p14="http://schemas.microsoft.com/office/powerpoint/2010/main" val="37939387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8.0.7"/>
  <p:tag name="AS_OS" val="Unix 5.10.228.219"/>
  <p:tag name="AS_RELEASE_DATE" val="2024.11.14"/>
  <p:tag name="AS_TITLE" val="Aspose.Slides for .NET6"/>
  <p:tag name="AS_VERSION" val="24.11"/>
</p:tagLst>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c46f977cf27b7ba878adc9f81c3e6451">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8d9270472de6905ff6c6508836b9507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FC7C060-C7A5-40BB-9154-81520B860F51}">
  <ds:schemaRefs>
    <ds:schemaRef ds:uri="http://schemas.microsoft.com/sharepoint/v3/contenttype/forms"/>
  </ds:schemaRefs>
</ds:datastoreItem>
</file>

<file path=customXml/itemProps2.xml><?xml version="1.0" encoding="utf-8"?>
<ds:datastoreItem xmlns:ds="http://schemas.openxmlformats.org/officeDocument/2006/customXml" ds:itemID="{8190EAB3-93EA-4ED7-883F-1F52161FC7CF}">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A5AF1A4-0282-4409-B39C-CDD315C5CFD0}">
  <ds:schemaRefs>
    <ds:schemaRef ds:uri="7e245825-fe00-44cb-a130-bcb3cdd41a9c"/>
    <ds:schemaRef ds:uri="b011d414-3260-4405-908a-95aeb116e24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c75d8168-fa8e-4753-8aef-55111ae727bd}" enabled="0" method="" siteId="{c75d8168-fa8e-4753-8aef-55111ae727bd}" removed="1"/>
</clbl:labelList>
</file>

<file path=docProps/app.xml><?xml version="1.0" encoding="utf-8"?>
<Properties xmlns="http://schemas.openxmlformats.org/officeDocument/2006/extended-properties" xmlns:vt="http://schemas.openxmlformats.org/officeDocument/2006/docPropsVTypes">
  <Template>Retrospect</Template>
  <TotalTime>211</TotalTime>
  <Words>3050</Words>
  <Application>Microsoft Office PowerPoint</Application>
  <PresentationFormat>Widescreen</PresentationFormat>
  <Paragraphs>155</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FangSong</vt:lpstr>
      <vt:lpstr>KaiTi</vt:lpstr>
      <vt:lpstr>SimSun</vt:lpstr>
      <vt:lpstr>Aptos</vt:lpstr>
      <vt:lpstr>Arial</vt:lpstr>
      <vt:lpstr>Calibri</vt:lpstr>
      <vt:lpstr>Calibri Light</vt:lpstr>
      <vt:lpstr>Wingdings</vt:lpstr>
      <vt:lpstr>Retrospect</vt:lpstr>
      <vt:lpstr>Charles 河公平河流使用权 特别工作组</vt:lpstr>
      <vt:lpstr>关于会议录像的通知</vt:lpstr>
      <vt:lpstr>议程</vt:lpstr>
      <vt:lpstr>点名</vt:lpstr>
      <vt:lpstr>工作组规范</vt:lpstr>
      <vt:lpstr>工作组规范（接上页）</vt:lpstr>
      <vt:lpstr>Zoom 聊天管理</vt:lpstr>
      <vt:lpstr>审查 9 月 12 日会议纪要</vt:lpstr>
      <vt:lpstr>项目最新时间表</vt:lpstr>
      <vt:lpstr>参与和公开听证会流程</vt:lpstr>
      <vt:lpstr>参与反馈</vt:lpstr>
      <vt:lpstr>公开听证会 日期和地点</vt:lpstr>
      <vt:lpstr>讨论对工作组报告的初步建议</vt:lpstr>
      <vt:lpstr>后续步骤</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Du, Van</dc:creator>
  <cp:lastModifiedBy>James T</cp:lastModifiedBy>
  <cp:revision>173</cp:revision>
  <dcterms:created xsi:type="dcterms:W3CDTF">2025-08-11T23:41:35Z</dcterms:created>
  <dcterms:modified xsi:type="dcterms:W3CDTF">2025-10-20T14:09:19Z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y fmtid="{D5CDD505-2E9C-101B-9397-08002B2CF9AE}" pid="3" name="MediaServiceImageTags">
    <vt:lpwstr/>
  </property>
</Properties>
</file>