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6" r:id="rId5"/>
    <p:sldId id="287" r:id="rId6"/>
    <p:sldId id="257" r:id="rId7"/>
    <p:sldId id="285" r:id="rId8"/>
    <p:sldId id="258" r:id="rId9"/>
    <p:sldId id="273" r:id="rId10"/>
    <p:sldId id="279" r:id="rId11"/>
    <p:sldId id="282" r:id="rId12"/>
    <p:sldId id="286" r:id="rId13"/>
    <p:sldId id="290" r:id="rId14"/>
    <p:sldId id="278" r:id="rId15"/>
    <p:sldId id="288" r:id="rId16"/>
    <p:sldId id="289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81F99954-DA0F-B49F-C971-0BFEC4A4310C}" name="Du, Van" initials="DV" userId="S::vdu@mapc.org::04a5bfda-6167-4024-be42-ce9539001a06" providerId="AD"/>
  <p188:author id="{3800E263-3FA3-6076-83E9-1C8DF9DE9C65}" name="Guzman, Jonathan (EEA)" initials="GJ" userId="S::jonathan.guzman@mass.gov::f35dc4a8-b2b6-4599-a8e6-9c85fbc90cfd" providerId="AD"/>
  <p188:author id="{27AAB498-5DD2-DE09-12C8-3433824A6625}" name="Guest User" initials="GU" userId="S::urn:spo:tenantanon#c75d8168-fa8e-4753-8aef-55111ae727bd::" providerId="AD"/>
  <p188:author id="{954BAEE1-65EF-0E9C-FD0A-F2645D9341B6}" name="Roy, Monika (DCR)" initials="MR" userId="S::Monika.Roy@mass.gov::cd6c4b63-5e77-48d5-b6cc-4177d9876d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3BFFFB-4709-AC67-979E-3FC774000B53}" v="189" dt="2025-10-06T16:19:06.1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2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Charles River Task Force on </a:t>
            </a:r>
            <a:b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</a:b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Equitable River Access</a:t>
            </a: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n-US" sz="2800" cap="none" dirty="0">
                <a:solidFill>
                  <a:srgbClr val="004B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Meeting 3 | October 6,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A1F14-E786-8A13-5167-18C17D665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C4FD4-02D0-87BF-63E0-0005CF8DF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303" y="853"/>
            <a:ext cx="10058400" cy="1450757"/>
          </a:xfrm>
        </p:spPr>
        <p:txBody>
          <a:bodyPr/>
          <a:lstStyle/>
          <a:p>
            <a:r>
              <a:rPr lang="en-US">
                <a:latin typeface="Aptos Display"/>
              </a:rPr>
              <a:t>Engagement &amp; Public Hearings Process</a:t>
            </a:r>
            <a:endParaRPr lang="en-US">
              <a:latin typeface="Aptos Display" panose="020B00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9E5049E-03D1-456E-DD6C-1331AC58B50D}"/>
              </a:ext>
            </a:extLst>
          </p:cNvPr>
          <p:cNvSpPr/>
          <p:nvPr/>
        </p:nvSpPr>
        <p:spPr>
          <a:xfrm>
            <a:off x="568960" y="1831110"/>
            <a:ext cx="3098800" cy="599440"/>
          </a:xfrm>
          <a:prstGeom prst="roundRect">
            <a:avLst/>
          </a:prstGeom>
          <a:solidFill>
            <a:srgbClr val="004B24"/>
          </a:solidFill>
          <a:ln>
            <a:solidFill>
              <a:srgbClr val="004B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ptos ExtraBold"/>
                <a:ea typeface="Calibri"/>
                <a:cs typeface="Calibri"/>
              </a:rPr>
              <a:t>Engagement &amp; Outreach</a:t>
            </a:r>
            <a:endParaRPr lang="en-US" sz="2000" dirty="0">
              <a:latin typeface="Aptos ExtraBold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FA7FB48-57B9-38F9-2A9E-5C5592F1E877}"/>
              </a:ext>
            </a:extLst>
          </p:cNvPr>
          <p:cNvSpPr/>
          <p:nvPr/>
        </p:nvSpPr>
        <p:spPr>
          <a:xfrm>
            <a:off x="223520" y="2514600"/>
            <a:ext cx="3789680" cy="3580770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Raise awareness of Task Force &amp; Public Hearings </a:t>
            </a:r>
            <a:endParaRPr lang="en-US" dirty="0">
              <a:latin typeface="Aptos Narrow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Gain input from community members on desired improvements to Memorial Drive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Activities: 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One on One conversations 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In language conversations 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Pop Up presentations 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Distribute flyers 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Door knocking 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Site walk</a:t>
            </a:r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92A333D-7BCE-C873-A410-540EF567A6EA}"/>
              </a:ext>
            </a:extLst>
          </p:cNvPr>
          <p:cNvSpPr/>
          <p:nvPr/>
        </p:nvSpPr>
        <p:spPr>
          <a:xfrm>
            <a:off x="4734560" y="1804757"/>
            <a:ext cx="2783840" cy="599440"/>
          </a:xfrm>
          <a:prstGeom prst="roundRect">
            <a:avLst/>
          </a:prstGeom>
          <a:solidFill>
            <a:srgbClr val="004B24"/>
          </a:solidFill>
          <a:ln>
            <a:solidFill>
              <a:srgbClr val="004B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ptos ExtraBold"/>
                <a:ea typeface="Calibri"/>
                <a:cs typeface="Calibri"/>
              </a:rPr>
              <a:t>Public Hearings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234AB8D-717D-62CF-909A-AD8840D1C08B}"/>
              </a:ext>
            </a:extLst>
          </p:cNvPr>
          <p:cNvSpPr/>
          <p:nvPr/>
        </p:nvSpPr>
        <p:spPr>
          <a:xfrm>
            <a:off x="4231640" y="2514600"/>
            <a:ext cx="3789680" cy="3553230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Gain input from community members on desire improvements to Memorial Drive </a:t>
            </a:r>
          </a:p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Activities: 3 Hearings in November </a:t>
            </a:r>
            <a:endParaRPr lang="en-US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717FAFD-0D5D-0B4F-F7D1-BA911DCB4A83}"/>
              </a:ext>
            </a:extLst>
          </p:cNvPr>
          <p:cNvSpPr/>
          <p:nvPr/>
        </p:nvSpPr>
        <p:spPr>
          <a:xfrm>
            <a:off x="8742680" y="1804757"/>
            <a:ext cx="2783840" cy="599440"/>
          </a:xfrm>
          <a:prstGeom prst="roundRect">
            <a:avLst/>
          </a:prstGeom>
          <a:solidFill>
            <a:srgbClr val="004B24"/>
          </a:solidFill>
          <a:ln>
            <a:solidFill>
              <a:srgbClr val="004B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dirty="0">
                <a:latin typeface="Aptos ExtraBold"/>
                <a:ea typeface="Calibri"/>
                <a:cs typeface="Calibri"/>
              </a:rPr>
              <a:t>Task Force Recommendations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9901AF8-3925-D9B7-DA78-84BA3F0F83FB}"/>
              </a:ext>
            </a:extLst>
          </p:cNvPr>
          <p:cNvSpPr/>
          <p:nvPr/>
        </p:nvSpPr>
        <p:spPr>
          <a:xfrm>
            <a:off x="8239760" y="2514600"/>
            <a:ext cx="3789680" cy="3553230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Based on community input – develop recommendations from the Task Force that will inform equitable access and decision-making for Memorial Drive moving forward  </a:t>
            </a:r>
          </a:p>
          <a:p>
            <a:pPr marL="285750" indent="-285750">
              <a:buFont typeface="Arial"/>
              <a:buChar char="•"/>
            </a:pPr>
            <a:endParaRPr lang="en-US" dirty="0">
              <a:solidFill>
                <a:srgbClr val="444444"/>
              </a:solidFill>
              <a:latin typeface="Aptos Narrow"/>
              <a:ea typeface="Calibri"/>
              <a:cs typeface="Calibri"/>
            </a:endParaRPr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61F216C0-FACA-7970-1901-003F927A7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">
            <a:off x="7307582" y="2701465"/>
            <a:ext cx="1645920" cy="90424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76A9FDCF-3D68-BE74-EB24-83034B4B0F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">
            <a:off x="3487045" y="2681693"/>
            <a:ext cx="1645920" cy="90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128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BFB3F-C896-49AD-DBA8-B1B23CCD7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A45D-D3DE-98F9-F25C-83ECBF9E7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</a:rPr>
              <a:t>Engagement Feedback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0AE42-1270-6B2E-1721-F6917945E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004B24"/>
                </a:solidFill>
                <a:latin typeface="Aptos Narrow"/>
                <a:ea typeface="+mn-lt"/>
                <a:cs typeface="+mn-lt"/>
              </a:rPr>
              <a:t>Flyer Feedback </a:t>
            </a: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en-US" sz="2200" i="1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Does it grab your attention? If not, what would? </a:t>
            </a:r>
            <a:endParaRPr lang="en-US" sz="2200" dirty="0">
              <a:latin typeface="Aptos Narrow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en-US" sz="2200" i="1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Is the message clear? If not, what would make it clearer? </a:t>
            </a:r>
            <a:endParaRPr lang="en-US" sz="2200" dirty="0">
              <a:latin typeface="Aptos Narrow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004B24"/>
                </a:solidFill>
                <a:latin typeface="Aptos Narrow"/>
              </a:rPr>
              <a:t>Door Knocking Script Feedback </a:t>
            </a: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en-US" sz="2200" i="1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Is the message clear? If not, what would make it clearer? </a:t>
            </a:r>
            <a:endParaRPr lang="en-US" sz="2200" dirty="0">
              <a:latin typeface="Aptos Narrow"/>
            </a:endParaRP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en-US" sz="2200" i="1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Are there more specific questions you want to be asking at door knocking (aside from inviting people to the public hearings)? </a:t>
            </a:r>
            <a:endParaRPr lang="en-US" sz="2200" dirty="0">
              <a:latin typeface="Aptos Narrow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rgbClr val="004B24"/>
                </a:solidFill>
                <a:latin typeface="Aptos Narrow"/>
              </a:rPr>
              <a:t>Pop Up PowerPoint Feedback</a:t>
            </a: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en-US" sz="2200" i="1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Is the message clear? If not, what would make it clearer? </a:t>
            </a:r>
            <a:endParaRPr lang="en-US" sz="2200" dirty="0">
              <a:latin typeface="Aptos Narrow"/>
            </a:endParaRP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en-US" sz="2200" i="1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What other information needs to be included in this presentation? </a:t>
            </a:r>
            <a:r>
              <a:rPr lang="en-US" sz="2200" dirty="0">
                <a:latin typeface="Aptos Narrow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75173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22A61-7BDB-24DD-8B2F-350958E95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Public Hearing Dates and Locations</a:t>
            </a:r>
            <a:endParaRPr lang="en-US" dirty="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4BA11-36C9-2D7D-8C9F-77216D853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544" y="2118903"/>
            <a:ext cx="3717985" cy="4052115"/>
          </a:xfrm>
        </p:spPr>
        <p:txBody>
          <a:bodyPr vert="horz" lIns="0" tIns="45720" rIns="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404040"/>
                </a:solidFill>
                <a:latin typeface="Aptos Narrow"/>
              </a:rPr>
              <a:t>Monday, November 10, 2025</a:t>
            </a:r>
            <a:endParaRPr lang="en-US" b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18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8:00-10:00am: 4 Yes · 2 If need be</a:t>
            </a: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1800" dirty="0">
                <a:solidFill>
                  <a:srgbClr val="404040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6:00-8:00pm: 6 Yes · 1 If need be</a:t>
            </a:r>
            <a:endParaRPr lang="en-US" sz="1800" dirty="0">
              <a:highlight>
                <a:srgbClr val="FFFF00"/>
              </a:highlight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404040"/>
                </a:solidFill>
                <a:latin typeface="Aptos Narrow"/>
              </a:rPr>
              <a:t>Tuesday, November 11, 2025</a:t>
            </a:r>
            <a:endParaRPr lang="en-US" b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18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12:00-2:00pm: 1 Yes · 2 If need be</a:t>
            </a:r>
            <a:endParaRPr lang="en-US" sz="1800" dirty="0"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404040"/>
                </a:solidFill>
                <a:latin typeface="Aptos Narrow"/>
              </a:rPr>
              <a:t>Thursday, November 13, 2025</a:t>
            </a:r>
            <a:endParaRPr lang="en-US" sz="1600" b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18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8:00-10:00am: 2 Yes · 1 If need be</a:t>
            </a:r>
            <a:endParaRPr lang="en-US" sz="1800" dirty="0"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18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6:00-8:00pm: 3 Yes</a:t>
            </a:r>
            <a:endParaRPr lang="en-US" sz="1800" dirty="0">
              <a:latin typeface="Aptos Narrow"/>
              <a:ea typeface="Calibri"/>
              <a:cs typeface="Calibri"/>
            </a:endParaRPr>
          </a:p>
          <a:p>
            <a:pPr indent="0">
              <a:lnSpc>
                <a:spcPct val="100000"/>
              </a:lnSpc>
              <a:buFont typeface="Arial" panose="020F0502020204030204" pitchFamily="34" charset="0"/>
              <a:buChar char="•"/>
            </a:pPr>
            <a:endParaRPr lang="en-US" b="1" dirty="0">
              <a:solidFill>
                <a:srgbClr val="404040"/>
              </a:solidFill>
              <a:latin typeface="Aptos Narrow"/>
              <a:ea typeface="+mn-lt"/>
              <a:cs typeface="+mn-lt"/>
            </a:endParaRPr>
          </a:p>
          <a:p>
            <a:pPr marL="383540" lvl="1" indent="0">
              <a:lnSpc>
                <a:spcPct val="100000"/>
              </a:lnSpc>
              <a:buSzPct val="100000"/>
              <a:buFont typeface="Arial" panose="020F0502020204030204" pitchFamily="34" charset="0"/>
              <a:buChar char="•"/>
            </a:pPr>
            <a:endParaRPr lang="en-US" sz="16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743EF9F-329D-63F8-DB40-80A6D109ACB6}"/>
              </a:ext>
            </a:extLst>
          </p:cNvPr>
          <p:cNvSpPr txBox="1">
            <a:spLocks/>
          </p:cNvSpPr>
          <p:nvPr/>
        </p:nvSpPr>
        <p:spPr>
          <a:xfrm>
            <a:off x="4412700" y="2113151"/>
            <a:ext cx="3717985" cy="405211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Friday, November 14, 2025</a:t>
            </a:r>
            <a:endParaRPr lang="en-US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,Sans-Serif" panose="020F0502020204030204" pitchFamily="34" charset="0"/>
              <a:buChar char="•"/>
            </a:pPr>
            <a:r>
              <a:rPr lang="en-US" sz="1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8:00-10:00am: 3 Yes · 2 If need be</a:t>
            </a:r>
            <a:endParaRPr lang="en-US" sz="180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,Sans-Serif" panose="020F0502020204030204" pitchFamily="34" charset="0"/>
              <a:buChar char="•"/>
            </a:pPr>
            <a:r>
              <a:rPr lang="en-US" sz="1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6:00-8:00pm: 1 Yes · 1 If need be</a:t>
            </a:r>
            <a:endParaRPr lang="en-US" sz="180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Saturday, November 15, 2025</a:t>
            </a:r>
            <a:endParaRPr lang="en-US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,Sans-Serif" panose="020F0502020204030204" pitchFamily="34" charset="0"/>
              <a:buChar char="•"/>
            </a:pPr>
            <a:r>
              <a:rPr lang="en-US" sz="1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12:00-2:00pm: 2 Yes · 1 If need be</a:t>
            </a:r>
            <a:endParaRPr lang="en-US" sz="1800" b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Monday</a:t>
            </a:r>
            <a:r>
              <a:rPr lang="en-US" b="1" dirty="0">
                <a:solidFill>
                  <a:srgbClr val="404040"/>
                </a:solidFill>
                <a:latin typeface="Aptos Narrow"/>
              </a:rPr>
              <a:t>, November 17, 2025</a:t>
            </a:r>
            <a:endParaRPr lang="en-US" b="1" dirty="0">
              <a:latin typeface="Aptos Narrow"/>
              <a:ea typeface="Calibri"/>
              <a:cs typeface="Calibri"/>
            </a:endParaRPr>
          </a:p>
          <a:p>
            <a:pPr marL="383540" lvl="1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dirty="0">
                <a:solidFill>
                  <a:srgbClr val="404040"/>
                </a:solidFill>
                <a:highlight>
                  <a:srgbClr val="FFFF00"/>
                </a:highlight>
                <a:latin typeface="Aptos Narrow"/>
              </a:rPr>
              <a:t>8:00-10:00am</a:t>
            </a:r>
            <a:r>
              <a:rPr lang="en-US" dirty="0">
                <a:solidFill>
                  <a:srgbClr val="404040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: 5 Yes</a:t>
            </a:r>
          </a:p>
          <a:p>
            <a:pPr marL="383540" lvl="1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6:00-8:00pm</a:t>
            </a:r>
            <a:r>
              <a:rPr lang="en-US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 4 Yes</a:t>
            </a:r>
            <a:endParaRPr lang="en-US" dirty="0">
              <a:latin typeface="Aptos Narrow"/>
              <a:ea typeface="Calibri"/>
              <a:cs typeface="Calibr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F56D47D-79E0-7E49-AEBC-160DEFCD2FC3}"/>
              </a:ext>
            </a:extLst>
          </p:cNvPr>
          <p:cNvSpPr txBox="1">
            <a:spLocks/>
          </p:cNvSpPr>
          <p:nvPr/>
        </p:nvSpPr>
        <p:spPr>
          <a:xfrm>
            <a:off x="8136435" y="2113152"/>
            <a:ext cx="3847382" cy="4181511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77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04040"/>
                </a:solidFill>
                <a:latin typeface="Aptos Narrow"/>
              </a:rPr>
              <a:t>Tuesday, November 18, 2025</a:t>
            </a:r>
            <a:endParaRPr lang="en-US" sz="2600" b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3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8:00-10:00am: 3 Yes</a:t>
            </a: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3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6:00-8:00pm: 2 Yes</a:t>
            </a:r>
            <a:endParaRPr lang="en-US" sz="2300" dirty="0"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04040"/>
                </a:solidFill>
                <a:latin typeface="Aptos Narrow"/>
              </a:rPr>
              <a:t>Wednesday, November 19, 2025</a:t>
            </a:r>
            <a:endParaRPr lang="en-US" sz="2600" b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3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8:00-10:00am: 3 Yes · 1 If need be</a:t>
            </a: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3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6:00-8:00pm</a:t>
            </a:r>
            <a:r>
              <a:rPr lang="en-US" sz="23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 3 Yes</a:t>
            </a:r>
            <a:endParaRPr lang="en-US" sz="23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04040"/>
                </a:solidFill>
                <a:latin typeface="Aptos Narrow"/>
              </a:rPr>
              <a:t>Thursday, November 20, 2025</a:t>
            </a:r>
            <a:endParaRPr lang="en-US" sz="2600" b="1" dirty="0">
              <a:solidFill>
                <a:srgbClr val="404040"/>
              </a:solidFill>
              <a:latin typeface="Aptos Narrow"/>
              <a:ea typeface="Calibri" panose="020F0502020204030204"/>
              <a:cs typeface="Calibri" panose="020F0502020204030204"/>
            </a:endParaRP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30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8:00-10:00am: 3 Yes · 1 If need be</a:t>
            </a:r>
            <a:endParaRPr lang="en-US" sz="2300" dirty="0"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sz="2300" dirty="0">
                <a:solidFill>
                  <a:srgbClr val="404040"/>
                </a:solidFill>
                <a:highlight>
                  <a:srgbClr val="FFFF00"/>
                </a:highlight>
                <a:latin typeface="Aptos Narrow"/>
                <a:ea typeface="Calibri"/>
                <a:cs typeface="Calibri"/>
              </a:rPr>
              <a:t>6:00-8:00pm: 4 Yes · 1 If need be</a:t>
            </a:r>
            <a:endParaRPr lang="en-US" sz="2300" dirty="0">
              <a:highlight>
                <a:srgbClr val="FFFF00"/>
              </a:highlight>
              <a:latin typeface="Aptos Narrow"/>
              <a:ea typeface="Calibri" panose="020F0502020204030204"/>
              <a:cs typeface="Calibri" panose="020F0502020204030204"/>
            </a:endParaRPr>
          </a:p>
          <a:p>
            <a:pPr marL="383540" indent="0">
              <a:lnSpc>
                <a:spcPct val="120000"/>
              </a:lnSpc>
              <a:buFont typeface="Arial" panose="020F0502020204030204" pitchFamily="34" charset="0"/>
              <a:buChar char="•"/>
            </a:pPr>
            <a:endParaRPr lang="en-US" sz="16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lvl="1" indent="0">
              <a:lnSpc>
                <a:spcPct val="120000"/>
              </a:lnSpc>
              <a:buSzPct val="100000"/>
              <a:buFont typeface="Arial" panose="020F0502020204030204" pitchFamily="34" charset="0"/>
              <a:buChar char="•"/>
            </a:pPr>
            <a:endParaRPr lang="en-US" sz="16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4093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CF3F2-3BC4-FE0E-EAB5-1E89E2EFA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Preliminary Recommendations for the Task Force Report - Discussion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AFEA63-4337-CF55-3A5F-31C17C31D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004B24"/>
                </a:solidFill>
                <a:latin typeface="Aptos Narrow"/>
                <a:ea typeface="+mn-lt"/>
                <a:cs typeface="+mn-lt"/>
              </a:rPr>
              <a:t>From Section 205: </a:t>
            </a:r>
            <a:endParaRPr lang="en-US" sz="2800" dirty="0">
              <a:solidFill>
                <a:srgbClr val="004B24"/>
              </a:solidFill>
              <a:latin typeface="Aptos Narrow"/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(c) The task force's recommendations pursuant to subsection (b) and report pursuant to subsection (g)</a:t>
            </a:r>
            <a:r>
              <a:rPr lang="en-US" sz="2400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 </a:t>
            </a:r>
            <a:r>
              <a:rPr lang="en-US" sz="2400" b="1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shall include, but shall not be limited to</a:t>
            </a:r>
            <a:r>
              <a:rPr lang="en-U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, ways to: (</a:t>
            </a:r>
            <a:r>
              <a:rPr lang="en-US" sz="2400" dirty="0" err="1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i</a:t>
            </a:r>
            <a:r>
              <a:rPr lang="en-U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) ensure that the department </a:t>
            </a:r>
            <a:r>
              <a:rPr lang="en-US" sz="2400" b="1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considers environmental justice principles</a:t>
            </a:r>
            <a:r>
              <a:rPr lang="en-US" sz="2400" b="1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when making decisions involving the area of the Charles river between the Longfellow bridge and the Eliot bridge; (ii) ensure that all stakeholders are engaged when substantive decisions are made regarding closing or limiting </a:t>
            </a:r>
            <a:r>
              <a:rPr lang="en-US" sz="2400" b="1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access to Memorial drive</a:t>
            </a:r>
            <a:r>
              <a:rPr lang="en-U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; (iii) ensure that the residents of the abutting neighborhood receive proper notification when the department makes changes to access to Memorial drive; and (iv) improve </a:t>
            </a:r>
            <a:r>
              <a:rPr lang="en-US" sz="2400" b="1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programming along the Charles river</a:t>
            </a:r>
            <a:r>
              <a:rPr lang="en-US" sz="2400" b="1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that may be enjoyed by a wide variety of stakeholders.</a:t>
            </a:r>
            <a:endParaRPr lang="en-US" sz="2400" dirty="0">
              <a:solidFill>
                <a:srgbClr val="000000"/>
              </a:solidFill>
              <a:latin typeface="Aptos Narrow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9607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</a:rPr>
              <a:t>Next Steps</a:t>
            </a:r>
            <a:endParaRPr lang="en-US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ea typeface="+mn-lt"/>
                <a:cs typeface="+mn-lt"/>
              </a:rPr>
              <a:t> Kicking off 1:1/focus groups/community meetings/site visit in October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ea typeface="+mn-lt"/>
                <a:cs typeface="+mn-lt"/>
              </a:rPr>
              <a:t> Determining locations for the public hearings</a:t>
            </a:r>
            <a:endParaRPr lang="en-US" dirty="0"/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latin typeface="Aptos Narrow"/>
              </a:rPr>
              <a:t> Scheduling the three public hearings</a:t>
            </a:r>
            <a:endParaRPr lang="en-US" sz="2800" dirty="0">
              <a:latin typeface="Aptos Narrow" panose="020B0004020202020204" pitchFamily="34" charset="0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</a:rPr>
              <a:t> Public outreach about the three public hearings</a:t>
            </a:r>
            <a:endParaRPr lang="en-US" sz="2800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</a:rPr>
              <a:t> Public hearings to inform Task Force draft recommendations</a:t>
            </a:r>
            <a:endParaRPr lang="en-US" sz="2800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</a:rPr>
              <a:t> Draft report for Task Force review/discussion at Task Force Meeting 4</a:t>
            </a:r>
            <a:endParaRPr lang="en-US" sz="2800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</a:rPr>
              <a:t>Task Force Meeting 4 to be scheduled for January</a:t>
            </a:r>
            <a:endParaRPr lang="en-US" sz="2800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00B05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chemeClr val="accent2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Notification of Recording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meeting will be recorded, and the Department of Conservation and Recreation and/or the Executive Office of Energy &amp; Environmental Affairs may choose to distribute the video, still images, audio, and/or the chat transcript.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continuing with this virtual meeting, you are agreeing to be part of a recorded event. The recordings and chat transcripts may be treated as public records.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560" y="1937174"/>
            <a:ext cx="10058400" cy="4023360"/>
          </a:xfrm>
        </p:spPr>
        <p:txBody>
          <a:bodyPr vert="horz" lIns="0" tIns="45720" rIns="0" bIns="45720" rtlCol="0" anchor="t">
            <a:normAutofit fontScale="85000" lnSpcReduction="20000"/>
          </a:bodyPr>
          <a:lstStyle/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and Roll call </a:t>
            </a:r>
            <a:endParaRPr lang="en-US" sz="240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of September meeting minutes [Vote]</a:t>
            </a:r>
            <a:endParaRPr lang="en-US" sz="240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&amp; November Activities Review </a:t>
            </a:r>
            <a:endParaRPr lang="en-US" sz="240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feedback on October Engagement Activities </a:t>
            </a:r>
            <a:endParaRPr lang="en-US" sz="240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Confirm dates, times &amp; location ideas for November Public Hearings </a:t>
            </a: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content for public hearings </a:t>
            </a:r>
            <a:endParaRPr lang="en-US" sz="240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preliminary recommendations for Task Force's final report </a:t>
            </a:r>
            <a:endParaRPr lang="en-US" sz="240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n-U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from Task Force members</a:t>
            </a:r>
            <a:endParaRPr lang="en-US" sz="2400" dirty="0">
              <a:solidFill>
                <a:srgbClr val="40404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SzPct val="100000"/>
              <a:buFont typeface="+mj-lt"/>
              <a:buAutoNum type="arabicPeriod"/>
            </a:pPr>
            <a:r>
              <a:rPr lang="en-U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comments (as time is permissible)</a:t>
            </a:r>
            <a:endParaRPr lang="en-US" sz="2400" dirty="0">
              <a:solidFill>
                <a:srgbClr val="40404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SzPct val="100000"/>
              <a:buFont typeface="+mj-lt"/>
              <a:buAutoNum type="arabicPeriod"/>
            </a:pPr>
            <a:r>
              <a:rPr lang="en-U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Adjourn [Vote]</a:t>
            </a:r>
            <a:endParaRPr lang="en-US" sz="2400" dirty="0">
              <a:solidFill>
                <a:srgbClr val="40404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83540" lvl="1">
              <a:buSzPct val="100000"/>
            </a:pPr>
            <a:endParaRPr lang="en-US" sz="2400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 Roll Call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94" y="1831720"/>
            <a:ext cx="5162332" cy="4484064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EEA representative: </a:t>
            </a:r>
            <a:r>
              <a:rPr lang="en-US" sz="1500" dirty="0">
                <a:latin typeface="Aptos Narrow"/>
                <a:ea typeface="+mn-lt"/>
                <a:cs typeface="+mn-lt"/>
              </a:rPr>
              <a:t>Jonathan Guzmán, Director of Environmental Justice &amp; Equity, Office of Environmental Justice and Equity </a:t>
            </a:r>
            <a:endParaRPr lang="en-US" sz="1500" dirty="0">
              <a:solidFill>
                <a:srgbClr val="404040"/>
              </a:solidFill>
              <a:latin typeface="Aptos Narrow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DCR representative: </a:t>
            </a:r>
            <a:r>
              <a:rPr lang="en-US" sz="1500" dirty="0">
                <a:latin typeface="Aptos Narrow"/>
                <a:ea typeface="+mn-lt"/>
                <a:cs typeface="+mn-lt"/>
              </a:rPr>
              <a:t>Monika Roy, Senior Director of Environmental Justice 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Calibri"/>
                <a:cs typeface="Calibri"/>
              </a:rPr>
              <a:t>Director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of the Bureau of Climate and Environmental Health within the Department of Public Health, or a designee: </a:t>
            </a:r>
            <a:r>
              <a:rPr lang="en-US" sz="1500" dirty="0">
                <a:latin typeface="Aptos Narrow"/>
                <a:ea typeface="+mn-lt"/>
                <a:cs typeface="+mn-lt"/>
              </a:rPr>
              <a:t>Logan Bailey, Lead Scientist, Toxicology Division, Bureau of Climate and Environmental Health, Department of Public Health</a:t>
            </a:r>
            <a:endParaRPr lang="en-US" sz="1500" dirty="0"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Cambridge Health Alliance: </a:t>
            </a:r>
            <a:r>
              <a:rPr lang="en-US" sz="1500" dirty="0">
                <a:latin typeface="Aptos Narrow"/>
                <a:ea typeface="+mn-lt"/>
                <a:cs typeface="+mn-lt"/>
              </a:rPr>
              <a:t>Derrick Neal, Chief Public Health Officer, City of Cambridge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Cambridge Redevelopment Authority:</a:t>
            </a:r>
            <a:r>
              <a:rPr lang="en-US" sz="1500" dirty="0">
                <a:latin typeface="Aptos Narrow"/>
                <a:ea typeface="+mn-lt"/>
                <a:cs typeface="+mn-lt"/>
              </a:rPr>
              <a:t> Kyle Vangel, Director of Projects and Planning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Cambridge branch of the NAACP: </a:t>
            </a:r>
            <a:r>
              <a:rPr lang="en-US" sz="1500" dirty="0">
                <a:latin typeface="Aptos Narrow"/>
                <a:ea typeface="+mn-lt"/>
                <a:cs typeface="+mn-lt"/>
              </a:rPr>
              <a:t>Ken Reeves, President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Cambridge Black Pastors Alliance, Inc.: </a:t>
            </a:r>
            <a:r>
              <a:rPr lang="en-US" sz="1500" dirty="0">
                <a:latin typeface="Aptos Narrow"/>
                <a:ea typeface="+mn-lt"/>
                <a:cs typeface="+mn-lt"/>
              </a:rPr>
              <a:t>Jeremy D. Battle, Pastor, Western Avenue Church</a:t>
            </a:r>
            <a:endParaRPr lang="en-US" sz="1500" dirty="0"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434782" y="1835224"/>
            <a:ext cx="5179850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Massachusetts Bicycle Coalition, Inc.: </a:t>
            </a:r>
            <a:r>
              <a:rPr lang="en-US" sz="1500" dirty="0">
                <a:latin typeface="Aptos Narrow"/>
                <a:ea typeface="+mn-lt"/>
                <a:cs typeface="+mn-lt"/>
              </a:rPr>
              <a:t>Galen Mook, Executive Director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Charles River Conservancy, Inc.: </a:t>
            </a:r>
            <a:r>
              <a:rPr lang="en-US" sz="1500" dirty="0">
                <a:latin typeface="Aptos Narrow"/>
                <a:ea typeface="+mn-lt"/>
                <a:cs typeface="+mn-lt"/>
              </a:rPr>
              <a:t>Laura Jasinski, Executive Director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Cambridge Mothers Out Front:</a:t>
            </a:r>
            <a:r>
              <a:rPr lang="en-US" sz="1500" dirty="0">
                <a:latin typeface="Aptos Narrow"/>
                <a:ea typeface="+mn-lt"/>
                <a:cs typeface="+mn-lt"/>
              </a:rPr>
              <a:t> Angela DeSousa, Member and Leadership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The People for Riverbend Park Trust: </a:t>
            </a:r>
            <a:r>
              <a:rPr lang="en-US" sz="1500" dirty="0">
                <a:latin typeface="Aptos Narrow"/>
                <a:ea typeface="+mn-lt"/>
                <a:cs typeface="+mn-lt"/>
              </a:rPr>
              <a:t>Franziska "Fran" Amacher, Trustee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Individual:</a:t>
            </a:r>
            <a:r>
              <a:rPr lang="en-US" sz="1500" dirty="0">
                <a:latin typeface="Aptos Narrow"/>
                <a:ea typeface="+mn-lt"/>
                <a:cs typeface="+mn-lt"/>
              </a:rPr>
              <a:t> Lawrence Adkins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Individual: </a:t>
            </a:r>
            <a:r>
              <a:rPr lang="en-US" sz="1500" dirty="0">
                <a:latin typeface="Aptos Narrow"/>
                <a:ea typeface="+mn-lt"/>
                <a:cs typeface="+mn-lt"/>
              </a:rPr>
              <a:t>Sheila Headley-Burwell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Individual: </a:t>
            </a:r>
            <a:r>
              <a:rPr lang="en-US" sz="1500" dirty="0">
                <a:latin typeface="Aptos Narrow"/>
                <a:ea typeface="+mn-lt"/>
                <a:cs typeface="+mn-lt"/>
              </a:rPr>
              <a:t>Steven Miller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Individual:</a:t>
            </a:r>
            <a:r>
              <a:rPr lang="en-US" sz="1500" dirty="0">
                <a:latin typeface="Aptos Narrow"/>
                <a:ea typeface="+mn-lt"/>
                <a:cs typeface="+mn-lt"/>
              </a:rPr>
              <a:t> Thomas Leonard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Individual:</a:t>
            </a:r>
            <a:r>
              <a:rPr lang="en-US" sz="1500" dirty="0"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Calibri"/>
                <a:cs typeface="Calibri"/>
              </a:rPr>
              <a:t> Individual:</a:t>
            </a:r>
            <a:r>
              <a:rPr lang="en-US" sz="1500" dirty="0"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 panose="020B0004020202020204" pitchFamily="34" charset="0"/>
              </a:rPr>
              <a:t>Task Force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All meeting notices will be publicly posted in accordance with Open Meeting Law requirements. 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Agendas will be distributed at least 48 hours in advance and include clear discussion topics.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Meeting minutes will be made publicly available within a reasonable timeframe.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No deliberation or decision-making will occur outside of publicly posted meetings.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Members will listen actively and respectfully to all speakers, including public comments.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Disagreements will be expressed constructively, focusing on ideas rather than individuals.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Interruptions will be minimized to ensure equitable participation by co-leads.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Time will be allocated for public comment, with clear guidelines on duration and format.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Members will acknowledge and consider public input as part of the decision-making process. </a:t>
            </a:r>
            <a:endParaRPr lang="en-US" sz="20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</a:rPr>
              <a:t>Task Force Norms (continued)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Language access and accommodations will be provided to ensure inclusive participation.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Meetings will be held in accessible locations and/or virtually to accommodate diverse needs.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Materials will be shared in plain language and translated.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Members will strive to uplift voices from the frontline and historically marginalized communities.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Members will review materials in advance and come prepared to engage thoughtfully.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Attendance and punctuality are expected; members will notify the co-leads in advance if they are unable to attend. Members may send someone to attend the meetings in a public capacity, but that individual does not hold voting rights or formal standing within the task force.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Conflicts of interest will be disclosed and managed in accordance with applicable guidance.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Norms will be revisited periodically to reflect evolving needs and feedback.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Aptos Narrow"/>
              </a:rPr>
              <a:t>Members are encouraged to suggest improvements to meeting processes and accessibility.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Zoom Logistics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latin typeface="Aptos Narrow"/>
                <a:ea typeface="Calibri Light"/>
                <a:cs typeface="Calibri Light"/>
              </a:rPr>
              <a:t>Chat is available for members to provide comments and pose questions (s</a:t>
            </a:r>
            <a:r>
              <a:rPr lang="en-US" sz="2800" dirty="0">
                <a:latin typeface="Aptos Narrow"/>
                <a:ea typeface="Calibri"/>
                <a:cs typeface="Calibri"/>
              </a:rPr>
              <a:t>ubject</a:t>
            </a:r>
            <a:r>
              <a:rPr lang="en-US" sz="2800" dirty="0">
                <a:latin typeface="Aptos Narrow"/>
                <a:ea typeface="+mn-lt"/>
                <a:cs typeface="+mn-lt"/>
              </a:rPr>
              <a:t> to public record)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latin typeface="Aptos Narrow"/>
                <a:ea typeface="+mn-lt"/>
                <a:cs typeface="+mn-lt"/>
              </a:rPr>
              <a:t>Please do not use the private messaging function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>
                <a:latin typeface="Aptos Narrow"/>
                <a:ea typeface="+mn-lt"/>
                <a:cs typeface="+mn-lt"/>
              </a:rPr>
              <a:t>Kindly mute your microphone unless you are actively addressing the Task Force to minimize background noise</a:t>
            </a:r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Review September 12 Meeting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BFAB-DFAC-10AB-0045-B8FC7AF0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Any amendments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Vote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68E77-C7B0-4544-9B08-17EC521CB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17C36-0434-71FC-40E0-47ABB3701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cap="none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Updated Project Timeline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C7A25-126E-0304-6B43-2BEA4802EC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solidFill>
            <a:srgbClr val="004B24"/>
          </a:solidFill>
        </p:spPr>
        <p:txBody>
          <a:bodyPr>
            <a:normAutofit fontScale="92500" lnSpcReduction="20000"/>
          </a:bodyPr>
          <a:lstStyle/>
          <a:p>
            <a:r>
              <a:rPr lang="en-US" sz="2000" dirty="0">
                <a:solidFill>
                  <a:schemeClr val="bg1"/>
                </a:solidFill>
                <a:latin typeface="Aptos ExtraBold" panose="020B0004020202020204" pitchFamily="34" charset="0"/>
              </a:rPr>
              <a:t>Initial Assessment &amp; </a:t>
            </a:r>
            <a:br>
              <a:rPr lang="en-US" sz="2000" dirty="0">
                <a:solidFill>
                  <a:schemeClr val="bg1"/>
                </a:solidFill>
                <a:latin typeface="Aptos ExtraBold" panose="020B00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Aptos ExtraBold" panose="020B0004020202020204" pitchFamily="34" charset="0"/>
              </a:rPr>
              <a:t>Engagement Preparation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E64D6-8891-CA26-9B07-F769CCD3A6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rgbClr val="004B24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Aptos ExtraBold" panose="020B0004020202020204" pitchFamily="34" charset="0"/>
              </a:rPr>
              <a:t>Outreach and Engagement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DB86B3-DECF-9B02-5D84-B0EDEC4BB9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rgbClr val="004B24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Aptos ExtraBold" panose="020B0004020202020204" pitchFamily="34" charset="0"/>
              </a:rPr>
              <a:t>Development of Recommendations</a:t>
            </a: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809DEE-8EEA-C632-F478-3BF9033CA8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9315" y="2663324"/>
            <a:ext cx="1843406" cy="2534845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  <a:ea typeface="+mn-ea"/>
                <a:cs typeface="+mn-cs"/>
              </a:rPr>
              <a:t>July - August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Initial informational meetings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Preliminary stakeholder mapping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  <a:ea typeface="Calibri"/>
                <a:cs typeface="Calibri"/>
              </a:rPr>
              <a:t>Task</a:t>
            </a:r>
            <a:r>
              <a:rPr lang="en-US" sz="1800" dirty="0">
                <a:latin typeface="Aptos Narrow"/>
                <a:ea typeface="+mn-lt"/>
                <a:cs typeface="+mn-lt"/>
              </a:rPr>
              <a:t> Force meeting 1 </a:t>
            </a:r>
            <a:br>
              <a:rPr lang="en-US" sz="1800" dirty="0">
                <a:latin typeface="Aptos Narrow"/>
                <a:ea typeface="+mn-lt"/>
                <a:cs typeface="+mn-lt"/>
              </a:rPr>
            </a:br>
            <a:r>
              <a:rPr lang="en-US" sz="1800" dirty="0">
                <a:latin typeface="Aptos Narrow"/>
                <a:ea typeface="+mn-lt"/>
                <a:cs typeface="+mn-lt"/>
              </a:rPr>
              <a:t>(August14)</a:t>
            </a:r>
          </a:p>
        </p:txBody>
      </p:sp>
      <p:sp>
        <p:nvSpPr>
          <p:cNvPr id="7" name="Text Placeholder 27" descr="-Task Force meeting #2 &#10;(9/12)&#10;-Develop a Community Engagement Strategy&#10;-Develop the structure and content for the public hearings&#10;">
            <a:extLst>
              <a:ext uri="{FF2B5EF4-FFF2-40B4-BE49-F238E27FC236}">
                <a16:creationId xmlns:a16="http://schemas.microsoft.com/office/drawing/2014/main" id="{DE271D21-41F7-DD0C-5E82-DB3C73F55435}"/>
              </a:ext>
            </a:extLst>
          </p:cNvPr>
          <p:cNvSpPr txBox="1">
            <a:spLocks/>
          </p:cNvSpPr>
          <p:nvPr/>
        </p:nvSpPr>
        <p:spPr>
          <a:xfrm>
            <a:off x="3049208" y="2659102"/>
            <a:ext cx="1838808" cy="211170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  <a:ea typeface="+mn-ea"/>
                <a:cs typeface="+mn-cs"/>
              </a:rPr>
              <a:t>September</a:t>
            </a:r>
            <a:endParaRPr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Task Force meeting 2 </a:t>
            </a:r>
            <a:br>
              <a:rPr lang="en-US" sz="1800" dirty="0">
                <a:latin typeface="Aptos Narrow"/>
              </a:rPr>
            </a:br>
            <a:r>
              <a:rPr lang="en-US" sz="1800" dirty="0">
                <a:latin typeface="Aptos Narrow"/>
              </a:rPr>
              <a:t>(September 12)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Develop a Community Engagement Strategy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Develop the structure and content for the public hearings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D4AA7D-A531-17E9-189C-5368E572EC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9292" y="2601494"/>
            <a:ext cx="1840902" cy="3616365"/>
          </a:xfrm>
          <a:prstGeom prst="rect">
            <a:avLst/>
          </a:prstGeom>
          <a:solidFill>
            <a:srgbClr val="004B2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D3C0372E-AAB6-B186-B4D7-1B1687E4C90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50728" y="2663584"/>
            <a:ext cx="1970888" cy="3554428"/>
          </a:xfrm>
        </p:spPr>
        <p:txBody>
          <a:bodyPr vert="horz" lIns="0" tIns="45720" rIns="0" bIns="45720" rtlCol="0" anchor="t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Narrow"/>
                <a:ea typeface="+mn-ea"/>
                <a:cs typeface="+mn-cs"/>
              </a:rPr>
              <a:t>October- November</a:t>
            </a:r>
            <a:endParaRPr lang="en-US" dirty="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Wingdings"/>
              <a:buChar char="§"/>
            </a:pPr>
            <a:endParaRPr lang="en-US" sz="1600" dirty="0">
              <a:solidFill>
                <a:schemeClr val="bg1"/>
              </a:solidFill>
              <a:latin typeface="Aptos Narrow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n-US" sz="1600" dirty="0">
                <a:solidFill>
                  <a:schemeClr val="bg1"/>
                </a:solidFill>
                <a:latin typeface="Aptos Narrow"/>
              </a:rPr>
              <a:t>Task Force meeting 3 (early/mid October)</a:t>
            </a:r>
            <a:endParaRPr lang="en-US" sz="1600" dirty="0">
              <a:solidFill>
                <a:schemeClr val="bg1"/>
              </a:solidFill>
              <a:latin typeface="Aptos Narrow"/>
              <a:ea typeface="Calibri"/>
              <a:cs typeface="Calibri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n-US" sz="1600" dirty="0">
                <a:solidFill>
                  <a:schemeClr val="bg1"/>
                </a:solidFill>
                <a:latin typeface="Aptos Narrow"/>
              </a:rPr>
              <a:t>Conduct a series of 1:1 conversations, follow-up, focus groups, etc.</a:t>
            </a: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n-US" sz="1600" dirty="0">
                <a:solidFill>
                  <a:schemeClr val="bg1"/>
                </a:solidFill>
                <a:latin typeface="Aptos Narrow"/>
              </a:rPr>
              <a:t>Three (3) Public Hearings (early November)</a:t>
            </a:r>
            <a:endParaRPr lang="en-US" sz="1600" dirty="0">
              <a:solidFill>
                <a:schemeClr val="bg1"/>
              </a:solidFill>
              <a:latin typeface="Aptos Narrow"/>
              <a:ea typeface="Calibri"/>
              <a:cs typeface="Calibri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n-US" sz="1600" dirty="0">
                <a:solidFill>
                  <a:schemeClr val="bg1"/>
                </a:solidFill>
                <a:latin typeface="Aptos Narrow"/>
              </a:rPr>
              <a:t>Draft final report of findings and recommendations</a:t>
            </a:r>
          </a:p>
          <a:p>
            <a:pPr marL="171450" indent="-171450">
              <a:buFont typeface="Wingdings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B462E40F-A191-07A3-AAE4-64FC0C4B9D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660504"/>
            <a:ext cx="1735585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</a:rPr>
              <a:t>December</a:t>
            </a:r>
          </a:p>
          <a:p>
            <a:endParaRPr lang="en-US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Get draft report ready for public comment period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9365CF50-0B55-2D7C-58C8-0C8B17BAA6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664797"/>
            <a:ext cx="1892129" cy="328774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</a:rPr>
              <a:t>January – March 2026</a:t>
            </a:r>
          </a:p>
          <a:p>
            <a:endParaRPr lang="en-US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Task Force meeting 4 (January)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Public comment period </a:t>
            </a:r>
            <a:br>
              <a:rPr lang="en-US" sz="1800" dirty="0">
                <a:latin typeface="Aptos Narrow"/>
              </a:rPr>
            </a:br>
            <a:r>
              <a:rPr lang="en-US" sz="1800" dirty="0">
                <a:latin typeface="Aptos Narrow"/>
              </a:rPr>
              <a:t>(1 month)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Task Force meeting 5 </a:t>
            </a:r>
            <a:br>
              <a:rPr lang="en-US" sz="1800" dirty="0">
                <a:latin typeface="Aptos Narrow"/>
              </a:rPr>
            </a:br>
            <a:r>
              <a:rPr lang="en-US" sz="1800" dirty="0">
                <a:latin typeface="Aptos Narrow"/>
              </a:rPr>
              <a:t>(late February)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00" dirty="0">
                <a:latin typeface="Aptos Narrow"/>
              </a:rPr>
              <a:t>Finalize report and submit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11E97D8-C944-B6A7-DFF5-CA5DF8ADB0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712720" y="4267200"/>
            <a:ext cx="436880" cy="1503680"/>
            <a:chOff x="2712720" y="4267200"/>
            <a:chExt cx="436880" cy="150368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8509A73-4B72-2014-FC88-998E17CAF4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712720" y="4511040"/>
              <a:ext cx="436880" cy="12598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F41BCB1-68A5-D72D-EEA3-40ECCCB02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814320" y="4267200"/>
              <a:ext cx="233680" cy="23368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939387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c46f977cf27b7ba878adc9f81c3e6451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8d9270472de6905ff6c6508836b950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C7C060-C7A5-40BB-9154-81520B860F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90EAB3-93EA-4ED7-883F-1F52161FC7CF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A5AF1A4-0282-4409-B39C-CDD315C5CFD0}">
  <ds:schemaRefs>
    <ds:schemaRef ds:uri="7e245825-fe00-44cb-a130-bcb3cdd41a9c"/>
    <ds:schemaRef ds:uri="b011d414-3260-4405-908a-95aeb116e2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c75d8168-fa8e-4753-8aef-55111ae727bd}" enabled="0" method="" siteId="{c75d8168-fa8e-4753-8aef-55111ae727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</TotalTime>
  <Words>1436</Words>
  <Application>Microsoft Office PowerPoint</Application>
  <PresentationFormat>Widescreen</PresentationFormat>
  <Paragraphs>154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Aptos Display</vt:lpstr>
      <vt:lpstr>Aptos ExtraBold</vt:lpstr>
      <vt:lpstr>Aptos Narrow</vt:lpstr>
      <vt:lpstr>Arial</vt:lpstr>
      <vt:lpstr>Arial,Sans-Serif</vt:lpstr>
      <vt:lpstr>Calibri</vt:lpstr>
      <vt:lpstr>Calibri Light</vt:lpstr>
      <vt:lpstr>Wingdings</vt:lpstr>
      <vt:lpstr>Wingdings,Sans-Serif</vt:lpstr>
      <vt:lpstr>Retrospect</vt:lpstr>
      <vt:lpstr>Charles River Task Force on  Equitable River Access</vt:lpstr>
      <vt:lpstr>Notification of Recording</vt:lpstr>
      <vt:lpstr>Agenda</vt:lpstr>
      <vt:lpstr> Roll Call</vt:lpstr>
      <vt:lpstr>Task Force Norms</vt:lpstr>
      <vt:lpstr>Task Force Norms (continued)</vt:lpstr>
      <vt:lpstr>Zoom Logistics</vt:lpstr>
      <vt:lpstr>Review September 12 Meeting Minutes</vt:lpstr>
      <vt:lpstr>Updated Project Timeline</vt:lpstr>
      <vt:lpstr>Engagement &amp; Public Hearings Process</vt:lpstr>
      <vt:lpstr>Engagement Feedback</vt:lpstr>
      <vt:lpstr>Public Hearing Dates and Locations</vt:lpstr>
      <vt:lpstr>Preliminary Recommendations for the Task Force Report - Discussion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Du, Van</dc:creator>
  <cp:lastModifiedBy>Roy, Monika (DCR)</cp:lastModifiedBy>
  <cp:revision>167</cp:revision>
  <dcterms:created xsi:type="dcterms:W3CDTF">2025-08-11T23:41:35Z</dcterms:created>
  <dcterms:modified xsi:type="dcterms:W3CDTF">2025-10-08T18:02:43Z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