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4"/>
  </p:sldMasterIdLst>
  <p:sldIdLst>
    <p:sldId id="256" r:id="rId5"/>
    <p:sldId id="287" r:id="rId6"/>
    <p:sldId id="257" r:id="rId7"/>
    <p:sldId id="285" r:id="rId8"/>
    <p:sldId id="258" r:id="rId9"/>
    <p:sldId id="273" r:id="rId10"/>
    <p:sldId id="279" r:id="rId11"/>
    <p:sldId id="282" r:id="rId12"/>
    <p:sldId id="292" r:id="rId13"/>
    <p:sldId id="293" r:id="rId14"/>
    <p:sldId id="294" r:id="rId15"/>
    <p:sldId id="295" r:id="rId16"/>
    <p:sldId id="289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DA5F047-F686-846E-B10A-195DEE70198A}" name="Du, Van" initials="DV" userId="S::vdu_mapc.org#ext#@massgov.onmicrosoft.com::47a6d444-42b4-4a65-aee3-c1a322a54d41" providerId="AD"/>
  <p188:author id="{91E4CB4D-C9A5-12EE-5DBA-DD024DF10616}" name="Roy, Monika (DCR)" initials="RM" userId="S::monika.roy@mass.gov::cd6c4b63-5e77-48d5-b6cc-4177d9876de7" providerId="AD"/>
  <p188:author id="{81F99954-DA0F-B49F-C971-0BFEC4A4310C}" name="Du, Van" initials="DV" userId="S::vdu@mapc.org::04a5bfda-6167-4024-be42-ce9539001a06" providerId="AD"/>
  <p188:author id="{3800E263-3FA3-6076-83E9-1C8DF9DE9C65}" name="Guzman, Jonathan (EEA)" initials="GJ" userId="S::jonathan.guzman@mass.gov::f35dc4a8-b2b6-4599-a8e6-9c85fbc90cfd" providerId="AD"/>
  <p188:author id="{27AAB498-5DD2-DE09-12C8-3433824A6625}" name="Guest User" initials="GU" userId="S::urn:spo:tenantanon#c75d8168-fa8e-4753-8aef-55111ae727bd::" providerId="AD"/>
  <p188:author id="{954BAEE1-65EF-0E9C-FD0A-F2645D9341B6}" name="Roy, Monika (DCR)" initials="MR" userId="S::Monika.Roy@mass.gov::cd6c4b63-5e77-48d5-b6cc-4177d9876de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B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2565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475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1044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ACD46E6-90C9-5A94-5A35-1C98F051F6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1022" y="416577"/>
            <a:ext cx="10643616" cy="71727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cap="all" baseline="0"/>
            </a:lvl1pPr>
          </a:lstStyle>
          <a:p>
            <a:pPr algn="ctr"/>
            <a:r>
              <a:rPr lang="en-US">
                <a:solidFill>
                  <a:srgbClr val="4D5BE2"/>
                </a:solidFill>
              </a:rPr>
              <a:t>ADD TITLE HERE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7D4AE5-C0C9-3ADD-96CD-4F646C40ECD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9315" y="1181873"/>
            <a:ext cx="2787650" cy="1154112"/>
          </a:xfrm>
          <a:solidFill>
            <a:schemeClr val="accent1"/>
          </a:solidFill>
        </p:spPr>
        <p:txBody>
          <a:bodyPr lIns="320040" t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C840F69-82D1-BA5D-BCDE-065BCBD763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696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2E6E650B-9763-2E1B-83A3-D40D92876A3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37610" y="1181873"/>
            <a:ext cx="4532630" cy="1154112"/>
          </a:xfrm>
          <a:solidFill>
            <a:schemeClr val="accent1"/>
          </a:solidFill>
        </p:spPr>
        <p:txBody>
          <a:bodyPr lIns="274320" tIns="457200" r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F0365650-4538-97BE-682C-4FEE50D5B3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1541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 spc="40" baseline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E605A104-600A-E6C4-A7F3-4C6E6E8B62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50250" y="1181873"/>
            <a:ext cx="3084388" cy="1154112"/>
          </a:xfrm>
          <a:solidFill>
            <a:schemeClr val="accent1"/>
          </a:solidFill>
        </p:spPr>
        <p:txBody>
          <a:bodyPr lIns="274320" t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D53846D8-2231-F40F-1840-B4D3ECF557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54202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 spc="40" baseline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0328A27F-4D37-7494-A00B-931B4AF98F3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6161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B72A2B16-E242-6548-CD5D-53E9964738A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54120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AA825916-F570-17B8-0B3F-0C3FC2D7464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82079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936D7BCE-44E5-237E-196D-3CCF2508C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10038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F3883B4-1028-4C70-B921-8FBE334E7F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537996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2538B7A0-40F3-1C50-E2D0-32A910FA7E6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5581" y="4431347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E7A61A86-EC14-71A1-4F13-8B5BC4DD2C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338706" y="5667186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8AB8BDC8-1B18-C92E-002C-8E803D44743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65161" y="5079585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33C067A7-180C-CF1A-D355-AD9EFC1F30E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31906" y="3583592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89E3E312-6617-D826-24CF-F63DC3CC30D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706265" y="3837782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7917E37C-ED1D-4637-B0A8-CAECDD7D93AA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6606164" y="4551608"/>
            <a:ext cx="4828474" cy="230639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7F4481A-F390-506E-4D63-DCAF6A4995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00708" y="2352259"/>
            <a:ext cx="10816491" cy="3363296"/>
            <a:chOff x="700708" y="2352259"/>
            <a:chExt cx="10816491" cy="3363296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7C823AA8-87A2-6001-8638-F343F400A907}"/>
                </a:ext>
              </a:extLst>
            </p:cNvPr>
            <p:cNvCxnSpPr/>
            <p:nvPr/>
          </p:nvCxnSpPr>
          <p:spPr>
            <a:xfrm flipV="1">
              <a:off x="774192" y="2451652"/>
              <a:ext cx="10643616" cy="0"/>
            </a:xfrm>
            <a:prstGeom prst="line">
              <a:avLst/>
            </a:prstGeom>
            <a:ln w="412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D0F530E-03E0-7D35-0708-C47F20465254}"/>
                </a:ext>
              </a:extLst>
            </p:cNvPr>
            <p:cNvSpPr/>
            <p:nvPr/>
          </p:nvSpPr>
          <p:spPr>
            <a:xfrm>
              <a:off x="700708" y="2355117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25A788A8-1C4E-8BDE-6C51-E311BF3124E3}"/>
                </a:ext>
              </a:extLst>
            </p:cNvPr>
            <p:cNvSpPr/>
            <p:nvPr/>
          </p:nvSpPr>
          <p:spPr>
            <a:xfrm>
              <a:off x="11318416" y="2352259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B1C1373-9DDB-2372-515C-67A4497F18F3}"/>
                </a:ext>
              </a:extLst>
            </p:cNvPr>
            <p:cNvSpPr/>
            <p:nvPr/>
          </p:nvSpPr>
          <p:spPr>
            <a:xfrm>
              <a:off x="2824250" y="2360833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260ED27-416C-9721-BEEA-92FC9C6AFE0E}"/>
                </a:ext>
              </a:extLst>
            </p:cNvPr>
            <p:cNvSpPr/>
            <p:nvPr/>
          </p:nvSpPr>
          <p:spPr>
            <a:xfrm>
              <a:off x="7071334" y="2366548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AFF3DAA4-1C0B-AB02-F0B7-AB04EEC80102}"/>
                </a:ext>
              </a:extLst>
            </p:cNvPr>
            <p:cNvSpPr/>
            <p:nvPr/>
          </p:nvSpPr>
          <p:spPr>
            <a:xfrm>
              <a:off x="9194876" y="2357975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A6169A7-8DDB-F115-7D7E-F3F5AE9B0DE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99303" y="2451650"/>
              <a:ext cx="1592" cy="1838996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0D69B09-D0BB-952F-77DD-FCCA81D1923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21650" y="2528842"/>
              <a:ext cx="1592" cy="2984894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A3322965-77FF-0956-83EE-ADA9AFCC2F19}"/>
                </a:ext>
              </a:extLst>
            </p:cNvPr>
            <p:cNvCxnSpPr>
              <a:cxnSpLocks/>
            </p:cNvCxnSpPr>
            <p:nvPr/>
          </p:nvCxnSpPr>
          <p:spPr>
            <a:xfrm>
              <a:off x="7166344" y="2496185"/>
              <a:ext cx="0" cy="932815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BD744AE-A2B8-150A-697C-7B187BF232E9}"/>
                </a:ext>
              </a:extLst>
            </p:cNvPr>
            <p:cNvCxnSpPr>
              <a:cxnSpLocks/>
            </p:cNvCxnSpPr>
            <p:nvPr/>
          </p:nvCxnSpPr>
          <p:spPr>
            <a:xfrm>
              <a:off x="9287099" y="2447199"/>
              <a:ext cx="2067" cy="1226730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83F6EBDE-BEBF-BD05-1C3E-6D9CC3A8AA09}"/>
                </a:ext>
              </a:extLst>
            </p:cNvPr>
            <p:cNvSpPr/>
            <p:nvPr/>
          </p:nvSpPr>
          <p:spPr>
            <a:xfrm>
              <a:off x="704140" y="4297941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35038F8-201A-2CE5-4F96-F5D0E07662F3}"/>
                </a:ext>
              </a:extLst>
            </p:cNvPr>
            <p:cNvSpPr/>
            <p:nvPr/>
          </p:nvSpPr>
          <p:spPr>
            <a:xfrm>
              <a:off x="2817657" y="5516772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C152144A-0227-81C8-5EB0-4217CF1CEEE7}"/>
                </a:ext>
              </a:extLst>
            </p:cNvPr>
            <p:cNvSpPr/>
            <p:nvPr/>
          </p:nvSpPr>
          <p:spPr>
            <a:xfrm>
              <a:off x="7066553" y="3435384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C30680FA-8F0F-C8F7-B721-95071536CA7B}"/>
                </a:ext>
              </a:extLst>
            </p:cNvPr>
            <p:cNvSpPr/>
            <p:nvPr/>
          </p:nvSpPr>
          <p:spPr>
            <a:xfrm>
              <a:off x="9194875" y="3679366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C0A1FBC1-3297-E024-39A0-EAA69D56BF0E}"/>
                </a:ext>
              </a:extLst>
            </p:cNvPr>
            <p:cNvSpPr/>
            <p:nvPr/>
          </p:nvSpPr>
          <p:spPr>
            <a:xfrm>
              <a:off x="4947792" y="2363691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2BE65DC2-ECCC-4D86-835A-D8496935F50C}"/>
                </a:ext>
              </a:extLst>
            </p:cNvPr>
            <p:cNvCxnSpPr>
              <a:cxnSpLocks/>
              <a:stCxn id="35" idx="4"/>
            </p:cNvCxnSpPr>
            <p:nvPr/>
          </p:nvCxnSpPr>
          <p:spPr>
            <a:xfrm flipH="1">
              <a:off x="5043997" y="2562474"/>
              <a:ext cx="3187" cy="2348586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8877BD28-BE76-FA51-3EE0-19344A0C1BDE}"/>
                </a:ext>
              </a:extLst>
            </p:cNvPr>
            <p:cNvSpPr/>
            <p:nvPr/>
          </p:nvSpPr>
          <p:spPr>
            <a:xfrm>
              <a:off x="4944605" y="4911060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035361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44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5985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561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247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156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975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46CE7D5-CF57-46EF-B807-FDD0502418D4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435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681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46CE7D5-CF57-46EF-B807-FDD0502418D4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6015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 err="1"/>
              <a:t>በወንዝ</a:t>
            </a:r>
            <a:r>
              <a:rPr lang="en-US" sz="5400" b="1" dirty="0"/>
              <a:t> </a:t>
            </a:r>
            <a:r>
              <a:rPr lang="en-US" sz="5400" b="1" dirty="0" err="1"/>
              <a:t>ፍትሐዊ</a:t>
            </a:r>
            <a:r>
              <a:rPr lang="en-US" sz="5400" b="1" dirty="0"/>
              <a:t> </a:t>
            </a:r>
            <a:r>
              <a:rPr lang="en-US" sz="5400" b="1" dirty="0" err="1"/>
              <a:t>ተደራሽነት</a:t>
            </a:r>
            <a:r>
              <a:rPr lang="en-US" sz="5400" b="1" dirty="0"/>
              <a:t> </a:t>
            </a:r>
            <a:r>
              <a:rPr lang="en-US" sz="5400" b="1" dirty="0" err="1"/>
              <a:t>ላይ</a:t>
            </a:r>
            <a:r>
              <a:rPr lang="en-US" sz="5400" b="1" dirty="0"/>
              <a:t> </a:t>
            </a:r>
            <a:br>
              <a:rPr lang="en-US" sz="5400" b="1" dirty="0"/>
            </a:br>
            <a:r>
              <a:rPr lang="en-US" sz="5400" b="1" dirty="0"/>
              <a:t>የ Charles River </a:t>
            </a:r>
            <a:r>
              <a:rPr lang="en-US" sz="5400" b="1" dirty="0" err="1"/>
              <a:t>ግብረ</a:t>
            </a:r>
            <a:r>
              <a:rPr lang="en-US" sz="5400" b="1" dirty="0"/>
              <a:t> </a:t>
            </a:r>
            <a:r>
              <a:rPr lang="am-ET" sz="5400" b="1" dirty="0"/>
              <a:t>ኃ</a:t>
            </a:r>
            <a:r>
              <a:rPr lang="en-US" sz="5400" b="1" dirty="0" err="1"/>
              <a:t>ይል</a:t>
            </a:r>
            <a:r>
              <a:rPr lang="en-US" sz="5400" b="1" dirty="0"/>
              <a:t> </a:t>
            </a:r>
            <a:endParaRPr lang="en-US" sz="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n-US" dirty="0"/>
          </a:p>
          <a:p>
            <a:r>
              <a:rPr lang="en-US" sz="2800" cap="none" dirty="0" err="1">
                <a:solidFill>
                  <a:srgbClr val="004B24"/>
                </a:solidFill>
                <a:latin typeface="Arial"/>
                <a:cs typeface="Arial"/>
              </a:rPr>
              <a:t>ስብሰባ</a:t>
            </a:r>
            <a:r>
              <a:rPr lang="en-US" sz="2800" cap="none" dirty="0">
                <a:solidFill>
                  <a:srgbClr val="004B24"/>
                </a:solidFill>
                <a:latin typeface="Arial"/>
                <a:cs typeface="Arial"/>
              </a:rPr>
              <a:t> 4 | 3-ኖቬምበር-2025</a:t>
            </a: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EBAC3E-A105-93AD-2E4C-6B2565F2A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8B2EDC-34FB-52C8-D9BB-FA5F93B24B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latin typeface="Aptos Display"/>
                <a:ea typeface="Calibri Light"/>
                <a:cs typeface="Calibri Light"/>
              </a:rPr>
              <a:t>በኖቬምበር</a:t>
            </a:r>
            <a:r>
              <a:rPr lang="en-US" dirty="0">
                <a:latin typeface="Aptos Display"/>
                <a:ea typeface="Calibri Light"/>
                <a:cs typeface="Calibri Light"/>
              </a:rPr>
              <a:t> 6 </a:t>
            </a:r>
            <a:r>
              <a:rPr lang="en-US" dirty="0" err="1">
                <a:latin typeface="Aptos Display"/>
                <a:ea typeface="Calibri Light"/>
                <a:cs typeface="Calibri Light"/>
              </a:rPr>
              <a:t>የሳይት</a:t>
            </a:r>
            <a:r>
              <a:rPr lang="en-US" dirty="0">
                <a:latin typeface="Aptos Display"/>
                <a:ea typeface="Calibri Light"/>
                <a:cs typeface="Calibri Light"/>
              </a:rPr>
              <a:t> </a:t>
            </a:r>
            <a:r>
              <a:rPr lang="en-US" dirty="0" err="1">
                <a:latin typeface="Aptos Display"/>
                <a:ea typeface="Calibri Light"/>
                <a:cs typeface="Calibri Light"/>
              </a:rPr>
              <a:t>ጉዞ</a:t>
            </a:r>
            <a:r>
              <a:rPr lang="en-US" dirty="0">
                <a:latin typeface="Aptos Display"/>
                <a:ea typeface="Calibri Light"/>
                <a:cs typeface="Calibri Light"/>
              </a:rPr>
              <a:t> </a:t>
            </a:r>
            <a:r>
              <a:rPr lang="en-US" dirty="0" err="1">
                <a:latin typeface="Aptos Display"/>
                <a:ea typeface="Calibri Light"/>
                <a:cs typeface="Calibri Light"/>
              </a:rPr>
              <a:t>ላይ</a:t>
            </a:r>
            <a:r>
              <a:rPr lang="en-US" dirty="0">
                <a:latin typeface="Aptos Display"/>
                <a:ea typeface="Calibri Light"/>
                <a:cs typeface="Calibri Light"/>
              </a:rPr>
              <a:t> </a:t>
            </a:r>
            <a:r>
              <a:rPr lang="en-US" dirty="0" err="1">
                <a:latin typeface="Aptos Display"/>
                <a:ea typeface="Calibri Light"/>
                <a:cs typeface="Calibri Light"/>
              </a:rPr>
              <a:t>ይወያዩ</a:t>
            </a:r>
            <a:endParaRPr lang="en-US" dirty="0">
              <a:latin typeface="Aptos Display"/>
              <a:ea typeface="Calibri Light"/>
              <a:cs typeface="Calibri Light"/>
            </a:endParaRPr>
          </a:p>
        </p:txBody>
      </p:sp>
      <p:sp>
        <p:nvSpPr>
          <p:cNvPr id="3" name="Content Placeholder 2" descr="A map of Cambridge with Memorial Drive highlighted between the Eliot Bridge and the Longfellow Bridge.">
            <a:extLst>
              <a:ext uri="{FF2B5EF4-FFF2-40B4-BE49-F238E27FC236}">
                <a16:creationId xmlns:a16="http://schemas.microsoft.com/office/drawing/2014/main" id="{02C299BB-7D78-66A6-DDA8-22291A65C9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endParaRPr lang="en-US" sz="28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>
              <a:buFont typeface="Wingdings,Sans-Serif" panose="020F0502020204030204" pitchFamily="34" charset="0"/>
              <a:buChar char="§"/>
            </a:pPr>
            <a:endParaRPr lang="en-US" sz="1700" dirty="0">
              <a:solidFill>
                <a:srgbClr val="000000"/>
              </a:solidFill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  <p:pic>
        <p:nvPicPr>
          <p:cNvPr id="4" name="Picture 3" descr="የ  Cambridge ካርታ፣ በ Eliot Bridge እና በ Longfellow Bridge መካከል  Memorial Drive ደመቅ ተደርጎ፡፡">
            <a:extLst>
              <a:ext uri="{FF2B5EF4-FFF2-40B4-BE49-F238E27FC236}">
                <a16:creationId xmlns:a16="http://schemas.microsoft.com/office/drawing/2014/main" id="{657B0953-D3A9-4E0C-2FDE-F04C243C1D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9134" y="2056190"/>
            <a:ext cx="6484890" cy="4015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2238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DD917D-D6D8-13CA-CC9D-9A686B5F08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5CE783-660D-1259-6D03-3D151E3B8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>
                <a:latin typeface="Aptos Display"/>
                <a:ea typeface="Calibri Light"/>
                <a:cs typeface="Calibri Light"/>
              </a:rPr>
              <a:t>በህዝብ</a:t>
            </a:r>
            <a:r>
              <a:rPr lang="en-US" dirty="0">
                <a:latin typeface="Aptos Display"/>
                <a:ea typeface="Calibri Light"/>
                <a:cs typeface="Calibri Light"/>
              </a:rPr>
              <a:t> </a:t>
            </a:r>
            <a:r>
              <a:rPr lang="en-US" dirty="0" err="1">
                <a:latin typeface="Aptos Display"/>
                <a:ea typeface="Calibri Light"/>
                <a:cs typeface="Calibri Light"/>
              </a:rPr>
              <a:t>አስተያየቶች</a:t>
            </a:r>
            <a:r>
              <a:rPr lang="en-US" dirty="0">
                <a:latin typeface="Aptos Display"/>
                <a:ea typeface="Calibri Light"/>
                <a:cs typeface="Calibri Light"/>
              </a:rPr>
              <a:t> </a:t>
            </a:r>
            <a:r>
              <a:rPr lang="en-US" dirty="0" err="1">
                <a:latin typeface="Aptos Display"/>
                <a:ea typeface="Calibri Light"/>
                <a:cs typeface="Calibri Light"/>
              </a:rPr>
              <a:t>መቀበያ</a:t>
            </a:r>
            <a:r>
              <a:rPr lang="en-US" dirty="0">
                <a:latin typeface="Aptos Display"/>
                <a:ea typeface="Calibri Light"/>
                <a:cs typeface="Calibri Light"/>
              </a:rPr>
              <a:t> </a:t>
            </a:r>
            <a:r>
              <a:rPr lang="en-US" dirty="0" err="1">
                <a:latin typeface="Aptos Display"/>
                <a:ea typeface="Calibri Light"/>
                <a:cs typeface="Calibri Light"/>
              </a:rPr>
              <a:t>ስብሰባ</a:t>
            </a:r>
            <a:r>
              <a:rPr lang="en-US" dirty="0">
                <a:latin typeface="Aptos Display"/>
                <a:ea typeface="Calibri Light"/>
                <a:cs typeface="Calibri Light"/>
              </a:rPr>
              <a:t> </a:t>
            </a:r>
            <a:r>
              <a:rPr lang="en-US" dirty="0" err="1">
                <a:latin typeface="Aptos Display"/>
                <a:ea typeface="Calibri Light"/>
                <a:cs typeface="Calibri Light"/>
              </a:rPr>
              <a:t>አወቃቀር</a:t>
            </a:r>
            <a:r>
              <a:rPr lang="en-US" dirty="0">
                <a:latin typeface="Aptos Display"/>
                <a:ea typeface="Calibri Light"/>
                <a:cs typeface="Calibri Light"/>
              </a:rPr>
              <a:t> </a:t>
            </a:r>
            <a:r>
              <a:rPr lang="en-US" dirty="0" err="1">
                <a:latin typeface="Aptos Display"/>
                <a:ea typeface="Calibri Light"/>
                <a:cs typeface="Calibri Light"/>
              </a:rPr>
              <a:t>እና</a:t>
            </a:r>
            <a:r>
              <a:rPr lang="en-US" dirty="0">
                <a:latin typeface="Aptos Display"/>
                <a:ea typeface="Calibri Light"/>
                <a:cs typeface="Calibri Light"/>
              </a:rPr>
              <a:t> </a:t>
            </a:r>
            <a:r>
              <a:rPr lang="en-US" dirty="0" err="1">
                <a:latin typeface="Aptos Display"/>
                <a:ea typeface="Calibri Light"/>
                <a:cs typeface="Calibri Light"/>
              </a:rPr>
              <a:t>ይዘት</a:t>
            </a:r>
            <a:r>
              <a:rPr lang="en-US" dirty="0">
                <a:latin typeface="Aptos Display"/>
                <a:ea typeface="Calibri Light"/>
                <a:cs typeface="Calibri Light"/>
              </a:rPr>
              <a:t> </a:t>
            </a:r>
            <a:r>
              <a:rPr lang="en-US" dirty="0" err="1">
                <a:latin typeface="Aptos Display"/>
                <a:ea typeface="Calibri Light"/>
                <a:cs typeface="Calibri Light"/>
              </a:rPr>
              <a:t>ላይ</a:t>
            </a:r>
            <a:r>
              <a:rPr lang="en-US" dirty="0">
                <a:latin typeface="Aptos Display"/>
                <a:ea typeface="Calibri Light"/>
                <a:cs typeface="Calibri Light"/>
              </a:rPr>
              <a:t> </a:t>
            </a:r>
            <a:r>
              <a:rPr lang="en-US" dirty="0" err="1">
                <a:latin typeface="Aptos Display"/>
                <a:ea typeface="Calibri Light"/>
                <a:cs typeface="Calibri Light"/>
              </a:rPr>
              <a:t>ይወያዩ</a:t>
            </a:r>
            <a:endParaRPr lang="en-US" dirty="0">
              <a:latin typeface="Aptos Display"/>
              <a:ea typeface="Calibri Light"/>
              <a:cs typeface="Calibri Ligh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B13290-8FE8-FD78-3EF1-17DBE2DAAD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የህዝብ</a:t>
            </a:r>
            <a:r>
              <a:rPr lang="en-US" sz="28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አስተያየቶች</a:t>
            </a:r>
            <a:r>
              <a:rPr lang="en-US" sz="28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መቀበያ</a:t>
            </a:r>
            <a:r>
              <a:rPr lang="en-US" sz="28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ስብሰባ</a:t>
            </a:r>
            <a:r>
              <a:rPr lang="en-US" sz="28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:</a:t>
            </a:r>
          </a:p>
          <a:p>
            <a:pPr marL="932180" lvl="4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2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ሰኞ</a:t>
            </a:r>
            <a:r>
              <a:rPr lang="en-US" sz="22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2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ኖቬምበር</a:t>
            </a:r>
            <a:r>
              <a:rPr lang="en-US" sz="22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10 </a:t>
            </a:r>
            <a:r>
              <a:rPr lang="en-US" sz="22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ምሽት</a:t>
            </a:r>
            <a:r>
              <a:rPr lang="en-US" sz="22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ከ 6-8 </a:t>
            </a:r>
            <a:r>
              <a:rPr lang="en-US" sz="22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ሰዓት</a:t>
            </a:r>
            <a:r>
              <a:rPr lang="en-US" sz="22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፡ </a:t>
            </a:r>
            <a:r>
              <a:rPr lang="en-US" sz="22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ቨርቹዋል</a:t>
            </a:r>
            <a:endParaRPr lang="en-US" sz="2200" dirty="0">
              <a:ea typeface="Calibri"/>
              <a:cs typeface="Calibri"/>
            </a:endParaRPr>
          </a:p>
          <a:p>
            <a:pPr marL="932180" lvl="4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2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ሰኞ</a:t>
            </a:r>
            <a:r>
              <a:rPr lang="en-US" sz="22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2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ኖቬምበር</a:t>
            </a:r>
            <a:r>
              <a:rPr lang="en-US" sz="22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17 </a:t>
            </a:r>
            <a:r>
              <a:rPr lang="en-US" sz="22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ምሽት</a:t>
            </a:r>
            <a:r>
              <a:rPr lang="en-US" sz="22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ከ 6-8 </a:t>
            </a:r>
            <a:r>
              <a:rPr lang="en-US" sz="22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ሰዓት</a:t>
            </a:r>
            <a:r>
              <a:rPr lang="en-US" sz="22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፡ </a:t>
            </a:r>
            <a:r>
              <a:rPr lang="en-US" sz="22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በአካል</a:t>
            </a:r>
            <a:r>
              <a:rPr lang="en-US" sz="22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Cambridge </a:t>
            </a:r>
            <a:r>
              <a:rPr lang="en-US" sz="22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የማህበረሰብ</a:t>
            </a:r>
            <a:r>
              <a:rPr lang="en-US" sz="22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2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ማዕከል</a:t>
            </a:r>
            <a:r>
              <a:rPr lang="en-US" sz="22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፣ </a:t>
            </a:r>
            <a:r>
              <a:rPr lang="en-US" sz="22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የማህበረሰብ</a:t>
            </a:r>
            <a:r>
              <a:rPr lang="en-US" sz="22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2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ክፍል</a:t>
            </a:r>
            <a:endParaRPr lang="en-US" sz="22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 dirty="0" err="1">
                <a:latin typeface="Aptos Narrow"/>
                <a:ea typeface="Calibri"/>
                <a:cs typeface="Calibri"/>
              </a:rPr>
              <a:t>ማህበረሰቡ</a:t>
            </a:r>
            <a:r>
              <a:rPr lang="en-US" sz="2800" dirty="0">
                <a:latin typeface="Aptos Narrow"/>
                <a:ea typeface="Calibri"/>
                <a:cs typeface="Calibri"/>
              </a:rPr>
              <a:t>  </a:t>
            </a:r>
            <a:r>
              <a:rPr lang="en-US" sz="2800" dirty="0" err="1">
                <a:latin typeface="Aptos Narrow"/>
                <a:ea typeface="Calibri"/>
                <a:cs typeface="Calibri"/>
              </a:rPr>
              <a:t>ጋር</a:t>
            </a:r>
            <a:r>
              <a:rPr lang="en-US" sz="2800" dirty="0">
                <a:latin typeface="Aptos Narrow"/>
                <a:ea typeface="Calibri"/>
                <a:cs typeface="Calibri"/>
              </a:rPr>
              <a:t> </a:t>
            </a:r>
            <a:r>
              <a:rPr lang="en-US" sz="2800" dirty="0" err="1">
                <a:latin typeface="Aptos Narrow"/>
                <a:ea typeface="Calibri"/>
                <a:cs typeface="Calibri"/>
              </a:rPr>
              <a:t>ለመድረስ</a:t>
            </a:r>
            <a:r>
              <a:rPr lang="en-US" sz="2800" dirty="0">
                <a:latin typeface="Aptos Narrow"/>
                <a:ea typeface="Calibri"/>
                <a:cs typeface="Calibri"/>
              </a:rPr>
              <a:t> </a:t>
            </a:r>
            <a:r>
              <a:rPr lang="en-US" sz="2800" dirty="0" err="1">
                <a:latin typeface="Aptos Narrow"/>
                <a:ea typeface="Calibri"/>
                <a:cs typeface="Calibri"/>
              </a:rPr>
              <a:t>የሚደረግ</a:t>
            </a:r>
            <a:r>
              <a:rPr lang="en-US" sz="2800" dirty="0">
                <a:latin typeface="Aptos Narrow"/>
                <a:ea typeface="Calibri"/>
                <a:cs typeface="Calibri"/>
              </a:rPr>
              <a:t> </a:t>
            </a:r>
            <a:r>
              <a:rPr lang="en-US" sz="2800" dirty="0" err="1">
                <a:latin typeface="Aptos Narrow"/>
                <a:ea typeface="Calibri"/>
                <a:cs typeface="Calibri"/>
              </a:rPr>
              <a:t>እንቅስቃሴን</a:t>
            </a:r>
            <a:r>
              <a:rPr lang="en-US" sz="2800" dirty="0">
                <a:latin typeface="Aptos Narrow"/>
                <a:ea typeface="Calibri"/>
                <a:cs typeface="Calibri"/>
              </a:rPr>
              <a:t> </a:t>
            </a:r>
            <a:r>
              <a:rPr lang="en-US" sz="2800" dirty="0" err="1">
                <a:latin typeface="Aptos Narrow"/>
                <a:ea typeface="Calibri"/>
                <a:cs typeface="Calibri"/>
              </a:rPr>
              <a:t>በሚመለከት</a:t>
            </a:r>
            <a:r>
              <a:rPr lang="en-US" sz="2800" dirty="0">
                <a:latin typeface="Aptos Narrow"/>
                <a:ea typeface="Calibri"/>
                <a:cs typeface="Calibri"/>
              </a:rPr>
              <a:t> </a:t>
            </a:r>
            <a:r>
              <a:rPr lang="en-US" sz="2800" dirty="0" err="1">
                <a:latin typeface="Aptos Narrow"/>
                <a:ea typeface="Calibri"/>
                <a:cs typeface="Calibri"/>
              </a:rPr>
              <a:t>የቅርብ</a:t>
            </a:r>
            <a:r>
              <a:rPr lang="en-US" sz="2800" dirty="0">
                <a:latin typeface="Aptos Narrow"/>
                <a:ea typeface="Calibri"/>
                <a:cs typeface="Calibri"/>
              </a:rPr>
              <a:t> </a:t>
            </a:r>
            <a:r>
              <a:rPr lang="en-US" sz="2800" dirty="0" err="1">
                <a:latin typeface="Aptos Narrow"/>
                <a:ea typeface="Calibri"/>
                <a:cs typeface="Calibri"/>
              </a:rPr>
              <a:t>ጊዜ</a:t>
            </a:r>
            <a:r>
              <a:rPr lang="en-US" sz="2800" dirty="0">
                <a:latin typeface="Aptos Narrow"/>
                <a:ea typeface="Calibri"/>
                <a:cs typeface="Calibri"/>
              </a:rPr>
              <a:t> </a:t>
            </a:r>
            <a:r>
              <a:rPr lang="en-US" sz="2800" dirty="0" err="1">
                <a:latin typeface="Aptos Narrow"/>
                <a:ea typeface="Calibri"/>
                <a:cs typeface="Calibri"/>
              </a:rPr>
              <a:t>መረጃ</a:t>
            </a:r>
            <a:r>
              <a:rPr lang="en-US" sz="2800" dirty="0">
                <a:latin typeface="Aptos Narrow"/>
                <a:ea typeface="Calibri"/>
                <a:cs typeface="Calibri"/>
              </a:rPr>
              <a:t>:</a:t>
            </a:r>
          </a:p>
          <a:p>
            <a:pPr marL="932180" lvl="4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200" dirty="0" err="1">
                <a:latin typeface="Aptos Narrow"/>
                <a:ea typeface="Calibri"/>
                <a:cs typeface="Calibri"/>
              </a:rPr>
              <a:t>የአንድ</a:t>
            </a:r>
            <a:r>
              <a:rPr lang="en-US" sz="2200" dirty="0">
                <a:latin typeface="Aptos Narrow"/>
                <a:ea typeface="Calibri"/>
                <a:cs typeface="Calibri"/>
              </a:rPr>
              <a:t> </a:t>
            </a:r>
            <a:r>
              <a:rPr lang="en-US" sz="2200" dirty="0" err="1">
                <a:latin typeface="Aptos Narrow"/>
                <a:ea typeface="Calibri"/>
                <a:cs typeface="Calibri"/>
              </a:rPr>
              <a:t>ለአንድ</a:t>
            </a:r>
            <a:r>
              <a:rPr lang="en-US" sz="2200" dirty="0">
                <a:latin typeface="Aptos Narrow"/>
                <a:ea typeface="Calibri"/>
                <a:cs typeface="Calibri"/>
              </a:rPr>
              <a:t> </a:t>
            </a:r>
            <a:r>
              <a:rPr lang="en-US" sz="2200" dirty="0" err="1">
                <a:latin typeface="Aptos Narrow"/>
                <a:ea typeface="Calibri"/>
                <a:cs typeface="Calibri"/>
              </a:rPr>
              <a:t>ውይይቶች</a:t>
            </a:r>
            <a:r>
              <a:rPr lang="en-US" sz="2200" dirty="0">
                <a:latin typeface="Aptos Narrow"/>
                <a:ea typeface="Calibri"/>
                <a:cs typeface="Calibri"/>
              </a:rPr>
              <a:t> </a:t>
            </a:r>
          </a:p>
          <a:p>
            <a:pPr marL="932180" lvl="4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2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የቤት</a:t>
            </a:r>
            <a:r>
              <a:rPr lang="en-US" sz="22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2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ለቤት</a:t>
            </a:r>
            <a:r>
              <a:rPr lang="en-US" sz="22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2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ማን</a:t>
            </a:r>
            <a:r>
              <a:rPr lang="am-ET" sz="22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ኳኳ</a:t>
            </a:r>
            <a:r>
              <a:rPr lang="en-US" sz="22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ት </a:t>
            </a:r>
            <a:r>
              <a:rPr lang="en-US" sz="22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እና</a:t>
            </a:r>
            <a:r>
              <a:rPr lang="en-US" sz="22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2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በራሪ</a:t>
            </a:r>
            <a:r>
              <a:rPr lang="en-US" sz="22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2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ወረቀቶች</a:t>
            </a:r>
            <a:r>
              <a:rPr lang="en-US" sz="22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2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ማሰራጨት</a:t>
            </a:r>
            <a:endParaRPr lang="en-US" sz="22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 marL="932180" lvl="4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2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ሌሎች</a:t>
            </a:r>
            <a:r>
              <a:rPr lang="en-US" sz="22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2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ማህበረሰቡ</a:t>
            </a:r>
            <a:r>
              <a:rPr lang="en-US" sz="22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2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ጋር</a:t>
            </a:r>
            <a:r>
              <a:rPr lang="en-US" sz="22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2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ለመድረስ</a:t>
            </a:r>
            <a:r>
              <a:rPr lang="en-US" sz="22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2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የሚደረጉ</a:t>
            </a:r>
            <a:r>
              <a:rPr lang="en-US" sz="22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2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እንቅስቃሴዎች</a:t>
            </a:r>
            <a:endParaRPr lang="en-US" sz="22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 marL="932180" lvl="4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endParaRPr lang="en-US" sz="22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endParaRPr lang="en-US" sz="28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endParaRPr lang="en-US" sz="28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>
              <a:buFont typeface="Wingdings,Sans-Serif" panose="020F0502020204030204" pitchFamily="34" charset="0"/>
              <a:buChar char="§"/>
            </a:pPr>
            <a:endParaRPr lang="en-US" sz="1700" dirty="0">
              <a:solidFill>
                <a:srgbClr val="000000"/>
              </a:solidFill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707410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06037D-EC0C-5CB3-2642-44DDAFEA9F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9317DA-38B9-5561-E376-DF6BB41DE2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>
                <a:latin typeface="Aptos Display"/>
                <a:ea typeface="Calibri Light"/>
                <a:cs typeface="Calibri Light"/>
              </a:rPr>
              <a:t>በህዝብ</a:t>
            </a:r>
            <a:r>
              <a:rPr lang="en-US" dirty="0">
                <a:latin typeface="Aptos Display"/>
                <a:ea typeface="Calibri Light"/>
                <a:cs typeface="Calibri Light"/>
              </a:rPr>
              <a:t> </a:t>
            </a:r>
            <a:r>
              <a:rPr lang="en-US" dirty="0" err="1">
                <a:latin typeface="Aptos Display"/>
                <a:ea typeface="Calibri Light"/>
                <a:cs typeface="Calibri Light"/>
              </a:rPr>
              <a:t>አስተያየቶች</a:t>
            </a:r>
            <a:r>
              <a:rPr lang="en-US" dirty="0">
                <a:latin typeface="Aptos Display"/>
                <a:ea typeface="Calibri Light"/>
                <a:cs typeface="Calibri Light"/>
              </a:rPr>
              <a:t> </a:t>
            </a:r>
            <a:r>
              <a:rPr lang="en-US" dirty="0" err="1">
                <a:latin typeface="Aptos Display"/>
                <a:ea typeface="Calibri Light"/>
                <a:cs typeface="Calibri Light"/>
              </a:rPr>
              <a:t>መቀበያ</a:t>
            </a:r>
            <a:r>
              <a:rPr lang="en-US" dirty="0">
                <a:latin typeface="Aptos Display"/>
                <a:ea typeface="Calibri Light"/>
                <a:cs typeface="Calibri Light"/>
              </a:rPr>
              <a:t> </a:t>
            </a:r>
            <a:r>
              <a:rPr lang="en-US" dirty="0" err="1">
                <a:latin typeface="Aptos Display"/>
                <a:ea typeface="Calibri Light"/>
                <a:cs typeface="Calibri Light"/>
              </a:rPr>
              <a:t>ስብሰባ</a:t>
            </a:r>
            <a:r>
              <a:rPr lang="en-US" dirty="0">
                <a:latin typeface="Aptos Display"/>
                <a:ea typeface="Calibri Light"/>
                <a:cs typeface="Calibri Light"/>
              </a:rPr>
              <a:t> </a:t>
            </a:r>
            <a:r>
              <a:rPr lang="en-US" dirty="0" err="1">
                <a:latin typeface="Aptos Display"/>
                <a:ea typeface="Calibri Light"/>
                <a:cs typeface="Calibri Light"/>
              </a:rPr>
              <a:t>አወቃቀር</a:t>
            </a:r>
            <a:r>
              <a:rPr lang="en-US" dirty="0">
                <a:latin typeface="Aptos Display"/>
                <a:ea typeface="Calibri Light"/>
                <a:cs typeface="Calibri Light"/>
              </a:rPr>
              <a:t> </a:t>
            </a:r>
            <a:r>
              <a:rPr lang="en-US" dirty="0" err="1">
                <a:latin typeface="Aptos Display"/>
                <a:ea typeface="Calibri Light"/>
                <a:cs typeface="Calibri Light"/>
              </a:rPr>
              <a:t>እና</a:t>
            </a:r>
            <a:r>
              <a:rPr lang="en-US" dirty="0">
                <a:latin typeface="Aptos Display"/>
                <a:ea typeface="Calibri Light"/>
                <a:cs typeface="Calibri Light"/>
              </a:rPr>
              <a:t> </a:t>
            </a:r>
            <a:r>
              <a:rPr lang="en-US" dirty="0" err="1">
                <a:latin typeface="Aptos Display"/>
                <a:ea typeface="Calibri Light"/>
                <a:cs typeface="Calibri Light"/>
              </a:rPr>
              <a:t>ይዘት</a:t>
            </a:r>
            <a:r>
              <a:rPr lang="en-US" dirty="0">
                <a:latin typeface="Aptos Display"/>
                <a:ea typeface="Calibri Light"/>
                <a:cs typeface="Calibri Light"/>
              </a:rPr>
              <a:t> </a:t>
            </a:r>
            <a:r>
              <a:rPr lang="en-US" dirty="0" err="1">
                <a:latin typeface="Aptos Display"/>
                <a:ea typeface="Calibri Light"/>
                <a:cs typeface="Calibri Light"/>
              </a:rPr>
              <a:t>ላይ</a:t>
            </a:r>
            <a:r>
              <a:rPr lang="en-US" dirty="0">
                <a:latin typeface="Aptos Display"/>
                <a:ea typeface="Calibri Light"/>
                <a:cs typeface="Calibri Light"/>
              </a:rPr>
              <a:t> </a:t>
            </a:r>
            <a:r>
              <a:rPr lang="en-US" dirty="0" err="1">
                <a:latin typeface="Aptos Display"/>
                <a:ea typeface="Calibri Light"/>
                <a:cs typeface="Calibri Light"/>
              </a:rPr>
              <a:t>ይወያዩ</a:t>
            </a:r>
            <a:r>
              <a:rPr lang="en-US" dirty="0">
                <a:latin typeface="Aptos Display"/>
                <a:ea typeface="Calibri Light"/>
                <a:cs typeface="Calibri Light"/>
              </a:rPr>
              <a:t> (</a:t>
            </a:r>
            <a:r>
              <a:rPr lang="en-US" dirty="0" err="1">
                <a:latin typeface="Aptos Display"/>
                <a:ea typeface="Calibri Light"/>
                <a:cs typeface="Calibri Light"/>
              </a:rPr>
              <a:t>ቀጥ</a:t>
            </a:r>
            <a:r>
              <a:rPr lang="am-ET" dirty="0">
                <a:latin typeface="Aptos Display"/>
                <a:ea typeface="Calibri Light"/>
                <a:cs typeface="Calibri Light"/>
              </a:rPr>
              <a:t>ሏ</a:t>
            </a:r>
            <a:r>
              <a:rPr lang="en-US" dirty="0">
                <a:latin typeface="Aptos Display"/>
                <a:ea typeface="Calibri Light"/>
                <a:cs typeface="Calibri Light"/>
              </a:rPr>
              <a:t>ል)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DE89F3-4530-F52D-9FC6-6F87AFDD9B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 b="1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ምሽት</a:t>
            </a:r>
            <a:r>
              <a:rPr lang="en-US" sz="2800" b="1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ከ6:00 – 6:15:</a:t>
            </a:r>
            <a:r>
              <a:rPr lang="en-US" sz="28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የመድረሻ</a:t>
            </a:r>
            <a:r>
              <a:rPr lang="en-US" sz="28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እና</a:t>
            </a:r>
            <a:r>
              <a:rPr lang="en-US" sz="28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የመገናኛ</a:t>
            </a:r>
            <a:r>
              <a:rPr lang="en-US" sz="28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ጊዜ</a:t>
            </a:r>
            <a:endParaRPr lang="en-US" sz="28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 b="1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ምሽት</a:t>
            </a:r>
            <a:r>
              <a:rPr lang="en-US" sz="2800" b="1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ከ6:15 – 6:45: </a:t>
            </a:r>
            <a:r>
              <a:rPr lang="en-US" sz="2800" b="1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አጠቃላይ</a:t>
            </a:r>
            <a:r>
              <a:rPr lang="en-US" sz="2800" b="1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800" b="1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ነጥቦች</a:t>
            </a:r>
            <a:r>
              <a:rPr lang="en-US" sz="2800" b="1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800" b="1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ይቀርባሉ</a:t>
            </a:r>
            <a:r>
              <a:rPr lang="en-US" sz="2800" b="1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am-ET" sz="2800" b="1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፤</a:t>
            </a:r>
            <a:r>
              <a:rPr lang="en-US" sz="2800" b="1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800" b="1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በተጨማሪ</a:t>
            </a:r>
            <a:r>
              <a:rPr lang="en-US" sz="2800" b="1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800" b="1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ጥያቄ</a:t>
            </a:r>
            <a:r>
              <a:rPr lang="en-US" sz="2800" b="1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800" b="1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እና</a:t>
            </a:r>
            <a:r>
              <a:rPr lang="en-US" sz="2800" b="1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800" b="1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መልስ</a:t>
            </a:r>
            <a:endParaRPr lang="en-US" sz="28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 b="1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ምሽት</a:t>
            </a:r>
            <a:r>
              <a:rPr lang="en-US" sz="2800" b="1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ከ6:45 – 7:30: </a:t>
            </a:r>
            <a:r>
              <a:rPr lang="en-US" sz="2800" b="1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የትንንሽ</a:t>
            </a:r>
            <a:r>
              <a:rPr lang="en-US" sz="2800" b="1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 </a:t>
            </a:r>
            <a:r>
              <a:rPr lang="en-US" sz="2800" b="1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ቡድን</a:t>
            </a:r>
            <a:r>
              <a:rPr lang="en-US" sz="2800" b="1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800" b="1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ውይይት</a:t>
            </a:r>
            <a:endParaRPr lang="en-US" sz="28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 b="1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ምሽት</a:t>
            </a:r>
            <a:r>
              <a:rPr lang="en-US" sz="2800" b="1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ከ7:30 – 8:00:  </a:t>
            </a:r>
            <a:r>
              <a:rPr lang="en-US" sz="2800" b="1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የተወያዩባቸውን</a:t>
            </a:r>
            <a:r>
              <a:rPr lang="en-US" sz="2800" b="1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800" b="1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ጉዳዮች</a:t>
            </a:r>
            <a:r>
              <a:rPr lang="en-US" sz="2800" b="1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 </a:t>
            </a:r>
            <a:r>
              <a:rPr lang="en-US" sz="2800" b="1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ለሁሉም</a:t>
            </a:r>
            <a:r>
              <a:rPr lang="en-US" sz="2800" b="1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800" b="1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ያጋራሉ</a:t>
            </a:r>
            <a:r>
              <a:rPr lang="en-US" sz="2800" b="1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(</a:t>
            </a:r>
            <a:r>
              <a:rPr lang="en-US" sz="28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Share-out) </a:t>
            </a:r>
            <a:r>
              <a:rPr lang="en-US" sz="28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እና</a:t>
            </a:r>
            <a:r>
              <a:rPr lang="en-US" sz="28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መዝጊያ</a:t>
            </a:r>
            <a:endParaRPr lang="en-US" sz="28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endParaRPr lang="en-US" sz="28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 marL="932180" lvl="4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endParaRPr lang="en-US" sz="22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endParaRPr lang="en-US" sz="28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endParaRPr lang="en-US" sz="28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>
              <a:buFont typeface="Wingdings,Sans-Serif" panose="020F0502020204030204" pitchFamily="34" charset="0"/>
              <a:buChar char="§"/>
            </a:pPr>
            <a:endParaRPr lang="en-US" sz="1700" dirty="0">
              <a:solidFill>
                <a:srgbClr val="000000"/>
              </a:solidFill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620817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0CF3F2-3BC4-FE0E-EAB5-1E89E2EFA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>
                <a:latin typeface="Aptos Display"/>
                <a:ea typeface="Calibri Light"/>
                <a:cs typeface="Calibri Light"/>
              </a:rPr>
              <a:t>ለግብረ</a:t>
            </a:r>
            <a:r>
              <a:rPr lang="en-US" dirty="0">
                <a:latin typeface="Aptos Display"/>
                <a:ea typeface="Calibri Light"/>
                <a:cs typeface="Calibri Light"/>
              </a:rPr>
              <a:t> </a:t>
            </a:r>
            <a:r>
              <a:rPr lang="am-ET" dirty="0">
                <a:latin typeface="Aptos Display"/>
                <a:ea typeface="Calibri Light"/>
                <a:cs typeface="Calibri Light"/>
              </a:rPr>
              <a:t>ኃ</a:t>
            </a:r>
            <a:r>
              <a:rPr lang="en-US" dirty="0" err="1">
                <a:latin typeface="Aptos Display"/>
                <a:ea typeface="Calibri Light"/>
                <a:cs typeface="Calibri Light"/>
              </a:rPr>
              <a:t>ይል</a:t>
            </a:r>
            <a:r>
              <a:rPr lang="en-US" dirty="0">
                <a:latin typeface="Aptos Display"/>
                <a:ea typeface="Calibri Light"/>
                <a:cs typeface="Calibri Light"/>
              </a:rPr>
              <a:t> </a:t>
            </a:r>
            <a:r>
              <a:rPr lang="en-US" dirty="0" err="1">
                <a:latin typeface="Aptos Display"/>
                <a:ea typeface="Calibri Light"/>
                <a:cs typeface="Calibri Light"/>
              </a:rPr>
              <a:t>ሪፖርት</a:t>
            </a:r>
            <a:r>
              <a:rPr lang="en-US" dirty="0">
                <a:latin typeface="Aptos Display"/>
                <a:ea typeface="Calibri Light"/>
                <a:cs typeface="Calibri Light"/>
              </a:rPr>
              <a:t> </a:t>
            </a:r>
            <a:r>
              <a:rPr lang="en-US" dirty="0" err="1">
                <a:latin typeface="Aptos Display"/>
                <a:ea typeface="Calibri Light"/>
                <a:cs typeface="Calibri Light"/>
              </a:rPr>
              <a:t>የመጀመሪያ</a:t>
            </a:r>
            <a:r>
              <a:rPr lang="en-US" dirty="0">
                <a:latin typeface="Aptos Display"/>
                <a:ea typeface="Calibri Light"/>
                <a:cs typeface="Calibri Light"/>
              </a:rPr>
              <a:t> </a:t>
            </a:r>
            <a:r>
              <a:rPr lang="en-US" dirty="0" err="1">
                <a:latin typeface="Aptos Display"/>
                <a:ea typeface="Calibri Light"/>
                <a:cs typeface="Calibri Light"/>
              </a:rPr>
              <a:t>ደረጃ</a:t>
            </a:r>
            <a:r>
              <a:rPr lang="en-US" dirty="0">
                <a:latin typeface="Aptos Display"/>
                <a:ea typeface="Calibri Light"/>
                <a:cs typeface="Calibri Light"/>
              </a:rPr>
              <a:t> </a:t>
            </a:r>
            <a:r>
              <a:rPr lang="en-US" dirty="0" err="1">
                <a:latin typeface="Aptos Display"/>
                <a:ea typeface="Calibri Light"/>
                <a:cs typeface="Calibri Light"/>
              </a:rPr>
              <a:t>ምክረ</a:t>
            </a:r>
            <a:r>
              <a:rPr lang="en-US" dirty="0">
                <a:latin typeface="Aptos Display"/>
                <a:ea typeface="Calibri Light"/>
                <a:cs typeface="Calibri Light"/>
              </a:rPr>
              <a:t> </a:t>
            </a:r>
            <a:r>
              <a:rPr lang="en-US" dirty="0" err="1">
                <a:latin typeface="Aptos Display"/>
                <a:ea typeface="Calibri Light"/>
                <a:cs typeface="Calibri Light"/>
              </a:rPr>
              <a:t>ሀሳቦች</a:t>
            </a:r>
            <a:r>
              <a:rPr lang="en-US" dirty="0">
                <a:latin typeface="Aptos Display"/>
                <a:ea typeface="Calibri Light"/>
                <a:cs typeface="Calibri Light"/>
              </a:rPr>
              <a:t> - </a:t>
            </a:r>
            <a:r>
              <a:rPr lang="en-US" dirty="0" err="1">
                <a:latin typeface="Aptos Display"/>
                <a:ea typeface="Calibri Light"/>
                <a:cs typeface="Calibri Light"/>
              </a:rPr>
              <a:t>ውይይት</a:t>
            </a:r>
            <a:endParaRPr lang="en-US" dirty="0">
              <a:latin typeface="Aptos Display"/>
              <a:ea typeface="Calibri Light"/>
              <a:cs typeface="Calibri Light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AAFEA63-4337-CF55-3A5F-31C17C31DA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 err="1">
                <a:solidFill>
                  <a:srgbClr val="004B24"/>
                </a:solidFill>
                <a:latin typeface="Aptos Narrow"/>
                <a:ea typeface="+mn-lt"/>
                <a:cs typeface="+mn-lt"/>
              </a:rPr>
              <a:t>ከክፍል</a:t>
            </a:r>
            <a:r>
              <a:rPr lang="en-US" sz="2800" b="1" dirty="0">
                <a:solidFill>
                  <a:srgbClr val="004B24"/>
                </a:solidFill>
                <a:latin typeface="Aptos Narrow"/>
                <a:ea typeface="+mn-lt"/>
                <a:cs typeface="+mn-lt"/>
              </a:rPr>
              <a:t>  205: </a:t>
            </a:r>
            <a:endParaRPr lang="en-US" sz="2800" dirty="0">
              <a:solidFill>
                <a:srgbClr val="004B24"/>
              </a:solidFill>
              <a:latin typeface="Aptos Narrow"/>
              <a:ea typeface="+mn-lt"/>
              <a:cs typeface="+mn-lt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(c) </a:t>
            </a:r>
            <a:r>
              <a:rPr lang="en-U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በንዑስ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ክፍል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(b) </a:t>
            </a:r>
            <a:r>
              <a:rPr lang="en-U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መሰረት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የግብረ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am-ET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ኃ</a:t>
            </a:r>
            <a:r>
              <a:rPr lang="en-U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ይሉ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ምክረ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ሀሳቦች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እና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በንዑስ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ክፍል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(g) </a:t>
            </a:r>
            <a:r>
              <a:rPr lang="en-U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መሰረት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የግብረ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am-ET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ኃ</a:t>
            </a:r>
            <a:r>
              <a:rPr lang="en-U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ይሉ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ሪፖርት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፡ </a:t>
            </a:r>
            <a:r>
              <a:rPr lang="en-U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በእነዚህ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/</a:t>
            </a:r>
            <a:r>
              <a:rPr lang="en-U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በሚከተሉት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ላይ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ብቻ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ሳይወሰን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የሚከተሉትን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ማድረግን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ይጨምራል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፡ (</a:t>
            </a:r>
            <a:r>
              <a:rPr lang="en-U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i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) </a:t>
            </a:r>
            <a:r>
              <a:rPr lang="en-U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ዲፓርትመንቱ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 በ Longfellow Bridge </a:t>
            </a:r>
            <a:r>
              <a:rPr lang="en-U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እና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በ Eliot Bridge </a:t>
            </a:r>
            <a:r>
              <a:rPr lang="en-U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መካከል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ያለውን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የ Charles River </a:t>
            </a:r>
            <a:r>
              <a:rPr lang="en-U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ቦታን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የሚመለከት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ውሳኔ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ሲያስተላልፍ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2400" dirty="0" err="1">
                <a:solidFill>
                  <a:srgbClr val="141414"/>
                </a:solidFill>
                <a:highlight>
                  <a:srgbClr val="FFFF00"/>
                </a:highlight>
                <a:latin typeface="Aptos Narrow"/>
                <a:ea typeface="+mn-lt"/>
                <a:cs typeface="+mn-lt"/>
              </a:rPr>
              <a:t>የአካባቢያዊ</a:t>
            </a:r>
            <a:r>
              <a:rPr lang="en-US" sz="2400" dirty="0">
                <a:solidFill>
                  <a:srgbClr val="141414"/>
                </a:solidFill>
                <a:highlight>
                  <a:srgbClr val="FFFF00"/>
                </a:highlight>
                <a:latin typeface="Aptos Narrow"/>
                <a:ea typeface="+mn-lt"/>
                <a:cs typeface="+mn-lt"/>
              </a:rPr>
              <a:t> </a:t>
            </a:r>
            <a:r>
              <a:rPr lang="en-US" sz="2400" dirty="0" err="1">
                <a:solidFill>
                  <a:srgbClr val="141414"/>
                </a:solidFill>
                <a:highlight>
                  <a:srgbClr val="FFFF00"/>
                </a:highlight>
                <a:latin typeface="Aptos Narrow"/>
                <a:ea typeface="+mn-lt"/>
                <a:cs typeface="+mn-lt"/>
              </a:rPr>
              <a:t>ፍትሐዊነት</a:t>
            </a:r>
            <a:r>
              <a:rPr lang="en-US" sz="2400" dirty="0">
                <a:solidFill>
                  <a:srgbClr val="141414"/>
                </a:solidFill>
                <a:highlight>
                  <a:srgbClr val="FFFF00"/>
                </a:highlight>
                <a:latin typeface="Aptos Narrow"/>
                <a:ea typeface="+mn-lt"/>
                <a:cs typeface="+mn-lt"/>
              </a:rPr>
              <a:t> </a:t>
            </a:r>
            <a:r>
              <a:rPr lang="en-US" sz="2400" dirty="0" err="1">
                <a:solidFill>
                  <a:srgbClr val="141414"/>
                </a:solidFill>
                <a:highlight>
                  <a:srgbClr val="FFFF00"/>
                </a:highlight>
                <a:latin typeface="Aptos Narrow"/>
                <a:ea typeface="+mn-lt"/>
                <a:cs typeface="+mn-lt"/>
              </a:rPr>
              <a:t>መርሆዎችን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 </a:t>
            </a:r>
            <a:r>
              <a:rPr lang="en-U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ከግምት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ማስገባቱን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ማረጋገጥ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፤ (ii) </a:t>
            </a:r>
            <a:r>
              <a:rPr lang="en-U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ወደ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Memorial Drive </a:t>
            </a:r>
            <a:r>
              <a:rPr lang="en-U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ማለፍን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በከፊል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ወይም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ሙሉ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ለሙሉ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መዝጋትን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የሚመለከት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ቁልፍ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/</a:t>
            </a:r>
            <a:r>
              <a:rPr lang="en-U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ጠቃሚ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ውሳኔ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ሲተላለፍ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ሁሉም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2400" dirty="0" err="1">
                <a:solidFill>
                  <a:srgbClr val="141414"/>
                </a:solidFill>
                <a:highlight>
                  <a:srgbClr val="FFFF00"/>
                </a:highlight>
                <a:latin typeface="Aptos Narrow"/>
                <a:ea typeface="+mn-lt"/>
                <a:cs typeface="+mn-lt"/>
              </a:rPr>
              <a:t>ባለድርሻ</a:t>
            </a:r>
            <a:r>
              <a:rPr lang="en-US" sz="2400" dirty="0">
                <a:solidFill>
                  <a:srgbClr val="141414"/>
                </a:solidFill>
                <a:highlight>
                  <a:srgbClr val="FFFF00"/>
                </a:highlight>
                <a:latin typeface="Aptos Narrow"/>
                <a:ea typeface="+mn-lt"/>
                <a:cs typeface="+mn-lt"/>
              </a:rPr>
              <a:t> </a:t>
            </a:r>
            <a:r>
              <a:rPr lang="en-US" sz="2400" dirty="0" err="1">
                <a:solidFill>
                  <a:srgbClr val="141414"/>
                </a:solidFill>
                <a:highlight>
                  <a:srgbClr val="FFFF00"/>
                </a:highlight>
                <a:latin typeface="Aptos Narrow"/>
                <a:ea typeface="+mn-lt"/>
                <a:cs typeface="+mn-lt"/>
              </a:rPr>
              <a:t>አካላት</a:t>
            </a:r>
            <a:r>
              <a:rPr lang="en-US" sz="2400" dirty="0">
                <a:solidFill>
                  <a:srgbClr val="141414"/>
                </a:solidFill>
                <a:highlight>
                  <a:srgbClr val="FFFF00"/>
                </a:highlight>
                <a:latin typeface="Aptos Narrow"/>
                <a:ea typeface="+mn-lt"/>
                <a:cs typeface="+mn-lt"/>
              </a:rPr>
              <a:t> </a:t>
            </a:r>
            <a:r>
              <a:rPr lang="en-US" sz="2400" dirty="0" err="1">
                <a:solidFill>
                  <a:srgbClr val="141414"/>
                </a:solidFill>
                <a:highlight>
                  <a:srgbClr val="FFFF00"/>
                </a:highlight>
                <a:latin typeface="Aptos Narrow"/>
                <a:ea typeface="+mn-lt"/>
                <a:cs typeface="+mn-lt"/>
              </a:rPr>
              <a:t>የተሳተፉ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መሆኑን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ማረጋገጥ</a:t>
            </a:r>
            <a:r>
              <a:rPr lang="am-ET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፤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(iii) </a:t>
            </a:r>
            <a:r>
              <a:rPr lang="en-U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ዲፓርትመንቱ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ወደ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Memorial Drive </a:t>
            </a:r>
            <a:r>
              <a:rPr lang="en-U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ማለፍን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በሚመለከት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ለውጥ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ሲያደርግ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አጎራባች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/</a:t>
            </a:r>
            <a:r>
              <a:rPr lang="en-U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አጠገቡ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ያሉ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ነዋሪዎች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2400" dirty="0" err="1">
                <a:solidFill>
                  <a:srgbClr val="141414"/>
                </a:solidFill>
                <a:highlight>
                  <a:srgbClr val="FFFF00"/>
                </a:highlight>
                <a:latin typeface="Aptos Narrow"/>
                <a:ea typeface="+mn-lt"/>
                <a:cs typeface="+mn-lt"/>
              </a:rPr>
              <a:t>ተገቢው</a:t>
            </a:r>
            <a:r>
              <a:rPr lang="en-US" sz="2400" dirty="0">
                <a:solidFill>
                  <a:srgbClr val="141414"/>
                </a:solidFill>
                <a:highlight>
                  <a:srgbClr val="FFFF00"/>
                </a:highlight>
                <a:latin typeface="Aptos Narrow"/>
                <a:ea typeface="+mn-lt"/>
                <a:cs typeface="+mn-lt"/>
              </a:rPr>
              <a:t> </a:t>
            </a:r>
            <a:r>
              <a:rPr lang="en-US" sz="2400" dirty="0" err="1">
                <a:solidFill>
                  <a:srgbClr val="141414"/>
                </a:solidFill>
                <a:highlight>
                  <a:srgbClr val="FFFF00"/>
                </a:highlight>
                <a:latin typeface="Aptos Narrow"/>
                <a:ea typeface="+mn-lt"/>
                <a:cs typeface="+mn-lt"/>
              </a:rPr>
              <a:t>ማስታወቂያ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የተሰጣቸው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መሆኑን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ማረጋገጥ</a:t>
            </a:r>
            <a:r>
              <a:rPr lang="am-ET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፤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እና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(iv) </a:t>
            </a:r>
            <a:r>
              <a:rPr lang="en-U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በብዙ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የተለያዩ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ባለድርሻ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አካላት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ተወዳጅ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ሊሆኑ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የሚችሉ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በ Charles River </a:t>
            </a:r>
            <a:r>
              <a:rPr lang="en-U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አጠገብ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የሚደረጉ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2400" dirty="0" err="1">
                <a:solidFill>
                  <a:srgbClr val="141414"/>
                </a:solidFill>
                <a:highlight>
                  <a:srgbClr val="FFFF00"/>
                </a:highlight>
                <a:latin typeface="Aptos Narrow"/>
                <a:ea typeface="+mn-lt"/>
                <a:cs typeface="+mn-lt"/>
              </a:rPr>
              <a:t>ፕሮግራሞችን</a:t>
            </a:r>
            <a:r>
              <a:rPr lang="en-US" sz="2400" dirty="0">
                <a:solidFill>
                  <a:srgbClr val="141414"/>
                </a:solidFill>
                <a:highlight>
                  <a:srgbClr val="FFFF00"/>
                </a:highlight>
                <a:latin typeface="Aptos Narrow"/>
                <a:ea typeface="+mn-lt"/>
                <a:cs typeface="+mn-lt"/>
              </a:rPr>
              <a:t> </a:t>
            </a:r>
            <a:r>
              <a:rPr lang="en-US" sz="2400" dirty="0" err="1">
                <a:solidFill>
                  <a:srgbClr val="141414"/>
                </a:solidFill>
                <a:highlight>
                  <a:srgbClr val="FFFF00"/>
                </a:highlight>
                <a:latin typeface="Aptos Narrow"/>
                <a:ea typeface="+mn-lt"/>
                <a:cs typeface="+mn-lt"/>
              </a:rPr>
              <a:t>ማሻሻል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፡፡</a:t>
            </a:r>
            <a:endParaRPr lang="en-US" sz="2400" dirty="0">
              <a:solidFill>
                <a:srgbClr val="000000"/>
              </a:solidFill>
              <a:latin typeface="Aptos Narrow"/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896077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8BE677-FC10-B6F5-1429-5D0FCBA977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B3A6D-65D6-9AE1-E97D-F79A89750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ptos Display"/>
              </a:rPr>
              <a:t>ቀጣይ</a:t>
            </a:r>
            <a:r>
              <a:rPr lang="en-US" dirty="0">
                <a:latin typeface="Aptos Display"/>
              </a:rPr>
              <a:t> </a:t>
            </a:r>
            <a:r>
              <a:rPr lang="en-US" dirty="0" err="1">
                <a:latin typeface="Aptos Display"/>
              </a:rPr>
              <a:t>እርምጃዎች</a:t>
            </a:r>
            <a:endParaRPr lang="en-US" dirty="0">
              <a:latin typeface="Aptos Display" panose="020B00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FFEBF4-7121-3805-811D-A578E9014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15854"/>
            <a:ext cx="10058400" cy="4023360"/>
          </a:xfrm>
        </p:spPr>
        <p:txBody>
          <a:bodyPr vert="horz" lIns="0" tIns="45720" rIns="0" bIns="45720" rtlCol="0" anchor="t">
            <a:normAutofit fontScale="77500" lnSpcReduction="20000"/>
          </a:bodyPr>
          <a:lstStyle/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800" dirty="0" err="1">
                <a:latin typeface="Aptos Narrow"/>
                <a:ea typeface="+mn-lt"/>
                <a:cs typeface="+mn-lt"/>
              </a:rPr>
              <a:t>የሳይት</a:t>
            </a:r>
            <a:r>
              <a:rPr lang="en-US" sz="2800" dirty="0">
                <a:latin typeface="Aptos Narrow"/>
                <a:ea typeface="+mn-lt"/>
                <a:cs typeface="+mn-lt"/>
              </a:rPr>
              <a:t> </a:t>
            </a:r>
            <a:r>
              <a:rPr lang="en-US" sz="2800" dirty="0" err="1">
                <a:latin typeface="Aptos Narrow"/>
                <a:ea typeface="+mn-lt"/>
                <a:cs typeface="+mn-lt"/>
              </a:rPr>
              <a:t>ጉዞ</a:t>
            </a:r>
            <a:r>
              <a:rPr lang="en-US" sz="2800" dirty="0">
                <a:latin typeface="Aptos Narrow"/>
                <a:ea typeface="+mn-lt"/>
                <a:cs typeface="+mn-lt"/>
              </a:rPr>
              <a:t> </a:t>
            </a:r>
            <a:r>
              <a:rPr lang="en-US" sz="2800" dirty="0" err="1">
                <a:latin typeface="Aptos Narrow"/>
                <a:ea typeface="+mn-lt"/>
                <a:cs typeface="+mn-lt"/>
              </a:rPr>
              <a:t>ሀሙስ</a:t>
            </a:r>
            <a:r>
              <a:rPr lang="en-US" sz="2800" dirty="0">
                <a:latin typeface="Aptos Narrow"/>
                <a:ea typeface="+mn-lt"/>
                <a:cs typeface="+mn-lt"/>
              </a:rPr>
              <a:t> </a:t>
            </a:r>
            <a:r>
              <a:rPr lang="en-US" sz="2800" dirty="0" err="1">
                <a:latin typeface="Aptos Narrow"/>
                <a:ea typeface="+mn-lt"/>
                <a:cs typeface="+mn-lt"/>
              </a:rPr>
              <a:t>ኖቬምበር</a:t>
            </a:r>
            <a:r>
              <a:rPr lang="en-US" sz="2800" dirty="0">
                <a:latin typeface="Aptos Narrow"/>
                <a:ea typeface="+mn-lt"/>
                <a:cs typeface="+mn-lt"/>
              </a:rPr>
              <a:t> 6</a:t>
            </a: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latin typeface="Aptos Narrow"/>
                <a:ea typeface="Calibri"/>
                <a:cs typeface="Calibri"/>
              </a:rPr>
              <a:t>በ MAPC </a:t>
            </a:r>
            <a:r>
              <a:rPr lang="en-US" sz="2800" dirty="0" err="1">
                <a:latin typeface="Aptos Narrow"/>
                <a:ea typeface="Calibri"/>
                <a:cs typeface="Calibri"/>
              </a:rPr>
              <a:t>የሚመራ</a:t>
            </a:r>
            <a:r>
              <a:rPr lang="en-US" sz="2800" dirty="0">
                <a:latin typeface="Aptos Narrow"/>
                <a:ea typeface="Calibri"/>
                <a:cs typeface="Calibri"/>
              </a:rPr>
              <a:t> </a:t>
            </a:r>
            <a:r>
              <a:rPr lang="en-US" sz="2800" dirty="0" err="1">
                <a:latin typeface="Aptos Narrow"/>
                <a:ea typeface="Calibri"/>
                <a:cs typeface="Calibri"/>
              </a:rPr>
              <a:t>ማህበረሰቡ</a:t>
            </a:r>
            <a:r>
              <a:rPr lang="en-US" sz="2800" dirty="0">
                <a:latin typeface="Aptos Narrow"/>
                <a:ea typeface="Calibri"/>
                <a:cs typeface="Calibri"/>
              </a:rPr>
              <a:t> </a:t>
            </a:r>
            <a:r>
              <a:rPr lang="en-US" sz="2800" dirty="0" err="1">
                <a:latin typeface="Aptos Narrow"/>
                <a:ea typeface="Calibri"/>
                <a:cs typeface="Calibri"/>
              </a:rPr>
              <a:t>ጋር</a:t>
            </a:r>
            <a:r>
              <a:rPr lang="en-US" sz="2800" dirty="0">
                <a:latin typeface="Aptos Narrow"/>
                <a:ea typeface="Calibri"/>
                <a:cs typeface="Calibri"/>
              </a:rPr>
              <a:t> </a:t>
            </a:r>
            <a:r>
              <a:rPr lang="en-US" sz="2800" dirty="0" err="1">
                <a:latin typeface="Aptos Narrow"/>
                <a:ea typeface="Calibri"/>
                <a:cs typeface="Calibri"/>
              </a:rPr>
              <a:t>የመድረስ</a:t>
            </a:r>
            <a:r>
              <a:rPr lang="en-US" sz="2800" dirty="0">
                <a:latin typeface="Aptos Narrow"/>
                <a:ea typeface="Calibri"/>
                <a:cs typeface="Calibri"/>
              </a:rPr>
              <a:t> </a:t>
            </a:r>
            <a:r>
              <a:rPr lang="en-US" sz="2800" dirty="0" err="1">
                <a:latin typeface="Aptos Narrow"/>
                <a:ea typeface="Calibri"/>
                <a:cs typeface="Calibri"/>
              </a:rPr>
              <a:t>እንቅስቃሴዎች</a:t>
            </a:r>
            <a:endParaRPr lang="en-US" sz="2800" dirty="0"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800" dirty="0" err="1">
                <a:latin typeface="Aptos Narrow"/>
                <a:ea typeface="Calibri"/>
                <a:cs typeface="Calibri"/>
              </a:rPr>
              <a:t>ኖቬምበር</a:t>
            </a:r>
            <a:r>
              <a:rPr lang="en-US" sz="2800" dirty="0">
                <a:latin typeface="Aptos Narrow"/>
                <a:ea typeface="Calibri"/>
                <a:cs typeface="Calibri"/>
              </a:rPr>
              <a:t> 10 </a:t>
            </a:r>
            <a:r>
              <a:rPr lang="en-US" sz="2800" dirty="0" err="1">
                <a:latin typeface="Aptos Narrow"/>
                <a:ea typeface="Calibri"/>
                <a:cs typeface="Calibri"/>
              </a:rPr>
              <a:t>እና</a:t>
            </a:r>
            <a:r>
              <a:rPr lang="en-US" sz="2800" dirty="0">
                <a:latin typeface="Aptos Narrow"/>
                <a:ea typeface="Calibri"/>
                <a:cs typeface="Calibri"/>
              </a:rPr>
              <a:t> 17 </a:t>
            </a:r>
            <a:r>
              <a:rPr lang="en-US" sz="2800" dirty="0" err="1">
                <a:latin typeface="Aptos Narrow"/>
                <a:ea typeface="Calibri"/>
                <a:cs typeface="Calibri"/>
              </a:rPr>
              <a:t>የሚደረጉ</a:t>
            </a:r>
            <a:r>
              <a:rPr lang="en-US" sz="2800" dirty="0">
                <a:latin typeface="Aptos Narrow"/>
                <a:ea typeface="Calibri"/>
                <a:cs typeface="Calibri"/>
              </a:rPr>
              <a:t> </a:t>
            </a:r>
            <a:r>
              <a:rPr lang="en-US" sz="2800" dirty="0" err="1">
                <a:latin typeface="Aptos Narrow"/>
                <a:ea typeface="Calibri"/>
                <a:cs typeface="Calibri"/>
              </a:rPr>
              <a:t>የህዝብ</a:t>
            </a:r>
            <a:r>
              <a:rPr lang="en-US" sz="2800" dirty="0">
                <a:latin typeface="Aptos Narrow"/>
                <a:ea typeface="Calibri"/>
                <a:cs typeface="Calibri"/>
              </a:rPr>
              <a:t> </a:t>
            </a:r>
            <a:r>
              <a:rPr lang="en-US" sz="2800" dirty="0" err="1">
                <a:latin typeface="Aptos Narrow"/>
                <a:ea typeface="Calibri"/>
                <a:cs typeface="Calibri"/>
              </a:rPr>
              <a:t>አስተያየቶች</a:t>
            </a:r>
            <a:r>
              <a:rPr lang="en-US" sz="2800" dirty="0">
                <a:latin typeface="Aptos Narrow"/>
                <a:ea typeface="Calibri"/>
                <a:cs typeface="Calibri"/>
              </a:rPr>
              <a:t> </a:t>
            </a:r>
            <a:r>
              <a:rPr lang="en-US" sz="2800" dirty="0" err="1">
                <a:latin typeface="Aptos Narrow"/>
                <a:ea typeface="Calibri"/>
                <a:cs typeface="Calibri"/>
              </a:rPr>
              <a:t>መቀበያ</a:t>
            </a:r>
            <a:r>
              <a:rPr lang="en-US" sz="2800" dirty="0">
                <a:latin typeface="Aptos Narrow"/>
                <a:ea typeface="Calibri"/>
                <a:cs typeface="Calibri"/>
              </a:rPr>
              <a:t> </a:t>
            </a:r>
            <a:r>
              <a:rPr lang="en-US" sz="2800" dirty="0" err="1">
                <a:latin typeface="Aptos Narrow"/>
                <a:ea typeface="Calibri"/>
                <a:cs typeface="Calibri"/>
              </a:rPr>
              <a:t>ስብሰባዎች</a:t>
            </a:r>
            <a:endParaRPr lang="en-US" sz="2800" dirty="0"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800" dirty="0" err="1">
                <a:solidFill>
                  <a:srgbClr val="404040"/>
                </a:solidFill>
                <a:latin typeface="Aptos Narrow"/>
              </a:rPr>
              <a:t>በጃንዋሪ</a:t>
            </a:r>
            <a:r>
              <a:rPr lang="en-US" sz="2800" dirty="0">
                <a:solidFill>
                  <a:srgbClr val="404040"/>
                </a:solidFill>
                <a:latin typeface="Aptos Narrow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Aptos Narrow"/>
              </a:rPr>
              <a:t>ወር</a:t>
            </a:r>
            <a:r>
              <a:rPr lang="en-US" sz="2800" dirty="0">
                <a:solidFill>
                  <a:srgbClr val="404040"/>
                </a:solidFill>
                <a:latin typeface="Aptos Narrow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Aptos Narrow"/>
              </a:rPr>
              <a:t>የግብረ</a:t>
            </a:r>
            <a:r>
              <a:rPr lang="en-US" sz="2800" dirty="0">
                <a:solidFill>
                  <a:srgbClr val="404040"/>
                </a:solidFill>
                <a:latin typeface="Aptos Narrow"/>
              </a:rPr>
              <a:t> </a:t>
            </a:r>
            <a:r>
              <a:rPr lang="am-ET" sz="2800" dirty="0">
                <a:solidFill>
                  <a:srgbClr val="404040"/>
                </a:solidFill>
                <a:latin typeface="Aptos Narrow"/>
              </a:rPr>
              <a:t>ኃ</a:t>
            </a:r>
            <a:r>
              <a:rPr lang="en-US" sz="2800" dirty="0" err="1">
                <a:solidFill>
                  <a:srgbClr val="404040"/>
                </a:solidFill>
                <a:latin typeface="Aptos Narrow"/>
              </a:rPr>
              <a:t>ይሉ</a:t>
            </a:r>
            <a:r>
              <a:rPr lang="en-US" sz="2800" dirty="0">
                <a:solidFill>
                  <a:srgbClr val="404040"/>
                </a:solidFill>
                <a:latin typeface="Aptos Narrow"/>
              </a:rPr>
              <a:t> 5ኛ </a:t>
            </a:r>
            <a:r>
              <a:rPr lang="en-US" sz="2800" dirty="0" err="1">
                <a:solidFill>
                  <a:srgbClr val="404040"/>
                </a:solidFill>
                <a:latin typeface="Aptos Narrow"/>
              </a:rPr>
              <a:t>ስብሰባ</a:t>
            </a:r>
            <a:r>
              <a:rPr lang="en-US" sz="2800" dirty="0">
                <a:solidFill>
                  <a:srgbClr val="404040"/>
                </a:solidFill>
                <a:latin typeface="Aptos Narrow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Aptos Narrow"/>
              </a:rPr>
              <a:t>ላይ</a:t>
            </a:r>
            <a:r>
              <a:rPr lang="en-US" sz="2800" dirty="0">
                <a:solidFill>
                  <a:srgbClr val="404040"/>
                </a:solidFill>
                <a:latin typeface="Aptos Narrow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Aptos Narrow"/>
              </a:rPr>
              <a:t>ለግብረ</a:t>
            </a:r>
            <a:r>
              <a:rPr lang="en-US" sz="2800" dirty="0">
                <a:solidFill>
                  <a:srgbClr val="404040"/>
                </a:solidFill>
                <a:latin typeface="Aptos Narrow"/>
              </a:rPr>
              <a:t> </a:t>
            </a:r>
            <a:r>
              <a:rPr lang="am-ET" sz="2800" dirty="0">
                <a:solidFill>
                  <a:srgbClr val="404040"/>
                </a:solidFill>
                <a:latin typeface="Aptos Narrow"/>
              </a:rPr>
              <a:t>ኃ</a:t>
            </a:r>
            <a:r>
              <a:rPr lang="en-US" sz="2800" dirty="0" err="1">
                <a:solidFill>
                  <a:srgbClr val="404040"/>
                </a:solidFill>
                <a:latin typeface="Aptos Narrow"/>
              </a:rPr>
              <a:t>ይሉ</a:t>
            </a:r>
            <a:r>
              <a:rPr lang="en-US" sz="2800" dirty="0">
                <a:solidFill>
                  <a:srgbClr val="404040"/>
                </a:solidFill>
                <a:latin typeface="Aptos Narrow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Aptos Narrow"/>
              </a:rPr>
              <a:t>ምርመራ</a:t>
            </a:r>
            <a:r>
              <a:rPr lang="en-US" sz="2800" dirty="0">
                <a:solidFill>
                  <a:srgbClr val="404040"/>
                </a:solidFill>
                <a:latin typeface="Aptos Narrow"/>
              </a:rPr>
              <a:t>/</a:t>
            </a:r>
            <a:r>
              <a:rPr lang="en-US" sz="2800" dirty="0" err="1">
                <a:solidFill>
                  <a:srgbClr val="404040"/>
                </a:solidFill>
                <a:latin typeface="Aptos Narrow"/>
              </a:rPr>
              <a:t>ውይይት</a:t>
            </a:r>
            <a:r>
              <a:rPr lang="en-US" sz="2800" dirty="0">
                <a:solidFill>
                  <a:srgbClr val="404040"/>
                </a:solidFill>
                <a:latin typeface="Aptos Narrow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Aptos Narrow"/>
              </a:rPr>
              <a:t>የሚቀርብ</a:t>
            </a:r>
            <a:r>
              <a:rPr lang="en-US" sz="2800" dirty="0">
                <a:solidFill>
                  <a:srgbClr val="404040"/>
                </a:solidFill>
                <a:latin typeface="Aptos Narrow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Aptos Narrow"/>
              </a:rPr>
              <a:t>ረቂቅ</a:t>
            </a:r>
            <a:r>
              <a:rPr lang="en-US" sz="2800" dirty="0">
                <a:solidFill>
                  <a:srgbClr val="404040"/>
                </a:solidFill>
                <a:latin typeface="Aptos Narrow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Aptos Narrow"/>
              </a:rPr>
              <a:t>ሪፖርት</a:t>
            </a:r>
            <a:endParaRPr lang="en-US" sz="2800" dirty="0">
              <a:solidFill>
                <a:srgbClr val="404040"/>
              </a:solidFill>
              <a:latin typeface="Aptos Narrow" panose="020B0004020202020204" pitchFamily="34" charset="0"/>
            </a:endParaRP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800" dirty="0" err="1">
                <a:solidFill>
                  <a:srgbClr val="404040"/>
                </a:solidFill>
                <a:latin typeface="Aptos Narrow"/>
              </a:rPr>
              <a:t>በፌብሩወሪ</a:t>
            </a:r>
            <a:r>
              <a:rPr lang="en-US" sz="2800" dirty="0">
                <a:solidFill>
                  <a:srgbClr val="404040"/>
                </a:solidFill>
                <a:latin typeface="Aptos Narrow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Aptos Narrow"/>
              </a:rPr>
              <a:t>ወር</a:t>
            </a:r>
            <a:r>
              <a:rPr lang="en-US" sz="2800" dirty="0">
                <a:solidFill>
                  <a:srgbClr val="404040"/>
                </a:solidFill>
                <a:latin typeface="Aptos Narrow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Aptos Narrow"/>
              </a:rPr>
              <a:t>የሚደረገው</a:t>
            </a:r>
            <a:r>
              <a:rPr lang="en-US" sz="2800" dirty="0">
                <a:solidFill>
                  <a:srgbClr val="404040"/>
                </a:solidFill>
                <a:latin typeface="Aptos Narrow"/>
              </a:rPr>
              <a:t>፣ ለ 30 </a:t>
            </a:r>
            <a:r>
              <a:rPr lang="en-US" sz="2800" dirty="0" err="1">
                <a:solidFill>
                  <a:srgbClr val="404040"/>
                </a:solidFill>
                <a:latin typeface="Aptos Narrow"/>
              </a:rPr>
              <a:t>ቀናት</a:t>
            </a:r>
            <a:r>
              <a:rPr lang="en-US" sz="2800" dirty="0">
                <a:solidFill>
                  <a:srgbClr val="404040"/>
                </a:solidFill>
                <a:latin typeface="Aptos Narrow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Aptos Narrow"/>
              </a:rPr>
              <a:t>የሚቆየውና</a:t>
            </a:r>
            <a:r>
              <a:rPr lang="en-US" sz="2800" dirty="0">
                <a:solidFill>
                  <a:srgbClr val="404040"/>
                </a:solidFill>
                <a:latin typeface="Aptos Narrow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Aptos Narrow"/>
              </a:rPr>
              <a:t>የህዝብ</a:t>
            </a:r>
            <a:r>
              <a:rPr lang="en-US" sz="2800" dirty="0">
                <a:solidFill>
                  <a:srgbClr val="404040"/>
                </a:solidFill>
                <a:latin typeface="Aptos Narrow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Aptos Narrow"/>
              </a:rPr>
              <a:t>አስተያየት</a:t>
            </a:r>
            <a:r>
              <a:rPr lang="en-US" sz="2800" dirty="0">
                <a:solidFill>
                  <a:srgbClr val="404040"/>
                </a:solidFill>
                <a:latin typeface="Aptos Narrow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Aptos Narrow"/>
              </a:rPr>
              <a:t>የሚቀርብበት</a:t>
            </a:r>
            <a:r>
              <a:rPr lang="en-US" sz="2800" dirty="0">
                <a:solidFill>
                  <a:srgbClr val="404040"/>
                </a:solidFill>
                <a:latin typeface="Aptos Narrow"/>
              </a:rPr>
              <a:t> 3ኛውን </a:t>
            </a:r>
            <a:r>
              <a:rPr lang="en-US" sz="2800" dirty="0" err="1">
                <a:solidFill>
                  <a:srgbClr val="404040"/>
                </a:solidFill>
                <a:latin typeface="Aptos Narrow"/>
              </a:rPr>
              <a:t>የህዝብ</a:t>
            </a:r>
            <a:r>
              <a:rPr lang="en-US" sz="2800" dirty="0">
                <a:solidFill>
                  <a:srgbClr val="404040"/>
                </a:solidFill>
                <a:latin typeface="Aptos Narrow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Aptos Narrow"/>
              </a:rPr>
              <a:t>አስተያየቶች</a:t>
            </a:r>
            <a:r>
              <a:rPr lang="en-US" sz="2800" dirty="0">
                <a:solidFill>
                  <a:srgbClr val="404040"/>
                </a:solidFill>
                <a:latin typeface="Aptos Narrow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Aptos Narrow"/>
              </a:rPr>
              <a:t>መቀበያ</a:t>
            </a:r>
            <a:r>
              <a:rPr lang="en-US" sz="2800" dirty="0">
                <a:solidFill>
                  <a:srgbClr val="404040"/>
                </a:solidFill>
                <a:latin typeface="Aptos Narrow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Aptos Narrow"/>
              </a:rPr>
              <a:t>ስብሰባ</a:t>
            </a:r>
            <a:r>
              <a:rPr lang="en-US" sz="2800" dirty="0">
                <a:solidFill>
                  <a:srgbClr val="404040"/>
                </a:solidFill>
                <a:latin typeface="Aptos Narrow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Aptos Narrow"/>
              </a:rPr>
              <a:t>ማስጀመር</a:t>
            </a:r>
            <a:endParaRPr lang="en-US" sz="2800" dirty="0">
              <a:solidFill>
                <a:srgbClr val="404040"/>
              </a:solidFill>
              <a:latin typeface="Aptos Narrow" panose="020B0004020202020204" pitchFamily="34" charset="0"/>
            </a:endParaRP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800" dirty="0" err="1">
                <a:solidFill>
                  <a:srgbClr val="404040"/>
                </a:solidFill>
                <a:latin typeface="Aptos Narrow"/>
              </a:rPr>
              <a:t>በህዝብ</a:t>
            </a:r>
            <a:r>
              <a:rPr lang="en-US" sz="2800" dirty="0">
                <a:solidFill>
                  <a:srgbClr val="404040"/>
                </a:solidFill>
                <a:latin typeface="Aptos Narrow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Aptos Narrow"/>
              </a:rPr>
              <a:t>አስተያየቶች</a:t>
            </a:r>
            <a:r>
              <a:rPr lang="en-US" sz="2800" dirty="0">
                <a:solidFill>
                  <a:srgbClr val="404040"/>
                </a:solidFill>
                <a:latin typeface="Aptos Narrow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Aptos Narrow"/>
              </a:rPr>
              <a:t>መሰረት</a:t>
            </a:r>
            <a:r>
              <a:rPr lang="en-US" sz="2800" dirty="0">
                <a:solidFill>
                  <a:srgbClr val="404040"/>
                </a:solidFill>
                <a:latin typeface="Aptos Narrow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Aptos Narrow"/>
              </a:rPr>
              <a:t>ሪፖርቶችን</a:t>
            </a:r>
            <a:r>
              <a:rPr lang="en-US" sz="2800" dirty="0">
                <a:solidFill>
                  <a:srgbClr val="404040"/>
                </a:solidFill>
                <a:latin typeface="Aptos Narrow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Aptos Narrow"/>
              </a:rPr>
              <a:t>ማሻሻል</a:t>
            </a:r>
            <a:endParaRPr lang="en-US" sz="2800" dirty="0">
              <a:solidFill>
                <a:srgbClr val="404040"/>
              </a:solidFill>
              <a:latin typeface="Aptos Narrow"/>
            </a:endParaRP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800" dirty="0" err="1">
                <a:solidFill>
                  <a:srgbClr val="404040"/>
                </a:solidFill>
                <a:latin typeface="Aptos Narrow"/>
              </a:rPr>
              <a:t>የተሻሻለውን</a:t>
            </a:r>
            <a:r>
              <a:rPr lang="en-US" sz="2800" dirty="0">
                <a:solidFill>
                  <a:srgbClr val="404040"/>
                </a:solidFill>
                <a:latin typeface="Aptos Narrow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Aptos Narrow"/>
              </a:rPr>
              <a:t>ሪፖርት</a:t>
            </a:r>
            <a:r>
              <a:rPr lang="en-US" sz="2800" dirty="0">
                <a:solidFill>
                  <a:srgbClr val="404040"/>
                </a:solidFill>
                <a:latin typeface="Aptos Narrow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Aptos Narrow"/>
              </a:rPr>
              <a:t>ለመገምገም</a:t>
            </a:r>
            <a:r>
              <a:rPr lang="en-US" sz="2800" dirty="0">
                <a:solidFill>
                  <a:srgbClr val="404040"/>
                </a:solidFill>
                <a:latin typeface="Aptos Narrow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Aptos Narrow"/>
              </a:rPr>
              <a:t>በማርች</a:t>
            </a:r>
            <a:r>
              <a:rPr lang="en-US" sz="2800" dirty="0">
                <a:solidFill>
                  <a:srgbClr val="404040"/>
                </a:solidFill>
                <a:latin typeface="Aptos Narrow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Aptos Narrow"/>
              </a:rPr>
              <a:t>ወር</a:t>
            </a:r>
            <a:r>
              <a:rPr lang="en-US" sz="2800" dirty="0">
                <a:solidFill>
                  <a:srgbClr val="404040"/>
                </a:solidFill>
                <a:latin typeface="Aptos Narrow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Aptos Narrow"/>
              </a:rPr>
              <a:t>የሚደረግ</a:t>
            </a:r>
            <a:r>
              <a:rPr lang="en-US" sz="2800" dirty="0">
                <a:solidFill>
                  <a:srgbClr val="404040"/>
                </a:solidFill>
                <a:latin typeface="Aptos Narrow"/>
              </a:rPr>
              <a:t> 6ኛው </a:t>
            </a:r>
            <a:r>
              <a:rPr lang="en-US" sz="2800" dirty="0" err="1">
                <a:solidFill>
                  <a:srgbClr val="404040"/>
                </a:solidFill>
                <a:latin typeface="Aptos Narrow"/>
              </a:rPr>
              <a:t>የግብረ</a:t>
            </a:r>
            <a:r>
              <a:rPr lang="en-US" sz="2800" dirty="0">
                <a:solidFill>
                  <a:srgbClr val="404040"/>
                </a:solidFill>
                <a:latin typeface="Aptos Narrow"/>
              </a:rPr>
              <a:t> </a:t>
            </a:r>
            <a:r>
              <a:rPr lang="am-ET" sz="2800" dirty="0">
                <a:solidFill>
                  <a:srgbClr val="404040"/>
                </a:solidFill>
                <a:latin typeface="Aptos Narrow"/>
              </a:rPr>
              <a:t>ኃ</a:t>
            </a:r>
            <a:r>
              <a:rPr lang="en-US" sz="2800">
                <a:solidFill>
                  <a:srgbClr val="404040"/>
                </a:solidFill>
                <a:latin typeface="Aptos Narrow"/>
              </a:rPr>
              <a:t>ይሉ </a:t>
            </a:r>
            <a:r>
              <a:rPr lang="en-US" sz="2800" dirty="0" err="1">
                <a:solidFill>
                  <a:srgbClr val="404040"/>
                </a:solidFill>
                <a:latin typeface="Aptos Narrow"/>
              </a:rPr>
              <a:t>ስብሰባ</a:t>
            </a:r>
            <a:endParaRPr lang="en-US" sz="2800" dirty="0">
              <a:solidFill>
                <a:srgbClr val="404040"/>
              </a:solidFill>
              <a:latin typeface="Aptos Narrow"/>
            </a:endParaRP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None/>
            </a:pPr>
            <a:r>
              <a:rPr lang="en-US" sz="2800" dirty="0">
                <a:solidFill>
                  <a:srgbClr val="404040"/>
                </a:solidFill>
                <a:latin typeface="Aptos Narrow"/>
              </a:rPr>
              <a:t> </a:t>
            </a: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600" i="1" dirty="0">
              <a:solidFill>
                <a:srgbClr val="404040"/>
              </a:solidFill>
              <a:latin typeface="Aptos Narrow" panose="020B0004020202020204" pitchFamily="34" charset="0"/>
            </a:endParaRP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600" i="1" dirty="0">
              <a:solidFill>
                <a:srgbClr val="00B050"/>
              </a:solidFill>
              <a:latin typeface="Aptos Narrow" panose="020B0004020202020204" pitchFamily="34" charset="0"/>
            </a:endParaRP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900" b="1" i="1" dirty="0">
              <a:solidFill>
                <a:schemeClr val="accent2"/>
              </a:solidFill>
              <a:latin typeface="Aptos Narrow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982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904C7-DD89-9BBC-5A8E-4CCCC34B3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ሪከርድ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የማድረግ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የመቅረፅ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ማስታወቂያ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0D2958-6488-46D4-057D-E913179DDC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ይህ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ስብሰባ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ይቀረፃል</a:t>
            </a:r>
            <a:r>
              <a:rPr lang="am-ET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፤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የጥበቃ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እና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መዝናኛ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ዲፓርትመንት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እና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ወይም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የሀይል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እና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የአካባቢ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ጉዳዮች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አስፈፃሚ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ቢሮ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ይህን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ቪዲዮ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፣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የማይንቀሳቀስ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ምስል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፣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ድምፅ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እና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ወይም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የቻት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ፅሁፍ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ግልባጭ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ሊያሰራጩ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ይችላሉ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፡፡ </a:t>
            </a: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በዚህ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ቨርቹዋል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ስብሰባ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መሳተፋችሁን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ስትቀጥሉ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የሚቀረፅ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ዝግጅት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አካል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ለመሆን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ተስማምታች</a:t>
            </a:r>
            <a:r>
              <a:rPr lang="am-ET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ኃ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ል፡፡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ቅጂዎች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እና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የቻት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ፅሁፍ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ግልባጮች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የህዝቡ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ሪከርድ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ሊደረጉ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ይችላሉ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፡፡</a:t>
            </a:r>
          </a:p>
        </p:txBody>
      </p:sp>
    </p:spTree>
    <p:extLst>
      <p:ext uri="{BB962C8B-B14F-4D97-AF65-F5344CB8AC3E}">
        <p14:creationId xmlns:p14="http://schemas.microsoft.com/office/powerpoint/2010/main" val="20758460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1268C-D8A9-B8D6-C176-4382FEF53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አጀንዳ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20FE9E-D1F9-6225-0BD6-212A89ABDA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560" y="1937174"/>
            <a:ext cx="10058400" cy="4023360"/>
          </a:xfrm>
        </p:spPr>
        <p:txBody>
          <a:bodyPr vert="horz" lIns="0" tIns="45720" rIns="0" bIns="45720" rtlCol="0" anchor="t">
            <a:normAutofit fontScale="92500"/>
          </a:bodyPr>
          <a:lstStyle/>
          <a:p>
            <a:pPr marL="749300" lvl="0" indent="-457200">
              <a:lnSpc>
                <a:spcPct val="80000"/>
              </a:lnSpc>
              <a:buClr>
                <a:srgbClr val="004B24"/>
              </a:buClr>
              <a:buFont typeface="Calibri" panose="020F0502020204030204" pitchFamily="34" charset="0"/>
              <a:buAutoNum type="arabicPeriod"/>
            </a:pPr>
            <a:r>
              <a:rPr lang="en-US" sz="2400" dirty="0" err="1"/>
              <a:t>እንኳን</a:t>
            </a:r>
            <a:r>
              <a:rPr lang="en-US" sz="2400" dirty="0"/>
              <a:t> </a:t>
            </a:r>
            <a:r>
              <a:rPr lang="en-US" sz="2400" dirty="0" err="1"/>
              <a:t>በደህና</a:t>
            </a:r>
            <a:r>
              <a:rPr lang="en-US" sz="2400" dirty="0"/>
              <a:t> </a:t>
            </a:r>
            <a:r>
              <a:rPr lang="en-US" sz="2400" dirty="0" err="1"/>
              <a:t>መጡ</a:t>
            </a:r>
            <a:r>
              <a:rPr lang="en-US" sz="2400" dirty="0"/>
              <a:t> </a:t>
            </a:r>
            <a:r>
              <a:rPr lang="en-US" sz="2400" dirty="0" err="1"/>
              <a:t>እና</a:t>
            </a:r>
            <a:r>
              <a:rPr lang="en-US" sz="2400" dirty="0"/>
              <a:t> </a:t>
            </a:r>
            <a:r>
              <a:rPr lang="en-US" sz="2400" dirty="0" err="1"/>
              <a:t>የአባላትን</a:t>
            </a:r>
            <a:r>
              <a:rPr lang="en-US" sz="2400" dirty="0"/>
              <a:t> </a:t>
            </a:r>
            <a:r>
              <a:rPr lang="en-US" sz="2400" dirty="0" err="1"/>
              <a:t>ስም</a:t>
            </a:r>
            <a:r>
              <a:rPr lang="en-US" sz="2400" dirty="0"/>
              <a:t> </a:t>
            </a:r>
            <a:r>
              <a:rPr lang="en-US" sz="2400" dirty="0" err="1"/>
              <a:t>ዝርዝር</a:t>
            </a:r>
            <a:r>
              <a:rPr lang="en-US" sz="2400" dirty="0"/>
              <a:t> </a:t>
            </a:r>
            <a:r>
              <a:rPr lang="en-US" sz="2400" dirty="0" err="1"/>
              <a:t>መጥራት</a:t>
            </a:r>
            <a:r>
              <a:rPr lang="en-US" sz="2400" dirty="0"/>
              <a:t> </a:t>
            </a:r>
          </a:p>
          <a:p>
            <a:pPr marL="749300" lvl="0" indent="-457200">
              <a:lnSpc>
                <a:spcPct val="80000"/>
              </a:lnSpc>
              <a:buClr>
                <a:srgbClr val="004B24"/>
              </a:buClr>
              <a:buFont typeface="Calibri" panose="020F0502020204030204" pitchFamily="34" charset="0"/>
              <a:buAutoNum type="arabicPeriod"/>
            </a:pPr>
            <a:r>
              <a:rPr lang="en-US" sz="2400" dirty="0" err="1">
                <a:solidFill>
                  <a:srgbClr val="404040"/>
                </a:solidFill>
                <a:latin typeface="Arial"/>
                <a:ea typeface="+mn-lt"/>
                <a:cs typeface="Arial"/>
              </a:rPr>
              <a:t>የ</a:t>
            </a:r>
            <a:r>
              <a:rPr lang="en-US" sz="2400" dirty="0" err="1"/>
              <a:t>ኦክቶበር</a:t>
            </a:r>
            <a:r>
              <a:rPr lang="en-US" sz="2400" dirty="0"/>
              <a:t> 6 </a:t>
            </a:r>
            <a:r>
              <a:rPr lang="en-US" sz="2400" dirty="0" err="1"/>
              <a:t>ስብሰባ</a:t>
            </a:r>
            <a:r>
              <a:rPr lang="en-US" sz="2400" dirty="0"/>
              <a:t> </a:t>
            </a:r>
            <a:r>
              <a:rPr lang="en-US" sz="2400" dirty="0" err="1"/>
              <a:t>ቃለ</a:t>
            </a:r>
            <a:r>
              <a:rPr lang="en-US" sz="2400" dirty="0"/>
              <a:t> </a:t>
            </a:r>
            <a:r>
              <a:rPr lang="en-US" sz="2400" dirty="0" err="1"/>
              <a:t>ጉባኤዎችን</a:t>
            </a:r>
            <a:r>
              <a:rPr lang="en-US" sz="2400" dirty="0"/>
              <a:t> </a:t>
            </a:r>
            <a:r>
              <a:rPr lang="en-US" sz="2400" dirty="0" err="1"/>
              <a:t>እንደገና</a:t>
            </a:r>
            <a:r>
              <a:rPr lang="en-US" sz="2400" dirty="0"/>
              <a:t> </a:t>
            </a:r>
            <a:r>
              <a:rPr lang="en-US" sz="2400" dirty="0" err="1"/>
              <a:t>መገምገም</a:t>
            </a:r>
            <a:r>
              <a:rPr lang="en-US" sz="2400" dirty="0"/>
              <a:t>  [</a:t>
            </a:r>
            <a:r>
              <a:rPr lang="en-US" sz="2400" dirty="0" err="1"/>
              <a:t>ድምፅ</a:t>
            </a:r>
            <a:r>
              <a:rPr lang="en-US" sz="2400" dirty="0"/>
              <a:t> </a:t>
            </a:r>
            <a:r>
              <a:rPr lang="en-US" sz="2400" dirty="0" err="1"/>
              <a:t>መስጠት</a:t>
            </a:r>
            <a:r>
              <a:rPr lang="en-US" sz="2400" dirty="0"/>
              <a:t>]</a:t>
            </a:r>
            <a:endParaRPr lang="en-US" sz="2400" dirty="0">
              <a:solidFill>
                <a:srgbClr val="404040"/>
              </a:solidFill>
              <a:latin typeface="Arial"/>
              <a:ea typeface="+mn-lt"/>
              <a:cs typeface="Arial"/>
            </a:endParaRPr>
          </a:p>
          <a:p>
            <a:pPr marL="749300" indent="-457200">
              <a:lnSpc>
                <a:spcPct val="80000"/>
              </a:lnSpc>
              <a:buClr>
                <a:srgbClr val="004B24"/>
              </a:buClr>
              <a:buAutoNum type="arabicPeriod"/>
            </a:pPr>
            <a:r>
              <a:rPr lang="en-US" sz="2400" dirty="0" err="1">
                <a:solidFill>
                  <a:srgbClr val="404040"/>
                </a:solidFill>
                <a:latin typeface="Arial"/>
                <a:ea typeface="+mn-lt"/>
                <a:cs typeface="Arial"/>
              </a:rPr>
              <a:t>የግብረ</a:t>
            </a:r>
            <a:r>
              <a:rPr lang="en-US" sz="2400" dirty="0">
                <a:solidFill>
                  <a:srgbClr val="404040"/>
                </a:solidFill>
                <a:latin typeface="Arial"/>
                <a:ea typeface="+mn-lt"/>
                <a:cs typeface="Arial"/>
              </a:rPr>
              <a:t> </a:t>
            </a:r>
            <a:r>
              <a:rPr lang="am-ET" sz="2400" dirty="0">
                <a:solidFill>
                  <a:srgbClr val="404040"/>
                </a:solidFill>
                <a:latin typeface="Arial"/>
                <a:ea typeface="+mn-lt"/>
                <a:cs typeface="Arial"/>
              </a:rPr>
              <a:t>ኃ</a:t>
            </a:r>
            <a:r>
              <a:rPr lang="en-US" sz="2400" dirty="0" err="1">
                <a:solidFill>
                  <a:srgbClr val="404040"/>
                </a:solidFill>
                <a:latin typeface="Arial"/>
                <a:ea typeface="+mn-lt"/>
                <a:cs typeface="Arial"/>
              </a:rPr>
              <a:t>ይሉ</a:t>
            </a:r>
            <a:r>
              <a:rPr lang="en-US" sz="2400" dirty="0"/>
              <a:t> </a:t>
            </a:r>
            <a:r>
              <a:rPr lang="en-US" sz="2400" dirty="0" err="1"/>
              <a:t>ስብሰባዎችን</a:t>
            </a:r>
            <a:r>
              <a:rPr lang="en-US" sz="2400" dirty="0"/>
              <a:t> </a:t>
            </a:r>
            <a:r>
              <a:rPr lang="en-US" sz="2400" dirty="0" err="1"/>
              <a:t>ሪከርድ</a:t>
            </a:r>
            <a:r>
              <a:rPr lang="en-US" sz="2400" dirty="0"/>
              <a:t> </a:t>
            </a:r>
            <a:r>
              <a:rPr lang="en-US" sz="2400" dirty="0" err="1"/>
              <a:t>ማድረግ</a:t>
            </a:r>
            <a:r>
              <a:rPr lang="en-US" sz="2400" dirty="0"/>
              <a:t> </a:t>
            </a:r>
            <a:r>
              <a:rPr lang="en-US" sz="2400" dirty="0" err="1"/>
              <a:t>ላይ</a:t>
            </a:r>
            <a:r>
              <a:rPr lang="en-US" sz="2400" dirty="0"/>
              <a:t> </a:t>
            </a:r>
            <a:r>
              <a:rPr lang="en-US" sz="2400" dirty="0" err="1"/>
              <a:t>ውይይት</a:t>
            </a:r>
            <a:r>
              <a:rPr lang="en-US" sz="2400" dirty="0"/>
              <a:t> </a:t>
            </a:r>
            <a:endParaRPr lang="en-US" sz="2400" dirty="0">
              <a:solidFill>
                <a:srgbClr val="404040"/>
              </a:solidFill>
              <a:latin typeface="Arial"/>
              <a:ea typeface="+mn-lt"/>
              <a:cs typeface="Arial"/>
            </a:endParaRPr>
          </a:p>
          <a:p>
            <a:pPr marL="749300" lvl="0" indent="-457200">
              <a:lnSpc>
                <a:spcPct val="80000"/>
              </a:lnSpc>
              <a:buClr>
                <a:srgbClr val="004B24"/>
              </a:buClr>
              <a:buFont typeface="Calibri" panose="020F0502020204030204" pitchFamily="34" charset="0"/>
              <a:buAutoNum type="arabicPeriod"/>
            </a:pPr>
            <a:r>
              <a:rPr lang="en-US" sz="2400" dirty="0" err="1">
                <a:solidFill>
                  <a:srgbClr val="404040"/>
                </a:solidFill>
                <a:latin typeface="Arial"/>
                <a:ea typeface="+mn-lt"/>
                <a:cs typeface="Arial"/>
              </a:rPr>
              <a:t>ስ</a:t>
            </a:r>
            <a:r>
              <a:rPr lang="en-US" sz="2400" dirty="0" err="1"/>
              <a:t>ለ</a:t>
            </a:r>
            <a:r>
              <a:rPr lang="en-US" sz="2400" dirty="0"/>
              <a:t> </a:t>
            </a:r>
            <a:r>
              <a:rPr lang="en-US" sz="2400" dirty="0" err="1"/>
              <a:t>ኖቬምበር</a:t>
            </a:r>
            <a:r>
              <a:rPr lang="en-US" sz="2400" dirty="0"/>
              <a:t> 6 </a:t>
            </a:r>
            <a:r>
              <a:rPr lang="en-US" sz="2400" dirty="0" err="1"/>
              <a:t>የሳይት</a:t>
            </a:r>
            <a:r>
              <a:rPr lang="en-US" sz="2400" dirty="0"/>
              <a:t> </a:t>
            </a:r>
            <a:r>
              <a:rPr lang="en-US" sz="2400" dirty="0" err="1"/>
              <a:t>ጉዞ</a:t>
            </a:r>
            <a:r>
              <a:rPr lang="en-US" sz="2400" dirty="0"/>
              <a:t> </a:t>
            </a:r>
            <a:r>
              <a:rPr lang="en-US" sz="2400" dirty="0" err="1"/>
              <a:t>ውይይት</a:t>
            </a:r>
            <a:r>
              <a:rPr lang="en-US" sz="2400" dirty="0"/>
              <a:t> </a:t>
            </a:r>
            <a:r>
              <a:rPr lang="en-US" sz="2400" dirty="0" err="1"/>
              <a:t>ማድረግ</a:t>
            </a:r>
            <a:endParaRPr lang="en-US" sz="2400" dirty="0">
              <a:latin typeface="Arial"/>
              <a:cs typeface="Arial"/>
            </a:endParaRPr>
          </a:p>
          <a:p>
            <a:pPr marL="749300" lvl="0" indent="-457200">
              <a:lnSpc>
                <a:spcPct val="80000"/>
              </a:lnSpc>
              <a:buClr>
                <a:srgbClr val="004B24"/>
              </a:buClr>
              <a:buFont typeface="Calibri" panose="020F0502020204030204" pitchFamily="34" charset="0"/>
              <a:buAutoNum type="arabicPeriod"/>
            </a:pPr>
            <a:r>
              <a:rPr lang="en-US" sz="2400" dirty="0" err="1">
                <a:solidFill>
                  <a:srgbClr val="404040"/>
                </a:solidFill>
                <a:latin typeface="Arial"/>
                <a:ea typeface="+mn-lt"/>
                <a:cs typeface="Arial"/>
              </a:rPr>
              <a:t>የህ</a:t>
            </a:r>
            <a:r>
              <a:rPr lang="en-US" sz="2400" dirty="0" err="1"/>
              <a:t>ዝቡን</a:t>
            </a:r>
            <a:r>
              <a:rPr lang="en-US" sz="2400" dirty="0"/>
              <a:t> </a:t>
            </a:r>
            <a:r>
              <a:rPr lang="en-US" sz="2400" dirty="0" err="1"/>
              <a:t>አስተያየቶች</a:t>
            </a:r>
            <a:r>
              <a:rPr lang="en-US" sz="2400" dirty="0"/>
              <a:t> </a:t>
            </a:r>
            <a:r>
              <a:rPr lang="en-US" sz="2400" dirty="0" err="1"/>
              <a:t>መቀበያ</a:t>
            </a:r>
            <a:r>
              <a:rPr lang="en-US" sz="2400" dirty="0"/>
              <a:t> </a:t>
            </a:r>
            <a:r>
              <a:rPr lang="en-US" sz="2400" dirty="0" err="1"/>
              <a:t>ስብሰባ</a:t>
            </a:r>
            <a:r>
              <a:rPr lang="en-US" sz="2400" dirty="0"/>
              <a:t> </a:t>
            </a:r>
            <a:r>
              <a:rPr lang="en-US" sz="2400" dirty="0" err="1"/>
              <a:t>ቅርፅ</a:t>
            </a:r>
            <a:r>
              <a:rPr lang="en-US" sz="2400" dirty="0"/>
              <a:t> </a:t>
            </a:r>
            <a:r>
              <a:rPr lang="en-US" sz="2400" dirty="0" err="1"/>
              <a:t>እና</a:t>
            </a:r>
            <a:r>
              <a:rPr lang="en-US" sz="2400" dirty="0"/>
              <a:t> </a:t>
            </a:r>
            <a:r>
              <a:rPr lang="en-US" sz="2400" dirty="0" err="1"/>
              <a:t>ይዘት</a:t>
            </a:r>
            <a:r>
              <a:rPr lang="en-US" sz="2400" dirty="0"/>
              <a:t> </a:t>
            </a:r>
            <a:r>
              <a:rPr lang="en-US" sz="2400" dirty="0" err="1"/>
              <a:t>ላይ</a:t>
            </a:r>
            <a:r>
              <a:rPr lang="en-US" sz="2400" dirty="0"/>
              <a:t> </a:t>
            </a:r>
            <a:r>
              <a:rPr lang="en-US" sz="2400" dirty="0" err="1"/>
              <a:t>ውይይት</a:t>
            </a:r>
            <a:r>
              <a:rPr lang="en-US" sz="2400" dirty="0"/>
              <a:t> </a:t>
            </a:r>
            <a:r>
              <a:rPr lang="en-US" sz="2400" dirty="0" err="1"/>
              <a:t>ማድረግ</a:t>
            </a:r>
            <a:endParaRPr lang="en-US" sz="2400" dirty="0">
              <a:solidFill>
                <a:srgbClr val="404040"/>
              </a:solidFill>
              <a:latin typeface="Arial"/>
              <a:ea typeface="+mn-lt"/>
              <a:cs typeface="Arial"/>
            </a:endParaRPr>
          </a:p>
          <a:p>
            <a:pPr marL="749300" indent="-457200">
              <a:lnSpc>
                <a:spcPct val="80000"/>
              </a:lnSpc>
              <a:buClr>
                <a:srgbClr val="004B24"/>
              </a:buClr>
              <a:buAutoNum type="arabicPeriod"/>
            </a:pPr>
            <a:r>
              <a:rPr lang="en-US" sz="2400" dirty="0" err="1">
                <a:solidFill>
                  <a:srgbClr val="404040"/>
                </a:solidFill>
                <a:latin typeface="Arial"/>
                <a:ea typeface="+mn-lt"/>
                <a:cs typeface="Arial"/>
              </a:rPr>
              <a:t>ለግብረ</a:t>
            </a:r>
            <a:r>
              <a:rPr lang="en-US" sz="2400" dirty="0">
                <a:solidFill>
                  <a:srgbClr val="404040"/>
                </a:solidFill>
                <a:latin typeface="Arial"/>
                <a:ea typeface="+mn-lt"/>
                <a:cs typeface="Arial"/>
              </a:rPr>
              <a:t> </a:t>
            </a:r>
            <a:r>
              <a:rPr lang="am-ET" sz="2400" dirty="0">
                <a:solidFill>
                  <a:srgbClr val="404040"/>
                </a:solidFill>
                <a:latin typeface="Arial"/>
                <a:ea typeface="+mn-lt"/>
                <a:cs typeface="Arial"/>
              </a:rPr>
              <a:t>ኃ</a:t>
            </a:r>
            <a:r>
              <a:rPr lang="en-US" sz="2400" dirty="0" err="1">
                <a:solidFill>
                  <a:srgbClr val="404040"/>
                </a:solidFill>
                <a:latin typeface="Arial"/>
                <a:ea typeface="+mn-lt"/>
                <a:cs typeface="Arial"/>
              </a:rPr>
              <a:t>ይሉ</a:t>
            </a:r>
            <a:r>
              <a:rPr lang="en-US" sz="2400" dirty="0"/>
              <a:t> </a:t>
            </a:r>
            <a:r>
              <a:rPr lang="en-US" sz="2400" dirty="0" err="1"/>
              <a:t>የመጨረሻ</a:t>
            </a:r>
            <a:r>
              <a:rPr lang="en-US" sz="2400" dirty="0"/>
              <a:t> </a:t>
            </a:r>
            <a:r>
              <a:rPr lang="en-US" sz="2400" dirty="0" err="1"/>
              <a:t>ሪፖርት</a:t>
            </a:r>
            <a:r>
              <a:rPr lang="en-US" sz="2400" dirty="0"/>
              <a:t> </a:t>
            </a:r>
            <a:r>
              <a:rPr lang="en-US" sz="2400" dirty="0" err="1"/>
              <a:t>የተዘጋጁ</a:t>
            </a:r>
            <a:r>
              <a:rPr lang="en-US" sz="2400" dirty="0"/>
              <a:t> </a:t>
            </a:r>
            <a:r>
              <a:rPr lang="en-US" sz="2400" dirty="0" err="1"/>
              <a:t>የመጀመሪያ</a:t>
            </a:r>
            <a:r>
              <a:rPr lang="en-US" sz="2400" dirty="0"/>
              <a:t> </a:t>
            </a:r>
            <a:r>
              <a:rPr lang="en-US" sz="2400" dirty="0" err="1"/>
              <a:t>ደረጃ</a:t>
            </a:r>
            <a:r>
              <a:rPr lang="en-US" sz="2400" dirty="0"/>
              <a:t> </a:t>
            </a:r>
            <a:r>
              <a:rPr lang="en-US" sz="2400" dirty="0" err="1"/>
              <a:t>ምክረ</a:t>
            </a:r>
            <a:r>
              <a:rPr lang="en-US" sz="2400" dirty="0"/>
              <a:t> </a:t>
            </a:r>
            <a:r>
              <a:rPr lang="en-US" sz="2400" dirty="0" err="1"/>
              <a:t>ሀሳቦች</a:t>
            </a:r>
            <a:r>
              <a:rPr lang="en-US" sz="2400" dirty="0"/>
              <a:t> </a:t>
            </a:r>
            <a:r>
              <a:rPr lang="en-US" sz="2400" dirty="0" err="1"/>
              <a:t>ላይ</a:t>
            </a:r>
            <a:r>
              <a:rPr lang="en-US" sz="2400" dirty="0"/>
              <a:t> </a:t>
            </a:r>
            <a:r>
              <a:rPr lang="en-US" sz="2400" dirty="0" err="1"/>
              <a:t>ውይይት</a:t>
            </a:r>
            <a:r>
              <a:rPr lang="en-US" sz="2400" dirty="0"/>
              <a:t> </a:t>
            </a:r>
            <a:r>
              <a:rPr lang="en-US" sz="2400" dirty="0" err="1"/>
              <a:t>ማድረግ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404040"/>
                </a:solidFill>
                <a:latin typeface="Arial"/>
                <a:ea typeface="+mn-lt"/>
                <a:cs typeface="Arial"/>
              </a:rPr>
              <a:t> </a:t>
            </a:r>
          </a:p>
          <a:p>
            <a:pPr marL="749300" indent="-457200">
              <a:lnSpc>
                <a:spcPct val="80000"/>
              </a:lnSpc>
              <a:buClr>
                <a:srgbClr val="004B24"/>
              </a:buClr>
              <a:buAutoNum type="arabicPeriod"/>
            </a:pPr>
            <a:r>
              <a:rPr lang="en-US" sz="2400" dirty="0" err="1">
                <a:solidFill>
                  <a:srgbClr val="404040"/>
                </a:solidFill>
                <a:latin typeface="Arial"/>
                <a:ea typeface="+mn-lt"/>
                <a:cs typeface="Arial"/>
              </a:rPr>
              <a:t>ከግብረ</a:t>
            </a:r>
            <a:r>
              <a:rPr lang="en-US" sz="2400" dirty="0">
                <a:solidFill>
                  <a:srgbClr val="404040"/>
                </a:solidFill>
                <a:latin typeface="Arial"/>
                <a:ea typeface="+mn-lt"/>
                <a:cs typeface="Arial"/>
              </a:rPr>
              <a:t> </a:t>
            </a:r>
            <a:r>
              <a:rPr lang="am-ET" sz="2400" dirty="0">
                <a:solidFill>
                  <a:srgbClr val="404040"/>
                </a:solidFill>
                <a:latin typeface="Arial"/>
                <a:ea typeface="+mn-lt"/>
                <a:cs typeface="Arial"/>
              </a:rPr>
              <a:t>ኃ</a:t>
            </a:r>
            <a:r>
              <a:rPr lang="en-US" sz="2400" dirty="0" err="1">
                <a:solidFill>
                  <a:srgbClr val="404040"/>
                </a:solidFill>
                <a:latin typeface="Arial"/>
                <a:ea typeface="+mn-lt"/>
                <a:cs typeface="Arial"/>
              </a:rPr>
              <a:t>ይሉ</a:t>
            </a:r>
            <a:r>
              <a:rPr lang="en-US" sz="2400" dirty="0"/>
              <a:t> </a:t>
            </a:r>
            <a:r>
              <a:rPr lang="en-US" sz="2400" dirty="0" err="1"/>
              <a:t>አባላት</a:t>
            </a:r>
            <a:r>
              <a:rPr lang="en-US" sz="2400" dirty="0"/>
              <a:t> </a:t>
            </a:r>
            <a:r>
              <a:rPr lang="en-US" sz="2400" dirty="0" err="1"/>
              <a:t>የሚቀርቡ</a:t>
            </a:r>
            <a:r>
              <a:rPr lang="en-US" sz="2400" dirty="0"/>
              <a:t> </a:t>
            </a:r>
            <a:r>
              <a:rPr lang="en-US" sz="2400" dirty="0" err="1"/>
              <a:t>ጥያቄዎች</a:t>
            </a:r>
            <a:endParaRPr lang="en-US" sz="2400" dirty="0">
              <a:solidFill>
                <a:srgbClr val="404040"/>
              </a:solidFill>
              <a:latin typeface="Arial"/>
              <a:ea typeface="+mn-lt"/>
              <a:cs typeface="Arial"/>
            </a:endParaRPr>
          </a:p>
          <a:p>
            <a:pPr marL="749300" lvl="0" indent="-457200">
              <a:lnSpc>
                <a:spcPct val="80000"/>
              </a:lnSpc>
              <a:buClr>
                <a:srgbClr val="004B24"/>
              </a:buClr>
              <a:buFont typeface="Calibri" panose="020F0502020204030204" pitchFamily="34" charset="0"/>
              <a:buAutoNum type="arabicPeriod"/>
            </a:pPr>
            <a:r>
              <a:rPr lang="en-US" sz="2400" dirty="0" err="1">
                <a:solidFill>
                  <a:srgbClr val="404040"/>
                </a:solidFill>
                <a:latin typeface="Arial"/>
                <a:ea typeface="+mn-lt"/>
                <a:cs typeface="Arial"/>
              </a:rPr>
              <a:t>የ</a:t>
            </a:r>
            <a:r>
              <a:rPr lang="en-US" sz="2400" dirty="0" err="1"/>
              <a:t>ህዝብ</a:t>
            </a:r>
            <a:r>
              <a:rPr lang="en-US" sz="2400" dirty="0"/>
              <a:t> </a:t>
            </a:r>
            <a:r>
              <a:rPr lang="en-US" sz="2400" dirty="0" err="1"/>
              <a:t>አስተያየቶች</a:t>
            </a:r>
            <a:r>
              <a:rPr lang="en-US" sz="2400" dirty="0"/>
              <a:t>  (</a:t>
            </a:r>
            <a:r>
              <a:rPr lang="en-US" sz="2400" dirty="0" err="1"/>
              <a:t>ጊዜ</a:t>
            </a:r>
            <a:r>
              <a:rPr lang="en-US" sz="2400" dirty="0"/>
              <a:t> </a:t>
            </a:r>
            <a:r>
              <a:rPr lang="en-US" sz="2400" dirty="0" err="1"/>
              <a:t>እስከፈቀደ</a:t>
            </a:r>
            <a:r>
              <a:rPr lang="en-US" sz="2400" dirty="0"/>
              <a:t> </a:t>
            </a:r>
            <a:r>
              <a:rPr lang="en-US" sz="2400" dirty="0" err="1"/>
              <a:t>ድረስ</a:t>
            </a:r>
            <a:r>
              <a:rPr lang="en-US" sz="2400" dirty="0"/>
              <a:t>)</a:t>
            </a:r>
            <a:endParaRPr lang="en-US" sz="2400" dirty="0">
              <a:solidFill>
                <a:srgbClr val="404040"/>
              </a:solidFill>
              <a:latin typeface="Arial"/>
              <a:ea typeface="+mn-lt"/>
              <a:cs typeface="Arial"/>
            </a:endParaRPr>
          </a:p>
          <a:p>
            <a:pPr marL="749300" lvl="0" indent="-457200">
              <a:lnSpc>
                <a:spcPct val="80000"/>
              </a:lnSpc>
              <a:buClr>
                <a:srgbClr val="004B24"/>
              </a:buClr>
              <a:buFont typeface="Calibri" panose="020F0502020204030204" pitchFamily="34" charset="0"/>
              <a:buAutoNum type="arabicPeriod"/>
            </a:pPr>
            <a:r>
              <a:rPr lang="en-US" sz="2400" dirty="0" err="1">
                <a:solidFill>
                  <a:srgbClr val="404040"/>
                </a:solidFill>
                <a:latin typeface="Arial"/>
                <a:ea typeface="+mn-lt"/>
                <a:cs typeface="Arial"/>
              </a:rPr>
              <a:t>ስ</a:t>
            </a:r>
            <a:r>
              <a:rPr lang="en-US" sz="2400" dirty="0" err="1"/>
              <a:t>ብሰባውን</a:t>
            </a:r>
            <a:r>
              <a:rPr lang="en-US" sz="2400" dirty="0"/>
              <a:t> </a:t>
            </a:r>
            <a:r>
              <a:rPr lang="en-US" sz="2400" dirty="0" err="1"/>
              <a:t>መዝጋት</a:t>
            </a:r>
            <a:r>
              <a:rPr lang="en-US" sz="2400" dirty="0"/>
              <a:t> [</a:t>
            </a:r>
            <a:r>
              <a:rPr lang="en-US" sz="2400" dirty="0" err="1"/>
              <a:t>ድምፅ</a:t>
            </a:r>
            <a:r>
              <a:rPr lang="en-US" sz="2400" dirty="0"/>
              <a:t> </a:t>
            </a:r>
            <a:r>
              <a:rPr lang="en-US" sz="2400" dirty="0" err="1"/>
              <a:t>መስጠት</a:t>
            </a:r>
            <a:r>
              <a:rPr lang="en-US" sz="2400" dirty="0"/>
              <a:t>]</a:t>
            </a:r>
          </a:p>
          <a:p>
            <a:pPr marL="749300" indent="-457200">
              <a:lnSpc>
                <a:spcPct val="80000"/>
              </a:lnSpc>
              <a:buClr>
                <a:srgbClr val="004B24"/>
              </a:buClr>
              <a:buAutoNum type="arabicPeriod"/>
            </a:pPr>
            <a:endParaRPr lang="en-US" sz="2400" dirty="0">
              <a:solidFill>
                <a:srgbClr val="404040"/>
              </a:solidFill>
              <a:latin typeface="Arial"/>
              <a:ea typeface="+mn-lt"/>
              <a:cs typeface="Arial"/>
            </a:endParaRPr>
          </a:p>
          <a:p>
            <a:pPr marL="383540" lvl="1">
              <a:buClr>
                <a:srgbClr val="99CB38"/>
              </a:buClr>
            </a:pPr>
            <a:endParaRPr lang="en-US" sz="2400" dirty="0">
              <a:solidFill>
                <a:srgbClr val="40404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7537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300D3D-45BC-1CC0-0010-25C945E71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E710B-F314-BC3B-76A7-5EB82C3C5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tos Display"/>
                <a:ea typeface="Calibri Light"/>
                <a:cs typeface="Calibri Light"/>
              </a:rPr>
              <a:t> </a:t>
            </a:r>
            <a:r>
              <a:rPr lang="en-US" dirty="0" err="1"/>
              <a:t>የአባላትን</a:t>
            </a:r>
            <a:r>
              <a:rPr lang="en-US" dirty="0"/>
              <a:t> </a:t>
            </a:r>
            <a:r>
              <a:rPr lang="en-US" dirty="0" err="1"/>
              <a:t>ስም</a:t>
            </a:r>
            <a:r>
              <a:rPr lang="en-US" dirty="0"/>
              <a:t> </a:t>
            </a:r>
            <a:r>
              <a:rPr lang="en-US" dirty="0" err="1"/>
              <a:t>ዝርዝር</a:t>
            </a:r>
            <a:r>
              <a:rPr lang="en-US" dirty="0"/>
              <a:t> </a:t>
            </a:r>
            <a:r>
              <a:rPr lang="en-US" dirty="0" err="1"/>
              <a:t>መጥራት</a:t>
            </a:r>
            <a:r>
              <a:rPr lang="en-US" dirty="0"/>
              <a:t> </a:t>
            </a:r>
            <a:endParaRPr lang="en-US" dirty="0">
              <a:latin typeface="Aptos Display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BC0F33-13F8-9C8C-0C6D-0C8D8EFD6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9694" y="1831720"/>
            <a:ext cx="5162332" cy="4484064"/>
          </a:xfrm>
        </p:spPr>
        <p:txBody>
          <a:bodyPr vert="horz" lIns="0" tIns="45720" rIns="0" bIns="45720" rtlCol="0" anchor="t">
            <a:noAutofit/>
          </a:bodyPr>
          <a:lstStyle/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+mn-lt"/>
                <a:cs typeface="+mn-lt"/>
              </a:rPr>
              <a:t>የ EEA </a:t>
            </a:r>
            <a:r>
              <a:rPr lang="en-US" sz="1500" b="1" dirty="0" err="1">
                <a:latin typeface="Aptos Narrow"/>
                <a:ea typeface="+mn-lt"/>
                <a:cs typeface="+mn-lt"/>
              </a:rPr>
              <a:t>ተወካይ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: </a:t>
            </a:r>
            <a:r>
              <a:rPr lang="en-US" sz="1500" dirty="0">
                <a:latin typeface="Aptos Narrow"/>
                <a:ea typeface="+mn-lt"/>
                <a:cs typeface="+mn-lt"/>
              </a:rPr>
              <a:t>Jonathan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Guzmán</a:t>
            </a:r>
            <a:r>
              <a:rPr lang="en-US" sz="1500" dirty="0">
                <a:latin typeface="Power Geez Unicode1"/>
                <a:ea typeface="+mn-lt"/>
                <a:cs typeface="+mn-lt"/>
              </a:rPr>
              <a:t>‚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የአካባቢያዊ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ፍትሐዊነት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እና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እኩል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ተጠቃሚነት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ዳይሬክተር</a:t>
            </a:r>
            <a:r>
              <a:rPr lang="am-ET" sz="1500" dirty="0">
                <a:latin typeface="Aptos Narrow"/>
                <a:ea typeface="+mn-lt"/>
                <a:cs typeface="+mn-lt"/>
              </a:rPr>
              <a:t>፣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የአካባቢያዊ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ፍትህ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እና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እኩል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ተጠቃሚነት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ቢሮ</a:t>
            </a:r>
            <a:r>
              <a:rPr lang="en-US" sz="1500" dirty="0">
                <a:latin typeface="Aptos Narrow"/>
                <a:ea typeface="+mn-lt"/>
                <a:cs typeface="+mn-lt"/>
              </a:rPr>
              <a:t> </a:t>
            </a:r>
            <a:endParaRPr lang="en-US" sz="1500" dirty="0">
              <a:solidFill>
                <a:srgbClr val="404040"/>
              </a:solidFill>
              <a:latin typeface="Aptos Narrow"/>
              <a:ea typeface="+mn-lt"/>
              <a:cs typeface="+mn-lt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+mn-lt"/>
                <a:cs typeface="+mn-lt"/>
              </a:rPr>
              <a:t>የ DCR </a:t>
            </a:r>
            <a:r>
              <a:rPr lang="en-US" sz="1500" b="1" dirty="0" err="1">
                <a:latin typeface="Aptos Narrow"/>
                <a:ea typeface="+mn-lt"/>
                <a:cs typeface="+mn-lt"/>
              </a:rPr>
              <a:t>ተወካይ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: </a:t>
            </a:r>
            <a:r>
              <a:rPr lang="en-US" sz="1500" dirty="0">
                <a:latin typeface="Aptos Narrow"/>
                <a:ea typeface="+mn-lt"/>
                <a:cs typeface="+mn-lt"/>
              </a:rPr>
              <a:t>Monika Roy</a:t>
            </a:r>
            <a:r>
              <a:rPr lang="en-US" sz="1500" dirty="0">
                <a:latin typeface="Power Geez Unicode1"/>
                <a:ea typeface="+mn-lt"/>
                <a:cs typeface="+mn-lt"/>
              </a:rPr>
              <a:t>‚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የአካባቢያዊ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ፍትህ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ከፍተኛ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ዳይሬክተር</a:t>
            </a:r>
            <a:r>
              <a:rPr lang="en-US" sz="1500" dirty="0">
                <a:latin typeface="Aptos Narrow"/>
                <a:ea typeface="+mn-lt"/>
                <a:cs typeface="+mn-lt"/>
              </a:rPr>
              <a:t> 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+mn-lt"/>
                <a:cs typeface="+mn-lt"/>
              </a:rPr>
              <a:t> </a:t>
            </a:r>
            <a:r>
              <a:rPr lang="en-US" sz="1500" b="1" dirty="0" err="1">
                <a:latin typeface="Aptos Narrow"/>
                <a:ea typeface="+mn-lt"/>
                <a:cs typeface="+mn-lt"/>
              </a:rPr>
              <a:t>በማህበረሰብ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 </a:t>
            </a:r>
            <a:r>
              <a:rPr lang="en-US" sz="1500" b="1" dirty="0" err="1">
                <a:latin typeface="Aptos Narrow"/>
                <a:ea typeface="+mn-lt"/>
                <a:cs typeface="+mn-lt"/>
              </a:rPr>
              <a:t>ጤና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 </a:t>
            </a:r>
            <a:r>
              <a:rPr lang="en-US" sz="1500" b="1" dirty="0" err="1">
                <a:latin typeface="Aptos Narrow"/>
                <a:ea typeface="+mn-lt"/>
                <a:cs typeface="+mn-lt"/>
              </a:rPr>
              <a:t>ዲፓርትመንት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 </a:t>
            </a:r>
            <a:r>
              <a:rPr lang="en-US" sz="1500" b="1" dirty="0" err="1">
                <a:latin typeface="Aptos Narrow"/>
                <a:ea typeface="+mn-lt"/>
                <a:cs typeface="+mn-lt"/>
              </a:rPr>
              <a:t>ውስጥ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 </a:t>
            </a:r>
            <a:r>
              <a:rPr lang="en-US" sz="1500" b="1" dirty="0" err="1">
                <a:latin typeface="Aptos Narrow"/>
                <a:ea typeface="+mn-lt"/>
                <a:cs typeface="+mn-lt"/>
              </a:rPr>
              <a:t>ያለው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 </a:t>
            </a:r>
            <a:r>
              <a:rPr lang="en-US" sz="1500" b="1" dirty="0" err="1">
                <a:latin typeface="Aptos Narrow"/>
                <a:ea typeface="+mn-lt"/>
                <a:cs typeface="+mn-lt"/>
              </a:rPr>
              <a:t>የአየር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 </a:t>
            </a:r>
            <a:r>
              <a:rPr lang="en-US" sz="1500" b="1" dirty="0" err="1">
                <a:latin typeface="Aptos Narrow"/>
                <a:ea typeface="+mn-lt"/>
                <a:cs typeface="+mn-lt"/>
              </a:rPr>
              <a:t>ንብረት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 </a:t>
            </a:r>
            <a:r>
              <a:rPr lang="en-US" sz="1500" b="1" dirty="0" err="1">
                <a:latin typeface="Aptos Narrow"/>
                <a:ea typeface="+mn-lt"/>
                <a:cs typeface="+mn-lt"/>
              </a:rPr>
              <a:t>እና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 </a:t>
            </a:r>
            <a:r>
              <a:rPr lang="en-US" sz="1500" b="1" dirty="0" err="1">
                <a:latin typeface="Aptos Narrow"/>
                <a:ea typeface="+mn-lt"/>
                <a:cs typeface="+mn-lt"/>
              </a:rPr>
              <a:t>አካባቢ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 </a:t>
            </a:r>
            <a:r>
              <a:rPr lang="en-US" sz="1500" b="1" dirty="0" err="1">
                <a:latin typeface="Aptos Narrow"/>
                <a:ea typeface="+mn-lt"/>
                <a:cs typeface="+mn-lt"/>
              </a:rPr>
              <a:t>ጤና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 </a:t>
            </a:r>
            <a:r>
              <a:rPr lang="en-US" sz="1500" b="1" dirty="0" err="1">
                <a:latin typeface="Aptos Narrow"/>
                <a:ea typeface="+mn-lt"/>
                <a:cs typeface="+mn-lt"/>
              </a:rPr>
              <a:t>ቢሮ</a:t>
            </a:r>
            <a:r>
              <a:rPr lang="en-US" sz="1500" dirty="0">
                <a:latin typeface="Aptos Narrow"/>
                <a:ea typeface="+mn-lt"/>
                <a:cs typeface="+mn-lt"/>
              </a:rPr>
              <a:t> (Bureau)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 </a:t>
            </a:r>
            <a:r>
              <a:rPr lang="en-US" sz="1500" b="1" dirty="0" err="1">
                <a:latin typeface="Aptos Narrow"/>
                <a:ea typeface="+mn-lt"/>
                <a:cs typeface="+mn-lt"/>
              </a:rPr>
              <a:t>ዳይሬክተር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 </a:t>
            </a:r>
            <a:r>
              <a:rPr lang="en-US" sz="1500" b="1" dirty="0" err="1">
                <a:latin typeface="Aptos Narrow"/>
                <a:ea typeface="+mn-lt"/>
                <a:cs typeface="+mn-lt"/>
              </a:rPr>
              <a:t>ወይም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 </a:t>
            </a:r>
            <a:r>
              <a:rPr lang="en-US" sz="1500" b="1" dirty="0" err="1">
                <a:latin typeface="Aptos Narrow"/>
                <a:ea typeface="+mn-lt"/>
                <a:cs typeface="+mn-lt"/>
              </a:rPr>
              <a:t>ተወካይ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: </a:t>
            </a:r>
            <a:r>
              <a:rPr lang="en-US" sz="1500" dirty="0">
                <a:latin typeface="Aptos Narrow"/>
                <a:ea typeface="+mn-lt"/>
                <a:cs typeface="+mn-lt"/>
              </a:rPr>
              <a:t>Logan Bailey</a:t>
            </a:r>
            <a:r>
              <a:rPr lang="en-US" sz="1500" dirty="0">
                <a:latin typeface="Power Geez Unicode1"/>
                <a:ea typeface="+mn-lt"/>
                <a:cs typeface="+mn-lt"/>
              </a:rPr>
              <a:t>‚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ዋና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ሳይንቲስት</a:t>
            </a:r>
            <a:r>
              <a:rPr lang="am-ET" sz="1500" dirty="0">
                <a:latin typeface="Aptos Narrow"/>
                <a:ea typeface="+mn-lt"/>
                <a:cs typeface="+mn-lt"/>
              </a:rPr>
              <a:t>፣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ቶክሲኮሎጂ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ክፍል</a:t>
            </a:r>
            <a:r>
              <a:rPr lang="en-US" sz="1500" dirty="0">
                <a:latin typeface="Aptos Narrow"/>
                <a:ea typeface="+mn-lt"/>
                <a:cs typeface="+mn-lt"/>
              </a:rPr>
              <a:t>፣ </a:t>
            </a:r>
            <a:r>
              <a:rPr lang="en-US" sz="1500" b="1" dirty="0" err="1">
                <a:latin typeface="Aptos Narrow"/>
                <a:ea typeface="+mn-lt"/>
                <a:cs typeface="+mn-lt"/>
              </a:rPr>
              <a:t>የአየር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 </a:t>
            </a:r>
            <a:r>
              <a:rPr lang="en-US" sz="1500" b="1" dirty="0" err="1">
                <a:latin typeface="Aptos Narrow"/>
                <a:ea typeface="+mn-lt"/>
                <a:cs typeface="+mn-lt"/>
              </a:rPr>
              <a:t>ንብረት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 </a:t>
            </a:r>
            <a:r>
              <a:rPr lang="en-US" sz="1500" b="1" dirty="0" err="1">
                <a:latin typeface="Aptos Narrow"/>
                <a:ea typeface="+mn-lt"/>
                <a:cs typeface="+mn-lt"/>
              </a:rPr>
              <a:t>እና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 </a:t>
            </a:r>
            <a:r>
              <a:rPr lang="en-US" sz="1500" b="1" dirty="0" err="1">
                <a:latin typeface="Aptos Narrow"/>
                <a:ea typeface="+mn-lt"/>
                <a:cs typeface="+mn-lt"/>
              </a:rPr>
              <a:t>አካባቢ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 </a:t>
            </a:r>
            <a:r>
              <a:rPr lang="en-US" sz="1500" b="1" dirty="0" err="1">
                <a:latin typeface="Aptos Narrow"/>
                <a:ea typeface="+mn-lt"/>
                <a:cs typeface="+mn-lt"/>
              </a:rPr>
              <a:t>ጤና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 </a:t>
            </a:r>
            <a:r>
              <a:rPr lang="en-US" sz="1500" b="1" dirty="0" err="1">
                <a:latin typeface="Aptos Narrow"/>
                <a:ea typeface="+mn-lt"/>
                <a:cs typeface="+mn-lt"/>
              </a:rPr>
              <a:t>ቢሮ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፣ </a:t>
            </a:r>
            <a:r>
              <a:rPr lang="en-US" sz="1500" b="1" dirty="0" err="1">
                <a:latin typeface="Aptos Narrow"/>
                <a:ea typeface="+mn-lt"/>
                <a:cs typeface="+mn-lt"/>
              </a:rPr>
              <a:t>የማህበረሰብ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 </a:t>
            </a:r>
            <a:r>
              <a:rPr lang="en-US" sz="1500" b="1" dirty="0" err="1">
                <a:latin typeface="Aptos Narrow"/>
                <a:ea typeface="+mn-lt"/>
                <a:cs typeface="+mn-lt"/>
              </a:rPr>
              <a:t>ጤና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 </a:t>
            </a:r>
            <a:r>
              <a:rPr lang="en-US" sz="1500" b="1" dirty="0" err="1">
                <a:latin typeface="Aptos Narrow"/>
                <a:ea typeface="+mn-lt"/>
                <a:cs typeface="+mn-lt"/>
              </a:rPr>
              <a:t>ዲፓርትመንት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 </a:t>
            </a:r>
            <a:endParaRPr lang="en-US" sz="1500" dirty="0">
              <a:latin typeface="Aptos Narrow"/>
              <a:ea typeface="Calibri Light"/>
              <a:cs typeface="Calibri Light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+mn-lt"/>
                <a:cs typeface="+mn-lt"/>
              </a:rPr>
              <a:t> Cambridge Health Alliance: </a:t>
            </a:r>
            <a:r>
              <a:rPr lang="en-US" sz="1500" dirty="0">
                <a:latin typeface="Aptos Narrow"/>
                <a:ea typeface="+mn-lt"/>
                <a:cs typeface="+mn-lt"/>
              </a:rPr>
              <a:t>Derrick Neal</a:t>
            </a:r>
            <a:r>
              <a:rPr lang="am-ET" sz="1500" dirty="0">
                <a:latin typeface="Aptos Narrow"/>
                <a:ea typeface="+mn-lt"/>
                <a:cs typeface="+mn-lt"/>
              </a:rPr>
              <a:t>‚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ዋና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የህዝብ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ጤና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ኦፊሰር</a:t>
            </a:r>
            <a:r>
              <a:rPr lang="am-ET" sz="1500" dirty="0">
                <a:latin typeface="Aptos Narrow"/>
                <a:ea typeface="+mn-lt"/>
                <a:cs typeface="+mn-lt"/>
              </a:rPr>
              <a:t>፣</a:t>
            </a:r>
            <a:r>
              <a:rPr lang="en-US" sz="1500" dirty="0">
                <a:latin typeface="Aptos Narrow"/>
                <a:ea typeface="+mn-lt"/>
                <a:cs typeface="+mn-lt"/>
              </a:rPr>
              <a:t>  የ Cambridge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ከተማ</a:t>
            </a:r>
            <a:endParaRPr lang="en-US" sz="1500" dirty="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+mn-lt"/>
                <a:cs typeface="+mn-lt"/>
              </a:rPr>
              <a:t> Cambridge </a:t>
            </a:r>
            <a:r>
              <a:rPr lang="en-US" sz="1500" b="1" dirty="0" err="1">
                <a:latin typeface="Aptos Narrow"/>
                <a:ea typeface="+mn-lt"/>
                <a:cs typeface="+mn-lt"/>
              </a:rPr>
              <a:t>የመልሶ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 </a:t>
            </a:r>
            <a:r>
              <a:rPr lang="en-US" sz="1500" b="1" dirty="0" err="1">
                <a:latin typeface="Aptos Narrow"/>
                <a:ea typeface="+mn-lt"/>
                <a:cs typeface="+mn-lt"/>
              </a:rPr>
              <a:t>ማልማት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 </a:t>
            </a:r>
            <a:r>
              <a:rPr lang="en-US" sz="1500" b="1" dirty="0" err="1">
                <a:latin typeface="Aptos Narrow"/>
                <a:ea typeface="+mn-lt"/>
                <a:cs typeface="+mn-lt"/>
              </a:rPr>
              <a:t>ባለስልጣን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:</a:t>
            </a:r>
            <a:r>
              <a:rPr lang="en-US" sz="1500" dirty="0">
                <a:latin typeface="Aptos Narrow"/>
                <a:ea typeface="+mn-lt"/>
                <a:cs typeface="+mn-lt"/>
              </a:rPr>
              <a:t> Kyle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Vangel</a:t>
            </a:r>
            <a:r>
              <a:rPr lang="en-US" sz="1500" dirty="0">
                <a:latin typeface="Aptos Narrow"/>
                <a:ea typeface="+mn-lt"/>
                <a:cs typeface="+mn-lt"/>
              </a:rPr>
              <a:t>‚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የፕሮጀክቶች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እና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እቅድ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ዝግጅት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ዳይሬክተር</a:t>
            </a:r>
            <a:endParaRPr lang="en-US" sz="1500" dirty="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+mn-lt"/>
                <a:cs typeface="+mn-lt"/>
              </a:rPr>
              <a:t>የ NAACP የ Cambridge </a:t>
            </a:r>
            <a:r>
              <a:rPr lang="en-US" sz="1500" b="1" dirty="0" err="1">
                <a:latin typeface="Aptos Narrow"/>
                <a:ea typeface="+mn-lt"/>
                <a:cs typeface="+mn-lt"/>
              </a:rPr>
              <a:t>ቅርንጫፍ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: </a:t>
            </a:r>
            <a:r>
              <a:rPr lang="en-US" sz="1500" dirty="0">
                <a:latin typeface="Aptos Narrow"/>
                <a:ea typeface="+mn-lt"/>
                <a:cs typeface="+mn-lt"/>
              </a:rPr>
              <a:t>Ken Reeves</a:t>
            </a:r>
            <a:r>
              <a:rPr lang="am-ET" sz="1500" dirty="0">
                <a:latin typeface="Aptos Narrow"/>
                <a:ea typeface="+mn-lt"/>
                <a:cs typeface="+mn-lt"/>
              </a:rPr>
              <a:t>‚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ፕሬዝዳንት</a:t>
            </a:r>
            <a:endParaRPr lang="en-US" sz="1500" dirty="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+mn-lt"/>
                <a:cs typeface="+mn-lt"/>
              </a:rPr>
              <a:t> Cambridge Black Pastors Alliance, Inc.: </a:t>
            </a:r>
            <a:r>
              <a:rPr lang="en-US" sz="1500" dirty="0">
                <a:latin typeface="Aptos Narrow"/>
                <a:ea typeface="+mn-lt"/>
                <a:cs typeface="+mn-lt"/>
              </a:rPr>
              <a:t>Jeremy D. Battle</a:t>
            </a:r>
            <a:r>
              <a:rPr lang="am-ET" sz="1500" dirty="0">
                <a:latin typeface="Aptos Narrow"/>
                <a:ea typeface="+mn-lt"/>
                <a:cs typeface="+mn-lt"/>
              </a:rPr>
              <a:t>‚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ፓስተር</a:t>
            </a:r>
            <a:r>
              <a:rPr lang="am-ET" sz="1500" dirty="0">
                <a:latin typeface="Aptos Narrow"/>
                <a:ea typeface="+mn-lt"/>
                <a:cs typeface="+mn-lt"/>
              </a:rPr>
              <a:t>፣</a:t>
            </a:r>
            <a:r>
              <a:rPr lang="en-US" sz="1500" dirty="0">
                <a:latin typeface="Aptos Narrow"/>
                <a:ea typeface="+mn-lt"/>
                <a:cs typeface="+mn-lt"/>
              </a:rPr>
              <a:t> Western Avenue Church</a:t>
            </a:r>
            <a:endParaRPr lang="en-US" sz="1500" dirty="0">
              <a:latin typeface="Aptos Narrow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0CC0AC1-D072-2F30-C89B-BB83919E70CE}"/>
              </a:ext>
            </a:extLst>
          </p:cNvPr>
          <p:cNvSpPr txBox="1">
            <a:spLocks/>
          </p:cNvSpPr>
          <p:nvPr/>
        </p:nvSpPr>
        <p:spPr>
          <a:xfrm>
            <a:off x="6434782" y="1835224"/>
            <a:ext cx="5179850" cy="4492822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+mn-lt"/>
                <a:cs typeface="+mn-lt"/>
              </a:rPr>
              <a:t> Massachusetts Bicycle Coalition, Inc.: </a:t>
            </a:r>
            <a:r>
              <a:rPr lang="en-US" sz="1500" dirty="0">
                <a:latin typeface="Aptos Narrow"/>
                <a:ea typeface="+mn-lt"/>
                <a:cs typeface="+mn-lt"/>
              </a:rPr>
              <a:t>Galen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Mook</a:t>
            </a:r>
            <a:r>
              <a:rPr lang="en-US" sz="1500" dirty="0">
                <a:latin typeface="Power Geez Unicode1"/>
                <a:ea typeface="+mn-lt"/>
                <a:cs typeface="+mn-lt"/>
              </a:rPr>
              <a:t>‚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አስፈፃሚ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ዳይሬክተር</a:t>
            </a:r>
            <a:endParaRPr lang="en-US" sz="1500" dirty="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+mn-lt"/>
                <a:cs typeface="+mn-lt"/>
              </a:rPr>
              <a:t> Charles River Conservancy, Inc.: </a:t>
            </a:r>
            <a:r>
              <a:rPr lang="en-US" sz="1500" dirty="0">
                <a:latin typeface="Aptos Narrow"/>
                <a:ea typeface="+mn-lt"/>
                <a:cs typeface="+mn-lt"/>
              </a:rPr>
              <a:t>Laura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Jasinski</a:t>
            </a:r>
            <a:r>
              <a:rPr lang="en-US" sz="1500" dirty="0">
                <a:latin typeface="Power Geez Unicode1"/>
                <a:ea typeface="+mn-lt"/>
                <a:cs typeface="+mn-lt"/>
              </a:rPr>
              <a:t>‚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አስፈፃሚ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ዳይሬክተር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endParaRPr lang="en-US" sz="1500" dirty="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+mn-lt"/>
                <a:cs typeface="+mn-lt"/>
              </a:rPr>
              <a:t> Cambridge Mothers Out Front:</a:t>
            </a:r>
            <a:r>
              <a:rPr lang="en-US" sz="1500" dirty="0">
                <a:latin typeface="Aptos Narrow"/>
                <a:ea typeface="+mn-lt"/>
                <a:cs typeface="+mn-lt"/>
              </a:rPr>
              <a:t> Angela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DeSousa</a:t>
            </a:r>
            <a:r>
              <a:rPr lang="en-US" sz="1500" dirty="0">
                <a:latin typeface="Power Geez Unicode1"/>
                <a:ea typeface="+mn-lt"/>
                <a:cs typeface="+mn-lt"/>
              </a:rPr>
              <a:t>‚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አባል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እና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አመራር</a:t>
            </a:r>
            <a:endParaRPr lang="en-US" sz="1500" dirty="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+mn-lt"/>
                <a:cs typeface="+mn-lt"/>
              </a:rPr>
              <a:t> The People for Riverbend Park Trust: </a:t>
            </a:r>
            <a:r>
              <a:rPr lang="en-US" sz="1500" dirty="0">
                <a:latin typeface="Aptos Narrow"/>
                <a:ea typeface="+mn-lt"/>
                <a:cs typeface="+mn-lt"/>
              </a:rPr>
              <a:t>Franziska "Fran"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Amacher</a:t>
            </a:r>
            <a:r>
              <a:rPr lang="en-US" sz="1500" dirty="0">
                <a:latin typeface="Power Geez Unicode1"/>
                <a:ea typeface="+mn-lt"/>
                <a:cs typeface="+mn-lt"/>
              </a:rPr>
              <a:t>‚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ባለአደራ</a:t>
            </a:r>
            <a:endParaRPr lang="en-US" sz="1500" dirty="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 err="1">
                <a:latin typeface="Aptos Narrow"/>
                <a:ea typeface="+mn-lt"/>
                <a:cs typeface="+mn-lt"/>
              </a:rPr>
              <a:t>ግለሰብ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( Individual):</a:t>
            </a:r>
            <a:r>
              <a:rPr lang="en-US" sz="1500" dirty="0">
                <a:latin typeface="Aptos Narrow"/>
                <a:ea typeface="+mn-lt"/>
                <a:cs typeface="+mn-lt"/>
              </a:rPr>
              <a:t> Lawrence Adkins</a:t>
            </a:r>
            <a:endParaRPr lang="en-US" sz="1500" dirty="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 err="1">
                <a:latin typeface="Aptos Narrow"/>
                <a:ea typeface="+mn-lt"/>
                <a:cs typeface="+mn-lt"/>
              </a:rPr>
              <a:t>ግለሰብ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 : </a:t>
            </a:r>
            <a:r>
              <a:rPr lang="en-US" sz="1500" dirty="0">
                <a:latin typeface="Aptos Narrow"/>
                <a:ea typeface="+mn-lt"/>
                <a:cs typeface="+mn-lt"/>
              </a:rPr>
              <a:t>Sheila Headley-Burwell</a:t>
            </a:r>
            <a:endParaRPr lang="en-US" sz="1500" dirty="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+mn-lt"/>
                <a:cs typeface="+mn-lt"/>
              </a:rPr>
              <a:t> </a:t>
            </a:r>
            <a:r>
              <a:rPr lang="en-US" sz="1500" b="1" dirty="0" err="1">
                <a:latin typeface="Aptos Narrow"/>
                <a:ea typeface="+mn-lt"/>
                <a:cs typeface="+mn-lt"/>
              </a:rPr>
              <a:t>ግለሰብ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 : </a:t>
            </a:r>
            <a:r>
              <a:rPr lang="en-US" sz="1500" dirty="0">
                <a:latin typeface="Aptos Narrow"/>
                <a:ea typeface="+mn-lt"/>
                <a:cs typeface="+mn-lt"/>
              </a:rPr>
              <a:t>Steven Miller</a:t>
            </a:r>
            <a:endParaRPr lang="en-US" sz="1500" dirty="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 err="1">
                <a:latin typeface="Aptos Narrow"/>
                <a:ea typeface="+mn-lt"/>
                <a:cs typeface="+mn-lt"/>
              </a:rPr>
              <a:t>ግለሰብ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  :</a:t>
            </a:r>
            <a:r>
              <a:rPr lang="en-US" sz="1500" dirty="0">
                <a:latin typeface="Aptos Narrow"/>
                <a:ea typeface="+mn-lt"/>
                <a:cs typeface="+mn-lt"/>
              </a:rPr>
              <a:t> Thomas Leonard</a:t>
            </a:r>
            <a:endParaRPr lang="en-US" sz="1500" dirty="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+mn-lt"/>
                <a:cs typeface="+mn-lt"/>
              </a:rPr>
              <a:t> </a:t>
            </a:r>
            <a:r>
              <a:rPr lang="en-US" sz="1500" b="1" dirty="0" err="1">
                <a:latin typeface="Aptos Narrow"/>
                <a:ea typeface="+mn-lt"/>
                <a:cs typeface="+mn-lt"/>
              </a:rPr>
              <a:t>ግለሰብ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 :</a:t>
            </a:r>
            <a:r>
              <a:rPr lang="en-US" sz="1500" dirty="0">
                <a:latin typeface="Aptos Narrow"/>
                <a:ea typeface="+mn-lt"/>
                <a:cs typeface="+mn-lt"/>
              </a:rPr>
              <a:t> Denise Haynes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Calibri"/>
                <a:cs typeface="Calibri"/>
              </a:rPr>
              <a:t> </a:t>
            </a:r>
            <a:r>
              <a:rPr lang="en-US" sz="1500" b="1" dirty="0" err="1">
                <a:latin typeface="Aptos Narrow"/>
                <a:ea typeface="+mn-lt"/>
                <a:cs typeface="+mn-lt"/>
              </a:rPr>
              <a:t>ግለሰብ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 </a:t>
            </a:r>
            <a:r>
              <a:rPr lang="en-US" sz="1500" b="1" dirty="0">
                <a:latin typeface="Aptos Narrow"/>
                <a:ea typeface="Calibri"/>
                <a:cs typeface="Calibri"/>
              </a:rPr>
              <a:t>:</a:t>
            </a:r>
            <a:r>
              <a:rPr lang="en-US" sz="1500" dirty="0">
                <a:latin typeface="Aptos Narrow"/>
                <a:ea typeface="Calibri"/>
                <a:cs typeface="Calibri"/>
              </a:rPr>
              <a:t> David English</a:t>
            </a:r>
          </a:p>
        </p:txBody>
      </p:sp>
    </p:spTree>
    <p:extLst>
      <p:ext uri="{BB962C8B-B14F-4D97-AF65-F5344CB8AC3E}">
        <p14:creationId xmlns:p14="http://schemas.microsoft.com/office/powerpoint/2010/main" val="2318505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BCA720-D29C-F0F6-6136-8D0F7D66F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2D942-FBCE-D8F5-09BD-7BCF97BB1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ptos Display" panose="020B0004020202020204" pitchFamily="34" charset="0"/>
              </a:rPr>
              <a:t>የግብረ</a:t>
            </a:r>
            <a:r>
              <a:rPr lang="en-US" dirty="0">
                <a:latin typeface="Aptos Display" panose="020B0004020202020204" pitchFamily="34" charset="0"/>
              </a:rPr>
              <a:t> </a:t>
            </a:r>
            <a:r>
              <a:rPr lang="am-ET" dirty="0">
                <a:latin typeface="Aptos Display" panose="020B0004020202020204" pitchFamily="34" charset="0"/>
              </a:rPr>
              <a:t>ኃ</a:t>
            </a:r>
            <a:r>
              <a:rPr lang="en-US" dirty="0" err="1">
                <a:latin typeface="Aptos Display" panose="020B0004020202020204" pitchFamily="34" charset="0"/>
              </a:rPr>
              <a:t>ይል</a:t>
            </a:r>
            <a:r>
              <a:rPr lang="en-US" dirty="0">
                <a:latin typeface="Aptos Display" panose="020B0004020202020204" pitchFamily="34" charset="0"/>
              </a:rPr>
              <a:t> </a:t>
            </a:r>
            <a:r>
              <a:rPr lang="en-US" dirty="0" err="1">
                <a:latin typeface="Aptos Display" panose="020B0004020202020204" pitchFamily="34" charset="0"/>
              </a:rPr>
              <a:t>ደንቦች</a:t>
            </a:r>
            <a:r>
              <a:rPr lang="en-US" dirty="0">
                <a:latin typeface="Aptos Display" panose="020B0004020202020204" pitchFamily="34" charset="0"/>
              </a:rPr>
              <a:t> (Norms)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9F0E8A-DA1D-4751-9A34-B9FA9C9454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788" y="2097996"/>
            <a:ext cx="10786280" cy="4046107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  <a:latin typeface="Aptos Narrow"/>
              </a:rPr>
              <a:t> 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ሁሉም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የስብሰባ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ማስታወቂያዎች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በ Open Meeting Law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መስፈርት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መሰረት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ለህዝብ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ይፋ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ይሆናሉ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/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ይለጠፋሉ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፡፡ </a:t>
            </a:r>
            <a:endParaRPr lang="en-US" dirty="0">
              <a:solidFill>
                <a:schemeClr val="tx1"/>
              </a:solidFill>
              <a:ea typeface="Calibri" panose="020F0502020204030204"/>
              <a:cs typeface="Calibri" panose="020F0502020204030204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  <a:latin typeface="Aptos Narrow"/>
              </a:rPr>
              <a:t> 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አጀንዳዎች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ቢያንስ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ከ 48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ሰዓታት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በፊት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አስቀድመው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ይሰራጫሉ</a:t>
            </a:r>
            <a:r>
              <a:rPr lang="am-ET" sz="2000" dirty="0">
                <a:solidFill>
                  <a:schemeClr val="tx1"/>
                </a:solidFill>
                <a:latin typeface="Aptos Narrow"/>
              </a:rPr>
              <a:t>፤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ግልፅ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የውይይት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ርዕስን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ይይዛሉ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፡፡ </a:t>
            </a:r>
            <a:endParaRPr lang="en-US" sz="200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  <a:latin typeface="Aptos Narrow"/>
              </a:rPr>
              <a:t> 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የስብሰባ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ቃለ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ጉባኤዎች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ምክንያታዊ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በሆነ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የጊዜ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ገደብ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ውስጥ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ለህዝቡ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ይፋ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ይሆናሉ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፡፡ </a:t>
            </a:r>
            <a:endParaRPr lang="en-US" sz="200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  <a:latin typeface="Aptos Narrow"/>
              </a:rPr>
              <a:t> 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ምንም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አይነት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ምክክር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ወይም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ውሳኔ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ማስተላለፎች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ለህዝቡ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ይፋ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ከሆኑ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ስብሰባዎች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ውጪ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አይከናወኑም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፡፡</a:t>
            </a:r>
            <a:endParaRPr lang="en-US" sz="200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  <a:latin typeface="Aptos Narrow"/>
              </a:rPr>
              <a:t> 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አባላት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የህዝብ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አስተያየቶችን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ጨምሮ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ሁሉንም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ተናጋሪዎች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በንቃት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እና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በአክብሮት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ያዳምጣሉ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፡፡ </a:t>
            </a:r>
            <a:endParaRPr lang="en-US" sz="200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  <a:latin typeface="Aptos Narrow"/>
              </a:rPr>
              <a:t> 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አለመስማማቶች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ገንቢ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በሆነ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ሁኔታ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፣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ከግለሰቡ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ይልቅ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ሀሳቦች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ላይ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በማተኮር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ይገለፃሉ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፡፡ </a:t>
            </a:r>
            <a:endParaRPr lang="en-US" sz="200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  <a:latin typeface="Aptos Narrow"/>
              </a:rPr>
              <a:t>  co-leads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ፍትሐዊ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ተሳትፎ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ያገኙ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መሆኑን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ለማረጋገጥ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ማ</a:t>
            </a:r>
            <a:r>
              <a:rPr lang="am-ET" sz="2000" dirty="0">
                <a:solidFill>
                  <a:schemeClr val="tx1"/>
                </a:solidFill>
                <a:latin typeface="Aptos Narrow"/>
              </a:rPr>
              <a:t>ቋ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ረጦች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እንዲቀንሱ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ይደረጋል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፡፡ </a:t>
            </a:r>
            <a:endParaRPr lang="en-US" sz="200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  <a:latin typeface="Aptos Narrow"/>
              </a:rPr>
              <a:t> 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ለህዝብ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አስተያየት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ጊዜ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ይመደባል</a:t>
            </a:r>
            <a:r>
              <a:rPr lang="am-ET" sz="2000" dirty="0">
                <a:solidFill>
                  <a:schemeClr val="tx1"/>
                </a:solidFill>
                <a:latin typeface="Aptos Narrow"/>
              </a:rPr>
              <a:t>፤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ለአስተያየቱ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የሚሰጠውን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ጊዜ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እና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አስተያየቱ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የሚቀርብበትን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መንገድ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የሚመለከት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ግልፅ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መመሪያ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ይኖራል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፡፡ </a:t>
            </a:r>
            <a:endParaRPr lang="en-US" sz="200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  <a:latin typeface="Aptos Narrow"/>
              </a:rPr>
              <a:t> 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አባላት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ከህዝብ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ለሚገኙ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ግብአቶች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እውቅና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ይሰጣሉ</a:t>
            </a:r>
            <a:r>
              <a:rPr lang="am-ET" sz="2000" dirty="0">
                <a:solidFill>
                  <a:schemeClr val="tx1"/>
                </a:solidFill>
                <a:latin typeface="Aptos Narrow"/>
              </a:rPr>
              <a:t>፤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የውሳኔ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መስጠት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አካል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በማድረግም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ከግምት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ያስገ</a:t>
            </a:r>
            <a:r>
              <a:rPr lang="am-ET" sz="2000" dirty="0">
                <a:solidFill>
                  <a:schemeClr val="tx1"/>
                </a:solidFill>
                <a:latin typeface="Aptos Narrow"/>
              </a:rPr>
              <a:t>ቧ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ቸዋል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፡፡</a:t>
            </a:r>
            <a:endParaRPr lang="en-US" sz="2000" dirty="0">
              <a:solidFill>
                <a:schemeClr val="tx1"/>
              </a:solidFill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§"/>
            </a:pPr>
            <a:endParaRPr lang="en-US" sz="2400" dirty="0">
              <a:solidFill>
                <a:srgbClr val="FF0000"/>
              </a:solidFill>
              <a:highlight>
                <a:srgbClr val="FFFF00"/>
              </a:highlight>
              <a:latin typeface="Aptos Narrow" panose="020B0004020202020204" pitchFamily="34" charset="0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395203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A4BED5-4DFF-D7C2-8938-BD25F01A86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DDC83-9886-CF7E-F97D-71AAA0F34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ptos Display"/>
              </a:rPr>
              <a:t>የግብረ</a:t>
            </a:r>
            <a:r>
              <a:rPr lang="en-US" dirty="0">
                <a:latin typeface="Aptos Display"/>
              </a:rPr>
              <a:t> </a:t>
            </a:r>
            <a:r>
              <a:rPr lang="am-ET" dirty="0">
                <a:latin typeface="Aptos Display"/>
              </a:rPr>
              <a:t>ኃ</a:t>
            </a:r>
            <a:r>
              <a:rPr lang="en-US" dirty="0" err="1">
                <a:latin typeface="Aptos Display"/>
              </a:rPr>
              <a:t>ይል</a:t>
            </a:r>
            <a:r>
              <a:rPr lang="en-US" dirty="0">
                <a:latin typeface="Aptos Display"/>
              </a:rPr>
              <a:t> </a:t>
            </a:r>
            <a:r>
              <a:rPr lang="en-US" dirty="0" err="1">
                <a:latin typeface="Aptos Display"/>
              </a:rPr>
              <a:t>ደንቦች</a:t>
            </a:r>
            <a:r>
              <a:rPr lang="en-US" dirty="0">
                <a:latin typeface="Aptos Display"/>
              </a:rPr>
              <a:t>  (</a:t>
            </a:r>
            <a:r>
              <a:rPr lang="en-US" dirty="0" err="1">
                <a:latin typeface="Aptos Display"/>
              </a:rPr>
              <a:t>ቀጥ</a:t>
            </a:r>
            <a:r>
              <a:rPr lang="am-ET" dirty="0">
                <a:latin typeface="Aptos Display"/>
              </a:rPr>
              <a:t>ሏ</a:t>
            </a:r>
            <a:r>
              <a:rPr lang="en-US" dirty="0">
                <a:latin typeface="Aptos Display"/>
              </a:rPr>
              <a:t>ል)</a:t>
            </a:r>
            <a:endParaRPr lang="en-US" dirty="0">
              <a:latin typeface="Aptos Display" panose="020B00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99F87E-1996-C408-B8CA-56F6AC41F0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3549" y="1902599"/>
            <a:ext cx="10990996" cy="4398674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አካታች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ተሳትፎን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ለማረጋገጥ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፥ </a:t>
            </a:r>
            <a:r>
              <a:rPr lang="am-ET" sz="2000" dirty="0">
                <a:solidFill>
                  <a:schemeClr val="tx1"/>
                </a:solidFill>
                <a:latin typeface="Aptos Narrow"/>
              </a:rPr>
              <a:t>ቋ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ን</a:t>
            </a:r>
            <a:r>
              <a:rPr lang="am-ET" sz="2000" dirty="0">
                <a:solidFill>
                  <a:schemeClr val="tx1"/>
                </a:solidFill>
                <a:latin typeface="Aptos Narrow"/>
              </a:rPr>
              <a:t>ቋ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ን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ለመረዳት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የሚያስችል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ድጋፍ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እና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አስፈላጊ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ማስተካከያዎች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(accommodations)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ይሰጣሉ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፡፡ </a:t>
            </a:r>
            <a:endParaRPr lang="en-US" sz="200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የተለያዩ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ፍላጎቶችን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ተሳታፊ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ለማድረግ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/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እንቅፋቶችን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ለማስወገድ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ስብሰባዎች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በተደራሽ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ቦታዎች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እና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/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ወይም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በቨርቹዋል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ይደረጋሉ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፡፡ </a:t>
            </a:r>
            <a:endParaRPr lang="en-US" sz="200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  <a:latin typeface="Aptos Narrow"/>
              </a:rPr>
              <a:t> 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የስብሰባው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ሰነዶች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እና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መረጃዎች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(materials)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በግልፅ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am-ET" sz="2000" dirty="0">
                <a:solidFill>
                  <a:schemeClr val="tx1"/>
                </a:solidFill>
                <a:latin typeface="Aptos Narrow"/>
              </a:rPr>
              <a:t>ቋ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ን</a:t>
            </a:r>
            <a:r>
              <a:rPr lang="am-ET" sz="2000" dirty="0">
                <a:solidFill>
                  <a:schemeClr val="tx1"/>
                </a:solidFill>
                <a:latin typeface="Aptos Narrow"/>
              </a:rPr>
              <a:t>ቋ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እና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ተተርጉመው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ይጋራሉ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፡፡</a:t>
            </a:r>
            <a:endParaRPr lang="en-US" sz="200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አባላት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ከፊት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ለፊት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የሆኑ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/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የተጋለጡ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(frontline)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እና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በታሪክ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አጋጣሚ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የተገለሉ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(historically marginalized)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ማህበረሰቦችን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ድምፅ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ለማጉላት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ጥረት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ያደርጋሉ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፡፡ </a:t>
            </a:r>
            <a:endParaRPr lang="en-US" sz="200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አባላት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ሰነዶችን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እና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መረጃዎችን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አስቀድመው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ያጠናሉ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/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ይገመግማሉ</a:t>
            </a:r>
            <a:r>
              <a:rPr lang="am-ET" sz="2000" dirty="0">
                <a:solidFill>
                  <a:schemeClr val="tx1"/>
                </a:solidFill>
                <a:latin typeface="Aptos Narrow"/>
              </a:rPr>
              <a:t>፤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አስበው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እና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በጥንቃቄ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(thoughtfully)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ለመሳተፍ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ተዘጋጅተው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ይመጣሉ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፡፡  </a:t>
            </a:r>
            <a:endParaRPr lang="en-US" sz="200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መገኘት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እና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ሰአት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ማክበር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ይጠበቃል</a:t>
            </a:r>
            <a:r>
              <a:rPr lang="am-ET" sz="2000" dirty="0">
                <a:solidFill>
                  <a:schemeClr val="tx1"/>
                </a:solidFill>
                <a:latin typeface="Aptos Narrow"/>
              </a:rPr>
              <a:t>፤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አባላት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መገኘት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ካልቻሉ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ለ co-leads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አስቀድመው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ያሳውቃሉ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፡፡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አባሎች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የማይገኙ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ከሆነ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ሌላ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ሰው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ስብሰባው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ላይ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እንደማንኛውም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የማህበረሰብ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አባል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ሆኖ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(public capacity)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እንዲሳተፍ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ሊልኩ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ይችላሉ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፤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ነገር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ግን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ያ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ሰው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የመምረጥ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መብት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የለውም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ወይም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እንደ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Display"/>
              </a:rPr>
              <a:t>ግብረ</a:t>
            </a:r>
            <a:r>
              <a:rPr lang="en-US" sz="2000" dirty="0">
                <a:solidFill>
                  <a:schemeClr val="tx1"/>
                </a:solidFill>
                <a:latin typeface="Aptos Display"/>
              </a:rPr>
              <a:t> </a:t>
            </a:r>
            <a:r>
              <a:rPr lang="am-ET" sz="2000" dirty="0">
                <a:solidFill>
                  <a:schemeClr val="tx1"/>
                </a:solidFill>
                <a:latin typeface="Aptos Display"/>
              </a:rPr>
              <a:t>ኃ</a:t>
            </a:r>
            <a:r>
              <a:rPr lang="en-US" sz="2000" dirty="0" err="1">
                <a:solidFill>
                  <a:schemeClr val="tx1"/>
                </a:solidFill>
                <a:latin typeface="Aptos Display"/>
              </a:rPr>
              <a:t>ይል</a:t>
            </a:r>
            <a:r>
              <a:rPr lang="en-US" sz="2000" dirty="0"/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አይቆጠርም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፡፡ </a:t>
            </a:r>
            <a:endParaRPr lang="en-US" sz="200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የጥቅም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ግጭቶች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ግልፅ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ይደረጋሉ</a:t>
            </a:r>
            <a:r>
              <a:rPr lang="am-ET" sz="2000" dirty="0">
                <a:solidFill>
                  <a:schemeClr val="tx1"/>
                </a:solidFill>
                <a:latin typeface="Aptos Narrow"/>
              </a:rPr>
              <a:t>፤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ጉዳዩ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በሚመለከተው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መመሪያ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መሰረት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ይስተናገዳሉ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፡፡</a:t>
            </a:r>
            <a:endParaRPr lang="en-US" sz="200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አዳዲስ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የሚመጡ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ፍላጎቶችን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እና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ግብረ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መልሶችን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እንዲያንፀባርቁ</a:t>
            </a:r>
            <a:r>
              <a:rPr lang="am-ET" sz="2000" dirty="0">
                <a:solidFill>
                  <a:schemeClr val="tx1"/>
                </a:solidFill>
                <a:latin typeface="Aptos Narrow"/>
              </a:rPr>
              <a:t>፥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ደንቦች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በየወቅቱ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በድጋሚ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ይታያሉ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፡፡</a:t>
            </a:r>
            <a:endParaRPr lang="en-US" sz="200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አባላት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በስብሰባ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ሂደቶች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እና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ተደራሽነቶች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ላይ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ማሻሻያዎችን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እንዲጠቁሙ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ይበረታታሉ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፡፡</a:t>
            </a:r>
          </a:p>
          <a:p>
            <a:pPr marL="383540" lvl="1">
              <a:buFont typeface="Wingdings" panose="05000000000000000000" pitchFamily="2" charset="2"/>
              <a:buChar char="§"/>
            </a:pPr>
            <a:endParaRPr lang="en-US" sz="2000" dirty="0"/>
          </a:p>
          <a:p>
            <a:pPr marL="383540" lvl="1">
              <a:buFont typeface="Wingdings" panose="05000000000000000000" pitchFamily="2" charset="2"/>
              <a:buChar char="§"/>
            </a:pPr>
            <a:endParaRPr lang="en-US" sz="2000" dirty="0">
              <a:solidFill>
                <a:srgbClr val="FF0000"/>
              </a:solidFill>
              <a:highlight>
                <a:srgbClr val="FFFF00"/>
              </a:highlight>
              <a:latin typeface="Aptos Narrow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6628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4CAF5-3A6D-62D7-BA8B-B14D9A06A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tos Display"/>
                <a:ea typeface="Calibri Light"/>
                <a:cs typeface="Calibri Light"/>
              </a:rPr>
              <a:t>የ Zoom </a:t>
            </a:r>
            <a:r>
              <a:rPr lang="en-US" dirty="0" err="1">
                <a:latin typeface="Aptos Display"/>
                <a:ea typeface="Calibri Light"/>
                <a:cs typeface="Calibri Light"/>
              </a:rPr>
              <a:t>ዝግጅቶች</a:t>
            </a:r>
            <a:r>
              <a:rPr lang="en-US" dirty="0">
                <a:latin typeface="Aptos Display"/>
                <a:ea typeface="Calibri Light"/>
                <a:cs typeface="Calibri Light"/>
              </a:rPr>
              <a:t> (Logistics)</a:t>
            </a:r>
            <a:endParaRPr lang="en-US" dirty="0">
              <a:latin typeface="Aptos Display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FFCB0C-E411-3654-AD68-F5BF68F8E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98134"/>
            <a:ext cx="10058400" cy="3870960"/>
          </a:xfrm>
        </p:spPr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 dirty="0" err="1">
                <a:latin typeface="Aptos Narrow"/>
                <a:ea typeface="Calibri Light"/>
                <a:cs typeface="Calibri Light"/>
              </a:rPr>
              <a:t>አባላት</a:t>
            </a:r>
            <a:r>
              <a:rPr lang="en-US" sz="2800" dirty="0">
                <a:latin typeface="Aptos Narrow"/>
                <a:ea typeface="Calibri Light"/>
                <a:cs typeface="Calibri Light"/>
              </a:rPr>
              <a:t> </a:t>
            </a:r>
            <a:r>
              <a:rPr lang="en-US" sz="2800" dirty="0" err="1">
                <a:latin typeface="Aptos Narrow"/>
                <a:ea typeface="Calibri Light"/>
                <a:cs typeface="Calibri Light"/>
              </a:rPr>
              <a:t>አስተያየት</a:t>
            </a:r>
            <a:r>
              <a:rPr lang="en-US" sz="2800" dirty="0">
                <a:latin typeface="Aptos Narrow"/>
                <a:ea typeface="Calibri Light"/>
                <a:cs typeface="Calibri Light"/>
              </a:rPr>
              <a:t> </a:t>
            </a:r>
            <a:r>
              <a:rPr lang="en-US" sz="2800" dirty="0" err="1">
                <a:latin typeface="Aptos Narrow"/>
                <a:ea typeface="Calibri Light"/>
                <a:cs typeface="Calibri Light"/>
              </a:rPr>
              <a:t>እንዲሰጡ</a:t>
            </a:r>
            <a:r>
              <a:rPr lang="en-US" sz="2800" dirty="0">
                <a:latin typeface="Aptos Narrow"/>
                <a:ea typeface="Calibri Light"/>
                <a:cs typeface="Calibri Light"/>
              </a:rPr>
              <a:t> </a:t>
            </a:r>
            <a:r>
              <a:rPr lang="en-US" sz="2800" dirty="0" err="1">
                <a:latin typeface="Aptos Narrow"/>
                <a:ea typeface="Calibri Light"/>
                <a:cs typeface="Calibri Light"/>
              </a:rPr>
              <a:t>እና</a:t>
            </a:r>
            <a:r>
              <a:rPr lang="en-US" sz="2800" dirty="0">
                <a:latin typeface="Aptos Narrow"/>
                <a:ea typeface="Calibri Light"/>
                <a:cs typeface="Calibri Light"/>
              </a:rPr>
              <a:t> </a:t>
            </a:r>
            <a:r>
              <a:rPr lang="en-US" sz="2800" dirty="0" err="1">
                <a:latin typeface="Aptos Narrow"/>
                <a:ea typeface="Calibri Light"/>
                <a:cs typeface="Calibri Light"/>
              </a:rPr>
              <a:t>ጥያቄዎችን</a:t>
            </a:r>
            <a:r>
              <a:rPr lang="en-US" sz="2800" dirty="0">
                <a:latin typeface="Aptos Narrow"/>
                <a:ea typeface="Calibri Light"/>
                <a:cs typeface="Calibri Light"/>
              </a:rPr>
              <a:t> </a:t>
            </a:r>
            <a:r>
              <a:rPr lang="en-US" sz="2800" dirty="0" err="1">
                <a:latin typeface="Aptos Narrow"/>
                <a:ea typeface="Calibri Light"/>
                <a:cs typeface="Calibri Light"/>
              </a:rPr>
              <a:t>እንዲያቀርቡ</a:t>
            </a:r>
            <a:r>
              <a:rPr lang="en-US" sz="2800" dirty="0">
                <a:latin typeface="Aptos Narrow"/>
                <a:ea typeface="Calibri Light"/>
                <a:cs typeface="Calibri Light"/>
              </a:rPr>
              <a:t> </a:t>
            </a:r>
            <a:r>
              <a:rPr lang="en-US" sz="2800" dirty="0" err="1">
                <a:latin typeface="Aptos Narrow"/>
                <a:ea typeface="Calibri Light"/>
                <a:cs typeface="Calibri Light"/>
              </a:rPr>
              <a:t>ቻት</a:t>
            </a:r>
            <a:r>
              <a:rPr lang="en-US" sz="2800" dirty="0">
                <a:latin typeface="Aptos Narrow"/>
                <a:ea typeface="Calibri Light"/>
                <a:cs typeface="Calibri Light"/>
              </a:rPr>
              <a:t>(Chat) </a:t>
            </a:r>
            <a:r>
              <a:rPr lang="en-US" sz="2800" dirty="0" err="1">
                <a:latin typeface="Aptos Narrow"/>
                <a:ea typeface="Calibri Light"/>
                <a:cs typeface="Calibri Light"/>
              </a:rPr>
              <a:t>ማድረግ</a:t>
            </a:r>
            <a:r>
              <a:rPr lang="en-US" sz="2800" dirty="0">
                <a:latin typeface="Aptos Narrow"/>
                <a:ea typeface="Calibri Light"/>
                <a:cs typeface="Calibri Light"/>
              </a:rPr>
              <a:t> </a:t>
            </a:r>
            <a:r>
              <a:rPr lang="en-US" sz="2800" dirty="0" err="1">
                <a:latin typeface="Aptos Narrow"/>
                <a:ea typeface="Calibri Light"/>
                <a:cs typeface="Calibri Light"/>
              </a:rPr>
              <a:t>የሚችሉበት</a:t>
            </a:r>
            <a:r>
              <a:rPr lang="en-US" sz="2800" dirty="0">
                <a:latin typeface="Aptos Narrow"/>
                <a:ea typeface="Calibri Light"/>
                <a:cs typeface="Calibri Light"/>
              </a:rPr>
              <a:t> </a:t>
            </a:r>
            <a:r>
              <a:rPr lang="en-US" sz="2800" dirty="0" err="1">
                <a:latin typeface="Aptos Narrow"/>
                <a:ea typeface="Calibri Light"/>
                <a:cs typeface="Calibri Light"/>
              </a:rPr>
              <a:t>ቦታ</a:t>
            </a:r>
            <a:r>
              <a:rPr lang="en-US" sz="2800" dirty="0">
                <a:latin typeface="Aptos Narrow"/>
                <a:ea typeface="Calibri Light"/>
                <a:cs typeface="Calibri Light"/>
              </a:rPr>
              <a:t> </a:t>
            </a:r>
            <a:r>
              <a:rPr lang="en-US" sz="2800" dirty="0" err="1">
                <a:latin typeface="Aptos Narrow"/>
                <a:ea typeface="Calibri Light"/>
                <a:cs typeface="Calibri Light"/>
              </a:rPr>
              <a:t>አለ</a:t>
            </a:r>
            <a:r>
              <a:rPr lang="en-US" sz="2800" dirty="0">
                <a:latin typeface="Aptos Narrow"/>
                <a:ea typeface="Calibri Light"/>
                <a:cs typeface="Calibri Light"/>
              </a:rPr>
              <a:t> (</a:t>
            </a:r>
            <a:r>
              <a:rPr lang="en-US" sz="2800" dirty="0" err="1">
                <a:latin typeface="Aptos Narrow"/>
                <a:ea typeface="Calibri Light"/>
                <a:cs typeface="Calibri Light"/>
              </a:rPr>
              <a:t>ይህ</a:t>
            </a:r>
            <a:r>
              <a:rPr lang="en-US" sz="2800" dirty="0">
                <a:latin typeface="Aptos Narrow"/>
                <a:ea typeface="Calibri Light"/>
                <a:cs typeface="Calibri Light"/>
              </a:rPr>
              <a:t> </a:t>
            </a:r>
            <a:r>
              <a:rPr lang="en-US" sz="2800" dirty="0" err="1">
                <a:latin typeface="Aptos Narrow"/>
                <a:ea typeface="Calibri Light"/>
                <a:cs typeface="Calibri Light"/>
              </a:rPr>
              <a:t>በህዝብ</a:t>
            </a:r>
            <a:r>
              <a:rPr lang="en-US" sz="2800" dirty="0">
                <a:latin typeface="Aptos Narrow"/>
                <a:ea typeface="Calibri Light"/>
                <a:cs typeface="Calibri Light"/>
              </a:rPr>
              <a:t> </a:t>
            </a:r>
            <a:r>
              <a:rPr lang="en-US" sz="2800" dirty="0" err="1">
                <a:latin typeface="Aptos Narrow"/>
                <a:ea typeface="Calibri Light"/>
                <a:cs typeface="Calibri Light"/>
              </a:rPr>
              <a:t>መዝገብ</a:t>
            </a:r>
            <a:r>
              <a:rPr lang="en-US" sz="2800" dirty="0">
                <a:latin typeface="Aptos Narrow"/>
                <a:ea typeface="Calibri Light"/>
                <a:cs typeface="Calibri Light"/>
              </a:rPr>
              <a:t> </a:t>
            </a:r>
            <a:r>
              <a:rPr lang="en-US" sz="2800" dirty="0" err="1">
                <a:latin typeface="Aptos Narrow"/>
                <a:ea typeface="Calibri Light"/>
                <a:cs typeface="Calibri Light"/>
              </a:rPr>
              <a:t>ውስጥ</a:t>
            </a:r>
            <a:r>
              <a:rPr lang="en-US" sz="2800" dirty="0">
                <a:latin typeface="Aptos Narrow"/>
                <a:ea typeface="Calibri Light"/>
                <a:cs typeface="Calibri Light"/>
              </a:rPr>
              <a:t> </a:t>
            </a:r>
            <a:r>
              <a:rPr lang="en-US" sz="2800" dirty="0" err="1">
                <a:latin typeface="Aptos Narrow"/>
                <a:ea typeface="Calibri Light"/>
                <a:cs typeface="Calibri Light"/>
              </a:rPr>
              <a:t>ሊገባ</a:t>
            </a:r>
            <a:r>
              <a:rPr lang="en-US" sz="2800" dirty="0">
                <a:latin typeface="Aptos Narrow"/>
                <a:ea typeface="Calibri Light"/>
                <a:cs typeface="Calibri Light"/>
              </a:rPr>
              <a:t> </a:t>
            </a:r>
            <a:r>
              <a:rPr lang="en-US" sz="2800" dirty="0" err="1">
                <a:latin typeface="Aptos Narrow"/>
                <a:ea typeface="Calibri Light"/>
                <a:cs typeface="Calibri Light"/>
              </a:rPr>
              <a:t>ይችላል</a:t>
            </a:r>
            <a:r>
              <a:rPr lang="en-US" sz="2800" dirty="0">
                <a:latin typeface="Aptos Narrow"/>
                <a:ea typeface="Calibri Light"/>
                <a:cs typeface="Calibri Light"/>
              </a:rPr>
              <a:t>) </a:t>
            </a:r>
            <a:endParaRPr lang="en-US" dirty="0">
              <a:latin typeface="Aptos Narrow"/>
              <a:ea typeface="+mn-lt"/>
              <a:cs typeface="+mn-lt"/>
            </a:endParaRP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 dirty="0" err="1">
                <a:latin typeface="Aptos Narrow"/>
                <a:ea typeface="+mn-lt"/>
                <a:cs typeface="+mn-lt"/>
              </a:rPr>
              <a:t>እባክዎን</a:t>
            </a:r>
            <a:r>
              <a:rPr lang="en-US" sz="2800" dirty="0">
                <a:latin typeface="Aptos Narrow"/>
                <a:ea typeface="+mn-lt"/>
                <a:cs typeface="+mn-lt"/>
              </a:rPr>
              <a:t> </a:t>
            </a:r>
            <a:r>
              <a:rPr lang="en-US" sz="2800" dirty="0" err="1">
                <a:latin typeface="Aptos Narrow"/>
                <a:ea typeface="+mn-lt"/>
                <a:cs typeface="+mn-lt"/>
              </a:rPr>
              <a:t>የግል</a:t>
            </a:r>
            <a:r>
              <a:rPr lang="en-US" sz="2800" dirty="0">
                <a:latin typeface="Aptos Narrow"/>
                <a:ea typeface="+mn-lt"/>
                <a:cs typeface="+mn-lt"/>
              </a:rPr>
              <a:t> </a:t>
            </a:r>
            <a:r>
              <a:rPr lang="en-US" sz="2800" dirty="0" err="1">
                <a:latin typeface="Aptos Narrow"/>
                <a:ea typeface="+mn-lt"/>
                <a:cs typeface="+mn-lt"/>
              </a:rPr>
              <a:t>መልእክት</a:t>
            </a:r>
            <a:r>
              <a:rPr lang="en-US" sz="2800" dirty="0">
                <a:latin typeface="Aptos Narrow"/>
                <a:ea typeface="+mn-lt"/>
                <a:cs typeface="+mn-lt"/>
              </a:rPr>
              <a:t> </a:t>
            </a:r>
            <a:r>
              <a:rPr lang="en-US" sz="2800" dirty="0" err="1">
                <a:latin typeface="Aptos Narrow"/>
                <a:ea typeface="+mn-lt"/>
                <a:cs typeface="+mn-lt"/>
              </a:rPr>
              <a:t>መላኪያውን</a:t>
            </a:r>
            <a:r>
              <a:rPr lang="en-US" sz="2800" dirty="0">
                <a:latin typeface="Aptos Narrow"/>
                <a:ea typeface="+mn-lt"/>
                <a:cs typeface="+mn-lt"/>
              </a:rPr>
              <a:t> </a:t>
            </a:r>
            <a:r>
              <a:rPr lang="en-US" sz="2800" dirty="0" err="1">
                <a:latin typeface="Aptos Narrow"/>
                <a:ea typeface="+mn-lt"/>
                <a:cs typeface="+mn-lt"/>
              </a:rPr>
              <a:t>አይጠቀሙ</a:t>
            </a:r>
            <a:endParaRPr lang="en-US" dirty="0">
              <a:latin typeface="Aptos Narrow"/>
              <a:ea typeface="+mn-lt"/>
              <a:cs typeface="+mn-lt"/>
            </a:endParaRP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 dirty="0" err="1">
                <a:latin typeface="Aptos Narrow"/>
                <a:ea typeface="+mn-lt"/>
                <a:cs typeface="+mn-lt"/>
              </a:rPr>
              <a:t>ከግብረ</a:t>
            </a:r>
            <a:r>
              <a:rPr lang="en-US" sz="2800" dirty="0">
                <a:latin typeface="Aptos Narrow"/>
                <a:ea typeface="+mn-lt"/>
                <a:cs typeface="+mn-lt"/>
              </a:rPr>
              <a:t> </a:t>
            </a:r>
            <a:r>
              <a:rPr lang="am-ET" sz="2800" dirty="0">
                <a:latin typeface="Aptos Narrow"/>
                <a:ea typeface="+mn-lt"/>
                <a:cs typeface="+mn-lt"/>
              </a:rPr>
              <a:t>ኃ</a:t>
            </a:r>
            <a:r>
              <a:rPr lang="en-US" sz="2800" dirty="0" err="1">
                <a:latin typeface="Aptos Narrow"/>
                <a:ea typeface="+mn-lt"/>
                <a:cs typeface="+mn-lt"/>
              </a:rPr>
              <a:t>ይል</a:t>
            </a:r>
            <a:r>
              <a:rPr lang="en-US" sz="2800" dirty="0">
                <a:latin typeface="Aptos Narrow"/>
                <a:ea typeface="+mn-lt"/>
                <a:cs typeface="+mn-lt"/>
              </a:rPr>
              <a:t> </a:t>
            </a:r>
            <a:r>
              <a:rPr lang="en-US" sz="2800" dirty="0" err="1">
                <a:latin typeface="Aptos Narrow"/>
                <a:ea typeface="+mn-lt"/>
                <a:cs typeface="+mn-lt"/>
              </a:rPr>
              <a:t>ጋር</a:t>
            </a:r>
            <a:r>
              <a:rPr lang="en-US" sz="2800" dirty="0">
                <a:latin typeface="Aptos Narrow"/>
                <a:ea typeface="+mn-lt"/>
                <a:cs typeface="+mn-lt"/>
              </a:rPr>
              <a:t> </a:t>
            </a:r>
            <a:r>
              <a:rPr lang="en-US" sz="2800" dirty="0" err="1">
                <a:latin typeface="Aptos Narrow"/>
                <a:ea typeface="+mn-lt"/>
                <a:cs typeface="+mn-lt"/>
              </a:rPr>
              <a:t>በቀጥታ</a:t>
            </a:r>
            <a:r>
              <a:rPr lang="en-US" sz="2800" dirty="0">
                <a:latin typeface="Aptos Narrow"/>
                <a:ea typeface="+mn-lt"/>
                <a:cs typeface="+mn-lt"/>
              </a:rPr>
              <a:t> </a:t>
            </a:r>
            <a:r>
              <a:rPr lang="en-US" sz="2800" dirty="0" err="1">
                <a:latin typeface="Aptos Narrow"/>
                <a:ea typeface="+mn-lt"/>
                <a:cs typeface="+mn-lt"/>
              </a:rPr>
              <a:t>እየተነጋገሩ</a:t>
            </a:r>
            <a:r>
              <a:rPr lang="en-US" sz="2800" dirty="0">
                <a:latin typeface="Aptos Narrow"/>
                <a:ea typeface="+mn-lt"/>
                <a:cs typeface="+mn-lt"/>
              </a:rPr>
              <a:t> </a:t>
            </a:r>
            <a:r>
              <a:rPr lang="en-US" sz="2800" dirty="0" err="1">
                <a:latin typeface="Aptos Narrow"/>
                <a:ea typeface="+mn-lt"/>
                <a:cs typeface="+mn-lt"/>
              </a:rPr>
              <a:t>ካልሆነ</a:t>
            </a:r>
            <a:r>
              <a:rPr lang="en-US" sz="2800" dirty="0">
                <a:latin typeface="Aptos Narrow"/>
                <a:ea typeface="+mn-lt"/>
                <a:cs typeface="+mn-lt"/>
              </a:rPr>
              <a:t> </a:t>
            </a:r>
            <a:r>
              <a:rPr lang="en-US" sz="2800" dirty="0" err="1">
                <a:latin typeface="Aptos Narrow"/>
                <a:ea typeface="+mn-lt"/>
                <a:cs typeface="+mn-lt"/>
              </a:rPr>
              <a:t>በስተቀር</a:t>
            </a:r>
            <a:r>
              <a:rPr lang="en-US" sz="2800" dirty="0">
                <a:latin typeface="Aptos Narrow"/>
                <a:ea typeface="+mn-lt"/>
                <a:cs typeface="+mn-lt"/>
              </a:rPr>
              <a:t>፥ ከ</a:t>
            </a:r>
            <a:r>
              <a:rPr lang="am-ET" sz="2800" dirty="0">
                <a:latin typeface="Aptos Narrow"/>
                <a:ea typeface="+mn-lt"/>
                <a:cs typeface="+mn-lt"/>
              </a:rPr>
              <a:t>ኃ</a:t>
            </a:r>
            <a:r>
              <a:rPr lang="en-US" sz="2800" dirty="0">
                <a:latin typeface="Aptos Narrow"/>
                <a:ea typeface="+mn-lt"/>
                <a:cs typeface="+mn-lt"/>
              </a:rPr>
              <a:t>ላ </a:t>
            </a:r>
            <a:r>
              <a:rPr lang="en-US" sz="2800" dirty="0" err="1">
                <a:latin typeface="Aptos Narrow"/>
                <a:ea typeface="+mn-lt"/>
                <a:cs typeface="+mn-lt"/>
              </a:rPr>
              <a:t>የሚመጣ</a:t>
            </a:r>
            <a:r>
              <a:rPr lang="en-US" sz="2800" dirty="0">
                <a:latin typeface="Aptos Narrow"/>
                <a:ea typeface="+mn-lt"/>
                <a:cs typeface="+mn-lt"/>
              </a:rPr>
              <a:t> </a:t>
            </a:r>
            <a:r>
              <a:rPr lang="en-US" sz="2800" dirty="0" err="1">
                <a:latin typeface="Aptos Narrow"/>
                <a:ea typeface="+mn-lt"/>
                <a:cs typeface="+mn-lt"/>
              </a:rPr>
              <a:t>ድምፅን</a:t>
            </a:r>
            <a:r>
              <a:rPr lang="en-US" sz="2800" dirty="0">
                <a:latin typeface="Aptos Narrow"/>
                <a:ea typeface="+mn-lt"/>
                <a:cs typeface="+mn-lt"/>
              </a:rPr>
              <a:t> </a:t>
            </a:r>
            <a:r>
              <a:rPr lang="en-US" sz="2800" dirty="0" err="1">
                <a:latin typeface="Aptos Narrow"/>
                <a:ea typeface="+mn-lt"/>
                <a:cs typeface="+mn-lt"/>
              </a:rPr>
              <a:t>ለመቀነስ</a:t>
            </a:r>
            <a:r>
              <a:rPr lang="en-US" sz="2800" dirty="0">
                <a:latin typeface="Aptos Narrow"/>
                <a:ea typeface="+mn-lt"/>
                <a:cs typeface="+mn-lt"/>
              </a:rPr>
              <a:t> </a:t>
            </a:r>
            <a:r>
              <a:rPr lang="en-US" sz="2800" dirty="0" err="1">
                <a:latin typeface="Aptos Narrow"/>
                <a:ea typeface="+mn-lt"/>
                <a:cs typeface="+mn-lt"/>
              </a:rPr>
              <a:t>ሲባል</a:t>
            </a:r>
            <a:r>
              <a:rPr lang="en-US" sz="2800" dirty="0">
                <a:latin typeface="Aptos Narrow"/>
                <a:ea typeface="+mn-lt"/>
                <a:cs typeface="+mn-lt"/>
              </a:rPr>
              <a:t> </a:t>
            </a:r>
            <a:r>
              <a:rPr lang="en-US" sz="2800" dirty="0" err="1">
                <a:latin typeface="Aptos Narrow"/>
                <a:ea typeface="+mn-lt"/>
                <a:cs typeface="+mn-lt"/>
              </a:rPr>
              <a:t>እባክዎ</a:t>
            </a:r>
            <a:r>
              <a:rPr lang="en-US" sz="2800" dirty="0">
                <a:latin typeface="Aptos Narrow"/>
                <a:ea typeface="+mn-lt"/>
                <a:cs typeface="+mn-lt"/>
              </a:rPr>
              <a:t> </a:t>
            </a:r>
            <a:r>
              <a:rPr lang="en-US" sz="2800" dirty="0" err="1">
                <a:latin typeface="Aptos Narrow"/>
                <a:ea typeface="+mn-lt"/>
                <a:cs typeface="+mn-lt"/>
              </a:rPr>
              <a:t>ማይክራፎኖትን</a:t>
            </a:r>
            <a:r>
              <a:rPr lang="en-US" sz="2800" dirty="0">
                <a:latin typeface="Aptos Narrow"/>
                <a:ea typeface="+mn-lt"/>
                <a:cs typeface="+mn-lt"/>
              </a:rPr>
              <a:t> </a:t>
            </a:r>
            <a:r>
              <a:rPr lang="en-US" sz="2800" dirty="0" err="1">
                <a:latin typeface="Aptos Narrow"/>
                <a:ea typeface="+mn-lt"/>
                <a:cs typeface="+mn-lt"/>
              </a:rPr>
              <a:t>ይዝጉ</a:t>
            </a:r>
            <a:endParaRPr lang="en-US" dirty="0">
              <a:latin typeface="Aptos Narrow"/>
              <a:ea typeface="Calibri" panose="020F0502020204030204"/>
              <a:cs typeface="Calibri" panose="020F0502020204030204"/>
            </a:endParaRPr>
          </a:p>
          <a:p>
            <a:pPr marL="571500" indent="-571500">
              <a:buFont typeface="Wingdings" panose="020F0502020204030204" pitchFamily="34" charset="0"/>
              <a:buChar char="§"/>
            </a:pPr>
            <a:endParaRPr lang="en-US" sz="2800" dirty="0">
              <a:latin typeface="Aptos Narrow"/>
              <a:ea typeface="Calibri" panose="020F0502020204030204"/>
              <a:cs typeface="Calibri" panose="020F0502020204030204"/>
            </a:endParaRPr>
          </a:p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418293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4108B-6460-0EAF-FB93-32C6D26D1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>
                <a:latin typeface="Aptos Display"/>
                <a:ea typeface="Calibri Light"/>
                <a:cs typeface="Calibri Light"/>
              </a:rPr>
              <a:t>የኦክቶበር</a:t>
            </a:r>
            <a:r>
              <a:rPr lang="en-US" dirty="0">
                <a:latin typeface="Aptos Display"/>
                <a:ea typeface="Calibri Light"/>
                <a:cs typeface="Calibri Light"/>
              </a:rPr>
              <a:t> 6 </a:t>
            </a:r>
            <a:r>
              <a:rPr lang="en-US" dirty="0" err="1">
                <a:latin typeface="Aptos Display"/>
                <a:ea typeface="Calibri Light"/>
                <a:cs typeface="Calibri Light"/>
              </a:rPr>
              <a:t>የስብሰባ</a:t>
            </a:r>
            <a:r>
              <a:rPr lang="en-US" dirty="0">
                <a:latin typeface="Aptos Display"/>
                <a:ea typeface="Calibri Light"/>
                <a:cs typeface="Calibri Light"/>
              </a:rPr>
              <a:t> </a:t>
            </a:r>
            <a:r>
              <a:rPr lang="en-US" dirty="0" err="1">
                <a:latin typeface="Aptos Display"/>
                <a:ea typeface="Calibri Light"/>
                <a:cs typeface="Calibri Light"/>
              </a:rPr>
              <a:t>ቃለ</a:t>
            </a:r>
            <a:r>
              <a:rPr lang="en-US" dirty="0">
                <a:latin typeface="Aptos Display"/>
                <a:ea typeface="Calibri Light"/>
                <a:cs typeface="Calibri Light"/>
              </a:rPr>
              <a:t> </a:t>
            </a:r>
            <a:r>
              <a:rPr lang="en-US" dirty="0" err="1">
                <a:latin typeface="Aptos Display"/>
                <a:ea typeface="Calibri Light"/>
                <a:cs typeface="Calibri Light"/>
              </a:rPr>
              <a:t>ጉባኤዎችን</a:t>
            </a:r>
            <a:r>
              <a:rPr lang="en-US" dirty="0">
                <a:latin typeface="Aptos Display"/>
                <a:ea typeface="Calibri Light"/>
                <a:cs typeface="Calibri Light"/>
              </a:rPr>
              <a:t> </a:t>
            </a:r>
            <a:r>
              <a:rPr lang="en-US" dirty="0" err="1">
                <a:latin typeface="Aptos Display"/>
                <a:ea typeface="Calibri Light"/>
                <a:cs typeface="Calibri Light"/>
              </a:rPr>
              <a:t>እንደገና</a:t>
            </a:r>
            <a:r>
              <a:rPr lang="en-US" dirty="0">
                <a:latin typeface="Aptos Display"/>
                <a:ea typeface="Calibri Light"/>
                <a:cs typeface="Calibri Light"/>
              </a:rPr>
              <a:t> </a:t>
            </a:r>
            <a:r>
              <a:rPr lang="en-US" dirty="0" err="1">
                <a:latin typeface="Aptos Display"/>
                <a:ea typeface="Calibri Light"/>
                <a:cs typeface="Calibri Light"/>
              </a:rPr>
              <a:t>ይገምግሙ</a:t>
            </a:r>
            <a:endParaRPr lang="en-US" dirty="0">
              <a:latin typeface="Aptos Display"/>
              <a:ea typeface="Calibri Light"/>
              <a:cs typeface="Calibri Ligh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68BFAB-DFAC-10AB-0045-B8FC7AF0C2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ማንኛውም</a:t>
            </a:r>
            <a:r>
              <a:rPr lang="en-US" sz="28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ማሻሻያዎች</a:t>
            </a:r>
            <a:endParaRPr lang="en-US" sz="28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ድምፅ</a:t>
            </a:r>
            <a:r>
              <a:rPr lang="en-US" sz="28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መስጠት</a:t>
            </a:r>
            <a:endParaRPr lang="en-US" sz="28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>
              <a:buFont typeface="Wingdings,Sans-Serif" panose="020F0502020204030204" pitchFamily="34" charset="0"/>
              <a:buChar char="§"/>
            </a:pPr>
            <a:endParaRPr lang="en-US" sz="1700" dirty="0">
              <a:solidFill>
                <a:srgbClr val="000000"/>
              </a:solidFill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00528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21B087-FF82-0358-A832-C8B2D55E14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4578F-9A69-6875-80E2-070E36E4D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>
                <a:latin typeface="Arial" pitchFamily="34" charset="0"/>
                <a:ea typeface="Calibri Light"/>
                <a:cs typeface="Arial" pitchFamily="34" charset="0"/>
              </a:rPr>
              <a:t>በ</a:t>
            </a:r>
            <a:r>
              <a:rPr lang="en-US" dirty="0" err="1">
                <a:latin typeface="Aptos Display"/>
              </a:rPr>
              <a:t>ግብረ</a:t>
            </a:r>
            <a:r>
              <a:rPr lang="en-US" dirty="0">
                <a:latin typeface="Aptos Display"/>
              </a:rPr>
              <a:t> </a:t>
            </a:r>
            <a:r>
              <a:rPr lang="am-ET" dirty="0">
                <a:latin typeface="Aptos Display"/>
              </a:rPr>
              <a:t>ኃ</a:t>
            </a:r>
            <a:r>
              <a:rPr lang="en-US" dirty="0" err="1">
                <a:latin typeface="Aptos Display"/>
              </a:rPr>
              <a:t>ይል</a:t>
            </a:r>
            <a:r>
              <a:rPr lang="en-US" dirty="0">
                <a:latin typeface="Aptos Display"/>
              </a:rPr>
              <a:t> </a:t>
            </a:r>
            <a:r>
              <a:rPr lang="en-US" dirty="0" err="1">
                <a:latin typeface="Aptos Display"/>
                <a:ea typeface="Calibri Light"/>
                <a:cs typeface="Calibri Light"/>
              </a:rPr>
              <a:t>ስብሰባዎች</a:t>
            </a:r>
            <a:r>
              <a:rPr lang="en-US" dirty="0">
                <a:latin typeface="Aptos Display"/>
                <a:ea typeface="Calibri Light"/>
                <a:cs typeface="Calibri Light"/>
              </a:rPr>
              <a:t> </a:t>
            </a:r>
            <a:r>
              <a:rPr lang="en-US" dirty="0" err="1">
                <a:latin typeface="Aptos Display"/>
                <a:ea typeface="Calibri Light"/>
                <a:cs typeface="Calibri Light"/>
              </a:rPr>
              <a:t>ላይ</a:t>
            </a:r>
            <a:r>
              <a:rPr lang="en-US" dirty="0">
                <a:latin typeface="Aptos Display"/>
                <a:ea typeface="Calibri Light"/>
                <a:cs typeface="Calibri Light"/>
              </a:rPr>
              <a:t> </a:t>
            </a:r>
            <a:r>
              <a:rPr lang="en-US" dirty="0" err="1">
                <a:latin typeface="Aptos Display"/>
                <a:ea typeface="Calibri Light"/>
                <a:cs typeface="Calibri Light"/>
              </a:rPr>
              <a:t>ሪከርድ</a:t>
            </a:r>
            <a:r>
              <a:rPr lang="en-US" dirty="0">
                <a:latin typeface="Aptos Display"/>
                <a:ea typeface="Calibri Light"/>
                <a:cs typeface="Calibri Light"/>
              </a:rPr>
              <a:t> </a:t>
            </a:r>
            <a:r>
              <a:rPr lang="en-US" dirty="0" err="1">
                <a:latin typeface="Aptos Display"/>
                <a:ea typeface="Calibri Light"/>
                <a:cs typeface="Calibri Light"/>
              </a:rPr>
              <a:t>የተደረጉ</a:t>
            </a:r>
            <a:r>
              <a:rPr lang="en-US" dirty="0">
                <a:latin typeface="Aptos Display"/>
                <a:ea typeface="Calibri Light"/>
                <a:cs typeface="Calibri Light"/>
              </a:rPr>
              <a:t> </a:t>
            </a:r>
            <a:r>
              <a:rPr lang="en-US" dirty="0" err="1">
                <a:latin typeface="Aptos Display"/>
                <a:ea typeface="Calibri Light"/>
                <a:cs typeface="Calibri Light"/>
              </a:rPr>
              <a:t>ነገሮች</a:t>
            </a:r>
            <a:r>
              <a:rPr lang="en-US" dirty="0">
                <a:latin typeface="Aptos Display"/>
                <a:ea typeface="Calibri Light"/>
                <a:cs typeface="Calibri Light"/>
              </a:rPr>
              <a:t>/</a:t>
            </a:r>
            <a:r>
              <a:rPr lang="en-US" dirty="0" err="1">
                <a:latin typeface="Aptos Display"/>
                <a:ea typeface="Calibri Light"/>
                <a:cs typeface="Calibri Light"/>
              </a:rPr>
              <a:t>መዝገቦች</a:t>
            </a:r>
            <a:r>
              <a:rPr lang="en-US" dirty="0">
                <a:latin typeface="Aptos Display"/>
                <a:ea typeface="Calibri Light"/>
                <a:cs typeface="Calibri Light"/>
              </a:rPr>
              <a:t> </a:t>
            </a:r>
            <a:r>
              <a:rPr lang="en-US" dirty="0" err="1">
                <a:latin typeface="Aptos Display"/>
                <a:ea typeface="Calibri Light"/>
                <a:cs typeface="Calibri Light"/>
              </a:rPr>
              <a:t>ላይ</a:t>
            </a:r>
            <a:r>
              <a:rPr lang="en-US" dirty="0">
                <a:latin typeface="Aptos Display"/>
                <a:ea typeface="Calibri Light"/>
                <a:cs typeface="Calibri Light"/>
              </a:rPr>
              <a:t> </a:t>
            </a:r>
            <a:r>
              <a:rPr lang="en-US" dirty="0" err="1">
                <a:latin typeface="Aptos Display"/>
                <a:ea typeface="Calibri Light"/>
                <a:cs typeface="Calibri Light"/>
              </a:rPr>
              <a:t>ይወያዩ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87DC2D-CEAE-07B7-D901-E40585B97F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ውይይት</a:t>
            </a:r>
            <a:endParaRPr lang="en-US" sz="28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>
              <a:buFont typeface="Wingdings,Sans-Serif" panose="020F0502020204030204" pitchFamily="34" charset="0"/>
              <a:buChar char="§"/>
            </a:pPr>
            <a:endParaRPr lang="en-US" sz="1700" dirty="0">
              <a:solidFill>
                <a:srgbClr val="000000"/>
              </a:solidFill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04721561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A98940F2259D4AA15776BBE75254EA" ma:contentTypeVersion="5" ma:contentTypeDescription="Create a new document." ma:contentTypeScope="" ma:versionID="3cfc0ac8aed9f7a91ed02540dcce4c9b">
  <xsd:schema xmlns:xsd="http://www.w3.org/2001/XMLSchema" xmlns:xs="http://www.w3.org/2001/XMLSchema" xmlns:p="http://schemas.microsoft.com/office/2006/metadata/properties" xmlns:ns2="cfac202d-5dfe-4943-8fc4-9115dd8079c4" xmlns:ns3="699ac1d4-ca39-4946-aa46-a9cdf037dbb3" targetNamespace="http://schemas.microsoft.com/office/2006/metadata/properties" ma:root="true" ma:fieldsID="251ff37047bb3922f60ec7e8c8d9d4e0" ns2:_="" ns3:_="">
    <xsd:import namespace="cfac202d-5dfe-4943-8fc4-9115dd8079c4"/>
    <xsd:import namespace="699ac1d4-ca39-4946-aa46-a9cdf037dbb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ac202d-5dfe-4943-8fc4-9115dd8079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9ac1d4-ca39-4946-aa46-a9cdf037dbb3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A5AF1A4-0282-4409-B39C-CDD315C5CFD0}">
  <ds:schemaRefs>
    <ds:schemaRef ds:uri="http://purl.org/dc/elements/1.1/"/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http://purl.org/dc/dcmitype/"/>
    <ds:schemaRef ds:uri="cfac202d-5dfe-4943-8fc4-9115dd8079c4"/>
    <ds:schemaRef ds:uri="699ac1d4-ca39-4946-aa46-a9cdf037dbb3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1D307184-7427-455E-824B-49F830AC29B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fac202d-5dfe-4943-8fc4-9115dd8079c4"/>
    <ds:schemaRef ds:uri="699ac1d4-ca39-4946-aa46-a9cdf037dbb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FC7C060-C7A5-40BB-9154-81520B860F51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c75d8168-fa8e-4753-8aef-55111ae727bd}" enabled="0" method="" siteId="{c75d8168-fa8e-4753-8aef-55111ae727bd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350</TotalTime>
  <Words>1110</Words>
  <Application>Microsoft Office PowerPoint</Application>
  <PresentationFormat>Widescreen</PresentationFormat>
  <Paragraphs>97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Aptos Display</vt:lpstr>
      <vt:lpstr>Aptos Narrow</vt:lpstr>
      <vt:lpstr>Arial</vt:lpstr>
      <vt:lpstr>Calibri</vt:lpstr>
      <vt:lpstr>Calibri Light</vt:lpstr>
      <vt:lpstr>Power Geez Unicode1</vt:lpstr>
      <vt:lpstr>Wingdings</vt:lpstr>
      <vt:lpstr>Wingdings,Sans-Serif</vt:lpstr>
      <vt:lpstr>Retrospect</vt:lpstr>
      <vt:lpstr>በወንዝ ፍትሐዊ ተደራሽነት ላይ  የ Charles River ግብረ ኃይል </vt:lpstr>
      <vt:lpstr>ሪከርድ የማድረግ/የመቅረፅ ማስታወቂያ</vt:lpstr>
      <vt:lpstr>አጀንዳ</vt:lpstr>
      <vt:lpstr> የአባላትን ስም ዝርዝር መጥራት </vt:lpstr>
      <vt:lpstr>የግብረ ኃይል ደንቦች (Norms)</vt:lpstr>
      <vt:lpstr>የግብረ ኃይል ደንቦች  (ቀጥሏል)</vt:lpstr>
      <vt:lpstr>የ Zoom ዝግጅቶች (Logistics)</vt:lpstr>
      <vt:lpstr>የኦክቶበር 6 የስብሰባ ቃለ ጉባኤዎችን እንደገና ይገምግሙ</vt:lpstr>
      <vt:lpstr>በግብረ ኃይል ስብሰባዎች ላይ ሪከርድ የተደረጉ ነገሮች/መዝገቦች ላይ ይወያዩ</vt:lpstr>
      <vt:lpstr>በኖቬምበር 6 የሳይት ጉዞ ላይ ይወያዩ</vt:lpstr>
      <vt:lpstr>በህዝብ አስተያየቶች መቀበያ ስብሰባ አወቃቀር እና ይዘት ላይ ይወያዩ</vt:lpstr>
      <vt:lpstr>በህዝብ አስተያየቶች መቀበያ ስብሰባ አወቃቀር እና ይዘት ላይ ይወያዩ (ቀጥሏል)</vt:lpstr>
      <vt:lpstr>ለግብረ ኃይል ሪፖርት የመጀመሪያ ደረጃ ምክረ ሀሳቦች - ውይይት</vt:lpstr>
      <vt:lpstr>ቀጣይ እርምጃዎች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Charles River Task Force on  Equitable River Access</dc:title>
  <dc:creator>Du, Van</dc:creator>
  <cp:lastModifiedBy>Emily P</cp:lastModifiedBy>
  <cp:revision>347</cp:revision>
  <dcterms:created xsi:type="dcterms:W3CDTF">2025-08-11T23:41:35Z</dcterms:created>
  <dcterms:modified xsi:type="dcterms:W3CDTF">2025-12-12T18:14:55Z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0x0101006DA98940F2259D4AA15776BBE75254EA</vt:lpwstr>
  </property>
  <property fmtid="{D5CDD505-2E9C-101B-9397-08002B2CF9AE}" pid="3" name="MediaServiceImageTags">
    <vt:lpwstr/>
  </property>
</Properties>
</file>