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87" r:id="rId6"/>
    <p:sldId id="257" r:id="rId7"/>
    <p:sldId id="285" r:id="rId8"/>
    <p:sldId id="258" r:id="rId9"/>
    <p:sldId id="273" r:id="rId10"/>
    <p:sldId id="279" r:id="rId11"/>
    <p:sldId id="282" r:id="rId12"/>
    <p:sldId id="292" r:id="rId13"/>
    <p:sldId id="293" r:id="rId14"/>
    <p:sldId id="294" r:id="rId15"/>
    <p:sldId id="295" r:id="rId16"/>
    <p:sldId id="28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/>
              <a:t>በወንዝ</a:t>
            </a:r>
            <a:r>
              <a:rPr lang="en-US" sz="5400" b="1" dirty="0"/>
              <a:t> </a:t>
            </a:r>
            <a:r>
              <a:rPr lang="en-US" sz="5400" b="1" dirty="0" err="1"/>
              <a:t>ፍትሐዊ</a:t>
            </a:r>
            <a:r>
              <a:rPr lang="en-US" sz="5400" b="1" dirty="0"/>
              <a:t> </a:t>
            </a:r>
            <a:r>
              <a:rPr lang="en-US" sz="5400" b="1" dirty="0" err="1"/>
              <a:t>ተደራሽነት</a:t>
            </a:r>
            <a:r>
              <a:rPr lang="en-US" sz="5400" b="1" dirty="0"/>
              <a:t> </a:t>
            </a:r>
            <a:r>
              <a:rPr lang="en-US" sz="5400" b="1" dirty="0" err="1"/>
              <a:t>ላይ</a:t>
            </a:r>
            <a:r>
              <a:rPr lang="en-US" sz="5400" b="1" dirty="0"/>
              <a:t> </a:t>
            </a:r>
            <a:br>
              <a:rPr lang="en-US" sz="5400" b="1" dirty="0"/>
            </a:br>
            <a:r>
              <a:rPr lang="en-US" sz="5400" b="1" dirty="0"/>
              <a:t>የ Charles River </a:t>
            </a:r>
            <a:r>
              <a:rPr lang="en-US" sz="5400" b="1" dirty="0" err="1"/>
              <a:t>ግብረ</a:t>
            </a:r>
            <a:r>
              <a:rPr lang="en-US" sz="5400" b="1" dirty="0"/>
              <a:t> </a:t>
            </a:r>
            <a:r>
              <a:rPr lang="am-ET" sz="5400" b="1" dirty="0"/>
              <a:t>ኃ</a:t>
            </a:r>
            <a:r>
              <a:rPr lang="en-US" sz="5400" b="1" dirty="0" err="1"/>
              <a:t>ይል</a:t>
            </a:r>
            <a:r>
              <a:rPr lang="en-US" sz="5400" b="1" dirty="0"/>
              <a:t> 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ስብሰባ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4 | 3-ኖቬምበር-2025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C3E-A105-93AD-2E4C-6B2565F2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EDC-34FB-52C8-D9BB-FA5F93B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በኖቬምበር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6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የሳይት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ጉዞ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ላይ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ይወያዩ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 descr="A map of Cambridge with Memorial Drive highlighted between the Eliot Bridge and the Longfellow Bridge.">
            <a:extLst>
              <a:ext uri="{FF2B5EF4-FFF2-40B4-BE49-F238E27FC236}">
                <a16:creationId xmlns:a16="http://schemas.microsoft.com/office/drawing/2014/main" id="{02C299BB-7D78-66A6-DDA8-22291A65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የ  Cambridge ካርታ፣ በ Eliot Bridge እና በ Longfellow Bridge መካከል  Memorial Drive ደመቅ ተደርጎ፡፡">
            <a:extLst>
              <a:ext uri="{FF2B5EF4-FFF2-40B4-BE49-F238E27FC236}">
                <a16:creationId xmlns:a16="http://schemas.microsoft.com/office/drawing/2014/main" id="{657B0953-D3A9-4E0C-2FDE-F04C243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34" y="2056190"/>
            <a:ext cx="6484890" cy="4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17D-D6D8-13CA-CC9D-9A686B5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E783-660D-1259-6D03-3D151E3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Aptos Display"/>
                <a:ea typeface="Calibri Light"/>
                <a:cs typeface="Calibri Light"/>
              </a:rPr>
              <a:t>በህዝብ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አስተያየቶች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መቀበያ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ስብሰባ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አወቃቀር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እና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ይዘት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ላይ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ይወያዩ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3290-8FE8-FD78-3EF1-17DBE2DA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የህዝብ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አስተያየቶች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መቀበያ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ስብሰባ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ሰኞ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ኖቬምበር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10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ምሽት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ከ 6-8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ሰዓት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፡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ቨርቹዋል</a:t>
            </a:r>
            <a:endParaRPr lang="en-US" sz="2200" dirty="0"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ሰኞ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ኖቬምበር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17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ምሽት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ከ 6-8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ሰዓት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፡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በአካል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Cambridge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የማህበረሰብ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ማዕከል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፣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የማህበረሰብ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ክፍል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ማህበረሰቡ</a:t>
            </a:r>
            <a:r>
              <a:rPr lang="en-US" sz="2800" dirty="0">
                <a:latin typeface="Aptos Narrow"/>
                <a:ea typeface="Calibri"/>
                <a:cs typeface="Calibri"/>
              </a:rPr>
              <a:t> 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ጋር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ለመድረስ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የሚደረግ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እንቅስቃሴን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በሚመለከት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የቅርብ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ጊዜ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መረጃ</a:t>
            </a:r>
            <a:r>
              <a:rPr lang="en-US" sz="2800" dirty="0">
                <a:latin typeface="Aptos Narrow"/>
                <a:ea typeface="Calibri"/>
                <a:cs typeface="Calibri"/>
              </a:rPr>
              <a:t>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latin typeface="Aptos Narrow"/>
                <a:ea typeface="Calibri"/>
                <a:cs typeface="Calibri"/>
              </a:rPr>
              <a:t>የአንድ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ለአንድ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ውይይቶች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የቤት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ለቤት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ማን</a:t>
            </a:r>
            <a:r>
              <a:rPr lang="am-ET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ኳኳ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ት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እና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በራሪ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ወረቀቶች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ማሰራጨት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ሌሎች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ማህበረሰቡ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ጋር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ለመድረስ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የሚደረጉ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እንቅስቃሴዎች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037D-EC0C-5CB3-2642-44DDAFEA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7DA-38B9-5561-E376-DF6BB41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Aptos Display"/>
                <a:ea typeface="Calibri Light"/>
                <a:cs typeface="Calibri Light"/>
              </a:rPr>
              <a:t>በህዝብ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አስተያየቶች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መቀበያ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ስብሰባ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አወቃቀር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እና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ይዘት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ላይ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ይወያዩ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(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ቀጥ</a:t>
            </a:r>
            <a:r>
              <a:rPr lang="am-ET" dirty="0">
                <a:latin typeface="Aptos Display"/>
                <a:ea typeface="Calibri Light"/>
                <a:cs typeface="Calibri Light"/>
              </a:rPr>
              <a:t>ሏ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ል)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89F3-4530-F52D-9FC6-6F87AFDD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ምሽት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ከ6:00 – 6:15: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የመድረሻ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እና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የመገናኛ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ጊዜ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ምሽት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ከ6:15 – 6:45: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አጠቃላይ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ነጥቦች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ይቀርባሉ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am-ET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፤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በተጨማሪ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ጥያቄ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እና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መልስ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ምሽት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ከ6:45 – 7:30: 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የትንንሽ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ቡድን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ውይይት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ምሽት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ከ7:30 – 8:00: 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የተወያዩባቸውን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ጉዳዮች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ለሁሉም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ያጋራሉ</a:t>
            </a: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(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Share-out)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እና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መዝጊያ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ptos Display"/>
                <a:ea typeface="Calibri Light"/>
                <a:cs typeface="Calibri Light"/>
              </a:rPr>
              <a:t>ለግብረ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am-ET" dirty="0">
                <a:latin typeface="Aptos Display"/>
                <a:ea typeface="Calibri Light"/>
                <a:cs typeface="Calibri Light"/>
              </a:rPr>
              <a:t>ኃ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ይል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ሪፖርት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የመጀመሪያ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ደረጃ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ምክረ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ሀሳቦች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-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ውይይት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ከክፍል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  205: </a:t>
            </a:r>
            <a:endParaRPr lang="en-US" sz="2800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በንዑስ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ክፍል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(b)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መሰረት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የግብረ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am-ET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ኃ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ይሉ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ምክረ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ሀሳቦች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በንዑስ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ክፍል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(g)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መሰረት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የግብረ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am-ET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ኃ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ይሉ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ሪፖርት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፡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በእነዚህ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/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በሚከተሉት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ላይ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ብቻ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ሳይወሰን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የሚከተሉትን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ማድረግን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ይጨምራል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፡ (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ዲፓርትመንቱ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 በ Longfellow Bridge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በ Eliot Bridge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መካከል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ያለውን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የ Charles River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ቦታን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የሚመለከት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ውሳኔ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ሲያስተላልፍ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የአካባቢያዊ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ፍትሐዊነት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መርሆዎችን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ከግምት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ማስገባቱን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ማረጋገጥ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፤ (ii)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ወደ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Memorial Drive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ማለፍን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በከፊል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ወይም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ሙሉ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ለሙሉ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መዝጋትን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የሚመለከት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ቁልፍ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/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ጠቃሚ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ውሳኔ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ሲተላለፍ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ሁሉም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ባለድርሻ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አካላት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የተሳተፉ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መሆኑን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ማረጋገጥ</a:t>
            </a:r>
            <a:r>
              <a:rPr lang="am-ET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፤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(iii) 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ዲፓርትመንቱ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ወደ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Memorial Drive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ማለፍን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በሚመለከት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ለውጥ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ሲያደርግ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አጎራባች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/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አጠገቡ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ያሉ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ነዋሪዎች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ተገቢው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ማስታወቂያ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የተሰጣቸው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መሆኑን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ማረጋገጥ</a:t>
            </a:r>
            <a:r>
              <a:rPr lang="am-ET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፤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እና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(iv)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በብዙ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የተለያዩ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ባለድርሻ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አካላት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ተወዳጅ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ሊሆኑ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የሚችሉ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በ Charles River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አጠገብ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የሚደረጉ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ፕሮግራሞችን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ማሻሻል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፡፡</a:t>
            </a:r>
            <a:endParaRPr lang="en-US" sz="2400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ቀጣይ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እርምጃዎች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+mn-lt"/>
                <a:cs typeface="+mn-lt"/>
              </a:rPr>
              <a:t>የሳይት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ጉዞ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ሀሙስ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ኖቬምበር</a:t>
            </a:r>
            <a:r>
              <a:rPr lang="en-US" sz="2800" dirty="0">
                <a:latin typeface="Aptos Narrow"/>
                <a:ea typeface="+mn-lt"/>
                <a:cs typeface="+mn-lt"/>
              </a:rPr>
              <a:t> 6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ptos Narrow"/>
                <a:ea typeface="Calibri"/>
                <a:cs typeface="Calibri"/>
              </a:rPr>
              <a:t>በ MAPC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የሚመራ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ማህበረሰቡ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ጋር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የመድረስ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እንቅስቃሴዎች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ኖቬምበር</a:t>
            </a:r>
            <a:r>
              <a:rPr lang="en-US" sz="2800" dirty="0">
                <a:latin typeface="Aptos Narrow"/>
                <a:ea typeface="Calibri"/>
                <a:cs typeface="Calibri"/>
              </a:rPr>
              <a:t> 10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እና</a:t>
            </a:r>
            <a:r>
              <a:rPr lang="en-US" sz="2800" dirty="0">
                <a:latin typeface="Aptos Narrow"/>
                <a:ea typeface="Calibri"/>
                <a:cs typeface="Calibri"/>
              </a:rPr>
              <a:t> 17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የሚደረጉ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የህዝብ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አስተያየቶች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መቀበያ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ስብሰባዎች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በጃንዋሪ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ወር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የግብረ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am-ET" sz="2800" dirty="0">
                <a:solidFill>
                  <a:srgbClr val="404040"/>
                </a:solidFill>
                <a:latin typeface="Aptos Narrow"/>
              </a:rPr>
              <a:t>ኃ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ይሉ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5ኛ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ስብሰባ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ላይ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ለግብረ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am-ET" sz="2800" dirty="0">
                <a:solidFill>
                  <a:srgbClr val="404040"/>
                </a:solidFill>
                <a:latin typeface="Aptos Narrow"/>
              </a:rPr>
              <a:t>ኃ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ይሉ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ምርመራ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/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ውይይት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የሚቀርብ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ረቂቅ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ሪፖርት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በፌብሩወሪ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ወር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የሚደረገው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፣ ለ 30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ቀናት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የሚቆየውና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የህዝብ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አስተያየት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የሚቀርብበት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3ኛውን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የህዝብ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አስተያየቶች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መቀበያ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ስብሰባ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ማስጀመር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በህዝብ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አስተያየቶች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መሰረት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ሪፖርቶችን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ማሻሻል</a:t>
            </a:r>
            <a:endParaRPr lang="en-US" sz="2800" dirty="0">
              <a:solidFill>
                <a:srgbClr val="404040"/>
              </a:solidFill>
              <a:latin typeface="Aptos Narrow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የተሻሻለውን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ሪፖርት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ለመገምገም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በማርች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ወር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የሚደረግ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6ኛው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የግብረ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am-ET" sz="2800" dirty="0">
                <a:solidFill>
                  <a:srgbClr val="404040"/>
                </a:solidFill>
                <a:latin typeface="Aptos Narrow"/>
              </a:rPr>
              <a:t>ኃ</a:t>
            </a:r>
            <a:r>
              <a:rPr lang="en-US" sz="2800">
                <a:solidFill>
                  <a:srgbClr val="404040"/>
                </a:solidFill>
                <a:latin typeface="Aptos Narrow"/>
              </a:rPr>
              <a:t>ይሉ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ስብሰባ</a:t>
            </a:r>
            <a:endParaRPr lang="en-US" sz="2800" dirty="0">
              <a:solidFill>
                <a:srgbClr val="404040"/>
              </a:solidFill>
              <a:latin typeface="Aptos Narrow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None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4C7-DD89-9BBC-5A8E-4CCCC34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ሪከርድ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የማድረግ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የመቅረፅ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ማስታወቂያ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2958-6488-46D4-057D-E913179D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ይህ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ስብሰባ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ይቀረፃል</a:t>
            </a:r>
            <a:r>
              <a:rPr lang="am-E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፤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የጥበቃ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እና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መዝናኛ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ዲፓርትመንት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እና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ወይም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የሀይል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እና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የአካባቢ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ጉዳዮች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አስፈፃሚ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ቢሮ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ይህን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ቪዲዮ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፣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የማይንቀሳቀስ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ምስል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፣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ድምፅ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እና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ወይም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የቻት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ፅሁፍ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ግልባጭ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ሊያሰራጩ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ይችላሉ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፡፡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በዚህ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ቨርቹዋል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ስብሰባ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መሳተፋችሁን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ስትቀጥሉ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የሚቀረፅ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ዝግጅት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አካል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ለመሆን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ተስማምታች</a:t>
            </a:r>
            <a:r>
              <a:rPr lang="am-E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ል፡፡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ቅጂዎች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እና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የቻት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ፅሁፍ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ግልባጮች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የህዝቡ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ሪከርድ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ሊደረጉ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ይችላሉ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፡፡</a:t>
            </a:r>
          </a:p>
        </p:txBody>
      </p:sp>
    </p:spTree>
    <p:extLst>
      <p:ext uri="{BB962C8B-B14F-4D97-AF65-F5344CB8AC3E}">
        <p14:creationId xmlns:p14="http://schemas.microsoft.com/office/powerpoint/2010/main" val="20758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አጀንዳ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749300" lvl="0" indent="-457200">
              <a:lnSpc>
                <a:spcPct val="80000"/>
              </a:lnSpc>
              <a:buClr>
                <a:srgbClr val="004B24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/>
              <a:t>እንኳን</a:t>
            </a:r>
            <a:r>
              <a:rPr lang="en-US" sz="2400" dirty="0"/>
              <a:t> </a:t>
            </a:r>
            <a:r>
              <a:rPr lang="en-US" sz="2400" dirty="0" err="1"/>
              <a:t>በደህና</a:t>
            </a:r>
            <a:r>
              <a:rPr lang="en-US" sz="2400" dirty="0"/>
              <a:t> </a:t>
            </a:r>
            <a:r>
              <a:rPr lang="en-US" sz="2400" dirty="0" err="1"/>
              <a:t>መጡ</a:t>
            </a:r>
            <a:r>
              <a:rPr lang="en-US" sz="2400" dirty="0"/>
              <a:t> </a:t>
            </a:r>
            <a:r>
              <a:rPr lang="en-US" sz="2400" dirty="0" err="1"/>
              <a:t>እና</a:t>
            </a:r>
            <a:r>
              <a:rPr lang="en-US" sz="2400" dirty="0"/>
              <a:t> </a:t>
            </a:r>
            <a:r>
              <a:rPr lang="en-US" sz="2400" dirty="0" err="1"/>
              <a:t>የአባላትን</a:t>
            </a:r>
            <a:r>
              <a:rPr lang="en-US" sz="2400" dirty="0"/>
              <a:t> </a:t>
            </a:r>
            <a:r>
              <a:rPr lang="en-US" sz="2400" dirty="0" err="1"/>
              <a:t>ስም</a:t>
            </a:r>
            <a:r>
              <a:rPr lang="en-US" sz="2400" dirty="0"/>
              <a:t> </a:t>
            </a:r>
            <a:r>
              <a:rPr lang="en-US" sz="2400" dirty="0" err="1"/>
              <a:t>ዝርዝር</a:t>
            </a:r>
            <a:r>
              <a:rPr lang="en-US" sz="2400" dirty="0"/>
              <a:t> </a:t>
            </a:r>
            <a:r>
              <a:rPr lang="en-US" sz="2400" dirty="0" err="1"/>
              <a:t>መጥራት</a:t>
            </a:r>
            <a:r>
              <a:rPr lang="en-US" sz="2400" dirty="0"/>
              <a:t> </a:t>
            </a:r>
          </a:p>
          <a:p>
            <a:pPr marL="749300" lvl="0" indent="-457200">
              <a:lnSpc>
                <a:spcPct val="80000"/>
              </a:lnSpc>
              <a:buClr>
                <a:srgbClr val="004B24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የ</a:t>
            </a:r>
            <a:r>
              <a:rPr lang="en-US" sz="2400" dirty="0" err="1"/>
              <a:t>ኦክቶበር</a:t>
            </a:r>
            <a:r>
              <a:rPr lang="en-US" sz="2400" dirty="0"/>
              <a:t> 6 </a:t>
            </a:r>
            <a:r>
              <a:rPr lang="en-US" sz="2400" dirty="0" err="1"/>
              <a:t>ስብሰባ</a:t>
            </a:r>
            <a:r>
              <a:rPr lang="en-US" sz="2400" dirty="0"/>
              <a:t> </a:t>
            </a:r>
            <a:r>
              <a:rPr lang="en-US" sz="2400" dirty="0" err="1"/>
              <a:t>ቃለ</a:t>
            </a:r>
            <a:r>
              <a:rPr lang="en-US" sz="2400" dirty="0"/>
              <a:t> </a:t>
            </a:r>
            <a:r>
              <a:rPr lang="en-US" sz="2400" dirty="0" err="1"/>
              <a:t>ጉባኤዎችን</a:t>
            </a:r>
            <a:r>
              <a:rPr lang="en-US" sz="2400" dirty="0"/>
              <a:t> </a:t>
            </a:r>
            <a:r>
              <a:rPr lang="en-US" sz="2400" dirty="0" err="1"/>
              <a:t>እንደገና</a:t>
            </a:r>
            <a:r>
              <a:rPr lang="en-US" sz="2400" dirty="0"/>
              <a:t> </a:t>
            </a:r>
            <a:r>
              <a:rPr lang="en-US" sz="2400" dirty="0" err="1"/>
              <a:t>መገምገም</a:t>
            </a:r>
            <a:r>
              <a:rPr lang="en-US" sz="2400" dirty="0"/>
              <a:t>  [</a:t>
            </a:r>
            <a:r>
              <a:rPr lang="en-US" sz="2400" dirty="0" err="1"/>
              <a:t>ድምፅ</a:t>
            </a:r>
            <a:r>
              <a:rPr lang="en-US" sz="2400" dirty="0"/>
              <a:t> </a:t>
            </a:r>
            <a:r>
              <a:rPr lang="en-US" sz="2400" dirty="0" err="1"/>
              <a:t>መስጠት</a:t>
            </a:r>
            <a:r>
              <a:rPr lang="en-US" sz="2400" dirty="0"/>
              <a:t>]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የግብረ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am-ET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ኃ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ይሉ</a:t>
            </a:r>
            <a:r>
              <a:rPr lang="en-US" sz="2400" dirty="0"/>
              <a:t> </a:t>
            </a:r>
            <a:r>
              <a:rPr lang="en-US" sz="2400" dirty="0" err="1"/>
              <a:t>ስብሰባዎችን</a:t>
            </a:r>
            <a:r>
              <a:rPr lang="en-US" sz="2400" dirty="0"/>
              <a:t> </a:t>
            </a:r>
            <a:r>
              <a:rPr lang="en-US" sz="2400" dirty="0" err="1"/>
              <a:t>ሪከርድ</a:t>
            </a:r>
            <a:r>
              <a:rPr lang="en-US" sz="2400" dirty="0"/>
              <a:t> </a:t>
            </a:r>
            <a:r>
              <a:rPr lang="en-US" sz="2400" dirty="0" err="1"/>
              <a:t>ማድረግ</a:t>
            </a:r>
            <a:r>
              <a:rPr lang="en-US" sz="2400" dirty="0"/>
              <a:t> </a:t>
            </a:r>
            <a:r>
              <a:rPr lang="en-US" sz="2400" dirty="0" err="1"/>
              <a:t>ላይ</a:t>
            </a:r>
            <a:r>
              <a:rPr lang="en-US" sz="2400" dirty="0"/>
              <a:t> </a:t>
            </a:r>
            <a:r>
              <a:rPr lang="en-US" sz="2400" dirty="0" err="1"/>
              <a:t>ውይይት</a:t>
            </a:r>
            <a:r>
              <a:rPr lang="en-US" sz="2400" dirty="0"/>
              <a:t> 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lvl="0" indent="-457200">
              <a:lnSpc>
                <a:spcPct val="80000"/>
              </a:lnSpc>
              <a:buClr>
                <a:srgbClr val="004B24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ስ</a:t>
            </a:r>
            <a:r>
              <a:rPr lang="en-US" sz="2400" dirty="0" err="1"/>
              <a:t>ለ</a:t>
            </a:r>
            <a:r>
              <a:rPr lang="en-US" sz="2400" dirty="0"/>
              <a:t> </a:t>
            </a:r>
            <a:r>
              <a:rPr lang="en-US" sz="2400" dirty="0" err="1"/>
              <a:t>ኖቬምበር</a:t>
            </a:r>
            <a:r>
              <a:rPr lang="en-US" sz="2400" dirty="0"/>
              <a:t> 6 </a:t>
            </a:r>
            <a:r>
              <a:rPr lang="en-US" sz="2400" dirty="0" err="1"/>
              <a:t>የሳይት</a:t>
            </a:r>
            <a:r>
              <a:rPr lang="en-US" sz="2400" dirty="0"/>
              <a:t> </a:t>
            </a:r>
            <a:r>
              <a:rPr lang="en-US" sz="2400" dirty="0" err="1"/>
              <a:t>ጉዞ</a:t>
            </a:r>
            <a:r>
              <a:rPr lang="en-US" sz="2400" dirty="0"/>
              <a:t> </a:t>
            </a:r>
            <a:r>
              <a:rPr lang="en-US" sz="2400" dirty="0" err="1"/>
              <a:t>ውይይት</a:t>
            </a:r>
            <a:r>
              <a:rPr lang="en-US" sz="2400" dirty="0"/>
              <a:t> </a:t>
            </a:r>
            <a:r>
              <a:rPr lang="en-US" sz="2400" dirty="0" err="1"/>
              <a:t>ማድረግ</a:t>
            </a:r>
            <a:endParaRPr lang="en-US" sz="2400" dirty="0">
              <a:latin typeface="Arial"/>
              <a:cs typeface="Arial"/>
            </a:endParaRPr>
          </a:p>
          <a:p>
            <a:pPr marL="749300" lvl="0" indent="-457200">
              <a:lnSpc>
                <a:spcPct val="80000"/>
              </a:lnSpc>
              <a:buClr>
                <a:srgbClr val="004B24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የህ</a:t>
            </a:r>
            <a:r>
              <a:rPr lang="en-US" sz="2400" dirty="0" err="1"/>
              <a:t>ዝቡን</a:t>
            </a:r>
            <a:r>
              <a:rPr lang="en-US" sz="2400" dirty="0"/>
              <a:t> </a:t>
            </a:r>
            <a:r>
              <a:rPr lang="en-US" sz="2400" dirty="0" err="1"/>
              <a:t>አስተያየቶች</a:t>
            </a:r>
            <a:r>
              <a:rPr lang="en-US" sz="2400" dirty="0"/>
              <a:t> </a:t>
            </a:r>
            <a:r>
              <a:rPr lang="en-US" sz="2400" dirty="0" err="1"/>
              <a:t>መቀበያ</a:t>
            </a:r>
            <a:r>
              <a:rPr lang="en-US" sz="2400" dirty="0"/>
              <a:t> </a:t>
            </a:r>
            <a:r>
              <a:rPr lang="en-US" sz="2400" dirty="0" err="1"/>
              <a:t>ስብሰባ</a:t>
            </a:r>
            <a:r>
              <a:rPr lang="en-US" sz="2400" dirty="0"/>
              <a:t> </a:t>
            </a:r>
            <a:r>
              <a:rPr lang="en-US" sz="2400" dirty="0" err="1"/>
              <a:t>ቅርፅ</a:t>
            </a:r>
            <a:r>
              <a:rPr lang="en-US" sz="2400" dirty="0"/>
              <a:t> </a:t>
            </a:r>
            <a:r>
              <a:rPr lang="en-US" sz="2400" dirty="0" err="1"/>
              <a:t>እና</a:t>
            </a:r>
            <a:r>
              <a:rPr lang="en-US" sz="2400" dirty="0"/>
              <a:t> </a:t>
            </a:r>
            <a:r>
              <a:rPr lang="en-US" sz="2400" dirty="0" err="1"/>
              <a:t>ይዘት</a:t>
            </a:r>
            <a:r>
              <a:rPr lang="en-US" sz="2400" dirty="0"/>
              <a:t> </a:t>
            </a:r>
            <a:r>
              <a:rPr lang="en-US" sz="2400" dirty="0" err="1"/>
              <a:t>ላይ</a:t>
            </a:r>
            <a:r>
              <a:rPr lang="en-US" sz="2400" dirty="0"/>
              <a:t> </a:t>
            </a:r>
            <a:r>
              <a:rPr lang="en-US" sz="2400" dirty="0" err="1"/>
              <a:t>ውይይት</a:t>
            </a:r>
            <a:r>
              <a:rPr lang="en-US" sz="2400" dirty="0"/>
              <a:t> </a:t>
            </a:r>
            <a:r>
              <a:rPr lang="en-US" sz="2400" dirty="0" err="1"/>
              <a:t>ማድረግ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ለግብረ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am-ET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ኃ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ይሉ</a:t>
            </a:r>
            <a:r>
              <a:rPr lang="en-US" sz="2400" dirty="0"/>
              <a:t> </a:t>
            </a:r>
            <a:r>
              <a:rPr lang="en-US" sz="2400" dirty="0" err="1"/>
              <a:t>የመጨረሻ</a:t>
            </a:r>
            <a:r>
              <a:rPr lang="en-US" sz="2400" dirty="0"/>
              <a:t> </a:t>
            </a:r>
            <a:r>
              <a:rPr lang="en-US" sz="2400" dirty="0" err="1"/>
              <a:t>ሪፖርት</a:t>
            </a:r>
            <a:r>
              <a:rPr lang="en-US" sz="2400" dirty="0"/>
              <a:t> </a:t>
            </a:r>
            <a:r>
              <a:rPr lang="en-US" sz="2400" dirty="0" err="1"/>
              <a:t>የተዘጋጁ</a:t>
            </a:r>
            <a:r>
              <a:rPr lang="en-US" sz="2400" dirty="0"/>
              <a:t> </a:t>
            </a:r>
            <a:r>
              <a:rPr lang="en-US" sz="2400" dirty="0" err="1"/>
              <a:t>የመጀመሪያ</a:t>
            </a:r>
            <a:r>
              <a:rPr lang="en-US" sz="2400" dirty="0"/>
              <a:t> </a:t>
            </a:r>
            <a:r>
              <a:rPr lang="en-US" sz="2400" dirty="0" err="1"/>
              <a:t>ደረጃ</a:t>
            </a:r>
            <a:r>
              <a:rPr lang="en-US" sz="2400" dirty="0"/>
              <a:t> </a:t>
            </a:r>
            <a:r>
              <a:rPr lang="en-US" sz="2400" dirty="0" err="1"/>
              <a:t>ምክረ</a:t>
            </a:r>
            <a:r>
              <a:rPr lang="en-US" sz="2400" dirty="0"/>
              <a:t> </a:t>
            </a:r>
            <a:r>
              <a:rPr lang="en-US" sz="2400" dirty="0" err="1"/>
              <a:t>ሀሳቦች</a:t>
            </a:r>
            <a:r>
              <a:rPr lang="en-US" sz="2400" dirty="0"/>
              <a:t> </a:t>
            </a:r>
            <a:r>
              <a:rPr lang="en-US" sz="2400" dirty="0" err="1"/>
              <a:t>ላይ</a:t>
            </a:r>
            <a:r>
              <a:rPr lang="en-US" sz="2400" dirty="0"/>
              <a:t> </a:t>
            </a:r>
            <a:r>
              <a:rPr lang="en-US" sz="2400" dirty="0" err="1"/>
              <a:t>ውይይት</a:t>
            </a:r>
            <a:r>
              <a:rPr lang="en-US" sz="2400" dirty="0"/>
              <a:t> </a:t>
            </a:r>
            <a:r>
              <a:rPr lang="en-US" sz="2400" dirty="0" err="1"/>
              <a:t>ማድረግ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ከግብረ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am-ET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ኃ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ይሉ</a:t>
            </a:r>
            <a:r>
              <a:rPr lang="en-US" sz="2400" dirty="0"/>
              <a:t> </a:t>
            </a:r>
            <a:r>
              <a:rPr lang="en-US" sz="2400" dirty="0" err="1"/>
              <a:t>አባላት</a:t>
            </a:r>
            <a:r>
              <a:rPr lang="en-US" sz="2400" dirty="0"/>
              <a:t> </a:t>
            </a:r>
            <a:r>
              <a:rPr lang="en-US" sz="2400" dirty="0" err="1"/>
              <a:t>የሚቀርቡ</a:t>
            </a:r>
            <a:r>
              <a:rPr lang="en-US" sz="2400" dirty="0"/>
              <a:t> </a:t>
            </a:r>
            <a:r>
              <a:rPr lang="en-US" sz="2400" dirty="0" err="1"/>
              <a:t>ጥያቄዎች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lvl="0" indent="-457200">
              <a:lnSpc>
                <a:spcPct val="80000"/>
              </a:lnSpc>
              <a:buClr>
                <a:srgbClr val="004B24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የ</a:t>
            </a:r>
            <a:r>
              <a:rPr lang="en-US" sz="2400" dirty="0" err="1"/>
              <a:t>ህዝብ</a:t>
            </a:r>
            <a:r>
              <a:rPr lang="en-US" sz="2400" dirty="0"/>
              <a:t> </a:t>
            </a:r>
            <a:r>
              <a:rPr lang="en-US" sz="2400" dirty="0" err="1"/>
              <a:t>አስተያየቶች</a:t>
            </a:r>
            <a:r>
              <a:rPr lang="en-US" sz="2400" dirty="0"/>
              <a:t>  (</a:t>
            </a:r>
            <a:r>
              <a:rPr lang="en-US" sz="2400" dirty="0" err="1"/>
              <a:t>ጊዜ</a:t>
            </a:r>
            <a:r>
              <a:rPr lang="en-US" sz="2400" dirty="0"/>
              <a:t> </a:t>
            </a:r>
            <a:r>
              <a:rPr lang="en-US" sz="2400" dirty="0" err="1"/>
              <a:t>እስከፈቀደ</a:t>
            </a:r>
            <a:r>
              <a:rPr lang="en-US" sz="2400" dirty="0"/>
              <a:t> </a:t>
            </a:r>
            <a:r>
              <a:rPr lang="en-US" sz="2400" dirty="0" err="1"/>
              <a:t>ድረስ</a:t>
            </a:r>
            <a:r>
              <a:rPr lang="en-US" sz="2400" dirty="0"/>
              <a:t>)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lvl="0" indent="-457200">
              <a:lnSpc>
                <a:spcPct val="80000"/>
              </a:lnSpc>
              <a:buClr>
                <a:srgbClr val="004B24"/>
              </a:buClr>
              <a:buFont typeface="Calibri" panose="020F0502020204030204" pitchFamily="34" charset="0"/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ስ</a:t>
            </a:r>
            <a:r>
              <a:rPr lang="en-US" sz="2400" dirty="0" err="1"/>
              <a:t>ብሰባውን</a:t>
            </a:r>
            <a:r>
              <a:rPr lang="en-US" sz="2400" dirty="0"/>
              <a:t> </a:t>
            </a:r>
            <a:r>
              <a:rPr lang="en-US" sz="2400" dirty="0" err="1"/>
              <a:t>መዝጋት</a:t>
            </a:r>
            <a:r>
              <a:rPr lang="en-US" sz="2400" dirty="0"/>
              <a:t> [</a:t>
            </a:r>
            <a:r>
              <a:rPr lang="en-US" sz="2400" dirty="0" err="1"/>
              <a:t>ድምፅ</a:t>
            </a:r>
            <a:r>
              <a:rPr lang="en-US" sz="2400" dirty="0"/>
              <a:t> </a:t>
            </a:r>
            <a:r>
              <a:rPr lang="en-US" sz="2400" dirty="0" err="1"/>
              <a:t>መስጠት</a:t>
            </a:r>
            <a:r>
              <a:rPr lang="en-US" sz="2400" dirty="0"/>
              <a:t>]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383540" lvl="1">
              <a:buClr>
                <a:srgbClr val="99CB38"/>
              </a:buClr>
            </a:pP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/>
              <a:t>የአባላትን</a:t>
            </a:r>
            <a:r>
              <a:rPr lang="en-US" dirty="0"/>
              <a:t> </a:t>
            </a:r>
            <a:r>
              <a:rPr lang="en-US" dirty="0" err="1"/>
              <a:t>ስም</a:t>
            </a:r>
            <a:r>
              <a:rPr lang="en-US" dirty="0"/>
              <a:t> </a:t>
            </a:r>
            <a:r>
              <a:rPr lang="en-US" dirty="0" err="1"/>
              <a:t>ዝርዝር</a:t>
            </a:r>
            <a:r>
              <a:rPr lang="en-US" dirty="0"/>
              <a:t> </a:t>
            </a:r>
            <a:r>
              <a:rPr lang="en-US" dirty="0" err="1"/>
              <a:t>መጥራት</a:t>
            </a:r>
            <a:r>
              <a:rPr lang="en-US" dirty="0"/>
              <a:t> </a:t>
            </a:r>
            <a:endParaRPr lang="en-US" dirty="0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የ EEA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ተወካይ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 </a:t>
            </a:r>
            <a:r>
              <a:rPr lang="en-US" sz="1500" dirty="0">
                <a:latin typeface="Aptos Narrow"/>
                <a:ea typeface="+mn-lt"/>
                <a:cs typeface="+mn-lt"/>
              </a:rPr>
              <a:t>Jonathan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Guzmán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የአካባቢያዊ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ፍትሐዊነት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እኩል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ተጠቃሚነት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ዳይሬክተር</a:t>
            </a:r>
            <a:r>
              <a:rPr lang="am-ET" sz="1500" dirty="0">
                <a:latin typeface="Aptos Narrow"/>
                <a:ea typeface="+mn-lt"/>
                <a:cs typeface="+mn-lt"/>
              </a:rPr>
              <a:t>፣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የአካባቢያዊ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ፍትህ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እኩል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ተጠቃሚነት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ቢሮ</a:t>
            </a:r>
            <a:r>
              <a:rPr lang="en-US" sz="1500" dirty="0">
                <a:latin typeface="Aptos Narrow"/>
                <a:ea typeface="+mn-lt"/>
                <a:cs typeface="+mn-lt"/>
              </a:rPr>
              <a:t> </a:t>
            </a:r>
            <a:endParaRPr lang="en-US" sz="15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የ DCR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ተወካይ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500" dirty="0">
                <a:latin typeface="Aptos Narrow"/>
                <a:ea typeface="+mn-lt"/>
                <a:cs typeface="+mn-lt"/>
              </a:rPr>
              <a:t>Monika Roy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የአካባቢያዊ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ፍትህ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ከፍተኛ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ዳይሬክተር</a:t>
            </a:r>
            <a:r>
              <a:rPr lang="en-US" sz="1500" dirty="0">
                <a:latin typeface="Aptos Narrow"/>
                <a:ea typeface="+mn-lt"/>
                <a:cs typeface="+mn-lt"/>
              </a:rPr>
              <a:t>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በማህበረሰብ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ጤና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ዲፓርትመንት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ውስጥ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ያለው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የአየር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ንብረት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እና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አካባቢ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ጤና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ቢሮ</a:t>
            </a:r>
            <a:r>
              <a:rPr lang="en-US" sz="1500" dirty="0">
                <a:latin typeface="Aptos Narrow"/>
                <a:ea typeface="+mn-lt"/>
                <a:cs typeface="+mn-lt"/>
              </a:rPr>
              <a:t> (Bureau)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ዳይሬክተር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ወይም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ተወካይ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500" dirty="0">
                <a:latin typeface="Aptos Narrow"/>
                <a:ea typeface="+mn-lt"/>
                <a:cs typeface="+mn-lt"/>
              </a:rPr>
              <a:t>Logan Bailey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ዋና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ሳይንቲስት</a:t>
            </a:r>
            <a:r>
              <a:rPr lang="am-ET" sz="1500" dirty="0">
                <a:latin typeface="Aptos Narrow"/>
                <a:ea typeface="+mn-lt"/>
                <a:cs typeface="+mn-lt"/>
              </a:rPr>
              <a:t>፣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ቶክሲኮሎጂ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ክፍል</a:t>
            </a:r>
            <a:r>
              <a:rPr lang="en-US" sz="1500" dirty="0">
                <a:latin typeface="Aptos Narrow"/>
                <a:ea typeface="+mn-lt"/>
                <a:cs typeface="+mn-lt"/>
              </a:rPr>
              <a:t>፣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የአየር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ንብረት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እና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አካባቢ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ጤና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ቢሮ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፣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የማህበረሰብ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ጤና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ዲፓርትመንት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endParaRPr lang="en-US" sz="1500" dirty="0">
              <a:latin typeface="Aptos Narrow"/>
              <a:ea typeface="Calibri Light"/>
              <a:cs typeface="Calibri Ligh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Health Alliance: </a:t>
            </a:r>
            <a:r>
              <a:rPr lang="en-US" sz="1500" dirty="0">
                <a:latin typeface="Aptos Narrow"/>
                <a:ea typeface="+mn-lt"/>
                <a:cs typeface="+mn-lt"/>
              </a:rPr>
              <a:t>Derrick Neal</a:t>
            </a:r>
            <a:r>
              <a:rPr lang="am-ET" sz="1500" dirty="0">
                <a:latin typeface="Aptos Narrow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ዋና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የህዝብ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ጤና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ኦፊሰር</a:t>
            </a:r>
            <a:r>
              <a:rPr lang="am-ET" sz="1500" dirty="0">
                <a:latin typeface="Aptos Narrow"/>
                <a:ea typeface="+mn-lt"/>
                <a:cs typeface="+mn-lt"/>
              </a:rPr>
              <a:t>፣</a:t>
            </a:r>
            <a:r>
              <a:rPr lang="en-US" sz="1500" dirty="0">
                <a:latin typeface="Aptos Narrow"/>
                <a:ea typeface="+mn-lt"/>
                <a:cs typeface="+mn-lt"/>
              </a:rPr>
              <a:t>  የ Cambridge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ከተማ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የመልሶ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ማልማት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ባለስልጣን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500" dirty="0">
                <a:latin typeface="Aptos Narrow"/>
                <a:ea typeface="+mn-lt"/>
                <a:cs typeface="+mn-lt"/>
              </a:rPr>
              <a:t> Kyle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Vangel</a:t>
            </a:r>
            <a:r>
              <a:rPr lang="en-US" sz="1500" dirty="0">
                <a:latin typeface="Aptos Narrow"/>
                <a:ea typeface="+mn-lt"/>
                <a:cs typeface="+mn-lt"/>
              </a:rPr>
              <a:t>‚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የፕሮጀክቶች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እቅድ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ዝግጅት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ዳይሬክተር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የ NAACP የ Cambridge 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ቅርንጫፍ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500" dirty="0">
                <a:latin typeface="Aptos Narrow"/>
                <a:ea typeface="+mn-lt"/>
                <a:cs typeface="+mn-lt"/>
              </a:rPr>
              <a:t>Ken Reeves</a:t>
            </a:r>
            <a:r>
              <a:rPr lang="am-ET" sz="1500" dirty="0">
                <a:latin typeface="Aptos Narrow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ፕሬዝዳንት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Black Pastors Alliance, Inc.: </a:t>
            </a:r>
            <a:r>
              <a:rPr lang="en-US" sz="1500" dirty="0">
                <a:latin typeface="Aptos Narrow"/>
                <a:ea typeface="+mn-lt"/>
                <a:cs typeface="+mn-lt"/>
              </a:rPr>
              <a:t>Jeremy D. Battle</a:t>
            </a:r>
            <a:r>
              <a:rPr lang="am-ET" sz="1500" dirty="0">
                <a:latin typeface="Aptos Narrow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ፓስተር</a:t>
            </a:r>
            <a:r>
              <a:rPr lang="am-ET" sz="1500" dirty="0">
                <a:latin typeface="Aptos Narrow"/>
                <a:ea typeface="+mn-lt"/>
                <a:cs typeface="+mn-lt"/>
              </a:rPr>
              <a:t>፣</a:t>
            </a:r>
            <a:r>
              <a:rPr lang="en-US" sz="1500" dirty="0">
                <a:latin typeface="Aptos Narrow"/>
                <a:ea typeface="+mn-lt"/>
                <a:cs typeface="+mn-lt"/>
              </a:rPr>
              <a:t> Western Avenue Church</a:t>
            </a:r>
            <a:endParaRPr lang="en-US" sz="150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Massachusetts Bicycle Coalition, Inc.: </a:t>
            </a:r>
            <a:r>
              <a:rPr lang="en-US" sz="1500" dirty="0">
                <a:latin typeface="Aptos Narrow"/>
                <a:ea typeface="+mn-lt"/>
                <a:cs typeface="+mn-lt"/>
              </a:rPr>
              <a:t>Galen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Mook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አስፈፃሚ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ዳይሬክተር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Charles River Conservancy, Inc.: </a:t>
            </a:r>
            <a:r>
              <a:rPr lang="en-US" sz="1500" dirty="0">
                <a:latin typeface="Aptos Narrow"/>
                <a:ea typeface="+mn-lt"/>
                <a:cs typeface="+mn-lt"/>
              </a:rPr>
              <a:t>Laura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Jasinski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አስፈፃሚ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ዳይሬክተር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Mothers Out Front:</a:t>
            </a:r>
            <a:r>
              <a:rPr lang="en-US" sz="1500" dirty="0">
                <a:latin typeface="Aptos Narrow"/>
                <a:ea typeface="+mn-lt"/>
                <a:cs typeface="+mn-lt"/>
              </a:rPr>
              <a:t> Angela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DeSousa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አባል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እና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አመራር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The People for Riverbend Park Trust: </a:t>
            </a:r>
            <a:r>
              <a:rPr lang="en-US" sz="1500" dirty="0">
                <a:latin typeface="Aptos Narrow"/>
                <a:ea typeface="+mn-lt"/>
                <a:cs typeface="+mn-lt"/>
              </a:rPr>
              <a:t>Franziska "Fran"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Amacher</a:t>
            </a:r>
            <a:r>
              <a:rPr lang="en-US" sz="1500" dirty="0">
                <a:latin typeface="Power Geez Unicode1"/>
                <a:ea typeface="+mn-lt"/>
                <a:cs typeface="+mn-lt"/>
              </a:rPr>
              <a:t>‚</a:t>
            </a:r>
            <a:r>
              <a:rPr lang="en-US" sz="1500" dirty="0">
                <a:latin typeface="Aptos Narrow"/>
                <a:ea typeface="+mn-lt"/>
                <a:cs typeface="+mn-lt"/>
              </a:rPr>
              <a:t> </a:t>
            </a:r>
            <a:r>
              <a:rPr lang="en-US" sz="1500" dirty="0" err="1">
                <a:latin typeface="Aptos Narrow"/>
                <a:ea typeface="+mn-lt"/>
                <a:cs typeface="+mn-lt"/>
              </a:rPr>
              <a:t>ባለአደራ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 err="1">
                <a:latin typeface="Aptos Narrow"/>
                <a:ea typeface="+mn-lt"/>
                <a:cs typeface="+mn-lt"/>
              </a:rPr>
              <a:t>ግለሰብ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( Individual):</a:t>
            </a:r>
            <a:r>
              <a:rPr lang="en-US" sz="1500" dirty="0">
                <a:latin typeface="Aptos Narrow"/>
                <a:ea typeface="+mn-lt"/>
                <a:cs typeface="+mn-lt"/>
              </a:rPr>
              <a:t> Lawrence Adkins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 err="1">
                <a:latin typeface="Aptos Narrow"/>
                <a:ea typeface="+mn-lt"/>
                <a:cs typeface="+mn-lt"/>
              </a:rPr>
              <a:t>ግለሰብ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: </a:t>
            </a:r>
            <a:r>
              <a:rPr lang="en-US" sz="1500" dirty="0">
                <a:latin typeface="Aptos Narrow"/>
                <a:ea typeface="+mn-lt"/>
                <a:cs typeface="+mn-lt"/>
              </a:rPr>
              <a:t>Sheila Headley-Burwell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ግለሰብ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: </a:t>
            </a:r>
            <a:r>
              <a:rPr lang="en-US" sz="1500" dirty="0">
                <a:latin typeface="Aptos Narrow"/>
                <a:ea typeface="+mn-lt"/>
                <a:cs typeface="+mn-lt"/>
              </a:rPr>
              <a:t>Steven Miller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 err="1">
                <a:latin typeface="Aptos Narrow"/>
                <a:ea typeface="+mn-lt"/>
                <a:cs typeface="+mn-lt"/>
              </a:rPr>
              <a:t>ግለሰብ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 :</a:t>
            </a:r>
            <a:r>
              <a:rPr lang="en-US" sz="1500" dirty="0">
                <a:latin typeface="Aptos Narrow"/>
                <a:ea typeface="+mn-lt"/>
                <a:cs typeface="+mn-lt"/>
              </a:rPr>
              <a:t> Thomas Leonard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ግለሰብ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:</a:t>
            </a:r>
            <a:r>
              <a:rPr lang="en-US" sz="1500" dirty="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 </a:t>
            </a:r>
            <a:r>
              <a:rPr lang="en-US" sz="1500" b="1" dirty="0" err="1">
                <a:latin typeface="Aptos Narrow"/>
                <a:ea typeface="+mn-lt"/>
                <a:cs typeface="+mn-lt"/>
              </a:rPr>
              <a:t>ግለሰብ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500" b="1" dirty="0">
                <a:latin typeface="Aptos Narrow"/>
                <a:ea typeface="Calibri"/>
                <a:cs typeface="Calibri"/>
              </a:rPr>
              <a:t>:</a:t>
            </a:r>
            <a:r>
              <a:rPr lang="en-US" sz="1500" dirty="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 panose="020B0004020202020204" pitchFamily="34" charset="0"/>
              </a:rPr>
              <a:t>የግብረ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am-ET" dirty="0">
                <a:latin typeface="Aptos Display" panose="020B0004020202020204" pitchFamily="34" charset="0"/>
              </a:rPr>
              <a:t>ኃ</a:t>
            </a:r>
            <a:r>
              <a:rPr lang="en-US" dirty="0" err="1">
                <a:latin typeface="Aptos Display" panose="020B0004020202020204" pitchFamily="34" charset="0"/>
              </a:rPr>
              <a:t>ይል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ደንቦች</a:t>
            </a:r>
            <a:r>
              <a:rPr lang="en-US" dirty="0">
                <a:latin typeface="Aptos Display" panose="020B0004020202020204" pitchFamily="34" charset="0"/>
              </a:rPr>
              <a:t> (Norms)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ሁሉም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የስብሰባ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ማስታወቂያዎች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በ Open Meeting Law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መስፈርት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መሰረት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ለህዝብ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ይሆናሉ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ይለጠፋሉ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አጀንዳዎች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ቢያንስ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ከ 48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ሰዓታት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በፊት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አስቀድመው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ይሰራጫሉ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፤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ግልፅ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የውይይት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ርዕስን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ይይዛሉ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የስብሰባ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ቃለ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ጉባኤዎች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ምክንያታዊ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በሆነ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የጊዜ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ገደብ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ውስጥ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ለህዝቡ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ይሆናሉ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ምንም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አይነት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ምክክር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ወይም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ውሳኔ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ማስተላለፎች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ለህዝቡ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ከሆኑ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ስብሰባዎች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ውጪ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አይከናወኑም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የህዝብ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አስተያየቶችን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ጨምሮ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ሁሉንም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ተናጋሪዎች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በንቃት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በአክብሮት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ያዳምጣሉ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አለመስማማቶች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ገንቢ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በሆነ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ሁኔታ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፣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ከግለሰቡ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ይልቅ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ሀሳቦች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በማተኮር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ይገለፃሉ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co-leads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ፍትሐዊ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ተሳትፎ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ያገኙ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መሆኑን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ለማረጋገጥ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ማ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ቋ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ረጦች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እንዲቀንሱ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ይደረጋል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ለህዝብ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አስተያየት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ጊዜ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ይመደባል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፤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ለአስተያየቱ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የሚሰጠውን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ጊዜ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አስተያየቱ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የሚቀርብበትን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መንገድ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የሚመለከት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ግልፅ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መመሪያ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ይኖራል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ከህዝብ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ለሚገኙ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ግብአቶች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እውቅና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ይሰጣሉ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፤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የውሳኔ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መስጠት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አካል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በማድረግም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ከግምት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ያስገ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ቧ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ቸዋል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ED5-4DFF-D7C2-8938-BD25F01A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DC83-9886-CF7E-F97D-71AAA0F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የግብረ</a:t>
            </a:r>
            <a:r>
              <a:rPr lang="en-US" dirty="0">
                <a:latin typeface="Aptos Display"/>
              </a:rPr>
              <a:t> </a:t>
            </a:r>
            <a:r>
              <a:rPr lang="am-ET" dirty="0">
                <a:latin typeface="Aptos Display"/>
              </a:rPr>
              <a:t>ኃ</a:t>
            </a:r>
            <a:r>
              <a:rPr lang="en-US" dirty="0" err="1">
                <a:latin typeface="Aptos Display"/>
              </a:rPr>
              <a:t>ይል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ደንቦች</a:t>
            </a:r>
            <a:r>
              <a:rPr lang="en-US" dirty="0">
                <a:latin typeface="Aptos Display"/>
              </a:rPr>
              <a:t>  (</a:t>
            </a:r>
            <a:r>
              <a:rPr lang="en-US" dirty="0" err="1">
                <a:latin typeface="Aptos Display"/>
              </a:rPr>
              <a:t>ቀጥ</a:t>
            </a:r>
            <a:r>
              <a:rPr lang="am-ET" dirty="0">
                <a:latin typeface="Aptos Display"/>
              </a:rPr>
              <a:t>ሏ</a:t>
            </a:r>
            <a:r>
              <a:rPr lang="en-US" dirty="0">
                <a:latin typeface="Aptos Display"/>
              </a:rPr>
              <a:t>ል)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87E-1996-C408-B8CA-56F6AC4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49" y="1902599"/>
            <a:ext cx="10990996" cy="4398674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አካታች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ተሳትፎን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ለማረጋገጥ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፥ 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ን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ን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ለመረዳት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የሚያስችል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ድጋፍ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አስፈላጊ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ማስተካከያዎች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(accommodations)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ይሰጣሉ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የተለያዩ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ፍላጎቶችን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ተሳታፊ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ለማድረግ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እንቅፋቶችን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ለማስወገድ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ስብሰባዎች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በተደራሽ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ቦታዎች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ወይም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በቨርቹዋል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ይደረጋሉ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የስብሰባው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ሰነዶች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መረጃዎች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(materials)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በግልፅ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ን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ተተርጉመው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ይጋራሉ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ከፊት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ለፊት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የሆኑ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የተጋለጡ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(frontline)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በታሪክ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አጋጣሚ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የተገለሉ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(historically marginalized)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ማህበረሰቦችን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ድምፅ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ለማጉላት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ጥረት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ያደርጋሉ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ሰነዶችን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መረጃዎችን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አስቀድመው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ያጠናሉ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ይገመግማሉ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፤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አስበው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በጥንቃቄ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(thoughtfully)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ለመሳተፍ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ተዘጋጅተው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ይመጣሉ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 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መገኘት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ሰአት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ማክበር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ይጠበቃል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፤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መገኘት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ካልቻሉ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ለ co-leads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አስቀድመው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ያሳውቃሉ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አባሎች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የማይገኙ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ከሆነ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ሌላ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ሰው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ስብሰባው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እንደማንኛውም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የማህበረሰብ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ሆኖ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(public capacity)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እንዲሳተፍ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ሊልኩ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ይችላሉ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፤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ነገር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ያ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ሰው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የመምረጥ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መብት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የለውም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ወይም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እንደ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Display"/>
              </a:rPr>
              <a:t>ግብረ</a:t>
            </a:r>
            <a:r>
              <a:rPr lang="en-US" sz="2000" dirty="0">
                <a:solidFill>
                  <a:schemeClr val="tx1"/>
                </a:solidFill>
                <a:latin typeface="Aptos Display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Aptos Display"/>
              </a:rPr>
              <a:t>ኃ</a:t>
            </a:r>
            <a:r>
              <a:rPr lang="en-US" sz="2000" dirty="0" err="1">
                <a:solidFill>
                  <a:schemeClr val="tx1"/>
                </a:solidFill>
                <a:latin typeface="Aptos Display"/>
              </a:rPr>
              <a:t>ይል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አይቆጠርም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 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የጥቅም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ግጭቶች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ግልፅ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ይደረጋሉ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፤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ጉዳዩ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በሚመለከተው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መመሪያ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መሰረት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ይስተናገዳሉ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አዳዲስ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የሚመጡ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ፍላጎቶችን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ግብረ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መልሶችን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እንዲያንፀባርቁ</a:t>
            </a:r>
            <a:r>
              <a:rPr lang="am-ET" sz="2000" dirty="0">
                <a:solidFill>
                  <a:schemeClr val="tx1"/>
                </a:solidFill>
                <a:latin typeface="Aptos Narrow"/>
              </a:rPr>
              <a:t>፥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ደንቦች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በየወቅቱ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በድጋሚ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ይታያሉ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አባላት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በስብሰባ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ሂደቶች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ተደራሽነቶች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ማሻሻያዎችን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እንዲጠቁሙ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ይበረታታሉ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፡፡</a:t>
            </a:r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CAF5-3A6D-62D7-BA8B-B14D9A0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የ Zoom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ዝግጅቶች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(Logistics)</a:t>
            </a:r>
            <a:endParaRPr lang="en-US" dirty="0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CB0C-E411-3654-AD68-F5BF68F8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870960"/>
          </a:xfrm>
        </p:spPr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Calibri Light"/>
                <a:cs typeface="Calibri Light"/>
              </a:rPr>
              <a:t>አባላት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አስተያየት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እንዲሰጡ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እና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ጥያቄዎችን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እንዲያቀርቡ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ቻት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(Chat)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ማድረግ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የሚችሉበት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ቦታ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አለ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(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ይህ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በህዝብ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መዝገብ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ውስጥ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ሊገባ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ይችላል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) 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+mn-lt"/>
                <a:cs typeface="+mn-lt"/>
              </a:rPr>
              <a:t>እባክዎን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የግል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መልእክት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መላኪያውን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አይጠቀሙ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+mn-lt"/>
                <a:cs typeface="+mn-lt"/>
              </a:rPr>
              <a:t>ከግብረ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am-ET" sz="2800" dirty="0">
                <a:latin typeface="Aptos Narrow"/>
                <a:ea typeface="+mn-lt"/>
                <a:cs typeface="+mn-lt"/>
              </a:rPr>
              <a:t>ኃ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ይል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ጋር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በቀጥታ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እየተነጋገሩ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ካልሆነ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በስተቀር</a:t>
            </a:r>
            <a:r>
              <a:rPr lang="en-US" sz="2800" dirty="0">
                <a:latin typeface="Aptos Narrow"/>
                <a:ea typeface="+mn-lt"/>
                <a:cs typeface="+mn-lt"/>
              </a:rPr>
              <a:t>፥ ከ</a:t>
            </a:r>
            <a:r>
              <a:rPr lang="am-ET" sz="2800" dirty="0">
                <a:latin typeface="Aptos Narrow"/>
                <a:ea typeface="+mn-lt"/>
                <a:cs typeface="+mn-lt"/>
              </a:rPr>
              <a:t>ኃ</a:t>
            </a:r>
            <a:r>
              <a:rPr lang="en-US" sz="2800" dirty="0">
                <a:latin typeface="Aptos Narrow"/>
                <a:ea typeface="+mn-lt"/>
                <a:cs typeface="+mn-lt"/>
              </a:rPr>
              <a:t>ላ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የሚመጣ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ድምፅን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ለመቀነስ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ሲባል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እባክዎ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ማይክራፎኖትን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ይዝጉ</a:t>
            </a:r>
            <a:endParaRPr lang="en-US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Wingdings" panose="020F0502020204030204" pitchFamily="34" charset="0"/>
              <a:buChar char="§"/>
            </a:pPr>
            <a:endParaRPr lang="en-US" sz="2800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08B-6460-0EAF-FB93-32C6D26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ptos Display"/>
                <a:ea typeface="Calibri Light"/>
                <a:cs typeface="Calibri Light"/>
              </a:rPr>
              <a:t>የኦክቶበር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6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የስብሰባ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ቃለ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ጉባኤዎችን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እንደገና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ይገምግሙ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BFAB-DFAC-10AB-0045-B8FC7AF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ማንኛውም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ማሻሻያዎች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ድምፅ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መስጠት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Arial" pitchFamily="34" charset="0"/>
                <a:ea typeface="Calibri Light"/>
                <a:cs typeface="Arial" pitchFamily="34" charset="0"/>
              </a:rPr>
              <a:t>በ</a:t>
            </a:r>
            <a:r>
              <a:rPr lang="en-US" dirty="0" err="1">
                <a:latin typeface="Aptos Display"/>
              </a:rPr>
              <a:t>ግብረ</a:t>
            </a:r>
            <a:r>
              <a:rPr lang="en-US" dirty="0">
                <a:latin typeface="Aptos Display"/>
              </a:rPr>
              <a:t> </a:t>
            </a:r>
            <a:r>
              <a:rPr lang="am-ET" dirty="0">
                <a:latin typeface="Aptos Display"/>
              </a:rPr>
              <a:t>ኃ</a:t>
            </a:r>
            <a:r>
              <a:rPr lang="en-US" dirty="0" err="1">
                <a:latin typeface="Aptos Display"/>
              </a:rPr>
              <a:t>ይል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ስብሰባዎች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ላይ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ሪከርድ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የተደረጉ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ነገሮች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/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መዝገቦች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ላይ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ይወያዩ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ውይይት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5AF1A4-0282-4409-B39C-CDD315C5CFD0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cfac202d-5dfe-4943-8fc4-9115dd8079c4"/>
    <ds:schemaRef ds:uri="699ac1d4-ca39-4946-aa46-a9cdf037dbb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307184-7427-455E-824B-49F830AC2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202d-5dfe-4943-8fc4-9115dd8079c4"/>
    <ds:schemaRef ds:uri="699ac1d4-ca39-4946-aa46-a9cdf037d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</TotalTime>
  <Words>1110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 Display</vt:lpstr>
      <vt:lpstr>Aptos Narrow</vt:lpstr>
      <vt:lpstr>Arial</vt:lpstr>
      <vt:lpstr>Calibri</vt:lpstr>
      <vt:lpstr>Calibri Light</vt:lpstr>
      <vt:lpstr>Power Geez Unicode1</vt:lpstr>
      <vt:lpstr>Wingdings</vt:lpstr>
      <vt:lpstr>Wingdings,Sans-Serif</vt:lpstr>
      <vt:lpstr>Retrospect</vt:lpstr>
      <vt:lpstr>በወንዝ ፍትሐዊ ተደራሽነት ላይ  የ Charles River ግብረ ኃይል </vt:lpstr>
      <vt:lpstr>ሪከርድ የማድረግ/የመቅረፅ ማስታወቂያ</vt:lpstr>
      <vt:lpstr>አጀንዳ</vt:lpstr>
      <vt:lpstr> የአባላትን ስም ዝርዝር መጥራት </vt:lpstr>
      <vt:lpstr>የግብረ ኃይል ደንቦች (Norms)</vt:lpstr>
      <vt:lpstr>የግብረ ኃይል ደንቦች  (ቀጥሏል)</vt:lpstr>
      <vt:lpstr>የ Zoom ዝግጅቶች (Logistics)</vt:lpstr>
      <vt:lpstr>የኦክቶበር 6 የስብሰባ ቃለ ጉባኤዎችን እንደገና ይገምግሙ</vt:lpstr>
      <vt:lpstr>በግብረ ኃይል ስብሰባዎች ላይ ሪከርድ የተደረጉ ነገሮች/መዝገቦች ላይ ይወያዩ</vt:lpstr>
      <vt:lpstr>በኖቬምበር 6 የሳይት ጉዞ ላይ ይወያዩ</vt:lpstr>
      <vt:lpstr>በህዝብ አስተያየቶች መቀበያ ስብሰባ አወቃቀር እና ይዘት ላይ ይወያዩ</vt:lpstr>
      <vt:lpstr>በህዝብ አስተያየቶች መቀበያ ስብሰባ አወቃቀር እና ይዘት ላይ ይወያዩ (ቀጥሏል)</vt:lpstr>
      <vt:lpstr>ለግብረ ኃይል ሪፖርት የመጀመሪያ ደረጃ ምክረ ሀሳቦች - ውይይት</vt:lpstr>
      <vt:lpstr>ቀጣይ እርምጃዎች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River Task Force on  Equitable River Access</dc:title>
  <dc:creator>Du, Van</dc:creator>
  <cp:lastModifiedBy>Emily P</cp:lastModifiedBy>
  <cp:revision>347</cp:revision>
  <dcterms:created xsi:type="dcterms:W3CDTF">2025-08-11T23:41:35Z</dcterms:created>
  <dcterms:modified xsi:type="dcterms:W3CDTF">2025-12-12T18:14:55Z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