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sldIdLst>
    <p:sldId id="256" r:id="rId5"/>
    <p:sldId id="287" r:id="rId6"/>
    <p:sldId id="257" r:id="rId7"/>
    <p:sldId id="285" r:id="rId8"/>
    <p:sldId id="258" r:id="rId9"/>
    <p:sldId id="273" r:id="rId10"/>
    <p:sldId id="279" r:id="rId11"/>
    <p:sldId id="282" r:id="rId12"/>
    <p:sldId id="292" r:id="rId13"/>
    <p:sldId id="293" r:id="rId14"/>
    <p:sldId id="294" r:id="rId15"/>
    <p:sldId id="295" r:id="rId16"/>
    <p:sldId id="289"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A5F047-F686-846E-B10A-195DEE70198A}" name="Du, Van" initials="DV" userId="S::vdu_mapc.org#ext#@massgov.onmicrosoft.com::47a6d444-42b4-4a65-aee3-c1a322a54d41" providerId="AD"/>
  <p188:author id="{91E4CB4D-C9A5-12EE-5DBA-DD024DF10616}" name="Roy, Monika (DCR)" initials="RM" userId="S::monika.roy@mass.gov::cd6c4b63-5e77-48d5-b6cc-4177d9876de7" providerId="AD"/>
  <p188:author id="{81F99954-DA0F-B49F-C971-0BFEC4A4310C}" name="Du, Van" initials="DV" userId="S::vdu@mapc.org::04a5bfda-6167-4024-be42-ce9539001a06" providerId="AD"/>
  <p188:author id="{3800E263-3FA3-6076-83E9-1C8DF9DE9C65}" name="Guzman, Jonathan (EEA)" initials="GJ" userId="S::jonathan.guzman@mass.gov::f35dc4a8-b2b6-4599-a8e6-9c85fbc90cfd" providerId="AD"/>
  <p188:author id="{27AAB498-5DD2-DE09-12C8-3433824A6625}" name="Guest User" initials="GU" userId="S::urn:spo:tenantanon#c75d8168-fa8e-4753-8aef-55111ae727bd::" providerId="AD"/>
  <p188:author id="{954BAEE1-65EF-0E9C-FD0A-F2645D9341B6}" name="Roy, Monika (DCR)" initials="MR" userId="S::Monika.Roy@mass.gov::cd6c4b63-5e77-48d5-b6cc-4177d9876d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56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447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8104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CD46E6-90C9-5A94-5A35-1C98F051F60F}"/>
              </a:ext>
            </a:extLst>
          </p:cNvPr>
          <p:cNvSpPr>
            <a:spLocks noGrp="1"/>
          </p:cNvSpPr>
          <p:nvPr>
            <p:ph type="title" hasCustomPrompt="1"/>
          </p:nvPr>
        </p:nvSpPr>
        <p:spPr>
          <a:xfrm>
            <a:off x="791022" y="416577"/>
            <a:ext cx="10643616" cy="717279"/>
          </a:xfrm>
          <a:prstGeom prst="rect">
            <a:avLst/>
          </a:prstGeom>
        </p:spPr>
        <p:txBody>
          <a:bodyPr>
            <a:normAutofit/>
          </a:bodyPr>
          <a:lstStyle>
            <a:lvl1pPr>
              <a:defRPr sz="3600" cap="all" baseline="0"/>
            </a:lvl1pPr>
          </a:lstStyle>
          <a:p>
            <a:pPr algn="ctr"/>
            <a:r>
              <a:rPr lang="en-US">
                <a:solidFill>
                  <a:srgbClr val="4D5BE2"/>
                </a:solidFill>
              </a:rPr>
              <a:t>ADD TITLE HERE</a:t>
            </a:r>
          </a:p>
        </p:txBody>
      </p:sp>
      <p:sp>
        <p:nvSpPr>
          <p:cNvPr id="7" name="Text Placeholder 6">
            <a:extLst>
              <a:ext uri="{FF2B5EF4-FFF2-40B4-BE49-F238E27FC236}">
                <a16:creationId xmlns:a16="http://schemas.microsoft.com/office/drawing/2014/main" id="{C47D4AE5-C0C9-3ADD-96CD-4F646C40ECDE}"/>
              </a:ext>
            </a:extLst>
          </p:cNvPr>
          <p:cNvSpPr>
            <a:spLocks noGrp="1"/>
          </p:cNvSpPr>
          <p:nvPr>
            <p:ph type="body" sz="quarter" idx="10" hasCustomPrompt="1"/>
          </p:nvPr>
        </p:nvSpPr>
        <p:spPr>
          <a:xfrm>
            <a:off x="869315" y="1181873"/>
            <a:ext cx="2787650" cy="1154112"/>
          </a:xfrm>
          <a:solidFill>
            <a:schemeClr val="accent1"/>
          </a:solidFill>
        </p:spPr>
        <p:txBody>
          <a:bodyPr lIns="320040" t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1" name="Text Placeholder 10">
            <a:extLst>
              <a:ext uri="{FF2B5EF4-FFF2-40B4-BE49-F238E27FC236}">
                <a16:creationId xmlns:a16="http://schemas.microsoft.com/office/drawing/2014/main" id="{9C840F69-82D1-BA5D-BCDE-065BCBD763CC}"/>
              </a:ext>
            </a:extLst>
          </p:cNvPr>
          <p:cNvSpPr>
            <a:spLocks noGrp="1"/>
          </p:cNvSpPr>
          <p:nvPr>
            <p:ph type="body" sz="quarter" idx="13" hasCustomPrompt="1"/>
          </p:nvPr>
        </p:nvSpPr>
        <p:spPr>
          <a:xfrm>
            <a:off x="1076960" y="1347291"/>
            <a:ext cx="2265363" cy="304800"/>
          </a:xfrm>
        </p:spPr>
        <p:txBody>
          <a:bodyPr>
            <a:noAutofit/>
          </a:bodyPr>
          <a:lstStyle>
            <a:lvl1pPr marL="0" indent="0">
              <a:buNone/>
              <a:defRPr sz="1400" b="1">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8" name="Text Placeholder 6">
            <a:extLst>
              <a:ext uri="{FF2B5EF4-FFF2-40B4-BE49-F238E27FC236}">
                <a16:creationId xmlns:a16="http://schemas.microsoft.com/office/drawing/2014/main" id="{2E6E650B-9763-2E1B-83A3-D40D92876A32}"/>
              </a:ext>
            </a:extLst>
          </p:cNvPr>
          <p:cNvSpPr>
            <a:spLocks noGrp="1"/>
          </p:cNvSpPr>
          <p:nvPr>
            <p:ph type="body" sz="quarter" idx="11" hasCustomPrompt="1"/>
          </p:nvPr>
        </p:nvSpPr>
        <p:spPr>
          <a:xfrm>
            <a:off x="3737610" y="1181873"/>
            <a:ext cx="4532630" cy="1154112"/>
          </a:xfrm>
          <a:solidFill>
            <a:schemeClr val="accent1"/>
          </a:solidFill>
        </p:spPr>
        <p:txBody>
          <a:bodyPr lIns="274320" tIns="457200" r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2" name="Text Placeholder 10">
            <a:extLst>
              <a:ext uri="{FF2B5EF4-FFF2-40B4-BE49-F238E27FC236}">
                <a16:creationId xmlns:a16="http://schemas.microsoft.com/office/drawing/2014/main" id="{F0365650-4538-97BE-682C-4FEE50D5B36D}"/>
              </a:ext>
            </a:extLst>
          </p:cNvPr>
          <p:cNvSpPr>
            <a:spLocks noGrp="1"/>
          </p:cNvSpPr>
          <p:nvPr>
            <p:ph type="body" sz="quarter" idx="14" hasCustomPrompt="1"/>
          </p:nvPr>
        </p:nvSpPr>
        <p:spPr>
          <a:xfrm>
            <a:off x="3915410" y="1347291"/>
            <a:ext cx="2265363" cy="304800"/>
          </a:xfrm>
        </p:spPr>
        <p:txBody>
          <a:bodyPr>
            <a:noAutofit/>
          </a:bodyPr>
          <a:lstStyle>
            <a:lvl1pPr marL="0" indent="0">
              <a:buNone/>
              <a:defRPr sz="1400" b="1" spc="40" baseline="0">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9" name="Text Placeholder 6">
            <a:extLst>
              <a:ext uri="{FF2B5EF4-FFF2-40B4-BE49-F238E27FC236}">
                <a16:creationId xmlns:a16="http://schemas.microsoft.com/office/drawing/2014/main" id="{E605A104-600A-E6C4-A7F3-4C6E6E8B6230}"/>
              </a:ext>
            </a:extLst>
          </p:cNvPr>
          <p:cNvSpPr>
            <a:spLocks noGrp="1"/>
          </p:cNvSpPr>
          <p:nvPr>
            <p:ph type="body" sz="quarter" idx="12" hasCustomPrompt="1"/>
          </p:nvPr>
        </p:nvSpPr>
        <p:spPr>
          <a:xfrm>
            <a:off x="8350250" y="1181873"/>
            <a:ext cx="3084388" cy="1154112"/>
          </a:xfrm>
          <a:solidFill>
            <a:schemeClr val="accent1"/>
          </a:solidFill>
        </p:spPr>
        <p:txBody>
          <a:bodyPr lIns="274320" t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3" name="Text Placeholder 10">
            <a:extLst>
              <a:ext uri="{FF2B5EF4-FFF2-40B4-BE49-F238E27FC236}">
                <a16:creationId xmlns:a16="http://schemas.microsoft.com/office/drawing/2014/main" id="{D53846D8-2231-F40F-1840-B4D3ECF5575D}"/>
              </a:ext>
            </a:extLst>
          </p:cNvPr>
          <p:cNvSpPr>
            <a:spLocks noGrp="1"/>
          </p:cNvSpPr>
          <p:nvPr>
            <p:ph type="body" sz="quarter" idx="15" hasCustomPrompt="1"/>
          </p:nvPr>
        </p:nvSpPr>
        <p:spPr>
          <a:xfrm>
            <a:off x="8542020" y="1347291"/>
            <a:ext cx="2265363" cy="304800"/>
          </a:xfrm>
        </p:spPr>
        <p:txBody>
          <a:bodyPr>
            <a:noAutofit/>
          </a:bodyPr>
          <a:lstStyle>
            <a:lvl1pPr marL="0" indent="0">
              <a:buNone/>
              <a:defRPr sz="1400" b="1" spc="40" baseline="0">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4" name="Text Placeholder 10">
            <a:extLst>
              <a:ext uri="{FF2B5EF4-FFF2-40B4-BE49-F238E27FC236}">
                <a16:creationId xmlns:a16="http://schemas.microsoft.com/office/drawing/2014/main" id="{0328A27F-4D37-7494-A00B-931B4AF98F3C}"/>
              </a:ext>
            </a:extLst>
          </p:cNvPr>
          <p:cNvSpPr>
            <a:spLocks noGrp="1"/>
          </p:cNvSpPr>
          <p:nvPr>
            <p:ph type="body" sz="quarter" idx="16" hasCustomPrompt="1"/>
          </p:nvPr>
        </p:nvSpPr>
        <p:spPr>
          <a:xfrm>
            <a:off x="1026161"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5" name="Text Placeholder 10">
            <a:extLst>
              <a:ext uri="{FF2B5EF4-FFF2-40B4-BE49-F238E27FC236}">
                <a16:creationId xmlns:a16="http://schemas.microsoft.com/office/drawing/2014/main" id="{B72A2B16-E242-6548-CD5D-53E9964738AB}"/>
              </a:ext>
            </a:extLst>
          </p:cNvPr>
          <p:cNvSpPr>
            <a:spLocks noGrp="1"/>
          </p:cNvSpPr>
          <p:nvPr>
            <p:ph type="body" sz="quarter" idx="17" hasCustomPrompt="1"/>
          </p:nvPr>
        </p:nvSpPr>
        <p:spPr>
          <a:xfrm>
            <a:off x="3154120"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6" name="Text Placeholder 10">
            <a:extLst>
              <a:ext uri="{FF2B5EF4-FFF2-40B4-BE49-F238E27FC236}">
                <a16:creationId xmlns:a16="http://schemas.microsoft.com/office/drawing/2014/main" id="{AA825916-F570-17B8-0B3F-0C3FC2D74643}"/>
              </a:ext>
            </a:extLst>
          </p:cNvPr>
          <p:cNvSpPr>
            <a:spLocks noGrp="1"/>
          </p:cNvSpPr>
          <p:nvPr>
            <p:ph type="body" sz="quarter" idx="18" hasCustomPrompt="1"/>
          </p:nvPr>
        </p:nvSpPr>
        <p:spPr>
          <a:xfrm>
            <a:off x="5282079"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7" name="Text Placeholder 10">
            <a:extLst>
              <a:ext uri="{FF2B5EF4-FFF2-40B4-BE49-F238E27FC236}">
                <a16:creationId xmlns:a16="http://schemas.microsoft.com/office/drawing/2014/main" id="{936D7BCE-44E5-237E-196D-3CCF2508CE47}"/>
              </a:ext>
            </a:extLst>
          </p:cNvPr>
          <p:cNvSpPr>
            <a:spLocks noGrp="1"/>
          </p:cNvSpPr>
          <p:nvPr>
            <p:ph type="body" sz="quarter" idx="19" hasCustomPrompt="1"/>
          </p:nvPr>
        </p:nvSpPr>
        <p:spPr>
          <a:xfrm>
            <a:off x="7410038"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8" name="Text Placeholder 10">
            <a:extLst>
              <a:ext uri="{FF2B5EF4-FFF2-40B4-BE49-F238E27FC236}">
                <a16:creationId xmlns:a16="http://schemas.microsoft.com/office/drawing/2014/main" id="{FF3883B4-1028-4C70-B921-8FBE334E7F38}"/>
              </a:ext>
            </a:extLst>
          </p:cNvPr>
          <p:cNvSpPr>
            <a:spLocks noGrp="1"/>
          </p:cNvSpPr>
          <p:nvPr>
            <p:ph type="body" sz="quarter" idx="20" hasCustomPrompt="1"/>
          </p:nvPr>
        </p:nvSpPr>
        <p:spPr>
          <a:xfrm>
            <a:off x="9537996"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9" name="Text Placeholder 10">
            <a:extLst>
              <a:ext uri="{FF2B5EF4-FFF2-40B4-BE49-F238E27FC236}">
                <a16:creationId xmlns:a16="http://schemas.microsoft.com/office/drawing/2014/main" id="{2538B7A0-40F3-1C50-E2D0-32A910FA7E69}"/>
              </a:ext>
            </a:extLst>
          </p:cNvPr>
          <p:cNvSpPr>
            <a:spLocks noGrp="1"/>
          </p:cNvSpPr>
          <p:nvPr>
            <p:ph type="body" sz="quarter" idx="21" hasCustomPrompt="1"/>
          </p:nvPr>
        </p:nvSpPr>
        <p:spPr>
          <a:xfrm>
            <a:off x="195581" y="4431347"/>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0" name="Text Placeholder 10">
            <a:extLst>
              <a:ext uri="{FF2B5EF4-FFF2-40B4-BE49-F238E27FC236}">
                <a16:creationId xmlns:a16="http://schemas.microsoft.com/office/drawing/2014/main" id="{E7A61A86-EC14-71A1-4F13-8B5BC4DD2CD7}"/>
              </a:ext>
            </a:extLst>
          </p:cNvPr>
          <p:cNvSpPr>
            <a:spLocks noGrp="1"/>
          </p:cNvSpPr>
          <p:nvPr>
            <p:ph type="body" sz="quarter" idx="22" hasCustomPrompt="1"/>
          </p:nvPr>
        </p:nvSpPr>
        <p:spPr>
          <a:xfrm>
            <a:off x="2338706" y="5667186"/>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3" name="Text Placeholder 10">
            <a:extLst>
              <a:ext uri="{FF2B5EF4-FFF2-40B4-BE49-F238E27FC236}">
                <a16:creationId xmlns:a16="http://schemas.microsoft.com/office/drawing/2014/main" id="{8AB8BDC8-1B18-C92E-002C-8E803D447435}"/>
              </a:ext>
            </a:extLst>
          </p:cNvPr>
          <p:cNvSpPr>
            <a:spLocks noGrp="1"/>
          </p:cNvSpPr>
          <p:nvPr>
            <p:ph type="body" sz="quarter" idx="23" hasCustomPrompt="1"/>
          </p:nvPr>
        </p:nvSpPr>
        <p:spPr>
          <a:xfrm>
            <a:off x="4465161" y="5079585"/>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4" name="Text Placeholder 10">
            <a:extLst>
              <a:ext uri="{FF2B5EF4-FFF2-40B4-BE49-F238E27FC236}">
                <a16:creationId xmlns:a16="http://schemas.microsoft.com/office/drawing/2014/main" id="{33C067A7-180C-CF1A-D355-AD9EFC1F30E3}"/>
              </a:ext>
            </a:extLst>
          </p:cNvPr>
          <p:cNvSpPr>
            <a:spLocks noGrp="1"/>
          </p:cNvSpPr>
          <p:nvPr>
            <p:ph type="body" sz="quarter" idx="24" hasCustomPrompt="1"/>
          </p:nvPr>
        </p:nvSpPr>
        <p:spPr>
          <a:xfrm>
            <a:off x="6531906" y="3583592"/>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5" name="Text Placeholder 10">
            <a:extLst>
              <a:ext uri="{FF2B5EF4-FFF2-40B4-BE49-F238E27FC236}">
                <a16:creationId xmlns:a16="http://schemas.microsoft.com/office/drawing/2014/main" id="{89E3E312-6617-D826-24CF-F63DC3CC30D4}"/>
              </a:ext>
            </a:extLst>
          </p:cNvPr>
          <p:cNvSpPr>
            <a:spLocks noGrp="1"/>
          </p:cNvSpPr>
          <p:nvPr>
            <p:ph type="body" sz="quarter" idx="25" hasCustomPrompt="1"/>
          </p:nvPr>
        </p:nvSpPr>
        <p:spPr>
          <a:xfrm>
            <a:off x="8706265" y="3837782"/>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8" name="Picture Placeholder 27">
            <a:extLst>
              <a:ext uri="{FF2B5EF4-FFF2-40B4-BE49-F238E27FC236}">
                <a16:creationId xmlns:a16="http://schemas.microsoft.com/office/drawing/2014/main" id="{7917E37C-ED1D-4637-B0A8-CAECDD7D93AA}"/>
              </a:ext>
            </a:extLst>
          </p:cNvPr>
          <p:cNvSpPr>
            <a:spLocks noGrp="1"/>
          </p:cNvSpPr>
          <p:nvPr>
            <p:ph type="pic" sz="quarter" idx="26"/>
          </p:nvPr>
        </p:nvSpPr>
        <p:spPr>
          <a:xfrm>
            <a:off x="6606164" y="4551608"/>
            <a:ext cx="4828474" cy="2306392"/>
          </a:xfrm>
        </p:spPr>
        <p:txBody>
          <a:bodyPr/>
          <a:lstStyle>
            <a:lvl1pPr marL="0" indent="0" algn="ctr">
              <a:buNone/>
              <a:defRPr/>
            </a:lvl1pPr>
          </a:lstStyle>
          <a:p>
            <a:endParaRPr lang="en-US"/>
          </a:p>
        </p:txBody>
      </p:sp>
      <p:grpSp>
        <p:nvGrpSpPr>
          <p:cNvPr id="2" name="Group 1">
            <a:extLst>
              <a:ext uri="{FF2B5EF4-FFF2-40B4-BE49-F238E27FC236}">
                <a16:creationId xmlns:a16="http://schemas.microsoft.com/office/drawing/2014/main" id="{47F4481A-F390-506E-4D63-DCAF6A49957F}"/>
              </a:ext>
              <a:ext uri="{C183D7F6-B498-43B3-948B-1728B52AA6E4}">
                <adec:decorative xmlns:adec="http://schemas.microsoft.com/office/drawing/2017/decorative" val="1"/>
              </a:ext>
            </a:extLst>
          </p:cNvPr>
          <p:cNvGrpSpPr/>
          <p:nvPr userDrawn="1"/>
        </p:nvGrpSpPr>
        <p:grpSpPr>
          <a:xfrm>
            <a:off x="700708" y="2352259"/>
            <a:ext cx="10816491" cy="3363296"/>
            <a:chOff x="700708" y="2352259"/>
            <a:chExt cx="10816491" cy="3363296"/>
          </a:xfrm>
        </p:grpSpPr>
        <p:cxnSp>
          <p:nvCxnSpPr>
            <p:cNvPr id="3" name="Straight Connector 2">
              <a:extLst>
                <a:ext uri="{FF2B5EF4-FFF2-40B4-BE49-F238E27FC236}">
                  <a16:creationId xmlns:a16="http://schemas.microsoft.com/office/drawing/2014/main" id="{7C823AA8-87A2-6001-8638-F343F400A907}"/>
                </a:ext>
              </a:extLst>
            </p:cNvPr>
            <p:cNvCxnSpPr/>
            <p:nvPr/>
          </p:nvCxnSpPr>
          <p:spPr>
            <a:xfrm flipV="1">
              <a:off x="774192" y="2451652"/>
              <a:ext cx="10643616" cy="0"/>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AD0F530E-03E0-7D35-0708-C47F20465254}"/>
                </a:ext>
              </a:extLst>
            </p:cNvPr>
            <p:cNvSpPr/>
            <p:nvPr/>
          </p:nvSpPr>
          <p:spPr>
            <a:xfrm>
              <a:off x="700708" y="2355117"/>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5A788A8-1C4E-8BDE-6C51-E311BF3124E3}"/>
                </a:ext>
              </a:extLst>
            </p:cNvPr>
            <p:cNvSpPr/>
            <p:nvPr/>
          </p:nvSpPr>
          <p:spPr>
            <a:xfrm>
              <a:off x="11318416" y="2352259"/>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1C1373-9DDB-2372-515C-67A4497F18F3}"/>
                </a:ext>
              </a:extLst>
            </p:cNvPr>
            <p:cNvSpPr/>
            <p:nvPr/>
          </p:nvSpPr>
          <p:spPr>
            <a:xfrm>
              <a:off x="2824250" y="2360833"/>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60ED27-416C-9721-BEEA-92FC9C6AFE0E}"/>
                </a:ext>
              </a:extLst>
            </p:cNvPr>
            <p:cNvSpPr/>
            <p:nvPr/>
          </p:nvSpPr>
          <p:spPr>
            <a:xfrm>
              <a:off x="7071334" y="2366548"/>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FF3DAA4-1C0B-AB02-F0B7-AB04EEC80102}"/>
                </a:ext>
              </a:extLst>
            </p:cNvPr>
            <p:cNvSpPr/>
            <p:nvPr/>
          </p:nvSpPr>
          <p:spPr>
            <a:xfrm>
              <a:off x="9194876" y="2357975"/>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A6169A7-8DDB-F115-7D7E-F3F5AE9B0DE0}"/>
                </a:ext>
              </a:extLst>
            </p:cNvPr>
            <p:cNvCxnSpPr>
              <a:cxnSpLocks/>
            </p:cNvCxnSpPr>
            <p:nvPr/>
          </p:nvCxnSpPr>
          <p:spPr>
            <a:xfrm flipH="1">
              <a:off x="799303" y="2451650"/>
              <a:ext cx="1592" cy="18389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D69B09-D0BB-952F-77DD-FCCA81D1923E}"/>
                </a:ext>
              </a:extLst>
            </p:cNvPr>
            <p:cNvCxnSpPr>
              <a:cxnSpLocks/>
            </p:cNvCxnSpPr>
            <p:nvPr/>
          </p:nvCxnSpPr>
          <p:spPr>
            <a:xfrm flipH="1">
              <a:off x="2921650" y="2528842"/>
              <a:ext cx="1592" cy="29848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3322965-77FF-0956-83EE-ADA9AFCC2F19}"/>
                </a:ext>
              </a:extLst>
            </p:cNvPr>
            <p:cNvCxnSpPr>
              <a:cxnSpLocks/>
            </p:cNvCxnSpPr>
            <p:nvPr/>
          </p:nvCxnSpPr>
          <p:spPr>
            <a:xfrm>
              <a:off x="7166344" y="2496185"/>
              <a:ext cx="0" cy="93281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BD744AE-A2B8-150A-697C-7B187BF232E9}"/>
                </a:ext>
              </a:extLst>
            </p:cNvPr>
            <p:cNvCxnSpPr>
              <a:cxnSpLocks/>
            </p:cNvCxnSpPr>
            <p:nvPr/>
          </p:nvCxnSpPr>
          <p:spPr>
            <a:xfrm>
              <a:off x="9287099" y="2447199"/>
              <a:ext cx="2067" cy="12267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3F6EBDE-BEBF-BD05-1C3E-6D9CC3A8AA09}"/>
                </a:ext>
              </a:extLst>
            </p:cNvPr>
            <p:cNvSpPr/>
            <p:nvPr/>
          </p:nvSpPr>
          <p:spPr>
            <a:xfrm>
              <a:off x="704140" y="4297941"/>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35038F8-201A-2CE5-4F96-F5D0E07662F3}"/>
                </a:ext>
              </a:extLst>
            </p:cNvPr>
            <p:cNvSpPr/>
            <p:nvPr/>
          </p:nvSpPr>
          <p:spPr>
            <a:xfrm>
              <a:off x="2817657" y="5516772"/>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152144A-0227-81C8-5EB0-4217CF1CEEE7}"/>
                </a:ext>
              </a:extLst>
            </p:cNvPr>
            <p:cNvSpPr/>
            <p:nvPr/>
          </p:nvSpPr>
          <p:spPr>
            <a:xfrm>
              <a:off x="7066553" y="3435384"/>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30680FA-8F0F-C8F7-B721-95071536CA7B}"/>
                </a:ext>
              </a:extLst>
            </p:cNvPr>
            <p:cNvSpPr/>
            <p:nvPr/>
          </p:nvSpPr>
          <p:spPr>
            <a:xfrm>
              <a:off x="9194875" y="3679366"/>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0A1FBC1-3297-E024-39A0-EAA69D56BF0E}"/>
                </a:ext>
              </a:extLst>
            </p:cNvPr>
            <p:cNvSpPr/>
            <p:nvPr/>
          </p:nvSpPr>
          <p:spPr>
            <a:xfrm>
              <a:off x="4947792" y="2363691"/>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2BE65DC2-ECCC-4D86-835A-D8496935F50C}"/>
                </a:ext>
              </a:extLst>
            </p:cNvPr>
            <p:cNvCxnSpPr>
              <a:cxnSpLocks/>
              <a:stCxn id="35" idx="4"/>
            </p:cNvCxnSpPr>
            <p:nvPr/>
          </p:nvCxnSpPr>
          <p:spPr>
            <a:xfrm flipH="1">
              <a:off x="5043997" y="2562474"/>
              <a:ext cx="3187" cy="234858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877BD28-BE76-FA51-3EE0-19344A0C1BDE}"/>
                </a:ext>
              </a:extLst>
            </p:cNvPr>
            <p:cNvSpPr/>
            <p:nvPr/>
          </p:nvSpPr>
          <p:spPr>
            <a:xfrm>
              <a:off x="4944605" y="4911060"/>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35361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534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98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756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4924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915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12/12/2025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4797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6CE7D5-CF57-46EF-B807-FDD0502418D4}" type="datetimeFigureOut">
              <a:rPr lang="en-US" smtClean="0"/>
              <a:t>12/12/2025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9743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468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6CE7D5-CF57-46EF-B807-FDD0502418D4}" type="datetimeFigureOut">
              <a:rPr lang="en-US" smtClean="0"/>
              <a:t>12/12/2025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01599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pt-BR" sz="5000" dirty="0">
                <a:latin typeface="Arial" panose="020B0604020202020204" pitchFamily="34" charset="0"/>
                <a:ea typeface="+mj-lt"/>
                <a:cs typeface="Arial" panose="020B0604020202020204" pitchFamily="34" charset="0"/>
              </a:rPr>
              <a:t>Força-Tarefa do Charles River sobre Acesso Equitativo ao Rio</a:t>
            </a:r>
          </a:p>
        </p:txBody>
      </p:sp>
      <p:sp>
        <p:nvSpPr>
          <p:cNvPr id="3" name="Subtitle 2"/>
          <p:cNvSpPr>
            <a:spLocks noGrp="1"/>
          </p:cNvSpPr>
          <p:nvPr>
            <p:ph type="subTitle" idx="1"/>
          </p:nvPr>
        </p:nvSpPr>
        <p:spPr/>
        <p:txBody>
          <a:bodyPr vert="horz" lIns="91440" tIns="45720" rIns="91440" bIns="45720" rtlCol="0" anchor="t">
            <a:normAutofit/>
          </a:bodyPr>
          <a:lstStyle/>
          <a:p>
            <a:endParaRPr lang="en-US" dirty="0"/>
          </a:p>
          <a:p>
            <a:r>
              <a:rPr lang="pt-BR" sz="2800" cap="none" noProof="0" dirty="0">
                <a:solidFill>
                  <a:srgbClr val="004B24"/>
                </a:solidFill>
                <a:latin typeface="Arial"/>
                <a:cs typeface="Arial"/>
              </a:rPr>
              <a:t>Reunião 4 | 3 de novembro de 2025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BAC3E-A105-93AD-2E4C-6B2565F2A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B2EDC-34FB-52C8-D9BB-FA5F93B24B07}"/>
              </a:ext>
            </a:extLst>
          </p:cNvPr>
          <p:cNvSpPr>
            <a:spLocks noGrp="1"/>
          </p:cNvSpPr>
          <p:nvPr>
            <p:ph type="title"/>
          </p:nvPr>
        </p:nvSpPr>
        <p:spPr>
          <a:xfrm>
            <a:off x="728571" y="289749"/>
            <a:ext cx="10795818" cy="1450757"/>
          </a:xfrm>
        </p:spPr>
        <p:txBody>
          <a:bodyPr>
            <a:normAutofit/>
          </a:bodyPr>
          <a:lstStyle/>
          <a:p>
            <a:r>
              <a:rPr lang="pt-BR" dirty="0">
                <a:latin typeface="Aptos Display"/>
                <a:ea typeface="Calibri Light"/>
                <a:cs typeface="Calibri Light"/>
              </a:rPr>
              <a:t>Discutir a Visita ao Local de 06 de novembro</a:t>
            </a:r>
          </a:p>
        </p:txBody>
      </p:sp>
      <p:sp>
        <p:nvSpPr>
          <p:cNvPr id="3" name="Content Placeholder 2" descr="A map of Cambridge with Memorial Drive highlighted between the Eliot Bridge and the Longfellow Bridge.">
            <a:extLst>
              <a:ext uri="{FF2B5EF4-FFF2-40B4-BE49-F238E27FC236}">
                <a16:creationId xmlns:a16="http://schemas.microsoft.com/office/drawing/2014/main" id="{02C299BB-7D78-66A6-DDA8-22291A65C942}"/>
              </a:ext>
            </a:extLst>
          </p:cNvPr>
          <p:cNvSpPr>
            <a:spLocks noGrp="1"/>
          </p:cNvSpPr>
          <p:nvPr>
            <p:ph idx="1"/>
          </p:nvPr>
        </p:nvSpPr>
        <p:spPr/>
        <p:txBody>
          <a:bodyPr vert="horz" lIns="0" tIns="45720" rIns="0" bIns="45720" rtlCol="0" anchor="t">
            <a:normAutofit/>
          </a:bodyPr>
          <a:lstStyle/>
          <a:p>
            <a:pPr marL="571500" indent="-571500">
              <a:buClr>
                <a:srgbClr val="004B24"/>
              </a:buClr>
              <a:buFont typeface="Wingdings,Sans-Serif" panose="020F0502020204030204" pitchFamily="34" charset="0"/>
              <a:buChar char="§"/>
            </a:pPr>
            <a:endParaRPr lang="en-US" sz="2800" dirty="0">
              <a:solidFill>
                <a:srgbClr val="404040"/>
              </a:solidFill>
              <a:latin typeface="Aptos Narrow"/>
              <a:ea typeface="Calibri"/>
              <a:cs typeface="Calibri"/>
            </a:endParaRPr>
          </a:p>
          <a:p>
            <a:pPr>
              <a:buFont typeface="Wingdings,Sans-Serif" panose="020F0502020204030204" pitchFamily="34" charset="0"/>
              <a:buChar char="§"/>
            </a:pPr>
            <a:endParaRPr lang="en-US" sz="1700" dirty="0">
              <a:solidFill>
                <a:srgbClr val="000000"/>
              </a:solidFill>
              <a:ea typeface="Calibri"/>
              <a:cs typeface="Calibri"/>
            </a:endParaRPr>
          </a:p>
          <a:p>
            <a:endParaRPr lang="en-US" dirty="0">
              <a:ea typeface="Calibri"/>
              <a:cs typeface="Calibri"/>
            </a:endParaRPr>
          </a:p>
        </p:txBody>
      </p:sp>
      <p:pic>
        <p:nvPicPr>
          <p:cNvPr id="4" name="Picture 3" descr="Um mapa de Cambridge, com a Memorial Drive destacada entre a Ponte Eliot e a Ponte Longfellow.">
            <a:extLst>
              <a:ext uri="{FF2B5EF4-FFF2-40B4-BE49-F238E27FC236}">
                <a16:creationId xmlns:a16="http://schemas.microsoft.com/office/drawing/2014/main" id="{657B0953-D3A9-4E0C-2FDE-F04C243C1D8E}"/>
              </a:ext>
            </a:extLst>
          </p:cNvPr>
          <p:cNvPicPr>
            <a:picLocks noChangeAspect="1"/>
          </p:cNvPicPr>
          <p:nvPr/>
        </p:nvPicPr>
        <p:blipFill>
          <a:blip r:embed="rId2"/>
          <a:stretch>
            <a:fillRect/>
          </a:stretch>
        </p:blipFill>
        <p:spPr>
          <a:xfrm>
            <a:off x="2593508" y="2056190"/>
            <a:ext cx="6484890" cy="4015620"/>
          </a:xfrm>
          <a:prstGeom prst="rect">
            <a:avLst/>
          </a:prstGeom>
        </p:spPr>
      </p:pic>
    </p:spTree>
    <p:extLst>
      <p:ext uri="{BB962C8B-B14F-4D97-AF65-F5344CB8AC3E}">
        <p14:creationId xmlns:p14="http://schemas.microsoft.com/office/powerpoint/2010/main" val="1588223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D917D-D6D8-13CA-CC9D-9A686B5F0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CE783-660D-1259-6D03-3D151E3B8A67}"/>
              </a:ext>
            </a:extLst>
          </p:cNvPr>
          <p:cNvSpPr>
            <a:spLocks noGrp="1"/>
          </p:cNvSpPr>
          <p:nvPr>
            <p:ph type="title"/>
          </p:nvPr>
        </p:nvSpPr>
        <p:spPr/>
        <p:txBody>
          <a:bodyPr>
            <a:normAutofit/>
          </a:bodyPr>
          <a:lstStyle/>
          <a:p>
            <a:r>
              <a:rPr lang="pt-BR" noProof="0" dirty="0">
                <a:latin typeface="Aptos Display"/>
                <a:ea typeface="Calibri Light"/>
                <a:cs typeface="Calibri Light"/>
              </a:rPr>
              <a:t>Discutir a Estrutura e o Conteúdo das Audiências Públicas</a:t>
            </a:r>
          </a:p>
        </p:txBody>
      </p:sp>
      <p:sp>
        <p:nvSpPr>
          <p:cNvPr id="3" name="Content Placeholder 2">
            <a:extLst>
              <a:ext uri="{FF2B5EF4-FFF2-40B4-BE49-F238E27FC236}">
                <a16:creationId xmlns:a16="http://schemas.microsoft.com/office/drawing/2014/main" id="{0BB13290-8FE8-FD78-3EF1-17DBE2DAAD83}"/>
              </a:ext>
            </a:extLst>
          </p:cNvPr>
          <p:cNvSpPr>
            <a:spLocks noGrp="1"/>
          </p:cNvSpPr>
          <p:nvPr>
            <p:ph idx="1"/>
          </p:nvPr>
        </p:nvSpPr>
        <p:spPr/>
        <p:txBody>
          <a:bodyPr vert="horz" lIns="0" tIns="45720" rIns="0" bIns="45720" rtlCol="0" anchor="t">
            <a:normAutofit/>
          </a:bodyPr>
          <a:lstStyle/>
          <a:p>
            <a:pPr marL="571500" indent="-571500">
              <a:buClr>
                <a:srgbClr val="004B24"/>
              </a:buClr>
              <a:buFont typeface="Wingdings,Sans-Serif" panose="020F0502020204030204" pitchFamily="34" charset="0"/>
              <a:buChar char="§"/>
            </a:pPr>
            <a:r>
              <a:rPr lang="en-US" sz="2800" dirty="0" err="1">
                <a:solidFill>
                  <a:srgbClr val="404040"/>
                </a:solidFill>
                <a:latin typeface="Aptos Narrow"/>
                <a:ea typeface="Calibri"/>
                <a:cs typeface="Calibri"/>
              </a:rPr>
              <a:t>Audiências</a:t>
            </a:r>
            <a:r>
              <a:rPr lang="en-US" sz="2800" dirty="0">
                <a:solidFill>
                  <a:srgbClr val="404040"/>
                </a:solidFill>
                <a:latin typeface="Aptos Narrow"/>
                <a:ea typeface="Calibri"/>
                <a:cs typeface="Calibri"/>
              </a:rPr>
              <a:t> </a:t>
            </a:r>
            <a:r>
              <a:rPr lang="en-US" sz="2800" dirty="0" err="1">
                <a:solidFill>
                  <a:srgbClr val="404040"/>
                </a:solidFill>
                <a:latin typeface="Aptos Narrow"/>
                <a:ea typeface="Calibri"/>
                <a:cs typeface="Calibri"/>
              </a:rPr>
              <a:t>Públicas</a:t>
            </a:r>
            <a:r>
              <a:rPr lang="en-US" sz="2800" dirty="0">
                <a:solidFill>
                  <a:srgbClr val="404040"/>
                </a:solidFill>
                <a:latin typeface="Aptos Narrow"/>
                <a:ea typeface="Calibri"/>
                <a:cs typeface="Calibri"/>
              </a:rPr>
              <a:t>:</a:t>
            </a:r>
          </a:p>
          <a:p>
            <a:pPr marL="932180" lvl="4">
              <a:buClr>
                <a:srgbClr val="004B24"/>
              </a:buClr>
              <a:buFont typeface="Wingdings,Sans-Serif" panose="020F0502020204030204" pitchFamily="34" charset="0"/>
              <a:buChar char="§"/>
            </a:pPr>
            <a:r>
              <a:rPr lang="en-US" sz="2200" dirty="0">
                <a:solidFill>
                  <a:srgbClr val="404040"/>
                </a:solidFill>
                <a:latin typeface="Aptos Narrow"/>
                <a:ea typeface="Calibri"/>
                <a:cs typeface="Calibri"/>
              </a:rPr>
              <a:t>Segunda-</a:t>
            </a:r>
            <a:r>
              <a:rPr lang="en-US" sz="2200" dirty="0" err="1">
                <a:solidFill>
                  <a:srgbClr val="404040"/>
                </a:solidFill>
                <a:latin typeface="Aptos Narrow"/>
                <a:ea typeface="Calibri"/>
                <a:cs typeface="Calibri"/>
              </a:rPr>
              <a:t>feira</a:t>
            </a:r>
            <a:r>
              <a:rPr lang="en-US" sz="2200" dirty="0">
                <a:solidFill>
                  <a:srgbClr val="404040"/>
                </a:solidFill>
                <a:latin typeface="Aptos Narrow"/>
                <a:ea typeface="Calibri"/>
                <a:cs typeface="Calibri"/>
              </a:rPr>
              <a:t>, 10 de </a:t>
            </a:r>
            <a:r>
              <a:rPr lang="en-US" sz="2200" dirty="0" err="1">
                <a:solidFill>
                  <a:srgbClr val="404040"/>
                </a:solidFill>
                <a:latin typeface="Aptos Narrow"/>
                <a:ea typeface="Calibri"/>
                <a:cs typeface="Calibri"/>
              </a:rPr>
              <a:t>novembro</a:t>
            </a:r>
            <a:r>
              <a:rPr lang="en-US" sz="2200" dirty="0">
                <a:solidFill>
                  <a:srgbClr val="404040"/>
                </a:solidFill>
                <a:latin typeface="Aptos Narrow"/>
                <a:ea typeface="Calibri"/>
                <a:cs typeface="Calibri"/>
              </a:rPr>
              <a:t>, 18h-20h: Virtual</a:t>
            </a:r>
            <a:endParaRPr lang="en-US" sz="2200" dirty="0">
              <a:ea typeface="Calibri"/>
              <a:cs typeface="Calibri"/>
            </a:endParaRPr>
          </a:p>
          <a:p>
            <a:pPr marL="932180" lvl="4">
              <a:buClr>
                <a:srgbClr val="004B24"/>
              </a:buClr>
              <a:buFont typeface="Wingdings,Sans-Serif" panose="020F0502020204030204" pitchFamily="34" charset="0"/>
              <a:buChar char="§"/>
            </a:pPr>
            <a:r>
              <a:rPr lang="en-US" sz="2200" dirty="0">
                <a:solidFill>
                  <a:srgbClr val="404040"/>
                </a:solidFill>
                <a:latin typeface="Aptos Narrow"/>
                <a:ea typeface="Calibri"/>
                <a:cs typeface="Calibri"/>
              </a:rPr>
              <a:t>Segunda-</a:t>
            </a:r>
            <a:r>
              <a:rPr lang="en-US" sz="2200" dirty="0" err="1">
                <a:solidFill>
                  <a:srgbClr val="404040"/>
                </a:solidFill>
                <a:latin typeface="Aptos Narrow"/>
                <a:ea typeface="Calibri"/>
                <a:cs typeface="Calibri"/>
              </a:rPr>
              <a:t>feira</a:t>
            </a:r>
            <a:r>
              <a:rPr lang="en-US" sz="2200" dirty="0">
                <a:solidFill>
                  <a:srgbClr val="404040"/>
                </a:solidFill>
                <a:latin typeface="Aptos Narrow"/>
                <a:ea typeface="Calibri"/>
                <a:cs typeface="Calibri"/>
              </a:rPr>
              <a:t>, 17 de </a:t>
            </a:r>
            <a:r>
              <a:rPr lang="en-US" sz="2200" dirty="0" err="1">
                <a:solidFill>
                  <a:srgbClr val="404040"/>
                </a:solidFill>
                <a:latin typeface="Aptos Narrow"/>
                <a:ea typeface="Calibri"/>
                <a:cs typeface="Calibri"/>
              </a:rPr>
              <a:t>novembro</a:t>
            </a:r>
            <a:r>
              <a:rPr lang="en-US" sz="2200" dirty="0">
                <a:solidFill>
                  <a:srgbClr val="404040"/>
                </a:solidFill>
                <a:latin typeface="Aptos Narrow"/>
                <a:ea typeface="Calibri"/>
                <a:cs typeface="Calibri"/>
              </a:rPr>
              <a:t>, 18h-20h : </a:t>
            </a:r>
            <a:r>
              <a:rPr lang="en-US" sz="2200" dirty="0" err="1">
                <a:solidFill>
                  <a:srgbClr val="404040"/>
                </a:solidFill>
                <a:latin typeface="Aptos Narrow"/>
                <a:ea typeface="Calibri"/>
                <a:cs typeface="Calibri"/>
              </a:rPr>
              <a:t>Presencial</a:t>
            </a:r>
            <a:r>
              <a:rPr lang="en-US" sz="2200" dirty="0">
                <a:solidFill>
                  <a:srgbClr val="404040"/>
                </a:solidFill>
                <a:latin typeface="Aptos Narrow"/>
                <a:ea typeface="Calibri"/>
                <a:cs typeface="Calibri"/>
              </a:rPr>
              <a:t>, Centro </a:t>
            </a:r>
            <a:r>
              <a:rPr lang="en-US" sz="2200" dirty="0" err="1">
                <a:solidFill>
                  <a:srgbClr val="404040"/>
                </a:solidFill>
                <a:latin typeface="Aptos Narrow"/>
                <a:ea typeface="Calibri"/>
                <a:cs typeface="Calibri"/>
              </a:rPr>
              <a:t>Comunitário</a:t>
            </a:r>
            <a:r>
              <a:rPr lang="en-US" sz="2200" dirty="0">
                <a:solidFill>
                  <a:srgbClr val="404040"/>
                </a:solidFill>
                <a:latin typeface="Aptos Narrow"/>
                <a:ea typeface="Calibri"/>
                <a:cs typeface="Calibri"/>
              </a:rPr>
              <a:t> de Cambridge, Sala </a:t>
            </a:r>
            <a:r>
              <a:rPr lang="en-US" sz="2200" dirty="0" err="1">
                <a:solidFill>
                  <a:srgbClr val="404040"/>
                </a:solidFill>
                <a:latin typeface="Aptos Narrow"/>
                <a:ea typeface="Calibri"/>
                <a:cs typeface="Calibri"/>
              </a:rPr>
              <a:t>Comunitária</a:t>
            </a:r>
            <a:endParaRPr lang="en-US" sz="2200" dirty="0">
              <a:solidFill>
                <a:srgbClr val="404040"/>
              </a:solidFill>
              <a:latin typeface="Aptos Narrow"/>
              <a:ea typeface="Calibri"/>
              <a:cs typeface="Calibri"/>
            </a:endParaRPr>
          </a:p>
          <a:p>
            <a:pPr marL="571500" indent="-571500">
              <a:buClr>
                <a:srgbClr val="004B24"/>
              </a:buClr>
              <a:buFont typeface="Wingdings,Sans-Serif" panose="020F0502020204030204" pitchFamily="34" charset="0"/>
              <a:buChar char="§"/>
            </a:pPr>
            <a:r>
              <a:rPr lang="pt-BR" sz="2800" dirty="0">
                <a:latin typeface="Aptos Narrow"/>
                <a:ea typeface="Calibri"/>
                <a:cs typeface="Calibri"/>
              </a:rPr>
              <a:t>Atualização das atividades de divulgação</a:t>
            </a:r>
            <a:r>
              <a:rPr lang="en-US" sz="2800" dirty="0">
                <a:latin typeface="Aptos Narrow"/>
                <a:ea typeface="Calibri"/>
                <a:cs typeface="Calibri"/>
              </a:rPr>
              <a:t>:</a:t>
            </a:r>
          </a:p>
          <a:p>
            <a:pPr marL="932180" lvl="4">
              <a:buClr>
                <a:srgbClr val="004B24"/>
              </a:buClr>
              <a:buFont typeface="Wingdings,Sans-Serif" panose="020F0502020204030204" pitchFamily="34" charset="0"/>
              <a:buChar char="§"/>
            </a:pPr>
            <a:r>
              <a:rPr lang="pt-BR" sz="2200" dirty="0">
                <a:latin typeface="Aptos Narrow"/>
                <a:ea typeface="Calibri"/>
                <a:cs typeface="Calibri"/>
              </a:rPr>
              <a:t>Conversas individuais</a:t>
            </a:r>
          </a:p>
          <a:p>
            <a:pPr marL="932180" lvl="4">
              <a:buClr>
                <a:srgbClr val="004B24"/>
              </a:buClr>
              <a:buFont typeface="Wingdings,Sans-Serif" panose="020F0502020204030204" pitchFamily="34" charset="0"/>
              <a:buChar char="§"/>
            </a:pPr>
            <a:r>
              <a:rPr lang="pt-BR" sz="2200" dirty="0">
                <a:latin typeface="Aptos Narrow"/>
                <a:ea typeface="Calibri"/>
                <a:cs typeface="Calibri"/>
              </a:rPr>
              <a:t>Visitas porta a porta e distribuição de panfletos</a:t>
            </a:r>
          </a:p>
          <a:p>
            <a:pPr marL="932180" lvl="4">
              <a:buClr>
                <a:srgbClr val="004B24"/>
              </a:buClr>
              <a:buFont typeface="Wingdings,Sans-Serif" panose="020F0502020204030204" pitchFamily="34" charset="0"/>
              <a:buChar char="§"/>
            </a:pPr>
            <a:r>
              <a:rPr lang="pt-BR" sz="2200" dirty="0">
                <a:latin typeface="Aptos Narrow"/>
                <a:ea typeface="Calibri"/>
                <a:cs typeface="Calibri"/>
              </a:rPr>
              <a:t>Outras atividades de divulgação</a:t>
            </a:r>
            <a:endParaRPr lang="en-US" sz="2200" dirty="0">
              <a:solidFill>
                <a:srgbClr val="404040"/>
              </a:solidFill>
              <a:latin typeface="Aptos Narrow"/>
              <a:ea typeface="Calibri"/>
              <a:cs typeface="Calibri"/>
            </a:endParaRPr>
          </a:p>
          <a:p>
            <a:pPr marL="571500" indent="-571500">
              <a:buClr>
                <a:srgbClr val="004B24"/>
              </a:buClr>
              <a:buFont typeface="Wingdings,Sans-Serif" panose="020F0502020204030204" pitchFamily="34" charset="0"/>
              <a:buChar char="§"/>
            </a:pPr>
            <a:endParaRPr lang="en-US" sz="2800" dirty="0">
              <a:solidFill>
                <a:srgbClr val="404040"/>
              </a:solidFill>
              <a:latin typeface="Aptos Narrow"/>
              <a:ea typeface="Calibri"/>
              <a:cs typeface="Calibri"/>
            </a:endParaRPr>
          </a:p>
          <a:p>
            <a:pPr marL="571500" indent="-571500">
              <a:buClr>
                <a:srgbClr val="004B24"/>
              </a:buClr>
              <a:buFont typeface="Wingdings,Sans-Serif" panose="020F0502020204030204" pitchFamily="34" charset="0"/>
              <a:buChar char="§"/>
            </a:pPr>
            <a:endParaRPr lang="en-US" sz="2800" dirty="0">
              <a:solidFill>
                <a:srgbClr val="404040"/>
              </a:solidFill>
              <a:latin typeface="Aptos Narrow"/>
              <a:ea typeface="Calibri"/>
              <a:cs typeface="Calibri"/>
            </a:endParaRPr>
          </a:p>
          <a:p>
            <a:pPr>
              <a:buFont typeface="Wingdings,Sans-Serif" panose="020F0502020204030204" pitchFamily="34" charset="0"/>
              <a:buChar char="§"/>
            </a:pPr>
            <a:endParaRPr lang="en-US" sz="1700" dirty="0">
              <a:solidFill>
                <a:srgbClr val="000000"/>
              </a:solidFill>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57074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6037D-EC0C-5CB3-2642-44DDAFEA9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317DA-38B9-5561-E376-DF6BB41DE268}"/>
              </a:ext>
            </a:extLst>
          </p:cNvPr>
          <p:cNvSpPr>
            <a:spLocks noGrp="1"/>
          </p:cNvSpPr>
          <p:nvPr>
            <p:ph type="title"/>
          </p:nvPr>
        </p:nvSpPr>
        <p:spPr/>
        <p:txBody>
          <a:bodyPr>
            <a:normAutofit/>
          </a:bodyPr>
          <a:lstStyle/>
          <a:p>
            <a:r>
              <a:rPr lang="pt-BR" dirty="0">
                <a:latin typeface="Aptos Display"/>
                <a:ea typeface="Calibri Light"/>
                <a:cs typeface="Calibri Light"/>
              </a:rPr>
              <a:t>Discutir a Estrutura e o Conteúdo das Audiências Públicas </a:t>
            </a:r>
            <a:r>
              <a:rPr lang="en-US" dirty="0">
                <a:latin typeface="Aptos Display"/>
                <a:ea typeface="Calibri Light"/>
                <a:cs typeface="Calibri Light"/>
              </a:rPr>
              <a:t>(</a:t>
            </a:r>
            <a:r>
              <a:rPr lang="en-US" dirty="0" err="1">
                <a:latin typeface="Aptos Display"/>
                <a:ea typeface="Calibri Light"/>
                <a:cs typeface="Calibri Light"/>
              </a:rPr>
              <a:t>Continuação</a:t>
            </a:r>
            <a:r>
              <a:rPr lang="en-US" dirty="0">
                <a:latin typeface="Aptos Display"/>
                <a:ea typeface="Calibri Light"/>
                <a:cs typeface="Calibri Light"/>
              </a:rPr>
              <a:t>)</a:t>
            </a:r>
          </a:p>
        </p:txBody>
      </p:sp>
      <p:sp>
        <p:nvSpPr>
          <p:cNvPr id="3" name="Content Placeholder 2">
            <a:extLst>
              <a:ext uri="{FF2B5EF4-FFF2-40B4-BE49-F238E27FC236}">
                <a16:creationId xmlns:a16="http://schemas.microsoft.com/office/drawing/2014/main" id="{FDDE89F3-4530-F52D-9FC6-6F87AFDD9BD2}"/>
              </a:ext>
            </a:extLst>
          </p:cNvPr>
          <p:cNvSpPr>
            <a:spLocks noGrp="1"/>
          </p:cNvSpPr>
          <p:nvPr>
            <p:ph idx="1"/>
          </p:nvPr>
        </p:nvSpPr>
        <p:spPr/>
        <p:txBody>
          <a:bodyPr vert="horz" lIns="0" tIns="45720" rIns="0" bIns="45720" rtlCol="0" anchor="t">
            <a:normAutofit/>
          </a:bodyPr>
          <a:lstStyle/>
          <a:p>
            <a:pPr marL="571500" indent="-571500">
              <a:buClr>
                <a:srgbClr val="004B24"/>
              </a:buClr>
              <a:buFont typeface="Wingdings,Sans-Serif" panose="020F0502020204030204" pitchFamily="34" charset="0"/>
              <a:buChar char="§"/>
            </a:pPr>
            <a:r>
              <a:rPr lang="en-US" sz="2800" b="1" dirty="0">
                <a:solidFill>
                  <a:srgbClr val="404040"/>
                </a:solidFill>
                <a:latin typeface="Aptos Narrow"/>
                <a:ea typeface="Calibri"/>
                <a:cs typeface="Calibri"/>
              </a:rPr>
              <a:t>18h – 18h15:</a:t>
            </a:r>
            <a:r>
              <a:rPr lang="en-US" sz="2800" dirty="0">
                <a:solidFill>
                  <a:srgbClr val="404040"/>
                </a:solidFill>
                <a:latin typeface="Aptos Narrow"/>
                <a:ea typeface="Calibri"/>
                <a:cs typeface="Calibri"/>
              </a:rPr>
              <a:t> </a:t>
            </a:r>
            <a:r>
              <a:rPr lang="pt-BR" sz="2800" dirty="0">
                <a:solidFill>
                  <a:srgbClr val="404040"/>
                </a:solidFill>
                <a:latin typeface="Aptos Narrow"/>
                <a:ea typeface="Calibri"/>
                <a:cs typeface="Calibri"/>
              </a:rPr>
              <a:t>Horário de chegada e socialização</a:t>
            </a:r>
            <a:endParaRPr lang="en-US" sz="2800" dirty="0">
              <a:solidFill>
                <a:srgbClr val="404040"/>
              </a:solidFill>
              <a:latin typeface="Aptos Narrow"/>
              <a:ea typeface="Calibri"/>
              <a:cs typeface="Calibri"/>
            </a:endParaRPr>
          </a:p>
          <a:p>
            <a:pPr marL="571500" indent="-571500">
              <a:buClr>
                <a:srgbClr val="004B24"/>
              </a:buClr>
              <a:buFont typeface="Wingdings,Sans-Serif" panose="020F0502020204030204" pitchFamily="34" charset="0"/>
              <a:buChar char="§"/>
            </a:pPr>
            <a:r>
              <a:rPr lang="en-US" sz="2800" b="1" dirty="0">
                <a:solidFill>
                  <a:srgbClr val="404040"/>
                </a:solidFill>
                <a:latin typeface="Aptos Narrow"/>
                <a:ea typeface="Calibri"/>
                <a:cs typeface="Calibri"/>
              </a:rPr>
              <a:t>18h15 – 18h45: </a:t>
            </a:r>
            <a:r>
              <a:rPr lang="pt-BR" sz="2800" dirty="0">
                <a:solidFill>
                  <a:srgbClr val="404040"/>
                </a:solidFill>
                <a:latin typeface="Aptos Narrow"/>
                <a:ea typeface="Calibri"/>
                <a:cs typeface="Calibri"/>
              </a:rPr>
              <a:t>Apresentação Geral + Perguntas e Respostas</a:t>
            </a:r>
          </a:p>
          <a:p>
            <a:pPr marL="571500" indent="-571500">
              <a:buClr>
                <a:srgbClr val="004B24"/>
              </a:buClr>
              <a:buFont typeface="Wingdings,Sans-Serif" panose="020F0502020204030204" pitchFamily="34" charset="0"/>
              <a:buChar char="§"/>
            </a:pPr>
            <a:r>
              <a:rPr lang="en-US" sz="2800" b="1" dirty="0">
                <a:solidFill>
                  <a:srgbClr val="404040"/>
                </a:solidFill>
                <a:latin typeface="Aptos Narrow"/>
                <a:ea typeface="Calibri"/>
                <a:cs typeface="Calibri"/>
              </a:rPr>
              <a:t>18h45 – 19h30: </a:t>
            </a:r>
            <a:r>
              <a:rPr lang="en-US" sz="2800" dirty="0" err="1">
                <a:solidFill>
                  <a:srgbClr val="404040"/>
                </a:solidFill>
                <a:latin typeface="Aptos Narrow"/>
                <a:ea typeface="Calibri"/>
                <a:cs typeface="Calibri"/>
              </a:rPr>
              <a:t>Discussão</a:t>
            </a:r>
            <a:r>
              <a:rPr lang="en-US" sz="2800" dirty="0">
                <a:solidFill>
                  <a:srgbClr val="404040"/>
                </a:solidFill>
                <a:latin typeface="Aptos Narrow"/>
                <a:ea typeface="Calibri"/>
                <a:cs typeface="Calibri"/>
              </a:rPr>
              <a:t> </a:t>
            </a:r>
            <a:r>
              <a:rPr lang="en-US" sz="2800" dirty="0" err="1">
                <a:solidFill>
                  <a:srgbClr val="404040"/>
                </a:solidFill>
                <a:latin typeface="Aptos Narrow"/>
                <a:ea typeface="Calibri"/>
                <a:cs typeface="Calibri"/>
              </a:rPr>
              <a:t>em</a:t>
            </a:r>
            <a:r>
              <a:rPr lang="en-US" sz="2800" dirty="0">
                <a:solidFill>
                  <a:srgbClr val="404040"/>
                </a:solidFill>
                <a:latin typeface="Aptos Narrow"/>
                <a:ea typeface="Calibri"/>
                <a:cs typeface="Calibri"/>
              </a:rPr>
              <a:t> Grupo Pequeno</a:t>
            </a:r>
          </a:p>
          <a:p>
            <a:pPr marL="571500" indent="-571500">
              <a:buClr>
                <a:srgbClr val="004B24"/>
              </a:buClr>
              <a:buFont typeface="Wingdings,Sans-Serif" panose="020F0502020204030204" pitchFamily="34" charset="0"/>
              <a:buChar char="§"/>
            </a:pPr>
            <a:r>
              <a:rPr lang="en-US" sz="2800" b="1" dirty="0">
                <a:solidFill>
                  <a:srgbClr val="404040"/>
                </a:solidFill>
                <a:latin typeface="Aptos Narrow"/>
                <a:ea typeface="Calibri"/>
                <a:cs typeface="Calibri"/>
              </a:rPr>
              <a:t>19h30 – 20h: </a:t>
            </a:r>
            <a:r>
              <a:rPr lang="pt-BR" sz="2800" dirty="0">
                <a:solidFill>
                  <a:srgbClr val="404040"/>
                </a:solidFill>
                <a:latin typeface="Aptos Narrow"/>
                <a:ea typeface="Calibri"/>
                <a:cs typeface="Calibri"/>
              </a:rPr>
              <a:t>Discussão, Compartilhamento e Encerramento</a:t>
            </a:r>
            <a:endParaRPr lang="en-US" sz="2800" dirty="0">
              <a:solidFill>
                <a:srgbClr val="404040"/>
              </a:solidFill>
              <a:latin typeface="Aptos Narrow"/>
              <a:ea typeface="Calibri"/>
              <a:cs typeface="Calibri"/>
            </a:endParaRPr>
          </a:p>
          <a:p>
            <a:pPr marL="571500" indent="-571500">
              <a:buClr>
                <a:srgbClr val="004B24"/>
              </a:buClr>
              <a:buFont typeface="Wingdings,Sans-Serif" panose="020F0502020204030204" pitchFamily="34" charset="0"/>
              <a:buChar char="§"/>
            </a:pPr>
            <a:endParaRPr lang="en-US" sz="2800" dirty="0">
              <a:solidFill>
                <a:srgbClr val="404040"/>
              </a:solidFill>
              <a:latin typeface="Aptos Narrow"/>
              <a:ea typeface="Calibri"/>
              <a:cs typeface="Calibri"/>
            </a:endParaRPr>
          </a:p>
          <a:p>
            <a:pPr marL="932180" lvl="4">
              <a:buClr>
                <a:srgbClr val="004B24"/>
              </a:buClr>
              <a:buFont typeface="Wingdings,Sans-Serif" panose="020F0502020204030204" pitchFamily="34" charset="0"/>
              <a:buChar char="§"/>
            </a:pPr>
            <a:endParaRPr lang="en-US" sz="2200" dirty="0">
              <a:solidFill>
                <a:srgbClr val="404040"/>
              </a:solidFill>
              <a:latin typeface="Aptos Narrow"/>
              <a:ea typeface="Calibri"/>
              <a:cs typeface="Calibri"/>
            </a:endParaRPr>
          </a:p>
          <a:p>
            <a:pPr marL="571500" indent="-571500">
              <a:buClr>
                <a:srgbClr val="004B24"/>
              </a:buClr>
              <a:buFont typeface="Wingdings,Sans-Serif" panose="020F0502020204030204" pitchFamily="34" charset="0"/>
              <a:buChar char="§"/>
            </a:pPr>
            <a:endParaRPr lang="en-US" sz="2800" dirty="0">
              <a:solidFill>
                <a:srgbClr val="404040"/>
              </a:solidFill>
              <a:latin typeface="Aptos Narrow"/>
              <a:ea typeface="Calibri"/>
              <a:cs typeface="Calibri"/>
            </a:endParaRPr>
          </a:p>
          <a:p>
            <a:pPr marL="571500" indent="-571500">
              <a:buClr>
                <a:srgbClr val="004B24"/>
              </a:buClr>
              <a:buFont typeface="Wingdings,Sans-Serif" panose="020F0502020204030204" pitchFamily="34" charset="0"/>
              <a:buChar char="§"/>
            </a:pPr>
            <a:endParaRPr lang="en-US" sz="2800" dirty="0">
              <a:solidFill>
                <a:srgbClr val="404040"/>
              </a:solidFill>
              <a:latin typeface="Aptos Narrow"/>
              <a:ea typeface="Calibri"/>
              <a:cs typeface="Calibri"/>
            </a:endParaRPr>
          </a:p>
          <a:p>
            <a:pPr>
              <a:buFont typeface="Wingdings,Sans-Serif" panose="020F0502020204030204" pitchFamily="34" charset="0"/>
              <a:buChar char="§"/>
            </a:pPr>
            <a:endParaRPr lang="en-US" sz="1700" dirty="0">
              <a:solidFill>
                <a:srgbClr val="000000"/>
              </a:solidFill>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86208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F3F2-3BC4-FE0E-EAB5-1E89E2EFA5EB}"/>
              </a:ext>
            </a:extLst>
          </p:cNvPr>
          <p:cNvSpPr>
            <a:spLocks noGrp="1"/>
          </p:cNvSpPr>
          <p:nvPr>
            <p:ph type="title"/>
          </p:nvPr>
        </p:nvSpPr>
        <p:spPr/>
        <p:txBody>
          <a:bodyPr/>
          <a:lstStyle/>
          <a:p>
            <a:r>
              <a:rPr lang="pt-BR" dirty="0">
                <a:latin typeface="Aptos Display"/>
                <a:ea typeface="Calibri Light"/>
                <a:cs typeface="Calibri Light"/>
              </a:rPr>
              <a:t>Recomendações Preliminares para o Relatório da Força-Tarefa - Discussão</a:t>
            </a:r>
          </a:p>
        </p:txBody>
      </p:sp>
      <p:sp>
        <p:nvSpPr>
          <p:cNvPr id="6" name="Content Placeholder 5">
            <a:extLst>
              <a:ext uri="{FF2B5EF4-FFF2-40B4-BE49-F238E27FC236}">
                <a16:creationId xmlns:a16="http://schemas.microsoft.com/office/drawing/2014/main" id="{3AAFEA63-4337-CF55-3A5F-31C17C31DAFA}"/>
              </a:ext>
            </a:extLst>
          </p:cNvPr>
          <p:cNvSpPr>
            <a:spLocks noGrp="1"/>
          </p:cNvSpPr>
          <p:nvPr>
            <p:ph idx="1"/>
          </p:nvPr>
        </p:nvSpPr>
        <p:spPr/>
        <p:txBody>
          <a:bodyPr vert="horz" lIns="0" tIns="45720" rIns="0" bIns="45720" rtlCol="0" anchor="t">
            <a:normAutofit lnSpcReduction="10000"/>
          </a:bodyPr>
          <a:lstStyle/>
          <a:p>
            <a:pPr marL="0" indent="0">
              <a:lnSpc>
                <a:spcPct val="100000"/>
              </a:lnSpc>
              <a:spcBef>
                <a:spcPts val="0"/>
              </a:spcBef>
              <a:spcAft>
                <a:spcPts val="0"/>
              </a:spcAft>
              <a:buNone/>
            </a:pPr>
            <a:r>
              <a:rPr lang="en-US" sz="2800" b="1" dirty="0">
                <a:solidFill>
                  <a:srgbClr val="004B24"/>
                </a:solidFill>
                <a:latin typeface="Aptos Narrow"/>
                <a:ea typeface="+mn-lt"/>
                <a:cs typeface="+mn-lt"/>
              </a:rPr>
              <a:t>Da </a:t>
            </a:r>
            <a:r>
              <a:rPr lang="en-US" sz="2800" b="1" dirty="0" err="1">
                <a:solidFill>
                  <a:srgbClr val="004B24"/>
                </a:solidFill>
                <a:latin typeface="Aptos Narrow"/>
                <a:ea typeface="+mn-lt"/>
                <a:cs typeface="+mn-lt"/>
              </a:rPr>
              <a:t>Seção</a:t>
            </a:r>
            <a:r>
              <a:rPr lang="en-US" sz="2800" b="1" dirty="0">
                <a:solidFill>
                  <a:srgbClr val="004B24"/>
                </a:solidFill>
                <a:latin typeface="Aptos Narrow"/>
                <a:ea typeface="+mn-lt"/>
                <a:cs typeface="+mn-lt"/>
              </a:rPr>
              <a:t> 205: </a:t>
            </a:r>
            <a:endParaRPr lang="en-US" sz="2800" dirty="0">
              <a:solidFill>
                <a:srgbClr val="004B24"/>
              </a:solidFill>
              <a:latin typeface="Aptos Narrow"/>
              <a:ea typeface="+mn-lt"/>
              <a:cs typeface="+mn-lt"/>
            </a:endParaRPr>
          </a:p>
          <a:p>
            <a:pPr>
              <a:lnSpc>
                <a:spcPct val="100000"/>
              </a:lnSpc>
              <a:spcBef>
                <a:spcPts val="0"/>
              </a:spcBef>
              <a:spcAft>
                <a:spcPts val="0"/>
              </a:spcAft>
            </a:pPr>
            <a:r>
              <a:rPr lang="en-US" sz="2400" dirty="0">
                <a:solidFill>
                  <a:srgbClr val="141414"/>
                </a:solidFill>
                <a:latin typeface="Aptos Narrow"/>
                <a:ea typeface="+mn-lt"/>
                <a:cs typeface="+mn-lt"/>
              </a:rPr>
              <a:t>(c) </a:t>
            </a:r>
            <a:r>
              <a:rPr lang="pt-BR" sz="2400" dirty="0">
                <a:solidFill>
                  <a:srgbClr val="141414"/>
                </a:solidFill>
                <a:latin typeface="Aptos Narrow"/>
                <a:ea typeface="+mn-lt"/>
                <a:cs typeface="+mn-lt"/>
              </a:rPr>
              <a:t>As recomendações da força-tarefa, nos termos da subseção (b), e o relatório, nos termos da subseção (g), devem incluir, mas não se limitar a maneiras de: (i) garantir que o departamento considere os </a:t>
            </a:r>
            <a:r>
              <a:rPr lang="pt-BR" sz="2400" dirty="0">
                <a:solidFill>
                  <a:srgbClr val="141414"/>
                </a:solidFill>
                <a:highlight>
                  <a:srgbClr val="FFFF00"/>
                </a:highlight>
                <a:latin typeface="Aptos Narrow"/>
                <a:ea typeface="+mn-lt"/>
                <a:cs typeface="+mn-lt"/>
              </a:rPr>
              <a:t>princípios de justiça ambiental </a:t>
            </a:r>
            <a:r>
              <a:rPr lang="pt-BR" sz="2400" dirty="0">
                <a:solidFill>
                  <a:srgbClr val="141414"/>
                </a:solidFill>
                <a:latin typeface="Aptos Narrow"/>
                <a:ea typeface="+mn-lt"/>
                <a:cs typeface="+mn-lt"/>
              </a:rPr>
              <a:t>ao tomar decisões envolvendo a área do Charles River entre a ponte Longfellow e a ponte Eliot; (ii) garantir que todas as </a:t>
            </a:r>
            <a:r>
              <a:rPr lang="pt-BR" sz="2400" dirty="0">
                <a:solidFill>
                  <a:srgbClr val="141414"/>
                </a:solidFill>
                <a:highlight>
                  <a:srgbClr val="FFFF00"/>
                </a:highlight>
                <a:latin typeface="Aptos Narrow"/>
                <a:ea typeface="+mn-lt"/>
                <a:cs typeface="+mn-lt"/>
              </a:rPr>
              <a:t>partes interessadas sejam envolvidas </a:t>
            </a:r>
            <a:r>
              <a:rPr lang="pt-BR" sz="2400" dirty="0">
                <a:solidFill>
                  <a:srgbClr val="141414"/>
                </a:solidFill>
                <a:latin typeface="Aptos Narrow"/>
                <a:ea typeface="+mn-lt"/>
                <a:cs typeface="+mn-lt"/>
              </a:rPr>
              <a:t>quando decisões substanciais forem tomadas sobre o fechamento ou limitação de acesso à Memorial Drive; (iii) garantir que os moradores do bairro adjacente recebam </a:t>
            </a:r>
            <a:r>
              <a:rPr lang="pt-BR" sz="2400" dirty="0">
                <a:solidFill>
                  <a:srgbClr val="141414"/>
                </a:solidFill>
                <a:highlight>
                  <a:srgbClr val="FFFF00"/>
                </a:highlight>
                <a:latin typeface="Aptos Narrow"/>
                <a:ea typeface="+mn-lt"/>
                <a:cs typeface="+mn-lt"/>
              </a:rPr>
              <a:t>notificação adequada </a:t>
            </a:r>
            <a:r>
              <a:rPr lang="pt-BR" sz="2400" dirty="0">
                <a:solidFill>
                  <a:srgbClr val="141414"/>
                </a:solidFill>
                <a:latin typeface="Aptos Narrow"/>
                <a:ea typeface="+mn-lt"/>
                <a:cs typeface="+mn-lt"/>
              </a:rPr>
              <a:t>quando o departamento fizer alterações no acesso à Memorial Drive; e (iv) </a:t>
            </a:r>
            <a:r>
              <a:rPr lang="pt-BR" sz="2400" dirty="0">
                <a:solidFill>
                  <a:srgbClr val="141414"/>
                </a:solidFill>
                <a:highlight>
                  <a:srgbClr val="FFFF00"/>
                </a:highlight>
                <a:latin typeface="Aptos Narrow"/>
                <a:ea typeface="+mn-lt"/>
                <a:cs typeface="+mn-lt"/>
              </a:rPr>
              <a:t>melhorar os programas </a:t>
            </a:r>
            <a:r>
              <a:rPr lang="pt-BR" sz="2400" dirty="0">
                <a:solidFill>
                  <a:srgbClr val="141414"/>
                </a:solidFill>
                <a:latin typeface="Aptos Narrow"/>
                <a:ea typeface="+mn-lt"/>
                <a:cs typeface="+mn-lt"/>
              </a:rPr>
              <a:t>ao longo do Charles River que possam ser usufruídos por uma ampla variedade de partes interessadas.</a:t>
            </a:r>
          </a:p>
          <a:p>
            <a:pPr marL="0" indent="0">
              <a:lnSpc>
                <a:spcPct val="100000"/>
              </a:lnSpc>
              <a:spcBef>
                <a:spcPts val="0"/>
              </a:spcBef>
              <a:spcAft>
                <a:spcPts val="0"/>
              </a:spcAft>
              <a:buNone/>
            </a:pPr>
            <a:endParaRPr lang="en-US" sz="2400" dirty="0">
              <a:solidFill>
                <a:srgbClr val="000000"/>
              </a:solidFill>
              <a:latin typeface="Aptos Narrow"/>
              <a:ea typeface="+mn-lt"/>
              <a:cs typeface="+mn-lt"/>
            </a:endParaRPr>
          </a:p>
        </p:txBody>
      </p:sp>
    </p:spTree>
    <p:extLst>
      <p:ext uri="{BB962C8B-B14F-4D97-AF65-F5344CB8AC3E}">
        <p14:creationId xmlns:p14="http://schemas.microsoft.com/office/powerpoint/2010/main" val="398960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BE677-FC10-B6F5-1429-5D0FCBA97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B3A6D-65D6-9AE1-E97D-F79A89750447}"/>
              </a:ext>
            </a:extLst>
          </p:cNvPr>
          <p:cNvSpPr>
            <a:spLocks noGrp="1"/>
          </p:cNvSpPr>
          <p:nvPr>
            <p:ph type="title"/>
          </p:nvPr>
        </p:nvSpPr>
        <p:spPr/>
        <p:txBody>
          <a:bodyPr/>
          <a:lstStyle/>
          <a:p>
            <a:r>
              <a:rPr lang="pt-BR" noProof="0" dirty="0">
                <a:latin typeface="Aptos Display"/>
              </a:rPr>
              <a:t>Próximos Passos</a:t>
            </a:r>
            <a:endParaRPr lang="pt-BR" noProof="0"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C7FFEBF4-7121-3805-811D-A578E901497E}"/>
              </a:ext>
            </a:extLst>
          </p:cNvPr>
          <p:cNvSpPr>
            <a:spLocks noGrp="1"/>
          </p:cNvSpPr>
          <p:nvPr>
            <p:ph idx="1"/>
          </p:nvPr>
        </p:nvSpPr>
        <p:spPr>
          <a:xfrm>
            <a:off x="1097280" y="2015854"/>
            <a:ext cx="10058400" cy="4023360"/>
          </a:xfrm>
        </p:spPr>
        <p:txBody>
          <a:bodyPr vert="horz" lIns="0" tIns="45720" rIns="0" bIns="45720" rtlCol="0" anchor="t">
            <a:normAutofit fontScale="70000" lnSpcReduction="20000"/>
          </a:bodyPr>
          <a:lstStyle/>
          <a:p>
            <a:pPr marL="383540" lvl="1">
              <a:lnSpc>
                <a:spcPct val="108000"/>
              </a:lnSpc>
              <a:spcBef>
                <a:spcPts val="600"/>
              </a:spcBef>
              <a:spcAft>
                <a:spcPts val="600"/>
              </a:spcAft>
              <a:buClr>
                <a:srgbClr val="004B24"/>
              </a:buClr>
              <a:buFont typeface="Wingdings" panose="05000000000000000000" pitchFamily="2" charset="2"/>
              <a:buChar char="§"/>
            </a:pPr>
            <a:r>
              <a:rPr lang="pt-BR" sz="2800" dirty="0">
                <a:latin typeface="Aptos Narrow"/>
                <a:ea typeface="+mn-lt"/>
                <a:cs typeface="+mn-lt"/>
              </a:rPr>
              <a:t>Visita ao local na quinta-feira, 06 de novembro</a:t>
            </a:r>
          </a:p>
          <a:p>
            <a:pPr marL="383540" lvl="1">
              <a:lnSpc>
                <a:spcPct val="108000"/>
              </a:lnSpc>
              <a:spcBef>
                <a:spcPts val="600"/>
              </a:spcBef>
              <a:spcAft>
                <a:spcPts val="600"/>
              </a:spcAft>
              <a:buClr>
                <a:srgbClr val="004B24"/>
              </a:buClr>
              <a:buFont typeface="Wingdings" panose="05000000000000000000" pitchFamily="2" charset="2"/>
              <a:buChar char="§"/>
            </a:pPr>
            <a:r>
              <a:rPr lang="pt-BR" sz="2800" dirty="0">
                <a:latin typeface="Aptos Narrow"/>
                <a:ea typeface="+mn-lt"/>
                <a:cs typeface="+mn-lt"/>
              </a:rPr>
              <a:t>Atividades de divulgação conduzidas pelo Conselho de Planejamento da Área Metropolitana (MAPC)</a:t>
            </a:r>
          </a:p>
          <a:p>
            <a:pPr marL="383540" lvl="1">
              <a:lnSpc>
                <a:spcPct val="108000"/>
              </a:lnSpc>
              <a:spcBef>
                <a:spcPts val="600"/>
              </a:spcBef>
              <a:spcAft>
                <a:spcPts val="600"/>
              </a:spcAft>
              <a:buClr>
                <a:srgbClr val="004B24"/>
              </a:buClr>
              <a:buFont typeface="Wingdings" panose="05000000000000000000" pitchFamily="2" charset="2"/>
              <a:buChar char="§"/>
            </a:pPr>
            <a:r>
              <a:rPr lang="pt-BR" sz="2800" dirty="0">
                <a:latin typeface="Aptos Narrow"/>
                <a:ea typeface="+mn-lt"/>
                <a:cs typeface="+mn-lt"/>
              </a:rPr>
              <a:t>Audiências públicas em 10 e 17 de novembro</a:t>
            </a:r>
          </a:p>
          <a:p>
            <a:pPr marL="383540" lvl="1">
              <a:lnSpc>
                <a:spcPct val="108000"/>
              </a:lnSpc>
              <a:spcBef>
                <a:spcPts val="600"/>
              </a:spcBef>
              <a:spcAft>
                <a:spcPts val="600"/>
              </a:spcAft>
              <a:buClr>
                <a:srgbClr val="004B24"/>
              </a:buClr>
              <a:buFont typeface="Wingdings" panose="05000000000000000000" pitchFamily="2" charset="2"/>
              <a:buChar char="§"/>
            </a:pPr>
            <a:r>
              <a:rPr lang="pt-BR" sz="2800" dirty="0">
                <a:latin typeface="Aptos Narrow"/>
                <a:ea typeface="+mn-lt"/>
                <a:cs typeface="+mn-lt"/>
              </a:rPr>
              <a:t>Rascunho do relatório para revisão/discussão da Força-Tarefa na Reunião nº 5 da Força-Tarefa em janeiro</a:t>
            </a:r>
          </a:p>
          <a:p>
            <a:pPr marL="383540" lvl="1">
              <a:lnSpc>
                <a:spcPct val="108000"/>
              </a:lnSpc>
              <a:spcBef>
                <a:spcPts val="600"/>
              </a:spcBef>
              <a:spcAft>
                <a:spcPts val="600"/>
              </a:spcAft>
              <a:buClr>
                <a:srgbClr val="004B24"/>
              </a:buClr>
              <a:buFont typeface="Wingdings" panose="05000000000000000000" pitchFamily="2" charset="2"/>
              <a:buChar char="§"/>
            </a:pPr>
            <a:r>
              <a:rPr lang="pt-BR" sz="2800" dirty="0">
                <a:latin typeface="Aptos Narrow"/>
                <a:ea typeface="+mn-lt"/>
                <a:cs typeface="+mn-lt"/>
              </a:rPr>
              <a:t>Audiência Pública nº 3 em fevereiro para iniciar o período de 30 dias de comentários públicos</a:t>
            </a:r>
          </a:p>
          <a:p>
            <a:pPr marL="383540" lvl="1">
              <a:lnSpc>
                <a:spcPct val="108000"/>
              </a:lnSpc>
              <a:spcBef>
                <a:spcPts val="600"/>
              </a:spcBef>
              <a:spcAft>
                <a:spcPts val="600"/>
              </a:spcAft>
              <a:buClr>
                <a:srgbClr val="004B24"/>
              </a:buClr>
              <a:buFont typeface="Wingdings" panose="05000000000000000000" pitchFamily="2" charset="2"/>
              <a:buChar char="§"/>
            </a:pPr>
            <a:r>
              <a:rPr lang="pt-BR" sz="2800" dirty="0">
                <a:latin typeface="Aptos Narrow"/>
                <a:ea typeface="+mn-lt"/>
                <a:cs typeface="+mn-lt"/>
              </a:rPr>
              <a:t>Revisão do relatório com base nos comentários do público</a:t>
            </a:r>
          </a:p>
          <a:p>
            <a:pPr marL="383540" lvl="1">
              <a:lnSpc>
                <a:spcPct val="108000"/>
              </a:lnSpc>
              <a:spcBef>
                <a:spcPts val="600"/>
              </a:spcBef>
              <a:spcAft>
                <a:spcPts val="600"/>
              </a:spcAft>
              <a:buClr>
                <a:srgbClr val="004B24"/>
              </a:buClr>
              <a:buFont typeface="Wingdings" panose="05000000000000000000" pitchFamily="2" charset="2"/>
              <a:buChar char="§"/>
            </a:pPr>
            <a:r>
              <a:rPr lang="pt-BR" sz="2800" dirty="0">
                <a:latin typeface="Aptos Narrow"/>
                <a:ea typeface="+mn-lt"/>
                <a:cs typeface="+mn-lt"/>
              </a:rPr>
              <a:t>Reunião nº 6 da Força-Tarefa em março para revisar a versão revisada do relatório</a:t>
            </a:r>
            <a:endParaRPr lang="en-US" sz="2600" i="1" dirty="0">
              <a:solidFill>
                <a:srgbClr val="00B050"/>
              </a:solidFill>
              <a:latin typeface="Aptos Narrow" panose="020B0004020202020204" pitchFamily="34" charset="0"/>
            </a:endParaRPr>
          </a:p>
          <a:p>
            <a:pPr marL="200660" lvl="1" indent="0">
              <a:lnSpc>
                <a:spcPct val="108000"/>
              </a:lnSpc>
              <a:spcBef>
                <a:spcPts val="600"/>
              </a:spcBef>
              <a:spcAft>
                <a:spcPts val="600"/>
              </a:spcAft>
              <a:buNone/>
            </a:pPr>
            <a:endParaRPr lang="en-US" sz="2900" b="1" i="1" dirty="0">
              <a:solidFill>
                <a:schemeClr val="accent2"/>
              </a:solidFill>
              <a:latin typeface="Aptos Narrow" panose="020B0004020202020204" pitchFamily="34" charset="0"/>
            </a:endParaRPr>
          </a:p>
        </p:txBody>
      </p:sp>
    </p:spTree>
    <p:extLst>
      <p:ext uri="{BB962C8B-B14F-4D97-AF65-F5344CB8AC3E}">
        <p14:creationId xmlns:p14="http://schemas.microsoft.com/office/powerpoint/2010/main" val="36898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04C7-DD89-9BBC-5A8E-4CCCC34B365E}"/>
              </a:ext>
            </a:extLst>
          </p:cNvPr>
          <p:cNvSpPr>
            <a:spLocks noGrp="1"/>
          </p:cNvSpPr>
          <p:nvPr>
            <p:ph type="title"/>
          </p:nvPr>
        </p:nvSpPr>
        <p:spPr/>
        <p:txBody>
          <a:bodyPr/>
          <a:lstStyle/>
          <a:p>
            <a:r>
              <a:rPr lang="pt-BR" noProof="0" dirty="0">
                <a:latin typeface="Arial" panose="020B0604020202020204" pitchFamily="34" charset="0"/>
                <a:ea typeface="Calibri Light"/>
                <a:cs typeface="Arial" panose="020B0604020202020204" pitchFamily="34" charset="0"/>
              </a:rPr>
              <a:t>Notificação de Gravação</a:t>
            </a:r>
            <a:endParaRPr lang="pt-BR"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0D2958-6488-46D4-057D-E913179DDC80}"/>
              </a:ext>
            </a:extLst>
          </p:cNvPr>
          <p:cNvSpPr>
            <a:spLocks noGrp="1"/>
          </p:cNvSpPr>
          <p:nvPr>
            <p:ph idx="1"/>
          </p:nvPr>
        </p:nvSpPr>
        <p:spPr/>
        <p:txBody>
          <a:bodyPr vert="horz" lIns="0" tIns="45720" rIns="0" bIns="45720" rtlCol="0" anchor="t">
            <a:normAutofit/>
          </a:bodyPr>
          <a:lstStyle/>
          <a:p>
            <a:r>
              <a:rPr lang="pt-BR" sz="2400" dirty="0">
                <a:solidFill>
                  <a:srgbClr val="000000"/>
                </a:solidFill>
                <a:latin typeface="Arial" panose="020B0604020202020204" pitchFamily="34" charset="0"/>
                <a:cs typeface="Arial" panose="020B0604020202020204" pitchFamily="34" charset="0"/>
              </a:rPr>
              <a:t>Esta reunião será gravada, e o Departamento de Conservação e Recreação e/ou o Departamento Executivo de Energia e Assuntos Ambientais poderão optar por distribuir o vídeo, imagens estáticas, áudio e/ou a transcrição do chat.</a:t>
            </a:r>
          </a:p>
          <a:p>
            <a:r>
              <a:rPr lang="pt-BR" sz="2400" dirty="0">
                <a:solidFill>
                  <a:srgbClr val="000000"/>
                </a:solidFill>
                <a:latin typeface="Arial" panose="020B0604020202020204" pitchFamily="34" charset="0"/>
                <a:cs typeface="Arial" panose="020B0604020202020204" pitchFamily="34" charset="0"/>
              </a:rPr>
              <a:t>Ao continuar com esta reunião virtual, você concorda em participar de um evento gravado. As gravações e transcrições do chat podem ser tratadas como registros públicos.</a:t>
            </a:r>
          </a:p>
          <a:p>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84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268C-D8A9-B8D6-C176-4382FEF53B40}"/>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Pautas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C20FE9E-D1F9-6225-0BD6-212A89ABDAE3}"/>
              </a:ext>
            </a:extLst>
          </p:cNvPr>
          <p:cNvSpPr>
            <a:spLocks noGrp="1"/>
          </p:cNvSpPr>
          <p:nvPr>
            <p:ph idx="1"/>
          </p:nvPr>
        </p:nvSpPr>
        <p:spPr>
          <a:xfrm>
            <a:off x="924560" y="1937174"/>
            <a:ext cx="10058400" cy="4023360"/>
          </a:xfrm>
        </p:spPr>
        <p:txBody>
          <a:bodyPr vert="horz" lIns="0" tIns="45720" rIns="0" bIns="45720" rtlCol="0" anchor="t">
            <a:normAutofit fontScale="92500"/>
          </a:bodyPr>
          <a:lstStyle/>
          <a:p>
            <a:pPr marL="749300" indent="-457200">
              <a:lnSpc>
                <a:spcPct val="80000"/>
              </a:lnSpc>
              <a:buClr>
                <a:srgbClr val="004B24"/>
              </a:buClr>
              <a:buAutoNum type="arabicPeriod"/>
            </a:pPr>
            <a:r>
              <a:rPr lang="pt-BR" sz="2400" dirty="0">
                <a:solidFill>
                  <a:srgbClr val="404040"/>
                </a:solidFill>
                <a:latin typeface="Arial"/>
                <a:ea typeface="+mn-lt"/>
                <a:cs typeface="Arial"/>
              </a:rPr>
              <a:t>Recepção e verificação de presença</a:t>
            </a:r>
          </a:p>
          <a:p>
            <a:pPr marL="749300" indent="-457200">
              <a:lnSpc>
                <a:spcPct val="80000"/>
              </a:lnSpc>
              <a:buClr>
                <a:srgbClr val="004B24"/>
              </a:buClr>
              <a:buAutoNum type="arabicPeriod"/>
            </a:pPr>
            <a:r>
              <a:rPr lang="pt-BR" sz="2400" dirty="0">
                <a:solidFill>
                  <a:srgbClr val="404040"/>
                </a:solidFill>
                <a:latin typeface="Arial"/>
                <a:ea typeface="+mn-lt"/>
                <a:cs typeface="Arial"/>
              </a:rPr>
              <a:t>Revisão da ata da reunião de 6 de outubro [Votação]</a:t>
            </a:r>
          </a:p>
          <a:p>
            <a:pPr marL="749300" indent="-457200">
              <a:lnSpc>
                <a:spcPct val="80000"/>
              </a:lnSpc>
              <a:buClr>
                <a:srgbClr val="004B24"/>
              </a:buClr>
              <a:buAutoNum type="arabicPeriod"/>
            </a:pPr>
            <a:r>
              <a:rPr lang="pt-BR" sz="2400" dirty="0">
                <a:solidFill>
                  <a:srgbClr val="404040"/>
                </a:solidFill>
                <a:latin typeface="Arial"/>
                <a:ea typeface="+mn-lt"/>
                <a:cs typeface="Arial"/>
              </a:rPr>
              <a:t>Discutir a gravação das reuniões da força-tarefa</a:t>
            </a:r>
          </a:p>
          <a:p>
            <a:pPr marL="749300" indent="-457200">
              <a:lnSpc>
                <a:spcPct val="80000"/>
              </a:lnSpc>
              <a:buClr>
                <a:srgbClr val="004B24"/>
              </a:buClr>
              <a:buAutoNum type="arabicPeriod"/>
            </a:pPr>
            <a:r>
              <a:rPr lang="pt-BR" sz="2400" dirty="0">
                <a:solidFill>
                  <a:srgbClr val="404040"/>
                </a:solidFill>
                <a:latin typeface="Arial"/>
                <a:ea typeface="+mn-lt"/>
                <a:cs typeface="Arial"/>
              </a:rPr>
              <a:t>Discutir a visita ao local em 6 de novembro</a:t>
            </a:r>
          </a:p>
          <a:p>
            <a:pPr marL="749300" indent="-457200">
              <a:lnSpc>
                <a:spcPct val="80000"/>
              </a:lnSpc>
              <a:buClr>
                <a:srgbClr val="004B24"/>
              </a:buClr>
              <a:buAutoNum type="arabicPeriod"/>
            </a:pPr>
            <a:r>
              <a:rPr lang="pt-BR" sz="2400" dirty="0">
                <a:solidFill>
                  <a:srgbClr val="404040"/>
                </a:solidFill>
                <a:latin typeface="Arial"/>
                <a:ea typeface="+mn-lt"/>
                <a:cs typeface="Arial"/>
              </a:rPr>
              <a:t>Discutir a estrutura e o conteúdo das audiências públicas</a:t>
            </a:r>
          </a:p>
          <a:p>
            <a:pPr marL="749300" indent="-457200">
              <a:lnSpc>
                <a:spcPct val="80000"/>
              </a:lnSpc>
              <a:buClr>
                <a:srgbClr val="004B24"/>
              </a:buClr>
              <a:buAutoNum type="arabicPeriod"/>
            </a:pPr>
            <a:r>
              <a:rPr lang="pt-BR" sz="2400" dirty="0">
                <a:solidFill>
                  <a:srgbClr val="404040"/>
                </a:solidFill>
                <a:latin typeface="Arial"/>
                <a:ea typeface="+mn-lt"/>
                <a:cs typeface="Arial"/>
              </a:rPr>
              <a:t>Discutir recomendações preliminares para o relatório final da Força-Tarefa</a:t>
            </a:r>
          </a:p>
          <a:p>
            <a:pPr marL="749300" indent="-457200">
              <a:lnSpc>
                <a:spcPct val="80000"/>
              </a:lnSpc>
              <a:buClr>
                <a:srgbClr val="004B24"/>
              </a:buClr>
              <a:buAutoNum type="arabicPeriod"/>
            </a:pPr>
            <a:r>
              <a:rPr lang="pt-BR" sz="2400" dirty="0">
                <a:solidFill>
                  <a:srgbClr val="404040"/>
                </a:solidFill>
                <a:latin typeface="Arial"/>
                <a:ea typeface="+mn-lt"/>
                <a:cs typeface="Arial"/>
              </a:rPr>
              <a:t>Perguntas dos membros da Força-Tarefa</a:t>
            </a:r>
          </a:p>
          <a:p>
            <a:pPr marL="749300" indent="-457200">
              <a:lnSpc>
                <a:spcPct val="80000"/>
              </a:lnSpc>
              <a:buClr>
                <a:srgbClr val="004B24"/>
              </a:buClr>
              <a:buAutoNum type="arabicPeriod"/>
            </a:pPr>
            <a:r>
              <a:rPr lang="pt-BR" sz="2400" dirty="0">
                <a:solidFill>
                  <a:srgbClr val="404040"/>
                </a:solidFill>
                <a:latin typeface="Arial"/>
                <a:ea typeface="+mn-lt"/>
                <a:cs typeface="Arial"/>
              </a:rPr>
              <a:t>Comentários do público (conforme o tempo permitir)</a:t>
            </a:r>
          </a:p>
          <a:p>
            <a:pPr marL="749300" indent="-457200">
              <a:lnSpc>
                <a:spcPct val="80000"/>
              </a:lnSpc>
              <a:buClr>
                <a:srgbClr val="004B24"/>
              </a:buClr>
              <a:buAutoNum type="arabicPeriod"/>
            </a:pPr>
            <a:r>
              <a:rPr lang="pt-BR" sz="2400" dirty="0">
                <a:solidFill>
                  <a:srgbClr val="404040"/>
                </a:solidFill>
                <a:latin typeface="Arial"/>
                <a:ea typeface="+mn-lt"/>
                <a:cs typeface="Arial"/>
              </a:rPr>
              <a:t>Encerramento [Votação</a:t>
            </a:r>
            <a:r>
              <a:rPr lang="en-US" sz="2400" dirty="0">
                <a:solidFill>
                  <a:srgbClr val="404040"/>
                </a:solidFill>
                <a:latin typeface="Arial"/>
                <a:ea typeface="+mn-lt"/>
                <a:cs typeface="Arial"/>
              </a:rPr>
              <a:t>]</a:t>
            </a:r>
          </a:p>
          <a:p>
            <a:pPr marL="383540" lvl="1">
              <a:buClr>
                <a:srgbClr val="99CB38"/>
              </a:buClr>
            </a:pPr>
            <a:endParaRPr lang="en-US" sz="2400" dirty="0">
              <a:solidFill>
                <a:srgbClr val="404040"/>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89975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00D3D-45BC-1CC0-0010-25C945E71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E710B-F314-BC3B-76A7-5EB82C3C591D}"/>
              </a:ext>
            </a:extLst>
          </p:cNvPr>
          <p:cNvSpPr>
            <a:spLocks noGrp="1"/>
          </p:cNvSpPr>
          <p:nvPr>
            <p:ph type="title"/>
          </p:nvPr>
        </p:nvSpPr>
        <p:spPr/>
        <p:txBody>
          <a:bodyPr/>
          <a:lstStyle/>
          <a:p>
            <a:r>
              <a:rPr lang="en-US" dirty="0">
                <a:latin typeface="Aptos Display"/>
                <a:ea typeface="Calibri Light"/>
                <a:cs typeface="Calibri Light"/>
              </a:rPr>
              <a:t> Lista de </a:t>
            </a:r>
            <a:r>
              <a:rPr lang="en-US" dirty="0" err="1">
                <a:latin typeface="Aptos Display"/>
                <a:ea typeface="Calibri Light"/>
                <a:cs typeface="Calibri Light"/>
              </a:rPr>
              <a:t>Presença</a:t>
            </a:r>
            <a:endParaRPr lang="en-US" dirty="0">
              <a:latin typeface="Aptos Display"/>
            </a:endParaRPr>
          </a:p>
        </p:txBody>
      </p:sp>
      <p:sp>
        <p:nvSpPr>
          <p:cNvPr id="3" name="Content Placeholder 2">
            <a:extLst>
              <a:ext uri="{FF2B5EF4-FFF2-40B4-BE49-F238E27FC236}">
                <a16:creationId xmlns:a16="http://schemas.microsoft.com/office/drawing/2014/main" id="{A0BC0F33-13F8-9C8C-0C6D-0C8D8EFD6DED}"/>
              </a:ext>
            </a:extLst>
          </p:cNvPr>
          <p:cNvSpPr>
            <a:spLocks noGrp="1"/>
          </p:cNvSpPr>
          <p:nvPr>
            <p:ph idx="1"/>
          </p:nvPr>
        </p:nvSpPr>
        <p:spPr>
          <a:xfrm>
            <a:off x="1009694" y="1831720"/>
            <a:ext cx="5425088" cy="4484064"/>
          </a:xfrm>
        </p:spPr>
        <p:txBody>
          <a:bodyPr vert="horz" lIns="0" tIns="45720" rIns="0" bIns="45720" rtlCol="0" anchor="t">
            <a:noAutofit/>
          </a:bodyPr>
          <a:lstStyle/>
          <a:p>
            <a:pPr marL="384175" indent="-182880">
              <a:lnSpc>
                <a:spcPct val="120000"/>
              </a:lnSpc>
              <a:spcBef>
                <a:spcPts val="0"/>
              </a:spcBef>
              <a:spcAft>
                <a:spcPts val="0"/>
              </a:spcAft>
              <a:buClr>
                <a:srgbClr val="004B24"/>
              </a:buClr>
              <a:buFont typeface="Wingdings" panose="020F0502020204030204" pitchFamily="34" charset="0"/>
              <a:buChar char="§"/>
            </a:pPr>
            <a:r>
              <a:rPr lang="pt-BR" sz="1500" b="1" dirty="0">
                <a:latin typeface="Aptos Narrow"/>
                <a:ea typeface="+mn-lt"/>
                <a:cs typeface="+mn-lt"/>
              </a:rPr>
              <a:t>Representante da EEA: </a:t>
            </a:r>
            <a:r>
              <a:rPr lang="pt-BR" sz="1500" dirty="0">
                <a:latin typeface="Aptos Narrow"/>
                <a:ea typeface="+mn-lt"/>
                <a:cs typeface="+mn-lt"/>
              </a:rPr>
              <a:t>Jonathan Guzmán, Diretor de Justiça e Equidade Ambiental, Escritório de Justiça e Equidade Ambiental</a:t>
            </a:r>
          </a:p>
          <a:p>
            <a:pPr marL="384175" indent="-182880">
              <a:lnSpc>
                <a:spcPct val="120000"/>
              </a:lnSpc>
              <a:spcBef>
                <a:spcPts val="0"/>
              </a:spcBef>
              <a:spcAft>
                <a:spcPts val="0"/>
              </a:spcAft>
              <a:buClr>
                <a:srgbClr val="004B24"/>
              </a:buClr>
              <a:buFont typeface="Wingdings" panose="020F0502020204030204" pitchFamily="34" charset="0"/>
              <a:buChar char="§"/>
            </a:pPr>
            <a:r>
              <a:rPr lang="pt-BR" sz="1500" b="1" dirty="0">
                <a:latin typeface="Aptos Narrow"/>
                <a:ea typeface="+mn-lt"/>
                <a:cs typeface="+mn-lt"/>
              </a:rPr>
              <a:t>Representante da DCR: </a:t>
            </a:r>
            <a:r>
              <a:rPr lang="pt-BR" sz="1500" dirty="0">
                <a:latin typeface="Aptos Narrow"/>
                <a:ea typeface="+mn-lt"/>
                <a:cs typeface="+mn-lt"/>
              </a:rPr>
              <a:t>Monika Roy, Diretora Sênior de Justiça Ambiental</a:t>
            </a:r>
          </a:p>
          <a:p>
            <a:pPr marL="384175" indent="-182880">
              <a:lnSpc>
                <a:spcPct val="120000"/>
              </a:lnSpc>
              <a:spcBef>
                <a:spcPts val="0"/>
              </a:spcBef>
              <a:spcAft>
                <a:spcPts val="0"/>
              </a:spcAft>
              <a:buClr>
                <a:srgbClr val="004B24"/>
              </a:buClr>
              <a:buFont typeface="Wingdings" panose="020F0502020204030204" pitchFamily="34" charset="0"/>
              <a:buChar char="§"/>
            </a:pPr>
            <a:r>
              <a:rPr lang="pt-BR" sz="1500" b="1" dirty="0">
                <a:latin typeface="Aptos Narrow"/>
                <a:ea typeface="+mn-lt"/>
                <a:cs typeface="+mn-lt"/>
              </a:rPr>
              <a:t>Diretor do Bureau de Saúde Climática e Ambiental do Departamento de Saúde Pública, ou um designado: </a:t>
            </a:r>
            <a:r>
              <a:rPr lang="pt-BR" sz="1500" dirty="0">
                <a:latin typeface="Aptos Narrow"/>
                <a:ea typeface="+mn-lt"/>
                <a:cs typeface="+mn-lt"/>
              </a:rPr>
              <a:t>Logan </a:t>
            </a:r>
            <a:r>
              <a:rPr lang="pt-BR" sz="1500" dirty="0" err="1">
                <a:latin typeface="Aptos Narrow"/>
                <a:ea typeface="+mn-lt"/>
                <a:cs typeface="+mn-lt"/>
              </a:rPr>
              <a:t>Bailey</a:t>
            </a:r>
            <a:r>
              <a:rPr lang="pt-BR" sz="1500" dirty="0">
                <a:latin typeface="Aptos Narrow"/>
                <a:ea typeface="+mn-lt"/>
                <a:cs typeface="+mn-lt"/>
              </a:rPr>
              <a:t>, Cientista Principal, Divisão de Toxicologia, Escritório de Saúde Climática e Ambiental, Departamento de Saúde Pública</a:t>
            </a:r>
          </a:p>
          <a:p>
            <a:pPr marL="384175" indent="-182880">
              <a:lnSpc>
                <a:spcPct val="120000"/>
              </a:lnSpc>
              <a:spcBef>
                <a:spcPts val="0"/>
              </a:spcBef>
              <a:spcAft>
                <a:spcPts val="0"/>
              </a:spcAft>
              <a:buClr>
                <a:srgbClr val="004B24"/>
              </a:buClr>
              <a:buFont typeface="Wingdings" panose="020F0502020204030204" pitchFamily="34" charset="0"/>
              <a:buChar char="§"/>
            </a:pPr>
            <a:r>
              <a:rPr lang="pt-BR" sz="1500" b="1" dirty="0">
                <a:latin typeface="Aptos Narrow"/>
                <a:ea typeface="+mn-lt"/>
                <a:cs typeface="+mn-lt"/>
              </a:rPr>
              <a:t>Cambridge Health Alliance: </a:t>
            </a:r>
            <a:r>
              <a:rPr lang="pt-BR" sz="1500" dirty="0">
                <a:latin typeface="Aptos Narrow"/>
                <a:ea typeface="+mn-lt"/>
                <a:cs typeface="+mn-lt"/>
              </a:rPr>
              <a:t>Derrick Neal, Diretor de Saúde Pública, Cidade de Cambridge</a:t>
            </a:r>
          </a:p>
          <a:p>
            <a:pPr marL="384175" indent="-182880">
              <a:lnSpc>
                <a:spcPct val="120000"/>
              </a:lnSpc>
              <a:spcBef>
                <a:spcPts val="0"/>
              </a:spcBef>
              <a:spcAft>
                <a:spcPts val="0"/>
              </a:spcAft>
              <a:buClr>
                <a:srgbClr val="004B24"/>
              </a:buClr>
              <a:buFont typeface="Wingdings" panose="020F0502020204030204" pitchFamily="34" charset="0"/>
              <a:buChar char="§"/>
            </a:pPr>
            <a:r>
              <a:rPr lang="pt-BR" sz="1500" b="1" dirty="0">
                <a:latin typeface="Aptos Narrow"/>
                <a:ea typeface="+mn-lt"/>
                <a:cs typeface="+mn-lt"/>
              </a:rPr>
              <a:t>Autoridade de Reurbanização de Cambridge: </a:t>
            </a:r>
            <a:r>
              <a:rPr lang="pt-BR" sz="1500" dirty="0">
                <a:latin typeface="Aptos Narrow"/>
                <a:ea typeface="+mn-lt"/>
                <a:cs typeface="+mn-lt"/>
              </a:rPr>
              <a:t>Kyle </a:t>
            </a:r>
            <a:r>
              <a:rPr lang="pt-BR" sz="1500" dirty="0" err="1">
                <a:latin typeface="Aptos Narrow"/>
                <a:ea typeface="+mn-lt"/>
                <a:cs typeface="+mn-lt"/>
              </a:rPr>
              <a:t>Vangel</a:t>
            </a:r>
            <a:r>
              <a:rPr lang="pt-BR" sz="1500" dirty="0">
                <a:latin typeface="Aptos Narrow"/>
                <a:ea typeface="+mn-lt"/>
                <a:cs typeface="+mn-lt"/>
              </a:rPr>
              <a:t>, Diretor de Projetos e Planejamento</a:t>
            </a:r>
          </a:p>
          <a:p>
            <a:pPr marL="384175" indent="-182880">
              <a:lnSpc>
                <a:spcPct val="120000"/>
              </a:lnSpc>
              <a:spcBef>
                <a:spcPts val="0"/>
              </a:spcBef>
              <a:spcAft>
                <a:spcPts val="0"/>
              </a:spcAft>
              <a:buClr>
                <a:srgbClr val="004B24"/>
              </a:buClr>
              <a:buFont typeface="Wingdings" panose="020F0502020204030204" pitchFamily="34" charset="0"/>
              <a:buChar char="§"/>
            </a:pPr>
            <a:r>
              <a:rPr lang="pt-BR" sz="1500" b="1" dirty="0">
                <a:latin typeface="Aptos Narrow"/>
                <a:ea typeface="+mn-lt"/>
                <a:cs typeface="+mn-lt"/>
              </a:rPr>
              <a:t>Filial de Cambridge da Associação Nacional para o Progresso das Pessoas de Cor (NAACP): </a:t>
            </a:r>
            <a:r>
              <a:rPr lang="pt-BR" sz="1500" dirty="0">
                <a:latin typeface="Aptos Narrow"/>
                <a:ea typeface="+mn-lt"/>
                <a:cs typeface="+mn-lt"/>
              </a:rPr>
              <a:t>Ken Reeves, Presidente</a:t>
            </a: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Cambridge Black Pastors Alliance, Inc.: </a:t>
            </a:r>
            <a:r>
              <a:rPr lang="pt-BR" sz="1500" dirty="0">
                <a:latin typeface="Aptos Narrow"/>
                <a:ea typeface="+mn-lt"/>
                <a:cs typeface="+mn-lt"/>
              </a:rPr>
              <a:t>Jeremy D. </a:t>
            </a:r>
            <a:r>
              <a:rPr lang="pt-BR" sz="1500" dirty="0" err="1">
                <a:latin typeface="Aptos Narrow"/>
                <a:ea typeface="+mn-lt"/>
                <a:cs typeface="+mn-lt"/>
              </a:rPr>
              <a:t>Battle</a:t>
            </a:r>
            <a:r>
              <a:rPr lang="pt-BR" sz="1500" dirty="0">
                <a:latin typeface="Aptos Narrow"/>
                <a:ea typeface="+mn-lt"/>
                <a:cs typeface="+mn-lt"/>
              </a:rPr>
              <a:t>, Pastor, Western Avenue </a:t>
            </a:r>
            <a:r>
              <a:rPr lang="pt-BR" sz="1500" dirty="0" err="1">
                <a:latin typeface="Aptos Narrow"/>
                <a:ea typeface="+mn-lt"/>
                <a:cs typeface="+mn-lt"/>
              </a:rPr>
              <a:t>Church</a:t>
            </a:r>
            <a:endParaRPr lang="pt-BR" sz="1500" dirty="0">
              <a:latin typeface="Aptos Narrow"/>
              <a:ea typeface="+mn-lt"/>
              <a:cs typeface="+mn-lt"/>
            </a:endParaRPr>
          </a:p>
        </p:txBody>
      </p:sp>
      <p:sp>
        <p:nvSpPr>
          <p:cNvPr id="5" name="Content Placeholder 2">
            <a:extLst>
              <a:ext uri="{FF2B5EF4-FFF2-40B4-BE49-F238E27FC236}">
                <a16:creationId xmlns:a16="http://schemas.microsoft.com/office/drawing/2014/main" id="{90CC0AC1-D072-2F30-C89B-BB83919E70CE}"/>
              </a:ext>
            </a:extLst>
          </p:cNvPr>
          <p:cNvSpPr txBox="1">
            <a:spLocks/>
          </p:cNvSpPr>
          <p:nvPr/>
        </p:nvSpPr>
        <p:spPr>
          <a:xfrm>
            <a:off x="6434782" y="1835224"/>
            <a:ext cx="5179850" cy="4492822"/>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4175" indent="-182880">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Massachusetts Bicycle Coalition, Inc.: </a:t>
            </a:r>
            <a:r>
              <a:rPr lang="pt-BR" sz="1500" dirty="0">
                <a:latin typeface="Aptos Narrow"/>
                <a:ea typeface="+mn-lt"/>
                <a:cs typeface="+mn-lt"/>
              </a:rPr>
              <a:t>Galen Mook, Diretor Executivo</a:t>
            </a: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Charles River Conservancy, Inc.: </a:t>
            </a:r>
            <a:r>
              <a:rPr lang="pt-BR" sz="1500" dirty="0">
                <a:latin typeface="Aptos Narrow"/>
                <a:ea typeface="+mn-lt"/>
                <a:cs typeface="+mn-lt"/>
              </a:rPr>
              <a:t>Laura Jasinski, Diretora Executiva</a:t>
            </a:r>
          </a:p>
          <a:p>
            <a:pPr marL="384175" indent="-182880">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Cambridge Mothers Out Front </a:t>
            </a:r>
            <a:r>
              <a:rPr lang="pt-BR" sz="1500" b="1" dirty="0">
                <a:latin typeface="Aptos Narrow"/>
                <a:ea typeface="+mn-lt"/>
                <a:cs typeface="+mn-lt"/>
              </a:rPr>
              <a:t>: </a:t>
            </a:r>
            <a:r>
              <a:rPr lang="pt-BR" sz="1500" dirty="0">
                <a:latin typeface="Aptos Narrow"/>
                <a:ea typeface="+mn-lt"/>
                <a:cs typeface="+mn-lt"/>
              </a:rPr>
              <a:t>Angela DeSousa, Membro e Liderança</a:t>
            </a:r>
          </a:p>
          <a:p>
            <a:pPr marL="384175" indent="-182880">
              <a:lnSpc>
                <a:spcPct val="120000"/>
              </a:lnSpc>
              <a:spcBef>
                <a:spcPts val="0"/>
              </a:spcBef>
              <a:spcAft>
                <a:spcPts val="0"/>
              </a:spcAft>
              <a:buClr>
                <a:srgbClr val="004B24"/>
              </a:buClr>
              <a:buFont typeface="Wingdings" panose="020F0502020204030204" pitchFamily="34" charset="0"/>
              <a:buChar char="§"/>
            </a:pPr>
            <a:r>
              <a:rPr lang="pt-BR" sz="1500" b="1" dirty="0">
                <a:latin typeface="Aptos Narrow"/>
                <a:ea typeface="+mn-lt"/>
                <a:cs typeface="+mn-lt"/>
              </a:rPr>
              <a:t>O Povo do </a:t>
            </a:r>
            <a:r>
              <a:rPr lang="pt-BR" sz="1500" b="1" dirty="0" err="1">
                <a:latin typeface="Aptos Narrow"/>
                <a:ea typeface="+mn-lt"/>
                <a:cs typeface="+mn-lt"/>
              </a:rPr>
              <a:t>Riverbend</a:t>
            </a:r>
            <a:r>
              <a:rPr lang="pt-BR" sz="1500" b="1" dirty="0">
                <a:latin typeface="Aptos Narrow"/>
                <a:ea typeface="+mn-lt"/>
                <a:cs typeface="+mn-lt"/>
              </a:rPr>
              <a:t> Park Trust: </a:t>
            </a:r>
            <a:r>
              <a:rPr lang="pt-BR" sz="1500" dirty="0">
                <a:latin typeface="Aptos Narrow"/>
                <a:ea typeface="+mn-lt"/>
                <a:cs typeface="+mn-lt"/>
              </a:rPr>
              <a:t>Franziska "Fran" </a:t>
            </a:r>
            <a:r>
              <a:rPr lang="pt-BR" sz="1500" dirty="0" err="1">
                <a:latin typeface="Aptos Narrow"/>
                <a:ea typeface="+mn-lt"/>
                <a:cs typeface="+mn-lt"/>
              </a:rPr>
              <a:t>Amacher</a:t>
            </a:r>
            <a:r>
              <a:rPr lang="pt-BR" sz="1500" dirty="0">
                <a:latin typeface="Aptos Narrow"/>
                <a:ea typeface="+mn-lt"/>
                <a:cs typeface="+mn-lt"/>
              </a:rPr>
              <a:t>, Administradora</a:t>
            </a:r>
          </a:p>
          <a:p>
            <a:pPr marL="384175" indent="-182880">
              <a:lnSpc>
                <a:spcPct val="120000"/>
              </a:lnSpc>
              <a:spcBef>
                <a:spcPts val="0"/>
              </a:spcBef>
              <a:spcAft>
                <a:spcPts val="0"/>
              </a:spcAft>
              <a:buClr>
                <a:srgbClr val="004B24"/>
              </a:buClr>
              <a:buFont typeface="Wingdings" panose="020F0502020204030204" pitchFamily="34" charset="0"/>
              <a:buChar char="§"/>
            </a:pPr>
            <a:r>
              <a:rPr lang="pt-BR" sz="1500" b="1" dirty="0">
                <a:latin typeface="Aptos Narrow"/>
                <a:ea typeface="+mn-lt"/>
                <a:cs typeface="+mn-lt"/>
              </a:rPr>
              <a:t> Indivíduo :</a:t>
            </a:r>
            <a:r>
              <a:rPr lang="pt-BR" sz="1500" dirty="0">
                <a:latin typeface="Aptos Narrow"/>
                <a:ea typeface="+mn-lt"/>
                <a:cs typeface="+mn-lt"/>
              </a:rPr>
              <a:t> Lawrence Adkins</a:t>
            </a:r>
            <a:endParaRPr lang="pt-BR" sz="1500" dirty="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pt-BR" sz="1500" b="1" dirty="0">
                <a:latin typeface="Aptos Narrow"/>
                <a:ea typeface="+mn-lt"/>
                <a:cs typeface="+mn-lt"/>
              </a:rPr>
              <a:t> Indivíduo : </a:t>
            </a:r>
            <a:r>
              <a:rPr lang="pt-BR" sz="1500" dirty="0">
                <a:latin typeface="Aptos Narrow"/>
                <a:ea typeface="+mn-lt"/>
                <a:cs typeface="+mn-lt"/>
              </a:rPr>
              <a:t>Sheila </a:t>
            </a:r>
            <a:r>
              <a:rPr lang="pt-BR" sz="1500" dirty="0" err="1">
                <a:latin typeface="Aptos Narrow"/>
                <a:ea typeface="+mn-lt"/>
                <a:cs typeface="+mn-lt"/>
              </a:rPr>
              <a:t>Headley-Burwell</a:t>
            </a:r>
            <a:endParaRPr lang="pt-BR" sz="1500" dirty="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pt-BR" sz="1500" b="1" dirty="0">
                <a:latin typeface="Aptos Narrow"/>
                <a:ea typeface="+mn-lt"/>
                <a:cs typeface="+mn-lt"/>
              </a:rPr>
              <a:t> Indivíduo : </a:t>
            </a:r>
            <a:r>
              <a:rPr lang="pt-BR" sz="1500" dirty="0">
                <a:latin typeface="Aptos Narrow"/>
                <a:ea typeface="+mn-lt"/>
                <a:cs typeface="+mn-lt"/>
              </a:rPr>
              <a:t>Steven Miller</a:t>
            </a:r>
            <a:endParaRPr lang="pt-BR" sz="1500" dirty="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pt-BR" sz="1500" b="1" dirty="0">
                <a:latin typeface="Aptos Narrow"/>
                <a:ea typeface="+mn-lt"/>
                <a:cs typeface="+mn-lt"/>
              </a:rPr>
              <a:t> Indivíduo :</a:t>
            </a:r>
            <a:r>
              <a:rPr lang="pt-BR" sz="1500" dirty="0">
                <a:latin typeface="Aptos Narrow"/>
                <a:ea typeface="+mn-lt"/>
                <a:cs typeface="+mn-lt"/>
              </a:rPr>
              <a:t> Thomas Leonard</a:t>
            </a:r>
            <a:endParaRPr lang="pt-BR" sz="1500" dirty="0">
              <a:latin typeface="Aptos Narrow"/>
            </a:endParaRPr>
          </a:p>
          <a:p>
            <a:pPr marL="384175" indent="-182880">
              <a:lnSpc>
                <a:spcPct val="120000"/>
              </a:lnSpc>
              <a:spcBef>
                <a:spcPts val="0"/>
              </a:spcBef>
              <a:spcAft>
                <a:spcPts val="0"/>
              </a:spcAft>
              <a:buClr>
                <a:srgbClr val="004B24"/>
              </a:buClr>
              <a:buFont typeface="Wingdings" panose="020F0502020204030204" pitchFamily="34" charset="0"/>
              <a:buChar char="§"/>
            </a:pPr>
            <a:r>
              <a:rPr lang="pt-BR" sz="1500" b="1" dirty="0">
                <a:latin typeface="Aptos Narrow"/>
                <a:ea typeface="+mn-lt"/>
                <a:cs typeface="+mn-lt"/>
              </a:rPr>
              <a:t> Indivíduo :</a:t>
            </a:r>
            <a:r>
              <a:rPr lang="pt-BR" sz="1500" dirty="0">
                <a:latin typeface="Aptos Narrow"/>
                <a:ea typeface="+mn-lt"/>
                <a:cs typeface="+mn-lt"/>
              </a:rPr>
              <a:t> Denise Haynes</a:t>
            </a:r>
          </a:p>
          <a:p>
            <a:pPr marL="384175" indent="-182880">
              <a:lnSpc>
                <a:spcPct val="120000"/>
              </a:lnSpc>
              <a:spcBef>
                <a:spcPts val="0"/>
              </a:spcBef>
              <a:spcAft>
                <a:spcPts val="0"/>
              </a:spcAft>
              <a:buClr>
                <a:srgbClr val="004B24"/>
              </a:buClr>
              <a:buFont typeface="Wingdings" panose="020F0502020204030204" pitchFamily="34" charset="0"/>
              <a:buChar char="§"/>
            </a:pPr>
            <a:r>
              <a:rPr lang="pt-BR" sz="1500" b="1" dirty="0">
                <a:latin typeface="Aptos Narrow"/>
                <a:ea typeface="+mn-lt"/>
                <a:cs typeface="+mn-lt"/>
              </a:rPr>
              <a:t> Indivíduo </a:t>
            </a:r>
            <a:r>
              <a:rPr lang="pt-BR" sz="1500" b="1" dirty="0">
                <a:latin typeface="Aptos Narrow"/>
                <a:ea typeface="Calibri"/>
                <a:cs typeface="Calibri"/>
              </a:rPr>
              <a:t>:</a:t>
            </a:r>
            <a:r>
              <a:rPr lang="pt-BR" sz="1500" dirty="0">
                <a:latin typeface="Aptos Narrow"/>
                <a:ea typeface="Calibri"/>
                <a:cs typeface="Calibri"/>
              </a:rPr>
              <a:t> David </a:t>
            </a:r>
            <a:r>
              <a:rPr lang="pt-BR" sz="1500" dirty="0" err="1">
                <a:latin typeface="Aptos Narrow"/>
                <a:ea typeface="Calibri"/>
                <a:cs typeface="Calibri"/>
              </a:rPr>
              <a:t>English</a:t>
            </a:r>
            <a:endParaRPr lang="pt-BR" sz="1500" dirty="0">
              <a:latin typeface="Aptos Narrow"/>
              <a:ea typeface="Calibri"/>
              <a:cs typeface="Calibri"/>
            </a:endParaRPr>
          </a:p>
        </p:txBody>
      </p:sp>
    </p:spTree>
    <p:extLst>
      <p:ext uri="{BB962C8B-B14F-4D97-AF65-F5344CB8AC3E}">
        <p14:creationId xmlns:p14="http://schemas.microsoft.com/office/powerpoint/2010/main" val="231850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CA720-D29C-F0F6-6136-8D0F7D66F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2D942-FBCE-D8F5-09BD-7BCF97BB1EAF}"/>
              </a:ext>
            </a:extLst>
          </p:cNvPr>
          <p:cNvSpPr>
            <a:spLocks noGrp="1"/>
          </p:cNvSpPr>
          <p:nvPr>
            <p:ph type="title"/>
          </p:nvPr>
        </p:nvSpPr>
        <p:spPr/>
        <p:txBody>
          <a:bodyPr/>
          <a:lstStyle/>
          <a:p>
            <a:r>
              <a:rPr lang="pt-BR" noProof="0" dirty="0">
                <a:latin typeface="Aptos Display" panose="020B0004020202020204" pitchFamily="34" charset="0"/>
              </a:rPr>
              <a:t>Normas da Força-Tarefa</a:t>
            </a:r>
          </a:p>
        </p:txBody>
      </p:sp>
      <p:sp>
        <p:nvSpPr>
          <p:cNvPr id="3" name="Content Placeholder 2">
            <a:extLst>
              <a:ext uri="{FF2B5EF4-FFF2-40B4-BE49-F238E27FC236}">
                <a16:creationId xmlns:a16="http://schemas.microsoft.com/office/drawing/2014/main" id="{219F0E8A-DA1D-4751-9A34-B9FA9C945454}"/>
              </a:ext>
            </a:extLst>
          </p:cNvPr>
          <p:cNvSpPr>
            <a:spLocks noGrp="1"/>
          </p:cNvSpPr>
          <p:nvPr>
            <p:ph idx="1"/>
          </p:nvPr>
        </p:nvSpPr>
        <p:spPr>
          <a:xfrm>
            <a:off x="1051788" y="2097996"/>
            <a:ext cx="10786280" cy="4046107"/>
          </a:xfrm>
        </p:spPr>
        <p:txBody>
          <a:bodyPr vert="horz" lIns="0" tIns="45720" rIns="0" bIns="45720" rtlCol="0" anchor="t">
            <a:noAutofit/>
          </a:bodyPr>
          <a:lstStyle/>
          <a:p>
            <a:pPr marL="383540" lvl="1">
              <a:lnSpc>
                <a:spcPct val="100000"/>
              </a:lnSpc>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Todos os avisos de reunião serão publicados de acordo com os requisitos da Lei de Reuniões Abertas.</a:t>
            </a:r>
          </a:p>
          <a:p>
            <a:pPr marL="383540" lvl="1">
              <a:lnSpc>
                <a:spcPct val="100000"/>
              </a:lnSpc>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As pautas serão distribuídas com pelo menos 48 horas de antecedência e incluirão tópicos de discussão claros.</a:t>
            </a:r>
          </a:p>
          <a:p>
            <a:pPr marL="383540" lvl="1">
              <a:lnSpc>
                <a:spcPct val="100000"/>
              </a:lnSpc>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As atas das reuniões serão disponibilizadas publicamente dentro de um prazo razoável.</a:t>
            </a:r>
          </a:p>
          <a:p>
            <a:pPr marL="383540" lvl="1">
              <a:lnSpc>
                <a:spcPct val="100000"/>
              </a:lnSpc>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Nenhuma deliberação ou tomada de decisão ocorrerá fora das reuniões publicamente anunciadas.</a:t>
            </a:r>
          </a:p>
          <a:p>
            <a:pPr marL="383540" lvl="1">
              <a:lnSpc>
                <a:spcPct val="100000"/>
              </a:lnSpc>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Os membros ouvirão de forma ativa e respeitosa todos os participantes, incluindo comentários do público.</a:t>
            </a:r>
          </a:p>
          <a:p>
            <a:pPr marL="383540" lvl="1">
              <a:lnSpc>
                <a:spcPct val="100000"/>
              </a:lnSpc>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Discordâncias serão expressas de maneira construtiva, com foco nas ideias e não nos indivíduos.</a:t>
            </a:r>
          </a:p>
          <a:p>
            <a:pPr marL="383540" lvl="1">
              <a:lnSpc>
                <a:spcPct val="100000"/>
              </a:lnSpc>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Interrupções serão minimizadas para garantir participação equitativa pelos líderes em conjunto.</a:t>
            </a:r>
          </a:p>
          <a:p>
            <a:pPr marL="383540" lvl="1">
              <a:lnSpc>
                <a:spcPct val="100000"/>
              </a:lnSpc>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Será reservado tempo para comentários do público, com diretrizes claras sobre duração e formato.</a:t>
            </a:r>
          </a:p>
          <a:p>
            <a:pPr marL="383540" lvl="1">
              <a:lnSpc>
                <a:spcPct val="100000"/>
              </a:lnSpc>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Os membros reconhecerão e considerarão o feedback do público como parte do processo de tomada de decisão</a:t>
            </a:r>
            <a:r>
              <a:rPr lang="en-US" sz="2000" dirty="0">
                <a:solidFill>
                  <a:schemeClr val="tx1"/>
                </a:solidFill>
                <a:latin typeface="Aptos Narrow"/>
              </a:rPr>
              <a:t>. </a:t>
            </a:r>
            <a:endParaRPr lang="en-US" sz="2000" dirty="0">
              <a:solidFill>
                <a:schemeClr val="tx1"/>
              </a:solidFill>
              <a:ea typeface="Calibri"/>
              <a:cs typeface="Calibri"/>
            </a:endParaRPr>
          </a:p>
          <a:p>
            <a:pPr marL="383540" lvl="1">
              <a:lnSpc>
                <a:spcPct val="100000"/>
              </a:lnSpc>
              <a:spcBef>
                <a:spcPts val="400"/>
              </a:spcBef>
              <a:buFont typeface="Wingdings" panose="05000000000000000000" pitchFamily="2" charset="2"/>
              <a:buChar char="§"/>
            </a:pPr>
            <a:endParaRPr lang="en-US" sz="2400" dirty="0">
              <a:solidFill>
                <a:srgbClr val="FF0000"/>
              </a:solidFill>
              <a:highlight>
                <a:srgbClr val="FFFF00"/>
              </a:highlight>
              <a:latin typeface="Aptos Narrow" panose="020B0004020202020204" pitchFamily="34" charset="0"/>
              <a:ea typeface="Calibri"/>
              <a:cs typeface="Calibri"/>
            </a:endParaRPr>
          </a:p>
        </p:txBody>
      </p:sp>
    </p:spTree>
    <p:extLst>
      <p:ext uri="{BB962C8B-B14F-4D97-AF65-F5344CB8AC3E}">
        <p14:creationId xmlns:p14="http://schemas.microsoft.com/office/powerpoint/2010/main" val="293952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4BED5-4DFF-D7C2-8938-BD25F01A86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DDC83-9886-CF7E-F97D-71AAA0F3473E}"/>
              </a:ext>
            </a:extLst>
          </p:cNvPr>
          <p:cNvSpPr>
            <a:spLocks noGrp="1"/>
          </p:cNvSpPr>
          <p:nvPr>
            <p:ph type="title"/>
          </p:nvPr>
        </p:nvSpPr>
        <p:spPr/>
        <p:txBody>
          <a:bodyPr/>
          <a:lstStyle/>
          <a:p>
            <a:r>
              <a:rPr lang="pt-BR" dirty="0">
                <a:latin typeface="Aptos Display" panose="020B0004020202020204" pitchFamily="34" charset="0"/>
              </a:rPr>
              <a:t>Normas da Força-Tarefa </a:t>
            </a:r>
            <a:r>
              <a:rPr lang="en-US" dirty="0">
                <a:latin typeface="Aptos Display"/>
              </a:rPr>
              <a:t>(</a:t>
            </a:r>
            <a:r>
              <a:rPr lang="pt-BR" noProof="0" dirty="0">
                <a:latin typeface="Aptos Display"/>
              </a:rPr>
              <a:t>continuação</a:t>
            </a:r>
            <a:r>
              <a:rPr lang="en-US" dirty="0">
                <a:latin typeface="Aptos Display"/>
              </a:rPr>
              <a:t>)</a:t>
            </a:r>
            <a:endParaRPr lang="en-US"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8F99F87E-1996-C408-B8CA-56F6AC41F028}"/>
              </a:ext>
            </a:extLst>
          </p:cNvPr>
          <p:cNvSpPr>
            <a:spLocks noGrp="1"/>
          </p:cNvSpPr>
          <p:nvPr>
            <p:ph idx="1"/>
          </p:nvPr>
        </p:nvSpPr>
        <p:spPr>
          <a:xfrm>
            <a:off x="944220" y="1814108"/>
            <a:ext cx="10990996" cy="4398674"/>
          </a:xfrm>
        </p:spPr>
        <p:txBody>
          <a:bodyPr vert="horz" lIns="0" tIns="45720" rIns="0" bIns="45720" rtlCol="0" anchor="t">
            <a:noAutofit/>
          </a:bodyPr>
          <a:lstStyle/>
          <a:p>
            <a:pPr marL="383540" lvl="1">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O acesso à linguagem e acomodações serão fornecidos para garantir participação inclusiva.</a:t>
            </a:r>
          </a:p>
          <a:p>
            <a:pPr marL="383540" lvl="1">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As reuniões serão realizadas em locais acessíveis e/ou virtualmente para atender a diversas necessidades.</a:t>
            </a:r>
          </a:p>
          <a:p>
            <a:pPr marL="383540" lvl="1">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Os materiais serão compartilhados em linguagem clara e traduzidos.</a:t>
            </a:r>
          </a:p>
          <a:p>
            <a:pPr marL="383540" lvl="1">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Os membros se esforçarão para valorizar vozes da linha de frente e de comunidades historicamente marginalizadas.</a:t>
            </a:r>
          </a:p>
          <a:p>
            <a:pPr marL="383540" lvl="1">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Os membros revisarão os materiais com antecedência e virão preparados para se engajar de forma reflexiva.</a:t>
            </a:r>
          </a:p>
          <a:p>
            <a:pPr marL="383540" lvl="1">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Espera-se presença e pontualidade; os membros deverão notificar os líderes em conjunto com antecedência se não puderem participar. Os membros podem enviar alguém para participar das reuniões em capacidade pública, mas essa pessoa não terá direito a voto nem posição formal na força-tarefa.</a:t>
            </a:r>
          </a:p>
          <a:p>
            <a:pPr marL="383540" lvl="1">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Conflitos de interesse serão divulgados e gerenciados de acordo com as orientações aplicáveis.</a:t>
            </a:r>
          </a:p>
          <a:p>
            <a:pPr marL="383540" lvl="1">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As normas serão revisitadas periodicamente para refletir necessidades e feedbacks em evolução.</a:t>
            </a:r>
          </a:p>
          <a:p>
            <a:pPr marL="383540" lvl="1">
              <a:spcBef>
                <a:spcPts val="100"/>
              </a:spcBef>
              <a:spcAft>
                <a:spcPts val="100"/>
              </a:spcAft>
              <a:buClr>
                <a:srgbClr val="004B24"/>
              </a:buClr>
              <a:buFont typeface="Wingdings" panose="05000000000000000000" pitchFamily="2" charset="2"/>
              <a:buChar char="§"/>
            </a:pPr>
            <a:r>
              <a:rPr lang="pt-BR" sz="2000" dirty="0">
                <a:solidFill>
                  <a:schemeClr val="tx1"/>
                </a:solidFill>
                <a:latin typeface="Aptos Narrow"/>
              </a:rPr>
              <a:t>Os membros são incentivados a sugerir melhorias nos processos da reunião e na acessibilidade</a:t>
            </a:r>
            <a:r>
              <a:rPr lang="en-US" sz="2000" dirty="0">
                <a:solidFill>
                  <a:schemeClr val="tx1"/>
                </a:solidFill>
                <a:latin typeface="Aptos Narrow"/>
              </a:rPr>
              <a:t>. </a:t>
            </a:r>
          </a:p>
          <a:p>
            <a:pPr marL="383540" lvl="1">
              <a:buFont typeface="Wingdings" panose="05000000000000000000" pitchFamily="2" charset="2"/>
              <a:buChar char="§"/>
            </a:pPr>
            <a:endParaRPr lang="en-US" dirty="0"/>
          </a:p>
          <a:p>
            <a:pPr marL="383540" lvl="1">
              <a:buFont typeface="Wingdings" panose="05000000000000000000" pitchFamily="2" charset="2"/>
              <a:buChar char="§"/>
            </a:pPr>
            <a:endParaRPr lang="en-US" sz="2400" dirty="0">
              <a:solidFill>
                <a:srgbClr val="FF0000"/>
              </a:solidFill>
              <a:highlight>
                <a:srgbClr val="FFFF00"/>
              </a:highlight>
              <a:latin typeface="Aptos Narrow" panose="020B0004020202020204" pitchFamily="34" charset="0"/>
            </a:endParaRPr>
          </a:p>
        </p:txBody>
      </p:sp>
    </p:spTree>
    <p:extLst>
      <p:ext uri="{BB962C8B-B14F-4D97-AF65-F5344CB8AC3E}">
        <p14:creationId xmlns:p14="http://schemas.microsoft.com/office/powerpoint/2010/main" val="326066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CAF5-3A6D-62D7-BA8B-B14D9A06AC74}"/>
              </a:ext>
            </a:extLst>
          </p:cNvPr>
          <p:cNvSpPr>
            <a:spLocks noGrp="1"/>
          </p:cNvSpPr>
          <p:nvPr>
            <p:ph type="title"/>
          </p:nvPr>
        </p:nvSpPr>
        <p:spPr/>
        <p:txBody>
          <a:bodyPr/>
          <a:lstStyle/>
          <a:p>
            <a:r>
              <a:rPr lang="pt-BR" noProof="0" dirty="0">
                <a:latin typeface="Aptos Display"/>
                <a:ea typeface="Calibri Light"/>
                <a:cs typeface="Calibri Light"/>
              </a:rPr>
              <a:t>Logísticas do Zoom</a:t>
            </a:r>
            <a:endParaRPr lang="pt-BR" noProof="0" dirty="0">
              <a:latin typeface="Aptos Display"/>
            </a:endParaRPr>
          </a:p>
        </p:txBody>
      </p:sp>
      <p:sp>
        <p:nvSpPr>
          <p:cNvPr id="3" name="Content Placeholder 2">
            <a:extLst>
              <a:ext uri="{FF2B5EF4-FFF2-40B4-BE49-F238E27FC236}">
                <a16:creationId xmlns:a16="http://schemas.microsoft.com/office/drawing/2014/main" id="{A1FFCB0C-E411-3654-AD68-F5BF68F8EC61}"/>
              </a:ext>
            </a:extLst>
          </p:cNvPr>
          <p:cNvSpPr>
            <a:spLocks noGrp="1"/>
          </p:cNvSpPr>
          <p:nvPr>
            <p:ph idx="1"/>
          </p:nvPr>
        </p:nvSpPr>
        <p:spPr>
          <a:xfrm>
            <a:off x="1097280" y="1998134"/>
            <a:ext cx="10058400" cy="3870960"/>
          </a:xfrm>
        </p:spPr>
        <p:txBody>
          <a:bodyPr vert="horz" lIns="0" tIns="45720" rIns="0" bIns="45720" rtlCol="0" anchor="t">
            <a:normAutofit/>
          </a:bodyPr>
          <a:lstStyle/>
          <a:p>
            <a:pPr marL="571500" indent="-571500">
              <a:buClr>
                <a:srgbClr val="004B24"/>
              </a:buClr>
              <a:buFont typeface="Wingdings" panose="020F0502020204030204" pitchFamily="34" charset="0"/>
              <a:buChar char="§"/>
            </a:pPr>
            <a:r>
              <a:rPr lang="pt-BR" sz="2800" dirty="0">
                <a:latin typeface="Aptos Narrow"/>
                <a:ea typeface="Calibri Light"/>
                <a:cs typeface="Calibri Light"/>
              </a:rPr>
              <a:t>O chat está disponível para que os membros forneçam comentários e façam perguntas (sujeito a registro público)</a:t>
            </a:r>
          </a:p>
          <a:p>
            <a:pPr marL="571500" indent="-571500">
              <a:buClr>
                <a:srgbClr val="004B24"/>
              </a:buClr>
              <a:buFont typeface="Wingdings" panose="020F0502020204030204" pitchFamily="34" charset="0"/>
              <a:buChar char="§"/>
            </a:pPr>
            <a:r>
              <a:rPr lang="pt-BR" sz="2800" dirty="0">
                <a:latin typeface="Aptos Narrow"/>
                <a:ea typeface="Calibri Light"/>
                <a:cs typeface="Calibri Light"/>
              </a:rPr>
              <a:t>Por favor, não use a função de mensagens privadas</a:t>
            </a:r>
          </a:p>
          <a:p>
            <a:pPr marL="571500" indent="-571500">
              <a:buClr>
                <a:srgbClr val="004B24"/>
              </a:buClr>
              <a:buFont typeface="Wingdings" panose="020F0502020204030204" pitchFamily="34" charset="0"/>
              <a:buChar char="§"/>
            </a:pPr>
            <a:r>
              <a:rPr lang="pt-BR" sz="2800" dirty="0">
                <a:latin typeface="Aptos Narrow"/>
                <a:ea typeface="Calibri Light"/>
                <a:cs typeface="Calibri Light"/>
              </a:rPr>
              <a:t>Gentilmente mantenha seu microfone no mudo, a menos que esteja falando ativamente com a Força-Tarefa, para minimizar ruídos de fundo</a:t>
            </a:r>
            <a:endParaRPr lang="en-US" sz="2800" dirty="0">
              <a:latin typeface="Aptos Narrow"/>
              <a:ea typeface="Calibri" panose="020F0502020204030204"/>
              <a:cs typeface="Calibri" panose="020F0502020204030204"/>
            </a:endParaRPr>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641829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108B-6460-0EAF-FB93-32C6D26D12AB}"/>
              </a:ext>
            </a:extLst>
          </p:cNvPr>
          <p:cNvSpPr>
            <a:spLocks noGrp="1"/>
          </p:cNvSpPr>
          <p:nvPr>
            <p:ph type="title"/>
          </p:nvPr>
        </p:nvSpPr>
        <p:spPr/>
        <p:txBody>
          <a:bodyPr/>
          <a:lstStyle/>
          <a:p>
            <a:r>
              <a:rPr lang="pt-BR" dirty="0">
                <a:latin typeface="Aptos Display"/>
                <a:ea typeface="Calibri Light"/>
                <a:cs typeface="Calibri Light"/>
              </a:rPr>
              <a:t>Revisar a Ata da Reunião de 6 de outubro</a:t>
            </a:r>
          </a:p>
        </p:txBody>
      </p:sp>
      <p:sp>
        <p:nvSpPr>
          <p:cNvPr id="3" name="Content Placeholder 2">
            <a:extLst>
              <a:ext uri="{FF2B5EF4-FFF2-40B4-BE49-F238E27FC236}">
                <a16:creationId xmlns:a16="http://schemas.microsoft.com/office/drawing/2014/main" id="{FA68BFAB-DFAC-10AB-0045-B8FC7AF0C2E0}"/>
              </a:ext>
            </a:extLst>
          </p:cNvPr>
          <p:cNvSpPr>
            <a:spLocks noGrp="1"/>
          </p:cNvSpPr>
          <p:nvPr>
            <p:ph idx="1"/>
          </p:nvPr>
        </p:nvSpPr>
        <p:spPr/>
        <p:txBody>
          <a:bodyPr vert="horz" lIns="0" tIns="45720" rIns="0" bIns="45720" rtlCol="0" anchor="t">
            <a:normAutofit/>
          </a:bodyPr>
          <a:lstStyle/>
          <a:p>
            <a:pPr marL="571500" indent="-571500">
              <a:buClr>
                <a:srgbClr val="004B24"/>
              </a:buClr>
              <a:buFont typeface="Wingdings,Sans-Serif" panose="020F0502020204030204" pitchFamily="34" charset="0"/>
              <a:buChar char="§"/>
            </a:pPr>
            <a:r>
              <a:rPr lang="pt-BR" sz="2800" noProof="0" dirty="0">
                <a:solidFill>
                  <a:srgbClr val="404040"/>
                </a:solidFill>
                <a:latin typeface="Aptos Narrow"/>
                <a:ea typeface="Calibri"/>
                <a:cs typeface="Calibri"/>
              </a:rPr>
              <a:t>Quaisquer emendas</a:t>
            </a:r>
          </a:p>
          <a:p>
            <a:pPr marL="571500" indent="-571500">
              <a:buClr>
                <a:srgbClr val="004B24"/>
              </a:buClr>
              <a:buFont typeface="Wingdings,Sans-Serif" panose="020F0502020204030204" pitchFamily="34" charset="0"/>
              <a:buChar char="§"/>
            </a:pPr>
            <a:r>
              <a:rPr lang="pt-BR" sz="2800" noProof="0" dirty="0">
                <a:solidFill>
                  <a:srgbClr val="404040"/>
                </a:solidFill>
                <a:latin typeface="Aptos Narrow"/>
                <a:ea typeface="Calibri"/>
                <a:cs typeface="Calibri"/>
              </a:rPr>
              <a:t>Votação</a:t>
            </a:r>
          </a:p>
          <a:p>
            <a:pPr>
              <a:buFont typeface="Wingdings,Sans-Serif" panose="020F0502020204030204" pitchFamily="34" charset="0"/>
              <a:buChar char="§"/>
            </a:pPr>
            <a:endParaRPr lang="en-US" sz="1700" dirty="0">
              <a:solidFill>
                <a:srgbClr val="000000"/>
              </a:solidFill>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800528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1B087-FF82-0358-A832-C8B2D55E1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4578F-9A69-6875-80E2-070E36E4D970}"/>
              </a:ext>
            </a:extLst>
          </p:cNvPr>
          <p:cNvSpPr>
            <a:spLocks noGrp="1"/>
          </p:cNvSpPr>
          <p:nvPr>
            <p:ph type="title"/>
          </p:nvPr>
        </p:nvSpPr>
        <p:spPr/>
        <p:txBody>
          <a:bodyPr>
            <a:normAutofit/>
          </a:bodyPr>
          <a:lstStyle/>
          <a:p>
            <a:r>
              <a:rPr lang="pt-BR" noProof="0" dirty="0">
                <a:latin typeface="Aptos Display"/>
                <a:ea typeface="Calibri Light"/>
                <a:cs typeface="Calibri Light"/>
              </a:rPr>
              <a:t>Discutir a gravação das Reuniões da Força-Tarefa</a:t>
            </a:r>
          </a:p>
        </p:txBody>
      </p:sp>
      <p:sp>
        <p:nvSpPr>
          <p:cNvPr id="3" name="Content Placeholder 2">
            <a:extLst>
              <a:ext uri="{FF2B5EF4-FFF2-40B4-BE49-F238E27FC236}">
                <a16:creationId xmlns:a16="http://schemas.microsoft.com/office/drawing/2014/main" id="{5587DC2D-CEAE-07B7-D901-E40585B97FFE}"/>
              </a:ext>
            </a:extLst>
          </p:cNvPr>
          <p:cNvSpPr>
            <a:spLocks noGrp="1"/>
          </p:cNvSpPr>
          <p:nvPr>
            <p:ph idx="1"/>
          </p:nvPr>
        </p:nvSpPr>
        <p:spPr/>
        <p:txBody>
          <a:bodyPr vert="horz" lIns="0" tIns="45720" rIns="0" bIns="45720" rtlCol="0" anchor="t">
            <a:normAutofit/>
          </a:bodyPr>
          <a:lstStyle/>
          <a:p>
            <a:pPr marL="571500" indent="-571500">
              <a:buClr>
                <a:srgbClr val="004B24"/>
              </a:buClr>
              <a:buFont typeface="Wingdings,Sans-Serif" panose="020F0502020204030204" pitchFamily="34" charset="0"/>
              <a:buChar char="§"/>
            </a:pPr>
            <a:r>
              <a:rPr lang="pt-BR" sz="2800" noProof="0" dirty="0">
                <a:solidFill>
                  <a:srgbClr val="404040"/>
                </a:solidFill>
                <a:latin typeface="Aptos Narrow"/>
                <a:ea typeface="Calibri"/>
                <a:cs typeface="Calibri"/>
              </a:rPr>
              <a:t>Discussão</a:t>
            </a:r>
            <a:endParaRPr lang="en-US" sz="2800" dirty="0">
              <a:solidFill>
                <a:srgbClr val="404040"/>
              </a:solidFill>
              <a:latin typeface="Aptos Narrow"/>
              <a:ea typeface="Calibri"/>
              <a:cs typeface="Calibri"/>
            </a:endParaRPr>
          </a:p>
          <a:p>
            <a:pPr>
              <a:buFont typeface="Wingdings,Sans-Serif" panose="020F0502020204030204" pitchFamily="34" charset="0"/>
              <a:buChar char="§"/>
            </a:pPr>
            <a:endParaRPr lang="en-US" sz="1700" dirty="0">
              <a:solidFill>
                <a:srgbClr val="000000"/>
              </a:solidFill>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60472156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A98940F2259D4AA15776BBE75254EA" ma:contentTypeVersion="5" ma:contentTypeDescription="Create a new document." ma:contentTypeScope="" ma:versionID="3cfc0ac8aed9f7a91ed02540dcce4c9b">
  <xsd:schema xmlns:xsd="http://www.w3.org/2001/XMLSchema" xmlns:xs="http://www.w3.org/2001/XMLSchema" xmlns:p="http://schemas.microsoft.com/office/2006/metadata/properties" xmlns:ns2="cfac202d-5dfe-4943-8fc4-9115dd8079c4" xmlns:ns3="699ac1d4-ca39-4946-aa46-a9cdf037dbb3" targetNamespace="http://schemas.microsoft.com/office/2006/metadata/properties" ma:root="true" ma:fieldsID="251ff37047bb3922f60ec7e8c8d9d4e0" ns2:_="" ns3:_="">
    <xsd:import namespace="cfac202d-5dfe-4943-8fc4-9115dd8079c4"/>
    <xsd:import namespace="699ac1d4-ca39-4946-aa46-a9cdf037dbb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c202d-5dfe-4943-8fc4-9115dd8079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9ac1d4-ca39-4946-aa46-a9cdf037dbb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307184-7427-455E-824B-49F830AC29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c202d-5dfe-4943-8fc4-9115dd8079c4"/>
    <ds:schemaRef ds:uri="699ac1d4-ca39-4946-aa46-a9cdf037db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5AF1A4-0282-4409-B39C-CDD315C5CFD0}">
  <ds:schemaRefs>
    <ds:schemaRef ds:uri="http://purl.org/dc/elements/1.1/"/>
    <ds:schemaRef ds:uri="http://schemas.microsoft.com/office/infopath/2007/PartnerControls"/>
    <ds:schemaRef ds:uri="http://www.w3.org/XML/1998/namespace"/>
    <ds:schemaRef ds:uri="http://schemas.microsoft.com/office/2006/documentManagement/types"/>
    <ds:schemaRef ds:uri="http://purl.org/dc/dcmitype/"/>
    <ds:schemaRef ds:uri="cfac202d-5dfe-4943-8fc4-9115dd8079c4"/>
    <ds:schemaRef ds:uri="699ac1d4-ca39-4946-aa46-a9cdf037dbb3"/>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FC7C060-C7A5-40BB-9154-81520B860F51}">
  <ds:schemaRefs>
    <ds:schemaRef ds:uri="http://schemas.microsoft.com/sharepoint/v3/contenttype/forms"/>
  </ds:schemaRefs>
</ds:datastoreItem>
</file>

<file path=docMetadata/LabelInfo.xml><?xml version="1.0" encoding="utf-8"?>
<clbl:labelList xmlns:clbl="http://schemas.microsoft.com/office/2020/mipLabelMetadata">
  <clbl:label id="{c75d8168-fa8e-4753-8aef-55111ae727bd}" enabled="0" method="" siteId="{c75d8168-fa8e-4753-8aef-55111ae727bd}" removed="1"/>
</clbl:labelList>
</file>

<file path=docProps/app.xml><?xml version="1.0" encoding="utf-8"?>
<Properties xmlns="http://schemas.openxmlformats.org/officeDocument/2006/extended-properties" xmlns:vt="http://schemas.openxmlformats.org/officeDocument/2006/docPropsVTypes">
  <Template>Retrospect</Template>
  <TotalTime>175</TotalTime>
  <Words>1126</Words>
  <Application>Microsoft Office PowerPoint</Application>
  <PresentationFormat>Widescreen</PresentationFormat>
  <Paragraphs>95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 Display</vt:lpstr>
      <vt:lpstr>Aptos Narrow</vt:lpstr>
      <vt:lpstr>Arial</vt:lpstr>
      <vt:lpstr>Calibri</vt:lpstr>
      <vt:lpstr>Calibri Light</vt:lpstr>
      <vt:lpstr>Wingdings</vt:lpstr>
      <vt:lpstr>Wingdings,Sans-Serif</vt:lpstr>
      <vt:lpstr>Retrospect</vt:lpstr>
      <vt:lpstr>Força-Tarefa do Charles River sobre Acesso Equitativo ao Rio</vt:lpstr>
      <vt:lpstr>Notificação de Gravação</vt:lpstr>
      <vt:lpstr>Pautas</vt:lpstr>
      <vt:lpstr> Lista de Presença</vt:lpstr>
      <vt:lpstr>Normas da Força-Tarefa</vt:lpstr>
      <vt:lpstr>Normas da Força-Tarefa (continuação)</vt:lpstr>
      <vt:lpstr>Logísticas do Zoom</vt:lpstr>
      <vt:lpstr>Revisar a Ata da Reunião de 6 de outubro</vt:lpstr>
      <vt:lpstr>Discutir a gravação das Reuniões da Força-Tarefa</vt:lpstr>
      <vt:lpstr>Discutir a Visita ao Local de 06 de novembro</vt:lpstr>
      <vt:lpstr>Discutir a Estrutura e o Conteúdo das Audiências Públicas</vt:lpstr>
      <vt:lpstr>Discutir a Estrutura e o Conteúdo das Audiências Públicas (Continuação)</vt:lpstr>
      <vt:lpstr>Recomendações Preliminares para o Relatório da Força-Tarefa - Discussão</vt:lpstr>
      <vt:lpstr>Próximos Passos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 Van</dc:creator>
  <cp:lastModifiedBy>Emily P</cp:lastModifiedBy>
  <cp:revision>287</cp:revision>
  <dcterms:created xsi:type="dcterms:W3CDTF">2025-08-11T23:41:35Z</dcterms:created>
  <dcterms:modified xsi:type="dcterms:W3CDTF">2025-12-12T14:05:09Z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0x0101006DA98940F2259D4AA15776BBE75254EA</vt:lpwstr>
  </property>
  <property fmtid="{D5CDD505-2E9C-101B-9397-08002B2CF9AE}" pid="3" name="MediaServiceImageTags">
    <vt:lpwstr/>
  </property>
</Properties>
</file>