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</p:sldMasterIdLst>
  <p:notesMasterIdLst>
    <p:notesMasterId r:id="rId19"/>
  </p:notesMasterIdLst>
  <p:sldIdLst>
    <p:sldId id="256" r:id="rId5"/>
    <p:sldId id="287" r:id="rId6"/>
    <p:sldId id="257" r:id="rId7"/>
    <p:sldId id="285" r:id="rId8"/>
    <p:sldId id="258" r:id="rId9"/>
    <p:sldId id="273" r:id="rId10"/>
    <p:sldId id="279" r:id="rId11"/>
    <p:sldId id="282" r:id="rId12"/>
    <p:sldId id="292" r:id="rId13"/>
    <p:sldId id="293" r:id="rId14"/>
    <p:sldId id="294" r:id="rId15"/>
    <p:sldId id="295" r:id="rId16"/>
    <p:sldId id="28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A5F047-F686-846E-B10A-195DEE70198A}" name="Du, Van" initials="DV" userId="S::vdu_mapc.org#ext#@massgov.onmicrosoft.com::47a6d444-42b4-4a65-aee3-c1a322a54d41" providerId="AD"/>
  <p188:author id="{91E4CB4D-C9A5-12EE-5DBA-DD024DF10616}" name="Roy, Monika (DCR)" initials="RM" userId="S::monika.roy@mass.gov::cd6c4b63-5e77-48d5-b6cc-4177d9876de7" providerId="AD"/>
  <p188:author id="{81F99954-DA0F-B49F-C971-0BFEC4A4310C}" name="Du, Van" initials="DV" userId="S::vdu@mapc.org::04a5bfda-6167-4024-be42-ce9539001a06" providerId="AD"/>
  <p188:author id="{3800E263-3FA3-6076-83E9-1C8DF9DE9C65}" name="Guzman, Jonathan (EEA)" initials="GJ" userId="S::jonathan.guzman@mass.gov::f35dc4a8-b2b6-4599-a8e6-9c85fbc90cfd" providerId="AD"/>
  <p188:author id="{27AAB498-5DD2-DE09-12C8-3433824A6625}" name="Guest User" initials="GU" userId="S::urn:spo:tenantanon#c75d8168-fa8e-4753-8aef-55111ae727bd::" providerId="AD"/>
  <p188:author id="{954BAEE1-65EF-0E9C-FD0A-F2645D9341B6}" name="Roy, Monika (DCR)" initials="MR" userId="S::Monika.Roy@mass.gov::cd6c4b63-5e77-48d5-b6cc-4177d9876d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172085-EA70-495D-9072-567ABE7D39FB}" v="47" dt="2025-12-10T00:02:15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7"/>
    <p:restoredTop sz="94694"/>
  </p:normalViewPr>
  <p:slideViewPr>
    <p:cSldViewPr snapToGrid="0">
      <p:cViewPr varScale="1">
        <p:scale>
          <a:sx n="105" d="100"/>
          <a:sy n="105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A034D-38D6-476E-851F-5F7F45378FEE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FFC9-78D9-4DA6-8037-A85392B7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7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2FFC9-78D9-4DA6-8037-A85392B769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6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7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0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CD46E6-90C9-5A94-5A35-1C98F051F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022" y="416577"/>
            <a:ext cx="10643616" cy="717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pPr algn="ctr"/>
            <a:r>
              <a:rPr lang="en-US">
                <a:solidFill>
                  <a:srgbClr val="4D5BE2"/>
                </a:solidFill>
              </a:rPr>
              <a:t>ADD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7D4AE5-C0C9-3ADD-96CD-4F646C40E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9315" y="1181873"/>
            <a:ext cx="2787650" cy="1154112"/>
          </a:xfrm>
          <a:solidFill>
            <a:schemeClr val="accent1"/>
          </a:solidFill>
        </p:spPr>
        <p:txBody>
          <a:bodyPr lIns="32004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840F69-82D1-BA5D-BCDE-065BCBD76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696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6E650B-9763-2E1B-83A3-D40D92876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7610" y="1181873"/>
            <a:ext cx="4532630" cy="1154112"/>
          </a:xfrm>
          <a:solidFill>
            <a:schemeClr val="accent1"/>
          </a:solidFill>
        </p:spPr>
        <p:txBody>
          <a:bodyPr lIns="274320" tIns="457200" r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0365650-4538-97BE-682C-4FEE50D5B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41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05A104-600A-E6C4-A7F3-4C6E6E8B62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0250" y="1181873"/>
            <a:ext cx="3084388" cy="1154112"/>
          </a:xfrm>
          <a:solidFill>
            <a:schemeClr val="accent1"/>
          </a:solidFill>
        </p:spPr>
        <p:txBody>
          <a:bodyPr lIns="27432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3846D8-2231-F40F-1840-B4D3ECF55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202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328A27F-4D37-7494-A00B-931B4AF98F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6161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72A2B16-E242-6548-CD5D-53E9964738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54120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A825916-F570-17B8-0B3F-0C3FC2D746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2079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36D7BCE-44E5-237E-196D-3CCF2508C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0038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F3883B4-1028-4C70-B921-8FBE334E7F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7996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538B7A0-40F3-1C50-E2D0-32A910FA7E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5581" y="4431347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7A61A86-EC14-71A1-4F13-8B5BC4DD2C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38706" y="5667186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8AB8BDC8-1B18-C92E-002C-8E803D4474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65161" y="5079585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3C067A7-180C-CF1A-D355-AD9EFC1F30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31906" y="358359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89E3E312-6617-D826-24CF-F63DC3CC30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06265" y="383778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917E37C-ED1D-4637-B0A8-CAECDD7D93A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06164" y="4551608"/>
            <a:ext cx="4828474" cy="23063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F4481A-F390-506E-4D63-DCAF6A499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708" y="2352259"/>
            <a:ext cx="10816491" cy="3363296"/>
            <a:chOff x="700708" y="2352259"/>
            <a:chExt cx="10816491" cy="336329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C823AA8-87A2-6001-8638-F343F400A907}"/>
                </a:ext>
              </a:extLst>
            </p:cNvPr>
            <p:cNvCxnSpPr/>
            <p:nvPr/>
          </p:nvCxnSpPr>
          <p:spPr>
            <a:xfrm flipV="1">
              <a:off x="774192" y="2451652"/>
              <a:ext cx="10643616" cy="0"/>
            </a:xfrm>
            <a:prstGeom prst="line">
              <a:avLst/>
            </a:pr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D0F530E-03E0-7D35-0708-C47F20465254}"/>
                </a:ext>
              </a:extLst>
            </p:cNvPr>
            <p:cNvSpPr/>
            <p:nvPr/>
          </p:nvSpPr>
          <p:spPr>
            <a:xfrm>
              <a:off x="700708" y="2355117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A788A8-1C4E-8BDE-6C51-E311BF3124E3}"/>
                </a:ext>
              </a:extLst>
            </p:cNvPr>
            <p:cNvSpPr/>
            <p:nvPr/>
          </p:nvSpPr>
          <p:spPr>
            <a:xfrm>
              <a:off x="11318416" y="2352259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B1C1373-9DDB-2372-515C-67A4497F18F3}"/>
                </a:ext>
              </a:extLst>
            </p:cNvPr>
            <p:cNvSpPr/>
            <p:nvPr/>
          </p:nvSpPr>
          <p:spPr>
            <a:xfrm>
              <a:off x="2824250" y="2360833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60ED27-416C-9721-BEEA-92FC9C6AFE0E}"/>
                </a:ext>
              </a:extLst>
            </p:cNvPr>
            <p:cNvSpPr/>
            <p:nvPr/>
          </p:nvSpPr>
          <p:spPr>
            <a:xfrm>
              <a:off x="7071334" y="2366548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F3DAA4-1C0B-AB02-F0B7-AB04EEC80102}"/>
                </a:ext>
              </a:extLst>
            </p:cNvPr>
            <p:cNvSpPr/>
            <p:nvPr/>
          </p:nvSpPr>
          <p:spPr>
            <a:xfrm>
              <a:off x="9194876" y="2357975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6169A7-8DDB-F115-7D7E-F3F5AE9B0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303" y="2451650"/>
              <a:ext cx="1592" cy="183899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0D69B09-D0BB-952F-77DD-FCCA81D192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1650" y="2528842"/>
              <a:ext cx="1592" cy="298489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3322965-77FF-0956-83EE-ADA9AFCC2F19}"/>
                </a:ext>
              </a:extLst>
            </p:cNvPr>
            <p:cNvCxnSpPr>
              <a:cxnSpLocks/>
            </p:cNvCxnSpPr>
            <p:nvPr/>
          </p:nvCxnSpPr>
          <p:spPr>
            <a:xfrm>
              <a:off x="7166344" y="2496185"/>
              <a:ext cx="0" cy="93281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BD744AE-A2B8-150A-697C-7B187BF232E9}"/>
                </a:ext>
              </a:extLst>
            </p:cNvPr>
            <p:cNvCxnSpPr>
              <a:cxnSpLocks/>
            </p:cNvCxnSpPr>
            <p:nvPr/>
          </p:nvCxnSpPr>
          <p:spPr>
            <a:xfrm>
              <a:off x="9287099" y="2447199"/>
              <a:ext cx="2067" cy="122673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3F6EBDE-BEBF-BD05-1C3E-6D9CC3A8AA09}"/>
                </a:ext>
              </a:extLst>
            </p:cNvPr>
            <p:cNvSpPr/>
            <p:nvPr/>
          </p:nvSpPr>
          <p:spPr>
            <a:xfrm>
              <a:off x="704140" y="4297941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5038F8-201A-2CE5-4F96-F5D0E07662F3}"/>
                </a:ext>
              </a:extLst>
            </p:cNvPr>
            <p:cNvSpPr/>
            <p:nvPr/>
          </p:nvSpPr>
          <p:spPr>
            <a:xfrm>
              <a:off x="2817657" y="5516772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152144A-0227-81C8-5EB0-4217CF1CEEE7}"/>
                </a:ext>
              </a:extLst>
            </p:cNvPr>
            <p:cNvSpPr/>
            <p:nvPr/>
          </p:nvSpPr>
          <p:spPr>
            <a:xfrm>
              <a:off x="7066553" y="3435384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0680FA-8F0F-C8F7-B721-95071536CA7B}"/>
                </a:ext>
              </a:extLst>
            </p:cNvPr>
            <p:cNvSpPr/>
            <p:nvPr/>
          </p:nvSpPr>
          <p:spPr>
            <a:xfrm>
              <a:off x="9194875" y="3679366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0A1FBC1-3297-E024-39A0-EAA69D56BF0E}"/>
                </a:ext>
              </a:extLst>
            </p:cNvPr>
            <p:cNvSpPr/>
            <p:nvPr/>
          </p:nvSpPr>
          <p:spPr>
            <a:xfrm>
              <a:off x="4947792" y="2363691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E65DC2-ECCC-4D86-835A-D8496935F50C}"/>
                </a:ext>
              </a:extLst>
            </p:cNvPr>
            <p:cNvCxnSpPr>
              <a:cxnSpLocks/>
              <a:stCxn id="35" idx="4"/>
            </p:cNvCxnSpPr>
            <p:nvPr/>
          </p:nvCxnSpPr>
          <p:spPr>
            <a:xfrm flipH="1">
              <a:off x="5043997" y="2562474"/>
              <a:ext cx="3187" cy="234858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877BD28-BE76-FA51-3EE0-19344A0C1BDE}"/>
                </a:ext>
              </a:extLst>
            </p:cNvPr>
            <p:cNvSpPr/>
            <p:nvPr/>
          </p:nvSpPr>
          <p:spPr>
            <a:xfrm>
              <a:off x="4944605" y="4911060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353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8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4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5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7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8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01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Grupo de </a:t>
            </a:r>
            <a:r>
              <a:rPr lang="en-US" sz="5000" dirty="0" err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Trabajo</a:t>
            </a:r>
            <a:r>
              <a:rPr lang="en-U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del Charles River </a:t>
            </a:r>
            <a:r>
              <a:rPr lang="en-US" sz="5000" dirty="0" err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sobre</a:t>
            </a:r>
            <a:r>
              <a:rPr lang="en-U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el</a:t>
            </a:r>
            <a:r>
              <a:rPr lang="en-U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acceso </a:t>
            </a:r>
            <a:r>
              <a:rPr lang="en-US" sz="5000" dirty="0" err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equitativo</a:t>
            </a:r>
            <a:r>
              <a:rPr lang="en-U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al </a:t>
            </a:r>
            <a:r>
              <a:rPr lang="en-US" sz="5000" dirty="0" err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río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sz="2800" cap="none" dirty="0" err="1">
                <a:solidFill>
                  <a:srgbClr val="004B24"/>
                </a:solidFill>
                <a:latin typeface="Arial"/>
                <a:cs typeface="Arial"/>
              </a:rPr>
              <a:t>Reunión</a:t>
            </a:r>
            <a:r>
              <a:rPr lang="en-US" sz="2800" cap="none" dirty="0">
                <a:solidFill>
                  <a:srgbClr val="004B24"/>
                </a:solidFill>
                <a:latin typeface="Arial"/>
                <a:cs typeface="Arial"/>
              </a:rPr>
              <a:t> 4 | 3 de </a:t>
            </a:r>
            <a:r>
              <a:rPr lang="en-US" sz="2800" cap="none" dirty="0" err="1">
                <a:solidFill>
                  <a:srgbClr val="004B24"/>
                </a:solidFill>
                <a:latin typeface="Arial"/>
                <a:cs typeface="Arial"/>
              </a:rPr>
              <a:t>noviembre</a:t>
            </a:r>
            <a:r>
              <a:rPr lang="en-US" sz="2800" cap="none" dirty="0">
                <a:solidFill>
                  <a:srgbClr val="004B24"/>
                </a:solidFill>
                <a:latin typeface="Arial"/>
                <a:cs typeface="Arial"/>
              </a:rPr>
              <a:t> del 2025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BAC3E-A105-93AD-2E4C-6B2565F2A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2EDC-34FB-52C8-D9BB-FA5F93B24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ptos Display"/>
                <a:ea typeface="Calibri Light"/>
                <a:cs typeface="Calibri Light"/>
              </a:rPr>
              <a:t>Discusión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sobre la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visita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al sitio del 6 de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noviembre</a:t>
            </a:r>
            <a:endParaRPr lang="en-US" dirty="0">
              <a:latin typeface="Aptos Display"/>
              <a:ea typeface="Calibri Light"/>
              <a:cs typeface="Calibri Light"/>
            </a:endParaRPr>
          </a:p>
        </p:txBody>
      </p:sp>
      <p:sp>
        <p:nvSpPr>
          <p:cNvPr id="3" name="Content Placeholder 2" descr="A map of Cambridge with Memorial Drive highlighted between the Eliot Bridge and the Longfellow Bridge.&#10;&#10;Un mapa de Cambridge, con Memorial Drive resaltado entre el puente Eliot y el puente Longfellow.">
            <a:extLst>
              <a:ext uri="{FF2B5EF4-FFF2-40B4-BE49-F238E27FC236}">
                <a16:creationId xmlns:a16="http://schemas.microsoft.com/office/drawing/2014/main" id="{02C299BB-7D78-66A6-DDA8-22291A65C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 descr="Un mapa de Cambridge, con Memorial Drive resaltado entre el puente Eliot y el puente Longfellow.">
            <a:extLst>
              <a:ext uri="{FF2B5EF4-FFF2-40B4-BE49-F238E27FC236}">
                <a16:creationId xmlns:a16="http://schemas.microsoft.com/office/drawing/2014/main" id="{657B0953-D3A9-4E0C-2FDE-F04C243C1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508" y="2056190"/>
            <a:ext cx="6484890" cy="401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2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D917D-D6D8-13CA-CC9D-9A686B5F0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CE783-660D-1259-6D03-3D151E3B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ptos Display"/>
                <a:ea typeface="Calibri Light"/>
                <a:cs typeface="Calibri Light"/>
              </a:rPr>
              <a:t>Discusión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sobre la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estructura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y contenido de las Audiencias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Públicas</a:t>
            </a:r>
            <a:endParaRPr lang="en-US" dirty="0">
              <a:latin typeface="Aptos Display"/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13290-8FE8-FD78-3EF1-17DBE2DAA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Audiencias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Públicas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:</a:t>
            </a: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Lunes, 10 de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noviembre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, 6-8pm: Virtual</a:t>
            </a:r>
            <a:endParaRPr lang="en-US" sz="2200" dirty="0">
              <a:ea typeface="Calibri"/>
              <a:cs typeface="Calibri"/>
            </a:endParaRP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Lunes, 17 de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noviembre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, 6-8pm: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Presencial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, Centro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Comunitario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de Cambridge, Sala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Comunitaria</a:t>
            </a:r>
            <a:endParaRPr lang="en-US" sz="22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 err="1">
                <a:latin typeface="Aptos Narrow"/>
                <a:ea typeface="Calibri"/>
                <a:cs typeface="Calibri"/>
              </a:rPr>
              <a:t>Actualización</a:t>
            </a:r>
            <a:r>
              <a:rPr lang="en-US" sz="2800" dirty="0">
                <a:latin typeface="Aptos Narrow"/>
                <a:ea typeface="Calibri"/>
                <a:cs typeface="Calibri"/>
              </a:rPr>
              <a:t> de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actividades</a:t>
            </a:r>
            <a:r>
              <a:rPr lang="en-US" sz="2800" dirty="0">
                <a:latin typeface="Aptos Narrow"/>
                <a:ea typeface="Calibri"/>
                <a:cs typeface="Calibri"/>
              </a:rPr>
              <a:t> de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divulgación</a:t>
            </a:r>
            <a:r>
              <a:rPr lang="en-US" sz="2800" dirty="0">
                <a:latin typeface="Aptos Narrow"/>
                <a:ea typeface="Calibri"/>
                <a:cs typeface="Calibri"/>
              </a:rPr>
              <a:t>:</a:t>
            </a: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200" dirty="0" err="1">
                <a:latin typeface="Aptos Narrow"/>
                <a:ea typeface="Calibri"/>
                <a:cs typeface="Calibri"/>
              </a:rPr>
              <a:t>Conversaciones</a:t>
            </a:r>
            <a:r>
              <a:rPr lang="en-US" sz="2200" dirty="0">
                <a:latin typeface="Aptos Narrow"/>
                <a:ea typeface="Calibri"/>
                <a:cs typeface="Calibri"/>
              </a:rPr>
              <a:t> </a:t>
            </a:r>
            <a:r>
              <a:rPr lang="en-US" sz="2200" dirty="0" err="1">
                <a:latin typeface="Aptos Narrow"/>
                <a:ea typeface="Calibri"/>
                <a:cs typeface="Calibri"/>
              </a:rPr>
              <a:t>individuales</a:t>
            </a:r>
            <a:endParaRPr lang="en-US" sz="2200" dirty="0">
              <a:latin typeface="Aptos Narrow"/>
              <a:ea typeface="Calibri"/>
              <a:cs typeface="Calibri"/>
            </a:endParaRP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Visitas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puerta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a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puerta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y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distribución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de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folletos</a:t>
            </a:r>
            <a:endParaRPr lang="en-US" sz="22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Otras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actividades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de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divulgación</a:t>
            </a:r>
            <a:endParaRPr lang="en-US" sz="22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2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74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6037D-EC0C-5CB3-2642-44DDAFEA9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317DA-38B9-5561-E376-DF6BB41D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ptos Display"/>
                <a:ea typeface="Calibri Light"/>
                <a:cs typeface="Calibri Light"/>
              </a:rPr>
              <a:t>Discusión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sobre la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estructura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y contenido de las Audiencias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Públicas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(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Continuación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E89F3-4530-F52D-9FC6-6F87AFDD9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6:00 – 6:15pm: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Llegada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y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tiempo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de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convivencia</a:t>
            </a: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6:15 – 6:45pm: 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Presentación general+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Sección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de preguntas y respuestas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6:45 – 7:30pm: 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Discusión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en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grupos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pequeños</a:t>
            </a: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7:30 – 8:00pm: 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Compartir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resultados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de la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discusión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y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cierre</a:t>
            </a: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2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081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F3F2-3BC4-FE0E-EAB5-1E89E2EF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ptos Display"/>
                <a:ea typeface="Calibri Light"/>
                <a:cs typeface="Calibri Light"/>
              </a:rPr>
              <a:t>Recomendaciones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preliminares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para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el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reporte del Grupo de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Trabajo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-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Discusión</a:t>
            </a:r>
            <a:endParaRPr lang="en-US" dirty="0">
              <a:latin typeface="Aptos Display"/>
              <a:ea typeface="Calibri Light"/>
              <a:cs typeface="Calibri Ligh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FEA63-4337-CF55-3A5F-31C17C31D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800" b="1" noProof="0" dirty="0">
                <a:solidFill>
                  <a:srgbClr val="004B24"/>
                </a:solidFill>
                <a:latin typeface="Aptos Narrow"/>
                <a:ea typeface="+mn-lt"/>
                <a:cs typeface="+mn-lt"/>
              </a:rPr>
              <a:t>De la Sección 205: </a:t>
            </a:r>
            <a:endParaRPr lang="es-ES_tradnl" sz="2800" noProof="0" dirty="0">
              <a:solidFill>
                <a:srgbClr val="004B24"/>
              </a:solidFill>
              <a:latin typeface="Aptos Narrow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2400" noProof="0" dirty="0">
                <a:solidFill>
                  <a:schemeClr val="tx1"/>
                </a:solidFill>
                <a:latin typeface="Aptos Narrow"/>
                <a:ea typeface="+mn-lt"/>
                <a:cs typeface="+mn-lt"/>
              </a:rPr>
              <a:t>(c) Las recomendaciones del grupo de trabajo de conformidad con el inciso (b) y el informe de conformidad con el inciso (g) deberán incluir, entre otros, medios para: (i) </a:t>
            </a:r>
            <a:r>
              <a:rPr lang="es-ES_tradnl" sz="2400" noProof="0" dirty="0">
                <a:solidFill>
                  <a:schemeClr val="tx1"/>
                </a:solidFill>
                <a:latin typeface="Aptos Narrow" panose="020B0004020202020204" pitchFamily="34" charset="0"/>
              </a:rPr>
              <a:t>garantizar que el departamento considere los principios de justicia ambiental al tomar decisiones relacionadas con el área del Charles </a:t>
            </a:r>
            <a:r>
              <a:rPr lang="es-ES_tradnl" sz="2400" noProof="0" dirty="0" err="1">
                <a:solidFill>
                  <a:schemeClr val="tx1"/>
                </a:solidFill>
                <a:latin typeface="Aptos Narrow" panose="020B0004020202020204" pitchFamily="34" charset="0"/>
              </a:rPr>
              <a:t>River</a:t>
            </a:r>
            <a:r>
              <a:rPr lang="es-ES_tradnl" sz="2400" noProof="0" dirty="0">
                <a:solidFill>
                  <a:schemeClr val="tx1"/>
                </a:solidFill>
                <a:latin typeface="Aptos Narrow" panose="020B0004020202020204" pitchFamily="34" charset="0"/>
              </a:rPr>
              <a:t> entre el puente Longfellow y el puente Eliot; </a:t>
            </a:r>
            <a:r>
              <a:rPr lang="es-ES_tradnl" sz="2400" noProof="0" dirty="0">
                <a:solidFill>
                  <a:schemeClr val="tx1"/>
                </a:solidFill>
                <a:latin typeface="Aptos Narrow"/>
                <a:ea typeface="+mn-lt"/>
                <a:cs typeface="+mn-lt"/>
              </a:rPr>
              <a:t>(</a:t>
            </a:r>
            <a:r>
              <a:rPr lang="es-ES_tradnl" sz="2400" noProof="0" dirty="0" err="1">
                <a:solidFill>
                  <a:schemeClr val="tx1"/>
                </a:solidFill>
                <a:latin typeface="Aptos Narrow"/>
                <a:ea typeface="+mn-lt"/>
                <a:cs typeface="+mn-lt"/>
              </a:rPr>
              <a:t>ii</a:t>
            </a:r>
            <a:r>
              <a:rPr lang="es-ES_tradnl" sz="2400" noProof="0" dirty="0">
                <a:solidFill>
                  <a:schemeClr val="tx1"/>
                </a:solidFill>
                <a:latin typeface="Aptos Narrow"/>
                <a:ea typeface="+mn-lt"/>
                <a:cs typeface="+mn-lt"/>
              </a:rPr>
              <a:t>) </a:t>
            </a:r>
            <a:r>
              <a:rPr lang="es-ES_tradnl" sz="2400" noProof="0" dirty="0">
                <a:solidFill>
                  <a:schemeClr val="tx1"/>
                </a:solidFill>
                <a:latin typeface="Aptos Narrow" panose="020B0004020202020204" pitchFamily="34" charset="0"/>
              </a:rPr>
              <a:t>garantizar que </a:t>
            </a:r>
            <a:r>
              <a:rPr lang="es-ES_tradnl" sz="2400" noProof="0" dirty="0">
                <a:solidFill>
                  <a:schemeClr val="tx1"/>
                </a:solidFill>
                <a:highlight>
                  <a:srgbClr val="FFFF00"/>
                </a:highlight>
                <a:latin typeface="Aptos Narrow" panose="020B0004020202020204" pitchFamily="34" charset="0"/>
              </a:rPr>
              <a:t>todas las partes interesadas participen</a:t>
            </a:r>
            <a:r>
              <a:rPr lang="es-ES_tradnl" sz="2400" noProof="0" dirty="0">
                <a:solidFill>
                  <a:schemeClr val="tx1"/>
                </a:solidFill>
                <a:latin typeface="Aptos Narrow" panose="020B0004020202020204" pitchFamily="34" charset="0"/>
              </a:rPr>
              <a:t> cuando se tomen decisiones sustantivas relacionadas con el cierre o la limitación del acceso a Memorial Drive; </a:t>
            </a:r>
            <a:r>
              <a:rPr lang="es-ES_tradnl" sz="2400" noProof="0" dirty="0">
                <a:solidFill>
                  <a:schemeClr val="tx1"/>
                </a:solidFill>
                <a:latin typeface="Aptos Narrow"/>
                <a:ea typeface="+mn-lt"/>
                <a:cs typeface="+mn-lt"/>
              </a:rPr>
              <a:t>(</a:t>
            </a:r>
            <a:r>
              <a:rPr lang="es-ES_tradnl" sz="2400" noProof="0" dirty="0" err="1">
                <a:solidFill>
                  <a:schemeClr val="tx1"/>
                </a:solidFill>
                <a:latin typeface="Aptos Narrow"/>
                <a:ea typeface="+mn-lt"/>
                <a:cs typeface="+mn-lt"/>
              </a:rPr>
              <a:t>iii</a:t>
            </a:r>
            <a:r>
              <a:rPr lang="es-ES_tradnl" sz="2400" noProof="0" dirty="0">
                <a:solidFill>
                  <a:schemeClr val="tx1"/>
                </a:solidFill>
                <a:latin typeface="Aptos Narrow"/>
                <a:ea typeface="+mn-lt"/>
                <a:cs typeface="+mn-lt"/>
              </a:rPr>
              <a:t>) </a:t>
            </a:r>
            <a:r>
              <a:rPr lang="es-ES_tradnl" sz="2400" noProof="0" dirty="0">
                <a:solidFill>
                  <a:schemeClr val="tx1"/>
                </a:solidFill>
                <a:latin typeface="Aptos Narrow" panose="020B0004020202020204" pitchFamily="34" charset="0"/>
              </a:rPr>
              <a:t>garantizar que los residentes del vecindario adyacente reciban la </a:t>
            </a:r>
            <a:r>
              <a:rPr lang="es-ES_tradnl" sz="2400" noProof="0" dirty="0">
                <a:solidFill>
                  <a:schemeClr val="tx1"/>
                </a:solidFill>
                <a:highlight>
                  <a:srgbClr val="FFFF00"/>
                </a:highlight>
                <a:latin typeface="Aptos Narrow" panose="020B0004020202020204" pitchFamily="34" charset="0"/>
              </a:rPr>
              <a:t>notificación adecuada </a:t>
            </a:r>
            <a:r>
              <a:rPr lang="es-ES_tradnl" sz="2400" noProof="0" dirty="0">
                <a:solidFill>
                  <a:schemeClr val="tx1"/>
                </a:solidFill>
                <a:latin typeface="Aptos Narrow" panose="020B0004020202020204" pitchFamily="34" charset="0"/>
              </a:rPr>
              <a:t>cuando el departamento realice cambios en el acceso a Memorial Drive; y</a:t>
            </a:r>
            <a:r>
              <a:rPr lang="es-ES_tradnl" sz="2400" noProof="0" dirty="0">
                <a:solidFill>
                  <a:schemeClr val="tx1"/>
                </a:solidFill>
                <a:latin typeface="Aptos Narrow" panose="020B0004020202020204" pitchFamily="34" charset="0"/>
                <a:ea typeface="+mn-lt"/>
                <a:cs typeface="+mn-lt"/>
              </a:rPr>
              <a:t> (</a:t>
            </a:r>
            <a:r>
              <a:rPr lang="es-ES_tradnl" sz="2400" noProof="0" dirty="0" err="1">
                <a:solidFill>
                  <a:schemeClr val="tx1"/>
                </a:solidFill>
                <a:latin typeface="Aptos Narrow" panose="020B0004020202020204" pitchFamily="34" charset="0"/>
                <a:ea typeface="+mn-lt"/>
                <a:cs typeface="+mn-lt"/>
              </a:rPr>
              <a:t>iv</a:t>
            </a:r>
            <a:r>
              <a:rPr lang="es-ES_tradnl" sz="2400" noProof="0" dirty="0">
                <a:solidFill>
                  <a:schemeClr val="tx1"/>
                </a:solidFill>
                <a:latin typeface="Aptos Narrow" panose="020B0004020202020204" pitchFamily="34" charset="0"/>
                <a:ea typeface="+mn-lt"/>
                <a:cs typeface="+mn-lt"/>
              </a:rPr>
              <a:t>) </a:t>
            </a:r>
            <a:r>
              <a:rPr lang="es-ES_tradnl" sz="2400" noProof="0" dirty="0">
                <a:solidFill>
                  <a:schemeClr val="tx1"/>
                </a:solidFill>
                <a:highlight>
                  <a:srgbClr val="FFFF00"/>
                </a:highlight>
                <a:latin typeface="Aptos Narrow" panose="020B0004020202020204" pitchFamily="34" charset="0"/>
              </a:rPr>
              <a:t>mejorar la programación </a:t>
            </a:r>
            <a:r>
              <a:rPr lang="es-ES_tradnl" sz="2400" noProof="0" dirty="0">
                <a:solidFill>
                  <a:schemeClr val="tx1"/>
                </a:solidFill>
                <a:latin typeface="Aptos Narrow" panose="020B0004020202020204" pitchFamily="34" charset="0"/>
              </a:rPr>
              <a:t>a lo largo del Charles </a:t>
            </a:r>
            <a:r>
              <a:rPr lang="es-ES_tradnl" sz="2400" noProof="0" dirty="0" err="1">
                <a:solidFill>
                  <a:schemeClr val="tx1"/>
                </a:solidFill>
                <a:latin typeface="Aptos Narrow" panose="020B0004020202020204" pitchFamily="34" charset="0"/>
              </a:rPr>
              <a:t>River</a:t>
            </a:r>
            <a:r>
              <a:rPr lang="es-ES_tradnl" sz="2400" noProof="0" dirty="0">
                <a:solidFill>
                  <a:schemeClr val="tx1"/>
                </a:solidFill>
                <a:latin typeface="Aptos Narrow" panose="020B0004020202020204" pitchFamily="34" charset="0"/>
              </a:rPr>
              <a:t> que pueda ser disfrutada por una amplia variedad de las partes interesadas.</a:t>
            </a:r>
            <a:r>
              <a:rPr lang="es-ES_tradnl" sz="2400" noProof="0" dirty="0">
                <a:solidFill>
                  <a:schemeClr val="tx1"/>
                </a:solidFill>
                <a:latin typeface="Aptos Narrow" panose="020B0004020202020204" pitchFamily="34" charset="0"/>
                <a:ea typeface="+mn-lt"/>
                <a:cs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960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BE677-FC10-B6F5-1429-5D0FCBA97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3A6D-65D6-9AE1-E97D-F79A8975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tos Display"/>
              </a:rPr>
              <a:t>Siguientes</a:t>
            </a:r>
            <a:r>
              <a:rPr lang="en-US" dirty="0">
                <a:latin typeface="Aptos Display"/>
              </a:rPr>
              <a:t> pasos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FEBF4-7121-3805-811D-A578E901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5854"/>
            <a:ext cx="10058400" cy="4023360"/>
          </a:xfrm>
        </p:spPr>
        <p:txBody>
          <a:bodyPr vert="horz" lIns="0" tIns="45720" rIns="0" bIns="45720" rtlCol="0" anchor="t">
            <a:normAutofit fontScale="85000" lnSpcReduction="20000"/>
          </a:bodyPr>
          <a:lstStyle/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ptos Narrow"/>
                <a:ea typeface="+mn-lt"/>
                <a:cs typeface="+mn-lt"/>
              </a:rPr>
              <a:t>Visita al sitio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el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jueves</a:t>
            </a:r>
            <a:r>
              <a:rPr lang="en-US" sz="2800" dirty="0">
                <a:latin typeface="Aptos Narrow"/>
                <a:ea typeface="+mn-lt"/>
                <a:cs typeface="+mn-lt"/>
              </a:rPr>
              <a:t> 6 de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noviembre</a:t>
            </a:r>
            <a:endParaRPr lang="en-US" sz="2800" dirty="0">
              <a:latin typeface="Aptos Narrow"/>
              <a:ea typeface="+mn-lt"/>
              <a:cs typeface="+mn-lt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Aptos Narrow"/>
                <a:ea typeface="Calibri"/>
                <a:cs typeface="Calibri"/>
              </a:rPr>
              <a:t>Actividades</a:t>
            </a:r>
            <a:r>
              <a:rPr lang="en-US" sz="2800" dirty="0">
                <a:latin typeface="Aptos Narrow"/>
                <a:ea typeface="Calibri"/>
                <a:cs typeface="Calibri"/>
              </a:rPr>
              <a:t> de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divulgación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dirigidas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por</a:t>
            </a:r>
            <a:r>
              <a:rPr lang="en-US" sz="2800" dirty="0">
                <a:latin typeface="Aptos Narrow"/>
                <a:ea typeface="Calibri"/>
                <a:cs typeface="Calibri"/>
              </a:rPr>
              <a:t> MAPC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ptos Narrow"/>
                <a:ea typeface="Calibri"/>
                <a:cs typeface="Calibri"/>
              </a:rPr>
              <a:t>Audiencias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públicas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el</a:t>
            </a:r>
            <a:r>
              <a:rPr lang="en-US" sz="2800" dirty="0">
                <a:latin typeface="Aptos Narrow"/>
                <a:ea typeface="Calibri"/>
                <a:cs typeface="Calibri"/>
              </a:rPr>
              <a:t> 10 y 17 de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noviembre</a:t>
            </a:r>
            <a:endParaRPr lang="en-US" sz="2800" dirty="0"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2800" dirty="0">
                <a:latin typeface="Aptos Narrow" panose="020B0004020202020204" pitchFamily="34" charset="0"/>
              </a:rPr>
              <a:t>Borrador del reporte para revisión/discusión del Grupo de Trabajo en la Reunión 5 del Grupo de Trabajo en enero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2800" dirty="0">
                <a:latin typeface="Aptos Narrow" panose="020B0004020202020204" pitchFamily="34" charset="0"/>
              </a:rPr>
              <a:t>Audiencia Pública 3 en febrero para iniciar el periodo de comentarios públicos de 30 días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2800" dirty="0">
                <a:latin typeface="Aptos Narrow" panose="020B0004020202020204" pitchFamily="34" charset="0"/>
              </a:rPr>
              <a:t>Revisión del reporte basada en los comentarios públicos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2800" dirty="0">
                <a:latin typeface="Aptos Narrow" panose="020B0004020202020204" pitchFamily="34" charset="0"/>
              </a:rPr>
              <a:t>Reunión 6 del Grupo de Trabajo en marzo para revisar la revisión del </a:t>
            </a:r>
            <a:r>
              <a:rPr lang="en-US" sz="2800" dirty="0">
                <a:latin typeface="Aptos Narrow" panose="020B0004020202020204" pitchFamily="34" charset="0"/>
              </a:rPr>
              <a:t>reporte</a:t>
            </a:r>
            <a:endParaRPr lang="en-US" sz="2800" i="1" dirty="0">
              <a:solidFill>
                <a:srgbClr val="404040"/>
              </a:solidFill>
              <a:latin typeface="Aptos Narrow" panose="020B0004020202020204" pitchFamily="34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i="1" dirty="0">
              <a:solidFill>
                <a:srgbClr val="00B050"/>
              </a:solidFill>
              <a:latin typeface="Aptos Narrow" panose="020B0004020202020204" pitchFamily="34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900" b="1" i="1" dirty="0">
              <a:solidFill>
                <a:schemeClr val="accent2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04C7-DD89-9BBC-5A8E-4CCCC34B3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Aviso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grabación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D2958-6488-46D4-057D-E913179D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reunion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grabada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Departamento de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Conservación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Recreación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y/o la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Ejecutiva de Energía y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Asuntos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Ambientales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distibuir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imágenes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fijas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audio y/o la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transcripción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chat.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esta reunion virtual,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usted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acepta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grabado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Las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grabaciones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transcripciones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chat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tratadas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584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268C-D8A9-B8D6-C176-4382FEF5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0FE9E-D1F9-6225-0BD6-212A89ABD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0" y="1937174"/>
            <a:ext cx="10058400" cy="4023360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s-ES_tradnl" sz="2400" noProof="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Bienvenida y pase de lista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s-ES_tradnl" sz="2400" noProof="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Revisión de las minutas de la reunión del 6 de octubre [Votación]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s-ES_tradnl" sz="2400" noProof="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Discusión sobre la grabación de las reuniones del Grupo de Trabajo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s-ES_tradnl" sz="2400" noProof="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Discusión sobre la visita al sitio del 6 de noviembre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s-ES_tradnl" sz="2400" noProof="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Discusión sobre la estructura y contenido de las Audiencias Públicas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s-ES_tradnl" sz="2400" noProof="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Discusión sobre las recomendaciones preliminares para el reporte final del Grupo de Trabajo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s-ES_tradnl" sz="2400" noProof="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Preguntas de los Miembros del Grupo de Trabajo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s-ES_tradnl" sz="2400" noProof="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Comentarios del público (según lo permita el tiempo)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s-ES_tradnl" sz="2400" noProof="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Cierre de la sesión [Votación]</a:t>
            </a:r>
          </a:p>
          <a:p>
            <a:pPr marL="383540" lvl="1">
              <a:buClr>
                <a:srgbClr val="99CB38"/>
              </a:buClr>
            </a:pPr>
            <a:endParaRPr lang="es-ES_tradnl" sz="2400" noProof="0" dirty="0">
              <a:solidFill>
                <a:srgbClr val="40404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5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00D3D-45BC-1CC0-0010-25C945E71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710B-F314-BC3B-76A7-5EB82C3C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Pase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de lista</a:t>
            </a:r>
            <a:endParaRPr lang="en-US" dirty="0">
              <a:latin typeface="Aptos Display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C0F33-13F8-9C8C-0C6D-0C8D8EFD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94" y="1831720"/>
            <a:ext cx="5162332" cy="4484064"/>
          </a:xfrm>
        </p:spPr>
        <p:txBody>
          <a:bodyPr vert="horz" lIns="0" tIns="45720" rIns="0" bIns="45720" rtlCol="0" anchor="t">
            <a:noAutofit/>
          </a:bodyPr>
          <a:lstStyle/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s-ES_tradnl" sz="1500" b="1" noProof="0" dirty="0">
                <a:latin typeface="Aptos Narrow"/>
                <a:ea typeface="+mn-lt"/>
                <a:cs typeface="+mn-lt"/>
              </a:rPr>
              <a:t>Representante de EEA: </a:t>
            </a:r>
            <a:r>
              <a:rPr lang="es-ES_tradnl" sz="1500" noProof="0" dirty="0">
                <a:latin typeface="Aptos Narrow"/>
                <a:ea typeface="+mn-lt"/>
                <a:cs typeface="+mn-lt"/>
              </a:rPr>
              <a:t>Jonathan </a:t>
            </a:r>
            <a:r>
              <a:rPr lang="es-ES_tradnl" sz="1500" noProof="0" dirty="0">
                <a:latin typeface="Aptos Narrow" panose="020B0004020202020204" pitchFamily="34" charset="0"/>
                <a:ea typeface="+mn-lt"/>
                <a:cs typeface="+mn-lt"/>
              </a:rPr>
              <a:t>Guzmán, </a:t>
            </a:r>
            <a:r>
              <a:rPr lang="es-ES_tradnl" sz="1500" noProof="0" dirty="0">
                <a:latin typeface="Aptos Narrow" panose="020B0004020202020204" pitchFamily="34" charset="0"/>
              </a:rPr>
              <a:t>Director de Justicia y Equidad Ambiental, Oficina de Justicia y Equidad Ambiental</a:t>
            </a:r>
            <a:r>
              <a:rPr lang="es-ES_tradnl" sz="1500" noProof="0" dirty="0">
                <a:latin typeface="Aptos Narrow" panose="020B0004020202020204" pitchFamily="34" charset="0"/>
                <a:ea typeface="+mn-lt"/>
                <a:cs typeface="+mn-lt"/>
              </a:rPr>
              <a:t> </a:t>
            </a:r>
            <a:endParaRPr lang="es-ES_tradnl" sz="1500" noProof="0" dirty="0">
              <a:solidFill>
                <a:srgbClr val="404040"/>
              </a:solidFill>
              <a:latin typeface="Aptos Narrow" panose="020B0004020202020204" pitchFamily="34" charset="0"/>
              <a:ea typeface="+mn-lt"/>
              <a:cs typeface="+mn-lt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s-ES_tradnl" sz="1500" b="1" noProof="0" dirty="0">
                <a:latin typeface="Aptos Narrow"/>
                <a:ea typeface="+mn-lt"/>
                <a:cs typeface="+mn-lt"/>
              </a:rPr>
              <a:t>Representante de DCR: </a:t>
            </a:r>
            <a:r>
              <a:rPr lang="es-ES_tradnl" sz="1500" noProof="0" dirty="0">
                <a:latin typeface="Aptos Narrow"/>
                <a:ea typeface="+mn-lt"/>
                <a:cs typeface="+mn-lt"/>
              </a:rPr>
              <a:t>Monika Roy, </a:t>
            </a:r>
            <a:r>
              <a:rPr lang="es-ES_tradnl" sz="1500" noProof="0" dirty="0">
                <a:latin typeface="Aptos Narrow" panose="020B0004020202020204" pitchFamily="34" charset="0"/>
              </a:rPr>
              <a:t>Directora Senior de Justicia Ambiental</a:t>
            </a:r>
            <a:r>
              <a:rPr lang="es-ES_tradnl" sz="1500" noProof="0" dirty="0">
                <a:latin typeface="Aptos Narrow" panose="020B0004020202020204" pitchFamily="34" charset="0"/>
                <a:ea typeface="+mn-lt"/>
                <a:cs typeface="+mn-lt"/>
              </a:rPr>
              <a:t> 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s-ES_tradnl" sz="1500" b="1" noProof="0" dirty="0">
                <a:latin typeface="Aptos Narrow" panose="020B0004020202020204" pitchFamily="34" charset="0"/>
              </a:rPr>
              <a:t>Director de la Oficina de Clima y Salud Ambiental dentro del Departamento de Salud Pública, o un designado:</a:t>
            </a:r>
            <a:r>
              <a:rPr lang="es-ES_tradnl" sz="1500" noProof="0" dirty="0">
                <a:latin typeface="Aptos Narrow" panose="020B0004020202020204" pitchFamily="34" charset="0"/>
              </a:rPr>
              <a:t> Logan Bailey, Científico Principal, División de Toxicología, Oficina de Clima y Salud Ambiental, Departamento de Salud Pública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s-ES_tradnl" sz="1500" b="1" noProof="0" dirty="0">
                <a:latin typeface="Aptos Narrow"/>
                <a:ea typeface="+mn-lt"/>
                <a:cs typeface="+mn-lt"/>
              </a:rPr>
              <a:t> Cambridge </a:t>
            </a:r>
            <a:r>
              <a:rPr lang="es-ES_tradnl" sz="1500" b="1" noProof="0" dirty="0" err="1">
                <a:latin typeface="Aptos Narrow"/>
                <a:ea typeface="+mn-lt"/>
                <a:cs typeface="+mn-lt"/>
              </a:rPr>
              <a:t>Health</a:t>
            </a:r>
            <a:r>
              <a:rPr lang="es-ES_tradnl" sz="1500" b="1" noProof="0" dirty="0">
                <a:latin typeface="Aptos Narrow"/>
                <a:ea typeface="+mn-lt"/>
                <a:cs typeface="+mn-lt"/>
              </a:rPr>
              <a:t> Alliance: </a:t>
            </a:r>
            <a:r>
              <a:rPr lang="es-ES_tradnl" sz="1500" noProof="0" dirty="0">
                <a:latin typeface="Aptos Narrow"/>
                <a:ea typeface="+mn-lt"/>
                <a:cs typeface="+mn-lt"/>
              </a:rPr>
              <a:t>Derrick Neal, </a:t>
            </a:r>
            <a:r>
              <a:rPr lang="es-ES_tradnl" sz="1500" noProof="0" dirty="0">
                <a:latin typeface="Aptos Narrow" panose="020B0004020202020204" pitchFamily="34" charset="0"/>
              </a:rPr>
              <a:t>Oficial Principal de Salud Pública, Ciudad de Cambridge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s-ES_tradnl" sz="1500" b="1" noProof="0" dirty="0">
                <a:latin typeface="Aptos Narrow"/>
                <a:ea typeface="+mn-lt"/>
                <a:cs typeface="+mn-lt"/>
              </a:rPr>
              <a:t> Autoridad de Redesarrollo de Cambridge:</a:t>
            </a:r>
            <a:r>
              <a:rPr lang="es-ES_tradnl" sz="1500" noProof="0" dirty="0">
                <a:latin typeface="Aptos Narrow"/>
                <a:ea typeface="+mn-lt"/>
                <a:cs typeface="+mn-lt"/>
              </a:rPr>
              <a:t> Kyle </a:t>
            </a:r>
            <a:r>
              <a:rPr lang="es-ES_tradnl" sz="1500" noProof="0" dirty="0" err="1">
                <a:latin typeface="Aptos Narrow"/>
                <a:ea typeface="+mn-lt"/>
                <a:cs typeface="+mn-lt"/>
              </a:rPr>
              <a:t>Vangel</a:t>
            </a:r>
            <a:r>
              <a:rPr lang="es-ES_tradnl" sz="1500" noProof="0" dirty="0">
                <a:latin typeface="Aptos Narrow"/>
                <a:ea typeface="+mn-lt"/>
                <a:cs typeface="+mn-lt"/>
              </a:rPr>
              <a:t>, </a:t>
            </a:r>
            <a:r>
              <a:rPr lang="es-ES_tradnl" sz="1500" noProof="0" dirty="0">
                <a:latin typeface="Aptos Narrow" panose="020B0004020202020204" pitchFamily="34" charset="0"/>
              </a:rPr>
              <a:t>Director de Proyectos y Planificación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s-ES_tradnl" sz="1500" b="1" noProof="0" dirty="0">
                <a:latin typeface="Aptos Narrow"/>
                <a:ea typeface="+mn-lt"/>
                <a:cs typeface="+mn-lt"/>
              </a:rPr>
              <a:t> </a:t>
            </a:r>
            <a:r>
              <a:rPr lang="es-ES_tradnl" sz="1500" b="1" noProof="0" dirty="0">
                <a:latin typeface="Aptos Narrow" panose="020B0004020202020204" pitchFamily="34" charset="0"/>
              </a:rPr>
              <a:t>Rama de Cambridge de la NAACP:</a:t>
            </a:r>
            <a:r>
              <a:rPr lang="es-ES_tradnl" sz="1500" noProof="0" dirty="0">
                <a:latin typeface="Aptos Narrow" panose="020B0004020202020204" pitchFamily="34" charset="0"/>
              </a:rPr>
              <a:t> Ken Reeves, Presidente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s-ES_tradnl" sz="1500" b="1" noProof="0" dirty="0">
                <a:latin typeface="Aptos Narrow"/>
                <a:ea typeface="+mn-lt"/>
                <a:cs typeface="+mn-lt"/>
              </a:rPr>
              <a:t> Cambridge Black </a:t>
            </a:r>
            <a:r>
              <a:rPr lang="es-ES_tradnl" sz="1500" b="1" noProof="0" dirty="0" err="1">
                <a:latin typeface="Aptos Narrow"/>
                <a:ea typeface="+mn-lt"/>
                <a:cs typeface="+mn-lt"/>
              </a:rPr>
              <a:t>Pastors</a:t>
            </a:r>
            <a:r>
              <a:rPr lang="es-ES_tradnl" sz="1500" b="1" noProof="0" dirty="0">
                <a:latin typeface="Aptos Narrow"/>
                <a:ea typeface="+mn-lt"/>
                <a:cs typeface="+mn-lt"/>
              </a:rPr>
              <a:t> Alliance, Inc.: </a:t>
            </a:r>
            <a:r>
              <a:rPr lang="es-ES_tradnl" sz="1500" noProof="0" dirty="0">
                <a:latin typeface="Aptos Narrow"/>
                <a:ea typeface="+mn-lt"/>
                <a:cs typeface="+mn-lt"/>
              </a:rPr>
              <a:t>Jeremy D. </a:t>
            </a:r>
            <a:r>
              <a:rPr lang="es-ES_tradnl" sz="1500" noProof="0" dirty="0" err="1">
                <a:latin typeface="Aptos Narrow"/>
                <a:ea typeface="+mn-lt"/>
                <a:cs typeface="+mn-lt"/>
              </a:rPr>
              <a:t>Battle</a:t>
            </a:r>
            <a:r>
              <a:rPr lang="es-ES_tradnl" sz="1500" noProof="0" dirty="0">
                <a:latin typeface="Aptos Narrow"/>
                <a:ea typeface="+mn-lt"/>
                <a:cs typeface="+mn-lt"/>
              </a:rPr>
              <a:t>, Pastor, Western Avenue </a:t>
            </a:r>
            <a:r>
              <a:rPr lang="es-ES_tradnl" sz="1500" noProof="0" dirty="0" err="1">
                <a:latin typeface="Aptos Narrow"/>
                <a:ea typeface="+mn-lt"/>
                <a:cs typeface="+mn-lt"/>
              </a:rPr>
              <a:t>Church</a:t>
            </a:r>
            <a:endParaRPr lang="es-ES_tradnl" sz="1500" noProof="0" dirty="0">
              <a:latin typeface="Aptos Narrow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CC0AC1-D072-2F30-C89B-BB83919E70CE}"/>
              </a:ext>
            </a:extLst>
          </p:cNvPr>
          <p:cNvSpPr txBox="1">
            <a:spLocks/>
          </p:cNvSpPr>
          <p:nvPr/>
        </p:nvSpPr>
        <p:spPr>
          <a:xfrm>
            <a:off x="6434782" y="1835224"/>
            <a:ext cx="5179850" cy="449282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s-ES_tradnl" sz="1500" b="1" noProof="0" dirty="0">
                <a:latin typeface="Aptos Narrow"/>
                <a:ea typeface="+mn-lt"/>
                <a:cs typeface="+mn-lt"/>
              </a:rPr>
              <a:t> Massachusetts </a:t>
            </a:r>
            <a:r>
              <a:rPr lang="es-ES_tradnl" sz="1500" b="1" noProof="0" dirty="0" err="1">
                <a:latin typeface="Aptos Narrow"/>
                <a:ea typeface="+mn-lt"/>
                <a:cs typeface="+mn-lt"/>
              </a:rPr>
              <a:t>Bicycle</a:t>
            </a:r>
            <a:r>
              <a:rPr lang="es-ES_tradnl" sz="1500" b="1" noProof="0" dirty="0">
                <a:latin typeface="Aptos Narrow"/>
                <a:ea typeface="+mn-lt"/>
                <a:cs typeface="+mn-lt"/>
              </a:rPr>
              <a:t> </a:t>
            </a:r>
            <a:r>
              <a:rPr lang="es-ES_tradnl" sz="1500" b="1" noProof="0" dirty="0" err="1">
                <a:latin typeface="Aptos Narrow"/>
                <a:ea typeface="+mn-lt"/>
                <a:cs typeface="+mn-lt"/>
              </a:rPr>
              <a:t>Coalition</a:t>
            </a:r>
            <a:r>
              <a:rPr lang="es-ES_tradnl" sz="1500" b="1" noProof="0" dirty="0">
                <a:latin typeface="Aptos Narrow"/>
                <a:ea typeface="+mn-lt"/>
                <a:cs typeface="+mn-lt"/>
              </a:rPr>
              <a:t>, Inc.: </a:t>
            </a:r>
            <a:r>
              <a:rPr lang="es-ES_tradnl" sz="1500" noProof="0" dirty="0" err="1">
                <a:latin typeface="Aptos Narrow"/>
                <a:ea typeface="+mn-lt"/>
                <a:cs typeface="+mn-lt"/>
              </a:rPr>
              <a:t>Galen</a:t>
            </a:r>
            <a:r>
              <a:rPr lang="es-ES_tradnl" sz="1500" noProof="0" dirty="0">
                <a:latin typeface="Aptos Narrow"/>
                <a:ea typeface="+mn-lt"/>
                <a:cs typeface="+mn-lt"/>
              </a:rPr>
              <a:t> </a:t>
            </a:r>
            <a:r>
              <a:rPr lang="es-ES_tradnl" sz="1500" noProof="0" dirty="0" err="1">
                <a:latin typeface="Aptos Narrow"/>
                <a:ea typeface="+mn-lt"/>
                <a:cs typeface="+mn-lt"/>
              </a:rPr>
              <a:t>Mook</a:t>
            </a:r>
            <a:r>
              <a:rPr lang="es-ES_tradnl" sz="1500" noProof="0" dirty="0">
                <a:latin typeface="Aptos Narrow"/>
                <a:ea typeface="+mn-lt"/>
                <a:cs typeface="+mn-lt"/>
              </a:rPr>
              <a:t>, Director Ejecutivo</a:t>
            </a:r>
            <a:endParaRPr lang="es-ES_tradnl" sz="1500" noProof="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s-ES_tradnl" sz="1500" b="1" noProof="0" dirty="0">
                <a:latin typeface="Aptos Narrow"/>
                <a:ea typeface="+mn-lt"/>
                <a:cs typeface="+mn-lt"/>
              </a:rPr>
              <a:t> Charles </a:t>
            </a:r>
            <a:r>
              <a:rPr lang="es-ES_tradnl" sz="1500" b="1" noProof="0" dirty="0" err="1">
                <a:latin typeface="Aptos Narrow"/>
                <a:ea typeface="+mn-lt"/>
                <a:cs typeface="+mn-lt"/>
              </a:rPr>
              <a:t>River</a:t>
            </a:r>
            <a:r>
              <a:rPr lang="es-ES_tradnl" sz="1500" b="1" noProof="0" dirty="0">
                <a:latin typeface="Aptos Narrow"/>
                <a:ea typeface="+mn-lt"/>
                <a:cs typeface="+mn-lt"/>
              </a:rPr>
              <a:t> </a:t>
            </a:r>
            <a:r>
              <a:rPr lang="es-ES_tradnl" sz="1500" b="1" noProof="0" dirty="0" err="1">
                <a:latin typeface="Aptos Narrow"/>
                <a:ea typeface="+mn-lt"/>
                <a:cs typeface="+mn-lt"/>
              </a:rPr>
              <a:t>Conservancy</a:t>
            </a:r>
            <a:r>
              <a:rPr lang="es-ES_tradnl" sz="1500" b="1" noProof="0" dirty="0">
                <a:latin typeface="Aptos Narrow"/>
                <a:ea typeface="+mn-lt"/>
                <a:cs typeface="+mn-lt"/>
              </a:rPr>
              <a:t>, Inc.: </a:t>
            </a:r>
            <a:r>
              <a:rPr lang="es-ES_tradnl" sz="1500" noProof="0" dirty="0">
                <a:latin typeface="Aptos Narrow"/>
                <a:ea typeface="+mn-lt"/>
                <a:cs typeface="+mn-lt"/>
              </a:rPr>
              <a:t>Laura </a:t>
            </a:r>
            <a:r>
              <a:rPr lang="es-ES_tradnl" sz="1500" noProof="0" dirty="0" err="1">
                <a:latin typeface="Aptos Narrow"/>
                <a:ea typeface="+mn-lt"/>
                <a:cs typeface="+mn-lt"/>
              </a:rPr>
              <a:t>Jasinski</a:t>
            </a:r>
            <a:r>
              <a:rPr lang="es-ES_tradnl" sz="1500" noProof="0" dirty="0">
                <a:latin typeface="Aptos Narrow"/>
                <a:ea typeface="+mn-lt"/>
                <a:cs typeface="+mn-lt"/>
              </a:rPr>
              <a:t>, Directora Ejecutiva</a:t>
            </a:r>
            <a:endParaRPr lang="es-ES_tradnl" sz="1500" noProof="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s-ES_tradnl" sz="1500" b="1" noProof="0" dirty="0">
                <a:latin typeface="Aptos Narrow"/>
                <a:ea typeface="+mn-lt"/>
                <a:cs typeface="+mn-lt"/>
              </a:rPr>
              <a:t> Cambridge </a:t>
            </a:r>
            <a:r>
              <a:rPr lang="es-ES_tradnl" sz="1500" b="1" noProof="0" dirty="0" err="1">
                <a:latin typeface="Aptos Narrow"/>
                <a:ea typeface="+mn-lt"/>
                <a:cs typeface="+mn-lt"/>
              </a:rPr>
              <a:t>Mothers</a:t>
            </a:r>
            <a:r>
              <a:rPr lang="es-ES_tradnl" sz="1500" b="1" noProof="0" dirty="0">
                <a:latin typeface="Aptos Narrow"/>
                <a:ea typeface="+mn-lt"/>
                <a:cs typeface="+mn-lt"/>
              </a:rPr>
              <a:t> </a:t>
            </a:r>
            <a:r>
              <a:rPr lang="es-ES_tradnl" sz="1500" b="1" noProof="0" dirty="0" err="1">
                <a:latin typeface="Aptos Narrow"/>
                <a:ea typeface="+mn-lt"/>
                <a:cs typeface="+mn-lt"/>
              </a:rPr>
              <a:t>Out</a:t>
            </a:r>
            <a:r>
              <a:rPr lang="es-ES_tradnl" sz="1500" b="1" noProof="0" dirty="0">
                <a:latin typeface="Aptos Narrow"/>
                <a:ea typeface="+mn-lt"/>
                <a:cs typeface="+mn-lt"/>
              </a:rPr>
              <a:t> Front:</a:t>
            </a:r>
            <a:r>
              <a:rPr lang="es-ES_tradnl" sz="1500" noProof="0" dirty="0">
                <a:latin typeface="Aptos Narrow"/>
                <a:ea typeface="+mn-lt"/>
                <a:cs typeface="+mn-lt"/>
              </a:rPr>
              <a:t> Angela </a:t>
            </a:r>
            <a:r>
              <a:rPr lang="es-ES_tradnl" sz="1500" noProof="0" dirty="0" err="1">
                <a:latin typeface="Aptos Narrow"/>
                <a:ea typeface="+mn-lt"/>
                <a:cs typeface="+mn-lt"/>
              </a:rPr>
              <a:t>DeSousa</a:t>
            </a:r>
            <a:r>
              <a:rPr lang="es-ES_tradnl" sz="1500" noProof="0" dirty="0">
                <a:latin typeface="Aptos Narrow"/>
                <a:ea typeface="+mn-lt"/>
                <a:cs typeface="+mn-lt"/>
              </a:rPr>
              <a:t>, Miembro y Liderazgo</a:t>
            </a:r>
            <a:endParaRPr lang="es-ES_tradnl" sz="1500" noProof="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s-ES_tradnl" sz="1500" b="1" noProof="0" dirty="0">
                <a:latin typeface="Aptos Narrow"/>
                <a:ea typeface="+mn-lt"/>
                <a:cs typeface="+mn-lt"/>
              </a:rPr>
              <a:t> </a:t>
            </a:r>
            <a:r>
              <a:rPr lang="es-ES_tradnl" sz="1500" b="1" noProof="0" dirty="0" err="1">
                <a:latin typeface="Aptos Narrow"/>
                <a:ea typeface="+mn-lt"/>
                <a:cs typeface="+mn-lt"/>
              </a:rPr>
              <a:t>The</a:t>
            </a:r>
            <a:r>
              <a:rPr lang="es-ES_tradnl" sz="1500" b="1" noProof="0" dirty="0">
                <a:latin typeface="Aptos Narrow"/>
                <a:ea typeface="+mn-lt"/>
                <a:cs typeface="+mn-lt"/>
              </a:rPr>
              <a:t> People </a:t>
            </a:r>
            <a:r>
              <a:rPr lang="es-ES_tradnl" sz="1500" b="1" noProof="0" dirty="0" err="1">
                <a:latin typeface="Aptos Narrow"/>
                <a:ea typeface="+mn-lt"/>
                <a:cs typeface="+mn-lt"/>
              </a:rPr>
              <a:t>for</a:t>
            </a:r>
            <a:r>
              <a:rPr lang="es-ES_tradnl" sz="1500" b="1" noProof="0" dirty="0">
                <a:latin typeface="Aptos Narrow"/>
                <a:ea typeface="+mn-lt"/>
                <a:cs typeface="+mn-lt"/>
              </a:rPr>
              <a:t> </a:t>
            </a:r>
            <a:r>
              <a:rPr lang="es-ES_tradnl" sz="1500" b="1" noProof="0" dirty="0" err="1">
                <a:latin typeface="Aptos Narrow"/>
                <a:ea typeface="+mn-lt"/>
                <a:cs typeface="+mn-lt"/>
              </a:rPr>
              <a:t>Riverbend</a:t>
            </a:r>
            <a:r>
              <a:rPr lang="es-ES_tradnl" sz="1500" b="1" noProof="0" dirty="0">
                <a:latin typeface="Aptos Narrow"/>
                <a:ea typeface="+mn-lt"/>
                <a:cs typeface="+mn-lt"/>
              </a:rPr>
              <a:t> Park Trust: </a:t>
            </a:r>
            <a:r>
              <a:rPr lang="es-ES_tradnl" sz="1500" noProof="0" dirty="0" err="1">
                <a:latin typeface="Aptos Narrow"/>
                <a:ea typeface="+mn-lt"/>
                <a:cs typeface="+mn-lt"/>
              </a:rPr>
              <a:t>Franziska</a:t>
            </a:r>
            <a:r>
              <a:rPr lang="es-ES_tradnl" sz="1500" noProof="0" dirty="0">
                <a:latin typeface="Aptos Narrow"/>
                <a:ea typeface="+mn-lt"/>
                <a:cs typeface="+mn-lt"/>
              </a:rPr>
              <a:t> "Fran" </a:t>
            </a:r>
            <a:r>
              <a:rPr lang="es-ES_tradnl" sz="1500" noProof="0" dirty="0" err="1">
                <a:latin typeface="Aptos Narrow"/>
                <a:ea typeface="+mn-lt"/>
                <a:cs typeface="+mn-lt"/>
              </a:rPr>
              <a:t>Amacher</a:t>
            </a:r>
            <a:r>
              <a:rPr lang="es-ES_tradnl" sz="1500" noProof="0" dirty="0">
                <a:latin typeface="Aptos Narrow"/>
                <a:ea typeface="+mn-lt"/>
                <a:cs typeface="+mn-lt"/>
              </a:rPr>
              <a:t>, </a:t>
            </a:r>
            <a:r>
              <a:rPr lang="es-ES_tradnl" sz="1500" noProof="0" dirty="0">
                <a:latin typeface="Aptos Narrow" panose="020B0004020202020204" pitchFamily="34" charset="0"/>
              </a:rPr>
              <a:t>Fideicomisaria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s-ES_tradnl" sz="1500" b="1" noProof="0" dirty="0">
                <a:latin typeface="Aptos Narrow"/>
                <a:ea typeface="+mn-lt"/>
                <a:cs typeface="+mn-lt"/>
              </a:rPr>
              <a:t> Individuo:</a:t>
            </a:r>
            <a:r>
              <a:rPr lang="es-ES_tradnl" sz="1500" noProof="0" dirty="0">
                <a:latin typeface="Aptos Narrow"/>
                <a:ea typeface="+mn-lt"/>
                <a:cs typeface="+mn-lt"/>
              </a:rPr>
              <a:t> Lawrence </a:t>
            </a:r>
            <a:r>
              <a:rPr lang="es-ES_tradnl" sz="1500" noProof="0" dirty="0" err="1">
                <a:latin typeface="Aptos Narrow"/>
                <a:ea typeface="+mn-lt"/>
                <a:cs typeface="+mn-lt"/>
              </a:rPr>
              <a:t>Adkins</a:t>
            </a:r>
            <a:endParaRPr lang="es-ES_tradnl" sz="1500" noProof="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s-ES_tradnl" sz="1500" b="1" noProof="0" dirty="0">
                <a:latin typeface="Aptos Narrow"/>
                <a:ea typeface="+mn-lt"/>
                <a:cs typeface="+mn-lt"/>
              </a:rPr>
              <a:t> Individuo: </a:t>
            </a:r>
            <a:r>
              <a:rPr lang="es-ES_tradnl" sz="1500" noProof="0" dirty="0">
                <a:latin typeface="Aptos Narrow"/>
                <a:ea typeface="+mn-lt"/>
                <a:cs typeface="+mn-lt"/>
              </a:rPr>
              <a:t>Sheila </a:t>
            </a:r>
            <a:r>
              <a:rPr lang="es-ES_tradnl" sz="1500" noProof="0" dirty="0" err="1">
                <a:latin typeface="Aptos Narrow"/>
                <a:ea typeface="+mn-lt"/>
                <a:cs typeface="+mn-lt"/>
              </a:rPr>
              <a:t>Headley-Burwell</a:t>
            </a:r>
            <a:endParaRPr lang="es-ES_tradnl" sz="1500" noProof="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s-ES_tradnl" sz="1500" b="1" noProof="0" dirty="0">
                <a:latin typeface="Aptos Narrow"/>
                <a:ea typeface="+mn-lt"/>
                <a:cs typeface="+mn-lt"/>
              </a:rPr>
              <a:t> Individuo: </a:t>
            </a:r>
            <a:r>
              <a:rPr lang="es-ES_tradnl" sz="1500" noProof="0" dirty="0">
                <a:latin typeface="Aptos Narrow"/>
                <a:ea typeface="+mn-lt"/>
                <a:cs typeface="+mn-lt"/>
              </a:rPr>
              <a:t>Steven Miller</a:t>
            </a:r>
            <a:endParaRPr lang="es-ES_tradnl" sz="1500" noProof="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s-ES_tradnl" sz="1500" b="1" noProof="0" dirty="0">
                <a:latin typeface="Aptos Narrow"/>
                <a:ea typeface="+mn-lt"/>
                <a:cs typeface="+mn-lt"/>
              </a:rPr>
              <a:t> Individuo:</a:t>
            </a:r>
            <a:r>
              <a:rPr lang="es-ES_tradnl" sz="1500" noProof="0" dirty="0">
                <a:latin typeface="Aptos Narrow"/>
                <a:ea typeface="+mn-lt"/>
                <a:cs typeface="+mn-lt"/>
              </a:rPr>
              <a:t> Thomas Leonard</a:t>
            </a:r>
            <a:endParaRPr lang="es-ES_tradnl" sz="1500" noProof="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s-ES_tradnl" sz="1500" b="1" noProof="0" dirty="0">
                <a:latin typeface="Aptos Narrow"/>
                <a:ea typeface="+mn-lt"/>
                <a:cs typeface="+mn-lt"/>
              </a:rPr>
              <a:t> Individuo:</a:t>
            </a:r>
            <a:r>
              <a:rPr lang="es-ES_tradnl" sz="1500" noProof="0" dirty="0">
                <a:latin typeface="Aptos Narrow"/>
                <a:ea typeface="+mn-lt"/>
                <a:cs typeface="+mn-lt"/>
              </a:rPr>
              <a:t> Denise </a:t>
            </a:r>
            <a:r>
              <a:rPr lang="es-ES_tradnl" sz="1500" noProof="0" dirty="0" err="1">
                <a:latin typeface="Aptos Narrow"/>
                <a:ea typeface="+mn-lt"/>
                <a:cs typeface="+mn-lt"/>
              </a:rPr>
              <a:t>Haynes</a:t>
            </a:r>
            <a:endParaRPr lang="es-ES_tradnl" sz="1500" noProof="0" dirty="0">
              <a:latin typeface="Aptos Narrow"/>
              <a:ea typeface="+mn-lt"/>
              <a:cs typeface="+mn-lt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s-ES_tradnl" sz="1500" b="1" noProof="0" dirty="0">
                <a:latin typeface="Aptos Narrow"/>
                <a:ea typeface="Calibri"/>
                <a:cs typeface="Calibri"/>
              </a:rPr>
              <a:t> Individuo:</a:t>
            </a:r>
            <a:r>
              <a:rPr lang="es-ES_tradnl" sz="1500" noProof="0" dirty="0">
                <a:latin typeface="Aptos Narrow"/>
                <a:ea typeface="Calibri"/>
                <a:cs typeface="Calibri"/>
              </a:rPr>
              <a:t> David English</a:t>
            </a:r>
          </a:p>
        </p:txBody>
      </p:sp>
    </p:spTree>
    <p:extLst>
      <p:ext uri="{BB962C8B-B14F-4D97-AF65-F5344CB8AC3E}">
        <p14:creationId xmlns:p14="http://schemas.microsoft.com/office/powerpoint/2010/main" val="231850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CA720-D29C-F0F6-6136-8D0F7D66F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D942-FBCE-D8F5-09BD-7BCF97BB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Normas del Grupo de </a:t>
            </a:r>
            <a:r>
              <a:rPr lang="en-US" dirty="0" err="1">
                <a:latin typeface="Aptos Display" panose="020B0004020202020204" pitchFamily="34" charset="0"/>
              </a:rPr>
              <a:t>Trabajo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F0E8A-DA1D-4751-9A34-B9FA9C945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786280" cy="4046107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ptos Narrow" panose="020B0004020202020204" pitchFamily="34" charset="0"/>
              </a:rPr>
              <a:t> Todos </a:t>
            </a:r>
            <a:r>
              <a:rPr lang="es-AR" dirty="0">
                <a:solidFill>
                  <a:schemeClr val="tx1"/>
                </a:solidFill>
                <a:latin typeface="Aptos Narrow" panose="020B0004020202020204" pitchFamily="34" charset="0"/>
              </a:rPr>
              <a:t> los avisos de reuniones se publicarán de acuerdo con los requisitos de la Ley de Reuniones Abiertas. </a:t>
            </a:r>
            <a:endParaRPr lang="en-US" dirty="0">
              <a:solidFill>
                <a:schemeClr val="tx1"/>
              </a:solidFill>
              <a:latin typeface="Aptos Narrow" panose="020B0004020202020204" pitchFamily="34" charset="0"/>
              <a:cs typeface="Calibri" panose="020F0502020204030204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tx1"/>
                </a:solidFill>
                <a:latin typeface="Aptos Narrow" panose="020B0004020202020204" pitchFamily="34" charset="0"/>
              </a:rPr>
              <a:t>Las agendas se distribuirán con al menos 48 horas de anticipación e incluirán temas claros de discusión. 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ptos Narrow" panose="020B0004020202020204" pitchFamily="34" charset="0"/>
              </a:rPr>
              <a:t> Las </a:t>
            </a:r>
            <a:r>
              <a:rPr lang="es-AR" dirty="0">
                <a:solidFill>
                  <a:schemeClr val="tx1"/>
                </a:solidFill>
                <a:latin typeface="Aptos Narrow" panose="020B0004020202020204" pitchFamily="34" charset="0"/>
              </a:rPr>
              <a:t>minutas de las reuniones se pondrán a disposición del público dentro de un plazo razonable. </a:t>
            </a:r>
            <a:endParaRPr lang="en-US" dirty="0">
              <a:solidFill>
                <a:schemeClr val="tx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ptos Narrow" panose="020B0004020202020204" pitchFamily="34" charset="0"/>
              </a:rPr>
              <a:t> No </a:t>
            </a:r>
            <a:r>
              <a:rPr lang="es-AR" dirty="0">
                <a:solidFill>
                  <a:schemeClr val="tx1"/>
                </a:solidFill>
                <a:latin typeface="Aptos Narrow" panose="020B0004020202020204" pitchFamily="34" charset="0"/>
              </a:rPr>
              <a:t>se realizará ninguna deliberación, ni toma de decisiones, fuera de las reuniones anunciadas públicamente. </a:t>
            </a:r>
            <a:endParaRPr lang="en-US" dirty="0">
              <a:solidFill>
                <a:schemeClr val="tx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ptos Narrow" panose="020B0004020202020204" pitchFamily="34" charset="0"/>
              </a:rPr>
              <a:t> Los </a:t>
            </a:r>
            <a:r>
              <a:rPr lang="en-US" dirty="0" err="1">
                <a:solidFill>
                  <a:schemeClr val="tx1"/>
                </a:solidFill>
                <a:latin typeface="Aptos Narrow" panose="020B0004020202020204" pitchFamily="34" charset="0"/>
              </a:rPr>
              <a:t>Miembros</a:t>
            </a:r>
            <a:r>
              <a:rPr lang="es-AR" dirty="0">
                <a:solidFill>
                  <a:schemeClr val="tx1"/>
                </a:solidFill>
                <a:latin typeface="Aptos Narrow" panose="020B0004020202020204" pitchFamily="34" charset="0"/>
              </a:rPr>
              <a:t> escucharán activa y respetuosamente a todos los oradores, incluyendo los comentarios del público. 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ptos Narrow" panose="020B0004020202020204" pitchFamily="34" charset="0"/>
              </a:rPr>
              <a:t> Los </a:t>
            </a:r>
            <a:r>
              <a:rPr lang="es-AR" dirty="0">
                <a:solidFill>
                  <a:schemeClr val="tx1"/>
                </a:solidFill>
                <a:latin typeface="Aptos Narrow" panose="020B0004020202020204" pitchFamily="34" charset="0"/>
              </a:rPr>
              <a:t>desacuerdos se expresarán de forma constructiva, centrándose en las ideas más que en las personas. </a:t>
            </a:r>
            <a:endParaRPr lang="en-US" dirty="0">
              <a:solidFill>
                <a:schemeClr val="tx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ptos Narrow" panose="020B0004020202020204" pitchFamily="34" charset="0"/>
              </a:rPr>
              <a:t> Se </a:t>
            </a:r>
            <a:r>
              <a:rPr lang="es-AR" dirty="0">
                <a:solidFill>
                  <a:schemeClr val="tx1"/>
                </a:solidFill>
                <a:latin typeface="Aptos Narrow" panose="020B0004020202020204" pitchFamily="34" charset="0"/>
              </a:rPr>
              <a:t>minimizarán las interrupciones para garantizar una participación equitativa de los codirectores. </a:t>
            </a:r>
            <a:endParaRPr lang="en-US" dirty="0">
              <a:solidFill>
                <a:schemeClr val="tx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ptos Narrow" panose="020B0004020202020204" pitchFamily="34" charset="0"/>
              </a:rPr>
              <a:t> Se </a:t>
            </a:r>
            <a:r>
              <a:rPr lang="es-AR" dirty="0">
                <a:solidFill>
                  <a:schemeClr val="tx1"/>
                </a:solidFill>
                <a:latin typeface="Aptos Narrow" panose="020B0004020202020204" pitchFamily="34" charset="0"/>
              </a:rPr>
              <a:t>asignará tiempo para los comentarios del público, con pautas claras sobre la duración y el formato. </a:t>
            </a:r>
            <a:endParaRPr lang="en-US" dirty="0">
              <a:solidFill>
                <a:schemeClr val="tx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ptos Narrow" panose="020B0004020202020204" pitchFamily="34" charset="0"/>
              </a:rPr>
              <a:t> Los </a:t>
            </a:r>
            <a:r>
              <a:rPr lang="es-AR" dirty="0">
                <a:solidFill>
                  <a:schemeClr val="tx1"/>
                </a:solidFill>
                <a:latin typeface="Aptos Narrow" panose="020B0004020202020204" pitchFamily="34" charset="0"/>
              </a:rPr>
              <a:t>miembros reconocerán y considerarán los comentarios del público como parte del proceso de toma de decisiones. </a:t>
            </a:r>
            <a:endParaRPr lang="en-US" dirty="0">
              <a:solidFill>
                <a:schemeClr val="tx1"/>
              </a:solidFill>
              <a:latin typeface="Aptos Narrow" panose="020B0004020202020204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52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4BED5-4DFF-D7C2-8938-BD25F01A8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DC83-9886-CF7E-F97D-71AAA0F3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tos Display"/>
              </a:rPr>
              <a:t>Normas del Grupo de </a:t>
            </a:r>
            <a:r>
              <a:rPr lang="en-US" dirty="0" err="1">
                <a:latin typeface="Aptos Display"/>
              </a:rPr>
              <a:t>Trabajo</a:t>
            </a:r>
            <a:r>
              <a:rPr lang="en-US" dirty="0">
                <a:latin typeface="Aptos Display"/>
              </a:rPr>
              <a:t> (</a:t>
            </a:r>
            <a:r>
              <a:rPr lang="en-US" dirty="0" err="1">
                <a:latin typeface="Aptos Display"/>
              </a:rPr>
              <a:t>Continuación</a:t>
            </a:r>
            <a:r>
              <a:rPr lang="en-US" dirty="0">
                <a:latin typeface="Aptos Display"/>
              </a:rPr>
              <a:t>)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F87E-1996-C408-B8CA-56F6AC41F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549" y="1902599"/>
            <a:ext cx="10990996" cy="4398674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  <a:latin typeface="Aptos Narrow" panose="020B0004020202020204" pitchFamily="34" charset="0"/>
              </a:rPr>
              <a:t>Se </a:t>
            </a:r>
            <a:r>
              <a:rPr lang="es-AR" sz="1900" dirty="0">
                <a:solidFill>
                  <a:schemeClr val="tx1"/>
                </a:solidFill>
                <a:latin typeface="Aptos Narrow" panose="020B0004020202020204" pitchFamily="34" charset="0"/>
              </a:rPr>
              <a:t>proporcionará acceso al idioma y adaptaciones para garantizar una participación inclusiva. </a:t>
            </a:r>
            <a:endParaRPr lang="en-US" sz="1900" dirty="0">
              <a:solidFill>
                <a:schemeClr val="tx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  <a:latin typeface="Aptos Narrow" panose="020B0004020202020204" pitchFamily="34" charset="0"/>
              </a:rPr>
              <a:t>Las </a:t>
            </a:r>
            <a:r>
              <a:rPr lang="es-AR" sz="1900" dirty="0">
                <a:solidFill>
                  <a:schemeClr val="tx1"/>
                </a:solidFill>
                <a:latin typeface="Aptos Narrow" panose="020B0004020202020204" pitchFamily="34" charset="0"/>
              </a:rPr>
              <a:t>reuniones se llevarán a cabo en lugares accesibles y/o de manera virtual para atender diversas necesidades.</a:t>
            </a:r>
            <a:endParaRPr lang="en-US" sz="1900" dirty="0">
              <a:solidFill>
                <a:schemeClr val="tx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  <a:latin typeface="Aptos Narrow" panose="020B0004020202020204" pitchFamily="34" charset="0"/>
              </a:rPr>
              <a:t>Los </a:t>
            </a:r>
            <a:r>
              <a:rPr lang="es-AR" sz="1900" dirty="0">
                <a:solidFill>
                  <a:schemeClr val="tx1"/>
                </a:solidFill>
                <a:latin typeface="Aptos Narrow" panose="020B0004020202020204" pitchFamily="34" charset="0"/>
              </a:rPr>
              <a:t>materiales se compartirán en un lenguaje claro y serán traducidos. </a:t>
            </a:r>
            <a:endParaRPr lang="en-US" sz="1900" dirty="0">
              <a:solidFill>
                <a:schemeClr val="tx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  <a:latin typeface="Aptos Narrow" panose="020B0004020202020204" pitchFamily="34" charset="0"/>
                <a:ea typeface="Calibri"/>
                <a:cs typeface="Calibri"/>
              </a:rPr>
              <a:t>Los </a:t>
            </a:r>
            <a:r>
              <a:rPr lang="es-AR" sz="1900" dirty="0">
                <a:solidFill>
                  <a:schemeClr val="tx1"/>
                </a:solidFill>
                <a:latin typeface="Aptos Narrow" panose="020B0004020202020204" pitchFamily="34" charset="0"/>
                <a:ea typeface="Calibri"/>
                <a:cs typeface="Calibri"/>
              </a:rPr>
              <a:t>M</a:t>
            </a:r>
            <a:r>
              <a:rPr lang="es-AR" sz="1900" dirty="0">
                <a:solidFill>
                  <a:schemeClr val="tx1"/>
                </a:solidFill>
                <a:latin typeface="Aptos Narrow" panose="020B0004020202020204" pitchFamily="34" charset="0"/>
              </a:rPr>
              <a:t>iembros procurarán dar voz a las comunidades de primera línea y a las históricamente marginadas.</a:t>
            </a:r>
            <a:endParaRPr lang="en-US" sz="1900" dirty="0">
              <a:solidFill>
                <a:schemeClr val="tx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  <a:latin typeface="Aptos Narrow" panose="020B0004020202020204" pitchFamily="34" charset="0"/>
              </a:rPr>
              <a:t>Los </a:t>
            </a:r>
            <a:r>
              <a:rPr lang="en-US" sz="1900" dirty="0" err="1">
                <a:solidFill>
                  <a:schemeClr val="tx1"/>
                </a:solidFill>
                <a:latin typeface="Aptos Narrow" panose="020B0004020202020204" pitchFamily="34" charset="0"/>
              </a:rPr>
              <a:t>Miembros</a:t>
            </a:r>
            <a:r>
              <a:rPr lang="en-US" sz="19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es-AR" sz="1900" dirty="0">
                <a:solidFill>
                  <a:schemeClr val="tx1"/>
                </a:solidFill>
                <a:latin typeface="Aptos Narrow" panose="020B0004020202020204" pitchFamily="34" charset="0"/>
              </a:rPr>
              <a:t>revisarán los materiales con antelación y vendrán preparados para participar de manera reflexiva.</a:t>
            </a:r>
            <a:endParaRPr lang="en-US" sz="1900" dirty="0">
              <a:solidFill>
                <a:schemeClr val="tx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  <a:latin typeface="Aptos Narrow" panose="020B0004020202020204" pitchFamily="34" charset="0"/>
              </a:rPr>
              <a:t>Se </a:t>
            </a:r>
            <a:r>
              <a:rPr lang="en-US" sz="1900" dirty="0" err="1">
                <a:solidFill>
                  <a:schemeClr val="tx1"/>
                </a:solidFill>
                <a:latin typeface="Aptos Narrow" panose="020B0004020202020204" pitchFamily="34" charset="0"/>
              </a:rPr>
              <a:t>espera</a:t>
            </a:r>
            <a:r>
              <a:rPr lang="es-AR" sz="1900" dirty="0">
                <a:solidFill>
                  <a:schemeClr val="tx1"/>
                </a:solidFill>
                <a:latin typeface="Aptos Narrow" panose="020B0004020202020204" pitchFamily="34" charset="0"/>
              </a:rPr>
              <a:t> asistencia y puntualidad; los miembros notificarán a los codirectores con anticipación si no pueden asistir. Los miembros podrán enviar a otra persona para asistir en calidad de público, pero dicha persona no tendrá derecho a voto, ni posición formal, dentro del Grupo de Trabajo.</a:t>
            </a:r>
            <a:endParaRPr lang="en-US" sz="1900" dirty="0">
              <a:solidFill>
                <a:schemeClr val="tx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AR" sz="1900" dirty="0">
                <a:solidFill>
                  <a:schemeClr val="tx1"/>
                </a:solidFill>
                <a:latin typeface="Aptos Narrow" panose="020B0004020202020204" pitchFamily="34" charset="0"/>
              </a:rPr>
              <a:t>Los conflictos de interés deberán ser revelados y gestionados conforme a la normativa aplicable. </a:t>
            </a:r>
            <a:endParaRPr lang="en-US" sz="1900" dirty="0">
              <a:solidFill>
                <a:schemeClr val="tx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  <a:latin typeface="Aptos Narrow" panose="020B0004020202020204" pitchFamily="34" charset="0"/>
              </a:rPr>
              <a:t>Las </a:t>
            </a:r>
            <a:r>
              <a:rPr lang="es-AR" sz="1900" dirty="0">
                <a:solidFill>
                  <a:schemeClr val="tx1"/>
                </a:solidFill>
                <a:latin typeface="Aptos Narrow" panose="020B0004020202020204" pitchFamily="34" charset="0"/>
              </a:rPr>
              <a:t>normas se revisarán periódicamente para reflejar la evolución de las necesidades y la retroalimentación. </a:t>
            </a:r>
            <a:endParaRPr lang="en-US" sz="1900" dirty="0">
              <a:solidFill>
                <a:schemeClr val="tx1"/>
              </a:solidFill>
              <a:latin typeface="Aptos Narrow" panose="020B0004020202020204" pitchFamily="34" charset="0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AR" sz="1900" dirty="0">
                <a:solidFill>
                  <a:schemeClr val="tx1"/>
                </a:solidFill>
                <a:latin typeface="Aptos Narrow" panose="020B0004020202020204" pitchFamily="34" charset="0"/>
              </a:rPr>
              <a:t>Se alienta a los Miembros a sugerir mejoras en los procesos de reunión y la accesibilidad. </a:t>
            </a:r>
            <a:endParaRPr lang="en-US" sz="1900" dirty="0">
              <a:latin typeface="Aptos Narrow" panose="020B0004020202020204" pitchFamily="34" charset="0"/>
            </a:endParaRPr>
          </a:p>
          <a:p>
            <a:pPr marL="383540" lvl="1">
              <a:buFont typeface="Wingdings" panose="05000000000000000000" pitchFamily="2" charset="2"/>
              <a:buChar char="§"/>
            </a:pPr>
            <a:endParaRPr lang="en-US" sz="1900" dirty="0">
              <a:solidFill>
                <a:srgbClr val="FF0000"/>
              </a:solidFill>
              <a:highlight>
                <a:srgbClr val="FFFF00"/>
              </a:highlight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6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4CAF5-3A6D-62D7-BA8B-B14D9A06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tos Display"/>
                <a:ea typeface="Calibri Light"/>
                <a:cs typeface="Calibri Light"/>
              </a:rPr>
              <a:t>Logística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de Zoom</a:t>
            </a:r>
            <a:endParaRPr lang="en-US" dirty="0">
              <a:latin typeface="Aptos Display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FCB0C-E411-3654-AD68-F5BF68F8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8134"/>
            <a:ext cx="10058400" cy="3870960"/>
          </a:xfrm>
        </p:spPr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2800" dirty="0">
                <a:latin typeface="Aptos Narrow"/>
                <a:ea typeface="Calibri Light"/>
                <a:cs typeface="Calibri Light"/>
              </a:rPr>
              <a:t>El chat está disponible para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los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Miembros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que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proporcionen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comentarios y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formulen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preguntas (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sujeto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a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registro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público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)</a:t>
            </a:r>
            <a:endParaRPr lang="en-US" dirty="0">
              <a:latin typeface="Aptos Narrow"/>
              <a:ea typeface="+mn-lt"/>
              <a:cs typeface="+mn-lt"/>
            </a:endParaRPr>
          </a:p>
          <a:p>
            <a:pPr marL="571500" indent="-571500"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2800" dirty="0">
                <a:latin typeface="Aptos Narrow"/>
                <a:ea typeface="+mn-lt"/>
                <a:cs typeface="+mn-lt"/>
              </a:rPr>
              <a:t>Por favor, no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utilice</a:t>
            </a:r>
            <a:r>
              <a:rPr lang="en-US" sz="2800" dirty="0">
                <a:latin typeface="Aptos Narrow"/>
                <a:ea typeface="+mn-lt"/>
                <a:cs typeface="+mn-lt"/>
              </a:rPr>
              <a:t> la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función</a:t>
            </a:r>
            <a:r>
              <a:rPr lang="en-US" sz="2800" dirty="0">
                <a:latin typeface="Aptos Narrow"/>
                <a:ea typeface="+mn-lt"/>
                <a:cs typeface="+mn-lt"/>
              </a:rPr>
              <a:t> de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mensajería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privada</a:t>
            </a:r>
            <a:endParaRPr lang="en-US" dirty="0">
              <a:latin typeface="Aptos Narrow"/>
              <a:ea typeface="+mn-lt"/>
              <a:cs typeface="+mn-lt"/>
            </a:endParaRPr>
          </a:p>
          <a:p>
            <a:pPr marL="571500" indent="-571500"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2800" dirty="0">
                <a:latin typeface="Aptos Narrow"/>
                <a:ea typeface="+mn-lt"/>
                <a:cs typeface="+mn-lt"/>
              </a:rPr>
              <a:t>Favor de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silenciar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su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micrófono</a:t>
            </a:r>
            <a:r>
              <a:rPr lang="en-US" sz="2800" dirty="0">
                <a:latin typeface="Aptos Narrow"/>
                <a:ea typeface="+mn-lt"/>
                <a:cs typeface="+mn-lt"/>
              </a:rPr>
              <a:t> a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menos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que</a:t>
            </a:r>
            <a:r>
              <a:rPr lang="en-US" sz="2800" dirty="0">
                <a:latin typeface="Aptos Narrow"/>
                <a:ea typeface="+mn-lt"/>
                <a:cs typeface="+mn-lt"/>
              </a:rPr>
              <a:t> esté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dirigiéndose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activamente</a:t>
            </a:r>
            <a:r>
              <a:rPr lang="en-US" sz="2800" dirty="0">
                <a:latin typeface="Aptos Narrow"/>
                <a:ea typeface="+mn-lt"/>
                <a:cs typeface="+mn-lt"/>
              </a:rPr>
              <a:t> al Grupo de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Trabajo</a:t>
            </a:r>
            <a:r>
              <a:rPr lang="en-US" sz="2800" dirty="0">
                <a:latin typeface="Aptos Narrow"/>
                <a:ea typeface="+mn-lt"/>
                <a:cs typeface="+mn-lt"/>
              </a:rPr>
              <a:t> para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minimizar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el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ruido</a:t>
            </a:r>
            <a:r>
              <a:rPr lang="en-US" sz="2800" dirty="0">
                <a:latin typeface="Aptos Narrow"/>
                <a:ea typeface="+mn-lt"/>
                <a:cs typeface="+mn-lt"/>
              </a:rPr>
              <a:t> de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fondo</a:t>
            </a:r>
            <a:endParaRPr lang="en-US" sz="2800" dirty="0">
              <a:latin typeface="Aptos Narrow"/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182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108B-6460-0EAF-FB93-32C6D26D1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/>
                <a:ea typeface="Calibri Light"/>
                <a:cs typeface="Calibri Light"/>
              </a:rPr>
              <a:t>Revisión de las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minutas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de la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reunión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del 6 de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octubre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BFAB-DFAC-10AB-0045-B8FC7AF0C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¿Alguna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enmienda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?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Votación</a:t>
            </a: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52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1B087-FF82-0358-A832-C8B2D55E1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578F-9A69-6875-80E2-070E36E4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ptos Display"/>
                <a:ea typeface="Calibri Light"/>
                <a:cs typeface="Calibri Light"/>
              </a:rPr>
              <a:t>Discusión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sobre la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grabación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de las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reuniones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del Grupo de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Trabajo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DC2D-CEAE-07B7-D901-E40585B97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Discusión</a:t>
            </a: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47215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A98940F2259D4AA15776BBE75254EA" ma:contentTypeVersion="5" ma:contentTypeDescription="Create a new document." ma:contentTypeScope="" ma:versionID="3cfc0ac8aed9f7a91ed02540dcce4c9b">
  <xsd:schema xmlns:xsd="http://www.w3.org/2001/XMLSchema" xmlns:xs="http://www.w3.org/2001/XMLSchema" xmlns:p="http://schemas.microsoft.com/office/2006/metadata/properties" xmlns:ns2="cfac202d-5dfe-4943-8fc4-9115dd8079c4" xmlns:ns3="699ac1d4-ca39-4946-aa46-a9cdf037dbb3" targetNamespace="http://schemas.microsoft.com/office/2006/metadata/properties" ma:root="true" ma:fieldsID="251ff37047bb3922f60ec7e8c8d9d4e0" ns2:_="" ns3:_="">
    <xsd:import namespace="cfac202d-5dfe-4943-8fc4-9115dd8079c4"/>
    <xsd:import namespace="699ac1d4-ca39-4946-aa46-a9cdf037db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c202d-5dfe-4943-8fc4-9115dd807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ac1d4-ca39-4946-aa46-a9cdf037dbb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C7C060-C7A5-40BB-9154-81520B860F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5AF1A4-0282-4409-B39C-CDD315C5CFD0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cfac202d-5dfe-4943-8fc4-9115dd8079c4"/>
    <ds:schemaRef ds:uri="699ac1d4-ca39-4946-aa46-a9cdf037dbb3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D307184-7427-455E-824B-49F830AC29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ac202d-5dfe-4943-8fc4-9115dd8079c4"/>
    <ds:schemaRef ds:uri="699ac1d4-ca39-4946-aa46-a9cdf037db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75d8168-fa8e-4753-8aef-55111ae727bd}" enabled="0" method="" siteId="{c75d8168-fa8e-4753-8aef-55111ae727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310</TotalTime>
  <Words>1211</Words>
  <Application>Microsoft Office PowerPoint</Application>
  <PresentationFormat>Widescreen</PresentationFormat>
  <Paragraphs>96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Aptos Narrow</vt:lpstr>
      <vt:lpstr>Arial</vt:lpstr>
      <vt:lpstr>Calibri</vt:lpstr>
      <vt:lpstr>Calibri Light</vt:lpstr>
      <vt:lpstr>Wingdings</vt:lpstr>
      <vt:lpstr>Wingdings,Sans-Serif</vt:lpstr>
      <vt:lpstr>Retrospect</vt:lpstr>
      <vt:lpstr>Grupo de Trabajo del Charles River sobre el acceso equitativo al río</vt:lpstr>
      <vt:lpstr>Aviso de grabación</vt:lpstr>
      <vt:lpstr>Agenda</vt:lpstr>
      <vt:lpstr> Pase de lista</vt:lpstr>
      <vt:lpstr>Normas del Grupo de Trabajo</vt:lpstr>
      <vt:lpstr>Normas del Grupo de Trabajo (Continuación)</vt:lpstr>
      <vt:lpstr>Logística de Zoom</vt:lpstr>
      <vt:lpstr>Revisión de las minutas de la reunión del 6 de octubre </vt:lpstr>
      <vt:lpstr>Discusión sobre la grabación de las reuniones del Grupo de Trabajo</vt:lpstr>
      <vt:lpstr>Discusión sobre la visita al sitio del 6 de noviembre</vt:lpstr>
      <vt:lpstr>Discusión sobre la estructura y contenido de las Audiencias Públicas</vt:lpstr>
      <vt:lpstr>Discusión sobre la estructura y contenido de las Audiencias Públicas (Continuación)</vt:lpstr>
      <vt:lpstr>Recomendaciones preliminares para el reporte del Grupo de Trabajo - Discusión</vt:lpstr>
      <vt:lpstr>Siguientes pasos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Du, Van</dc:creator>
  <cp:lastModifiedBy>Emily P</cp:lastModifiedBy>
  <cp:revision>286</cp:revision>
  <dcterms:created xsi:type="dcterms:W3CDTF">2025-08-11T23:41:35Z</dcterms:created>
  <dcterms:modified xsi:type="dcterms:W3CDTF">2025-12-12T14:43:20Z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0x0101006DA98940F2259D4AA15776BBE75254EA</vt:lpwstr>
  </property>
  <property fmtid="{D5CDD505-2E9C-101B-9397-08002B2CF9AE}" pid="3" name="MediaServiceImageTags">
    <vt:lpwstr/>
  </property>
</Properties>
</file>