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87" r:id="rId6"/>
    <p:sldId id="257" r:id="rId7"/>
    <p:sldId id="285" r:id="rId8"/>
    <p:sldId id="258" r:id="rId9"/>
    <p:sldId id="273" r:id="rId10"/>
    <p:sldId id="279" r:id="rId11"/>
    <p:sldId id="282" r:id="rId12"/>
    <p:sldId id="292" r:id="rId13"/>
    <p:sldId id="293" r:id="rId14"/>
    <p:sldId id="294" r:id="rId15"/>
    <p:sldId id="295" r:id="rId16"/>
    <p:sldId id="28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Monika (DCR)" userId="S::monika.roy@mass.gov::cd6c4b63-5e77-48d5-b6cc-4177d9876de7" providerId="AD" clId="Web-{F42ED58A-BCF7-446A-C995-B77EB7A705ED}"/>
    <pc:docChg chg="modSld">
      <pc:chgData name="Roy, Monika (DCR)" userId="S::monika.roy@mass.gov::cd6c4b63-5e77-48d5-b6cc-4177d9876de7" providerId="AD" clId="Web-{F42ED58A-BCF7-446A-C995-B77EB7A705ED}" dt="2025-11-03T13:55:07.396" v="41" actId="20577"/>
      <pc:docMkLst>
        <pc:docMk/>
      </pc:docMkLst>
      <pc:sldChg chg="modSp">
        <pc:chgData name="Roy, Monika (DCR)" userId="S::monika.roy@mass.gov::cd6c4b63-5e77-48d5-b6cc-4177d9876de7" providerId="AD" clId="Web-{F42ED58A-BCF7-446A-C995-B77EB7A705ED}" dt="2025-11-03T13:55:07.396" v="41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F42ED58A-BCF7-446A-C995-B77EB7A705ED}" dt="2025-11-03T13:55:07.396" v="41" actId="20577"/>
          <ac:spMkLst>
            <pc:docMk/>
            <pc:sldMk cId="3570741042" sldId="294"/>
            <ac:spMk id="3" creationId="{0BB13290-8FE8-FD78-3EF1-17DBE2DAAD83}"/>
          </ac:spMkLst>
        </pc:spChg>
      </pc:sldChg>
    </pc:docChg>
  </pc:docChgLst>
  <pc:docChgLst>
    <pc:chgData name="Roy, Monika (DCR)" userId="S::monika.roy@mass.gov::cd6c4b63-5e77-48d5-b6cc-4177d9876de7" providerId="AD" clId="Web-{597D0FD0-DC51-5AE9-FFC7-F5FDDBAE4AE9}"/>
    <pc:docChg chg="modSld">
      <pc:chgData name="Roy, Monika (DCR)" userId="S::monika.roy@mass.gov::cd6c4b63-5e77-48d5-b6cc-4177d9876de7" providerId="AD" clId="Web-{597D0FD0-DC51-5AE9-FFC7-F5FDDBAE4AE9}" dt="2025-10-31T15:17:36.700" v="23" actId="20577"/>
      <pc:docMkLst>
        <pc:docMk/>
      </pc:docMkLst>
      <pc:sldChg chg="modSp">
        <pc:chgData name="Roy, Monika (DCR)" userId="S::monika.roy@mass.gov::cd6c4b63-5e77-48d5-b6cc-4177d9876de7" providerId="AD" clId="Web-{597D0FD0-DC51-5AE9-FFC7-F5FDDBAE4AE9}" dt="2025-10-31T15:16:48.401" v="10" actId="20577"/>
        <pc:sldMkLst>
          <pc:docMk/>
          <pc:sldMk cId="109857222" sldId="256"/>
        </pc:sldMkLst>
        <pc:spChg chg="mod">
          <ac:chgData name="Roy, Monika (DCR)" userId="S::monika.roy@mass.gov::cd6c4b63-5e77-48d5-b6cc-4177d9876de7" providerId="AD" clId="Web-{597D0FD0-DC51-5AE9-FFC7-F5FDDBAE4AE9}" dt="2025-10-31T15:16:48.401" v="1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oy, Monika (DCR)" userId="S::monika.roy@mass.gov::cd6c4b63-5e77-48d5-b6cc-4177d9876de7" providerId="AD" clId="Web-{597D0FD0-DC51-5AE9-FFC7-F5FDDBAE4AE9}" dt="2025-10-31T15:17:36.700" v="23" actId="20577"/>
        <pc:sldMkLst>
          <pc:docMk/>
          <pc:sldMk cId="1899753760" sldId="257"/>
        </pc:sldMkLst>
        <pc:spChg chg="mod">
          <ac:chgData name="Roy, Monika (DCR)" userId="S::monika.roy@mass.gov::cd6c4b63-5e77-48d5-b6cc-4177d9876de7" providerId="AD" clId="Web-{597D0FD0-DC51-5AE9-FFC7-F5FDDBAE4AE9}" dt="2025-10-31T15:17:36.700" v="23" actId="20577"/>
          <ac:spMkLst>
            <pc:docMk/>
            <pc:sldMk cId="1899753760" sldId="257"/>
            <ac:spMk id="3" creationId="{5C20FE9E-D1F9-6225-0BD6-212A89ABDAE3}"/>
          </ac:spMkLst>
        </pc:spChg>
      </pc:sldChg>
    </pc:docChg>
  </pc:docChgLst>
  <pc:docChgLst>
    <pc:chgData name="Roy, Monika (DCR)" userId="S::monika.roy@mass.gov::cd6c4b63-5e77-48d5-b6cc-4177d9876de7" providerId="AD" clId="Web-{2B246E33-A162-780F-FE9B-0CD708DE51A0}"/>
    <pc:docChg chg="addSld delSld modSld">
      <pc:chgData name="Roy, Monika (DCR)" userId="S::monika.roy@mass.gov::cd6c4b63-5e77-48d5-b6cc-4177d9876de7" providerId="AD" clId="Web-{2B246E33-A162-780F-FE9B-0CD708DE51A0}" dt="2025-10-31T21:07:31.069" v="64" actId="20577"/>
      <pc:docMkLst>
        <pc:docMk/>
      </pc:docMkLst>
      <pc:sldChg chg="modSp">
        <pc:chgData name="Roy, Monika (DCR)" userId="S::monika.roy@mass.gov::cd6c4b63-5e77-48d5-b6cc-4177d9876de7" providerId="AD" clId="Web-{2B246E33-A162-780F-FE9B-0CD708DE51A0}" dt="2025-10-31T20:34:01.027" v="6" actId="20577"/>
        <pc:sldMkLst>
          <pc:docMk/>
          <pc:sldMk cId="2800528767" sldId="282"/>
        </pc:sldMkLst>
        <pc:spChg chg="mod">
          <ac:chgData name="Roy, Monika (DCR)" userId="S::monika.roy@mass.gov::cd6c4b63-5e77-48d5-b6cc-4177d9876de7" providerId="AD" clId="Web-{2B246E33-A162-780F-FE9B-0CD708DE51A0}" dt="2025-10-31T20:34:01.027" v="6" actId="20577"/>
          <ac:spMkLst>
            <pc:docMk/>
            <pc:sldMk cId="2800528767" sldId="282"/>
            <ac:spMk id="2" creationId="{4684108B-6460-0EAF-FB93-32C6D26D12AB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02.756" v="41" actId="20577"/>
        <pc:sldMkLst>
          <pc:docMk/>
          <pc:sldMk cId="604721561" sldId="292"/>
        </pc:sldMkLst>
        <pc:spChg chg="mod">
          <ac:chgData name="Roy, Monika (DCR)" userId="S::monika.roy@mass.gov::cd6c4b63-5e77-48d5-b6cc-4177d9876de7" providerId="AD" clId="Web-{2B246E33-A162-780F-FE9B-0CD708DE51A0}" dt="2025-10-31T21:06:57.022" v="38" actId="20577"/>
          <ac:spMkLst>
            <pc:docMk/>
            <pc:sldMk cId="604721561" sldId="292"/>
            <ac:spMk id="2" creationId="{63D4578F-9A69-6875-80E2-070E36E4D970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02.756" v="41" actId="20577"/>
          <ac:spMkLst>
            <pc:docMk/>
            <pc:sldMk cId="604721561" sldId="292"/>
            <ac:spMk id="3" creationId="{5587DC2D-CEAE-07B7-D901-E40585B97FFE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31.069" v="64" actId="20577"/>
        <pc:sldMkLst>
          <pc:docMk/>
          <pc:sldMk cId="1588223882" sldId="293"/>
        </pc:sldMkLst>
        <pc:spChg chg="mod">
          <ac:chgData name="Roy, Monika (DCR)" userId="S::monika.roy@mass.gov::cd6c4b63-5e77-48d5-b6cc-4177d9876de7" providerId="AD" clId="Web-{2B246E33-A162-780F-FE9B-0CD708DE51A0}" dt="2025-10-31T21:07:26.194" v="63" actId="20577"/>
          <ac:spMkLst>
            <pc:docMk/>
            <pc:sldMk cId="1588223882" sldId="293"/>
            <ac:spMk id="2" creationId="{1C8B2EDC-34FB-52C8-D9BB-FA5F93B24B07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31.069" v="64" actId="20577"/>
          <ac:spMkLst>
            <pc:docMk/>
            <pc:sldMk cId="1588223882" sldId="293"/>
            <ac:spMk id="3" creationId="{02C299BB-7D78-66A6-DDA8-22291A65C942}"/>
          </ac:spMkLst>
        </pc:spChg>
      </pc:sldChg>
    </pc:docChg>
  </pc:docChgLst>
  <pc:docChgLst>
    <pc:chgData name="Roy, Monika (DCR)" userId="S::monika.roy@mass.gov::cd6c4b63-5e77-48d5-b6cc-4177d9876de7" providerId="AD" clId="Web-{B90C6C6E-5609-5AB5-9B5E-263275F79484}"/>
    <pc:docChg chg="addSld delSld modSld">
      <pc:chgData name="Roy, Monika (DCR)" userId="S::monika.roy@mass.gov::cd6c4b63-5e77-48d5-b6cc-4177d9876de7" providerId="AD" clId="Web-{B90C6C6E-5609-5AB5-9B5E-263275F79484}" dt="2025-11-03T04:05:53.363" v="269" actId="20577"/>
      <pc:docMkLst>
        <pc:docMk/>
      </pc:docMkLst>
      <pc:sldChg chg="modSp">
        <pc:chgData name="Roy, Monika (DCR)" userId="S::monika.roy@mass.gov::cd6c4b63-5e77-48d5-b6cc-4177d9876de7" providerId="AD" clId="Web-{B90C6C6E-5609-5AB5-9B5E-263275F79484}" dt="2025-11-03T04:05:53.363" v="269" actId="20577"/>
        <pc:sldMkLst>
          <pc:docMk/>
          <pc:sldMk cId="368982270" sldId="272"/>
        </pc:sldMkLst>
        <pc:spChg chg="mod">
          <ac:chgData name="Roy, Monika (DCR)" userId="S::monika.roy@mass.gov::cd6c4b63-5e77-48d5-b6cc-4177d9876de7" providerId="AD" clId="Web-{B90C6C6E-5609-5AB5-9B5E-263275F79484}" dt="2025-11-03T04:05:53.363" v="269" actId="20577"/>
          <ac:spMkLst>
            <pc:docMk/>
            <pc:sldMk cId="368982270" sldId="272"/>
            <ac:spMk id="3" creationId="{C7FFEBF4-7121-3805-811D-A578E901497E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27.353" v="3"/>
        <pc:sldMkLst>
          <pc:docMk/>
          <pc:sldMk cId="2775173956" sldId="278"/>
        </pc:sldMkLst>
      </pc:sldChg>
      <pc:sldChg chg="del">
        <pc:chgData name="Roy, Monika (DCR)" userId="S::monika.roy@mass.gov::cd6c4b63-5e77-48d5-b6cc-4177d9876de7" providerId="AD" clId="Web-{B90C6C6E-5609-5AB5-9B5E-263275F79484}" dt="2025-11-03T03:28:55.259" v="6"/>
        <pc:sldMkLst>
          <pc:docMk/>
          <pc:sldMk cId="379393873" sldId="286"/>
        </pc:sldMkLst>
      </pc:sldChg>
      <pc:sldChg chg="del">
        <pc:chgData name="Roy, Monika (DCR)" userId="S::monika.roy@mass.gov::cd6c4b63-5e77-48d5-b6cc-4177d9876de7" providerId="AD" clId="Web-{B90C6C6E-5609-5AB5-9B5E-263275F79484}" dt="2025-11-03T03:28:28.618" v="4"/>
        <pc:sldMkLst>
          <pc:docMk/>
          <pc:sldMk cId="4134093413" sldId="288"/>
        </pc:sldMkLst>
      </pc:sldChg>
      <pc:sldChg chg="modSp">
        <pc:chgData name="Roy, Monika (DCR)" userId="S::monika.roy@mass.gov::cd6c4b63-5e77-48d5-b6cc-4177d9876de7" providerId="AD" clId="Web-{B90C6C6E-5609-5AB5-9B5E-263275F79484}" dt="2025-11-03T03:40:04.635" v="15" actId="20577"/>
        <pc:sldMkLst>
          <pc:docMk/>
          <pc:sldMk cId="3989607768" sldId="289"/>
        </pc:sldMkLst>
        <pc:spChg chg="mod">
          <ac:chgData name="Roy, Monika (DCR)" userId="S::monika.roy@mass.gov::cd6c4b63-5e77-48d5-b6cc-4177d9876de7" providerId="AD" clId="Web-{B90C6C6E-5609-5AB5-9B5E-263275F79484}" dt="2025-11-03T03:40:04.635" v="15" actId="20577"/>
          <ac:spMkLst>
            <pc:docMk/>
            <pc:sldMk cId="3989607768" sldId="289"/>
            <ac:spMk id="6" creationId="{3AAFEA63-4337-CF55-3A5F-31C17C31DAFA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36.665" v="5"/>
        <pc:sldMkLst>
          <pc:docMk/>
          <pc:sldMk cId="3196128825" sldId="290"/>
        </pc:sldMkLst>
      </pc:sldChg>
      <pc:sldChg chg="addSp modSp">
        <pc:chgData name="Roy, Monika (DCR)" userId="S::monika.roy@mass.gov::cd6c4b63-5e77-48d5-b6cc-4177d9876de7" providerId="AD" clId="Web-{B90C6C6E-5609-5AB5-9B5E-263275F79484}" dt="2025-11-03T03:21:02.137" v="2" actId="1076"/>
        <pc:sldMkLst>
          <pc:docMk/>
          <pc:sldMk cId="1588223882" sldId="293"/>
        </pc:sldMkLst>
        <pc:picChg chg="add mod">
          <ac:chgData name="Roy, Monika (DCR)" userId="S::monika.roy@mass.gov::cd6c4b63-5e77-48d5-b6cc-4177d9876de7" providerId="AD" clId="Web-{B90C6C6E-5609-5AB5-9B5E-263275F79484}" dt="2025-11-03T03:21:02.137" v="2" actId="1076"/>
          <ac:picMkLst>
            <pc:docMk/>
            <pc:sldMk cId="1588223882" sldId="293"/>
            <ac:picMk id="4" creationId="{657B0953-D3A9-4E0C-2FDE-F04C243C1D8E}"/>
          </ac:picMkLst>
        </pc:picChg>
      </pc:sldChg>
      <pc:sldChg chg="add del replId">
        <pc:chgData name="Roy, Monika (DCR)" userId="S::monika.roy@mass.gov::cd6c4b63-5e77-48d5-b6cc-4177d9876de7" providerId="AD" clId="Web-{B90C6C6E-5609-5AB5-9B5E-263275F79484}" dt="2025-11-03T03:29:30.196" v="8"/>
        <pc:sldMkLst>
          <pc:docMk/>
          <pc:sldMk cId="2604808957" sldId="294"/>
        </pc:sldMkLst>
      </pc:sldChg>
      <pc:sldChg chg="modSp add replId">
        <pc:chgData name="Roy, Monika (DCR)" userId="S::monika.roy@mass.gov::cd6c4b63-5e77-48d5-b6cc-4177d9876de7" providerId="AD" clId="Web-{B90C6C6E-5609-5AB5-9B5E-263275F79484}" dt="2025-11-03T03:55:56.765" v="74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B90C6C6E-5609-5AB5-9B5E-263275F79484}" dt="2025-11-03T03:53:27.628" v="33" actId="20577"/>
          <ac:spMkLst>
            <pc:docMk/>
            <pc:sldMk cId="3570741042" sldId="294"/>
            <ac:spMk id="2" creationId="{FC5CE783-660D-1259-6D03-3D151E3B8A67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5:56.765" v="74" actId="20577"/>
          <ac:spMkLst>
            <pc:docMk/>
            <pc:sldMk cId="3570741042" sldId="294"/>
            <ac:spMk id="3" creationId="{0BB13290-8FE8-FD78-3EF1-17DBE2DAAD83}"/>
          </ac:spMkLst>
        </pc:spChg>
      </pc:sldChg>
      <pc:sldChg chg="modSp add replId">
        <pc:chgData name="Roy, Monika (DCR)" userId="S::monika.roy@mass.gov::cd6c4b63-5e77-48d5-b6cc-4177d9876de7" providerId="AD" clId="Web-{B90C6C6E-5609-5AB5-9B5E-263275F79484}" dt="2025-11-03T03:58:57.176" v="116" actId="20577"/>
        <pc:sldMkLst>
          <pc:docMk/>
          <pc:sldMk cId="1862081710" sldId="295"/>
        </pc:sldMkLst>
        <pc:spChg chg="mod">
          <ac:chgData name="Roy, Monika (DCR)" userId="S::monika.roy@mass.gov::cd6c4b63-5e77-48d5-b6cc-4177d9876de7" providerId="AD" clId="Web-{B90C6C6E-5609-5AB5-9B5E-263275F79484}" dt="2025-11-03T03:56:55.498" v="82" actId="20577"/>
          <ac:spMkLst>
            <pc:docMk/>
            <pc:sldMk cId="1862081710" sldId="295"/>
            <ac:spMk id="2" creationId="{AA9317DA-38B9-5561-E376-DF6BB41DE268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8:57.176" v="116" actId="20577"/>
          <ac:spMkLst>
            <pc:docMk/>
            <pc:sldMk cId="1862081710" sldId="295"/>
            <ac:spMk id="3" creationId="{FDDE89F3-4530-F52D-9FC6-6F87AFDD9BD2}"/>
          </ac:spMkLst>
        </pc:spChg>
      </pc:sldChg>
    </pc:docChg>
  </pc:docChgLst>
  <pc:docChgLst>
    <pc:chgData name="Roy, Monika (DCR)" userId="cd6c4b63-5e77-48d5-b6cc-4177d9876de7" providerId="ADAL" clId="{047CEA6C-B863-48AF-A957-980235AB9946}"/>
    <pc:docChg chg="modSld">
      <pc:chgData name="Roy, Monika (DCR)" userId="cd6c4b63-5e77-48d5-b6cc-4177d9876de7" providerId="ADAL" clId="{047CEA6C-B863-48AF-A957-980235AB9946}" dt="2025-11-07T20:36:39.616" v="3" actId="962"/>
      <pc:docMkLst>
        <pc:docMk/>
      </pc:docMkLst>
      <pc:sldChg chg="modSp mod">
        <pc:chgData name="Roy, Monika (DCR)" userId="cd6c4b63-5e77-48d5-b6cc-4177d9876de7" providerId="ADAL" clId="{047CEA6C-B863-48AF-A957-980235AB9946}" dt="2025-11-07T20:36:39.616" v="3" actId="962"/>
        <pc:sldMkLst>
          <pc:docMk/>
          <pc:sldMk cId="1588223882" sldId="293"/>
        </pc:sldMkLst>
        <pc:spChg chg="mod">
          <ac:chgData name="Roy, Monika (DCR)" userId="cd6c4b63-5e77-48d5-b6cc-4177d9876de7" providerId="ADAL" clId="{047CEA6C-B863-48AF-A957-980235AB9946}" dt="2025-11-07T20:35:43.847" v="1" actId="962"/>
          <ac:spMkLst>
            <pc:docMk/>
            <pc:sldMk cId="1588223882" sldId="293"/>
            <ac:spMk id="3" creationId="{02C299BB-7D78-66A6-DDA8-22291A65C942}"/>
          </ac:spMkLst>
        </pc:spChg>
        <pc:picChg chg="mod">
          <ac:chgData name="Roy, Monika (DCR)" userId="cd6c4b63-5e77-48d5-b6cc-4177d9876de7" providerId="ADAL" clId="{047CEA6C-B863-48AF-A957-980235AB9946}" dt="2025-11-07T20:36:39.616" v="3" actId="962"/>
          <ac:picMkLst>
            <pc:docMk/>
            <pc:sldMk cId="1588223882" sldId="293"/>
            <ac:picMk id="4" creationId="{657B0953-D3A9-4E0C-2FDE-F04C243C1D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Charles River Task Force on </a:t>
            </a:r>
            <a:b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Equitable River Access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Meeting 4 | November 3,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C3E-A105-93AD-2E4C-6B2565F2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EDC-34FB-52C8-D9BB-FA5F93B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Discuss the November 6th Site Walk</a:t>
            </a:r>
          </a:p>
        </p:txBody>
      </p:sp>
      <p:sp>
        <p:nvSpPr>
          <p:cNvPr id="3" name="Content Placeholder 2" descr="A map of Cambridge with Memorial Drive highlighted between the Eliot Bridge and the Longfellow Bridge.">
            <a:extLst>
              <a:ext uri="{FF2B5EF4-FFF2-40B4-BE49-F238E27FC236}">
                <a16:creationId xmlns:a16="http://schemas.microsoft.com/office/drawing/2014/main" id="{02C299BB-7D78-66A6-DDA8-22291A65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map of Cambridge, with Memorial Drive highlighted between the Eliot Bridge and the Longfellow Bridge.">
            <a:extLst>
              <a:ext uri="{FF2B5EF4-FFF2-40B4-BE49-F238E27FC236}">
                <a16:creationId xmlns:a16="http://schemas.microsoft.com/office/drawing/2014/main" id="{657B0953-D3A9-4E0C-2FDE-F04C243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08" y="2056190"/>
            <a:ext cx="6484890" cy="4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17D-D6D8-13CA-CC9D-9A686B5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E783-660D-1259-6D03-3D151E3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Discuss the Structure and Content for the Public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3290-8FE8-FD78-3EF1-17DBE2DA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Public Hearings: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Monday, November 10, 6-8pm: Virtual</a:t>
            </a:r>
            <a:endParaRPr lang="en-US" sz="2200"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Monday, November 17, 6-8pm: In Person, Cambridge Community Center, Community Room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latin typeface="Aptos Narrow"/>
                <a:ea typeface="Calibri"/>
                <a:cs typeface="Calibri"/>
              </a:rPr>
              <a:t>Outreach activities update: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latin typeface="Aptos Narrow"/>
                <a:ea typeface="Calibri"/>
                <a:cs typeface="Calibri"/>
              </a:rPr>
              <a:t>One-on-one conversations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Door knocking and flyer distribution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Other outreach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037D-EC0C-5CB3-2642-44DDAFEA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7DA-38B9-5561-E376-DF6BB41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Discuss the Structure and Content for the Public Hearings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89F3-4530-F52D-9FC6-6F87AFDD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6:00 – 6:15pm: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Arrival and mingling time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6:15 – 6:45pm: 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Overview Presentation + Q&amp;A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6:45 – 7:30pm: 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Small Group Discussion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7:30 – 8:00pm: 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Discussion Share-out &amp; Close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Preliminary Recommendations for the Task Force Report -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From Section 205: </a:t>
            </a:r>
            <a:endParaRPr lang="en-US" sz="2800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The task force's recommendations pursuant to subsection (b) and report pursuant to subsection (g) shall include, but shall not be limited to, ways to: (</a:t>
            </a:r>
            <a:r>
              <a:rPr lang="en-US" sz="240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ensure that the department considers 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environmental justice principles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 when making decisions involving the area of the Charles river between the Longfellow bridge and the Eliot bridge; (ii) ensure that all 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stakeholders are engaged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when substantive decisions are made regarding closing or limiting access to Memorial drive; (iii) ensure that the residents of the abutting neighborhood receive 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proper notification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when the department makes changes to access to Memorial drive; and (iv) 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improve programming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along the Charles river that may be enjoyed by a wide variety of stakeholders.</a:t>
            </a:r>
            <a:endParaRPr lang="en-US" sz="2400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</a:rPr>
              <a:t>Next Steps</a:t>
            </a:r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ptos Narrow"/>
                <a:ea typeface="+mn-lt"/>
                <a:cs typeface="+mn-lt"/>
              </a:rPr>
              <a:t>Site walk on Thursday November 6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ptos Narrow"/>
                <a:ea typeface="Calibri"/>
                <a:cs typeface="Calibri"/>
              </a:rPr>
              <a:t>Outreach activities led by MAPC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ptos Narrow"/>
                <a:ea typeface="Calibri"/>
                <a:cs typeface="Calibri"/>
              </a:rPr>
              <a:t>Public hearings on November 10 and 17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Draft report for Task Force review/discussion at Task Force Meeting 5 in January</a:t>
            </a:r>
            <a:endParaRPr lang="en-US" sz="280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Public Hearing 3 in February to kick off 30-day public comment period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Report revision based on public comments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Task Force Meeting 6 in March to review the report revision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4C7-DD89-9BBC-5A8E-4CCCC34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Notification of Recording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2958-6488-46D4-057D-E913179D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meeting will be recorded, and the Department of Conservation and Recreation and/or the Executive Office of Energy &amp; Environmental Affairs may choose to distribute the video, still images, audio, and/or the chat transcript.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continuing with this virtual meeting, you are agreeing to be part of a recorded event. The recordings and chat transcripts may be treated as public records.</a:t>
            </a:r>
          </a:p>
        </p:txBody>
      </p:sp>
    </p:spTree>
    <p:extLst>
      <p:ext uri="{BB962C8B-B14F-4D97-AF65-F5344CB8AC3E}">
        <p14:creationId xmlns:p14="http://schemas.microsoft.com/office/powerpoint/2010/main" val="20758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>
                <a:solidFill>
                  <a:srgbClr val="404040"/>
                </a:solidFill>
                <a:latin typeface="Arial"/>
                <a:ea typeface="+mn-lt"/>
                <a:cs typeface="Arial"/>
              </a:rPr>
              <a:t>Welcome and Roll call 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>
                <a:solidFill>
                  <a:srgbClr val="404040"/>
                </a:solidFill>
                <a:latin typeface="Arial"/>
                <a:ea typeface="+mn-lt"/>
                <a:cs typeface="Arial"/>
              </a:rPr>
              <a:t>Review of October 6 meeting minutes [Vote]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Discuss the recording of task force meetings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Discuss the November 6 site walk</a:t>
            </a:r>
            <a:endParaRPr lang="en-US" sz="2400">
              <a:latin typeface="Arial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Discuss the structure and content for the Public Hearings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Discuss preliminary recommendations for the Task Force’s final report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Questions from Task Force members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Public comments (as time is permissible)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Adjourn [Vote]</a:t>
            </a:r>
          </a:p>
          <a:p>
            <a:pPr marL="383540" lvl="1">
              <a:buClr>
                <a:srgbClr val="99CB38"/>
              </a:buClr>
            </a:pP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 Roll Call</a:t>
            </a:r>
            <a:endParaRPr lang="en-US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EEA representative: </a:t>
            </a:r>
            <a:r>
              <a:rPr lang="en-US" sz="1500" dirty="0">
                <a:latin typeface="Aptos Narrow"/>
                <a:ea typeface="+mn-lt"/>
                <a:cs typeface="+mn-lt"/>
              </a:rPr>
              <a:t>Jonathan Guzmán, Director of Environmental Justice &amp; Equity, Office of Environmental Justice and Equity </a:t>
            </a:r>
            <a:endParaRPr lang="en-US" sz="15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DCR representative: </a:t>
            </a:r>
            <a:r>
              <a:rPr lang="en-US" sz="1500" dirty="0">
                <a:latin typeface="Aptos Narrow"/>
                <a:ea typeface="+mn-lt"/>
                <a:cs typeface="+mn-lt"/>
              </a:rPr>
              <a:t>Monika Roy, Senior Director of Environmental Justice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Director</a:t>
            </a:r>
            <a:r>
              <a:rPr lang="en-US" sz="1500" b="1" dirty="0">
                <a:latin typeface="Aptos Narrow"/>
                <a:ea typeface="+mn-lt"/>
                <a:cs typeface="+mn-lt"/>
              </a:rPr>
              <a:t> of the Bureau of Climate and Environmental Health within the Department of Public Health, or a designee: </a:t>
            </a:r>
            <a:r>
              <a:rPr lang="en-US" sz="1500" dirty="0">
                <a:latin typeface="Aptos Narrow"/>
                <a:ea typeface="+mn-lt"/>
                <a:cs typeface="+mn-lt"/>
              </a:rPr>
              <a:t>Logan Bailey, Lead Scientist, Toxicology Division, Bureau of Climate and Environmental Health, Department of Public Health</a:t>
            </a:r>
            <a:endParaRPr lang="en-US" sz="1500" dirty="0">
              <a:latin typeface="Aptos Narrow"/>
              <a:ea typeface="Calibri Light"/>
              <a:cs typeface="Calibri Ligh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Health Alliance: </a:t>
            </a:r>
            <a:r>
              <a:rPr lang="en-US" sz="1500" dirty="0">
                <a:latin typeface="Aptos Narrow"/>
                <a:ea typeface="+mn-lt"/>
                <a:cs typeface="+mn-lt"/>
              </a:rPr>
              <a:t>Derrick Neal, Chief Public Health Officer, City of Cambridge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Redevelopment Authority:</a:t>
            </a:r>
            <a:r>
              <a:rPr lang="en-US" sz="1500" dirty="0">
                <a:latin typeface="Aptos Narrow"/>
                <a:ea typeface="+mn-lt"/>
                <a:cs typeface="+mn-lt"/>
              </a:rPr>
              <a:t> Kyle Vangel, Director of Projects and Planning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branch of the NAACP: </a:t>
            </a:r>
            <a:r>
              <a:rPr lang="en-US" sz="1500" dirty="0">
                <a:latin typeface="Aptos Narrow"/>
                <a:ea typeface="+mn-lt"/>
                <a:cs typeface="+mn-lt"/>
              </a:rPr>
              <a:t>Ken Reeves, President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Black Pastors Alliance, Inc.: </a:t>
            </a:r>
            <a:r>
              <a:rPr lang="en-US" sz="1500" dirty="0">
                <a:latin typeface="Aptos Narrow"/>
                <a:ea typeface="+mn-lt"/>
                <a:cs typeface="+mn-lt"/>
              </a:rPr>
              <a:t>Jeremy D. Battle, Pastor, Western Avenue Church</a:t>
            </a:r>
            <a:endParaRPr lang="en-US" sz="150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Massachusetts Bicycle Coalition, Inc.: </a:t>
            </a:r>
            <a:r>
              <a:rPr lang="en-US" sz="1500" dirty="0">
                <a:latin typeface="Aptos Narrow"/>
                <a:ea typeface="+mn-lt"/>
                <a:cs typeface="+mn-lt"/>
              </a:rPr>
              <a:t>Galen Mook, Executive Director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Charles River Conservancy, Inc.: </a:t>
            </a:r>
            <a:r>
              <a:rPr lang="en-US" sz="1500" dirty="0">
                <a:latin typeface="Aptos Narrow"/>
                <a:ea typeface="+mn-lt"/>
                <a:cs typeface="+mn-lt"/>
              </a:rPr>
              <a:t>Laura Jasinski, Executive Director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Cambridge Mothers Out Front:</a:t>
            </a:r>
            <a:r>
              <a:rPr lang="en-US" sz="1500" dirty="0">
                <a:latin typeface="Aptos Narrow"/>
                <a:ea typeface="+mn-lt"/>
                <a:cs typeface="+mn-lt"/>
              </a:rPr>
              <a:t> Angela DeSousa, Member and Leadership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The People for Riverbend Park Trust: </a:t>
            </a:r>
            <a:r>
              <a:rPr lang="en-US" sz="1500" dirty="0">
                <a:latin typeface="Aptos Narrow"/>
                <a:ea typeface="+mn-lt"/>
                <a:cs typeface="+mn-lt"/>
              </a:rPr>
              <a:t>Franziska "Fran" Amacher, Trustee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Individual:</a:t>
            </a:r>
            <a:r>
              <a:rPr lang="en-US" sz="1500" dirty="0">
                <a:latin typeface="Aptos Narrow"/>
                <a:ea typeface="+mn-lt"/>
                <a:cs typeface="+mn-lt"/>
              </a:rPr>
              <a:t> Lawrence Adkins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Individual: </a:t>
            </a:r>
            <a:r>
              <a:rPr lang="en-US" sz="1500" dirty="0">
                <a:latin typeface="Aptos Narrow"/>
                <a:ea typeface="+mn-lt"/>
                <a:cs typeface="+mn-lt"/>
              </a:rPr>
              <a:t>Sheila Headley-Burwell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Individual: </a:t>
            </a:r>
            <a:r>
              <a:rPr lang="en-US" sz="1500" dirty="0">
                <a:latin typeface="Aptos Narrow"/>
                <a:ea typeface="+mn-lt"/>
                <a:cs typeface="+mn-lt"/>
              </a:rPr>
              <a:t>Steven Miller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Individual:</a:t>
            </a:r>
            <a:r>
              <a:rPr lang="en-US" sz="1500" dirty="0">
                <a:latin typeface="Aptos Narrow"/>
                <a:ea typeface="+mn-lt"/>
                <a:cs typeface="+mn-lt"/>
              </a:rPr>
              <a:t> Thomas Leonard</a:t>
            </a:r>
            <a:endParaRPr lang="en-US" sz="15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+mn-lt"/>
                <a:cs typeface="+mn-lt"/>
              </a:rPr>
              <a:t> Individual:</a:t>
            </a:r>
            <a:r>
              <a:rPr lang="en-US" sz="1500" dirty="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Aptos Narrow"/>
                <a:ea typeface="Calibri"/>
                <a:cs typeface="Calibri"/>
              </a:rPr>
              <a:t> Individual:</a:t>
            </a:r>
            <a:r>
              <a:rPr lang="en-US" sz="1500" dirty="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 panose="020B0004020202020204" pitchFamily="34" charset="0"/>
              </a:rPr>
              <a:t>Task Force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All meeting notices will be publicly posted in accordance with Open Meeting Law requirements. </a:t>
            </a:r>
            <a:endParaRPr lang="en-US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Agendas will be distributed at least 48 hours in advance and include clear discussion topics.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Meeting minutes will be made publicly available within a reasonable timeframe.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No deliberation or decision-making will occur outside of publicly posted meetings.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Members will listen actively and respectfully to all speakers, including public comments.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Disagreements will be expressed constructively, focusing on ideas rather than individuals.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Interruptions will be minimized to ensure equitable participation by co-leads.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Time will be allocated for public comment, with clear guidelines on duration and format.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  Members will acknowledge and consider public input as part of the decision-making process. 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ED5-4DFF-D7C2-8938-BD25F01A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DC83-9886-CF7E-F97D-71AAA0F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</a:rPr>
              <a:t>Task Force Norms (continued)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87E-1996-C408-B8CA-56F6AC4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49" y="1902599"/>
            <a:ext cx="10990996" cy="4398674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Language access and accommodations will be provided to ensure inclusive participation.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Meetings will be held in accessible locations and/or virtually to accommodate diverse needs.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Materials will be shared in plain language and translated.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Members will strive to uplift voices from the frontline and historically marginalized communities.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Members will review materials in advance and come prepared to engage thoughtfully.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Attendance and punctuality are expected; members will notify the co-leads in advance if they are unable to attend. Members may send someone to attend the meetings in a public capacity, but that individual does not hold voting rights or formal standing within the task force.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Conflicts of interest will be disclosed and managed in accordance with applicable guidance.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Norms will be revisited periodically to reflect evolving needs and feedback.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Members are encouraged to suggest improvements to meeting processes and accessibility.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CAF5-3A6D-62D7-BA8B-B14D9A0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Zoom Logistics</a:t>
            </a:r>
            <a:endParaRPr lang="en-US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CB0C-E411-3654-AD68-F5BF68F8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870960"/>
          </a:xfrm>
        </p:spPr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>
                <a:latin typeface="Aptos Narrow"/>
                <a:ea typeface="Calibri Light"/>
                <a:cs typeface="Calibri Light"/>
              </a:rPr>
              <a:t>Chat is available for members to provide comments and pose questions (s</a:t>
            </a:r>
            <a:r>
              <a:rPr lang="en-US" sz="2800" dirty="0">
                <a:latin typeface="Aptos Narrow"/>
                <a:ea typeface="Calibri"/>
                <a:cs typeface="Calibri"/>
              </a:rPr>
              <a:t>ubject</a:t>
            </a:r>
            <a:r>
              <a:rPr lang="en-US" sz="2800" dirty="0">
                <a:latin typeface="Aptos Narrow"/>
                <a:ea typeface="+mn-lt"/>
                <a:cs typeface="+mn-lt"/>
              </a:rPr>
              <a:t> to public record)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>
                <a:latin typeface="Aptos Narrow"/>
                <a:ea typeface="+mn-lt"/>
                <a:cs typeface="+mn-lt"/>
              </a:rPr>
              <a:t>Please do not use the private messaging function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>
                <a:latin typeface="Aptos Narrow"/>
                <a:ea typeface="+mn-lt"/>
                <a:cs typeface="+mn-lt"/>
              </a:rPr>
              <a:t>Kindly mute your microphone unless you are actively addressing the Task Force to minimize background noise</a:t>
            </a:r>
            <a:endParaRPr lang="en-US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Wingdings" panose="020F0502020204030204" pitchFamily="34" charset="0"/>
              <a:buChar char="§"/>
            </a:pPr>
            <a:endParaRPr lang="en-US" sz="2800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08B-6460-0EAF-FB93-32C6D26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Review October 6 Meeting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BFAB-DFAC-10AB-0045-B8FC7AF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Any amendments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Vote</a:t>
            </a: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Discuss the recording of Task Force 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Discussion</a:t>
            </a: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43401415c2348b2acf59bdd2b778bd91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559ddc06d7d51001f1c6522b6cd52ddb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7CFEA-84BB-47E0-9B15-C12051878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202d-5dfe-4943-8fc4-9115dd8079c4"/>
    <ds:schemaRef ds:uri="699ac1d4-ca39-4946-aa46-a9cdf037d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cfac202d-5dfe-4943-8fc4-9115dd8079c4"/>
    <ds:schemaRef ds:uri="699ac1d4-ca39-4946-aa46-a9cdf037dbb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1030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Charles River Task Force on  Equitable River Access</vt:lpstr>
      <vt:lpstr>Notification of Recording</vt:lpstr>
      <vt:lpstr>Agenda</vt:lpstr>
      <vt:lpstr> Roll Call</vt:lpstr>
      <vt:lpstr>Task Force Norms</vt:lpstr>
      <vt:lpstr>Task Force Norms (continued)</vt:lpstr>
      <vt:lpstr>Zoom Logistics</vt:lpstr>
      <vt:lpstr>Review October 6 Meeting Minutes</vt:lpstr>
      <vt:lpstr>Discuss the recording of Task Force Meetings</vt:lpstr>
      <vt:lpstr>Discuss the November 6th Site Walk</vt:lpstr>
      <vt:lpstr>Discuss the Structure and Content for the Public Hearings</vt:lpstr>
      <vt:lpstr>Discuss the Structure and Content for the Public Hearings (Continued)</vt:lpstr>
      <vt:lpstr>Preliminary Recommendations for the Task Force Report - Discussion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Roy, Monika (DCR)</cp:lastModifiedBy>
  <cp:revision>282</cp:revision>
  <dcterms:created xsi:type="dcterms:W3CDTF">2025-08-11T23:41:35Z</dcterms:created>
  <dcterms:modified xsi:type="dcterms:W3CDTF">2025-11-07T20:36:41Z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