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300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17B1B-8C24-F170-2499-BAFA188BD3F7}" v="4" dt="2025-12-01T13:56:09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pPr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err="1"/>
              <a:t>በወንዝ</a:t>
            </a:r>
            <a:r>
              <a:rPr lang="en-US" sz="4800" b="1" dirty="0"/>
              <a:t> </a:t>
            </a:r>
            <a:r>
              <a:rPr lang="en-US" sz="4800" b="1" dirty="0" err="1"/>
              <a:t>ፍትሐዊ</a:t>
            </a:r>
            <a:r>
              <a:rPr lang="en-US" sz="4800" b="1" dirty="0"/>
              <a:t> </a:t>
            </a:r>
            <a:r>
              <a:rPr lang="en-US" sz="4800" b="1" dirty="0" err="1"/>
              <a:t>ተደራሽነት</a:t>
            </a:r>
            <a:r>
              <a:rPr lang="en-US" sz="4800" b="1" dirty="0"/>
              <a:t> </a:t>
            </a:r>
            <a:r>
              <a:rPr lang="en-US" sz="4800" b="1" dirty="0" err="1"/>
              <a:t>ላይ</a:t>
            </a:r>
            <a:r>
              <a:rPr lang="en-US" sz="4800" b="1" dirty="0"/>
              <a:t> </a:t>
            </a:r>
            <a:br>
              <a:rPr lang="en-US" sz="4800" b="1" dirty="0"/>
            </a:br>
            <a:r>
              <a:rPr lang="en-US" sz="4800" b="1" dirty="0"/>
              <a:t>የ Charles River </a:t>
            </a:r>
            <a:r>
              <a:rPr lang="en-US" sz="4800" b="1" dirty="0" err="1"/>
              <a:t>ግብረ</a:t>
            </a:r>
            <a:r>
              <a:rPr lang="en-US" sz="4800" b="1" dirty="0"/>
              <a:t> </a:t>
            </a:r>
            <a:r>
              <a:rPr lang="am-ET" sz="4800" b="1" dirty="0"/>
              <a:t>ኃ</a:t>
            </a:r>
            <a:r>
              <a:rPr lang="en-US" sz="4800" b="1" dirty="0" err="1"/>
              <a:t>ይል</a:t>
            </a:r>
            <a:r>
              <a:rPr lang="en-US" sz="4800" b="1" dirty="0"/>
              <a:t> 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 err="1">
                <a:solidFill>
                  <a:srgbClr val="004B24"/>
                </a:solidFill>
                <a:latin typeface="Arial"/>
                <a:cs typeface="Arial"/>
              </a:rPr>
              <a:t>ስብሰባ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5 | 1-ዲሴምበር-2025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Aptos Display"/>
                <a:ea typeface="Calibri Light"/>
                <a:cs typeface="Calibri Light"/>
              </a:rPr>
              <a:t>የስብሰባ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ሂደቶች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አጠቃላይ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እይታ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ከግብረ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am-ET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ኃ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ይሉ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አባላት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ግብረ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መልስ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፡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የመጨረሻ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ሰነዶች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/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መረጃዎች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ላይ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ስምምነት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ላይ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መድረስ</a:t>
            </a:r>
            <a:endParaRPr lang="en-US" sz="2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ለሁሉም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ግንኙነቶች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ተገቢ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ምላሽ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/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እውቅና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ሰጥቶ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መዝጋት</a:t>
            </a:r>
            <a:endParaRPr lang="en-US" sz="2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በግብረ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ሀይሉ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ስብሰባ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ጊዜ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ለውይይት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ተጨማሪ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ጊዜ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መስጠት</a:t>
            </a:r>
            <a:endParaRPr lang="en-US" sz="26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የስብሰባ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ሂደቶች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እንዴት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ይቀጥላሉ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፡</a:t>
            </a:r>
            <a:endParaRPr lang="en-US" sz="28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የፕሮጀክት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ቡድኑ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ስራውን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ከመቀጠሉ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በፊት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፡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ስምምነት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በሚፈልጉ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የውይይት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ርዕሶች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ላይ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ግብረ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am-ET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ኃ</a:t>
            </a:r>
            <a:r>
              <a:rPr lang="en-US" sz="26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ይሉ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በስብሰባ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ላይ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ሀሳብ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ሊያቀርብ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እና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ድምፅ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ሊሰጥ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6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ይችላል</a:t>
            </a:r>
            <a:r>
              <a:rPr lang="en-US" sz="26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፡፡</a:t>
            </a:r>
            <a:endParaRPr lang="en-US" sz="26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ቀጣይ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እርምጃዎች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እስከ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ዲሴምበር</a:t>
            </a:r>
            <a:r>
              <a:rPr lang="en-US" sz="2800" dirty="0">
                <a:latin typeface="Aptos Narrow"/>
                <a:ea typeface="+mn-lt"/>
                <a:cs typeface="+mn-lt"/>
              </a:rPr>
              <a:t> 31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ድረስ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ክፍት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የሆነ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ኦንላይን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መጠይቅ</a:t>
            </a:r>
            <a:endParaRPr lang="en-US" sz="2800" dirty="0">
              <a:latin typeface="Aptos Narrow"/>
              <a:ea typeface="+mn-lt"/>
              <a:cs typeface="+mn-lt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  <a:ea typeface="Calibri"/>
                <a:cs typeface="Calibri"/>
              </a:rPr>
              <a:t>በጃንዋሪ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ወር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የሚደረግ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እና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ትክክለኛ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ቀን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እና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ሰዓቱ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ወደፊት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የሚወሰን</a:t>
            </a:r>
            <a:r>
              <a:rPr lang="en-US" sz="2800" dirty="0">
                <a:latin typeface="Aptos Narrow"/>
                <a:ea typeface="Calibri"/>
                <a:cs typeface="Calibri"/>
              </a:rPr>
              <a:t> የ </a:t>
            </a:r>
            <a:r>
              <a:rPr lang="en-US" sz="2800" dirty="0" err="1"/>
              <a:t>ግብረ</a:t>
            </a:r>
            <a:r>
              <a:rPr lang="en-US" sz="2800" dirty="0"/>
              <a:t> </a:t>
            </a:r>
            <a:r>
              <a:rPr lang="am-ET" sz="2800" dirty="0"/>
              <a:t>ኃ</a:t>
            </a:r>
            <a:r>
              <a:rPr lang="en-US" sz="2800" dirty="0" err="1"/>
              <a:t>ይል</a:t>
            </a:r>
            <a:r>
              <a:rPr lang="en-US" sz="2800" dirty="0"/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የተራዘመ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ስብሰባ</a:t>
            </a:r>
            <a:r>
              <a:rPr lang="en-US" sz="2800" dirty="0">
                <a:latin typeface="Aptos Narrow"/>
                <a:ea typeface="Calibri"/>
                <a:cs typeface="Calibri"/>
              </a:rPr>
              <a:t> (የ Doodle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ኦንላይን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ቀጠሮ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ማስያዣ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በቅርቡ</a:t>
            </a:r>
            <a:r>
              <a:rPr lang="en-US" sz="2800" dirty="0"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latin typeface="Aptos Narrow"/>
                <a:ea typeface="Calibri"/>
                <a:cs typeface="Calibri"/>
              </a:rPr>
              <a:t>ይለቀቃል</a:t>
            </a:r>
            <a:r>
              <a:rPr lang="en-US" sz="2800" dirty="0">
                <a:latin typeface="Aptos Narrow"/>
                <a:ea typeface="Calibri"/>
                <a:cs typeface="Calibri"/>
              </a:rPr>
              <a:t>)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  <a:ea typeface="Calibri"/>
                <a:cs typeface="Calibri"/>
              </a:rPr>
              <a:t>ከ2-3 </a:t>
            </a:r>
            <a:r>
              <a:rPr lang="en-US" sz="2400" dirty="0" err="1">
                <a:latin typeface="Aptos Narrow"/>
                <a:ea typeface="Calibri"/>
                <a:cs typeface="Calibri"/>
              </a:rPr>
              <a:t>ሰዓታት</a:t>
            </a:r>
            <a:r>
              <a:rPr lang="en-US" sz="2400" dirty="0"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latin typeface="Aptos Narrow"/>
                <a:ea typeface="Calibri"/>
                <a:cs typeface="Calibri"/>
              </a:rPr>
              <a:t>ይቆያል</a:t>
            </a:r>
            <a:endParaRPr lang="en-US" sz="2400" dirty="0">
              <a:ea typeface="Calibri" panose="020F0502020204030204"/>
              <a:cs typeface="Calibri" panose="020F0502020204030204"/>
            </a:endParaRP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ቪርቹዋል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እና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በአካል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፣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በአካል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መገኘት</a:t>
            </a:r>
            <a:r>
              <a:rPr lang="en-US" sz="24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ይበረታታል</a:t>
            </a:r>
            <a:endParaRPr lang="en-US" sz="2400" dirty="0">
              <a:solidFill>
                <a:srgbClr val="404040"/>
              </a:solidFill>
              <a:latin typeface="Aptos Narrow" panose="020B0004020202020204" pitchFamily="34" charset="0"/>
              <a:ea typeface="Calibri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ሪከርድ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የማድረግ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የመቅረፅ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ማስታወቂያ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ይህ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ስብሰባ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ይቀረፃል</a:t>
            </a:r>
            <a:r>
              <a:rPr lang="am-E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፤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የጥበቃ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መዝናኛ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ዲፓርትመንት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ወይም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የሀይል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የአካባቢ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ጉዳዮች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አስፈፃሚ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ቢሮ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ይህን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ቪዲዮ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፣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የማይንቀሳቀስ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ምስል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፣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ድምፅ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ወይም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የቻት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ፅሁፍ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ግልባጭ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ሊያሰራጩ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ይችላሉ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፡፡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በዚህ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ቨርቹዋል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ስብሰባ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መሳተፋችሁን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ስትቀጥሉ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የሚቀረፅ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ዝግጅት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አካል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ለመሆን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ተስማምታች</a:t>
            </a:r>
            <a:r>
              <a:rPr lang="am-ET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ል፡፡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ቅጂዎች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የቻት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ፅሁፍ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ግልባጮች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የህዝቡ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ሪከርድ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ሊደረጉ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ይችላሉ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፡፡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የማስተርጎም</a:t>
            </a:r>
            <a:r>
              <a:rPr lang="en-US" dirty="0">
                <a:latin typeface="Times New Roman" pitchFamily="18" charset="0"/>
                <a:ea typeface="Calibri Light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Calibri Light"/>
                <a:cs typeface="Times New Roman" pitchFamily="18" charset="0"/>
              </a:rPr>
              <a:t>አገልግሎት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የማስተርጎም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አገልግሎት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በስፓኒሽ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ብራዚልያን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ሃይቲያን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ማንዳሪን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ካንቶኒዝ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እና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አረብኛ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እየተሰጠ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ነው</a:t>
            </a:r>
            <a:r>
              <a:rPr lang="ti-ET" sz="24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።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እርስዎ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በሚፈልጉት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ቁዋንቁዋ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ለመሳተፍ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፣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እርስዎ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በመረጡት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ቁዋንቁዋ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አገልግሎቱን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ለማግኘት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እባክዎ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ሰንጠረዡን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ይጎብኙ</a:t>
            </a:r>
            <a:r>
              <a:rPr lang="ti-ET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።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አስተርጉዋሚውን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መስማት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እንዲቻል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እባክዎ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ድምጽዎን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ዝቅ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አድርገው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ይናገሩ</a:t>
            </a:r>
            <a:r>
              <a:rPr lang="ti-ET" sz="24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።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የ Zoom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ዝግጅቶች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(Logistics)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Calibri Light"/>
                <a:cs typeface="Calibri Light"/>
              </a:rPr>
              <a:t>አባላት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አስተያየት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እንዲሰጡ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እና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ጥያቄዎችን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እንዲያቀርቡ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ቻት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(Chat)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ማድረግ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የሚችሉበት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ቦታ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አለ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(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ይህ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በህዝብ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መዝገብ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ውስጥ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ሊገባ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Aptos Narrow"/>
                <a:ea typeface="Calibri Light"/>
                <a:cs typeface="Calibri Light"/>
              </a:rPr>
              <a:t>ይችላል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) 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እባክዎን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የግል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መልእክት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መላኪያውን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አይጠቀሙ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Aptos Narrow"/>
                <a:ea typeface="+mn-lt"/>
                <a:cs typeface="+mn-lt"/>
              </a:rPr>
              <a:t>ከግብረ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am-ET" sz="2800" dirty="0">
                <a:latin typeface="Aptos Narrow"/>
                <a:ea typeface="+mn-lt"/>
                <a:cs typeface="+mn-lt"/>
              </a:rPr>
              <a:t>ኃ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ይል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ጋር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በቀጥታ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እየተነጋገሩ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ካልሆነ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በስተቀር</a:t>
            </a:r>
            <a:r>
              <a:rPr lang="en-US" sz="2800" dirty="0">
                <a:latin typeface="Aptos Narrow"/>
                <a:ea typeface="+mn-lt"/>
                <a:cs typeface="+mn-lt"/>
              </a:rPr>
              <a:t>፥ ከ</a:t>
            </a:r>
            <a:r>
              <a:rPr lang="am-ET" sz="2800" dirty="0">
                <a:latin typeface="Aptos Narrow"/>
                <a:ea typeface="+mn-lt"/>
                <a:cs typeface="+mn-lt"/>
              </a:rPr>
              <a:t>ኃ</a:t>
            </a:r>
            <a:r>
              <a:rPr lang="en-US" sz="2800" dirty="0">
                <a:latin typeface="Aptos Narrow"/>
                <a:ea typeface="+mn-lt"/>
                <a:cs typeface="+mn-lt"/>
              </a:rPr>
              <a:t>ላ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የሚመጣ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ድምፅን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ለመቀነስ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ሲባል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እባክዎ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ማይክራፎኖትን</a:t>
            </a:r>
            <a:r>
              <a:rPr lang="en-US" sz="2800" dirty="0">
                <a:latin typeface="Aptos Narrow"/>
                <a:ea typeface="+mn-lt"/>
                <a:cs typeface="+mn-lt"/>
              </a:rPr>
              <a:t> </a:t>
            </a:r>
            <a:r>
              <a:rPr lang="en-US" sz="2800" dirty="0" err="1">
                <a:latin typeface="Aptos Narrow"/>
                <a:ea typeface="+mn-lt"/>
                <a:cs typeface="+mn-lt"/>
              </a:rPr>
              <a:t>ይዝጉ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/>
              <a:t>የአባላትን</a:t>
            </a:r>
            <a:r>
              <a:rPr lang="en-US" dirty="0"/>
              <a:t> </a:t>
            </a:r>
            <a:r>
              <a:rPr lang="en-US" dirty="0" err="1"/>
              <a:t>ስም</a:t>
            </a:r>
            <a:r>
              <a:rPr lang="en-US" dirty="0"/>
              <a:t> </a:t>
            </a:r>
            <a:r>
              <a:rPr lang="en-US" dirty="0" err="1"/>
              <a:t>ዝርዝር</a:t>
            </a:r>
            <a:r>
              <a:rPr lang="en-US" dirty="0"/>
              <a:t> </a:t>
            </a:r>
            <a:r>
              <a:rPr lang="en-US" dirty="0" err="1"/>
              <a:t>መጥራት</a:t>
            </a:r>
            <a:r>
              <a:rPr lang="en-US" dirty="0"/>
              <a:t> 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የ EEA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ተወካይ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 </a:t>
            </a:r>
            <a:r>
              <a:rPr lang="en-US" sz="1500" dirty="0">
                <a:latin typeface="Aptos Narrow"/>
                <a:ea typeface="+mn-lt"/>
                <a:cs typeface="+mn-lt"/>
              </a:rPr>
              <a:t>Jonathan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Guzmán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የአካባቢያዊ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ፍትሐዊነት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እኩል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ተጠቃሚነት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ዳይሬክተር</a:t>
            </a:r>
            <a:r>
              <a:rPr lang="am-ET" sz="1500" dirty="0">
                <a:latin typeface="Aptos Narrow"/>
                <a:ea typeface="+mn-lt"/>
                <a:cs typeface="+mn-lt"/>
              </a:rPr>
              <a:t>፣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የአካባቢያዊ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ፍትህ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እኩል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ተጠቃሚነት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ቢሮ</a:t>
            </a:r>
            <a:r>
              <a:rPr lang="en-US" sz="1500" dirty="0">
                <a:latin typeface="Aptos Narrow"/>
                <a:ea typeface="+mn-lt"/>
                <a:cs typeface="+mn-lt"/>
              </a:rPr>
              <a:t> </a:t>
            </a:r>
            <a:endParaRPr lang="en-US" sz="150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የ DCR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ተወካይ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Monika Roy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የአካባቢያዊ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ፍትህ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ከፍተኛ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ዳይሬክተር</a:t>
            </a:r>
            <a:r>
              <a:rPr lang="en-US" sz="1500" dirty="0">
                <a:latin typeface="Aptos Narrow"/>
                <a:ea typeface="+mn-lt"/>
                <a:cs typeface="+mn-lt"/>
              </a:rPr>
              <a:t>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በማህበረሰብ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ጤና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ዲፓርትመንት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ውስጥ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ያለው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የአየር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ንብረት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አካባቢ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ጤና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ቢሮ</a:t>
            </a:r>
            <a:r>
              <a:rPr lang="en-US" sz="1500" dirty="0">
                <a:latin typeface="Aptos Narrow"/>
                <a:ea typeface="+mn-lt"/>
                <a:cs typeface="+mn-lt"/>
              </a:rPr>
              <a:t> (Bureau)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ዳይሬክተር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ወይም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ተወካይ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Logan Bailey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ዋና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ሳይንቲስት</a:t>
            </a:r>
            <a:r>
              <a:rPr lang="am-ET" sz="1500" dirty="0">
                <a:latin typeface="Aptos Narrow"/>
                <a:ea typeface="+mn-lt"/>
                <a:cs typeface="+mn-lt"/>
              </a:rPr>
              <a:t>፣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ቶክሲኮሎጂ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ክፍል</a:t>
            </a:r>
            <a:r>
              <a:rPr lang="en-US" sz="1500" dirty="0">
                <a:latin typeface="Aptos Narrow"/>
                <a:ea typeface="+mn-lt"/>
                <a:cs typeface="+mn-lt"/>
              </a:rPr>
              <a:t>፣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የአየር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ንብረት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አካባቢ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ጤና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ቢሮ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፣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የማህበረሰብ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ጤና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ዲፓርትመንት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endParaRPr lang="en-US" sz="1500" dirty="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500" dirty="0">
                <a:latin typeface="Aptos Narrow"/>
                <a:ea typeface="+mn-lt"/>
                <a:cs typeface="+mn-lt"/>
              </a:rPr>
              <a:t>Derrick Neal</a:t>
            </a:r>
            <a:r>
              <a:rPr lang="am-ET" sz="1500" dirty="0">
                <a:latin typeface="Aptos Narrow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ዋና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የህዝብ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ጤና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ኦፊሰር</a:t>
            </a:r>
            <a:r>
              <a:rPr lang="am-ET" sz="1500" dirty="0">
                <a:latin typeface="Aptos Narrow"/>
                <a:ea typeface="+mn-lt"/>
                <a:cs typeface="+mn-lt"/>
              </a:rPr>
              <a:t>፣</a:t>
            </a:r>
            <a:r>
              <a:rPr lang="en-US" sz="1500" dirty="0">
                <a:latin typeface="Aptos Narrow"/>
                <a:ea typeface="+mn-lt"/>
                <a:cs typeface="+mn-lt"/>
              </a:rPr>
              <a:t>  የ Cambridge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ከተማ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የመልሶ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ማልማት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ባለስልጣን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</a:t>
            </a:r>
            <a:r>
              <a:rPr lang="en-US" sz="1500" dirty="0">
                <a:latin typeface="Aptos Narrow"/>
                <a:ea typeface="+mn-lt"/>
                <a:cs typeface="+mn-lt"/>
              </a:rPr>
              <a:t> Kyle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Vangel</a:t>
            </a:r>
            <a:r>
              <a:rPr lang="en-US" sz="1500" dirty="0">
                <a:latin typeface="Aptos Narrow"/>
                <a:ea typeface="+mn-lt"/>
                <a:cs typeface="+mn-lt"/>
              </a:rPr>
              <a:t>‚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የፕሮጀክቶች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እቅድ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ዝግጅት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ዳይሬክተር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የ NAACP የ Cambridge 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ቅርንጫፍ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: </a:t>
            </a:r>
            <a:r>
              <a:rPr lang="en-US" sz="1500" dirty="0">
                <a:latin typeface="Aptos Narrow"/>
                <a:ea typeface="+mn-lt"/>
                <a:cs typeface="+mn-lt"/>
              </a:rPr>
              <a:t>Ken Reeves</a:t>
            </a:r>
            <a:r>
              <a:rPr lang="am-ET" sz="1500" dirty="0">
                <a:latin typeface="Aptos Narrow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ፕሬዝዳንት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Jeremy D. Battle</a:t>
            </a:r>
            <a:r>
              <a:rPr lang="am-ET" sz="1500" dirty="0">
                <a:latin typeface="Aptos Narrow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ፓስተር</a:t>
            </a:r>
            <a:r>
              <a:rPr lang="am-ET" sz="1500" dirty="0">
                <a:latin typeface="Aptos Narrow"/>
                <a:ea typeface="+mn-lt"/>
                <a:cs typeface="+mn-lt"/>
              </a:rPr>
              <a:t>፣</a:t>
            </a:r>
            <a:r>
              <a:rPr lang="en-US" sz="1500" dirty="0">
                <a:latin typeface="Aptos Narrow"/>
                <a:ea typeface="+mn-lt"/>
                <a:cs typeface="+mn-lt"/>
              </a:rPr>
              <a:t> Western Avenue Church</a:t>
            </a:r>
            <a:endParaRPr lang="en-US" sz="150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Galen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Mook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አስፈፃሚ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ዳይሬክተር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Laura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Jasinski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አስፈፃሚ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ዳይሬክተር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500" dirty="0">
                <a:latin typeface="Aptos Narrow"/>
                <a:ea typeface="+mn-lt"/>
                <a:cs typeface="+mn-lt"/>
              </a:rPr>
              <a:t> Angela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DeSousa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አባል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እና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አመራር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500" dirty="0">
                <a:latin typeface="Aptos Narrow"/>
                <a:ea typeface="+mn-lt"/>
                <a:cs typeface="+mn-lt"/>
              </a:rPr>
              <a:t>Franziska "Fran"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Amacher</a:t>
            </a:r>
            <a:r>
              <a:rPr lang="en-US" sz="1500" dirty="0">
                <a:latin typeface="Power Geez Unicode1"/>
                <a:ea typeface="+mn-lt"/>
                <a:cs typeface="+mn-lt"/>
              </a:rPr>
              <a:t>‚</a:t>
            </a:r>
            <a:r>
              <a:rPr lang="en-US" sz="1500" dirty="0">
                <a:latin typeface="Aptos Narrow"/>
                <a:ea typeface="+mn-lt"/>
                <a:cs typeface="+mn-lt"/>
              </a:rPr>
              <a:t> </a:t>
            </a:r>
            <a:r>
              <a:rPr lang="en-US" sz="1500" dirty="0" err="1">
                <a:latin typeface="Aptos Narrow"/>
                <a:ea typeface="+mn-lt"/>
                <a:cs typeface="+mn-lt"/>
              </a:rPr>
              <a:t>ባለአደራ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( Individual):</a:t>
            </a:r>
            <a:r>
              <a:rPr lang="en-US" sz="1500" dirty="0">
                <a:latin typeface="Aptos Narrow"/>
                <a:ea typeface="+mn-lt"/>
                <a:cs typeface="+mn-lt"/>
              </a:rPr>
              <a:t> Lawrence Adkins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Steven Miller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 :</a:t>
            </a:r>
            <a:r>
              <a:rPr lang="en-US" sz="1500" dirty="0">
                <a:latin typeface="Aptos Narrow"/>
                <a:ea typeface="+mn-lt"/>
                <a:cs typeface="+mn-lt"/>
              </a:rPr>
              <a:t> Thomas Leonard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:</a:t>
            </a:r>
            <a:r>
              <a:rPr lang="en-US" sz="150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Calibri"/>
                <a:cs typeface="Calibri"/>
              </a:rPr>
              <a:t> </a:t>
            </a:r>
            <a:r>
              <a:rPr lang="en-US" sz="1500" b="1" dirty="0" err="1">
                <a:latin typeface="Aptos Narrow"/>
                <a:ea typeface="+mn-lt"/>
                <a:cs typeface="+mn-lt"/>
              </a:rPr>
              <a:t>ግለሰብ</a:t>
            </a:r>
            <a:r>
              <a:rPr lang="en-US" sz="1500" b="1" dirty="0">
                <a:latin typeface="Aptos Narrow"/>
                <a:ea typeface="+mn-lt"/>
                <a:cs typeface="+mn-lt"/>
              </a:rPr>
              <a:t> </a:t>
            </a:r>
            <a:r>
              <a:rPr lang="en-US" sz="1500" b="1" dirty="0">
                <a:latin typeface="Aptos Narrow"/>
                <a:ea typeface="Calibri"/>
                <a:cs typeface="Calibri"/>
              </a:rPr>
              <a:t>:</a:t>
            </a:r>
            <a:r>
              <a:rPr lang="en-US" sz="150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የግብረ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am-ET" dirty="0">
                <a:latin typeface="Aptos Display" panose="020B0004020202020204" pitchFamily="34" charset="0"/>
              </a:rPr>
              <a:t>ኃ</a:t>
            </a:r>
            <a:r>
              <a:rPr lang="en-US" dirty="0" err="1">
                <a:latin typeface="Aptos Display" panose="020B0004020202020204" pitchFamily="34" charset="0"/>
              </a:rPr>
              <a:t>ይል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ደንቦች</a:t>
            </a:r>
            <a:r>
              <a:rPr lang="en-US" dirty="0">
                <a:latin typeface="Aptos Display" panose="020B0004020202020204" pitchFamily="34" charset="0"/>
              </a:rPr>
              <a:t> (Norms)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ሁሉም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የስብሰባ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ማስታወቂያዎች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በ Open Meeting Law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መስፈርት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መሰረት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ለህዝብ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ይሆናሉ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ይለጠፋሉ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አጀንዳዎች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ቢያንስ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ከ 48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ሰዓታት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በፊት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አስቀድመው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ይሰራጫሉ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ግልፅ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የውይይት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ርዕስን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ይይዛሉ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የስብሰባ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ቃለ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ጉባኤዎች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ምክንያታዊ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በሆነ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የጊዜ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ገደብ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ውስጥ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ለህዝቡ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ይሆናሉ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ምንም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አይነት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ምክክር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ወይም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ውሳኔ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ማስተላለፎች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ለህዝቡ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ከሆኑ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ስብሰባዎች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ውጪ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አይከናወኑም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የህዝብ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አስተያየቶችን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ጨምሮ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ሁሉንም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ተናጋሪዎች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በንቃት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በአክብሮት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ያዳምጣሉ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አለመስማማቶች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ገንቢ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በሆነ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ሁኔታ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፣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ከግለሰቡ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ይልቅ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ሀሳቦች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ላይ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በማተኮር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ይገለፃሉ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co-leads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ፍትሐዊ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ተሳትፎ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ያገኙ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መሆኑን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ለማረጋገጥ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ማ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ቋ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ረጦች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እንዲቀንሱ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ይደረጋል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ለህዝብ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አስተያየት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ጊዜ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ይመደባል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ለአስተያየቱ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የሚሰጠውን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ጊዜ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አስተያየቱ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የሚቀርብበትን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መንገድ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የሚመለከት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ግልፅ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መመሪያ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ይኖራል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ከህዝብ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ለሚገኙ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ግብአቶች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እውቅና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ይሰጣሉ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የውሳኔ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መስጠት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አካል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በማድረግም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ከግምት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ያስገ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ቧ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ቸዋል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የግብረ</a:t>
            </a:r>
            <a:r>
              <a:rPr lang="en-US" dirty="0">
                <a:latin typeface="Aptos Display"/>
              </a:rPr>
              <a:t> </a:t>
            </a:r>
            <a:r>
              <a:rPr lang="am-ET" dirty="0">
                <a:latin typeface="Aptos Display"/>
              </a:rPr>
              <a:t>ኃ</a:t>
            </a:r>
            <a:r>
              <a:rPr lang="en-US" dirty="0" err="1">
                <a:latin typeface="Aptos Display"/>
              </a:rPr>
              <a:t>ይል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ደንቦች</a:t>
            </a:r>
            <a:r>
              <a:rPr lang="en-US" dirty="0">
                <a:latin typeface="Aptos Display"/>
              </a:rPr>
              <a:t>  (</a:t>
            </a:r>
            <a:r>
              <a:rPr lang="en-US" dirty="0" err="1">
                <a:latin typeface="Aptos Display"/>
              </a:rPr>
              <a:t>ቀጥ</a:t>
            </a:r>
            <a:r>
              <a:rPr lang="am-ET" dirty="0">
                <a:latin typeface="Aptos Display"/>
              </a:rPr>
              <a:t>ሏ</a:t>
            </a:r>
            <a:r>
              <a:rPr lang="en-US" dirty="0">
                <a:latin typeface="Aptos Display"/>
              </a:rPr>
              <a:t>ል)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አካታች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ተሳትፎን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ለማረጋገጥ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፥ 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ን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ን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ለመረዳት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የሚያስችል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ድጋፍ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አስፈላጊ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ማስተካከያዎች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(accommodations)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ይሰጣሉ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የተለያዩ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ፍላጎቶችን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ተሳታፊ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ለማድረግ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እንቅፋቶችን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ለማስወገድ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ስብሰባዎች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በተደራሽ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ቦታዎች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ወይም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በቨርቹዋል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ይደረጋሉ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 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የስብሰባው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ሰነዶች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መረጃዎች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(materials)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በግልፅ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ን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ተተርጉመው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ይጋራሉ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ከፊት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ለፊት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የሆኑ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የተጋለጡ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(frontline)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በታሪክ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አጋጣሚ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የተገለሉ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(historically marginalized)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ማህበረሰቦችን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ድምፅ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ለማጉላት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ጥረት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ያደርጋሉ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ሰነዶችን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መረጃዎችን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አስቀድመው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ያጠናሉ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ይገመግማሉ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አስበው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በጥንቃቄ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(thoughtfully)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ለመሳተፍ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ተዘጋጅተው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ይመጣሉ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 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መገኘት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ሰአት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ማክበር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ይጠበቃል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መገኘት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ካልቻሉ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ለ co-leads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አስቀድመው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ያሳውቃሉ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አባሎች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የማይገኙ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ከሆነ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ሌላ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ስብሰባው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ላይ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እንደማንኛውም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የማህበረሰብ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ሆኖ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(public capacity)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እንዲሳተፍ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ሊልኩ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ይችላሉ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፤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ነገር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ያ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ሰው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የመምረጥ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መብት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የለውም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ወይም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እንደ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Display"/>
              </a:rPr>
              <a:t>ግብረ</a:t>
            </a:r>
            <a:r>
              <a:rPr lang="en-US" sz="2000" dirty="0">
                <a:solidFill>
                  <a:schemeClr val="tx1"/>
                </a:solidFill>
                <a:latin typeface="Aptos Display"/>
              </a:rPr>
              <a:t> </a:t>
            </a:r>
            <a:r>
              <a:rPr lang="am-ET" sz="2000" dirty="0">
                <a:solidFill>
                  <a:schemeClr val="tx1"/>
                </a:solidFill>
                <a:latin typeface="Aptos Display"/>
              </a:rPr>
              <a:t>ኃ</a:t>
            </a:r>
            <a:r>
              <a:rPr lang="en-US" sz="2000" dirty="0" err="1">
                <a:solidFill>
                  <a:schemeClr val="tx1"/>
                </a:solidFill>
                <a:latin typeface="Aptos Display"/>
              </a:rPr>
              <a:t>ይል</a:t>
            </a:r>
            <a:r>
              <a:rPr lang="en-US" sz="2000" dirty="0"/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አይቆጠርም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 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የጥቅም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ግጭቶች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ግልፅ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ይደረጋሉ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ጉዳዩ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በሚመለከተው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መመሪያ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መሰረት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ይስተናገዳሉ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አዳዲስ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የሚመጡ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ፍላጎቶችን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ግብረ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መልሶችን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እንዲያንፀባርቁ</a:t>
            </a:r>
            <a:r>
              <a:rPr lang="am-ET" sz="2000" dirty="0">
                <a:solidFill>
                  <a:schemeClr val="tx1"/>
                </a:solidFill>
                <a:latin typeface="Aptos Narrow"/>
              </a:rPr>
              <a:t>፥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ደንቦች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በየወቅቱ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በድጋሚ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ይታያሉ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አባላት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በስብሰባ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ሂደቶች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እና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ተደራሽነቶች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ላይ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ማሻሻያዎችን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እንዲጠቁሙ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ይበረታታሉ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፡፡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0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አጀንዳ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እንኳን</a:t>
            </a:r>
            <a:r>
              <a:rPr lang="en-US" sz="1600" dirty="0"/>
              <a:t> </a:t>
            </a:r>
            <a:r>
              <a:rPr lang="en-US" sz="1600" dirty="0" err="1"/>
              <a:t>በደህና</a:t>
            </a:r>
            <a:r>
              <a:rPr lang="en-US" sz="1600" dirty="0"/>
              <a:t> </a:t>
            </a:r>
            <a:r>
              <a:rPr lang="en-US" sz="1600" dirty="0" err="1"/>
              <a:t>መጡ</a:t>
            </a:r>
            <a:r>
              <a:rPr lang="en-US" sz="1600" dirty="0"/>
              <a:t> </a:t>
            </a:r>
            <a:r>
              <a:rPr lang="en-US" sz="1600" dirty="0" err="1"/>
              <a:t>እና</a:t>
            </a:r>
            <a:r>
              <a:rPr lang="en-US" sz="1600" dirty="0"/>
              <a:t> </a:t>
            </a:r>
            <a:r>
              <a:rPr lang="en-US" sz="1600" dirty="0" err="1"/>
              <a:t>የአባላትን</a:t>
            </a:r>
            <a:r>
              <a:rPr lang="en-US" sz="1600" dirty="0"/>
              <a:t> </a:t>
            </a:r>
            <a:r>
              <a:rPr lang="en-US" sz="1600" dirty="0" err="1"/>
              <a:t>ስም</a:t>
            </a:r>
            <a:r>
              <a:rPr lang="en-US" sz="1600" dirty="0"/>
              <a:t> </a:t>
            </a:r>
            <a:r>
              <a:rPr lang="en-US" sz="1600" dirty="0" err="1"/>
              <a:t>ዝርዝር</a:t>
            </a:r>
            <a:r>
              <a:rPr lang="en-US" sz="1600" dirty="0"/>
              <a:t> </a:t>
            </a:r>
            <a:r>
              <a:rPr lang="en-US" sz="1600" dirty="0" err="1"/>
              <a:t>መጥራት</a:t>
            </a:r>
            <a:endParaRPr lang="en-US" sz="1600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የኖቬምበር</a:t>
            </a:r>
            <a:r>
              <a:rPr lang="en-US" sz="1600" dirty="0"/>
              <a:t> 3 4ኛ </a:t>
            </a:r>
            <a:r>
              <a:rPr lang="en-US" sz="1600" dirty="0" err="1"/>
              <a:t>ስብሰባ</a:t>
            </a:r>
            <a:r>
              <a:rPr lang="en-US" sz="1600" dirty="0"/>
              <a:t> </a:t>
            </a:r>
            <a:r>
              <a:rPr lang="en-US" sz="1600" dirty="0" err="1"/>
              <a:t>ቃለ</a:t>
            </a:r>
            <a:r>
              <a:rPr lang="en-US" sz="1600" dirty="0"/>
              <a:t> </a:t>
            </a:r>
            <a:r>
              <a:rPr lang="en-US" sz="1600" dirty="0" err="1"/>
              <a:t>ጉባኤዎችን</a:t>
            </a:r>
            <a:r>
              <a:rPr lang="en-US" sz="1600" dirty="0"/>
              <a:t> </a:t>
            </a:r>
            <a:r>
              <a:rPr lang="en-US" sz="1600" dirty="0" err="1"/>
              <a:t>እንደገና</a:t>
            </a:r>
            <a:r>
              <a:rPr lang="en-US" sz="1600" dirty="0"/>
              <a:t> </a:t>
            </a:r>
            <a:r>
              <a:rPr lang="en-US" sz="1600" dirty="0" err="1"/>
              <a:t>መገምገም</a:t>
            </a:r>
            <a:r>
              <a:rPr lang="en-US" sz="1600" dirty="0"/>
              <a:t>  [</a:t>
            </a:r>
            <a:r>
              <a:rPr lang="en-US" sz="1600" dirty="0" err="1"/>
              <a:t>ድምፅ</a:t>
            </a:r>
            <a:r>
              <a:rPr lang="en-US" sz="1600" dirty="0"/>
              <a:t> </a:t>
            </a:r>
            <a:r>
              <a:rPr lang="en-US" sz="1600" dirty="0" err="1"/>
              <a:t>መስጠት</a:t>
            </a:r>
            <a:r>
              <a:rPr lang="en-US" sz="1600" dirty="0"/>
              <a:t>]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የስብሰባው</a:t>
            </a:r>
            <a:r>
              <a:rPr lang="en-US" sz="1600" dirty="0"/>
              <a:t> </a:t>
            </a:r>
            <a:r>
              <a:rPr lang="en-US" sz="1600" dirty="0" err="1"/>
              <a:t>ሂደቶች</a:t>
            </a:r>
            <a:r>
              <a:rPr lang="en-US" sz="1600" dirty="0"/>
              <a:t> </a:t>
            </a:r>
            <a:r>
              <a:rPr lang="en-US" sz="1600" dirty="0" err="1"/>
              <a:t>አጠቃላይ</a:t>
            </a:r>
            <a:r>
              <a:rPr lang="en-US" sz="1600" dirty="0"/>
              <a:t> </a:t>
            </a:r>
            <a:r>
              <a:rPr lang="en-US" sz="1600" dirty="0" err="1"/>
              <a:t>እይታ</a:t>
            </a:r>
            <a:endParaRPr lang="en-US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ከዚህ</a:t>
            </a:r>
            <a:r>
              <a:rPr lang="en-US" sz="1600" dirty="0"/>
              <a:t> </a:t>
            </a:r>
            <a:r>
              <a:rPr lang="en-US" sz="1600" dirty="0" err="1"/>
              <a:t>ቀደም</a:t>
            </a:r>
            <a:r>
              <a:rPr lang="en-US" sz="1600" dirty="0"/>
              <a:t> </a:t>
            </a:r>
            <a:r>
              <a:rPr lang="en-US" sz="1600" dirty="0" err="1"/>
              <a:t>የታዩ</a:t>
            </a:r>
            <a:r>
              <a:rPr lang="en-US" sz="1600" dirty="0"/>
              <a:t> </a:t>
            </a:r>
            <a:r>
              <a:rPr lang="en-US" sz="1600" dirty="0" err="1"/>
              <a:t>ጉዳዮች</a:t>
            </a:r>
            <a:r>
              <a:rPr lang="en-US" sz="1600" dirty="0"/>
              <a:t>: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ለግብረ</a:t>
            </a:r>
            <a:r>
              <a:rPr lang="en-US" sz="1600" dirty="0"/>
              <a:t> </a:t>
            </a:r>
            <a:r>
              <a:rPr lang="en-US" sz="1600" dirty="0" err="1"/>
              <a:t>ኃይሉ</a:t>
            </a:r>
            <a:r>
              <a:rPr lang="en-US" sz="1600" dirty="0"/>
              <a:t> </a:t>
            </a:r>
            <a:r>
              <a:rPr lang="en-US" sz="1600" dirty="0" err="1"/>
              <a:t>የመጨረሻ</a:t>
            </a:r>
            <a:r>
              <a:rPr lang="en-US" sz="1600" dirty="0"/>
              <a:t> </a:t>
            </a:r>
            <a:r>
              <a:rPr lang="en-US" sz="1600" dirty="0" err="1"/>
              <a:t>ሪፖርት</a:t>
            </a:r>
            <a:r>
              <a:rPr lang="en-US" sz="1600" dirty="0"/>
              <a:t> </a:t>
            </a:r>
            <a:r>
              <a:rPr lang="en-US" sz="1600" dirty="0" err="1"/>
              <a:t>የተዘጋጁ</a:t>
            </a:r>
            <a:r>
              <a:rPr lang="en-US" sz="1600" dirty="0"/>
              <a:t> </a:t>
            </a:r>
            <a:r>
              <a:rPr lang="en-US" sz="1600" dirty="0" err="1"/>
              <a:t>የመጀመሪያ</a:t>
            </a:r>
            <a:r>
              <a:rPr lang="en-US" sz="1600" dirty="0"/>
              <a:t> </a:t>
            </a:r>
            <a:r>
              <a:rPr lang="en-US" sz="1600" dirty="0" err="1"/>
              <a:t>ደረጃ</a:t>
            </a:r>
            <a:r>
              <a:rPr lang="en-US" sz="1600" dirty="0"/>
              <a:t> </a:t>
            </a:r>
            <a:r>
              <a:rPr lang="en-US" sz="1600" dirty="0" err="1"/>
              <a:t>ምክረ</a:t>
            </a:r>
            <a:r>
              <a:rPr lang="en-US" sz="1600" dirty="0"/>
              <a:t> </a:t>
            </a:r>
            <a:r>
              <a:rPr lang="en-US" sz="1600" dirty="0" err="1"/>
              <a:t>ሀሳቦች</a:t>
            </a:r>
            <a:r>
              <a:rPr lang="en-US" sz="1600" dirty="0"/>
              <a:t> </a:t>
            </a:r>
            <a:r>
              <a:rPr lang="en-US" sz="1600" dirty="0" err="1"/>
              <a:t>ላይ</a:t>
            </a:r>
            <a:r>
              <a:rPr lang="en-US" sz="1600" dirty="0"/>
              <a:t> </a:t>
            </a:r>
            <a:r>
              <a:rPr lang="en-US" sz="1600" dirty="0" err="1"/>
              <a:t>ውይይት</a:t>
            </a:r>
            <a:r>
              <a:rPr lang="en-US" sz="1600" dirty="0"/>
              <a:t> </a:t>
            </a:r>
            <a:r>
              <a:rPr lang="en-US" sz="1600" dirty="0" err="1"/>
              <a:t>ማድረግ</a:t>
            </a:r>
            <a:r>
              <a:rPr lang="en-US" sz="1600" dirty="0"/>
              <a:t> (</a:t>
            </a:r>
            <a:r>
              <a:rPr lang="en-US" sz="1600" dirty="0" err="1"/>
              <a:t>ከግብረ</a:t>
            </a:r>
            <a:r>
              <a:rPr lang="en-US" sz="1600" dirty="0"/>
              <a:t> </a:t>
            </a:r>
            <a:r>
              <a:rPr lang="en-US" sz="1600" dirty="0" err="1"/>
              <a:t>ኃይል</a:t>
            </a:r>
            <a:r>
              <a:rPr lang="en-US" sz="1600" dirty="0"/>
              <a:t>  </a:t>
            </a:r>
            <a:r>
              <a:rPr lang="en-US" sz="1600" dirty="0" err="1"/>
              <a:t>ስብሰባ</a:t>
            </a:r>
            <a:r>
              <a:rPr lang="en-US" sz="1600" dirty="0"/>
              <a:t> #4 </a:t>
            </a:r>
            <a:r>
              <a:rPr lang="en-US" sz="1600" dirty="0" err="1"/>
              <a:t>የተላለፈ</a:t>
            </a:r>
            <a:r>
              <a:rPr lang="en-US" sz="1600" dirty="0"/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አዲስ</a:t>
            </a:r>
            <a:r>
              <a:rPr lang="en-US" sz="1600" dirty="0"/>
              <a:t> </a:t>
            </a:r>
            <a:r>
              <a:rPr lang="en-US" sz="1600" dirty="0" err="1"/>
              <a:t>ጉዳይ</a:t>
            </a:r>
            <a:endParaRPr lang="en-US" sz="1600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የጥናት</a:t>
            </a:r>
            <a:r>
              <a:rPr lang="en-US" sz="1600" dirty="0"/>
              <a:t> </a:t>
            </a:r>
            <a:r>
              <a:rPr lang="en-US" sz="1600" dirty="0" err="1"/>
              <a:t>አዳዲስ</a:t>
            </a:r>
            <a:r>
              <a:rPr lang="en-US" sz="1600" dirty="0"/>
              <a:t> </a:t>
            </a:r>
            <a:r>
              <a:rPr lang="en-US" sz="1600" dirty="0" err="1"/>
              <a:t>ግኝቶችን</a:t>
            </a:r>
            <a:r>
              <a:rPr lang="en-US" sz="1600" dirty="0"/>
              <a:t> </a:t>
            </a:r>
            <a:r>
              <a:rPr lang="en-US" sz="1600" dirty="0" err="1"/>
              <a:t>ማቅረብ</a:t>
            </a:r>
            <a:r>
              <a:rPr lang="en-US" sz="1600" dirty="0"/>
              <a:t> </a:t>
            </a:r>
            <a:r>
              <a:rPr lang="en-US" sz="1600" dirty="0" err="1"/>
              <a:t>እና</a:t>
            </a:r>
            <a:r>
              <a:rPr lang="en-US" sz="1600" dirty="0"/>
              <a:t> </a:t>
            </a:r>
            <a:r>
              <a:rPr lang="en-US" sz="1600" dirty="0" err="1"/>
              <a:t>ውይይት</a:t>
            </a:r>
            <a:r>
              <a:rPr lang="en-US" sz="1600" dirty="0"/>
              <a:t> </a:t>
            </a:r>
            <a:r>
              <a:rPr lang="en-US" sz="1600" dirty="0" err="1"/>
              <a:t>ማድረግ</a:t>
            </a:r>
            <a:r>
              <a:rPr lang="en-US" sz="1600" dirty="0"/>
              <a:t> [</a:t>
            </a:r>
            <a:r>
              <a:rPr lang="en-US" sz="1600" dirty="0" err="1"/>
              <a:t>ድምፅ</a:t>
            </a:r>
            <a:r>
              <a:rPr lang="en-US" sz="1600" dirty="0"/>
              <a:t> </a:t>
            </a:r>
            <a:r>
              <a:rPr lang="en-US" sz="1600" dirty="0" err="1"/>
              <a:t>መስጠት</a:t>
            </a:r>
            <a:r>
              <a:rPr lang="en-US" sz="1600" dirty="0"/>
              <a:t>]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የህዝብ</a:t>
            </a:r>
            <a:r>
              <a:rPr lang="en-US" sz="1600" dirty="0"/>
              <a:t> </a:t>
            </a:r>
            <a:r>
              <a:rPr lang="en-US" sz="1600" dirty="0" err="1"/>
              <a:t>አስተያየቶች</a:t>
            </a:r>
            <a:r>
              <a:rPr lang="en-US" sz="1600" dirty="0"/>
              <a:t> </a:t>
            </a:r>
            <a:r>
              <a:rPr lang="en-US" sz="1600" dirty="0" err="1"/>
              <a:t>መቀበያ</a:t>
            </a:r>
            <a:r>
              <a:rPr lang="en-US" sz="1600" dirty="0"/>
              <a:t> </a:t>
            </a:r>
            <a:r>
              <a:rPr lang="en-US" sz="1600" dirty="0" err="1"/>
              <a:t>ስብሰባን</a:t>
            </a:r>
            <a:r>
              <a:rPr lang="en-US" sz="1600" dirty="0"/>
              <a:t> </a:t>
            </a:r>
            <a:r>
              <a:rPr lang="en-US" sz="1600" dirty="0" err="1"/>
              <a:t>በሚመለከት</a:t>
            </a:r>
            <a:r>
              <a:rPr lang="en-US" sz="1600" dirty="0"/>
              <a:t> (Public Hearings) </a:t>
            </a:r>
            <a:r>
              <a:rPr lang="en-US" sz="1600" dirty="0" err="1"/>
              <a:t>ውይይት</a:t>
            </a:r>
            <a:r>
              <a:rPr lang="en-US" sz="1600" dirty="0"/>
              <a:t> </a:t>
            </a:r>
            <a:r>
              <a:rPr lang="en-US" sz="1600" dirty="0" err="1"/>
              <a:t>ማድረግ</a:t>
            </a:r>
            <a:r>
              <a:rPr lang="en-US" sz="1600" dirty="0"/>
              <a:t>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ስለ</a:t>
            </a:r>
            <a:r>
              <a:rPr lang="en-US" sz="1600" dirty="0"/>
              <a:t> </a:t>
            </a:r>
            <a:r>
              <a:rPr lang="en-US" sz="1600" dirty="0" err="1"/>
              <a:t>ፎከስ</a:t>
            </a:r>
            <a:r>
              <a:rPr lang="en-US" sz="1600" dirty="0"/>
              <a:t> </a:t>
            </a:r>
            <a:r>
              <a:rPr lang="en-US" sz="1600" dirty="0" err="1"/>
              <a:t>ቡድኖች</a:t>
            </a:r>
            <a:r>
              <a:rPr lang="en-US" sz="1600" dirty="0"/>
              <a:t> (Focus Groups) </a:t>
            </a:r>
            <a:r>
              <a:rPr lang="en-US" sz="1600" dirty="0" err="1"/>
              <a:t>አዳዲስ</a:t>
            </a:r>
            <a:r>
              <a:rPr lang="en-US" sz="1600" dirty="0"/>
              <a:t> </a:t>
            </a:r>
            <a:r>
              <a:rPr lang="en-US" sz="1600" dirty="0" err="1"/>
              <a:t>መረጃ</a:t>
            </a:r>
            <a:r>
              <a:rPr lang="en-US" sz="1600" dirty="0"/>
              <a:t> </a:t>
            </a:r>
            <a:r>
              <a:rPr lang="en-US" sz="1600" dirty="0" err="1"/>
              <a:t>ማቅረብ</a:t>
            </a:r>
            <a:r>
              <a:rPr lang="en-US" sz="1600" dirty="0"/>
              <a:t> </a:t>
            </a:r>
            <a:r>
              <a:rPr lang="en-US" sz="1600" dirty="0" err="1"/>
              <a:t>እና</a:t>
            </a:r>
            <a:r>
              <a:rPr lang="en-US" sz="1600" dirty="0"/>
              <a:t> </a:t>
            </a:r>
            <a:r>
              <a:rPr lang="en-US" sz="1600" dirty="0" err="1"/>
              <a:t>ውይይት</a:t>
            </a:r>
            <a:r>
              <a:rPr lang="en-US" sz="1600" dirty="0"/>
              <a:t> </a:t>
            </a:r>
            <a:r>
              <a:rPr lang="en-US" sz="1600" dirty="0" err="1"/>
              <a:t>ማድረግ</a:t>
            </a:r>
            <a:endParaRPr lang="en-US" sz="1600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ስለ</a:t>
            </a:r>
            <a:r>
              <a:rPr lang="en-US" sz="1600" dirty="0"/>
              <a:t> </a:t>
            </a:r>
            <a:r>
              <a:rPr lang="en-US" sz="1600" dirty="0" err="1"/>
              <a:t>ኖቬምበር</a:t>
            </a:r>
            <a:r>
              <a:rPr lang="en-US" sz="1600" dirty="0"/>
              <a:t> 6 </a:t>
            </a:r>
            <a:r>
              <a:rPr lang="en-US" sz="1600" dirty="0" err="1"/>
              <a:t>የሳይት</a:t>
            </a:r>
            <a:r>
              <a:rPr lang="en-US" sz="1600" dirty="0"/>
              <a:t> </a:t>
            </a:r>
            <a:r>
              <a:rPr lang="en-US" sz="1600" dirty="0" err="1"/>
              <a:t>ጉዞ</a:t>
            </a:r>
            <a:r>
              <a:rPr lang="en-US" sz="1600" dirty="0"/>
              <a:t> </a:t>
            </a:r>
            <a:r>
              <a:rPr lang="en-US" sz="1600" dirty="0" err="1"/>
              <a:t>ውይይት</a:t>
            </a:r>
            <a:r>
              <a:rPr lang="en-US" sz="1600" dirty="0"/>
              <a:t> </a:t>
            </a:r>
            <a:r>
              <a:rPr lang="en-US" sz="1600" dirty="0" err="1"/>
              <a:t>ማድረግ</a:t>
            </a:r>
            <a:endParaRPr lang="en-US" sz="1600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ከግብረ</a:t>
            </a:r>
            <a:r>
              <a:rPr lang="en-US" sz="1600" dirty="0"/>
              <a:t> </a:t>
            </a:r>
            <a:r>
              <a:rPr lang="en-US" sz="1600" dirty="0" err="1"/>
              <a:t>ኃይል</a:t>
            </a:r>
            <a:r>
              <a:rPr lang="en-US" sz="1600" dirty="0"/>
              <a:t> </a:t>
            </a:r>
            <a:r>
              <a:rPr lang="en-US" sz="1600" dirty="0" err="1"/>
              <a:t>አባላት</a:t>
            </a:r>
            <a:r>
              <a:rPr lang="en-US" sz="1600" dirty="0"/>
              <a:t> </a:t>
            </a:r>
            <a:r>
              <a:rPr lang="en-US" sz="1600" dirty="0" err="1"/>
              <a:t>የሚቀርቡ</a:t>
            </a:r>
            <a:r>
              <a:rPr lang="en-US" sz="1600" dirty="0"/>
              <a:t> </a:t>
            </a:r>
            <a:r>
              <a:rPr lang="en-US" sz="1600" dirty="0" err="1"/>
              <a:t>ጥያቄዎች</a:t>
            </a:r>
            <a:endParaRPr lang="en-US" sz="1600" dirty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የህዝብ</a:t>
            </a:r>
            <a:r>
              <a:rPr lang="en-US" sz="1600" dirty="0"/>
              <a:t> </a:t>
            </a:r>
            <a:r>
              <a:rPr lang="en-US" sz="1600" dirty="0" err="1"/>
              <a:t>አስተያየቶች</a:t>
            </a:r>
            <a:r>
              <a:rPr lang="en-US" sz="1600" dirty="0"/>
              <a:t> (</a:t>
            </a:r>
            <a:r>
              <a:rPr lang="en-US" sz="1600" dirty="0" err="1"/>
              <a:t>ጊዜ</a:t>
            </a:r>
            <a:r>
              <a:rPr lang="en-US" sz="1600" dirty="0"/>
              <a:t> </a:t>
            </a:r>
            <a:r>
              <a:rPr lang="en-US" sz="1600" dirty="0" err="1"/>
              <a:t>እስከፈቀደ</a:t>
            </a:r>
            <a:r>
              <a:rPr lang="en-US" sz="1600" dirty="0"/>
              <a:t> </a:t>
            </a:r>
            <a:r>
              <a:rPr lang="en-US" sz="1600" dirty="0" err="1"/>
              <a:t>ድረስ</a:t>
            </a:r>
            <a:r>
              <a:rPr lang="en-US" sz="1600" dirty="0"/>
              <a:t>)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dirty="0" err="1"/>
              <a:t>ስብሰባውን</a:t>
            </a:r>
            <a:r>
              <a:rPr lang="en-US" sz="1600" dirty="0"/>
              <a:t> </a:t>
            </a:r>
            <a:r>
              <a:rPr lang="en-US" sz="1600" dirty="0" err="1"/>
              <a:t>መዝጋት</a:t>
            </a:r>
            <a:r>
              <a:rPr lang="en-US" sz="1600" dirty="0"/>
              <a:t> [</a:t>
            </a:r>
            <a:r>
              <a:rPr lang="en-US" sz="1600" dirty="0" err="1"/>
              <a:t>ድምፅ</a:t>
            </a:r>
            <a:r>
              <a:rPr lang="en-US" sz="1600" dirty="0"/>
              <a:t> </a:t>
            </a:r>
            <a:r>
              <a:rPr lang="en-US" sz="1600" dirty="0" err="1"/>
              <a:t>መስጠት</a:t>
            </a:r>
            <a:r>
              <a:rPr lang="en-US" sz="16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Aptos Display"/>
                <a:ea typeface="Calibri Light"/>
                <a:cs typeface="Calibri Light"/>
              </a:rPr>
              <a:t>የኖቬምበር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3 4ኛ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ስብሰባ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ቃለ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ጉባኤዎችን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መገምገም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[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ድምፅ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መስጠት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ማንኛውም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ማሻሻያ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ድምፅ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መስጠት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945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Aptos</vt:lpstr>
      <vt:lpstr>Aptos Display</vt:lpstr>
      <vt:lpstr>Aptos Narrow</vt:lpstr>
      <vt:lpstr>Arial</vt:lpstr>
      <vt:lpstr>Calibri</vt:lpstr>
      <vt:lpstr>Calibri Light</vt:lpstr>
      <vt:lpstr>Power Geez Unicode1</vt:lpstr>
      <vt:lpstr>Times New Roman</vt:lpstr>
      <vt:lpstr>Wingdings</vt:lpstr>
      <vt:lpstr>Wingdings,Sans-Serif</vt:lpstr>
      <vt:lpstr>office theme</vt:lpstr>
      <vt:lpstr>Retrospect</vt:lpstr>
      <vt:lpstr>በወንዝ ፍትሐዊ ተደራሽነት ላይ  የ Charles River ግብረ ኃይል </vt:lpstr>
      <vt:lpstr>ሪከርድ የማድረግ/የመቅረፅ ማስታወቂያ</vt:lpstr>
      <vt:lpstr>የማስተርጎም አገልግሎት</vt:lpstr>
      <vt:lpstr>የ Zoom ዝግጅቶች (Logistics)</vt:lpstr>
      <vt:lpstr> የአባላትን ስም ዝርዝር መጥራት </vt:lpstr>
      <vt:lpstr>የግብረ ኃይል ደንቦች (Norms)</vt:lpstr>
      <vt:lpstr>የግብረ ኃይል ደንቦች  (ቀጥሏል)</vt:lpstr>
      <vt:lpstr>አጀንዳ</vt:lpstr>
      <vt:lpstr>የኖቬምበር 3 4ኛ ስብሰባ ቃለ ጉባኤዎችን መገምገም [ድምፅ መስጠት]</vt:lpstr>
      <vt:lpstr>የስብሰባ ሂደቶች አጠቃላይ እይታ</vt:lpstr>
      <vt:lpstr>ቀጣይ እርምጃዎች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በወንዝ ፍትሐዊ ተደራሽነት ላይ  የ Charles River Task Force</dc:title>
  <dc:creator>Emily Proctor</dc:creator>
  <cp:lastModifiedBy>Roy, Monika (DCR)</cp:lastModifiedBy>
  <cp:revision>12</cp:revision>
  <dcterms:created xsi:type="dcterms:W3CDTF">2025-11-26T14:59:35Z</dcterms:created>
  <dcterms:modified xsi:type="dcterms:W3CDTF">2025-12-15T01:37:46Z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