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37" r:id="rId5"/>
  </p:sldMasterIdLst>
  <p:sldIdLst>
    <p:sldId id="257" r:id="rId6"/>
    <p:sldId id="287" r:id="rId7"/>
    <p:sldId id="302" r:id="rId8"/>
    <p:sldId id="279" r:id="rId9"/>
    <p:sldId id="285" r:id="rId10"/>
    <p:sldId id="258" r:id="rId11"/>
    <p:sldId id="273" r:id="rId12"/>
    <p:sldId id="303" r:id="rId13"/>
    <p:sldId id="298" r:id="rId14"/>
    <p:sldId id="282" r:id="rId15"/>
    <p:sldId id="29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17B1B-8C24-F170-2499-BAFA188BD3F7}" v="4" dt="2025-12-01T13:56:09.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12/14/2025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12/14/2025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rtl="1"/>
            <a:r>
              <a:rPr lang="ar-EG" sz="5000" dirty="0">
                <a:latin typeface="Arial" panose="020B0604020202020204" pitchFamily="34" charset="0"/>
                <a:ea typeface="+mj-lt"/>
                <a:cs typeface="Arial" panose="020B0604020202020204" pitchFamily="34" charset="0"/>
              </a:rPr>
              <a:t>فريق عمل </a:t>
            </a:r>
            <a:r>
              <a:rPr lang="en-US" sz="5000" dirty="0">
                <a:latin typeface="Arial" panose="020B0604020202020204" pitchFamily="34" charset="0"/>
                <a:ea typeface="+mj-lt"/>
                <a:cs typeface="Arial" panose="020B0604020202020204" pitchFamily="34" charset="0"/>
              </a:rPr>
              <a:t>Charles River </a:t>
            </a:r>
            <a:r>
              <a:rPr lang="ar-EG" sz="5000" dirty="0">
                <a:latin typeface="Arial" panose="020B0604020202020204" pitchFamily="34" charset="0"/>
                <a:ea typeface="+mj-lt"/>
                <a:cs typeface="Arial" panose="020B0604020202020204" pitchFamily="34" charset="0"/>
              </a:rPr>
              <a:t> المعني</a:t>
            </a:r>
            <a:br>
              <a:rPr lang="ar-EG" sz="5000" dirty="0">
                <a:latin typeface="Arial" panose="020B0604020202020204" pitchFamily="34" charset="0"/>
                <a:ea typeface="+mj-lt"/>
                <a:cs typeface="Arial" panose="020B0604020202020204" pitchFamily="34" charset="0"/>
              </a:rPr>
            </a:br>
            <a:r>
              <a:rPr lang="ar-EG" sz="5000" dirty="0">
                <a:latin typeface="Arial" panose="020B0604020202020204" pitchFamily="34" charset="0"/>
                <a:ea typeface="+mj-lt"/>
                <a:cs typeface="Arial" panose="020B0604020202020204" pitchFamily="34" charset="0"/>
              </a:rPr>
              <a:t>بالوصول المكافئ للنهر</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endParaRPr lang="en-US" dirty="0"/>
          </a:p>
          <a:p>
            <a:pPr algn="r" rtl="1"/>
            <a:r>
              <a:rPr lang="ar-EG" sz="2800" cap="none" dirty="0">
                <a:solidFill>
                  <a:srgbClr val="004B24"/>
                </a:solidFill>
                <a:latin typeface="Arial"/>
                <a:cs typeface="Arial"/>
              </a:rPr>
              <a:t>اجتماع 5 | 1 ديسمبر، 2025</a:t>
            </a:r>
            <a:endParaRPr lang="en-US" sz="2800" cap="none" dirty="0">
              <a:solidFill>
                <a:srgbClr val="004B24"/>
              </a:solidFill>
              <a:latin typeface="Arial"/>
              <a:cs typeface="Arial"/>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pPr algn="r" rtl="1"/>
            <a:r>
              <a:rPr lang="ar-EG" dirty="0">
                <a:latin typeface="Aptos Display"/>
                <a:ea typeface="Calibri Light"/>
                <a:cs typeface="Calibri Light"/>
              </a:rPr>
              <a:t>نظرة عامة على إجراءات الاجتماع</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آراء مرجعية من أعضاء فريق العمل:</a:t>
            </a:r>
            <a:endParaRPr lang="en-US" sz="2800" dirty="0">
              <a:solidFill>
                <a:srgbClr val="404040"/>
              </a:solidFill>
              <a:latin typeface="Aptos Narrow"/>
              <a:ea typeface="Calibri"/>
              <a:cs typeface="Calibri"/>
            </a:endParaRPr>
          </a:p>
          <a:p>
            <a:pPr marL="863600" lvl="1" algn="r" rtl="1">
              <a:buClr>
                <a:srgbClr val="004B24"/>
              </a:buClr>
              <a:buFont typeface="Wingdings" panose="020F0502020204030204" pitchFamily="34" charset="0"/>
              <a:buChar char="§"/>
            </a:pPr>
            <a:r>
              <a:rPr lang="ar-EG" sz="2600" dirty="0">
                <a:solidFill>
                  <a:srgbClr val="404040"/>
                </a:solidFill>
                <a:latin typeface="Aptos Narrow"/>
                <a:ea typeface="Calibri"/>
                <a:cs typeface="Calibri"/>
              </a:rPr>
              <a:t>التوصل إلى إجماع في الآراء بخصوص المواد النهائية</a:t>
            </a:r>
            <a:endParaRPr lang="en-US" sz="2600" dirty="0">
              <a:solidFill>
                <a:srgbClr val="404040"/>
              </a:solidFill>
              <a:latin typeface="Aptos Narrow"/>
              <a:ea typeface="Calibri"/>
              <a:cs typeface="Calibri"/>
            </a:endParaRPr>
          </a:p>
          <a:p>
            <a:pPr marL="863600" lvl="1" algn="r" rtl="1">
              <a:buClr>
                <a:srgbClr val="004B24"/>
              </a:buClr>
              <a:buFont typeface="Wingdings" panose="020F0502020204030204" pitchFamily="34" charset="0"/>
              <a:buChar char="§"/>
            </a:pPr>
            <a:r>
              <a:rPr lang="ar-EG" sz="2600" dirty="0">
                <a:solidFill>
                  <a:srgbClr val="404040"/>
                </a:solidFill>
                <a:latin typeface="Aptos Narrow"/>
                <a:ea typeface="Calibri"/>
                <a:cs typeface="Calibri"/>
              </a:rPr>
              <a:t>التأكيد على المعلومات خلال جميع أوجه التواصل</a:t>
            </a:r>
            <a:endParaRPr lang="en-US" sz="2600" dirty="0">
              <a:solidFill>
                <a:srgbClr val="404040"/>
              </a:solidFill>
              <a:latin typeface="Aptos Narrow"/>
              <a:ea typeface="Calibri"/>
              <a:cs typeface="Calibri"/>
            </a:endParaRPr>
          </a:p>
          <a:p>
            <a:pPr marL="863600" lvl="1" algn="r" rtl="1">
              <a:buClr>
                <a:srgbClr val="004B24"/>
              </a:buClr>
              <a:buFont typeface="Wingdings" panose="020F0502020204030204" pitchFamily="34" charset="0"/>
              <a:buChar char="§"/>
            </a:pPr>
            <a:r>
              <a:rPr lang="ar-EG" sz="2600" dirty="0">
                <a:solidFill>
                  <a:srgbClr val="404040"/>
                </a:solidFill>
                <a:latin typeface="Aptos Narrow"/>
                <a:ea typeface="Calibri"/>
                <a:cs typeface="Calibri"/>
              </a:rPr>
              <a:t>توفير المزيد من الوقت للمناقشة أثناء اجتماع فريق العمل </a:t>
            </a:r>
            <a:endParaRPr lang="en-US" sz="2600" dirty="0">
              <a:solidFill>
                <a:srgbClr val="404040"/>
              </a:solidFill>
              <a:latin typeface="Aptos Narrow"/>
              <a:ea typeface="Calibri"/>
              <a:cs typeface="Calibri"/>
            </a:endParaRPr>
          </a:p>
          <a:p>
            <a:pPr marL="571500" indent="-571500" algn="r" rtl="1">
              <a:buFont typeface="Wingdings,Sans-Serif" panose="020F0502020204030204" pitchFamily="34" charset="0"/>
              <a:buChar char="§"/>
            </a:pPr>
            <a:r>
              <a:rPr lang="ar-EG" sz="2800" dirty="0">
                <a:solidFill>
                  <a:srgbClr val="404040"/>
                </a:solidFill>
                <a:latin typeface="Aptos Narrow"/>
                <a:ea typeface="Calibri"/>
                <a:cs typeface="Calibri"/>
              </a:rPr>
              <a:t>إجراءات الاجتماع المستقبلية:</a:t>
            </a:r>
            <a:endParaRPr lang="en-US" sz="2800" dirty="0">
              <a:solidFill>
                <a:srgbClr val="000000"/>
              </a:solidFill>
              <a:latin typeface="Aptos Narrow"/>
              <a:ea typeface="Calibri"/>
              <a:cs typeface="Calibri"/>
            </a:endParaRPr>
          </a:p>
          <a:p>
            <a:pPr marL="863600" lvl="1" algn="r" rtl="1">
              <a:buFont typeface="Wingdings,Sans-Serif" panose="020F0502020204030204" pitchFamily="34" charset="0"/>
              <a:buChar char="§"/>
            </a:pPr>
            <a:r>
              <a:rPr lang="ar-EG" sz="2600" dirty="0">
                <a:solidFill>
                  <a:srgbClr val="404040"/>
                </a:solidFill>
                <a:latin typeface="Aptos Narrow"/>
                <a:ea typeface="Calibri"/>
                <a:cs typeface="Calibri"/>
              </a:rPr>
              <a:t>قد يقوم فريق العمل بتقديم اقتراح والتصويت على موضوعات المناقشة التي تستحق الاتفاق قبل أن يقوم فريق المشروع بالمضي قدمًا</a:t>
            </a:r>
            <a:endParaRPr lang="en-US" sz="2600" dirty="0">
              <a:solidFill>
                <a:srgbClr val="000000"/>
              </a:solidFill>
              <a:latin typeface="Aptos Narrow"/>
              <a:ea typeface="Calibri"/>
              <a:cs typeface="Calibri"/>
            </a:endParaRPr>
          </a:p>
          <a:p>
            <a:pPr algn="r" rtl="1">
              <a:buFont typeface="Wingdings" panose="020F0502020204030204" pitchFamily="34" charset="0"/>
              <a:buChar char="§"/>
            </a:pPr>
            <a:endParaRPr lang="en-US" sz="2800" dirty="0">
              <a:solidFill>
                <a:srgbClr val="404040"/>
              </a:solidFill>
              <a:latin typeface="Aptos Narrow"/>
              <a:ea typeface="Calibri"/>
              <a:cs typeface="Calibri"/>
            </a:endParaRPr>
          </a:p>
          <a:p>
            <a:pPr marL="0" indent="0" algn="r" rtl="1">
              <a:buNone/>
            </a:pP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endParaRPr lang="en-US" dirty="0">
              <a:solidFill>
                <a:srgbClr val="404040"/>
              </a:solidFill>
              <a:ea typeface="Calibri"/>
              <a:cs typeface="Calibri"/>
            </a:endParaRPr>
          </a:p>
        </p:txBody>
      </p:sp>
    </p:spTree>
    <p:extLst>
      <p:ext uri="{BB962C8B-B14F-4D97-AF65-F5344CB8AC3E}">
        <p14:creationId xmlns:p14="http://schemas.microsoft.com/office/powerpoint/2010/main" val="280052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lstStyle/>
          <a:p>
            <a:pPr algn="r" rtl="1"/>
            <a:r>
              <a:rPr lang="ar-EG" dirty="0">
                <a:latin typeface="Aptos Display"/>
              </a:rPr>
              <a:t>الخطوات التالية</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rmAutofit/>
          </a:bodyPr>
          <a:lstStyle/>
          <a:p>
            <a:pPr marL="383540" lvl="1" algn="r" rtl="1">
              <a:lnSpc>
                <a:spcPct val="108000"/>
              </a:lnSpc>
              <a:spcBef>
                <a:spcPts val="600"/>
              </a:spcBef>
              <a:spcAft>
                <a:spcPts val="600"/>
              </a:spcAft>
              <a:buClr>
                <a:srgbClr val="004B24"/>
              </a:buClr>
              <a:buFont typeface="Wingdings" panose="05000000000000000000" pitchFamily="2" charset="2"/>
              <a:buChar char="§"/>
            </a:pPr>
            <a:r>
              <a:rPr lang="ar-EG" sz="2800" dirty="0">
                <a:latin typeface="Aptos Narrow"/>
                <a:ea typeface="+mn-lt"/>
                <a:cs typeface="+mn-lt"/>
              </a:rPr>
              <a:t>استبيان الكتروني متاح حتى 31/ديسمبر</a:t>
            </a:r>
            <a:endParaRPr lang="en-US" sz="2800" dirty="0">
              <a:latin typeface="Aptos Narrow"/>
              <a:ea typeface="+mn-lt"/>
              <a:cs typeface="+mn-lt"/>
            </a:endParaRPr>
          </a:p>
          <a:p>
            <a:pPr marL="383540" lvl="1" algn="r" rtl="1">
              <a:lnSpc>
                <a:spcPct val="108000"/>
              </a:lnSpc>
              <a:spcBef>
                <a:spcPts val="600"/>
              </a:spcBef>
              <a:spcAft>
                <a:spcPts val="600"/>
              </a:spcAft>
              <a:buClr>
                <a:srgbClr val="004B24"/>
              </a:buClr>
              <a:buFont typeface="Wingdings" panose="05000000000000000000" pitchFamily="2" charset="2"/>
              <a:buChar char="§"/>
            </a:pPr>
            <a:r>
              <a:rPr lang="ar-EG" sz="2800" dirty="0">
                <a:latin typeface="Aptos Narrow"/>
                <a:ea typeface="Calibri"/>
                <a:cs typeface="Calibri"/>
              </a:rPr>
              <a:t>سوف يتم تحديد موعد لاجتماع فريق العمل الممتد في شهر يناير (استطلاع رأي </a:t>
            </a:r>
            <a:r>
              <a:rPr lang="en-US" sz="2800" dirty="0">
                <a:latin typeface="Aptos Narrow"/>
                <a:ea typeface="Calibri"/>
                <a:cs typeface="Calibri"/>
              </a:rPr>
              <a:t>Doodle</a:t>
            </a:r>
            <a:r>
              <a:rPr lang="ar-EG" sz="2800" dirty="0">
                <a:latin typeface="Aptos Narrow"/>
                <a:ea typeface="Calibri"/>
                <a:cs typeface="Calibri"/>
              </a:rPr>
              <a:t> المقبل)</a:t>
            </a:r>
            <a:endParaRPr lang="en-US" sz="2800" dirty="0">
              <a:latin typeface="Aptos Narrow"/>
              <a:ea typeface="Calibri"/>
              <a:cs typeface="Calibri"/>
            </a:endParaRPr>
          </a:p>
          <a:p>
            <a:pPr marL="932180" lvl="4" algn="r" rtl="1">
              <a:lnSpc>
                <a:spcPct val="108000"/>
              </a:lnSpc>
              <a:spcBef>
                <a:spcPts val="600"/>
              </a:spcBef>
              <a:spcAft>
                <a:spcPts val="600"/>
              </a:spcAft>
              <a:buClr>
                <a:srgbClr val="004B24"/>
              </a:buClr>
              <a:buFont typeface="Wingdings" panose="05000000000000000000" pitchFamily="2" charset="2"/>
              <a:buChar char="§"/>
            </a:pPr>
            <a:r>
              <a:rPr lang="ar-EG" sz="2400" dirty="0">
                <a:latin typeface="Aptos Narrow"/>
                <a:ea typeface="Calibri"/>
                <a:cs typeface="Calibri"/>
              </a:rPr>
              <a:t>مدته 2-3 ساعات</a:t>
            </a:r>
            <a:endParaRPr lang="en-US" sz="2400" dirty="0">
              <a:ea typeface="Calibri" panose="020F0502020204030204"/>
              <a:cs typeface="Calibri" panose="020F0502020204030204"/>
            </a:endParaRPr>
          </a:p>
          <a:p>
            <a:pPr marL="932180" lvl="4" algn="r" rtl="1">
              <a:lnSpc>
                <a:spcPct val="108000"/>
              </a:lnSpc>
              <a:spcBef>
                <a:spcPts val="600"/>
              </a:spcBef>
              <a:spcAft>
                <a:spcPts val="600"/>
              </a:spcAft>
              <a:buClr>
                <a:srgbClr val="004B24"/>
              </a:buClr>
              <a:buFont typeface="Wingdings" panose="05000000000000000000" pitchFamily="2" charset="2"/>
              <a:buChar char="§"/>
            </a:pPr>
            <a:r>
              <a:rPr lang="ar-EG" sz="2400" dirty="0">
                <a:solidFill>
                  <a:srgbClr val="404040"/>
                </a:solidFill>
                <a:latin typeface="Aptos Narrow"/>
                <a:ea typeface="Calibri"/>
                <a:cs typeface="Calibri"/>
              </a:rPr>
              <a:t>هجين (شخصي وعن بعد)، يتم </a:t>
            </a:r>
            <a:r>
              <a:rPr lang="ar-EG" sz="2400">
                <a:solidFill>
                  <a:srgbClr val="404040"/>
                </a:solidFill>
                <a:latin typeface="Aptos Narrow"/>
                <a:ea typeface="Calibri"/>
                <a:cs typeface="Calibri"/>
              </a:rPr>
              <a:t>تشجيع الحضور بشكل شخصي</a:t>
            </a:r>
            <a:endParaRPr lang="en-US" sz="2400" dirty="0">
              <a:solidFill>
                <a:srgbClr val="404040"/>
              </a:solidFill>
              <a:latin typeface="Aptos Narrow" panose="020B0004020202020204" pitchFamily="34" charset="0"/>
              <a:ea typeface="Calibri"/>
              <a:cs typeface="Calibri"/>
            </a:endParaRPr>
          </a:p>
          <a:p>
            <a:pPr marL="200660" lvl="1" indent="0" algn="r" rtl="1">
              <a:lnSpc>
                <a:spcPct val="108000"/>
              </a:lnSpc>
              <a:spcBef>
                <a:spcPts val="600"/>
              </a:spcBef>
              <a:spcAft>
                <a:spcPts val="600"/>
              </a:spcAft>
              <a:buNone/>
            </a:pPr>
            <a:endParaRPr lang="en-US" sz="2600" i="1" dirty="0">
              <a:solidFill>
                <a:srgbClr val="404040"/>
              </a:solidFill>
              <a:latin typeface="Aptos Narrow" panose="020B0004020202020204" pitchFamily="34" charset="0"/>
            </a:endParaRPr>
          </a:p>
          <a:p>
            <a:pPr marL="200660" lvl="1" indent="0" algn="r" rtl="1">
              <a:lnSpc>
                <a:spcPct val="108000"/>
              </a:lnSpc>
              <a:spcBef>
                <a:spcPts val="600"/>
              </a:spcBef>
              <a:spcAft>
                <a:spcPts val="600"/>
              </a:spcAft>
              <a:buNone/>
            </a:pPr>
            <a:endParaRPr lang="en-US" sz="2600" i="1" dirty="0">
              <a:solidFill>
                <a:srgbClr val="00B050"/>
              </a:solidFill>
              <a:latin typeface="Aptos Narrow" panose="020B0004020202020204" pitchFamily="34" charset="0"/>
            </a:endParaRPr>
          </a:p>
          <a:p>
            <a:pPr marL="200660" lvl="1" indent="0" algn="r" rtl="1">
              <a:lnSpc>
                <a:spcPct val="108000"/>
              </a:lnSpc>
              <a:spcBef>
                <a:spcPts val="600"/>
              </a:spcBef>
              <a:spcAft>
                <a:spcPts val="600"/>
              </a:spcAft>
              <a:buNone/>
            </a:pPr>
            <a:endParaRPr lang="en-US" sz="2900" b="1" i="1" dirty="0">
              <a:solidFill>
                <a:srgbClr val="63A537"/>
              </a:solidFill>
              <a:latin typeface="Aptos Narrow" panose="020B0004020202020204" pitchFamily="34" charset="0"/>
            </a:endParaRPr>
          </a:p>
        </p:txBody>
      </p:sp>
    </p:spTree>
    <p:extLst>
      <p:ext uri="{BB962C8B-B14F-4D97-AF65-F5344CB8AC3E}">
        <p14:creationId xmlns:p14="http://schemas.microsoft.com/office/powerpoint/2010/main" val="368982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pPr algn="r" rtl="1"/>
            <a:r>
              <a:rPr lang="ar-EG" dirty="0">
                <a:latin typeface="Arial" panose="020B0604020202020204" pitchFamily="34" charset="0"/>
                <a:ea typeface="Calibri Light"/>
                <a:cs typeface="Arial" panose="020B0604020202020204" pitchFamily="34" charset="0"/>
              </a:rPr>
              <a:t>إخطار التسجيل</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p:txBody>
          <a:bodyPr vert="horz" lIns="0" tIns="45720" rIns="0" bIns="45720" rtlCol="0" anchor="t">
            <a:normAutofit/>
          </a:bodyPr>
          <a:lstStyle/>
          <a:p>
            <a:pPr algn="r" rtl="1"/>
            <a:r>
              <a:rPr lang="ar-EG" sz="2400" dirty="0">
                <a:solidFill>
                  <a:srgbClr val="000000"/>
                </a:solidFill>
                <a:latin typeface="Arial" panose="020B0604020202020204" pitchFamily="34" charset="0"/>
                <a:cs typeface="Arial" panose="020B0604020202020204" pitchFamily="34" charset="0"/>
              </a:rPr>
              <a:t>سوف يتم تسجيل هذا الاجتماع، وقد تقوم إدارة حفظ التراث والترفيه و/ أو المكتب التنفيذي للطاقة والشؤون البيئية باختيار نشر مقطع فيديو، صور ثابتة، تسجيل صوتي و/ أو نص المحادثة.</a:t>
            </a:r>
          </a:p>
          <a:p>
            <a:pPr algn="r" rtl="1"/>
            <a:r>
              <a:rPr lang="ar-EG" sz="2400" dirty="0">
                <a:solidFill>
                  <a:srgbClr val="000000"/>
                </a:solidFill>
                <a:latin typeface="Arial" panose="020B0604020202020204" pitchFamily="34" charset="0"/>
                <a:cs typeface="Arial" panose="020B0604020202020204" pitchFamily="34" charset="0"/>
              </a:rPr>
              <a:t>بالاستمرار في هذا الاجتماع الافتراضي، أنتم توافقون على أن تكونوا جزءً من حدث مسجل أو موثق. قد يتم معاملة التسجيلات ونصوص المحادثة كسجلات عامة.</a:t>
            </a:r>
            <a:endParaRPr lang="en-US"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584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pPr algn="r" rtl="1"/>
            <a:r>
              <a:rPr lang="ar-EG" dirty="0">
                <a:latin typeface="Aptos Display"/>
                <a:ea typeface="Calibri Light"/>
                <a:cs typeface="Calibri Light"/>
              </a:rPr>
              <a:t>توفير الترجمة الفورية</a:t>
            </a:r>
            <a:endParaRPr lang="en-US"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1051788" y="2097996"/>
            <a:ext cx="10786280" cy="4046107"/>
          </a:xfrm>
        </p:spPr>
        <p:txBody>
          <a:bodyPr vert="horz" lIns="0" tIns="45720" rIns="0" bIns="45720" rtlCol="0" anchor="t">
            <a:noAutofit/>
          </a:bodyPr>
          <a:lstStyle/>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EG" sz="2400" dirty="0">
                <a:solidFill>
                  <a:schemeClr val="tx1"/>
                </a:solidFill>
                <a:latin typeface="Arial"/>
                <a:cs typeface="Arial"/>
              </a:rPr>
              <a:t>يتم تقديم الترجمة الفورية اللغوية بـ: الاسبانية، البرتغالية البرازيلية، </a:t>
            </a:r>
            <a:r>
              <a:rPr lang="ar-EG" sz="2400" dirty="0" err="1">
                <a:solidFill>
                  <a:schemeClr val="tx1"/>
                </a:solidFill>
                <a:latin typeface="Arial"/>
                <a:cs typeface="Arial"/>
              </a:rPr>
              <a:t>الكريولية</a:t>
            </a:r>
            <a:r>
              <a:rPr lang="ar-EG" sz="2400" dirty="0">
                <a:solidFill>
                  <a:schemeClr val="tx1"/>
                </a:solidFill>
                <a:latin typeface="Arial"/>
                <a:cs typeface="Arial"/>
              </a:rPr>
              <a:t> الهايتية، الماندرين، </a:t>
            </a:r>
            <a:r>
              <a:rPr lang="ar-EG" sz="2400" dirty="0" err="1">
                <a:solidFill>
                  <a:schemeClr val="tx1"/>
                </a:solidFill>
                <a:latin typeface="Arial"/>
                <a:cs typeface="Arial"/>
              </a:rPr>
              <a:t>الكانتونية</a:t>
            </a:r>
            <a:r>
              <a:rPr lang="ar-EG" sz="2400" dirty="0">
                <a:solidFill>
                  <a:schemeClr val="tx1"/>
                </a:solidFill>
                <a:latin typeface="Arial"/>
                <a:cs typeface="Arial"/>
              </a:rPr>
              <a:t> والعربية.</a:t>
            </a:r>
            <a:endParaRPr lang="en-US" sz="2400" dirty="0">
              <a:solidFill>
                <a:schemeClr val="tx1"/>
              </a:solidFill>
              <a:latin typeface="Arial"/>
              <a:ea typeface="Calibri"/>
              <a:cs typeface="Calibri"/>
            </a:endParaRP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من أجل المشاركة بلغتكم المفضلة، برجاء زيارة طاولة الترجمة الفورية للحصول على مستقبل باللغة من اختياركم.</a:t>
            </a:r>
            <a:endParaRPr lang="en-US" sz="2400" dirty="0">
              <a:solidFill>
                <a:srgbClr val="000000"/>
              </a:solidFill>
              <a:latin typeface="Arial"/>
              <a:ea typeface="Calibri"/>
              <a:cs typeface="Calibri"/>
            </a:endParaRP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برجاء التحدث ببطء وتمهل مراعاةً للمترجمين الفوريين لتأدية عملهم.</a:t>
            </a:r>
            <a:endParaRPr lang="en-US" sz="2400" dirty="0">
              <a:latin typeface="Arial"/>
            </a:endParaRPr>
          </a:p>
          <a:p>
            <a:pPr marL="383540" lvl="1" algn="r" rtl="1">
              <a:lnSpc>
                <a:spcPct val="100000"/>
              </a:lnSpc>
              <a:spcBef>
                <a:spcPts val="400"/>
              </a:spcBef>
              <a:buClr>
                <a:srgbClr val="99CB38"/>
              </a:buClr>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2500963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pPr algn="r" rtl="1"/>
            <a:r>
              <a:rPr lang="ar-EG" dirty="0">
                <a:latin typeface="Aptos Display"/>
                <a:cs typeface="Calibri Light"/>
              </a:rPr>
              <a:t>خدمات </a:t>
            </a:r>
            <a:r>
              <a:rPr lang="en-US" dirty="0">
                <a:latin typeface="Aptos Display"/>
                <a:cs typeface="Calibri Light"/>
              </a:rPr>
              <a:t>Zoom</a:t>
            </a:r>
            <a:r>
              <a:rPr lang="ar-EG" dirty="0">
                <a:latin typeface="Aptos Display"/>
                <a:cs typeface="Calibri Light"/>
              </a:rPr>
              <a:t> اللوجستية</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EG" sz="2800" dirty="0">
                <a:solidFill>
                  <a:schemeClr val="tx1"/>
                </a:solidFill>
                <a:latin typeface="Arial" panose="020B0604020202020204" pitchFamily="34" charset="0"/>
                <a:ea typeface="Calibri Light"/>
                <a:cs typeface="Arial" panose="020B0604020202020204" pitchFamily="34" charset="0"/>
              </a:rPr>
              <a:t>المحادثة متاحة للأعضاء بهدف تقديم تعليقات وطرح أسئلة (تخضع للسجلات العامة)</a:t>
            </a:r>
            <a:endParaRPr lang="en-US" sz="2800" dirty="0">
              <a:solidFill>
                <a:schemeClr val="tx1"/>
              </a:solidFill>
              <a:latin typeface="Arial" panose="020B0604020202020204" pitchFamily="34" charset="0"/>
              <a:ea typeface="+mn-lt"/>
              <a:cs typeface="Arial" panose="020B0604020202020204" pitchFamily="34" charset="0"/>
            </a:endParaRPr>
          </a:p>
          <a:p>
            <a:pPr marL="571500" indent="-571500" algn="r" rtl="1">
              <a:buClr>
                <a:srgbClr val="004B24"/>
              </a:buClr>
              <a:buFont typeface="Wingdings" panose="020F0502020204030204" pitchFamily="34" charset="0"/>
              <a:buChar char="§"/>
            </a:pPr>
            <a:r>
              <a:rPr lang="ar-EG" sz="2800" dirty="0">
                <a:solidFill>
                  <a:schemeClr val="tx1"/>
                </a:solidFill>
                <a:latin typeface="Arial" panose="020B0604020202020204" pitchFamily="34" charset="0"/>
                <a:ea typeface="+mn-lt"/>
                <a:cs typeface="Arial" panose="020B0604020202020204" pitchFamily="34" charset="0"/>
              </a:rPr>
              <a:t>برجاء عدم استخدام خاصية المراسلة الخاصة</a:t>
            </a:r>
            <a:endParaRPr lang="en-US" sz="2800" dirty="0">
              <a:solidFill>
                <a:schemeClr val="tx1"/>
              </a:solidFill>
              <a:latin typeface="Arial" panose="020B0604020202020204" pitchFamily="34" charset="0"/>
              <a:ea typeface="+mn-lt"/>
              <a:cs typeface="Arial" panose="020B0604020202020204" pitchFamily="34" charset="0"/>
            </a:endParaRPr>
          </a:p>
          <a:p>
            <a:pPr marL="571500" indent="-571500" algn="r" rtl="1">
              <a:buClr>
                <a:srgbClr val="004B24"/>
              </a:buClr>
              <a:buFont typeface="Wingdings" panose="020F0502020204030204" pitchFamily="34" charset="0"/>
              <a:buChar char="§"/>
            </a:pPr>
            <a:r>
              <a:rPr lang="ar-EG" sz="2800" dirty="0">
                <a:solidFill>
                  <a:schemeClr val="tx1"/>
                </a:solidFill>
                <a:latin typeface="Arial" panose="020B0604020202020204" pitchFamily="34" charset="0"/>
                <a:ea typeface="+mn-lt"/>
                <a:cs typeface="Arial" panose="020B0604020202020204" pitchFamily="34" charset="0"/>
              </a:rPr>
              <a:t>من فضلكم قوموا بكتم صوت الميكروفون الخاص بكم إلا إذا تتناولون قضايا فريق العمل للحد من التشويش أو الضجيج الخلفي</a:t>
            </a:r>
            <a:endParaRPr lang="en-US" sz="2800" dirty="0">
              <a:solidFill>
                <a:schemeClr val="tx1"/>
              </a:solidFill>
              <a:latin typeface="Arial" panose="020B0604020202020204" pitchFamily="34" charset="0"/>
              <a:ea typeface="Calibri" panose="020F0502020204030204"/>
              <a:cs typeface="Arial" panose="020B0604020202020204" pitchFamily="34" charset="0"/>
            </a:endParaRPr>
          </a:p>
          <a:p>
            <a:pPr marL="571500" indent="-571500" algn="r" rtl="1">
              <a:buFont typeface="Wingdings" panose="020F0502020204030204" pitchFamily="34" charset="0"/>
              <a:buChar char="§"/>
            </a:pPr>
            <a:endParaRPr lang="en-US" sz="2800" dirty="0">
              <a:solidFill>
                <a:schemeClr val="tx1"/>
              </a:solidFill>
              <a:latin typeface="Arial" panose="020B0604020202020204" pitchFamily="34" charset="0"/>
              <a:ea typeface="Calibri" panose="020F0502020204030204"/>
              <a:cs typeface="Arial" panose="020B0604020202020204" pitchFamily="34" charset="0"/>
            </a:endParaRPr>
          </a:p>
          <a:p>
            <a:pPr algn="r" rtl="1"/>
            <a:endParaRPr lang="en-US" sz="2800" dirty="0">
              <a:solidFill>
                <a:schemeClr val="tx1"/>
              </a:solidFill>
              <a:latin typeface="Arial" panose="020B0604020202020204" pitchFamily="34" charset="0"/>
              <a:ea typeface="Calibri" panose="020F0502020204030204"/>
              <a:cs typeface="Arial" panose="020B0604020202020204" pitchFamily="34" charset="0"/>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pPr algn="r" rtl="1"/>
            <a:r>
              <a:rPr lang="ar-EG" dirty="0">
                <a:latin typeface="Aptos Display"/>
                <a:ea typeface="Calibri Light"/>
                <a:cs typeface="Calibri Light"/>
              </a:rPr>
              <a:t>تسجيل الحضور</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6196290" y="1831720"/>
            <a:ext cx="5162332" cy="4484064"/>
          </a:xfrm>
        </p:spPr>
        <p:txBody>
          <a:bodyPr vert="horz" lIns="0" tIns="45720" rIns="0" bIns="45720" rtlCol="0" anchor="t">
            <a:noAutofit/>
          </a:body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mn-lt"/>
                <a:cs typeface="+mn-lt"/>
              </a:rPr>
              <a:t>ممثل </a:t>
            </a:r>
            <a:r>
              <a:rPr lang="en-US" sz="1500" b="1" dirty="0">
                <a:latin typeface="Aptos Narrow"/>
                <a:ea typeface="+mn-lt"/>
                <a:cs typeface="+mn-lt"/>
              </a:rPr>
              <a:t>EEA</a:t>
            </a:r>
            <a:r>
              <a:rPr lang="ar-EG" sz="1500" b="1" dirty="0">
                <a:latin typeface="Aptos Narrow"/>
                <a:ea typeface="+mn-lt"/>
                <a:cs typeface="+mn-lt"/>
              </a:rPr>
              <a:t>: </a:t>
            </a:r>
            <a:r>
              <a:rPr lang="en-US" sz="1500" dirty="0">
                <a:latin typeface="Aptos Narrow"/>
                <a:ea typeface="+mn-lt"/>
                <a:cs typeface="+mn-lt"/>
              </a:rPr>
              <a:t>Jonathan Guzmán</a:t>
            </a:r>
            <a:r>
              <a:rPr lang="ar-EG" sz="1500" dirty="0">
                <a:latin typeface="Aptos Narrow"/>
                <a:ea typeface="+mn-lt"/>
                <a:cs typeface="+mn-lt"/>
              </a:rPr>
              <a:t>، مدير إدارة المساواة والعدالة البيئية، مكتب المساواة والعدالة البيئية</a:t>
            </a:r>
            <a:endParaRPr lang="en-US" sz="1500" dirty="0">
              <a:solidFill>
                <a:srgbClr val="404040"/>
              </a:solidFill>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mn-lt"/>
                <a:cs typeface="+mn-lt"/>
              </a:rPr>
              <a:t>ممثل </a:t>
            </a:r>
            <a:r>
              <a:rPr lang="en-US" sz="1500" b="1" dirty="0">
                <a:latin typeface="Aptos Narrow"/>
                <a:ea typeface="+mn-lt"/>
                <a:cs typeface="+mn-lt"/>
              </a:rPr>
              <a:t>DCR</a:t>
            </a:r>
            <a:r>
              <a:rPr lang="ar-EG" sz="1500" b="1" dirty="0">
                <a:latin typeface="Aptos Narrow"/>
                <a:ea typeface="+mn-lt"/>
                <a:cs typeface="+mn-lt"/>
              </a:rPr>
              <a:t>: </a:t>
            </a:r>
            <a:r>
              <a:rPr lang="en-US" sz="1500" dirty="0">
                <a:latin typeface="Aptos Narrow"/>
                <a:ea typeface="+mn-lt"/>
                <a:cs typeface="+mn-lt"/>
              </a:rPr>
              <a:t>Monika Roy</a:t>
            </a:r>
            <a:r>
              <a:rPr lang="ar-EG" sz="1500" dirty="0">
                <a:latin typeface="Aptos Narrow"/>
                <a:ea typeface="+mn-lt"/>
                <a:cs typeface="+mn-lt"/>
              </a:rPr>
              <a:t>، المدير الأعلى لإدارة العدالة البيئية</a:t>
            </a:r>
            <a:endParaRPr lang="en-US" sz="1500" dirty="0">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Calibri"/>
                <a:cs typeface="Calibri"/>
              </a:rPr>
              <a:t>مدير مكتب المناخ والصحة البيئية داخل إدارة الصحة العامة، أو من ينوب عنه: </a:t>
            </a:r>
            <a:r>
              <a:rPr lang="en-US" sz="1500" dirty="0">
                <a:latin typeface="Aptos Narrow"/>
                <a:ea typeface="+mn-lt"/>
                <a:cs typeface="+mn-lt"/>
              </a:rPr>
              <a:t>Logan Bailey</a:t>
            </a:r>
            <a:r>
              <a:rPr lang="ar-EG" sz="1500" dirty="0">
                <a:latin typeface="Aptos Narrow"/>
                <a:ea typeface="+mn-lt"/>
                <a:cs typeface="+mn-lt"/>
              </a:rPr>
              <a:t>، قائد العلماء، شعبة السموم، مكتب المناخ والصحة البيئية، إدارة الصحة العامة</a:t>
            </a:r>
            <a:endParaRPr lang="en-US" sz="1500" dirty="0">
              <a:latin typeface="Aptos Narrow"/>
              <a:ea typeface="Calibri Light"/>
              <a:cs typeface="Calibri Ligh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Cambridge Health Alliance</a:t>
            </a:r>
            <a:r>
              <a:rPr lang="ar-EG" sz="1500" b="1" dirty="0">
                <a:latin typeface="Aptos Narrow"/>
                <a:ea typeface="+mn-lt"/>
                <a:cs typeface="+mn-lt"/>
              </a:rPr>
              <a:t>: </a:t>
            </a:r>
            <a:r>
              <a:rPr lang="en-US" sz="1500" dirty="0">
                <a:latin typeface="Aptos Narrow"/>
                <a:ea typeface="+mn-lt"/>
                <a:cs typeface="+mn-lt"/>
              </a:rPr>
              <a:t>Derrick Neal</a:t>
            </a:r>
            <a:r>
              <a:rPr lang="ar-EG" sz="1500" dirty="0">
                <a:latin typeface="Aptos Narrow"/>
                <a:ea typeface="+mn-lt"/>
                <a:cs typeface="+mn-lt"/>
              </a:rPr>
              <a:t>، كبير موظفي الصحة العامة، مدينة </a:t>
            </a:r>
            <a:r>
              <a:rPr lang="en-US" sz="1500" dirty="0">
                <a:latin typeface="Aptos Narrow"/>
                <a:ea typeface="+mn-lt"/>
                <a:cs typeface="+mn-lt"/>
              </a:rPr>
              <a:t>Cambridge</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mn-lt"/>
                <a:cs typeface="+mn-lt"/>
              </a:rPr>
              <a:t>هيئة إعادة تطوير </a:t>
            </a:r>
            <a:r>
              <a:rPr lang="en-US" sz="1500" b="1" dirty="0">
                <a:latin typeface="Aptos Narrow"/>
                <a:ea typeface="+mn-lt"/>
                <a:cs typeface="+mn-lt"/>
              </a:rPr>
              <a:t>Cambridge</a:t>
            </a:r>
            <a:r>
              <a:rPr lang="ar-EG" sz="1500" b="1" dirty="0">
                <a:latin typeface="Aptos Narrow"/>
                <a:ea typeface="+mn-lt"/>
                <a:cs typeface="+mn-lt"/>
              </a:rPr>
              <a:t>: </a:t>
            </a:r>
            <a:r>
              <a:rPr lang="en-US" sz="1500" dirty="0">
                <a:latin typeface="Aptos Narrow"/>
                <a:ea typeface="+mn-lt"/>
                <a:cs typeface="+mn-lt"/>
              </a:rPr>
              <a:t>Kyle </a:t>
            </a:r>
            <a:r>
              <a:rPr lang="en-US" sz="1500" dirty="0" err="1">
                <a:latin typeface="Aptos Narrow"/>
                <a:ea typeface="+mn-lt"/>
                <a:cs typeface="+mn-lt"/>
              </a:rPr>
              <a:t>Vangel</a:t>
            </a:r>
            <a:r>
              <a:rPr lang="ar-EG" sz="1500" dirty="0">
                <a:latin typeface="Aptos Narrow"/>
                <a:ea typeface="+mn-lt"/>
                <a:cs typeface="+mn-lt"/>
              </a:rPr>
              <a:t>، مدير المشروعات والتخطيط</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NAACP </a:t>
            </a:r>
            <a:r>
              <a:rPr lang="ar-EG" sz="1500" b="1" dirty="0">
                <a:latin typeface="Aptos Narrow"/>
                <a:ea typeface="+mn-lt"/>
                <a:cs typeface="+mn-lt"/>
              </a:rPr>
              <a:t> (الجمعية الوطنية للنهوض بالأشخاص السود) فرع </a:t>
            </a:r>
            <a:r>
              <a:rPr lang="en-US" sz="1500" b="1" dirty="0">
                <a:latin typeface="Aptos Narrow"/>
                <a:ea typeface="+mn-lt"/>
                <a:cs typeface="+mn-lt"/>
              </a:rPr>
              <a:t>Cambridge </a:t>
            </a:r>
            <a:r>
              <a:rPr lang="ar-EG" sz="1500" b="1" dirty="0">
                <a:latin typeface="Aptos Narrow"/>
                <a:ea typeface="+mn-lt"/>
                <a:cs typeface="+mn-lt"/>
              </a:rPr>
              <a:t>:</a:t>
            </a:r>
            <a:r>
              <a:rPr lang="en-US" sz="1500" dirty="0">
                <a:latin typeface="Aptos Narrow"/>
                <a:ea typeface="+mn-lt"/>
                <a:cs typeface="+mn-lt"/>
              </a:rPr>
              <a:t>Ken Reeves </a:t>
            </a:r>
            <a:r>
              <a:rPr lang="ar-EG" sz="1500" dirty="0">
                <a:latin typeface="Aptos Narrow"/>
                <a:ea typeface="+mn-lt"/>
                <a:cs typeface="+mn-lt"/>
              </a:rPr>
              <a:t>، الرئيس</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Cambridge Black Pastors Alliance</a:t>
            </a:r>
            <a:r>
              <a:rPr lang="ar-EG" sz="1500" b="1" dirty="0">
                <a:latin typeface="Aptos Narrow"/>
                <a:ea typeface="+mn-lt"/>
                <a:cs typeface="+mn-lt"/>
              </a:rPr>
              <a:t>، </a:t>
            </a:r>
            <a:r>
              <a:rPr lang="en-US" sz="1500" b="1" dirty="0">
                <a:latin typeface="Aptos Narrow"/>
                <a:ea typeface="+mn-lt"/>
                <a:cs typeface="+mn-lt"/>
              </a:rPr>
              <a:t>Inc.</a:t>
            </a:r>
            <a:r>
              <a:rPr lang="ar-EG" sz="1500" b="1" dirty="0">
                <a:latin typeface="Aptos Narrow"/>
                <a:ea typeface="+mn-lt"/>
                <a:cs typeface="+mn-lt"/>
              </a:rPr>
              <a:t>: </a:t>
            </a:r>
            <a:r>
              <a:rPr lang="en-US" sz="1500" dirty="0">
                <a:latin typeface="Aptos Narrow"/>
                <a:ea typeface="+mn-lt"/>
                <a:cs typeface="+mn-lt"/>
              </a:rPr>
              <a:t>Jeremy D. Battle</a:t>
            </a:r>
            <a:r>
              <a:rPr lang="ar-EG" sz="1500" dirty="0">
                <a:latin typeface="Aptos Narrow"/>
                <a:ea typeface="+mn-lt"/>
                <a:cs typeface="+mn-lt"/>
              </a:rPr>
              <a:t>، قسيس، </a:t>
            </a:r>
            <a:r>
              <a:rPr lang="en-US" sz="1500" dirty="0">
                <a:latin typeface="Aptos Narrow"/>
                <a:ea typeface="+mn-lt"/>
                <a:cs typeface="+mn-lt"/>
              </a:rPr>
              <a:t>Western Avenue Church</a:t>
            </a:r>
            <a:endParaRPr lang="en-US" sz="1500" dirty="0">
              <a:latin typeface="Aptos Narrow"/>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03600"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Massachusetts Bicycle Coalition</a:t>
            </a:r>
            <a:r>
              <a:rPr lang="ar-EG" sz="1500" b="1" dirty="0">
                <a:latin typeface="Aptos Narrow"/>
                <a:ea typeface="+mn-lt"/>
                <a:cs typeface="+mn-lt"/>
              </a:rPr>
              <a:t>، </a:t>
            </a:r>
            <a:r>
              <a:rPr lang="en-US" sz="1500" b="1" dirty="0">
                <a:latin typeface="Aptos Narrow"/>
                <a:ea typeface="+mn-lt"/>
                <a:cs typeface="+mn-lt"/>
              </a:rPr>
              <a:t>Inc.</a:t>
            </a:r>
            <a:r>
              <a:rPr lang="ar-EG" sz="1500" b="1" dirty="0">
                <a:latin typeface="Aptos Narrow"/>
                <a:ea typeface="+mn-lt"/>
                <a:cs typeface="+mn-lt"/>
              </a:rPr>
              <a:t>: </a:t>
            </a:r>
            <a:r>
              <a:rPr lang="en-US" sz="1500" dirty="0">
                <a:latin typeface="Aptos Narrow"/>
                <a:ea typeface="+mn-lt"/>
                <a:cs typeface="+mn-lt"/>
              </a:rPr>
              <a:t>Galen Mook</a:t>
            </a:r>
            <a:r>
              <a:rPr lang="ar-EG" sz="1500" dirty="0">
                <a:latin typeface="Aptos Narrow"/>
                <a:ea typeface="+mn-lt"/>
                <a:cs typeface="+mn-lt"/>
              </a:rPr>
              <a:t>، المدير التنفيذي</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Charles River Conservancy</a:t>
            </a:r>
            <a:r>
              <a:rPr lang="ar-EG" sz="1500" b="1" dirty="0">
                <a:latin typeface="Aptos Narrow"/>
                <a:ea typeface="+mn-lt"/>
                <a:cs typeface="+mn-lt"/>
              </a:rPr>
              <a:t>، </a:t>
            </a:r>
            <a:r>
              <a:rPr lang="en-US" sz="1500" b="1" dirty="0">
                <a:latin typeface="Aptos Narrow"/>
                <a:ea typeface="+mn-lt"/>
                <a:cs typeface="+mn-lt"/>
              </a:rPr>
              <a:t>Inc.</a:t>
            </a:r>
            <a:r>
              <a:rPr lang="ar-EG" sz="1500" b="1" dirty="0">
                <a:latin typeface="Aptos Narrow"/>
                <a:ea typeface="+mn-lt"/>
                <a:cs typeface="+mn-lt"/>
              </a:rPr>
              <a:t>: </a:t>
            </a:r>
            <a:r>
              <a:rPr lang="en-US" sz="1500" dirty="0">
                <a:latin typeface="Aptos Narrow"/>
                <a:ea typeface="+mn-lt"/>
                <a:cs typeface="+mn-lt"/>
              </a:rPr>
              <a:t>Laura </a:t>
            </a:r>
            <a:r>
              <a:rPr lang="en-US" sz="1500" dirty="0" err="1">
                <a:latin typeface="Aptos Narrow"/>
                <a:ea typeface="+mn-lt"/>
                <a:cs typeface="+mn-lt"/>
              </a:rPr>
              <a:t>Jasinski</a:t>
            </a:r>
            <a:r>
              <a:rPr lang="ar-EG" sz="1500" dirty="0">
                <a:latin typeface="Aptos Narrow"/>
                <a:ea typeface="+mn-lt"/>
                <a:cs typeface="+mn-lt"/>
              </a:rPr>
              <a:t>، المدير التنفيذي</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Mothers Out Front</a:t>
            </a:r>
            <a:r>
              <a:rPr lang="ar-EG" sz="1500" b="1" dirty="0">
                <a:latin typeface="Aptos Narrow"/>
                <a:ea typeface="+mn-lt"/>
                <a:cs typeface="+mn-lt"/>
              </a:rPr>
              <a:t> </a:t>
            </a:r>
            <a:r>
              <a:rPr lang="en-US" sz="1500" b="1" dirty="0">
                <a:latin typeface="Aptos Narrow"/>
                <a:ea typeface="+mn-lt"/>
                <a:cs typeface="+mn-lt"/>
              </a:rPr>
              <a:t>Cambridge</a:t>
            </a:r>
            <a:r>
              <a:rPr lang="ar-EG" sz="1500" b="1" dirty="0">
                <a:latin typeface="Aptos Narrow"/>
                <a:ea typeface="+mn-lt"/>
                <a:cs typeface="+mn-lt"/>
              </a:rPr>
              <a:t>: </a:t>
            </a:r>
            <a:r>
              <a:rPr lang="en-US" sz="1500" dirty="0">
                <a:latin typeface="Aptos Narrow"/>
                <a:ea typeface="+mn-lt"/>
                <a:cs typeface="+mn-lt"/>
              </a:rPr>
              <a:t>Angela DeSousa</a:t>
            </a:r>
            <a:r>
              <a:rPr lang="ar-EG" sz="1500" dirty="0">
                <a:latin typeface="Aptos Narrow"/>
                <a:ea typeface="+mn-lt"/>
                <a:cs typeface="+mn-lt"/>
              </a:rPr>
              <a:t>، عضو وفي القيادة</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The People for Riverbend Park Trust</a:t>
            </a:r>
            <a:r>
              <a:rPr lang="ar-EG" sz="1500" b="1" dirty="0">
                <a:latin typeface="Aptos Narrow"/>
                <a:ea typeface="+mn-lt"/>
                <a:cs typeface="+mn-lt"/>
              </a:rPr>
              <a:t>: </a:t>
            </a:r>
            <a:r>
              <a:rPr lang="en-US" sz="1500" dirty="0">
                <a:latin typeface="Aptos Narrow"/>
                <a:ea typeface="+mn-lt"/>
                <a:cs typeface="+mn-lt"/>
              </a:rPr>
              <a:t>Franziska "Fran" </a:t>
            </a:r>
            <a:r>
              <a:rPr lang="en-US" sz="1500" dirty="0" err="1">
                <a:latin typeface="Aptos Narrow"/>
                <a:ea typeface="+mn-lt"/>
                <a:cs typeface="+mn-lt"/>
              </a:rPr>
              <a:t>Amacher</a:t>
            </a:r>
            <a:r>
              <a:rPr lang="ar-EG" sz="1500" dirty="0">
                <a:latin typeface="Aptos Narrow"/>
                <a:ea typeface="+mn-lt"/>
                <a:cs typeface="+mn-lt"/>
              </a:rPr>
              <a:t>، وكيل</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mn-lt"/>
                <a:cs typeface="+mn-lt"/>
              </a:rPr>
              <a:t>بشكل شخصي: </a:t>
            </a:r>
            <a:r>
              <a:rPr lang="en-US" sz="1500" dirty="0">
                <a:latin typeface="Aptos Narrow"/>
                <a:ea typeface="+mn-lt"/>
                <a:cs typeface="+mn-lt"/>
              </a:rPr>
              <a:t>Lawrence Adkins</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a:t>
            </a:r>
            <a:r>
              <a:rPr lang="ar-EG" sz="1500" b="1" dirty="0">
                <a:latin typeface="Aptos Narrow"/>
                <a:ea typeface="+mn-lt"/>
                <a:cs typeface="+mn-lt"/>
              </a:rPr>
              <a:t>بشكل شخصي: </a:t>
            </a:r>
            <a:r>
              <a:rPr lang="en-US" sz="1500" dirty="0">
                <a:latin typeface="Aptos Narrow"/>
                <a:ea typeface="+mn-lt"/>
                <a:cs typeface="+mn-lt"/>
              </a:rPr>
              <a:t>Sheila Headley-Burwell</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mn-lt"/>
                <a:cs typeface="+mn-lt"/>
              </a:rPr>
              <a:t>بشكل شخصي: </a:t>
            </a:r>
            <a:r>
              <a:rPr lang="en-US" sz="1500" dirty="0">
                <a:latin typeface="Aptos Narrow"/>
                <a:ea typeface="+mn-lt"/>
                <a:cs typeface="+mn-lt"/>
              </a:rPr>
              <a:t>Steven Miller</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a:t>
            </a:r>
            <a:r>
              <a:rPr lang="ar-EG" sz="1500" b="1" dirty="0">
                <a:latin typeface="Aptos Narrow"/>
                <a:ea typeface="+mn-lt"/>
                <a:cs typeface="+mn-lt"/>
              </a:rPr>
              <a:t>بشكل شخصي: </a:t>
            </a:r>
            <a:r>
              <a:rPr lang="en-US" sz="1500" dirty="0">
                <a:latin typeface="Aptos Narrow"/>
                <a:ea typeface="+mn-lt"/>
                <a:cs typeface="+mn-lt"/>
              </a:rPr>
              <a:t>Thomas Leonard</a:t>
            </a:r>
            <a:endParaRPr lang="en-US" sz="15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 </a:t>
            </a:r>
            <a:r>
              <a:rPr lang="ar-EG" sz="1500" b="1" dirty="0">
                <a:latin typeface="Aptos Narrow"/>
                <a:ea typeface="+mn-lt"/>
                <a:cs typeface="+mn-lt"/>
              </a:rPr>
              <a:t>بشكل شخصي: </a:t>
            </a:r>
            <a:r>
              <a:rPr lang="en-US" sz="1500" dirty="0">
                <a:latin typeface="Aptos Narrow"/>
                <a:ea typeface="+mn-lt"/>
                <a:cs typeface="+mn-lt"/>
              </a:rPr>
              <a:t>Denise Haynes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500" b="1" dirty="0">
                <a:latin typeface="Aptos Narrow"/>
                <a:ea typeface="Calibri"/>
                <a:cs typeface="Calibri"/>
              </a:rPr>
              <a:t>بشكل شخصي: </a:t>
            </a:r>
            <a:r>
              <a:rPr lang="en-US" sz="1500" dirty="0">
                <a:latin typeface="Aptos Narrow"/>
                <a:ea typeface="Calibri"/>
                <a:cs typeface="Calibri"/>
              </a:rPr>
              <a:t>David English</a:t>
            </a: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pPr algn="r" rtl="1"/>
            <a:r>
              <a:rPr lang="ar-EG" dirty="0">
                <a:latin typeface="Aptos Display" panose="020B0004020202020204" pitchFamily="34" charset="0"/>
              </a:rPr>
              <a:t>عادات فريق العمل</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algn="r" rtl="1">
              <a:lnSpc>
                <a:spcPct val="100000"/>
              </a:lnSpc>
              <a:spcBef>
                <a:spcPts val="400"/>
              </a:spcBef>
              <a:buClr>
                <a:srgbClr val="004B24"/>
              </a:buClr>
              <a:buFont typeface="Wingdings" panose="05000000000000000000" pitchFamily="2" charset="2"/>
              <a:buChar char="§"/>
            </a:pPr>
            <a:r>
              <a:rPr lang="ar-EG" sz="2000" dirty="0">
                <a:solidFill>
                  <a:schemeClr val="tx1"/>
                </a:solidFill>
                <a:latin typeface="Arial" panose="020B0604020202020204" pitchFamily="34" charset="0"/>
                <a:cs typeface="Arial" panose="020B0604020202020204" pitchFamily="34" charset="0"/>
              </a:rPr>
              <a:t>سوف يتم نشر جميع إشعارات الاجتماع علنًا بما يتماشى مع اشتراطات قوانين الاجتماعات المفتوحة. </a:t>
            </a: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يتم توزيع جداول الأعمال بـ 48 ساعة على الأقل بشكل مسبق مع تضمينها لموضوعات نقاش واضحة. </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يتم نشر وإتاحة محاضر</a:t>
            </a:r>
            <a:r>
              <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 أو دقائق</a:t>
            </a: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 الاجتماع علنًا في غضون إطار زمني معقول ومنطقي. </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لن تحدث أي مداولات أو اتخاذ للقرارات خارج الاجتماعات المنشورة علنًا.</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ينصت الأعضاء بفعالية واحترام إلى جميع المتحدثين، بما في ذلك تعليقات العامة. </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يتم التعبير عن نقاط الاختلاف بشكل بناء، مع التركيز على الأفكار عوضًا عن الأفراد. </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يتم الحد من المقاطعات لضمان المشاركة المنصفة من قبل </a:t>
            </a:r>
            <a:r>
              <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الرؤساء</a:t>
            </a: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 المشارك</a:t>
            </a:r>
            <a:r>
              <a:rPr lang="ar-EG" sz="2000" dirty="0">
                <a:solidFill>
                  <a:schemeClr val="tx1"/>
                </a:solidFill>
                <a:latin typeface="Arial" panose="020B0604020202020204" pitchFamily="34" charset="0"/>
                <a:ea typeface="Segoe UI" panose="020B0502040204020203" pitchFamily="34" charset="0"/>
                <a:cs typeface="Arial" panose="020B0604020202020204" pitchFamily="34" charset="0"/>
              </a:rPr>
              <a:t>ي</a:t>
            </a: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ن. </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يتم تخصيص وقت لتعليقات العامة، مع توجيهات واضحة عن المدة الزمنية والصيغة.</a:t>
            </a:r>
            <a:endParaRPr lang="ar-EG" sz="2000" dirty="0">
              <a:solidFill>
                <a:schemeClr val="tx1"/>
              </a:solidFill>
              <a:effectLst/>
              <a:latin typeface="Arial" panose="020B0604020202020204" pitchFamily="34" charset="0"/>
              <a:ea typeface="Segoe UI" panose="020B0502040204020203" pitchFamily="34" charset="0"/>
              <a:cs typeface="Arial" panose="020B0604020202020204"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solidFill>
                  <a:schemeClr val="tx1"/>
                </a:solidFill>
                <a:effectLst/>
                <a:latin typeface="Arial" panose="020B0604020202020204" pitchFamily="34" charset="0"/>
                <a:ea typeface="Segoe UI" panose="020B0502040204020203" pitchFamily="34" charset="0"/>
                <a:cs typeface="Arial" panose="020B0604020202020204" pitchFamily="34" charset="0"/>
              </a:rPr>
              <a:t>سوف يقر الأعضاء بمساهمات العامة مع النظر بها ودراستها باعتبارها جزءً من عملية اتخاذ القرار.</a:t>
            </a:r>
            <a:endParaRPr lang="en-US" sz="2000" dirty="0">
              <a:solidFill>
                <a:schemeClr val="tx1"/>
              </a:solidFill>
              <a:highlight>
                <a:srgbClr val="FFFF00"/>
              </a:highlight>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pPr algn="r" rtl="1"/>
            <a:r>
              <a:rPr lang="ar-EG" dirty="0">
                <a:latin typeface="Aptos Display"/>
              </a:rPr>
              <a:t>عادات فريق العمل (يتبع)</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428163" cy="4398674"/>
          </a:xfrm>
        </p:spPr>
        <p:txBody>
          <a:bodyPr vert="horz" lIns="0" tIns="45720" rIns="0" bIns="45720" rtlCol="0" anchor="t">
            <a:noAutofit/>
          </a:bodyPr>
          <a:lstStyle/>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توفير التيسير اللغوي </a:t>
            </a:r>
            <a:r>
              <a:rPr lang="ar-EG" sz="2200" dirty="0" err="1">
                <a:solidFill>
                  <a:schemeClr val="tx1"/>
                </a:solidFill>
                <a:latin typeface="Aptos Narrow"/>
              </a:rPr>
              <a:t>والمعايشات</a:t>
            </a:r>
            <a:r>
              <a:rPr lang="ar-EG" sz="2200" dirty="0">
                <a:solidFill>
                  <a:schemeClr val="tx1"/>
                </a:solidFill>
                <a:latin typeface="Aptos Narrow"/>
              </a:rPr>
              <a:t> لضمان المشاركة الشاملة.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عقد الاجتماعات في مواقع يسهل الوصول إليها و/ أو بشكل افتراضي لاستيعاب الاحتياجات المتنوعة.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مشاركة المواد بصيغ لغوية بسيطة مع توفير الترجمة.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يسعى الأعضاء جاهدين لرفع الأصوات من المجتمعات المتضررة والمهمشة تاريخيًا.</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يراجع الأعضاء المواد بشكل مسبق مع الوصول متحضرين للمشاركة والتفاعل بشكل مدروس.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يتوقع الحضور والالتزام بالمواعيد؛ سيقوم الأعضاء بإخطار الرؤساء المشتركين مسبقًا في حالة عدم تمكنهم من الحضور. قد يرسل الأعضاء شخص ما لحضور الاجتماعات بصفة عامة، ولكن لا يتمتع هذا الفرد بحقوق الإدلاء بتصويت أو بصفة رسمية ضمن فريق العمل.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الإفصاح عن أي تضارب في المصالح والتعامل معه بما يتماشى مع التوجيهات المعمول بها.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إعادة النظر في العادات بشكل منتظم كي تعكس الاحتياجات المتجددة والآراء المرجعية.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يتم تشجيع الأعضاء على اقتراح تحسينات على إجراءات الاجتماعات ومدى تيسيرها.</a:t>
            </a:r>
            <a:endParaRPr lang="en-US" dirty="0"/>
          </a:p>
          <a:p>
            <a:pPr marL="383540" lvl="1" algn="r" rt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pPr algn="r" rtl="1"/>
            <a:r>
              <a:rPr lang="ar-EG" dirty="0">
                <a:latin typeface="Arial" panose="020B0604020202020204" pitchFamily="34" charset="0"/>
                <a:cs typeface="Arial" panose="020B0604020202020204" pitchFamily="34" charset="0"/>
              </a:rPr>
              <a:t>جدول الأعمال</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924560" y="1937174"/>
            <a:ext cx="10058400" cy="4023360"/>
          </a:xfrm>
        </p:spPr>
        <p:txBody>
          <a:bodyPr vert="horz" lIns="0" tIns="45720" rIns="0" bIns="45720" rtlCol="0" anchor="t">
            <a:noAutofit/>
          </a:bodyPr>
          <a:lstStyle/>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1.	الترحيب وتسجيل الحضور</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2.	مراجعة محاضر أو دقائق اجتماع 3 نوفمبر الـ 4 [تصويت]</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3.	مراجعة إجراءات الاجتماع</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الأعمال السابقة:</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4.	مناقشة التوصيات الأولية للتقرير النهائي الخاص بفريق العمل (البند المطروح من اجتماع فريق العمل رقم 4)</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الأعمال الجديدة:</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5.	التحديث الخاص باستبيان </a:t>
            </a:r>
            <a:r>
              <a:rPr lang="en-US" sz="1600" dirty="0">
                <a:effectLst/>
                <a:latin typeface="Aptos" panose="020B0004020202020204" pitchFamily="34" charset="0"/>
                <a:ea typeface="Times New Roman" panose="02020603050405020304" pitchFamily="18" charset="0"/>
                <a:cs typeface="Arial" panose="020B0604020202020204" pitchFamily="34" charset="0"/>
              </a:rPr>
              <a:t>CRTF </a:t>
            </a:r>
            <a:r>
              <a:rPr lang="ar-AE" sz="1600" dirty="0">
                <a:effectLst/>
                <a:latin typeface="Aptos" panose="020B0004020202020204" pitchFamily="34" charset="0"/>
                <a:ea typeface="Times New Roman" panose="02020603050405020304" pitchFamily="18" charset="0"/>
                <a:cs typeface="Arial" panose="020B0604020202020204" pitchFamily="34" charset="0"/>
              </a:rPr>
              <a:t>والمناقشة [تصويت]</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6.	مناقشة جلسات الاستماع العامة</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7.	التحديث الخاص بالمجموعات المتخصصة والمناقشة</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8.	مناقشة زيارة 6 نوفمبر الميدانية</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9.	أسئلة من أعضاء فريق العمل</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10.	تعليقات العامة (حسبما يسمح به الوقت)</a:t>
            </a:r>
          </a:p>
          <a:p>
            <a:pPr marL="0" marR="0" lvl="0" indent="0" algn="r" rtl="1">
              <a:lnSpc>
                <a:spcPct val="100000"/>
              </a:lnSpc>
              <a:spcBef>
                <a:spcPts val="0"/>
              </a:spcBef>
              <a:buNone/>
            </a:pPr>
            <a:r>
              <a:rPr lang="ar-AE" sz="1600" dirty="0">
                <a:effectLst/>
                <a:latin typeface="Aptos" panose="020B0004020202020204" pitchFamily="34" charset="0"/>
                <a:ea typeface="Times New Roman" panose="02020603050405020304" pitchFamily="18" charset="0"/>
                <a:cs typeface="Arial" panose="020B0604020202020204" pitchFamily="34" charset="0"/>
              </a:rPr>
              <a:t>11.	رفع الجلسة [تصويت]</a:t>
            </a:r>
          </a:p>
          <a:p>
            <a:pPr marL="0" marR="0" lvl="0" indent="0" algn="r" rtl="1">
              <a:lnSpc>
                <a:spcPct val="100000"/>
              </a:lnSpc>
              <a:spcBef>
                <a:spcPts val="0"/>
              </a:spcBef>
              <a:buNone/>
            </a:pPr>
            <a:endParaRPr lang="en-US" sz="1600" dirty="0">
              <a:effectLst/>
              <a:latin typeface="Aptos" panose="020B00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FE7AB-35EA-863E-3B1A-841BBAE46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B8F18-D46C-881E-2ADD-6BDB44422B10}"/>
              </a:ext>
            </a:extLst>
          </p:cNvPr>
          <p:cNvSpPr>
            <a:spLocks noGrp="1"/>
          </p:cNvSpPr>
          <p:nvPr>
            <p:ph type="title"/>
          </p:nvPr>
        </p:nvSpPr>
        <p:spPr/>
        <p:txBody>
          <a:bodyPr/>
          <a:lstStyle/>
          <a:p>
            <a:pPr algn="r" rtl="1"/>
            <a:r>
              <a:rPr lang="ar-EG" dirty="0">
                <a:latin typeface="Aptos Display"/>
                <a:ea typeface="Calibri Light"/>
                <a:cs typeface="Calibri Light"/>
              </a:rPr>
              <a:t>مراجعة محاضر أو دقائق اجتماع 3/نوفمبر الـ 4 [تصويت]</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2FF34AC9-1166-4AD0-DCB5-250F09981F32}"/>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أية تعديلات؟</a:t>
            </a:r>
            <a:endParaRPr lang="en-US" sz="2800" dirty="0">
              <a:solidFill>
                <a:srgbClr val="404040"/>
              </a:solidFill>
              <a:latin typeface="Aptos Narrow"/>
              <a:ea typeface="Calibri"/>
              <a:cs typeface="Calibri"/>
            </a:endParaRP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تصويت</a:t>
            </a: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ea typeface="Calibri"/>
              <a:cs typeface="Calibri"/>
            </a:endParaRPr>
          </a:p>
          <a:p>
            <a:pPr algn="r" rtl="1"/>
            <a:endParaRPr lang="en-US" dirty="0">
              <a:ea typeface="Calibri"/>
              <a:cs typeface="Calibri"/>
            </a:endParaRPr>
          </a:p>
        </p:txBody>
      </p:sp>
    </p:spTree>
    <p:extLst>
      <p:ext uri="{BB962C8B-B14F-4D97-AF65-F5344CB8AC3E}">
        <p14:creationId xmlns:p14="http://schemas.microsoft.com/office/powerpoint/2010/main" val="2051446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3cfc0ac8aed9f7a91ed02540dcce4c9b">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251ff37047bb3922f60ec7e8c8d9d4e0"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F1B4A7-2522-4C55-B0CA-8B68D827813E}">
  <ds:schemaRefs>
    <ds:schemaRef ds:uri="http://schemas.microsoft.com/sharepoint/v3/contenttype/forms"/>
  </ds:schemaRefs>
</ds:datastoreItem>
</file>

<file path=customXml/itemProps2.xml><?xml version="1.0" encoding="utf-8"?>
<ds:datastoreItem xmlns:ds="http://schemas.openxmlformats.org/officeDocument/2006/customXml" ds:itemID="{58F6FF82-FE7A-41E4-9095-CE55FAD4DF4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BFCC6D2-FC4B-4DE0-9F14-A00187044BD8}">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18</TotalTime>
  <Words>912</Words>
  <Application>Microsoft Office PowerPoint</Application>
  <PresentationFormat>Widescreen</PresentationFormat>
  <Paragraphs>84</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Aptos</vt:lpstr>
      <vt:lpstr>Aptos Display</vt:lpstr>
      <vt:lpstr>Aptos Narrow</vt:lpstr>
      <vt:lpstr>Arial</vt:lpstr>
      <vt:lpstr>Calibri</vt:lpstr>
      <vt:lpstr>Calibri Light</vt:lpstr>
      <vt:lpstr>Wingdings</vt:lpstr>
      <vt:lpstr>Wingdings,Sans-Serif</vt:lpstr>
      <vt:lpstr>office theme</vt:lpstr>
      <vt:lpstr>Retrospect</vt:lpstr>
      <vt:lpstr>فريق عمل Charles River  المعني بالوصول المكافئ للنهر</vt:lpstr>
      <vt:lpstr>إخطار التسجيل</vt:lpstr>
      <vt:lpstr>توفير الترجمة الفورية</vt:lpstr>
      <vt:lpstr>خدمات Zoom اللوجستية</vt:lpstr>
      <vt:lpstr>تسجيل الحضور</vt:lpstr>
      <vt:lpstr>عادات فريق العمل</vt:lpstr>
      <vt:lpstr>عادات فريق العمل (يتبع)</vt:lpstr>
      <vt:lpstr>جدول الأعمال</vt:lpstr>
      <vt:lpstr>مراجعة محاضر أو دقائق اجتماع 3/نوفمبر الـ 4 [تصويت]</vt:lpstr>
      <vt:lpstr>نظرة عامة على إجراءات الاجتماع</vt:lpstr>
      <vt:lpstr>الخطوات التالية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فريق عمل Charles River  المعني بالوصول المكافئ للنهر</dc:title>
  <dc:creator/>
  <cp:lastModifiedBy>Roy, Monika (DCR)</cp:lastModifiedBy>
  <cp:revision>5</cp:revision>
  <dcterms:created xsi:type="dcterms:W3CDTF">2025-11-26T14:59:35Z</dcterms:created>
  <dcterms:modified xsi:type="dcterms:W3CDTF">2025-12-15T01:33:58Z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