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37" r:id="rId5"/>
  </p:sldMasterIdLst>
  <p:sldIdLst>
    <p:sldId id="257" r:id="rId6"/>
    <p:sldId id="287" r:id="rId7"/>
    <p:sldId id="297" r:id="rId8"/>
    <p:sldId id="279" r:id="rId9"/>
    <p:sldId id="285" r:id="rId10"/>
    <p:sldId id="258" r:id="rId11"/>
    <p:sldId id="273" r:id="rId12"/>
    <p:sldId id="300" r:id="rId13"/>
    <p:sldId id="298" r:id="rId14"/>
    <p:sldId id="282" r:id="rId15"/>
    <p:sldId id="29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F17B1B-8C24-F170-2499-BAFA188BD3F7}" v="4" dt="2025-12-01T13:56:09.8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1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sz="5000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Charles River公平</a:t>
            </a:r>
            <a:r>
              <a:rPr lang="zh-CN" altLang="en-US" sz="5000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河岸通行</a:t>
            </a:r>
            <a:r>
              <a:rPr lang="zh-CN" sz="5000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工作組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r>
              <a:rPr lang="zh-CN" sz="2800" cap="none" dirty="0">
                <a:solidFill>
                  <a:srgbClr val="004B24"/>
                </a:solidFill>
                <a:latin typeface="Arial"/>
                <a:ea typeface="SimSun"/>
                <a:cs typeface="Arial"/>
              </a:rPr>
              <a:t>第五次會議 | 2025年12月1日</a:t>
            </a: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  <a:cs typeface="Calibri Light"/>
              </a:rPr>
              <a:t>會議流程概述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8BFAB-DFAC-10AB-0045-B8FC7AF0C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28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工作組成員的回饋：</a:t>
            </a:r>
          </a:p>
          <a:p>
            <a:pPr marL="863600" lvl="1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26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 就最終材料達成共識</a:t>
            </a:r>
          </a:p>
          <a:p>
            <a:pPr marL="863600" lvl="1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26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 確保所有溝通閉環</a:t>
            </a:r>
          </a:p>
          <a:p>
            <a:pPr marL="863600" lvl="1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26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 </a:t>
            </a:r>
            <a:r>
              <a:rPr lang="zh-CN" altLang="en-US" sz="2600" dirty="0">
                <a:solidFill>
                  <a:srgbClr val="404040"/>
                </a:solidFill>
                <a:latin typeface="Aptos Narrow"/>
                <a:cs typeface="Calibri"/>
              </a:rPr>
              <a:t>工作組會議期間安排更多的討論時間</a:t>
            </a:r>
            <a:endParaRPr lang="zh-CN" sz="2600" dirty="0">
              <a:solidFill>
                <a:srgbClr val="404040"/>
              </a:solidFill>
              <a:latin typeface="Aptos Narrow"/>
              <a:ea typeface="SimSun"/>
              <a:cs typeface="Calibri"/>
            </a:endParaRPr>
          </a:p>
          <a:p>
            <a:pPr marL="571500" indent="-571500">
              <a:buFont typeface="Wingdings,Sans-Serif" panose="020F0502020204030204" pitchFamily="34" charset="0"/>
              <a:buChar char="§"/>
            </a:pPr>
            <a:r>
              <a:rPr lang="zh-CN" sz="28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後續會議流程：</a:t>
            </a:r>
          </a:p>
          <a:p>
            <a:pPr marL="863600" lvl="1">
              <a:buFont typeface="Wingdings,Sans-Serif" panose="020F0502020204030204" pitchFamily="34" charset="0"/>
              <a:buChar char="§"/>
            </a:pPr>
            <a:r>
              <a:rPr lang="zh-CN" sz="26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 在專案團隊繼續推進之前，工作組可以就需要達成</a:t>
            </a:r>
            <a:r>
              <a:rPr lang="zh-CN" altLang="en-US" sz="26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一致的討論</a:t>
            </a:r>
            <a:r>
              <a:rPr lang="zh-CN" sz="26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議題提出動議並進行表決。</a:t>
            </a:r>
          </a:p>
          <a:p>
            <a:pPr>
              <a:buFont typeface="Wingdings" panose="020F0502020204030204" pitchFamily="34" charset="0"/>
              <a:buChar char="§"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None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 dirty="0">
              <a:solidFill>
                <a:srgbClr val="40404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BE677-FC10-B6F5-1429-5D0FCBA9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B3A6D-65D6-9AE1-E97D-F79A89750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</a:rPr>
              <a:t>後續計畫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FEBF4-7121-3805-811D-A578E9014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800" dirty="0">
                <a:latin typeface="Aptos Narrow"/>
                <a:ea typeface="SimSun"/>
                <a:cs typeface="+mn-lt"/>
              </a:rPr>
              <a:t> </a:t>
            </a:r>
            <a:r>
              <a:rPr lang="zh-CN" sz="2800" dirty="0">
                <a:latin typeface="Aptos Narrow"/>
                <a:ea typeface="SimSun"/>
                <a:cs typeface="+mn-lt"/>
              </a:rPr>
              <a:t>線</a:t>
            </a:r>
            <a:r>
              <a:rPr lang="zh-CN" altLang="en-US" sz="2800" dirty="0">
                <a:latin typeface="Aptos Narrow"/>
                <a:ea typeface="SimSun"/>
                <a:cs typeface="+mn-lt"/>
              </a:rPr>
              <a:t>上</a:t>
            </a:r>
            <a:r>
              <a:rPr lang="zh-CN" sz="2800" dirty="0">
                <a:latin typeface="Aptos Narrow"/>
                <a:ea typeface="SimSun"/>
                <a:cs typeface="+mn-lt"/>
              </a:rPr>
              <a:t>調查開放至12月31日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800" dirty="0">
                <a:latin typeface="Aptos Narrow"/>
                <a:ea typeface="SimSun"/>
                <a:cs typeface="Calibri"/>
              </a:rPr>
              <a:t> </a:t>
            </a:r>
            <a:r>
              <a:rPr lang="zh-CN" sz="2800" dirty="0">
                <a:latin typeface="Aptos Narrow"/>
                <a:ea typeface="SimSun"/>
                <a:cs typeface="Calibri"/>
              </a:rPr>
              <a:t>一月份</a:t>
            </a:r>
            <a:r>
              <a:rPr lang="zh-CN" altLang="en-US" sz="2800" dirty="0">
                <a:latin typeface="Aptos Narrow"/>
                <a:ea typeface="SimSun"/>
                <a:cs typeface="Calibri"/>
              </a:rPr>
              <a:t>的</a:t>
            </a:r>
            <a:r>
              <a:rPr lang="zh-CN" sz="2800" dirty="0">
                <a:latin typeface="Aptos Narrow"/>
                <a:ea typeface="SimSun"/>
                <a:cs typeface="Calibri"/>
              </a:rPr>
              <a:t>工作組</a:t>
            </a:r>
            <a:r>
              <a:rPr lang="zh-CN" altLang="zh-CN" sz="2800" dirty="0">
                <a:latin typeface="Aptos Narrow"/>
                <a:cs typeface="Calibri"/>
              </a:rPr>
              <a:t>延期</a:t>
            </a:r>
            <a:r>
              <a:rPr lang="zh-CN" sz="2800" dirty="0">
                <a:latin typeface="Aptos Narrow"/>
                <a:ea typeface="SimSun"/>
                <a:cs typeface="Calibri"/>
              </a:rPr>
              <a:t>會議安排待定（即將</a:t>
            </a:r>
            <a:r>
              <a:rPr lang="zh-CN" altLang="en-US" sz="2800" dirty="0">
                <a:latin typeface="Aptos Narrow"/>
                <a:ea typeface="SimSun"/>
                <a:cs typeface="Calibri"/>
              </a:rPr>
              <a:t>進行</a:t>
            </a:r>
            <a:r>
              <a:rPr lang="zh-CN" sz="2800" dirty="0">
                <a:latin typeface="Aptos Narrow"/>
                <a:ea typeface="SimSun"/>
                <a:cs typeface="Calibri"/>
              </a:rPr>
              <a:t>Doodle投票）</a:t>
            </a:r>
          </a:p>
          <a:p>
            <a:pPr marL="932180" lvl="4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400" dirty="0">
                <a:latin typeface="Aptos Narrow"/>
                <a:ea typeface="SimSun"/>
                <a:cs typeface="Calibri"/>
              </a:rPr>
              <a:t>時長2-3小時</a:t>
            </a:r>
          </a:p>
          <a:p>
            <a:pPr marL="932180" lvl="4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altLang="en-US" sz="2400" dirty="0">
                <a:solidFill>
                  <a:srgbClr val="404040"/>
                </a:solidFill>
                <a:latin typeface="Aptos Narrow"/>
                <a:cs typeface="Calibri"/>
              </a:rPr>
              <a:t>混合模式，鼓勵到場參加</a:t>
            </a:r>
            <a:endParaRPr lang="zh-CN" sz="2400" dirty="0">
              <a:solidFill>
                <a:srgbClr val="404040"/>
              </a:solidFill>
              <a:latin typeface="Aptos Narrow"/>
              <a:ea typeface="SimSun"/>
              <a:cs typeface="Calibri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solidFill>
                <a:srgbClr val="00B05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900" b="1" i="1" dirty="0">
              <a:solidFill>
                <a:srgbClr val="63A537"/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8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錄製通知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indent="0" algn="just">
              <a:buNone/>
            </a:pPr>
            <a:r>
              <a:rPr lang="en-US" altLang="zh-CN" sz="2400" dirty="0">
                <a:solidFill>
                  <a:srgbClr val="000000"/>
                </a:solidFill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        </a:t>
            </a:r>
            <a:r>
              <a:rPr lang="zh-CN" sz="2400" dirty="0">
                <a:solidFill>
                  <a:srgbClr val="000000"/>
                </a:solidFill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本次會議將進行錄製，麻塞諸塞州自然資源保護與利用署及/或能源與環境事務部執行辦公室可能會選擇發佈視頻、靜態圖像、音訊及/或聊天記錄。</a:t>
            </a:r>
            <a:endParaRPr lang="en-US" altLang="zh-CN" sz="2400" dirty="0">
              <a:solidFill>
                <a:srgbClr val="000000"/>
              </a:solidFill>
              <a:latin typeface="Arial" panose="020B0604020202020204" pitchFamily="34" charset="0"/>
              <a:ea typeface="SimSun"/>
              <a:cs typeface="Arial" panose="020B0604020202020204" pitchFamily="34" charset="0"/>
            </a:endParaRPr>
          </a:p>
          <a:p>
            <a:pPr indent="0" algn="just">
              <a:buNone/>
            </a:pPr>
            <a:br>
              <a:rPr lang="zh-CN" sz="2400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</a:br>
            <a:r>
              <a:rPr lang="en-US" altLang="zh-CN" sz="2400" dirty="0"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        </a:t>
            </a:r>
            <a:r>
              <a:rPr lang="zh-CN" sz="2400" dirty="0">
                <a:solidFill>
                  <a:srgbClr val="000000"/>
                </a:solidFill>
                <a:latin typeface="Arial" panose="020B0604020202020204" pitchFamily="34" charset="0"/>
                <a:ea typeface="SimSun"/>
                <a:cs typeface="Arial" panose="020B0604020202020204" pitchFamily="34" charset="0"/>
              </a:rPr>
              <a:t>如繼續參加本次線上會議，即表示您同意參與錄製。錄影和聊天記錄可能被視為公共記錄。</a:t>
            </a: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口譯服務安排</a:t>
            </a:r>
            <a:endParaRPr lang="en-US" dirty="0">
              <a:latin typeface="PMingLiU" panose="02020500000000000000" pitchFamily="18" charset="-12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zh-CN" altLang="en-US" sz="2400" dirty="0">
                <a:latin typeface="PMingLiU" panose="02020500000000000000" pitchFamily="18" charset="-120"/>
                <a:ea typeface="PMingLiU" panose="02020500000000000000" pitchFamily="18" charset="-120"/>
              </a:rPr>
              <a:t>本次活動提供以下語言的口譯服務：西班牙語、巴西葡萄牙語、海地克裡奧爾語、國語、粵語和阿拉伯語。</a:t>
            </a:r>
            <a:endParaRPr lang="en-US" sz="2400" dirty="0">
              <a:solidFill>
                <a:schemeClr val="tx1"/>
              </a:solidFill>
              <a:latin typeface="PMingLiU" panose="02020500000000000000" pitchFamily="18" charset="-12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altLang="en-US" sz="2400" dirty="0">
                <a:latin typeface="PMingLiU" panose="02020500000000000000" pitchFamily="18" charset="-120"/>
                <a:ea typeface="PMingLiU" panose="02020500000000000000" pitchFamily="18" charset="-120"/>
              </a:rPr>
              <a:t>如需使用相應語言，請前往口譯服務台，領取您所需語言的接收裝置。</a:t>
            </a:r>
            <a:endParaRPr lang="en-US" sz="2400" dirty="0">
              <a:solidFill>
                <a:srgbClr val="000000"/>
              </a:solidFill>
              <a:latin typeface="PMingLiU" panose="02020500000000000000" pitchFamily="18" charset="-12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altLang="en-US" sz="2400" dirty="0">
                <a:latin typeface="PMingLiU" panose="02020500000000000000" pitchFamily="18" charset="-120"/>
                <a:ea typeface="PMingLiU" panose="02020500000000000000" pitchFamily="18" charset="-120"/>
              </a:rPr>
              <a:t>發言時請放慢語速，以便口譯員準確傳譯。</a:t>
            </a:r>
            <a:endParaRPr lang="en-US" sz="2400" dirty="0">
              <a:latin typeface="PMingLiU" panose="02020500000000000000" pitchFamily="18" charset="-12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99CB38"/>
              </a:buClr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PMingLiU" panose="02020500000000000000" pitchFamily="18" charset="-12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pic>
        <p:nvPicPr>
          <p:cNvPr id="4" name="Picture 3" descr="How to Use Language Interpretation in Zoom Meetings | Notta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  <a:cs typeface="Calibri Light"/>
              </a:rPr>
              <a:t>Zoom</a:t>
            </a:r>
            <a:r>
              <a:rPr lang="zh-CN" altLang="en-US" dirty="0">
                <a:latin typeface="Aptos Display"/>
                <a:ea typeface="SimSun"/>
                <a:cs typeface="Calibri Light"/>
              </a:rPr>
              <a:t>聊天管理</a:t>
            </a:r>
            <a:endParaRPr lang="zh-CN" dirty="0">
              <a:latin typeface="Aptos Display"/>
              <a:ea typeface="SimSun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altLang="en-US" sz="2800" dirty="0"/>
              <a:t>成</a:t>
            </a:r>
            <a:r>
              <a:rPr lang="zh-CN" sz="2800" dirty="0"/>
              <a:t>員可通過聊天功能發表評論並提出問題（</a:t>
            </a:r>
            <a:r>
              <a:rPr lang="zh-CN" altLang="en-US" sz="2800" dirty="0"/>
              <a:t>須公開記錄</a:t>
            </a:r>
            <a:r>
              <a:rPr lang="zh-CN" sz="2800" dirty="0"/>
              <a:t>）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2800" dirty="0">
                <a:latin typeface="Aptos Narrow"/>
                <a:ea typeface="SimSun"/>
                <a:cs typeface="+mn-lt"/>
              </a:rPr>
              <a:t>請勿使用私信功能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altLang="en-US" sz="2800" dirty="0"/>
              <a:t>除非正在向工作組作彙報，否則請將麥克風調靜音，儘量減少背景雜音</a:t>
            </a: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  <a:cs typeface="Calibri Light"/>
              </a:rPr>
              <a:t> 點名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94" y="1831720"/>
            <a:ext cx="5162332" cy="4484064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能源與環境事物部（EEA）代表: </a:t>
            </a:r>
            <a:r>
              <a:rPr lang="zh-CN" sz="1500" dirty="0">
                <a:latin typeface="Aptos Narrow"/>
                <a:ea typeface="SimSun"/>
                <a:cs typeface="+mn-lt"/>
              </a:rPr>
              <a:t>Jonathan Guzmán，環境正義與公平辦公室環境正義與公平主任 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自然資源保護與利用署（DCR）代表: </a:t>
            </a:r>
            <a:r>
              <a:rPr lang="zh-CN" sz="1500" dirty="0">
                <a:latin typeface="Aptos Narrow"/>
                <a:ea typeface="SimSun"/>
                <a:cs typeface="+mn-lt"/>
              </a:rPr>
              <a:t>Monika Roy，環境正義高級主任 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/>
              <a:t>公共衛生部氣候與環境衛生局局長或其指定人員：</a:t>
            </a:r>
            <a:r>
              <a:rPr lang="zh-CN" sz="1500" dirty="0">
                <a:latin typeface="Aptos Narrow"/>
                <a:ea typeface="SimSun"/>
                <a:cs typeface="+mn-lt"/>
              </a:rPr>
              <a:t>Logan Bailey，公共衛生部氣候與環境衛生局毒理學部門首席科學家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Cambridge Health Alliance：</a:t>
            </a:r>
            <a:r>
              <a:rPr lang="zh-CN" sz="1500" dirty="0">
                <a:latin typeface="Aptos Narrow"/>
                <a:ea typeface="SimSun"/>
                <a:cs typeface="+mn-lt"/>
              </a:rPr>
              <a:t>Derrick Neal，</a:t>
            </a:r>
            <a:r>
              <a:rPr lang="en-US" altLang="zh-CN" sz="1500" dirty="0">
                <a:latin typeface="Aptos Narrow"/>
                <a:ea typeface="SimSun"/>
                <a:cs typeface="+mn-lt"/>
              </a:rPr>
              <a:t>Cambridge</a:t>
            </a:r>
            <a:r>
              <a:rPr lang="zh-CN" sz="1500" dirty="0">
                <a:latin typeface="Aptos Narrow"/>
                <a:ea typeface="SimSun"/>
                <a:cs typeface="+mn-lt"/>
              </a:rPr>
              <a:t>市首席公共衛生官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</a:t>
            </a:r>
            <a:r>
              <a:rPr lang="en-US" altLang="zh-CN" sz="1500" b="1" dirty="0">
                <a:latin typeface="Aptos Narrow"/>
                <a:ea typeface="SimSun"/>
                <a:cs typeface="+mn-lt"/>
              </a:rPr>
              <a:t>Cambridge</a:t>
            </a:r>
            <a:r>
              <a:rPr lang="zh-CN" sz="1500" b="1" dirty="0">
                <a:latin typeface="Aptos Narrow"/>
                <a:ea typeface="SimSun"/>
                <a:cs typeface="+mn-lt"/>
              </a:rPr>
              <a:t>市重建局：</a:t>
            </a:r>
            <a:r>
              <a:rPr lang="zh-CN" sz="1500" dirty="0">
                <a:latin typeface="Aptos Narrow"/>
                <a:ea typeface="SimSun"/>
                <a:cs typeface="+mn-lt"/>
              </a:rPr>
              <a:t>Kyle Vangel，專案與規劃總監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</a:t>
            </a:r>
            <a:r>
              <a:rPr lang="en-US" altLang="zh-CN" sz="1500" b="1" dirty="0">
                <a:latin typeface="Aptos Narrow"/>
                <a:ea typeface="SimSun"/>
                <a:cs typeface="+mn-lt"/>
              </a:rPr>
              <a:t>NAACP--</a:t>
            </a:r>
            <a:r>
              <a:rPr lang="zh-CN" sz="1500" b="1" dirty="0">
                <a:latin typeface="Aptos Narrow"/>
                <a:ea typeface="SimSun"/>
                <a:cs typeface="+mn-lt"/>
              </a:rPr>
              <a:t>全美有色人種協進會</a:t>
            </a:r>
            <a:r>
              <a:rPr lang="en-US" altLang="zh-CN" sz="1500" b="1" dirty="0">
                <a:latin typeface="Aptos Narrow"/>
                <a:ea typeface="SimSun"/>
                <a:cs typeface="+mn-lt"/>
              </a:rPr>
              <a:t>Cambridge</a:t>
            </a:r>
            <a:r>
              <a:rPr lang="zh-CN" sz="1500" b="1" dirty="0">
                <a:latin typeface="Aptos Narrow"/>
                <a:ea typeface="SimSun"/>
                <a:cs typeface="+mn-lt"/>
              </a:rPr>
              <a:t>分會：</a:t>
            </a:r>
            <a:r>
              <a:rPr lang="zh-CN" sz="1500" dirty="0">
                <a:latin typeface="Aptos Narrow"/>
                <a:ea typeface="SimSun"/>
                <a:cs typeface="+mn-lt"/>
              </a:rPr>
              <a:t>Ken Reeves，主席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Cambridge Black Pastors Alliance, Inc.：</a:t>
            </a:r>
            <a:r>
              <a:rPr lang="zh-CN" sz="1500" dirty="0">
                <a:latin typeface="Aptos Narrow"/>
                <a:ea typeface="SimSun"/>
                <a:cs typeface="+mn-lt"/>
              </a:rPr>
              <a:t>Jeremy D. Battle，Western Avenue Church</a:t>
            </a:r>
            <a:r>
              <a:rPr lang="en-US" altLang="zh-CN" sz="1500" dirty="0">
                <a:latin typeface="Aptos Narrow"/>
                <a:ea typeface="SimSun"/>
                <a:cs typeface="+mn-lt"/>
              </a:rPr>
              <a:t> </a:t>
            </a:r>
            <a:r>
              <a:rPr lang="zh-CN" sz="1500" dirty="0">
                <a:latin typeface="Aptos Narrow"/>
                <a:ea typeface="SimSun"/>
                <a:cs typeface="+mn-lt"/>
              </a:rPr>
              <a:t>牧師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434782" y="1835224"/>
            <a:ext cx="5179850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Massachusetts Bicycle Coalition, Inc.：</a:t>
            </a:r>
            <a:r>
              <a:rPr lang="zh-CN" sz="1500" dirty="0">
                <a:latin typeface="Aptos Narrow"/>
                <a:ea typeface="SimSun"/>
                <a:cs typeface="+mn-lt"/>
              </a:rPr>
              <a:t>Galen Mook，執行董事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Charles River Conservancy, Inc.：</a:t>
            </a:r>
            <a:r>
              <a:rPr lang="zh-CN" sz="1500" dirty="0">
                <a:latin typeface="Aptos Narrow"/>
                <a:ea typeface="SimSun"/>
                <a:cs typeface="+mn-lt"/>
              </a:rPr>
              <a:t>Laura Jasinski，執行董事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Cambridge Mothers Out Front</a:t>
            </a:r>
            <a:r>
              <a:rPr lang="en-US" altLang="zh-CN" sz="1500" b="1" dirty="0">
                <a:latin typeface="Aptos Narrow"/>
                <a:ea typeface="SimSun"/>
                <a:cs typeface="+mn-lt"/>
              </a:rPr>
              <a:t>: </a:t>
            </a:r>
            <a:r>
              <a:rPr lang="zh-CN" sz="1500" dirty="0">
                <a:latin typeface="Aptos Narrow"/>
                <a:ea typeface="SimSun"/>
                <a:cs typeface="+mn-lt"/>
              </a:rPr>
              <a:t>Angela DeSousa，成員兼領導層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河灣公園信託人民基金</a:t>
            </a:r>
            <a:r>
              <a:rPr lang="en-US" altLang="zh-CN" sz="1500" b="1" dirty="0">
                <a:latin typeface="Aptos Narrow"/>
                <a:ea typeface="SimSun"/>
                <a:cs typeface="+mn-lt"/>
              </a:rPr>
              <a:t>: </a:t>
            </a:r>
            <a:r>
              <a:rPr lang="zh-CN" sz="1500" dirty="0">
                <a:latin typeface="Aptos Narrow"/>
                <a:ea typeface="SimSun"/>
                <a:cs typeface="+mn-lt"/>
              </a:rPr>
              <a:t>Franziska "Fran" Amacher，受託人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個人:</a:t>
            </a:r>
            <a:r>
              <a:rPr lang="zh-CN" sz="1500" dirty="0">
                <a:latin typeface="Aptos Narrow"/>
                <a:ea typeface="SimSun"/>
                <a:cs typeface="+mn-lt"/>
              </a:rPr>
              <a:t> Lawrence Adkins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個人: </a:t>
            </a:r>
            <a:r>
              <a:rPr lang="zh-CN" sz="1500" dirty="0">
                <a:latin typeface="Aptos Narrow"/>
                <a:ea typeface="SimSun"/>
                <a:cs typeface="+mn-lt"/>
              </a:rPr>
              <a:t>Sheila Headley-Burwell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個人: </a:t>
            </a:r>
            <a:r>
              <a:rPr lang="zh-CN" sz="1500" dirty="0">
                <a:latin typeface="Aptos Narrow"/>
                <a:ea typeface="SimSun"/>
                <a:cs typeface="+mn-lt"/>
              </a:rPr>
              <a:t>Steven Miller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個人:</a:t>
            </a:r>
            <a:r>
              <a:rPr lang="zh-CN" sz="1500" dirty="0">
                <a:latin typeface="Aptos Narrow"/>
                <a:ea typeface="SimSun"/>
                <a:cs typeface="+mn-lt"/>
              </a:rPr>
              <a:t> Thomas Leonard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+mn-lt"/>
              </a:rPr>
              <a:t> 個人:</a:t>
            </a:r>
            <a:r>
              <a:rPr lang="zh-CN" sz="1500" dirty="0">
                <a:latin typeface="Aptos Narrow"/>
                <a:ea typeface="SimSun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zh-CN" sz="1500" b="1" dirty="0">
                <a:latin typeface="Aptos Narrow"/>
                <a:ea typeface="SimSun"/>
                <a:cs typeface="Calibri"/>
              </a:rPr>
              <a:t> 個人:</a:t>
            </a:r>
            <a:r>
              <a:rPr lang="zh-CN" sz="1500" dirty="0">
                <a:latin typeface="Aptos Narrow"/>
                <a:ea typeface="SimSun"/>
                <a:cs typeface="Calibr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 panose="020B0004020202020204" pitchFamily="34" charset="0"/>
                <a:ea typeface="SimSun"/>
              </a:rPr>
              <a:t>工作組規範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所有會議通知均應</a:t>
            </a:r>
            <a:r>
              <a:rPr lang="zh-CN" altLang="en-US" sz="2000" dirty="0">
                <a:solidFill>
                  <a:schemeClr val="tx1"/>
                </a:solidFill>
                <a:latin typeface="Aptos Narrow"/>
                <a:ea typeface="SimSun"/>
              </a:rPr>
              <a:t>按</a:t>
            </a: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《公開會議法》的要求予以公示。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zh-CN" altLang="zh-CN" sz="2000" dirty="0">
                <a:solidFill>
                  <a:schemeClr val="tx1"/>
                </a:solidFill>
                <a:latin typeface="Aptos Narrow"/>
              </a:rPr>
              <a:t>至少提前48小時分發</a:t>
            </a: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議程，</a:t>
            </a:r>
            <a:r>
              <a:rPr lang="zh-CN" altLang="zh-CN" sz="2000" dirty="0">
                <a:solidFill>
                  <a:schemeClr val="tx1"/>
                </a:solidFill>
                <a:latin typeface="Aptos Narrow"/>
              </a:rPr>
              <a:t>議程</a:t>
            </a:r>
            <a:r>
              <a:rPr lang="zh-CN" altLang="en-US" sz="2000" dirty="0">
                <a:solidFill>
                  <a:schemeClr val="tx1"/>
                </a:solidFill>
                <a:latin typeface="Aptos Narrow"/>
              </a:rPr>
              <a:t>應</a:t>
            </a: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包括明確的討論議題。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zh-CN" altLang="zh-CN" sz="2000" dirty="0">
                <a:solidFill>
                  <a:schemeClr val="tx1"/>
                </a:solidFill>
                <a:latin typeface="Aptos Narrow"/>
              </a:rPr>
              <a:t>應在合理時間範圍內公開</a:t>
            </a: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會議記錄。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altLang="en-US" sz="2000" dirty="0">
                <a:solidFill>
                  <a:schemeClr val="tx1"/>
                </a:solidFill>
                <a:latin typeface="Aptos Narrow"/>
              </a:rPr>
              <a:t>  除公開發佈的會議外，不得在情況下進行任何審議或決策。</a:t>
            </a:r>
            <a:endParaRPr lang="en-US" altLang="zh-CN" sz="2000" dirty="0">
              <a:solidFill>
                <a:schemeClr val="tx1"/>
              </a:solidFill>
              <a:latin typeface="Aptos Narrow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成員應積極</a:t>
            </a:r>
            <a:r>
              <a:rPr lang="zh-CN" altLang="en-US" sz="2000" dirty="0">
                <a:solidFill>
                  <a:schemeClr val="tx1"/>
                </a:solidFill>
                <a:latin typeface="Aptos Narrow"/>
              </a:rPr>
              <a:t>、</a:t>
            </a: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尊重地傾聽所有發言者的發言，包括公眾意見。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</a:t>
            </a:r>
            <a:r>
              <a:rPr lang="zh-CN" altLang="en-US" sz="2000" dirty="0">
                <a:solidFill>
                  <a:schemeClr val="tx1"/>
                </a:solidFill>
                <a:latin typeface="Aptos Narrow"/>
                <a:ea typeface="SimSun"/>
              </a:rPr>
              <a:t>如有</a:t>
            </a: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分歧</a:t>
            </a:r>
            <a:r>
              <a:rPr lang="zh-CN" altLang="en-US" sz="2000" dirty="0">
                <a:solidFill>
                  <a:schemeClr val="tx1"/>
                </a:solidFill>
                <a:latin typeface="Aptos Narrow"/>
                <a:ea typeface="SimSun"/>
              </a:rPr>
              <a:t>，</a:t>
            </a: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應以建設性的方式表達出來，對事不對人。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儘量減少幹擾，確保</a:t>
            </a:r>
            <a:r>
              <a:rPr lang="zh-CN" altLang="en-US" sz="2000" dirty="0">
                <a:solidFill>
                  <a:schemeClr val="tx1"/>
                </a:solidFill>
                <a:latin typeface="Aptos Narrow"/>
              </a:rPr>
              <a:t>所有</a:t>
            </a: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聯合負責人都能公平參與。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應分配時間徵求公眾意見，並明確規定時長和形式。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作為決策過程的一部分，成員應認可並考量公眾意見。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</a:rPr>
              <a:t>工作組規範（續）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200" dirty="0">
                <a:solidFill>
                  <a:schemeClr val="tx1"/>
                </a:solidFill>
                <a:latin typeface="Aptos Narrow"/>
                <a:ea typeface="SimSun"/>
              </a:rPr>
              <a:t> </a:t>
            </a:r>
            <a:r>
              <a:rPr lang="zh-CN" altLang="en-US" sz="2200" dirty="0">
                <a:solidFill>
                  <a:schemeClr val="tx1"/>
                </a:solidFill>
                <a:latin typeface="Aptos Narrow"/>
                <a:ea typeface="SimSun"/>
              </a:rPr>
              <a:t>應提供語言服務和便利措施，確保包容性參與。 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200" dirty="0">
                <a:solidFill>
                  <a:schemeClr val="tx1"/>
                </a:solidFill>
                <a:latin typeface="Aptos Narrow"/>
                <a:ea typeface="SimSun"/>
              </a:rPr>
              <a:t> </a:t>
            </a:r>
            <a:r>
              <a:rPr lang="zh-CN" altLang="en-US" sz="2200" dirty="0">
                <a:solidFill>
                  <a:schemeClr val="tx1"/>
                </a:solidFill>
                <a:latin typeface="Aptos Narrow"/>
                <a:ea typeface="SimSun"/>
              </a:rPr>
              <a:t>會議應在無障礙場所及</a:t>
            </a:r>
            <a:r>
              <a:rPr lang="en-US" altLang="zh-CN" sz="2200" dirty="0">
                <a:solidFill>
                  <a:schemeClr val="tx1"/>
                </a:solidFill>
                <a:latin typeface="Aptos Narrow"/>
                <a:ea typeface="SimSun"/>
              </a:rPr>
              <a:t>/</a:t>
            </a:r>
            <a:r>
              <a:rPr lang="zh-CN" altLang="en-US" sz="2200" dirty="0">
                <a:solidFill>
                  <a:schemeClr val="tx1"/>
                </a:solidFill>
                <a:latin typeface="Aptos Narrow"/>
                <a:ea typeface="SimSun"/>
              </a:rPr>
              <a:t>或以線上形式舉行，滿足不同需求。 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200" dirty="0">
                <a:solidFill>
                  <a:schemeClr val="tx1"/>
                </a:solidFill>
                <a:latin typeface="Aptos Narrow"/>
                <a:ea typeface="SimSun"/>
              </a:rPr>
              <a:t> </a:t>
            </a:r>
            <a:r>
              <a:rPr lang="zh-CN" altLang="en-US" sz="2200" dirty="0">
                <a:solidFill>
                  <a:schemeClr val="tx1"/>
                </a:solidFill>
                <a:latin typeface="Aptos Narrow"/>
                <a:ea typeface="SimSun"/>
              </a:rPr>
              <a:t>材料應以通俗易懂的語言提供並進行翻譯。 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200" dirty="0">
                <a:solidFill>
                  <a:schemeClr val="tx1"/>
                </a:solidFill>
                <a:latin typeface="Aptos Narrow"/>
                <a:ea typeface="SimSun"/>
              </a:rPr>
              <a:t> </a:t>
            </a:r>
            <a:r>
              <a:rPr lang="zh-CN" altLang="en-US" sz="2200" dirty="0">
                <a:solidFill>
                  <a:schemeClr val="tx1"/>
                </a:solidFill>
                <a:latin typeface="Aptos Narrow"/>
                <a:ea typeface="SimSun"/>
              </a:rPr>
              <a:t>成員應致力於提高一線群體以及歷史上被邊緣化群體的聲音。 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200" dirty="0">
                <a:solidFill>
                  <a:schemeClr val="tx1"/>
                </a:solidFill>
                <a:latin typeface="Aptos Narrow"/>
                <a:ea typeface="SimSun"/>
              </a:rPr>
              <a:t> </a:t>
            </a:r>
            <a:r>
              <a:rPr lang="zh-CN" altLang="en-US" sz="2200" dirty="0">
                <a:solidFill>
                  <a:schemeClr val="tx1"/>
                </a:solidFill>
                <a:latin typeface="Aptos Narrow"/>
                <a:ea typeface="SimSun"/>
              </a:rPr>
              <a:t>成員應提前審閱材料，做好積極參與的充分準備。 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200" dirty="0">
                <a:solidFill>
                  <a:schemeClr val="tx1"/>
                </a:solidFill>
                <a:latin typeface="Aptos Narrow"/>
                <a:ea typeface="SimSun"/>
              </a:rPr>
              <a:t> </a:t>
            </a:r>
            <a:r>
              <a:rPr lang="zh-CN" altLang="en-US" sz="2200" dirty="0">
                <a:solidFill>
                  <a:schemeClr val="tx1"/>
                </a:solidFill>
                <a:latin typeface="Aptos Narrow"/>
                <a:ea typeface="SimSun"/>
              </a:rPr>
              <a:t>所有成員應按時出席，如無法出席，應提前通知聯合負責人。成員可委派人員以公眾身份出席會議，但該人員沒有投票權，亦不享有工作組內的正式身份。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200" dirty="0">
                <a:solidFill>
                  <a:schemeClr val="tx1"/>
                </a:solidFill>
                <a:latin typeface="Aptos Narrow"/>
                <a:ea typeface="SimSun"/>
              </a:rPr>
              <a:t> </a:t>
            </a:r>
            <a:r>
              <a:rPr lang="zh-CN" altLang="en-US" sz="2200" dirty="0">
                <a:solidFill>
                  <a:schemeClr val="tx1"/>
                </a:solidFill>
                <a:latin typeface="Aptos Narrow"/>
                <a:ea typeface="SimSun"/>
              </a:rPr>
              <a:t>利益衝突應根據適用指南進行披露和管理。 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altLang="zh-CN" sz="2200" dirty="0">
                <a:solidFill>
                  <a:schemeClr val="tx1"/>
                </a:solidFill>
                <a:latin typeface="Aptos Narrow"/>
                <a:ea typeface="SimSun"/>
              </a:rPr>
              <a:t> </a:t>
            </a:r>
            <a:r>
              <a:rPr lang="zh-CN" altLang="en-US" sz="2200" dirty="0">
                <a:solidFill>
                  <a:schemeClr val="tx1"/>
                </a:solidFill>
                <a:latin typeface="Aptos Narrow"/>
                <a:ea typeface="SimSun"/>
              </a:rPr>
              <a:t>為反映不斷變化的需求和回饋，規範應定期修訂。 </a:t>
            </a:r>
          </a:p>
          <a:p>
            <a:pPr marL="383540" lvl="1">
              <a:lnSpc>
                <a:spcPct val="100000"/>
              </a:lnSpc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zh-CN" altLang="en-US" sz="2200" dirty="0">
                <a:solidFill>
                  <a:schemeClr val="tx1"/>
                </a:solidFill>
                <a:latin typeface="Aptos Narrow"/>
              </a:rPr>
              <a:t> 鼓勵成員對會議的流程和可及性提出改進建議。</a:t>
            </a:r>
            <a:endParaRPr lang="zh-CN" altLang="en-US" sz="2200" dirty="0">
              <a:solidFill>
                <a:schemeClr val="tx1"/>
              </a:solidFill>
              <a:latin typeface="Aptos Narrow"/>
              <a:ea typeface="SimSun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endParaRPr lang="en-US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議程</a:t>
            </a:r>
            <a:endParaRPr lang="en-US" dirty="0">
              <a:latin typeface="Times New Roman" panose="020206030504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0FE9E-D1F9-6225-0BD6-212A89ABD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560" y="1937174"/>
            <a:ext cx="10058400" cy="4023360"/>
          </a:xfrm>
        </p:spPr>
        <p:txBody>
          <a:bodyPr vert="horz" lIns="0" tIns="45720" rIns="0" bIns="45720" rtlCol="0" anchor="t">
            <a:normAutofit fontScale="55000" lnSpcReduction="20000"/>
          </a:bodyPr>
          <a:lstStyle/>
          <a:p>
            <a:pPr lvl="0"/>
            <a:r>
              <a:rPr lang="zh-TW" altLang="en-US" dirty="0"/>
              <a:t>歡迎致辭與點名 </a:t>
            </a:r>
            <a:endParaRPr lang="en-US" dirty="0"/>
          </a:p>
          <a:p>
            <a:pPr lvl="0"/>
            <a:r>
              <a:rPr lang="zh-TW" altLang="en-US" dirty="0"/>
              <a:t>審議</a:t>
            </a:r>
            <a:r>
              <a:rPr lang="en-US" dirty="0"/>
              <a:t>11</a:t>
            </a:r>
            <a:r>
              <a:rPr lang="zh-TW" altLang="en-US" dirty="0"/>
              <a:t>月</a:t>
            </a:r>
            <a:r>
              <a:rPr lang="en-US" dirty="0"/>
              <a:t>3</a:t>
            </a:r>
            <a:r>
              <a:rPr lang="zh-TW" altLang="en-US" dirty="0"/>
              <a:t>日第四次會議的會議紀要</a:t>
            </a:r>
            <a:r>
              <a:rPr lang="en-US" dirty="0"/>
              <a:t>[</a:t>
            </a:r>
            <a:r>
              <a:rPr lang="zh-TW" altLang="en-US" dirty="0"/>
              <a:t>表決</a:t>
            </a:r>
            <a:r>
              <a:rPr lang="en-US" dirty="0"/>
              <a:t>]</a:t>
            </a:r>
          </a:p>
          <a:p>
            <a:pPr lvl="0"/>
            <a:r>
              <a:rPr lang="zh-TW" altLang="en-US" dirty="0"/>
              <a:t>會議流程概述</a:t>
            </a:r>
            <a:endParaRPr lang="en-US" dirty="0"/>
          </a:p>
          <a:p>
            <a:r>
              <a:rPr lang="zh-TW" altLang="en-US" dirty="0"/>
              <a:t>舊議項：</a:t>
            </a:r>
            <a:endParaRPr lang="en-US" dirty="0"/>
          </a:p>
          <a:p>
            <a:pPr lvl="0"/>
            <a:r>
              <a:rPr lang="zh-TW" altLang="en-US" dirty="0"/>
              <a:t>討論工作組最終報告的初步建議（工作組第四次會議的擱置議項）</a:t>
            </a:r>
            <a:endParaRPr lang="en-US" dirty="0"/>
          </a:p>
          <a:p>
            <a:r>
              <a:rPr lang="zh-TW" altLang="en-US" dirty="0"/>
              <a:t>新議項</a:t>
            </a:r>
            <a:endParaRPr lang="en-US" dirty="0"/>
          </a:p>
          <a:p>
            <a:pPr lvl="0"/>
            <a:r>
              <a:rPr lang="en-US" dirty="0"/>
              <a:t>Charles River</a:t>
            </a:r>
            <a:r>
              <a:rPr lang="zh-TW" altLang="en-US" dirty="0"/>
              <a:t>工作組調查最新進展與討論</a:t>
            </a:r>
            <a:r>
              <a:rPr lang="en-US" dirty="0"/>
              <a:t> [</a:t>
            </a:r>
            <a:r>
              <a:rPr lang="zh-TW" altLang="en-US" dirty="0"/>
              <a:t>表決</a:t>
            </a:r>
            <a:r>
              <a:rPr lang="en-US" dirty="0"/>
              <a:t>]</a:t>
            </a:r>
          </a:p>
          <a:p>
            <a:pPr lvl="0"/>
            <a:r>
              <a:rPr lang="zh-TW" altLang="en-US" dirty="0"/>
              <a:t>討論公開聽證會</a:t>
            </a:r>
            <a:endParaRPr lang="en-US" dirty="0"/>
          </a:p>
          <a:p>
            <a:pPr lvl="0"/>
            <a:r>
              <a:rPr lang="zh-TW" altLang="en-US" dirty="0"/>
              <a:t>焦點小組最新進展與討論</a:t>
            </a:r>
            <a:endParaRPr lang="en-US" dirty="0"/>
          </a:p>
          <a:p>
            <a:pPr lvl="0"/>
            <a:r>
              <a:rPr lang="zh-TW" altLang="en-US" dirty="0"/>
              <a:t>討論</a:t>
            </a:r>
            <a:r>
              <a:rPr lang="en-US" dirty="0"/>
              <a:t>11</a:t>
            </a:r>
            <a:r>
              <a:rPr lang="zh-TW" altLang="en-US" dirty="0"/>
              <a:t>月</a:t>
            </a:r>
            <a:r>
              <a:rPr lang="en-US" dirty="0"/>
              <a:t>6</a:t>
            </a:r>
            <a:r>
              <a:rPr lang="zh-TW" altLang="en-US" dirty="0"/>
              <a:t>日的現場考察</a:t>
            </a:r>
            <a:endParaRPr lang="en-US" dirty="0"/>
          </a:p>
          <a:p>
            <a:pPr lvl="0"/>
            <a:r>
              <a:rPr lang="zh-TW" altLang="en-US" dirty="0"/>
              <a:t>工作組成員提問</a:t>
            </a:r>
            <a:endParaRPr lang="en-US" dirty="0"/>
          </a:p>
          <a:p>
            <a:pPr lvl="0"/>
            <a:r>
              <a:rPr lang="zh-TW" altLang="en-US" dirty="0"/>
              <a:t>公眾意見（如時間允許）</a:t>
            </a:r>
            <a:endParaRPr lang="en-US" dirty="0"/>
          </a:p>
          <a:p>
            <a:pPr lvl="0"/>
            <a:r>
              <a:rPr lang="zh-TW" altLang="en-US" dirty="0"/>
              <a:t>休會（表決）</a:t>
            </a:r>
          </a:p>
          <a:p>
            <a:pPr marL="200660" lvl="1" indent="0">
              <a:buClr>
                <a:srgbClr val="99CB38"/>
              </a:buClr>
              <a:buNone/>
            </a:pPr>
            <a:endParaRPr lang="en-US" sz="2000" dirty="0">
              <a:solidFill>
                <a:srgbClr val="404040"/>
              </a:solidFill>
              <a:latin typeface="Times New Roman" panose="02020603050405020304" pitchFamily="18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FE7AB-35EA-863E-3B1A-841BBAE46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B8F18-D46C-881E-2ADD-6BDB44422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zh-CN" sz="4000" dirty="0">
                <a:latin typeface="Aptos Display"/>
                <a:ea typeface="SimSun"/>
                <a:cs typeface="Calibri Light"/>
              </a:rPr>
              <a:t>審議11月3日</a:t>
            </a:r>
            <a:r>
              <a:rPr lang="zh-CN" altLang="en-US" sz="4000" dirty="0">
                <a:latin typeface="Aptos Display"/>
                <a:cs typeface="Calibri Light"/>
              </a:rPr>
              <a:t>第四次會議的</a:t>
            </a:r>
            <a:r>
              <a:rPr lang="zh-CN" sz="4000" dirty="0">
                <a:latin typeface="Aptos Display"/>
                <a:ea typeface="SimSun"/>
                <a:cs typeface="Calibri Light"/>
              </a:rPr>
              <a:t>會議紀要 [表決]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34AC9-1166-4AD0-DCB5-250F09981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zh-CN" sz="28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修訂</a:t>
            </a:r>
            <a:r>
              <a:rPr lang="zh-CN" altLang="en-US" sz="28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情況</a:t>
            </a:r>
            <a:r>
              <a:rPr lang="zh-CN" sz="28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？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zh-CN" sz="2800" dirty="0">
                <a:solidFill>
                  <a:srgbClr val="404040"/>
                </a:solidFill>
                <a:latin typeface="Aptos Narrow"/>
                <a:ea typeface="SimSun"/>
                <a:cs typeface="Calibri"/>
              </a:rPr>
              <a:t>表決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1446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SimSun"/>
        <a:cs typeface=""/>
      </a:majorFont>
      <a:minorFont>
        <a:latin typeface="Aptos" panose="020B0004020202020204"/>
        <a:ea typeface="SimSun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SimSun"/>
        <a:cs typeface=""/>
      </a:majorFont>
      <a:minorFont>
        <a:latin typeface="Calibri" panose="020F0502020204030204"/>
        <a:ea typeface="SimSun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3cfc0ac8aed9f7a91ed02540dcce4c9b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251ff37047bb3922f60ec7e8c8d9d4e0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FCC6D2-FC4B-4DE0-9F14-A00187044BD8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8F6FF82-FE7A-41E4-9095-CE55FAD4DF4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1755</Words>
  <Application>Microsoft Office PowerPoint</Application>
  <PresentationFormat>Widescreen</PresentationFormat>
  <Paragraphs>84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PMingLiU</vt:lpstr>
      <vt:lpstr>Aptos</vt:lpstr>
      <vt:lpstr>Aptos Display</vt:lpstr>
      <vt:lpstr>Aptos Narrow</vt:lpstr>
      <vt:lpstr>Arial</vt:lpstr>
      <vt:lpstr>Calibri</vt:lpstr>
      <vt:lpstr>Calibri Light</vt:lpstr>
      <vt:lpstr>Times New Roman</vt:lpstr>
      <vt:lpstr>Wingdings</vt:lpstr>
      <vt:lpstr>Wingdings,Sans-Serif</vt:lpstr>
      <vt:lpstr>office theme</vt:lpstr>
      <vt:lpstr>Retrospect</vt:lpstr>
      <vt:lpstr>Charles River公平河岸通行工作組</vt:lpstr>
      <vt:lpstr>錄製通知</vt:lpstr>
      <vt:lpstr>口譯服務安排</vt:lpstr>
      <vt:lpstr>Zoom聊天管理</vt:lpstr>
      <vt:lpstr> 點名</vt:lpstr>
      <vt:lpstr>工作組規範</vt:lpstr>
      <vt:lpstr>工作組規範（續）</vt:lpstr>
      <vt:lpstr>議程</vt:lpstr>
      <vt:lpstr>審議11月3日第四次會議的會議紀要 [表決]</vt:lpstr>
      <vt:lpstr>會議流程概述</vt:lpstr>
      <vt:lpstr>後續計畫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Roy, Monika (DCR)</cp:lastModifiedBy>
  <cp:revision>14</cp:revision>
  <dcterms:created xsi:type="dcterms:W3CDTF">2025-11-26T14:59:35Z</dcterms:created>
  <dcterms:modified xsi:type="dcterms:W3CDTF">2025-12-15T01:28:28Z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</Properties>
</file>