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37" r:id="rId5"/>
  </p:sldMasterIdLst>
  <p:sldIdLst>
    <p:sldId id="257" r:id="rId6"/>
    <p:sldId id="287" r:id="rId7"/>
    <p:sldId id="297" r:id="rId8"/>
    <p:sldId id="279" r:id="rId9"/>
    <p:sldId id="285" r:id="rId10"/>
    <p:sldId id="258" r:id="rId11"/>
    <p:sldId id="273" r:id="rId12"/>
    <p:sldId id="300" r:id="rId13"/>
    <p:sldId id="298" r:id="rId14"/>
    <p:sldId id="282" r:id="rId15"/>
    <p:sldId id="29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F17B1B-8C24-F170-2499-BAFA188BD3F7}" v="4" dt="2025-12-01T13:56:09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54" autoAdjust="0"/>
    <p:restoredTop sz="94660"/>
  </p:normalViewPr>
  <p:slideViewPr>
    <p:cSldViewPr snapToGrid="0">
      <p:cViewPr varScale="1">
        <p:scale>
          <a:sx n="78" d="100"/>
          <a:sy n="78" d="100"/>
        </p:scale>
        <p:origin x="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Gwoup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Travay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sou Charles River</a:t>
            </a:r>
            <a:b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</a:b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pou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asire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tout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moun</a:t>
            </a:r>
            <a:b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</a:b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ka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sèvi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ak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rivyè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a</a:t>
            </a: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5</a:t>
            </a:r>
            <a:r>
              <a:rPr lang="en-US" sz="2800" cap="none" baseline="30000" dirty="0">
                <a:solidFill>
                  <a:srgbClr val="004B24"/>
                </a:solidFill>
                <a:latin typeface="Arial"/>
                <a:cs typeface="Arial"/>
              </a:rPr>
              <a:t>yèm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</a:t>
            </a:r>
            <a:r>
              <a:rPr lang="en-US" sz="2800" cap="none" dirty="0" err="1">
                <a:solidFill>
                  <a:srgbClr val="004B24"/>
                </a:solidFill>
                <a:latin typeface="Arial"/>
                <a:cs typeface="Arial"/>
              </a:rPr>
              <a:t>reyinyon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| 1</a:t>
            </a:r>
            <a:r>
              <a:rPr lang="en-US" sz="2800" cap="none" baseline="30000" dirty="0">
                <a:solidFill>
                  <a:srgbClr val="004B24"/>
                </a:solidFill>
                <a:latin typeface="Arial"/>
                <a:cs typeface="Arial"/>
              </a:rPr>
              <a:t>ye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</a:t>
            </a:r>
            <a:r>
              <a:rPr lang="en-US" sz="2800" cap="none" dirty="0" err="1">
                <a:solidFill>
                  <a:srgbClr val="004B24"/>
                </a:solidFill>
                <a:latin typeface="Arial"/>
                <a:cs typeface="Arial"/>
              </a:rPr>
              <a:t>Desanm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Apèsi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sou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jan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reyinyon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an ap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dewoule</a:t>
            </a:r>
            <a:endParaRPr lang="en-US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Kòmantè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manm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Gwoup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travay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la: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Akò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sou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dokiman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final la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Asire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tout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enfòmasyon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konplè</a:t>
            </a:r>
            <a:endParaRPr lang="en-US" sz="26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Bay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plis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tan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pale pandan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reyinyon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Gwoup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travay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la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Jan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reyinyon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ap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dewoule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apati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kounye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a:</a:t>
            </a:r>
            <a:endParaRPr lang="en-US" sz="280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863600" lvl="1">
              <a:buFont typeface="Wingdings,Sans-Serif" panose="020F0502020204030204" pitchFamily="34" charset="0"/>
              <a:buChar char="§"/>
            </a:pP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Gwoup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travay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la ka bay yon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pwopozisyon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e vote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sijè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ki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bezwen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dakò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sou li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anvan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ekip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pwojè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a ale nan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etap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ki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apre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a</a:t>
            </a:r>
            <a:endParaRPr lang="en-US" sz="260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" panose="020F0502020204030204" pitchFamily="34" charset="0"/>
              <a:buChar char="§"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</a:rPr>
              <a:t>Pwochen</a:t>
            </a:r>
            <a:r>
              <a:rPr lang="en-US" dirty="0">
                <a:latin typeface="Aptos Display"/>
              </a:rPr>
              <a:t> </a:t>
            </a:r>
            <a:r>
              <a:rPr lang="en-US" dirty="0" err="1">
                <a:latin typeface="Aptos Display"/>
              </a:rPr>
              <a:t>etap</a:t>
            </a:r>
            <a:r>
              <a:rPr lang="en-US" dirty="0">
                <a:latin typeface="Aptos Display"/>
              </a:rPr>
              <a:t> </a:t>
            </a:r>
            <a:r>
              <a:rPr lang="en-US" dirty="0" err="1">
                <a:latin typeface="Aptos Display"/>
              </a:rPr>
              <a:t>yo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Aptos Narrow"/>
                <a:ea typeface="+mn-lt"/>
                <a:cs typeface="+mn-lt"/>
              </a:rPr>
              <a:t>Sondaj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anliy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lan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ouvri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jiska</a:t>
            </a:r>
            <a:r>
              <a:rPr lang="en-US" sz="2800" dirty="0">
                <a:latin typeface="Aptos Narrow"/>
                <a:ea typeface="+mn-lt"/>
                <a:cs typeface="+mn-lt"/>
              </a:rPr>
              <a:t> 31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desanm</a:t>
            </a:r>
            <a:endParaRPr lang="en-US" sz="2800" dirty="0">
              <a:latin typeface="Aptos Narrow"/>
              <a:ea typeface="+mn-lt"/>
              <a:cs typeface="+mn-lt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prevwa</a:t>
            </a:r>
            <a:r>
              <a:rPr lang="en-US" sz="2800" dirty="0">
                <a:latin typeface="Aptos Narrow"/>
                <a:ea typeface="Calibri"/>
                <a:cs typeface="Calibri"/>
              </a:rPr>
              <a:t> yon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reyinyon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gwoup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travay</a:t>
            </a:r>
            <a:r>
              <a:rPr lang="en-US" sz="2800" dirty="0">
                <a:latin typeface="Aptos Narrow"/>
                <a:ea typeface="Calibri"/>
                <a:cs typeface="Calibri"/>
              </a:rPr>
              <a:t> la k ap pi long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pou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janvye</a:t>
            </a:r>
            <a:r>
              <a:rPr lang="en-US" sz="2800">
                <a:latin typeface="Aptos Narrow"/>
                <a:ea typeface="Calibri"/>
                <a:cs typeface="Calibri"/>
              </a:rPr>
              <a:t> a</a:t>
            </a:r>
            <a:br>
              <a:rPr lang="en-US" sz="2800">
                <a:latin typeface="Aptos Narrow"/>
                <a:ea typeface="Calibri"/>
                <a:cs typeface="Calibri"/>
              </a:rPr>
            </a:br>
            <a:r>
              <a:rPr lang="en-US" sz="2800">
                <a:latin typeface="Aptos Narrow"/>
                <a:ea typeface="Calibri"/>
                <a:cs typeface="Calibri"/>
              </a:rPr>
              <a:t>(</a:t>
            </a:r>
            <a:r>
              <a:rPr lang="en-US" sz="2800" dirty="0">
                <a:latin typeface="Aptos Narrow"/>
                <a:ea typeface="Calibri"/>
                <a:cs typeface="Calibri"/>
              </a:rPr>
              <a:t>y ap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voye</a:t>
            </a:r>
            <a:r>
              <a:rPr lang="en-US" sz="2800" dirty="0">
                <a:latin typeface="Aptos Narrow"/>
                <a:ea typeface="Calibri"/>
                <a:cs typeface="Calibri"/>
              </a:rPr>
              <a:t> yon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sondaj</a:t>
            </a:r>
            <a:r>
              <a:rPr lang="en-US" sz="2800" dirty="0">
                <a:latin typeface="Aptos Narrow"/>
                <a:ea typeface="Calibri"/>
                <a:cs typeface="Calibri"/>
              </a:rPr>
              <a:t> Doodle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pou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chwazi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dat</a:t>
            </a:r>
            <a:r>
              <a:rPr lang="en-US" sz="2800" dirty="0">
                <a:latin typeface="Aptos Narrow"/>
                <a:ea typeface="Calibri"/>
                <a:cs typeface="Calibri"/>
              </a:rPr>
              <a:t> la)</a:t>
            </a:r>
          </a:p>
          <a:p>
            <a:pPr marL="932180" lvl="4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latin typeface="Aptos Narrow"/>
                <a:ea typeface="Calibri"/>
                <a:cs typeface="Calibri"/>
              </a:rPr>
              <a:t>Dire 2-3 </a:t>
            </a:r>
            <a:r>
              <a:rPr lang="en-US" sz="2400" dirty="0" err="1">
                <a:latin typeface="Aptos Narrow"/>
                <a:ea typeface="Calibri"/>
                <a:cs typeface="Calibri"/>
              </a:rPr>
              <a:t>èdtan</a:t>
            </a:r>
            <a:endParaRPr lang="en-US" sz="2400" dirty="0">
              <a:ea typeface="Calibri" panose="020F0502020204030204"/>
              <a:cs typeface="Calibri" panose="020F0502020204030204"/>
            </a:endParaRPr>
          </a:p>
          <a:p>
            <a:pPr marL="932180" lvl="4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Ka la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ni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anliy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ni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an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pèsòn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, men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ankouraje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la an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pèsòn</a:t>
            </a:r>
            <a:endParaRPr lang="en-US" sz="2400" dirty="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00B05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rgbClr val="63A537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Avi </a:t>
            </a:r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pou</a:t>
            </a:r>
            <a:r>
              <a:rPr lang="en-U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fè</a:t>
            </a:r>
            <a:r>
              <a:rPr lang="en-U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konnen</a:t>
            </a:r>
            <a:r>
              <a:rPr lang="en-U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 y ap </a:t>
            </a:r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anrejistre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ap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anrejistre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reyinyon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a, e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Depatman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konsèvasyon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lwazi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(DCR) e/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oswa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Biwo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egzekitif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enèji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zafè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anviwònman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(EEA) ap ka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chwazi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distribye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videyo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son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e/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oswa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mesaj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ki nan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tchat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la.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w rete nan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reyinyon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dakò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anrejistre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evènman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an.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distribye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anrejistreman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mesaj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tchat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bay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piblik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la.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Lojistik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pou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Entèpretasyon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/>
                <a:cs typeface="Arial"/>
              </a:rPr>
              <a:t>Entèpretasyon</a:t>
            </a:r>
            <a:r>
              <a:rPr lang="en-US" sz="2400" dirty="0">
                <a:solidFill>
                  <a:schemeClr val="tx1"/>
                </a:solidFill>
                <a:latin typeface="Arial"/>
                <a:cs typeface="Arial"/>
              </a:rPr>
              <a:t> lang </a:t>
            </a:r>
            <a:r>
              <a:rPr lang="en-US" sz="2400" dirty="0" err="1">
                <a:solidFill>
                  <a:schemeClr val="tx1"/>
                </a:solidFill>
                <a:latin typeface="Arial"/>
                <a:cs typeface="Arial"/>
              </a:rPr>
              <a:t>disponib</a:t>
            </a:r>
            <a:r>
              <a:rPr lang="en-US" sz="2400" dirty="0">
                <a:solidFill>
                  <a:schemeClr val="tx1"/>
                </a:solidFill>
                <a:latin typeface="Arial"/>
                <a:cs typeface="Arial"/>
              </a:rPr>
              <a:t> an</a:t>
            </a:r>
            <a:r>
              <a:rPr lang="en-US" sz="2400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Arial"/>
                <a:ea typeface="Calibri"/>
                <a:cs typeface="Calibri"/>
              </a:rPr>
              <a:t>Espanyòl</a:t>
            </a:r>
            <a:r>
              <a:rPr lang="en-US" sz="2400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/>
                <a:ea typeface="Calibri"/>
                <a:cs typeface="Calibri"/>
              </a:rPr>
              <a:t>Brezilyen</a:t>
            </a:r>
            <a:r>
              <a:rPr lang="en-US" sz="2400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/>
                <a:ea typeface="Calibri"/>
                <a:cs typeface="Calibri"/>
              </a:rPr>
              <a:t>Pòtigè</a:t>
            </a:r>
            <a:r>
              <a:rPr lang="en-US" sz="2400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/>
                <a:ea typeface="Calibri"/>
                <a:cs typeface="Calibri"/>
              </a:rPr>
              <a:t>Kreyòl</a:t>
            </a:r>
            <a:r>
              <a:rPr lang="en-US" sz="2400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/>
                <a:ea typeface="Calibri"/>
                <a:cs typeface="Calibri"/>
              </a:rPr>
              <a:t>Ayisyen</a:t>
            </a:r>
            <a:r>
              <a:rPr lang="en-US" sz="2400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/>
                <a:ea typeface="Calibri"/>
                <a:cs typeface="Calibri"/>
              </a:rPr>
              <a:t>Mandaren</a:t>
            </a:r>
            <a:r>
              <a:rPr lang="en-US" sz="2400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/>
                <a:ea typeface="Calibri"/>
                <a:cs typeface="Calibri"/>
              </a:rPr>
              <a:t>Kantonè</a:t>
            </a:r>
            <a:r>
              <a:rPr lang="en-US" sz="2400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/>
                <a:ea typeface="Calibri"/>
                <a:cs typeface="Calibri"/>
              </a:rPr>
              <a:t>ak</a:t>
            </a:r>
            <a:r>
              <a:rPr lang="en-US" sz="2400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 Arab.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Pou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patisipe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nan lang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ou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vle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a,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tanpri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vizite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tab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entèpretasyon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an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pou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resevwa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yon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reseptè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nan lang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ou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chwazi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an.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Tanpri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pale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dousman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pou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ka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akomode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entèprèt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.</a:t>
            </a:r>
            <a:endParaRPr lang="en-US" sz="2400" dirty="0">
              <a:latin typeface="Arial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99CB38"/>
              </a:buCl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Enstriksyon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pou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sèvi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ak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Zoom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Calibri Light"/>
                <a:cs typeface="Calibri Light"/>
              </a:rPr>
              <a:t>Opsyon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tchat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la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disponib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pou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manm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yo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pou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yo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ka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fè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kòmantè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yo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genyen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e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poze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kesyon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(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sonje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yo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ka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anrejistre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yo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e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piblik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la ka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wè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yo</a:t>
            </a:r>
            <a:r>
              <a:rPr lang="en-US" sz="2800" dirty="0">
                <a:latin typeface="Aptos Narrow"/>
                <a:ea typeface="+mn-lt"/>
                <a:cs typeface="+mn-lt"/>
              </a:rPr>
              <a:t>)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+mn-lt"/>
                <a:cs typeface="+mn-lt"/>
              </a:rPr>
              <a:t>Tanpri</a:t>
            </a:r>
            <a:r>
              <a:rPr lang="en-US" sz="2800" dirty="0">
                <a:latin typeface="Aptos Narrow"/>
                <a:ea typeface="+mn-lt"/>
                <a:cs typeface="+mn-lt"/>
              </a:rPr>
              <a:t>, pa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sèvi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opsyon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voye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mesaj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prive</a:t>
            </a:r>
            <a:r>
              <a:rPr lang="en-US" sz="2800" dirty="0">
                <a:latin typeface="Aptos Narrow"/>
                <a:ea typeface="+mn-lt"/>
                <a:cs typeface="+mn-lt"/>
              </a:rPr>
              <a:t> an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+mn-lt"/>
                <a:cs typeface="+mn-lt"/>
              </a:rPr>
              <a:t>Tanpri</a:t>
            </a:r>
            <a:r>
              <a:rPr lang="en-US" sz="2800" dirty="0">
                <a:latin typeface="Aptos Narrow"/>
                <a:ea typeface="+mn-lt"/>
                <a:cs typeface="+mn-lt"/>
              </a:rPr>
              <a:t>,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fèmen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mikwo</a:t>
            </a:r>
            <a:r>
              <a:rPr lang="en-US" sz="2800" dirty="0">
                <a:latin typeface="Aptos Narrow"/>
                <a:ea typeface="+mn-lt"/>
                <a:cs typeface="+mn-lt"/>
              </a:rPr>
              <a:t> a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sof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si</a:t>
            </a:r>
            <a:r>
              <a:rPr lang="en-US" sz="2800" dirty="0">
                <a:latin typeface="Aptos Narrow"/>
                <a:ea typeface="+mn-lt"/>
                <a:cs typeface="+mn-lt"/>
              </a:rPr>
              <a:t> w ap pale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gwoup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travay</a:t>
            </a:r>
            <a:r>
              <a:rPr lang="en-US" sz="2800" dirty="0">
                <a:latin typeface="Aptos Narrow"/>
                <a:ea typeface="+mn-lt"/>
                <a:cs typeface="+mn-lt"/>
              </a:rPr>
              <a:t> la, yon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fason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2800" dirty="0">
                <a:latin typeface="Aptos Narrow"/>
                <a:ea typeface="+mn-lt"/>
                <a:cs typeface="+mn-lt"/>
              </a:rPr>
              <a:t> gen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mwens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bri</a:t>
            </a: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Apèl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67552"/>
            <a:ext cx="5337502" cy="4484064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70" b="1" dirty="0" err="1">
                <a:latin typeface="Aptos Narrow"/>
                <a:ea typeface="+mn-lt"/>
                <a:cs typeface="+mn-lt"/>
              </a:rPr>
              <a:t>Reprezantan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 EEA: </a:t>
            </a:r>
            <a:r>
              <a:rPr lang="en-US" sz="1470" dirty="0">
                <a:latin typeface="Aptos Narrow"/>
                <a:ea typeface="+mn-lt"/>
                <a:cs typeface="+mn-lt"/>
              </a:rPr>
              <a:t>Jonathan Guzmán,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sa</a:t>
            </a:r>
            <a:r>
              <a:rPr lang="en-US" sz="1470" dirty="0">
                <a:latin typeface="Aptos Narrow"/>
                <a:ea typeface="+mn-lt"/>
                <a:cs typeface="+mn-lt"/>
              </a:rPr>
              <a:t> ki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jis</a:t>
            </a:r>
            <a:r>
              <a:rPr lang="en-US" sz="1470" dirty="0">
                <a:latin typeface="Aptos Narrow"/>
                <a:ea typeface="+mn-lt"/>
                <a:cs typeface="+mn-lt"/>
              </a:rPr>
              <a:t> e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san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paspouki</a:t>
            </a:r>
            <a:r>
              <a:rPr lang="en-US" sz="1470" dirty="0">
                <a:latin typeface="Aptos Narrow"/>
                <a:ea typeface="+mn-lt"/>
                <a:cs typeface="+mn-lt"/>
              </a:rPr>
              <a:t>  nan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sa</a:t>
            </a:r>
            <a:r>
              <a:rPr lang="en-US" sz="1470" dirty="0">
                <a:latin typeface="Aptos Narrow"/>
                <a:ea typeface="+mn-lt"/>
                <a:cs typeface="+mn-lt"/>
              </a:rPr>
              <a:t> ki gen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wè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anviwònman</a:t>
            </a:r>
            <a:r>
              <a:rPr lang="en-US" sz="1470" dirty="0">
                <a:latin typeface="Aptos Narrow"/>
                <a:ea typeface="+mn-lt"/>
                <a:cs typeface="+mn-lt"/>
              </a:rPr>
              <a:t>,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Biwo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sa</a:t>
            </a:r>
            <a:r>
              <a:rPr lang="en-US" sz="1470" dirty="0">
                <a:latin typeface="Aptos Narrow"/>
                <a:ea typeface="+mn-lt"/>
                <a:cs typeface="+mn-lt"/>
              </a:rPr>
              <a:t> ki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jis</a:t>
            </a:r>
            <a:r>
              <a:rPr lang="en-US" sz="1470" dirty="0">
                <a:latin typeface="Aptos Narrow"/>
                <a:ea typeface="+mn-lt"/>
                <a:cs typeface="+mn-lt"/>
              </a:rPr>
              <a:t> e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san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paskouki</a:t>
            </a:r>
            <a:r>
              <a:rPr lang="en-US" sz="1470" dirty="0">
                <a:latin typeface="Aptos Narrow"/>
                <a:ea typeface="+mn-lt"/>
                <a:cs typeface="+mn-lt"/>
              </a:rPr>
              <a:t> nan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sa</a:t>
            </a:r>
            <a:r>
              <a:rPr lang="en-US" sz="1470" dirty="0">
                <a:latin typeface="Aptos Narrow"/>
                <a:ea typeface="+mn-lt"/>
                <a:cs typeface="+mn-lt"/>
              </a:rPr>
              <a:t> ki gen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wè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anviwònman</a:t>
            </a:r>
            <a:r>
              <a:rPr lang="en-US" sz="1470" dirty="0">
                <a:latin typeface="Aptos Narrow"/>
                <a:ea typeface="+mn-lt"/>
                <a:cs typeface="+mn-lt"/>
              </a:rPr>
              <a:t> </a:t>
            </a:r>
            <a:endParaRPr lang="en-US" sz="1470" dirty="0">
              <a:solidFill>
                <a:srgbClr val="404040"/>
              </a:solidFill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70" b="1" dirty="0" err="1">
                <a:latin typeface="Aptos Narrow"/>
                <a:ea typeface="+mn-lt"/>
                <a:cs typeface="+mn-lt"/>
              </a:rPr>
              <a:t>Reprezantan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 DCR: </a:t>
            </a:r>
            <a:r>
              <a:rPr lang="en-US" sz="1470" dirty="0">
                <a:latin typeface="Aptos Narrow"/>
                <a:ea typeface="+mn-lt"/>
                <a:cs typeface="+mn-lt"/>
              </a:rPr>
              <a:t>Monika Roy,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prensipal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sa</a:t>
            </a:r>
            <a:r>
              <a:rPr lang="en-US" sz="1470" dirty="0">
                <a:latin typeface="Aptos Narrow"/>
                <a:ea typeface="+mn-lt"/>
                <a:cs typeface="+mn-lt"/>
              </a:rPr>
              <a:t> ki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jis</a:t>
            </a:r>
            <a:r>
              <a:rPr lang="en-US" sz="1470" dirty="0">
                <a:latin typeface="Aptos Narrow"/>
                <a:ea typeface="+mn-lt"/>
                <a:cs typeface="+mn-lt"/>
              </a:rPr>
              <a:t> nan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sa</a:t>
            </a:r>
            <a:r>
              <a:rPr lang="en-US" sz="1470" dirty="0">
                <a:latin typeface="Aptos Narrow"/>
                <a:ea typeface="+mn-lt"/>
                <a:cs typeface="+mn-lt"/>
              </a:rPr>
              <a:t> ki gen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wè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anviwònman</a:t>
            </a:r>
            <a:r>
              <a:rPr lang="en-US" sz="1470" dirty="0">
                <a:latin typeface="Aptos Narrow"/>
                <a:ea typeface="+mn-lt"/>
                <a:cs typeface="+mn-lt"/>
              </a:rPr>
              <a:t> 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70" b="1" dirty="0" err="1">
                <a:latin typeface="Aptos Narrow"/>
                <a:ea typeface="Calibri"/>
                <a:cs typeface="Calibri"/>
              </a:rPr>
              <a:t>Direktè</a:t>
            </a:r>
            <a:r>
              <a:rPr lang="en-US" sz="1470" b="1" dirty="0">
                <a:latin typeface="Aptos Narrow"/>
                <a:ea typeface="Calibri"/>
                <a:cs typeface="Calibri"/>
              </a:rPr>
              <a:t> </a:t>
            </a:r>
            <a:r>
              <a:rPr lang="en-US" sz="1470" b="1" dirty="0" err="1">
                <a:latin typeface="Aptos Narrow"/>
                <a:ea typeface="Calibri"/>
                <a:cs typeface="Calibri"/>
              </a:rPr>
              <a:t>Biwo</a:t>
            </a:r>
            <a:r>
              <a:rPr lang="en-US" sz="1470" b="1" dirty="0">
                <a:latin typeface="Aptos Narrow"/>
                <a:ea typeface="Calibri"/>
                <a:cs typeface="Calibri"/>
              </a:rPr>
              <a:t> </a:t>
            </a:r>
            <a:r>
              <a:rPr lang="en-US" sz="1470" b="1" dirty="0" err="1">
                <a:latin typeface="Aptos Narrow"/>
                <a:ea typeface="Calibri"/>
                <a:cs typeface="Calibri"/>
              </a:rPr>
              <a:t>sante</a:t>
            </a:r>
            <a:r>
              <a:rPr lang="en-US" sz="1470" b="1" dirty="0">
                <a:latin typeface="Aptos Narrow"/>
                <a:ea typeface="Calibri"/>
                <a:cs typeface="Calibri"/>
              </a:rPr>
              <a:t> </a:t>
            </a:r>
            <a:r>
              <a:rPr lang="en-US" sz="1470" b="1" dirty="0" err="1">
                <a:latin typeface="Aptos Narrow"/>
                <a:ea typeface="Calibri"/>
                <a:cs typeface="Calibri"/>
              </a:rPr>
              <a:t>klimatik</a:t>
            </a:r>
            <a:r>
              <a:rPr lang="en-US" sz="1470" b="1" dirty="0">
                <a:latin typeface="Aptos Narrow"/>
                <a:ea typeface="Calibri"/>
                <a:cs typeface="Calibri"/>
              </a:rPr>
              <a:t> </a:t>
            </a:r>
            <a:r>
              <a:rPr lang="en-US" sz="1470" b="1" dirty="0" err="1">
                <a:latin typeface="Aptos Narrow"/>
                <a:ea typeface="Calibri"/>
                <a:cs typeface="Calibri"/>
              </a:rPr>
              <a:t>ak</a:t>
            </a:r>
            <a:r>
              <a:rPr lang="en-US" sz="1470" b="1" dirty="0">
                <a:latin typeface="Aptos Narrow"/>
                <a:ea typeface="Calibri"/>
                <a:cs typeface="Calibri"/>
              </a:rPr>
              <a:t> </a:t>
            </a:r>
            <a:r>
              <a:rPr lang="en-US" sz="1470" b="1" dirty="0" err="1">
                <a:latin typeface="Aptos Narrow"/>
                <a:ea typeface="Calibri"/>
                <a:cs typeface="Calibri"/>
              </a:rPr>
              <a:t>anviwònmantal</a:t>
            </a:r>
            <a:r>
              <a:rPr lang="en-US" sz="1470" b="1" dirty="0">
                <a:latin typeface="Aptos Narrow"/>
                <a:ea typeface="Calibri"/>
                <a:cs typeface="Calibri"/>
              </a:rPr>
              <a:t> nan </a:t>
            </a:r>
            <a:r>
              <a:rPr lang="en-US" sz="1470" b="1" dirty="0" err="1">
                <a:latin typeface="Aptos Narrow"/>
                <a:ea typeface="Calibri"/>
                <a:cs typeface="Calibri"/>
              </a:rPr>
              <a:t>Depatman</a:t>
            </a:r>
            <a:r>
              <a:rPr lang="en-US" sz="1470" b="1" dirty="0">
                <a:latin typeface="Aptos Narrow"/>
                <a:ea typeface="Calibri"/>
                <a:cs typeface="Calibri"/>
              </a:rPr>
              <a:t> </a:t>
            </a:r>
            <a:r>
              <a:rPr lang="en-US" sz="1470" b="1" dirty="0" err="1">
                <a:latin typeface="Aptos Narrow"/>
                <a:ea typeface="Calibri"/>
                <a:cs typeface="Calibri"/>
              </a:rPr>
              <a:t>sante</a:t>
            </a:r>
            <a:r>
              <a:rPr lang="en-US" sz="1470" b="1" dirty="0">
                <a:latin typeface="Aptos Narrow"/>
                <a:ea typeface="Calibri"/>
                <a:cs typeface="Calibri"/>
              </a:rPr>
              <a:t> </a:t>
            </a:r>
            <a:r>
              <a:rPr lang="en-US" sz="1470" b="1" dirty="0" err="1">
                <a:latin typeface="Aptos Narrow"/>
                <a:ea typeface="Calibri"/>
                <a:cs typeface="Calibri"/>
              </a:rPr>
              <a:t>piblik</a:t>
            </a:r>
            <a:r>
              <a:rPr lang="en-US" sz="1470" b="1" dirty="0">
                <a:latin typeface="Aptos Narrow"/>
                <a:ea typeface="Calibri"/>
                <a:cs typeface="Calibri"/>
              </a:rPr>
              <a:t>, </a:t>
            </a:r>
            <a:r>
              <a:rPr lang="en-US" sz="1470" b="1" dirty="0" err="1">
                <a:latin typeface="Aptos Narrow"/>
                <a:ea typeface="Calibri"/>
                <a:cs typeface="Calibri"/>
              </a:rPr>
              <a:t>oswa</a:t>
            </a:r>
            <a:r>
              <a:rPr lang="en-US" sz="1470" b="1" dirty="0">
                <a:latin typeface="Aptos Narrow"/>
                <a:ea typeface="Calibri"/>
                <a:cs typeface="Calibri"/>
              </a:rPr>
              <a:t> </a:t>
            </a:r>
            <a:r>
              <a:rPr lang="en-US" sz="1470" b="1" dirty="0" err="1">
                <a:latin typeface="Aptos Narrow"/>
                <a:ea typeface="Calibri"/>
                <a:cs typeface="Calibri"/>
              </a:rPr>
              <a:t>reprezantan</a:t>
            </a:r>
            <a:r>
              <a:rPr lang="en-US" sz="1470" b="1" dirty="0">
                <a:latin typeface="Aptos Narrow"/>
                <a:ea typeface="Calibri"/>
                <a:cs typeface="Calibri"/>
              </a:rPr>
              <a:t> l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: </a:t>
            </a:r>
            <a:r>
              <a:rPr lang="en-US" sz="1470" dirty="0">
                <a:latin typeface="Aptos Narrow"/>
                <a:ea typeface="+mn-lt"/>
                <a:cs typeface="+mn-lt"/>
              </a:rPr>
              <a:t>Logan Bailey,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Syantifik</a:t>
            </a:r>
            <a:r>
              <a:rPr lang="en-US" sz="1470" dirty="0">
                <a:latin typeface="Aptos Narrow"/>
                <a:ea typeface="+mn-lt"/>
                <a:cs typeface="+mn-lt"/>
              </a:rPr>
              <a:t> an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chèf</a:t>
            </a:r>
            <a:r>
              <a:rPr lang="en-US" sz="1470" dirty="0">
                <a:latin typeface="Aptos Narrow"/>
                <a:ea typeface="+mn-lt"/>
                <a:cs typeface="+mn-lt"/>
              </a:rPr>
              <a:t>,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Seksyon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Toksikoloji</a:t>
            </a:r>
            <a:r>
              <a:rPr lang="en-US" sz="1470" dirty="0">
                <a:latin typeface="Aptos Narrow"/>
                <a:ea typeface="+mn-lt"/>
                <a:cs typeface="+mn-lt"/>
              </a:rPr>
              <a:t>,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Biwo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sante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klimatik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anviwònmantal</a:t>
            </a:r>
            <a:r>
              <a:rPr lang="en-US" sz="1470" dirty="0">
                <a:latin typeface="Aptos Narrow"/>
                <a:ea typeface="+mn-lt"/>
                <a:cs typeface="+mn-lt"/>
              </a:rPr>
              <a:t>,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Depatman</a:t>
            </a:r>
            <a:r>
              <a:rPr lang="en-US" sz="1470" dirty="0">
                <a:latin typeface="Aptos Narrow"/>
                <a:ea typeface="+mn-lt"/>
                <a:cs typeface="+mn-lt"/>
              </a:rPr>
              <a:t> Sante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Piblik</a:t>
            </a:r>
            <a:endParaRPr lang="en-US" sz="1470" dirty="0"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70" b="1" dirty="0">
                <a:latin typeface="Aptos Narrow"/>
                <a:ea typeface="+mn-lt"/>
                <a:cs typeface="+mn-lt"/>
              </a:rPr>
              <a:t>Cambridge Health Alliance: </a:t>
            </a:r>
            <a:r>
              <a:rPr lang="en-US" sz="1470" dirty="0">
                <a:latin typeface="Aptos Narrow"/>
                <a:ea typeface="+mn-lt"/>
                <a:cs typeface="+mn-lt"/>
              </a:rPr>
              <a:t>Derrick Neal,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jeneral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sante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piblik</a:t>
            </a:r>
            <a:r>
              <a:rPr lang="en-US" sz="1470" dirty="0">
                <a:latin typeface="Aptos Narrow"/>
                <a:ea typeface="+mn-lt"/>
                <a:cs typeface="+mn-lt"/>
              </a:rPr>
              <a:t>,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vil</a:t>
            </a:r>
            <a:r>
              <a:rPr lang="en-US" sz="1470" dirty="0">
                <a:latin typeface="Aptos Narrow"/>
                <a:ea typeface="+mn-lt"/>
                <a:cs typeface="+mn-lt"/>
              </a:rPr>
              <a:t> Cambridge</a:t>
            </a:r>
            <a:endParaRPr lang="en-US" sz="147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7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470" b="1" dirty="0" err="1">
                <a:latin typeface="Aptos Narrow"/>
                <a:ea typeface="+mn-lt"/>
                <a:cs typeface="+mn-lt"/>
              </a:rPr>
              <a:t>Otorite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 ki </a:t>
            </a:r>
            <a:r>
              <a:rPr lang="en-US" sz="1470" b="1" dirty="0" err="1">
                <a:latin typeface="Aptos Narrow"/>
                <a:ea typeface="+mn-lt"/>
                <a:cs typeface="+mn-lt"/>
              </a:rPr>
              <a:t>responsab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470" b="1" dirty="0" err="1">
                <a:latin typeface="Aptos Narrow"/>
                <a:ea typeface="+mn-lt"/>
                <a:cs typeface="+mn-lt"/>
              </a:rPr>
              <a:t>reamenajman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 Cambridge:</a:t>
            </a:r>
            <a:r>
              <a:rPr lang="en-US" sz="1470" dirty="0">
                <a:latin typeface="Aptos Narrow"/>
                <a:ea typeface="+mn-lt"/>
                <a:cs typeface="+mn-lt"/>
              </a:rPr>
              <a:t> Kyle Vangel,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pwojè</a:t>
            </a:r>
            <a:r>
              <a:rPr lang="en-US" sz="1470" dirty="0">
                <a:latin typeface="Aptos Narrow"/>
                <a:ea typeface="+mn-lt"/>
                <a:cs typeface="+mn-lt"/>
              </a:rPr>
              <a:t>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planifikasyon</a:t>
            </a:r>
            <a:endParaRPr lang="en-US" sz="147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7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470" b="1" dirty="0" err="1">
                <a:latin typeface="Aptos Narrow"/>
                <a:ea typeface="+mn-lt"/>
                <a:cs typeface="+mn-lt"/>
              </a:rPr>
              <a:t>Filyal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 Cambridge nan </a:t>
            </a:r>
            <a:r>
              <a:rPr lang="en-US" sz="1470" b="1" dirty="0" err="1">
                <a:latin typeface="Aptos Narrow"/>
                <a:ea typeface="+mn-lt"/>
                <a:cs typeface="+mn-lt"/>
              </a:rPr>
              <a:t>Asosyasyon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470" b="1" dirty="0" err="1">
                <a:latin typeface="Aptos Narrow"/>
                <a:ea typeface="+mn-lt"/>
                <a:cs typeface="+mn-lt"/>
              </a:rPr>
              <a:t>Nasyonal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470" b="1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470" b="1" dirty="0" err="1">
                <a:latin typeface="Aptos Narrow"/>
                <a:ea typeface="+mn-lt"/>
                <a:cs typeface="+mn-lt"/>
              </a:rPr>
              <a:t>Avansman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470" b="1" dirty="0" err="1">
                <a:latin typeface="Aptos Narrow"/>
                <a:ea typeface="+mn-lt"/>
                <a:cs typeface="+mn-lt"/>
              </a:rPr>
              <a:t>Moun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 ki gen </a:t>
            </a:r>
            <a:r>
              <a:rPr lang="en-US" sz="1470" b="1" dirty="0" err="1">
                <a:latin typeface="Aptos Narrow"/>
                <a:ea typeface="+mn-lt"/>
                <a:cs typeface="+mn-lt"/>
              </a:rPr>
              <a:t>Koulè</a:t>
            </a:r>
            <a:r>
              <a:rPr lang="en-US" sz="1470" b="1" dirty="0">
                <a:latin typeface="Aptos Narrow"/>
                <a:ea typeface="+mn-lt"/>
                <a:cs typeface="+mn-lt"/>
              </a:rPr>
              <a:t>  (NAACP): </a:t>
            </a:r>
            <a:r>
              <a:rPr lang="en-US" sz="1470" dirty="0">
                <a:latin typeface="Aptos Narrow"/>
                <a:ea typeface="+mn-lt"/>
                <a:cs typeface="+mn-lt"/>
              </a:rPr>
              <a:t>Ken Reeves,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Prezidan</a:t>
            </a:r>
            <a:endParaRPr lang="en-US" sz="147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70" b="1" dirty="0">
                <a:latin typeface="Aptos Narrow"/>
                <a:ea typeface="+mn-lt"/>
                <a:cs typeface="+mn-lt"/>
              </a:rPr>
              <a:t> Cambridge Black Pastors Alliance, Inc.: </a:t>
            </a:r>
            <a:r>
              <a:rPr lang="en-US" sz="1470" dirty="0">
                <a:latin typeface="Aptos Narrow"/>
                <a:ea typeface="+mn-lt"/>
                <a:cs typeface="+mn-lt"/>
              </a:rPr>
              <a:t>Jeremy D. Battle, </a:t>
            </a:r>
            <a:r>
              <a:rPr lang="en-US" sz="1470" dirty="0" err="1">
                <a:latin typeface="Aptos Narrow"/>
                <a:ea typeface="+mn-lt"/>
                <a:cs typeface="+mn-lt"/>
              </a:rPr>
              <a:t>Pastè</a:t>
            </a:r>
            <a:r>
              <a:rPr lang="en-US" sz="1470" dirty="0">
                <a:latin typeface="Aptos Narrow"/>
                <a:ea typeface="+mn-lt"/>
                <a:cs typeface="+mn-lt"/>
              </a:rPr>
              <a:t>, Western Avenue Church</a:t>
            </a:r>
            <a:endParaRPr lang="en-US" sz="1470" dirty="0"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434782" y="1803140"/>
            <a:ext cx="5179850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80" b="1" dirty="0">
                <a:latin typeface="Aptos Narrow"/>
                <a:ea typeface="+mn-lt"/>
                <a:cs typeface="+mn-lt"/>
              </a:rPr>
              <a:t> Massachusetts Bicycle Coalition, Inc.: </a:t>
            </a:r>
            <a:r>
              <a:rPr lang="en-US" sz="1480" dirty="0">
                <a:latin typeface="Aptos Narrow"/>
                <a:ea typeface="+mn-lt"/>
                <a:cs typeface="+mn-lt"/>
              </a:rPr>
              <a:t>Galen Mook, </a:t>
            </a:r>
            <a:r>
              <a:rPr lang="en-US" sz="148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480" dirty="0">
                <a:latin typeface="Aptos Narrow"/>
                <a:ea typeface="+mn-lt"/>
                <a:cs typeface="+mn-lt"/>
              </a:rPr>
              <a:t> </a:t>
            </a:r>
            <a:r>
              <a:rPr lang="en-US" sz="1480" dirty="0" err="1">
                <a:latin typeface="Aptos Narrow"/>
                <a:ea typeface="+mn-lt"/>
                <a:cs typeface="+mn-lt"/>
              </a:rPr>
              <a:t>egzekitif</a:t>
            </a:r>
            <a:endParaRPr lang="en-US" sz="148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80" b="1" dirty="0">
                <a:latin typeface="Aptos Narrow"/>
                <a:ea typeface="+mn-lt"/>
                <a:cs typeface="+mn-lt"/>
              </a:rPr>
              <a:t>Charles River Conservancy, Inc.: </a:t>
            </a:r>
            <a:r>
              <a:rPr lang="en-US" sz="1480" dirty="0">
                <a:latin typeface="Aptos Narrow"/>
                <a:ea typeface="+mn-lt"/>
                <a:cs typeface="+mn-lt"/>
              </a:rPr>
              <a:t>Laura Jasinski, </a:t>
            </a:r>
            <a:r>
              <a:rPr lang="en-US" sz="148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480" dirty="0">
                <a:latin typeface="Aptos Narrow"/>
                <a:ea typeface="+mn-lt"/>
                <a:cs typeface="+mn-lt"/>
              </a:rPr>
              <a:t> </a:t>
            </a:r>
            <a:r>
              <a:rPr lang="en-US" sz="1480" dirty="0" err="1">
                <a:latin typeface="Aptos Narrow"/>
                <a:ea typeface="+mn-lt"/>
                <a:cs typeface="+mn-lt"/>
              </a:rPr>
              <a:t>egzekitif</a:t>
            </a:r>
            <a:endParaRPr lang="en-US" sz="148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80" b="1" dirty="0">
                <a:latin typeface="Aptos Narrow"/>
                <a:ea typeface="+mn-lt"/>
                <a:cs typeface="+mn-lt"/>
              </a:rPr>
              <a:t> Cambridge Mothers Out Front:</a:t>
            </a:r>
            <a:r>
              <a:rPr lang="en-US" sz="1480" dirty="0">
                <a:latin typeface="Aptos Narrow"/>
                <a:ea typeface="+mn-lt"/>
                <a:cs typeface="+mn-lt"/>
              </a:rPr>
              <a:t> Angela DeSousa, </a:t>
            </a:r>
            <a:r>
              <a:rPr lang="en-US" sz="1480" dirty="0" err="1">
                <a:latin typeface="Aptos Narrow"/>
                <a:ea typeface="+mn-lt"/>
                <a:cs typeface="+mn-lt"/>
              </a:rPr>
              <a:t>Manm</a:t>
            </a:r>
            <a:r>
              <a:rPr lang="en-US" sz="1480" dirty="0">
                <a:latin typeface="Aptos Narrow"/>
                <a:ea typeface="+mn-lt"/>
                <a:cs typeface="+mn-lt"/>
              </a:rPr>
              <a:t> e </a:t>
            </a:r>
            <a:r>
              <a:rPr lang="en-US" sz="1480" dirty="0" err="1">
                <a:latin typeface="Aptos Narrow"/>
                <a:ea typeface="+mn-lt"/>
                <a:cs typeface="+mn-lt"/>
              </a:rPr>
              <a:t>dirijan</a:t>
            </a:r>
            <a:endParaRPr lang="en-US" sz="148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8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480" b="1" dirty="0" err="1">
                <a:latin typeface="Aptos Narrow"/>
                <a:ea typeface="+mn-lt"/>
                <a:cs typeface="+mn-lt"/>
              </a:rPr>
              <a:t>Gwoup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480" b="1" dirty="0" err="1">
                <a:latin typeface="Aptos Narrow"/>
                <a:ea typeface="+mn-lt"/>
                <a:cs typeface="+mn-lt"/>
              </a:rPr>
              <a:t>moun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 k ap </a:t>
            </a:r>
            <a:r>
              <a:rPr lang="en-US" sz="1480" b="1" dirty="0" err="1">
                <a:latin typeface="Aptos Narrow"/>
                <a:ea typeface="+mn-lt"/>
                <a:cs typeface="+mn-lt"/>
              </a:rPr>
              <a:t>travay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480" b="1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480" b="1" dirty="0" err="1">
                <a:latin typeface="Aptos Narrow"/>
                <a:ea typeface="+mn-lt"/>
                <a:cs typeface="+mn-lt"/>
              </a:rPr>
              <a:t>pwoteje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480" b="1" dirty="0" err="1">
                <a:latin typeface="Aptos Narrow"/>
                <a:ea typeface="+mn-lt"/>
                <a:cs typeface="+mn-lt"/>
              </a:rPr>
              <a:t>pak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 Riverbend: </a:t>
            </a:r>
            <a:r>
              <a:rPr lang="en-US" sz="1480" b="1" dirty="0">
                <a:solidFill>
                  <a:schemeClr val="bg1"/>
                </a:solidFill>
                <a:latin typeface="Aptos Narrow"/>
                <a:ea typeface="+mn-lt"/>
                <a:cs typeface="+mn-lt"/>
              </a:rPr>
              <a:t>: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480" dirty="0">
                <a:latin typeface="Aptos Narrow"/>
                <a:ea typeface="+mn-lt"/>
                <a:cs typeface="+mn-lt"/>
              </a:rPr>
              <a:t>Franziska "Fran" Amacher, Moun k ap </a:t>
            </a:r>
            <a:r>
              <a:rPr lang="en-US" sz="1480" dirty="0" err="1">
                <a:latin typeface="Aptos Narrow"/>
                <a:ea typeface="+mn-lt"/>
                <a:cs typeface="+mn-lt"/>
              </a:rPr>
              <a:t>dirije</a:t>
            </a:r>
            <a:r>
              <a:rPr lang="en-US" sz="1480" dirty="0">
                <a:latin typeface="Aptos Narrow"/>
                <a:ea typeface="+mn-lt"/>
                <a:cs typeface="+mn-lt"/>
              </a:rPr>
              <a:t> </a:t>
            </a:r>
            <a:r>
              <a:rPr lang="en-US" sz="1480" dirty="0" err="1">
                <a:latin typeface="Aptos Narrow"/>
                <a:ea typeface="+mn-lt"/>
                <a:cs typeface="+mn-lt"/>
              </a:rPr>
              <a:t>oswa</a:t>
            </a:r>
            <a:r>
              <a:rPr lang="en-US" sz="1480" dirty="0">
                <a:latin typeface="Aptos Narrow"/>
                <a:ea typeface="+mn-lt"/>
                <a:cs typeface="+mn-lt"/>
              </a:rPr>
              <a:t> </a:t>
            </a:r>
            <a:r>
              <a:rPr lang="en-US" sz="1480" dirty="0" err="1">
                <a:latin typeface="Aptos Narrow"/>
                <a:ea typeface="+mn-lt"/>
                <a:cs typeface="+mn-lt"/>
              </a:rPr>
              <a:t>sipèvize</a:t>
            </a:r>
            <a:r>
              <a:rPr lang="en-US" sz="1480" dirty="0">
                <a:latin typeface="Aptos Narrow"/>
                <a:ea typeface="+mn-lt"/>
                <a:cs typeface="+mn-lt"/>
              </a:rPr>
              <a:t> l</a:t>
            </a:r>
            <a:endParaRPr lang="en-US" sz="148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80" b="1" dirty="0">
                <a:latin typeface="Aptos Narrow"/>
                <a:ea typeface="+mn-lt"/>
                <a:cs typeface="+mn-lt"/>
              </a:rPr>
              <a:t>  </a:t>
            </a:r>
            <a:r>
              <a:rPr lang="en-US" sz="1480" b="1" dirty="0" err="1">
                <a:latin typeface="Aptos Narrow"/>
                <a:ea typeface="+mn-lt"/>
                <a:cs typeface="+mn-lt"/>
              </a:rPr>
              <a:t>Endividyèl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:</a:t>
            </a:r>
            <a:r>
              <a:rPr lang="en-US" sz="1480" dirty="0">
                <a:latin typeface="Aptos Narrow"/>
                <a:ea typeface="+mn-lt"/>
                <a:cs typeface="+mn-lt"/>
              </a:rPr>
              <a:t> Lawrence Adkins</a:t>
            </a:r>
            <a:endParaRPr lang="en-US" sz="148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80" b="1" dirty="0">
                <a:latin typeface="Aptos Narrow"/>
                <a:ea typeface="+mn-lt"/>
                <a:cs typeface="+mn-lt"/>
              </a:rPr>
              <a:t>  </a:t>
            </a:r>
            <a:r>
              <a:rPr lang="en-US" sz="1480" b="1" dirty="0" err="1">
                <a:latin typeface="Aptos Narrow"/>
                <a:ea typeface="+mn-lt"/>
                <a:cs typeface="+mn-lt"/>
              </a:rPr>
              <a:t>Endividyèl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 : </a:t>
            </a:r>
            <a:r>
              <a:rPr lang="en-US" sz="1480" dirty="0">
                <a:latin typeface="Aptos Narrow"/>
                <a:ea typeface="+mn-lt"/>
                <a:cs typeface="+mn-lt"/>
              </a:rPr>
              <a:t>Sheila Headley-Burwell</a:t>
            </a:r>
            <a:endParaRPr lang="en-US" sz="148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80" b="1" dirty="0">
                <a:latin typeface="Aptos Narrow"/>
                <a:ea typeface="+mn-lt"/>
                <a:cs typeface="+mn-lt"/>
              </a:rPr>
              <a:t>  </a:t>
            </a:r>
            <a:r>
              <a:rPr lang="en-US" sz="1480" b="1" dirty="0" err="1">
                <a:latin typeface="Aptos Narrow"/>
                <a:ea typeface="+mn-lt"/>
                <a:cs typeface="+mn-lt"/>
              </a:rPr>
              <a:t>Endividyèl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 : </a:t>
            </a:r>
            <a:r>
              <a:rPr lang="en-US" sz="1480" dirty="0">
                <a:latin typeface="Aptos Narrow"/>
                <a:ea typeface="+mn-lt"/>
                <a:cs typeface="+mn-lt"/>
              </a:rPr>
              <a:t>Steven Miller</a:t>
            </a:r>
            <a:endParaRPr lang="en-US" sz="148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80" b="1" dirty="0">
                <a:latin typeface="Aptos Narrow"/>
                <a:ea typeface="+mn-lt"/>
                <a:cs typeface="+mn-lt"/>
              </a:rPr>
              <a:t>  </a:t>
            </a:r>
            <a:r>
              <a:rPr lang="en-US" sz="1480" b="1" dirty="0" err="1">
                <a:latin typeface="Aptos Narrow"/>
                <a:ea typeface="+mn-lt"/>
                <a:cs typeface="+mn-lt"/>
              </a:rPr>
              <a:t>Endividyèl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 :</a:t>
            </a:r>
            <a:r>
              <a:rPr lang="en-US" sz="1480" dirty="0">
                <a:latin typeface="Aptos Narrow"/>
                <a:ea typeface="+mn-lt"/>
                <a:cs typeface="+mn-lt"/>
              </a:rPr>
              <a:t> Thomas Leonard</a:t>
            </a:r>
            <a:endParaRPr lang="en-US" sz="148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80" b="1" dirty="0">
                <a:latin typeface="Aptos Narrow"/>
                <a:ea typeface="+mn-lt"/>
                <a:cs typeface="+mn-lt"/>
              </a:rPr>
              <a:t>  </a:t>
            </a:r>
            <a:r>
              <a:rPr lang="en-US" sz="1480" b="1" dirty="0" err="1">
                <a:latin typeface="Aptos Narrow"/>
                <a:ea typeface="+mn-lt"/>
                <a:cs typeface="+mn-lt"/>
              </a:rPr>
              <a:t>Endividyèl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 :</a:t>
            </a:r>
            <a:r>
              <a:rPr lang="en-US" sz="1480" dirty="0"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80" b="1" dirty="0">
                <a:latin typeface="Aptos Narrow"/>
                <a:ea typeface="Calibri"/>
                <a:cs typeface="Calibri"/>
              </a:rPr>
              <a:t> 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480" b="1" dirty="0" err="1">
                <a:latin typeface="Aptos Narrow"/>
                <a:ea typeface="+mn-lt"/>
                <a:cs typeface="+mn-lt"/>
              </a:rPr>
              <a:t>Endividyèl</a:t>
            </a:r>
            <a:r>
              <a:rPr lang="en-US" sz="148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480" b="1" dirty="0">
                <a:latin typeface="Aptos Narrow"/>
                <a:ea typeface="Calibri"/>
                <a:cs typeface="Calibri"/>
              </a:rPr>
              <a:t>:</a:t>
            </a:r>
            <a:r>
              <a:rPr lang="en-US" sz="1480" dirty="0"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 panose="020B0004020202020204" pitchFamily="34" charset="0"/>
              </a:rPr>
              <a:t>Règ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pou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Gwoup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travay</a:t>
            </a:r>
            <a:r>
              <a:rPr lang="en-US" dirty="0">
                <a:latin typeface="Aptos Display" panose="020B0004020202020204" pitchFamily="34" charset="0"/>
              </a:rPr>
              <a:t> 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1983693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Y ap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konnen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enfòmasyon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gen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rapò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ann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amoni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egzijans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Lwa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transparans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dwe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gen nan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mande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distribye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lis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y ap pale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omwen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48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èdtan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alavans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ladan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 y ap di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sijè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pale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jwenn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nòt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nan yon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rezonab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desizyon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enpòtan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 pale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enpòtan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sèlman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pandan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konnen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fèt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asiste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 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koute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avèk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respè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 ap pale,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wete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lan.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ka pale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pa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dakò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avèk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respè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konsantre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sou ide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men pa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entèwonp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mwens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posib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dirije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gen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posiblite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pale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pwoblèm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Y ap kite tan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longè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jan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dwe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ye.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konsiderasyon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 e 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egzamine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desizyon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 panose="020B0004020202020204" pitchFamily="34" charset="0"/>
              </a:rPr>
              <a:t>Règ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pou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Gwoup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travay</a:t>
            </a:r>
            <a:r>
              <a:rPr lang="en-US" dirty="0">
                <a:latin typeface="Aptos Display" panose="020B0004020202020204" pitchFamily="34" charset="0"/>
              </a:rPr>
              <a:t> la </a:t>
            </a:r>
            <a:r>
              <a:rPr lang="en-US" dirty="0">
                <a:latin typeface="Aptos Display"/>
              </a:rPr>
              <a:t>(ap </a:t>
            </a:r>
            <a:r>
              <a:rPr lang="en-US" dirty="0" err="1">
                <a:latin typeface="Aptos Display"/>
              </a:rPr>
              <a:t>kontinye</a:t>
            </a:r>
            <a:r>
              <a:rPr lang="en-US" dirty="0">
                <a:latin typeface="Aptos Display"/>
              </a:rPr>
              <a:t>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804625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Èd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konprann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 ap di 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lòt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èd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fèt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vini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e/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oswa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liy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pèmèt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kèlkeswa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ekri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dokiman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yon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langaj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senp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tradui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efò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koute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soutni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soti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kominote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souvan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mal boule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avèk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oswa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pa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ba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enpòtans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egzamine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dokiman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alavans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y ap prepare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byen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egzije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prezan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alè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;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pap ka la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dwe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dirije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alavans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voye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yon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al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asiste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plas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, men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 pa gen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l vote,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li pa gen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stati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ofisyèl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kòm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gwoup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travay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la.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konnen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enterè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pèsonèl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ta ka gen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sou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desizyon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mezi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jere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amoni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règ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revize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règ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regilyèman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reponn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bezwen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genyen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envite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pataje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ide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amelyore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an 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pèmèt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Ajannda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937174"/>
            <a:ext cx="10231120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algn="just">
              <a:buClr>
                <a:srgbClr val="004B24"/>
              </a:buClr>
            </a:pP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1.	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Pawòl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Byenvini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ak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fè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apèl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pou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wè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kiyès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ki la </a:t>
            </a:r>
          </a:p>
          <a:p>
            <a:pPr algn="just">
              <a:buClr>
                <a:srgbClr val="004B24"/>
              </a:buClr>
            </a:pP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2.	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Egzamen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sou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nòt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sou 4yèm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reyinyon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ki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te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fèt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3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novanm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nan [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Vòt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]</a:t>
            </a:r>
          </a:p>
          <a:p>
            <a:pPr algn="just">
              <a:buClr>
                <a:srgbClr val="004B24"/>
              </a:buClr>
            </a:pP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3.	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Apèsi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sou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jan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reyinyon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an ap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dewoule</a:t>
            </a:r>
            <a:endParaRPr lang="en-US" sz="1200" dirty="0">
              <a:solidFill>
                <a:srgbClr val="404040"/>
              </a:solidFill>
              <a:latin typeface="Aptos" panose="020B0004020202020204" pitchFamily="34" charset="0"/>
              <a:ea typeface="+mn-lt"/>
              <a:cs typeface="Arial" panose="020B0604020202020204" pitchFamily="34" charset="0"/>
            </a:endParaRPr>
          </a:p>
          <a:p>
            <a:pPr algn="just">
              <a:buClr>
                <a:srgbClr val="004B24"/>
              </a:buClr>
            </a:pPr>
            <a:r>
              <a:rPr lang="en-US" sz="1200" b="1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Ansyen</a:t>
            </a:r>
            <a:r>
              <a:rPr lang="en-US" sz="1200" b="1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zafè</a:t>
            </a:r>
            <a:r>
              <a:rPr lang="en-US" sz="1200" b="1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:</a:t>
            </a:r>
          </a:p>
          <a:p>
            <a:pPr algn="just">
              <a:buClr>
                <a:srgbClr val="004B24"/>
              </a:buClr>
            </a:pP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4.	Pale sou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premye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rekòmandasyon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gwoup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travay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la ta ka mete nan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rapò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final la (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Pwen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yo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te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repòte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nan 4yèm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reyinyon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Gwoup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travay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la)</a:t>
            </a:r>
          </a:p>
          <a:p>
            <a:pPr algn="just">
              <a:buClr>
                <a:srgbClr val="004B24"/>
              </a:buClr>
            </a:pPr>
            <a:r>
              <a:rPr lang="en-US" sz="1200" b="1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Nouvo</a:t>
            </a:r>
            <a:r>
              <a:rPr lang="en-US" sz="1200" b="1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zafè</a:t>
            </a:r>
            <a:endParaRPr lang="en-US" sz="1200" b="1" dirty="0">
              <a:solidFill>
                <a:srgbClr val="404040"/>
              </a:solidFill>
              <a:latin typeface="Aptos" panose="020B0004020202020204" pitchFamily="34" charset="0"/>
              <a:ea typeface="+mn-lt"/>
              <a:cs typeface="Arial" panose="020B0604020202020204" pitchFamily="34" charset="0"/>
            </a:endParaRPr>
          </a:p>
          <a:p>
            <a:pPr algn="just">
              <a:buClr>
                <a:srgbClr val="004B24"/>
              </a:buClr>
            </a:pP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5.	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Mizajou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ak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pale sou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sondaj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CRTF [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Vòt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]</a:t>
            </a:r>
          </a:p>
          <a:p>
            <a:pPr algn="just">
              <a:buClr>
                <a:srgbClr val="004B24"/>
              </a:buClr>
            </a:pP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6.	Pale sou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odyans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piblik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yo</a:t>
            </a:r>
            <a:endParaRPr lang="en-US" sz="1200" dirty="0">
              <a:solidFill>
                <a:srgbClr val="404040"/>
              </a:solidFill>
              <a:latin typeface="Aptos" panose="020B0004020202020204" pitchFamily="34" charset="0"/>
              <a:ea typeface="+mn-lt"/>
              <a:cs typeface="Arial" panose="020B0604020202020204" pitchFamily="34" charset="0"/>
            </a:endParaRPr>
          </a:p>
          <a:p>
            <a:pPr algn="just">
              <a:buClr>
                <a:srgbClr val="004B24"/>
              </a:buClr>
            </a:pP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7.	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Pataje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dènye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enfòmasyon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konsènan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Gwoup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konvèsasyon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yo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e pale sou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enfòmasyon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sa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yo</a:t>
            </a:r>
            <a:endParaRPr lang="en-US" sz="1200" dirty="0">
              <a:solidFill>
                <a:srgbClr val="404040"/>
              </a:solidFill>
              <a:latin typeface="Aptos" panose="020B0004020202020204" pitchFamily="34" charset="0"/>
              <a:ea typeface="+mn-lt"/>
              <a:cs typeface="Arial" panose="020B0604020202020204" pitchFamily="34" charset="0"/>
            </a:endParaRPr>
          </a:p>
          <a:p>
            <a:pPr algn="just">
              <a:buClr>
                <a:srgbClr val="004B24"/>
              </a:buClr>
            </a:pP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8.	Pale sou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vizit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espas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la ki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te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fèt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nan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dat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6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novanm</a:t>
            </a:r>
            <a:endParaRPr lang="en-US" sz="1200" dirty="0">
              <a:solidFill>
                <a:srgbClr val="404040"/>
              </a:solidFill>
              <a:latin typeface="Aptos" panose="020B0004020202020204" pitchFamily="34" charset="0"/>
              <a:ea typeface="+mn-lt"/>
              <a:cs typeface="Arial" panose="020B0604020202020204" pitchFamily="34" charset="0"/>
            </a:endParaRPr>
          </a:p>
          <a:p>
            <a:pPr algn="just">
              <a:buClr>
                <a:srgbClr val="004B24"/>
              </a:buClr>
            </a:pP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9.	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Kesyon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manm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gwoup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travay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la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genyen</a:t>
            </a:r>
            <a:endParaRPr lang="en-US" sz="1200" dirty="0">
              <a:solidFill>
                <a:srgbClr val="404040"/>
              </a:solidFill>
              <a:latin typeface="Aptos" panose="020B0004020202020204" pitchFamily="34" charset="0"/>
              <a:ea typeface="+mn-lt"/>
              <a:cs typeface="Arial" panose="020B0604020202020204" pitchFamily="34" charset="0"/>
            </a:endParaRPr>
          </a:p>
          <a:p>
            <a:pPr algn="just">
              <a:buClr>
                <a:srgbClr val="004B24"/>
              </a:buClr>
            </a:pP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10.	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Kòmantè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piblik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la (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si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gen tan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pou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sa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)</a:t>
            </a:r>
          </a:p>
          <a:p>
            <a:pPr algn="just">
              <a:buClr>
                <a:srgbClr val="004B24"/>
              </a:buClr>
            </a:pP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11.	Fen 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reyinyon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 an [</a:t>
            </a:r>
            <a:r>
              <a:rPr lang="en-US" sz="1200" dirty="0" err="1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Vòt</a:t>
            </a:r>
            <a:r>
              <a:rPr lang="en-US" sz="1200" dirty="0">
                <a:solidFill>
                  <a:srgbClr val="404040"/>
                </a:solidFill>
                <a:latin typeface="Aptos" panose="020B0004020202020204" pitchFamily="34" charset="0"/>
                <a:ea typeface="+mn-lt"/>
                <a:cs typeface="Arial" panose="020B0604020202020204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Egzamen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sou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nòt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ki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te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pran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nan 4</a:t>
            </a:r>
            <a:r>
              <a:rPr lang="en-US" baseline="30000" dirty="0">
                <a:latin typeface="Aptos Display"/>
                <a:ea typeface="Calibri Light"/>
                <a:cs typeface="Calibri Light"/>
              </a:rPr>
              <a:t>yèm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reyinyon</a:t>
            </a:r>
            <a:br>
              <a:rPr lang="en-US" dirty="0">
                <a:latin typeface="Aptos Display"/>
                <a:ea typeface="Calibri Light"/>
                <a:cs typeface="Calibri Light"/>
              </a:rPr>
            </a:br>
            <a:r>
              <a:rPr lang="en-US" dirty="0">
                <a:latin typeface="Aptos Display"/>
                <a:ea typeface="Calibri Light"/>
                <a:cs typeface="Calibri Light"/>
              </a:rPr>
              <a:t>ki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te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fèt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3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novanm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nan [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Vòt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Te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gen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chanjman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Vòt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3cfc0ac8aed9f7a91ed02540dcce4c9b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251ff37047bb3922f60ec7e8c8d9d4e0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BFCC6D2-FC4B-4DE0-9F14-A00187044BD8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1247</Words>
  <Application>Microsoft Office PowerPoint</Application>
  <PresentationFormat>Widescreen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Aptos</vt:lpstr>
      <vt:lpstr>Aptos Display</vt:lpstr>
      <vt:lpstr>Aptos Narrow</vt:lpstr>
      <vt:lpstr>Arial</vt:lpstr>
      <vt:lpstr>Calibri</vt:lpstr>
      <vt:lpstr>Calibri Light</vt:lpstr>
      <vt:lpstr>Wingdings</vt:lpstr>
      <vt:lpstr>Wingdings,Sans-Serif</vt:lpstr>
      <vt:lpstr>office theme</vt:lpstr>
      <vt:lpstr>Retrospect</vt:lpstr>
      <vt:lpstr>Gwoup Travay sou Charles River pou asire tout moun ka sèvi ak rivyè a</vt:lpstr>
      <vt:lpstr>Avi pou fè konnen y ap anrejistre</vt:lpstr>
      <vt:lpstr>Lojistik pou Entèpretasyon</vt:lpstr>
      <vt:lpstr>Enstriksyon pou sèvi ak Zoom</vt:lpstr>
      <vt:lpstr> Apèl</vt:lpstr>
      <vt:lpstr>Règ pou Gwoup travay la</vt:lpstr>
      <vt:lpstr>Règ pou Gwoup travay la (ap kontinye)</vt:lpstr>
      <vt:lpstr>Ajannda</vt:lpstr>
      <vt:lpstr>Egzamen sou nòt ki te pran nan 4yèm reyinyon ki te fèt 3 novanm nan [Vòt]</vt:lpstr>
      <vt:lpstr>Apèsi sou jan reyinyon an ap dewoule</vt:lpstr>
      <vt:lpstr>Pwochen etap yo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Roy, Monika (DCR)</cp:lastModifiedBy>
  <cp:revision>8</cp:revision>
  <dcterms:created xsi:type="dcterms:W3CDTF">2025-11-26T14:59:35Z</dcterms:created>
  <dcterms:modified xsi:type="dcterms:W3CDTF">2025-12-12T22:33:59Z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