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37" r:id="rId5"/>
  </p:sldMasterIdLst>
  <p:sldIdLst>
    <p:sldId id="257" r:id="rId6"/>
    <p:sldId id="287" r:id="rId7"/>
    <p:sldId id="297" r:id="rId8"/>
    <p:sldId id="279" r:id="rId9"/>
    <p:sldId id="285" r:id="rId10"/>
    <p:sldId id="258" r:id="rId11"/>
    <p:sldId id="273" r:id="rId12"/>
    <p:sldId id="300" r:id="rId13"/>
    <p:sldId id="298" r:id="rId14"/>
    <p:sldId id="282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17B1B-8C24-F170-2499-BAFA188BD3F7}" v="4" dt="2025-12-01T13:56:09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sz="50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Charles River公平</a:t>
            </a:r>
            <a:r>
              <a:rPr lang="zh-CN" altLang="en-US" sz="50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河岸通行</a:t>
            </a:r>
            <a:r>
              <a:rPr lang="zh-CN" sz="50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工作组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zh-CN" sz="2800" cap="none">
                <a:solidFill>
                  <a:srgbClr val="004B24"/>
                </a:solidFill>
                <a:latin typeface="Arial"/>
                <a:ea typeface="SimSun"/>
                <a:cs typeface="Arial"/>
              </a:rPr>
              <a:t>第五次会议 | 2025年12月1日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会议流程概述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工作组成员的反馈：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 就最终材料达成共识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 确保所有沟通闭环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 </a:t>
            </a:r>
            <a:r>
              <a:rPr lang="zh-CN" altLang="en-US" sz="2600" dirty="0">
                <a:solidFill>
                  <a:srgbClr val="404040"/>
                </a:solidFill>
                <a:latin typeface="Aptos Narrow"/>
                <a:cs typeface="Calibri"/>
              </a:rPr>
              <a:t>工作组会议期间安排更多的讨论时间</a:t>
            </a:r>
            <a:endParaRPr lang="zh-CN" sz="2600" dirty="0">
              <a:solidFill>
                <a:srgbClr val="404040"/>
              </a:solidFill>
              <a:latin typeface="Aptos Narrow"/>
              <a:ea typeface="SimSun"/>
              <a:cs typeface="Calibri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后续会议流程：</a:t>
            </a:r>
          </a:p>
          <a:p>
            <a:pPr marL="863600" lvl="1">
              <a:buFont typeface="Wingdings,Sans-Serif" panose="020F0502020204030204" pitchFamily="34" charset="0"/>
              <a:buChar char="§"/>
            </a:pP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 在项目团队继续推进之前，工作组可以就需要达成</a:t>
            </a:r>
            <a:r>
              <a:rPr lang="zh-CN" altLang="en-US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一致的讨论</a:t>
            </a: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议题提出动议并进行表决。</a:t>
            </a:r>
          </a:p>
          <a:p>
            <a:pPr>
              <a:buFont typeface="Wingdings" panose="020F0502020204030204" pitchFamily="34" charset="0"/>
              <a:buChar char="§"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>
                <a:latin typeface="Aptos Display"/>
                <a:ea typeface="SimSun"/>
              </a:rPr>
              <a:t>后续计划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800" dirty="0">
                <a:latin typeface="Aptos Narrow"/>
                <a:ea typeface="SimSun"/>
                <a:cs typeface="+mn-lt"/>
              </a:rPr>
              <a:t> </a:t>
            </a:r>
            <a:r>
              <a:rPr lang="zh-CN" sz="2800" dirty="0">
                <a:latin typeface="Aptos Narrow"/>
                <a:ea typeface="SimSun"/>
                <a:cs typeface="+mn-lt"/>
              </a:rPr>
              <a:t>线</a:t>
            </a:r>
            <a:r>
              <a:rPr lang="zh-CN" altLang="en-US" sz="2800" dirty="0">
                <a:latin typeface="Aptos Narrow"/>
                <a:ea typeface="SimSun"/>
                <a:cs typeface="+mn-lt"/>
              </a:rPr>
              <a:t>上</a:t>
            </a:r>
            <a:r>
              <a:rPr lang="zh-CN" sz="2800" dirty="0">
                <a:latin typeface="Aptos Narrow"/>
                <a:ea typeface="SimSun"/>
                <a:cs typeface="+mn-lt"/>
              </a:rPr>
              <a:t>调查开放至12月31日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800" dirty="0">
                <a:latin typeface="Aptos Narrow"/>
                <a:ea typeface="SimSun"/>
                <a:cs typeface="Calibri"/>
              </a:rPr>
              <a:t> </a:t>
            </a:r>
            <a:r>
              <a:rPr lang="zh-CN" sz="2800" dirty="0">
                <a:latin typeface="Aptos Narrow"/>
                <a:ea typeface="SimSun"/>
                <a:cs typeface="Calibri"/>
              </a:rPr>
              <a:t>一月份</a:t>
            </a:r>
            <a:r>
              <a:rPr lang="zh-CN" altLang="en-US" sz="2800" dirty="0">
                <a:latin typeface="Aptos Narrow"/>
                <a:ea typeface="SimSun"/>
                <a:cs typeface="Calibri"/>
              </a:rPr>
              <a:t>的</a:t>
            </a:r>
            <a:r>
              <a:rPr lang="zh-CN" sz="2800" dirty="0">
                <a:latin typeface="Aptos Narrow"/>
                <a:ea typeface="SimSun"/>
                <a:cs typeface="Calibri"/>
              </a:rPr>
              <a:t>工作组</a:t>
            </a:r>
            <a:r>
              <a:rPr lang="zh-CN" altLang="zh-CN" sz="2800" dirty="0">
                <a:latin typeface="Aptos Narrow"/>
                <a:cs typeface="Calibri"/>
              </a:rPr>
              <a:t>延期</a:t>
            </a:r>
            <a:r>
              <a:rPr lang="zh-CN" sz="2800" dirty="0">
                <a:latin typeface="Aptos Narrow"/>
                <a:ea typeface="SimSun"/>
                <a:cs typeface="Calibri"/>
              </a:rPr>
              <a:t>会议安排待定（即将</a:t>
            </a:r>
            <a:r>
              <a:rPr lang="zh-CN" altLang="en-US" sz="2800" dirty="0">
                <a:latin typeface="Aptos Narrow"/>
                <a:ea typeface="SimSun"/>
                <a:cs typeface="Calibri"/>
              </a:rPr>
              <a:t>进行</a:t>
            </a:r>
            <a:r>
              <a:rPr lang="zh-CN" sz="2800" dirty="0">
                <a:latin typeface="Aptos Narrow"/>
                <a:ea typeface="SimSun"/>
                <a:cs typeface="Calibri"/>
              </a:rPr>
              <a:t>Doodle投票）</a:t>
            </a: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  <a:cs typeface="Calibri"/>
              </a:rPr>
              <a:t>时长2-3小时</a:t>
            </a: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400" dirty="0">
                <a:solidFill>
                  <a:srgbClr val="404040"/>
                </a:solidFill>
                <a:latin typeface="Aptos Narrow"/>
                <a:cs typeface="Calibri"/>
              </a:rPr>
              <a:t>混合模式</a:t>
            </a:r>
            <a:r>
              <a:rPr lang="zh-CN" altLang="en-US" sz="2400">
                <a:solidFill>
                  <a:srgbClr val="404040"/>
                </a:solidFill>
                <a:latin typeface="Aptos Narrow"/>
                <a:cs typeface="Calibri"/>
              </a:rPr>
              <a:t>，鼓励到场</a:t>
            </a:r>
            <a:r>
              <a:rPr lang="zh-CN" altLang="en-US" sz="2400" dirty="0">
                <a:solidFill>
                  <a:srgbClr val="404040"/>
                </a:solidFill>
                <a:latin typeface="Aptos Narrow"/>
                <a:cs typeface="Calibri"/>
              </a:rPr>
              <a:t>参加</a:t>
            </a:r>
            <a:endParaRPr lang="zh-CN" sz="2400" dirty="0">
              <a:solidFill>
                <a:srgbClr val="404040"/>
              </a:solidFill>
              <a:latin typeface="Aptos Narrow"/>
              <a:ea typeface="SimSun"/>
              <a:cs typeface="Calibri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00B05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rgbClr val="63A537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录制通知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indent="0" algn="just">
              <a:buNone/>
            </a:pP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        </a:t>
            </a:r>
            <a:r>
              <a:rPr lang="zh-CN" sz="2400" dirty="0">
                <a:solidFill>
                  <a:srgbClr val="000000"/>
                </a:solidFill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本次会议将进行录制，马萨诸塞州自然资源保护与利用署及/或能源与环境事务部执行办公室可能会选择发布视频、静态图像、音频及/或聊天记录。</a:t>
            </a:r>
            <a:endParaRPr lang="en-US" altLang="zh-CN" sz="2400" dirty="0">
              <a:solidFill>
                <a:srgbClr val="000000"/>
              </a:solidFill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  <a:p>
            <a:pPr indent="0" algn="just">
              <a:buNone/>
            </a:pPr>
            <a:br>
              <a:rPr lang="zh-CN" sz="24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        </a:t>
            </a:r>
            <a:r>
              <a:rPr lang="zh-CN" sz="2400" dirty="0">
                <a:solidFill>
                  <a:srgbClr val="000000"/>
                </a:solidFill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如继续参加本次线上会议，即表示您同意参与录制。录像和聊天记录可能被视为公共记录。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口译服务安排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zh-CN" altLang="en-US" sz="2400" dirty="0"/>
              <a:t>本次活动提供以下语言的口译服务：西班牙语、巴西葡萄牙语、海地克里奥尔语、普通话、粤语和阿拉伯语。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400" dirty="0"/>
              <a:t>如需使用相应语言，请前往口译服务台，领取您所需语言的接收设备。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400" dirty="0"/>
              <a:t>发言时请放慢语速，以便口译员准确传译。</a:t>
            </a:r>
            <a:endParaRPr lang="en-US" sz="2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Zoom</a:t>
            </a:r>
            <a:r>
              <a:rPr lang="zh-CN" altLang="en-US" dirty="0">
                <a:latin typeface="Aptos Display"/>
                <a:ea typeface="SimSun"/>
                <a:cs typeface="Calibri Light"/>
              </a:rPr>
              <a:t>聊天管理</a:t>
            </a:r>
            <a:endParaRPr lang="zh-CN" dirty="0">
              <a:latin typeface="Aptos Display"/>
              <a:ea typeface="SimSun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altLang="en-US" sz="2800" dirty="0"/>
              <a:t>成</a:t>
            </a:r>
            <a:r>
              <a:rPr lang="zh-CN" sz="2800" dirty="0"/>
              <a:t>员可通过聊天功能发表评论并提出问题（</a:t>
            </a:r>
            <a:r>
              <a:rPr lang="zh-CN" altLang="en-US" sz="2800" dirty="0"/>
              <a:t>须公开记录</a:t>
            </a:r>
            <a:r>
              <a:rPr lang="zh-CN" sz="2800" dirty="0"/>
              <a:t>）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800" dirty="0">
                <a:latin typeface="Aptos Narrow"/>
                <a:ea typeface="SimSun"/>
                <a:cs typeface="+mn-lt"/>
              </a:rPr>
              <a:t>请勿使用私信功能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altLang="en-US" sz="2800" dirty="0"/>
              <a:t>除非正在向工作组作汇报，否则请将麦克风调静音，尽量减少背景噪音</a:t>
            </a: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>
                <a:latin typeface="Aptos Display"/>
                <a:ea typeface="SimSun"/>
                <a:cs typeface="Calibri Light"/>
              </a:rPr>
              <a:t> 点名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94" y="1831720"/>
            <a:ext cx="5179850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能源与环境事物部（EEA）代表: </a:t>
            </a:r>
            <a:r>
              <a:rPr lang="zh-CN" sz="1500" dirty="0">
                <a:latin typeface="Aptos Narrow"/>
                <a:ea typeface="SimSun"/>
                <a:cs typeface="+mn-lt"/>
              </a:rPr>
              <a:t>Jonathan Guzmán，环境正义与公平办公室环境正义与公平主任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自然资源保护与利用署（DCR）代表: </a:t>
            </a:r>
            <a:r>
              <a:rPr lang="zh-CN" sz="1500" dirty="0">
                <a:latin typeface="Aptos Narrow"/>
                <a:ea typeface="SimSun"/>
                <a:cs typeface="+mn-lt"/>
              </a:rPr>
              <a:t>Monika Roy，环境正义高级主任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/>
              <a:t>公共卫生部气候与环境卫生局局长或其指定人员：</a:t>
            </a:r>
            <a:r>
              <a:rPr lang="zh-CN" sz="1500" dirty="0">
                <a:latin typeface="Aptos Narrow"/>
                <a:ea typeface="SimSun"/>
                <a:cs typeface="+mn-lt"/>
              </a:rPr>
              <a:t>Logan Bailey，公共卫生部气候与环境卫生局毒理学部门首席科学家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Cambridge Health Alliance：</a:t>
            </a:r>
            <a:r>
              <a:rPr lang="zh-CN" sz="1500" dirty="0">
                <a:latin typeface="Aptos Narrow"/>
                <a:ea typeface="SimSun"/>
                <a:cs typeface="+mn-lt"/>
              </a:rPr>
              <a:t>Derrick Neal，</a:t>
            </a:r>
            <a:r>
              <a:rPr lang="en-US" altLang="zh-CN" sz="1500" dirty="0">
                <a:latin typeface="Aptos Narrow"/>
                <a:ea typeface="SimSun"/>
                <a:cs typeface="+mn-lt"/>
              </a:rPr>
              <a:t>Cambridge</a:t>
            </a:r>
            <a:r>
              <a:rPr lang="zh-CN" sz="1500" dirty="0">
                <a:latin typeface="Aptos Narrow"/>
                <a:ea typeface="SimSun"/>
                <a:cs typeface="+mn-lt"/>
              </a:rPr>
              <a:t>市首席公共卫生官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Cambridge</a:t>
            </a:r>
            <a:r>
              <a:rPr lang="zh-CN" sz="1500" b="1" dirty="0">
                <a:latin typeface="Aptos Narrow"/>
                <a:ea typeface="SimSun"/>
                <a:cs typeface="+mn-lt"/>
              </a:rPr>
              <a:t>市重建局：</a:t>
            </a:r>
            <a:r>
              <a:rPr lang="zh-CN" sz="1500" dirty="0">
                <a:latin typeface="Aptos Narrow"/>
                <a:ea typeface="SimSun"/>
                <a:cs typeface="+mn-lt"/>
              </a:rPr>
              <a:t>Kyle Vangel，项目与规划总监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NAACP--</a:t>
            </a:r>
            <a:r>
              <a:rPr lang="zh-CN" sz="1500" b="1" dirty="0">
                <a:latin typeface="Aptos Narrow"/>
                <a:ea typeface="SimSun"/>
                <a:cs typeface="+mn-lt"/>
              </a:rPr>
              <a:t>全美有色人种协进会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Cambridge</a:t>
            </a:r>
            <a:r>
              <a:rPr lang="zh-CN" sz="1500" b="1" dirty="0">
                <a:latin typeface="Aptos Narrow"/>
                <a:ea typeface="SimSun"/>
                <a:cs typeface="+mn-lt"/>
              </a:rPr>
              <a:t>分会：</a:t>
            </a:r>
            <a:r>
              <a:rPr lang="zh-CN" sz="1500" dirty="0">
                <a:latin typeface="Aptos Narrow"/>
                <a:ea typeface="SimSun"/>
                <a:cs typeface="+mn-lt"/>
              </a:rPr>
              <a:t>Ken Reeves，主席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Cambridge Black Pastors Alliance, Inc.：</a:t>
            </a:r>
            <a:r>
              <a:rPr lang="zh-CN" sz="1500" dirty="0">
                <a:latin typeface="Aptos Narrow"/>
                <a:ea typeface="SimSun"/>
                <a:cs typeface="+mn-lt"/>
              </a:rPr>
              <a:t>Jeremy D. Battle，Western Avenue Church牧师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35224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Massachusetts Bicycle Coalition, Inc.：</a:t>
            </a:r>
            <a:r>
              <a:rPr lang="zh-CN" sz="1500" dirty="0">
                <a:latin typeface="Aptos Narrow"/>
                <a:ea typeface="SimSun"/>
                <a:cs typeface="+mn-lt"/>
              </a:rPr>
              <a:t>Galen Mook，执行董事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Charles River Conservancy, Inc.：</a:t>
            </a:r>
            <a:r>
              <a:rPr lang="zh-CN" sz="1500" dirty="0">
                <a:latin typeface="Aptos Narrow"/>
                <a:ea typeface="SimSun"/>
                <a:cs typeface="+mn-lt"/>
              </a:rPr>
              <a:t>Laura Jasinski，执行董事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Cambridge Mothers Out Front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: </a:t>
            </a:r>
            <a:r>
              <a:rPr lang="zh-CN" sz="1500" dirty="0">
                <a:latin typeface="Aptos Narrow"/>
                <a:ea typeface="SimSun"/>
                <a:cs typeface="+mn-lt"/>
              </a:rPr>
              <a:t>Angela DeSousa，成员兼领导层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河湾公园信托人民基金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: </a:t>
            </a:r>
            <a:r>
              <a:rPr lang="zh-CN" sz="1500" dirty="0">
                <a:latin typeface="Aptos Narrow"/>
                <a:ea typeface="SimSun"/>
                <a:cs typeface="+mn-lt"/>
              </a:rPr>
              <a:t>Franziska "Fran" Amacher，受托人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个人:</a:t>
            </a:r>
            <a:r>
              <a:rPr lang="zh-CN" sz="1500" dirty="0">
                <a:latin typeface="Aptos Narrow"/>
                <a:ea typeface="SimSun"/>
                <a:cs typeface="+mn-lt"/>
              </a:rPr>
              <a:t> Lawrence Adkins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个人: </a:t>
            </a:r>
            <a:r>
              <a:rPr lang="zh-CN" sz="1500" dirty="0">
                <a:latin typeface="Aptos Narrow"/>
                <a:ea typeface="SimSun"/>
                <a:cs typeface="+mn-lt"/>
              </a:rPr>
              <a:t>Sheila Headley-Burwell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个人: </a:t>
            </a:r>
            <a:r>
              <a:rPr lang="zh-CN" sz="1500" dirty="0">
                <a:latin typeface="Aptos Narrow"/>
                <a:ea typeface="SimSun"/>
                <a:cs typeface="+mn-lt"/>
              </a:rPr>
              <a:t>Steven Miller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个人:</a:t>
            </a:r>
            <a:r>
              <a:rPr lang="zh-CN" sz="1500" dirty="0">
                <a:latin typeface="Aptos Narrow"/>
                <a:ea typeface="SimSun"/>
                <a:cs typeface="+mn-lt"/>
              </a:rPr>
              <a:t> Thomas Leonard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个人:</a:t>
            </a:r>
            <a:r>
              <a:rPr lang="zh-CN" sz="1500" dirty="0">
                <a:latin typeface="Aptos Narrow"/>
                <a:ea typeface="SimSun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Calibri"/>
              </a:rPr>
              <a:t> 个人:</a:t>
            </a:r>
            <a:r>
              <a:rPr lang="zh-CN" sz="1500" dirty="0">
                <a:latin typeface="Aptos Narrow"/>
                <a:ea typeface="SimSun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>
                <a:latin typeface="Aptos Display" panose="020B0004020202020204" pitchFamily="34" charset="0"/>
                <a:ea typeface="SimSun"/>
              </a:rPr>
              <a:t>工作组规范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所有会议通知均应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  <a:ea typeface="SimSun"/>
              </a:rPr>
              <a:t>按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《公开会议法》的要求予以公示。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zh-CN" altLang="zh-CN" sz="2000" dirty="0">
                <a:solidFill>
                  <a:schemeClr val="tx1"/>
                </a:solidFill>
                <a:latin typeface="Aptos Narrow"/>
              </a:rPr>
              <a:t>至少提前48小时分发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议程，</a:t>
            </a:r>
            <a:r>
              <a:rPr lang="zh-CN" altLang="zh-CN" sz="2000" dirty="0">
                <a:solidFill>
                  <a:schemeClr val="tx1"/>
                </a:solidFill>
                <a:latin typeface="Aptos Narrow"/>
              </a:rPr>
              <a:t>议程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</a:rPr>
              <a:t>应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包括明确的讨论议题。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zh-CN" altLang="zh-CN" sz="2000" dirty="0">
                <a:solidFill>
                  <a:schemeClr val="tx1"/>
                </a:solidFill>
                <a:latin typeface="Aptos Narrow"/>
              </a:rPr>
              <a:t>应在合理时间范围内公开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会议记录。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000" dirty="0">
                <a:solidFill>
                  <a:schemeClr val="tx1"/>
                </a:solidFill>
                <a:latin typeface="Aptos Narrow"/>
              </a:rPr>
              <a:t>  除公开发布的会议外，不得在情况下进行任何审议或决策。</a:t>
            </a:r>
            <a:endParaRPr lang="en-US" altLang="zh-CN" sz="2000" dirty="0">
              <a:solidFill>
                <a:schemeClr val="tx1"/>
              </a:solidFill>
              <a:latin typeface="Aptos Narrow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成员应积极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</a:rPr>
              <a:t>、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尊重地倾听所有发言者的发言，包括公众意见。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  <a:ea typeface="SimSun"/>
              </a:rPr>
              <a:t>如有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分歧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  <a:ea typeface="SimSun"/>
              </a:rPr>
              <a:t>，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应以建设性的方式表达出来，对事不对人。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尽量减少干扰，确保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</a:rPr>
              <a:t>所有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联合负责人都能公平参与。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应分配时间征求公众意见，并明确规定时长和形式。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作为决策过程的一部分，成员应认可并考量公众意见。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工作组规范（续）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应提供语言服务和便利措施，确保包容性参与。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会议应在无障碍场所及</a:t>
            </a: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/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或以线上形式举行，满足不同需求。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材料应以通俗易懂的语言提供并进行翻译。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成员应致力于提高一线群体以及历史上被边缘化群体的声音。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成员应提前审阅材料，做好积极参与的充分准备。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所有成员应按时出席，如无法出席，应提前通知联合负责人。成员可委派人员以公众身份出席会议，但该人员没有投票权，亦不享有工作组内的正式身份。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利益冲突应根据适用指南进行披露和管理。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为反映不断变化的需求和反馈，规范应定期修订。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 鼓励成员对会议的流程和可及性提出改进建议。</a:t>
            </a:r>
            <a:endParaRPr lang="zh-CN" altLang="en-US" sz="2200" dirty="0">
              <a:solidFill>
                <a:schemeClr val="tx1"/>
              </a:solidFill>
              <a:latin typeface="Aptos Narrow"/>
              <a:ea typeface="SimSun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议程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023360"/>
          </a:xfrm>
        </p:spPr>
        <p:txBody>
          <a:bodyPr vert="horz" lIns="0" tIns="45720" rIns="0" bIns="45720" rtlCol="0" anchor="t">
            <a:normAutofit fontScale="55000" lnSpcReduction="20000"/>
          </a:bodyPr>
          <a:lstStyle/>
          <a:p>
            <a:pPr lvl="0"/>
            <a:r>
              <a:rPr lang="zh-CN" altLang="en-US" dirty="0"/>
              <a:t>欢迎致辞与点名 </a:t>
            </a:r>
            <a:endParaRPr lang="en-US" dirty="0"/>
          </a:p>
          <a:p>
            <a:pPr lvl="0"/>
            <a:r>
              <a:rPr lang="zh-CN" altLang="en-US" dirty="0"/>
              <a:t>审议</a:t>
            </a:r>
            <a:r>
              <a:rPr lang="en-US" dirty="0"/>
              <a:t>11</a:t>
            </a:r>
            <a:r>
              <a:rPr lang="zh-CN" altLang="en-US" dirty="0"/>
              <a:t>月</a:t>
            </a:r>
            <a:r>
              <a:rPr lang="en-US" dirty="0"/>
              <a:t>3</a:t>
            </a:r>
            <a:r>
              <a:rPr lang="zh-CN" altLang="en-US" dirty="0"/>
              <a:t>日第四次会议的会议纪要</a:t>
            </a:r>
            <a:r>
              <a:rPr lang="en-US" dirty="0"/>
              <a:t>[</a:t>
            </a:r>
            <a:r>
              <a:rPr lang="zh-CN" altLang="en-US" dirty="0"/>
              <a:t>表决</a:t>
            </a:r>
            <a:r>
              <a:rPr lang="en-US" dirty="0"/>
              <a:t>]</a:t>
            </a:r>
          </a:p>
          <a:p>
            <a:pPr lvl="0"/>
            <a:r>
              <a:rPr lang="zh-CN" altLang="en-US" dirty="0"/>
              <a:t>会议流程概述</a:t>
            </a:r>
            <a:endParaRPr lang="en-US" dirty="0"/>
          </a:p>
          <a:p>
            <a:r>
              <a:rPr lang="zh-CN" altLang="en-US" dirty="0"/>
              <a:t>旧议项：</a:t>
            </a:r>
            <a:endParaRPr lang="en-US" dirty="0"/>
          </a:p>
          <a:p>
            <a:pPr lvl="0"/>
            <a:r>
              <a:rPr lang="zh-CN" altLang="en-US" dirty="0"/>
              <a:t>讨论工作组最终报告的初步建议（工作组第四次会议的搁置议项）</a:t>
            </a:r>
            <a:endParaRPr lang="en-US" dirty="0"/>
          </a:p>
          <a:p>
            <a:r>
              <a:rPr lang="zh-CN" altLang="en-US" dirty="0"/>
              <a:t>新议项</a:t>
            </a:r>
            <a:endParaRPr lang="en-US" dirty="0"/>
          </a:p>
          <a:p>
            <a:pPr lvl="0"/>
            <a:r>
              <a:rPr lang="en-US" dirty="0"/>
              <a:t>Charles River</a:t>
            </a:r>
            <a:r>
              <a:rPr lang="zh-CN" altLang="en-US" dirty="0"/>
              <a:t>工作组调查最新进展与讨论</a:t>
            </a:r>
            <a:r>
              <a:rPr lang="en-US" dirty="0"/>
              <a:t> [</a:t>
            </a:r>
            <a:r>
              <a:rPr lang="zh-CN" altLang="en-US" dirty="0"/>
              <a:t>表决</a:t>
            </a:r>
            <a:r>
              <a:rPr lang="en-US" dirty="0"/>
              <a:t>]</a:t>
            </a:r>
          </a:p>
          <a:p>
            <a:pPr lvl="0"/>
            <a:r>
              <a:rPr lang="zh-CN" altLang="en-US" dirty="0"/>
              <a:t>讨论公开听证会</a:t>
            </a:r>
            <a:endParaRPr lang="en-US" dirty="0"/>
          </a:p>
          <a:p>
            <a:pPr lvl="0"/>
            <a:r>
              <a:rPr lang="zh-CN" altLang="en-US" dirty="0"/>
              <a:t>焦点小组最新进展与讨论</a:t>
            </a:r>
            <a:endParaRPr lang="en-US" dirty="0"/>
          </a:p>
          <a:p>
            <a:pPr lvl="0"/>
            <a:r>
              <a:rPr lang="zh-CN" altLang="en-US" dirty="0"/>
              <a:t>讨论</a:t>
            </a:r>
            <a:r>
              <a:rPr lang="en-US" dirty="0"/>
              <a:t>11</a:t>
            </a:r>
            <a:r>
              <a:rPr lang="zh-CN" altLang="en-US" dirty="0"/>
              <a:t>月</a:t>
            </a:r>
            <a:r>
              <a:rPr lang="en-US" dirty="0"/>
              <a:t>6</a:t>
            </a:r>
            <a:r>
              <a:rPr lang="zh-CN" altLang="en-US" dirty="0"/>
              <a:t>日的现场考察</a:t>
            </a:r>
            <a:endParaRPr lang="en-US" dirty="0"/>
          </a:p>
          <a:p>
            <a:pPr lvl="0"/>
            <a:r>
              <a:rPr lang="zh-CN" altLang="en-US" dirty="0"/>
              <a:t>工作组成员提问</a:t>
            </a:r>
            <a:endParaRPr lang="en-US" dirty="0"/>
          </a:p>
          <a:p>
            <a:pPr lvl="0"/>
            <a:r>
              <a:rPr lang="zh-CN" altLang="en-US" dirty="0"/>
              <a:t>公众意见（如时间允许）</a:t>
            </a:r>
            <a:endParaRPr lang="en-US" dirty="0"/>
          </a:p>
          <a:p>
            <a:pPr lvl="0"/>
            <a:r>
              <a:rPr lang="zh-CN" altLang="en-US" dirty="0"/>
              <a:t>休会（表决）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zh-CN" sz="4000" dirty="0">
                <a:latin typeface="Aptos Display"/>
                <a:ea typeface="SimSun"/>
                <a:cs typeface="Calibri Light"/>
              </a:rPr>
              <a:t>审议11月3日</a:t>
            </a:r>
            <a:r>
              <a:rPr lang="zh-CN" altLang="en-US" sz="4000" dirty="0">
                <a:latin typeface="Aptos Display"/>
                <a:cs typeface="Calibri Light"/>
              </a:rPr>
              <a:t>第四次会议的</a:t>
            </a:r>
            <a:r>
              <a:rPr lang="zh-CN" sz="4000" dirty="0">
                <a:latin typeface="Aptos Display"/>
                <a:ea typeface="SimSun"/>
                <a:cs typeface="Calibri Light"/>
              </a:rPr>
              <a:t>会议纪要 [表决]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修订</a:t>
            </a:r>
            <a:r>
              <a:rPr lang="zh-CN" altLang="en-US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情况</a:t>
            </a: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？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表决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SimSun"/>
        <a:cs typeface=""/>
      </a:majorFont>
      <a:minorFont>
        <a:latin typeface="Aptos" panose="020B0004020202020204"/>
        <a:ea typeface="SimSun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SimSun"/>
        <a:cs typeface=""/>
      </a:majorFont>
      <a:minorFont>
        <a:latin typeface="Calibri" panose="020F0502020204030204"/>
        <a:ea typeface="SimSun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3cfc0ac8aed9f7a91ed02540dcce4c9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251ff37047bb3922f60ec7e8c8d9d4e0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BFCC6D2-FC4B-4DE0-9F14-A00187044BD8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1756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Aptos</vt:lpstr>
      <vt:lpstr>Aptos Display</vt:lpstr>
      <vt:lpstr>Aptos Narrow</vt:lpstr>
      <vt:lpstr>Arial</vt:lpstr>
      <vt:lpstr>Calibri</vt:lpstr>
      <vt:lpstr>Calibri Light</vt:lpstr>
      <vt:lpstr>Times New Roman</vt:lpstr>
      <vt:lpstr>Wingdings</vt:lpstr>
      <vt:lpstr>Wingdings,Sans-Serif</vt:lpstr>
      <vt:lpstr>office theme</vt:lpstr>
      <vt:lpstr>Retrospect</vt:lpstr>
      <vt:lpstr>Charles River公平河岸通行工作组</vt:lpstr>
      <vt:lpstr>录制通知</vt:lpstr>
      <vt:lpstr>口译服务安排</vt:lpstr>
      <vt:lpstr>Zoom聊天管理</vt:lpstr>
      <vt:lpstr> 点名</vt:lpstr>
      <vt:lpstr>工作组规范</vt:lpstr>
      <vt:lpstr>工作组规范（续）</vt:lpstr>
      <vt:lpstr>议程</vt:lpstr>
      <vt:lpstr>审议11月3日第四次会议的会议纪要 [表决]</vt:lpstr>
      <vt:lpstr>会议流程概述</vt:lpstr>
      <vt:lpstr>后续计划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Roy, Monika (DCR)</cp:lastModifiedBy>
  <cp:revision>13</cp:revision>
  <dcterms:created xsi:type="dcterms:W3CDTF">2025-11-26T14:59:35Z</dcterms:created>
  <dcterms:modified xsi:type="dcterms:W3CDTF">2025-12-15T01:24:05Z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