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  <p:sldMasterId id="2147483737" r:id="rId5"/>
  </p:sldMasterIdLst>
  <p:notesMasterIdLst>
    <p:notesMasterId r:id="rId17"/>
  </p:notesMasterIdLst>
  <p:sldIdLst>
    <p:sldId id="257" r:id="rId6"/>
    <p:sldId id="287" r:id="rId7"/>
    <p:sldId id="297" r:id="rId8"/>
    <p:sldId id="279" r:id="rId9"/>
    <p:sldId id="285" r:id="rId10"/>
    <p:sldId id="258" r:id="rId11"/>
    <p:sldId id="273" r:id="rId12"/>
    <p:sldId id="300" r:id="rId13"/>
    <p:sldId id="298" r:id="rId14"/>
    <p:sldId id="282" r:id="rId15"/>
    <p:sldId id="299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9DA5F047-F686-846E-B10A-195DEE70198A}" name="Du, Van" initials="DV" userId="S::vdu_mapc.org#ext#@massgov.onmicrosoft.com::47a6d444-42b4-4a65-aee3-c1a322a54d41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7429E9C-A4AF-417B-88D6-288341F3F274}" v="12" dt="2025-12-10T00:36:53.28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248" autoAdjust="0"/>
    <p:restoredTop sz="94694"/>
  </p:normalViewPr>
  <p:slideViewPr>
    <p:cSldViewPr snapToGrid="0">
      <p:cViewPr varScale="1">
        <p:scale>
          <a:sx n="78" d="100"/>
          <a:sy n="78" d="100"/>
        </p:scale>
        <p:origin x="21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23" Type="http://schemas.microsoft.com/office/2018/10/relationships/authors" Target="authors.xml"/><Relationship Id="rId10" Type="http://schemas.openxmlformats.org/officeDocument/2006/relationships/slide" Target="slides/slide5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microsoft.com/office/2015/10/relationships/revisionInfo" Target="revisionInfo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D391C93-5EF0-4156-9B7A-D4BD63DDCEC1}" type="datetimeFigureOut">
              <a:rPr lang="en-US" smtClean="0"/>
              <a:t>12/12/2025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46384D-72F7-4AAE-92CB-F598B2DB3F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35362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F2FFC9-78D9-4DA6-8037-A85392B769EC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1417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12/12/2025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12/12/2025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12/12/2025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12/12/2025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8256583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12/12/2025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34496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12/12/2025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4598585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8" y="1845734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12/12/2025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756108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12/12/2025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924701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12/12/2025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915674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12/12/2025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797559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846CE7D5-CF57-46EF-B807-FDD0502418D4}" type="datetimeFigureOut">
              <a:rPr lang="en-US" smtClean="0"/>
              <a:t>12/12/2025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74350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12/12/2025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12/12/2025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468119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12/12/2025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447552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12/12/2025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810444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me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DACD46E6-90C9-5A94-5A35-1C98F051F60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91022" y="416577"/>
            <a:ext cx="10643616" cy="717279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 cap="all" baseline="0"/>
            </a:lvl1pPr>
          </a:lstStyle>
          <a:p>
            <a:pPr algn="ctr"/>
            <a:r>
              <a:rPr lang="en-US">
                <a:solidFill>
                  <a:srgbClr val="4D5BE2"/>
                </a:solidFill>
              </a:rPr>
              <a:t>ADD TITLE HERE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C47D4AE5-C0C9-3ADD-96CD-4F646C40ECDE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869315" y="1181873"/>
            <a:ext cx="2787650" cy="1154112"/>
          </a:xfrm>
          <a:solidFill>
            <a:schemeClr val="accent1"/>
          </a:solidFill>
        </p:spPr>
        <p:txBody>
          <a:bodyPr lIns="320040" tIns="457200">
            <a:noAutofit/>
          </a:bodyPr>
          <a:lstStyle>
            <a:lvl1pPr marL="0" indent="0">
              <a:lnSpc>
                <a:spcPct val="90000"/>
              </a:lnSpc>
              <a:buNone/>
              <a:defRPr sz="1200" b="0">
                <a:solidFill>
                  <a:schemeClr val="accent1">
                    <a:lumMod val="2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100"/>
            </a:lvl4pPr>
            <a:lvl5pPr marL="1828800" indent="0">
              <a:buNone/>
              <a:defRPr sz="1100"/>
            </a:lvl5pPr>
          </a:lstStyle>
          <a:p>
            <a:pPr lvl="0"/>
            <a:r>
              <a:rPr lang="en-US"/>
              <a:t>Add text here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9C840F69-82D1-BA5D-BCDE-065BCBD763CC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076960" y="1347291"/>
            <a:ext cx="2265363" cy="304800"/>
          </a:xfrm>
        </p:spPr>
        <p:txBody>
          <a:bodyPr>
            <a:noAutofit/>
          </a:bodyPr>
          <a:lstStyle>
            <a:lvl1pPr marL="0" indent="0">
              <a:buNone/>
              <a:defRPr sz="1400" b="1">
                <a:solidFill>
                  <a:schemeClr val="accent1">
                    <a:lumMod val="25000"/>
                  </a:schemeClr>
                </a:solidFill>
              </a:defRPr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Add text here</a:t>
            </a:r>
          </a:p>
        </p:txBody>
      </p:sp>
      <p:sp>
        <p:nvSpPr>
          <p:cNvPr id="8" name="Text Placeholder 6">
            <a:extLst>
              <a:ext uri="{FF2B5EF4-FFF2-40B4-BE49-F238E27FC236}">
                <a16:creationId xmlns:a16="http://schemas.microsoft.com/office/drawing/2014/main" id="{2E6E650B-9763-2E1B-83A3-D40D92876A32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737610" y="1181873"/>
            <a:ext cx="4532630" cy="1154112"/>
          </a:xfrm>
          <a:solidFill>
            <a:schemeClr val="accent1"/>
          </a:solidFill>
        </p:spPr>
        <p:txBody>
          <a:bodyPr lIns="274320" tIns="457200" rIns="457200">
            <a:noAutofit/>
          </a:bodyPr>
          <a:lstStyle>
            <a:lvl1pPr marL="0" indent="0">
              <a:lnSpc>
                <a:spcPct val="90000"/>
              </a:lnSpc>
              <a:buNone/>
              <a:defRPr sz="1200" b="0">
                <a:solidFill>
                  <a:schemeClr val="accent1">
                    <a:lumMod val="2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100"/>
            </a:lvl4pPr>
            <a:lvl5pPr marL="1828800" indent="0">
              <a:buNone/>
              <a:defRPr sz="1100"/>
            </a:lvl5pPr>
          </a:lstStyle>
          <a:p>
            <a:pPr lvl="0"/>
            <a:r>
              <a:rPr lang="en-US"/>
              <a:t>Add text here</a:t>
            </a:r>
          </a:p>
        </p:txBody>
      </p:sp>
      <p:sp>
        <p:nvSpPr>
          <p:cNvPr id="12" name="Text Placeholder 10">
            <a:extLst>
              <a:ext uri="{FF2B5EF4-FFF2-40B4-BE49-F238E27FC236}">
                <a16:creationId xmlns:a16="http://schemas.microsoft.com/office/drawing/2014/main" id="{F0365650-4538-97BE-682C-4FEE50D5B36D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915410" y="1347291"/>
            <a:ext cx="2265363" cy="304800"/>
          </a:xfrm>
        </p:spPr>
        <p:txBody>
          <a:bodyPr>
            <a:noAutofit/>
          </a:bodyPr>
          <a:lstStyle>
            <a:lvl1pPr marL="0" indent="0">
              <a:buNone/>
              <a:defRPr sz="1400" b="1" spc="40" baseline="0">
                <a:solidFill>
                  <a:schemeClr val="accent1">
                    <a:lumMod val="25000"/>
                  </a:schemeClr>
                </a:solidFill>
              </a:defRPr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Add text here</a:t>
            </a:r>
          </a:p>
        </p:txBody>
      </p:sp>
      <p:sp>
        <p:nvSpPr>
          <p:cNvPr id="9" name="Text Placeholder 6">
            <a:extLst>
              <a:ext uri="{FF2B5EF4-FFF2-40B4-BE49-F238E27FC236}">
                <a16:creationId xmlns:a16="http://schemas.microsoft.com/office/drawing/2014/main" id="{E605A104-600A-E6C4-A7F3-4C6E6E8B6230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350250" y="1181873"/>
            <a:ext cx="3084388" cy="1154112"/>
          </a:xfrm>
          <a:solidFill>
            <a:schemeClr val="accent1"/>
          </a:solidFill>
        </p:spPr>
        <p:txBody>
          <a:bodyPr lIns="274320" tIns="457200">
            <a:noAutofit/>
          </a:bodyPr>
          <a:lstStyle>
            <a:lvl1pPr marL="0" indent="0">
              <a:lnSpc>
                <a:spcPct val="90000"/>
              </a:lnSpc>
              <a:buNone/>
              <a:defRPr sz="1200" b="0">
                <a:solidFill>
                  <a:schemeClr val="accent1">
                    <a:lumMod val="2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100"/>
            </a:lvl4pPr>
            <a:lvl5pPr marL="1828800" indent="0">
              <a:buNone/>
              <a:defRPr sz="1100"/>
            </a:lvl5pPr>
          </a:lstStyle>
          <a:p>
            <a:pPr lvl="0"/>
            <a:r>
              <a:rPr lang="en-US"/>
              <a:t>Add text here</a:t>
            </a:r>
          </a:p>
        </p:txBody>
      </p:sp>
      <p:sp>
        <p:nvSpPr>
          <p:cNvPr id="13" name="Text Placeholder 10">
            <a:extLst>
              <a:ext uri="{FF2B5EF4-FFF2-40B4-BE49-F238E27FC236}">
                <a16:creationId xmlns:a16="http://schemas.microsoft.com/office/drawing/2014/main" id="{D53846D8-2231-F40F-1840-B4D3ECF5575D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8542020" y="1347291"/>
            <a:ext cx="2265363" cy="304800"/>
          </a:xfrm>
        </p:spPr>
        <p:txBody>
          <a:bodyPr>
            <a:noAutofit/>
          </a:bodyPr>
          <a:lstStyle>
            <a:lvl1pPr marL="0" indent="0">
              <a:buNone/>
              <a:defRPr sz="1400" b="1" spc="40" baseline="0">
                <a:solidFill>
                  <a:schemeClr val="accent1">
                    <a:lumMod val="25000"/>
                  </a:schemeClr>
                </a:solidFill>
              </a:defRPr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Add text here</a:t>
            </a:r>
          </a:p>
        </p:txBody>
      </p:sp>
      <p:sp>
        <p:nvSpPr>
          <p:cNvPr id="14" name="Text Placeholder 10">
            <a:extLst>
              <a:ext uri="{FF2B5EF4-FFF2-40B4-BE49-F238E27FC236}">
                <a16:creationId xmlns:a16="http://schemas.microsoft.com/office/drawing/2014/main" id="{0328A27F-4D37-7494-A00B-931B4AF98F3C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026161" y="2744409"/>
            <a:ext cx="1554480" cy="839183"/>
          </a:xfrm>
        </p:spPr>
        <p:txBody>
          <a:bodyPr>
            <a:noAutofit/>
          </a:bodyPr>
          <a:lstStyle>
            <a:lvl1pPr marL="0" indent="0">
              <a:lnSpc>
                <a:spcPts val="1500"/>
              </a:lnSpc>
              <a:spcBef>
                <a:spcPts val="0"/>
              </a:spcBef>
              <a:buNone/>
              <a:defRPr sz="1200" b="0" spc="0" baseline="0">
                <a:solidFill>
                  <a:schemeClr val="tx2"/>
                </a:solidFill>
              </a:defRPr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Add text here</a:t>
            </a:r>
          </a:p>
        </p:txBody>
      </p:sp>
      <p:sp>
        <p:nvSpPr>
          <p:cNvPr id="15" name="Text Placeholder 10">
            <a:extLst>
              <a:ext uri="{FF2B5EF4-FFF2-40B4-BE49-F238E27FC236}">
                <a16:creationId xmlns:a16="http://schemas.microsoft.com/office/drawing/2014/main" id="{B72A2B16-E242-6548-CD5D-53E9964738AB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3154120" y="2744409"/>
            <a:ext cx="1554480" cy="839183"/>
          </a:xfrm>
        </p:spPr>
        <p:txBody>
          <a:bodyPr>
            <a:noAutofit/>
          </a:bodyPr>
          <a:lstStyle>
            <a:lvl1pPr marL="0" indent="0">
              <a:lnSpc>
                <a:spcPts val="1500"/>
              </a:lnSpc>
              <a:spcBef>
                <a:spcPts val="0"/>
              </a:spcBef>
              <a:buNone/>
              <a:defRPr sz="1200" b="0" spc="0" baseline="0">
                <a:solidFill>
                  <a:schemeClr val="tx2"/>
                </a:solidFill>
              </a:defRPr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Add text here</a:t>
            </a:r>
          </a:p>
        </p:txBody>
      </p:sp>
      <p:sp>
        <p:nvSpPr>
          <p:cNvPr id="16" name="Text Placeholder 10">
            <a:extLst>
              <a:ext uri="{FF2B5EF4-FFF2-40B4-BE49-F238E27FC236}">
                <a16:creationId xmlns:a16="http://schemas.microsoft.com/office/drawing/2014/main" id="{AA825916-F570-17B8-0B3F-0C3FC2D74643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282079" y="2744409"/>
            <a:ext cx="1554480" cy="839183"/>
          </a:xfrm>
        </p:spPr>
        <p:txBody>
          <a:bodyPr>
            <a:noAutofit/>
          </a:bodyPr>
          <a:lstStyle>
            <a:lvl1pPr marL="0" indent="0">
              <a:lnSpc>
                <a:spcPts val="1500"/>
              </a:lnSpc>
              <a:spcBef>
                <a:spcPts val="0"/>
              </a:spcBef>
              <a:buNone/>
              <a:defRPr sz="1200" b="0" spc="0" baseline="0">
                <a:solidFill>
                  <a:schemeClr val="tx2"/>
                </a:solidFill>
              </a:defRPr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Add text here</a:t>
            </a:r>
          </a:p>
        </p:txBody>
      </p:sp>
      <p:sp>
        <p:nvSpPr>
          <p:cNvPr id="17" name="Text Placeholder 10">
            <a:extLst>
              <a:ext uri="{FF2B5EF4-FFF2-40B4-BE49-F238E27FC236}">
                <a16:creationId xmlns:a16="http://schemas.microsoft.com/office/drawing/2014/main" id="{936D7BCE-44E5-237E-196D-3CCF2508CE47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7410038" y="2744409"/>
            <a:ext cx="1554480" cy="839183"/>
          </a:xfrm>
        </p:spPr>
        <p:txBody>
          <a:bodyPr>
            <a:noAutofit/>
          </a:bodyPr>
          <a:lstStyle>
            <a:lvl1pPr marL="0" indent="0">
              <a:lnSpc>
                <a:spcPts val="1500"/>
              </a:lnSpc>
              <a:spcBef>
                <a:spcPts val="0"/>
              </a:spcBef>
              <a:buNone/>
              <a:defRPr sz="1200" b="0" spc="0" baseline="0">
                <a:solidFill>
                  <a:schemeClr val="tx2"/>
                </a:solidFill>
              </a:defRPr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Add text here</a:t>
            </a:r>
          </a:p>
        </p:txBody>
      </p:sp>
      <p:sp>
        <p:nvSpPr>
          <p:cNvPr id="18" name="Text Placeholder 10">
            <a:extLst>
              <a:ext uri="{FF2B5EF4-FFF2-40B4-BE49-F238E27FC236}">
                <a16:creationId xmlns:a16="http://schemas.microsoft.com/office/drawing/2014/main" id="{FF3883B4-1028-4C70-B921-8FBE334E7F38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9537996" y="2744409"/>
            <a:ext cx="1554480" cy="839183"/>
          </a:xfrm>
        </p:spPr>
        <p:txBody>
          <a:bodyPr>
            <a:noAutofit/>
          </a:bodyPr>
          <a:lstStyle>
            <a:lvl1pPr marL="0" indent="0">
              <a:lnSpc>
                <a:spcPts val="1500"/>
              </a:lnSpc>
              <a:spcBef>
                <a:spcPts val="0"/>
              </a:spcBef>
              <a:buNone/>
              <a:defRPr sz="1200" b="0" spc="0" baseline="0">
                <a:solidFill>
                  <a:schemeClr val="tx2"/>
                </a:solidFill>
              </a:defRPr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Add text here</a:t>
            </a:r>
          </a:p>
        </p:txBody>
      </p:sp>
      <p:sp>
        <p:nvSpPr>
          <p:cNvPr id="19" name="Text Placeholder 10">
            <a:extLst>
              <a:ext uri="{FF2B5EF4-FFF2-40B4-BE49-F238E27FC236}">
                <a16:creationId xmlns:a16="http://schemas.microsoft.com/office/drawing/2014/main" id="{2538B7A0-40F3-1C50-E2D0-32A910FA7E69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195581" y="4431347"/>
            <a:ext cx="1186179" cy="678064"/>
          </a:xfrm>
        </p:spPr>
        <p:txBody>
          <a:bodyPr>
            <a:noAutofit/>
          </a:bodyPr>
          <a:lstStyle>
            <a:lvl1pPr marL="0" indent="0" algn="ctr">
              <a:buNone/>
              <a:defRPr sz="5400" b="1">
                <a:solidFill>
                  <a:schemeClr val="tx2"/>
                </a:solidFill>
              </a:defRPr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X</a:t>
            </a:r>
          </a:p>
        </p:txBody>
      </p:sp>
      <p:sp>
        <p:nvSpPr>
          <p:cNvPr id="20" name="Text Placeholder 10">
            <a:extLst>
              <a:ext uri="{FF2B5EF4-FFF2-40B4-BE49-F238E27FC236}">
                <a16:creationId xmlns:a16="http://schemas.microsoft.com/office/drawing/2014/main" id="{E7A61A86-EC14-71A1-4F13-8B5BC4DD2CD7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2338706" y="5667186"/>
            <a:ext cx="1186179" cy="678064"/>
          </a:xfrm>
        </p:spPr>
        <p:txBody>
          <a:bodyPr>
            <a:noAutofit/>
          </a:bodyPr>
          <a:lstStyle>
            <a:lvl1pPr marL="0" indent="0" algn="ctr">
              <a:buNone/>
              <a:defRPr sz="5400" b="1">
                <a:solidFill>
                  <a:schemeClr val="tx2"/>
                </a:solidFill>
              </a:defRPr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X</a:t>
            </a:r>
          </a:p>
        </p:txBody>
      </p:sp>
      <p:sp>
        <p:nvSpPr>
          <p:cNvPr id="23" name="Text Placeholder 10">
            <a:extLst>
              <a:ext uri="{FF2B5EF4-FFF2-40B4-BE49-F238E27FC236}">
                <a16:creationId xmlns:a16="http://schemas.microsoft.com/office/drawing/2014/main" id="{8AB8BDC8-1B18-C92E-002C-8E803D447435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4465161" y="5079585"/>
            <a:ext cx="1186179" cy="678064"/>
          </a:xfrm>
        </p:spPr>
        <p:txBody>
          <a:bodyPr>
            <a:noAutofit/>
          </a:bodyPr>
          <a:lstStyle>
            <a:lvl1pPr marL="0" indent="0" algn="ctr">
              <a:buNone/>
              <a:defRPr sz="5400" b="1">
                <a:solidFill>
                  <a:schemeClr val="tx2"/>
                </a:solidFill>
              </a:defRPr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X</a:t>
            </a:r>
          </a:p>
        </p:txBody>
      </p:sp>
      <p:sp>
        <p:nvSpPr>
          <p:cNvPr id="24" name="Text Placeholder 10">
            <a:extLst>
              <a:ext uri="{FF2B5EF4-FFF2-40B4-BE49-F238E27FC236}">
                <a16:creationId xmlns:a16="http://schemas.microsoft.com/office/drawing/2014/main" id="{33C067A7-180C-CF1A-D355-AD9EFC1F30E3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6531906" y="3583592"/>
            <a:ext cx="1186179" cy="678064"/>
          </a:xfrm>
        </p:spPr>
        <p:txBody>
          <a:bodyPr>
            <a:noAutofit/>
          </a:bodyPr>
          <a:lstStyle>
            <a:lvl1pPr marL="0" indent="0" algn="ctr">
              <a:buNone/>
              <a:defRPr sz="5400" b="1">
                <a:solidFill>
                  <a:schemeClr val="tx2"/>
                </a:solidFill>
              </a:defRPr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X</a:t>
            </a:r>
          </a:p>
        </p:txBody>
      </p:sp>
      <p:sp>
        <p:nvSpPr>
          <p:cNvPr id="25" name="Text Placeholder 10">
            <a:extLst>
              <a:ext uri="{FF2B5EF4-FFF2-40B4-BE49-F238E27FC236}">
                <a16:creationId xmlns:a16="http://schemas.microsoft.com/office/drawing/2014/main" id="{89E3E312-6617-D826-24CF-F63DC3CC30D4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8706265" y="3837782"/>
            <a:ext cx="1186179" cy="678064"/>
          </a:xfrm>
        </p:spPr>
        <p:txBody>
          <a:bodyPr>
            <a:noAutofit/>
          </a:bodyPr>
          <a:lstStyle>
            <a:lvl1pPr marL="0" indent="0" algn="ctr">
              <a:buNone/>
              <a:defRPr sz="5400" b="1">
                <a:solidFill>
                  <a:schemeClr val="tx2"/>
                </a:solidFill>
              </a:defRPr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X</a:t>
            </a:r>
          </a:p>
        </p:txBody>
      </p:sp>
      <p:sp>
        <p:nvSpPr>
          <p:cNvPr id="28" name="Picture Placeholder 27">
            <a:extLst>
              <a:ext uri="{FF2B5EF4-FFF2-40B4-BE49-F238E27FC236}">
                <a16:creationId xmlns:a16="http://schemas.microsoft.com/office/drawing/2014/main" id="{7917E37C-ED1D-4637-B0A8-CAECDD7D93AA}"/>
              </a:ext>
            </a:extLst>
          </p:cNvPr>
          <p:cNvSpPr>
            <a:spLocks noGrp="1"/>
          </p:cNvSpPr>
          <p:nvPr>
            <p:ph type="pic" sz="quarter" idx="26"/>
          </p:nvPr>
        </p:nvSpPr>
        <p:spPr>
          <a:xfrm>
            <a:off x="6606164" y="4551608"/>
            <a:ext cx="4828474" cy="2306392"/>
          </a:xfrm>
        </p:spPr>
        <p:txBody>
          <a:bodyPr/>
          <a:lstStyle>
            <a:lvl1pPr marL="0" indent="0" algn="ctr">
              <a:buNone/>
              <a:defRPr/>
            </a:lvl1pPr>
          </a:lstStyle>
          <a:p>
            <a:endParaRPr lang="en-US"/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47F4481A-F390-506E-4D63-DCAF6A4995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700708" y="2352259"/>
            <a:ext cx="10816491" cy="3363296"/>
            <a:chOff x="700708" y="2352259"/>
            <a:chExt cx="10816491" cy="3363296"/>
          </a:xfrm>
        </p:grpSpPr>
        <p:cxnSp>
          <p:nvCxnSpPr>
            <p:cNvPr id="3" name="Straight Connector 2">
              <a:extLst>
                <a:ext uri="{FF2B5EF4-FFF2-40B4-BE49-F238E27FC236}">
                  <a16:creationId xmlns:a16="http://schemas.microsoft.com/office/drawing/2014/main" id="{7C823AA8-87A2-6001-8638-F343F400A907}"/>
                </a:ext>
              </a:extLst>
            </p:cNvPr>
            <p:cNvCxnSpPr/>
            <p:nvPr/>
          </p:nvCxnSpPr>
          <p:spPr>
            <a:xfrm flipV="1">
              <a:off x="774192" y="2451652"/>
              <a:ext cx="10643616" cy="0"/>
            </a:xfrm>
            <a:prstGeom prst="line">
              <a:avLst/>
            </a:prstGeom>
            <a:ln w="41275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" name="Oval 3">
              <a:extLst>
                <a:ext uri="{FF2B5EF4-FFF2-40B4-BE49-F238E27FC236}">
                  <a16:creationId xmlns:a16="http://schemas.microsoft.com/office/drawing/2014/main" id="{AD0F530E-03E0-7D35-0708-C47F20465254}"/>
                </a:ext>
              </a:extLst>
            </p:cNvPr>
            <p:cNvSpPr/>
            <p:nvPr/>
          </p:nvSpPr>
          <p:spPr>
            <a:xfrm>
              <a:off x="700708" y="2355117"/>
              <a:ext cx="198783" cy="198783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Oval 4">
              <a:extLst>
                <a:ext uri="{FF2B5EF4-FFF2-40B4-BE49-F238E27FC236}">
                  <a16:creationId xmlns:a16="http://schemas.microsoft.com/office/drawing/2014/main" id="{25A788A8-1C4E-8BDE-6C51-E311BF3124E3}"/>
                </a:ext>
              </a:extLst>
            </p:cNvPr>
            <p:cNvSpPr/>
            <p:nvPr/>
          </p:nvSpPr>
          <p:spPr>
            <a:xfrm>
              <a:off x="11318416" y="2352259"/>
              <a:ext cx="198783" cy="198783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0B1C1373-9DDB-2372-515C-67A4497F18F3}"/>
                </a:ext>
              </a:extLst>
            </p:cNvPr>
            <p:cNvSpPr/>
            <p:nvPr/>
          </p:nvSpPr>
          <p:spPr>
            <a:xfrm>
              <a:off x="2824250" y="2360833"/>
              <a:ext cx="198783" cy="198783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Oval 20">
              <a:extLst>
                <a:ext uri="{FF2B5EF4-FFF2-40B4-BE49-F238E27FC236}">
                  <a16:creationId xmlns:a16="http://schemas.microsoft.com/office/drawing/2014/main" id="{2260ED27-416C-9721-BEEA-92FC9C6AFE0E}"/>
                </a:ext>
              </a:extLst>
            </p:cNvPr>
            <p:cNvSpPr/>
            <p:nvPr/>
          </p:nvSpPr>
          <p:spPr>
            <a:xfrm>
              <a:off x="7071334" y="2366548"/>
              <a:ext cx="198783" cy="198783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Oval 21">
              <a:extLst>
                <a:ext uri="{FF2B5EF4-FFF2-40B4-BE49-F238E27FC236}">
                  <a16:creationId xmlns:a16="http://schemas.microsoft.com/office/drawing/2014/main" id="{AFF3DAA4-1C0B-AB02-F0B7-AB04EEC80102}"/>
                </a:ext>
              </a:extLst>
            </p:cNvPr>
            <p:cNvSpPr/>
            <p:nvPr/>
          </p:nvSpPr>
          <p:spPr>
            <a:xfrm>
              <a:off x="9194876" y="2357975"/>
              <a:ext cx="198783" cy="198783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4A6169A7-8DDB-F115-7D7E-F3F5AE9B0DE0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799303" y="2451650"/>
              <a:ext cx="1592" cy="1838996"/>
            </a:xfrm>
            <a:prstGeom prst="line">
              <a:avLst/>
            </a:prstGeom>
            <a:ln w="1905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E0D69B09-D0BB-952F-77DD-FCCA81D1923E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2921650" y="2528842"/>
              <a:ext cx="1592" cy="2984894"/>
            </a:xfrm>
            <a:prstGeom prst="line">
              <a:avLst/>
            </a:prstGeom>
            <a:ln w="1905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A3322965-77FF-0956-83EE-ADA9AFCC2F19}"/>
                </a:ext>
              </a:extLst>
            </p:cNvPr>
            <p:cNvCxnSpPr>
              <a:cxnSpLocks/>
            </p:cNvCxnSpPr>
            <p:nvPr/>
          </p:nvCxnSpPr>
          <p:spPr>
            <a:xfrm>
              <a:off x="7166344" y="2496185"/>
              <a:ext cx="0" cy="932815"/>
            </a:xfrm>
            <a:prstGeom prst="line">
              <a:avLst/>
            </a:prstGeom>
            <a:ln w="1905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3BD744AE-A2B8-150A-697C-7B187BF232E9}"/>
                </a:ext>
              </a:extLst>
            </p:cNvPr>
            <p:cNvCxnSpPr>
              <a:cxnSpLocks/>
            </p:cNvCxnSpPr>
            <p:nvPr/>
          </p:nvCxnSpPr>
          <p:spPr>
            <a:xfrm>
              <a:off x="9287099" y="2447199"/>
              <a:ext cx="2067" cy="1226730"/>
            </a:xfrm>
            <a:prstGeom prst="line">
              <a:avLst/>
            </a:prstGeom>
            <a:ln w="1905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1" name="Oval 30">
              <a:extLst>
                <a:ext uri="{FF2B5EF4-FFF2-40B4-BE49-F238E27FC236}">
                  <a16:creationId xmlns:a16="http://schemas.microsoft.com/office/drawing/2014/main" id="{83F6EBDE-BEBF-BD05-1C3E-6D9CC3A8AA09}"/>
                </a:ext>
              </a:extLst>
            </p:cNvPr>
            <p:cNvSpPr/>
            <p:nvPr/>
          </p:nvSpPr>
          <p:spPr>
            <a:xfrm>
              <a:off x="704140" y="4297941"/>
              <a:ext cx="198783" cy="198783"/>
            </a:xfrm>
            <a:prstGeom prst="ellipse">
              <a:avLst/>
            </a:prstGeom>
            <a:noFill/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Oval 31">
              <a:extLst>
                <a:ext uri="{FF2B5EF4-FFF2-40B4-BE49-F238E27FC236}">
                  <a16:creationId xmlns:a16="http://schemas.microsoft.com/office/drawing/2014/main" id="{E35038F8-201A-2CE5-4F96-F5D0E07662F3}"/>
                </a:ext>
              </a:extLst>
            </p:cNvPr>
            <p:cNvSpPr/>
            <p:nvPr/>
          </p:nvSpPr>
          <p:spPr>
            <a:xfrm>
              <a:off x="2817657" y="5516772"/>
              <a:ext cx="198783" cy="198783"/>
            </a:xfrm>
            <a:prstGeom prst="ellipse">
              <a:avLst/>
            </a:prstGeom>
            <a:noFill/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Oval 32">
              <a:extLst>
                <a:ext uri="{FF2B5EF4-FFF2-40B4-BE49-F238E27FC236}">
                  <a16:creationId xmlns:a16="http://schemas.microsoft.com/office/drawing/2014/main" id="{C152144A-0227-81C8-5EB0-4217CF1CEEE7}"/>
                </a:ext>
              </a:extLst>
            </p:cNvPr>
            <p:cNvSpPr/>
            <p:nvPr/>
          </p:nvSpPr>
          <p:spPr>
            <a:xfrm>
              <a:off x="7066553" y="3435384"/>
              <a:ext cx="198783" cy="198783"/>
            </a:xfrm>
            <a:prstGeom prst="ellipse">
              <a:avLst/>
            </a:prstGeom>
            <a:noFill/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Oval 33">
              <a:extLst>
                <a:ext uri="{FF2B5EF4-FFF2-40B4-BE49-F238E27FC236}">
                  <a16:creationId xmlns:a16="http://schemas.microsoft.com/office/drawing/2014/main" id="{C30680FA-8F0F-C8F7-B721-95071536CA7B}"/>
                </a:ext>
              </a:extLst>
            </p:cNvPr>
            <p:cNvSpPr/>
            <p:nvPr/>
          </p:nvSpPr>
          <p:spPr>
            <a:xfrm>
              <a:off x="9194875" y="3679366"/>
              <a:ext cx="198783" cy="198783"/>
            </a:xfrm>
            <a:prstGeom prst="ellipse">
              <a:avLst/>
            </a:prstGeom>
            <a:noFill/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Oval 34">
              <a:extLst>
                <a:ext uri="{FF2B5EF4-FFF2-40B4-BE49-F238E27FC236}">
                  <a16:creationId xmlns:a16="http://schemas.microsoft.com/office/drawing/2014/main" id="{C0A1FBC1-3297-E024-39A0-EAA69D56BF0E}"/>
                </a:ext>
              </a:extLst>
            </p:cNvPr>
            <p:cNvSpPr/>
            <p:nvPr/>
          </p:nvSpPr>
          <p:spPr>
            <a:xfrm>
              <a:off x="4947792" y="2363691"/>
              <a:ext cx="198783" cy="198783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2BE65DC2-ECCC-4D86-835A-D8496935F50C}"/>
                </a:ext>
              </a:extLst>
            </p:cNvPr>
            <p:cNvCxnSpPr>
              <a:cxnSpLocks/>
              <a:stCxn id="35" idx="4"/>
            </p:cNvCxnSpPr>
            <p:nvPr/>
          </p:nvCxnSpPr>
          <p:spPr>
            <a:xfrm flipH="1">
              <a:off x="5043997" y="2562474"/>
              <a:ext cx="3187" cy="2348586"/>
            </a:xfrm>
            <a:prstGeom prst="line">
              <a:avLst/>
            </a:prstGeom>
            <a:ln w="1905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7" name="Oval 36">
              <a:extLst>
                <a:ext uri="{FF2B5EF4-FFF2-40B4-BE49-F238E27FC236}">
                  <a16:creationId xmlns:a16="http://schemas.microsoft.com/office/drawing/2014/main" id="{8877BD28-BE76-FA51-3EE0-19344A0C1BDE}"/>
                </a:ext>
              </a:extLst>
            </p:cNvPr>
            <p:cNvSpPr/>
            <p:nvPr/>
          </p:nvSpPr>
          <p:spPr>
            <a:xfrm>
              <a:off x="4944605" y="4911060"/>
              <a:ext cx="198783" cy="198783"/>
            </a:xfrm>
            <a:prstGeom prst="ellipse">
              <a:avLst/>
            </a:prstGeom>
            <a:noFill/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10353619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12/12/2025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12/12/2025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12/12/2025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12/12/2025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12/12/2025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12/12/2025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12/12/2025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12/12/2025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12/12/2025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360159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8" r:id="rId1"/>
    <p:sldLayoutId id="2147483739" r:id="rId2"/>
    <p:sldLayoutId id="2147483740" r:id="rId3"/>
    <p:sldLayoutId id="2147483741" r:id="rId4"/>
    <p:sldLayoutId id="2147483742" r:id="rId5"/>
    <p:sldLayoutId id="2147483743" r:id="rId6"/>
    <p:sldLayoutId id="2147483744" r:id="rId7"/>
    <p:sldLayoutId id="2147483745" r:id="rId8"/>
    <p:sldLayoutId id="2147483746" r:id="rId9"/>
    <p:sldLayoutId id="2147483747" r:id="rId10"/>
    <p:sldLayoutId id="2147483748" r:id="rId11"/>
    <p:sldLayoutId id="2147483749" r:id="rId12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s-ES_tradnl" sz="5000" noProof="0" dirty="0">
                <a:latin typeface="Arial" panose="020B0604020202020204" pitchFamily="34" charset="0"/>
                <a:ea typeface="+mj-lt"/>
                <a:cs typeface="Arial" panose="020B0604020202020204" pitchFamily="34" charset="0"/>
              </a:rPr>
              <a:t>Grupo de Trabajo del Charles </a:t>
            </a:r>
            <a:r>
              <a:rPr lang="es-ES_tradnl" sz="5000" noProof="0" dirty="0" err="1">
                <a:latin typeface="Arial" panose="020B0604020202020204" pitchFamily="34" charset="0"/>
                <a:ea typeface="+mj-lt"/>
                <a:cs typeface="Arial" panose="020B0604020202020204" pitchFamily="34" charset="0"/>
              </a:rPr>
              <a:t>River</a:t>
            </a:r>
            <a:r>
              <a:rPr lang="es-ES_tradnl" sz="5000" noProof="0" dirty="0">
                <a:latin typeface="Arial" panose="020B0604020202020204" pitchFamily="34" charset="0"/>
                <a:ea typeface="+mj-lt"/>
                <a:cs typeface="Arial" panose="020B0604020202020204" pitchFamily="34" charset="0"/>
              </a:rPr>
              <a:t> sobre el acceso equitativo al río</a:t>
            </a:r>
            <a:endParaRPr lang="es-ES_tradnl" sz="5000" noProof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endParaRPr lang="es-ES_tradnl" noProof="0" dirty="0"/>
          </a:p>
          <a:p>
            <a:r>
              <a:rPr lang="es-ES_tradnl" sz="2800" cap="none" noProof="0" dirty="0">
                <a:solidFill>
                  <a:srgbClr val="004B24"/>
                </a:solidFill>
                <a:latin typeface="Arial"/>
                <a:cs typeface="Arial"/>
              </a:rPr>
              <a:t>Reunión 5 | 1 de diciembre del 2025</a:t>
            </a:r>
          </a:p>
        </p:txBody>
      </p:sp>
    </p:spTree>
    <p:extLst>
      <p:ext uri="{BB962C8B-B14F-4D97-AF65-F5344CB8AC3E}">
        <p14:creationId xmlns:p14="http://schemas.microsoft.com/office/powerpoint/2010/main" val="280327178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84108B-6460-0EAF-FB93-32C6D26D12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noProof="0" dirty="0">
                <a:latin typeface="Aptos Display"/>
                <a:ea typeface="Calibri Light"/>
                <a:cs typeface="Calibri Light"/>
              </a:rPr>
              <a:t>Resumen de los procesos de la reunión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68BFAB-DFAC-10AB-0045-B8FC7AF0C2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0" tIns="45720" rIns="0" bIns="45720" rtlCol="0" anchor="t">
            <a:normAutofit/>
          </a:bodyPr>
          <a:lstStyle/>
          <a:p>
            <a:pPr marL="571500" indent="-571500"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s-ES_tradnl" sz="2800" noProof="0" dirty="0">
                <a:latin typeface="Aptos Narrow" panose="020B0004020202020204" pitchFamily="34" charset="0"/>
              </a:rPr>
              <a:t>Retroalimentación de los Miembros del Grupo de Trabajo</a:t>
            </a:r>
            <a:r>
              <a:rPr lang="es-ES_tradnl" sz="2800" noProof="0" dirty="0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:</a:t>
            </a:r>
          </a:p>
          <a:p>
            <a:pPr marL="863600" lvl="1"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s-ES_tradnl" sz="2600" noProof="0" dirty="0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 </a:t>
            </a:r>
            <a:r>
              <a:rPr lang="es-ES_tradnl" sz="2600" noProof="0" dirty="0">
                <a:latin typeface="Aptos Narrow" panose="020B0004020202020204" pitchFamily="34" charset="0"/>
              </a:rPr>
              <a:t>Construir consenso sobre los materiales finales</a:t>
            </a:r>
          </a:p>
          <a:p>
            <a:pPr marL="863600" lvl="1"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s-ES_tradnl" sz="2600" noProof="0" dirty="0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 </a:t>
            </a:r>
            <a:r>
              <a:rPr lang="es-ES_tradnl" sz="2600" noProof="0" dirty="0">
                <a:latin typeface="Aptos Narrow" panose="020B0004020202020204" pitchFamily="34" charset="0"/>
              </a:rPr>
              <a:t>Cerrar el ciclo de todas las comunicaciones</a:t>
            </a:r>
          </a:p>
          <a:p>
            <a:pPr marL="863600" lvl="1"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s-ES_tradnl" sz="2600" noProof="0" dirty="0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 Proporcionar más tiempo para la discusión durante la reunión del Grupo de Trabajo</a:t>
            </a:r>
          </a:p>
          <a:p>
            <a:pPr marL="571500" indent="-571500">
              <a:buFont typeface="Wingdings,Sans-Serif" panose="020F0502020204030204" pitchFamily="34" charset="0"/>
              <a:buChar char="§"/>
            </a:pPr>
            <a:r>
              <a:rPr lang="es-ES_tradnl" sz="2800" noProof="0" dirty="0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Procesos de reunión en lo futuro:</a:t>
            </a:r>
            <a:endParaRPr lang="es-ES_tradnl" sz="2800" noProof="0" dirty="0">
              <a:solidFill>
                <a:srgbClr val="000000"/>
              </a:solidFill>
              <a:latin typeface="Aptos Narrow"/>
              <a:ea typeface="Calibri"/>
              <a:cs typeface="Calibri"/>
            </a:endParaRPr>
          </a:p>
          <a:p>
            <a:pPr marL="863600" lvl="1">
              <a:buFont typeface="Wingdings,Sans-Serif" panose="020F0502020204030204" pitchFamily="34" charset="0"/>
              <a:buChar char="§"/>
            </a:pPr>
            <a:r>
              <a:rPr lang="es-ES_tradnl" sz="2600" noProof="0" dirty="0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 </a:t>
            </a:r>
            <a:r>
              <a:rPr lang="es-ES_tradnl" sz="2600" noProof="0" dirty="0">
                <a:solidFill>
                  <a:srgbClr val="404040"/>
                </a:solidFill>
                <a:latin typeface="Aptos Narrow" panose="020B0004020202020204" pitchFamily="34" charset="0"/>
                <a:ea typeface="Calibri"/>
                <a:cs typeface="Calibri"/>
              </a:rPr>
              <a:t>El </a:t>
            </a:r>
            <a:r>
              <a:rPr lang="es-ES_tradnl" sz="2600" noProof="0" dirty="0">
                <a:latin typeface="Aptos Narrow" panose="020B0004020202020204" pitchFamily="34" charset="0"/>
              </a:rPr>
              <a:t>Grupo de Trabajo puede presentar una moción y votar sobre temas de discusión que requieran acuerdo antes de que el equipo del proyecto avance</a:t>
            </a:r>
            <a:endParaRPr lang="es-ES_tradnl" sz="2600" noProof="0" dirty="0">
              <a:solidFill>
                <a:srgbClr val="000000"/>
              </a:solidFill>
              <a:latin typeface="Aptos Narrow" panose="020B0004020202020204" pitchFamily="34" charset="0"/>
              <a:ea typeface="Calibri"/>
              <a:cs typeface="Calibri"/>
            </a:endParaRPr>
          </a:p>
          <a:p>
            <a:pPr>
              <a:buFont typeface="Wingdings" panose="020F0502020204030204" pitchFamily="34" charset="0"/>
              <a:buChar char="§"/>
            </a:pPr>
            <a:endParaRPr lang="es-ES_tradnl" sz="2800" noProof="0" dirty="0">
              <a:solidFill>
                <a:srgbClr val="404040"/>
              </a:solidFill>
              <a:latin typeface="Aptos Narrow"/>
              <a:ea typeface="Calibri"/>
              <a:cs typeface="Calibri"/>
            </a:endParaRPr>
          </a:p>
          <a:p>
            <a:pPr marL="0" indent="0">
              <a:buNone/>
            </a:pPr>
            <a:endParaRPr lang="es-ES_tradnl" sz="2800" noProof="0" dirty="0">
              <a:solidFill>
                <a:srgbClr val="404040"/>
              </a:solidFill>
              <a:latin typeface="Aptos Narrow"/>
              <a:ea typeface="Calibri"/>
              <a:cs typeface="Calibri"/>
            </a:endParaRPr>
          </a:p>
          <a:p>
            <a:pPr>
              <a:buFont typeface="Wingdings,Sans-Serif" panose="020F0502020204030204" pitchFamily="34" charset="0"/>
              <a:buChar char="§"/>
            </a:pPr>
            <a:endParaRPr lang="es-ES_tradnl" sz="1700" noProof="0" dirty="0">
              <a:solidFill>
                <a:srgbClr val="000000"/>
              </a:solidFill>
              <a:latin typeface="Calibri" panose="020F0502020204030204"/>
              <a:ea typeface="Calibri"/>
              <a:cs typeface="Calibri"/>
            </a:endParaRPr>
          </a:p>
          <a:p>
            <a:endParaRPr lang="es-ES_tradnl" noProof="0" dirty="0">
              <a:solidFill>
                <a:srgbClr val="404040"/>
              </a:solidFill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80052876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08BE677-FC10-B6F5-1429-5D0FCBA977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FB3A6D-65D6-9AE1-E97D-F79A897504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noProof="0" dirty="0">
                <a:latin typeface="Aptos Display"/>
              </a:rPr>
              <a:t>Siguientes pasos</a:t>
            </a:r>
            <a:endParaRPr lang="es-ES_tradnl" noProof="0" dirty="0">
              <a:latin typeface="Aptos Display" panose="020B00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FFEBF4-7121-3805-811D-A578E90149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2015854"/>
            <a:ext cx="10058400" cy="4023360"/>
          </a:xfrm>
        </p:spPr>
        <p:txBody>
          <a:bodyPr vert="horz" lIns="0" tIns="45720" rIns="0" bIns="45720" rtlCol="0" anchor="t">
            <a:normAutofit/>
          </a:bodyPr>
          <a:lstStyle/>
          <a:p>
            <a:pPr marL="383540" lvl="1">
              <a:lnSpc>
                <a:spcPct val="108000"/>
              </a:lnSpc>
              <a:spcBef>
                <a:spcPts val="600"/>
              </a:spcBef>
              <a:spcAft>
                <a:spcPts val="600"/>
              </a:spcAft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s-ES_tradnl" sz="2800" noProof="0" dirty="0">
                <a:latin typeface="Aptos Narrow"/>
                <a:ea typeface="+mn-lt"/>
                <a:cs typeface="+mn-lt"/>
              </a:rPr>
              <a:t>Encuesta en línea abierta hasta el 31 de diciembre</a:t>
            </a:r>
          </a:p>
          <a:p>
            <a:pPr marL="383540" lvl="1">
              <a:lnSpc>
                <a:spcPct val="108000"/>
              </a:lnSpc>
              <a:spcBef>
                <a:spcPts val="600"/>
              </a:spcBef>
              <a:spcAft>
                <a:spcPts val="600"/>
              </a:spcAft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s-ES_tradnl" sz="2800" noProof="0" dirty="0">
                <a:latin typeface="Aptos Narrow" panose="020B0004020202020204" pitchFamily="34" charset="0"/>
              </a:rPr>
              <a:t>Reunión extendida del Grupo de Trabajo en enero por programar (próximamente se enviará encuesta </a:t>
            </a:r>
            <a:r>
              <a:rPr lang="es-ES_tradnl" sz="2800" noProof="0" dirty="0" err="1">
                <a:latin typeface="Aptos Narrow" panose="020B0004020202020204" pitchFamily="34" charset="0"/>
              </a:rPr>
              <a:t>Doodle</a:t>
            </a:r>
            <a:r>
              <a:rPr lang="es-ES_tradnl" sz="2800" noProof="0" dirty="0">
                <a:latin typeface="Aptos Narrow" panose="020B0004020202020204" pitchFamily="34" charset="0"/>
              </a:rPr>
              <a:t>)</a:t>
            </a:r>
            <a:endParaRPr lang="es-ES_tradnl" sz="2800" noProof="0" dirty="0">
              <a:latin typeface="Aptos Narrow" panose="020B0004020202020204" pitchFamily="34" charset="0"/>
              <a:ea typeface="Calibri"/>
              <a:cs typeface="Calibri"/>
            </a:endParaRPr>
          </a:p>
          <a:p>
            <a:pPr marL="932180" lvl="4">
              <a:lnSpc>
                <a:spcPct val="108000"/>
              </a:lnSpc>
              <a:spcBef>
                <a:spcPts val="600"/>
              </a:spcBef>
              <a:spcAft>
                <a:spcPts val="600"/>
              </a:spcAft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s-ES_tradnl" sz="2400" noProof="0" dirty="0">
                <a:latin typeface="Aptos Narrow"/>
                <a:ea typeface="Calibri"/>
                <a:cs typeface="Calibri"/>
              </a:rPr>
              <a:t>Duración de 2-3 horas</a:t>
            </a:r>
            <a:endParaRPr lang="es-ES_tradnl" sz="2400" noProof="0" dirty="0">
              <a:ea typeface="Calibri" panose="020F0502020204030204"/>
              <a:cs typeface="Calibri" panose="020F0502020204030204"/>
            </a:endParaRPr>
          </a:p>
          <a:p>
            <a:pPr marL="932180" lvl="4">
              <a:lnSpc>
                <a:spcPct val="108000"/>
              </a:lnSpc>
              <a:spcBef>
                <a:spcPts val="600"/>
              </a:spcBef>
              <a:spcAft>
                <a:spcPts val="600"/>
              </a:spcAft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s-ES_tradnl" sz="2400" noProof="0" dirty="0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Híbrida, se fomenta la asistencia presencial</a:t>
            </a:r>
            <a:endParaRPr lang="es-ES_tradnl" sz="2400" noProof="0" dirty="0">
              <a:solidFill>
                <a:srgbClr val="404040"/>
              </a:solidFill>
              <a:latin typeface="Aptos Narrow" panose="020B0004020202020204" pitchFamily="34" charset="0"/>
              <a:ea typeface="Calibri"/>
              <a:cs typeface="Calibri"/>
            </a:endParaRPr>
          </a:p>
          <a:p>
            <a:pPr marL="200660" lvl="1" indent="0">
              <a:lnSpc>
                <a:spcPct val="108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es-ES_tradnl" sz="2600" i="1" noProof="0" dirty="0">
              <a:solidFill>
                <a:srgbClr val="404040"/>
              </a:solidFill>
              <a:latin typeface="Aptos Narrow" panose="020B0004020202020204" pitchFamily="34" charset="0"/>
            </a:endParaRPr>
          </a:p>
          <a:p>
            <a:pPr marL="200660" lvl="1" indent="0">
              <a:lnSpc>
                <a:spcPct val="108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es-ES_tradnl" sz="2600" i="1" noProof="0" dirty="0">
              <a:solidFill>
                <a:srgbClr val="00B050"/>
              </a:solidFill>
              <a:latin typeface="Aptos Narrow" panose="020B0004020202020204" pitchFamily="34" charset="0"/>
            </a:endParaRPr>
          </a:p>
          <a:p>
            <a:pPr marL="200660" lvl="1" indent="0">
              <a:lnSpc>
                <a:spcPct val="108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es-ES_tradnl" sz="2900" b="1" i="1" noProof="0" dirty="0">
              <a:solidFill>
                <a:srgbClr val="63A537"/>
              </a:solidFill>
              <a:latin typeface="Aptos Narrow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89822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9904C7-DD89-9BBC-5A8E-4CCCC34B36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Aviso de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grabación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0D2958-6488-46D4-057D-E913179DDC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0" tIns="45720" rIns="0" bIns="45720" rtlCol="0" anchor="t">
            <a:normAutofit/>
          </a:bodyPr>
          <a:lstStyle/>
          <a:p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Esta reunion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será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grabada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y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Departamento de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Conservación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y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Recreación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y/o la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Oficina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Ejecutiva de Energía y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Asuntos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Ambientales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pueden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optar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por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distibuir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video,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imágenes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fijas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audio y/o la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transcripción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del chat.</a:t>
            </a:r>
            <a:b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continuar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con esta reunion virtual,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usted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acepta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participar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un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evento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grabado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Las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grabaciones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y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transcripciones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del chat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pueden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ser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tratadas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como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registros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públicos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0758460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AED4489-4B64-FD82-E0AB-95CAC072880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B5325D-C86A-0380-8FEA-26DDB1F4D0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>
                <a:latin typeface="Aptos Display"/>
                <a:ea typeface="Calibri Light"/>
                <a:cs typeface="Calibri Light"/>
              </a:rPr>
              <a:t>Logística</a:t>
            </a:r>
            <a:r>
              <a:rPr lang="en-US" dirty="0">
                <a:latin typeface="Aptos Display"/>
                <a:ea typeface="Calibri Light"/>
                <a:cs typeface="Calibri Light"/>
              </a:rPr>
              <a:t> de </a:t>
            </a:r>
            <a:r>
              <a:rPr lang="en-US" dirty="0" err="1">
                <a:latin typeface="Aptos Display"/>
                <a:ea typeface="Calibri Light"/>
                <a:cs typeface="Calibri Light"/>
              </a:rPr>
              <a:t>Interpretación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1572BA-D598-50DE-7D74-DDB10DB926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51788" y="2097996"/>
            <a:ext cx="10786280" cy="4046107"/>
          </a:xfrm>
        </p:spPr>
        <p:txBody>
          <a:bodyPr vert="horz" lIns="0" tIns="45720" rIns="0" bIns="45720" rtlCol="0" anchor="t">
            <a:noAutofit/>
          </a:bodyPr>
          <a:lstStyle/>
          <a:p>
            <a:pPr marL="383540" indent="-182880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Clr>
                <a:srgbClr val="004B24"/>
              </a:buClr>
              <a:buSzTx/>
              <a:buFont typeface="Wingdings" panose="05000000000000000000" pitchFamily="2" charset="2"/>
              <a:buChar char="§"/>
            </a:pPr>
            <a:r>
              <a:rPr lang="en-US" sz="2400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lang="es-ES" sz="2400" dirty="0">
                <a:solidFill>
                  <a:schemeClr val="tx1"/>
                </a:solidFill>
                <a:latin typeface="Arial"/>
                <a:ea typeface="Calibri"/>
                <a:cs typeface="Calibri"/>
              </a:rPr>
              <a:t>Se ofrece interpretación de idiomas en: español, portugués brasileño, criollo haitiano, mandarín, cantonés y árabe</a:t>
            </a:r>
            <a:r>
              <a:rPr lang="en-US" sz="2400" dirty="0">
                <a:solidFill>
                  <a:schemeClr val="tx1"/>
                </a:solidFill>
                <a:latin typeface="Arial"/>
                <a:ea typeface="Calibri"/>
                <a:cs typeface="Calibri"/>
              </a:rPr>
              <a:t>.</a:t>
            </a:r>
          </a:p>
          <a:p>
            <a:pPr marL="383540" lvl="1">
              <a:lnSpc>
                <a:spcPct val="100000"/>
              </a:lnSpc>
              <a:spcBef>
                <a:spcPts val="400"/>
              </a:spcBef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s-ES" sz="2400" dirty="0">
                <a:solidFill>
                  <a:srgbClr val="000000"/>
                </a:solidFill>
                <a:latin typeface="Arial"/>
                <a:ea typeface="Calibri"/>
                <a:cs typeface="Calibri"/>
              </a:rPr>
              <a:t>Para participar en el idioma de su preferencia, visite la mesa de interpretación para encontrar un receptor en el idioma de su elección.</a:t>
            </a:r>
            <a:endParaRPr lang="en-US" sz="2400" dirty="0">
              <a:solidFill>
                <a:srgbClr val="000000"/>
              </a:solidFill>
              <a:latin typeface="Arial"/>
              <a:ea typeface="Calibri"/>
              <a:cs typeface="Calibri"/>
            </a:endParaRPr>
          </a:p>
          <a:p>
            <a:pPr marL="383540" lvl="1">
              <a:lnSpc>
                <a:spcPct val="100000"/>
              </a:lnSpc>
              <a:spcBef>
                <a:spcPts val="400"/>
              </a:spcBef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s-ES" sz="2400" dirty="0">
                <a:solidFill>
                  <a:srgbClr val="000000"/>
                </a:solidFill>
                <a:latin typeface="Arial"/>
                <a:ea typeface="Calibri"/>
                <a:cs typeface="Calibri"/>
              </a:rPr>
              <a:t>Por favor, hable despacio para colaborar con los intérpretes</a:t>
            </a:r>
            <a:r>
              <a:rPr lang="en-US" sz="2400" dirty="0">
                <a:solidFill>
                  <a:srgbClr val="000000"/>
                </a:solidFill>
                <a:latin typeface="Arial"/>
                <a:ea typeface="Calibri"/>
                <a:cs typeface="Calibri"/>
              </a:rPr>
              <a:t>.</a:t>
            </a:r>
            <a:endParaRPr lang="en-US" sz="2400" dirty="0">
              <a:latin typeface="Arial"/>
            </a:endParaRPr>
          </a:p>
          <a:p>
            <a:pPr marL="383540" lvl="1">
              <a:lnSpc>
                <a:spcPct val="100000"/>
              </a:lnSpc>
              <a:spcBef>
                <a:spcPts val="400"/>
              </a:spcBef>
              <a:buClr>
                <a:srgbClr val="99CB38"/>
              </a:buClr>
              <a:buFont typeface="Wingdings" panose="05000000000000000000" pitchFamily="2" charset="2"/>
              <a:buChar char="§"/>
            </a:pPr>
            <a:endParaRPr lang="en-US" sz="2400" dirty="0">
              <a:solidFill>
                <a:srgbClr val="FF0000"/>
              </a:solidFill>
              <a:highlight>
                <a:srgbClr val="FFFF00"/>
              </a:highlight>
              <a:latin typeface="Aptos Narrow" panose="020B0004020202020204" pitchFamily="34" charset="0"/>
              <a:ea typeface="Calibri"/>
              <a:cs typeface="Calibri"/>
            </a:endParaRPr>
          </a:p>
        </p:txBody>
      </p:sp>
      <p:pic>
        <p:nvPicPr>
          <p:cNvPr id="4" name="Picture 3" descr="How to Use Language Interpretation in Zoom Meetings | Notta">
            <a:extLst>
              <a:ext uri="{FF2B5EF4-FFF2-40B4-BE49-F238E27FC236}">
                <a16:creationId xmlns:a16="http://schemas.microsoft.com/office/drawing/2014/main" id="{6A41E644-DE47-8E50-4FAB-93B11643B561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63460" t="77709" r="13634" b="962"/>
          <a:stretch>
            <a:fillRect/>
          </a:stretch>
        </p:blipFill>
        <p:spPr>
          <a:xfrm>
            <a:off x="12852222" y="14288866"/>
            <a:ext cx="628369" cy="2764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04965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D4CAF5-3A6D-62D7-BA8B-B14D9A06AC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latin typeface="Aptos Display"/>
                <a:ea typeface="Calibri Light"/>
                <a:cs typeface="Calibri Light"/>
              </a:rPr>
              <a:t>Logística</a:t>
            </a:r>
            <a:r>
              <a:rPr lang="en-US" dirty="0">
                <a:latin typeface="Aptos Display"/>
                <a:ea typeface="Calibri Light"/>
                <a:cs typeface="Calibri Light"/>
              </a:rPr>
              <a:t> de Zoom</a:t>
            </a:r>
            <a:endParaRPr lang="en-US" dirty="0">
              <a:latin typeface="Aptos Display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FFCB0C-E411-3654-AD68-F5BF68F8EC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998134"/>
            <a:ext cx="10058400" cy="3870960"/>
          </a:xfrm>
        </p:spPr>
        <p:txBody>
          <a:bodyPr vert="horz" lIns="0" tIns="45720" rIns="0" bIns="45720" rtlCol="0" anchor="t">
            <a:normAutofit/>
          </a:bodyPr>
          <a:lstStyle/>
          <a:p>
            <a:pPr marL="571500" indent="-571500"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n-US" sz="2800" dirty="0">
                <a:latin typeface="Aptos Narrow"/>
                <a:ea typeface="Calibri Light"/>
                <a:cs typeface="Calibri Light"/>
              </a:rPr>
              <a:t>El chat está disponible para </a:t>
            </a:r>
            <a:r>
              <a:rPr lang="en-US" sz="2800" dirty="0" err="1">
                <a:latin typeface="Aptos Narrow"/>
                <a:ea typeface="Calibri Light"/>
                <a:cs typeface="Calibri Light"/>
              </a:rPr>
              <a:t>los</a:t>
            </a:r>
            <a:r>
              <a:rPr lang="en-US" sz="2800" dirty="0">
                <a:latin typeface="Aptos Narrow"/>
                <a:ea typeface="Calibri Light"/>
                <a:cs typeface="Calibri Light"/>
              </a:rPr>
              <a:t> </a:t>
            </a:r>
            <a:r>
              <a:rPr lang="en-US" sz="2800" dirty="0" err="1">
                <a:latin typeface="Aptos Narrow"/>
                <a:ea typeface="Calibri Light"/>
                <a:cs typeface="Calibri Light"/>
              </a:rPr>
              <a:t>Miembros</a:t>
            </a:r>
            <a:r>
              <a:rPr lang="en-US" sz="2800" dirty="0">
                <a:latin typeface="Aptos Narrow"/>
                <a:ea typeface="Calibri Light"/>
                <a:cs typeface="Calibri Light"/>
              </a:rPr>
              <a:t> </a:t>
            </a:r>
            <a:r>
              <a:rPr lang="en-US" sz="2800" dirty="0" err="1">
                <a:latin typeface="Aptos Narrow"/>
                <a:ea typeface="Calibri Light"/>
                <a:cs typeface="Calibri Light"/>
              </a:rPr>
              <a:t>que</a:t>
            </a:r>
            <a:r>
              <a:rPr lang="en-US" sz="2800" dirty="0">
                <a:latin typeface="Aptos Narrow"/>
                <a:ea typeface="Calibri Light"/>
                <a:cs typeface="Calibri Light"/>
              </a:rPr>
              <a:t> </a:t>
            </a:r>
            <a:r>
              <a:rPr lang="en-US" sz="2800" dirty="0" err="1">
                <a:latin typeface="Aptos Narrow"/>
                <a:ea typeface="Calibri Light"/>
                <a:cs typeface="Calibri Light"/>
              </a:rPr>
              <a:t>proporcionen</a:t>
            </a:r>
            <a:r>
              <a:rPr lang="en-US" sz="2800" dirty="0">
                <a:latin typeface="Aptos Narrow"/>
                <a:ea typeface="Calibri Light"/>
                <a:cs typeface="Calibri Light"/>
              </a:rPr>
              <a:t> comentarios y </a:t>
            </a:r>
            <a:r>
              <a:rPr lang="en-US" sz="2800" dirty="0" err="1">
                <a:latin typeface="Aptos Narrow"/>
                <a:ea typeface="Calibri Light"/>
                <a:cs typeface="Calibri Light"/>
              </a:rPr>
              <a:t>formulen</a:t>
            </a:r>
            <a:r>
              <a:rPr lang="en-US" sz="2800" dirty="0">
                <a:latin typeface="Aptos Narrow"/>
                <a:ea typeface="Calibri Light"/>
                <a:cs typeface="Calibri Light"/>
              </a:rPr>
              <a:t> preguntas (</a:t>
            </a:r>
            <a:r>
              <a:rPr lang="en-US" sz="2800" dirty="0" err="1">
                <a:latin typeface="Aptos Narrow"/>
                <a:ea typeface="Calibri Light"/>
                <a:cs typeface="Calibri Light"/>
              </a:rPr>
              <a:t>sujeto</a:t>
            </a:r>
            <a:r>
              <a:rPr lang="en-US" sz="2800" dirty="0">
                <a:latin typeface="Aptos Narrow"/>
                <a:ea typeface="Calibri Light"/>
                <a:cs typeface="Calibri Light"/>
              </a:rPr>
              <a:t> a </a:t>
            </a:r>
            <a:r>
              <a:rPr lang="en-US" sz="2800" dirty="0" err="1">
                <a:latin typeface="Aptos Narrow"/>
                <a:ea typeface="Calibri Light"/>
                <a:cs typeface="Calibri Light"/>
              </a:rPr>
              <a:t>registro</a:t>
            </a:r>
            <a:r>
              <a:rPr lang="en-US" sz="2800" dirty="0">
                <a:latin typeface="Aptos Narrow"/>
                <a:ea typeface="Calibri Light"/>
                <a:cs typeface="Calibri Light"/>
              </a:rPr>
              <a:t> </a:t>
            </a:r>
            <a:r>
              <a:rPr lang="en-US" sz="2800" dirty="0" err="1">
                <a:latin typeface="Aptos Narrow"/>
                <a:ea typeface="Calibri Light"/>
                <a:cs typeface="Calibri Light"/>
              </a:rPr>
              <a:t>público</a:t>
            </a:r>
            <a:r>
              <a:rPr lang="en-US" sz="2800" dirty="0">
                <a:latin typeface="Aptos Narrow"/>
                <a:ea typeface="Calibri Light"/>
                <a:cs typeface="Calibri Light"/>
              </a:rPr>
              <a:t>)</a:t>
            </a:r>
            <a:endParaRPr lang="en-US" dirty="0">
              <a:latin typeface="Aptos Narrow"/>
              <a:ea typeface="+mn-lt"/>
              <a:cs typeface="+mn-lt"/>
            </a:endParaRPr>
          </a:p>
          <a:p>
            <a:pPr marL="571500" indent="-571500"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n-US" sz="2800" dirty="0">
                <a:latin typeface="Aptos Narrow"/>
                <a:ea typeface="+mn-lt"/>
                <a:cs typeface="+mn-lt"/>
              </a:rPr>
              <a:t>Por favor, no </a:t>
            </a:r>
            <a:r>
              <a:rPr lang="en-US" sz="2800" dirty="0" err="1">
                <a:latin typeface="Aptos Narrow"/>
                <a:ea typeface="+mn-lt"/>
                <a:cs typeface="+mn-lt"/>
              </a:rPr>
              <a:t>utilice</a:t>
            </a:r>
            <a:r>
              <a:rPr lang="en-US" sz="2800" dirty="0">
                <a:latin typeface="Aptos Narrow"/>
                <a:ea typeface="+mn-lt"/>
                <a:cs typeface="+mn-lt"/>
              </a:rPr>
              <a:t> la </a:t>
            </a:r>
            <a:r>
              <a:rPr lang="en-US" sz="2800" dirty="0" err="1">
                <a:latin typeface="Aptos Narrow"/>
                <a:ea typeface="+mn-lt"/>
                <a:cs typeface="+mn-lt"/>
              </a:rPr>
              <a:t>función</a:t>
            </a:r>
            <a:r>
              <a:rPr lang="en-US" sz="2800" dirty="0">
                <a:latin typeface="Aptos Narrow"/>
                <a:ea typeface="+mn-lt"/>
                <a:cs typeface="+mn-lt"/>
              </a:rPr>
              <a:t> de </a:t>
            </a:r>
            <a:r>
              <a:rPr lang="en-US" sz="2800" dirty="0" err="1">
                <a:latin typeface="Aptos Narrow"/>
                <a:ea typeface="+mn-lt"/>
                <a:cs typeface="+mn-lt"/>
              </a:rPr>
              <a:t>mensajería</a:t>
            </a:r>
            <a:r>
              <a:rPr lang="en-US" sz="2800" dirty="0">
                <a:latin typeface="Aptos Narrow"/>
                <a:ea typeface="+mn-lt"/>
                <a:cs typeface="+mn-lt"/>
              </a:rPr>
              <a:t> </a:t>
            </a:r>
            <a:r>
              <a:rPr lang="en-US" sz="2800" dirty="0" err="1">
                <a:latin typeface="Aptos Narrow"/>
                <a:ea typeface="+mn-lt"/>
                <a:cs typeface="+mn-lt"/>
              </a:rPr>
              <a:t>privada</a:t>
            </a:r>
            <a:endParaRPr lang="en-US" dirty="0">
              <a:latin typeface="Aptos Narrow"/>
              <a:ea typeface="+mn-lt"/>
              <a:cs typeface="+mn-lt"/>
            </a:endParaRPr>
          </a:p>
          <a:p>
            <a:pPr marL="571500" indent="-571500"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n-US" sz="2800" dirty="0">
                <a:latin typeface="Aptos Narrow"/>
                <a:ea typeface="+mn-lt"/>
                <a:cs typeface="+mn-lt"/>
              </a:rPr>
              <a:t>Favor de </a:t>
            </a:r>
            <a:r>
              <a:rPr lang="en-US" sz="2800" dirty="0" err="1">
                <a:latin typeface="Aptos Narrow"/>
                <a:ea typeface="+mn-lt"/>
                <a:cs typeface="+mn-lt"/>
              </a:rPr>
              <a:t>silenciar</a:t>
            </a:r>
            <a:r>
              <a:rPr lang="en-US" sz="2800" dirty="0">
                <a:latin typeface="Aptos Narrow"/>
                <a:ea typeface="+mn-lt"/>
                <a:cs typeface="+mn-lt"/>
              </a:rPr>
              <a:t> </a:t>
            </a:r>
            <a:r>
              <a:rPr lang="en-US" sz="2800" dirty="0" err="1">
                <a:latin typeface="Aptos Narrow"/>
                <a:ea typeface="+mn-lt"/>
                <a:cs typeface="+mn-lt"/>
              </a:rPr>
              <a:t>su</a:t>
            </a:r>
            <a:r>
              <a:rPr lang="en-US" sz="2800" dirty="0">
                <a:latin typeface="Aptos Narrow"/>
                <a:ea typeface="+mn-lt"/>
                <a:cs typeface="+mn-lt"/>
              </a:rPr>
              <a:t> </a:t>
            </a:r>
            <a:r>
              <a:rPr lang="en-US" sz="2800" dirty="0" err="1">
                <a:latin typeface="Aptos Narrow"/>
                <a:ea typeface="+mn-lt"/>
                <a:cs typeface="+mn-lt"/>
              </a:rPr>
              <a:t>micrófono</a:t>
            </a:r>
            <a:r>
              <a:rPr lang="en-US" sz="2800" dirty="0">
                <a:latin typeface="Aptos Narrow"/>
                <a:ea typeface="+mn-lt"/>
                <a:cs typeface="+mn-lt"/>
              </a:rPr>
              <a:t> a </a:t>
            </a:r>
            <a:r>
              <a:rPr lang="en-US" sz="2800" dirty="0" err="1">
                <a:latin typeface="Aptos Narrow"/>
                <a:ea typeface="+mn-lt"/>
                <a:cs typeface="+mn-lt"/>
              </a:rPr>
              <a:t>menos</a:t>
            </a:r>
            <a:r>
              <a:rPr lang="en-US" sz="2800" dirty="0">
                <a:latin typeface="Aptos Narrow"/>
                <a:ea typeface="+mn-lt"/>
                <a:cs typeface="+mn-lt"/>
              </a:rPr>
              <a:t> </a:t>
            </a:r>
            <a:r>
              <a:rPr lang="en-US" sz="2800" dirty="0" err="1">
                <a:latin typeface="Aptos Narrow"/>
                <a:ea typeface="+mn-lt"/>
                <a:cs typeface="+mn-lt"/>
              </a:rPr>
              <a:t>que</a:t>
            </a:r>
            <a:r>
              <a:rPr lang="en-US" sz="2800" dirty="0">
                <a:latin typeface="Aptos Narrow"/>
                <a:ea typeface="+mn-lt"/>
                <a:cs typeface="+mn-lt"/>
              </a:rPr>
              <a:t> esté </a:t>
            </a:r>
            <a:r>
              <a:rPr lang="en-US" sz="2800" dirty="0" err="1">
                <a:latin typeface="Aptos Narrow"/>
                <a:ea typeface="+mn-lt"/>
                <a:cs typeface="+mn-lt"/>
              </a:rPr>
              <a:t>dirigiéndose</a:t>
            </a:r>
            <a:r>
              <a:rPr lang="en-US" sz="2800" dirty="0">
                <a:latin typeface="Aptos Narrow"/>
                <a:ea typeface="+mn-lt"/>
                <a:cs typeface="+mn-lt"/>
              </a:rPr>
              <a:t> </a:t>
            </a:r>
            <a:r>
              <a:rPr lang="en-US" sz="2800" dirty="0" err="1">
                <a:latin typeface="Aptos Narrow"/>
                <a:ea typeface="+mn-lt"/>
                <a:cs typeface="+mn-lt"/>
              </a:rPr>
              <a:t>activamente</a:t>
            </a:r>
            <a:r>
              <a:rPr lang="en-US" sz="2800" dirty="0">
                <a:latin typeface="Aptos Narrow"/>
                <a:ea typeface="+mn-lt"/>
                <a:cs typeface="+mn-lt"/>
              </a:rPr>
              <a:t> al Grupo de </a:t>
            </a:r>
            <a:r>
              <a:rPr lang="en-US" sz="2800" dirty="0" err="1">
                <a:latin typeface="Aptos Narrow"/>
                <a:ea typeface="+mn-lt"/>
                <a:cs typeface="+mn-lt"/>
              </a:rPr>
              <a:t>Trabajo</a:t>
            </a:r>
            <a:r>
              <a:rPr lang="en-US" sz="2800" dirty="0">
                <a:latin typeface="Aptos Narrow"/>
                <a:ea typeface="+mn-lt"/>
                <a:cs typeface="+mn-lt"/>
              </a:rPr>
              <a:t> para </a:t>
            </a:r>
            <a:r>
              <a:rPr lang="en-US" sz="2800" dirty="0" err="1">
                <a:latin typeface="Aptos Narrow"/>
                <a:ea typeface="+mn-lt"/>
                <a:cs typeface="+mn-lt"/>
              </a:rPr>
              <a:t>minimizar</a:t>
            </a:r>
            <a:r>
              <a:rPr lang="en-US" sz="2800" dirty="0">
                <a:latin typeface="Aptos Narrow"/>
                <a:ea typeface="+mn-lt"/>
                <a:cs typeface="+mn-lt"/>
              </a:rPr>
              <a:t> </a:t>
            </a:r>
            <a:r>
              <a:rPr lang="en-US" sz="2800" dirty="0" err="1">
                <a:latin typeface="Aptos Narrow"/>
                <a:ea typeface="+mn-lt"/>
                <a:cs typeface="+mn-lt"/>
              </a:rPr>
              <a:t>el</a:t>
            </a:r>
            <a:r>
              <a:rPr lang="en-US" sz="2800" dirty="0">
                <a:latin typeface="Aptos Narrow"/>
                <a:ea typeface="+mn-lt"/>
                <a:cs typeface="+mn-lt"/>
              </a:rPr>
              <a:t> </a:t>
            </a:r>
            <a:r>
              <a:rPr lang="en-US" sz="2800" dirty="0" err="1">
                <a:latin typeface="Aptos Narrow"/>
                <a:ea typeface="+mn-lt"/>
                <a:cs typeface="+mn-lt"/>
              </a:rPr>
              <a:t>ruido</a:t>
            </a:r>
            <a:r>
              <a:rPr lang="en-US" sz="2800" dirty="0">
                <a:latin typeface="Aptos Narrow"/>
                <a:ea typeface="+mn-lt"/>
                <a:cs typeface="+mn-lt"/>
              </a:rPr>
              <a:t> de </a:t>
            </a:r>
            <a:r>
              <a:rPr lang="en-US" sz="2800" dirty="0" err="1">
                <a:latin typeface="Aptos Narrow"/>
                <a:ea typeface="+mn-lt"/>
                <a:cs typeface="+mn-lt"/>
              </a:rPr>
              <a:t>fondo</a:t>
            </a:r>
            <a:endParaRPr lang="en-US" sz="2800" dirty="0">
              <a:latin typeface="Aptos Narrow"/>
              <a:ea typeface="Calibri" panose="020F0502020204030204"/>
              <a:cs typeface="Calibri" panose="020F0502020204030204"/>
            </a:endParaRPr>
          </a:p>
          <a:p>
            <a:endParaRPr lang="en-US" dirty="0">
              <a:ea typeface="Calibri" panose="020F0502020204030204"/>
              <a:cs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6418293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D300D3D-45BC-1CC0-0010-25C945E7131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1E710B-F314-BC3B-76A7-5EB82C3C59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ptos Display"/>
                <a:ea typeface="Calibri Light"/>
                <a:cs typeface="Calibri Light"/>
              </a:rPr>
              <a:t> </a:t>
            </a:r>
            <a:r>
              <a:rPr lang="en-US" dirty="0" err="1">
                <a:latin typeface="Aptos Display"/>
                <a:ea typeface="Calibri Light"/>
                <a:cs typeface="Calibri Light"/>
              </a:rPr>
              <a:t>Pase</a:t>
            </a:r>
            <a:r>
              <a:rPr lang="en-US" dirty="0">
                <a:latin typeface="Aptos Display"/>
                <a:ea typeface="Calibri Light"/>
                <a:cs typeface="Calibri Light"/>
              </a:rPr>
              <a:t> de lista</a:t>
            </a:r>
            <a:endParaRPr lang="en-US" dirty="0">
              <a:latin typeface="Aptos Display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BC0F33-13F8-9C8C-0C6D-0C8D8EFD6D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09694" y="1831720"/>
            <a:ext cx="5162332" cy="4484064"/>
          </a:xfrm>
        </p:spPr>
        <p:txBody>
          <a:bodyPr vert="horz" lIns="0" tIns="45720" rIns="0" bIns="45720" rtlCol="0" anchor="t">
            <a:noAutofit/>
          </a:bodyPr>
          <a:lstStyle/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s-ES_tradnl" sz="1500" b="1" noProof="0" dirty="0">
                <a:latin typeface="Aptos Narrow"/>
                <a:ea typeface="+mn-lt"/>
                <a:cs typeface="+mn-lt"/>
              </a:rPr>
              <a:t>Representante de EEA: </a:t>
            </a:r>
            <a:r>
              <a:rPr lang="es-ES_tradnl" sz="1500" noProof="0" dirty="0">
                <a:latin typeface="Aptos Narrow"/>
                <a:ea typeface="+mn-lt"/>
                <a:cs typeface="+mn-lt"/>
              </a:rPr>
              <a:t>Jonathan </a:t>
            </a:r>
            <a:r>
              <a:rPr lang="es-ES_tradnl" sz="1500" noProof="0" dirty="0">
                <a:latin typeface="Aptos Narrow" panose="020B0004020202020204" pitchFamily="34" charset="0"/>
                <a:ea typeface="+mn-lt"/>
                <a:cs typeface="+mn-lt"/>
              </a:rPr>
              <a:t>Guzmán, </a:t>
            </a:r>
            <a:r>
              <a:rPr lang="es-ES_tradnl" sz="1500" noProof="0" dirty="0">
                <a:latin typeface="Aptos Narrow" panose="020B0004020202020204" pitchFamily="34" charset="0"/>
              </a:rPr>
              <a:t>Director de Justicia y Equidad Ambiental, Oficina de Justicia y Equidad Ambiental</a:t>
            </a:r>
            <a:r>
              <a:rPr lang="es-ES_tradnl" sz="1500" noProof="0" dirty="0">
                <a:latin typeface="Aptos Narrow" panose="020B0004020202020204" pitchFamily="34" charset="0"/>
                <a:ea typeface="+mn-lt"/>
                <a:cs typeface="+mn-lt"/>
              </a:rPr>
              <a:t> </a:t>
            </a:r>
            <a:endParaRPr lang="es-ES_tradnl" sz="1500" noProof="0" dirty="0">
              <a:solidFill>
                <a:srgbClr val="404040"/>
              </a:solidFill>
              <a:latin typeface="Aptos Narrow" panose="020B0004020202020204" pitchFamily="34" charset="0"/>
              <a:ea typeface="+mn-lt"/>
              <a:cs typeface="+mn-lt"/>
            </a:endParaRPr>
          </a:p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s-ES_tradnl" sz="1500" b="1" noProof="0" dirty="0">
                <a:latin typeface="Aptos Narrow"/>
                <a:ea typeface="+mn-lt"/>
                <a:cs typeface="+mn-lt"/>
              </a:rPr>
              <a:t>Representante de DCR: </a:t>
            </a:r>
            <a:r>
              <a:rPr lang="es-ES_tradnl" sz="1500" noProof="0" dirty="0">
                <a:latin typeface="Aptos Narrow"/>
                <a:ea typeface="+mn-lt"/>
                <a:cs typeface="+mn-lt"/>
              </a:rPr>
              <a:t>Monika Roy, </a:t>
            </a:r>
            <a:r>
              <a:rPr lang="es-ES_tradnl" sz="1500" noProof="0" dirty="0">
                <a:latin typeface="Aptos Narrow" panose="020B0004020202020204" pitchFamily="34" charset="0"/>
              </a:rPr>
              <a:t>Directora Senior de Justicia Ambiental</a:t>
            </a:r>
            <a:r>
              <a:rPr lang="es-ES_tradnl" sz="1500" noProof="0" dirty="0">
                <a:latin typeface="Aptos Narrow" panose="020B0004020202020204" pitchFamily="34" charset="0"/>
                <a:ea typeface="+mn-lt"/>
                <a:cs typeface="+mn-lt"/>
              </a:rPr>
              <a:t> </a:t>
            </a:r>
          </a:p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s-ES_tradnl" sz="1500" b="1" noProof="0" dirty="0">
                <a:latin typeface="Aptos Narrow" panose="020B0004020202020204" pitchFamily="34" charset="0"/>
              </a:rPr>
              <a:t>Director de la Oficina de Clima y Salud Ambiental dentro del Departamento de Salud Pública, o un designado:</a:t>
            </a:r>
            <a:r>
              <a:rPr lang="es-ES_tradnl" sz="1500" noProof="0" dirty="0">
                <a:latin typeface="Aptos Narrow" panose="020B0004020202020204" pitchFamily="34" charset="0"/>
              </a:rPr>
              <a:t> Logan Bailey, Científico Principal, División de Toxicología, Oficina de Clima y Salud Ambiental, Departamento de Salud Pública</a:t>
            </a:r>
          </a:p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s-ES_tradnl" sz="1500" b="1" noProof="0" dirty="0">
                <a:latin typeface="Aptos Narrow"/>
                <a:ea typeface="+mn-lt"/>
                <a:cs typeface="+mn-lt"/>
              </a:rPr>
              <a:t> Cambridge </a:t>
            </a:r>
            <a:r>
              <a:rPr lang="es-ES_tradnl" sz="1500" b="1" noProof="0" dirty="0" err="1">
                <a:latin typeface="Aptos Narrow"/>
                <a:ea typeface="+mn-lt"/>
                <a:cs typeface="+mn-lt"/>
              </a:rPr>
              <a:t>Health</a:t>
            </a:r>
            <a:r>
              <a:rPr lang="es-ES_tradnl" sz="1500" b="1" noProof="0" dirty="0">
                <a:latin typeface="Aptos Narrow"/>
                <a:ea typeface="+mn-lt"/>
                <a:cs typeface="+mn-lt"/>
              </a:rPr>
              <a:t> Alliance: </a:t>
            </a:r>
            <a:r>
              <a:rPr lang="es-ES_tradnl" sz="1500" noProof="0" dirty="0">
                <a:latin typeface="Aptos Narrow"/>
                <a:ea typeface="+mn-lt"/>
                <a:cs typeface="+mn-lt"/>
              </a:rPr>
              <a:t>Derrick Neal, </a:t>
            </a:r>
            <a:r>
              <a:rPr lang="es-ES_tradnl" sz="1500" noProof="0" dirty="0">
                <a:latin typeface="Aptos Narrow" panose="020B0004020202020204" pitchFamily="34" charset="0"/>
              </a:rPr>
              <a:t>Oficial Principal de Salud Pública, Ciudad de Cambridge</a:t>
            </a:r>
          </a:p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s-ES_tradnl" sz="1500" b="1" noProof="0" dirty="0">
                <a:latin typeface="Aptos Narrow"/>
                <a:ea typeface="+mn-lt"/>
                <a:cs typeface="+mn-lt"/>
              </a:rPr>
              <a:t> Autoridad de Redesarrollo de Cambridge:</a:t>
            </a:r>
            <a:r>
              <a:rPr lang="es-ES_tradnl" sz="1500" noProof="0" dirty="0">
                <a:latin typeface="Aptos Narrow"/>
                <a:ea typeface="+mn-lt"/>
                <a:cs typeface="+mn-lt"/>
              </a:rPr>
              <a:t> Kyle </a:t>
            </a:r>
            <a:r>
              <a:rPr lang="es-ES_tradnl" sz="1500" noProof="0" dirty="0" err="1">
                <a:latin typeface="Aptos Narrow"/>
                <a:ea typeface="+mn-lt"/>
                <a:cs typeface="+mn-lt"/>
              </a:rPr>
              <a:t>Vangel</a:t>
            </a:r>
            <a:r>
              <a:rPr lang="es-ES_tradnl" sz="1500" noProof="0" dirty="0">
                <a:latin typeface="Aptos Narrow"/>
                <a:ea typeface="+mn-lt"/>
                <a:cs typeface="+mn-lt"/>
              </a:rPr>
              <a:t>, </a:t>
            </a:r>
            <a:r>
              <a:rPr lang="es-ES_tradnl" sz="1500" noProof="0" dirty="0">
                <a:latin typeface="Aptos Narrow" panose="020B0004020202020204" pitchFamily="34" charset="0"/>
              </a:rPr>
              <a:t>Director de Proyectos y Planificación</a:t>
            </a:r>
          </a:p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s-ES_tradnl" sz="1500" b="1" noProof="0" dirty="0">
                <a:latin typeface="Aptos Narrow"/>
                <a:ea typeface="+mn-lt"/>
                <a:cs typeface="+mn-lt"/>
              </a:rPr>
              <a:t> </a:t>
            </a:r>
            <a:r>
              <a:rPr lang="es-ES_tradnl" sz="1500" b="1" noProof="0" dirty="0">
                <a:latin typeface="Aptos Narrow" panose="020B0004020202020204" pitchFamily="34" charset="0"/>
              </a:rPr>
              <a:t>Rama de Cambridge de la NAACP:</a:t>
            </a:r>
            <a:r>
              <a:rPr lang="es-ES_tradnl" sz="1500" noProof="0" dirty="0">
                <a:latin typeface="Aptos Narrow" panose="020B0004020202020204" pitchFamily="34" charset="0"/>
              </a:rPr>
              <a:t> Ken Reeves, Presidente</a:t>
            </a:r>
          </a:p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s-ES_tradnl" sz="1500" b="1" noProof="0" dirty="0">
                <a:latin typeface="Aptos Narrow"/>
                <a:ea typeface="+mn-lt"/>
                <a:cs typeface="+mn-lt"/>
              </a:rPr>
              <a:t> Cambridge Black </a:t>
            </a:r>
            <a:r>
              <a:rPr lang="es-ES_tradnl" sz="1500" b="1" noProof="0" dirty="0" err="1">
                <a:latin typeface="Aptos Narrow"/>
                <a:ea typeface="+mn-lt"/>
                <a:cs typeface="+mn-lt"/>
              </a:rPr>
              <a:t>Pastors</a:t>
            </a:r>
            <a:r>
              <a:rPr lang="es-ES_tradnl" sz="1500" b="1" noProof="0" dirty="0">
                <a:latin typeface="Aptos Narrow"/>
                <a:ea typeface="+mn-lt"/>
                <a:cs typeface="+mn-lt"/>
              </a:rPr>
              <a:t> Alliance, Inc.: </a:t>
            </a:r>
            <a:r>
              <a:rPr lang="es-ES_tradnl" sz="1500" noProof="0" dirty="0">
                <a:latin typeface="Aptos Narrow"/>
                <a:ea typeface="+mn-lt"/>
                <a:cs typeface="+mn-lt"/>
              </a:rPr>
              <a:t>Jeremy D. </a:t>
            </a:r>
            <a:r>
              <a:rPr lang="es-ES_tradnl" sz="1500" noProof="0" dirty="0" err="1">
                <a:latin typeface="Aptos Narrow"/>
                <a:ea typeface="+mn-lt"/>
                <a:cs typeface="+mn-lt"/>
              </a:rPr>
              <a:t>Battle</a:t>
            </a:r>
            <a:r>
              <a:rPr lang="es-ES_tradnl" sz="1500" noProof="0" dirty="0">
                <a:latin typeface="Aptos Narrow"/>
                <a:ea typeface="+mn-lt"/>
                <a:cs typeface="+mn-lt"/>
              </a:rPr>
              <a:t>, Pastor, Western Avenue </a:t>
            </a:r>
            <a:r>
              <a:rPr lang="es-ES_tradnl" sz="1500" noProof="0" dirty="0" err="1">
                <a:latin typeface="Aptos Narrow"/>
                <a:ea typeface="+mn-lt"/>
                <a:cs typeface="+mn-lt"/>
              </a:rPr>
              <a:t>Church</a:t>
            </a:r>
            <a:endParaRPr lang="es-ES_tradnl" sz="1500" noProof="0" dirty="0">
              <a:latin typeface="Aptos Narrow"/>
            </a:endParaRP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90CC0AC1-D072-2F30-C89B-BB83919E70CE}"/>
              </a:ext>
            </a:extLst>
          </p:cNvPr>
          <p:cNvSpPr txBox="1">
            <a:spLocks/>
          </p:cNvSpPr>
          <p:nvPr/>
        </p:nvSpPr>
        <p:spPr>
          <a:xfrm>
            <a:off x="6434782" y="1835224"/>
            <a:ext cx="5179850" cy="4492822"/>
          </a:xfrm>
          <a:prstGeom prst="rect">
            <a:avLst/>
          </a:prstGeom>
        </p:spPr>
        <p:txBody>
          <a:bodyPr vert="horz" lIns="0" tIns="45720" rIns="0" bIns="45720" rtlCol="0" anchor="t">
            <a:no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s-ES_tradnl" sz="1500" b="1" noProof="0" dirty="0">
                <a:latin typeface="Aptos Narrow"/>
                <a:ea typeface="+mn-lt"/>
                <a:cs typeface="+mn-lt"/>
              </a:rPr>
              <a:t> Massachusetts </a:t>
            </a:r>
            <a:r>
              <a:rPr lang="es-ES_tradnl" sz="1500" b="1" noProof="0" dirty="0" err="1">
                <a:latin typeface="Aptos Narrow"/>
                <a:ea typeface="+mn-lt"/>
                <a:cs typeface="+mn-lt"/>
              </a:rPr>
              <a:t>Bicycle</a:t>
            </a:r>
            <a:r>
              <a:rPr lang="es-ES_tradnl" sz="1500" b="1" noProof="0" dirty="0">
                <a:latin typeface="Aptos Narrow"/>
                <a:ea typeface="+mn-lt"/>
                <a:cs typeface="+mn-lt"/>
              </a:rPr>
              <a:t> </a:t>
            </a:r>
            <a:r>
              <a:rPr lang="es-ES_tradnl" sz="1500" b="1" noProof="0" dirty="0" err="1">
                <a:latin typeface="Aptos Narrow"/>
                <a:ea typeface="+mn-lt"/>
                <a:cs typeface="+mn-lt"/>
              </a:rPr>
              <a:t>Coalition</a:t>
            </a:r>
            <a:r>
              <a:rPr lang="es-ES_tradnl" sz="1500" b="1" noProof="0" dirty="0">
                <a:latin typeface="Aptos Narrow"/>
                <a:ea typeface="+mn-lt"/>
                <a:cs typeface="+mn-lt"/>
              </a:rPr>
              <a:t>, Inc.: </a:t>
            </a:r>
            <a:r>
              <a:rPr lang="es-ES_tradnl" sz="1500" noProof="0" dirty="0" err="1">
                <a:latin typeface="Aptos Narrow"/>
                <a:ea typeface="+mn-lt"/>
                <a:cs typeface="+mn-lt"/>
              </a:rPr>
              <a:t>Galen</a:t>
            </a:r>
            <a:r>
              <a:rPr lang="es-ES_tradnl" sz="1500" noProof="0" dirty="0">
                <a:latin typeface="Aptos Narrow"/>
                <a:ea typeface="+mn-lt"/>
                <a:cs typeface="+mn-lt"/>
              </a:rPr>
              <a:t> </a:t>
            </a:r>
            <a:r>
              <a:rPr lang="es-ES_tradnl" sz="1500" noProof="0" dirty="0" err="1">
                <a:latin typeface="Aptos Narrow"/>
                <a:ea typeface="+mn-lt"/>
                <a:cs typeface="+mn-lt"/>
              </a:rPr>
              <a:t>Mook</a:t>
            </a:r>
            <a:r>
              <a:rPr lang="es-ES_tradnl" sz="1500" noProof="0" dirty="0">
                <a:latin typeface="Aptos Narrow"/>
                <a:ea typeface="+mn-lt"/>
                <a:cs typeface="+mn-lt"/>
              </a:rPr>
              <a:t>, Director Ejecutivo</a:t>
            </a:r>
            <a:endParaRPr lang="es-ES_tradnl" sz="1500" noProof="0" dirty="0">
              <a:latin typeface="Aptos Narrow"/>
            </a:endParaRPr>
          </a:p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s-ES_tradnl" sz="1500" b="1" noProof="0" dirty="0">
                <a:latin typeface="Aptos Narrow"/>
                <a:ea typeface="+mn-lt"/>
                <a:cs typeface="+mn-lt"/>
              </a:rPr>
              <a:t> Charles </a:t>
            </a:r>
            <a:r>
              <a:rPr lang="es-ES_tradnl" sz="1500" b="1" noProof="0" dirty="0" err="1">
                <a:latin typeface="Aptos Narrow"/>
                <a:ea typeface="+mn-lt"/>
                <a:cs typeface="+mn-lt"/>
              </a:rPr>
              <a:t>River</a:t>
            </a:r>
            <a:r>
              <a:rPr lang="es-ES_tradnl" sz="1500" b="1" noProof="0" dirty="0">
                <a:latin typeface="Aptos Narrow"/>
                <a:ea typeface="+mn-lt"/>
                <a:cs typeface="+mn-lt"/>
              </a:rPr>
              <a:t> </a:t>
            </a:r>
            <a:r>
              <a:rPr lang="es-ES_tradnl" sz="1500" b="1" noProof="0" dirty="0" err="1">
                <a:latin typeface="Aptos Narrow"/>
                <a:ea typeface="+mn-lt"/>
                <a:cs typeface="+mn-lt"/>
              </a:rPr>
              <a:t>Conservancy</a:t>
            </a:r>
            <a:r>
              <a:rPr lang="es-ES_tradnl" sz="1500" b="1" noProof="0" dirty="0">
                <a:latin typeface="Aptos Narrow"/>
                <a:ea typeface="+mn-lt"/>
                <a:cs typeface="+mn-lt"/>
              </a:rPr>
              <a:t>, Inc.: </a:t>
            </a:r>
            <a:r>
              <a:rPr lang="es-ES_tradnl" sz="1500" noProof="0" dirty="0">
                <a:latin typeface="Aptos Narrow"/>
                <a:ea typeface="+mn-lt"/>
                <a:cs typeface="+mn-lt"/>
              </a:rPr>
              <a:t>Laura </a:t>
            </a:r>
            <a:r>
              <a:rPr lang="es-ES_tradnl" sz="1500" noProof="0" dirty="0" err="1">
                <a:latin typeface="Aptos Narrow"/>
                <a:ea typeface="+mn-lt"/>
                <a:cs typeface="+mn-lt"/>
              </a:rPr>
              <a:t>Jasinski</a:t>
            </a:r>
            <a:r>
              <a:rPr lang="es-ES_tradnl" sz="1500" noProof="0" dirty="0">
                <a:latin typeface="Aptos Narrow"/>
                <a:ea typeface="+mn-lt"/>
                <a:cs typeface="+mn-lt"/>
              </a:rPr>
              <a:t>, Directora Ejecutiva</a:t>
            </a:r>
            <a:endParaRPr lang="es-ES_tradnl" sz="1500" noProof="0" dirty="0">
              <a:latin typeface="Aptos Narrow"/>
            </a:endParaRPr>
          </a:p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s-ES_tradnl" sz="1500" b="1" noProof="0" dirty="0">
                <a:latin typeface="Aptos Narrow"/>
                <a:ea typeface="+mn-lt"/>
                <a:cs typeface="+mn-lt"/>
              </a:rPr>
              <a:t> Cambridge </a:t>
            </a:r>
            <a:r>
              <a:rPr lang="es-ES_tradnl" sz="1500" b="1" noProof="0" dirty="0" err="1">
                <a:latin typeface="Aptos Narrow"/>
                <a:ea typeface="+mn-lt"/>
                <a:cs typeface="+mn-lt"/>
              </a:rPr>
              <a:t>Mothers</a:t>
            </a:r>
            <a:r>
              <a:rPr lang="es-ES_tradnl" sz="1500" b="1" noProof="0" dirty="0">
                <a:latin typeface="Aptos Narrow"/>
                <a:ea typeface="+mn-lt"/>
                <a:cs typeface="+mn-lt"/>
              </a:rPr>
              <a:t> </a:t>
            </a:r>
            <a:r>
              <a:rPr lang="es-ES_tradnl" sz="1500" b="1" noProof="0" dirty="0" err="1">
                <a:latin typeface="Aptos Narrow"/>
                <a:ea typeface="+mn-lt"/>
                <a:cs typeface="+mn-lt"/>
              </a:rPr>
              <a:t>Out</a:t>
            </a:r>
            <a:r>
              <a:rPr lang="es-ES_tradnl" sz="1500" b="1" noProof="0" dirty="0">
                <a:latin typeface="Aptos Narrow"/>
                <a:ea typeface="+mn-lt"/>
                <a:cs typeface="+mn-lt"/>
              </a:rPr>
              <a:t> Front:</a:t>
            </a:r>
            <a:r>
              <a:rPr lang="es-ES_tradnl" sz="1500" noProof="0" dirty="0">
                <a:latin typeface="Aptos Narrow"/>
                <a:ea typeface="+mn-lt"/>
                <a:cs typeface="+mn-lt"/>
              </a:rPr>
              <a:t> Angela </a:t>
            </a:r>
            <a:r>
              <a:rPr lang="es-ES_tradnl" sz="1500" noProof="0" dirty="0" err="1">
                <a:latin typeface="Aptos Narrow"/>
                <a:ea typeface="+mn-lt"/>
                <a:cs typeface="+mn-lt"/>
              </a:rPr>
              <a:t>DeSousa</a:t>
            </a:r>
            <a:r>
              <a:rPr lang="es-ES_tradnl" sz="1500" noProof="0" dirty="0">
                <a:latin typeface="Aptos Narrow"/>
                <a:ea typeface="+mn-lt"/>
                <a:cs typeface="+mn-lt"/>
              </a:rPr>
              <a:t>, Miembro y Liderazgo</a:t>
            </a:r>
            <a:endParaRPr lang="es-ES_tradnl" sz="1500" noProof="0" dirty="0">
              <a:latin typeface="Aptos Narrow"/>
            </a:endParaRPr>
          </a:p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s-ES_tradnl" sz="1500" b="1" noProof="0" dirty="0">
                <a:latin typeface="Aptos Narrow"/>
                <a:ea typeface="+mn-lt"/>
                <a:cs typeface="+mn-lt"/>
              </a:rPr>
              <a:t> </a:t>
            </a:r>
            <a:r>
              <a:rPr lang="es-ES_tradnl" sz="1500" b="1" noProof="0" dirty="0" err="1">
                <a:latin typeface="Aptos Narrow"/>
                <a:ea typeface="+mn-lt"/>
                <a:cs typeface="+mn-lt"/>
              </a:rPr>
              <a:t>The</a:t>
            </a:r>
            <a:r>
              <a:rPr lang="es-ES_tradnl" sz="1500" b="1" noProof="0" dirty="0">
                <a:latin typeface="Aptos Narrow"/>
                <a:ea typeface="+mn-lt"/>
                <a:cs typeface="+mn-lt"/>
              </a:rPr>
              <a:t> People </a:t>
            </a:r>
            <a:r>
              <a:rPr lang="es-ES_tradnl" sz="1500" b="1" noProof="0" dirty="0" err="1">
                <a:latin typeface="Aptos Narrow"/>
                <a:ea typeface="+mn-lt"/>
                <a:cs typeface="+mn-lt"/>
              </a:rPr>
              <a:t>for</a:t>
            </a:r>
            <a:r>
              <a:rPr lang="es-ES_tradnl" sz="1500" b="1" noProof="0" dirty="0">
                <a:latin typeface="Aptos Narrow"/>
                <a:ea typeface="+mn-lt"/>
                <a:cs typeface="+mn-lt"/>
              </a:rPr>
              <a:t> </a:t>
            </a:r>
            <a:r>
              <a:rPr lang="es-ES_tradnl" sz="1500" b="1" noProof="0" dirty="0" err="1">
                <a:latin typeface="Aptos Narrow"/>
                <a:ea typeface="+mn-lt"/>
                <a:cs typeface="+mn-lt"/>
              </a:rPr>
              <a:t>Riverbend</a:t>
            </a:r>
            <a:r>
              <a:rPr lang="es-ES_tradnl" sz="1500" b="1" noProof="0" dirty="0">
                <a:latin typeface="Aptos Narrow"/>
                <a:ea typeface="+mn-lt"/>
                <a:cs typeface="+mn-lt"/>
              </a:rPr>
              <a:t> Park Trust: </a:t>
            </a:r>
            <a:r>
              <a:rPr lang="es-ES_tradnl" sz="1500" noProof="0" dirty="0" err="1">
                <a:latin typeface="Aptos Narrow"/>
                <a:ea typeface="+mn-lt"/>
                <a:cs typeface="+mn-lt"/>
              </a:rPr>
              <a:t>Franziska</a:t>
            </a:r>
            <a:r>
              <a:rPr lang="es-ES_tradnl" sz="1500" noProof="0" dirty="0">
                <a:latin typeface="Aptos Narrow"/>
                <a:ea typeface="+mn-lt"/>
                <a:cs typeface="+mn-lt"/>
              </a:rPr>
              <a:t> "Fran" </a:t>
            </a:r>
            <a:r>
              <a:rPr lang="es-ES_tradnl" sz="1500" noProof="0" dirty="0" err="1">
                <a:latin typeface="Aptos Narrow"/>
                <a:ea typeface="+mn-lt"/>
                <a:cs typeface="+mn-lt"/>
              </a:rPr>
              <a:t>Amacher</a:t>
            </a:r>
            <a:r>
              <a:rPr lang="es-ES_tradnl" sz="1500" noProof="0" dirty="0">
                <a:latin typeface="Aptos Narrow"/>
                <a:ea typeface="+mn-lt"/>
                <a:cs typeface="+mn-lt"/>
              </a:rPr>
              <a:t>, </a:t>
            </a:r>
            <a:r>
              <a:rPr lang="es-ES_tradnl" sz="1500" noProof="0" dirty="0">
                <a:latin typeface="Aptos Narrow" panose="020B0004020202020204" pitchFamily="34" charset="0"/>
              </a:rPr>
              <a:t>Fideicomisaria</a:t>
            </a:r>
          </a:p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s-ES_tradnl" sz="1500" b="1" noProof="0" dirty="0">
                <a:latin typeface="Aptos Narrow"/>
                <a:ea typeface="+mn-lt"/>
                <a:cs typeface="+mn-lt"/>
              </a:rPr>
              <a:t> Individuo:</a:t>
            </a:r>
            <a:r>
              <a:rPr lang="es-ES_tradnl" sz="1500" noProof="0" dirty="0">
                <a:latin typeface="Aptos Narrow"/>
                <a:ea typeface="+mn-lt"/>
                <a:cs typeface="+mn-lt"/>
              </a:rPr>
              <a:t> Lawrence </a:t>
            </a:r>
            <a:r>
              <a:rPr lang="es-ES_tradnl" sz="1500" noProof="0" dirty="0" err="1">
                <a:latin typeface="Aptos Narrow"/>
                <a:ea typeface="+mn-lt"/>
                <a:cs typeface="+mn-lt"/>
              </a:rPr>
              <a:t>Adkins</a:t>
            </a:r>
            <a:endParaRPr lang="es-ES_tradnl" sz="1500" noProof="0" dirty="0">
              <a:latin typeface="Aptos Narrow"/>
            </a:endParaRPr>
          </a:p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s-ES_tradnl" sz="1500" b="1" noProof="0" dirty="0">
                <a:latin typeface="Aptos Narrow"/>
                <a:ea typeface="+mn-lt"/>
                <a:cs typeface="+mn-lt"/>
              </a:rPr>
              <a:t> Individuo: </a:t>
            </a:r>
            <a:r>
              <a:rPr lang="es-ES_tradnl" sz="1500" noProof="0" dirty="0">
                <a:latin typeface="Aptos Narrow"/>
                <a:ea typeface="+mn-lt"/>
                <a:cs typeface="+mn-lt"/>
              </a:rPr>
              <a:t>Sheila </a:t>
            </a:r>
            <a:r>
              <a:rPr lang="es-ES_tradnl" sz="1500" noProof="0" dirty="0" err="1">
                <a:latin typeface="Aptos Narrow"/>
                <a:ea typeface="+mn-lt"/>
                <a:cs typeface="+mn-lt"/>
              </a:rPr>
              <a:t>Headley-Burwell</a:t>
            </a:r>
            <a:endParaRPr lang="es-ES_tradnl" sz="1500" noProof="0" dirty="0">
              <a:latin typeface="Aptos Narrow"/>
            </a:endParaRPr>
          </a:p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s-ES_tradnl" sz="1500" b="1" noProof="0" dirty="0">
                <a:latin typeface="Aptos Narrow"/>
                <a:ea typeface="+mn-lt"/>
                <a:cs typeface="+mn-lt"/>
              </a:rPr>
              <a:t> Individuo: </a:t>
            </a:r>
            <a:r>
              <a:rPr lang="es-ES_tradnl" sz="1500" noProof="0" dirty="0">
                <a:latin typeface="Aptos Narrow"/>
                <a:ea typeface="+mn-lt"/>
                <a:cs typeface="+mn-lt"/>
              </a:rPr>
              <a:t>Steven Miller</a:t>
            </a:r>
            <a:endParaRPr lang="es-ES_tradnl" sz="1500" noProof="0" dirty="0">
              <a:latin typeface="Aptos Narrow"/>
            </a:endParaRPr>
          </a:p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s-ES_tradnl" sz="1500" b="1" noProof="0" dirty="0">
                <a:latin typeface="Aptos Narrow"/>
                <a:ea typeface="+mn-lt"/>
                <a:cs typeface="+mn-lt"/>
              </a:rPr>
              <a:t> Individuo:</a:t>
            </a:r>
            <a:r>
              <a:rPr lang="es-ES_tradnl" sz="1500" noProof="0" dirty="0">
                <a:latin typeface="Aptos Narrow"/>
                <a:ea typeface="+mn-lt"/>
                <a:cs typeface="+mn-lt"/>
              </a:rPr>
              <a:t> Thomas Leonard</a:t>
            </a:r>
            <a:endParaRPr lang="es-ES_tradnl" sz="1500" noProof="0" dirty="0">
              <a:latin typeface="Aptos Narrow"/>
            </a:endParaRPr>
          </a:p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s-ES_tradnl" sz="1500" b="1" noProof="0" dirty="0">
                <a:latin typeface="Aptos Narrow"/>
                <a:ea typeface="+mn-lt"/>
                <a:cs typeface="+mn-lt"/>
              </a:rPr>
              <a:t> Individuo:</a:t>
            </a:r>
            <a:r>
              <a:rPr lang="es-ES_tradnl" sz="1500" noProof="0" dirty="0">
                <a:latin typeface="Aptos Narrow"/>
                <a:ea typeface="+mn-lt"/>
                <a:cs typeface="+mn-lt"/>
              </a:rPr>
              <a:t> Denise </a:t>
            </a:r>
            <a:r>
              <a:rPr lang="es-ES_tradnl" sz="1500" noProof="0" dirty="0" err="1">
                <a:latin typeface="Aptos Narrow"/>
                <a:ea typeface="+mn-lt"/>
                <a:cs typeface="+mn-lt"/>
              </a:rPr>
              <a:t>Haynes</a:t>
            </a:r>
            <a:endParaRPr lang="es-ES_tradnl" sz="1500" noProof="0" dirty="0">
              <a:latin typeface="Aptos Narrow"/>
              <a:ea typeface="+mn-lt"/>
              <a:cs typeface="+mn-lt"/>
            </a:endParaRPr>
          </a:p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s-ES_tradnl" sz="1500" b="1" noProof="0" dirty="0">
                <a:latin typeface="Aptos Narrow"/>
                <a:ea typeface="Calibri"/>
                <a:cs typeface="Calibri"/>
              </a:rPr>
              <a:t> Individuo:</a:t>
            </a:r>
            <a:r>
              <a:rPr lang="es-ES_tradnl" sz="1500" noProof="0" dirty="0">
                <a:latin typeface="Aptos Narrow"/>
                <a:ea typeface="Calibri"/>
                <a:cs typeface="Calibri"/>
              </a:rPr>
              <a:t> David English</a:t>
            </a:r>
          </a:p>
        </p:txBody>
      </p:sp>
    </p:spTree>
    <p:extLst>
      <p:ext uri="{BB962C8B-B14F-4D97-AF65-F5344CB8AC3E}">
        <p14:creationId xmlns:p14="http://schemas.microsoft.com/office/powerpoint/2010/main" val="23185057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6BCA720-D29C-F0F6-6136-8D0F7D66FE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12D942-FBCE-D8F5-09BD-7BCF97BB1E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ptos Display" panose="020B0004020202020204" pitchFamily="34" charset="0"/>
              </a:rPr>
              <a:t>Normas del Grupo de </a:t>
            </a:r>
            <a:r>
              <a:rPr lang="en-US" dirty="0" err="1">
                <a:latin typeface="Aptos Display" panose="020B0004020202020204" pitchFamily="34" charset="0"/>
              </a:rPr>
              <a:t>Trabajo</a:t>
            </a:r>
            <a:endParaRPr lang="en-US" dirty="0">
              <a:latin typeface="Aptos Display" panose="020B00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9F0E8A-DA1D-4751-9A34-B9FA9C9454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737360"/>
            <a:ext cx="10786280" cy="4046107"/>
          </a:xfrm>
        </p:spPr>
        <p:txBody>
          <a:bodyPr vert="horz" lIns="0" tIns="45720" rIns="0" bIns="45720" rtlCol="0" anchor="t">
            <a:noAutofit/>
          </a:bodyPr>
          <a:lstStyle/>
          <a:p>
            <a:pPr marL="383540" lvl="1">
              <a:lnSpc>
                <a:spcPct val="100000"/>
              </a:lnSpc>
              <a:spcBef>
                <a:spcPts val="400"/>
              </a:spcBef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dirty="0">
                <a:solidFill>
                  <a:schemeClr val="tx1"/>
                </a:solidFill>
                <a:latin typeface="Aptos Narrow" panose="020B0004020202020204" pitchFamily="34" charset="0"/>
              </a:rPr>
              <a:t> Todos </a:t>
            </a:r>
            <a:r>
              <a:rPr lang="es-AR" dirty="0">
                <a:solidFill>
                  <a:schemeClr val="tx1"/>
                </a:solidFill>
                <a:latin typeface="Aptos Narrow" panose="020B0004020202020204" pitchFamily="34" charset="0"/>
              </a:rPr>
              <a:t> los avisos de reuniones se publicarán de acuerdo con los requisitos de la Ley de Reuniones Abiertas. </a:t>
            </a:r>
            <a:endParaRPr lang="en-US" dirty="0">
              <a:solidFill>
                <a:schemeClr val="tx1"/>
              </a:solidFill>
              <a:latin typeface="Aptos Narrow" panose="020B0004020202020204" pitchFamily="34" charset="0"/>
              <a:cs typeface="Calibri" panose="020F0502020204030204"/>
            </a:endParaRPr>
          </a:p>
          <a:p>
            <a:pPr marL="383540" lvl="1">
              <a:lnSpc>
                <a:spcPct val="100000"/>
              </a:lnSpc>
              <a:spcBef>
                <a:spcPts val="400"/>
              </a:spcBef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s-AR" dirty="0">
                <a:solidFill>
                  <a:schemeClr val="tx1"/>
                </a:solidFill>
                <a:latin typeface="Aptos Narrow" panose="020B0004020202020204" pitchFamily="34" charset="0"/>
              </a:rPr>
              <a:t>Las agendas se distribuirán con al menos 48 horas de anticipación e incluirán temas claros de discusión. </a:t>
            </a:r>
          </a:p>
          <a:p>
            <a:pPr marL="383540" lvl="1">
              <a:lnSpc>
                <a:spcPct val="100000"/>
              </a:lnSpc>
              <a:spcBef>
                <a:spcPts val="400"/>
              </a:spcBef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dirty="0">
                <a:solidFill>
                  <a:schemeClr val="tx1"/>
                </a:solidFill>
                <a:latin typeface="Aptos Narrow" panose="020B0004020202020204" pitchFamily="34" charset="0"/>
              </a:rPr>
              <a:t> Las </a:t>
            </a:r>
            <a:r>
              <a:rPr lang="es-AR" dirty="0">
                <a:solidFill>
                  <a:schemeClr val="tx1"/>
                </a:solidFill>
                <a:latin typeface="Aptos Narrow" panose="020B0004020202020204" pitchFamily="34" charset="0"/>
              </a:rPr>
              <a:t>minutas de las reuniones se pondrán a disposición del público dentro de un plazo razonable. </a:t>
            </a:r>
            <a:endParaRPr lang="en-US" dirty="0">
              <a:solidFill>
                <a:schemeClr val="tx1"/>
              </a:solidFill>
              <a:latin typeface="Aptos Narrow" panose="020B0004020202020204" pitchFamily="34" charset="0"/>
              <a:ea typeface="Calibri"/>
              <a:cs typeface="Calibri"/>
            </a:endParaRPr>
          </a:p>
          <a:p>
            <a:pPr marL="383540" lvl="1">
              <a:lnSpc>
                <a:spcPct val="100000"/>
              </a:lnSpc>
              <a:spcBef>
                <a:spcPts val="400"/>
              </a:spcBef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dirty="0">
                <a:solidFill>
                  <a:schemeClr val="tx1"/>
                </a:solidFill>
                <a:latin typeface="Aptos Narrow" panose="020B0004020202020204" pitchFamily="34" charset="0"/>
              </a:rPr>
              <a:t> No </a:t>
            </a:r>
            <a:r>
              <a:rPr lang="es-AR" dirty="0">
                <a:solidFill>
                  <a:schemeClr val="tx1"/>
                </a:solidFill>
                <a:latin typeface="Aptos Narrow" panose="020B0004020202020204" pitchFamily="34" charset="0"/>
              </a:rPr>
              <a:t>se realizará ninguna deliberación, ni toma de decisiones, fuera de las reuniones anunciadas públicamente. </a:t>
            </a:r>
            <a:endParaRPr lang="en-US" dirty="0">
              <a:solidFill>
                <a:schemeClr val="tx1"/>
              </a:solidFill>
              <a:latin typeface="Aptos Narrow" panose="020B0004020202020204" pitchFamily="34" charset="0"/>
              <a:ea typeface="Calibri"/>
              <a:cs typeface="Calibri"/>
            </a:endParaRPr>
          </a:p>
          <a:p>
            <a:pPr marL="383540" lvl="1">
              <a:lnSpc>
                <a:spcPct val="100000"/>
              </a:lnSpc>
              <a:spcBef>
                <a:spcPts val="400"/>
              </a:spcBef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dirty="0">
                <a:solidFill>
                  <a:schemeClr val="tx1"/>
                </a:solidFill>
                <a:latin typeface="Aptos Narrow" panose="020B0004020202020204" pitchFamily="34" charset="0"/>
              </a:rPr>
              <a:t> Los </a:t>
            </a:r>
            <a:r>
              <a:rPr lang="en-US" dirty="0" err="1">
                <a:solidFill>
                  <a:schemeClr val="tx1"/>
                </a:solidFill>
                <a:latin typeface="Aptos Narrow" panose="020B0004020202020204" pitchFamily="34" charset="0"/>
              </a:rPr>
              <a:t>Miembros</a:t>
            </a:r>
            <a:r>
              <a:rPr lang="es-AR" dirty="0">
                <a:solidFill>
                  <a:schemeClr val="tx1"/>
                </a:solidFill>
                <a:latin typeface="Aptos Narrow" panose="020B0004020202020204" pitchFamily="34" charset="0"/>
              </a:rPr>
              <a:t> escucharán activa y respetuosamente a todos los oradores, incluyendo los comentarios del público. </a:t>
            </a:r>
          </a:p>
          <a:p>
            <a:pPr marL="383540" lvl="1">
              <a:lnSpc>
                <a:spcPct val="100000"/>
              </a:lnSpc>
              <a:spcBef>
                <a:spcPts val="400"/>
              </a:spcBef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dirty="0">
                <a:solidFill>
                  <a:schemeClr val="tx1"/>
                </a:solidFill>
                <a:latin typeface="Aptos Narrow" panose="020B0004020202020204" pitchFamily="34" charset="0"/>
              </a:rPr>
              <a:t> Los </a:t>
            </a:r>
            <a:r>
              <a:rPr lang="es-AR" dirty="0">
                <a:solidFill>
                  <a:schemeClr val="tx1"/>
                </a:solidFill>
                <a:latin typeface="Aptos Narrow" panose="020B0004020202020204" pitchFamily="34" charset="0"/>
              </a:rPr>
              <a:t>desacuerdos se expresarán de forma constructiva, centrándose en las ideas más que en las personas. </a:t>
            </a:r>
            <a:endParaRPr lang="en-US" dirty="0">
              <a:solidFill>
                <a:schemeClr val="tx1"/>
              </a:solidFill>
              <a:latin typeface="Aptos Narrow" panose="020B0004020202020204" pitchFamily="34" charset="0"/>
              <a:ea typeface="Calibri"/>
              <a:cs typeface="Calibri"/>
            </a:endParaRPr>
          </a:p>
          <a:p>
            <a:pPr marL="383540" lvl="1">
              <a:lnSpc>
                <a:spcPct val="100000"/>
              </a:lnSpc>
              <a:spcBef>
                <a:spcPts val="400"/>
              </a:spcBef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dirty="0">
                <a:solidFill>
                  <a:schemeClr val="tx1"/>
                </a:solidFill>
                <a:latin typeface="Aptos Narrow" panose="020B0004020202020204" pitchFamily="34" charset="0"/>
              </a:rPr>
              <a:t> Se </a:t>
            </a:r>
            <a:r>
              <a:rPr lang="es-AR" dirty="0">
                <a:solidFill>
                  <a:schemeClr val="tx1"/>
                </a:solidFill>
                <a:latin typeface="Aptos Narrow" panose="020B0004020202020204" pitchFamily="34" charset="0"/>
              </a:rPr>
              <a:t>minimizarán las interrupciones para garantizar una participación equitativa de los codirectores. </a:t>
            </a:r>
            <a:endParaRPr lang="en-US" dirty="0">
              <a:solidFill>
                <a:schemeClr val="tx1"/>
              </a:solidFill>
              <a:latin typeface="Aptos Narrow" panose="020B0004020202020204" pitchFamily="34" charset="0"/>
              <a:ea typeface="Calibri"/>
              <a:cs typeface="Calibri"/>
            </a:endParaRPr>
          </a:p>
          <a:p>
            <a:pPr marL="383540" lvl="1">
              <a:lnSpc>
                <a:spcPct val="100000"/>
              </a:lnSpc>
              <a:spcBef>
                <a:spcPts val="400"/>
              </a:spcBef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dirty="0">
                <a:solidFill>
                  <a:schemeClr val="tx1"/>
                </a:solidFill>
                <a:latin typeface="Aptos Narrow" panose="020B0004020202020204" pitchFamily="34" charset="0"/>
              </a:rPr>
              <a:t> Se </a:t>
            </a:r>
            <a:r>
              <a:rPr lang="es-AR" dirty="0">
                <a:solidFill>
                  <a:schemeClr val="tx1"/>
                </a:solidFill>
                <a:latin typeface="Aptos Narrow" panose="020B0004020202020204" pitchFamily="34" charset="0"/>
              </a:rPr>
              <a:t>asignará tiempo para los comentarios del público, con pautas claras sobre la duración y el formato. </a:t>
            </a:r>
            <a:endParaRPr lang="en-US" dirty="0">
              <a:solidFill>
                <a:schemeClr val="tx1"/>
              </a:solidFill>
              <a:latin typeface="Aptos Narrow" panose="020B0004020202020204" pitchFamily="34" charset="0"/>
              <a:ea typeface="Calibri"/>
              <a:cs typeface="Calibri"/>
            </a:endParaRPr>
          </a:p>
          <a:p>
            <a:pPr marL="383540" lvl="1">
              <a:lnSpc>
                <a:spcPct val="100000"/>
              </a:lnSpc>
              <a:spcBef>
                <a:spcPts val="400"/>
              </a:spcBef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dirty="0">
                <a:solidFill>
                  <a:schemeClr val="tx1"/>
                </a:solidFill>
                <a:latin typeface="Aptos Narrow" panose="020B0004020202020204" pitchFamily="34" charset="0"/>
              </a:rPr>
              <a:t> Los </a:t>
            </a:r>
            <a:r>
              <a:rPr lang="es-AR" dirty="0">
                <a:solidFill>
                  <a:schemeClr val="tx1"/>
                </a:solidFill>
                <a:latin typeface="Aptos Narrow" panose="020B0004020202020204" pitchFamily="34" charset="0"/>
              </a:rPr>
              <a:t>miembros reconocerán y considerarán los comentarios del público como parte del proceso de toma de decisiones. </a:t>
            </a:r>
            <a:endParaRPr lang="en-US" dirty="0">
              <a:solidFill>
                <a:schemeClr val="tx1"/>
              </a:solidFill>
              <a:latin typeface="Aptos Narrow" panose="020B0004020202020204" pitchFamily="34" charset="0"/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9395203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AA4BED5-4DFF-D7C2-8938-BD25F01A86A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0DDC83-9886-CF7E-F97D-71AAA0F347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latin typeface="Aptos Display"/>
              </a:rPr>
              <a:t>Normas del Grupo de </a:t>
            </a:r>
            <a:r>
              <a:rPr lang="en-US" dirty="0" err="1">
                <a:latin typeface="Aptos Display"/>
              </a:rPr>
              <a:t>Trabajo</a:t>
            </a:r>
            <a:r>
              <a:rPr lang="en-US" dirty="0">
                <a:latin typeface="Aptos Display"/>
              </a:rPr>
              <a:t> (</a:t>
            </a:r>
            <a:r>
              <a:rPr lang="en-US" dirty="0" err="1">
                <a:latin typeface="Aptos Display"/>
              </a:rPr>
              <a:t>Continuación</a:t>
            </a:r>
            <a:r>
              <a:rPr lang="en-US" dirty="0">
                <a:latin typeface="Aptos Display"/>
              </a:rPr>
              <a:t>)</a:t>
            </a:r>
            <a:endParaRPr lang="en-US" dirty="0">
              <a:latin typeface="Aptos Display" panose="020B00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99F87E-1996-C408-B8CA-56F6AC41F0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83549" y="1902599"/>
            <a:ext cx="10990996" cy="4398674"/>
          </a:xfrm>
        </p:spPr>
        <p:txBody>
          <a:bodyPr vert="horz" lIns="0" tIns="45720" rIns="0" bIns="45720" rtlCol="0" anchor="t">
            <a:noAutofit/>
          </a:bodyPr>
          <a:lstStyle/>
          <a:p>
            <a:pPr marL="383540" lvl="1"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sz="1900" dirty="0">
                <a:solidFill>
                  <a:schemeClr val="tx1"/>
                </a:solidFill>
                <a:latin typeface="Aptos Narrow" panose="020B0004020202020204" pitchFamily="34" charset="0"/>
              </a:rPr>
              <a:t>Se </a:t>
            </a:r>
            <a:r>
              <a:rPr lang="es-AR" sz="1900" dirty="0">
                <a:solidFill>
                  <a:schemeClr val="tx1"/>
                </a:solidFill>
                <a:latin typeface="Aptos Narrow" panose="020B0004020202020204" pitchFamily="34" charset="0"/>
              </a:rPr>
              <a:t>proporcionará acceso al idioma y adaptaciones para garantizar una participación inclusiva. </a:t>
            </a:r>
            <a:endParaRPr lang="en-US" sz="1900" dirty="0">
              <a:solidFill>
                <a:schemeClr val="tx1"/>
              </a:solidFill>
              <a:latin typeface="Aptos Narrow" panose="020B0004020202020204" pitchFamily="34" charset="0"/>
              <a:ea typeface="Calibri"/>
              <a:cs typeface="Calibri"/>
            </a:endParaRPr>
          </a:p>
          <a:p>
            <a:pPr marL="383540" lvl="1"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sz="1900" dirty="0">
                <a:solidFill>
                  <a:schemeClr val="tx1"/>
                </a:solidFill>
                <a:latin typeface="Aptos Narrow" panose="020B0004020202020204" pitchFamily="34" charset="0"/>
              </a:rPr>
              <a:t>Las </a:t>
            </a:r>
            <a:r>
              <a:rPr lang="es-AR" sz="1900" dirty="0">
                <a:solidFill>
                  <a:schemeClr val="tx1"/>
                </a:solidFill>
                <a:latin typeface="Aptos Narrow" panose="020B0004020202020204" pitchFamily="34" charset="0"/>
              </a:rPr>
              <a:t>reuniones se llevarán a cabo en lugares accesibles y/o de manera virtual para atender diversas necesidades.</a:t>
            </a:r>
            <a:endParaRPr lang="en-US" sz="1900" dirty="0">
              <a:solidFill>
                <a:schemeClr val="tx1"/>
              </a:solidFill>
              <a:latin typeface="Aptos Narrow" panose="020B0004020202020204" pitchFamily="34" charset="0"/>
              <a:ea typeface="Calibri"/>
              <a:cs typeface="Calibri"/>
            </a:endParaRPr>
          </a:p>
          <a:p>
            <a:pPr marL="383540" lvl="1"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sz="1900" dirty="0">
                <a:solidFill>
                  <a:schemeClr val="tx1"/>
                </a:solidFill>
                <a:latin typeface="Aptos Narrow" panose="020B0004020202020204" pitchFamily="34" charset="0"/>
              </a:rPr>
              <a:t>Los </a:t>
            </a:r>
            <a:r>
              <a:rPr lang="es-AR" sz="1900" dirty="0">
                <a:solidFill>
                  <a:schemeClr val="tx1"/>
                </a:solidFill>
                <a:latin typeface="Aptos Narrow" panose="020B0004020202020204" pitchFamily="34" charset="0"/>
              </a:rPr>
              <a:t>materiales se compartirán en un lenguaje claro y serán traducidos. </a:t>
            </a:r>
            <a:endParaRPr lang="en-US" sz="1900" dirty="0">
              <a:solidFill>
                <a:schemeClr val="tx1"/>
              </a:solidFill>
              <a:latin typeface="Aptos Narrow" panose="020B0004020202020204" pitchFamily="34" charset="0"/>
              <a:ea typeface="Calibri"/>
              <a:cs typeface="Calibri"/>
            </a:endParaRPr>
          </a:p>
          <a:p>
            <a:pPr marL="383540" lvl="1"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sz="1900" dirty="0">
                <a:solidFill>
                  <a:schemeClr val="tx1"/>
                </a:solidFill>
                <a:latin typeface="Aptos Narrow" panose="020B0004020202020204" pitchFamily="34" charset="0"/>
                <a:ea typeface="Calibri"/>
                <a:cs typeface="Calibri"/>
              </a:rPr>
              <a:t>Los </a:t>
            </a:r>
            <a:r>
              <a:rPr lang="es-AR" sz="1900" dirty="0">
                <a:solidFill>
                  <a:schemeClr val="tx1"/>
                </a:solidFill>
                <a:latin typeface="Aptos Narrow" panose="020B0004020202020204" pitchFamily="34" charset="0"/>
                <a:ea typeface="Calibri"/>
                <a:cs typeface="Calibri"/>
              </a:rPr>
              <a:t>M</a:t>
            </a:r>
            <a:r>
              <a:rPr lang="es-AR" sz="1900" dirty="0">
                <a:solidFill>
                  <a:schemeClr val="tx1"/>
                </a:solidFill>
                <a:latin typeface="Aptos Narrow" panose="020B0004020202020204" pitchFamily="34" charset="0"/>
              </a:rPr>
              <a:t>iembros procurarán dar voz a las comunidades de primera línea y a las históricamente marginadas.</a:t>
            </a:r>
            <a:endParaRPr lang="en-US" sz="1900" dirty="0">
              <a:solidFill>
                <a:schemeClr val="tx1"/>
              </a:solidFill>
              <a:latin typeface="Aptos Narrow" panose="020B0004020202020204" pitchFamily="34" charset="0"/>
              <a:ea typeface="Calibri"/>
              <a:cs typeface="Calibri"/>
            </a:endParaRPr>
          </a:p>
          <a:p>
            <a:pPr marL="383540" lvl="1"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sz="1900" dirty="0">
                <a:solidFill>
                  <a:schemeClr val="tx1"/>
                </a:solidFill>
                <a:latin typeface="Aptos Narrow" panose="020B0004020202020204" pitchFamily="34" charset="0"/>
              </a:rPr>
              <a:t>Los </a:t>
            </a:r>
            <a:r>
              <a:rPr lang="en-US" sz="1900" dirty="0" err="1">
                <a:solidFill>
                  <a:schemeClr val="tx1"/>
                </a:solidFill>
                <a:latin typeface="Aptos Narrow" panose="020B0004020202020204" pitchFamily="34" charset="0"/>
              </a:rPr>
              <a:t>Miembros</a:t>
            </a:r>
            <a:r>
              <a:rPr lang="en-US" sz="1900" dirty="0">
                <a:solidFill>
                  <a:schemeClr val="tx1"/>
                </a:solidFill>
                <a:latin typeface="Aptos Narrow" panose="020B0004020202020204" pitchFamily="34" charset="0"/>
              </a:rPr>
              <a:t> </a:t>
            </a:r>
            <a:r>
              <a:rPr lang="es-AR" sz="1900" dirty="0">
                <a:solidFill>
                  <a:schemeClr val="tx1"/>
                </a:solidFill>
                <a:latin typeface="Aptos Narrow" panose="020B0004020202020204" pitchFamily="34" charset="0"/>
              </a:rPr>
              <a:t>revisarán los materiales con antelación y vendrán preparados para participar de manera reflexiva.</a:t>
            </a:r>
            <a:endParaRPr lang="en-US" sz="1900" dirty="0">
              <a:solidFill>
                <a:schemeClr val="tx1"/>
              </a:solidFill>
              <a:latin typeface="Aptos Narrow" panose="020B0004020202020204" pitchFamily="34" charset="0"/>
              <a:ea typeface="Calibri"/>
              <a:cs typeface="Calibri"/>
            </a:endParaRPr>
          </a:p>
          <a:p>
            <a:pPr marL="383540" lvl="1"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sz="1900" dirty="0">
                <a:solidFill>
                  <a:schemeClr val="tx1"/>
                </a:solidFill>
                <a:latin typeface="Aptos Narrow" panose="020B0004020202020204" pitchFamily="34" charset="0"/>
              </a:rPr>
              <a:t>Se </a:t>
            </a:r>
            <a:r>
              <a:rPr lang="en-US" sz="1900" dirty="0" err="1">
                <a:solidFill>
                  <a:schemeClr val="tx1"/>
                </a:solidFill>
                <a:latin typeface="Aptos Narrow" panose="020B0004020202020204" pitchFamily="34" charset="0"/>
              </a:rPr>
              <a:t>espera</a:t>
            </a:r>
            <a:r>
              <a:rPr lang="es-AR" sz="1900" dirty="0">
                <a:solidFill>
                  <a:schemeClr val="tx1"/>
                </a:solidFill>
                <a:latin typeface="Aptos Narrow" panose="020B0004020202020204" pitchFamily="34" charset="0"/>
              </a:rPr>
              <a:t> asistencia y puntualidad; los miembros notificarán a los codirectores con anticipación si no pueden asistir. Los miembros podrán enviar a otra persona para asistir en calidad de público, pero dicha persona no tendrá derecho a voto, ni posición formal, dentro del Grupo de Trabajo.</a:t>
            </a:r>
            <a:endParaRPr lang="en-US" sz="1900" dirty="0">
              <a:solidFill>
                <a:schemeClr val="tx1"/>
              </a:solidFill>
              <a:latin typeface="Aptos Narrow" panose="020B0004020202020204" pitchFamily="34" charset="0"/>
              <a:ea typeface="Calibri"/>
              <a:cs typeface="Calibri"/>
            </a:endParaRPr>
          </a:p>
          <a:p>
            <a:pPr marL="383540" lvl="1"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s-AR" sz="1900" dirty="0">
                <a:solidFill>
                  <a:schemeClr val="tx1"/>
                </a:solidFill>
                <a:latin typeface="Aptos Narrow" panose="020B0004020202020204" pitchFamily="34" charset="0"/>
              </a:rPr>
              <a:t>Los conflictos de interés deberán ser revelados y gestionados conforme a la normativa aplicable. </a:t>
            </a:r>
            <a:endParaRPr lang="en-US" sz="1900" dirty="0">
              <a:solidFill>
                <a:schemeClr val="tx1"/>
              </a:solidFill>
              <a:latin typeface="Aptos Narrow" panose="020B0004020202020204" pitchFamily="34" charset="0"/>
              <a:ea typeface="Calibri"/>
              <a:cs typeface="Calibri"/>
            </a:endParaRPr>
          </a:p>
          <a:p>
            <a:pPr marL="383540" lvl="1"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sz="1900" dirty="0">
                <a:solidFill>
                  <a:schemeClr val="tx1"/>
                </a:solidFill>
                <a:latin typeface="Aptos Narrow" panose="020B0004020202020204" pitchFamily="34" charset="0"/>
              </a:rPr>
              <a:t>Las </a:t>
            </a:r>
            <a:r>
              <a:rPr lang="es-AR" sz="1900" dirty="0">
                <a:solidFill>
                  <a:schemeClr val="tx1"/>
                </a:solidFill>
                <a:latin typeface="Aptos Narrow" panose="020B0004020202020204" pitchFamily="34" charset="0"/>
              </a:rPr>
              <a:t>normas se revisarán periódicamente para reflejar la evolución de las necesidades y la retroalimentación. </a:t>
            </a:r>
            <a:endParaRPr lang="en-US" sz="1900" dirty="0">
              <a:solidFill>
                <a:schemeClr val="tx1"/>
              </a:solidFill>
              <a:latin typeface="Aptos Narrow" panose="020B0004020202020204" pitchFamily="34" charset="0"/>
              <a:cs typeface="Calibri"/>
            </a:endParaRPr>
          </a:p>
          <a:p>
            <a:pPr marL="383540" lvl="1"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s-AR" sz="1900" dirty="0">
                <a:solidFill>
                  <a:schemeClr val="tx1"/>
                </a:solidFill>
                <a:latin typeface="Aptos Narrow" panose="020B0004020202020204" pitchFamily="34" charset="0"/>
              </a:rPr>
              <a:t>Se alienta a los Miembros a sugerir mejoras en los procesos de reunión y la accesibilidad. </a:t>
            </a:r>
            <a:endParaRPr lang="en-US" sz="1900" dirty="0">
              <a:latin typeface="Aptos Narrow" panose="020B0004020202020204" pitchFamily="34" charset="0"/>
            </a:endParaRPr>
          </a:p>
          <a:p>
            <a:pPr marL="383540" lvl="1">
              <a:buFont typeface="Wingdings" panose="05000000000000000000" pitchFamily="2" charset="2"/>
              <a:buChar char="§"/>
            </a:pPr>
            <a:endParaRPr lang="en-US" sz="1900" dirty="0">
              <a:solidFill>
                <a:srgbClr val="FF0000"/>
              </a:solidFill>
              <a:highlight>
                <a:srgbClr val="FFFF00"/>
              </a:highlight>
              <a:latin typeface="Aptos Narrow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606628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41268C-D8A9-B8D6-C176-4382FEF53B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20FE9E-D1F9-6225-0BD6-212A89ABDA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24560" y="1937174"/>
            <a:ext cx="10058400" cy="4023360"/>
          </a:xfrm>
        </p:spPr>
        <p:txBody>
          <a:bodyPr vert="horz" lIns="0" tIns="45720" rIns="0" bIns="45720" rtlCol="0" anchor="t">
            <a:normAutofit fontScale="55000" lnSpcReduction="20000"/>
          </a:bodyPr>
          <a:lstStyle/>
          <a:p>
            <a:pPr>
              <a:buClr>
                <a:srgbClr val="004B24"/>
              </a:buClr>
            </a:pPr>
            <a:r>
              <a:rPr lang="es-ES" dirty="0">
                <a:solidFill>
                  <a:srgbClr val="404040"/>
                </a:solidFill>
                <a:latin typeface="Arial" panose="020B0604020202020204" pitchFamily="34" charset="0"/>
                <a:ea typeface="+mn-lt"/>
                <a:cs typeface="Arial" panose="020B0604020202020204" pitchFamily="34" charset="0"/>
              </a:rPr>
              <a:t>1.	Bienvenida y pase de lista </a:t>
            </a:r>
          </a:p>
          <a:p>
            <a:pPr>
              <a:buClr>
                <a:srgbClr val="004B24"/>
              </a:buClr>
            </a:pPr>
            <a:r>
              <a:rPr lang="es-ES" dirty="0">
                <a:solidFill>
                  <a:srgbClr val="404040"/>
                </a:solidFill>
                <a:latin typeface="Arial" panose="020B0604020202020204" pitchFamily="34" charset="0"/>
                <a:ea typeface="+mn-lt"/>
                <a:cs typeface="Arial" panose="020B0604020202020204" pitchFamily="34" charset="0"/>
              </a:rPr>
              <a:t>2.	Revisión de las minutas de la reunión 4 del 3 de noviembre [Votación]</a:t>
            </a:r>
          </a:p>
          <a:p>
            <a:pPr>
              <a:buClr>
                <a:srgbClr val="004B24"/>
              </a:buClr>
            </a:pPr>
            <a:r>
              <a:rPr lang="es-ES" dirty="0">
                <a:solidFill>
                  <a:srgbClr val="404040"/>
                </a:solidFill>
                <a:latin typeface="Arial" panose="020B0604020202020204" pitchFamily="34" charset="0"/>
                <a:ea typeface="+mn-lt"/>
                <a:cs typeface="Arial" panose="020B0604020202020204" pitchFamily="34" charset="0"/>
              </a:rPr>
              <a:t>3.	Resumen de los procesos de la reunión</a:t>
            </a:r>
          </a:p>
          <a:p>
            <a:pPr>
              <a:buClr>
                <a:srgbClr val="004B24"/>
              </a:buClr>
            </a:pPr>
            <a:r>
              <a:rPr lang="es-ES" b="1" dirty="0">
                <a:solidFill>
                  <a:srgbClr val="404040"/>
                </a:solidFill>
                <a:latin typeface="Arial" panose="020B0604020202020204" pitchFamily="34" charset="0"/>
                <a:ea typeface="+mn-lt"/>
                <a:cs typeface="Arial" panose="020B0604020202020204" pitchFamily="34" charset="0"/>
              </a:rPr>
              <a:t>Asuntos antiguos:</a:t>
            </a:r>
          </a:p>
          <a:p>
            <a:pPr>
              <a:buClr>
                <a:srgbClr val="004B24"/>
              </a:buClr>
            </a:pPr>
            <a:r>
              <a:rPr lang="es-ES" dirty="0">
                <a:solidFill>
                  <a:srgbClr val="404040"/>
                </a:solidFill>
                <a:latin typeface="Arial" panose="020B0604020202020204" pitchFamily="34" charset="0"/>
                <a:ea typeface="+mn-lt"/>
                <a:cs typeface="Arial" panose="020B0604020202020204" pitchFamily="34" charset="0"/>
              </a:rPr>
              <a:t>4.	Discusión sobre las recomendaciones preliminares para el reporte final del Grupo de Trabajo (Punto presentado en la Reunión #4 del Grupo de 	Trabajo)</a:t>
            </a:r>
          </a:p>
          <a:p>
            <a:pPr>
              <a:buClr>
                <a:srgbClr val="004B24"/>
              </a:buClr>
            </a:pPr>
            <a:r>
              <a:rPr lang="es-ES" b="1" dirty="0">
                <a:solidFill>
                  <a:srgbClr val="404040"/>
                </a:solidFill>
                <a:latin typeface="Arial" panose="020B0604020202020204" pitchFamily="34" charset="0"/>
                <a:ea typeface="+mn-lt"/>
                <a:cs typeface="Arial" panose="020B0604020202020204" pitchFamily="34" charset="0"/>
              </a:rPr>
              <a:t>Asuntos nuevos:</a:t>
            </a:r>
          </a:p>
          <a:p>
            <a:pPr>
              <a:buClr>
                <a:srgbClr val="004B24"/>
              </a:buClr>
            </a:pPr>
            <a:r>
              <a:rPr lang="es-ES" dirty="0">
                <a:solidFill>
                  <a:srgbClr val="404040"/>
                </a:solidFill>
                <a:latin typeface="Arial" panose="020B0604020202020204" pitchFamily="34" charset="0"/>
                <a:ea typeface="+mn-lt"/>
                <a:cs typeface="Arial" panose="020B0604020202020204" pitchFamily="34" charset="0"/>
              </a:rPr>
              <a:t>5.	Actualización y debate de la encuesta CRTF [Votación]</a:t>
            </a:r>
          </a:p>
          <a:p>
            <a:pPr>
              <a:buClr>
                <a:srgbClr val="004B24"/>
              </a:buClr>
            </a:pPr>
            <a:r>
              <a:rPr lang="es-ES" dirty="0">
                <a:solidFill>
                  <a:srgbClr val="404040"/>
                </a:solidFill>
                <a:latin typeface="Arial" panose="020B0604020202020204" pitchFamily="34" charset="0"/>
                <a:ea typeface="+mn-lt"/>
                <a:cs typeface="Arial" panose="020B0604020202020204" pitchFamily="34" charset="0"/>
              </a:rPr>
              <a:t>6.	Discusión de las Audiencias Públicas</a:t>
            </a:r>
          </a:p>
          <a:p>
            <a:pPr>
              <a:buClr>
                <a:srgbClr val="004B24"/>
              </a:buClr>
            </a:pPr>
            <a:r>
              <a:rPr lang="es-ES" dirty="0">
                <a:solidFill>
                  <a:srgbClr val="404040"/>
                </a:solidFill>
                <a:latin typeface="Arial" panose="020B0604020202020204" pitchFamily="34" charset="0"/>
                <a:ea typeface="+mn-lt"/>
                <a:cs typeface="Arial" panose="020B0604020202020204" pitchFamily="34" charset="0"/>
              </a:rPr>
              <a:t>7.	Actualización y discusión sobre grupos de enfoque</a:t>
            </a:r>
          </a:p>
          <a:p>
            <a:pPr>
              <a:buClr>
                <a:srgbClr val="004B24"/>
              </a:buClr>
            </a:pPr>
            <a:r>
              <a:rPr lang="es-ES" dirty="0">
                <a:solidFill>
                  <a:srgbClr val="404040"/>
                </a:solidFill>
                <a:latin typeface="Arial" panose="020B0604020202020204" pitchFamily="34" charset="0"/>
                <a:ea typeface="+mn-lt"/>
                <a:cs typeface="Arial" panose="020B0604020202020204" pitchFamily="34" charset="0"/>
              </a:rPr>
              <a:t>8.	Discusión sobre la visita al sitio del 6 de noviembre</a:t>
            </a:r>
          </a:p>
          <a:p>
            <a:pPr>
              <a:buClr>
                <a:srgbClr val="004B24"/>
              </a:buClr>
            </a:pPr>
            <a:r>
              <a:rPr lang="es-ES" dirty="0">
                <a:solidFill>
                  <a:srgbClr val="404040"/>
                </a:solidFill>
                <a:latin typeface="Arial" panose="020B0604020202020204" pitchFamily="34" charset="0"/>
                <a:ea typeface="+mn-lt"/>
                <a:cs typeface="Arial" panose="020B0604020202020204" pitchFamily="34" charset="0"/>
              </a:rPr>
              <a:t>9.	Preguntas de los Miembros del Grupo de Trabajo</a:t>
            </a:r>
          </a:p>
          <a:p>
            <a:pPr>
              <a:buClr>
                <a:srgbClr val="004B24"/>
              </a:buClr>
            </a:pPr>
            <a:r>
              <a:rPr lang="es-ES" dirty="0">
                <a:solidFill>
                  <a:srgbClr val="404040"/>
                </a:solidFill>
                <a:latin typeface="Arial" panose="020B0604020202020204" pitchFamily="34" charset="0"/>
                <a:ea typeface="+mn-lt"/>
                <a:cs typeface="Arial" panose="020B0604020202020204" pitchFamily="34" charset="0"/>
              </a:rPr>
              <a:t>10.	Comentarios del público (según lo permita el tiempo)</a:t>
            </a:r>
          </a:p>
          <a:p>
            <a:pPr>
              <a:buClr>
                <a:srgbClr val="004B24"/>
              </a:buClr>
            </a:pPr>
            <a:r>
              <a:rPr lang="es-ES" dirty="0">
                <a:solidFill>
                  <a:srgbClr val="404040"/>
                </a:solidFill>
                <a:latin typeface="Arial" panose="020B0604020202020204" pitchFamily="34" charset="0"/>
                <a:ea typeface="+mn-lt"/>
                <a:cs typeface="Arial" panose="020B0604020202020204" pitchFamily="34" charset="0"/>
              </a:rPr>
              <a:t>11.	Cierre de la sesión [Votación]</a:t>
            </a:r>
          </a:p>
          <a:p>
            <a:pPr>
              <a:buClr>
                <a:srgbClr val="004B24"/>
              </a:buClr>
            </a:pPr>
            <a:endParaRPr lang="en-US" dirty="0">
              <a:solidFill>
                <a:srgbClr val="404040"/>
              </a:solidFill>
              <a:latin typeface="Arial" panose="020B0604020202020204" pitchFamily="34" charset="0"/>
              <a:ea typeface="+mn-lt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9975376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B3FE7AB-35EA-863E-3B1A-841BBAE466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FB8F18-D46C-881E-2ADD-6BDB44422B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_tradnl" noProof="0" dirty="0">
                <a:latin typeface="Aptos Display"/>
                <a:ea typeface="Calibri Light"/>
                <a:cs typeface="Calibri Light"/>
              </a:rPr>
              <a:t>Revisión de las minutas de la reunion 4 del 3 de noviembre [Votación]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F34AC9-1166-4AD0-DCB5-250F09981F3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0" tIns="45720" rIns="0" bIns="45720" rtlCol="0" anchor="t">
            <a:normAutofit/>
          </a:bodyPr>
          <a:lstStyle/>
          <a:p>
            <a:pPr marL="571500" indent="-571500">
              <a:buClr>
                <a:srgbClr val="004B24"/>
              </a:buClr>
              <a:buFont typeface="Wingdings,Sans-Serif" panose="020F0502020204030204" pitchFamily="34" charset="0"/>
              <a:buChar char="§"/>
            </a:pPr>
            <a:r>
              <a:rPr lang="es-ES_tradnl" sz="2800" noProof="0" dirty="0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¿Alguna enmienda?</a:t>
            </a:r>
          </a:p>
          <a:p>
            <a:pPr marL="571500" indent="-571500">
              <a:buClr>
                <a:srgbClr val="004B24"/>
              </a:buClr>
              <a:buFont typeface="Wingdings,Sans-Serif" panose="020F0502020204030204" pitchFamily="34" charset="0"/>
              <a:buChar char="§"/>
            </a:pPr>
            <a:r>
              <a:rPr lang="es-ES_tradnl" sz="2800" noProof="0" dirty="0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Votación</a:t>
            </a:r>
          </a:p>
          <a:p>
            <a:pPr>
              <a:buFont typeface="Wingdings,Sans-Serif" panose="020F0502020204030204" pitchFamily="34" charset="0"/>
              <a:buChar char="§"/>
            </a:pPr>
            <a:endParaRPr lang="es-ES_tradnl" sz="1700" noProof="0" dirty="0">
              <a:solidFill>
                <a:srgbClr val="000000"/>
              </a:solidFill>
              <a:ea typeface="Calibri"/>
              <a:cs typeface="Calibri"/>
            </a:endParaRPr>
          </a:p>
          <a:p>
            <a:endParaRPr lang="es-ES_tradnl" noProof="0" dirty="0"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0514468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Retrospect">
  <a:themeElements>
    <a:clrScheme name="Retrospect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6B9F25"/>
      </a:hlink>
      <a:folHlink>
        <a:srgbClr val="B26B02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D26EA377-59BD-4C9C-9D94-EE8416EE4C79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DA98940F2259D4AA15776BBE75254EA" ma:contentTypeVersion="5" ma:contentTypeDescription="Create a new document." ma:contentTypeScope="" ma:versionID="3cfc0ac8aed9f7a91ed02540dcce4c9b">
  <xsd:schema xmlns:xsd="http://www.w3.org/2001/XMLSchema" xmlns:xs="http://www.w3.org/2001/XMLSchema" xmlns:p="http://schemas.microsoft.com/office/2006/metadata/properties" xmlns:ns2="cfac202d-5dfe-4943-8fc4-9115dd8079c4" xmlns:ns3="699ac1d4-ca39-4946-aa46-a9cdf037dbb3" targetNamespace="http://schemas.microsoft.com/office/2006/metadata/properties" ma:root="true" ma:fieldsID="251ff37047bb3922f60ec7e8c8d9d4e0" ns2:_="" ns3:_="">
    <xsd:import namespace="cfac202d-5dfe-4943-8fc4-9115dd8079c4"/>
    <xsd:import namespace="699ac1d4-ca39-4946-aa46-a9cdf037dbb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fac202d-5dfe-4943-8fc4-9115dd8079c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99ac1d4-ca39-4946-aa46-a9cdf037dbb3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8DF1B4A7-2522-4C55-B0CA-8B68D827813E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58F6FF82-FE7A-41E4-9095-CE55FAD4DF43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DBFCC6D2-FC4B-4DE0-9F14-A00187044BD8}">
  <ds:schemaRefs>
    <ds:schemaRef ds:uri="699ac1d4-ca39-4946-aa46-a9cdf037dbb3"/>
    <ds:schemaRef ds:uri="cfac202d-5dfe-4943-8fc4-9115dd8079c4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102</TotalTime>
  <Words>1074</Words>
  <Application>Microsoft Office PowerPoint</Application>
  <PresentationFormat>Widescreen</PresentationFormat>
  <Paragraphs>84</Paragraphs>
  <Slides>11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11</vt:i4>
      </vt:variant>
    </vt:vector>
  </HeadingPairs>
  <TitlesOfParts>
    <vt:vector size="21" baseType="lpstr">
      <vt:lpstr>Aptos</vt:lpstr>
      <vt:lpstr>Aptos Display</vt:lpstr>
      <vt:lpstr>Aptos Narrow</vt:lpstr>
      <vt:lpstr>Arial</vt:lpstr>
      <vt:lpstr>Calibri</vt:lpstr>
      <vt:lpstr>Calibri Light</vt:lpstr>
      <vt:lpstr>Wingdings</vt:lpstr>
      <vt:lpstr>Wingdings,Sans-Serif</vt:lpstr>
      <vt:lpstr>office theme</vt:lpstr>
      <vt:lpstr>Retrospect</vt:lpstr>
      <vt:lpstr>Grupo de Trabajo del Charles River sobre el acceso equitativo al río</vt:lpstr>
      <vt:lpstr>Aviso de grabación</vt:lpstr>
      <vt:lpstr>Logística de Interpretación</vt:lpstr>
      <vt:lpstr>Logística de Zoom</vt:lpstr>
      <vt:lpstr> Pase de lista</vt:lpstr>
      <vt:lpstr>Normas del Grupo de Trabajo</vt:lpstr>
      <vt:lpstr>Normas del Grupo de Trabajo (Continuación)</vt:lpstr>
      <vt:lpstr>Agenda</vt:lpstr>
      <vt:lpstr>Revisión de las minutas de la reunion 4 del 3 de noviembre [Votación]</vt:lpstr>
      <vt:lpstr>Resumen de los procesos de la reunión</vt:lpstr>
      <vt:lpstr>Siguientes pasos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Roy, Monika (DCR)</cp:lastModifiedBy>
  <cp:revision>6</cp:revision>
  <dcterms:created xsi:type="dcterms:W3CDTF">2025-11-26T14:59:35Z</dcterms:created>
  <dcterms:modified xsi:type="dcterms:W3CDTF">2025-12-12T22:14:30Z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0x0101006DA98940F2259D4AA15776BBE75254EA</vt:lpwstr>
  </property>
</Properties>
</file>