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288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17B1B-8C24-F170-2499-BAFA188BD3F7}" v="4" dt="2025-12-01T13:56:09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Arial"/>
                <a:cs typeface="Arial"/>
              </a:rPr>
              <a:t>Meeting 5 | December 1, 2025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Overview of Meeting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Feedback from Task Force Members: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Build consensus on final materials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Close the loop on all communications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Provide more time for discussion during Task Force meeting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Meeting processes going forward:</a:t>
            </a:r>
            <a:endParaRPr lang="en-US" sz="280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en-US" sz="26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Task Force may make a motion and vote on discussion topics that warrant agreement before the project team moves forward</a:t>
            </a:r>
            <a:endParaRPr lang="en-US" sz="260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Next Steps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Online survey open through 12/31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  <a:ea typeface="Calibri"/>
                <a:cs typeface="Calibri"/>
              </a:rPr>
              <a:t>January Task Force extended meeting to be scheduled (Doodle poll forthcoming)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latin typeface="Aptos Narrow"/>
                <a:ea typeface="Calibri"/>
                <a:cs typeface="Calibri"/>
              </a:rPr>
              <a:t>2-3 hours in length</a:t>
            </a:r>
            <a:endParaRPr lang="en-US" sz="2400">
              <a:ea typeface="Calibri" panose="020F0502020204030204"/>
              <a:cs typeface="Calibri" panose="020F0502020204030204"/>
            </a:endParaRP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Hybrid, in person attendance encouraged</a:t>
            </a:r>
            <a:endParaRPr lang="en-US" sz="240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>
                <a:latin typeface="Aptos Narrow"/>
                <a:cs typeface="Arial" panose="020B0604020202020204" pitchFamily="34" charset="0"/>
              </a:rPr>
            </a:br>
            <a:br>
              <a:rPr lang="en-US" sz="2400">
                <a:latin typeface="Aptos Narrow"/>
                <a:cs typeface="Arial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Interpretation Logistics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Language Interpretation is being offered in: Spanish, Brazilian Portuguese, Haitian Creole, Mandarin, Cantonese, Amharic, Arabic, and American Sign Language (ASL).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 participate in your desired language, click the “Interpretation” globe icon and select your language.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Please speak slowly.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All attendees must select a language channel, even if participating in English.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>
                <a:latin typeface="Aptos Narrow"/>
                <a:ea typeface="Calibri"/>
                <a:cs typeface="Calibri"/>
              </a:rPr>
              <a:t>ubject</a:t>
            </a:r>
            <a:r>
              <a:rPr lang="en-US" sz="2800">
                <a:latin typeface="Aptos Narrow"/>
                <a:ea typeface="+mn-lt"/>
                <a:cs typeface="+mn-lt"/>
              </a:rPr>
              <a:t> to public record)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EEA representative: </a:t>
            </a:r>
            <a:r>
              <a:rPr lang="en-US" sz="1500">
                <a:latin typeface="Aptos Narrow"/>
                <a:ea typeface="+mn-lt"/>
                <a:cs typeface="+mn-lt"/>
              </a:rPr>
              <a:t>Jonathan Guzmán, Director of Environmental Justice &amp; Equity, Office of Environmental Justice and Equity </a:t>
            </a:r>
            <a:endParaRPr lang="en-US" sz="150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DCR representative: </a:t>
            </a:r>
            <a:r>
              <a:rPr lang="en-US" sz="1500">
                <a:latin typeface="Aptos Narrow"/>
                <a:ea typeface="+mn-lt"/>
                <a:cs typeface="+mn-lt"/>
              </a:rPr>
              <a:t>Monika Roy, Senior Director of Environmental Justice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Calibri"/>
                <a:cs typeface="Calibri"/>
              </a:rPr>
              <a:t>Director</a:t>
            </a:r>
            <a:r>
              <a:rPr lang="en-US" sz="1500" b="1"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500"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50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500"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500"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500">
                <a:latin typeface="Aptos Narrow"/>
                <a:ea typeface="+mn-lt"/>
                <a:cs typeface="+mn-lt"/>
              </a:rPr>
              <a:t>Ken Reeves, President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500"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50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500">
                <a:latin typeface="Aptos Narrow"/>
                <a:ea typeface="+mn-lt"/>
                <a:cs typeface="+mn-lt"/>
              </a:rPr>
              <a:t>Galen Mook, Executive Director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500"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500"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500"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>
                <a:latin typeface="Aptos Narrow"/>
                <a:ea typeface="+mn-lt"/>
                <a:cs typeface="+mn-lt"/>
              </a:rPr>
              <a:t> Lawrence Adkins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>
                <a:latin typeface="Aptos Narrow"/>
                <a:ea typeface="+mn-lt"/>
                <a:cs typeface="+mn-lt"/>
              </a:rPr>
              <a:t>Sheila Headley-Burwell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>
                <a:latin typeface="Aptos Narrow"/>
                <a:ea typeface="+mn-lt"/>
                <a:cs typeface="+mn-lt"/>
              </a:rPr>
              <a:t>Steven Miller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>
                <a:latin typeface="Aptos Narrow"/>
                <a:ea typeface="+mn-lt"/>
                <a:cs typeface="+mn-lt"/>
              </a:rPr>
              <a:t> Thomas Leonard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Calibri"/>
                <a:cs typeface="Calibri"/>
              </a:rPr>
              <a:t> Individual:</a:t>
            </a:r>
            <a:r>
              <a:rPr lang="en-US" sz="150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(continued)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831132" cy="4398993"/>
          </a:xfrm>
        </p:spPr>
        <p:txBody>
          <a:bodyPr vert="horz" lIns="0" tIns="45720" rIns="0" bIns="45720" rtlCol="0" anchor="t">
            <a:normAutofit fontScale="70000" lnSpcReduction="20000"/>
          </a:bodyPr>
          <a:lstStyle/>
          <a:p>
            <a:pPr marL="749300" indent="-457200">
              <a:lnSpc>
                <a:spcPct val="80000"/>
              </a:lnSpc>
              <a:buClr>
                <a:srgbClr val="004B24"/>
              </a:buClr>
              <a:buAutoNum type="arabicPeriod"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Welcome and Roll call 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749300" indent="-457200">
              <a:lnSpc>
                <a:spcPct val="80000"/>
              </a:lnSpc>
              <a:buClr>
                <a:srgbClr val="004B24"/>
              </a:buClr>
              <a:buAutoNum type="arabicPeriod"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Review of November 3 Meeting 4 minutes [Vote]</a:t>
            </a:r>
          </a:p>
          <a:p>
            <a:pPr marL="749300" indent="-457200">
              <a:lnSpc>
                <a:spcPct val="80000"/>
              </a:lnSpc>
              <a:buClr>
                <a:srgbClr val="004B24"/>
              </a:buClr>
              <a:buAutoNum type="arabicPeriod"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Overview of meeting processes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292100" indent="0">
              <a:lnSpc>
                <a:spcPct val="80000"/>
              </a:lnSpc>
              <a:buClr>
                <a:srgbClr val="004B24"/>
              </a:buClr>
              <a:buNone/>
            </a:pPr>
            <a:r>
              <a:rPr lang="en-US" sz="2400" b="1">
                <a:solidFill>
                  <a:srgbClr val="404040"/>
                </a:solidFill>
                <a:latin typeface="Arial"/>
                <a:ea typeface="+mn-lt"/>
                <a:cs typeface="Arial"/>
              </a:rPr>
              <a:t>Old Business: </a:t>
            </a:r>
          </a:p>
          <a:p>
            <a:pPr marL="292100" indent="0">
              <a:lnSpc>
                <a:spcPct val="80000"/>
              </a:lnSpc>
              <a:buClr>
                <a:srgbClr val="004B24"/>
              </a:buClr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4.    Discuss preliminary recommendations for the Task Force’s final report</a:t>
            </a:r>
            <a:endParaRPr lang="en-US" sz="2400">
              <a:latin typeface="Arial"/>
              <a:ea typeface="+mn-lt"/>
              <a:cs typeface="Arial"/>
            </a:endParaRPr>
          </a:p>
          <a:p>
            <a:pPr marL="292100" indent="0">
              <a:lnSpc>
                <a:spcPct val="8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      (Tabled Item from Task Force Meeting #4)</a:t>
            </a:r>
            <a:endParaRPr lang="en-US">
              <a:solidFill>
                <a:srgbClr val="404040"/>
              </a:solidFill>
              <a:latin typeface="Calibri" panose="020F0502020204030204"/>
              <a:ea typeface="+mn-lt"/>
              <a:cs typeface="Calibri"/>
            </a:endParaRPr>
          </a:p>
          <a:p>
            <a:pPr marL="292100" indent="0">
              <a:lnSpc>
                <a:spcPct val="80000"/>
              </a:lnSpc>
              <a:buNone/>
            </a:pPr>
            <a:r>
              <a:rPr lang="en-US" sz="2400" b="1">
                <a:solidFill>
                  <a:srgbClr val="404040"/>
                </a:solidFill>
                <a:latin typeface="Arial"/>
                <a:ea typeface="+mn-lt"/>
                <a:cs typeface="Arial"/>
              </a:rPr>
              <a:t>New Business:</a:t>
            </a: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5.   CRTF Survey Update and Discussion [Vote]</a:t>
            </a: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6.   Discuss the Public Hearings</a:t>
            </a: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7.   Focus Groups Update and Discussion</a:t>
            </a:r>
            <a:endParaRPr lang="en-US" sz="2400">
              <a:latin typeface="Arial"/>
              <a:cs typeface="Arial"/>
            </a:endParaRP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8.   Discuss the November 6 site walk</a:t>
            </a: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9.   Questions from Task Force members</a:t>
            </a: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10. Public comments (as time is permissible)</a:t>
            </a:r>
            <a:endParaRPr lang="en-US" sz="2400">
              <a:solidFill>
                <a:srgbClr val="404040"/>
              </a:solidFill>
              <a:latin typeface="Arial"/>
              <a:cs typeface="Arial"/>
            </a:endParaRPr>
          </a:p>
          <a:p>
            <a:pPr marL="292100" indent="0">
              <a:lnSpc>
                <a:spcPct val="60000"/>
              </a:lnSpc>
              <a:buNone/>
            </a:pPr>
            <a:r>
              <a:rPr lang="en-US" sz="2400">
                <a:solidFill>
                  <a:srgbClr val="404040"/>
                </a:solidFill>
                <a:latin typeface="Arial"/>
                <a:ea typeface="+mn-lt"/>
                <a:cs typeface="Arial"/>
              </a:rPr>
              <a:t>11. Adjourn [Vote]</a:t>
            </a:r>
          </a:p>
          <a:p>
            <a:pPr marL="383540" lvl="1"/>
            <a:endParaRPr lang="en-US" sz="240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11/3 Meeting 4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Retrospect</vt:lpstr>
      <vt:lpstr>Charles River Task Force on  Equitable River Access</vt:lpstr>
      <vt:lpstr>Notification of Recording</vt:lpstr>
      <vt:lpstr>Interpretation Logistics</vt:lpstr>
      <vt:lpstr>Zoom Logistics</vt:lpstr>
      <vt:lpstr> Roll Call</vt:lpstr>
      <vt:lpstr>Task Force Norms</vt:lpstr>
      <vt:lpstr>Task Force Norms (continued)</vt:lpstr>
      <vt:lpstr>Agenda</vt:lpstr>
      <vt:lpstr>Review of 11/3 Meeting 4 Minutes [Vote]</vt:lpstr>
      <vt:lpstr>Overview of Meeting Processes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2025-11-26T14:59:35Z</dcterms:created>
  <dcterms:modified xsi:type="dcterms:W3CDTF">2025-12-05T15:48:00Z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