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37" r:id="rId5"/>
  </p:sldMasterIdLst>
  <p:sldIdLst>
    <p:sldId id="257" r:id="rId6"/>
    <p:sldId id="287" r:id="rId7"/>
    <p:sldId id="297" r:id="rId8"/>
    <p:sldId id="279" r:id="rId9"/>
    <p:sldId id="285" r:id="rId10"/>
    <p:sldId id="258" r:id="rId11"/>
    <p:sldId id="273" r:id="rId12"/>
    <p:sldId id="288" r:id="rId13"/>
    <p:sldId id="298" r:id="rId14"/>
    <p:sldId id="282" r:id="rId15"/>
    <p:sldId id="29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F17B1B-8C24-F170-2499-BAFA188BD3F7}" v="4" dt="2025-12-01T13:56:09.8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00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Charles River Task Force on </a:t>
            </a:r>
            <a:br>
              <a:rPr lang="en-US" sz="500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</a:br>
            <a:r>
              <a:rPr lang="en-US" sz="500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Equitable River Access</a:t>
            </a:r>
            <a:endParaRPr lang="en-US" sz="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r>
              <a:rPr lang="en-US" sz="2800" cap="none">
                <a:solidFill>
                  <a:srgbClr val="004B24"/>
                </a:solidFill>
                <a:latin typeface="Arial"/>
                <a:cs typeface="Arial"/>
              </a:rPr>
              <a:t>Meeting 5 | December 1, 2025</a:t>
            </a:r>
          </a:p>
        </p:txBody>
      </p:sp>
    </p:spTree>
    <p:extLst>
      <p:ext uri="{BB962C8B-B14F-4D97-AF65-F5344CB8AC3E}">
        <p14:creationId xmlns:p14="http://schemas.microsoft.com/office/powerpoint/2010/main" val="280327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108B-6460-0EAF-FB93-32C6D26D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Overview of Meeting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8BFAB-DFAC-10AB-0045-B8FC7AF0C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Feedback from Task Force Members:</a:t>
            </a:r>
          </a:p>
          <a:p>
            <a:pPr marL="863600" lvl="1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6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 Build consensus on final materials</a:t>
            </a:r>
          </a:p>
          <a:p>
            <a:pPr marL="863600" lvl="1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6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 Close the loop on all communications</a:t>
            </a:r>
          </a:p>
          <a:p>
            <a:pPr marL="863600" lvl="1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6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 Provide more time for discussion during Task Force meeting</a:t>
            </a:r>
          </a:p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Meeting processes going forward:</a:t>
            </a:r>
            <a:endParaRPr lang="en-US" sz="2800">
              <a:solidFill>
                <a:srgbClr val="000000"/>
              </a:solidFill>
              <a:latin typeface="Aptos Narrow"/>
              <a:ea typeface="Calibri"/>
              <a:cs typeface="Calibri"/>
            </a:endParaRPr>
          </a:p>
          <a:p>
            <a:pPr marL="863600" lvl="1">
              <a:buFont typeface="Wingdings,Sans-Serif" panose="020F0502020204030204" pitchFamily="34" charset="0"/>
              <a:buChar char="§"/>
            </a:pPr>
            <a:r>
              <a:rPr lang="en-US" sz="26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 Task Force may make a motion and vote on discussion topics that warrant agreement before the project team moves forward</a:t>
            </a:r>
            <a:endParaRPr lang="en-US" sz="2600">
              <a:solidFill>
                <a:srgbClr val="00000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" panose="020F0502020204030204" pitchFamily="34" charset="0"/>
              <a:buChar char="§"/>
            </a:pPr>
            <a:endParaRPr lang="en-US" sz="280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0" indent="0">
              <a:buNone/>
            </a:pPr>
            <a:endParaRPr lang="en-US" sz="280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endParaRPr lang="en-US">
              <a:solidFill>
                <a:srgbClr val="40404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0528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BE677-FC10-B6F5-1429-5D0FCBA97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B3A6D-65D6-9AE1-E97D-F79A89750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</a:rPr>
              <a:t>Next Steps</a:t>
            </a:r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FEBF4-7121-3805-811D-A578E901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5854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>
                <a:latin typeface="Aptos Narrow"/>
                <a:ea typeface="+mn-lt"/>
                <a:cs typeface="+mn-lt"/>
              </a:rPr>
              <a:t>Online survey open through 12/31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>
                <a:latin typeface="Aptos Narrow"/>
                <a:ea typeface="Calibri"/>
                <a:cs typeface="Calibri"/>
              </a:rPr>
              <a:t>January Task Force extended meeting to be scheduled (Doodle poll forthcoming)</a:t>
            </a:r>
          </a:p>
          <a:p>
            <a:pPr marL="932180" lvl="4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latin typeface="Aptos Narrow"/>
                <a:ea typeface="Calibri"/>
                <a:cs typeface="Calibri"/>
              </a:rPr>
              <a:t>2-3 hours in length</a:t>
            </a:r>
            <a:endParaRPr lang="en-US" sz="2400">
              <a:ea typeface="Calibri" panose="020F0502020204030204"/>
              <a:cs typeface="Calibri" panose="020F0502020204030204"/>
            </a:endParaRPr>
          </a:p>
          <a:p>
            <a:pPr marL="932180" lvl="4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Hybrid, in person attendance encouraged</a:t>
            </a:r>
            <a:endParaRPr lang="en-US" sz="2400">
              <a:solidFill>
                <a:srgbClr val="404040"/>
              </a:solidFill>
              <a:latin typeface="Aptos Narrow" panose="020B0004020202020204" pitchFamily="34" charset="0"/>
              <a:ea typeface="Calibri"/>
              <a:cs typeface="Calibri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>
              <a:solidFill>
                <a:srgbClr val="00B05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900" b="1" i="1">
              <a:solidFill>
                <a:srgbClr val="63A537"/>
              </a:solidFill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8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Notification of Recording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48934"/>
            <a:ext cx="10058400" cy="3820160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n-US" sz="2400">
                <a:solidFill>
                  <a:srgbClr val="000000"/>
                </a:solidFill>
                <a:latin typeface="Aptos Narrow"/>
                <a:cs typeface="Arial"/>
              </a:rPr>
              <a:t>This meeting will be recorded, and the Department of Conservation and Recreation and/or the Executive Office of Energy &amp; Environmental Affairs may choose to distribute the video, still images, audio, and/or the chat transcript. </a:t>
            </a:r>
            <a:br>
              <a:rPr lang="en-US" sz="2400">
                <a:latin typeface="Aptos Narrow"/>
                <a:cs typeface="Arial" panose="020B0604020202020204" pitchFamily="34" charset="0"/>
              </a:rPr>
            </a:br>
            <a:br>
              <a:rPr lang="en-US" sz="2400">
                <a:latin typeface="Aptos Narrow"/>
                <a:cs typeface="Arial" panose="020B0604020202020204" pitchFamily="34" charset="0"/>
              </a:rPr>
            </a:br>
            <a:r>
              <a:rPr lang="en-US" sz="2400">
                <a:solidFill>
                  <a:srgbClr val="000000"/>
                </a:solidFill>
                <a:latin typeface="Aptos Narrow"/>
                <a:cs typeface="Arial"/>
              </a:rPr>
              <a:t>By continuing with this virtual meeting, you are agreeing to be part of a recorded event. The recordings and chat transcripts may be treated as public records.</a:t>
            </a: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Interpretation Logistics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4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Language Interpretation is being offered in: Spanish, Brazilian Portuguese, Haitian Creole, Mandarin, Cantonese, Amharic, Arabic, and American Sign Language (ASL).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To participate in your desired language, click the “Interpretation” globe icon and select your language.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Please speak slowly.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All attendees must select a language channel, even if participating in English.</a:t>
            </a:r>
            <a:endParaRPr lang="en-US" sz="2400"/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Zoom Logistics</a:t>
            </a:r>
            <a:endParaRPr lang="en-US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latin typeface="Aptos Narrow"/>
                <a:ea typeface="Calibri Light"/>
                <a:cs typeface="Calibri Light"/>
              </a:rPr>
              <a:t>Chat is available for members to provide comments and pose questions (s</a:t>
            </a:r>
            <a:r>
              <a:rPr lang="en-US" sz="2800">
                <a:latin typeface="Aptos Narrow"/>
                <a:ea typeface="Calibri"/>
                <a:cs typeface="Calibri"/>
              </a:rPr>
              <a:t>ubject</a:t>
            </a:r>
            <a:r>
              <a:rPr lang="en-US" sz="2800">
                <a:latin typeface="Aptos Narrow"/>
                <a:ea typeface="+mn-lt"/>
                <a:cs typeface="+mn-lt"/>
              </a:rPr>
              <a:t> to public record)</a:t>
            </a:r>
            <a:endParaRPr lang="en-US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latin typeface="Aptos Narrow"/>
                <a:ea typeface="+mn-lt"/>
                <a:cs typeface="+mn-lt"/>
              </a:rPr>
              <a:t>Please do not use the private messaging function</a:t>
            </a:r>
            <a:endParaRPr lang="en-US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latin typeface="Aptos Narrow"/>
                <a:ea typeface="+mn-lt"/>
                <a:cs typeface="+mn-lt"/>
              </a:rPr>
              <a:t>Kindly mute your microphone unless you are actively addressing the Task Force to minimize background noise</a:t>
            </a:r>
            <a:endParaRPr lang="en-US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>
              <a:latin typeface="Aptos Narrow"/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 Roll Call</a:t>
            </a:r>
            <a:endParaRPr lang="en-US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94" y="1831720"/>
            <a:ext cx="5162332" cy="4484064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EEA representative: </a:t>
            </a:r>
            <a:r>
              <a:rPr lang="en-US" sz="1500">
                <a:latin typeface="Aptos Narrow"/>
                <a:ea typeface="+mn-lt"/>
                <a:cs typeface="+mn-lt"/>
              </a:rPr>
              <a:t>Jonathan Guzmán, Director of Environmental Justice &amp; Equity, Office of Environmental Justice and Equity </a:t>
            </a:r>
            <a:endParaRPr lang="en-US" sz="1500">
              <a:solidFill>
                <a:srgbClr val="404040"/>
              </a:solidFill>
              <a:latin typeface="Aptos Narrow"/>
              <a:ea typeface="+mn-lt"/>
              <a:cs typeface="+mn-l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DCR representative: </a:t>
            </a:r>
            <a:r>
              <a:rPr lang="en-US" sz="1500">
                <a:latin typeface="Aptos Narrow"/>
                <a:ea typeface="+mn-lt"/>
                <a:cs typeface="+mn-lt"/>
              </a:rPr>
              <a:t>Monika Roy, Senior Director of Environmental Justice 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Calibri"/>
                <a:cs typeface="Calibri"/>
              </a:rPr>
              <a:t>Director</a:t>
            </a:r>
            <a:r>
              <a:rPr lang="en-US" sz="1500" b="1">
                <a:latin typeface="Aptos Narrow"/>
                <a:ea typeface="+mn-lt"/>
                <a:cs typeface="+mn-lt"/>
              </a:rPr>
              <a:t> of the Bureau of Climate and Environmental Health within the Department of Public Health, or a designee: </a:t>
            </a:r>
            <a:r>
              <a:rPr lang="en-US" sz="1500">
                <a:latin typeface="Aptos Narrow"/>
                <a:ea typeface="+mn-lt"/>
                <a:cs typeface="+mn-lt"/>
              </a:rPr>
              <a:t>Logan Bailey, Lead Scientist, Toxicology Division, Bureau of Climate and Environmental Health, Department of Public Health</a:t>
            </a:r>
            <a:endParaRPr lang="en-US" sz="1500">
              <a:latin typeface="Aptos Narrow"/>
              <a:ea typeface="Calibri Light"/>
              <a:cs typeface="Calibri Ligh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Cambridge Health Alliance: </a:t>
            </a:r>
            <a:r>
              <a:rPr lang="en-US" sz="1500">
                <a:latin typeface="Aptos Narrow"/>
                <a:ea typeface="+mn-lt"/>
                <a:cs typeface="+mn-lt"/>
              </a:rPr>
              <a:t>Derrick Neal, Chief Public Health Officer, City of Cambridge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Cambridge Redevelopment Authority:</a:t>
            </a:r>
            <a:r>
              <a:rPr lang="en-US" sz="1500">
                <a:latin typeface="Aptos Narrow"/>
                <a:ea typeface="+mn-lt"/>
                <a:cs typeface="+mn-lt"/>
              </a:rPr>
              <a:t> Kyle Vangel, Director of Projects and Planning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Cambridge branch of the NAACP: </a:t>
            </a:r>
            <a:r>
              <a:rPr lang="en-US" sz="1500">
                <a:latin typeface="Aptos Narrow"/>
                <a:ea typeface="+mn-lt"/>
                <a:cs typeface="+mn-lt"/>
              </a:rPr>
              <a:t>Ken Reeves, President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Cambridge Black Pastors Alliance, Inc.: </a:t>
            </a:r>
            <a:r>
              <a:rPr lang="en-US" sz="1500">
                <a:latin typeface="Aptos Narrow"/>
                <a:ea typeface="+mn-lt"/>
                <a:cs typeface="+mn-lt"/>
              </a:rPr>
              <a:t>Jeremy D. Battle, Pastor, Western Avenue Church</a:t>
            </a:r>
            <a:endParaRPr lang="en-US" sz="1500">
              <a:latin typeface="Aptos Narrow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434782" y="1835224"/>
            <a:ext cx="5179850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Massachusetts Bicycle Coalition, Inc.: </a:t>
            </a:r>
            <a:r>
              <a:rPr lang="en-US" sz="1500">
                <a:latin typeface="Aptos Narrow"/>
                <a:ea typeface="+mn-lt"/>
                <a:cs typeface="+mn-lt"/>
              </a:rPr>
              <a:t>Galen Mook, Executive Director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Charles River Conservancy, Inc.: </a:t>
            </a:r>
            <a:r>
              <a:rPr lang="en-US" sz="1500">
                <a:latin typeface="Aptos Narrow"/>
                <a:ea typeface="+mn-lt"/>
                <a:cs typeface="+mn-lt"/>
              </a:rPr>
              <a:t>Laura Jasinski, Executive Director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Cambridge Mothers Out Front:</a:t>
            </a:r>
            <a:r>
              <a:rPr lang="en-US" sz="1500">
                <a:latin typeface="Aptos Narrow"/>
                <a:ea typeface="+mn-lt"/>
                <a:cs typeface="+mn-lt"/>
              </a:rPr>
              <a:t> Angela DeSousa, Member and Leadership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The People for Riverbend Park Trust: </a:t>
            </a:r>
            <a:r>
              <a:rPr lang="en-US" sz="1500">
                <a:latin typeface="Aptos Narrow"/>
                <a:ea typeface="+mn-lt"/>
                <a:cs typeface="+mn-lt"/>
              </a:rPr>
              <a:t>Franziska "Fran" Amacher, Trustee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Individual:</a:t>
            </a:r>
            <a:r>
              <a:rPr lang="en-US" sz="1500">
                <a:latin typeface="Aptos Narrow"/>
                <a:ea typeface="+mn-lt"/>
                <a:cs typeface="+mn-lt"/>
              </a:rPr>
              <a:t> Lawrence Adkins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Individual: </a:t>
            </a:r>
            <a:r>
              <a:rPr lang="en-US" sz="1500">
                <a:latin typeface="Aptos Narrow"/>
                <a:ea typeface="+mn-lt"/>
                <a:cs typeface="+mn-lt"/>
              </a:rPr>
              <a:t>Sheila Headley-Burwell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Individual: </a:t>
            </a:r>
            <a:r>
              <a:rPr lang="en-US" sz="1500">
                <a:latin typeface="Aptos Narrow"/>
                <a:ea typeface="+mn-lt"/>
                <a:cs typeface="+mn-lt"/>
              </a:rPr>
              <a:t>Steven Miller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Individual:</a:t>
            </a:r>
            <a:r>
              <a:rPr lang="en-US" sz="1500">
                <a:latin typeface="Aptos Narrow"/>
                <a:ea typeface="+mn-lt"/>
                <a:cs typeface="+mn-lt"/>
              </a:rPr>
              <a:t> Thomas Leonard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Individual:</a:t>
            </a:r>
            <a:r>
              <a:rPr lang="en-US" sz="1500">
                <a:latin typeface="Aptos Narrow"/>
                <a:ea typeface="+mn-lt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Calibri"/>
                <a:cs typeface="Calibri"/>
              </a:rPr>
              <a:t> Individual:</a:t>
            </a:r>
            <a:r>
              <a:rPr lang="en-US" sz="1500">
                <a:latin typeface="Aptos Narrow"/>
                <a:ea typeface="Calibri"/>
                <a:cs typeface="Calibr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 panose="020B0004020202020204" pitchFamily="34" charset="0"/>
              </a:rPr>
              <a:t>Task Force Norms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All meeting notices will be publicly posted in accordance with Open Meeting Law requirements. </a:t>
            </a:r>
            <a:endParaRPr lang="en-US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Agendas will be distributed at least 48 hours in advance and include clear discussion topics.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Meeting minutes will be made publicly available within a reasonable timeframe.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No deliberation or decision-making will occur outside of publicly posted meetings.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Members will listen actively and respectfully to all speakers, including public comments.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Disagreements will be expressed constructively, focusing on ideas rather than individuals.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Interruptions will be minimized to ensure equitable participation by co-leads.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Time will be allocated for public comment, with clear guidelines on duration and format.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Members will acknowledge and consider public input as part of the decision-making process. </a:t>
            </a:r>
            <a:endParaRPr lang="en-US" sz="2000">
              <a:solidFill>
                <a:schemeClr val="tx1"/>
              </a:solidFill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</a:rPr>
              <a:t>Task Force Norms (continued)</a:t>
            </a:r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Language access and accommodations will be provided to ensure inclusive participation.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Meetings will be held in accessible locations and/or virtually to accommodate diverse needs.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Materials will be shared in plain language and translated.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will strive to uplift voices from the frontline and historically marginalized communities.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will review materials in advance and come prepared to engage thoughtfully.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Attendance and punctuality are expected; members will notify the co-leads in advance if they are unable to attend. Members may send someone to attend the meetings in a public capacity, but that individual does not hold voting rights or formal standing within the task force.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Conflicts of interest will be disclosed and managed in accordance with applicable guidance.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Norms will be revisited periodically to reflect evolving needs and feedback.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are encouraged to suggest improvements to meeting processes and accessibility. </a:t>
            </a:r>
          </a:p>
          <a:p>
            <a:pPr marL="383540" lvl="1">
              <a:buFont typeface="Wingdings" panose="05000000000000000000" pitchFamily="2" charset="2"/>
              <a:buChar char="§"/>
            </a:pPr>
            <a:endParaRPr lang="en-US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0FE9E-D1F9-6225-0BD6-212A89ABD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560" y="1937174"/>
            <a:ext cx="10831132" cy="4398993"/>
          </a:xfrm>
        </p:spPr>
        <p:txBody>
          <a:bodyPr vert="horz" lIns="0" tIns="45720" rIns="0" bIns="45720" rtlCol="0" anchor="t">
            <a:normAutofit fontScale="70000" lnSpcReduction="20000"/>
          </a:bodyPr>
          <a:lstStyle/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en-US" sz="2400">
                <a:solidFill>
                  <a:srgbClr val="404040"/>
                </a:solidFill>
                <a:latin typeface="Arial"/>
                <a:ea typeface="+mn-lt"/>
                <a:cs typeface="Arial"/>
              </a:rPr>
              <a:t>Welcome and Roll call 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en-US" sz="2400">
                <a:solidFill>
                  <a:srgbClr val="404040"/>
                </a:solidFill>
                <a:latin typeface="Arial"/>
                <a:ea typeface="+mn-lt"/>
                <a:cs typeface="Arial"/>
              </a:rPr>
              <a:t>Review of November 3 Meeting 4 minutes [Vote]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en-US" sz="2400">
                <a:solidFill>
                  <a:srgbClr val="404040"/>
                </a:solidFill>
                <a:latin typeface="Arial"/>
                <a:ea typeface="+mn-lt"/>
                <a:cs typeface="Arial"/>
              </a:rPr>
              <a:t>Overview of meeting processes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292100" indent="0">
              <a:lnSpc>
                <a:spcPct val="80000"/>
              </a:lnSpc>
              <a:buClr>
                <a:srgbClr val="004B24"/>
              </a:buClr>
              <a:buNone/>
            </a:pPr>
            <a:r>
              <a:rPr lang="en-US" sz="2400" b="1">
                <a:solidFill>
                  <a:srgbClr val="404040"/>
                </a:solidFill>
                <a:latin typeface="Arial"/>
                <a:ea typeface="+mn-lt"/>
                <a:cs typeface="Arial"/>
              </a:rPr>
              <a:t>Old Business: </a:t>
            </a:r>
          </a:p>
          <a:p>
            <a:pPr marL="292100" indent="0">
              <a:lnSpc>
                <a:spcPct val="80000"/>
              </a:lnSpc>
              <a:buClr>
                <a:srgbClr val="004B24"/>
              </a:buClr>
              <a:buNone/>
            </a:pPr>
            <a:r>
              <a:rPr lang="en-US" sz="2400">
                <a:solidFill>
                  <a:srgbClr val="404040"/>
                </a:solidFill>
                <a:latin typeface="Arial"/>
                <a:ea typeface="+mn-lt"/>
                <a:cs typeface="Arial"/>
              </a:rPr>
              <a:t>4.    Discuss preliminary recommendations for the Task Force’s final report</a:t>
            </a:r>
            <a:endParaRPr lang="en-US" sz="2400">
              <a:latin typeface="Arial"/>
              <a:ea typeface="+mn-lt"/>
              <a:cs typeface="Arial"/>
            </a:endParaRPr>
          </a:p>
          <a:p>
            <a:pPr marL="292100" indent="0">
              <a:lnSpc>
                <a:spcPct val="80000"/>
              </a:lnSpc>
              <a:buNone/>
            </a:pPr>
            <a:r>
              <a:rPr lang="en-US" sz="2400">
                <a:solidFill>
                  <a:srgbClr val="404040"/>
                </a:solidFill>
                <a:latin typeface="Arial"/>
                <a:ea typeface="+mn-lt"/>
                <a:cs typeface="Arial"/>
              </a:rPr>
              <a:t>      (Tabled Item from Task Force Meeting #4)</a:t>
            </a:r>
            <a:endParaRPr lang="en-US">
              <a:solidFill>
                <a:srgbClr val="404040"/>
              </a:solidFill>
              <a:latin typeface="Calibri" panose="020F0502020204030204"/>
              <a:ea typeface="+mn-lt"/>
              <a:cs typeface="Calibri"/>
            </a:endParaRPr>
          </a:p>
          <a:p>
            <a:pPr marL="292100" indent="0">
              <a:lnSpc>
                <a:spcPct val="80000"/>
              </a:lnSpc>
              <a:buNone/>
            </a:pPr>
            <a:r>
              <a:rPr lang="en-US" sz="2400" b="1">
                <a:solidFill>
                  <a:srgbClr val="404040"/>
                </a:solidFill>
                <a:latin typeface="Arial"/>
                <a:ea typeface="+mn-lt"/>
                <a:cs typeface="Arial"/>
              </a:rPr>
              <a:t>New Business:</a:t>
            </a:r>
          </a:p>
          <a:p>
            <a:pPr marL="292100" indent="0">
              <a:lnSpc>
                <a:spcPct val="60000"/>
              </a:lnSpc>
              <a:buNone/>
            </a:pPr>
            <a:r>
              <a:rPr lang="en-US" sz="2400">
                <a:solidFill>
                  <a:srgbClr val="404040"/>
                </a:solidFill>
                <a:latin typeface="Arial"/>
                <a:ea typeface="+mn-lt"/>
                <a:cs typeface="Arial"/>
              </a:rPr>
              <a:t>5.   CRTF Survey Update and Discussion [Vote]</a:t>
            </a:r>
          </a:p>
          <a:p>
            <a:pPr marL="292100" indent="0">
              <a:lnSpc>
                <a:spcPct val="60000"/>
              </a:lnSpc>
              <a:buNone/>
            </a:pPr>
            <a:r>
              <a:rPr lang="en-US" sz="2400">
                <a:solidFill>
                  <a:srgbClr val="404040"/>
                </a:solidFill>
                <a:latin typeface="Arial"/>
                <a:ea typeface="+mn-lt"/>
                <a:cs typeface="Arial"/>
              </a:rPr>
              <a:t>6.   Discuss the Public Hearings</a:t>
            </a:r>
          </a:p>
          <a:p>
            <a:pPr marL="292100" indent="0">
              <a:lnSpc>
                <a:spcPct val="60000"/>
              </a:lnSpc>
              <a:buNone/>
            </a:pPr>
            <a:r>
              <a:rPr lang="en-US" sz="2400">
                <a:solidFill>
                  <a:srgbClr val="404040"/>
                </a:solidFill>
                <a:latin typeface="Arial"/>
                <a:ea typeface="+mn-lt"/>
                <a:cs typeface="Arial"/>
              </a:rPr>
              <a:t>7.   Focus Groups Update and Discussion</a:t>
            </a:r>
            <a:endParaRPr lang="en-US" sz="2400">
              <a:latin typeface="Arial"/>
              <a:cs typeface="Arial"/>
            </a:endParaRPr>
          </a:p>
          <a:p>
            <a:pPr marL="292100" indent="0">
              <a:lnSpc>
                <a:spcPct val="60000"/>
              </a:lnSpc>
              <a:buNone/>
            </a:pPr>
            <a:r>
              <a:rPr lang="en-US" sz="2400">
                <a:solidFill>
                  <a:srgbClr val="404040"/>
                </a:solidFill>
                <a:latin typeface="Arial"/>
                <a:ea typeface="+mn-lt"/>
                <a:cs typeface="Arial"/>
              </a:rPr>
              <a:t>8.   Discuss the November 6 site walk</a:t>
            </a:r>
          </a:p>
          <a:p>
            <a:pPr marL="292100" indent="0">
              <a:lnSpc>
                <a:spcPct val="60000"/>
              </a:lnSpc>
              <a:buNone/>
            </a:pPr>
            <a:r>
              <a:rPr lang="en-US" sz="2400">
                <a:solidFill>
                  <a:srgbClr val="404040"/>
                </a:solidFill>
                <a:latin typeface="Arial"/>
                <a:ea typeface="+mn-lt"/>
                <a:cs typeface="Arial"/>
              </a:rPr>
              <a:t>9.   Questions from Task Force members</a:t>
            </a:r>
          </a:p>
          <a:p>
            <a:pPr marL="292100" indent="0">
              <a:lnSpc>
                <a:spcPct val="60000"/>
              </a:lnSpc>
              <a:buNone/>
            </a:pPr>
            <a:r>
              <a:rPr lang="en-US" sz="2400">
                <a:solidFill>
                  <a:srgbClr val="404040"/>
                </a:solidFill>
                <a:latin typeface="Arial"/>
                <a:ea typeface="+mn-lt"/>
                <a:cs typeface="Arial"/>
              </a:rPr>
              <a:t>10. Public comments (as time is permissible)</a:t>
            </a:r>
            <a:endParaRPr lang="en-US" sz="2400">
              <a:solidFill>
                <a:srgbClr val="404040"/>
              </a:solidFill>
              <a:latin typeface="Arial"/>
              <a:cs typeface="Arial"/>
            </a:endParaRPr>
          </a:p>
          <a:p>
            <a:pPr marL="292100" indent="0">
              <a:lnSpc>
                <a:spcPct val="60000"/>
              </a:lnSpc>
              <a:buNone/>
            </a:pPr>
            <a:r>
              <a:rPr lang="en-US" sz="2400">
                <a:solidFill>
                  <a:srgbClr val="404040"/>
                </a:solidFill>
                <a:latin typeface="Arial"/>
                <a:ea typeface="+mn-lt"/>
                <a:cs typeface="Arial"/>
              </a:rPr>
              <a:t>11. Adjourn [Vote]</a:t>
            </a:r>
          </a:p>
          <a:p>
            <a:pPr marL="383540" lvl="1"/>
            <a:endParaRPr lang="en-US" sz="2400">
              <a:solidFill>
                <a:srgbClr val="40404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FE7AB-35EA-863E-3B1A-841BBAE46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B8F18-D46C-881E-2ADD-6BDB44422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Review of 11/3 Meeting 4 Minutes [Vote]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F34AC9-1166-4AD0-DCB5-250F09981F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Any amendments?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Vote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1446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3cfc0ac8aed9f7a91ed02540dcce4c9b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251ff37047bb3922f60ec7e8c8d9d4e0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DF1B4A7-2522-4C55-B0CA-8B68D827813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FCC6D2-FC4B-4DE0-9F14-A00187044BD8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8F6FF82-FE7A-41E4-9095-CE55FAD4DF43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Retrospect</vt:lpstr>
      <vt:lpstr>Charles River Task Force on  Equitable River Access</vt:lpstr>
      <vt:lpstr>Notification of Recording</vt:lpstr>
      <vt:lpstr>Interpretation Logistics</vt:lpstr>
      <vt:lpstr>Zoom Logistics</vt:lpstr>
      <vt:lpstr> Roll Call</vt:lpstr>
      <vt:lpstr>Task Force Norms</vt:lpstr>
      <vt:lpstr>Task Force Norms (continued)</vt:lpstr>
      <vt:lpstr>Agenda</vt:lpstr>
      <vt:lpstr>Review of 11/3 Meeting 4 Minutes [Vote]</vt:lpstr>
      <vt:lpstr>Overview of Meeting Processes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2</cp:revision>
  <dcterms:created xsi:type="dcterms:W3CDTF">2025-11-26T14:59:35Z</dcterms:created>
  <dcterms:modified xsi:type="dcterms:W3CDTF">2025-12-05T15:48:00Z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</Properties>
</file>