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7" r:id="rId5"/>
    <p:sldId id="287" r:id="rId6"/>
    <p:sldId id="297" r:id="rId7"/>
    <p:sldId id="279" r:id="rId8"/>
    <p:sldId id="285" r:id="rId9"/>
    <p:sldId id="258" r:id="rId10"/>
    <p:sldId id="273" r:id="rId11"/>
    <p:sldId id="288" r:id="rId12"/>
    <p:sldId id="312" r:id="rId13"/>
    <p:sldId id="282" r:id="rId14"/>
    <p:sldId id="304" r:id="rId15"/>
    <p:sldId id="307" r:id="rId16"/>
    <p:sldId id="313" r:id="rId17"/>
    <p:sldId id="318" r:id="rId18"/>
    <p:sldId id="302" r:id="rId19"/>
    <p:sldId id="308" r:id="rId20"/>
    <p:sldId id="309" r:id="rId21"/>
    <p:sldId id="310" r:id="rId22"/>
    <p:sldId id="311" r:id="rId23"/>
    <p:sldId id="298" r:id="rId24"/>
    <p:sldId id="303" r:id="rId25"/>
    <p:sldId id="31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E024DE79-1B04-7D7E-940F-0101FA4E2514}" name="Translation Staff 7" initials="TS7" userId="S-1-5-21-2908740814-649741892-379563398-2138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7277EC-96DC-01E7-5450-FDB36FBCB111}" v="99" dt="2026-02-02T18:56:12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69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 err="1">
                <a:latin typeface="Times New Roman" pitchFamily="18" charset="0"/>
                <a:ea typeface="+mj-lt"/>
                <a:cs typeface="Times New Roman" pitchFamily="18" charset="0"/>
              </a:rPr>
              <a:t>የCharles</a:t>
            </a:r>
            <a:r>
              <a:rPr lang="en-US" sz="5000" dirty="0">
                <a:latin typeface="Times New Roman" pitchFamily="18" charset="0"/>
                <a:ea typeface="+mj-lt"/>
                <a:cs typeface="Times New Roman" pitchFamily="18" charset="0"/>
              </a:rPr>
              <a:t> River </a:t>
            </a:r>
            <a:r>
              <a:rPr lang="en-US" sz="5000" dirty="0" err="1">
                <a:latin typeface="Times New Roman" pitchFamily="18" charset="0"/>
                <a:ea typeface="+mj-lt"/>
                <a:cs typeface="Times New Roman" pitchFamily="18" charset="0"/>
              </a:rPr>
              <a:t>ሰራተኛ</a:t>
            </a:r>
            <a:r>
              <a:rPr lang="en-US" sz="5000" dirty="0">
                <a:latin typeface="Times New Roman" pitchFamily="18" charset="0"/>
                <a:ea typeface="+mj-lt"/>
                <a:cs typeface="Times New Roman" pitchFamily="18" charset="0"/>
              </a:rPr>
              <a:t> </a:t>
            </a:r>
            <a:r>
              <a:rPr lang="en-US" sz="5000" dirty="0" err="1">
                <a:latin typeface="Times New Roman" pitchFamily="18" charset="0"/>
                <a:ea typeface="+mj-lt"/>
                <a:cs typeface="Times New Roman" pitchFamily="18" charset="0"/>
              </a:rPr>
              <a:t>ሀይል</a:t>
            </a:r>
            <a:r>
              <a:rPr lang="en-US" sz="5000" dirty="0">
                <a:latin typeface="Times New Roman" pitchFamily="18" charset="0"/>
                <a:ea typeface="+mj-lt"/>
                <a:cs typeface="Times New Roman" pitchFamily="18" charset="0"/>
              </a:rPr>
              <a:t> </a:t>
            </a:r>
            <a:r>
              <a:rPr lang="en-US" sz="5000" dirty="0" err="1">
                <a:latin typeface="Times New Roman" pitchFamily="18" charset="0"/>
                <a:ea typeface="+mj-lt"/>
                <a:cs typeface="Times New Roman" pitchFamily="18" charset="0"/>
              </a:rPr>
              <a:t>ለዕኩል</a:t>
            </a:r>
            <a:br>
              <a:rPr lang="en-US" sz="5000" dirty="0">
                <a:latin typeface="Times New Roman" pitchFamily="18" charset="0"/>
                <a:ea typeface="+mj-lt"/>
                <a:cs typeface="Times New Roman" pitchFamily="18" charset="0"/>
              </a:rPr>
            </a:br>
            <a:r>
              <a:rPr lang="en-US" sz="5000" dirty="0" err="1">
                <a:latin typeface="Times New Roman" pitchFamily="18" charset="0"/>
                <a:ea typeface="+mj-lt"/>
                <a:cs typeface="Times New Roman" pitchFamily="18" charset="0"/>
              </a:rPr>
              <a:t>የወንዝ</a:t>
            </a:r>
            <a:r>
              <a:rPr lang="en-US" sz="5000" dirty="0">
                <a:latin typeface="Times New Roman" pitchFamily="18" charset="0"/>
                <a:ea typeface="+mj-lt"/>
                <a:cs typeface="Times New Roman" pitchFamily="18" charset="0"/>
              </a:rPr>
              <a:t> </a:t>
            </a:r>
            <a:r>
              <a:rPr lang="en-US" sz="5000" dirty="0" err="1">
                <a:latin typeface="Times New Roman" pitchFamily="18" charset="0"/>
                <a:ea typeface="+mj-lt"/>
                <a:cs typeface="Times New Roman" pitchFamily="18" charset="0"/>
              </a:rPr>
              <a:t>ተደራሽነት</a:t>
            </a:r>
            <a:endParaRPr lang="en-US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cap="none" dirty="0" err="1">
                <a:solidFill>
                  <a:srgbClr val="004B24"/>
                </a:solidFill>
                <a:latin typeface="Times New Roman" pitchFamily="18" charset="0"/>
                <a:cs typeface="Times New Roman" pitchFamily="18" charset="0"/>
              </a:rPr>
              <a:t>የስብሰባ</a:t>
            </a:r>
            <a:r>
              <a:rPr lang="en-US" sz="2800" cap="none" dirty="0">
                <a:solidFill>
                  <a:srgbClr val="004B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cap="none" dirty="0" err="1">
                <a:solidFill>
                  <a:srgbClr val="004B24"/>
                </a:solidFill>
                <a:latin typeface="Times New Roman" pitchFamily="18" charset="0"/>
                <a:cs typeface="Times New Roman" pitchFamily="18" charset="0"/>
              </a:rPr>
              <a:t>ቀን</a:t>
            </a:r>
            <a:r>
              <a:rPr lang="en-US" sz="2800" cap="none" dirty="0">
                <a:solidFill>
                  <a:srgbClr val="004B24"/>
                </a:solidFill>
                <a:latin typeface="Times New Roman" pitchFamily="18" charset="0"/>
                <a:cs typeface="Times New Roman" pitchFamily="18" charset="0"/>
              </a:rPr>
              <a:t> 6 | </a:t>
            </a:r>
            <a:r>
              <a:rPr lang="en-US" sz="2800" cap="none" dirty="0" err="1">
                <a:solidFill>
                  <a:srgbClr val="004B24"/>
                </a:solidFill>
                <a:latin typeface="Times New Roman" pitchFamily="18" charset="0"/>
                <a:cs typeface="Times New Roman" pitchFamily="18" charset="0"/>
              </a:rPr>
              <a:t>ጥር</a:t>
            </a:r>
            <a:r>
              <a:rPr lang="en-US" sz="2800" cap="none" dirty="0">
                <a:solidFill>
                  <a:srgbClr val="004B24"/>
                </a:solidFill>
                <a:latin typeface="Times New Roman" pitchFamily="18" charset="0"/>
                <a:cs typeface="Times New Roman" pitchFamily="18" charset="0"/>
              </a:rPr>
              <a:t> 28, 2026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የሰራተኛ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ሀይሉ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አቅርቦት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ምንድን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ነው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?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/>
        </p:nvSpPr>
        <p:spPr>
          <a:xfrm>
            <a:off x="985520" y="2577254"/>
            <a:ext cx="10058400" cy="377135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እስከ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30, 2026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ለህዝብ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ተወካዮች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ለሴኔቱ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ሪፖርት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ከምክረ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ሀሳቦች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ጋር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ማስገባት</a:t>
            </a:r>
            <a:r>
              <a:rPr lang="ti-ET" sz="2800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9481A-1112-4A29-5860-48D3E18A7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4368A-E9AB-1BA2-5146-606961866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የFall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ተሳትፎ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ግብረ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መልስ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ምርመራ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84950-C345-4162-763A-3DDB7F4BC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895" y="1908069"/>
            <a:ext cx="5889044" cy="4455027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buClr>
                <a:srgbClr val="004B24"/>
              </a:buClr>
            </a:pP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ግብረ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መልስ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በሚከተለው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ተሰብስቧል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ቤት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ለቤት</a:t>
            </a:r>
            <a:br>
              <a:rPr lang="en-US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129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በራሪ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ጽሁፎች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ተሰጥተዋል</a:t>
            </a:r>
            <a:br>
              <a:rPr lang="en-US" sz="18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35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ነዋሪዎችን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አናግረናል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የአንድ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ለአንድ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ውይይቶች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(8)</a:t>
            </a:r>
            <a:br>
              <a:rPr lang="en-US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en-US" dirty="0" err="1">
                <a:latin typeface="Times New Roman" pitchFamily="18" charset="0"/>
                <a:ea typeface="Calibri"/>
                <a:cs typeface="Times New Roman" pitchFamily="18" charset="0"/>
              </a:rPr>
              <a:t>የ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Cambridgeport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የነዋሪዎች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ማህበር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የCambridge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የማህበረሰብ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ማዕከል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የCambridge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የማህበረሰብ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ጤና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መምሪያ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Homeowners Rehab Inc.፣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Rivermark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የትኩረት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ቡድን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ውይይትን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ተከትሎ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የCambridge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ከተማ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የግንኙነቶችና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የማህበረሰብ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ተሳትፎ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ዳይሬክተሮች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የCambridge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የመኖሪያ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ቤት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ባለስልጣን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Magazine Beach Partners</a:t>
            </a: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1AA7210-EBBE-9FF2-484F-6A4340C485F8}"/>
              </a:ext>
            </a:extLst>
          </p:cNvPr>
          <p:cNvSpPr txBox="1">
            <a:spLocks/>
          </p:cNvSpPr>
          <p:nvPr/>
        </p:nvSpPr>
        <p:spPr>
          <a:xfrm>
            <a:off x="7572149" y="1914792"/>
            <a:ext cx="4622779" cy="4455027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endParaRPr lang="en-US" b="1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የትኩረት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ቡድን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(1)</a:t>
            </a:r>
            <a:br>
              <a:rPr lang="en-US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 panose="020F0502020204030204"/>
                <a:cs typeface="Times New Roman" pitchFamily="18" charset="0"/>
              </a:rPr>
              <a:t>808-812 Memorial Drive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የህዝብ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ስብሰባዎች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(2)</a:t>
            </a:r>
            <a:br>
              <a:rPr lang="en-US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የቨርቹዋል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52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ተሳታፊዎች</a:t>
            </a:r>
            <a:br>
              <a:rPr lang="en-US" sz="18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የገጽ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ለገጽ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77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ተሳታፊዎች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የዳሰሳ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ጥናት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(475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ምላሾች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</a:p>
          <a:p>
            <a:endParaRPr lang="en-US" dirty="0">
              <a:solidFill>
                <a:srgbClr val="40404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245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B6629-8845-4CF8-724A-605563D92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AC5B1-0400-B90F-D27F-6D8E6032B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የግብረ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መልስ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ጭብጦች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87E333-5B6C-4E5E-9A26-352505A5F9EB}"/>
              </a:ext>
            </a:extLst>
          </p:cNvPr>
          <p:cNvSpPr txBox="1">
            <a:spLocks/>
          </p:cNvSpPr>
          <p:nvPr/>
        </p:nvSpPr>
        <p:spPr>
          <a:xfrm>
            <a:off x="1198933" y="1990810"/>
            <a:ext cx="9964888" cy="431992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ዋና</a:t>
            </a:r>
            <a:r>
              <a:rPr lang="en-US" sz="2800" b="1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ዋና</a:t>
            </a:r>
            <a:r>
              <a:rPr lang="en-US" sz="2800" b="1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ጭብጦች</a:t>
            </a: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 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በፕሮጀክትና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የማሻሻያ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ሂደት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ላይ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am-ET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ከ 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DCR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የተጨማሪ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መደበኛ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ወቅታዊ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መረጃዎች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ፍላጎት</a:t>
            </a:r>
            <a:endParaRPr lang="en-US" sz="2400" dirty="0">
              <a:solidFill>
                <a:schemeClr val="tx1"/>
              </a:solidFill>
              <a:latin typeface="Nyala" pitchFamily="2" charset="0"/>
              <a:ea typeface="Calibri"/>
              <a:cs typeface="Calibri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በዙሪያው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ያሉ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መንገዶች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መዘጋቶች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ተጽእኖን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መረዳት</a:t>
            </a:r>
            <a:endParaRPr lang="en-US" sz="2400" dirty="0">
              <a:solidFill>
                <a:schemeClr val="tx1"/>
              </a:solidFill>
              <a:latin typeface="Nyala" pitchFamily="2" charset="0"/>
              <a:ea typeface="Calibri"/>
              <a:cs typeface="Calibri"/>
            </a:endParaRP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በተሳትፎ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ውስጥ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ተጎጂ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ማህበረሰቦችን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የማካተት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ፍላጎት</a:t>
            </a:r>
            <a:endParaRPr lang="en-US" dirty="0">
              <a:solidFill>
                <a:schemeClr val="tx1"/>
              </a:solidFill>
              <a:latin typeface="Nyala" pitchFamily="2" charset="0"/>
            </a:endParaRP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የመሰረተ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ልማት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ማሻሻያዎችና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የደህንነት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ፍላጎት</a:t>
            </a:r>
            <a:endParaRPr lang="en-US" dirty="0">
              <a:solidFill>
                <a:schemeClr val="tx1"/>
              </a:solidFill>
              <a:latin typeface="Nyala" pitchFamily="2" charset="0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የደህንነት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ፍጥነት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ገደቦች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ፍላጎት</a:t>
            </a:r>
            <a:endParaRPr lang="en-US" sz="2200" dirty="0">
              <a:solidFill>
                <a:schemeClr val="tx1"/>
              </a:solidFill>
              <a:latin typeface="Nyala" pitchFamily="2" charset="0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ለደህንነት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አመቺ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የእግረኛ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መንገዶችና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የተሻለ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የመንገድ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መብራት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ፍላጎት</a:t>
            </a:r>
            <a:endParaRPr lang="en-US" sz="2200" dirty="0">
              <a:solidFill>
                <a:schemeClr val="tx1"/>
              </a:solidFill>
              <a:latin typeface="Nyala" pitchFamily="2" charset="0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የመንገድ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መሰረተ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ልማት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ለውጦችና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የጥገና</a:t>
            </a:r>
            <a:r>
              <a:rPr lang="en-US" sz="22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ፍላጎት</a:t>
            </a:r>
            <a:endParaRPr lang="en-US" sz="2200" dirty="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5440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EF70F-A4B9-EF01-1290-D5208834E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8E0EB-E123-119E-B08F-50FE6F610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የግብረ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መልስ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ውይይት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ጥያቄዎች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7BD424-FD9E-0A28-6FB3-F3D50BCCCE2F}"/>
              </a:ext>
            </a:extLst>
          </p:cNvPr>
          <p:cNvSpPr txBox="1">
            <a:spLocks/>
          </p:cNvSpPr>
          <p:nvPr/>
        </p:nvSpPr>
        <p:spPr>
          <a:xfrm>
            <a:off x="1198933" y="2275290"/>
            <a:ext cx="9954728" cy="403544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የውይይት</a:t>
            </a:r>
            <a:r>
              <a:rPr lang="en-US" sz="2800" b="1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ጥያቄዎች</a:t>
            </a:r>
            <a:r>
              <a:rPr lang="en-US" sz="2800" b="1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 </a:t>
            </a: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/>
              <a:t>ሰዎች</a:t>
            </a:r>
            <a:r>
              <a:rPr lang="en-US" sz="2400" dirty="0"/>
              <a:t> </a:t>
            </a:r>
            <a:r>
              <a:rPr lang="en-US" sz="2400" dirty="0" err="1"/>
              <a:t>ካጋሩት</a:t>
            </a:r>
            <a:r>
              <a:rPr lang="en-US" sz="2400" dirty="0"/>
              <a:t> </a:t>
            </a:r>
            <a:r>
              <a:rPr lang="en-US" sz="2400" dirty="0" err="1"/>
              <a:t>ግብረ</a:t>
            </a:r>
            <a:r>
              <a:rPr lang="en-US" sz="2400" dirty="0"/>
              <a:t> </a:t>
            </a:r>
            <a:r>
              <a:rPr lang="en-US" sz="2400" dirty="0" err="1"/>
              <a:t>መልስ</a:t>
            </a:r>
            <a:r>
              <a:rPr lang="en-US" sz="2400" dirty="0"/>
              <a:t> </a:t>
            </a:r>
            <a:r>
              <a:rPr lang="en-US" sz="2400" dirty="0" err="1"/>
              <a:t>ውስጥ</a:t>
            </a:r>
            <a:r>
              <a:rPr lang="en-US" sz="2400" dirty="0"/>
              <a:t> </a:t>
            </a:r>
            <a:r>
              <a:rPr lang="en-US" sz="2400" dirty="0" err="1"/>
              <a:t>የትኞቹ</a:t>
            </a:r>
            <a:r>
              <a:rPr lang="en-US" sz="2400" dirty="0"/>
              <a:t> </a:t>
            </a:r>
            <a:r>
              <a:rPr lang="en-US" sz="2400" dirty="0" err="1"/>
              <a:t>ጭብጦች</a:t>
            </a:r>
            <a:r>
              <a:rPr lang="en-US" sz="2400" dirty="0"/>
              <a:t>/ </a:t>
            </a:r>
            <a:r>
              <a:rPr lang="en-US" sz="2400" dirty="0" err="1"/>
              <a:t>ዋና</a:t>
            </a:r>
            <a:r>
              <a:rPr lang="en-US" sz="2400" dirty="0"/>
              <a:t> </a:t>
            </a:r>
            <a:r>
              <a:rPr lang="en-US" sz="2400" dirty="0" err="1"/>
              <a:t>ዋና</a:t>
            </a:r>
            <a:r>
              <a:rPr lang="en-US" sz="2400" dirty="0"/>
              <a:t> </a:t>
            </a:r>
            <a:r>
              <a:rPr lang="en-US" sz="2400" dirty="0" err="1"/>
              <a:t>ነጥቦች</a:t>
            </a:r>
            <a:r>
              <a:rPr lang="en-US" sz="2400" dirty="0"/>
              <a:t> </a:t>
            </a:r>
            <a:r>
              <a:rPr lang="en-US" sz="2400" dirty="0" err="1"/>
              <a:t>ልቀው</a:t>
            </a:r>
            <a:r>
              <a:rPr lang="en-US" sz="2400" dirty="0"/>
              <a:t> </a:t>
            </a:r>
            <a:r>
              <a:rPr lang="en-US" sz="2400" dirty="0" err="1"/>
              <a:t>ይታዩዎታል</a:t>
            </a:r>
            <a:r>
              <a:rPr lang="en-US" sz="2400" dirty="0">
                <a:solidFill>
                  <a:schemeClr val="tx1"/>
                </a:solidFill>
                <a:latin typeface="Nyala" pitchFamily="2" charset="0"/>
                <a:ea typeface="Calibri"/>
                <a:cs typeface="Calibri"/>
              </a:rPr>
              <a:t>?</a:t>
            </a:r>
            <a:endParaRPr lang="en-US" dirty="0">
              <a:solidFill>
                <a:schemeClr val="tx1"/>
              </a:solidFill>
              <a:latin typeface="Nyala" pitchFamily="2" charset="0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ግብረ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መልሱ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ለሰራተኛ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ሀይሉ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ምክረ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ሀሳቦች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እንዴት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መረጃ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ሊሰጥ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ይችላል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? </a:t>
            </a:r>
            <a:endParaRPr lang="en-US" dirty="0">
              <a:solidFill>
                <a:srgbClr val="404040"/>
              </a:solidFill>
              <a:latin typeface="Nyala" pitchFamily="2" charset="0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ቀጣዩ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ዙር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የህዝብ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ስብሰባዎች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እንዴት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ሊሻሻል</a:t>
            </a:r>
            <a:r>
              <a:rPr lang="en-US" sz="2400" dirty="0">
                <a:solidFill>
                  <a:srgbClr val="000000"/>
                </a:solidFill>
                <a:latin typeface="Nyala" pitchFamily="2" charset="0"/>
                <a:ea typeface="Calibri"/>
                <a:cs typeface="Segoe UI"/>
              </a:rPr>
              <a:t>? </a:t>
            </a:r>
            <a:endParaRPr lang="en-US" dirty="0">
              <a:latin typeface="Nyala" pitchFamily="2" charset="0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993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BB1B4-2BDA-930F-7F32-7585D2748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Arrow: Pentagon 1346">
            <a:extLst>
              <a:ext uri="{FF2B5EF4-FFF2-40B4-BE49-F238E27FC236}">
                <a16:creationId xmlns:a16="http://schemas.microsoft.com/office/drawing/2014/main" id="{79B40913-5ED2-ED80-DB5E-B9DC55847B2D}"/>
              </a:ext>
            </a:extLst>
          </p:cNvPr>
          <p:cNvSpPr/>
          <p:nvPr/>
        </p:nvSpPr>
        <p:spPr>
          <a:xfrm>
            <a:off x="10209066" y="4745180"/>
            <a:ext cx="1913656" cy="1082384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ምክረ</a:t>
            </a:r>
            <a:r>
              <a:rPr lang="en-US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ሀሳቦቹን</a:t>
            </a:r>
            <a:r>
              <a:rPr lang="en-US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ማጠናቀቅ</a:t>
            </a:r>
            <a:r>
              <a:rPr lang="en-US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 + </a:t>
            </a:r>
            <a:r>
              <a:rPr lang="en-US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ማስገባት</a:t>
            </a:r>
            <a:endParaRPr lang="en-US" b="1" dirty="0">
              <a:solidFill>
                <a:srgbClr val="002060"/>
              </a:solidFill>
              <a:ea typeface="Calibri"/>
              <a:cs typeface="Calibri"/>
            </a:endParaRPr>
          </a:p>
        </p:txBody>
      </p:sp>
      <p:sp>
        <p:nvSpPr>
          <p:cNvPr id="1346" name="Rectangle 1345">
            <a:extLst>
              <a:ext uri="{FF2B5EF4-FFF2-40B4-BE49-F238E27FC236}">
                <a16:creationId xmlns:a16="http://schemas.microsoft.com/office/drawing/2014/main" id="{87C0C6D9-EEF7-5233-2459-E4EECE2057C3}"/>
              </a:ext>
            </a:extLst>
          </p:cNvPr>
          <p:cNvSpPr/>
          <p:nvPr/>
        </p:nvSpPr>
        <p:spPr>
          <a:xfrm>
            <a:off x="8484077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ግብዓቱን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መገምገም</a:t>
            </a:r>
            <a:endParaRPr lang="en-US" sz="1600" dirty="0">
              <a:solidFill>
                <a:srgbClr val="002060"/>
              </a:solidFill>
              <a:latin typeface="Nyala" pitchFamily="2" charset="0"/>
              <a:ea typeface="Calibri"/>
              <a:cs typeface="Calibri"/>
            </a:endParaRPr>
          </a:p>
        </p:txBody>
      </p:sp>
      <p:sp>
        <p:nvSpPr>
          <p:cNvPr id="1345" name="Rectangle 1344">
            <a:extLst>
              <a:ext uri="{FF2B5EF4-FFF2-40B4-BE49-F238E27FC236}">
                <a16:creationId xmlns:a16="http://schemas.microsoft.com/office/drawing/2014/main" id="{8461E970-7208-2850-81AE-C3D04B077F0E}"/>
              </a:ext>
            </a:extLst>
          </p:cNvPr>
          <p:cNvSpPr/>
          <p:nvPr/>
        </p:nvSpPr>
        <p:spPr>
          <a:xfrm>
            <a:off x="6760918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የህዝብ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ስብሰባዎችን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+ </a:t>
            </a:r>
            <a:endParaRPr lang="en-US" dirty="0">
              <a:latin typeface="Nyala" pitchFamily="2" charset="0"/>
            </a:endParaRPr>
          </a:p>
          <a:p>
            <a:pPr algn="ctr"/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በምክረ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ሀሳቦቹ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ላይ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የህዝብወ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ግብረ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መልስ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ለማግኘት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የዳሰሳ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ጥናት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ማስጀመርወ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 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1344" name="Rectangle 1343">
            <a:extLst>
              <a:ext uri="{FF2B5EF4-FFF2-40B4-BE49-F238E27FC236}">
                <a16:creationId xmlns:a16="http://schemas.microsoft.com/office/drawing/2014/main" id="{509E2423-BA26-5CE8-69F2-4E43EE438BF2}"/>
              </a:ext>
            </a:extLst>
          </p:cNvPr>
          <p:cNvSpPr/>
          <p:nvPr/>
        </p:nvSpPr>
        <p:spPr>
          <a:xfrm>
            <a:off x="5037759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ለጸደይ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ወቅት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ተሳትፎ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ስምሪት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ማካሄድ</a:t>
            </a:r>
            <a:r>
              <a:rPr lang="en-US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 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3A3963A-5ACE-93AC-6A93-6402D190B3A2}"/>
              </a:ext>
            </a:extLst>
          </p:cNvPr>
          <p:cNvSpPr/>
          <p:nvPr/>
        </p:nvSpPr>
        <p:spPr>
          <a:xfrm>
            <a:off x="3323259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ለፀደይ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ወቅት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የተሳትፎ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ቀናትን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መወሰን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 </a:t>
            </a:r>
            <a:b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</a:br>
            <a:r>
              <a:rPr lang="en-US" sz="12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(*</a:t>
            </a:r>
            <a:r>
              <a:rPr lang="en-US" sz="12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የCHA</a:t>
            </a:r>
            <a:r>
              <a:rPr lang="en-US" sz="12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 </a:t>
            </a:r>
            <a:r>
              <a:rPr lang="en-US" sz="12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የትኩረት</a:t>
            </a:r>
            <a:r>
              <a:rPr lang="en-US" sz="12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ቡድኖችን</a:t>
            </a:r>
            <a:r>
              <a:rPr lang="en-US" sz="12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ማዘጋጀት</a:t>
            </a:r>
            <a:r>
              <a:rPr lang="en-US" sz="12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)</a:t>
            </a:r>
            <a:endParaRPr lang="en-US" sz="1200" dirty="0">
              <a:latin typeface="Nyala" pitchFamily="2" charset="0"/>
              <a:ea typeface="Calibri"/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077C227-9AA9-A63B-5C8A-50B25B796DA5}"/>
              </a:ext>
            </a:extLst>
          </p:cNvPr>
          <p:cNvSpPr/>
          <p:nvPr/>
        </p:nvSpPr>
        <p:spPr>
          <a:xfrm>
            <a:off x="1600100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በተሳትፎ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የጊዜ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ሰሌዳ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(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እና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የትኩረት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ቡድኖች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)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ላይ</a:t>
            </a:r>
            <a:r>
              <a:rPr lang="en-US" sz="14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መወያየት</a:t>
            </a:r>
            <a:endParaRPr lang="en-US" sz="1400" dirty="0">
              <a:solidFill>
                <a:srgbClr val="002060"/>
              </a:solidFill>
              <a:latin typeface="Nyala" pitchFamily="2" charset="0"/>
              <a:ea typeface="Calibri"/>
              <a:cs typeface="Calibri"/>
            </a:endParaRPr>
          </a:p>
        </p:txBody>
      </p:sp>
      <p:sp>
        <p:nvSpPr>
          <p:cNvPr id="1585" name="Rectangle 1584">
            <a:extLst>
              <a:ext uri="{FF2B5EF4-FFF2-40B4-BE49-F238E27FC236}">
                <a16:creationId xmlns:a16="http://schemas.microsoft.com/office/drawing/2014/main" id="{C6EDCC6A-1E09-3692-C9D2-69F626E51F8C}"/>
              </a:ext>
            </a:extLst>
          </p:cNvPr>
          <p:cNvSpPr/>
          <p:nvPr/>
        </p:nvSpPr>
        <p:spPr>
          <a:xfrm>
            <a:off x="65255" y="4744586"/>
            <a:ext cx="1396446" cy="10832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የተሳትፎ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መለኪያዎች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</a:p>
        </p:txBody>
      </p:sp>
      <p:sp>
        <p:nvSpPr>
          <p:cNvPr id="61" name="Arrow: Pentagon 60">
            <a:extLst>
              <a:ext uri="{FF2B5EF4-FFF2-40B4-BE49-F238E27FC236}">
                <a16:creationId xmlns:a16="http://schemas.microsoft.com/office/drawing/2014/main" id="{C9E39F3A-54D3-2B30-D938-218477A9722A}"/>
              </a:ext>
            </a:extLst>
          </p:cNvPr>
          <p:cNvSpPr/>
          <p:nvPr/>
        </p:nvSpPr>
        <p:spPr>
          <a:xfrm>
            <a:off x="10209067" y="3463635"/>
            <a:ext cx="1913656" cy="839931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ምክረ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ሀሳቦቹን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ማጠናቀቅ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+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ማስገባት</a:t>
            </a:r>
            <a:endParaRPr lang="en-US" sz="1600" dirty="0">
              <a:solidFill>
                <a:srgbClr val="002060"/>
              </a:solidFill>
              <a:latin typeface="Nyala" pitchFamily="2" charset="0"/>
              <a:ea typeface="Calibri"/>
              <a:cs typeface="Calibri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E8E19AC-5A60-3184-A1B8-450BDD38B57C}"/>
              </a:ext>
            </a:extLst>
          </p:cNvPr>
          <p:cNvSpPr/>
          <p:nvPr/>
        </p:nvSpPr>
        <p:spPr>
          <a:xfrm>
            <a:off x="8484077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በግብዓቱ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ላይ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ተመስርቶ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ረቂቅ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ምክረ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ሀሳቦቹን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ማረም</a:t>
            </a:r>
            <a:endParaRPr lang="en-US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E3CC4D7-36FF-C8E7-F251-B5DC5E5D3899}"/>
              </a:ext>
            </a:extLst>
          </p:cNvPr>
          <p:cNvSpPr/>
          <p:nvPr/>
        </p:nvSpPr>
        <p:spPr>
          <a:xfrm>
            <a:off x="6760919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ረቂቅ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ምክረ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ሀሳቦችን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የህዝብ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ግብዓት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ለማግኘት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ማውጣት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E9E8025-2D0B-A6C8-0394-C32F265904E4}"/>
              </a:ext>
            </a:extLst>
          </p:cNvPr>
          <p:cNvSpPr/>
          <p:nvPr/>
        </p:nvSpPr>
        <p:spPr>
          <a:xfrm>
            <a:off x="50377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ረቂቅ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ምክረ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ሀሳቦቹን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ማረም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+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ለህዝብ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ማዘጋጀት</a:t>
            </a:r>
            <a:r>
              <a:rPr lang="en-US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 </a:t>
            </a:r>
            <a:endParaRPr lang="en-US" dirty="0">
              <a:solidFill>
                <a:srgbClr val="002060"/>
              </a:solidFill>
              <a:latin typeface="Nyala" pitchFamily="2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6F3911A-04E8-8908-8329-8A5F13388EF5}"/>
              </a:ext>
            </a:extLst>
          </p:cNvPr>
          <p:cNvSpPr/>
          <p:nvPr/>
        </p:nvSpPr>
        <p:spPr>
          <a:xfrm>
            <a:off x="33232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ምክረ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ሀሳቦችን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ማርቀቅ</a:t>
            </a:r>
            <a:r>
              <a:rPr lang="en-US" sz="1600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endParaRPr lang="en-US" sz="1600" dirty="0">
              <a:solidFill>
                <a:srgbClr val="002060"/>
              </a:solidFill>
              <a:latin typeface="Nyala" pitchFamily="2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D4EDEEA-703D-7CCC-DC12-C9ED421BC795}"/>
              </a:ext>
            </a:extLst>
          </p:cNvPr>
          <p:cNvSpPr/>
          <p:nvPr/>
        </p:nvSpPr>
        <p:spPr>
          <a:xfrm>
            <a:off x="1600101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ከFall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የተወሰደውን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ግብዓት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መገምገም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4" name="Rectangle 1583">
            <a:extLst>
              <a:ext uri="{FF2B5EF4-FFF2-40B4-BE49-F238E27FC236}">
                <a16:creationId xmlns:a16="http://schemas.microsoft.com/office/drawing/2014/main" id="{4417856E-CDAD-74CE-D6A5-3F2A85AC3D33}"/>
              </a:ext>
            </a:extLst>
          </p:cNvPr>
          <p:cNvSpPr/>
          <p:nvPr/>
        </p:nvSpPr>
        <p:spPr>
          <a:xfrm>
            <a:off x="67449" y="3462020"/>
            <a:ext cx="1395188" cy="8428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የሪፖርት</a:t>
            </a:r>
            <a:r>
              <a:rPr lang="en-US" sz="1600" b="1" dirty="0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Nyala" pitchFamily="2" charset="0"/>
                <a:ea typeface="Calibri"/>
                <a:cs typeface="Calibri"/>
              </a:rPr>
              <a:t>መለኪያዎች</a:t>
            </a:r>
            <a:endParaRPr lang="en-US" sz="1600" b="1" dirty="0">
              <a:solidFill>
                <a:srgbClr val="002060"/>
              </a:solidFill>
              <a:latin typeface="Nyala" pitchFamily="2" charset="0"/>
              <a:ea typeface="Calibri"/>
              <a:cs typeface="Calibri"/>
            </a:endParaRPr>
          </a:p>
        </p:txBody>
      </p:sp>
      <p:sp>
        <p:nvSpPr>
          <p:cNvPr id="41" name="Arrow: Pentagon 40">
            <a:extLst>
              <a:ext uri="{FF2B5EF4-FFF2-40B4-BE49-F238E27FC236}">
                <a16:creationId xmlns:a16="http://schemas.microsoft.com/office/drawing/2014/main" id="{D363533C-8FA7-5ACB-4270-1862BD97EA09}"/>
              </a:ext>
            </a:extLst>
          </p:cNvPr>
          <p:cNvSpPr/>
          <p:nvPr/>
        </p:nvSpPr>
        <p:spPr>
          <a:xfrm>
            <a:off x="10209068" y="2208068"/>
            <a:ext cx="1913656" cy="796636"/>
          </a:xfrm>
          <a:prstGeom prst="homePlate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Nyala" pitchFamily="2" charset="0"/>
                <a:ea typeface="Calibri"/>
                <a:cs typeface="Calibri"/>
              </a:rPr>
              <a:t>ሰኔ</a:t>
            </a:r>
            <a:endParaRPr lang="en-US" b="1" dirty="0">
              <a:latin typeface="Nyala" pitchFamily="2" charset="0"/>
              <a:ea typeface="Calibri"/>
              <a:cs typeface="Calibri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867722C-7844-EBDE-2BD4-4102743E6E4A}"/>
              </a:ext>
            </a:extLst>
          </p:cNvPr>
          <p:cNvSpPr/>
          <p:nvPr/>
        </p:nvSpPr>
        <p:spPr>
          <a:xfrm>
            <a:off x="8484081" y="2208726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Nyala" pitchFamily="2" charset="0"/>
                <a:ea typeface="Calibri"/>
                <a:cs typeface="Calibri"/>
              </a:rPr>
              <a:t>ግንቦት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23C9649-45FB-01A5-0AF4-86D5C3115A24}"/>
              </a:ext>
            </a:extLst>
          </p:cNvPr>
          <p:cNvSpPr/>
          <p:nvPr/>
        </p:nvSpPr>
        <p:spPr>
          <a:xfrm>
            <a:off x="6760921" y="2208725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Nyala" pitchFamily="2" charset="0"/>
                <a:ea typeface="Calibri"/>
                <a:cs typeface="Calibri"/>
              </a:rPr>
              <a:t>ሚያዚያ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1576D8C-B85B-0FAD-79CC-1B61199CC46D}"/>
              </a:ext>
            </a:extLst>
          </p:cNvPr>
          <p:cNvSpPr/>
          <p:nvPr/>
        </p:nvSpPr>
        <p:spPr>
          <a:xfrm>
            <a:off x="5037761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Nyala" pitchFamily="2" charset="0"/>
                <a:ea typeface="Calibri"/>
                <a:cs typeface="Calibri"/>
              </a:rPr>
              <a:t>መጋቢት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1BBC547-6A1A-4E75-40DB-7CF94470822D}"/>
              </a:ext>
            </a:extLst>
          </p:cNvPr>
          <p:cNvSpPr/>
          <p:nvPr/>
        </p:nvSpPr>
        <p:spPr>
          <a:xfrm>
            <a:off x="3323260" y="2208723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Nyala" pitchFamily="2" charset="0"/>
                <a:ea typeface="Calibri"/>
                <a:cs typeface="Calibri"/>
              </a:rPr>
              <a:t>የካቲት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039837E-16DE-35CA-F884-66A45ABC1BA4}"/>
              </a:ext>
            </a:extLst>
          </p:cNvPr>
          <p:cNvSpPr/>
          <p:nvPr/>
        </p:nvSpPr>
        <p:spPr>
          <a:xfrm>
            <a:off x="1600102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Nyala" pitchFamily="2" charset="0"/>
                <a:ea typeface="Calibri"/>
                <a:cs typeface="Calibri"/>
              </a:rPr>
              <a:t>ጥር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1583" name="Rectangle 1582">
            <a:extLst>
              <a:ext uri="{FF2B5EF4-FFF2-40B4-BE49-F238E27FC236}">
                <a16:creationId xmlns:a16="http://schemas.microsoft.com/office/drawing/2014/main" id="{2ADD5C8E-3326-16C4-8F20-DFEE7C491A1D}"/>
              </a:ext>
            </a:extLst>
          </p:cNvPr>
          <p:cNvSpPr/>
          <p:nvPr/>
        </p:nvSpPr>
        <p:spPr>
          <a:xfrm>
            <a:off x="67450" y="2208731"/>
            <a:ext cx="1383982" cy="7920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Nyala" pitchFamily="2" charset="0"/>
                <a:ea typeface="Calibri"/>
                <a:cs typeface="Calibri"/>
              </a:rPr>
              <a:t>ወር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DF5132-1387-C392-3CF6-FBDAFE60B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የተሻሻለ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የፕሮጀክት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የጊዜ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ሰሌዳ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endParaRPr lang="en-US" dirty="0">
              <a:latin typeface="Nyal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083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የፕሮጀክት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ዕቅድ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: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የካቲት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የየካቲት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መለኪያዎች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 </a:t>
            </a:r>
            <a:endParaRPr lang="en-US" dirty="0">
              <a:solidFill>
                <a:schemeClr val="accent3">
                  <a:lumMod val="76000"/>
                </a:schemeClr>
              </a:solidFill>
              <a:latin typeface="Nyala" pitchFamily="2" charset="0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ለሚያዚያ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የህዝብ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ስብሰባዎች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ስምሪት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መንደፍ</a:t>
            </a:r>
            <a:endParaRPr lang="en-US" sz="2800" dirty="0">
              <a:solidFill>
                <a:srgbClr val="404040"/>
              </a:solidFill>
              <a:latin typeface="Nyala" pitchFamily="2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በጥር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ውይይት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ላይ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የተመሰረተ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የምክረ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ሀሳቦች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የመጀመሪያ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ረቂቅ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 </a:t>
            </a:r>
            <a:endParaRPr lang="en-US" dirty="0">
              <a:solidFill>
                <a:srgbClr val="404040"/>
              </a:solidFill>
              <a:latin typeface="Nyala" pitchFamily="2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(</a:t>
            </a:r>
            <a:r>
              <a:rPr lang="en-US" sz="2800" i="1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የህዝብ</a:t>
            </a: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የቤተሰብ</a:t>
            </a: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የትኩረት</a:t>
            </a: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ቡድኖች</a:t>
            </a: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ውይይት</a:t>
            </a: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መንደፍ</a:t>
            </a: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)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dirty="0"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3A32DA-38FE-23DD-05FA-7046C2E34193}"/>
              </a:ext>
            </a:extLst>
          </p:cNvPr>
          <p:cNvSpPr txBox="1"/>
          <p:nvPr/>
        </p:nvSpPr>
        <p:spPr>
          <a:xfrm>
            <a:off x="6461760" y="2153919"/>
            <a:ext cx="4998720" cy="36225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ለየካቲት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የሰራተኛ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ሀይሉ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የሚሰሩ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ስራዎች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: </a:t>
            </a:r>
            <a:br>
              <a:rPr lang="en-US" sz="21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21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TF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ግብዓቶችን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ለግምገማ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ግብረ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መልስ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በስብሰባው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ለሚሰጡ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ለየትኛውም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ድምጾች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ለውይይት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አስቀድመው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ያዘጋጃሉ</a:t>
            </a:r>
            <a:r>
              <a:rPr lang="ti-ET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።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በህዝብ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የስምሪት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ግብዓት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መስጠት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በመጀመሪያ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ረቂቅ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ሀሳቦች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መወያየት</a:t>
            </a:r>
            <a:endParaRPr lang="en-US" dirty="0">
              <a:solidFill>
                <a:srgbClr val="000000"/>
              </a:solidFill>
              <a:latin typeface="Times New Roman" pitchFamily="18" charset="0"/>
              <a:ea typeface="Calibri" panose="020F0502020204030204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በህዝብ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የቤተሰብ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የትኩረት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ቡድኖች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አጀንዳ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፣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ቀናት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የስምሪት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ቋ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ንቋ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መስጠት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4A3B5-92EE-7270-EE20-664406136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1D56E-F93B-FE77-54A6-F5142F562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የፕሮጀክት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ዕቅድ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: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መጋቢት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የመጋቢት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መለኪያዎች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 </a:t>
            </a:r>
            <a:endParaRPr lang="en-US" dirty="0">
              <a:solidFill>
                <a:schemeClr val="accent3">
                  <a:lumMod val="76000"/>
                </a:schemeClr>
              </a:solidFill>
              <a:latin typeface="Nyala" pitchFamily="2" charset="0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ለሚያዚያ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የህዝብ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ስብሰባዎች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ስምሪት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መንደፍ</a:t>
            </a:r>
            <a:endParaRPr lang="en-US" sz="2800" dirty="0">
              <a:solidFill>
                <a:srgbClr val="404040"/>
              </a:solidFill>
              <a:latin typeface="Nyala" pitchFamily="2" charset="0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ለህዝብ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ስብሰባዎች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አጀንዳ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ማርቀቅ</a:t>
            </a:r>
            <a:endParaRPr lang="en-US" sz="2800" dirty="0">
              <a:solidFill>
                <a:srgbClr val="404040"/>
              </a:solidFill>
              <a:latin typeface="Nyala" pitchFamily="2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ከህዝብ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ስብሰባዎች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ጎን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ለጎን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የዳሰሳ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ጥናት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ማርቀቅ</a:t>
            </a:r>
            <a:endParaRPr lang="en-US" sz="2800" dirty="0">
              <a:solidFill>
                <a:srgbClr val="404040"/>
              </a:solidFill>
              <a:latin typeface="Nyala" pitchFamily="2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በየካቲት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ግብረ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መልስ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ላይ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ተመስርቶ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ረቂቅ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ምክረ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ሀሳቦቹን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ማረም</a:t>
            </a:r>
            <a:endParaRPr lang="en-US" sz="2800" dirty="0">
              <a:solidFill>
                <a:srgbClr val="404040"/>
              </a:solidFill>
              <a:latin typeface="Nyala" pitchFamily="2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(</a:t>
            </a:r>
            <a:r>
              <a:rPr lang="en-US" sz="2800" i="1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የህዝብ</a:t>
            </a: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የቤተሰብ</a:t>
            </a: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የትኩረት</a:t>
            </a: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ቡድኖች</a:t>
            </a: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i="1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ማዘጋጀት</a:t>
            </a:r>
            <a:r>
              <a:rPr lang="en-US" sz="2800" i="1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)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814BDC-3BA7-42EE-3BC9-1C89F9EB712D}"/>
              </a:ext>
            </a:extLst>
          </p:cNvPr>
          <p:cNvSpPr txBox="1"/>
          <p:nvPr/>
        </p:nvSpPr>
        <p:spPr>
          <a:xfrm>
            <a:off x="6461760" y="2153919"/>
            <a:ext cx="4998720" cy="37605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ለመጋቢት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የሰራተኛ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ሀይሉ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የሚሰሩ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ስራዎች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: </a:t>
            </a:r>
            <a:br>
              <a:rPr lang="en-US" sz="21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21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TF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ግብዓቶችን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ለግምገማ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ግብረ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መልስ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በስብሰባው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ለሚሰጡ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ለየትኛውም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ድምጾች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ለውይይት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አስቀድመው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ያዘጋጃሉ</a:t>
            </a:r>
            <a:r>
              <a:rPr lang="ti-ET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።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በህዝብ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አጀንዳ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መስጠት</a:t>
            </a:r>
            <a:endParaRPr lang="en-US" sz="2100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በዳሰሳ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ጥናት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መስጠት</a:t>
            </a:r>
            <a:endParaRPr lang="en-US" sz="2100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በረቂቅ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ሀሳቦች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መወያየት</a:t>
            </a:r>
            <a:endParaRPr lang="en-US" sz="2100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ረቂቅ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ሀሳቦቹን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ለ30-ቀን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የህዝብ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አስተያየት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መስጫ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ጊዜ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በማውጣት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መስጠት</a:t>
            </a:r>
            <a:endParaRPr lang="en-US" sz="2100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FA4E36A-24AB-78AC-8E66-2EAFF7060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259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73D4D-E4A5-8A2E-0D85-6D6DD0F3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D21E9-25EE-1B5D-40CB-7694DC4B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የፕሮጀክት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ዕቅድ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: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ሚያዚያ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F4DE1-7310-0827-6E63-A8F101B88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60972"/>
            <a:ext cx="4500880" cy="4094202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የሚያዚያ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መለኪያዎች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 </a:t>
            </a:r>
            <a:endParaRPr lang="en-US" dirty="0">
              <a:solidFill>
                <a:schemeClr val="accent3">
                  <a:lumMod val="76000"/>
                </a:schemeClr>
              </a:solidFill>
              <a:latin typeface="Nyala" pitchFamily="2" charset="0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የዳሰሳ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ጥናት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ማስጀመር</a:t>
            </a:r>
            <a:endParaRPr lang="en-US" sz="2800" dirty="0">
              <a:solidFill>
                <a:srgbClr val="404040"/>
              </a:solidFill>
              <a:latin typeface="Nyala" pitchFamily="2" charset="0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የህዝብ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ስብሰባዎች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ማዘጋጀት</a:t>
            </a:r>
            <a:endParaRPr lang="en-US" sz="2800" dirty="0">
              <a:solidFill>
                <a:srgbClr val="404040"/>
              </a:solidFill>
              <a:latin typeface="Aptos Narrow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512F7-9A60-BC79-0067-7538B0DC66EC}"/>
              </a:ext>
            </a:extLst>
          </p:cNvPr>
          <p:cNvSpPr txBox="1"/>
          <p:nvPr/>
        </p:nvSpPr>
        <p:spPr>
          <a:xfrm>
            <a:off x="6461760" y="2153919"/>
            <a:ext cx="4998720" cy="43422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ለሚያዚያ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የሰራተኛ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ሀይሉ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የሚሰሩ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ስራዎች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: </a:t>
            </a:r>
            <a:br>
              <a:rPr lang="en-US" sz="21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21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TF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ግብዓቶችን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ለግምገማ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ግብረ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መልስ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በስብሰባው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ለሚሰጡ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ለየትኛውም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ድምጾች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ለውይይት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አስቀድመው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ያዘጋጃሉ</a:t>
            </a:r>
            <a:r>
              <a:rPr lang="ti-ET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።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በህዝብ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ስብሰባዎች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በተሰማው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ነገር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መወያየት</a:t>
            </a:r>
            <a:endParaRPr lang="en-US" sz="2100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ከዳሰሳ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ጥናት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በተገኙ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የመጀመሪያ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ግኝቶች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መወያየት</a:t>
            </a:r>
            <a:endParaRPr lang="en-US" sz="2100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በረቂቅ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ሀሳቦች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የመጨረሻ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እርማቶች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መወያየት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4B4FF04-65E8-544F-18BB-CE741317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576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460C5-28BE-4EB1-0CD4-CE16E8F08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E1211-36B3-FE41-1736-4016CE0B4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289" y="277272"/>
            <a:ext cx="10058400" cy="1450757"/>
          </a:xfrm>
        </p:spPr>
        <p:txBody>
          <a:bodyPr/>
          <a:lstStyle/>
          <a:p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የፕሮጀክት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ዕቅድ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: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ግንቦት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877EB-3222-D8C1-5708-DB4678183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የግንቦት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መለኪያዎች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en-US" dirty="0">
              <a:solidFill>
                <a:schemeClr val="accent3">
                  <a:lumMod val="76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የ30-ቀን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የህዝብ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አስተያየት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መስጫ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ጊዜን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ተከትሎ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ረቂቅ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ምክረ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ሀሳቦቹን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ማረም</a:t>
            </a:r>
            <a:endParaRPr lang="en-US" sz="2800" dirty="0">
              <a:solidFill>
                <a:srgbClr val="40404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ረቂቅ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ምክረ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ሀሳቦችን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ማርቀቅ</a:t>
            </a:r>
            <a:endParaRPr lang="en-US" sz="2800" dirty="0">
              <a:solidFill>
                <a:srgbClr val="40404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800" dirty="0">
              <a:solidFill>
                <a:srgbClr val="40404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solidFill>
                <a:srgbClr val="40404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Times New Roman" pitchFamily="18" charset="0"/>
              <a:ea typeface="Calibri" panose="020F0502020204030204"/>
              <a:cs typeface="Times New Roman" pitchFamily="18" charset="0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4605A-1F38-A4BF-5357-BB613103E92B}"/>
              </a:ext>
            </a:extLst>
          </p:cNvPr>
          <p:cNvSpPr txBox="1"/>
          <p:nvPr/>
        </p:nvSpPr>
        <p:spPr>
          <a:xfrm>
            <a:off x="6461760" y="2153919"/>
            <a:ext cx="4998720" cy="34696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ለግንቦት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የሰራተኛ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ሀይሉ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የሚሰሩ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ስራዎች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: </a:t>
            </a:r>
            <a:br>
              <a:rPr lang="en-US" sz="21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21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TF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ግብዓቶችን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ለግምገማ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ግብረ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መልስ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በስብሰባው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ለሚሰጡ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ለየትኛውም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ድምጾች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ለውይይት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አስቀድመው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ያዘጋጃሉ</a:t>
            </a:r>
            <a:r>
              <a:rPr lang="ti-ET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።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የረቂቅ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ሀሳቦች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እርማቶችን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መገምገም</a:t>
            </a:r>
            <a:endParaRPr lang="en-US" sz="2100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ሀሳቦቹን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ለማጠናቀቅ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መስጠት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6537B16-F980-51B1-4BE6-A29E805AA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816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75882-7591-AB6C-D0C9-C21081B3C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8CB4A-9730-28FD-9941-0DF088866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950" y="267942"/>
            <a:ext cx="10058400" cy="1450757"/>
          </a:xfrm>
        </p:spPr>
        <p:txBody>
          <a:bodyPr/>
          <a:lstStyle/>
          <a:p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የፕሮጀክት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ዕቅድ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: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ሰኔ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FD9A7-95A8-D1CB-7A3A-4DE28DD08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የሰኔ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መለኪያዎች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Nyala" pitchFamily="2" charset="0"/>
                <a:ea typeface="Calibri"/>
                <a:cs typeface="Calibri"/>
              </a:rPr>
              <a:t> </a:t>
            </a:r>
            <a:endParaRPr lang="en-US" dirty="0">
              <a:solidFill>
                <a:schemeClr val="accent3">
                  <a:lumMod val="76000"/>
                </a:schemeClr>
              </a:solidFill>
              <a:latin typeface="Nyala" pitchFamily="2" charset="0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በሰራተኛ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ሀይሉ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የምክረ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ሀሳቦች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ሪፖርት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ላይ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የሚደረግ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የመጨረሻ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ውይይት</a:t>
            </a:r>
            <a:endParaRPr lang="en-US" sz="2800" dirty="0">
              <a:solidFill>
                <a:srgbClr val="404040"/>
              </a:solidFill>
              <a:latin typeface="Aptos Narrow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4C4839-201B-389E-CEFC-FF1B4DF041C8}"/>
              </a:ext>
            </a:extLst>
          </p:cNvPr>
          <p:cNvSpPr txBox="1"/>
          <p:nvPr/>
        </p:nvSpPr>
        <p:spPr>
          <a:xfrm>
            <a:off x="6461760" y="2153919"/>
            <a:ext cx="4998720" cy="29992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ለሰኔ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የሰራተኛ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ሀይሉ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የሚሰሩ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ስራዎች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Times New Roman" pitchFamily="18" charset="0"/>
                <a:cs typeface="Times New Roman" pitchFamily="18" charset="0"/>
              </a:rPr>
              <a:t> : </a:t>
            </a:r>
            <a:br>
              <a:rPr lang="en-US" sz="21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21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TF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ግብዓቶችን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ለግምገማ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ግብረ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መልስ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በስብሰባው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ለሚሰጡ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ለየትኛውም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ድምጾች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ለውይይት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አስቀድመው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ያዘጋጃሉ</a:t>
            </a:r>
            <a:r>
              <a:rPr lang="ti-ET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።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የመጨረሻ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ሪፖርት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ለማስገባት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ድምጽ</a:t>
            </a:r>
            <a:r>
              <a:rPr lang="en-US" sz="2100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መስጠት</a:t>
            </a:r>
            <a:endParaRPr lang="en-US" sz="2100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1A83D9C-8D11-7333-A70F-138596E0E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66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  <a:ea typeface="Calibri Light"/>
                <a:cs typeface="Arial" panose="020B0604020202020204" pitchFamily="34" charset="0"/>
              </a:rPr>
              <a:t>የቀረጻ</a:t>
            </a:r>
            <a:r>
              <a:rPr lang="en-US" dirty="0">
                <a:latin typeface="Nyala" pitchFamily="2" charset="0"/>
                <a:ea typeface="Calibri Light"/>
                <a:cs typeface="Arial" panose="020B0604020202020204" pitchFamily="34" charset="0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Arial" panose="020B0604020202020204" pitchFamily="34" charset="0"/>
              </a:rPr>
              <a:t>ማስታወቂያ</a:t>
            </a:r>
            <a:endParaRPr lang="en-US" dirty="0">
              <a:latin typeface="Nyala" pitchFamily="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pPr lvl="0"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ይህ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የሚቀረጽ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ሲሆን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የአካባቢ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ጥበቃና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መዝናኛ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መምሪያ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ወይም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የኢነርጂና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የአካባቢ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ጉዳዮች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ስራ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አስፈጻሚ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ኦፊሰሩ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ቪዲዮውን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የማይንቀሳቀሱ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ምስሎችን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ድምጽ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የውይይት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ጽሁፎችን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ለማሰራጨት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ሊመርጡ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ይችላሉ</a:t>
            </a:r>
            <a:r>
              <a:rPr lang="ti-ET" sz="2400" dirty="0">
                <a:latin typeface="Times New Roman" pitchFamily="18" charset="0"/>
                <a:cs typeface="Times New Roman" pitchFamily="18" charset="0"/>
              </a:rPr>
              <a:t>።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በዚህ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የቨርቹዋል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በመቀጠል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የሚቀረጸው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ዝግጅት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አባል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ለመሆን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ይስማማሉ</a:t>
            </a:r>
            <a:r>
              <a:rPr lang="ti-ET" sz="2400" dirty="0">
                <a:latin typeface="Times New Roman" pitchFamily="18" charset="0"/>
                <a:cs typeface="Times New Roman" pitchFamily="18" charset="0"/>
              </a:rPr>
              <a:t>።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ቅጂዎቹና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የውይይት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ጽሁፎቹ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እንደ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የህዝብ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መዝገቦች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ተደርገው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ሊያዙ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ይችላሉ</a:t>
            </a:r>
            <a:r>
              <a:rPr lang="ti-ET" sz="2400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>
                <a:latin typeface="Nyala" pitchFamily="2" charset="0"/>
                <a:ea typeface="Calibri Light"/>
                <a:cs typeface="Calibri Light"/>
              </a:rPr>
              <a:t>የወደፊት</a:t>
            </a:r>
            <a:r>
              <a:rPr lang="en-US" sz="4400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sz="4400" dirty="0" err="1">
                <a:latin typeface="Nyala" pitchFamily="2" charset="0"/>
                <a:ea typeface="Calibri Light"/>
                <a:cs typeface="Calibri Light"/>
              </a:rPr>
              <a:t>የትኩረት</a:t>
            </a:r>
            <a:r>
              <a:rPr lang="en-US" sz="4400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sz="4400" dirty="0" err="1">
                <a:latin typeface="Nyala" pitchFamily="2" charset="0"/>
                <a:ea typeface="Calibri Light"/>
                <a:cs typeface="Calibri Light"/>
              </a:rPr>
              <a:t>ቡድኖች</a:t>
            </a:r>
            <a:r>
              <a:rPr lang="en-US" sz="4400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sz="4400" dirty="0" err="1">
                <a:latin typeface="Nyala" pitchFamily="2" charset="0"/>
                <a:ea typeface="Calibri Light"/>
                <a:cs typeface="Calibri Light"/>
              </a:rPr>
              <a:t>ዕቅድ</a:t>
            </a:r>
            <a:r>
              <a:rPr lang="en-US" sz="4400" dirty="0">
                <a:latin typeface="Nyala" pitchFamily="2" charset="0"/>
                <a:ea typeface="Calibri Light"/>
                <a:cs typeface="Calibri Light"/>
              </a:rPr>
              <a:t> [</a:t>
            </a:r>
            <a:r>
              <a:rPr lang="en-US" sz="4400" dirty="0" err="1">
                <a:latin typeface="Nyala" pitchFamily="2" charset="0"/>
                <a:ea typeface="Calibri Light"/>
                <a:cs typeface="Calibri Light"/>
              </a:rPr>
              <a:t>ድምጽ</a:t>
            </a:r>
            <a:r>
              <a:rPr lang="en-US" sz="4400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sz="4400" dirty="0" err="1">
                <a:latin typeface="Nyala" pitchFamily="2" charset="0"/>
                <a:ea typeface="Calibri Light"/>
                <a:cs typeface="Calibri Light"/>
              </a:rPr>
              <a:t>መስጠት</a:t>
            </a:r>
            <a:r>
              <a:rPr lang="en-US" sz="4400" dirty="0">
                <a:latin typeface="Nyala" pitchFamily="2" charset="0"/>
                <a:ea typeface="Calibri Light"/>
                <a:cs typeface="Calibri Light"/>
              </a:rPr>
              <a:t>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1410"/>
            <a:ext cx="10058400" cy="3877684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በCambridge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የመኖሪያ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ቤት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ባለስልጣን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የመሰብሰቢያ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ቦታዎች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የሚካሄዱ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የ3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የትኩረት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ቡድኖች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ውይይቶች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ዕቅድ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 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Woodrow Wilson Court 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Putnam Gardens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Lyndon B Johnson Apartments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ከቀዳሚው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ተሳትፎ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የትኩረት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ቡድን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ጋር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ተመሳሳይ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ይዘት</a:t>
            </a:r>
            <a:endParaRPr lang="en-US" sz="2800" dirty="0">
              <a:solidFill>
                <a:srgbClr val="40404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ድምጽ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መስጠት</a:t>
            </a:r>
            <a:r>
              <a:rPr lang="en-US" sz="2800" dirty="0">
                <a:solidFill>
                  <a:srgbClr val="4040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7E42-DAA5-AED2-D4E5-AA0EDD5DF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E6CB-316B-E627-ACD2-9E6CBFAB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የ</a:t>
            </a:r>
            <a:r>
              <a:rPr lang="am-ET" dirty="0">
                <a:latin typeface="Times New Roman" pitchFamily="18" charset="0"/>
                <a:ea typeface="Calibri Light"/>
                <a:cs typeface="Times New Roman" pitchFamily="18" charset="0"/>
              </a:rPr>
              <a:t>ታህሳስ 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1 </a:t>
            </a:r>
            <a:r>
              <a:rPr lang="am-ET" dirty="0">
                <a:latin typeface="Times New Roman" pitchFamily="18" charset="0"/>
                <a:ea typeface="Calibri Light"/>
                <a:cs typeface="Times New Roman" pitchFamily="18" charset="0"/>
              </a:rPr>
              <a:t>ቀን 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ስብሰባ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 5 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ቃለ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ጉባዔዎችን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መገምገም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 [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ድምጽ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መስጠት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2995-1C1D-5D77-78FC-BB0BE8E07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am-ET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ማንኛውም አይነት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ማሻሻያዎች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አሉ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ድምጽ</a:t>
            </a:r>
            <a:r>
              <a:rPr lang="en-US" sz="2800" dirty="0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Nyala" pitchFamily="2" charset="0"/>
                <a:ea typeface="Calibri"/>
                <a:cs typeface="Calibri"/>
              </a:rPr>
              <a:t>መስጠት</a:t>
            </a:r>
            <a:endParaRPr lang="en-US" sz="2800" dirty="0">
              <a:solidFill>
                <a:srgbClr val="404040"/>
              </a:solidFill>
              <a:latin typeface="Nyala" pitchFamily="2" charset="0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46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3D16B-8911-D177-2A2B-A228EA903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0FA491CF-CFF7-675E-DB4E-A7A41B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14320" y="4267200"/>
            <a:ext cx="233680" cy="2336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DD7E9CF4-88F8-230E-B517-078D255C1DF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484323"/>
            <a:ext cx="1892129" cy="328774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sz="2000" b="1" dirty="0" err="1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ሰኔ</a:t>
            </a:r>
            <a:endParaRPr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የሰራተኛ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ሀይሉ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መዝጊያ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ሪፖርት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ማጠናቀቅ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ማስገባት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4462117B-E26E-89D5-E266-58966407CD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490056"/>
            <a:ext cx="1885979" cy="3576635"/>
          </a:xfrm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b="1" dirty="0" err="1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ሚያዚያ</a:t>
            </a:r>
            <a:r>
              <a:rPr lang="en-US" sz="2000" b="1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ግንቦት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ለህዝብ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አስተያየት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መስጫ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ጊዜ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ሪፖርት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ማዘጋጀት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00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በረቂቅ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ሀሳቦች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ግብዓት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ለማግኘት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የሚካሄድ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የህዝብ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ስብሰባ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በረቂቅ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ሀሳቦቹ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የግብረ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መልስ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ዳሰሳ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ጥናት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ማስጀመር</a:t>
            </a:r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ግብዓቱን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ለመገምገም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ሀሳቦቹን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ለማጠናቀቅ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የሚካሄዱ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የሰራተኛ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ሀይሉ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ስብሰባዎች</a:t>
            </a:r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BDE25-59DC-3F73-E2DD-172169DD70D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1609" y="2493137"/>
            <a:ext cx="1970888" cy="3554428"/>
          </a:xfrm>
          <a:noFill/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n-US" sz="2000" b="1" dirty="0" err="1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መጋቢት</a:t>
            </a:r>
            <a:r>
              <a:rPr lang="en-US" sz="2000" b="1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ሚያዚያ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የግኝቶችና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ሀሳቦች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ረቂቅ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ሪፖርት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የቀጣዩ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ተሳትፎ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err="1">
                <a:latin typeface="Times New Roman" pitchFamily="18" charset="0"/>
                <a:cs typeface="Times New Roman" pitchFamily="18" charset="0"/>
              </a:rPr>
              <a:t>ስምሪት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በረቂቅ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ሀሳቦች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ተሳትፎ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ለመወያየት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የሚካሄዱ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የስራ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ሀይሉ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ስብሰባዎች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/>
              <a:buChar char="§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AC107CEE-1FDE-E09A-58DF-460C5C76277B}"/>
              </a:ext>
            </a:extLst>
          </p:cNvPr>
          <p:cNvSpPr txBox="1">
            <a:spLocks/>
          </p:cNvSpPr>
          <p:nvPr/>
        </p:nvSpPr>
        <p:spPr>
          <a:xfrm>
            <a:off x="2927288" y="2548545"/>
            <a:ext cx="2153768" cy="372037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b="1" dirty="0" err="1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የካቲት</a:t>
            </a:r>
            <a:r>
              <a:rPr lang="en-US" sz="2000" b="1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መጋቢት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ረቂቅ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ሄሳቦችን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በማዘጋጀት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ለመቀጠል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የሚካሄዱ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ሁለት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(2)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የሰራተኛ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ሀይሉ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ስብሰባዎች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ወርሀዊ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en-US" sz="1800" dirty="0">
                <a:latin typeface="Times New Roman" pitchFamily="18" charset="0"/>
                <a:cs typeface="Times New Roman" pitchFamily="18" charset="0"/>
              </a:rPr>
            </a:b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የህዝብ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አስተያየት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መስጫ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ጊዜ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ተሳትፎን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ማዘጋጀት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በCambridge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የመኖሪያ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ቤቶች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ባለስልጣን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የመሰብሰቢያ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ቦታዎች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ከነዋሪዎች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ጋር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የሚካሄዱ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የትኩረት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ቡድኖች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ውይይቶች</a:t>
            </a:r>
            <a:r>
              <a:rPr lang="ti-ET" sz="1800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US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buClr>
                <a:srgbClr val="004B24"/>
              </a:buClr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C06DE6-A924-E6A1-226F-4405FEEAC0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8675" y="2553034"/>
            <a:ext cx="1975486" cy="3012497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/>
            </a:pPr>
            <a:r>
              <a:rPr lang="en-US" sz="2000" b="1" dirty="0" err="1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ጥር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የሰራተኛ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ሀይል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#6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ጥር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28):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የመኸር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ወቅት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የተሳትፎ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ግብአትን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መገምገም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ለምክረ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ሀሳቦች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በመጀመሪያ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ሀሳቦች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መወያየት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 dirty="0">
              <a:latin typeface="Times New Roman" pitchFamily="18" charset="0"/>
              <a:ea typeface="+mn-lt"/>
              <a:cs typeface="Times New Roman" pitchFamily="18" charset="0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Times New Roman" pitchFamily="18" charset="0"/>
                <a:ea typeface="+mn-lt"/>
                <a:cs typeface="Times New Roman" pitchFamily="18" charset="0"/>
              </a:rPr>
              <a:t>በቀጣይ</a:t>
            </a:r>
            <a:r>
              <a:rPr lang="en-US" sz="1800" dirty="0">
                <a:latin typeface="Times New Roman" pitchFamily="18" charset="0"/>
                <a:ea typeface="+mn-lt"/>
                <a:cs typeface="Times New Roman" pitchFamily="18" charset="0"/>
              </a:rPr>
              <a:t> 6 </a:t>
            </a:r>
            <a:r>
              <a:rPr lang="en-US" sz="1800" dirty="0" err="1">
                <a:latin typeface="Times New Roman" pitchFamily="18" charset="0"/>
                <a:ea typeface="+mn-lt"/>
                <a:cs typeface="Times New Roman" pitchFamily="18" charset="0"/>
              </a:rPr>
              <a:t>ወራት</a:t>
            </a:r>
            <a:r>
              <a:rPr lang="en-US" sz="1800" dirty="0"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ea typeface="+mn-lt"/>
                <a:cs typeface="Times New Roman" pitchFamily="18" charset="0"/>
              </a:rPr>
              <a:t>የጊዜ</a:t>
            </a:r>
            <a:r>
              <a:rPr lang="en-US" sz="1800" dirty="0"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ea typeface="+mn-lt"/>
                <a:cs typeface="Times New Roman" pitchFamily="18" charset="0"/>
              </a:rPr>
              <a:t>ሰሌዳ</a:t>
            </a:r>
            <a:r>
              <a:rPr lang="en-US" sz="1800" dirty="0"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ea typeface="+mn-lt"/>
                <a:cs typeface="Times New Roman" pitchFamily="18" charset="0"/>
              </a:rPr>
              <a:t>ላይ</a:t>
            </a:r>
            <a:r>
              <a:rPr lang="en-US" sz="1800" dirty="0"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ea typeface="+mn-lt"/>
                <a:cs typeface="Times New Roman" pitchFamily="18" charset="0"/>
              </a:rPr>
              <a:t>መስማማት</a:t>
            </a:r>
            <a:endParaRPr lang="en-US" sz="1800" dirty="0">
              <a:latin typeface="Times New Roman" pitchFamily="18" charset="0"/>
              <a:ea typeface="+mn-lt"/>
              <a:cs typeface="Times New Roman" pitchFamily="18" charset="0"/>
            </a:endParaRP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BA5492A-713A-7DB4-6174-51ACA9BD6228}"/>
              </a:ext>
            </a:extLst>
          </p:cNvPr>
          <p:cNvSpPr txBox="1">
            <a:spLocks/>
          </p:cNvSpPr>
          <p:nvPr/>
        </p:nvSpPr>
        <p:spPr>
          <a:xfrm>
            <a:off x="9104229" y="1183878"/>
            <a:ext cx="2432678" cy="1154112"/>
          </a:xfrm>
          <a:prstGeom prst="rect">
            <a:avLst/>
          </a:prstGeo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>
                <a:solidFill>
                  <a:schemeClr val="accent1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ሪፖርት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ማጠናቀቅ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6D938-F918-E1D2-6E4A-93F50DA7E6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23618" y="1181873"/>
            <a:ext cx="3084388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የምክረ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ሀሳብ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ግብረ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መልስ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endParaRPr lang="en-US" dirty="0">
              <a:solidFill>
                <a:schemeClr val="bg1"/>
              </a:solidFill>
              <a:latin typeface="Nyala" pitchFamily="2" charset="0"/>
            </a:endParaRP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C7050-C9E7-C93C-406B-530F583E67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5795" y="1181873"/>
            <a:ext cx="2627629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ረቂቅ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ምክረ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ሀሳቦች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ማዘጋጀት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05A4F-E578-D1B5-C4F6-341B1D6AD5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7904" y="1181873"/>
            <a:ext cx="2187140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 fontScale="92500" lnSpcReduction="20000"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የ</a:t>
            </a:r>
            <a:r>
              <a:rPr lang="en-US" sz="2100" dirty="0" err="1">
                <a:solidFill>
                  <a:schemeClr val="bg1"/>
                </a:solidFill>
                <a:latin typeface="Nyala" pitchFamily="2" charset="0"/>
              </a:rPr>
              <a:t>መኸር</a:t>
            </a:r>
            <a:r>
              <a:rPr lang="en-US" sz="21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Nyala" pitchFamily="2" charset="0"/>
              </a:rPr>
              <a:t>ወቅት</a:t>
            </a:r>
            <a:r>
              <a:rPr lang="en-US" sz="21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ተሳትፎን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መልሶ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ማየትና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Nyala" pitchFamily="2" charset="0"/>
              </a:rPr>
              <a:t>መገምገም</a:t>
            </a:r>
            <a:r>
              <a:rPr lang="en-US" sz="2000" dirty="0">
                <a:solidFill>
                  <a:schemeClr val="bg1"/>
                </a:solidFill>
                <a:latin typeface="Nyala" pitchFamily="2" charset="0"/>
              </a:rPr>
              <a:t> </a:t>
            </a:r>
            <a:endParaRPr lang="en-US" dirty="0">
              <a:solidFill>
                <a:schemeClr val="bg1"/>
              </a:solidFill>
              <a:latin typeface="Nyala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95268D-982E-F928-B367-FB08D5B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222" y="345457"/>
            <a:ext cx="10643616" cy="717279"/>
          </a:xfrm>
        </p:spPr>
        <p:txBody>
          <a:bodyPr/>
          <a:lstStyle/>
          <a:p>
            <a:r>
              <a:rPr lang="en-US" sz="4100" cap="none" dirty="0" err="1">
                <a:solidFill>
                  <a:srgbClr val="404040"/>
                </a:solidFill>
                <a:latin typeface="Nyala" pitchFamily="2" charset="0"/>
                <a:ea typeface="+mj-lt"/>
                <a:cs typeface="+mj-lt"/>
              </a:rPr>
              <a:t>የተሻሻለ</a:t>
            </a:r>
            <a:r>
              <a:rPr lang="en-US" sz="4100" cap="none" dirty="0">
                <a:solidFill>
                  <a:srgbClr val="404040"/>
                </a:solidFill>
                <a:latin typeface="Nyala" pitchFamily="2" charset="0"/>
                <a:ea typeface="+mj-lt"/>
                <a:cs typeface="+mj-lt"/>
              </a:rPr>
              <a:t> </a:t>
            </a:r>
            <a:r>
              <a:rPr lang="en-US" sz="4100" cap="none" dirty="0" err="1">
                <a:solidFill>
                  <a:srgbClr val="404040"/>
                </a:solidFill>
                <a:latin typeface="Nyala" pitchFamily="2" charset="0"/>
                <a:ea typeface="+mj-lt"/>
                <a:cs typeface="+mj-lt"/>
              </a:rPr>
              <a:t>ጊዜያዊ</a:t>
            </a:r>
            <a:r>
              <a:rPr lang="en-US" sz="4100" cap="none" dirty="0">
                <a:solidFill>
                  <a:srgbClr val="404040"/>
                </a:solidFill>
                <a:latin typeface="Nyala" pitchFamily="2" charset="0"/>
                <a:ea typeface="+mj-lt"/>
                <a:cs typeface="+mj-lt"/>
              </a:rPr>
              <a:t> </a:t>
            </a:r>
            <a:r>
              <a:rPr lang="en-US" sz="4100" cap="none" dirty="0" err="1">
                <a:solidFill>
                  <a:srgbClr val="404040"/>
                </a:solidFill>
                <a:latin typeface="Nyala" pitchFamily="2" charset="0"/>
                <a:ea typeface="+mj-lt"/>
                <a:cs typeface="+mj-lt"/>
              </a:rPr>
              <a:t>የፕሮጀክት</a:t>
            </a:r>
            <a:r>
              <a:rPr lang="en-US" sz="4100" cap="none" dirty="0">
                <a:solidFill>
                  <a:srgbClr val="404040"/>
                </a:solidFill>
                <a:latin typeface="Nyala" pitchFamily="2" charset="0"/>
                <a:ea typeface="+mj-lt"/>
                <a:cs typeface="+mj-lt"/>
              </a:rPr>
              <a:t> </a:t>
            </a:r>
            <a:r>
              <a:rPr lang="en-US" sz="4100" cap="none" dirty="0" err="1">
                <a:solidFill>
                  <a:srgbClr val="404040"/>
                </a:solidFill>
                <a:latin typeface="Nyala" pitchFamily="2" charset="0"/>
                <a:ea typeface="+mj-lt"/>
                <a:cs typeface="+mj-lt"/>
              </a:rPr>
              <a:t>የጊዜ</a:t>
            </a:r>
            <a:r>
              <a:rPr lang="en-US" sz="4100" cap="none" dirty="0">
                <a:solidFill>
                  <a:srgbClr val="404040"/>
                </a:solidFill>
                <a:latin typeface="Nyala" pitchFamily="2" charset="0"/>
                <a:ea typeface="+mj-lt"/>
                <a:cs typeface="+mj-lt"/>
              </a:rPr>
              <a:t> </a:t>
            </a:r>
            <a:r>
              <a:rPr lang="en-US" sz="4100" cap="none" dirty="0" err="1">
                <a:solidFill>
                  <a:srgbClr val="404040"/>
                </a:solidFill>
                <a:latin typeface="Nyala" pitchFamily="2" charset="0"/>
                <a:ea typeface="+mj-lt"/>
                <a:cs typeface="+mj-lt"/>
              </a:rPr>
              <a:t>ሰሌዳ</a:t>
            </a:r>
            <a:r>
              <a:rPr lang="en-US" sz="4100" cap="none" dirty="0">
                <a:solidFill>
                  <a:srgbClr val="404040"/>
                </a:solidFill>
                <a:latin typeface="Nyala" pitchFamily="2" charset="0"/>
                <a:ea typeface="+mj-lt"/>
                <a:cs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186305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የማስተርጎም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ሎጅስቲክስ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400" dirty="0" err="1"/>
              <a:t>የቋንቋ</a:t>
            </a:r>
            <a:r>
              <a:rPr lang="en-US" sz="2400" dirty="0"/>
              <a:t> </a:t>
            </a:r>
            <a:r>
              <a:rPr lang="en-US" sz="2400" dirty="0" err="1"/>
              <a:t>ማስተርጎም</a:t>
            </a:r>
            <a:r>
              <a:rPr lang="en-US" sz="2400" dirty="0"/>
              <a:t> </a:t>
            </a:r>
            <a:r>
              <a:rPr lang="en-US" sz="2400" dirty="0" err="1"/>
              <a:t>አገልግሎት</a:t>
            </a:r>
            <a:r>
              <a:rPr lang="en-US" sz="2400" dirty="0"/>
              <a:t> </a:t>
            </a:r>
            <a:r>
              <a:rPr lang="en-US" sz="2400" dirty="0" err="1"/>
              <a:t>በስፓኒሽ</a:t>
            </a:r>
            <a:r>
              <a:rPr lang="en-US" sz="2400" dirty="0"/>
              <a:t>፣ </a:t>
            </a:r>
            <a:r>
              <a:rPr lang="en-US" sz="2400" dirty="0" err="1"/>
              <a:t>የብራዚል</a:t>
            </a:r>
            <a:r>
              <a:rPr lang="en-US" sz="2400" dirty="0"/>
              <a:t> </a:t>
            </a:r>
            <a:r>
              <a:rPr lang="en-US" sz="2400" dirty="0" err="1"/>
              <a:t>ፖርቹጋሊኛ</a:t>
            </a:r>
            <a:r>
              <a:rPr lang="en-US" sz="2400" dirty="0"/>
              <a:t>፣ </a:t>
            </a:r>
            <a:r>
              <a:rPr lang="en-US" sz="2400" dirty="0" err="1"/>
              <a:t>የሀይቲ</a:t>
            </a:r>
            <a:r>
              <a:rPr lang="en-US" sz="2400" dirty="0"/>
              <a:t> </a:t>
            </a:r>
            <a:r>
              <a:rPr lang="en-US" sz="2400" dirty="0" err="1"/>
              <a:t>ክሪዮል</a:t>
            </a:r>
            <a:r>
              <a:rPr lang="en-US" sz="2400" dirty="0"/>
              <a:t>፣ </a:t>
            </a:r>
            <a:r>
              <a:rPr lang="en-US" sz="2400" dirty="0" err="1"/>
              <a:t>ማንዳሪን</a:t>
            </a:r>
            <a:r>
              <a:rPr lang="en-US" sz="2400" dirty="0"/>
              <a:t>፣ </a:t>
            </a:r>
            <a:r>
              <a:rPr lang="en-US" sz="2400" dirty="0" err="1"/>
              <a:t>ካንቶኒሲኛ</a:t>
            </a:r>
            <a:r>
              <a:rPr lang="en-US" sz="2400" dirty="0"/>
              <a:t>፣ </a:t>
            </a:r>
            <a:r>
              <a:rPr lang="en-US" sz="2400" dirty="0" err="1"/>
              <a:t>አማርኛ</a:t>
            </a:r>
            <a:r>
              <a:rPr lang="en-US" sz="2400" dirty="0"/>
              <a:t>፣ </a:t>
            </a:r>
            <a:r>
              <a:rPr lang="en-US" sz="2400" dirty="0" err="1"/>
              <a:t>አረቢኛ</a:t>
            </a:r>
            <a:r>
              <a:rPr lang="en-US" sz="2400" dirty="0"/>
              <a:t>፣ </a:t>
            </a:r>
            <a:r>
              <a:rPr lang="en-US" sz="2400" dirty="0" err="1"/>
              <a:t>እና</a:t>
            </a:r>
            <a:r>
              <a:rPr lang="en-US" sz="2400" dirty="0"/>
              <a:t> </a:t>
            </a:r>
            <a:r>
              <a:rPr lang="en-US" sz="2400" dirty="0" err="1"/>
              <a:t>የአሜሪካ</a:t>
            </a:r>
            <a:r>
              <a:rPr lang="en-US" sz="2400" dirty="0"/>
              <a:t> </a:t>
            </a:r>
            <a:r>
              <a:rPr lang="en-US" sz="2400" dirty="0" err="1"/>
              <a:t>የምልክት</a:t>
            </a:r>
            <a:r>
              <a:rPr lang="en-US" sz="2400" dirty="0"/>
              <a:t> </a:t>
            </a:r>
            <a:r>
              <a:rPr lang="en-US" sz="2400" dirty="0" err="1"/>
              <a:t>ቋንቋ</a:t>
            </a:r>
            <a:r>
              <a:rPr lang="en-US" sz="2400" dirty="0"/>
              <a:t> (ASL) </a:t>
            </a:r>
            <a:r>
              <a:rPr lang="en-US" sz="2400" dirty="0" err="1"/>
              <a:t>ይቀርባል</a:t>
            </a:r>
            <a:r>
              <a:rPr lang="ti-ET" sz="2400" dirty="0"/>
              <a:t>።</a:t>
            </a:r>
            <a:endParaRPr lang="en-US" sz="2400" dirty="0">
              <a:solidFill>
                <a:schemeClr val="tx1"/>
              </a:solidFill>
              <a:latin typeface="Nyala" pitchFamily="2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/>
              <a:t>በሚፈልጉት</a:t>
            </a:r>
            <a:r>
              <a:rPr lang="en-US" sz="2400" dirty="0"/>
              <a:t> </a:t>
            </a:r>
            <a:r>
              <a:rPr lang="en-US" sz="2400" dirty="0" err="1"/>
              <a:t>ቋንቋ</a:t>
            </a:r>
            <a:r>
              <a:rPr lang="en-US" sz="2400" dirty="0"/>
              <a:t> </a:t>
            </a:r>
            <a:r>
              <a:rPr lang="en-US" sz="2400" dirty="0" err="1"/>
              <a:t>ላይ</a:t>
            </a:r>
            <a:r>
              <a:rPr lang="en-US" sz="2400" dirty="0"/>
              <a:t> </a:t>
            </a:r>
            <a:r>
              <a:rPr lang="en-US" sz="2400" dirty="0" err="1"/>
              <a:t>ለመሳተፍ</a:t>
            </a:r>
            <a:r>
              <a:rPr lang="en-US" sz="2400" dirty="0"/>
              <a:t> </a:t>
            </a:r>
            <a:r>
              <a:rPr lang="en-US" sz="2400" dirty="0" err="1"/>
              <a:t>የ“Interpretation</a:t>
            </a:r>
            <a:r>
              <a:rPr lang="en-US" sz="2400" dirty="0"/>
              <a:t>” </a:t>
            </a:r>
            <a:r>
              <a:rPr lang="en-US" sz="2400" dirty="0" err="1"/>
              <a:t>ሉል</a:t>
            </a:r>
            <a:r>
              <a:rPr lang="en-US" sz="2400" dirty="0"/>
              <a:t> </a:t>
            </a:r>
            <a:r>
              <a:rPr lang="en-US" sz="2400" dirty="0" err="1"/>
              <a:t>ምልክትን</a:t>
            </a:r>
            <a:r>
              <a:rPr lang="en-US" sz="2400" dirty="0"/>
              <a:t> </a:t>
            </a:r>
            <a:r>
              <a:rPr lang="en-US" sz="2400" dirty="0" err="1"/>
              <a:t>ይጫኑ</a:t>
            </a:r>
            <a:r>
              <a:rPr lang="en-US" sz="2400" dirty="0"/>
              <a:t> </a:t>
            </a:r>
            <a:r>
              <a:rPr lang="en-US" sz="2400" dirty="0" err="1"/>
              <a:t>እና</a:t>
            </a:r>
            <a:r>
              <a:rPr lang="en-US" sz="2400" dirty="0"/>
              <a:t> </a:t>
            </a:r>
            <a:r>
              <a:rPr lang="en-US" sz="2400" dirty="0" err="1"/>
              <a:t>ቋንቋዎን</a:t>
            </a:r>
            <a:r>
              <a:rPr lang="en-US" sz="2400" dirty="0"/>
              <a:t> </a:t>
            </a:r>
            <a:r>
              <a:rPr lang="en-US" sz="2400" dirty="0" err="1"/>
              <a:t>ይምረጡ</a:t>
            </a:r>
            <a:r>
              <a:rPr lang="ti-ET" sz="2400" dirty="0"/>
              <a:t>።</a:t>
            </a:r>
            <a:endParaRPr lang="en-US" sz="2400" dirty="0"/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/>
              <a:t>እባክዎ</a:t>
            </a:r>
            <a:r>
              <a:rPr lang="en-US" sz="2400" dirty="0"/>
              <a:t> </a:t>
            </a:r>
            <a:r>
              <a:rPr lang="en-US" sz="2400" dirty="0" err="1"/>
              <a:t>በዝግታ</a:t>
            </a:r>
            <a:r>
              <a:rPr lang="en-US" sz="2400" dirty="0"/>
              <a:t> </a:t>
            </a:r>
            <a:r>
              <a:rPr lang="en-US" sz="2400" dirty="0" err="1"/>
              <a:t>ይናገሩ</a:t>
            </a:r>
            <a:r>
              <a:rPr lang="ti-ET" sz="2400" dirty="0"/>
              <a:t>።</a:t>
            </a:r>
            <a:endParaRPr lang="en-US" sz="2400" dirty="0"/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/>
              <a:t>ሁሉም</a:t>
            </a:r>
            <a:r>
              <a:rPr lang="en-US" sz="2400" dirty="0"/>
              <a:t> </a:t>
            </a:r>
            <a:r>
              <a:rPr lang="en-US" sz="2400" dirty="0" err="1"/>
              <a:t>ተሳታፊዎች</a:t>
            </a:r>
            <a:r>
              <a:rPr lang="en-US" sz="2400" dirty="0"/>
              <a:t> </a:t>
            </a:r>
            <a:r>
              <a:rPr lang="en-US" sz="2400" dirty="0" err="1"/>
              <a:t>በእንግሊዘኛ</a:t>
            </a:r>
            <a:r>
              <a:rPr lang="en-US" sz="2400" dirty="0"/>
              <a:t> </a:t>
            </a:r>
            <a:r>
              <a:rPr lang="en-US" sz="2400" dirty="0" err="1"/>
              <a:t>ቢሳተፉም</a:t>
            </a:r>
            <a:r>
              <a:rPr lang="en-US" sz="2400" dirty="0"/>
              <a:t> </a:t>
            </a:r>
            <a:r>
              <a:rPr lang="en-US" sz="2400" dirty="0" err="1"/>
              <a:t>እንኳ</a:t>
            </a:r>
            <a:r>
              <a:rPr lang="en-US" sz="2400" dirty="0"/>
              <a:t> </a:t>
            </a:r>
            <a:r>
              <a:rPr lang="en-US" sz="2400" dirty="0" err="1"/>
              <a:t>የቋንቋ</a:t>
            </a:r>
            <a:r>
              <a:rPr lang="en-US" sz="2400" dirty="0"/>
              <a:t> </a:t>
            </a:r>
            <a:r>
              <a:rPr lang="en-US" sz="2400" dirty="0" err="1"/>
              <a:t>ጣቢያ</a:t>
            </a:r>
            <a:r>
              <a:rPr lang="en-US" sz="2400" dirty="0"/>
              <a:t> </a:t>
            </a:r>
            <a:r>
              <a:rPr lang="en-US" sz="2400" dirty="0" err="1"/>
              <a:t>መምረጥ</a:t>
            </a:r>
            <a:r>
              <a:rPr lang="en-US" sz="2400" dirty="0"/>
              <a:t> </a:t>
            </a:r>
            <a:r>
              <a:rPr lang="en-US" sz="2400" dirty="0" err="1"/>
              <a:t>አለባቸው</a:t>
            </a:r>
            <a:r>
              <a:rPr lang="ti-ET" sz="2400" dirty="0"/>
              <a:t>።</a:t>
            </a: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የZoom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ሎጅስቲክስ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/>
              <a:t>ውይይቱ</a:t>
            </a:r>
            <a:r>
              <a:rPr lang="en-US" sz="2800" dirty="0"/>
              <a:t> </a:t>
            </a:r>
            <a:r>
              <a:rPr lang="en-US" sz="2800" dirty="0" err="1"/>
              <a:t>ለአባላት</a:t>
            </a:r>
            <a:r>
              <a:rPr lang="en-US" sz="2800" dirty="0"/>
              <a:t> </a:t>
            </a:r>
            <a:r>
              <a:rPr lang="en-US" sz="2800" dirty="0" err="1"/>
              <a:t>አስተያየቶች</a:t>
            </a:r>
            <a:r>
              <a:rPr lang="en-US" sz="2800" dirty="0"/>
              <a:t> </a:t>
            </a:r>
            <a:r>
              <a:rPr lang="en-US" sz="2800" dirty="0" err="1"/>
              <a:t>እንዲሰጡ</a:t>
            </a:r>
            <a:r>
              <a:rPr lang="en-US" sz="2800" dirty="0"/>
              <a:t> </a:t>
            </a:r>
            <a:r>
              <a:rPr lang="en-US" sz="2800" dirty="0" err="1"/>
              <a:t>እና</a:t>
            </a:r>
            <a:r>
              <a:rPr lang="en-US" sz="2800" dirty="0"/>
              <a:t> </a:t>
            </a:r>
            <a:r>
              <a:rPr lang="en-US" sz="2800" dirty="0" err="1"/>
              <a:t>ጥያቄዎች</a:t>
            </a:r>
            <a:r>
              <a:rPr lang="en-US" sz="2800" dirty="0"/>
              <a:t> </a:t>
            </a:r>
            <a:r>
              <a:rPr lang="en-US" sz="2800" dirty="0" err="1"/>
              <a:t>እንዲጠይቁ</a:t>
            </a:r>
            <a:r>
              <a:rPr lang="en-US" sz="2800" dirty="0"/>
              <a:t> </a:t>
            </a:r>
            <a:r>
              <a:rPr lang="en-US" sz="2800" dirty="0" err="1"/>
              <a:t>ይቀርባል</a:t>
            </a:r>
            <a:r>
              <a:rPr lang="en-US" sz="2800" dirty="0"/>
              <a:t> (</a:t>
            </a:r>
            <a:r>
              <a:rPr lang="en-US" sz="2800" dirty="0" err="1"/>
              <a:t>በህዝብ</a:t>
            </a:r>
            <a:r>
              <a:rPr lang="en-US" sz="2800" dirty="0"/>
              <a:t> </a:t>
            </a:r>
            <a:r>
              <a:rPr lang="en-US" sz="2800" dirty="0" err="1"/>
              <a:t>መዝገብ</a:t>
            </a:r>
            <a:r>
              <a:rPr lang="en-US" sz="2800" dirty="0"/>
              <a:t> </a:t>
            </a:r>
            <a:r>
              <a:rPr lang="en-US" sz="2800" dirty="0" err="1"/>
              <a:t>የሚመዘገብ</a:t>
            </a:r>
            <a:r>
              <a:rPr lang="en-US" sz="2800" dirty="0"/>
              <a:t> </a:t>
            </a:r>
            <a:r>
              <a:rPr lang="en-US" sz="2800" dirty="0" err="1"/>
              <a:t>ሆኖ</a:t>
            </a:r>
            <a:r>
              <a:rPr lang="en-US" sz="2800" dirty="0"/>
              <a:t>)</a:t>
            </a:r>
            <a:r>
              <a:rPr lang="ti-ET" sz="2800" dirty="0"/>
              <a:t>።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highlight>
                  <a:srgbClr val="FFFF00"/>
                </a:highlight>
                <a:latin typeface="Nyala" pitchFamily="2" charset="0"/>
                <a:ea typeface="+mn-lt"/>
                <a:cs typeface="+mn-lt"/>
              </a:rPr>
              <a:t>እባክዎ</a:t>
            </a:r>
            <a:r>
              <a:rPr lang="en-US" sz="2800" dirty="0">
                <a:highlight>
                  <a:srgbClr val="FFFF00"/>
                </a:highlight>
                <a:latin typeface="Nyala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highlight>
                  <a:srgbClr val="FFFF00"/>
                </a:highlight>
                <a:latin typeface="Nyala" pitchFamily="2" charset="0"/>
                <a:ea typeface="+mn-lt"/>
                <a:cs typeface="+mn-lt"/>
              </a:rPr>
              <a:t>የግል</a:t>
            </a:r>
            <a:r>
              <a:rPr lang="en-US" sz="2800" dirty="0">
                <a:highlight>
                  <a:srgbClr val="FFFF00"/>
                </a:highlight>
                <a:latin typeface="Nyala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highlight>
                  <a:srgbClr val="FFFF00"/>
                </a:highlight>
                <a:latin typeface="Nyala" pitchFamily="2" charset="0"/>
                <a:ea typeface="+mn-lt"/>
                <a:cs typeface="+mn-lt"/>
              </a:rPr>
              <a:t>የመልዕክት</a:t>
            </a:r>
            <a:r>
              <a:rPr lang="en-US" sz="2800" dirty="0">
                <a:highlight>
                  <a:srgbClr val="FFFF00"/>
                </a:highlight>
                <a:latin typeface="Nyala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highlight>
                  <a:srgbClr val="FFFF00"/>
                </a:highlight>
                <a:latin typeface="Nyala" pitchFamily="2" charset="0"/>
                <a:ea typeface="+mn-lt"/>
                <a:cs typeface="+mn-lt"/>
              </a:rPr>
              <a:t>መተግበሪያ</a:t>
            </a:r>
            <a:r>
              <a:rPr lang="en-US" sz="2800" dirty="0">
                <a:highlight>
                  <a:srgbClr val="FFFF00"/>
                </a:highlight>
                <a:latin typeface="Nyala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highlight>
                  <a:srgbClr val="FFFF00"/>
                </a:highlight>
                <a:latin typeface="Nyala" pitchFamily="2" charset="0"/>
                <a:ea typeface="+mn-lt"/>
                <a:cs typeface="+mn-lt"/>
              </a:rPr>
              <a:t>አይጠቀሙ</a:t>
            </a:r>
            <a:r>
              <a:rPr lang="ti-ET" sz="2800" dirty="0">
                <a:highlight>
                  <a:srgbClr val="FFFF00"/>
                </a:highlight>
                <a:latin typeface="Nyala" pitchFamily="2" charset="0"/>
                <a:ea typeface="+mn-lt"/>
                <a:cs typeface="+mn-lt"/>
              </a:rPr>
              <a:t>።</a:t>
            </a:r>
            <a:endParaRPr lang="en-US" dirty="0">
              <a:highlight>
                <a:srgbClr val="FFFF00"/>
              </a:highlight>
              <a:latin typeface="Nyala" pitchFamily="2" charset="0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/>
              <a:t>እባክዎ</a:t>
            </a:r>
            <a:r>
              <a:rPr lang="en-US" sz="2800" dirty="0"/>
              <a:t> </a:t>
            </a:r>
            <a:r>
              <a:rPr lang="en-US" sz="2800" dirty="0" err="1"/>
              <a:t>የጀርባ</a:t>
            </a:r>
            <a:r>
              <a:rPr lang="en-US" sz="2800" dirty="0"/>
              <a:t> </a:t>
            </a:r>
            <a:r>
              <a:rPr lang="en-US" sz="2800" dirty="0" err="1"/>
              <a:t>ድምጽን</a:t>
            </a:r>
            <a:r>
              <a:rPr lang="en-US" sz="2800" dirty="0"/>
              <a:t> </a:t>
            </a:r>
            <a:r>
              <a:rPr lang="en-US" sz="2800" dirty="0" err="1"/>
              <a:t>ለመቀነስ</a:t>
            </a:r>
            <a:r>
              <a:rPr lang="en-US" sz="2800" dirty="0"/>
              <a:t> </a:t>
            </a:r>
            <a:r>
              <a:rPr lang="en-US" sz="2800" dirty="0" err="1"/>
              <a:t>ከሰራተኛ</a:t>
            </a:r>
            <a:r>
              <a:rPr lang="en-US" sz="2800" dirty="0"/>
              <a:t> </a:t>
            </a:r>
            <a:r>
              <a:rPr lang="en-US" sz="2800" dirty="0" err="1"/>
              <a:t>ሀይሉ</a:t>
            </a:r>
            <a:r>
              <a:rPr lang="en-US" sz="2800" dirty="0"/>
              <a:t> </a:t>
            </a:r>
            <a:r>
              <a:rPr lang="en-US" sz="2800" dirty="0" err="1"/>
              <a:t>ጋር</a:t>
            </a:r>
            <a:r>
              <a:rPr lang="en-US" sz="2800" dirty="0"/>
              <a:t> </a:t>
            </a:r>
            <a:r>
              <a:rPr lang="en-US" sz="2800" dirty="0" err="1"/>
              <a:t>በንቃት</a:t>
            </a:r>
            <a:r>
              <a:rPr lang="en-US" sz="2800" dirty="0"/>
              <a:t> </a:t>
            </a:r>
            <a:r>
              <a:rPr lang="en-US" sz="2800" dirty="0" err="1"/>
              <a:t>እየተወያዩ</a:t>
            </a:r>
            <a:r>
              <a:rPr lang="en-US" sz="2800" dirty="0"/>
              <a:t> </a:t>
            </a:r>
            <a:r>
              <a:rPr lang="en-US" sz="2800" dirty="0" err="1"/>
              <a:t>ካልሆነ</a:t>
            </a:r>
            <a:r>
              <a:rPr lang="en-US" sz="2800" dirty="0"/>
              <a:t> </a:t>
            </a:r>
            <a:r>
              <a:rPr lang="en-US" sz="2800" dirty="0" err="1"/>
              <a:t>በስተቀር</a:t>
            </a:r>
            <a:r>
              <a:rPr lang="en-US" sz="2800" dirty="0"/>
              <a:t> </a:t>
            </a:r>
            <a:r>
              <a:rPr lang="en-US" sz="2800" dirty="0" err="1"/>
              <a:t>የድምጽ</a:t>
            </a:r>
            <a:r>
              <a:rPr lang="en-US" sz="2800" dirty="0"/>
              <a:t> </a:t>
            </a:r>
            <a:r>
              <a:rPr lang="en-US" sz="2800" dirty="0" err="1"/>
              <a:t>ማጉያዎን</a:t>
            </a:r>
            <a:r>
              <a:rPr lang="en-US" sz="2800" dirty="0"/>
              <a:t> </a:t>
            </a:r>
            <a:r>
              <a:rPr lang="en-US" sz="2800" dirty="0" err="1"/>
              <a:t>ድምጽ</a:t>
            </a:r>
            <a:r>
              <a:rPr lang="en-US" sz="2800" dirty="0"/>
              <a:t> </a:t>
            </a:r>
            <a:r>
              <a:rPr lang="en-US" sz="2800" dirty="0" err="1"/>
              <a:t>ይዝጉ</a:t>
            </a:r>
            <a:r>
              <a:rPr lang="ti-ET" sz="2800" dirty="0"/>
              <a:t>።</a:t>
            </a: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የስም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ዝርዝር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ጥሪ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339" y="1660684"/>
            <a:ext cx="5464894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የEEA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የጋራ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ሰብሳቢ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: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María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Belén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Power፣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የአካባቢ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ፍትህና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እኩልነት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ፀሀፊ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የDCR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የጋራ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ሰብሳቢ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: 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Nicole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LaChapelle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ኮሚሽነር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በማህበረሰብ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ጤና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መምሪያ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ስር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የአየር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ንብረትና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የአካባቢ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ጤና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ቢሮ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ዳይሬክተር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ወይም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ተወካዩ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፡ 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Logan Bailey፣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መሪ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ተመራማሪ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የመራዥ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ነገሮች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ምድብ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የአየር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ንብረትና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የአካባቢ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ጤና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ቢሮ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የማህበረሰብ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ጤና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መምሪያ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ea typeface="Calibri Light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Cambridge Health Alliance: 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Derrick Neal፣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የማህበረሰብ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ጤና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ዋና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ኦፊሰር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፣ Cambridge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ከተማ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የCambridge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የመልሶ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ልማት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ባለስልጣን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: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Kyle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Vangel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የፕሮጀክቶችና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ዕቅድ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ዳይሬክተር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የNAACP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የCambridge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ቅርንጫፍ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: 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Ken Reeves፣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ፕሬዝዳንት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Cambridge Black Pastors Alliance, Inc.: 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Jeremy D. Battle፣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ቄስ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፣ Western Avenue Church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746757"/>
            <a:ext cx="5034174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Massachusetts Bicycle Coalition, Inc.: 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Galen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Mook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ሥራ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አስፈጻሚ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ዳይሬክተር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Charles River Conservancy, Inc.: 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Laura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Jasinski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ሥራ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አስፈጻሚ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ዳይሬክተር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Cambridge Mothers Out Front: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Angela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DeSousa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አባልና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አመራር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The People for 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Riverbend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Park Trust: 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Franziska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"Fran"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Amacher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፣ </a:t>
            </a:r>
            <a:r>
              <a:rPr lang="en-US" sz="1700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ባለአደራ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ግለሰብ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: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Lawrence Adkins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ግለሰብ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: 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Sheila Headley-Burwell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ግለሰብ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: 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Steven Miller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ግለሰብ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: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Thomas Leonard</a:t>
            </a:r>
            <a:endParaRPr lang="en-US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ግለሰብ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: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ግለሰብ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7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  <a:r>
              <a:rPr lang="en-US" sz="17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</a:rPr>
              <a:t>የሰራተኛ</a:t>
            </a:r>
            <a:r>
              <a:rPr lang="en-US" dirty="0">
                <a:latin typeface="Nyala" pitchFamily="2" charset="0"/>
              </a:rPr>
              <a:t> </a:t>
            </a:r>
            <a:r>
              <a:rPr lang="en-US" dirty="0" err="1">
                <a:latin typeface="Nyala" pitchFamily="2" charset="0"/>
              </a:rPr>
              <a:t>ሀይሉ</a:t>
            </a:r>
            <a:r>
              <a:rPr lang="en-US" dirty="0">
                <a:latin typeface="Nyala" pitchFamily="2" charset="0"/>
              </a:rPr>
              <a:t> </a:t>
            </a:r>
            <a:r>
              <a:rPr lang="en-US" dirty="0" err="1">
                <a:latin typeface="Nyala" pitchFamily="2" charset="0"/>
              </a:rPr>
              <a:t>አሰራሮች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ሁሉም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የስብሰባ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ማስታወቂያዎች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በክፍት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የህግ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መስፈርቶች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መሰረት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በይፋ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ይለጠፋሉ</a:t>
            </a:r>
            <a:r>
              <a:rPr lang="ti-ET" sz="2000" dirty="0">
                <a:latin typeface="Times New Roman" pitchFamily="18" charset="0"/>
                <a:cs typeface="Times New Roman" pitchFamily="18" charset="0"/>
              </a:rPr>
              <a:t>።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ea typeface="Calibri" panose="020F0502020204030204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አጀንዳዎች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ቢያንስ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ከ48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በፊት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ቀደም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ብለው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የሚሰራጩ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ሆኖ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ግልጽ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የውይይት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ርዕሰ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ጉዳዮችን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ይይዛሉ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የስብሰባ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ቃለ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ጉባኤዎች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በአሳማኝ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የጊዜ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ሰሌዳ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ውስጥ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በይፋ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ይቀርባሉ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በይፋ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ከሚለጠፉ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ስብሰባዎች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ውጭ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ምንም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ውይይት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ወይም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ውሳኔ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አሰጣጥ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አይካሄድም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የህዝብ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አስተያየቶችን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ጨምሮ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ሁሉንም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ተናጋሪዎች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በንቃትና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በአክብሮት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ያዳምጣሉ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አለመስማማቶች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ከግለሰቦች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ይልቅ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በሀሳቦች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ትኩረት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አድርገው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ገንቢ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በሆነ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መልኩ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ይገለጻሉ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እኩል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ተሳትፎን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ለማረጋገጥ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ማቋረጦች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በጋራ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መሪዎች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ይቀነሳሉ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ለህዝብ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አስተያየት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ከቆይታ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ጊዜና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ፎርማት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ግልጽ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መመሪያዎች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ጋር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ይመደባል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ለህዝብ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ግብአት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እንደ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የውሳኔ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አሰጣጥ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ሂደቱ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አንድ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ክፍል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እውቅናና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ዋጋ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ይሰጣሉ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</a:rPr>
              <a:t>የሰራተኛ</a:t>
            </a:r>
            <a:r>
              <a:rPr lang="en-US" dirty="0">
                <a:latin typeface="Nyala" pitchFamily="2" charset="0"/>
              </a:rPr>
              <a:t> </a:t>
            </a:r>
            <a:r>
              <a:rPr lang="en-US" dirty="0" err="1">
                <a:latin typeface="Nyala" pitchFamily="2" charset="0"/>
              </a:rPr>
              <a:t>ሀይሉ</a:t>
            </a:r>
            <a:r>
              <a:rPr lang="en-US" dirty="0">
                <a:latin typeface="Nyala" pitchFamily="2" charset="0"/>
              </a:rPr>
              <a:t> </a:t>
            </a:r>
            <a:r>
              <a:rPr lang="en-US" dirty="0" err="1">
                <a:latin typeface="Nyala" pitchFamily="2" charset="0"/>
              </a:rPr>
              <a:t>አሰራሮች</a:t>
            </a:r>
            <a:r>
              <a:rPr lang="en-US" dirty="0">
                <a:latin typeface="Nyala" pitchFamily="2" charset="0"/>
              </a:rPr>
              <a:t> (</a:t>
            </a:r>
            <a:r>
              <a:rPr lang="en-US" dirty="0" err="1">
                <a:latin typeface="Nyala" pitchFamily="2" charset="0"/>
              </a:rPr>
              <a:t>የቀጠለ</a:t>
            </a:r>
            <a:r>
              <a:rPr lang="en-US" dirty="0">
                <a:latin typeface="Nyala" pitchFamily="2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አካታች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ተሳትፎን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ለማረጋገጥ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የቋንቋ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ተደራሽነት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አገልግሎቶች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ይቀርባሉ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ስብሰባዎች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የተለያዩ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ፍላጎቶችን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ለማስተናገድ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በተደራሽ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ቦታዎች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ወይም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በቨርቹዋል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ይካሄዳሉ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ጽሁፎች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በቀላል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ቋንቋና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ተተርጉመው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ይጋራሉ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የፊት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መስመርና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በታሪክ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የተገለሉ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ማህበረሰቦች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ድምጾችን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ለማሰማት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ይተጋሉ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ጽሁፎችን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በቅድሚያ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አንብበው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በአግባቡ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ለመሳተፍ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ተዘጋጅተው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ይመጣሉ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የሰዓት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መቆጣጠሪያና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ማክበር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ይከበራል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፤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መገኘት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የማይችሉ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ከሆነ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ለጋራ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መሪዎች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አስቀድመው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ያሳውቃሉ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የህዝብ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ደረጃ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ያለው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ሰው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በስብሰባው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እንዲሳተፍ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ሊልኩ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ይችላሉ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፣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ነገር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ግን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ግለሰቡ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ድምጽ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የመስጠት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መብት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ወይም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በሰራተኛ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ሀይሉ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ውስጥ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የቋሚ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አባልነት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መብት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የለውም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የጥቅም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ግጭቶች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በተፈጻሚ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መመሪያ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መሰረት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የሚገለጹና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የሚተዳደሩ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ይሆናል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አሰራሮች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አዲስ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የሚፈጠሩ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ፍላጎቶችን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ግብረ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መልስን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መግለጽ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እንዲችሉ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በየወቅቱ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ይከለሳሉ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የስብሰባ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ሂደቶችና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ተደራሽነት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ማሻሻያዎች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ሀሳብ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እንዲሰጡ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ይበረታታሉ</a:t>
            </a:r>
            <a:r>
              <a:rPr lang="ti-ET" dirty="0">
                <a:latin typeface="Times New Roman" pitchFamily="18" charset="0"/>
                <a:cs typeface="Times New Roman" pitchFamily="18" charset="0"/>
              </a:rPr>
              <a:t>።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00660" lvl="1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  <a:cs typeface="Arial"/>
              </a:rPr>
              <a:t>አጀንዳ</a:t>
            </a:r>
            <a:endParaRPr lang="en-US" dirty="0">
              <a:latin typeface="Nyala" pitchFamily="2" charset="0"/>
              <a:cs typeface="Arial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እንኳን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ደህና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መጣችሁና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የስም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ዝርዝር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ጥሪ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የተመደበ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15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ደቂቃዎች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በስር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ፀሀፊ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፣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ኮሚሽር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LaChapelle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፣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በተወካይ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Decker፣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የልዑካን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ቡድን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አባላት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ወይም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ሰራተኞች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የሚደረጉ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ንግግሮች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የተመደበ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15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ደቂቃዎች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 </a:t>
            </a:r>
            <a:endParaRPr lang="en-GB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የሰራተኛ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ሀይሉ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ገለጻዎች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እይታዎች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የተመደበ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45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ደቂቃዎች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GB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ከFall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የህዝብ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ስብሰባዎች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፣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የነዋሪዎች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ተሳትፎ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የቨርቹዋል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ዳሰሳ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ጥናት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በተሰበሰበው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ግብረ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መልስ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የሚደረግ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ውይይት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የተመደበ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45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ደቂቃዎች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GB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እረፍት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የተመደበ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5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ደቂቃዎች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GB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ከጥር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እስከ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ሰኔ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ባለው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የፕሮጀክት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ዕቅድ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ላይ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የሚደረግ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ውይይት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የተመደበ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20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ደቂቃዎች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GB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የወደፊት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የትኩረት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ቡድን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ውይይቶች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ዕቅድ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የተመደበ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5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ደቂቃዎች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GB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የታህሳስ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ስብሰባ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#5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ቃለ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ጉባኤዎች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ጠቅላላ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መረጃዎች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ድምጽ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መስጠት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]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የተመደበ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10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ደቂቃዎች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GB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የህዝብ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አስተያየቶች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ጊዜ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በፈቀደ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መጠን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GB" sz="1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የስብሰባ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መዝጊያ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ድምጽ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መስጠት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]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የተመደበ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ሰዓት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5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ደቂቃዎች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900" dirty="0">
              <a:solidFill>
                <a:schemeClr val="tx1"/>
              </a:solidFill>
              <a:latin typeface="Times New Roman" pitchFamily="18" charset="0"/>
              <a:ea typeface="+mn-lt"/>
              <a:cs typeface="Times New Roman" pitchFamily="18" charset="0"/>
            </a:endParaRPr>
          </a:p>
          <a:p>
            <a:pPr marL="383540" lvl="1">
              <a:buClr>
                <a:srgbClr val="99CB38"/>
              </a:buClr>
            </a:pPr>
            <a:endParaRPr lang="en-US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EE347-B4BF-29B7-F75B-3EA50674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6077-B1A9-3B53-0E31-05901AE03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የዚህ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ሰራተኛ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ሀይል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ግቦች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ምንድን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Nyala" pitchFamily="2" charset="0"/>
                <a:ea typeface="Calibri Light"/>
                <a:cs typeface="Calibri Light"/>
              </a:rPr>
              <a:t>ናቸው</a:t>
            </a:r>
            <a:r>
              <a:rPr lang="en-US" dirty="0">
                <a:latin typeface="Nyala" pitchFamily="2" charset="0"/>
                <a:ea typeface="Calibri Light"/>
                <a:cs typeface="Calibri Light"/>
              </a:rPr>
              <a:t>?</a:t>
            </a:r>
            <a:endParaRPr lang="en-US" dirty="0">
              <a:latin typeface="Nyala" pitchFamily="2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39BAE6-F040-A227-3D37-7B59BA0E19DF}"/>
              </a:ext>
            </a:extLst>
          </p:cNvPr>
          <p:cNvSpPr>
            <a:spLocks noGrp="1"/>
          </p:cNvSpPr>
          <p:nvPr/>
        </p:nvSpPr>
        <p:spPr>
          <a:xfrm>
            <a:off x="985520" y="2160694"/>
            <a:ext cx="10058400" cy="41879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የሚከተሉትን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ለማረጋገጥ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ለአካባቢ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ጥበቃና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መዝናኛ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መምሪያ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(DCR)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ምክረ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ሀሳቦችን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መስጠት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የCharles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Riverን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በተለይም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በLongfellow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ድልድይ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በEliot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ድልድይ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መካከል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ያለውን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ቦታ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እኩል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ተደራሽነት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አካታች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ተሳትፎ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እና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የውሳኔ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አሰጣጥ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ሂደቶች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ከሁሉም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ተሳታፊ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ባለድርሻ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አካላት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ጋር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የሚደረግ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የተሻሻለ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ግንኙነት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1731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8F6FF82-FE7A-41E4-9095-CE55FAD4DF43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cfac202d-5dfe-4943-8fc4-9115dd8079c4"/>
    <ds:schemaRef ds:uri="http://purl.org/dc/elements/1.1/"/>
    <ds:schemaRef ds:uri="http://schemas.microsoft.com/office/2006/metadata/properties"/>
    <ds:schemaRef ds:uri="699ac1d4-ca39-4946-aa46-a9cdf037dbb3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</TotalTime>
  <Words>1649</Words>
  <Application>Microsoft Office PowerPoint</Application>
  <PresentationFormat>Widescreen</PresentationFormat>
  <Paragraphs>213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Aptos Display</vt:lpstr>
      <vt:lpstr>Aptos ExtraBold</vt:lpstr>
      <vt:lpstr>Aptos Narrow</vt:lpstr>
      <vt:lpstr>Arial</vt:lpstr>
      <vt:lpstr>Calibri</vt:lpstr>
      <vt:lpstr>Calibri Light</vt:lpstr>
      <vt:lpstr>Nyala</vt:lpstr>
      <vt:lpstr>Times New Roman</vt:lpstr>
      <vt:lpstr>Wingdings</vt:lpstr>
      <vt:lpstr>Wingdings,Sans-Serif</vt:lpstr>
      <vt:lpstr>Retrospect</vt:lpstr>
      <vt:lpstr>የCharles River ሰራተኛ ሀይል ለዕኩል የወንዝ ተደራሽነት</vt:lpstr>
      <vt:lpstr>የቀረጻ ማስታወቂያ</vt:lpstr>
      <vt:lpstr>የማስተርጎም ሎጅስቲክስ</vt:lpstr>
      <vt:lpstr>የZoom ሎጅስቲክስ</vt:lpstr>
      <vt:lpstr> የስም ዝርዝር ጥሪ</vt:lpstr>
      <vt:lpstr>የሰራተኛ ሀይሉ አሰራሮች</vt:lpstr>
      <vt:lpstr>የሰራተኛ ሀይሉ አሰራሮች (የቀጠለ)</vt:lpstr>
      <vt:lpstr>አጀንዳ</vt:lpstr>
      <vt:lpstr>የዚህ ሰራተኛ ሀይል ግቦች ምንድን ናቸው?</vt:lpstr>
      <vt:lpstr>የሰራተኛ ሀይሉ አቅርቦት ምንድን ነው?</vt:lpstr>
      <vt:lpstr>የFall ተሳትፎ ግብረ መልስ ምርመራ</vt:lpstr>
      <vt:lpstr>የግብረ መልስ ጭብጦች</vt:lpstr>
      <vt:lpstr>የግብረ መልስ ውይይት ጥያቄዎች </vt:lpstr>
      <vt:lpstr>የተሻሻለ የፕሮጀክት የጊዜ ሰሌዳ </vt:lpstr>
      <vt:lpstr>የፕሮጀክት ዕቅድ: የካቲት</vt:lpstr>
      <vt:lpstr>የፕሮጀክት ዕቅድ: መጋቢት </vt:lpstr>
      <vt:lpstr>የፕሮጀክት ዕቅድ: ሚያዚያ</vt:lpstr>
      <vt:lpstr>የፕሮጀክት ዕቅድ: ግንቦት</vt:lpstr>
      <vt:lpstr>የፕሮጀክት ዕቅድ: ሰኔ</vt:lpstr>
      <vt:lpstr>የወደፊት የትኩረት ቡድኖች ዕቅድ [ድምጽ መስጠት]</vt:lpstr>
      <vt:lpstr>የታህሳስ 1 ቀን ስብሰባ 5 ቃለ ጉባዔዎችን መገምገም [ድምጽ መስጠት]</vt:lpstr>
      <vt:lpstr>የተሻሻለ ጊዜያዊ የፕሮጀክት የጊዜ ሰሌዳ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የCharles River ሰራተኛ ሀይል ለዕኩል የRiver ተደራሽነት</dc:title>
  <dc:creator>A</dc:creator>
  <cp:lastModifiedBy>Translation Staff 7</cp:lastModifiedBy>
  <cp:revision>115</cp:revision>
  <dcterms:created xsi:type="dcterms:W3CDTF">2025-11-26T14:59:35Z</dcterms:created>
  <dcterms:modified xsi:type="dcterms:W3CDTF">2026-03-05T14:47:23Z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