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7" r:id="rId5"/>
    <p:sldId id="287" r:id="rId6"/>
    <p:sldId id="297" r:id="rId7"/>
    <p:sldId id="279" r:id="rId8"/>
    <p:sldId id="285" r:id="rId9"/>
    <p:sldId id="258" r:id="rId10"/>
    <p:sldId id="273" r:id="rId11"/>
    <p:sldId id="288" r:id="rId12"/>
    <p:sldId id="312" r:id="rId13"/>
    <p:sldId id="282" r:id="rId14"/>
    <p:sldId id="304" r:id="rId15"/>
    <p:sldId id="307" r:id="rId16"/>
    <p:sldId id="313" r:id="rId17"/>
    <p:sldId id="318" r:id="rId18"/>
    <p:sldId id="302" r:id="rId19"/>
    <p:sldId id="308" r:id="rId20"/>
    <p:sldId id="309" r:id="rId21"/>
    <p:sldId id="310" r:id="rId22"/>
    <p:sldId id="311" r:id="rId23"/>
    <p:sldId id="298" r:id="rId24"/>
    <p:sldId id="303" r:id="rId25"/>
    <p:sldId id="31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E024DE79-1B04-7D7E-940F-0101FA4E2514}" name="Translation Staff 7" initials="TS7" userId="S-1-5-21-2908740814-649741892-379563398-2138" providerId="AD"/>
  <p188:author id="{708887B2-8303-7170-A5BB-32686198284B}" name="Amaral, Kendra (DCR)" initials="AK" userId="S::kendra.amaral@mass.gov::9c547365-2c36-4614-b86e-4ea364dbb741" providerId="AD"/>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7277EC-96DC-01E7-5450-FDB36FBCB111}" v="99" dt="2026-02-02T18:56:12.1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6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3/5/2026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3/5/2026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3/5/2026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rtl="1"/>
            <a:r>
              <a:rPr lang="ar-EG" sz="5000" dirty="0">
                <a:latin typeface="Arial" panose="020B0604020202020204" pitchFamily="34" charset="0"/>
                <a:ea typeface="+mj-lt"/>
                <a:cs typeface="Arial" panose="020B0604020202020204" pitchFamily="34" charset="0"/>
              </a:rPr>
              <a:t>فريق عمل </a:t>
            </a:r>
            <a:r>
              <a:rPr lang="en-US" sz="5000" dirty="0">
                <a:latin typeface="Arial" panose="020B0604020202020204" pitchFamily="34" charset="0"/>
                <a:ea typeface="+mj-lt"/>
                <a:cs typeface="Arial" panose="020B0604020202020204" pitchFamily="34" charset="0"/>
              </a:rPr>
              <a:t>Charles River </a:t>
            </a:r>
            <a:r>
              <a:rPr lang="ar-EG" sz="5000" dirty="0">
                <a:latin typeface="Arial" panose="020B0604020202020204" pitchFamily="34" charset="0"/>
                <a:ea typeface="+mj-lt"/>
                <a:cs typeface="Arial" panose="020B0604020202020204" pitchFamily="34" charset="0"/>
              </a:rPr>
              <a:t> المعني</a:t>
            </a:r>
            <a:br>
              <a:rPr lang="ar-EG" sz="5000" dirty="0">
                <a:latin typeface="Arial" panose="020B0604020202020204" pitchFamily="34" charset="0"/>
                <a:ea typeface="+mj-lt"/>
                <a:cs typeface="Arial" panose="020B0604020202020204" pitchFamily="34" charset="0"/>
              </a:rPr>
            </a:br>
            <a:r>
              <a:rPr lang="ar-EG" sz="5000" dirty="0">
                <a:latin typeface="Arial" panose="020B0604020202020204" pitchFamily="34" charset="0"/>
                <a:ea typeface="+mj-lt"/>
                <a:cs typeface="Arial" panose="020B0604020202020204" pitchFamily="34" charset="0"/>
              </a:rPr>
              <a:t>بالوصول المكافئ للنهر</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pPr algn="r" rtl="1"/>
            <a:endParaRPr lang="en-US" dirty="0"/>
          </a:p>
          <a:p>
            <a:pPr algn="r" rtl="1"/>
            <a:r>
              <a:rPr lang="ar-EG" sz="2800" cap="none" dirty="0">
                <a:solidFill>
                  <a:srgbClr val="004B24"/>
                </a:solidFill>
                <a:latin typeface="Arial"/>
                <a:cs typeface="Arial"/>
              </a:rPr>
              <a:t>اجتماع 6 | 28 يناير، 2026</a:t>
            </a:r>
            <a:endParaRPr lang="en-US" sz="2800" cap="none" dirty="0">
              <a:solidFill>
                <a:srgbClr val="004B24"/>
              </a:solidFill>
              <a:latin typeface="Arial"/>
              <a:cs typeface="Arial"/>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pPr algn="r" rtl="1"/>
            <a:r>
              <a:rPr lang="ar-EG" dirty="0">
                <a:latin typeface="Aptos Display"/>
                <a:ea typeface="Calibri Light"/>
                <a:cs typeface="Calibri Light"/>
              </a:rPr>
              <a:t>ما هو الناتج المستهدف لفريق العمل؟</a:t>
            </a:r>
            <a:endParaRPr lang="en-US" dirty="0"/>
          </a:p>
        </p:txBody>
      </p:sp>
      <p:sp>
        <p:nvSpPr>
          <p:cNvPr id="6" name="Content Placeholder 2">
            <a:extLst>
              <a:ext uri="{FF2B5EF4-FFF2-40B4-BE49-F238E27FC236}">
                <a16:creationId xmlns:a16="http://schemas.microsoft.com/office/drawing/2014/main" id="{974DBD07-53C6-5450-82D0-B70BB3676A33}"/>
              </a:ext>
            </a:extLst>
          </p:cNvPr>
          <p:cNvSpPr>
            <a:spLocks noGrp="1"/>
          </p:cNvSpPr>
          <p:nvPr/>
        </p:nvSpPr>
        <p:spPr>
          <a:xfrm>
            <a:off x="985520" y="2577254"/>
            <a:ext cx="10058400" cy="3771355"/>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660" lvl="1" indent="0" algn="r" rtl="1">
              <a:lnSpc>
                <a:spcPct val="108000"/>
              </a:lnSpc>
              <a:spcBef>
                <a:spcPts val="600"/>
              </a:spcBef>
              <a:spcAft>
                <a:spcPts val="600"/>
              </a:spcAft>
              <a:buNone/>
            </a:pPr>
            <a:r>
              <a:rPr lang="ar-EG" sz="2800" dirty="0">
                <a:latin typeface="Aptos Narrow"/>
              </a:rPr>
              <a:t>تقديم </a:t>
            </a:r>
            <a:r>
              <a:rPr lang="ar-EG" sz="2800" b="1" u="sng" dirty="0">
                <a:latin typeface="Aptos Narrow"/>
              </a:rPr>
              <a:t>تقرير مع التوصيات</a:t>
            </a:r>
            <a:r>
              <a:rPr lang="ar-EG" sz="2800" dirty="0">
                <a:latin typeface="Aptos Narrow"/>
              </a:rPr>
              <a:t> إلى كتبة مجلسي النواب والشيوخ </a:t>
            </a:r>
            <a:r>
              <a:rPr lang="ar-EG" sz="2800" b="1" u="sng" dirty="0">
                <a:latin typeface="Aptos Narrow"/>
              </a:rPr>
              <a:t>قبل 30 يونيو، 2026.</a:t>
            </a:r>
            <a:endParaRPr lang="en-US" sz="2800" dirty="0"/>
          </a:p>
        </p:txBody>
      </p:sp>
    </p:spTree>
    <p:extLst>
      <p:ext uri="{BB962C8B-B14F-4D97-AF65-F5344CB8AC3E}">
        <p14:creationId xmlns:p14="http://schemas.microsoft.com/office/powerpoint/2010/main" val="280052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9481A-1112-4A29-5860-48D3E18A7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4368A-E9AB-1BA2-5146-606961866677}"/>
              </a:ext>
            </a:extLst>
          </p:cNvPr>
          <p:cNvSpPr>
            <a:spLocks noGrp="1"/>
          </p:cNvSpPr>
          <p:nvPr>
            <p:ph type="title"/>
          </p:nvPr>
        </p:nvSpPr>
        <p:spPr/>
        <p:txBody>
          <a:bodyPr/>
          <a:lstStyle/>
          <a:p>
            <a:pPr algn="r" rtl="1"/>
            <a:r>
              <a:rPr lang="ar-EG" dirty="0">
                <a:latin typeface="Aptos Display"/>
                <a:ea typeface="Calibri Light"/>
                <a:cs typeface="Calibri Light"/>
              </a:rPr>
              <a:t>مراجعة النتائج المرجعية للمشاركة في فصل الخريف</a:t>
            </a:r>
            <a:endParaRPr lang="en-US" dirty="0"/>
          </a:p>
        </p:txBody>
      </p:sp>
      <p:sp>
        <p:nvSpPr>
          <p:cNvPr id="3" name="Content Placeholder 2">
            <a:extLst>
              <a:ext uri="{FF2B5EF4-FFF2-40B4-BE49-F238E27FC236}">
                <a16:creationId xmlns:a16="http://schemas.microsoft.com/office/drawing/2014/main" id="{7A084950-C345-4162-763A-3DDB7F4BC8FA}"/>
              </a:ext>
            </a:extLst>
          </p:cNvPr>
          <p:cNvSpPr>
            <a:spLocks noGrp="1"/>
          </p:cNvSpPr>
          <p:nvPr>
            <p:ph idx="1"/>
          </p:nvPr>
        </p:nvSpPr>
        <p:spPr>
          <a:xfrm>
            <a:off x="5741233" y="1908069"/>
            <a:ext cx="5448026" cy="4455027"/>
          </a:xfrm>
        </p:spPr>
        <p:txBody>
          <a:bodyPr vert="horz" lIns="0" tIns="45720" rIns="0" bIns="45720" rtlCol="0" anchor="t">
            <a:noAutofit/>
          </a:bodyPr>
          <a:lstStyle/>
          <a:p>
            <a:pPr algn="r" rtl="1">
              <a:buClr>
                <a:srgbClr val="004B24"/>
              </a:buClr>
            </a:pPr>
            <a:r>
              <a:rPr lang="ar-EG" b="1" dirty="0">
                <a:solidFill>
                  <a:schemeClr val="tx1"/>
                </a:solidFill>
                <a:latin typeface="Aptos Narrow"/>
                <a:ea typeface="Calibri"/>
                <a:cs typeface="Calibri"/>
              </a:rPr>
              <a:t>تم استلام النتائج المرجعية من خلال:</a:t>
            </a:r>
            <a:endParaRPr lang="en-US" b="1" dirty="0">
              <a:solidFill>
                <a:schemeClr val="tx1"/>
              </a:solidFill>
              <a:latin typeface="Aptos Narrow"/>
              <a:ea typeface="Calibri"/>
              <a:cs typeface="Calibri"/>
            </a:endParaRPr>
          </a:p>
          <a:p>
            <a:pPr marL="457200" indent="-457200" algn="r" rtl="1">
              <a:lnSpc>
                <a:spcPct val="120000"/>
              </a:lnSpc>
              <a:buClr>
                <a:srgbClr val="004B24"/>
              </a:buClr>
              <a:buFont typeface="Arial" panose="020F0502020204030204" pitchFamily="34" charset="0"/>
              <a:buChar char="•"/>
            </a:pPr>
            <a:r>
              <a:rPr lang="ar-EG" b="1" dirty="0">
                <a:solidFill>
                  <a:schemeClr val="tx1"/>
                </a:solidFill>
                <a:latin typeface="Aptos Narrow"/>
                <a:ea typeface="Calibri"/>
                <a:cs typeface="Calibri"/>
              </a:rPr>
              <a:t>حملة طرق الأبواب</a:t>
            </a:r>
            <a:br>
              <a:rPr lang="en-US" dirty="0">
                <a:latin typeface="Aptos Narrow"/>
                <a:ea typeface="Calibri"/>
                <a:cs typeface="Calibri"/>
              </a:rPr>
            </a:br>
            <a:r>
              <a:rPr lang="ar-EG" sz="1800" dirty="0">
                <a:solidFill>
                  <a:schemeClr val="tx1"/>
                </a:solidFill>
                <a:latin typeface="Aptos Narrow"/>
                <a:ea typeface="Calibri"/>
                <a:cs typeface="Calibri"/>
              </a:rPr>
              <a:t>إيصال 129 منشور</a:t>
            </a:r>
            <a:br>
              <a:rPr lang="en-US" sz="1800" dirty="0">
                <a:latin typeface="Aptos Narrow"/>
                <a:ea typeface="Calibri"/>
                <a:cs typeface="Calibri"/>
              </a:rPr>
            </a:br>
            <a:r>
              <a:rPr lang="en-US" sz="1800" dirty="0">
                <a:solidFill>
                  <a:schemeClr val="tx1"/>
                </a:solidFill>
                <a:latin typeface="Aptos Narrow"/>
                <a:ea typeface="Calibri"/>
                <a:cs typeface="Calibri"/>
              </a:rPr>
              <a:t> </a:t>
            </a:r>
            <a:r>
              <a:rPr lang="ar-EG" sz="1800" dirty="0">
                <a:solidFill>
                  <a:schemeClr val="tx1"/>
                </a:solidFill>
                <a:latin typeface="Aptos Narrow"/>
                <a:ea typeface="Calibri"/>
                <a:cs typeface="Calibri"/>
              </a:rPr>
              <a:t>التحدث إلى 35 من السكان</a:t>
            </a:r>
            <a:endParaRPr lang="en-US" sz="1800" dirty="0">
              <a:solidFill>
                <a:schemeClr val="tx1"/>
              </a:solidFill>
              <a:latin typeface="Aptos Narrow"/>
              <a:ea typeface="Calibri"/>
              <a:cs typeface="Calibri"/>
            </a:endParaRPr>
          </a:p>
          <a:p>
            <a:pPr marL="457200" indent="-457200" algn="r" rtl="1">
              <a:lnSpc>
                <a:spcPct val="120000"/>
              </a:lnSpc>
              <a:buClr>
                <a:srgbClr val="004B24"/>
              </a:buClr>
              <a:buFont typeface="Arial" panose="020F0502020204030204" pitchFamily="34" charset="0"/>
              <a:buChar char="•"/>
            </a:pPr>
            <a:r>
              <a:rPr lang="ar-EG" b="1" dirty="0">
                <a:solidFill>
                  <a:schemeClr val="tx1"/>
                </a:solidFill>
                <a:latin typeface="Aptos Narrow"/>
                <a:ea typeface="Calibri"/>
                <a:cs typeface="Calibri"/>
              </a:rPr>
              <a:t>المحادثات المباشرة (8)</a:t>
            </a:r>
            <a:br>
              <a:rPr lang="ar-EG" b="1" dirty="0">
                <a:solidFill>
                  <a:schemeClr val="tx1"/>
                </a:solidFill>
                <a:latin typeface="Aptos Narrow"/>
                <a:ea typeface="Calibri"/>
                <a:cs typeface="Calibri"/>
              </a:rPr>
            </a:br>
            <a:r>
              <a:rPr lang="ar-EG" sz="1800" dirty="0">
                <a:solidFill>
                  <a:schemeClr val="tx1"/>
                </a:solidFill>
                <a:latin typeface="Aptos Narrow"/>
                <a:ea typeface="Calibri"/>
                <a:cs typeface="Calibri"/>
              </a:rPr>
              <a:t>اتحاد حي </a:t>
            </a:r>
            <a:r>
              <a:rPr lang="en-US" sz="1800" dirty="0" err="1">
                <a:solidFill>
                  <a:schemeClr val="tx1"/>
                </a:solidFill>
                <a:latin typeface="Aptos Narrow"/>
                <a:ea typeface="Calibri"/>
                <a:cs typeface="Calibri"/>
              </a:rPr>
              <a:t>Cambridgeport</a:t>
            </a:r>
            <a:r>
              <a:rPr lang="ar-EG" sz="1800" dirty="0">
                <a:solidFill>
                  <a:schemeClr val="tx1"/>
                </a:solidFill>
                <a:latin typeface="Aptos Narrow"/>
                <a:ea typeface="Calibri"/>
                <a:cs typeface="Calibri"/>
              </a:rPr>
              <a:t> السكني، مركز </a:t>
            </a:r>
            <a:r>
              <a:rPr lang="en-US" sz="1800" dirty="0">
                <a:solidFill>
                  <a:schemeClr val="tx1"/>
                </a:solidFill>
                <a:latin typeface="Aptos Narrow"/>
                <a:ea typeface="Calibri"/>
                <a:cs typeface="Calibri"/>
              </a:rPr>
              <a:t>Cambridge</a:t>
            </a:r>
            <a:r>
              <a:rPr lang="ar-EG" sz="1800" dirty="0">
                <a:solidFill>
                  <a:schemeClr val="tx1"/>
                </a:solidFill>
                <a:latin typeface="Aptos Narrow"/>
                <a:ea typeface="Calibri"/>
                <a:cs typeface="Calibri"/>
              </a:rPr>
              <a:t> المجتمعي، إدارة </a:t>
            </a:r>
            <a:r>
              <a:rPr lang="en-US" sz="1800" dirty="0">
                <a:solidFill>
                  <a:schemeClr val="tx1"/>
                </a:solidFill>
                <a:latin typeface="Aptos Narrow"/>
                <a:ea typeface="Calibri"/>
                <a:cs typeface="Calibri"/>
              </a:rPr>
              <a:t>Cambridge</a:t>
            </a:r>
            <a:r>
              <a:rPr lang="ar-EG" sz="1800" dirty="0">
                <a:solidFill>
                  <a:schemeClr val="tx1"/>
                </a:solidFill>
                <a:latin typeface="Aptos Narrow"/>
                <a:ea typeface="Calibri"/>
                <a:cs typeface="Calibri"/>
              </a:rPr>
              <a:t> للصحة العامة، شركة خدمات إعادة التأهيل لملاك المنازل، </a:t>
            </a:r>
            <a:r>
              <a:rPr lang="en-US" sz="1800" dirty="0" err="1">
                <a:solidFill>
                  <a:schemeClr val="tx1"/>
                </a:solidFill>
                <a:latin typeface="Aptos Narrow"/>
                <a:ea typeface="Calibri"/>
                <a:cs typeface="Calibri"/>
              </a:rPr>
              <a:t>Rivermark</a:t>
            </a:r>
            <a:r>
              <a:rPr lang="ar-EG" sz="1800" dirty="0">
                <a:solidFill>
                  <a:schemeClr val="tx1"/>
                </a:solidFill>
                <a:latin typeface="Aptos Narrow"/>
                <a:ea typeface="Calibri"/>
                <a:cs typeface="Calibri"/>
              </a:rPr>
              <a:t> (متابعة بعد المجموعة المتخصصة)، مديرو الاتصالات والمشاركة المجتمعية لمدينة </a:t>
            </a:r>
            <a:r>
              <a:rPr lang="en-US" sz="1800" dirty="0">
                <a:solidFill>
                  <a:schemeClr val="tx1"/>
                </a:solidFill>
                <a:latin typeface="Aptos Narrow"/>
                <a:ea typeface="Calibri"/>
                <a:cs typeface="Calibri"/>
              </a:rPr>
              <a:t>Cambridge</a:t>
            </a:r>
            <a:r>
              <a:rPr lang="ar-EG" sz="1800" dirty="0">
                <a:solidFill>
                  <a:schemeClr val="tx1"/>
                </a:solidFill>
                <a:latin typeface="Aptos Narrow"/>
                <a:ea typeface="Calibri"/>
                <a:cs typeface="Calibri"/>
              </a:rPr>
              <a:t>، هيئة الإسكان في </a:t>
            </a:r>
            <a:r>
              <a:rPr lang="en-US" sz="1800" dirty="0">
                <a:solidFill>
                  <a:schemeClr val="tx1"/>
                </a:solidFill>
                <a:latin typeface="Aptos Narrow"/>
                <a:ea typeface="Calibri"/>
                <a:cs typeface="Calibri"/>
              </a:rPr>
              <a:t>Cambridge</a:t>
            </a:r>
            <a:r>
              <a:rPr lang="ar-EG" sz="1800" dirty="0">
                <a:solidFill>
                  <a:schemeClr val="tx1"/>
                </a:solidFill>
                <a:latin typeface="Aptos Narrow"/>
                <a:ea typeface="Calibri"/>
                <a:cs typeface="Calibri"/>
              </a:rPr>
              <a:t>، منظمة </a:t>
            </a:r>
            <a:r>
              <a:rPr lang="en-US" sz="1800" dirty="0">
                <a:solidFill>
                  <a:schemeClr val="tx1"/>
                </a:solidFill>
                <a:latin typeface="Aptos Narrow"/>
                <a:ea typeface="Calibri"/>
                <a:cs typeface="Calibri"/>
              </a:rPr>
              <a:t>Magazine Beach Partners</a:t>
            </a:r>
          </a:p>
          <a:p>
            <a:pPr algn="r" rtl="1">
              <a:buClr>
                <a:srgbClr val="99CB38"/>
              </a:buClr>
            </a:pPr>
            <a:endParaRPr lang="en-US" dirty="0">
              <a:solidFill>
                <a:srgbClr val="404040"/>
              </a:solidFill>
              <a:latin typeface="Aptos Narrow"/>
              <a:ea typeface="Calibri"/>
              <a:cs typeface="Calibri"/>
            </a:endParaRPr>
          </a:p>
        </p:txBody>
      </p:sp>
      <p:sp>
        <p:nvSpPr>
          <p:cNvPr id="5" name="Content Placeholder 2">
            <a:extLst>
              <a:ext uri="{FF2B5EF4-FFF2-40B4-BE49-F238E27FC236}">
                <a16:creationId xmlns:a16="http://schemas.microsoft.com/office/drawing/2014/main" id="{31AA7210-EBBE-9FF2-484F-6A4340C485F8}"/>
              </a:ext>
            </a:extLst>
          </p:cNvPr>
          <p:cNvSpPr txBox="1">
            <a:spLocks/>
          </p:cNvSpPr>
          <p:nvPr/>
        </p:nvSpPr>
        <p:spPr>
          <a:xfrm>
            <a:off x="1231305" y="1914792"/>
            <a:ext cx="4622779" cy="4455027"/>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r" rtl="1">
              <a:buClr>
                <a:srgbClr val="004B24"/>
              </a:buClr>
            </a:pPr>
            <a:endParaRPr lang="en-US" b="1" dirty="0">
              <a:solidFill>
                <a:schemeClr val="tx1"/>
              </a:solidFill>
              <a:latin typeface="Aptos Narrow"/>
              <a:ea typeface="Calibri"/>
              <a:cs typeface="Calibri"/>
            </a:endParaRPr>
          </a:p>
          <a:p>
            <a:pPr marL="457200" indent="-457200" algn="r" rtl="1">
              <a:lnSpc>
                <a:spcPct val="120000"/>
              </a:lnSpc>
              <a:buClr>
                <a:srgbClr val="004B24"/>
              </a:buClr>
              <a:buFont typeface="Arial" panose="020F0502020204030204" pitchFamily="34" charset="0"/>
              <a:buChar char="•"/>
            </a:pPr>
            <a:r>
              <a:rPr lang="ar-EG" b="1" dirty="0">
                <a:solidFill>
                  <a:schemeClr val="tx1"/>
                </a:solidFill>
                <a:latin typeface="Aptos Narrow"/>
                <a:ea typeface="Calibri"/>
                <a:cs typeface="Calibri"/>
              </a:rPr>
              <a:t>المجموعة المتخصصة (1)</a:t>
            </a:r>
            <a:br>
              <a:rPr lang="en-US" dirty="0">
                <a:latin typeface="Aptos Narrow"/>
                <a:ea typeface="Calibri"/>
                <a:cs typeface="Calibri"/>
              </a:rPr>
            </a:br>
            <a:r>
              <a:rPr lang="en-US" sz="1800" dirty="0">
                <a:solidFill>
                  <a:schemeClr val="tx1"/>
                </a:solidFill>
                <a:latin typeface="Aptos Narrow"/>
                <a:ea typeface="Calibri" panose="020F0502020204030204"/>
                <a:cs typeface="Calibri" panose="020F0502020204030204"/>
              </a:rPr>
              <a:t>808-812 Memorial Drive</a:t>
            </a:r>
          </a:p>
          <a:p>
            <a:pPr marL="457200" indent="-457200" algn="r" rtl="1">
              <a:lnSpc>
                <a:spcPct val="120000"/>
              </a:lnSpc>
              <a:buClr>
                <a:srgbClr val="004B24"/>
              </a:buClr>
              <a:buFont typeface="Arial" panose="020F0502020204030204" pitchFamily="34" charset="0"/>
              <a:buChar char="•"/>
            </a:pPr>
            <a:r>
              <a:rPr lang="ar-EG" b="1" dirty="0">
                <a:solidFill>
                  <a:schemeClr val="tx1"/>
                </a:solidFill>
                <a:latin typeface="Aptos Narrow"/>
                <a:ea typeface="Calibri"/>
                <a:cs typeface="Calibri"/>
              </a:rPr>
              <a:t>جلسات الاستماع العامة (2)</a:t>
            </a:r>
            <a:br>
              <a:rPr lang="ar-EG" b="1" dirty="0">
                <a:solidFill>
                  <a:schemeClr val="tx1"/>
                </a:solidFill>
                <a:latin typeface="Aptos Narrow"/>
                <a:ea typeface="Calibri"/>
                <a:cs typeface="Calibri"/>
              </a:rPr>
            </a:br>
            <a:r>
              <a:rPr lang="ar-EG" sz="1800" dirty="0">
                <a:solidFill>
                  <a:schemeClr val="tx1"/>
                </a:solidFill>
                <a:latin typeface="Aptos Narrow"/>
                <a:ea typeface="Calibri"/>
                <a:cs typeface="Calibri"/>
              </a:rPr>
              <a:t>افتراضيًا: 52 مشارك</a:t>
            </a:r>
            <a:br>
              <a:rPr lang="en-US" sz="1800" dirty="0">
                <a:latin typeface="Aptos Narrow"/>
                <a:ea typeface="Calibri"/>
                <a:cs typeface="Calibri"/>
              </a:rPr>
            </a:br>
            <a:r>
              <a:rPr lang="en-US" sz="1800" dirty="0">
                <a:solidFill>
                  <a:schemeClr val="tx1"/>
                </a:solidFill>
                <a:latin typeface="Aptos Narrow"/>
                <a:ea typeface="Calibri"/>
                <a:cs typeface="Calibri"/>
              </a:rPr>
              <a:t> </a:t>
            </a:r>
            <a:r>
              <a:rPr lang="ar-EG" sz="1800" dirty="0">
                <a:solidFill>
                  <a:schemeClr val="tx1"/>
                </a:solidFill>
                <a:latin typeface="Aptos Narrow"/>
                <a:ea typeface="Calibri"/>
                <a:cs typeface="Calibri"/>
              </a:rPr>
              <a:t>شخصيًا: 77 مشارك</a:t>
            </a:r>
            <a:endParaRPr lang="en-US" sz="1800" dirty="0">
              <a:solidFill>
                <a:schemeClr val="tx1"/>
              </a:solidFill>
              <a:latin typeface="Aptos Narrow"/>
              <a:ea typeface="Calibri"/>
              <a:cs typeface="Calibri"/>
            </a:endParaRPr>
          </a:p>
          <a:p>
            <a:pPr marL="457200" indent="-457200" algn="r" rtl="1">
              <a:lnSpc>
                <a:spcPct val="120000"/>
              </a:lnSpc>
              <a:buClr>
                <a:srgbClr val="004B24"/>
              </a:buClr>
              <a:buFont typeface="Arial" panose="020F0502020204030204" pitchFamily="34" charset="0"/>
              <a:buChar char="•"/>
            </a:pPr>
            <a:r>
              <a:rPr lang="ar-EG" b="1" dirty="0">
                <a:solidFill>
                  <a:schemeClr val="tx1"/>
                </a:solidFill>
                <a:latin typeface="Aptos Narrow"/>
                <a:ea typeface="Calibri"/>
                <a:cs typeface="Calibri"/>
              </a:rPr>
              <a:t>الاستبيان (475 من الاستجابات)</a:t>
            </a:r>
            <a:endParaRPr lang="en-US" b="1" dirty="0">
              <a:solidFill>
                <a:schemeClr val="tx1"/>
              </a:solidFill>
              <a:latin typeface="Aptos Narrow"/>
              <a:ea typeface="Calibri"/>
              <a:cs typeface="Calibri"/>
            </a:endParaRPr>
          </a:p>
          <a:p>
            <a:pPr algn="r" rtl="1"/>
            <a:endParaRPr lang="en-US" dirty="0">
              <a:solidFill>
                <a:srgbClr val="404040"/>
              </a:solidFill>
              <a:latin typeface="Aptos Narrow"/>
              <a:ea typeface="Calibri"/>
              <a:cs typeface="Calibri"/>
            </a:endParaRPr>
          </a:p>
        </p:txBody>
      </p:sp>
    </p:spTree>
    <p:extLst>
      <p:ext uri="{BB962C8B-B14F-4D97-AF65-F5344CB8AC3E}">
        <p14:creationId xmlns:p14="http://schemas.microsoft.com/office/powerpoint/2010/main" val="3254245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B6629-8845-4CF8-724A-605563D92A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CAC5B1-0400-B90F-D27F-6D8E6032BDE9}"/>
              </a:ext>
            </a:extLst>
          </p:cNvPr>
          <p:cNvSpPr>
            <a:spLocks noGrp="1"/>
          </p:cNvSpPr>
          <p:nvPr>
            <p:ph type="title"/>
          </p:nvPr>
        </p:nvSpPr>
        <p:spPr/>
        <p:txBody>
          <a:bodyPr/>
          <a:lstStyle/>
          <a:p>
            <a:pPr algn="r" rtl="1"/>
            <a:r>
              <a:rPr lang="ar-EG" dirty="0">
                <a:latin typeface="Aptos Display"/>
                <a:ea typeface="Calibri Light"/>
                <a:cs typeface="Calibri Light"/>
              </a:rPr>
              <a:t>موضوعات النتائج المرجعية</a:t>
            </a:r>
            <a:endParaRPr lang="en-US" dirty="0"/>
          </a:p>
        </p:txBody>
      </p:sp>
      <p:sp>
        <p:nvSpPr>
          <p:cNvPr id="5" name="Content Placeholder 2">
            <a:extLst>
              <a:ext uri="{FF2B5EF4-FFF2-40B4-BE49-F238E27FC236}">
                <a16:creationId xmlns:a16="http://schemas.microsoft.com/office/drawing/2014/main" id="{4F87E333-5B6C-4E5E-9A26-352505A5F9EB}"/>
              </a:ext>
            </a:extLst>
          </p:cNvPr>
          <p:cNvSpPr txBox="1">
            <a:spLocks/>
          </p:cNvSpPr>
          <p:nvPr/>
        </p:nvSpPr>
        <p:spPr>
          <a:xfrm>
            <a:off x="1198933" y="1990810"/>
            <a:ext cx="9964888" cy="4319928"/>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r" rtl="1">
              <a:buClr>
                <a:srgbClr val="004B24"/>
              </a:buClr>
            </a:pPr>
            <a:r>
              <a:rPr lang="ar-EG" sz="2800" b="1" dirty="0">
                <a:solidFill>
                  <a:schemeClr val="tx1"/>
                </a:solidFill>
                <a:latin typeface="Aptos Narrow"/>
                <a:ea typeface="Calibri"/>
                <a:cs typeface="Calibri"/>
              </a:rPr>
              <a:t>أهم الموضوعات:</a:t>
            </a:r>
            <a:endParaRPr lang="en-US" b="1" dirty="0">
              <a:solidFill>
                <a:schemeClr val="tx1"/>
              </a:solidFill>
            </a:endParaRPr>
          </a:p>
          <a:p>
            <a:pPr marL="457200" indent="-457200" algn="r" rtl="1">
              <a:lnSpc>
                <a:spcPct val="80000"/>
              </a:lnSpc>
              <a:buClr>
                <a:srgbClr val="004B24"/>
              </a:buClr>
              <a:buFont typeface="Arial" panose="020F0502020204030204" pitchFamily="34" charset="0"/>
              <a:buChar char="•"/>
            </a:pPr>
            <a:r>
              <a:rPr lang="ar-EG" sz="2400" dirty="0">
                <a:solidFill>
                  <a:schemeClr val="tx1"/>
                </a:solidFill>
                <a:latin typeface="Aptos Narrow"/>
                <a:ea typeface="Calibri"/>
                <a:cs typeface="Calibri"/>
              </a:rPr>
              <a:t>الرغبة في الحصول على المزيد من التحديثات المنتظمة من </a:t>
            </a:r>
            <a:r>
              <a:rPr lang="en-US" sz="2400" dirty="0">
                <a:solidFill>
                  <a:schemeClr val="tx1"/>
                </a:solidFill>
                <a:latin typeface="Aptos Narrow"/>
                <a:ea typeface="Calibri"/>
                <a:cs typeface="Calibri"/>
              </a:rPr>
              <a:t>DCR</a:t>
            </a:r>
            <a:r>
              <a:rPr lang="ar-EG" sz="2400" dirty="0">
                <a:solidFill>
                  <a:schemeClr val="tx1"/>
                </a:solidFill>
                <a:latin typeface="Aptos Narrow"/>
                <a:ea typeface="Calibri"/>
                <a:cs typeface="Calibri"/>
              </a:rPr>
              <a:t> بخصوص المشروع ومدى التطور في التقدم المحرز</a:t>
            </a:r>
            <a:endParaRPr lang="en-US" sz="2400" dirty="0">
              <a:solidFill>
                <a:schemeClr val="tx1"/>
              </a:solidFill>
              <a:latin typeface="Aptos Narrow"/>
              <a:ea typeface="Calibri"/>
              <a:cs typeface="Calibri"/>
            </a:endParaRPr>
          </a:p>
          <a:p>
            <a:pPr marL="457200" indent="-457200" algn="r" rtl="1">
              <a:lnSpc>
                <a:spcPct val="80000"/>
              </a:lnSpc>
              <a:buClr>
                <a:srgbClr val="004B24"/>
              </a:buClr>
              <a:buFont typeface="Arial" panose="020F0502020204030204" pitchFamily="34" charset="0"/>
              <a:buChar char="•"/>
            </a:pPr>
            <a:r>
              <a:rPr lang="ar-EG" sz="2400" dirty="0">
                <a:solidFill>
                  <a:schemeClr val="tx1"/>
                </a:solidFill>
                <a:latin typeface="Aptos Narrow"/>
                <a:ea typeface="Calibri"/>
                <a:cs typeface="Calibri"/>
              </a:rPr>
              <a:t>استيعاب وإدراك تأثير الإغلاقات على الأحياء السكنية المجاورة</a:t>
            </a:r>
            <a:endParaRPr lang="en-US" sz="2400" dirty="0">
              <a:solidFill>
                <a:schemeClr val="tx1"/>
              </a:solidFill>
              <a:latin typeface="Aptos Narrow"/>
              <a:ea typeface="Calibri"/>
              <a:cs typeface="Calibri"/>
            </a:endParaRPr>
          </a:p>
          <a:p>
            <a:pPr marL="457200" indent="-457200" algn="r" rtl="1">
              <a:buClr>
                <a:srgbClr val="004B24"/>
              </a:buClr>
              <a:buFont typeface="Arial" panose="020F0502020204030204" pitchFamily="34" charset="0"/>
              <a:buChar char="•"/>
            </a:pPr>
            <a:r>
              <a:rPr lang="ar-EG" sz="2400" dirty="0">
                <a:solidFill>
                  <a:schemeClr val="tx1"/>
                </a:solidFill>
                <a:latin typeface="Aptos Narrow"/>
                <a:ea typeface="Calibri"/>
                <a:cs typeface="Calibri"/>
              </a:rPr>
              <a:t>الحاجة لإدراج وضم المجتمعات المتأثرة في المشاركة</a:t>
            </a:r>
            <a:endParaRPr lang="en-US" dirty="0">
              <a:solidFill>
                <a:schemeClr val="tx1"/>
              </a:solidFill>
            </a:endParaRPr>
          </a:p>
          <a:p>
            <a:pPr marL="457200" indent="-457200" algn="r" rtl="1">
              <a:buClr>
                <a:srgbClr val="004B24"/>
              </a:buClr>
              <a:buFont typeface="Arial" panose="020F0502020204030204" pitchFamily="34" charset="0"/>
              <a:buChar char="•"/>
            </a:pPr>
            <a:r>
              <a:rPr lang="ar-EG" sz="2400" dirty="0">
                <a:solidFill>
                  <a:schemeClr val="tx1"/>
                </a:solidFill>
                <a:latin typeface="Aptos Narrow"/>
                <a:ea typeface="Calibri"/>
                <a:cs typeface="Calibri"/>
              </a:rPr>
              <a:t>الحاجة لتحسين البنية التحتية والأمن والسلامة</a:t>
            </a:r>
            <a:endParaRPr lang="en-US" dirty="0">
              <a:solidFill>
                <a:schemeClr val="tx1"/>
              </a:solidFill>
              <a:latin typeface="Calibri" panose="020F0502020204030204"/>
              <a:ea typeface="Calibri"/>
              <a:cs typeface="Calibri"/>
            </a:endParaRPr>
          </a:p>
          <a:p>
            <a:pPr marL="749300" lvl="3" algn="r" rtl="1">
              <a:buClr>
                <a:srgbClr val="004B24"/>
              </a:buClr>
              <a:buFont typeface="Arial" panose="020F0502020204030204" pitchFamily="34" charset="0"/>
              <a:buChar char="•"/>
            </a:pPr>
            <a:r>
              <a:rPr lang="ar-EG" sz="2200" dirty="0">
                <a:solidFill>
                  <a:schemeClr val="tx1"/>
                </a:solidFill>
                <a:latin typeface="Aptos Narrow"/>
                <a:ea typeface="Calibri"/>
                <a:cs typeface="Calibri"/>
              </a:rPr>
              <a:t>الحاجة لوضع حدود قصوى للسرعة أكثر أمانًا وسلامة</a:t>
            </a:r>
            <a:endParaRPr lang="en-US" sz="2200" dirty="0">
              <a:solidFill>
                <a:schemeClr val="tx1"/>
              </a:solidFill>
              <a:latin typeface="Calibri" panose="020F0502020204030204"/>
              <a:ea typeface="Calibri"/>
              <a:cs typeface="Calibri"/>
            </a:endParaRPr>
          </a:p>
          <a:p>
            <a:pPr marL="749300" lvl="3" algn="r" rtl="1">
              <a:buClr>
                <a:srgbClr val="004B24"/>
              </a:buClr>
              <a:buFont typeface="Arial" panose="020F0502020204030204" pitchFamily="34" charset="0"/>
              <a:buChar char="•"/>
            </a:pPr>
            <a:r>
              <a:rPr lang="ar-EG" sz="2200" dirty="0">
                <a:solidFill>
                  <a:schemeClr val="tx1"/>
                </a:solidFill>
                <a:latin typeface="Aptos Narrow"/>
                <a:ea typeface="Calibri"/>
                <a:cs typeface="Calibri"/>
              </a:rPr>
              <a:t>الرغبة في تخصيص ممرات أكثر أمانًا للمشاة وتنسيق أفضل لإشارات المرور الضوئية </a:t>
            </a:r>
            <a:endParaRPr lang="en-US" sz="2200" dirty="0">
              <a:solidFill>
                <a:schemeClr val="tx1"/>
              </a:solidFill>
              <a:latin typeface="Calibri" panose="020F0502020204030204"/>
              <a:ea typeface="Calibri"/>
              <a:cs typeface="Calibri"/>
            </a:endParaRPr>
          </a:p>
          <a:p>
            <a:pPr marL="749300" lvl="3" algn="r" rtl="1">
              <a:buClr>
                <a:srgbClr val="004B24"/>
              </a:buClr>
              <a:buFont typeface="Arial" panose="020F0502020204030204" pitchFamily="34" charset="0"/>
              <a:buChar char="•"/>
            </a:pPr>
            <a:r>
              <a:rPr lang="ar-EG" sz="2200" dirty="0">
                <a:solidFill>
                  <a:schemeClr val="tx1"/>
                </a:solidFill>
                <a:latin typeface="Aptos Narrow"/>
                <a:ea typeface="Calibri"/>
                <a:cs typeface="Calibri"/>
              </a:rPr>
              <a:t>الحاجة لإجراء تغيرات في البنية التحتية للطرق مع الحفاظ عليها</a:t>
            </a:r>
            <a:endParaRPr lang="en-US" sz="2200" dirty="0">
              <a:solidFill>
                <a:schemeClr val="tx1"/>
              </a:solidFill>
              <a:latin typeface="Calibri" panose="020F0502020204030204"/>
              <a:ea typeface="Calibri"/>
              <a:cs typeface="Calibri"/>
            </a:endParaRPr>
          </a:p>
          <a:p>
            <a:pPr marL="0" indent="0" algn="r" rtl="1">
              <a:buClr>
                <a:srgbClr val="99CB38"/>
              </a:buClr>
              <a:buNone/>
            </a:pP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675440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EF70F-A4B9-EF01-1290-D5208834E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8E0EB-E123-119E-B08F-50FE6F610A2B}"/>
              </a:ext>
            </a:extLst>
          </p:cNvPr>
          <p:cNvSpPr>
            <a:spLocks noGrp="1"/>
          </p:cNvSpPr>
          <p:nvPr>
            <p:ph type="title"/>
          </p:nvPr>
        </p:nvSpPr>
        <p:spPr/>
        <p:txBody>
          <a:bodyPr/>
          <a:lstStyle/>
          <a:p>
            <a:pPr algn="r" rtl="1"/>
            <a:r>
              <a:rPr lang="ar-EG" dirty="0">
                <a:latin typeface="Aptos Display"/>
                <a:ea typeface="Calibri Light"/>
                <a:cs typeface="Calibri Light"/>
              </a:rPr>
              <a:t>أسئلة مناقشة النتائج المرجعية</a:t>
            </a:r>
            <a:endParaRPr lang="en-US" dirty="0"/>
          </a:p>
        </p:txBody>
      </p:sp>
      <p:sp>
        <p:nvSpPr>
          <p:cNvPr id="5" name="Content Placeholder 2">
            <a:extLst>
              <a:ext uri="{FF2B5EF4-FFF2-40B4-BE49-F238E27FC236}">
                <a16:creationId xmlns:a16="http://schemas.microsoft.com/office/drawing/2014/main" id="{CE7BD424-FD9E-0A28-6FB3-F3D50BCCCE2F}"/>
              </a:ext>
            </a:extLst>
          </p:cNvPr>
          <p:cNvSpPr txBox="1">
            <a:spLocks/>
          </p:cNvSpPr>
          <p:nvPr/>
        </p:nvSpPr>
        <p:spPr>
          <a:xfrm>
            <a:off x="1198933" y="2275290"/>
            <a:ext cx="9954728" cy="4035448"/>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r" rtl="1">
              <a:buClr>
                <a:srgbClr val="004B24"/>
              </a:buClr>
            </a:pPr>
            <a:r>
              <a:rPr lang="ar-EG" sz="2800" b="1" dirty="0">
                <a:solidFill>
                  <a:schemeClr val="tx1"/>
                </a:solidFill>
                <a:latin typeface="Aptos Narrow"/>
                <a:ea typeface="Calibri"/>
                <a:cs typeface="Calibri"/>
              </a:rPr>
              <a:t>أسئلة المناقشة</a:t>
            </a:r>
            <a:endParaRPr lang="en-US" sz="2800" b="1" dirty="0">
              <a:solidFill>
                <a:schemeClr val="tx1"/>
              </a:solidFill>
              <a:latin typeface="Aptos Narrow"/>
              <a:ea typeface="Calibri"/>
              <a:cs typeface="Calibri"/>
            </a:endParaRPr>
          </a:p>
          <a:p>
            <a:pPr marL="457200" indent="-457200" algn="r" rtl="1">
              <a:lnSpc>
                <a:spcPct val="150000"/>
              </a:lnSpc>
              <a:buClr>
                <a:srgbClr val="004B24"/>
              </a:buClr>
              <a:buFont typeface="Arial" panose="020F0502020204030204" pitchFamily="34" charset="0"/>
              <a:buChar char="•"/>
            </a:pPr>
            <a:r>
              <a:rPr lang="ar-EG" sz="2400" dirty="0">
                <a:solidFill>
                  <a:schemeClr val="tx1"/>
                </a:solidFill>
                <a:latin typeface="Aptos Narrow"/>
                <a:ea typeface="Calibri"/>
                <a:cs typeface="Calibri"/>
              </a:rPr>
              <a:t>ما هي </a:t>
            </a:r>
            <a:r>
              <a:rPr lang="ar-EG" sz="2400" dirty="0">
                <a:solidFill>
                  <a:schemeClr val="tx1"/>
                </a:solidFill>
                <a:ea typeface="Calibri"/>
                <a:cs typeface="Calibri"/>
              </a:rPr>
              <a:t>الموضوعات/ النقاط الأساسية التي لفتت انتباهكم بخصوص النتائج المرجعية التي قام الأفراد بمشاركتها؟</a:t>
            </a:r>
          </a:p>
          <a:p>
            <a:pPr marL="457200" indent="-457200" algn="r" rtl="1">
              <a:lnSpc>
                <a:spcPct val="150000"/>
              </a:lnSpc>
              <a:buClr>
                <a:srgbClr val="004B24"/>
              </a:buClr>
              <a:buFont typeface="Arial" panose="020F0502020204030204" pitchFamily="34" charset="0"/>
              <a:buChar char="•"/>
            </a:pPr>
            <a:r>
              <a:rPr lang="ar-EG" sz="2400" dirty="0">
                <a:solidFill>
                  <a:schemeClr val="tx1"/>
                </a:solidFill>
                <a:ea typeface="Calibri"/>
                <a:cs typeface="Calibri"/>
              </a:rPr>
              <a:t>كيف يمكن لتلك النتائج المرجعية توجيه التوصيات الخاصة بفريق العمل؟</a:t>
            </a:r>
          </a:p>
          <a:p>
            <a:pPr marL="457200" indent="-457200" algn="r" rtl="1">
              <a:lnSpc>
                <a:spcPct val="150000"/>
              </a:lnSpc>
              <a:buClr>
                <a:srgbClr val="004B24"/>
              </a:buClr>
              <a:buFont typeface="Arial" panose="020F0502020204030204" pitchFamily="34" charset="0"/>
              <a:buChar char="•"/>
            </a:pPr>
            <a:r>
              <a:rPr lang="ar-EG" sz="2400" dirty="0">
                <a:solidFill>
                  <a:schemeClr val="tx1"/>
                </a:solidFill>
                <a:ea typeface="Calibri"/>
                <a:cs typeface="Calibri"/>
              </a:rPr>
              <a:t>كيف يمكن تحسين الجولة التالية من جلسات الاستماع العامة؟ </a:t>
            </a:r>
            <a:endParaRPr lang="en-US" dirty="0">
              <a:ea typeface="Calibri" panose="020F0502020204030204"/>
              <a:cs typeface="Calibri" panose="020F0502020204030204"/>
            </a:endParaRPr>
          </a:p>
          <a:p>
            <a:pPr marL="457200" indent="-457200" algn="r" rtl="1">
              <a:lnSpc>
                <a:spcPct val="80000"/>
              </a:lnSpc>
              <a:buClr>
                <a:srgbClr val="004B24"/>
              </a:buClr>
              <a:buFont typeface="Arial" panose="020F0502020204030204" pitchFamily="34" charset="0"/>
              <a:buChar char="•"/>
            </a:pPr>
            <a:endParaRPr lang="en-US" sz="2400" dirty="0">
              <a:solidFill>
                <a:schemeClr val="tx1"/>
              </a:solidFill>
              <a:latin typeface="Aptos Narrow"/>
              <a:ea typeface="Calibri"/>
              <a:cs typeface="Calibri"/>
            </a:endParaRPr>
          </a:p>
          <a:p>
            <a:pPr marL="0" indent="0" algn="r" rtl="1">
              <a:buClr>
                <a:srgbClr val="99CB38"/>
              </a:buClr>
              <a:buNone/>
            </a:pP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351993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BB1B4-2BDA-930F-7F32-7585D2748E8F}"/>
            </a:ext>
          </a:extLst>
        </p:cNvPr>
        <p:cNvGrpSpPr/>
        <p:nvPr/>
      </p:nvGrpSpPr>
      <p:grpSpPr>
        <a:xfrm>
          <a:off x="0" y="0"/>
          <a:ext cx="0" cy="0"/>
          <a:chOff x="0" y="0"/>
          <a:chExt cx="0" cy="0"/>
        </a:xfrm>
      </p:grpSpPr>
      <p:sp>
        <p:nvSpPr>
          <p:cNvPr id="1347" name="Arrow: Pentagon 1346">
            <a:extLst>
              <a:ext uri="{FF2B5EF4-FFF2-40B4-BE49-F238E27FC236}">
                <a16:creationId xmlns:a16="http://schemas.microsoft.com/office/drawing/2014/main" id="{79B40913-5ED2-ED80-DB5E-B9DC55847B2D}"/>
              </a:ext>
            </a:extLst>
          </p:cNvPr>
          <p:cNvSpPr/>
          <p:nvPr/>
        </p:nvSpPr>
        <p:spPr>
          <a:xfrm flipH="1">
            <a:off x="81749" y="4722421"/>
            <a:ext cx="1913656" cy="1082384"/>
          </a:xfrm>
          <a:prstGeom prst="homePlate">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EG" b="1" dirty="0">
                <a:solidFill>
                  <a:srgbClr val="002060"/>
                </a:solidFill>
                <a:ea typeface="Calibri"/>
                <a:cs typeface="Calibri"/>
              </a:rPr>
              <a:t>وضع الصيغة النهائية + تقديم التوصيات</a:t>
            </a:r>
            <a:endParaRPr lang="en-US" b="1" dirty="0">
              <a:solidFill>
                <a:srgbClr val="002060"/>
              </a:solidFill>
              <a:ea typeface="Calibri"/>
              <a:cs typeface="Calibri"/>
            </a:endParaRPr>
          </a:p>
        </p:txBody>
      </p:sp>
      <p:sp>
        <p:nvSpPr>
          <p:cNvPr id="1346" name="Rectangle 1345">
            <a:extLst>
              <a:ext uri="{FF2B5EF4-FFF2-40B4-BE49-F238E27FC236}">
                <a16:creationId xmlns:a16="http://schemas.microsoft.com/office/drawing/2014/main" id="{87C0C6D9-EEF7-5233-2459-E4EECE2057C3}"/>
              </a:ext>
            </a:extLst>
          </p:cNvPr>
          <p:cNvSpPr/>
          <p:nvPr/>
        </p:nvSpPr>
        <p:spPr>
          <a:xfrm>
            <a:off x="8993740" y="4745837"/>
            <a:ext cx="1654961" cy="1077826"/>
          </a:xfrm>
          <a:prstGeom prst="rect">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مناقشة الإطار الزمني للمشاركة (والمجموعات المتخصصة) </a:t>
            </a:r>
            <a:endParaRPr lang="en-US" sz="1600" b="1" dirty="0">
              <a:solidFill>
                <a:srgbClr val="002060"/>
              </a:solidFill>
              <a:latin typeface="Aptos ExtraBold"/>
              <a:ea typeface="Calibri"/>
              <a:cs typeface="Calibri"/>
            </a:endParaRPr>
          </a:p>
        </p:txBody>
      </p:sp>
      <p:sp>
        <p:nvSpPr>
          <p:cNvPr id="1345" name="Rectangle 1344">
            <a:extLst>
              <a:ext uri="{FF2B5EF4-FFF2-40B4-BE49-F238E27FC236}">
                <a16:creationId xmlns:a16="http://schemas.microsoft.com/office/drawing/2014/main" id="{8461E970-7208-2850-81AE-C3D04B077F0E}"/>
              </a:ext>
            </a:extLst>
          </p:cNvPr>
          <p:cNvSpPr/>
          <p:nvPr/>
        </p:nvSpPr>
        <p:spPr>
          <a:xfrm>
            <a:off x="7270579" y="4745836"/>
            <a:ext cx="1654961" cy="1077826"/>
          </a:xfrm>
          <a:prstGeom prst="rect">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400" b="1" dirty="0">
                <a:solidFill>
                  <a:srgbClr val="002060"/>
                </a:solidFill>
                <a:latin typeface="Aptos ExtraBold"/>
                <a:ea typeface="Calibri"/>
                <a:cs typeface="Calibri"/>
              </a:rPr>
              <a:t>وضع تواريخ للمشاركة في الربيع (*تنظيم المجموعات المتخصصة لـ </a:t>
            </a:r>
            <a:r>
              <a:rPr lang="en-US" sz="1400" b="1" dirty="0">
                <a:solidFill>
                  <a:srgbClr val="002060"/>
                </a:solidFill>
                <a:latin typeface="Aptos ExtraBold"/>
                <a:ea typeface="Calibri"/>
                <a:cs typeface="Calibri"/>
              </a:rPr>
              <a:t>CHA</a:t>
            </a:r>
            <a:r>
              <a:rPr lang="ar-EG" sz="1400" b="1" dirty="0">
                <a:solidFill>
                  <a:srgbClr val="002060"/>
                </a:solidFill>
                <a:latin typeface="Aptos ExtraBold"/>
                <a:ea typeface="Calibri"/>
                <a:cs typeface="Calibri"/>
              </a:rPr>
              <a:t>)</a:t>
            </a:r>
            <a:endParaRPr lang="en-US" b="1" dirty="0"/>
          </a:p>
        </p:txBody>
      </p:sp>
      <p:sp>
        <p:nvSpPr>
          <p:cNvPr id="1344" name="Rectangle 1343">
            <a:extLst>
              <a:ext uri="{FF2B5EF4-FFF2-40B4-BE49-F238E27FC236}">
                <a16:creationId xmlns:a16="http://schemas.microsoft.com/office/drawing/2014/main" id="{509E2423-BA26-5CE8-69F2-4E43EE438BF2}"/>
              </a:ext>
            </a:extLst>
          </p:cNvPr>
          <p:cNvSpPr/>
          <p:nvPr/>
        </p:nvSpPr>
        <p:spPr>
          <a:xfrm>
            <a:off x="5547423" y="4745837"/>
            <a:ext cx="1654961" cy="1077826"/>
          </a:xfrm>
          <a:prstGeom prst="rect">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إجراء توعية للمشاركة في الربيع</a:t>
            </a:r>
            <a:endParaRPr lang="en-US" b="1" dirty="0">
              <a:solidFill>
                <a:srgbClr val="002060"/>
              </a:solidFill>
              <a:latin typeface="Aptos ExtraBold"/>
              <a:ea typeface="Calibri"/>
              <a:cs typeface="Calibri"/>
            </a:endParaRPr>
          </a:p>
        </p:txBody>
      </p:sp>
      <p:sp>
        <p:nvSpPr>
          <p:cNvPr id="63" name="Rectangle 62">
            <a:extLst>
              <a:ext uri="{FF2B5EF4-FFF2-40B4-BE49-F238E27FC236}">
                <a16:creationId xmlns:a16="http://schemas.microsoft.com/office/drawing/2014/main" id="{63A3963A-5ACE-93AC-6A93-6402D190B3A2}"/>
              </a:ext>
            </a:extLst>
          </p:cNvPr>
          <p:cNvSpPr/>
          <p:nvPr/>
        </p:nvSpPr>
        <p:spPr>
          <a:xfrm>
            <a:off x="3832921" y="4745836"/>
            <a:ext cx="1654961" cy="1077826"/>
          </a:xfrm>
          <a:prstGeom prst="rect">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400" b="1" dirty="0">
                <a:solidFill>
                  <a:srgbClr val="002060"/>
                </a:solidFill>
                <a:latin typeface="Aptos ExtraBold"/>
                <a:ea typeface="Calibri"/>
                <a:cs typeface="Calibri"/>
              </a:rPr>
              <a:t>البدء في جلسات استماع عامة + استبيان حول النتائج المرجعية للعامة عن مسودة التوصيات </a:t>
            </a:r>
            <a:endParaRPr lang="en-US" sz="1200" b="1" dirty="0">
              <a:ea typeface="Calibri"/>
              <a:cs typeface="Calibri"/>
            </a:endParaRPr>
          </a:p>
        </p:txBody>
      </p:sp>
      <p:sp>
        <p:nvSpPr>
          <p:cNvPr id="62" name="Rectangle 61">
            <a:extLst>
              <a:ext uri="{FF2B5EF4-FFF2-40B4-BE49-F238E27FC236}">
                <a16:creationId xmlns:a16="http://schemas.microsoft.com/office/drawing/2014/main" id="{7077C227-9AA9-A63B-5C8A-50B25B796DA5}"/>
              </a:ext>
            </a:extLst>
          </p:cNvPr>
          <p:cNvSpPr/>
          <p:nvPr/>
        </p:nvSpPr>
        <p:spPr>
          <a:xfrm>
            <a:off x="2079784" y="4745837"/>
            <a:ext cx="1654961" cy="1077826"/>
          </a:xfrm>
          <a:prstGeom prst="rect">
            <a:avLst/>
          </a:prstGeom>
          <a:solidFill>
            <a:schemeClr val="accent5">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مراجعة المدخلات</a:t>
            </a:r>
            <a:endParaRPr lang="en-US" sz="1400" b="1" dirty="0">
              <a:solidFill>
                <a:srgbClr val="002060"/>
              </a:solidFill>
              <a:latin typeface="Aptos ExtraBold"/>
              <a:ea typeface="Calibri"/>
              <a:cs typeface="Calibri"/>
            </a:endParaRPr>
          </a:p>
        </p:txBody>
      </p:sp>
      <p:sp>
        <p:nvSpPr>
          <p:cNvPr id="1585" name="Rectangle 1584">
            <a:extLst>
              <a:ext uri="{FF2B5EF4-FFF2-40B4-BE49-F238E27FC236}">
                <a16:creationId xmlns:a16="http://schemas.microsoft.com/office/drawing/2014/main" id="{C6EDCC6A-1E09-3692-C9D2-69F626E51F8C}"/>
              </a:ext>
            </a:extLst>
          </p:cNvPr>
          <p:cNvSpPr/>
          <p:nvPr/>
        </p:nvSpPr>
        <p:spPr>
          <a:xfrm>
            <a:off x="10716898" y="4752401"/>
            <a:ext cx="1396446" cy="1083295"/>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معالم المشاركة</a:t>
            </a:r>
            <a:endParaRPr lang="en-US" sz="1600" b="1" dirty="0">
              <a:solidFill>
                <a:srgbClr val="002060"/>
              </a:solidFill>
              <a:latin typeface="Aptos ExtraBold"/>
              <a:ea typeface="Calibri"/>
              <a:cs typeface="Calibri"/>
            </a:endParaRPr>
          </a:p>
        </p:txBody>
      </p:sp>
      <p:sp>
        <p:nvSpPr>
          <p:cNvPr id="61" name="Arrow: Pentagon 60">
            <a:extLst>
              <a:ext uri="{FF2B5EF4-FFF2-40B4-BE49-F238E27FC236}">
                <a16:creationId xmlns:a16="http://schemas.microsoft.com/office/drawing/2014/main" id="{C9E39F3A-54D3-2B30-D938-218477A9722A}"/>
              </a:ext>
            </a:extLst>
          </p:cNvPr>
          <p:cNvSpPr/>
          <p:nvPr/>
        </p:nvSpPr>
        <p:spPr>
          <a:xfrm flipH="1">
            <a:off x="81752" y="3466155"/>
            <a:ext cx="1913656" cy="839931"/>
          </a:xfrm>
          <a:prstGeom prst="homePlate">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rtl="1"/>
            <a:r>
              <a:rPr lang="ar-EG" sz="1600" b="1" dirty="0">
                <a:solidFill>
                  <a:srgbClr val="002060"/>
                </a:solidFill>
                <a:latin typeface="Aptos ExtraBold"/>
                <a:ea typeface="Calibri"/>
                <a:cs typeface="Calibri"/>
              </a:rPr>
              <a:t>وضع الصيغة النهائية + تقديم التوصيات</a:t>
            </a:r>
            <a:endParaRPr lang="en-US" sz="1600" b="1" dirty="0">
              <a:solidFill>
                <a:srgbClr val="002060"/>
              </a:solidFill>
              <a:latin typeface="Aptos ExtraBold"/>
              <a:ea typeface="Calibri"/>
              <a:cs typeface="Calibri"/>
            </a:endParaRPr>
          </a:p>
        </p:txBody>
      </p:sp>
      <p:sp>
        <p:nvSpPr>
          <p:cNvPr id="58" name="Rectangle 57">
            <a:extLst>
              <a:ext uri="{FF2B5EF4-FFF2-40B4-BE49-F238E27FC236}">
                <a16:creationId xmlns:a16="http://schemas.microsoft.com/office/drawing/2014/main" id="{FE8E19AC-5A60-3184-A1B8-450BDD38B57C}"/>
              </a:ext>
            </a:extLst>
          </p:cNvPr>
          <p:cNvSpPr/>
          <p:nvPr/>
        </p:nvSpPr>
        <p:spPr>
          <a:xfrm>
            <a:off x="8993739" y="3464291"/>
            <a:ext cx="1654961" cy="835373"/>
          </a:xfrm>
          <a:prstGeom prst="rect">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مراجعة المدخلات من الخريف</a:t>
            </a:r>
            <a:endParaRPr lang="en-US" b="1" dirty="0">
              <a:solidFill>
                <a:srgbClr val="002060"/>
              </a:solidFill>
              <a:latin typeface="Aptos ExtraBold"/>
              <a:ea typeface="Calibri"/>
              <a:cs typeface="Calibri"/>
            </a:endParaRPr>
          </a:p>
        </p:txBody>
      </p:sp>
      <p:sp>
        <p:nvSpPr>
          <p:cNvPr id="57" name="Rectangle 56">
            <a:extLst>
              <a:ext uri="{FF2B5EF4-FFF2-40B4-BE49-F238E27FC236}">
                <a16:creationId xmlns:a16="http://schemas.microsoft.com/office/drawing/2014/main" id="{5E3CC4D7-36FF-C8E7-F251-B5DC5E5D3899}"/>
              </a:ext>
            </a:extLst>
          </p:cNvPr>
          <p:cNvSpPr/>
          <p:nvPr/>
        </p:nvSpPr>
        <p:spPr>
          <a:xfrm>
            <a:off x="7270581" y="3464292"/>
            <a:ext cx="1654961" cy="835373"/>
          </a:xfrm>
          <a:prstGeom prst="rect">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صياغة مسودة للتوصيات</a:t>
            </a:r>
            <a:endParaRPr lang="en-US" b="1" dirty="0"/>
          </a:p>
        </p:txBody>
      </p:sp>
      <p:sp>
        <p:nvSpPr>
          <p:cNvPr id="60" name="Rectangle 59">
            <a:extLst>
              <a:ext uri="{FF2B5EF4-FFF2-40B4-BE49-F238E27FC236}">
                <a16:creationId xmlns:a16="http://schemas.microsoft.com/office/drawing/2014/main" id="{1E9E8025-2D0B-A6C8-0394-C32F265904E4}"/>
              </a:ext>
            </a:extLst>
          </p:cNvPr>
          <p:cNvSpPr/>
          <p:nvPr/>
        </p:nvSpPr>
        <p:spPr>
          <a:xfrm>
            <a:off x="5547426" y="3464291"/>
            <a:ext cx="1654961" cy="835373"/>
          </a:xfrm>
          <a:prstGeom prst="rect">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تعديل مسودة التوصيات + التحضر للعامة</a:t>
            </a:r>
            <a:endParaRPr lang="en-US" b="1" dirty="0">
              <a:solidFill>
                <a:srgbClr val="002060"/>
              </a:solidFill>
            </a:endParaRPr>
          </a:p>
        </p:txBody>
      </p:sp>
      <p:sp>
        <p:nvSpPr>
          <p:cNvPr id="56" name="Rectangle 55">
            <a:extLst>
              <a:ext uri="{FF2B5EF4-FFF2-40B4-BE49-F238E27FC236}">
                <a16:creationId xmlns:a16="http://schemas.microsoft.com/office/drawing/2014/main" id="{D6F3911A-04E8-8908-8329-8A5F13388EF5}"/>
              </a:ext>
            </a:extLst>
          </p:cNvPr>
          <p:cNvSpPr/>
          <p:nvPr/>
        </p:nvSpPr>
        <p:spPr>
          <a:xfrm>
            <a:off x="3817931" y="3464291"/>
            <a:ext cx="1654961" cy="835373"/>
          </a:xfrm>
          <a:prstGeom prst="rect">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نشر مسودة التوصيات الخاصة بمدخلات عامة</a:t>
            </a:r>
            <a:endParaRPr lang="en-US" sz="1600" b="1" dirty="0">
              <a:solidFill>
                <a:srgbClr val="002060"/>
              </a:solidFill>
            </a:endParaRPr>
          </a:p>
        </p:txBody>
      </p:sp>
      <p:sp>
        <p:nvSpPr>
          <p:cNvPr id="55" name="Rectangle 54">
            <a:extLst>
              <a:ext uri="{FF2B5EF4-FFF2-40B4-BE49-F238E27FC236}">
                <a16:creationId xmlns:a16="http://schemas.microsoft.com/office/drawing/2014/main" id="{CD4EDEEA-703D-7CCC-DC12-C9ED421BC795}"/>
              </a:ext>
            </a:extLst>
          </p:cNvPr>
          <p:cNvSpPr/>
          <p:nvPr/>
        </p:nvSpPr>
        <p:spPr>
          <a:xfrm>
            <a:off x="2079781" y="3464292"/>
            <a:ext cx="1654961" cy="835373"/>
          </a:xfrm>
          <a:prstGeom prst="rect">
            <a:avLst/>
          </a:prstGeom>
          <a:solidFill>
            <a:schemeClr val="accent1">
              <a:lumMod val="40000"/>
              <a:lumOff val="6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تعديل مسودة التوصيات بناءً على المدخلات</a:t>
            </a:r>
            <a:endParaRPr lang="en-US" sz="1600" b="1" dirty="0"/>
          </a:p>
        </p:txBody>
      </p:sp>
      <p:sp>
        <p:nvSpPr>
          <p:cNvPr id="1584" name="Rectangle 1583">
            <a:extLst>
              <a:ext uri="{FF2B5EF4-FFF2-40B4-BE49-F238E27FC236}">
                <a16:creationId xmlns:a16="http://schemas.microsoft.com/office/drawing/2014/main" id="{4417856E-CDAD-74CE-D6A5-3F2A85AC3D33}"/>
              </a:ext>
            </a:extLst>
          </p:cNvPr>
          <p:cNvSpPr/>
          <p:nvPr/>
        </p:nvSpPr>
        <p:spPr>
          <a:xfrm>
            <a:off x="10716898" y="3458980"/>
            <a:ext cx="1395188" cy="84287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sz="1600" b="1" dirty="0">
                <a:solidFill>
                  <a:srgbClr val="002060"/>
                </a:solidFill>
                <a:latin typeface="Aptos ExtraBold"/>
                <a:ea typeface="Calibri"/>
                <a:cs typeface="Calibri"/>
              </a:rPr>
              <a:t>معالم التقرير</a:t>
            </a:r>
            <a:endParaRPr lang="en-US" sz="1600" b="1" dirty="0">
              <a:solidFill>
                <a:srgbClr val="002060"/>
              </a:solidFill>
              <a:latin typeface="Aptos ExtraBold"/>
              <a:ea typeface="Calibri"/>
              <a:cs typeface="Calibri"/>
            </a:endParaRPr>
          </a:p>
        </p:txBody>
      </p:sp>
      <p:sp>
        <p:nvSpPr>
          <p:cNvPr id="41" name="Arrow: Pentagon 40">
            <a:extLst>
              <a:ext uri="{FF2B5EF4-FFF2-40B4-BE49-F238E27FC236}">
                <a16:creationId xmlns:a16="http://schemas.microsoft.com/office/drawing/2014/main" id="{D363533C-8FA7-5ACB-4270-1862BD97EA09}"/>
              </a:ext>
            </a:extLst>
          </p:cNvPr>
          <p:cNvSpPr/>
          <p:nvPr/>
        </p:nvSpPr>
        <p:spPr>
          <a:xfrm flipH="1">
            <a:off x="74280" y="2204165"/>
            <a:ext cx="1913656" cy="796636"/>
          </a:xfrm>
          <a:prstGeom prst="homePlate">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ar-EG" b="1" dirty="0">
                <a:ea typeface="Calibri"/>
                <a:cs typeface="Calibri"/>
              </a:rPr>
              <a:t>يونيو</a:t>
            </a:r>
            <a:endParaRPr lang="en-US" b="1" dirty="0">
              <a:ea typeface="Calibri"/>
              <a:cs typeface="Calibri"/>
            </a:endParaRPr>
          </a:p>
        </p:txBody>
      </p:sp>
      <p:sp>
        <p:nvSpPr>
          <p:cNvPr id="50" name="Rectangle 49">
            <a:extLst>
              <a:ext uri="{FF2B5EF4-FFF2-40B4-BE49-F238E27FC236}">
                <a16:creationId xmlns:a16="http://schemas.microsoft.com/office/drawing/2014/main" id="{4867722C-7844-EBDE-2BD4-4102743E6E4A}"/>
              </a:ext>
            </a:extLst>
          </p:cNvPr>
          <p:cNvSpPr/>
          <p:nvPr/>
        </p:nvSpPr>
        <p:spPr>
          <a:xfrm>
            <a:off x="8978755" y="2208726"/>
            <a:ext cx="1654961" cy="792078"/>
          </a:xfrm>
          <a:prstGeom prst="rect">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يناير</a:t>
            </a:r>
            <a:endParaRPr lang="en-US" b="1" dirty="0"/>
          </a:p>
        </p:txBody>
      </p:sp>
      <p:sp>
        <p:nvSpPr>
          <p:cNvPr id="51" name="Rectangle 50">
            <a:extLst>
              <a:ext uri="{FF2B5EF4-FFF2-40B4-BE49-F238E27FC236}">
                <a16:creationId xmlns:a16="http://schemas.microsoft.com/office/drawing/2014/main" id="{723C9649-45FB-01A5-0AF4-86D5C3115A24}"/>
              </a:ext>
            </a:extLst>
          </p:cNvPr>
          <p:cNvSpPr/>
          <p:nvPr/>
        </p:nvSpPr>
        <p:spPr>
          <a:xfrm>
            <a:off x="7255591" y="2208725"/>
            <a:ext cx="1654961" cy="792078"/>
          </a:xfrm>
          <a:prstGeom prst="rect">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فبراير</a:t>
            </a:r>
            <a:endParaRPr lang="en-US" b="1" dirty="0"/>
          </a:p>
        </p:txBody>
      </p:sp>
      <p:sp>
        <p:nvSpPr>
          <p:cNvPr id="52" name="Rectangle 51">
            <a:extLst>
              <a:ext uri="{FF2B5EF4-FFF2-40B4-BE49-F238E27FC236}">
                <a16:creationId xmlns:a16="http://schemas.microsoft.com/office/drawing/2014/main" id="{81576D8C-B85B-0FAD-79CC-1B61199CC46D}"/>
              </a:ext>
            </a:extLst>
          </p:cNvPr>
          <p:cNvSpPr/>
          <p:nvPr/>
        </p:nvSpPr>
        <p:spPr>
          <a:xfrm>
            <a:off x="5532435" y="2208724"/>
            <a:ext cx="1654961" cy="792078"/>
          </a:xfrm>
          <a:prstGeom prst="rect">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مارس</a:t>
            </a:r>
            <a:endParaRPr lang="en-US" b="1" dirty="0"/>
          </a:p>
        </p:txBody>
      </p:sp>
      <p:sp>
        <p:nvSpPr>
          <p:cNvPr id="53" name="Rectangle 52">
            <a:extLst>
              <a:ext uri="{FF2B5EF4-FFF2-40B4-BE49-F238E27FC236}">
                <a16:creationId xmlns:a16="http://schemas.microsoft.com/office/drawing/2014/main" id="{81BBC547-6A1A-4E75-40DB-7CF94470822D}"/>
              </a:ext>
            </a:extLst>
          </p:cNvPr>
          <p:cNvSpPr/>
          <p:nvPr/>
        </p:nvSpPr>
        <p:spPr>
          <a:xfrm>
            <a:off x="3802941" y="2208723"/>
            <a:ext cx="1654961" cy="792078"/>
          </a:xfrm>
          <a:prstGeom prst="rect">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ابريل</a:t>
            </a:r>
            <a:endParaRPr lang="en-US" b="1" dirty="0"/>
          </a:p>
        </p:txBody>
      </p:sp>
      <p:sp>
        <p:nvSpPr>
          <p:cNvPr id="54" name="Rectangle 53">
            <a:extLst>
              <a:ext uri="{FF2B5EF4-FFF2-40B4-BE49-F238E27FC236}">
                <a16:creationId xmlns:a16="http://schemas.microsoft.com/office/drawing/2014/main" id="{C039837E-16DE-35CA-F884-66A45ABC1BA4}"/>
              </a:ext>
            </a:extLst>
          </p:cNvPr>
          <p:cNvSpPr/>
          <p:nvPr/>
        </p:nvSpPr>
        <p:spPr>
          <a:xfrm>
            <a:off x="2064795" y="2208724"/>
            <a:ext cx="1654961" cy="792078"/>
          </a:xfrm>
          <a:prstGeom prst="rect">
            <a:avLst/>
          </a:prstGeom>
          <a:solidFill>
            <a:schemeClr val="accent2"/>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مايو</a:t>
            </a:r>
            <a:endParaRPr lang="en-US" b="1" dirty="0"/>
          </a:p>
        </p:txBody>
      </p:sp>
      <p:sp>
        <p:nvSpPr>
          <p:cNvPr id="1583" name="Rectangle 1582">
            <a:extLst>
              <a:ext uri="{FF2B5EF4-FFF2-40B4-BE49-F238E27FC236}">
                <a16:creationId xmlns:a16="http://schemas.microsoft.com/office/drawing/2014/main" id="{2ADD5C8E-3326-16C4-8F20-DFEE7C491A1D}"/>
              </a:ext>
            </a:extLst>
          </p:cNvPr>
          <p:cNvSpPr/>
          <p:nvPr/>
        </p:nvSpPr>
        <p:spPr>
          <a:xfrm>
            <a:off x="10746881" y="2208723"/>
            <a:ext cx="1383982" cy="79207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1"/>
            <a:r>
              <a:rPr lang="ar-EG" b="1" dirty="0">
                <a:latin typeface="Aptos ExtraBold"/>
                <a:ea typeface="Calibri"/>
                <a:cs typeface="Calibri"/>
              </a:rPr>
              <a:t>الشهر</a:t>
            </a:r>
            <a:endParaRPr lang="en-US" b="1" dirty="0">
              <a:latin typeface="Aptos ExtraBold"/>
            </a:endParaRPr>
          </a:p>
        </p:txBody>
      </p:sp>
      <p:sp>
        <p:nvSpPr>
          <p:cNvPr id="2" name="Title 1">
            <a:extLst>
              <a:ext uri="{FF2B5EF4-FFF2-40B4-BE49-F238E27FC236}">
                <a16:creationId xmlns:a16="http://schemas.microsoft.com/office/drawing/2014/main" id="{B6DF5132-1387-C392-3CF6-FBDAFE60B3B7}"/>
              </a:ext>
            </a:extLst>
          </p:cNvPr>
          <p:cNvSpPr>
            <a:spLocks noGrp="1"/>
          </p:cNvSpPr>
          <p:nvPr>
            <p:ph type="title"/>
          </p:nvPr>
        </p:nvSpPr>
        <p:spPr/>
        <p:txBody>
          <a:bodyPr/>
          <a:lstStyle/>
          <a:p>
            <a:pPr algn="r" rtl="1"/>
            <a:r>
              <a:rPr lang="ar-EG" dirty="0">
                <a:ea typeface="Calibri Light"/>
                <a:cs typeface="Calibri Light"/>
              </a:rPr>
              <a:t>الإطار الزمني المحدث للمشروع</a:t>
            </a:r>
            <a:endParaRPr lang="en-US" dirty="0"/>
          </a:p>
        </p:txBody>
      </p:sp>
    </p:spTree>
    <p:extLst>
      <p:ext uri="{BB962C8B-B14F-4D97-AF65-F5344CB8AC3E}">
        <p14:creationId xmlns:p14="http://schemas.microsoft.com/office/powerpoint/2010/main" val="2511083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pPr algn="r" rtl="1"/>
            <a:r>
              <a:rPr lang="ar-EG" dirty="0">
                <a:latin typeface="Aptos Display"/>
                <a:ea typeface="Calibri Light"/>
                <a:cs typeface="Calibri Light"/>
              </a:rPr>
              <a:t>خطة المشروع: فبراير</a:t>
            </a:r>
            <a:endParaRPr lang="en-US" dirty="0"/>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6793535" y="2150534"/>
            <a:ext cx="4500880" cy="4104640"/>
          </a:xfrm>
        </p:spPr>
        <p:txBody>
          <a:bodyPr vert="horz" lIns="0" tIns="45720" rIns="0" bIns="45720" rtlCol="0" anchor="t">
            <a:normAutofit/>
          </a:bodyPr>
          <a:lstStyle/>
          <a:p>
            <a:pPr marL="0" indent="0" algn="r" rtl="1">
              <a:buNone/>
            </a:pPr>
            <a:r>
              <a:rPr lang="ar-EG" sz="2400" b="1" dirty="0">
                <a:solidFill>
                  <a:schemeClr val="accent3">
                    <a:lumMod val="76000"/>
                  </a:schemeClr>
                </a:solidFill>
                <a:latin typeface="Aptos Narrow"/>
                <a:ea typeface="Calibri"/>
                <a:cs typeface="Calibri"/>
              </a:rPr>
              <a:t>معالم شهر فبراير</a:t>
            </a:r>
            <a:endParaRPr lang="en-US"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تجهيز التوعية الخاصة بجلسات الاستماع العامة لشهر ابريل</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مسودة أولية للتوصيات بناءً على مناقشة شهر يناير</a:t>
            </a:r>
            <a:endParaRPr lang="en-US" dirty="0">
              <a:solidFill>
                <a:srgbClr val="404040"/>
              </a:solidFill>
              <a:latin typeface="Calibri" panose="020F0502020204030204"/>
              <a:ea typeface="Calibri"/>
              <a:cs typeface="Calibri"/>
            </a:endParaRPr>
          </a:p>
          <a:p>
            <a:pPr marL="571500" indent="-571500" algn="r" rtl="1">
              <a:buClr>
                <a:srgbClr val="004B24"/>
              </a:buClr>
              <a:buFont typeface="Wingdings" panose="020F0502020204030204" pitchFamily="34" charset="0"/>
              <a:buChar char="§"/>
            </a:pPr>
            <a:r>
              <a:rPr lang="ar-EG" sz="2800" i="1" dirty="0">
                <a:solidFill>
                  <a:srgbClr val="404040"/>
                </a:solidFill>
                <a:latin typeface="Aptos Narrow"/>
                <a:ea typeface="Calibri"/>
                <a:cs typeface="Calibri"/>
              </a:rPr>
              <a:t>(تجهيز المجموعات المتخصصة للإسكان العام)</a:t>
            </a:r>
            <a:endParaRPr lang="en-US" dirty="0">
              <a:ea typeface="Calibri"/>
              <a:cs typeface="Calibri"/>
            </a:endParaRPr>
          </a:p>
          <a:p>
            <a:pPr marL="0" indent="0" algn="r" rtl="1">
              <a:buClr>
                <a:srgbClr val="99CB38"/>
              </a:buClr>
              <a:buNone/>
            </a:pPr>
            <a:endParaRPr lang="en-US" sz="2800" dirty="0">
              <a:latin typeface="Aptos Narrow"/>
              <a:ea typeface="Calibri"/>
              <a:cs typeface="Calibri"/>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endParaRPr lang="en-US" dirty="0">
              <a:solidFill>
                <a:srgbClr val="404040"/>
              </a:solidFill>
              <a:latin typeface="Calibri" panose="020F0502020204030204"/>
              <a:ea typeface="Calibri"/>
              <a:cs typeface="Calibri"/>
            </a:endParaRPr>
          </a:p>
        </p:txBody>
      </p:sp>
      <p:sp>
        <p:nvSpPr>
          <p:cNvPr id="5" name="TextBox 4">
            <a:extLst>
              <a:ext uri="{FF2B5EF4-FFF2-40B4-BE49-F238E27FC236}">
                <a16:creationId xmlns:a16="http://schemas.microsoft.com/office/drawing/2014/main" id="{4D3A32DA-38FE-23DD-05FA-7046C2E34193}"/>
              </a:ext>
            </a:extLst>
          </p:cNvPr>
          <p:cNvSpPr txBox="1"/>
          <p:nvPr/>
        </p:nvSpPr>
        <p:spPr>
          <a:xfrm>
            <a:off x="915399" y="2153919"/>
            <a:ext cx="4998720"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lnSpc>
                <a:spcPct val="90000"/>
              </a:lnSpc>
              <a:spcBef>
                <a:spcPts val="1200"/>
              </a:spcBef>
              <a:spcAft>
                <a:spcPts val="200"/>
              </a:spcAft>
            </a:pPr>
            <a:r>
              <a:rPr lang="ar-EG" sz="2100" b="1" dirty="0">
                <a:solidFill>
                  <a:schemeClr val="accent3">
                    <a:lumMod val="76000"/>
                  </a:schemeClr>
                </a:solidFill>
                <a:latin typeface="Aptos Narrow"/>
              </a:rPr>
              <a:t>المهام الخاصة باجتماع فريق العمل لشهر فبراير:</a:t>
            </a:r>
            <a:br>
              <a:rPr lang="en-US" sz="2100" b="1" dirty="0">
                <a:latin typeface="Aptos Narrow"/>
              </a:rPr>
            </a:br>
            <a:br>
              <a:rPr lang="en-US" sz="2100" b="1" dirty="0">
                <a:latin typeface="Aptos Narrow"/>
              </a:rPr>
            </a:br>
            <a:r>
              <a:rPr lang="ar-EG" sz="2100" i="1" dirty="0">
                <a:solidFill>
                  <a:srgbClr val="404040"/>
                </a:solidFill>
                <a:latin typeface="Aptos Narrow"/>
              </a:rPr>
              <a:t>سوف تتاح المواد لأعضاء فريق العمل بوقت مسبق بهدف المراجعة والنتائج المرجعية + المناقشة بوقت الاجتماع لإجراء أية تصويتات</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مادة التوعية لجلسة الاستماع العامة</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مناقشة المسودة الأولية للتوصيات</a:t>
            </a:r>
            <a:endParaRPr lang="en-US" dirty="0">
              <a:solidFill>
                <a:srgbClr val="000000"/>
              </a:solidFill>
              <a:latin typeface="Calibri" panose="020F0502020204030204"/>
              <a:ea typeface="Calibri" panose="020F0502020204030204"/>
              <a:cs typeface="Calibri" panose="020F0502020204030204"/>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جدول الأعمال، التواريخ واللغات الخاصة بالتوعية بالنسبة للمجموعات المتخصصة للإسكان العام) </a:t>
            </a:r>
            <a:endParaRPr lang="en-US" sz="2100" i="1" dirty="0">
              <a:solidFill>
                <a:srgbClr val="404040"/>
              </a:solidFill>
              <a:latin typeface="Aptos Narrow"/>
            </a:endParaRP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6272381"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9600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4A3B5-92EE-7270-EE20-6644061362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1D56E-F93B-FE77-54A6-F5142F5623AA}"/>
              </a:ext>
            </a:extLst>
          </p:cNvPr>
          <p:cNvSpPr>
            <a:spLocks noGrp="1"/>
          </p:cNvSpPr>
          <p:nvPr>
            <p:ph type="title"/>
          </p:nvPr>
        </p:nvSpPr>
        <p:spPr/>
        <p:txBody>
          <a:bodyPr/>
          <a:lstStyle/>
          <a:p>
            <a:pPr algn="r" rtl="1"/>
            <a:r>
              <a:rPr lang="ar-EG" dirty="0">
                <a:latin typeface="Aptos Display"/>
                <a:ea typeface="Calibri Light"/>
                <a:cs typeface="Calibri Light"/>
              </a:rPr>
              <a:t>خطة المشروع: مارس</a:t>
            </a:r>
            <a:endParaRPr lang="en-US" dirty="0"/>
          </a:p>
        </p:txBody>
      </p:sp>
      <p:sp>
        <p:nvSpPr>
          <p:cNvPr id="3" name="Content Placeholder 2">
            <a:extLst>
              <a:ext uri="{FF2B5EF4-FFF2-40B4-BE49-F238E27FC236}">
                <a16:creationId xmlns:a16="http://schemas.microsoft.com/office/drawing/2014/main" id="{84B807C6-D848-6B7C-B78D-CE233748DD2A}"/>
              </a:ext>
            </a:extLst>
          </p:cNvPr>
          <p:cNvSpPr>
            <a:spLocks noGrp="1"/>
          </p:cNvSpPr>
          <p:nvPr>
            <p:ph idx="1"/>
          </p:nvPr>
        </p:nvSpPr>
        <p:spPr>
          <a:xfrm>
            <a:off x="6838520" y="2150534"/>
            <a:ext cx="4500880" cy="4104640"/>
          </a:xfrm>
        </p:spPr>
        <p:txBody>
          <a:bodyPr vert="horz" lIns="0" tIns="45720" rIns="0" bIns="45720" rtlCol="0" anchor="t">
            <a:normAutofit fontScale="92500" lnSpcReduction="20000"/>
          </a:bodyPr>
          <a:lstStyle/>
          <a:p>
            <a:pPr marL="0" indent="0" algn="r" rtl="1">
              <a:buNone/>
            </a:pPr>
            <a:r>
              <a:rPr lang="ar-EG" sz="2400" b="1" dirty="0">
                <a:solidFill>
                  <a:schemeClr val="accent3">
                    <a:lumMod val="76000"/>
                  </a:schemeClr>
                </a:solidFill>
                <a:latin typeface="Aptos Narrow"/>
                <a:ea typeface="Calibri"/>
                <a:cs typeface="Calibri"/>
              </a:rPr>
              <a:t>معالم شهر مارس</a:t>
            </a:r>
            <a:endParaRPr lang="en-US"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إجراء التوعية الخاصة بجلسات الاستماع العامة لشهر ابريل</a:t>
            </a:r>
            <a:endParaRPr lang="en-US" sz="2800" dirty="0">
              <a:solidFill>
                <a:srgbClr val="404040"/>
              </a:solidFill>
              <a:latin typeface="Aptos Narrow"/>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صياغة مسودة لجدول أعمال جلسات الاستماع العامة</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صياغة مسودة لاستبيان كي تحاكي جلسات الاستماع العامة</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تعديل مسودة التوصيات بناءً على النتائج المرجعية لشهر فبراير</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i="1" dirty="0">
                <a:solidFill>
                  <a:srgbClr val="404040"/>
                </a:solidFill>
                <a:latin typeface="Aptos Narrow"/>
                <a:ea typeface="Calibri"/>
                <a:cs typeface="Calibri"/>
              </a:rPr>
              <a:t>(تنظيم المجموعات المتخصصة للإسكان العام)</a:t>
            </a:r>
            <a:endParaRPr lang="en-US" sz="2800" i="1" dirty="0">
              <a:solidFill>
                <a:srgbClr val="404040"/>
              </a:solidFill>
              <a:latin typeface="Aptos Narrow"/>
              <a:ea typeface="Calibri"/>
              <a:cs typeface="Calibri"/>
            </a:endParaRPr>
          </a:p>
          <a:p>
            <a:pPr marL="0" indent="0" algn="r" rtl="1">
              <a:buClr>
                <a:srgbClr val="004B24"/>
              </a:buClr>
              <a:buNone/>
            </a:pPr>
            <a:endParaRPr lang="en-US" sz="2800" i="1" dirty="0">
              <a:latin typeface="Aptos Narrow"/>
              <a:ea typeface="Calibri" panose="020F0502020204030204"/>
              <a:cs typeface="Calibri" panose="020F0502020204030204"/>
            </a:endParaRPr>
          </a:p>
          <a:p>
            <a:pPr marL="0" indent="0" algn="r" rtl="1">
              <a:buClr>
                <a:srgbClr val="99CB38"/>
              </a:buClr>
              <a:buNone/>
            </a:pPr>
            <a:endParaRPr lang="en-US" sz="2800" dirty="0">
              <a:solidFill>
                <a:srgbClr val="404040"/>
              </a:solidFill>
              <a:latin typeface="Aptos Narrow"/>
              <a:ea typeface="Calibri"/>
              <a:cs typeface="Calibri"/>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sp>
        <p:nvSpPr>
          <p:cNvPr id="5" name="TextBox 4">
            <a:extLst>
              <a:ext uri="{FF2B5EF4-FFF2-40B4-BE49-F238E27FC236}">
                <a16:creationId xmlns:a16="http://schemas.microsoft.com/office/drawing/2014/main" id="{1A814BDC-3BA7-42EE-3BC9-1C89F9EB712D}"/>
              </a:ext>
            </a:extLst>
          </p:cNvPr>
          <p:cNvSpPr txBox="1"/>
          <p:nvPr/>
        </p:nvSpPr>
        <p:spPr>
          <a:xfrm>
            <a:off x="1080294" y="2153919"/>
            <a:ext cx="4998720" cy="37189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lnSpc>
                <a:spcPct val="90000"/>
              </a:lnSpc>
              <a:spcBef>
                <a:spcPts val="1200"/>
              </a:spcBef>
              <a:spcAft>
                <a:spcPts val="200"/>
              </a:spcAft>
            </a:pPr>
            <a:r>
              <a:rPr lang="ar-EG" sz="2100" b="1" dirty="0">
                <a:solidFill>
                  <a:schemeClr val="accent3">
                    <a:lumMod val="76000"/>
                  </a:schemeClr>
                </a:solidFill>
                <a:latin typeface="Aptos Narrow"/>
              </a:rPr>
              <a:t>المهام الخاصة باجتماع فريق العمل لشهر مارس:</a:t>
            </a:r>
            <a:br>
              <a:rPr lang="en-US" sz="2100" b="1" dirty="0">
                <a:latin typeface="Aptos Narrow"/>
              </a:rPr>
            </a:br>
            <a:br>
              <a:rPr lang="en-US" sz="2100" b="1" dirty="0">
                <a:latin typeface="Aptos Narrow"/>
              </a:rPr>
            </a:br>
            <a:r>
              <a:rPr lang="ar-EG" sz="2100" i="1" dirty="0">
                <a:solidFill>
                  <a:srgbClr val="404040"/>
                </a:solidFill>
                <a:latin typeface="Aptos Narrow"/>
              </a:rPr>
              <a:t>سوف تتاح المواد لأعضاء فريق العمل بوقت مسبق بهدف المراجعة والنتائج المرجعية + المناقشة بوقت الاجتماع لإجراء أية تصويتات</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جدول أعمال جلسة الاستماع العامة</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الاستبيان</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مناقشة مسودة التوصيات</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نشر مسودة التوصيات من أجل فترة الـ 30 يوم الزمنية المخصصة لتعليقات العامة</a:t>
            </a:r>
            <a:endParaRPr lang="en-US" sz="2100" i="1" dirty="0">
              <a:solidFill>
                <a:srgbClr val="404040"/>
              </a:solidFill>
              <a:latin typeface="Aptos Narrow"/>
            </a:endParaRPr>
          </a:p>
        </p:txBody>
      </p:sp>
      <p:cxnSp>
        <p:nvCxnSpPr>
          <p:cNvPr id="6" name="Straight Arrow Connector 5">
            <a:extLst>
              <a:ext uri="{FF2B5EF4-FFF2-40B4-BE49-F238E27FC236}">
                <a16:creationId xmlns:a16="http://schemas.microsoft.com/office/drawing/2014/main" id="{1FA4E36A-24AB-78AC-8E66-2EAFF7060D37}"/>
              </a:ext>
              <a:ext uri="{C183D7F6-B498-43B3-948B-1728B52AA6E4}">
                <adec:decorative xmlns:adec="http://schemas.microsoft.com/office/drawing/2017/decorative" val="1"/>
              </a:ext>
            </a:extLst>
          </p:cNvPr>
          <p:cNvCxnSpPr/>
          <p:nvPr/>
        </p:nvCxnSpPr>
        <p:spPr>
          <a:xfrm>
            <a:off x="6347333"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2259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73D4D-E4A5-8A2E-0D85-6D6DD0F37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1D21E9-25EE-1B5D-40CB-7694DC4BDD4C}"/>
              </a:ext>
            </a:extLst>
          </p:cNvPr>
          <p:cNvSpPr>
            <a:spLocks noGrp="1"/>
          </p:cNvSpPr>
          <p:nvPr>
            <p:ph type="title"/>
          </p:nvPr>
        </p:nvSpPr>
        <p:spPr/>
        <p:txBody>
          <a:bodyPr/>
          <a:lstStyle/>
          <a:p>
            <a:pPr algn="r" rtl="1"/>
            <a:r>
              <a:rPr lang="ar-EG" dirty="0">
                <a:latin typeface="Aptos Display"/>
                <a:ea typeface="Calibri Light"/>
                <a:cs typeface="Calibri Light"/>
              </a:rPr>
              <a:t>خطة المشروع: ابريل</a:t>
            </a:r>
            <a:endParaRPr lang="en-US" dirty="0"/>
          </a:p>
        </p:txBody>
      </p:sp>
      <p:sp>
        <p:nvSpPr>
          <p:cNvPr id="3" name="Content Placeholder 2">
            <a:extLst>
              <a:ext uri="{FF2B5EF4-FFF2-40B4-BE49-F238E27FC236}">
                <a16:creationId xmlns:a16="http://schemas.microsoft.com/office/drawing/2014/main" id="{CDEF4DE1-7310-0827-6E63-A8F101B888E4}"/>
              </a:ext>
            </a:extLst>
          </p:cNvPr>
          <p:cNvSpPr>
            <a:spLocks noGrp="1"/>
          </p:cNvSpPr>
          <p:nvPr>
            <p:ph idx="1"/>
          </p:nvPr>
        </p:nvSpPr>
        <p:spPr>
          <a:xfrm>
            <a:off x="6973420" y="2160972"/>
            <a:ext cx="4500880" cy="4094202"/>
          </a:xfrm>
        </p:spPr>
        <p:txBody>
          <a:bodyPr vert="horz" lIns="0" tIns="45720" rIns="0" bIns="45720" rtlCol="0" anchor="t">
            <a:normAutofit/>
          </a:bodyPr>
          <a:lstStyle/>
          <a:p>
            <a:pPr marL="0" indent="0" algn="r" rtl="1">
              <a:buNone/>
            </a:pPr>
            <a:r>
              <a:rPr lang="ar-EG" sz="2400" b="1" dirty="0">
                <a:solidFill>
                  <a:schemeClr val="accent3">
                    <a:lumMod val="76000"/>
                  </a:schemeClr>
                </a:solidFill>
                <a:latin typeface="Aptos Narrow"/>
                <a:ea typeface="Calibri"/>
                <a:cs typeface="Calibri"/>
              </a:rPr>
              <a:t>معالم شهر ابريل</a:t>
            </a:r>
            <a:endParaRPr lang="en-US" sz="2400"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البدء في الاستبيان</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تنظيم جلسات الاستماع العامة</a:t>
            </a:r>
            <a:endParaRPr lang="en-US" sz="2800" dirty="0">
              <a:solidFill>
                <a:srgbClr val="404040"/>
              </a:solidFill>
              <a:latin typeface="Aptos Narrow"/>
            </a:endParaRPr>
          </a:p>
          <a:p>
            <a:pPr marL="0" indent="0" algn="r" rtl="1">
              <a:buClr>
                <a:srgbClr val="004B24"/>
              </a:buClr>
              <a:buNone/>
            </a:pPr>
            <a:endParaRPr lang="en-US" sz="2800" i="1" dirty="0">
              <a:solidFill>
                <a:srgbClr val="404040"/>
              </a:solidFill>
              <a:latin typeface="Aptos Narrow"/>
              <a:ea typeface="Calibri"/>
              <a:cs typeface="Calibri"/>
            </a:endParaRPr>
          </a:p>
          <a:p>
            <a:pPr marL="0" indent="0" algn="r" rtl="1">
              <a:buClr>
                <a:srgbClr val="99CB38"/>
              </a:buClr>
              <a:buNone/>
            </a:pPr>
            <a:endParaRPr lang="en-US" sz="2800" dirty="0">
              <a:latin typeface="Aptos Narrow"/>
              <a:ea typeface="Calibri" panose="020F0502020204030204"/>
              <a:cs typeface="Calibri" panose="020F0502020204030204"/>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sp>
        <p:nvSpPr>
          <p:cNvPr id="5" name="TextBox 4">
            <a:extLst>
              <a:ext uri="{FF2B5EF4-FFF2-40B4-BE49-F238E27FC236}">
                <a16:creationId xmlns:a16="http://schemas.microsoft.com/office/drawing/2014/main" id="{BCD512F7-9A60-BC79-0067-7538B0DC66EC}"/>
              </a:ext>
            </a:extLst>
          </p:cNvPr>
          <p:cNvSpPr txBox="1"/>
          <p:nvPr/>
        </p:nvSpPr>
        <p:spPr>
          <a:xfrm>
            <a:off x="975359" y="2153919"/>
            <a:ext cx="4998720" cy="342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lnSpc>
                <a:spcPct val="90000"/>
              </a:lnSpc>
              <a:spcBef>
                <a:spcPts val="1200"/>
              </a:spcBef>
              <a:spcAft>
                <a:spcPts val="200"/>
              </a:spcAft>
            </a:pPr>
            <a:r>
              <a:rPr lang="ar-EG" sz="2100" b="1" dirty="0">
                <a:solidFill>
                  <a:schemeClr val="accent3">
                    <a:lumMod val="76000"/>
                  </a:schemeClr>
                </a:solidFill>
                <a:latin typeface="Aptos Narrow"/>
              </a:rPr>
              <a:t>المهام الخاصة باجتماع فريق العمل لشهر ابريل:</a:t>
            </a:r>
            <a:br>
              <a:rPr lang="en-US" sz="2100" b="1" dirty="0">
                <a:latin typeface="Aptos Narrow"/>
              </a:rPr>
            </a:br>
            <a:br>
              <a:rPr lang="en-US" sz="2100" b="1" dirty="0">
                <a:latin typeface="Aptos Narrow"/>
              </a:rPr>
            </a:br>
            <a:r>
              <a:rPr lang="ar-EG" sz="2100" i="1" dirty="0">
                <a:solidFill>
                  <a:srgbClr val="404040"/>
                </a:solidFill>
                <a:latin typeface="Aptos Narrow"/>
              </a:rPr>
              <a:t>سوف تتاح المواد لأعضاء فريق العمل بوقت مسبق بهدف المراجعة والنتائج المرجعية + المناقشة بوقت الاجتماع لإجراء أية تصويتات</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مناقشة ما طرح علينا في جلسات الاستماع العامة</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مناقشة النتائج الأولية من الاستبيان</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مناقشة التعديلات النهائية على مسودة التوصيات</a:t>
            </a:r>
            <a:endParaRPr lang="en-US" dirty="0"/>
          </a:p>
          <a:p>
            <a:pPr marL="571500" indent="-571500" algn="r" rtl="1">
              <a:lnSpc>
                <a:spcPct val="90000"/>
              </a:lnSpc>
              <a:spcBef>
                <a:spcPts val="1200"/>
              </a:spcBef>
              <a:spcAft>
                <a:spcPts val="200"/>
              </a:spcAft>
              <a:buFont typeface="Wingdings,Sans-Serif"/>
              <a:buChar char="§"/>
            </a:pPr>
            <a:endParaRPr lang="en-US" sz="2100" i="1" dirty="0">
              <a:solidFill>
                <a:srgbClr val="404040"/>
              </a:solidFill>
              <a:latin typeface="Aptos Narrow"/>
            </a:endParaRPr>
          </a:p>
        </p:txBody>
      </p:sp>
      <p:cxnSp>
        <p:nvCxnSpPr>
          <p:cNvPr id="6" name="Straight Arrow Connector 5">
            <a:extLst>
              <a:ext uri="{FF2B5EF4-FFF2-40B4-BE49-F238E27FC236}">
                <a16:creationId xmlns:a16="http://schemas.microsoft.com/office/drawing/2014/main" id="{74B4FF04-65E8-544F-18BB-CE741317D7DB}"/>
              </a:ext>
              <a:ext uri="{C183D7F6-B498-43B3-948B-1728B52AA6E4}">
                <adec:decorative xmlns:adec="http://schemas.microsoft.com/office/drawing/2017/decorative" val="1"/>
              </a:ext>
            </a:extLst>
          </p:cNvPr>
          <p:cNvCxnSpPr/>
          <p:nvPr/>
        </p:nvCxnSpPr>
        <p:spPr>
          <a:xfrm>
            <a:off x="6362322"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2576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460C5-28BE-4EB1-0CD4-CE16E8F08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4E1211-36B3-FE41-1736-4016CE0B46DB}"/>
              </a:ext>
            </a:extLst>
          </p:cNvPr>
          <p:cNvSpPr>
            <a:spLocks noGrp="1"/>
          </p:cNvSpPr>
          <p:nvPr>
            <p:ph type="title"/>
          </p:nvPr>
        </p:nvSpPr>
        <p:spPr/>
        <p:txBody>
          <a:bodyPr/>
          <a:lstStyle/>
          <a:p>
            <a:pPr algn="r" rtl="1"/>
            <a:r>
              <a:rPr lang="ar-EG" dirty="0">
                <a:latin typeface="Aptos Display"/>
                <a:ea typeface="Calibri Light"/>
                <a:cs typeface="Calibri Light"/>
              </a:rPr>
              <a:t>خطة المشروع: مايو</a:t>
            </a:r>
            <a:endParaRPr lang="en-US" dirty="0"/>
          </a:p>
        </p:txBody>
      </p:sp>
      <p:sp>
        <p:nvSpPr>
          <p:cNvPr id="3" name="Content Placeholder 2">
            <a:extLst>
              <a:ext uri="{FF2B5EF4-FFF2-40B4-BE49-F238E27FC236}">
                <a16:creationId xmlns:a16="http://schemas.microsoft.com/office/drawing/2014/main" id="{6BF877EB-3222-D8C1-5708-DB4678183B06}"/>
              </a:ext>
            </a:extLst>
          </p:cNvPr>
          <p:cNvSpPr>
            <a:spLocks noGrp="1"/>
          </p:cNvSpPr>
          <p:nvPr>
            <p:ph idx="1"/>
          </p:nvPr>
        </p:nvSpPr>
        <p:spPr>
          <a:xfrm>
            <a:off x="6823522" y="2150534"/>
            <a:ext cx="4500880" cy="4104640"/>
          </a:xfrm>
        </p:spPr>
        <p:txBody>
          <a:bodyPr vert="horz" lIns="0" tIns="45720" rIns="0" bIns="45720" rtlCol="0" anchor="t">
            <a:normAutofit/>
          </a:bodyPr>
          <a:lstStyle/>
          <a:p>
            <a:pPr marL="0" indent="0" algn="r" rtl="1">
              <a:buNone/>
            </a:pPr>
            <a:r>
              <a:rPr lang="ar-EG" sz="2400" b="1" dirty="0">
                <a:solidFill>
                  <a:schemeClr val="accent3">
                    <a:lumMod val="76000"/>
                  </a:schemeClr>
                </a:solidFill>
                <a:latin typeface="Aptos Narrow"/>
                <a:ea typeface="Calibri"/>
                <a:cs typeface="Calibri"/>
              </a:rPr>
              <a:t>معالم شهر مايو</a:t>
            </a:r>
            <a:endParaRPr lang="en-US" sz="2400"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متابعة فترة الـ 30 يوم الزمنية المخصصة لتعليقات العامة – تعديل مسودة التوصيات</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وضع الصيغة النهائية لمسودة التوصيات</a:t>
            </a:r>
            <a:endParaRPr lang="en-US" sz="2800" dirty="0">
              <a:solidFill>
                <a:srgbClr val="404040"/>
              </a:solidFill>
              <a:latin typeface="Aptos Narrow"/>
              <a:ea typeface="Calibri"/>
              <a:cs typeface="Calibri"/>
            </a:endParaRPr>
          </a:p>
          <a:p>
            <a:pPr marL="571500" indent="-571500" algn="r" rtl="1">
              <a:buClr>
                <a:srgbClr val="004B24"/>
              </a:buClr>
              <a:buFont typeface="Wingdings" panose="020F0502020204030204" pitchFamily="34" charset="0"/>
              <a:buChar char="§"/>
            </a:pPr>
            <a:endParaRPr lang="en-US" sz="2800" dirty="0">
              <a:solidFill>
                <a:srgbClr val="404040"/>
              </a:solidFill>
              <a:latin typeface="Aptos Narrow"/>
              <a:ea typeface="Calibri"/>
              <a:cs typeface="Calibri"/>
            </a:endParaRPr>
          </a:p>
          <a:p>
            <a:pPr marL="0" indent="0" algn="r" rtl="1">
              <a:buClr>
                <a:srgbClr val="004B24"/>
              </a:buClr>
              <a:buNone/>
            </a:pPr>
            <a:endParaRPr lang="en-US" sz="2800" i="1" dirty="0">
              <a:solidFill>
                <a:srgbClr val="404040"/>
              </a:solidFill>
              <a:latin typeface="Aptos Narrow"/>
              <a:ea typeface="Calibri"/>
              <a:cs typeface="Calibri"/>
            </a:endParaRPr>
          </a:p>
          <a:p>
            <a:pPr marL="0" indent="0" algn="r" rtl="1">
              <a:buClr>
                <a:srgbClr val="99CB38"/>
              </a:buClr>
              <a:buNone/>
            </a:pPr>
            <a:endParaRPr lang="en-US" sz="2800" dirty="0">
              <a:latin typeface="Aptos Narrow"/>
              <a:ea typeface="Calibri" panose="020F0502020204030204"/>
              <a:cs typeface="Calibri" panose="020F0502020204030204"/>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sp>
        <p:nvSpPr>
          <p:cNvPr id="5" name="TextBox 4">
            <a:extLst>
              <a:ext uri="{FF2B5EF4-FFF2-40B4-BE49-F238E27FC236}">
                <a16:creationId xmlns:a16="http://schemas.microsoft.com/office/drawing/2014/main" id="{5A94605A-1F38-A4BF-5357-BB613103E92B}"/>
              </a:ext>
            </a:extLst>
          </p:cNvPr>
          <p:cNvSpPr txBox="1"/>
          <p:nvPr/>
        </p:nvSpPr>
        <p:spPr>
          <a:xfrm>
            <a:off x="1005338" y="2153919"/>
            <a:ext cx="4998720" cy="342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lnSpc>
                <a:spcPct val="90000"/>
              </a:lnSpc>
              <a:spcBef>
                <a:spcPts val="1200"/>
              </a:spcBef>
              <a:spcAft>
                <a:spcPts val="200"/>
              </a:spcAft>
            </a:pPr>
            <a:r>
              <a:rPr lang="ar-EG" sz="2100" b="1" dirty="0">
                <a:solidFill>
                  <a:schemeClr val="accent3">
                    <a:lumMod val="76000"/>
                  </a:schemeClr>
                </a:solidFill>
                <a:latin typeface="Aptos Narrow"/>
              </a:rPr>
              <a:t>المهام الخاصة باجتماع فريق العمل لشهر مايو:</a:t>
            </a:r>
            <a:br>
              <a:rPr lang="en-US" sz="2100" b="1" dirty="0">
                <a:latin typeface="Aptos Narrow"/>
              </a:rPr>
            </a:br>
            <a:br>
              <a:rPr lang="en-US" sz="2100" b="1" dirty="0">
                <a:latin typeface="Aptos Narrow"/>
              </a:rPr>
            </a:br>
            <a:r>
              <a:rPr lang="ar-EG" sz="2100" i="1" dirty="0">
                <a:solidFill>
                  <a:srgbClr val="404040"/>
                </a:solidFill>
                <a:latin typeface="Aptos Narrow"/>
              </a:rPr>
              <a:t>سوف تتاح المواد لأعضاء فريق العمل بوقت مسبق بهدف المراجعة والنتائج المرجعية + المناقشة بوقت الاجتماع لإجراء أية تصويتات</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مراجعة التعديلات على مسودة التوصيات</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الصيغة النهائية للتوصيات</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endParaRPr lang="en-US" sz="2100" i="1" dirty="0">
              <a:solidFill>
                <a:srgbClr val="404040"/>
              </a:solidFill>
              <a:latin typeface="Aptos Narrow"/>
              <a:ea typeface="Calibri"/>
              <a:cs typeface="Calibri"/>
            </a:endParaRPr>
          </a:p>
          <a:p>
            <a:pPr marL="571500" indent="-571500" algn="r" rtl="1">
              <a:lnSpc>
                <a:spcPct val="90000"/>
              </a:lnSpc>
              <a:spcBef>
                <a:spcPts val="1200"/>
              </a:spcBef>
              <a:spcAft>
                <a:spcPts val="200"/>
              </a:spcAft>
              <a:buFont typeface="Wingdings,Sans-Serif"/>
              <a:buChar char="§"/>
            </a:pPr>
            <a:endParaRPr lang="en-US" sz="2100" i="1" dirty="0">
              <a:solidFill>
                <a:srgbClr val="404040"/>
              </a:solidFill>
              <a:latin typeface="Aptos Narrow"/>
            </a:endParaRPr>
          </a:p>
        </p:txBody>
      </p:sp>
      <p:cxnSp>
        <p:nvCxnSpPr>
          <p:cNvPr id="6" name="Straight Arrow Connector 5">
            <a:extLst>
              <a:ext uri="{FF2B5EF4-FFF2-40B4-BE49-F238E27FC236}">
                <a16:creationId xmlns:a16="http://schemas.microsoft.com/office/drawing/2014/main" id="{C6537B16-F980-51B1-4BE6-A29E805AA81B}"/>
              </a:ext>
              <a:ext uri="{C183D7F6-B498-43B3-948B-1728B52AA6E4}">
                <adec:decorative xmlns:adec="http://schemas.microsoft.com/office/drawing/2017/decorative" val="1"/>
              </a:ext>
            </a:extLst>
          </p:cNvPr>
          <p:cNvCxnSpPr/>
          <p:nvPr/>
        </p:nvCxnSpPr>
        <p:spPr>
          <a:xfrm>
            <a:off x="6302362"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3816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75882-7591-AB6C-D0C9-C21081B3C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8CB4A-9730-28FD-9941-0DF0888665E1}"/>
              </a:ext>
            </a:extLst>
          </p:cNvPr>
          <p:cNvSpPr>
            <a:spLocks noGrp="1"/>
          </p:cNvSpPr>
          <p:nvPr>
            <p:ph type="title"/>
          </p:nvPr>
        </p:nvSpPr>
        <p:spPr/>
        <p:txBody>
          <a:bodyPr/>
          <a:lstStyle/>
          <a:p>
            <a:pPr algn="r" rtl="1"/>
            <a:r>
              <a:rPr lang="ar-EG" dirty="0">
                <a:latin typeface="Aptos Display"/>
                <a:ea typeface="Calibri Light"/>
                <a:cs typeface="Calibri Light"/>
              </a:rPr>
              <a:t>خطة المشروع: يونيو</a:t>
            </a:r>
            <a:endParaRPr lang="en-US" dirty="0"/>
          </a:p>
        </p:txBody>
      </p:sp>
      <p:sp>
        <p:nvSpPr>
          <p:cNvPr id="3" name="Content Placeholder 2">
            <a:extLst>
              <a:ext uri="{FF2B5EF4-FFF2-40B4-BE49-F238E27FC236}">
                <a16:creationId xmlns:a16="http://schemas.microsoft.com/office/drawing/2014/main" id="{1A0FD9A7-95A8-D1CB-7A3A-4DE28DD08D07}"/>
              </a:ext>
            </a:extLst>
          </p:cNvPr>
          <p:cNvSpPr>
            <a:spLocks noGrp="1"/>
          </p:cNvSpPr>
          <p:nvPr>
            <p:ph idx="1"/>
          </p:nvPr>
        </p:nvSpPr>
        <p:spPr>
          <a:xfrm>
            <a:off x="6973426" y="2150534"/>
            <a:ext cx="4500880" cy="4104640"/>
          </a:xfrm>
        </p:spPr>
        <p:txBody>
          <a:bodyPr vert="horz" lIns="0" tIns="45720" rIns="0" bIns="45720" rtlCol="0" anchor="t">
            <a:normAutofit/>
          </a:bodyPr>
          <a:lstStyle/>
          <a:p>
            <a:pPr marL="0" indent="0" algn="r" rtl="1">
              <a:buNone/>
            </a:pPr>
            <a:r>
              <a:rPr lang="ar-EG" sz="2400" b="1" dirty="0">
                <a:solidFill>
                  <a:schemeClr val="accent3">
                    <a:lumMod val="76000"/>
                  </a:schemeClr>
                </a:solidFill>
                <a:latin typeface="Aptos Narrow"/>
                <a:ea typeface="Calibri"/>
                <a:cs typeface="Calibri"/>
              </a:rPr>
              <a:t>معالم شهر يونيو</a:t>
            </a:r>
            <a:endParaRPr lang="en-US"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المناقشة النهائية على تقرير فريق العمل الخاص بالتوصيات</a:t>
            </a:r>
            <a:endParaRPr lang="en-US" sz="2800" dirty="0">
              <a:solidFill>
                <a:srgbClr val="404040"/>
              </a:solidFill>
              <a:latin typeface="Aptos Narrow"/>
            </a:endParaRPr>
          </a:p>
          <a:p>
            <a:pPr marL="0" indent="0" algn="r" rtl="1">
              <a:buClr>
                <a:srgbClr val="004B24"/>
              </a:buClr>
              <a:buNone/>
            </a:pPr>
            <a:endParaRPr lang="en-US" sz="2800" i="1" dirty="0">
              <a:solidFill>
                <a:srgbClr val="404040"/>
              </a:solidFill>
              <a:latin typeface="Aptos Narrow"/>
              <a:ea typeface="Calibri"/>
              <a:cs typeface="Calibri"/>
            </a:endParaRPr>
          </a:p>
          <a:p>
            <a:pPr marL="0" indent="0" algn="r" rtl="1">
              <a:buClr>
                <a:srgbClr val="99CB38"/>
              </a:buClr>
              <a:buNone/>
            </a:pPr>
            <a:endParaRPr lang="en-US" sz="2800" dirty="0">
              <a:latin typeface="Aptos Narrow"/>
              <a:ea typeface="Calibri" panose="020F0502020204030204"/>
              <a:cs typeface="Calibri" panose="020F0502020204030204"/>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sp>
        <p:nvSpPr>
          <p:cNvPr id="5" name="TextBox 4">
            <a:extLst>
              <a:ext uri="{FF2B5EF4-FFF2-40B4-BE49-F238E27FC236}">
                <a16:creationId xmlns:a16="http://schemas.microsoft.com/office/drawing/2014/main" id="{064C4839-201B-389E-CEFC-FF1B4DF041C8}"/>
              </a:ext>
            </a:extLst>
          </p:cNvPr>
          <p:cNvSpPr txBox="1"/>
          <p:nvPr/>
        </p:nvSpPr>
        <p:spPr>
          <a:xfrm>
            <a:off x="825454" y="2153919"/>
            <a:ext cx="4998720" cy="29595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lnSpc>
                <a:spcPct val="90000"/>
              </a:lnSpc>
              <a:spcBef>
                <a:spcPts val="1200"/>
              </a:spcBef>
              <a:spcAft>
                <a:spcPts val="200"/>
              </a:spcAft>
            </a:pPr>
            <a:r>
              <a:rPr lang="ar-EG" sz="2100" b="1" dirty="0">
                <a:solidFill>
                  <a:schemeClr val="accent3">
                    <a:lumMod val="76000"/>
                  </a:schemeClr>
                </a:solidFill>
                <a:latin typeface="Aptos Narrow"/>
              </a:rPr>
              <a:t>المهام الخاصة باجتماع فريق العمل لشهر يونيو:</a:t>
            </a:r>
            <a:br>
              <a:rPr lang="en-US" sz="2100" b="1" dirty="0">
                <a:latin typeface="Aptos Narrow"/>
              </a:rPr>
            </a:br>
            <a:br>
              <a:rPr lang="en-US" sz="2100" b="1" dirty="0">
                <a:latin typeface="Aptos Narrow"/>
              </a:rPr>
            </a:br>
            <a:r>
              <a:rPr lang="ar-EG" sz="2100" i="1" dirty="0">
                <a:solidFill>
                  <a:srgbClr val="404040"/>
                </a:solidFill>
                <a:latin typeface="Aptos Narrow"/>
              </a:rPr>
              <a:t>سوف تتاح المواد لأعضاء فريق العمل بوقت مسبق بهدف المراجعة والنتائج المرجعية + المناقشة بوقت الاجتماع لإجراء أية تصويتات</a:t>
            </a:r>
            <a:endParaRPr lang="en-US" sz="2100" dirty="0">
              <a:latin typeface="Aptos Narrow"/>
            </a:endParaRPr>
          </a:p>
          <a:p>
            <a:pPr marL="571500" indent="-571500" algn="r" rtl="1">
              <a:lnSpc>
                <a:spcPct val="90000"/>
              </a:lnSpc>
              <a:spcBef>
                <a:spcPts val="1200"/>
              </a:spcBef>
              <a:spcAft>
                <a:spcPts val="200"/>
              </a:spcAft>
              <a:buFont typeface="Wingdings,Sans-Serif"/>
              <a:buChar char="§"/>
            </a:pPr>
            <a:r>
              <a:rPr lang="ar-EG" sz="2100" i="1" dirty="0">
                <a:solidFill>
                  <a:srgbClr val="404040"/>
                </a:solidFill>
                <a:latin typeface="Aptos Narrow"/>
              </a:rPr>
              <a:t>التصويت على تقديم التقرير النهائي</a:t>
            </a:r>
            <a:endParaRPr lang="en-US" sz="2100" i="1" dirty="0">
              <a:solidFill>
                <a:srgbClr val="404040"/>
              </a:solidFill>
              <a:latin typeface="Aptos Narrow"/>
            </a:endParaRPr>
          </a:p>
          <a:p>
            <a:pPr marL="571500" indent="-571500" algn="r" rtl="1">
              <a:lnSpc>
                <a:spcPct val="90000"/>
              </a:lnSpc>
              <a:spcBef>
                <a:spcPts val="1200"/>
              </a:spcBef>
              <a:spcAft>
                <a:spcPts val="200"/>
              </a:spcAft>
              <a:buFont typeface="Wingdings,Sans-Serif"/>
              <a:buChar char="§"/>
            </a:pPr>
            <a:endParaRPr lang="en-US" sz="2100" i="1" dirty="0">
              <a:solidFill>
                <a:srgbClr val="404040"/>
              </a:solidFill>
              <a:latin typeface="Aptos Narrow"/>
              <a:ea typeface="Calibri"/>
              <a:cs typeface="Calibri"/>
            </a:endParaRPr>
          </a:p>
          <a:p>
            <a:pPr marL="571500" indent="-571500" algn="r" rtl="1">
              <a:lnSpc>
                <a:spcPct val="90000"/>
              </a:lnSpc>
              <a:spcBef>
                <a:spcPts val="1200"/>
              </a:spcBef>
              <a:spcAft>
                <a:spcPts val="200"/>
              </a:spcAft>
              <a:buFont typeface="Wingdings,Sans-Serif"/>
              <a:buChar char="§"/>
            </a:pPr>
            <a:endParaRPr lang="en-US" sz="2100" i="1" dirty="0">
              <a:solidFill>
                <a:srgbClr val="404040"/>
              </a:solidFill>
              <a:latin typeface="Aptos Narrow"/>
            </a:endParaRPr>
          </a:p>
        </p:txBody>
      </p:sp>
      <p:cxnSp>
        <p:nvCxnSpPr>
          <p:cNvPr id="6" name="Straight Arrow Connector 5">
            <a:extLst>
              <a:ext uri="{FF2B5EF4-FFF2-40B4-BE49-F238E27FC236}">
                <a16:creationId xmlns:a16="http://schemas.microsoft.com/office/drawing/2014/main" id="{31A83D9C-8D11-7333-A70F-138596E0EBF2}"/>
              </a:ext>
              <a:ext uri="{C183D7F6-B498-43B3-948B-1728B52AA6E4}">
                <adec:decorative xmlns:adec="http://schemas.microsoft.com/office/drawing/2017/decorative" val="1"/>
              </a:ext>
            </a:extLst>
          </p:cNvPr>
          <p:cNvCxnSpPr/>
          <p:nvPr/>
        </p:nvCxnSpPr>
        <p:spPr>
          <a:xfrm>
            <a:off x="6302362"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66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pPr algn="r" rtl="1"/>
            <a:r>
              <a:rPr lang="ar-EG" dirty="0">
                <a:latin typeface="Arial" panose="020B0604020202020204" pitchFamily="34" charset="0"/>
                <a:ea typeface="Calibri Light"/>
                <a:cs typeface="Arial" panose="020B0604020202020204" pitchFamily="34" charset="0"/>
              </a:rPr>
              <a:t>إخطار التسجيل</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pPr algn="r" rtl="1"/>
            <a:r>
              <a:rPr lang="ar-EG" sz="2400" dirty="0">
                <a:solidFill>
                  <a:srgbClr val="000000"/>
                </a:solidFill>
                <a:latin typeface="Arial" panose="020B0604020202020204" pitchFamily="34" charset="0"/>
                <a:cs typeface="Arial" panose="020B0604020202020204" pitchFamily="34" charset="0"/>
              </a:rPr>
              <a:t>سوف يتم تسجيل هذا الاجتماع، وقد تقوم إدارة حفظ التراث والترفيه و/ أو المكتب التنفيذي للطاقة والشؤون البيئية باختيار نشر مقطع فيديو، صور ثابتة، تسجيل صوتي و/ أو نص المحادثة.</a:t>
            </a:r>
          </a:p>
          <a:p>
            <a:pPr algn="r" rtl="1">
              <a:spcBef>
                <a:spcPts val="0"/>
              </a:spcBef>
              <a:spcAft>
                <a:spcPts val="0"/>
              </a:spcAft>
            </a:pPr>
            <a:endParaRPr lang="ar-EG" sz="2400" dirty="0">
              <a:solidFill>
                <a:srgbClr val="000000"/>
              </a:solidFill>
              <a:latin typeface="Arial" panose="020B0604020202020204" pitchFamily="34" charset="0"/>
              <a:cs typeface="Arial" panose="020B0604020202020204" pitchFamily="34" charset="0"/>
            </a:endParaRPr>
          </a:p>
          <a:p>
            <a:pPr algn="r" rtl="1">
              <a:spcBef>
                <a:spcPts val="0"/>
              </a:spcBef>
            </a:pPr>
            <a:r>
              <a:rPr lang="ar-EG" sz="2400" dirty="0">
                <a:solidFill>
                  <a:srgbClr val="000000"/>
                </a:solidFill>
                <a:latin typeface="Arial" panose="020B0604020202020204" pitchFamily="34" charset="0"/>
                <a:cs typeface="Arial" panose="020B0604020202020204" pitchFamily="34" charset="0"/>
              </a:rPr>
              <a:t>بالاستمرار في هذا الاجتماع الافتراضي، أنتم توافقون على أن تكونوا جزءً من حدث مسجل أو موثق. قد يتم معاملة التسجيلات ونصوص المحادثة كسجلات عامة.</a:t>
            </a:r>
            <a:endParaRPr lang="en-US"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5846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FE7AB-35EA-863E-3B1A-841BBAE46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B8F18-D46C-881E-2ADD-6BDB44422B10}"/>
              </a:ext>
            </a:extLst>
          </p:cNvPr>
          <p:cNvSpPr>
            <a:spLocks noGrp="1"/>
          </p:cNvSpPr>
          <p:nvPr>
            <p:ph type="title"/>
          </p:nvPr>
        </p:nvSpPr>
        <p:spPr/>
        <p:txBody>
          <a:bodyPr/>
          <a:lstStyle/>
          <a:p>
            <a:pPr algn="r" rtl="1"/>
            <a:r>
              <a:rPr lang="ar-EG" dirty="0">
                <a:latin typeface="Aptos Display"/>
                <a:ea typeface="Calibri Light"/>
                <a:cs typeface="Calibri Light"/>
              </a:rPr>
              <a:t>التخطيط للمجموعات المتخصصة المستقبلية [تصويت]</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2FF34AC9-1166-4AD0-DCB5-250F09981F32}"/>
              </a:ext>
            </a:extLst>
          </p:cNvPr>
          <p:cNvSpPr>
            <a:spLocks noGrp="1"/>
          </p:cNvSpPr>
          <p:nvPr>
            <p:ph idx="1"/>
          </p:nvPr>
        </p:nvSpPr>
        <p:spPr>
          <a:xfrm>
            <a:off x="1097280" y="1991410"/>
            <a:ext cx="10058400" cy="3877684"/>
          </a:xfrm>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مقترح بتكوين 3 مجموعات متخصصة مع الساكنين في المواقع التابعة لهيئة الإسكان في </a:t>
            </a:r>
            <a:r>
              <a:rPr lang="en-US" sz="2800" dirty="0">
                <a:solidFill>
                  <a:srgbClr val="404040"/>
                </a:solidFill>
                <a:latin typeface="Aptos Narrow"/>
                <a:ea typeface="Calibri"/>
                <a:cs typeface="Calibri"/>
              </a:rPr>
              <a:t>Cambridge</a:t>
            </a:r>
            <a:r>
              <a:rPr lang="ar-EG" sz="2800" dirty="0">
                <a:solidFill>
                  <a:srgbClr val="404040"/>
                </a:solidFill>
                <a:latin typeface="Aptos Narrow"/>
                <a:ea typeface="Calibri"/>
                <a:cs typeface="Calibri"/>
              </a:rPr>
              <a:t>: </a:t>
            </a:r>
            <a:endParaRPr lang="en-US" dirty="0"/>
          </a:p>
          <a:p>
            <a:pPr marL="749300" lvl="3" algn="r" rtl="1">
              <a:buClr>
                <a:srgbClr val="004B24"/>
              </a:buClr>
              <a:buFont typeface="Calibri"/>
              <a:buChar char="-"/>
            </a:pPr>
            <a:r>
              <a:rPr lang="en-US" sz="2200" dirty="0">
                <a:solidFill>
                  <a:srgbClr val="404040"/>
                </a:solidFill>
                <a:latin typeface="Aptos Narrow"/>
                <a:ea typeface="Calibri"/>
                <a:cs typeface="Calibri"/>
              </a:rPr>
              <a:t>Woodrow Wilson Court </a:t>
            </a:r>
          </a:p>
          <a:p>
            <a:pPr marL="749300" lvl="3" algn="r" rtl="1">
              <a:buClr>
                <a:srgbClr val="004B24"/>
              </a:buClr>
              <a:buFont typeface="Calibri"/>
              <a:buChar char="-"/>
            </a:pPr>
            <a:r>
              <a:rPr lang="en-US" sz="2200" dirty="0">
                <a:solidFill>
                  <a:srgbClr val="404040"/>
                </a:solidFill>
                <a:latin typeface="Aptos Narrow"/>
                <a:ea typeface="Calibri"/>
                <a:cs typeface="Calibri"/>
              </a:rPr>
              <a:t>Putnam Gardens</a:t>
            </a:r>
          </a:p>
          <a:p>
            <a:pPr marL="749300" lvl="3" algn="r" rtl="1">
              <a:buClr>
                <a:srgbClr val="004B24"/>
              </a:buClr>
              <a:buFont typeface="Calibri"/>
              <a:buChar char="-"/>
            </a:pPr>
            <a:r>
              <a:rPr lang="en-US" sz="2200" dirty="0">
                <a:solidFill>
                  <a:srgbClr val="404040"/>
                </a:solidFill>
                <a:latin typeface="Aptos Narrow"/>
                <a:ea typeface="Calibri"/>
                <a:cs typeface="Calibri"/>
              </a:rPr>
              <a:t>Lyndon B Johnson Apartments</a:t>
            </a: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نفس محتوى المشاركة السابقة/ المجموعة المتخصصة</a:t>
            </a:r>
            <a:endParaRPr lang="en-US" sz="2800" dirty="0">
              <a:solidFill>
                <a:srgbClr val="404040"/>
              </a:solidFill>
              <a:latin typeface="Aptos Narrow"/>
              <a:ea typeface="Calibri"/>
              <a:cs typeface="Calibri"/>
            </a:endParaRP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تصويت</a:t>
            </a:r>
            <a:endParaRPr lang="en-US" dirty="0"/>
          </a:p>
        </p:txBody>
      </p:sp>
    </p:spTree>
    <p:extLst>
      <p:ext uri="{BB962C8B-B14F-4D97-AF65-F5344CB8AC3E}">
        <p14:creationId xmlns:p14="http://schemas.microsoft.com/office/powerpoint/2010/main" val="2051446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7E42-DAA5-AED2-D4E5-AA0EDD5DF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EE6CB-316B-E627-ACD2-9E6CBFABBC4A}"/>
              </a:ext>
            </a:extLst>
          </p:cNvPr>
          <p:cNvSpPr>
            <a:spLocks noGrp="1"/>
          </p:cNvSpPr>
          <p:nvPr>
            <p:ph type="title"/>
          </p:nvPr>
        </p:nvSpPr>
        <p:spPr/>
        <p:txBody>
          <a:bodyPr/>
          <a:lstStyle/>
          <a:p>
            <a:pPr algn="r" rtl="1"/>
            <a:r>
              <a:rPr lang="ar-EG" dirty="0">
                <a:latin typeface="Aptos Display"/>
                <a:ea typeface="Calibri Light"/>
                <a:cs typeface="Calibri Light"/>
              </a:rPr>
              <a:t>مراجعة محاضر أو دقائق اجتماع رقم 5 في 1/ديسمبر [تصويت]</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2312995-1C1D-5D77-78FC-BB0BE8E07909}"/>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أية تعديلات؟</a:t>
            </a:r>
            <a:endParaRPr lang="en-US" sz="2800" dirty="0">
              <a:solidFill>
                <a:srgbClr val="404040"/>
              </a:solidFill>
              <a:latin typeface="Aptos Narrow"/>
              <a:ea typeface="Calibri"/>
              <a:cs typeface="Calibri"/>
            </a:endParaRP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تصويت</a:t>
            </a: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ea typeface="Calibri"/>
              <a:cs typeface="Calibri"/>
            </a:endParaRPr>
          </a:p>
          <a:p>
            <a:pPr algn="r" rtl="1"/>
            <a:endParaRPr lang="en-US" sz="2800" dirty="0">
              <a:ea typeface="Calibri"/>
              <a:cs typeface="Calibri"/>
            </a:endParaRPr>
          </a:p>
        </p:txBody>
      </p:sp>
    </p:spTree>
    <p:extLst>
      <p:ext uri="{BB962C8B-B14F-4D97-AF65-F5344CB8AC3E}">
        <p14:creationId xmlns:p14="http://schemas.microsoft.com/office/powerpoint/2010/main" val="183746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3D16B-8911-D177-2A2B-A228EA903BC1}"/>
            </a:ext>
          </a:extLst>
        </p:cNvPr>
        <p:cNvGrpSpPr/>
        <p:nvPr/>
      </p:nvGrpSpPr>
      <p:grpSpPr>
        <a:xfrm>
          <a:off x="0" y="0"/>
          <a:ext cx="0" cy="0"/>
          <a:chOff x="0" y="0"/>
          <a:chExt cx="0" cy="0"/>
        </a:xfrm>
      </p:grpSpPr>
      <p:sp>
        <p:nvSpPr>
          <p:cNvPr id="8" name="Oval 7">
            <a:extLst>
              <a:ext uri="{FF2B5EF4-FFF2-40B4-BE49-F238E27FC236}">
                <a16:creationId xmlns:a16="http://schemas.microsoft.com/office/drawing/2014/main" id="{0FA491CF-CFF7-675E-DB4E-A7A41B20636D}"/>
              </a:ext>
              <a:ext uri="{C183D7F6-B498-43B3-948B-1728B52AA6E4}">
                <adec:decorative xmlns:adec="http://schemas.microsoft.com/office/drawing/2017/decorative" val="1"/>
              </a:ext>
            </a:extLst>
          </p:cNvPr>
          <p:cNvSpPr/>
          <p:nvPr/>
        </p:nvSpPr>
        <p:spPr>
          <a:xfrm>
            <a:off x="2814320" y="4267200"/>
            <a:ext cx="233680" cy="233680"/>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 Placeholder 63">
            <a:extLst>
              <a:ext uri="{FF2B5EF4-FFF2-40B4-BE49-F238E27FC236}">
                <a16:creationId xmlns:a16="http://schemas.microsoft.com/office/drawing/2014/main" id="{DD7E9CF4-88F8-230E-B517-078D255C1DF9}"/>
              </a:ext>
            </a:extLst>
          </p:cNvPr>
          <p:cNvSpPr>
            <a:spLocks noGrp="1"/>
          </p:cNvSpPr>
          <p:nvPr>
            <p:ph type="body" sz="quarter" idx="20"/>
          </p:nvPr>
        </p:nvSpPr>
        <p:spPr>
          <a:xfrm>
            <a:off x="9491709" y="2528046"/>
            <a:ext cx="1892129" cy="3287743"/>
          </a:xfrm>
        </p:spPr>
        <p:txBody>
          <a:bodyPr vert="horz" lIns="0" tIns="45720" rIns="0" bIns="45720" rtlCol="0" anchor="t">
            <a:noAutofit/>
          </a:bodyPr>
          <a:lstStyle/>
          <a:p>
            <a:pPr marL="0" marR="0" lvl="0" indent="0" algn="ctr" defTabSz="914400" rtl="1" eaLnBrk="1" fontAlgn="auto" latinLnBrk="0" hangingPunct="1">
              <a:lnSpc>
                <a:spcPct val="90000"/>
              </a:lnSpc>
              <a:spcBef>
                <a:spcPts val="1200"/>
              </a:spcBef>
              <a:spcAft>
                <a:spcPts val="200"/>
              </a:spcAft>
              <a:buClr>
                <a:srgbClr val="99CB38"/>
              </a:buClr>
              <a:buSzPct val="100000"/>
              <a:buFont typeface="Calibri" panose="020F0502020204030204" pitchFamily="34" charset="0"/>
              <a:buNone/>
              <a:tabLst/>
              <a:defRPr/>
            </a:pPr>
            <a:r>
              <a:rPr lang="ar-EG" sz="2000" b="1" dirty="0">
                <a:solidFill>
                  <a:srgbClr val="455F51"/>
                </a:solidFill>
                <a:latin typeface="Aptos Narrow"/>
              </a:rPr>
              <a:t>يناير</a:t>
            </a:r>
            <a:endParaRPr lang="en-US" sz="2000" b="1" i="0" u="none" strike="noStrike" kern="1200" cap="none" spc="0" normalizeH="0" baseline="0" noProof="0" dirty="0">
              <a:ln>
                <a:noFill/>
              </a:ln>
              <a:solidFill>
                <a:srgbClr val="455F51"/>
              </a:solidFill>
              <a:effectLst/>
              <a:uLnTx/>
              <a:uFillTx/>
              <a:latin typeface="Aptos Narrow"/>
            </a:endParaRPr>
          </a:p>
          <a:p>
            <a:pPr algn="r" rtl="1"/>
            <a:endParaRPr lang="en-US" dirty="0">
              <a:latin typeface="Aptos ExtraBold"/>
            </a:endParaRPr>
          </a:p>
          <a:p>
            <a:pPr marL="171450" indent="-171450" algn="r" rtl="1">
              <a:buClr>
                <a:srgbClr val="004B24"/>
              </a:buClr>
              <a:buFont typeface="Wingdings" panose="05000000000000000000" pitchFamily="2" charset="2"/>
              <a:buChar char="§"/>
            </a:pPr>
            <a:r>
              <a:rPr lang="ar-EG" sz="1800" dirty="0">
                <a:latin typeface="Aptos Narrow"/>
              </a:rPr>
              <a:t>اجتماع فريق العمل رقم 6 (28 يناير): مراجعة مدخلات المشاركة في الخريف ومناقشة الأفكار الأولية للتوصيات</a:t>
            </a:r>
          </a:p>
          <a:p>
            <a:pPr algn="r" rtl="1">
              <a:buClr>
                <a:srgbClr val="004B24"/>
              </a:buClr>
            </a:pPr>
            <a:endParaRPr lang="en-US" sz="1800" dirty="0">
              <a:latin typeface="Aptos Narrow"/>
            </a:endParaRPr>
          </a:p>
          <a:p>
            <a:pPr marL="171450" indent="-171450" algn="r" rtl="1">
              <a:buClr>
                <a:srgbClr val="004B24"/>
              </a:buClr>
              <a:buFont typeface="Wingdings" panose="05000000000000000000" pitchFamily="2" charset="2"/>
              <a:buChar char="§"/>
            </a:pPr>
            <a:r>
              <a:rPr lang="ar-EG" sz="1800" dirty="0">
                <a:latin typeface="Aptos Narrow"/>
              </a:rPr>
              <a:t>الموافقة على إطار زمني محدد للأشهر الـ 6 القادمة</a:t>
            </a:r>
            <a:endParaRPr lang="en-US" sz="1800" dirty="0">
              <a:latin typeface="Aptos Narrow"/>
            </a:endParaRPr>
          </a:p>
          <a:p>
            <a:pPr marL="171450" indent="-171450" algn="r" rtl="1">
              <a:buFont typeface="Wingdings" panose="05000000000000000000" pitchFamily="2" charset="2"/>
              <a:buChar char="§"/>
            </a:pPr>
            <a:endParaRPr lang="en-US" dirty="0">
              <a:latin typeface="Aptos ExtraBold" panose="020B0004020202020204" pitchFamily="34" charset="0"/>
            </a:endParaRPr>
          </a:p>
          <a:p>
            <a:pPr marL="171450" indent="-171450" algn="r" rtl="1">
              <a:buFont typeface="Wingdings" panose="05000000000000000000" pitchFamily="2" charset="2"/>
              <a:buChar char="§"/>
            </a:pPr>
            <a:endParaRPr lang="en-US" dirty="0">
              <a:latin typeface="Aptos ExtraBold" panose="020B0004020202020204" pitchFamily="34" charset="0"/>
            </a:endParaRPr>
          </a:p>
        </p:txBody>
      </p:sp>
      <p:sp>
        <p:nvSpPr>
          <p:cNvPr id="63" name="Text Placeholder 62">
            <a:extLst>
              <a:ext uri="{FF2B5EF4-FFF2-40B4-BE49-F238E27FC236}">
                <a16:creationId xmlns:a16="http://schemas.microsoft.com/office/drawing/2014/main" id="{4462117B-E26E-89D5-E266-58966407CD61}"/>
              </a:ext>
            </a:extLst>
          </p:cNvPr>
          <p:cNvSpPr>
            <a:spLocks noGrp="1"/>
          </p:cNvSpPr>
          <p:nvPr>
            <p:ph type="body" sz="quarter" idx="19"/>
          </p:nvPr>
        </p:nvSpPr>
        <p:spPr>
          <a:xfrm>
            <a:off x="7312034" y="2528046"/>
            <a:ext cx="1885979" cy="3677619"/>
          </a:xfrm>
        </p:spPr>
        <p:txBody>
          <a:bodyPr vert="horz" lIns="0" tIns="45720" rIns="0" bIns="45720" rtlCol="0" anchor="t">
            <a:noAutofit/>
          </a:bodyPr>
          <a:lstStyle/>
          <a:p>
            <a:pPr algn="ctr" rtl="1">
              <a:lnSpc>
                <a:spcPct val="90000"/>
              </a:lnSpc>
              <a:spcBef>
                <a:spcPts val="1200"/>
              </a:spcBef>
              <a:defRPr/>
            </a:pPr>
            <a:r>
              <a:rPr lang="ar-EG" sz="2000" b="1" dirty="0">
                <a:solidFill>
                  <a:srgbClr val="455F51"/>
                </a:solidFill>
                <a:latin typeface="Aptos Narrow"/>
              </a:rPr>
              <a:t>فبراير - مارس</a:t>
            </a:r>
            <a:endParaRPr lang="en-US" dirty="0"/>
          </a:p>
          <a:p>
            <a:pPr algn="r" rtl="1"/>
            <a:endParaRPr lang="en-US" dirty="0">
              <a:latin typeface="Aptos ExtraBold"/>
            </a:endParaRPr>
          </a:p>
          <a:p>
            <a:pPr marL="171450" indent="-171450" algn="r" rtl="1">
              <a:buClr>
                <a:srgbClr val="004B24"/>
              </a:buClr>
              <a:buFont typeface="Wingdings" panose="05000000000000000000" pitchFamily="2" charset="2"/>
              <a:buChar char="§"/>
            </a:pPr>
            <a:r>
              <a:rPr lang="ar-EG" sz="1800" dirty="0"/>
              <a:t>اجتماعان (2) لفريق العمل (شهريًا) لمواصلة صياغة مسودة للتوصيات</a:t>
            </a:r>
          </a:p>
          <a:p>
            <a:pPr marL="171450" indent="-171450" algn="r" rtl="1">
              <a:buClr>
                <a:srgbClr val="004B24"/>
              </a:buClr>
              <a:buFont typeface="Wingdings" panose="05000000000000000000" pitchFamily="2" charset="2"/>
              <a:buChar char="§"/>
            </a:pPr>
            <a:endParaRPr lang="ar-EG" sz="1800" dirty="0"/>
          </a:p>
          <a:p>
            <a:pPr marL="171450" indent="-171450" algn="r" rtl="1">
              <a:buClr>
                <a:srgbClr val="004B24"/>
              </a:buClr>
              <a:buFont typeface="Wingdings" panose="05000000000000000000" pitchFamily="2" charset="2"/>
              <a:buChar char="§"/>
            </a:pPr>
            <a:r>
              <a:rPr lang="ar-EG" sz="1800" dirty="0"/>
              <a:t>إعداد مشاركة للفترة الزمنية المخصصة لتعليقات العامة</a:t>
            </a:r>
          </a:p>
          <a:p>
            <a:pPr marL="171450" indent="-171450" algn="r" rtl="1">
              <a:buClr>
                <a:srgbClr val="004B24"/>
              </a:buClr>
              <a:buFont typeface="Wingdings" panose="05000000000000000000" pitchFamily="2" charset="2"/>
              <a:buChar char="§"/>
            </a:pPr>
            <a:endParaRPr lang="ar-EG" sz="1800" dirty="0"/>
          </a:p>
          <a:p>
            <a:pPr marL="171450" indent="-171450" algn="r" rtl="1">
              <a:buClr>
                <a:srgbClr val="004B24"/>
              </a:buClr>
              <a:buFont typeface="Wingdings" panose="05000000000000000000" pitchFamily="2" charset="2"/>
              <a:buChar char="§"/>
            </a:pPr>
            <a:r>
              <a:rPr lang="ar-EG" sz="1800" dirty="0"/>
              <a:t>2 من المجموعات المتخصصة مع الساكنين في المواقع ذات الأولوية التابعة لهيئة الإسكان في </a:t>
            </a:r>
            <a:r>
              <a:rPr lang="en-US" sz="1800" dirty="0">
                <a:latin typeface="Aptos Narrow"/>
              </a:rPr>
              <a:t>Cambridge</a:t>
            </a:r>
            <a:r>
              <a:rPr lang="ar-EG" sz="1800" dirty="0"/>
              <a:t>  </a:t>
            </a:r>
            <a:endParaRPr lang="en-US" sz="1700" dirty="0"/>
          </a:p>
          <a:p>
            <a:pPr marL="171450" indent="-171450" algn="r" rtl="1">
              <a:buFont typeface="Wingdings" panose="05000000000000000000" pitchFamily="2" charset="2"/>
              <a:buChar char="§"/>
            </a:pPr>
            <a:endParaRPr lang="en-US" dirty="0">
              <a:latin typeface="Aptos ExtraBold" panose="020B0004020202020204" pitchFamily="34" charset="0"/>
            </a:endParaRPr>
          </a:p>
        </p:txBody>
      </p:sp>
      <p:sp>
        <p:nvSpPr>
          <p:cNvPr id="28" name="Text Placeholder 27">
            <a:extLst>
              <a:ext uri="{FF2B5EF4-FFF2-40B4-BE49-F238E27FC236}">
                <a16:creationId xmlns:a16="http://schemas.microsoft.com/office/drawing/2014/main" id="{216BDE25-59DC-3F73-E2DD-172169DD70D4}"/>
              </a:ext>
            </a:extLst>
          </p:cNvPr>
          <p:cNvSpPr>
            <a:spLocks noGrp="1"/>
          </p:cNvSpPr>
          <p:nvPr>
            <p:ph type="body" sz="quarter" idx="18"/>
          </p:nvPr>
        </p:nvSpPr>
        <p:spPr>
          <a:xfrm>
            <a:off x="5081609" y="2528046"/>
            <a:ext cx="1970888" cy="3554428"/>
          </a:xfrm>
          <a:noFill/>
        </p:spPr>
        <p:txBody>
          <a:bodyPr vert="horz" lIns="0" tIns="45720" rIns="0" bIns="45720" rtlCol="0" anchor="t">
            <a:noAutofit/>
          </a:bodyPr>
          <a:lstStyle/>
          <a:p>
            <a:pPr algn="ctr" rtl="1">
              <a:lnSpc>
                <a:spcPct val="90000"/>
              </a:lnSpc>
              <a:spcBef>
                <a:spcPts val="1200"/>
              </a:spcBef>
              <a:buClr>
                <a:srgbClr val="99CB38"/>
              </a:buClr>
              <a:defRPr/>
            </a:pPr>
            <a:r>
              <a:rPr lang="ar-EG" sz="2000" b="1" dirty="0">
                <a:solidFill>
                  <a:srgbClr val="455F51"/>
                </a:solidFill>
                <a:latin typeface="Aptos Narrow"/>
              </a:rPr>
              <a:t>مارس - ابريل</a:t>
            </a:r>
            <a:endParaRPr lang="en-US" dirty="0"/>
          </a:p>
          <a:p>
            <a:pPr marL="285750" indent="-285750" algn="r" rtl="1">
              <a:buClr>
                <a:srgbClr val="004B24"/>
              </a:buClr>
              <a:buFont typeface="Wingdings"/>
              <a:buChar char="§"/>
            </a:pPr>
            <a:r>
              <a:rPr lang="ar-EG" sz="1700" dirty="0"/>
              <a:t>مسودة تقرير عن النتائج والتوصيات</a:t>
            </a:r>
          </a:p>
          <a:p>
            <a:pPr marL="285750" indent="-285750" algn="r" rtl="1">
              <a:buClr>
                <a:srgbClr val="004B24"/>
              </a:buClr>
              <a:buFont typeface="Wingdings"/>
              <a:buChar char="§"/>
            </a:pPr>
            <a:r>
              <a:rPr lang="ar-EG" sz="1700" dirty="0"/>
              <a:t>التوعية بالمشاركة القادمة </a:t>
            </a:r>
          </a:p>
          <a:p>
            <a:pPr marL="285750" indent="-285750" algn="r" rtl="1">
              <a:buClr>
                <a:srgbClr val="004B24"/>
              </a:buClr>
              <a:buFont typeface="Wingdings"/>
              <a:buChar char="§"/>
            </a:pPr>
            <a:r>
              <a:rPr lang="ar-EG" sz="1700" dirty="0"/>
              <a:t>اجتماعان لفريق العمل بهدف مناقشة مسودة التوصيات + المشاركة والتفاعل.</a:t>
            </a:r>
            <a:endParaRPr lang="en-US" sz="1800" dirty="0"/>
          </a:p>
          <a:p>
            <a:pPr marL="285750" indent="-285750" algn="r" rtl="1">
              <a:buClr>
                <a:srgbClr val="004B24"/>
              </a:buClr>
              <a:buFont typeface="Wingdings"/>
              <a:buChar char="§"/>
            </a:pPr>
            <a:endParaRPr lang="en-US" sz="1800" dirty="0"/>
          </a:p>
          <a:p>
            <a:pPr marL="171450" indent="-171450" algn="r" rtl="1">
              <a:buFont typeface="Wingdings"/>
              <a:buChar char="§"/>
            </a:pPr>
            <a:endParaRPr lang="en-US" dirty="0">
              <a:latin typeface="Aptos ExtraBold" panose="020B0004020202020204" pitchFamily="34" charset="0"/>
            </a:endParaRPr>
          </a:p>
        </p:txBody>
      </p:sp>
      <p:sp>
        <p:nvSpPr>
          <p:cNvPr id="7" name="Text Placeholder 27" descr="-Task Force meeting #2 &#10;(9/12)&#10;-Develop a Community Engagement Strategy&#10;-Develop the structure and content for the public hearings&#10;">
            <a:extLst>
              <a:ext uri="{FF2B5EF4-FFF2-40B4-BE49-F238E27FC236}">
                <a16:creationId xmlns:a16="http://schemas.microsoft.com/office/drawing/2014/main" id="{AC107CEE-1FDE-E09A-58DF-460C5C76277B}"/>
              </a:ext>
            </a:extLst>
          </p:cNvPr>
          <p:cNvSpPr txBox="1">
            <a:spLocks/>
          </p:cNvSpPr>
          <p:nvPr/>
        </p:nvSpPr>
        <p:spPr>
          <a:xfrm>
            <a:off x="3097856" y="2528046"/>
            <a:ext cx="1937241" cy="2994291"/>
          </a:xfrm>
          <a:prstGeom prst="rect">
            <a:avLst/>
          </a:prstGeom>
        </p:spPr>
        <p:txBody>
          <a:bodyPr vert="horz" lIns="0" tIns="45720" rIns="0" bIns="45720" rtlCol="0" anchor="t">
            <a:noAutofit/>
          </a:bodyPr>
          <a:lstStyle>
            <a:lvl1pPr marL="0" indent="0" algn="l" defTabSz="914400" rtl="0" eaLnBrk="1" latinLnBrk="0" hangingPunct="1">
              <a:lnSpc>
                <a:spcPts val="1500"/>
              </a:lnSpc>
              <a:spcBef>
                <a:spcPts val="0"/>
              </a:spcBef>
              <a:spcAft>
                <a:spcPts val="200"/>
              </a:spcAft>
              <a:buClr>
                <a:schemeClr val="accent1"/>
              </a:buClr>
              <a:buSzPct val="100000"/>
              <a:buFont typeface="Calibri" panose="020F0502020204030204" pitchFamily="34" charset="0"/>
              <a:buNone/>
              <a:defRPr sz="1200" b="0" kern="1200" spc="0"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1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rtl="1">
              <a:lnSpc>
                <a:spcPct val="90000"/>
              </a:lnSpc>
              <a:spcBef>
                <a:spcPts val="1200"/>
              </a:spcBef>
              <a:defRPr/>
            </a:pPr>
            <a:r>
              <a:rPr lang="ar-EG" sz="2000" b="1" dirty="0">
                <a:solidFill>
                  <a:srgbClr val="455F51"/>
                </a:solidFill>
                <a:latin typeface="Aptos Narrow"/>
              </a:rPr>
              <a:t>ابريل - مايو</a:t>
            </a:r>
            <a:endParaRPr lang="en-US" dirty="0"/>
          </a:p>
          <a:p>
            <a:pPr algn="r" rtl="1"/>
            <a:endParaRPr lang="en-US" dirty="0">
              <a:latin typeface="Aptos ExtraBold"/>
            </a:endParaRPr>
          </a:p>
          <a:p>
            <a:pPr marL="171450" indent="-171450" algn="r" rtl="1">
              <a:buClr>
                <a:srgbClr val="004B24"/>
              </a:buClr>
              <a:buFont typeface="Wingdings" panose="05000000000000000000" pitchFamily="2" charset="2"/>
              <a:buChar char="§"/>
            </a:pPr>
            <a:r>
              <a:rPr lang="ar-EG" sz="1800" dirty="0">
                <a:latin typeface="Aptos Narrow"/>
              </a:rPr>
              <a:t>تحضير مسودة التقرير من أجل الفترة الزمنية المخصصة لتعليقات العامة</a:t>
            </a:r>
          </a:p>
          <a:p>
            <a:pPr marL="171450" indent="-171450" algn="r" rtl="1">
              <a:buClr>
                <a:srgbClr val="004B24"/>
              </a:buClr>
              <a:buFont typeface="Wingdings" panose="05000000000000000000" pitchFamily="2" charset="2"/>
              <a:buChar char="§"/>
            </a:pPr>
            <a:r>
              <a:rPr lang="ar-EG" sz="1800" dirty="0">
                <a:latin typeface="Aptos Narrow"/>
                <a:ea typeface="Calibri"/>
                <a:cs typeface="Calibri"/>
              </a:rPr>
              <a:t>جلسات استماع عامة للحصول على مساهمات ومدخلات عن مسودة التوصيات</a:t>
            </a:r>
          </a:p>
          <a:p>
            <a:pPr marL="171450" indent="-171450" algn="r" rtl="1">
              <a:buClr>
                <a:srgbClr val="004B24"/>
              </a:buClr>
              <a:buFont typeface="Wingdings" panose="05000000000000000000" pitchFamily="2" charset="2"/>
              <a:buChar char="§"/>
            </a:pPr>
            <a:r>
              <a:rPr lang="ar-EG" sz="1800" dirty="0">
                <a:latin typeface="Aptos Narrow"/>
                <a:ea typeface="Calibri"/>
                <a:cs typeface="Calibri"/>
              </a:rPr>
              <a:t>البدء في استطلاع للرأي عن مسودة التوصيات</a:t>
            </a:r>
          </a:p>
          <a:p>
            <a:pPr marL="171450" indent="-171450" algn="r" rtl="1">
              <a:buClr>
                <a:srgbClr val="004B24"/>
              </a:buClr>
              <a:buFont typeface="Wingdings" panose="05000000000000000000" pitchFamily="2" charset="2"/>
              <a:buChar char="§"/>
            </a:pPr>
            <a:r>
              <a:rPr lang="ar-EG" sz="1800" dirty="0">
                <a:latin typeface="Aptos Narrow"/>
                <a:ea typeface="Calibri"/>
                <a:cs typeface="Calibri"/>
              </a:rPr>
              <a:t>اجتماعان لفريق العمل من أجل مراجعة المدخلات ووضع الصيغة النهائية للتوصيات</a:t>
            </a:r>
            <a:endParaRPr lang="en-US" dirty="0">
              <a:ea typeface="Calibri"/>
              <a:cs typeface="Calibri"/>
            </a:endParaRPr>
          </a:p>
          <a:p>
            <a:pPr algn="r" rtl="1">
              <a:buClr>
                <a:srgbClr val="004B24"/>
              </a:buClr>
            </a:pPr>
            <a:endParaRPr lang="en-US" sz="1800" dirty="0">
              <a:latin typeface="Aptos Narrow"/>
            </a:endParaRPr>
          </a:p>
          <a:p>
            <a:pPr algn="r" rtl="1"/>
            <a:endParaRPr lang="en-US" sz="1800" dirty="0">
              <a:latin typeface="Aptos Narrow"/>
            </a:endParaRPr>
          </a:p>
          <a:p>
            <a:pPr marL="171450" indent="-171450" algn="r" rtl="1">
              <a:buClr>
                <a:srgbClr val="99CB38"/>
              </a:buClr>
              <a:buFont typeface="Wingdings" panose="05000000000000000000" pitchFamily="2" charset="2"/>
              <a:buChar char="§"/>
            </a:pPr>
            <a:endParaRPr lang="en-US" dirty="0">
              <a:latin typeface="Aptos ExtraBold" panose="020B0004020202020204" pitchFamily="34" charset="0"/>
            </a:endParaRPr>
          </a:p>
        </p:txBody>
      </p:sp>
      <p:sp>
        <p:nvSpPr>
          <p:cNvPr id="9" name="Text Placeholder 8">
            <a:extLst>
              <a:ext uri="{FF2B5EF4-FFF2-40B4-BE49-F238E27FC236}">
                <a16:creationId xmlns:a16="http://schemas.microsoft.com/office/drawing/2014/main" id="{88C06DE6-A924-E6A1-226F-4405FEEAC068}"/>
              </a:ext>
            </a:extLst>
          </p:cNvPr>
          <p:cNvSpPr>
            <a:spLocks noGrp="1"/>
          </p:cNvSpPr>
          <p:nvPr>
            <p:ph type="body" sz="quarter" idx="16"/>
          </p:nvPr>
        </p:nvSpPr>
        <p:spPr>
          <a:xfrm>
            <a:off x="828674" y="2528046"/>
            <a:ext cx="1975486" cy="2534845"/>
          </a:xfrm>
        </p:spPr>
        <p:txBody>
          <a:bodyPr vert="horz" lIns="0" tIns="45720" rIns="0" bIns="45720" rtlCol="0" anchor="t">
            <a:noAutofit/>
          </a:bodyPr>
          <a:lstStyle/>
          <a:p>
            <a:pPr marL="0" marR="0" lvl="0" indent="0" algn="ctr" defTabSz="914400" rtl="1">
              <a:lnSpc>
                <a:spcPct val="90000"/>
              </a:lnSpc>
              <a:spcBef>
                <a:spcPts val="1200"/>
              </a:spcBef>
              <a:spcAft>
                <a:spcPts val="200"/>
              </a:spcAft>
              <a:buNone/>
              <a:tabLst/>
              <a:defRPr/>
            </a:pPr>
            <a:r>
              <a:rPr lang="ar-EG" sz="2000" b="1" dirty="0">
                <a:solidFill>
                  <a:srgbClr val="455F51"/>
                </a:solidFill>
                <a:latin typeface="Aptos Narrow"/>
              </a:rPr>
              <a:t>يونيو</a:t>
            </a:r>
          </a:p>
          <a:p>
            <a:pPr marL="0" marR="0" lvl="0" indent="0" algn="ctr" defTabSz="914400" rtl="1">
              <a:lnSpc>
                <a:spcPct val="90000"/>
              </a:lnSpc>
              <a:spcAft>
                <a:spcPts val="200"/>
              </a:spcAft>
              <a:buNone/>
              <a:tabLst/>
              <a:defRPr/>
            </a:pPr>
            <a:endParaRPr lang="en-US" dirty="0">
              <a:ea typeface="+mn-ea"/>
              <a:cs typeface="+mn-cs"/>
            </a:endParaRPr>
          </a:p>
          <a:p>
            <a:pPr marL="285750" indent="-285750" algn="r" rtl="1">
              <a:buClr>
                <a:srgbClr val="004B24"/>
              </a:buClr>
              <a:buFont typeface="Wingdings" panose="05000000000000000000" pitchFamily="2" charset="2"/>
              <a:buChar char="§"/>
            </a:pPr>
            <a:r>
              <a:rPr lang="ar-EG" sz="1800" dirty="0"/>
              <a:t>إنهاء اجتماع فريق العمل</a:t>
            </a:r>
          </a:p>
          <a:p>
            <a:pPr marL="285750" indent="-285750" algn="r" rtl="1">
              <a:buClr>
                <a:srgbClr val="004B24"/>
              </a:buClr>
              <a:buFont typeface="Wingdings" panose="05000000000000000000" pitchFamily="2" charset="2"/>
              <a:buChar char="§"/>
            </a:pPr>
            <a:r>
              <a:rPr lang="ar-EG" sz="1800" dirty="0">
                <a:ea typeface="+mn-lt"/>
                <a:cs typeface="+mn-lt"/>
              </a:rPr>
              <a:t>وضع الصيغة النهائية للتقرير وتقديمه</a:t>
            </a:r>
            <a:endParaRPr lang="en-US" sz="2800" dirty="0">
              <a:ea typeface="+mn-lt"/>
              <a:cs typeface="+mn-lt"/>
            </a:endParaRPr>
          </a:p>
        </p:txBody>
      </p:sp>
      <p:sp>
        <p:nvSpPr>
          <p:cNvPr id="10" name="Text Placeholder 4">
            <a:extLst>
              <a:ext uri="{FF2B5EF4-FFF2-40B4-BE49-F238E27FC236}">
                <a16:creationId xmlns:a16="http://schemas.microsoft.com/office/drawing/2014/main" id="{9BA5492A-713A-7DB4-6174-51ACA9BD6228}"/>
              </a:ext>
            </a:extLst>
          </p:cNvPr>
          <p:cNvSpPr txBox="1">
            <a:spLocks/>
          </p:cNvSpPr>
          <p:nvPr/>
        </p:nvSpPr>
        <p:spPr>
          <a:xfrm>
            <a:off x="9104229" y="1183878"/>
            <a:ext cx="2432678" cy="1154112"/>
          </a:xfrm>
          <a:prstGeom prst="rect">
            <a:avLst/>
          </a:prstGeom>
          <a:solidFill>
            <a:srgbClr val="004B24"/>
          </a:solidFill>
        </p:spPr>
        <p:txBody>
          <a:bodyPr vert="horz" lIns="320040" tIns="457200" rIns="0" bIns="45720" rtlCol="0" anchor="t">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1200" b="0" kern="1200">
                <a:solidFill>
                  <a:schemeClr val="accent1">
                    <a:lumMod val="25000"/>
                  </a:schemeClr>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200"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100"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11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84163" algn="r" rtl="1"/>
            <a:r>
              <a:rPr lang="ar-EG" sz="2000" b="1" dirty="0">
                <a:solidFill>
                  <a:schemeClr val="bg1"/>
                </a:solidFill>
                <a:latin typeface="Aptos ExtraBold"/>
              </a:rPr>
              <a:t>استرجاع ومراجعة المشاركة في الخريف</a:t>
            </a:r>
            <a:endParaRPr lang="en-US" sz="2000" b="1" dirty="0">
              <a:solidFill>
                <a:schemeClr val="bg1"/>
              </a:solidFill>
              <a:latin typeface="Aptos ExtraBold"/>
            </a:endParaRPr>
          </a:p>
          <a:p>
            <a:endParaRPr lang="en-US" sz="2000" b="1" dirty="0">
              <a:latin typeface="Aptos ExtraBold" panose="020B0004020202020204" pitchFamily="34" charset="0"/>
            </a:endParaRPr>
          </a:p>
        </p:txBody>
      </p:sp>
      <p:sp>
        <p:nvSpPr>
          <p:cNvPr id="5" name="Text Placeholder 4">
            <a:extLst>
              <a:ext uri="{FF2B5EF4-FFF2-40B4-BE49-F238E27FC236}">
                <a16:creationId xmlns:a16="http://schemas.microsoft.com/office/drawing/2014/main" id="{A326D938-F918-E1D2-6E4A-93F50DA7E6AE}"/>
              </a:ext>
            </a:extLst>
          </p:cNvPr>
          <p:cNvSpPr>
            <a:spLocks noGrp="1"/>
          </p:cNvSpPr>
          <p:nvPr>
            <p:ph type="body" sz="quarter" idx="12"/>
          </p:nvPr>
        </p:nvSpPr>
        <p:spPr>
          <a:xfrm>
            <a:off x="5823618" y="1181873"/>
            <a:ext cx="3084388" cy="1154112"/>
          </a:xfrm>
          <a:solidFill>
            <a:srgbClr val="004B24"/>
          </a:solidFill>
        </p:spPr>
        <p:txBody>
          <a:bodyPr vert="horz" lIns="320040" tIns="457200" rIns="0" bIns="45720" rtlCol="0" anchor="t">
            <a:normAutofit/>
          </a:bodyPr>
          <a:lstStyle/>
          <a:p>
            <a:pPr marL="404813" algn="r" rtl="1"/>
            <a:r>
              <a:rPr lang="ar-EG" sz="2000" b="1" dirty="0">
                <a:solidFill>
                  <a:schemeClr val="bg1"/>
                </a:solidFill>
                <a:latin typeface="Aptos ExtraBold"/>
              </a:rPr>
              <a:t>صياغة مشروع أو مسودة للتوصيات</a:t>
            </a:r>
            <a:endParaRPr lang="en-US" b="1" dirty="0">
              <a:solidFill>
                <a:schemeClr val="bg1"/>
              </a:solidFill>
            </a:endParaRPr>
          </a:p>
          <a:p>
            <a:endParaRPr lang="en-US" sz="2000" b="1" dirty="0">
              <a:latin typeface="Aptos ExtraBold" panose="020B0004020202020204" pitchFamily="34" charset="0"/>
            </a:endParaRPr>
          </a:p>
        </p:txBody>
      </p:sp>
      <p:sp>
        <p:nvSpPr>
          <p:cNvPr id="4" name="Text Placeholder 3">
            <a:extLst>
              <a:ext uri="{FF2B5EF4-FFF2-40B4-BE49-F238E27FC236}">
                <a16:creationId xmlns:a16="http://schemas.microsoft.com/office/drawing/2014/main" id="{1C4C7050-C9E7-C93C-406B-530F583E672C}"/>
              </a:ext>
            </a:extLst>
          </p:cNvPr>
          <p:cNvSpPr>
            <a:spLocks noGrp="1"/>
          </p:cNvSpPr>
          <p:nvPr>
            <p:ph type="body" sz="quarter" idx="11"/>
          </p:nvPr>
        </p:nvSpPr>
        <p:spPr>
          <a:xfrm>
            <a:off x="3045795" y="1181873"/>
            <a:ext cx="2627629" cy="1154112"/>
          </a:xfrm>
          <a:solidFill>
            <a:srgbClr val="004B24"/>
          </a:solidFill>
        </p:spPr>
        <p:txBody>
          <a:bodyPr vert="horz" lIns="320040" tIns="457200" rIns="0" bIns="45720" rtlCol="0" anchor="t">
            <a:normAutofit/>
          </a:bodyPr>
          <a:lstStyle/>
          <a:p>
            <a:pPr marL="284163" algn="r" rtl="1"/>
            <a:r>
              <a:rPr lang="ar-EG" sz="2000" b="1" dirty="0">
                <a:solidFill>
                  <a:schemeClr val="bg1"/>
                </a:solidFill>
                <a:latin typeface="Aptos ExtraBold"/>
              </a:rPr>
              <a:t>النتائج المرجعية للتوصيات</a:t>
            </a:r>
            <a:endParaRPr lang="en-US" b="1" dirty="0">
              <a:solidFill>
                <a:schemeClr val="bg1"/>
              </a:solidFill>
            </a:endParaRPr>
          </a:p>
        </p:txBody>
      </p:sp>
      <p:sp>
        <p:nvSpPr>
          <p:cNvPr id="3" name="Text Placeholder 2">
            <a:extLst>
              <a:ext uri="{FF2B5EF4-FFF2-40B4-BE49-F238E27FC236}">
                <a16:creationId xmlns:a16="http://schemas.microsoft.com/office/drawing/2014/main" id="{38905A4F-E578-D1B5-C4F6-341B1D6AD577}"/>
              </a:ext>
            </a:extLst>
          </p:cNvPr>
          <p:cNvSpPr>
            <a:spLocks noGrp="1"/>
          </p:cNvSpPr>
          <p:nvPr>
            <p:ph type="body" sz="quarter" idx="10"/>
          </p:nvPr>
        </p:nvSpPr>
        <p:spPr>
          <a:xfrm>
            <a:off x="737904" y="1181873"/>
            <a:ext cx="2187140" cy="1154112"/>
          </a:xfrm>
          <a:solidFill>
            <a:srgbClr val="004B24"/>
          </a:solidFill>
        </p:spPr>
        <p:txBody>
          <a:bodyPr vert="horz" lIns="320040" tIns="457200" rIns="0" bIns="45720" rtlCol="0" anchor="t">
            <a:normAutofit/>
          </a:bodyPr>
          <a:lstStyle/>
          <a:p>
            <a:pPr marL="225425" algn="r" rtl="1"/>
            <a:r>
              <a:rPr lang="ar-EG" sz="2000" b="1" dirty="0">
                <a:solidFill>
                  <a:schemeClr val="bg1"/>
                </a:solidFill>
                <a:latin typeface="Aptos ExtraBold"/>
              </a:rPr>
              <a:t>وضع الصيغة النهائية للتقرير</a:t>
            </a:r>
            <a:endParaRPr lang="en-US" b="1" dirty="0">
              <a:solidFill>
                <a:schemeClr val="bg1"/>
              </a:solidFill>
            </a:endParaRPr>
          </a:p>
        </p:txBody>
      </p:sp>
      <p:sp>
        <p:nvSpPr>
          <p:cNvPr id="2" name="Title 1">
            <a:extLst>
              <a:ext uri="{FF2B5EF4-FFF2-40B4-BE49-F238E27FC236}">
                <a16:creationId xmlns:a16="http://schemas.microsoft.com/office/drawing/2014/main" id="{1D95268D-982E-F928-B367-FB08D5B07E27}"/>
              </a:ext>
            </a:extLst>
          </p:cNvPr>
          <p:cNvSpPr>
            <a:spLocks noGrp="1"/>
          </p:cNvSpPr>
          <p:nvPr>
            <p:ph type="title"/>
          </p:nvPr>
        </p:nvSpPr>
        <p:spPr>
          <a:xfrm>
            <a:off x="740222" y="345457"/>
            <a:ext cx="10643616" cy="717279"/>
          </a:xfrm>
        </p:spPr>
        <p:txBody>
          <a:bodyPr/>
          <a:lstStyle/>
          <a:p>
            <a:pPr algn="r" rtl="1"/>
            <a:r>
              <a:rPr lang="ar-EG" sz="4100" cap="none" spc="0" dirty="0">
                <a:solidFill>
                  <a:srgbClr val="404040"/>
                </a:solidFill>
                <a:latin typeface="Aptos Display"/>
                <a:ea typeface="+mj-lt"/>
                <a:cs typeface="+mj-lt"/>
              </a:rPr>
              <a:t>الإطار الزمني التجريبي المحدث للمشروع</a:t>
            </a:r>
            <a:endParaRPr lang="en-US" sz="4100" cap="none" spc="0" dirty="0">
              <a:solidFill>
                <a:srgbClr val="404040"/>
              </a:solidFill>
              <a:latin typeface="Aptos Display"/>
              <a:ea typeface="+mj-lt"/>
              <a:cs typeface="+mj-lt"/>
            </a:endParaRPr>
          </a:p>
        </p:txBody>
      </p:sp>
    </p:spTree>
    <p:extLst>
      <p:ext uri="{BB962C8B-B14F-4D97-AF65-F5344CB8AC3E}">
        <p14:creationId xmlns:p14="http://schemas.microsoft.com/office/powerpoint/2010/main" val="1171863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pPr algn="r" rtl="1"/>
            <a:r>
              <a:rPr lang="ar-EG" dirty="0">
                <a:latin typeface="Aptos Display"/>
                <a:cs typeface="Calibri Light"/>
              </a:rPr>
              <a:t>خدمات الترجمة الفورية اللوجستية</a:t>
            </a:r>
            <a:endParaRPr lang="en-US"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617074" y="2097996"/>
            <a:ext cx="10786280" cy="4046107"/>
          </a:xfrm>
        </p:spPr>
        <p:txBody>
          <a:bodyPr vert="horz" lIns="0" tIns="45720" rIns="0" bIns="45720" rtlCol="0" anchor="t">
            <a:noAutofit/>
          </a:bodyPr>
          <a:lstStyle/>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EG" sz="2400" dirty="0">
                <a:solidFill>
                  <a:schemeClr val="tx1"/>
                </a:solidFill>
                <a:latin typeface="Arial"/>
                <a:cs typeface="Arial"/>
              </a:rPr>
              <a:t>يتم تقديم الترجمة الفورية اللغوية بـ: الاسبانية، البرتغالية البرازيلية، </a:t>
            </a:r>
            <a:r>
              <a:rPr lang="ar-EG" sz="2400" dirty="0" err="1">
                <a:solidFill>
                  <a:schemeClr val="tx1"/>
                </a:solidFill>
                <a:latin typeface="Arial"/>
                <a:cs typeface="Arial"/>
              </a:rPr>
              <a:t>الكريولية</a:t>
            </a:r>
            <a:r>
              <a:rPr lang="ar-EG" sz="2400" dirty="0">
                <a:solidFill>
                  <a:schemeClr val="tx1"/>
                </a:solidFill>
                <a:latin typeface="Arial"/>
                <a:cs typeface="Arial"/>
              </a:rPr>
              <a:t> الهايتية، الماندرين، </a:t>
            </a:r>
            <a:r>
              <a:rPr lang="ar-EG" sz="2400" dirty="0" err="1">
                <a:solidFill>
                  <a:schemeClr val="tx1"/>
                </a:solidFill>
                <a:latin typeface="Arial"/>
                <a:cs typeface="Arial"/>
              </a:rPr>
              <a:t>الكانتونية</a:t>
            </a:r>
            <a:r>
              <a:rPr lang="ar-EG" sz="2400" dirty="0">
                <a:solidFill>
                  <a:schemeClr val="tx1"/>
                </a:solidFill>
                <a:latin typeface="Arial"/>
                <a:cs typeface="Arial"/>
              </a:rPr>
              <a:t>، الأمهرية، العربية ولغة الإشارة الأمريكية (</a:t>
            </a:r>
            <a:r>
              <a:rPr lang="en-US" sz="2400" dirty="0">
                <a:solidFill>
                  <a:schemeClr val="tx1"/>
                </a:solidFill>
                <a:latin typeface="Arial"/>
                <a:cs typeface="Arial"/>
              </a:rPr>
              <a:t>ASL</a:t>
            </a:r>
            <a:r>
              <a:rPr lang="ar-EG" sz="2400" dirty="0">
                <a:solidFill>
                  <a:schemeClr val="tx1"/>
                </a:solidFill>
                <a:latin typeface="Arial"/>
                <a:cs typeface="Arial"/>
              </a:rPr>
              <a:t>).</a:t>
            </a:r>
            <a:endParaRPr lang="en-US" sz="2400" dirty="0">
              <a:solidFill>
                <a:schemeClr val="tx1"/>
              </a:solidFill>
              <a:latin typeface="Arial"/>
              <a:ea typeface="Calibri"/>
              <a:cs typeface="Calibri"/>
            </a:endParaRP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من أجل المشاركة بلغتكم المفضلة، اضغط على رمز الكرة الأرضية "الترجمة الفورية/ </a:t>
            </a:r>
            <a:r>
              <a:rPr lang="en-US" sz="2400" dirty="0">
                <a:solidFill>
                  <a:srgbClr val="000000"/>
                </a:solidFill>
                <a:latin typeface="Arial"/>
                <a:ea typeface="Calibri"/>
                <a:cs typeface="Calibri"/>
              </a:rPr>
              <a:t>Interpretation</a:t>
            </a:r>
            <a:r>
              <a:rPr lang="ar-EG" sz="2400" dirty="0">
                <a:solidFill>
                  <a:srgbClr val="000000"/>
                </a:solidFill>
                <a:latin typeface="Arial"/>
                <a:ea typeface="Calibri"/>
                <a:cs typeface="Calibri"/>
              </a:rPr>
              <a:t>" مع اختيار اللغة الخاصة بكم.</a:t>
            </a: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برجاء التحدث ببطء وتمهل.</a:t>
            </a: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يجب على جميع الحاضرين اختيار قناة لغوية، حتى في حالة مشاركتهم باللغة الإنجليزية.</a:t>
            </a:r>
            <a:endParaRPr lang="en-US" sz="2400" dirty="0">
              <a:latin typeface="Arial"/>
            </a:endParaRPr>
          </a:p>
          <a:p>
            <a:pPr marL="383540" lvl="1" algn="r" rtl="1">
              <a:lnSpc>
                <a:spcPct val="100000"/>
              </a:lnSpc>
              <a:spcBef>
                <a:spcPts val="400"/>
              </a:spcBef>
              <a:buClr>
                <a:srgbClr val="99CB38"/>
              </a:buClr>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pPr algn="r" rtl="1"/>
            <a:r>
              <a:rPr lang="ar-EG" dirty="0">
                <a:latin typeface="Aptos Display"/>
                <a:cs typeface="Calibri Light"/>
              </a:rPr>
              <a:t>خدمات </a:t>
            </a:r>
            <a:r>
              <a:rPr lang="en-US" dirty="0">
                <a:latin typeface="Aptos Display"/>
                <a:cs typeface="Calibri Light"/>
              </a:rPr>
              <a:t>Zoom</a:t>
            </a:r>
            <a:r>
              <a:rPr lang="ar-EG" dirty="0">
                <a:latin typeface="Aptos Display"/>
                <a:cs typeface="Calibri Light"/>
              </a:rPr>
              <a:t> اللوجستية</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EG" sz="2800" dirty="0">
                <a:ea typeface="Calibri Light"/>
                <a:cs typeface="Calibri Light"/>
              </a:rPr>
              <a:t>المحادثة متاحة للأعضاء بهدف تقديم تعليقات وطرح أسئلة (تخضع للسجلات العامة)</a:t>
            </a:r>
            <a:endParaRPr lang="en-US" sz="2800" dirty="0">
              <a:ea typeface="+mn-lt"/>
              <a:cs typeface="+mn-lt"/>
            </a:endParaRPr>
          </a:p>
          <a:p>
            <a:pPr marL="571500" indent="-571500" algn="r" rtl="1">
              <a:buClr>
                <a:srgbClr val="004B24"/>
              </a:buClr>
              <a:buFont typeface="Wingdings" panose="020F0502020204030204" pitchFamily="34" charset="0"/>
              <a:buChar char="§"/>
            </a:pPr>
            <a:r>
              <a:rPr lang="ar-EG" sz="2800" dirty="0">
                <a:highlight>
                  <a:srgbClr val="FFFF00"/>
                </a:highlight>
                <a:ea typeface="+mn-lt"/>
                <a:cs typeface="+mn-lt"/>
              </a:rPr>
              <a:t>برجاء عدم استخدام خاصية المراسلة الخاصة</a:t>
            </a:r>
            <a:endParaRPr lang="en-US" sz="2800" dirty="0">
              <a:highlight>
                <a:srgbClr val="FFFF00"/>
              </a:highlight>
              <a:ea typeface="+mn-lt"/>
              <a:cs typeface="+mn-lt"/>
            </a:endParaRPr>
          </a:p>
          <a:p>
            <a:pPr marL="571500" indent="-571500" algn="r" rtl="1">
              <a:buClr>
                <a:srgbClr val="004B24"/>
              </a:buClr>
              <a:buFont typeface="Wingdings" panose="020F0502020204030204" pitchFamily="34" charset="0"/>
              <a:buChar char="§"/>
            </a:pPr>
            <a:r>
              <a:rPr lang="ar-EG" sz="2800" dirty="0">
                <a:latin typeface="Aptos Narrow"/>
                <a:ea typeface="+mn-lt"/>
                <a:cs typeface="+mn-lt"/>
              </a:rPr>
              <a:t>من فضلكم قوموا بكتم صوت الميكروفون الخاص بكم إلا إذا كنتم تتناولون قضايا فريق العمل للحد من التشويش أو الضجيج الخلفي</a:t>
            </a:r>
            <a:endParaRPr lang="en-US" sz="2800" dirty="0">
              <a:latin typeface="Aptos Narrow"/>
              <a:ea typeface="Calibri" panose="020F0502020204030204"/>
              <a:cs typeface="Calibri" panose="020F0502020204030204"/>
            </a:endParaRPr>
          </a:p>
          <a:p>
            <a:pPr marL="571500" indent="-571500" algn="r" rtl="1">
              <a:buFont typeface="Wingdings" panose="020F0502020204030204" pitchFamily="34" charset="0"/>
              <a:buChar char="§"/>
            </a:pPr>
            <a:endParaRPr lang="en-US" sz="2800" dirty="0">
              <a:latin typeface="Aptos Narrow"/>
              <a:ea typeface="Calibri" panose="020F0502020204030204"/>
              <a:cs typeface="Calibri" panose="020F0502020204030204"/>
            </a:endParaRPr>
          </a:p>
          <a:p>
            <a:pPr algn="r" rtl="1"/>
            <a:endParaRPr lang="en-US" sz="2800" dirty="0">
              <a:ea typeface="Calibri" panose="020F0502020204030204"/>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pPr algn="r" rtl="1"/>
            <a:r>
              <a:rPr lang="ar-EG" dirty="0">
                <a:latin typeface="Aptos Display"/>
                <a:ea typeface="Calibri Light"/>
                <a:cs typeface="Calibri Light"/>
              </a:rPr>
              <a:t>تسجيل الحضور</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6121045" y="1660684"/>
            <a:ext cx="5464894" cy="4573710"/>
          </a:xfrm>
        </p:spPr>
        <p:txBody>
          <a:bodyPr vert="horz" lIns="0" tIns="45720" rIns="0" bIns="45720" rtlCol="0" anchor="t">
            <a:noAutofit/>
          </a:body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الرئيس المشارك لـ </a:t>
            </a:r>
            <a:r>
              <a:rPr lang="en-US" sz="1600" b="1" dirty="0">
                <a:latin typeface="Aptos Narrow"/>
                <a:ea typeface="+mn-lt"/>
                <a:cs typeface="+mn-lt"/>
              </a:rPr>
              <a:t>EEA</a:t>
            </a:r>
            <a:r>
              <a:rPr lang="ar-EG" sz="1600" b="1" dirty="0">
                <a:latin typeface="Aptos Narrow"/>
                <a:ea typeface="+mn-lt"/>
                <a:cs typeface="+mn-lt"/>
              </a:rPr>
              <a:t>: </a:t>
            </a:r>
            <a:r>
              <a:rPr lang="en-US" sz="1600" dirty="0">
                <a:solidFill>
                  <a:schemeClr val="tx1"/>
                </a:solidFill>
                <a:latin typeface="Aptos Narrow"/>
                <a:ea typeface="+mn-lt"/>
                <a:cs typeface="+mn-lt"/>
              </a:rPr>
              <a:t>María </a:t>
            </a:r>
            <a:r>
              <a:rPr lang="en-US" sz="1600" dirty="0" err="1">
                <a:solidFill>
                  <a:schemeClr val="tx1"/>
                </a:solidFill>
                <a:latin typeface="Aptos Narrow"/>
                <a:ea typeface="+mn-lt"/>
                <a:cs typeface="+mn-lt"/>
              </a:rPr>
              <a:t>Belén</a:t>
            </a:r>
            <a:r>
              <a:rPr lang="en-US" sz="1600" dirty="0">
                <a:solidFill>
                  <a:schemeClr val="tx1"/>
                </a:solidFill>
                <a:latin typeface="Aptos Narrow"/>
                <a:ea typeface="+mn-lt"/>
                <a:cs typeface="+mn-lt"/>
              </a:rPr>
              <a:t> Power</a:t>
            </a:r>
            <a:r>
              <a:rPr lang="ar-EG" sz="1600" dirty="0">
                <a:latin typeface="Aptos Narrow"/>
                <a:ea typeface="+mn-lt"/>
                <a:cs typeface="+mn-lt"/>
              </a:rPr>
              <a:t>، الوكيل المساعد لإدارة المساواة والعدالة البيئية</a:t>
            </a:r>
            <a:endParaRPr lang="en-US" sz="1600" dirty="0">
              <a:solidFill>
                <a:srgbClr val="404040"/>
              </a:solidFill>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الرئيس المشارك لـ </a:t>
            </a:r>
            <a:r>
              <a:rPr lang="en-US" sz="1600" b="1" dirty="0">
                <a:latin typeface="Aptos Narrow"/>
                <a:ea typeface="+mn-lt"/>
                <a:cs typeface="+mn-lt"/>
              </a:rPr>
              <a:t>DCR</a:t>
            </a:r>
            <a:r>
              <a:rPr lang="ar-EG" sz="1600" b="1" dirty="0">
                <a:latin typeface="Aptos Narrow"/>
                <a:ea typeface="+mn-lt"/>
                <a:cs typeface="+mn-lt"/>
              </a:rPr>
              <a:t>: </a:t>
            </a:r>
            <a:r>
              <a:rPr lang="en-US" sz="1600" dirty="0">
                <a:solidFill>
                  <a:schemeClr val="tx1"/>
                </a:solidFill>
                <a:latin typeface="Aptos Narrow"/>
                <a:ea typeface="+mn-lt"/>
                <a:cs typeface="+mn-lt"/>
              </a:rPr>
              <a:t>Nicole LaChapelle</a:t>
            </a:r>
            <a:r>
              <a:rPr lang="ar-EG" sz="1600" dirty="0">
                <a:latin typeface="Aptos Narrow"/>
                <a:ea typeface="+mn-lt"/>
                <a:cs typeface="+mn-lt"/>
              </a:rPr>
              <a:t>، العضو المفوض</a:t>
            </a:r>
            <a:endParaRPr lang="en-US" sz="1600" dirty="0">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Calibri"/>
                <a:cs typeface="Calibri"/>
              </a:rPr>
              <a:t>مدير مكتب المناخ والصحة البيئية داخل إدارة الصحة العامة، أو من ينوب عنه: </a:t>
            </a:r>
            <a:r>
              <a:rPr lang="en-US" sz="1600" dirty="0">
                <a:latin typeface="Aptos Narrow"/>
                <a:ea typeface="+mn-lt"/>
                <a:cs typeface="+mn-lt"/>
              </a:rPr>
              <a:t>Logan Bailey</a:t>
            </a:r>
            <a:r>
              <a:rPr lang="ar-EG" sz="1600" dirty="0">
                <a:latin typeface="Aptos Narrow"/>
                <a:ea typeface="+mn-lt"/>
                <a:cs typeface="+mn-lt"/>
              </a:rPr>
              <a:t>، قائد العلماء، شعبة السموم، مكتب المناخ والصحة البيئية، إدارة الصحة العامة</a:t>
            </a:r>
            <a:endParaRPr lang="en-US" sz="1600" dirty="0">
              <a:latin typeface="Aptos Narrow"/>
              <a:ea typeface="Calibri Light"/>
              <a:cs typeface="Calibri Ligh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Cambridge Health Alliance</a:t>
            </a:r>
            <a:r>
              <a:rPr lang="ar-EG" sz="1600" b="1" dirty="0">
                <a:latin typeface="Aptos Narrow"/>
                <a:ea typeface="+mn-lt"/>
                <a:cs typeface="+mn-lt"/>
              </a:rPr>
              <a:t>: </a:t>
            </a:r>
            <a:r>
              <a:rPr lang="en-US" sz="1600" dirty="0">
                <a:latin typeface="Aptos Narrow"/>
                <a:ea typeface="+mn-lt"/>
                <a:cs typeface="+mn-lt"/>
              </a:rPr>
              <a:t>Derrick Neal</a:t>
            </a:r>
            <a:r>
              <a:rPr lang="ar-EG" sz="1600" dirty="0">
                <a:latin typeface="Aptos Narrow"/>
                <a:ea typeface="+mn-lt"/>
                <a:cs typeface="+mn-lt"/>
              </a:rPr>
              <a:t>، كبير موظفي الصحة العامة، مدينة </a:t>
            </a:r>
            <a:r>
              <a:rPr lang="en-US" sz="1600" dirty="0">
                <a:latin typeface="Aptos Narrow"/>
                <a:ea typeface="+mn-lt"/>
                <a:cs typeface="+mn-lt"/>
              </a:rPr>
              <a:t>Cambridge</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هيئة إعادة تطوير </a:t>
            </a:r>
            <a:r>
              <a:rPr lang="en-US" sz="1600" b="1" dirty="0">
                <a:latin typeface="Aptos Narrow"/>
                <a:ea typeface="+mn-lt"/>
                <a:cs typeface="+mn-lt"/>
              </a:rPr>
              <a:t>Cambridge</a:t>
            </a:r>
            <a:r>
              <a:rPr lang="ar-EG" sz="1600" b="1" dirty="0">
                <a:latin typeface="Aptos Narrow"/>
                <a:ea typeface="+mn-lt"/>
                <a:cs typeface="+mn-lt"/>
              </a:rPr>
              <a:t>: </a:t>
            </a:r>
            <a:r>
              <a:rPr lang="en-US" sz="1600" dirty="0">
                <a:latin typeface="Aptos Narrow"/>
                <a:ea typeface="+mn-lt"/>
                <a:cs typeface="+mn-lt"/>
              </a:rPr>
              <a:t>Kyle </a:t>
            </a:r>
            <a:r>
              <a:rPr lang="en-US" sz="1600" dirty="0" err="1">
                <a:latin typeface="Aptos Narrow"/>
                <a:ea typeface="+mn-lt"/>
                <a:cs typeface="+mn-lt"/>
              </a:rPr>
              <a:t>Vangel</a:t>
            </a:r>
            <a:r>
              <a:rPr lang="ar-EG" sz="1600" dirty="0">
                <a:latin typeface="Aptos Narrow"/>
                <a:ea typeface="+mn-lt"/>
                <a:cs typeface="+mn-lt"/>
              </a:rPr>
              <a:t>، مدير المشروعات والتخطيط</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NAACP </a:t>
            </a:r>
            <a:r>
              <a:rPr lang="ar-EG" sz="1600" b="1" dirty="0">
                <a:latin typeface="Aptos Narrow"/>
                <a:ea typeface="+mn-lt"/>
                <a:cs typeface="+mn-lt"/>
              </a:rPr>
              <a:t> (الجمعية الوطنية للنهوض بالأشخاص السود) فرع </a:t>
            </a:r>
            <a:r>
              <a:rPr lang="en-US" sz="1600" b="1" dirty="0">
                <a:latin typeface="Aptos Narrow"/>
                <a:ea typeface="+mn-lt"/>
                <a:cs typeface="+mn-lt"/>
              </a:rPr>
              <a:t>Cambridge </a:t>
            </a:r>
            <a:r>
              <a:rPr lang="ar-EG" sz="1600" b="1" dirty="0">
                <a:latin typeface="Aptos Narrow"/>
                <a:ea typeface="+mn-lt"/>
                <a:cs typeface="+mn-lt"/>
              </a:rPr>
              <a:t>:</a:t>
            </a:r>
            <a:r>
              <a:rPr lang="en-US" sz="1600" dirty="0">
                <a:latin typeface="Aptos Narrow"/>
                <a:ea typeface="+mn-lt"/>
                <a:cs typeface="+mn-lt"/>
              </a:rPr>
              <a:t>Ken Reeves </a:t>
            </a:r>
            <a:r>
              <a:rPr lang="ar-EG" sz="1600" dirty="0">
                <a:latin typeface="Aptos Narrow"/>
                <a:ea typeface="+mn-lt"/>
                <a:cs typeface="+mn-lt"/>
              </a:rPr>
              <a:t>، الرئيس</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اتحاد القساوسة السود في </a:t>
            </a:r>
            <a:r>
              <a:rPr lang="en-US" sz="1600" b="1" dirty="0">
                <a:latin typeface="Aptos Narrow"/>
                <a:ea typeface="+mn-lt"/>
                <a:cs typeface="+mn-lt"/>
              </a:rPr>
              <a:t>Cambridge</a:t>
            </a:r>
            <a:r>
              <a:rPr lang="ar-EG" sz="1600" b="1" dirty="0">
                <a:latin typeface="Aptos Narrow"/>
                <a:ea typeface="+mn-lt"/>
                <a:cs typeface="+mn-lt"/>
              </a:rPr>
              <a:t>، </a:t>
            </a:r>
            <a:r>
              <a:rPr lang="en-US" sz="1600" b="1" dirty="0">
                <a:latin typeface="Aptos Narrow"/>
                <a:ea typeface="+mn-lt"/>
                <a:cs typeface="+mn-lt"/>
              </a:rPr>
              <a:t>Inc.</a:t>
            </a:r>
            <a:r>
              <a:rPr lang="ar-EG" sz="1600" b="1" dirty="0">
                <a:latin typeface="Aptos Narrow"/>
                <a:ea typeface="+mn-lt"/>
                <a:cs typeface="+mn-lt"/>
              </a:rPr>
              <a:t>: </a:t>
            </a:r>
            <a:r>
              <a:rPr lang="en-US" sz="1600" dirty="0">
                <a:latin typeface="Aptos Narrow"/>
                <a:ea typeface="+mn-lt"/>
                <a:cs typeface="+mn-lt"/>
              </a:rPr>
              <a:t>Jeremy D. Battle</a:t>
            </a:r>
            <a:r>
              <a:rPr lang="ar-EG" sz="1600" dirty="0">
                <a:latin typeface="Aptos Narrow"/>
                <a:ea typeface="+mn-lt"/>
                <a:cs typeface="+mn-lt"/>
              </a:rPr>
              <a:t>، قسيس، كنيسة</a:t>
            </a:r>
            <a:r>
              <a:rPr lang="en-US" sz="1600" dirty="0">
                <a:latin typeface="Aptos Narrow"/>
                <a:ea typeface="+mn-lt"/>
                <a:cs typeface="+mn-lt"/>
              </a:rPr>
              <a:t>Western Avenue </a:t>
            </a:r>
            <a:endParaRPr lang="en-US" sz="1600" dirty="0">
              <a:latin typeface="Aptos Narrow"/>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850135" y="1746757"/>
            <a:ext cx="5034174"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ائتلاف الدراجات الهوائية في </a:t>
            </a:r>
            <a:r>
              <a:rPr lang="en-US" sz="1600" b="1" dirty="0">
                <a:latin typeface="Aptos Narrow"/>
                <a:ea typeface="+mn-lt"/>
                <a:cs typeface="+mn-lt"/>
              </a:rPr>
              <a:t>Massachusetts</a:t>
            </a:r>
            <a:r>
              <a:rPr lang="ar-EG" sz="1600" b="1" dirty="0">
                <a:latin typeface="Aptos Narrow"/>
                <a:ea typeface="+mn-lt"/>
                <a:cs typeface="+mn-lt"/>
              </a:rPr>
              <a:t>، </a:t>
            </a:r>
            <a:r>
              <a:rPr lang="en-US" sz="1600" b="1" dirty="0">
                <a:latin typeface="Aptos Narrow"/>
                <a:ea typeface="+mn-lt"/>
                <a:cs typeface="+mn-lt"/>
              </a:rPr>
              <a:t>Inc.</a:t>
            </a:r>
            <a:r>
              <a:rPr lang="ar-EG" sz="1600" b="1" dirty="0">
                <a:latin typeface="Aptos Narrow"/>
                <a:ea typeface="+mn-lt"/>
                <a:cs typeface="+mn-lt"/>
              </a:rPr>
              <a:t>: </a:t>
            </a:r>
            <a:r>
              <a:rPr lang="en-US" sz="1600" dirty="0">
                <a:latin typeface="Aptos Narrow"/>
                <a:ea typeface="+mn-lt"/>
                <a:cs typeface="+mn-lt"/>
              </a:rPr>
              <a:t>Galen Mook</a:t>
            </a:r>
            <a:r>
              <a:rPr lang="ar-EG" sz="1600" dirty="0">
                <a:latin typeface="Aptos Narrow"/>
                <a:ea typeface="+mn-lt"/>
                <a:cs typeface="+mn-lt"/>
              </a:rPr>
              <a:t>، المدير التنفيذي</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هيئة حماية موارد نهر </a:t>
            </a:r>
            <a:r>
              <a:rPr lang="en-US" sz="1600" b="1" dirty="0">
                <a:latin typeface="Aptos Narrow"/>
                <a:ea typeface="+mn-lt"/>
                <a:cs typeface="+mn-lt"/>
              </a:rPr>
              <a:t>Charles</a:t>
            </a:r>
            <a:r>
              <a:rPr lang="ar-EG" sz="1600" b="1" dirty="0">
                <a:latin typeface="Aptos Narrow"/>
                <a:ea typeface="+mn-lt"/>
                <a:cs typeface="+mn-lt"/>
              </a:rPr>
              <a:t>، </a:t>
            </a:r>
            <a:r>
              <a:rPr lang="en-US" sz="1600" b="1" dirty="0">
                <a:latin typeface="Aptos Narrow"/>
                <a:ea typeface="+mn-lt"/>
                <a:cs typeface="+mn-lt"/>
              </a:rPr>
              <a:t>Inc.</a:t>
            </a:r>
            <a:r>
              <a:rPr lang="ar-EG" sz="1600" b="1" dirty="0">
                <a:latin typeface="Aptos Narrow"/>
                <a:ea typeface="+mn-lt"/>
                <a:cs typeface="+mn-lt"/>
              </a:rPr>
              <a:t>: </a:t>
            </a:r>
            <a:r>
              <a:rPr lang="en-US" sz="1600" dirty="0">
                <a:latin typeface="Aptos Narrow"/>
                <a:ea typeface="+mn-lt"/>
                <a:cs typeface="+mn-lt"/>
              </a:rPr>
              <a:t>Laura </a:t>
            </a:r>
            <a:r>
              <a:rPr lang="en-US" sz="1600" dirty="0" err="1">
                <a:latin typeface="Aptos Narrow"/>
                <a:ea typeface="+mn-lt"/>
                <a:cs typeface="+mn-lt"/>
              </a:rPr>
              <a:t>Jasinski</a:t>
            </a:r>
            <a:r>
              <a:rPr lang="ar-EG" sz="1600" dirty="0">
                <a:latin typeface="Aptos Narrow"/>
                <a:ea typeface="+mn-lt"/>
                <a:cs typeface="+mn-lt"/>
              </a:rPr>
              <a:t>، المدير التنفيذي</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حركة </a:t>
            </a:r>
            <a:r>
              <a:rPr lang="en-US" sz="1600" b="1" dirty="0">
                <a:latin typeface="Aptos Narrow"/>
                <a:ea typeface="+mn-lt"/>
                <a:cs typeface="+mn-lt"/>
              </a:rPr>
              <a:t>Mothers Out Front</a:t>
            </a:r>
            <a:r>
              <a:rPr lang="ar-EG" sz="1600" b="1" dirty="0">
                <a:latin typeface="Aptos Narrow"/>
                <a:ea typeface="+mn-lt"/>
                <a:cs typeface="+mn-lt"/>
              </a:rPr>
              <a:t> (أمهات في الصدارة) في </a:t>
            </a:r>
            <a:r>
              <a:rPr lang="en-US" sz="1600" b="1" dirty="0">
                <a:latin typeface="Aptos Narrow"/>
                <a:ea typeface="+mn-lt"/>
                <a:cs typeface="+mn-lt"/>
              </a:rPr>
              <a:t>Cambridge</a:t>
            </a:r>
            <a:r>
              <a:rPr lang="ar-EG" sz="1600" b="1" dirty="0">
                <a:latin typeface="Aptos Narrow"/>
                <a:ea typeface="+mn-lt"/>
                <a:cs typeface="+mn-lt"/>
              </a:rPr>
              <a:t>: </a:t>
            </a:r>
            <a:r>
              <a:rPr lang="en-US" sz="1600" dirty="0">
                <a:latin typeface="Aptos Narrow"/>
                <a:ea typeface="+mn-lt"/>
                <a:cs typeface="+mn-lt"/>
              </a:rPr>
              <a:t>Angela DeSousa</a:t>
            </a:r>
            <a:r>
              <a:rPr lang="ar-EG" sz="1600" dirty="0">
                <a:latin typeface="Aptos Narrow"/>
                <a:ea typeface="+mn-lt"/>
                <a:cs typeface="+mn-lt"/>
              </a:rPr>
              <a:t>، عضو وفي القيادة</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The People for Riverbend Park Trust</a:t>
            </a:r>
            <a:r>
              <a:rPr lang="ar-EG" sz="1600" b="1" dirty="0">
                <a:latin typeface="Aptos Narrow"/>
                <a:ea typeface="+mn-lt"/>
                <a:cs typeface="+mn-lt"/>
              </a:rPr>
              <a:t>: </a:t>
            </a:r>
            <a:r>
              <a:rPr lang="en-US" sz="1600" dirty="0">
                <a:latin typeface="Aptos Narrow"/>
                <a:ea typeface="+mn-lt"/>
                <a:cs typeface="+mn-lt"/>
              </a:rPr>
              <a:t>Franziska "Fran" </a:t>
            </a:r>
            <a:r>
              <a:rPr lang="en-US" sz="1600" dirty="0" err="1">
                <a:latin typeface="Aptos Narrow"/>
                <a:ea typeface="+mn-lt"/>
                <a:cs typeface="+mn-lt"/>
              </a:rPr>
              <a:t>Amacher</a:t>
            </a:r>
            <a:r>
              <a:rPr lang="ar-EG" sz="1600" dirty="0">
                <a:latin typeface="Aptos Narrow"/>
                <a:ea typeface="+mn-lt"/>
                <a:cs typeface="+mn-lt"/>
              </a:rPr>
              <a:t>، وكيل</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بشكل شخصي: </a:t>
            </a:r>
            <a:r>
              <a:rPr lang="en-US" sz="1600" dirty="0">
                <a:latin typeface="Aptos Narrow"/>
                <a:ea typeface="+mn-lt"/>
                <a:cs typeface="+mn-lt"/>
              </a:rPr>
              <a:t>Lawrence Adkins</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a:t>
            </a:r>
            <a:r>
              <a:rPr lang="ar-EG" sz="1600" b="1" dirty="0">
                <a:latin typeface="Aptos Narrow"/>
                <a:ea typeface="+mn-lt"/>
                <a:cs typeface="+mn-lt"/>
              </a:rPr>
              <a:t>بشكل شخصي: </a:t>
            </a:r>
            <a:r>
              <a:rPr lang="en-US" sz="1600" dirty="0">
                <a:latin typeface="Aptos Narrow"/>
                <a:ea typeface="+mn-lt"/>
                <a:cs typeface="+mn-lt"/>
              </a:rPr>
              <a:t>Sheila Headley-Burwell</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mn-lt"/>
                <a:cs typeface="+mn-lt"/>
              </a:rPr>
              <a:t>بشكل شخصي: </a:t>
            </a:r>
            <a:r>
              <a:rPr lang="en-US" sz="1600" dirty="0">
                <a:latin typeface="Aptos Narrow"/>
                <a:ea typeface="+mn-lt"/>
                <a:cs typeface="+mn-lt"/>
              </a:rPr>
              <a:t>Steven Miller</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a:t>
            </a:r>
            <a:r>
              <a:rPr lang="ar-EG" sz="1600" b="1" dirty="0">
                <a:latin typeface="Aptos Narrow"/>
                <a:ea typeface="+mn-lt"/>
                <a:cs typeface="+mn-lt"/>
              </a:rPr>
              <a:t>بشكل شخصي: </a:t>
            </a:r>
            <a:r>
              <a:rPr lang="en-US" sz="1600" dirty="0">
                <a:latin typeface="Aptos Narrow"/>
                <a:ea typeface="+mn-lt"/>
                <a:cs typeface="+mn-lt"/>
              </a:rPr>
              <a:t>Thomas Leonard</a:t>
            </a:r>
            <a:endParaRPr lang="en-US" sz="16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latin typeface="Aptos Narrow"/>
                <a:ea typeface="+mn-lt"/>
                <a:cs typeface="+mn-lt"/>
              </a:rPr>
              <a:t> </a:t>
            </a:r>
            <a:r>
              <a:rPr lang="ar-EG" sz="1600" b="1" dirty="0">
                <a:latin typeface="Aptos Narrow"/>
                <a:ea typeface="+mn-lt"/>
                <a:cs typeface="+mn-lt"/>
              </a:rPr>
              <a:t>بشكل شخصي: </a:t>
            </a:r>
            <a:r>
              <a:rPr lang="en-US" sz="1600" dirty="0">
                <a:latin typeface="Aptos Narrow"/>
                <a:ea typeface="+mn-lt"/>
                <a:cs typeface="+mn-lt"/>
              </a:rPr>
              <a:t>Denise Haynes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600" b="1" dirty="0">
                <a:latin typeface="Aptos Narrow"/>
                <a:ea typeface="Calibri"/>
                <a:cs typeface="Calibri"/>
              </a:rPr>
              <a:t>بشكل شخصي: </a:t>
            </a:r>
            <a:r>
              <a:rPr lang="en-US" sz="1600" dirty="0">
                <a:latin typeface="Aptos Narrow"/>
                <a:ea typeface="Calibri"/>
                <a:cs typeface="Calibri"/>
              </a:rPr>
              <a:t>David English</a:t>
            </a: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pPr algn="r" rtl="1"/>
            <a:r>
              <a:rPr lang="ar-EG" dirty="0">
                <a:latin typeface="Aptos Display" panose="020B0004020202020204" pitchFamily="34" charset="0"/>
              </a:rPr>
              <a:t>عادات فريق العمل</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512144" y="2097996"/>
            <a:ext cx="10786280" cy="4046107"/>
          </a:xfrm>
        </p:spPr>
        <p:txBody>
          <a:bodyPr vert="horz" lIns="0" tIns="45720" rIns="0" bIns="45720" rtlCol="0" anchor="t">
            <a:noAutofit/>
          </a:bodyPr>
          <a:lstStyle/>
          <a:p>
            <a:pPr marL="383540" lvl="1" algn="r" rtl="1">
              <a:lnSpc>
                <a:spcPct val="100000"/>
              </a:lnSpc>
              <a:spcBef>
                <a:spcPts val="400"/>
              </a:spcBef>
              <a:buClr>
                <a:srgbClr val="004B24"/>
              </a:buClr>
              <a:buFont typeface="Wingdings" panose="05000000000000000000" pitchFamily="2" charset="2"/>
              <a:buChar char="§"/>
            </a:pPr>
            <a:r>
              <a:rPr lang="ar-EG" sz="2000" dirty="0">
                <a:solidFill>
                  <a:schemeClr val="tx1"/>
                </a:solidFill>
                <a:latin typeface="+mj-lt"/>
              </a:rPr>
              <a:t>سوف يتم نشر جميع إشعارات الاجتماع علنًا بما يتماشى مع اشتراطات قوانين الاجتماعات المفتوحة. </a:t>
            </a: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توزيع جداول الأعمال بـ 48 ساعة على الأقل بشكل مسبق مع تضمينها لموضوعات نقاش واضحة.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نشر وإتاحة محاضر</a:t>
            </a:r>
            <a:r>
              <a:rPr lang="ar-EG" sz="2000" dirty="0">
                <a:effectLst/>
                <a:latin typeface="+mj-lt"/>
                <a:ea typeface="Segoe UI" panose="020B0502040204020203" pitchFamily="34" charset="0"/>
              </a:rPr>
              <a:t> أو دقائق</a:t>
            </a:r>
            <a:r>
              <a:rPr lang="ar-SA" sz="2000" dirty="0">
                <a:effectLst/>
                <a:latin typeface="+mj-lt"/>
                <a:ea typeface="Segoe UI" panose="020B0502040204020203" pitchFamily="34" charset="0"/>
              </a:rPr>
              <a:t> الاجتماع علنًا في غضون إطار زمني معقول ومنطقي.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لن تحدث أي مداولات أو اتخاذ للقرارات خارج الاجتماعات المنشورة علنًا.</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ينصت الأعضاء بفعالية واحترام إلى جميع المتحدثين، بما في ذلك تعليقات العامة.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التعبير عن نقاط الاختلاف بشكل بناء، مع التركيز على الأفكار عوضًا عن الأفراد.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الحد من المقاطعات لضمان المشاركة المنصفة من قبل </a:t>
            </a:r>
            <a:r>
              <a:rPr lang="ar-EG" sz="2000" dirty="0">
                <a:effectLst/>
                <a:latin typeface="+mj-lt"/>
                <a:ea typeface="Segoe UI" panose="020B0502040204020203" pitchFamily="34" charset="0"/>
              </a:rPr>
              <a:t>الرؤساء</a:t>
            </a:r>
            <a:r>
              <a:rPr lang="ar-SA" sz="2000" dirty="0">
                <a:effectLst/>
                <a:latin typeface="+mj-lt"/>
                <a:ea typeface="Segoe UI" panose="020B0502040204020203" pitchFamily="34" charset="0"/>
              </a:rPr>
              <a:t> المشارك</a:t>
            </a:r>
            <a:r>
              <a:rPr lang="ar-EG" sz="2000" dirty="0">
                <a:latin typeface="+mj-lt"/>
                <a:ea typeface="Segoe UI" panose="020B0502040204020203" pitchFamily="34" charset="0"/>
              </a:rPr>
              <a:t>ي</a:t>
            </a:r>
            <a:r>
              <a:rPr lang="ar-SA" sz="2000" dirty="0">
                <a:effectLst/>
                <a:latin typeface="+mj-lt"/>
                <a:ea typeface="Segoe UI" panose="020B0502040204020203" pitchFamily="34" charset="0"/>
              </a:rPr>
              <a:t>ن.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تخصيص وقت لتعليقات العامة، مع توجيهات واضحة عن المدة الزمنية والصيغة.</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يقر الأعضاء بمساهمات العامة مع النظر بها ودراستها باعتبارها جزءً من عملية اتخاذ القرار.</a:t>
            </a:r>
            <a:endParaRPr lang="en-US" sz="2800" dirty="0">
              <a:solidFill>
                <a:srgbClr val="FF0000"/>
              </a:solidFill>
              <a:highlight>
                <a:srgbClr val="FFFF00"/>
              </a:highlight>
              <a:latin typeface="+mj-lt"/>
              <a:ea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pPr algn="r" rtl="1"/>
            <a:r>
              <a:rPr lang="ar-EG" dirty="0">
                <a:latin typeface="Aptos Display"/>
              </a:rPr>
              <a:t>عادات فريق العمل (يتبع)</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428913" y="1902599"/>
            <a:ext cx="10990996" cy="4398674"/>
          </a:xfrm>
        </p:spPr>
        <p:txBody>
          <a:bodyPr vert="horz" lIns="0" tIns="45720" rIns="0" bIns="45720" rtlCol="0" anchor="t">
            <a:noAutofit/>
          </a:bodyPr>
          <a:lstStyle/>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توفير التيسير اللغوي </a:t>
            </a:r>
            <a:r>
              <a:rPr lang="ar-EG" sz="2200" dirty="0" err="1">
                <a:solidFill>
                  <a:schemeClr val="tx1"/>
                </a:solidFill>
                <a:latin typeface="Aptos Narrow"/>
              </a:rPr>
              <a:t>والمعايشات</a:t>
            </a:r>
            <a:r>
              <a:rPr lang="ar-EG" sz="2200" dirty="0">
                <a:solidFill>
                  <a:schemeClr val="tx1"/>
                </a:solidFill>
                <a:latin typeface="Aptos Narrow"/>
              </a:rPr>
              <a:t> لضمان المشاركة الشاملة.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عقد الاجتماعات في مواقع يسهل الوصول إليها و/ أو بشكل افتراضي لاستيعاب الاحتياجات المتنوعة.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مشاركة المواد بصيغ لغوية بسيطة مع توفير الترجمة.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يسعى الأعضاء جاهدين لرفع الأصوات من المجتمعات المتضررة والمهمشة تاريخيًا.</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يراجع الأعضاء المواد بشكل مسبق مع الوصول متحضرين للمشاركة والتفاعل بشكل مدروس.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يتوقع الحضور والالتزام بالمواعيد؛ سيقوم الأعضاء بإخطار الرؤساء المشاركين مسبقًا في حالة عدم تمكنهم من الحضور. قد يرسل الأعضاء شخص ما لحضور الاجتماعات بصفة عامة، ولكن لا يتمتع هذا الفرد بحقوق الإدلاء بتصويت أو بصفة رسمية ضمن فريق العمل.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الإفصاح عن أي تضارب في المصالح والتعامل معه بما يتماشى مع التوجيهات المعمول بها.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إعادة النظر في العادات بشكل منتظم كي تعكس الاحتياجات المتجددة والنتائج المرجعية.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يتم تشجيع الأعضاء على اقتراح تحسينات على إجراءات الاجتماعات ومدى تيسيرها.</a:t>
            </a:r>
            <a:endParaRPr lang="en-US" sz="2400" dirty="0"/>
          </a:p>
          <a:p>
            <a:pPr marL="383540" lvl="1" algn="r" rt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pPr algn="r" rtl="1"/>
            <a:r>
              <a:rPr lang="ar-EG" dirty="0">
                <a:latin typeface="Arial"/>
                <a:cs typeface="Arial"/>
              </a:rPr>
              <a:t>جدول الأعمال</a:t>
            </a:r>
            <a:endParaRPr lang="en-US" dirty="0">
              <a:latin typeface="Arial"/>
              <a:cs typeface="Arial"/>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698130" y="18206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الترحيب وتسجيل الحضور (الوقت المقترح: 15 دقيقة)</a:t>
            </a:r>
            <a:endParaRPr lang="en-US" dirty="0">
              <a:ea typeface="Calibri" panose="020F0502020204030204"/>
              <a:cs typeface="Calibri" panose="020F0502020204030204"/>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ملاحظات من الوكيل المساعد </a:t>
            </a:r>
            <a:r>
              <a:rPr lang="en-US" sz="1900" dirty="0">
                <a:solidFill>
                  <a:schemeClr val="tx1"/>
                </a:solidFill>
                <a:latin typeface="Aptos Narrow"/>
                <a:ea typeface="+mn-lt"/>
                <a:cs typeface="+mn-lt"/>
              </a:rPr>
              <a:t>Power</a:t>
            </a:r>
            <a:r>
              <a:rPr lang="ar-EG" sz="1900" dirty="0">
                <a:solidFill>
                  <a:schemeClr val="tx1"/>
                </a:solidFill>
                <a:latin typeface="Aptos Narrow"/>
                <a:ea typeface="+mn-lt"/>
                <a:cs typeface="+mn-lt"/>
              </a:rPr>
              <a:t>، العضو المفوض </a:t>
            </a:r>
            <a:r>
              <a:rPr lang="en-US" sz="1900" dirty="0">
                <a:solidFill>
                  <a:schemeClr val="tx1"/>
                </a:solidFill>
                <a:latin typeface="Aptos Narrow"/>
                <a:ea typeface="+mn-lt"/>
                <a:cs typeface="+mn-lt"/>
              </a:rPr>
              <a:t>LaChapelle</a:t>
            </a:r>
            <a:r>
              <a:rPr lang="ar-EG" sz="1900" dirty="0">
                <a:solidFill>
                  <a:schemeClr val="tx1"/>
                </a:solidFill>
                <a:latin typeface="Aptos Narrow"/>
                <a:ea typeface="+mn-lt"/>
                <a:cs typeface="+mn-lt"/>
              </a:rPr>
              <a:t>، الممثل </a:t>
            </a:r>
            <a:r>
              <a:rPr lang="en-US" sz="1900" dirty="0">
                <a:solidFill>
                  <a:schemeClr val="tx1"/>
                </a:solidFill>
                <a:latin typeface="Aptos Narrow"/>
                <a:ea typeface="+mn-lt"/>
                <a:cs typeface="+mn-lt"/>
              </a:rPr>
              <a:t>Decker</a:t>
            </a:r>
            <a:r>
              <a:rPr lang="ar-EG" sz="1900" dirty="0">
                <a:solidFill>
                  <a:schemeClr val="tx1"/>
                </a:solidFill>
                <a:latin typeface="Aptos Narrow"/>
                <a:ea typeface="+mn-lt"/>
                <a:cs typeface="+mn-lt"/>
              </a:rPr>
              <a:t>، وأعضاء الوفود أو موظفيهم (الوقت المقترح: 15 دقيقة)</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تصورات ورؤى فريق العمل (الوقت المقترح: 45 دقيقة)</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مناقشة النتائج المرجعية المجمعة من جلسات الاستماع العامة بالخريف، مشاركة الأحياء السكنية والاستبيان الافتراضي (الوقت المقترح: 45 دقيقة)</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استراحة (الوقت المقترح: 5 دقائق)</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مناقشة خطة المشروع لشهر يناير حتى يونيو (الوقت المقترح: 20 دقيقة)</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التخطيط لمناقشات مستقبلية للمجموعات المتخصصة (الوقت المقترح: 5 دقائق) </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مراجعة محاضر أو دقائق اجتماع رقم 5 في 1 ديسمبر [تصويت] (الوقت المقترح: 10 دقائق)</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تعليقات العامة (حسبما يسمح به الوقت)</a:t>
            </a:r>
            <a:endParaRPr lang="en-US" sz="1900" dirty="0">
              <a:solidFill>
                <a:schemeClr val="tx1"/>
              </a:solidFill>
              <a:latin typeface="Aptos Narrow"/>
              <a:ea typeface="+mn-lt"/>
              <a:cs typeface="+mn-lt"/>
            </a:endParaRPr>
          </a:p>
          <a:p>
            <a:pPr marL="457200" indent="-457200" algn="r" rtl="1">
              <a:lnSpc>
                <a:spcPct val="100000"/>
              </a:lnSpc>
              <a:spcBef>
                <a:spcPts val="600"/>
              </a:spcBef>
              <a:buClr>
                <a:srgbClr val="004B24"/>
              </a:buClr>
              <a:buFont typeface="Calibri" panose="020F0502020204030204" pitchFamily="34" charset="0"/>
              <a:buAutoNum type="arabicPeriod"/>
            </a:pPr>
            <a:r>
              <a:rPr lang="ar-EG" sz="1900" dirty="0">
                <a:solidFill>
                  <a:schemeClr val="tx1"/>
                </a:solidFill>
                <a:latin typeface="Aptos Narrow"/>
                <a:ea typeface="+mn-lt"/>
                <a:cs typeface="+mn-lt"/>
              </a:rPr>
              <a:t>رفع الجلسة [تصويت] (الوقت المقترح: 5 دقائق)</a:t>
            </a:r>
            <a:endParaRPr lang="en-US" sz="1900" dirty="0">
              <a:solidFill>
                <a:schemeClr val="tx1"/>
              </a:solidFill>
              <a:latin typeface="Aptos Narrow"/>
              <a:ea typeface="+mn-lt"/>
              <a:cs typeface="+mn-lt"/>
            </a:endParaRPr>
          </a:p>
          <a:p>
            <a:pPr marL="383540" lvl="1" algn="r" rtl="1">
              <a:buClr>
                <a:srgbClr val="99CB38"/>
              </a:buClr>
            </a:pPr>
            <a:endParaRPr lang="en-US" dirty="0">
              <a:solidFill>
                <a:schemeClr val="tx1"/>
              </a:solidFill>
              <a:latin typeface="Aptos Narrow"/>
              <a:ea typeface="Calibri"/>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E347-B4BF-29B7-F75B-3EA50674B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46077-B1A9-3B53-0E31-05901AE03297}"/>
              </a:ext>
            </a:extLst>
          </p:cNvPr>
          <p:cNvSpPr>
            <a:spLocks noGrp="1"/>
          </p:cNvSpPr>
          <p:nvPr>
            <p:ph type="title"/>
          </p:nvPr>
        </p:nvSpPr>
        <p:spPr/>
        <p:txBody>
          <a:bodyPr/>
          <a:lstStyle/>
          <a:p>
            <a:pPr algn="r" rtl="1"/>
            <a:r>
              <a:rPr lang="ar-EG" dirty="0">
                <a:latin typeface="Aptos Display"/>
                <a:ea typeface="Calibri Light"/>
                <a:cs typeface="Calibri Light"/>
              </a:rPr>
              <a:t>ما هي الأهداف الخاصة بفريق العمل هذا؟</a:t>
            </a:r>
            <a:endParaRPr lang="en-US" dirty="0"/>
          </a:p>
        </p:txBody>
      </p:sp>
      <p:sp>
        <p:nvSpPr>
          <p:cNvPr id="6" name="Content Placeholder 2">
            <a:extLst>
              <a:ext uri="{FF2B5EF4-FFF2-40B4-BE49-F238E27FC236}">
                <a16:creationId xmlns:a16="http://schemas.microsoft.com/office/drawing/2014/main" id="{3039BAE6-F040-A227-3D37-7B59BA0E19DF}"/>
              </a:ext>
            </a:extLst>
          </p:cNvPr>
          <p:cNvSpPr>
            <a:spLocks noGrp="1"/>
          </p:cNvSpPr>
          <p:nvPr/>
        </p:nvSpPr>
        <p:spPr>
          <a:xfrm>
            <a:off x="985520" y="2160694"/>
            <a:ext cx="10058400" cy="4187915"/>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660" lvl="1" indent="0" algn="r" rtl="1">
              <a:lnSpc>
                <a:spcPct val="108000"/>
              </a:lnSpc>
              <a:spcBef>
                <a:spcPts val="600"/>
              </a:spcBef>
              <a:spcAft>
                <a:spcPts val="600"/>
              </a:spcAft>
              <a:buNone/>
            </a:pPr>
            <a:r>
              <a:rPr lang="ar-EG" sz="2600" dirty="0">
                <a:latin typeface="Aptos Narrow"/>
              </a:rPr>
              <a:t>تقديم توصيات لإدارة حفظ التراث والترفيه (</a:t>
            </a:r>
            <a:r>
              <a:rPr lang="en-US" sz="2600" dirty="0">
                <a:latin typeface="Aptos Narrow"/>
              </a:rPr>
              <a:t>DCR</a:t>
            </a:r>
            <a:r>
              <a:rPr lang="ar-EG" sz="2600" dirty="0">
                <a:latin typeface="Aptos Narrow"/>
              </a:rPr>
              <a:t>) لضمان:</a:t>
            </a:r>
            <a:endParaRPr lang="en-US" dirty="0">
              <a:latin typeface="Aptos Narrow"/>
            </a:endParaRPr>
          </a:p>
          <a:p>
            <a:pPr marL="739775" lvl="1" indent="-342900" algn="r" rtl="1">
              <a:lnSpc>
                <a:spcPct val="108000"/>
              </a:lnSpc>
              <a:buFont typeface="Wingdings" panose="05000000000000000000" pitchFamily="2" charset="2"/>
              <a:buChar char="§"/>
            </a:pPr>
            <a:r>
              <a:rPr lang="ar-EG" sz="2200" dirty="0">
                <a:latin typeface="Aptos Narrow"/>
                <a:ea typeface="+mn-lt"/>
              </a:rPr>
              <a:t>الوصول المكافئ لـ </a:t>
            </a:r>
            <a:r>
              <a:rPr lang="en-US" sz="2200" dirty="0">
                <a:latin typeface="Aptos Narrow"/>
                <a:ea typeface="+mn-lt"/>
              </a:rPr>
              <a:t>Charles River</a:t>
            </a:r>
            <a:r>
              <a:rPr lang="ar-EG" sz="2200" dirty="0">
                <a:latin typeface="Aptos Narrow"/>
                <a:ea typeface="+mn-lt"/>
              </a:rPr>
              <a:t>، خاصةً في المنطقة ما بين جسر </a:t>
            </a:r>
            <a:r>
              <a:rPr lang="en-US" sz="2200" dirty="0">
                <a:latin typeface="Aptos Narrow"/>
                <a:ea typeface="+mn-lt"/>
              </a:rPr>
              <a:t>Longfellow</a:t>
            </a:r>
            <a:r>
              <a:rPr lang="ar-EG" sz="2200" dirty="0">
                <a:latin typeface="Aptos Narrow"/>
                <a:ea typeface="+mn-lt"/>
              </a:rPr>
              <a:t> وجسر </a:t>
            </a:r>
            <a:r>
              <a:rPr lang="en-US" sz="2200" dirty="0">
                <a:latin typeface="Aptos Narrow"/>
                <a:ea typeface="+mn-lt"/>
              </a:rPr>
              <a:t>Eliot</a:t>
            </a:r>
          </a:p>
          <a:p>
            <a:pPr marL="726440" lvl="2" indent="-342900" algn="r" rtl="1">
              <a:lnSpc>
                <a:spcPct val="108000"/>
              </a:lnSpc>
              <a:spcBef>
                <a:spcPts val="600"/>
              </a:spcBef>
              <a:spcAft>
                <a:spcPts val="600"/>
              </a:spcAft>
              <a:buFont typeface="Wingdings" panose="05000000000000000000" pitchFamily="2" charset="2"/>
              <a:buChar char="§"/>
            </a:pPr>
            <a:r>
              <a:rPr lang="ar-EG" sz="2200" dirty="0">
                <a:latin typeface="Aptos Narrow"/>
              </a:rPr>
              <a:t>إجراءات المشاركة الشاملة واتخاذ القرارات</a:t>
            </a:r>
          </a:p>
          <a:p>
            <a:pPr marL="726440" lvl="2" indent="-342900" algn="r" rtl="1">
              <a:lnSpc>
                <a:spcPct val="108000"/>
              </a:lnSpc>
              <a:spcBef>
                <a:spcPts val="600"/>
              </a:spcBef>
              <a:spcAft>
                <a:spcPts val="600"/>
              </a:spcAft>
              <a:buFont typeface="Wingdings" panose="05000000000000000000" pitchFamily="2" charset="2"/>
              <a:buChar char="§"/>
            </a:pPr>
            <a:r>
              <a:rPr lang="ar-EG" sz="2200" dirty="0">
                <a:latin typeface="Aptos Narrow"/>
                <a:ea typeface="+mn-lt"/>
              </a:rPr>
              <a:t>تحسين طرق التواصل مع الجهات المعنية المشتركة</a:t>
            </a:r>
            <a:endParaRPr lang="en-US" sz="2200" dirty="0">
              <a:ea typeface="Calibri"/>
            </a:endParaRPr>
          </a:p>
        </p:txBody>
      </p:sp>
    </p:spTree>
    <p:extLst>
      <p:ext uri="{BB962C8B-B14F-4D97-AF65-F5344CB8AC3E}">
        <p14:creationId xmlns:p14="http://schemas.microsoft.com/office/powerpoint/2010/main" val="334417312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72a2f2d3193ec56d4fb2c356de615c25">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cd70fe20db7356ce93e04af07d3fd73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F6FF82-FE7A-41E4-9095-CE55FAD4DF43}">
  <ds:schemaRefs>
    <ds:schemaRef ds:uri="http://schemas.microsoft.com/office/2006/metadata/properties"/>
    <ds:schemaRef ds:uri="http://purl.org/dc/terms/"/>
    <ds:schemaRef ds:uri="http://www.w3.org/XML/1998/namespace"/>
    <ds:schemaRef ds:uri="699ac1d4-ca39-4946-aa46-a9cdf037dbb3"/>
    <ds:schemaRef ds:uri="http://schemas.microsoft.com/office/2006/documentManagement/types"/>
    <ds:schemaRef ds:uri="http://purl.org/dc/elements/1.1/"/>
    <ds:schemaRef ds:uri="cfac202d-5dfe-4943-8fc4-9115dd8079c4"/>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83A0BFB8-30F4-4602-8850-AAF437458C50}">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DF1B4A7-2522-4C55-B0CA-8B68D82781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1720</TotalTime>
  <Words>1827</Words>
  <Application>Microsoft Office PowerPoint</Application>
  <PresentationFormat>Widescreen</PresentationFormat>
  <Paragraphs>212</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Aptos Display</vt:lpstr>
      <vt:lpstr>Aptos ExtraBold</vt:lpstr>
      <vt:lpstr>Aptos Narrow</vt:lpstr>
      <vt:lpstr>Arial</vt:lpstr>
      <vt:lpstr>Calibri</vt:lpstr>
      <vt:lpstr>Calibri Light</vt:lpstr>
      <vt:lpstr>Wingdings</vt:lpstr>
      <vt:lpstr>Wingdings,Sans-Serif</vt:lpstr>
      <vt:lpstr>Retrospect</vt:lpstr>
      <vt:lpstr>فريق عمل Charles River  المعني بالوصول المكافئ للنهر</vt:lpstr>
      <vt:lpstr>إخطار التسجيل</vt:lpstr>
      <vt:lpstr>خدمات الترجمة الفورية اللوجستية</vt:lpstr>
      <vt:lpstr>خدمات Zoom اللوجستية</vt:lpstr>
      <vt:lpstr>تسجيل الحضور</vt:lpstr>
      <vt:lpstr>عادات فريق العمل</vt:lpstr>
      <vt:lpstr>عادات فريق العمل (يتبع)</vt:lpstr>
      <vt:lpstr>جدول الأعمال</vt:lpstr>
      <vt:lpstr>ما هي الأهداف الخاصة بفريق العمل هذا؟</vt:lpstr>
      <vt:lpstr>ما هو الناتج المستهدف لفريق العمل؟</vt:lpstr>
      <vt:lpstr>مراجعة النتائج المرجعية للمشاركة في فصل الخريف</vt:lpstr>
      <vt:lpstr>موضوعات النتائج المرجعية</vt:lpstr>
      <vt:lpstr>أسئلة مناقشة النتائج المرجعية</vt:lpstr>
      <vt:lpstr>الإطار الزمني المحدث للمشروع</vt:lpstr>
      <vt:lpstr>خطة المشروع: فبراير</vt:lpstr>
      <vt:lpstr>خطة المشروع: مارس</vt:lpstr>
      <vt:lpstr>خطة المشروع: ابريل</vt:lpstr>
      <vt:lpstr>خطة المشروع: مايو</vt:lpstr>
      <vt:lpstr>خطة المشروع: يونيو</vt:lpstr>
      <vt:lpstr>التخطيط للمجموعات المتخصصة المستقبلية [تصويت]</vt:lpstr>
      <vt:lpstr>مراجعة محاضر أو دقائق اجتماع رقم 5 في 1/ديسمبر [تصويت]</vt:lpstr>
      <vt:lpstr>الإطار الزمني التجريبي المحدث للمشروع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فريق عمل Charles River  المعني بالوصول المكافئ للنهر</dc:title>
  <dc:creator>Emily Proctor</dc:creator>
  <cp:lastModifiedBy>Translation Staff 7</cp:lastModifiedBy>
  <cp:revision>64</cp:revision>
  <dcterms:created xsi:type="dcterms:W3CDTF">2025-11-26T14:59:35Z</dcterms:created>
  <dcterms:modified xsi:type="dcterms:W3CDTF">2026-03-05T15:30:32Z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