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27"/>
  </p:notesMasterIdLst>
  <p:sldIdLst>
    <p:sldId id="257" r:id="rId5"/>
    <p:sldId id="287" r:id="rId6"/>
    <p:sldId id="297" r:id="rId7"/>
    <p:sldId id="279" r:id="rId8"/>
    <p:sldId id="319" r:id="rId9"/>
    <p:sldId id="258" r:id="rId10"/>
    <p:sldId id="273" r:id="rId11"/>
    <p:sldId id="288" r:id="rId12"/>
    <p:sldId id="312" r:id="rId13"/>
    <p:sldId id="282" r:id="rId14"/>
    <p:sldId id="304" r:id="rId15"/>
    <p:sldId id="307" r:id="rId16"/>
    <p:sldId id="313" r:id="rId17"/>
    <p:sldId id="318" r:id="rId18"/>
    <p:sldId id="302" r:id="rId19"/>
    <p:sldId id="308" r:id="rId20"/>
    <p:sldId id="309" r:id="rId21"/>
    <p:sldId id="310" r:id="rId22"/>
    <p:sldId id="311" r:id="rId23"/>
    <p:sldId id="298" r:id="rId24"/>
    <p:sldId id="303" r:id="rId25"/>
    <p:sldId id="31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F54"/>
    <a:srgbClr val="428E67"/>
    <a:srgbClr val="FFFFFF"/>
    <a:srgbClr val="88B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7277EC-96DC-01E7-5450-FDB36FBCB111}" v="99" dt="2026-02-02T18:56:12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7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8629A-A377-4033-9A81-D48721FD4481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4FDA4-EF30-4016-A65A-EC6477F354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25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4FDA4-EF30-4016-A65A-EC6477F3545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179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4FDA4-EF30-4016-A65A-EC6477F3545F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804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noProof="1" smtClean="0"/>
              <a:t>3/5/2026</a:t>
            </a:fld>
            <a:endParaRPr lang="en-US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noProof="1" smtClean="0"/>
              <a:t>‹#›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939822" cy="3566160"/>
          </a:xfrm>
        </p:spPr>
        <p:txBody>
          <a:bodyPr>
            <a:normAutofit/>
          </a:bodyPr>
          <a:lstStyle/>
          <a:p>
            <a:r>
              <a:rPr lang="zh-TW" altLang="en-US" sz="5400" dirty="0"/>
              <a:t>查爾斯河 </a:t>
            </a:r>
            <a:r>
              <a:rPr lang="en-US" sz="5000" noProof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工作小組——</a:t>
            </a:r>
            <a:br>
              <a:rPr lang="en-US" sz="5000" noProof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 noProof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河流公平使用權</a:t>
            </a:r>
            <a:endParaRPr lang="en-US" sz="50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noProof="1"/>
          </a:p>
          <a:p>
            <a:r>
              <a:rPr lang="en-US" sz="2800" cap="none" noProof="1">
                <a:solidFill>
                  <a:srgbClr val="004B24"/>
                </a:solidFill>
                <a:latin typeface="Arial"/>
                <a:cs typeface="Arial"/>
              </a:rPr>
              <a:t>第6次會議 | 2026年1月28日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工作小組的交付成果為何？</a:t>
            </a:r>
            <a:endParaRPr lang="en-US" noProof="1">
              <a:latin typeface="+mj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/>
        </p:nvSpPr>
        <p:spPr>
          <a:xfrm>
            <a:off x="985520" y="2577254"/>
            <a:ext cx="10058400" cy="377135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noProof="1">
                <a:latin typeface="+mn-ea"/>
              </a:rPr>
              <a:t>於</a:t>
            </a:r>
            <a:r>
              <a:rPr lang="en-US" sz="2800" b="1" u="sng" noProof="1">
                <a:latin typeface="+mn-ea"/>
              </a:rPr>
              <a:t>2026年6月30日前</a:t>
            </a:r>
            <a:r>
              <a:rPr lang="en-US" sz="2800" noProof="1">
                <a:latin typeface="+mn-ea"/>
              </a:rPr>
              <a:t>，向眾議院及參議院書記提交包含</a:t>
            </a:r>
            <a:r>
              <a:rPr lang="en-US" sz="2800" b="1" u="sng" noProof="1">
                <a:latin typeface="+mn-ea"/>
              </a:rPr>
              <a:t>建議事項的報告</a:t>
            </a:r>
            <a:r>
              <a:rPr lang="en-US" sz="2800" noProof="1"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9481A-1112-4A29-5860-48D3E18A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4368A-E9AB-1BA2-5146-606961866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秋季參與意見回饋審查 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4950-C345-4162-763A-3DDB7F4B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895" y="1908069"/>
            <a:ext cx="5889044" cy="4455027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buClr>
                <a:srgbClr val="004B24"/>
              </a:buClr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意見回饋收集管道包括：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挨家挨戶拜訪</a:t>
            </a:r>
            <a:br>
              <a:rPr lang="en-US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/>
              </a:rPr>
              <a:t>發放129份傳單</a:t>
            </a:r>
            <a:br>
              <a:rPr lang="en-US" sz="1800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/>
              </a:rPr>
              <a:t>與35位居民交談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一對一對話（8場）</a:t>
            </a:r>
            <a:br>
              <a:rPr lang="en-US" noProof="1">
                <a:latin typeface="+mn-ea"/>
                <a:cs typeface="Calibri"/>
              </a:rPr>
            </a:br>
            <a:r>
              <a:rPr lang="nl-NL" altLang="zh-TW" sz="1800" dirty="0"/>
              <a:t>Cambridge</a:t>
            </a:r>
            <a:r>
              <a:rPr lang="zh-TW" altLang="en-US" sz="1800" dirty="0"/>
              <a:t>港社區協會，</a:t>
            </a:r>
            <a:r>
              <a:rPr lang="en-US" altLang="zh-TW" sz="1800" dirty="0"/>
              <a:t> </a:t>
            </a:r>
            <a:r>
              <a:rPr lang="nl-NL" altLang="zh-TW" sz="1800" dirty="0"/>
              <a:t>Cambridge</a:t>
            </a:r>
            <a:r>
              <a:rPr lang="zh-TW" altLang="en-US" sz="1800" dirty="0"/>
              <a:t>社區中心，</a:t>
            </a:r>
            <a:r>
              <a:rPr lang="en-US" altLang="zh-TW" sz="1800" dirty="0"/>
              <a:t> </a:t>
            </a:r>
            <a:r>
              <a:rPr lang="nl-NL" altLang="zh-TW" sz="1800" dirty="0"/>
              <a:t>Cambridge</a:t>
            </a:r>
            <a:r>
              <a:rPr lang="zh-TW" altLang="en-US" sz="1800" dirty="0"/>
              <a:t>公共衛生部門，</a:t>
            </a:r>
            <a:r>
              <a:rPr lang="en-US" altLang="zh-TW" sz="1800" dirty="0"/>
              <a:t> Homeowners Rehab Inc.</a:t>
            </a:r>
            <a:r>
              <a:rPr lang="zh-TW" altLang="en-US" sz="1800" dirty="0"/>
              <a:t>，</a:t>
            </a:r>
            <a:r>
              <a:rPr lang="en-US" altLang="zh-TW" sz="1800" dirty="0"/>
              <a:t> </a:t>
            </a:r>
            <a:r>
              <a:rPr lang="en-US" altLang="zh-TW" sz="1800" dirty="0" err="1"/>
              <a:t>Rivermark</a:t>
            </a:r>
            <a:r>
              <a:rPr lang="zh-TW" altLang="en-US" sz="1800" dirty="0"/>
              <a:t>（焦點小組後續追蹤），</a:t>
            </a:r>
            <a:r>
              <a:rPr lang="en-US" altLang="zh-TW" sz="1800" dirty="0"/>
              <a:t> </a:t>
            </a:r>
            <a:r>
              <a:rPr lang="nl-NL" altLang="zh-TW" sz="1800" dirty="0"/>
              <a:t>Cambridge</a:t>
            </a:r>
            <a:r>
              <a:rPr lang="zh-TW" altLang="en-US" sz="1800" dirty="0"/>
              <a:t>市政府傳播與社區事務主管，</a:t>
            </a:r>
            <a:r>
              <a:rPr lang="en-US" altLang="zh-TW" sz="1800" dirty="0"/>
              <a:t> </a:t>
            </a:r>
            <a:r>
              <a:rPr lang="nl-NL" altLang="zh-TW" sz="1800" dirty="0"/>
              <a:t>Cambridge</a:t>
            </a:r>
            <a:r>
              <a:rPr lang="zh-TW" altLang="en-US" sz="1800" dirty="0"/>
              <a:t>住宅管理局，</a:t>
            </a:r>
            <a:r>
              <a:rPr lang="en-US" altLang="zh-TW" sz="1800" dirty="0"/>
              <a:t> Magazine Beach </a:t>
            </a:r>
            <a:r>
              <a:rPr lang="zh-TW" altLang="en-US" sz="1800" dirty="0"/>
              <a:t>合作夥伴</a:t>
            </a: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AA7210-EBBE-9FF2-484F-6A4340C485F8}"/>
              </a:ext>
            </a:extLst>
          </p:cNvPr>
          <p:cNvSpPr txBox="1">
            <a:spLocks/>
          </p:cNvSpPr>
          <p:nvPr/>
        </p:nvSpPr>
        <p:spPr>
          <a:xfrm>
            <a:off x="7572149" y="1914792"/>
            <a:ext cx="4622779" cy="4455027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endParaRPr lang="en-US" b="1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焦點小組（1場）</a:t>
            </a:r>
            <a:br>
              <a:rPr lang="en-US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 panose="020F0502020204030204"/>
              </a:rPr>
              <a:t>808-812 Memorial Drive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公聽會（2場）</a:t>
            </a:r>
            <a:br>
              <a:rPr lang="en-US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/>
              </a:rPr>
              <a:t>線上：52位參與者</a:t>
            </a:r>
            <a:br>
              <a:rPr lang="en-US" sz="1800" noProof="1">
                <a:latin typeface="+mn-ea"/>
                <a:cs typeface="Calibri"/>
              </a:rPr>
            </a:br>
            <a:r>
              <a:rPr lang="en-US" sz="1800" noProof="1">
                <a:solidFill>
                  <a:schemeClr val="tx1"/>
                </a:solidFill>
                <a:latin typeface="+mn-ea"/>
                <a:cs typeface="Calibri"/>
              </a:rPr>
              <a:t>實體：77位參與者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noProof="1">
                <a:solidFill>
                  <a:schemeClr val="tx1"/>
                </a:solidFill>
                <a:latin typeface="+mn-ea"/>
                <a:cs typeface="Calibri"/>
              </a:rPr>
              <a:t>問卷調查（475份回應）</a:t>
            </a:r>
          </a:p>
          <a:p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245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6629-8845-4CF8-724A-605563D92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C5B1-0400-B90F-D27F-6D8E6032B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意見回饋主題</a:t>
            </a:r>
            <a:endParaRPr lang="en-US" noProof="1">
              <a:latin typeface="+mj-ea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87E333-5B6C-4E5E-9A26-352505A5F9EB}"/>
              </a:ext>
            </a:extLst>
          </p:cNvPr>
          <p:cNvSpPr txBox="1">
            <a:spLocks/>
          </p:cNvSpPr>
          <p:nvPr/>
        </p:nvSpPr>
        <p:spPr>
          <a:xfrm>
            <a:off x="1198933" y="1990810"/>
            <a:ext cx="9964888" cy="431992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noProof="1">
                <a:solidFill>
                  <a:schemeClr val="tx1"/>
                </a:solidFill>
                <a:latin typeface="+mn-ea"/>
                <a:cs typeface="Calibri"/>
              </a:rPr>
              <a:t>主要主題： </a:t>
            </a:r>
            <a:endParaRPr lang="en-US" b="1" noProof="1">
              <a:solidFill>
                <a:schemeClr val="tx1"/>
              </a:solidFill>
              <a:latin typeface="+mn-ea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+mn-ea"/>
                <a:cs typeface="Calibri"/>
              </a:rPr>
              <a:t>希望 DCR 定期提供專案及改善進度更新</a:t>
            </a: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+mn-ea"/>
                <a:cs typeface="Calibri"/>
              </a:rPr>
              <a:t>了解關閉事件對周邊社區的影響</a:t>
            </a: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+mn-ea"/>
                <a:cs typeface="Calibri"/>
              </a:rPr>
              <a:t>需將受影響社區納入參與過程</a:t>
            </a:r>
            <a:endParaRPr lang="en-US" noProof="1">
              <a:solidFill>
                <a:schemeClr val="tx1"/>
              </a:solidFill>
              <a:latin typeface="+mn-ea"/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+mn-ea"/>
                <a:cs typeface="Calibri"/>
              </a:rPr>
              <a:t>需要改善基礎設施及提升安全性</a:t>
            </a:r>
            <a:endParaRPr lang="en-US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noProof="1">
                <a:solidFill>
                  <a:schemeClr val="tx1"/>
                </a:solidFill>
                <a:latin typeface="+mn-ea"/>
                <a:cs typeface="Calibri"/>
              </a:rPr>
              <a:t>需要更安全的速限規定 </a:t>
            </a: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noProof="1">
                <a:solidFill>
                  <a:schemeClr val="tx1"/>
                </a:solidFill>
                <a:latin typeface="+mn-ea"/>
                <a:cs typeface="Calibri"/>
              </a:rPr>
              <a:t>希望改善行人穿越道安全及號誌協調 </a:t>
            </a: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200" noProof="1">
                <a:solidFill>
                  <a:schemeClr val="tx1"/>
                </a:solidFill>
                <a:latin typeface="+mn-ea"/>
                <a:cs typeface="Calibri"/>
              </a:rPr>
              <a:t>需要改善及維護步道基礎設施 </a:t>
            </a: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solidFill>
                <a:srgbClr val="404040"/>
              </a:solidFill>
              <a:latin typeface="+mn-ea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5440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EF70F-A4B9-EF01-1290-D5208834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E0EB-E123-119E-B08F-50FE6F61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意見回饋討論題目</a:t>
            </a:r>
            <a:endParaRPr lang="en-US" noProof="1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7BD424-FD9E-0A28-6FB3-F3D50BCCCE2F}"/>
              </a:ext>
            </a:extLst>
          </p:cNvPr>
          <p:cNvSpPr txBox="1">
            <a:spLocks/>
          </p:cNvSpPr>
          <p:nvPr/>
        </p:nvSpPr>
        <p:spPr>
          <a:xfrm>
            <a:off x="1198933" y="2275290"/>
            <a:ext cx="9954728" cy="403544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noProof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討論題目</a:t>
            </a: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民眾分享的意見回饋中，哪些主題或重點令您印象深刻？</a:t>
            </a:r>
            <a:endParaRPr lang="en-US" noProof="1">
              <a:solidFill>
                <a:schemeClr val="tx1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這些意見回饋如何影響工作小組的建議？ </a:t>
            </a:r>
            <a:endParaRPr lang="en-US" noProof="1">
              <a:solidFill>
                <a:srgbClr val="404040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下一輪公聽會可以如何改善？ </a:t>
            </a:r>
            <a:endParaRPr lang="en-US" noProof="1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400" noProof="1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noProof="1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993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B1B4-2BDA-930F-7F32-7585D2748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Arrow: Pentagon 1346">
            <a:extLst>
              <a:ext uri="{FF2B5EF4-FFF2-40B4-BE49-F238E27FC236}">
                <a16:creationId xmlns:a16="http://schemas.microsoft.com/office/drawing/2014/main" id="{79B40913-5ED2-ED80-DB5E-B9DC55847B2D}"/>
              </a:ext>
            </a:extLst>
          </p:cNvPr>
          <p:cNvSpPr/>
          <p:nvPr/>
        </p:nvSpPr>
        <p:spPr>
          <a:xfrm>
            <a:off x="10209066" y="4745180"/>
            <a:ext cx="1913656" cy="1082384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noProof="1">
                <a:solidFill>
                  <a:srgbClr val="002060"/>
                </a:solidFill>
                <a:latin typeface="+mn-ea"/>
                <a:cs typeface="Calibri"/>
              </a:rPr>
              <a:t>定稿並提交建議</a:t>
            </a:r>
          </a:p>
        </p:txBody>
      </p:sp>
      <p:sp>
        <p:nvSpPr>
          <p:cNvPr id="1346" name="Rectangle 1345">
            <a:extLst>
              <a:ext uri="{FF2B5EF4-FFF2-40B4-BE49-F238E27FC236}">
                <a16:creationId xmlns:a16="http://schemas.microsoft.com/office/drawing/2014/main" id="{87C0C6D9-EEF7-5233-2459-E4EECE2057C3}"/>
              </a:ext>
            </a:extLst>
          </p:cNvPr>
          <p:cNvSpPr/>
          <p:nvPr/>
        </p:nvSpPr>
        <p:spPr>
          <a:xfrm>
            <a:off x="8484077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檢視意見</a:t>
            </a:r>
          </a:p>
        </p:txBody>
      </p:sp>
      <p:sp>
        <p:nvSpPr>
          <p:cNvPr id="1345" name="Rectangle 1344">
            <a:extLst>
              <a:ext uri="{FF2B5EF4-FFF2-40B4-BE49-F238E27FC236}">
                <a16:creationId xmlns:a16="http://schemas.microsoft.com/office/drawing/2014/main" id="{8461E970-7208-2850-81AE-C3D04B077F0E}"/>
              </a:ext>
            </a:extLst>
          </p:cNvPr>
          <p:cNvSpPr/>
          <p:nvPr/>
        </p:nvSpPr>
        <p:spPr>
          <a:xfrm>
            <a:off x="6760918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noProof="1">
                <a:solidFill>
                  <a:srgbClr val="002060"/>
                </a:solidFill>
                <a:latin typeface="+mn-ea"/>
                <a:cs typeface="Calibri"/>
              </a:rPr>
              <a:t>啟動公聽會及 </a:t>
            </a:r>
            <a:endParaRPr lang="en-US" noProof="1">
              <a:latin typeface="+mn-ea"/>
            </a:endParaRPr>
          </a:p>
          <a:p>
            <a:pPr algn="ctr"/>
            <a:r>
              <a:rPr lang="en-US" sz="1400" noProof="1">
                <a:solidFill>
                  <a:srgbClr val="002060"/>
                </a:solidFill>
                <a:latin typeface="+mn-ea"/>
                <a:cs typeface="Calibri"/>
              </a:rPr>
              <a:t>問卷調查以收集草稿建議公眾意見 </a:t>
            </a:r>
            <a:endParaRPr lang="en-US" noProof="1">
              <a:latin typeface="+mn-ea"/>
            </a:endParaRPr>
          </a:p>
        </p:txBody>
      </p:sp>
      <p:sp>
        <p:nvSpPr>
          <p:cNvPr id="1344" name="Rectangle 1343">
            <a:extLst>
              <a:ext uri="{FF2B5EF4-FFF2-40B4-BE49-F238E27FC236}">
                <a16:creationId xmlns:a16="http://schemas.microsoft.com/office/drawing/2014/main" id="{509E2423-BA26-5CE8-69F2-4E43EE438BF2}"/>
              </a:ext>
            </a:extLst>
          </p:cNvPr>
          <p:cNvSpPr/>
          <p:nvPr/>
        </p:nvSpPr>
        <p:spPr>
          <a:xfrm>
            <a:off x="5037759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進行春季參與外展活動</a:t>
            </a:r>
            <a:r>
              <a:rPr lang="en-US" noProof="1">
                <a:solidFill>
                  <a:srgbClr val="002060"/>
                </a:solidFill>
                <a:latin typeface="+mn-ea"/>
                <a:cs typeface="Calibri"/>
              </a:rPr>
              <a:t> 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A3963A-5ACE-93AC-6A93-6402D190B3A2}"/>
              </a:ext>
            </a:extLst>
          </p:cNvPr>
          <p:cNvSpPr/>
          <p:nvPr/>
        </p:nvSpPr>
        <p:spPr>
          <a:xfrm>
            <a:off x="3323259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noProof="1">
                <a:solidFill>
                  <a:srgbClr val="002060"/>
                </a:solidFill>
                <a:latin typeface="+mn-ea"/>
              </a:rPr>
              <a:t>確定春季參與日期（*舉辦 CHA 焦點小組）</a:t>
            </a:r>
            <a:endParaRPr lang="en-US" sz="1200" noProof="1">
              <a:solidFill>
                <a:srgbClr val="002060"/>
              </a:solidFill>
              <a:latin typeface="+mn-ea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077C227-9AA9-A63B-5C8A-50B25B796DA5}"/>
              </a:ext>
            </a:extLst>
          </p:cNvPr>
          <p:cNvSpPr/>
          <p:nvPr/>
        </p:nvSpPr>
        <p:spPr>
          <a:xfrm>
            <a:off x="1600100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</a:rPr>
              <a:t>討論參與時程（及焦點小組）</a:t>
            </a:r>
            <a:endParaRPr lang="en-US" sz="1400" noProof="1">
              <a:solidFill>
                <a:srgbClr val="002060"/>
              </a:solidFill>
              <a:latin typeface="+mn-ea"/>
              <a:cs typeface="Calibri"/>
            </a:endParaRPr>
          </a:p>
        </p:txBody>
      </p:sp>
      <p:sp>
        <p:nvSpPr>
          <p:cNvPr id="1585" name="Rectangle 1584">
            <a:extLst>
              <a:ext uri="{FF2B5EF4-FFF2-40B4-BE49-F238E27FC236}">
                <a16:creationId xmlns:a16="http://schemas.microsoft.com/office/drawing/2014/main" id="{C6EDCC6A-1E09-3692-C9D2-69F626E51F8C}"/>
              </a:ext>
            </a:extLst>
          </p:cNvPr>
          <p:cNvSpPr/>
          <p:nvPr/>
        </p:nvSpPr>
        <p:spPr>
          <a:xfrm>
            <a:off x="65255" y="4744586"/>
            <a:ext cx="1396446" cy="10832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參與里程碑</a:t>
            </a:r>
          </a:p>
        </p:txBody>
      </p:sp>
      <p:sp>
        <p:nvSpPr>
          <p:cNvPr id="61" name="Arrow: Pentagon 60">
            <a:extLst>
              <a:ext uri="{FF2B5EF4-FFF2-40B4-BE49-F238E27FC236}">
                <a16:creationId xmlns:a16="http://schemas.microsoft.com/office/drawing/2014/main" id="{C9E39F3A-54D3-2B30-D938-218477A9722A}"/>
              </a:ext>
            </a:extLst>
          </p:cNvPr>
          <p:cNvSpPr/>
          <p:nvPr/>
        </p:nvSpPr>
        <p:spPr>
          <a:xfrm>
            <a:off x="10209067" y="3463635"/>
            <a:ext cx="1913656" cy="83993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noProof="1">
                <a:solidFill>
                  <a:srgbClr val="002060"/>
                </a:solidFill>
                <a:latin typeface="+mn-ea"/>
              </a:rPr>
              <a:t>定稿並提交建議</a:t>
            </a:r>
            <a:endParaRPr lang="en-US" sz="1600" b="1" noProof="1">
              <a:solidFill>
                <a:srgbClr val="002060"/>
              </a:solidFill>
              <a:latin typeface="+mn-ea"/>
              <a:cs typeface="Calibri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E8E19AC-5A60-3184-A1B8-450BDD38B57C}"/>
              </a:ext>
            </a:extLst>
          </p:cNvPr>
          <p:cNvSpPr/>
          <p:nvPr/>
        </p:nvSpPr>
        <p:spPr>
          <a:xfrm>
            <a:off x="8484077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依據意見修訂草稿</a:t>
            </a:r>
            <a:r>
              <a:rPr lang="en-US" noProof="1">
                <a:solidFill>
                  <a:srgbClr val="002060"/>
                </a:solidFill>
                <a:latin typeface="+mn-ea"/>
                <a:cs typeface="Calibri"/>
              </a:rPr>
              <a:t> 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3CC4D7-36FF-C8E7-F251-B5DC5E5D3899}"/>
              </a:ext>
            </a:extLst>
          </p:cNvPr>
          <p:cNvSpPr/>
          <p:nvPr/>
        </p:nvSpPr>
        <p:spPr>
          <a:xfrm>
            <a:off x="6760919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公開草稿徵求意見</a:t>
            </a:r>
            <a:r>
              <a:rPr lang="en-US" noProof="1">
                <a:solidFill>
                  <a:srgbClr val="002060"/>
                </a:solidFill>
                <a:latin typeface="+mn-ea"/>
                <a:cs typeface="Calibri"/>
              </a:rPr>
              <a:t> </a:t>
            </a:r>
            <a:endParaRPr lang="en-US" noProof="1">
              <a:latin typeface="+mn-ea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E9E8025-2D0B-A6C8-0394-C32F265904E4}"/>
              </a:ext>
            </a:extLst>
          </p:cNvPr>
          <p:cNvSpPr/>
          <p:nvPr/>
        </p:nvSpPr>
        <p:spPr>
          <a:xfrm>
            <a:off x="50377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修訂草稿並準備公開</a:t>
            </a:r>
            <a:r>
              <a:rPr lang="en-US" noProof="1">
                <a:solidFill>
                  <a:srgbClr val="002060"/>
                </a:solidFill>
                <a:latin typeface="+mn-ea"/>
                <a:cs typeface="Calibri"/>
              </a:rPr>
              <a:t> </a:t>
            </a:r>
            <a:endParaRPr lang="en-US" noProof="1">
              <a:solidFill>
                <a:srgbClr val="002060"/>
              </a:solidFill>
              <a:latin typeface="+mn-ea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6F3911A-04E8-8908-8329-8A5F13388EF5}"/>
              </a:ext>
            </a:extLst>
          </p:cNvPr>
          <p:cNvSpPr/>
          <p:nvPr/>
        </p:nvSpPr>
        <p:spPr>
          <a:xfrm>
            <a:off x="3323260" y="3464291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起草建議</a:t>
            </a:r>
            <a:endParaRPr lang="en-US" sz="1600" noProof="1">
              <a:solidFill>
                <a:srgbClr val="002060"/>
              </a:solidFill>
              <a:latin typeface="+mn-ea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4EDEEA-703D-7CCC-DC12-C9ED421BC795}"/>
              </a:ext>
            </a:extLst>
          </p:cNvPr>
          <p:cNvSpPr/>
          <p:nvPr/>
        </p:nvSpPr>
        <p:spPr>
          <a:xfrm>
            <a:off x="1600101" y="3464292"/>
            <a:ext cx="1654961" cy="835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noProof="1">
                <a:solidFill>
                  <a:srgbClr val="002060"/>
                </a:solidFill>
                <a:latin typeface="+mn-ea"/>
                <a:cs typeface="Calibri"/>
              </a:rPr>
              <a:t>檢視秋季意見</a:t>
            </a:r>
            <a:endParaRPr lang="en-US" sz="1600" noProof="1">
              <a:latin typeface="+mn-ea"/>
            </a:endParaRPr>
          </a:p>
        </p:txBody>
      </p:sp>
      <p:sp>
        <p:nvSpPr>
          <p:cNvPr id="1584" name="Rectangle 1583">
            <a:extLst>
              <a:ext uri="{FF2B5EF4-FFF2-40B4-BE49-F238E27FC236}">
                <a16:creationId xmlns:a16="http://schemas.microsoft.com/office/drawing/2014/main" id="{4417856E-CDAD-74CE-D6A5-3F2A85AC3D33}"/>
              </a:ext>
            </a:extLst>
          </p:cNvPr>
          <p:cNvSpPr/>
          <p:nvPr/>
        </p:nvSpPr>
        <p:spPr>
          <a:xfrm>
            <a:off x="67449" y="3462020"/>
            <a:ext cx="1395188" cy="8428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rgbClr val="002060"/>
                </a:solidFill>
                <a:latin typeface="+mn-ea"/>
                <a:cs typeface="Calibri"/>
              </a:rPr>
              <a:t>報告里程碑</a:t>
            </a:r>
          </a:p>
        </p:txBody>
      </p:sp>
      <p:sp>
        <p:nvSpPr>
          <p:cNvPr id="41" name="Arrow: Pentagon 40">
            <a:extLst>
              <a:ext uri="{FF2B5EF4-FFF2-40B4-BE49-F238E27FC236}">
                <a16:creationId xmlns:a16="http://schemas.microsoft.com/office/drawing/2014/main" id="{D363533C-8FA7-5ACB-4270-1862BD97EA09}"/>
              </a:ext>
            </a:extLst>
          </p:cNvPr>
          <p:cNvSpPr/>
          <p:nvPr/>
        </p:nvSpPr>
        <p:spPr>
          <a:xfrm>
            <a:off x="10209068" y="2208068"/>
            <a:ext cx="1913656" cy="796636"/>
          </a:xfrm>
          <a:prstGeom prst="homePlate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noProof="1">
                <a:latin typeface="+mn-ea"/>
                <a:cs typeface="Calibri"/>
              </a:rPr>
              <a:t>六月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867722C-7844-EBDE-2BD4-4102743E6E4A}"/>
              </a:ext>
            </a:extLst>
          </p:cNvPr>
          <p:cNvSpPr/>
          <p:nvPr/>
        </p:nvSpPr>
        <p:spPr>
          <a:xfrm>
            <a:off x="8484081" y="2208726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五月</a:t>
            </a:r>
            <a:endParaRPr lang="en-US" noProof="1">
              <a:latin typeface="+mn-ea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23C9649-45FB-01A5-0AF4-86D5C3115A24}"/>
              </a:ext>
            </a:extLst>
          </p:cNvPr>
          <p:cNvSpPr/>
          <p:nvPr/>
        </p:nvSpPr>
        <p:spPr>
          <a:xfrm>
            <a:off x="6760921" y="2208725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四月</a:t>
            </a:r>
            <a:endParaRPr lang="en-US" noProof="1">
              <a:latin typeface="+mn-ea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576D8C-B85B-0FAD-79CC-1B61199CC46D}"/>
              </a:ext>
            </a:extLst>
          </p:cNvPr>
          <p:cNvSpPr/>
          <p:nvPr/>
        </p:nvSpPr>
        <p:spPr>
          <a:xfrm>
            <a:off x="5037761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三月</a:t>
            </a:r>
            <a:endParaRPr lang="en-US" noProof="1">
              <a:latin typeface="+mn-ea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1BBC547-6A1A-4E75-40DB-7CF94470822D}"/>
              </a:ext>
            </a:extLst>
          </p:cNvPr>
          <p:cNvSpPr/>
          <p:nvPr/>
        </p:nvSpPr>
        <p:spPr>
          <a:xfrm>
            <a:off x="3323260" y="2208723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二月</a:t>
            </a:r>
            <a:endParaRPr lang="en-US" noProof="1">
              <a:latin typeface="+mn-ea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039837E-16DE-35CA-F884-66A45ABC1BA4}"/>
              </a:ext>
            </a:extLst>
          </p:cNvPr>
          <p:cNvSpPr/>
          <p:nvPr/>
        </p:nvSpPr>
        <p:spPr>
          <a:xfrm>
            <a:off x="1600102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一月</a:t>
            </a:r>
            <a:endParaRPr lang="en-US" noProof="1">
              <a:latin typeface="+mn-ea"/>
            </a:endParaRPr>
          </a:p>
        </p:txBody>
      </p:sp>
      <p:sp>
        <p:nvSpPr>
          <p:cNvPr id="1583" name="Rectangle 1582">
            <a:extLst>
              <a:ext uri="{FF2B5EF4-FFF2-40B4-BE49-F238E27FC236}">
                <a16:creationId xmlns:a16="http://schemas.microsoft.com/office/drawing/2014/main" id="{2ADD5C8E-3326-16C4-8F20-DFEE7C491A1D}"/>
              </a:ext>
            </a:extLst>
          </p:cNvPr>
          <p:cNvSpPr/>
          <p:nvPr/>
        </p:nvSpPr>
        <p:spPr>
          <a:xfrm>
            <a:off x="67450" y="2208731"/>
            <a:ext cx="1383982" cy="7920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noProof="1">
                <a:latin typeface="+mn-ea"/>
                <a:cs typeface="Calibri"/>
              </a:rPr>
              <a:t>月份</a:t>
            </a:r>
            <a:endParaRPr lang="en-US" noProof="1">
              <a:latin typeface="+mn-e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F5132-1387-C392-3CF6-FBDAFE60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n-ea"/>
                <a:ea typeface="+mn-ea"/>
                <a:cs typeface="Calibri Light"/>
              </a:rPr>
              <a:t>更新後的專案時程</a:t>
            </a:r>
            <a:endParaRPr lang="en-US" noProof="1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11083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專案計畫：二月</a:t>
            </a:r>
            <a:endParaRPr lang="en-US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Aptos Narrow"/>
                <a:cs typeface="Calibri"/>
              </a:rPr>
              <a:t>二月里程碑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設計四月公聽會外展計畫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/>
              <a:t>根據一月討論起草初步建議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/>
              <a:t>(設計公共住宅焦點小組)</a:t>
            </a:r>
            <a:endParaRPr lang="en-US" sz="2800" noProof="1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noProof="1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A32DA-38FE-23DD-05FA-7046C2E34193}"/>
              </a:ext>
            </a:extLst>
          </p:cNvPr>
          <p:cNvSpPr txBox="1"/>
          <p:nvPr/>
        </p:nvSpPr>
        <p:spPr>
          <a:xfrm>
            <a:off x="6461760" y="2153919"/>
            <a:ext cx="4998720" cy="34147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Aptos Narrow"/>
                <a:cs typeface="Calibri"/>
              </a:rPr>
              <a:t>二月</a:t>
            </a:r>
            <a:r>
              <a:rPr lang="en-US" sz="2400" b="1" noProof="1">
                <a:solidFill>
                  <a:srgbClr val="2A7F54"/>
                </a:solidFill>
              </a:rPr>
              <a:t>工作小組會議待辦事項： </a:t>
            </a:r>
            <a:r>
              <a:rPr lang="en-US" sz="2100" b="1" noProof="1">
                <a:solidFill>
                  <a:srgbClr val="2A7F54"/>
                </a:solidFill>
                <a:latin typeface="Aptos Narrow"/>
              </a:rPr>
              <a:t> </a:t>
            </a:r>
            <a:br>
              <a:rPr lang="en-US" sz="2100" b="1" noProof="1">
                <a:latin typeface="Aptos Narrow"/>
              </a:rPr>
            </a:br>
            <a:br>
              <a:rPr lang="en-US" sz="2100" b="1" noProof="1">
                <a:latin typeface="Aptos Narrow"/>
              </a:rPr>
            </a:br>
            <a:r>
              <a:rPr lang="en-US" sz="2400" i="1" noProof="1"/>
              <a:t>工作小組成員將提前收到資料以供審閱及意見回饋，並於會議中討論及進行必要表決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latin typeface="Aptos Narrow"/>
              </a:rPr>
              <a:t>就公聽會外展資料進行表決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Aptos Narrow"/>
              </a:rPr>
              <a:t>討論初步建議草稿</a:t>
            </a:r>
            <a:r>
              <a:rPr lang="en-US" sz="2100" i="1" noProof="1">
                <a:latin typeface="Aptos Narrow"/>
              </a:rPr>
              <a:t> </a:t>
            </a:r>
            <a:endParaRPr lang="en-US" sz="2100" noProof="1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Aptos Narrow"/>
              </a:rPr>
              <a:t>(</a:t>
            </a:r>
            <a:r>
              <a:rPr lang="en-US" sz="2100" i="1" noProof="1"/>
              <a:t>就公共住宅焦點小組的議程、日期及外展語言進行表決</a:t>
            </a:r>
            <a:r>
              <a:rPr lang="en-US" sz="2100" i="1" noProof="1">
                <a:solidFill>
                  <a:srgbClr val="404040"/>
                </a:solidFill>
                <a:latin typeface="Aptos Narrow"/>
              </a:rPr>
              <a:t>)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A3B5-92EE-7270-EE20-66440613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D56E-F93B-FE77-54A6-F5142F562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專案計畫：三月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+mn-ea"/>
                <a:cs typeface="Calibri"/>
              </a:rPr>
              <a:t>三月里程碑</a:t>
            </a:r>
            <a:endParaRPr lang="en-US" noProof="1">
              <a:solidFill>
                <a:schemeClr val="accent3">
                  <a:lumMod val="76000"/>
                </a:schemeClr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進行四月公聽會外展活動 </a:t>
            </a:r>
            <a:endParaRPr lang="en-US" sz="2800" noProof="1">
              <a:solidFill>
                <a:srgbClr val="404040"/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起草公聽會議程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起草與公聽會同步進行的問卷調查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依據二月意見修訂建議草稿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2800" i="1" noProof="1">
                <a:solidFill>
                  <a:srgbClr val="404040"/>
                </a:solidFill>
                <a:latin typeface="+mn-ea"/>
                <a:cs typeface="Calibri"/>
              </a:rPr>
              <a:t>(</a:t>
            </a:r>
            <a:r>
              <a:rPr lang="en-US" sz="2800" i="1" noProof="1">
                <a:latin typeface="+mn-ea"/>
              </a:rPr>
              <a:t>舉辦公共住宅焦點小組</a:t>
            </a:r>
            <a:r>
              <a:rPr lang="en-US" altLang="zh-TW" sz="2800" i="1" noProof="1">
                <a:latin typeface="+mn-ea"/>
              </a:rPr>
              <a:t>)</a:t>
            </a:r>
            <a:endParaRPr lang="en-US" sz="28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noProof="1">
              <a:latin typeface="+mn-ea"/>
              <a:cs typeface="Calibri" panose="020F0502020204030204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solidFill>
                <a:srgbClr val="40404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14BDC-3BA7-42EE-3BC9-1C89F9EB712D}"/>
              </a:ext>
            </a:extLst>
          </p:cNvPr>
          <p:cNvSpPr txBox="1"/>
          <p:nvPr/>
        </p:nvSpPr>
        <p:spPr>
          <a:xfrm>
            <a:off x="6461760" y="2153919"/>
            <a:ext cx="4998720" cy="39682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rgbClr val="2A7F54"/>
                </a:solidFill>
                <a:latin typeface="+mn-ea"/>
              </a:rPr>
              <a:t>三月工作小組會議待辦事項</a:t>
            </a:r>
            <a:r>
              <a:rPr lang="en-US" sz="2100" b="1" noProof="1">
                <a:solidFill>
                  <a:srgbClr val="2A7F54"/>
                </a:solidFill>
                <a:latin typeface="+mn-ea"/>
              </a:rPr>
              <a:t>: </a:t>
            </a:r>
            <a:br>
              <a:rPr lang="en-US" sz="2100" b="1" noProof="1">
                <a:latin typeface="+mn-ea"/>
              </a:rPr>
            </a:br>
            <a:br>
              <a:rPr lang="en-US" sz="2100" b="1" noProof="1">
                <a:latin typeface="+mn-ea"/>
              </a:rPr>
            </a:br>
            <a:r>
              <a:rPr lang="en-US" sz="2400" i="1" noProof="1">
                <a:latin typeface="+mn-ea"/>
              </a:rPr>
              <a:t>工作小組成員將提前收到資料以供審閱及意見回饋，並於會議中討論及進行必要表決 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就公聽會議程進行表決 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就問卷調查進行表決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討論建議草稿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latin typeface="+mn-ea"/>
              </a:rPr>
              <a:t>就公開建議草稿進行30天公眾意見徵集期的表決</a:t>
            </a:r>
            <a:endParaRPr lang="en-US" sz="2100" i="1" noProof="1">
              <a:solidFill>
                <a:srgbClr val="404040"/>
              </a:solidFill>
              <a:latin typeface="+mn-ea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A4E36A-24AB-78AC-8E66-2EAFF7060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25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3D4D-E4A5-8A2E-0D85-6D6DD0F3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21E9-25EE-1B5D-40CB-7694DC4B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專案計畫：四月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F4DE1-7310-0827-6E63-A8F101B8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0972"/>
            <a:ext cx="4500880" cy="4094202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+mn-ea"/>
                <a:cs typeface="Calibri"/>
              </a:rPr>
              <a:t>四月里程碑</a:t>
            </a:r>
            <a:endParaRPr lang="en-US" noProof="1">
              <a:solidFill>
                <a:schemeClr val="accent3">
                  <a:lumMod val="76000"/>
                </a:schemeClr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啟動問卷調查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舉辦公聽會 </a:t>
            </a:r>
            <a:endParaRPr lang="en-US" sz="2800" noProof="1">
              <a:solidFill>
                <a:srgbClr val="404040"/>
              </a:solidFill>
              <a:latin typeface="+mn-ea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latin typeface="+mn-ea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512F7-9A60-BC79-0067-7538B0DC66EC}"/>
              </a:ext>
            </a:extLst>
          </p:cNvPr>
          <p:cNvSpPr txBox="1"/>
          <p:nvPr/>
        </p:nvSpPr>
        <p:spPr>
          <a:xfrm>
            <a:off x="6461760" y="2153919"/>
            <a:ext cx="4998720" cy="31654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rgbClr val="428E67"/>
                </a:solidFill>
                <a:latin typeface="+mn-ea"/>
              </a:rPr>
              <a:t>四月工作小組會議待辦事項</a:t>
            </a:r>
            <a:r>
              <a:rPr lang="en-US" sz="2100" b="1" noProof="1">
                <a:solidFill>
                  <a:schemeClr val="accent3">
                    <a:lumMod val="76000"/>
                  </a:schemeClr>
                </a:solidFill>
                <a:latin typeface="+mn-ea"/>
              </a:rPr>
              <a:t>: </a:t>
            </a:r>
            <a:br>
              <a:rPr lang="en-US" sz="2100" b="1" noProof="1">
                <a:latin typeface="+mn-ea"/>
              </a:rPr>
            </a:br>
            <a:br>
              <a:rPr lang="en-US" sz="2100" b="1" noProof="1">
                <a:latin typeface="+mn-ea"/>
              </a:rPr>
            </a:br>
            <a:r>
              <a:rPr lang="en-US" sz="2400" i="1" noProof="1">
                <a:latin typeface="+mn-ea"/>
              </a:rPr>
              <a:t>工作小組成員將提前收到資料以供審閱及意見回饋，並於會議中討論及進行必要表決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討論公聽會所收集的意見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討論問卷調查初步結果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latin typeface="+mn-ea"/>
              </a:rPr>
              <a:t>討論建議草稿的最終修訂</a:t>
            </a:r>
            <a:endParaRPr lang="en-US" sz="2100" i="1" noProof="1">
              <a:solidFill>
                <a:srgbClr val="404040"/>
              </a:solidFill>
              <a:latin typeface="+mn-ea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B4FF04-65E8-544F-18BB-CE741317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7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460C5-28BE-4EB1-0CD4-CE16E8F08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E1211-36B3-FE41-1736-4016CE0B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專案計畫：五月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77EB-3222-D8C1-5708-DB467818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+mn-ea"/>
                <a:cs typeface="Calibri"/>
              </a:rPr>
              <a:t>五月里程碑</a:t>
            </a:r>
            <a:endParaRPr lang="en-US" noProof="1">
              <a:solidFill>
                <a:schemeClr val="accent3">
                  <a:lumMod val="76000"/>
                </a:schemeClr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+mn-ea"/>
              </a:rPr>
              <a:t>30天公眾意見徵集期結束後，修訂建議草稿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完成建議草稿定稿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800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latin typeface="+mn-ea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4605A-1F38-A4BF-5357-BB613103E92B}"/>
              </a:ext>
            </a:extLst>
          </p:cNvPr>
          <p:cNvSpPr txBox="1"/>
          <p:nvPr/>
        </p:nvSpPr>
        <p:spPr>
          <a:xfrm>
            <a:off x="6461760" y="2153919"/>
            <a:ext cx="4998720" cy="41081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rgbClr val="2A7F54"/>
                </a:solidFill>
                <a:latin typeface="+mn-ea"/>
              </a:rPr>
              <a:t>五月工作小組會議待辦事項</a:t>
            </a:r>
            <a:r>
              <a:rPr lang="en-US" sz="2100" b="1" noProof="1">
                <a:solidFill>
                  <a:schemeClr val="accent3">
                    <a:lumMod val="76000"/>
                  </a:schemeClr>
                </a:solidFill>
                <a:latin typeface="+mn-ea"/>
              </a:rPr>
              <a:t>: </a:t>
            </a:r>
            <a:br>
              <a:rPr lang="en-US" sz="2100" b="1" noProof="1">
                <a:latin typeface="+mn-ea"/>
              </a:rPr>
            </a:br>
            <a:br>
              <a:rPr lang="en-US" sz="2100" b="1" noProof="1">
                <a:latin typeface="+mn-ea"/>
              </a:rPr>
            </a:br>
            <a:r>
              <a:rPr lang="en-US" sz="2400" i="1" noProof="1">
                <a:latin typeface="+mn-ea"/>
              </a:rPr>
              <a:t>工作小組成員將提前收到資料以供審閱及意見回饋，並於會議中討論及進行必要表決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solidFill>
                  <a:srgbClr val="404040"/>
                </a:solidFill>
                <a:latin typeface="+mn-ea"/>
              </a:rPr>
              <a:t>審查建議草稿的修訂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noProof="1">
                <a:latin typeface="+mn-ea"/>
              </a:rPr>
              <a:t>就定稿建議進行表決</a:t>
            </a:r>
            <a:endParaRPr lang="en-US" sz="2100" i="1" noProof="1">
              <a:solidFill>
                <a:srgbClr val="404040"/>
              </a:solidFill>
              <a:latin typeface="+mn-ea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noProof="1">
              <a:solidFill>
                <a:srgbClr val="404040"/>
              </a:solidFill>
              <a:latin typeface="+mn-ea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noProof="1">
              <a:solidFill>
                <a:srgbClr val="404040"/>
              </a:solidFill>
              <a:latin typeface="+mn-ea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537B16-F980-51B1-4BE6-A29E805AA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816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5882-7591-AB6C-D0C9-C21081B3C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CB4A-9730-28FD-9941-0DF08886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專案計畫：六月</a:t>
            </a:r>
            <a:endParaRPr lang="en-US" noProof="1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FD9A7-95A8-D1CB-7A3A-4DE28DD08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noProof="1">
                <a:solidFill>
                  <a:schemeClr val="accent3">
                    <a:lumMod val="76000"/>
                  </a:schemeClr>
                </a:solidFill>
                <a:latin typeface="+mn-ea"/>
                <a:cs typeface="Calibri"/>
              </a:rPr>
              <a:t>六月里程碑</a:t>
            </a:r>
            <a:endParaRPr lang="en-US" noProof="1">
              <a:solidFill>
                <a:schemeClr val="accent3">
                  <a:lumMod val="76000"/>
                </a:schemeClr>
              </a:solidFill>
              <a:latin typeface="+mn-ea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+mn-ea"/>
                <a:cs typeface="Calibri"/>
              </a:rPr>
              <a:t>工作小組建議報告的最終討論  </a:t>
            </a:r>
            <a:endParaRPr lang="en-US" sz="2800" noProof="1">
              <a:solidFill>
                <a:srgbClr val="404040"/>
              </a:solidFill>
              <a:latin typeface="+mn-ea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noProof="1">
              <a:solidFill>
                <a:srgbClr val="404040"/>
              </a:solidFill>
              <a:latin typeface="+mn-ea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noProof="1">
              <a:latin typeface="+mn-ea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latin typeface="+mn-ea"/>
              <a:cs typeface="Calibri"/>
            </a:endParaRPr>
          </a:p>
          <a:p>
            <a:pPr>
              <a:buClr>
                <a:srgbClr val="99CB38"/>
              </a:buClr>
            </a:pPr>
            <a:endParaRPr lang="en-US" noProof="1">
              <a:solidFill>
                <a:srgbClr val="404040"/>
              </a:solidFill>
              <a:latin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C4839-201B-389E-CEFC-FF1B4DF041C8}"/>
              </a:ext>
            </a:extLst>
          </p:cNvPr>
          <p:cNvSpPr txBox="1"/>
          <p:nvPr/>
        </p:nvSpPr>
        <p:spPr>
          <a:xfrm>
            <a:off x="6461760" y="2153919"/>
            <a:ext cx="4998720" cy="26969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noProof="1">
                <a:solidFill>
                  <a:srgbClr val="2A7F54"/>
                </a:solidFill>
                <a:latin typeface="+mn-ea"/>
              </a:rPr>
              <a:t>六月工作小組會議待辦事項</a:t>
            </a:r>
            <a:r>
              <a:rPr lang="en-US" sz="2100" b="1" noProof="1">
                <a:solidFill>
                  <a:schemeClr val="accent3">
                    <a:lumMod val="76000"/>
                  </a:schemeClr>
                </a:solidFill>
                <a:latin typeface="+mn-ea"/>
              </a:rPr>
              <a:t>: </a:t>
            </a:r>
            <a:br>
              <a:rPr lang="en-US" sz="2100" b="1" noProof="1">
                <a:latin typeface="+mn-ea"/>
              </a:rPr>
            </a:br>
            <a:br>
              <a:rPr lang="en-US" sz="2100" b="1" noProof="1">
                <a:latin typeface="+mn-ea"/>
              </a:rPr>
            </a:br>
            <a:r>
              <a:rPr lang="en-US" sz="2400" i="1" noProof="1">
                <a:latin typeface="+mn-ea"/>
              </a:rPr>
              <a:t>工作小組成員將提前收到資料以供審閱及意見回饋，並於會議中討論及進行必要表決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000" i="1" noProof="1">
                <a:solidFill>
                  <a:srgbClr val="404040"/>
                </a:solidFill>
                <a:latin typeface="+mn-ea"/>
              </a:rPr>
              <a:t>就提交最終報告進行表決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100" i="1" noProof="1">
              <a:solidFill>
                <a:srgbClr val="404040"/>
              </a:solidFill>
              <a:latin typeface="+mn-ea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1A83D9C-8D11-7333-A70F-138596E0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6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Arial" panose="020B0604020202020204" pitchFamily="34" charset="0"/>
              </a:rPr>
              <a:t>錄影通知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 noProof="1">
                <a:solidFill>
                  <a:srgbClr val="000000"/>
                </a:solidFill>
                <a:latin typeface="+mn-ea"/>
                <a:cs typeface="Arial"/>
              </a:rPr>
              <a:t>本次會議將進行錄影，</a:t>
            </a:r>
            <a:r>
              <a:rPr lang="en-US" sz="2400" noProof="1">
                <a:latin typeface="+mn-ea"/>
              </a:rPr>
              <a:t>保育與休憩</a:t>
            </a:r>
            <a:r>
              <a:rPr lang="en-US" sz="2400" noProof="1">
                <a:solidFill>
                  <a:srgbClr val="000000"/>
                </a:solidFill>
                <a:latin typeface="+mn-ea"/>
                <a:cs typeface="Arial"/>
              </a:rPr>
              <a:t>局（DCR）</a:t>
            </a:r>
            <a:r>
              <a:rPr lang="zh-TW" altLang="en-US" sz="2400" noProof="1">
                <a:solidFill>
                  <a:srgbClr val="000000"/>
                </a:solidFill>
                <a:latin typeface="+mn-ea"/>
                <a:cs typeface="Arial"/>
              </a:rPr>
              <a:t>及</a:t>
            </a:r>
            <a:r>
              <a:rPr lang="en-US" altLang="zh-TW" sz="2400" noProof="1">
                <a:solidFill>
                  <a:srgbClr val="000000"/>
                </a:solidFill>
                <a:latin typeface="+mn-ea"/>
                <a:cs typeface="Arial"/>
              </a:rPr>
              <a:t>/</a:t>
            </a:r>
            <a:r>
              <a:rPr lang="zh-TW" altLang="en-US" sz="2400" noProof="1">
                <a:solidFill>
                  <a:srgbClr val="000000"/>
                </a:solidFill>
                <a:latin typeface="+mn-ea"/>
                <a:cs typeface="Arial"/>
              </a:rPr>
              <a:t>或</a:t>
            </a:r>
            <a:r>
              <a:rPr lang="en-US" sz="2400" noProof="1">
                <a:latin typeface="+mn-ea"/>
              </a:rPr>
              <a:t>能源與環境事務行政辦公室(EEA)</a:t>
            </a:r>
            <a:r>
              <a:rPr lang="en-US" sz="2400" noProof="1">
                <a:solidFill>
                  <a:srgbClr val="000000"/>
                </a:solidFill>
                <a:latin typeface="+mn-ea"/>
                <a:cs typeface="Arial"/>
              </a:rPr>
              <a:t>得選擇發布影片、靜態圖像、音訊</a:t>
            </a:r>
            <a:r>
              <a:rPr lang="zh-TW" altLang="en-US" sz="2400" noProof="1">
                <a:solidFill>
                  <a:srgbClr val="000000"/>
                </a:solidFill>
                <a:latin typeface="+mn-ea"/>
                <a:cs typeface="Arial"/>
              </a:rPr>
              <a:t>及</a:t>
            </a:r>
            <a:r>
              <a:rPr lang="en-US" altLang="zh-TW" sz="2400" noProof="1">
                <a:solidFill>
                  <a:srgbClr val="000000"/>
                </a:solidFill>
                <a:latin typeface="+mn-ea"/>
                <a:cs typeface="Arial"/>
              </a:rPr>
              <a:t>/</a:t>
            </a:r>
            <a:r>
              <a:rPr lang="zh-TW" altLang="en-US" sz="2400" noProof="1">
                <a:solidFill>
                  <a:srgbClr val="000000"/>
                </a:solidFill>
                <a:latin typeface="+mn-ea"/>
                <a:cs typeface="Arial"/>
              </a:rPr>
              <a:t>或</a:t>
            </a:r>
            <a:r>
              <a:rPr lang="en-US" sz="2400" noProof="1">
                <a:solidFill>
                  <a:srgbClr val="000000"/>
                </a:solidFill>
                <a:latin typeface="+mn-ea"/>
                <a:cs typeface="Arial"/>
              </a:rPr>
              <a:t>或聊天記錄。 </a:t>
            </a:r>
            <a:br>
              <a:rPr lang="en-US" sz="2400" noProof="1">
                <a:latin typeface="+mn-ea"/>
                <a:cs typeface="Arial" panose="020B0604020202020204" pitchFamily="34" charset="0"/>
              </a:rPr>
            </a:br>
            <a:br>
              <a:rPr lang="en-US" sz="2400" noProof="1">
                <a:latin typeface="+mn-ea"/>
                <a:cs typeface="Arial" panose="020B0604020202020204" pitchFamily="34" charset="0"/>
              </a:rPr>
            </a:br>
            <a:r>
              <a:rPr lang="en-US" sz="2400" noProof="1">
                <a:latin typeface="+mn-ea"/>
              </a:rPr>
              <a:t>繼續參與本次線上會議，即表示您同意成為錄影活動的一部分。相關錄影及聊天記錄可能被視為公開紀錄。</a:t>
            </a:r>
            <a:endParaRPr lang="en-US" sz="2400" noProof="1">
              <a:solidFill>
                <a:srgbClr val="000000"/>
              </a:solidFill>
              <a:latin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未來焦點小組計畫【表決】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1410"/>
            <a:ext cx="10169434" cy="3877684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zh-TW" altLang="en-US" sz="2800" dirty="0"/>
              <a:t>提案於</a:t>
            </a:r>
            <a:r>
              <a:rPr lang="nl-NL" altLang="zh-TW" sz="2800" dirty="0"/>
              <a:t>Cambridge</a:t>
            </a:r>
            <a:r>
              <a:rPr lang="zh-TW" altLang="en-US" sz="2800" dirty="0"/>
              <a:t>住宅管理局轄下據點與居民舉辦 </a:t>
            </a:r>
            <a:r>
              <a:rPr lang="en-US" altLang="zh-TW" sz="2800" dirty="0"/>
              <a:t>3 </a:t>
            </a:r>
            <a:r>
              <a:rPr lang="zh-TW" altLang="en-US" sz="2800" dirty="0"/>
              <a:t>場焦點小組</a:t>
            </a: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： </a:t>
            </a:r>
            <a:endParaRPr lang="en-US" noProof="1"/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nl-NL" altLang="zh-TW" sz="2400" dirty="0"/>
              <a:t>Woodrow Wilson </a:t>
            </a:r>
            <a:r>
              <a:rPr lang="en-US" altLang="zh-TW" sz="2400" dirty="0"/>
              <a:t>C</a:t>
            </a:r>
            <a:r>
              <a:rPr lang="nl-NL" altLang="zh-TW" sz="2400" dirty="0"/>
              <a:t>ourt</a:t>
            </a:r>
            <a:endParaRPr lang="en-US" altLang="zh-TW" sz="2400" b="1" dirty="0"/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noProof="1">
                <a:solidFill>
                  <a:srgbClr val="404040"/>
                </a:solidFill>
                <a:ea typeface="Calibri"/>
                <a:cs typeface="Calibri"/>
              </a:rPr>
              <a:t>Putnam Gardens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noProof="1">
                <a:solidFill>
                  <a:srgbClr val="404040"/>
                </a:solidFill>
                <a:ea typeface="Calibri"/>
                <a:cs typeface="Calibri"/>
              </a:rPr>
              <a:t>Lyndon B Johnson Apartments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內容與先前的參與活動/焦點小組相同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表決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審查12月1日第5次會議記錄【表決】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是否有任何修正意見？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noProof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表決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noProof="1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noProof="1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3D16B-8911-D177-2A2B-A228EA903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0FA491CF-CFF7-675E-DB4E-A7A41B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14320" y="4267200"/>
            <a:ext cx="233680" cy="2336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1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DD7E9CF4-88F8-230E-B517-078D255C1DF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484323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六月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lang="en-US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工作小組結業會議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完成報告定稿並提交</a:t>
            </a: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noProof="1">
              <a:latin typeface="+mn-ea"/>
            </a:endParaRP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noProof="1">
              <a:latin typeface="+mn-ea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462117B-E26E-89D5-E266-58966407CD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490057"/>
            <a:ext cx="1885979" cy="3052779"/>
          </a:xfrm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四月 - 五月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defRPr/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準備草稿報告以供公眾意見徵集期使用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舉辦公聽會以收集草稿建議意見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啟動草稿建議意見回饋問卷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召開2次工作小組會議，審查意見並定稿建議</a:t>
            </a: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noProof="1">
              <a:latin typeface="+mn-ea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BDE25-59DC-3F73-E2DD-172169DD70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1609" y="2493137"/>
            <a:ext cx="1970888" cy="3554428"/>
          </a:xfrm>
          <a:noFill/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三月 - 四月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buClr>
                <a:srgbClr val="99CB38"/>
              </a:buClr>
              <a:defRPr/>
            </a:pPr>
            <a:endParaRPr lang="en-US" noProof="1">
              <a:latin typeface="+mn-ea"/>
            </a:endParaRPr>
          </a:p>
          <a:p>
            <a:pPr marL="285750" indent="-285750">
              <a:lnSpc>
                <a:spcPct val="100000"/>
              </a:lnSpc>
              <a:buClr>
                <a:srgbClr val="004B24"/>
              </a:buClr>
              <a:buFont typeface="Wingdings"/>
              <a:buChar char="§"/>
            </a:pPr>
            <a:r>
              <a:rPr lang="en-US" sz="1800" noProof="1">
                <a:latin typeface="+mn-ea"/>
              </a:rPr>
              <a:t>起草調查結果與建議報告</a:t>
            </a:r>
          </a:p>
          <a:p>
            <a:pPr marL="285750" indent="-285750">
              <a:lnSpc>
                <a:spcPct val="100000"/>
              </a:lnSpc>
              <a:buClr>
                <a:srgbClr val="004B24"/>
              </a:buClr>
              <a:buFont typeface="Wingdings"/>
              <a:buChar char="§"/>
            </a:pPr>
            <a:r>
              <a:rPr lang="en-US" sz="1700" noProof="1">
                <a:latin typeface="+mn-ea"/>
              </a:rPr>
              <a:t>為即將舉行的參與活動進行外展</a:t>
            </a:r>
          </a:p>
          <a:p>
            <a:pPr marL="285750" indent="-285750">
              <a:lnSpc>
                <a:spcPct val="100000"/>
              </a:lnSpc>
              <a:buClr>
                <a:srgbClr val="004B24"/>
              </a:buClr>
              <a:buFont typeface="Wingdings"/>
              <a:buChar char="§"/>
            </a:pPr>
            <a:r>
              <a:rPr lang="en-US" sz="1800" noProof="1">
                <a:latin typeface="+mn-ea"/>
              </a:rPr>
              <a:t>召開2次工作小組會議，討論建議草稿及參與計畫</a:t>
            </a:r>
          </a:p>
          <a:p>
            <a:pPr marL="285750" indent="-285750">
              <a:lnSpc>
                <a:spcPct val="100000"/>
              </a:lnSpc>
              <a:buClr>
                <a:srgbClr val="004B24"/>
              </a:buClr>
              <a:buFont typeface="Wingdings"/>
              <a:buChar char="§"/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Font typeface="Wingdings"/>
              <a:buChar char="§"/>
            </a:pPr>
            <a:endParaRPr lang="en-US" noProof="1">
              <a:latin typeface="+mn-ea"/>
            </a:endParaRPr>
          </a:p>
        </p:txBody>
      </p:sp>
      <p:sp>
        <p:nvSpPr>
          <p:cNvPr id="7" name="Text Placeholder 27" descr="-Task Force meeting #2  (9/12) -Develop a Community （*舉辦 CHA 焦點小組）Strategy -Develop the structure and content for the public hearings ">
            <a:extLst>
              <a:ext uri="{FF2B5EF4-FFF2-40B4-BE49-F238E27FC236}">
                <a16:creationId xmlns:a16="http://schemas.microsoft.com/office/drawing/2014/main" id="{AC107CEE-1FDE-E09A-58DF-460C5C76277B}"/>
              </a:ext>
            </a:extLst>
          </p:cNvPr>
          <p:cNvSpPr txBox="1">
            <a:spLocks/>
          </p:cNvSpPr>
          <p:nvPr/>
        </p:nvSpPr>
        <p:spPr>
          <a:xfrm>
            <a:off x="2927288" y="2548545"/>
            <a:ext cx="2153768" cy="388491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二月 - 三月</a:t>
            </a:r>
            <a:endParaRPr lang="en-US" noProof="1">
              <a:latin typeface="+mn-ea"/>
            </a:endParaRPr>
          </a:p>
          <a:p>
            <a:pPr>
              <a:lnSpc>
                <a:spcPct val="100000"/>
              </a:lnSpc>
            </a:pPr>
            <a:endParaRPr lang="en-US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每月召開2次工作小組會議，</a:t>
            </a:r>
            <a:br>
              <a:rPr lang="en-US" sz="1800" noProof="1">
                <a:latin typeface="+mn-ea"/>
              </a:rPr>
            </a:br>
            <a:r>
              <a:rPr lang="en-US" sz="1800" noProof="1">
                <a:latin typeface="+mn-ea"/>
              </a:rPr>
              <a:t>持續起草建議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設計公眾意見徵集期的參與活動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TW" altLang="en-US" sz="1800" dirty="0">
                <a:latin typeface="+mn-ea"/>
              </a:rPr>
              <a:t>於優先的</a:t>
            </a:r>
            <a:r>
              <a:rPr lang="nl-NL" altLang="zh-TW" sz="1800" dirty="0">
                <a:latin typeface="+mn-ea"/>
              </a:rPr>
              <a:t>Cambridge</a:t>
            </a:r>
            <a:r>
              <a:rPr lang="zh-TW" altLang="en-US" sz="1800" dirty="0">
                <a:latin typeface="+mn-ea"/>
              </a:rPr>
              <a:t>住宅管理局轄下據點與居民舉辦 </a:t>
            </a:r>
            <a:r>
              <a:rPr lang="en-US" altLang="zh-TW" sz="1800" dirty="0">
                <a:latin typeface="+mn-ea"/>
              </a:rPr>
              <a:t>2 </a:t>
            </a:r>
            <a:r>
              <a:rPr lang="zh-TW" altLang="en-US" sz="1800" dirty="0">
                <a:latin typeface="+mn-ea"/>
              </a:rPr>
              <a:t>場焦點小組</a:t>
            </a: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ea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C06DE6-A924-E6A1-226F-4405FEEAC0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8675" y="2553034"/>
            <a:ext cx="1975486" cy="2534845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/>
            </a:pPr>
            <a:r>
              <a:rPr lang="en-US" sz="2000" b="1" noProof="1">
                <a:solidFill>
                  <a:srgbClr val="455F51"/>
                </a:solidFill>
                <a:latin typeface="+mn-ea"/>
              </a:rPr>
              <a:t>一月</a:t>
            </a:r>
            <a:endParaRPr lang="en-US" sz="2000" noProof="1">
              <a:latin typeface="+mn-ea"/>
              <a:cs typeface="+mn-cs"/>
            </a:endParaRPr>
          </a:p>
          <a:p>
            <a:pPr>
              <a:lnSpc>
                <a:spcPct val="100000"/>
              </a:lnSpc>
            </a:pPr>
            <a:endParaRPr lang="en-US" sz="1800" noProof="1">
              <a:latin typeface="+mn-ea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</a:rPr>
              <a:t>工作小組第6次會議（1月28日）：審查秋季參與意見並討論建議初步構想</a:t>
            </a: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800" noProof="1">
              <a:latin typeface="+mn-ea"/>
              <a:cs typeface="+mn-lt"/>
            </a:endParaRPr>
          </a:p>
          <a:p>
            <a:pPr marL="171450" indent="-171450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noProof="1">
                <a:latin typeface="+mn-ea"/>
                <a:cs typeface="+mn-lt"/>
              </a:rPr>
              <a:t>就未來6個月時程達成共識 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BA5492A-713A-7DB4-6174-51ACA9BD6228}"/>
              </a:ext>
            </a:extLst>
          </p:cNvPr>
          <p:cNvSpPr txBox="1">
            <a:spLocks/>
          </p:cNvSpPr>
          <p:nvPr/>
        </p:nvSpPr>
        <p:spPr>
          <a:xfrm>
            <a:off x="9104229" y="1183878"/>
            <a:ext cx="2432678" cy="1154112"/>
          </a:xfrm>
          <a:prstGeom prst="rect">
            <a:avLst/>
          </a:prstGeo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>
                <a:solidFill>
                  <a:schemeClr val="accent1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noProof="1">
                <a:solidFill>
                  <a:schemeClr val="bg1"/>
                </a:solidFill>
                <a:latin typeface="+mn-ea"/>
              </a:rPr>
              <a:t>完成報告定稿</a:t>
            </a:r>
          </a:p>
          <a:p>
            <a:endParaRPr lang="en-US" sz="2000" noProof="1">
              <a:latin typeface="+mn-ea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6D938-F918-E1D2-6E4A-93F50DA7E6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23618" y="1181873"/>
            <a:ext cx="3084388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noProof="1">
                <a:solidFill>
                  <a:schemeClr val="bg1"/>
                </a:solidFill>
                <a:latin typeface="+mn-ea"/>
              </a:rPr>
              <a:t>建議意見回饋</a:t>
            </a:r>
            <a:endParaRPr lang="en-US" noProof="1">
              <a:solidFill>
                <a:schemeClr val="bg1"/>
              </a:solidFill>
              <a:latin typeface="+mn-ea"/>
            </a:endParaRPr>
          </a:p>
          <a:p>
            <a:endParaRPr lang="en-US" sz="2000" noProof="1">
              <a:latin typeface="+mn-ea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C7050-C9E7-C93C-406B-530F583E67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5795" y="1181873"/>
            <a:ext cx="2627629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noProof="1">
                <a:solidFill>
                  <a:schemeClr val="bg1"/>
                </a:solidFill>
                <a:latin typeface="+mn-ea"/>
              </a:rPr>
              <a:t>起草建議 </a:t>
            </a:r>
            <a:endParaRPr lang="en-US" noProof="1">
              <a:solidFill>
                <a:schemeClr val="bg1"/>
              </a:solidFill>
              <a:latin typeface="+mn-ea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05A4F-E578-D1B5-C4F6-341B1D6AD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7904" y="1181873"/>
            <a:ext cx="2187140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noProof="1">
                <a:solidFill>
                  <a:schemeClr val="bg1"/>
                </a:solidFill>
                <a:latin typeface="+mn-ea"/>
              </a:rPr>
              <a:t>重啟並審查秋季參與成果</a:t>
            </a:r>
            <a:endParaRPr lang="en-US" noProof="1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95268D-982E-F928-B367-FB08D5B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22" y="345457"/>
            <a:ext cx="10643616" cy="717279"/>
          </a:xfrm>
        </p:spPr>
        <p:txBody>
          <a:bodyPr/>
          <a:lstStyle/>
          <a:p>
            <a:r>
              <a:rPr lang="en-US" sz="4100" cap="none" noProof="1">
                <a:solidFill>
                  <a:srgbClr val="404040"/>
                </a:solidFill>
                <a:latin typeface="+mj-ea"/>
                <a:cs typeface="+mj-lt"/>
              </a:rPr>
              <a:t>更新後的暫定專案時程</a:t>
            </a:r>
          </a:p>
        </p:txBody>
      </p:sp>
    </p:spTree>
    <p:extLst>
      <p:ext uri="{BB962C8B-B14F-4D97-AF65-F5344CB8AC3E}">
        <p14:creationId xmlns:p14="http://schemas.microsoft.com/office/powerpoint/2010/main" val="117186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口譯說明</a:t>
            </a:r>
            <a:endParaRPr lang="en-US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noProof="1"/>
              <a:t>本次會議提供以下語言口譯服務：西班牙語、巴西葡萄牙語、海地克里奧爾語、普通話、廣東話、阿姆哈拉語、阿拉伯語及美國手語（ASL）。</a:t>
            </a:r>
            <a:endParaRPr lang="en-US" sz="2400" noProof="1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如需以您偏好的語言參與，請點擊「</a:t>
            </a:r>
            <a:r>
              <a:rPr lang="zh-TW" alt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口譯 </a:t>
            </a: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(</a:t>
            </a:r>
            <a:r>
              <a:rPr lang="en-US" altLang="zh-TW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Interpretation</a:t>
            </a:r>
            <a:r>
              <a:rPr lang="en-US" altLang="zh-TW" sz="2400" noProof="1">
                <a:latin typeface="Aptos Display"/>
                <a:ea typeface="Calibri Light"/>
                <a:cs typeface="Calibri Light"/>
              </a:rPr>
              <a:t>)</a:t>
            </a: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」地球圖示並選擇語言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請放慢說話速度。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noProof="1"/>
              <a:t>所有出席者均須選擇語言頻道，即使以英語參與亦然。</a:t>
            </a:r>
            <a:endParaRPr lang="en-US" sz="2400" noProof="1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如何在 Zoom 會議中使用語言口譯功能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Zoom 使用說明</a:t>
            </a:r>
            <a:endParaRPr lang="en-US" noProof="1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+mn-ea"/>
              </a:rPr>
              <a:t>成員可使用聊天功能發表意見及提問（可能列入公開紀錄） 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highlight>
                  <a:srgbClr val="FFFF00"/>
                </a:highlight>
                <a:latin typeface="+mn-ea"/>
                <a:cs typeface="+mn-lt"/>
              </a:rPr>
              <a:t>請勿使用私訊功能</a:t>
            </a:r>
            <a:endParaRPr lang="en-US" noProof="1">
              <a:highlight>
                <a:srgbClr val="FFFF00"/>
              </a:highlight>
              <a:latin typeface="+mn-ea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noProof="1">
                <a:latin typeface="+mn-ea"/>
                <a:cs typeface="+mn-lt"/>
              </a:rPr>
              <a:t>請在未發言時保持靜音，以減少背景噪音</a:t>
            </a:r>
            <a:endParaRPr lang="en-US" noProof="1">
              <a:latin typeface="+mn-ea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noProof="1">
              <a:latin typeface="+mn-ea"/>
              <a:cs typeface="Calibri" panose="020F0502020204030204"/>
            </a:endParaRPr>
          </a:p>
          <a:p>
            <a:endParaRPr lang="en-US" noProof="1">
              <a:latin typeface="+mn-ea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Aptos Display"/>
                <a:ea typeface="Calibri Light"/>
                <a:cs typeface="Calibri Light"/>
              </a:rPr>
              <a:t> 點名名單</a:t>
            </a:r>
            <a:endParaRPr lang="en-US" noProof="1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339" y="1660684"/>
            <a:ext cx="5464894" cy="4573710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EEA</a:t>
            </a:r>
            <a:r>
              <a:rPr lang="zh-TW" altLang="en-US" sz="1700" b="1" noProof="1">
                <a:solidFill>
                  <a:schemeClr val="tx1"/>
                </a:solidFill>
                <a:latin typeface="+mn-ea"/>
                <a:cs typeface="+mn-lt"/>
              </a:rPr>
              <a:t> </a:t>
            </a:r>
            <a:r>
              <a:rPr lang="en-US" sz="1800" b="1" noProof="1">
                <a:latin typeface="+mn-ea"/>
              </a:rPr>
              <a:t>共同主席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 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María Belén Power，</a:t>
            </a:r>
            <a:r>
              <a:rPr lang="zh-TW" altLang="en-US" sz="1800" dirty="0">
                <a:latin typeface="+mn-ea"/>
              </a:rPr>
              <a:t>環境正義與公平次長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DCR</a:t>
            </a:r>
            <a:r>
              <a:rPr lang="zh-TW" altLang="en-US" sz="1700" b="1" noProof="1">
                <a:solidFill>
                  <a:schemeClr val="tx1"/>
                </a:solidFill>
                <a:latin typeface="+mn-ea"/>
                <a:cs typeface="+mn-lt"/>
              </a:rPr>
              <a:t> </a:t>
            </a:r>
            <a:r>
              <a:rPr lang="en-US" sz="1800" b="1" noProof="1">
                <a:latin typeface="+mn-ea"/>
              </a:rPr>
              <a:t>共同主席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 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Nicole LaChapelle，</a:t>
            </a:r>
            <a:r>
              <a:rPr lang="zh-TW" altLang="en-US" sz="1800" dirty="0">
                <a:latin typeface="+mn-ea"/>
              </a:rPr>
              <a:t>局長</a:t>
            </a:r>
            <a:endParaRPr lang="en-US" sz="1800" noProof="1"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TW" altLang="en-US" sz="1800" b="1" dirty="0">
                <a:latin typeface="+mn-ea"/>
              </a:rPr>
              <a:t>公共衛生部門轄下「氣候與環境健康局」局長或指定代表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Logan Bailey，</a:t>
            </a:r>
            <a:r>
              <a:rPr lang="zh-TW" altLang="en-US" sz="1800" dirty="0">
                <a:latin typeface="+mn-ea"/>
              </a:rPr>
              <a:t>毒理學處首席科學家（氣候與環境健康局；公共衛生部門）</a:t>
            </a:r>
            <a:endParaRPr lang="en-US" sz="1700" noProof="1">
              <a:solidFill>
                <a:schemeClr val="tx1"/>
              </a:solidFill>
              <a:latin typeface="+mn-ea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800" b="1">
                <a:solidFill>
                  <a:schemeClr val="tx1"/>
                </a:solidFill>
                <a:latin typeface="+mn-ea"/>
                <a:cs typeface="+mn-lt"/>
              </a:rPr>
              <a:t>Cambridge Health Alliance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Derrick Neal，</a:t>
            </a:r>
            <a:r>
              <a:rPr lang="en-US" sz="1800" noProof="1">
                <a:latin typeface="+mn-ea"/>
              </a:rPr>
              <a:t>Cambridge市首席公共衛生官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800" b="1" dirty="0">
                <a:solidFill>
                  <a:schemeClr val="tx1"/>
                </a:solidFill>
                <a:latin typeface="+mn-ea"/>
                <a:cs typeface="+mn-lt"/>
              </a:rPr>
              <a:t>Cambridge </a:t>
            </a:r>
            <a:r>
              <a:rPr lang="en-US" sz="1800" b="1" noProof="1">
                <a:latin typeface="+mn-ea"/>
              </a:rPr>
              <a:t>重建管理局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Kyle Vangel，</a:t>
            </a:r>
            <a:r>
              <a:rPr lang="en-US" sz="1800" noProof="1">
                <a:latin typeface="+mn-ea"/>
              </a:rPr>
              <a:t>專案與規劃總監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nl-NL" altLang="zh-TW" sz="1800" b="1" dirty="0">
                <a:latin typeface="+mn-ea"/>
              </a:rPr>
              <a:t>Cambridge NAACP </a:t>
            </a:r>
            <a:r>
              <a:rPr lang="en-US" sz="1800" b="1" noProof="1">
                <a:latin typeface="+mn-ea"/>
              </a:rPr>
              <a:t>分會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Ken Reeves，</a:t>
            </a:r>
            <a:r>
              <a:rPr lang="en-US" sz="1800" noProof="1">
                <a:latin typeface="+mn-ea"/>
              </a:rPr>
              <a:t>會長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800" b="1" dirty="0">
                <a:solidFill>
                  <a:schemeClr val="tx1"/>
                </a:solidFill>
                <a:latin typeface="+mn-ea"/>
                <a:cs typeface="+mn-lt"/>
              </a:rPr>
              <a:t>Cambridge Black Pastors Alliance, Inc.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Jeremy D. Battle，</a:t>
            </a:r>
            <a:r>
              <a:rPr lang="en-US" sz="1800" noProof="1">
                <a:latin typeface="+mn-ea"/>
              </a:rPr>
              <a:t>牧師，西大道教會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667214"/>
            <a:ext cx="5034174" cy="4573709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800" b="1" dirty="0">
                <a:solidFill>
                  <a:schemeClr val="tx1"/>
                </a:solidFill>
                <a:latin typeface="+mn-ea"/>
                <a:cs typeface="+mn-lt"/>
              </a:rPr>
              <a:t>Massachusetts Bicycle Coalition, Inc.</a:t>
            </a:r>
            <a:r>
              <a:rPr lang="en-US" altLang="zh-TW" sz="1700" b="1" noProof="1">
                <a:solidFill>
                  <a:schemeClr val="tx1"/>
                </a:solidFill>
                <a:latin typeface="+mn-ea"/>
                <a:cs typeface="+mn-lt"/>
              </a:rPr>
              <a:t>:</a:t>
            </a:r>
            <a:r>
              <a:rPr lang="zh-TW" altLang="en-US" sz="1700" b="1" noProof="1">
                <a:solidFill>
                  <a:schemeClr val="tx1"/>
                </a:solidFill>
                <a:latin typeface="+mn-ea"/>
                <a:cs typeface="+mn-lt"/>
              </a:rPr>
              <a:t> 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Galen Mook，</a:t>
            </a:r>
            <a:r>
              <a:rPr lang="en-US" sz="1800" noProof="1">
                <a:latin typeface="+mn-ea"/>
              </a:rPr>
              <a:t>執行董事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800" b="1" dirty="0">
                <a:solidFill>
                  <a:schemeClr val="tx1"/>
                </a:solidFill>
                <a:latin typeface="+mn-ea"/>
                <a:cs typeface="+mn-lt"/>
              </a:rPr>
              <a:t>Charles River Conservancy, Inc.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Laura Jasinski， </a:t>
            </a:r>
            <a:r>
              <a:rPr lang="en-US" sz="1800" noProof="1">
                <a:latin typeface="+mn-ea"/>
              </a:rPr>
              <a:t>執行董事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altLang="zh-TW" sz="1800" b="1" dirty="0">
                <a:solidFill>
                  <a:schemeClr val="tx1"/>
                </a:solidFill>
                <a:latin typeface="+mn-ea"/>
                <a:cs typeface="+mn-lt"/>
              </a:rPr>
              <a:t>Cambridge</a:t>
            </a:r>
            <a:r>
              <a:rPr lang="en-US" sz="1800" noProof="1">
                <a:latin typeface="+mn-ea"/>
              </a:rPr>
              <a:t> </a:t>
            </a:r>
            <a:r>
              <a:rPr lang="en-US" sz="1800" b="1" noProof="1">
                <a:latin typeface="+mn-ea"/>
              </a:rPr>
              <a:t>Mothers Out Front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Angela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 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DeSousa，</a:t>
            </a:r>
            <a:r>
              <a:rPr lang="en-US" sz="1800" noProof="1">
                <a:latin typeface="+mn-ea"/>
              </a:rPr>
              <a:t>成員暨領導團隊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800" b="1" noProof="1">
                <a:latin typeface="+mn-ea"/>
              </a:rPr>
              <a:t>河灣公園信託組織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Franziska "Fran" Amacher，</a:t>
            </a:r>
            <a:r>
              <a:rPr lang="en-US" sz="1800" noProof="1">
                <a:latin typeface="+mn-ea"/>
              </a:rPr>
              <a:t>受託人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800" b="1" noProof="1">
                <a:latin typeface="+mn-ea"/>
              </a:rPr>
              <a:t>個人代表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Lawrence Adkins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800" b="1" noProof="1">
                <a:latin typeface="+mn-ea"/>
              </a:rPr>
              <a:t>個人代表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Sheila Headley-Burwell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800" b="1" noProof="1">
                <a:latin typeface="+mn-ea"/>
              </a:rPr>
              <a:t>個人代表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Steven Miller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800" b="1" noProof="1">
                <a:latin typeface="+mn-ea"/>
              </a:rPr>
              <a:t>個人代表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Thomas Leonard</a:t>
            </a:r>
            <a:endParaRPr lang="en-US" sz="1700" noProof="1">
              <a:solidFill>
                <a:schemeClr val="tx1"/>
              </a:solidFill>
              <a:latin typeface="+mn-ea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800" b="1" noProof="1">
                <a:latin typeface="+mn-ea"/>
              </a:rPr>
              <a:t>個人代表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+mn-lt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+mn-lt"/>
              </a:rPr>
              <a:t>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800" b="1" noProof="1">
                <a:latin typeface="+mn-ea"/>
              </a:rPr>
              <a:t>個人代表</a:t>
            </a:r>
            <a:r>
              <a:rPr lang="en-US" sz="1700" b="1" noProof="1">
                <a:solidFill>
                  <a:schemeClr val="tx1"/>
                </a:solidFill>
                <a:latin typeface="+mn-ea"/>
                <a:cs typeface="Calibri"/>
              </a:rPr>
              <a:t>: </a:t>
            </a:r>
            <a:r>
              <a:rPr lang="en-US" sz="1700" noProof="1">
                <a:solidFill>
                  <a:schemeClr val="tx1"/>
                </a:solidFill>
                <a:latin typeface="+mn-ea"/>
                <a:cs typeface="Calibri"/>
              </a:rPr>
              <a:t>David English</a:t>
            </a:r>
          </a:p>
        </p:txBody>
      </p:sp>
    </p:spTree>
    <p:extLst>
      <p:ext uri="{BB962C8B-B14F-4D97-AF65-F5344CB8AC3E}">
        <p14:creationId xmlns:p14="http://schemas.microsoft.com/office/powerpoint/2010/main" val="3500726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</a:rPr>
              <a:t>工作小組行為規範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所有會議通知均依據《公開會議法》規定公開張貼。 </a:t>
            </a:r>
            <a:endParaRPr lang="en-US" noProof="1">
              <a:solidFill>
                <a:schemeClr val="tx1"/>
              </a:solidFill>
              <a:latin typeface="+mn-ea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議程將至少提前48小時發送，並包含明確的討論主題。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會議記錄將於合理期限內公開。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不得在公開張貼的會議以外進行審議或決策。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成員應積極、尊重地聆聽所有發言者，包括公眾意見。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異議應以建設性方式表達，聚焦於意見本身而非針對個人。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應盡量避免打斷他人發言，以確保聯席主席的公平參與。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將為公眾意見預留時間，並提供明確的時長及格式指引。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成員應承認並考量公眾意見，將其納入決策過程。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noProof="1">
              <a:solidFill>
                <a:srgbClr val="FF0000"/>
              </a:solidFill>
              <a:highlight>
                <a:srgbClr val="FFFF00"/>
              </a:highlight>
              <a:latin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</a:rPr>
              <a:t>工作小組行為規範 （續）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將提供語言協助及無障礙安排，確保具包容性的參與。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會議將在無障礙場所舉行</a:t>
            </a:r>
            <a:r>
              <a:rPr lang="zh-TW" altLang="en-US" sz="2000" noProof="1">
                <a:solidFill>
                  <a:schemeClr val="tx1"/>
                </a:solidFill>
                <a:latin typeface="+mn-ea"/>
              </a:rPr>
              <a:t>及</a:t>
            </a:r>
            <a:r>
              <a:rPr lang="en-US" altLang="zh-TW" sz="2000" noProof="1">
                <a:solidFill>
                  <a:schemeClr val="tx1"/>
                </a:solidFill>
                <a:latin typeface="+mn-ea"/>
              </a:rPr>
              <a:t>/</a:t>
            </a:r>
            <a:r>
              <a:rPr lang="zh-TW" altLang="en-US" sz="2000" noProof="1">
                <a:solidFill>
                  <a:schemeClr val="tx1"/>
                </a:solidFill>
                <a:latin typeface="+mn-ea"/>
              </a:rPr>
              <a:t>或</a:t>
            </a:r>
            <a:r>
              <a:rPr lang="en-US" sz="2000" noProof="1">
                <a:solidFill>
                  <a:schemeClr val="tx1"/>
                </a:solidFill>
                <a:latin typeface="+mn-ea"/>
              </a:rPr>
              <a:t>或以線上形式進行，以滿足多元需求。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資料將以淺顯易懂的語言提供並附翻譯。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成員應努力提升第一線及歷史上被邊緣化社群的聲音。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成員應提前閱讀資料，並做好充分準備，以深思熟慮地參與討論。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要求成員出席並準時；如無法出席，應提前通知聯席主席。成員可派人以旁聽身份出席會議，但該人員不具投票權或工作小組的正式地位。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利益衝突應依據相關指引予以揭露及處理。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行為規範將定期檢討，以反映不斷變化的需求與意見回饋。 </a:t>
            </a:r>
            <a:endParaRPr lang="en-US" sz="2000" noProof="1">
              <a:solidFill>
                <a:schemeClr val="tx1"/>
              </a:solidFill>
              <a:latin typeface="+mn-ea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noProof="1">
                <a:solidFill>
                  <a:schemeClr val="tx1"/>
                </a:solidFill>
                <a:latin typeface="+mn-ea"/>
              </a:rPr>
              <a:t>鼓勵成員就會議流程及無障礙措施提出改善建議。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noProof="1">
              <a:latin typeface="+mn-ea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noProof="1">
              <a:solidFill>
                <a:srgbClr val="FF0000"/>
              </a:solidFill>
              <a:highlight>
                <a:srgbClr val="FFFF00"/>
              </a:highligh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Arial"/>
              </a:rPr>
              <a:t>議程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歡迎及點名（建議時間：15 分鐘）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+mn-ea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次長 Power、局長 LaChapelle、代表 Decker 及代表團成員或工作人員致詞（建議時間：15 分鐘）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工作小組回顧與願景（建議時間：45 分鐘）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討論秋季公聽會、社區參與及線上問卷所收集的意見回饋（建議時間：45 分鐘）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休息（建議時間：5 分鐘）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討論1月至6月專案計畫（建議時間：20 分鐘）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規劃未來焦點小組討論（建議時間：5 分鐘）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審查12月1日第5次會議記錄【表決】（建議時間：10 分鐘）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公眾意見（視時間而定）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散會</a:t>
            </a:r>
            <a:r>
              <a:rPr lang="en-US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【表決】</a:t>
            </a:r>
            <a:r>
              <a:rPr lang="en-US" sz="19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+mn-lt"/>
              </a:rPr>
              <a:t> </a:t>
            </a:r>
            <a:r>
              <a:rPr lang="en-US" sz="1800" noProof="1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 （建議時間：5 分鐘）</a:t>
            </a:r>
            <a:endParaRPr lang="en-US" noProof="1">
              <a:solidFill>
                <a:schemeClr val="tx1">
                  <a:lumMod val="95000"/>
                  <a:lumOff val="5000"/>
                </a:schemeClr>
              </a:solidFill>
              <a:latin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>
                <a:latin typeface="+mj-ea"/>
                <a:cs typeface="Calibri Light"/>
              </a:rPr>
              <a:t>工作小組的目標為何？</a:t>
            </a:r>
            <a:endParaRPr lang="en-US" noProof="1">
              <a:latin typeface="+mj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noProof="1">
                <a:latin typeface="+mn-ea"/>
              </a:rPr>
              <a:t>向保育與休憩局（DCR）提出建議，以確保</a:t>
            </a:r>
            <a:r>
              <a:rPr lang="en-US" sz="2600" noProof="1">
                <a:latin typeface="+mn-ea"/>
              </a:rPr>
              <a:t>：</a:t>
            </a:r>
            <a:endParaRPr lang="en-US" noProof="1">
              <a:latin typeface="+mn-ea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noProof="1">
                <a:latin typeface="+mn-ea"/>
              </a:rPr>
              <a:t>公平使用</a:t>
            </a:r>
            <a:r>
              <a:rPr lang="zh-TW" altLang="en-US" sz="2400" dirty="0">
                <a:latin typeface="+mn-ea"/>
              </a:rPr>
              <a:t>查爾斯河 </a:t>
            </a:r>
            <a:r>
              <a:rPr lang="en-US" altLang="zh-TW" sz="2400" dirty="0">
                <a:latin typeface="+mn-ea"/>
              </a:rPr>
              <a:t>(</a:t>
            </a:r>
            <a:r>
              <a:rPr lang="en-US" sz="2200" noProof="1">
                <a:latin typeface="+mn-ea"/>
              </a:rPr>
              <a:t>Charles River) 的機會，尤其是 </a:t>
            </a:r>
            <a:br>
              <a:rPr lang="en-US" sz="2200" noProof="1">
                <a:latin typeface="+mn-ea"/>
              </a:rPr>
            </a:br>
            <a:r>
              <a:rPr lang="en-US" sz="2200" noProof="1">
                <a:latin typeface="+mn-ea"/>
              </a:rPr>
              <a:t>Longfellow 橋與 Eliot 橋之間的區域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noProof="1">
                <a:latin typeface="+mn-ea"/>
              </a:rPr>
              <a:t>具包容性的參與及決策流程  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noProof="1">
                <a:latin typeface="+mn-ea"/>
              </a:rPr>
              <a:t>改善與所有相關利害關係人的溝通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noProof="1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自訂 2">
      <a:majorFont>
        <a:latin typeface="Calibri Light"/>
        <a:ea typeface="微軟正黑體"/>
        <a:cs typeface=""/>
      </a:majorFont>
      <a:minorFont>
        <a:latin typeface="Calibri"/>
        <a:ea typeface="微軟正黑體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F6FF82-FE7A-41E4-9095-CE55FAD4DF4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699ac1d4-ca39-4946-aa46-a9cdf037dbb3"/>
    <ds:schemaRef ds:uri="http://www.w3.org/XML/1998/namespace"/>
    <ds:schemaRef ds:uri="http://purl.org/dc/dcmitype/"/>
    <ds:schemaRef ds:uri="http://purl.org/dc/terms/"/>
    <ds:schemaRef ds:uri="cfac202d-5dfe-4943-8fc4-9115dd8079c4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891</Words>
  <Application>Microsoft Office PowerPoint</Application>
  <PresentationFormat>Widescreen</PresentationFormat>
  <Paragraphs>213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Aptos</vt:lpstr>
      <vt:lpstr>Aptos Display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查爾斯河 Charles River 工作小組—— 河流公平使用權</vt:lpstr>
      <vt:lpstr>錄影通知</vt:lpstr>
      <vt:lpstr>口譯說明</vt:lpstr>
      <vt:lpstr>Zoom 使用說明</vt:lpstr>
      <vt:lpstr> 點名名單</vt:lpstr>
      <vt:lpstr>工作小組行為規範</vt:lpstr>
      <vt:lpstr>工作小組行為規範 （續）</vt:lpstr>
      <vt:lpstr>議程</vt:lpstr>
      <vt:lpstr>工作小組的目標為何？</vt:lpstr>
      <vt:lpstr>工作小組的交付成果為何？</vt:lpstr>
      <vt:lpstr>秋季參與意見回饋審查 </vt:lpstr>
      <vt:lpstr>意見回饋主題</vt:lpstr>
      <vt:lpstr>意見回饋討論題目</vt:lpstr>
      <vt:lpstr>更新後的專案時程</vt:lpstr>
      <vt:lpstr>專案計畫：二月</vt:lpstr>
      <vt:lpstr>專案計畫：三月</vt:lpstr>
      <vt:lpstr>專案計畫：四月</vt:lpstr>
      <vt:lpstr>專案計畫：五月</vt:lpstr>
      <vt:lpstr>專案計畫：六月</vt:lpstr>
      <vt:lpstr>未來焦點小組計畫【表決】</vt:lpstr>
      <vt:lpstr>審查12月1日第5次會議記錄【表決】</vt:lpstr>
      <vt:lpstr>更新後的暫定專案時程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Proctor</dc:creator>
  <cp:lastModifiedBy>Translation Staff 7</cp:lastModifiedBy>
  <cp:revision>70</cp:revision>
  <dcterms:created xsi:type="dcterms:W3CDTF">2025-11-26T14:59:35Z</dcterms:created>
  <dcterms:modified xsi:type="dcterms:W3CDTF">2026-03-05T15:33:20Z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