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notesMasterIdLst>
    <p:notesMasterId r:id="rId27"/>
  </p:notesMasterIdLst>
  <p:sldIdLst>
    <p:sldId id="257" r:id="rId5"/>
    <p:sldId id="287" r:id="rId6"/>
    <p:sldId id="297" r:id="rId7"/>
    <p:sldId id="279" r:id="rId8"/>
    <p:sldId id="285" r:id="rId9"/>
    <p:sldId id="258" r:id="rId10"/>
    <p:sldId id="273" r:id="rId11"/>
    <p:sldId id="288" r:id="rId12"/>
    <p:sldId id="312" r:id="rId13"/>
    <p:sldId id="282" r:id="rId14"/>
    <p:sldId id="304" r:id="rId15"/>
    <p:sldId id="307" r:id="rId16"/>
    <p:sldId id="313" r:id="rId17"/>
    <p:sldId id="318" r:id="rId18"/>
    <p:sldId id="302" r:id="rId19"/>
    <p:sldId id="308" r:id="rId20"/>
    <p:sldId id="309" r:id="rId21"/>
    <p:sldId id="310" r:id="rId22"/>
    <p:sldId id="311" r:id="rId23"/>
    <p:sldId id="298" r:id="rId24"/>
    <p:sldId id="303" r:id="rId25"/>
    <p:sldId id="31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708887B2-8303-7170-A5BB-32686198284B}" name="Amaral, Kendra (DCR)" initials="AK" userId="S::kendra.amaral@mass.gov::9c547365-2c36-4614-b86e-4ea364dbb741" providerId="AD"/>
  <p188:author id="{7FE267EE-50AC-8DCC-5C55-8F210B1B959F}" name="Barrera, Mila (DCR)" initials="BM" userId="S::mila.barrera@mass.gov::dce33d62-759b-4d0c-bd61-1bd79f9ef6e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6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0BD6D1-8E1A-4C69-8217-34B5F68B18F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B7719C-10B4-4688-B6E4-ECAAA1DA8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170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B7719C-10B4-4688-B6E4-ECAAA1DA879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13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Gwoup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Travay sou Charles River sou </a:t>
            </a:r>
            <a:r>
              <a:rPr lang="en-U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Aksè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</a:t>
            </a:r>
            <a:r>
              <a:rPr lang="en-U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Ekitab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nan </a:t>
            </a:r>
            <a:r>
              <a:rPr lang="en-U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Rivyè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a</a:t>
            </a:r>
            <a:endParaRPr lang="en-US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en-US" sz="2800" cap="none" dirty="0" err="1">
                <a:solidFill>
                  <a:srgbClr val="004B24"/>
                </a:solidFill>
                <a:latin typeface="Arial"/>
                <a:cs typeface="Arial"/>
              </a:rPr>
              <a:t>Reyinyon</a:t>
            </a:r>
            <a:r>
              <a:rPr lang="en-US" sz="2800" cap="none" dirty="0">
                <a:solidFill>
                  <a:srgbClr val="004B24"/>
                </a:solidFill>
                <a:latin typeface="Arial"/>
                <a:cs typeface="Arial"/>
              </a:rPr>
              <a:t> 6 | 28 </a:t>
            </a:r>
            <a:r>
              <a:rPr lang="en-US" sz="2800" cap="none" dirty="0" err="1">
                <a:solidFill>
                  <a:srgbClr val="004B24"/>
                </a:solidFill>
                <a:latin typeface="Arial"/>
                <a:cs typeface="Arial"/>
              </a:rPr>
              <a:t>janvye</a:t>
            </a:r>
            <a:r>
              <a:rPr lang="en-US" sz="2800" cap="none" dirty="0">
                <a:solidFill>
                  <a:srgbClr val="004B24"/>
                </a:solidFill>
                <a:latin typeface="Arial"/>
                <a:cs typeface="Arial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Kisa ki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Livrab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Gwoup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Travay la?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74DBD07-53C6-5450-82D0-B70BB3676A33}"/>
              </a:ext>
            </a:extLst>
          </p:cNvPr>
          <p:cNvSpPr>
            <a:spLocks noGrp="1"/>
          </p:cNvSpPr>
          <p:nvPr/>
        </p:nvSpPr>
        <p:spPr>
          <a:xfrm>
            <a:off x="985520" y="2577254"/>
            <a:ext cx="10058400" cy="377135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err="1">
                <a:latin typeface="Aptos Narrow"/>
              </a:rPr>
              <a:t>Depoze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b="1" u="sng" dirty="0">
                <a:latin typeface="Aptos Narrow"/>
              </a:rPr>
              <a:t>yon </a:t>
            </a:r>
            <a:r>
              <a:rPr lang="en-US" sz="2800" b="1" u="sng" dirty="0" err="1">
                <a:latin typeface="Aptos Narrow"/>
              </a:rPr>
              <a:t>rapò</a:t>
            </a:r>
            <a:r>
              <a:rPr lang="en-US" sz="2800" b="1" u="sng" dirty="0">
                <a:latin typeface="Aptos Narrow"/>
              </a:rPr>
              <a:t> </a:t>
            </a:r>
            <a:r>
              <a:rPr lang="en-US" sz="2800" b="1" u="sng" dirty="0" err="1">
                <a:latin typeface="Aptos Narrow"/>
              </a:rPr>
              <a:t>avèk</a:t>
            </a:r>
            <a:r>
              <a:rPr lang="en-US" sz="2800" b="1" u="sng" dirty="0">
                <a:latin typeface="Aptos Narrow"/>
              </a:rPr>
              <a:t> </a:t>
            </a:r>
            <a:r>
              <a:rPr lang="en-US" sz="2800" b="1" u="sng" dirty="0" err="1">
                <a:latin typeface="Aptos Narrow"/>
              </a:rPr>
              <a:t>rekòmandasyon</a:t>
            </a:r>
            <a:r>
              <a:rPr lang="en-US" sz="2800" dirty="0">
                <a:latin typeface="Aptos Narrow"/>
              </a:rPr>
              <a:t> </a:t>
            </a:r>
            <a:r>
              <a:rPr lang="en-US" sz="2800" dirty="0" err="1">
                <a:latin typeface="Aptos Narrow"/>
              </a:rPr>
              <a:t>kote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grefye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chanm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reprezantan</a:t>
            </a:r>
            <a:r>
              <a:rPr lang="en-US" sz="2800" dirty="0">
                <a:latin typeface="Aptos Narrow"/>
              </a:rPr>
              <a:t> an </a:t>
            </a:r>
            <a:r>
              <a:rPr lang="en-US" sz="2800" dirty="0" err="1">
                <a:latin typeface="Aptos Narrow"/>
              </a:rPr>
              <a:t>ak</a:t>
            </a:r>
            <a:r>
              <a:rPr lang="en-US" sz="2800" dirty="0">
                <a:latin typeface="Aptos Narrow"/>
              </a:rPr>
              <a:t> sena a </a:t>
            </a:r>
            <a:r>
              <a:rPr lang="en-US" sz="2800" b="1" u="sng" dirty="0" err="1">
                <a:latin typeface="Aptos Narrow"/>
              </a:rPr>
              <a:t>anvan</a:t>
            </a:r>
            <a:r>
              <a:rPr lang="en-US" sz="2800" b="1" u="sng" dirty="0">
                <a:latin typeface="Aptos Narrow"/>
              </a:rPr>
              <a:t> 30 Jen 2026</a:t>
            </a:r>
            <a:r>
              <a:rPr lang="en-US" sz="2800" dirty="0">
                <a:latin typeface="Aptos Narrow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9481A-1112-4A29-5860-48D3E18A7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4368A-E9AB-1BA2-5146-606961866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Analiz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Fidbak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sou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Patisipasyon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Otòn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nan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84950-C345-4162-763A-3DDB7F4BC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2895" y="1908069"/>
            <a:ext cx="5889044" cy="4455027"/>
          </a:xfrm>
        </p:spPr>
        <p:txBody>
          <a:bodyPr vert="horz" lIns="0" tIns="45720" rIns="0" bIns="45720" rtlCol="0" anchor="t">
            <a:noAutofit/>
          </a:bodyPr>
          <a:lstStyle/>
          <a:p>
            <a:pPr>
              <a:buClr>
                <a:srgbClr val="004B24"/>
              </a:buClr>
            </a:pP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Nou </a:t>
            </a: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te</a:t>
            </a: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resevwa</a:t>
            </a: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Fidbak</a:t>
            </a: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apati</a:t>
            </a: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: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Pòtapòt</a:t>
            </a:r>
            <a:br>
              <a:rPr lang="en-US" dirty="0">
                <a:latin typeface="Aptos Narrow"/>
                <a:ea typeface="Calibri"/>
                <a:cs typeface="Calibri"/>
              </a:rPr>
            </a:br>
            <a:r>
              <a:rPr lang="en-US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Te</a:t>
            </a:r>
            <a:r>
              <a:rPr lang="en-US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depoze</a:t>
            </a:r>
            <a:r>
              <a:rPr lang="en-US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129 </a:t>
            </a:r>
            <a:r>
              <a:rPr lang="en-US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feyè</a:t>
            </a:r>
            <a:b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</a:b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Te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pale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ak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35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abitan</a:t>
            </a:r>
            <a:endParaRPr lang="en-US" sz="18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Konvèzasyon</a:t>
            </a: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Endividyèl</a:t>
            </a: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(8)</a:t>
            </a:r>
            <a:br>
              <a:rPr lang="en-US" dirty="0">
                <a:latin typeface="Aptos Narrow"/>
                <a:ea typeface="Calibri"/>
                <a:cs typeface="Calibri"/>
              </a:rPr>
            </a:b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Asosyasyon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Katye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Cambridgeport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, Sant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Kominotè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Cambridge, 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Depatman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Sante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Piblik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Cambridge, Homeowners Rehab Inc.,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Rivermark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(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apre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gwoup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echanj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lan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), 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Direktè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Kominikasyon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&amp;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Patispasyon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Kominotè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Vil Cambridge,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Otorite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Lojman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Cambridge (CHA), (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Patnè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Magazine Beach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)</a:t>
            </a: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1AA7210-EBBE-9FF2-484F-6A4340C485F8}"/>
              </a:ext>
            </a:extLst>
          </p:cNvPr>
          <p:cNvSpPr txBox="1">
            <a:spLocks/>
          </p:cNvSpPr>
          <p:nvPr/>
        </p:nvSpPr>
        <p:spPr>
          <a:xfrm>
            <a:off x="7572149" y="1914792"/>
            <a:ext cx="4622779" cy="4455027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endParaRPr lang="en-US" b="1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Gwoup</a:t>
            </a: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Echanj</a:t>
            </a: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(1)</a:t>
            </a:r>
            <a:br>
              <a:rPr lang="en-US" dirty="0">
                <a:latin typeface="Aptos Narrow"/>
                <a:ea typeface="Calibri"/>
                <a:cs typeface="Calibri"/>
              </a:rPr>
            </a:br>
            <a:r>
              <a:rPr lang="en-US" sz="1800" dirty="0">
                <a:solidFill>
                  <a:schemeClr val="tx1"/>
                </a:solidFill>
                <a:latin typeface="Aptos Narrow"/>
                <a:ea typeface="Calibri" panose="020F0502020204030204"/>
                <a:cs typeface="Calibri" panose="020F0502020204030204"/>
              </a:rPr>
              <a:t>808-812 Memorial Drive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Odyans</a:t>
            </a: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Piblik</a:t>
            </a: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(2)</a:t>
            </a:r>
            <a:br>
              <a:rPr lang="en-US" dirty="0">
                <a:latin typeface="Aptos Narrow"/>
                <a:ea typeface="Calibri"/>
                <a:cs typeface="Calibri"/>
              </a:rPr>
            </a:b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Vityèl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: 52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patisipan</a:t>
            </a:r>
            <a:br>
              <a:rPr lang="en-US" sz="1800" dirty="0">
                <a:latin typeface="Aptos Narrow"/>
                <a:ea typeface="Calibri"/>
                <a:cs typeface="Calibri"/>
              </a:rPr>
            </a:b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Anpèsòn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: 77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patisipan</a:t>
            </a:r>
            <a:endParaRPr lang="en-US" sz="18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Ankèt</a:t>
            </a: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(475 </a:t>
            </a: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repons</a:t>
            </a: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)</a:t>
            </a:r>
          </a:p>
          <a:p>
            <a:endParaRPr lang="en-US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4245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B6629-8845-4CF8-724A-605563D92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AC5B1-0400-B90F-D27F-6D8E6032B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Tèm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Kòmantè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yo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F87E333-5B6C-4E5E-9A26-352505A5F9EB}"/>
              </a:ext>
            </a:extLst>
          </p:cNvPr>
          <p:cNvSpPr txBox="1">
            <a:spLocks/>
          </p:cNvSpPr>
          <p:nvPr/>
        </p:nvSpPr>
        <p:spPr>
          <a:xfrm>
            <a:off x="1198933" y="1990810"/>
            <a:ext cx="9964888" cy="4319928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r>
              <a:rPr lang="en-US" sz="28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Tèm</a:t>
            </a:r>
            <a:r>
              <a:rPr lang="en-US" sz="28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ki pi </a:t>
            </a:r>
            <a:r>
              <a:rPr lang="en-US" sz="28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enpòtan</a:t>
            </a:r>
            <a:r>
              <a:rPr lang="en-US" sz="28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8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: 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Anvi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gen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plis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mizajou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regilye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nan men DCR sou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pwogrè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pwojè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a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ak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amelyorasyon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yo</a:t>
            </a:r>
            <a:endParaRPr lang="en-US" sz="24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Konpreyansyon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enpak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fèmti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sou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katye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ki nan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anviwon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yo</a:t>
            </a:r>
            <a:endParaRPr lang="en-US" sz="24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457200" indent="-457200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Bezwen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mete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kominote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ki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enpakte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nan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patisipasyon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an 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Bezwen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amelyorasyon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ak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sekirite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nan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enfrastrikti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yo</a:t>
            </a:r>
            <a:endParaRPr lang="en-US" dirty="0">
              <a:solidFill>
                <a:schemeClr val="tx1"/>
              </a:solidFill>
              <a:latin typeface="Calibri" panose="020F0502020204030204"/>
              <a:ea typeface="Calibri"/>
              <a:cs typeface="Calibri"/>
            </a:endParaRP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Bezwen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gen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limitasyon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vitès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ki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plis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garanti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sekirite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</a:t>
            </a:r>
            <a:endParaRPr lang="en-US" sz="2200" dirty="0">
              <a:solidFill>
                <a:schemeClr val="tx1"/>
              </a:solidFill>
              <a:latin typeface="Calibri" panose="020F0502020204030204"/>
              <a:ea typeface="Calibri"/>
              <a:cs typeface="Calibri"/>
            </a:endParaRP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Bezwen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gen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pasaj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pyeton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ki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plis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garanti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sekirite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pi bon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kowòdinasyon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limyè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wouj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</a:t>
            </a:r>
            <a:endParaRPr lang="en-US" sz="2200" dirty="0">
              <a:solidFill>
                <a:schemeClr val="tx1"/>
              </a:solidFill>
              <a:latin typeface="Calibri" panose="020F0502020204030204"/>
              <a:ea typeface="Calibri"/>
              <a:cs typeface="Calibri"/>
            </a:endParaRP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Bezwen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gen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chanjman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antretyen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enfrastrikti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santye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yo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endParaRPr lang="en-US" sz="2200" dirty="0">
              <a:solidFill>
                <a:schemeClr val="tx1"/>
              </a:solidFill>
              <a:latin typeface="Calibri" panose="020F0502020204030204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5440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EF70F-A4B9-EF01-1290-D5208834E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8E0EB-E123-119E-B08F-50FE6F610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Kesyon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pou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Echanj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sou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Kòmantè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yo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E7BD424-FD9E-0A28-6FB3-F3D50BCCCE2F}"/>
              </a:ext>
            </a:extLst>
          </p:cNvPr>
          <p:cNvSpPr txBox="1">
            <a:spLocks/>
          </p:cNvSpPr>
          <p:nvPr/>
        </p:nvSpPr>
        <p:spPr>
          <a:xfrm>
            <a:off x="1198933" y="2275290"/>
            <a:ext cx="9954728" cy="4035448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r>
              <a:rPr lang="en-US" sz="28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Kesyon</a:t>
            </a:r>
            <a:r>
              <a:rPr lang="en-US" sz="28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8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Echanj</a:t>
            </a:r>
            <a:r>
              <a:rPr lang="en-US" sz="28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yo</a:t>
            </a:r>
            <a:endParaRPr lang="en-US" sz="2800" b="1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Ki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tèm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pwen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enpòtan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ki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te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make w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konsènan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kòmantè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moun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te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pataje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?</a:t>
            </a:r>
            <a:endParaRPr lang="en-US" dirty="0">
              <a:solidFill>
                <a:schemeClr val="tx1"/>
              </a:solidFill>
              <a:latin typeface="Calibri" panose="020F0502020204030204"/>
              <a:ea typeface="Calibri"/>
              <a:cs typeface="Calibri" panose="020F0502020204030204"/>
            </a:endParaRP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Kòman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kòmantè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sa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 a t a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kapab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 antre nan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rekòmandasyon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Gwoup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 Travay la? </a:t>
            </a: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 panose="020F0502020204030204"/>
            </a:endParaRP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Kòman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pwochen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seri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odyans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piblik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 la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kapab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amelyore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? 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endParaRPr lang="en-US" sz="24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993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BB1B4-2BDA-930F-7F32-7585D2748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7" name="Arrow: Pentagon 1346">
            <a:extLst>
              <a:ext uri="{FF2B5EF4-FFF2-40B4-BE49-F238E27FC236}">
                <a16:creationId xmlns:a16="http://schemas.microsoft.com/office/drawing/2014/main" id="{79B40913-5ED2-ED80-DB5E-B9DC55847B2D}"/>
              </a:ext>
            </a:extLst>
          </p:cNvPr>
          <p:cNvSpPr/>
          <p:nvPr/>
        </p:nvSpPr>
        <p:spPr>
          <a:xfrm>
            <a:off x="10209066" y="4745180"/>
            <a:ext cx="1913656" cy="1082384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b="1" dirty="0">
                <a:solidFill>
                  <a:srgbClr val="002060"/>
                </a:solidFill>
                <a:ea typeface="Calibri"/>
                <a:cs typeface="Calibri"/>
              </a:rPr>
              <a:t>Finalize + </a:t>
            </a:r>
            <a:r>
              <a:rPr lang="en-US" sz="1600" b="1" dirty="0" err="1">
                <a:solidFill>
                  <a:srgbClr val="002060"/>
                </a:solidFill>
                <a:ea typeface="Calibri"/>
                <a:cs typeface="Calibri"/>
              </a:rPr>
              <a:t>Remèt</a:t>
            </a:r>
            <a:r>
              <a:rPr lang="en-US" sz="1600" b="1" dirty="0">
                <a:solidFill>
                  <a:srgbClr val="002060"/>
                </a:solidFill>
                <a:ea typeface="Calibri"/>
                <a:cs typeface="Calibri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ea typeface="Calibri"/>
                <a:cs typeface="Calibri"/>
              </a:rPr>
              <a:t>Rekòmandasyon</a:t>
            </a:r>
            <a:r>
              <a:rPr lang="en-US" sz="1600" b="1" dirty="0">
                <a:solidFill>
                  <a:srgbClr val="002060"/>
                </a:solidFill>
                <a:ea typeface="Calibri"/>
                <a:cs typeface="Calibri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ea typeface="Calibri"/>
                <a:cs typeface="Calibri"/>
              </a:rPr>
              <a:t>yo</a:t>
            </a:r>
            <a:endParaRPr lang="en-US" sz="1600" b="1" dirty="0">
              <a:solidFill>
                <a:srgbClr val="002060"/>
              </a:solidFill>
              <a:ea typeface="Calibri"/>
              <a:cs typeface="Calibri"/>
            </a:endParaRPr>
          </a:p>
        </p:txBody>
      </p:sp>
      <p:sp>
        <p:nvSpPr>
          <p:cNvPr id="1346" name="Rectangle 1345">
            <a:extLst>
              <a:ext uri="{FF2B5EF4-FFF2-40B4-BE49-F238E27FC236}">
                <a16:creationId xmlns:a16="http://schemas.microsoft.com/office/drawing/2014/main" id="{87C0C6D9-EEF7-5233-2459-E4EECE2057C3}"/>
              </a:ext>
            </a:extLst>
          </p:cNvPr>
          <p:cNvSpPr/>
          <p:nvPr/>
        </p:nvSpPr>
        <p:spPr>
          <a:xfrm>
            <a:off x="8484077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Analize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kòmantè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yo</a:t>
            </a:r>
            <a:endParaRPr lang="en-US" sz="1600" dirty="0">
              <a:solidFill>
                <a:srgbClr val="002060"/>
              </a:solidFill>
              <a:latin typeface="Aptos ExtraBold"/>
              <a:ea typeface="Calibri"/>
              <a:cs typeface="Calibri"/>
            </a:endParaRPr>
          </a:p>
        </p:txBody>
      </p:sp>
      <p:sp>
        <p:nvSpPr>
          <p:cNvPr id="1345" name="Rectangle 1344">
            <a:extLst>
              <a:ext uri="{FF2B5EF4-FFF2-40B4-BE49-F238E27FC236}">
                <a16:creationId xmlns:a16="http://schemas.microsoft.com/office/drawing/2014/main" id="{8461E970-7208-2850-81AE-C3D04B077F0E}"/>
              </a:ext>
            </a:extLst>
          </p:cNvPr>
          <p:cNvSpPr/>
          <p:nvPr/>
        </p:nvSpPr>
        <p:spPr>
          <a:xfrm>
            <a:off x="6760918" y="4745836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Lanse</a:t>
            </a:r>
            <a:r>
              <a:rPr lang="en-US" sz="12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Odyans</a:t>
            </a:r>
            <a:r>
              <a:rPr lang="en-US" sz="12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Piblik</a:t>
            </a:r>
            <a:r>
              <a:rPr lang="en-US" sz="12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+ </a:t>
            </a:r>
            <a:r>
              <a:rPr lang="en-US" sz="12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Ankèt</a:t>
            </a:r>
            <a:r>
              <a:rPr lang="en-US" sz="12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pou</a:t>
            </a:r>
            <a:r>
              <a:rPr lang="en-US" sz="12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Kòmantè</a:t>
            </a:r>
            <a:r>
              <a:rPr lang="en-US" sz="12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Piblik</a:t>
            </a:r>
            <a:r>
              <a:rPr lang="en-US" sz="12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sou bouyon </a:t>
            </a:r>
            <a:r>
              <a:rPr lang="en-US" sz="12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rekòmandasyon</a:t>
            </a:r>
            <a:r>
              <a:rPr lang="en-US" sz="12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yo</a:t>
            </a:r>
            <a:endParaRPr lang="en-US" sz="1600" dirty="0"/>
          </a:p>
        </p:txBody>
      </p:sp>
      <p:sp>
        <p:nvSpPr>
          <p:cNvPr id="1344" name="Rectangle 1343">
            <a:extLst>
              <a:ext uri="{FF2B5EF4-FFF2-40B4-BE49-F238E27FC236}">
                <a16:creationId xmlns:a16="http://schemas.microsoft.com/office/drawing/2014/main" id="{509E2423-BA26-5CE8-69F2-4E43EE438BF2}"/>
              </a:ext>
            </a:extLst>
          </p:cNvPr>
          <p:cNvSpPr/>
          <p:nvPr/>
        </p:nvSpPr>
        <p:spPr>
          <a:xfrm>
            <a:off x="5037759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Mennen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Sansibilizasyon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pou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Patisipasyon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Prentan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an</a:t>
            </a:r>
            <a:endParaRPr lang="en-US" sz="1600" dirty="0">
              <a:solidFill>
                <a:srgbClr val="002060"/>
              </a:solidFill>
              <a:latin typeface="Aptos ExtraBold"/>
              <a:ea typeface="Calibri"/>
              <a:cs typeface="Calibri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3A3963A-5ACE-93AC-6A93-6402D190B3A2}"/>
              </a:ext>
            </a:extLst>
          </p:cNvPr>
          <p:cNvSpPr/>
          <p:nvPr/>
        </p:nvSpPr>
        <p:spPr>
          <a:xfrm>
            <a:off x="3323259" y="4745836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Fikse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dat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yo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pou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Patisipasyon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Prentan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an </a:t>
            </a:r>
            <a:b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</a:br>
            <a:r>
              <a:rPr lang="en-US" sz="12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(*</a:t>
            </a:r>
            <a:r>
              <a:rPr lang="en-US" sz="12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Akeyi</a:t>
            </a:r>
            <a:r>
              <a:rPr lang="en-US" sz="12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Gwoup</a:t>
            </a:r>
            <a:r>
              <a:rPr lang="en-US" sz="12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deba</a:t>
            </a:r>
            <a:r>
              <a:rPr lang="en-US" sz="12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CHA </a:t>
            </a:r>
            <a:r>
              <a:rPr lang="en-US" sz="12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yo</a:t>
            </a:r>
            <a:r>
              <a:rPr lang="en-US" sz="12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)</a:t>
            </a:r>
            <a:endParaRPr lang="en-US" sz="1200" dirty="0">
              <a:ea typeface="Calibri"/>
              <a:cs typeface="Calibri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077C227-9AA9-A63B-5C8A-50B25B796DA5}"/>
              </a:ext>
            </a:extLst>
          </p:cNvPr>
          <p:cNvSpPr/>
          <p:nvPr/>
        </p:nvSpPr>
        <p:spPr>
          <a:xfrm>
            <a:off x="1600100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Pale sou </a:t>
            </a:r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kalandriye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patisipasyon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an 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(&amp; 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gwoup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deba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yo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)</a:t>
            </a:r>
          </a:p>
        </p:txBody>
      </p:sp>
      <p:sp>
        <p:nvSpPr>
          <p:cNvPr id="1585" name="Rectangle 1584">
            <a:extLst>
              <a:ext uri="{FF2B5EF4-FFF2-40B4-BE49-F238E27FC236}">
                <a16:creationId xmlns:a16="http://schemas.microsoft.com/office/drawing/2014/main" id="{C6EDCC6A-1E09-3692-C9D2-69F626E51F8C}"/>
              </a:ext>
            </a:extLst>
          </p:cNvPr>
          <p:cNvSpPr/>
          <p:nvPr/>
        </p:nvSpPr>
        <p:spPr>
          <a:xfrm>
            <a:off x="65255" y="4744586"/>
            <a:ext cx="1396446" cy="108329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Etap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Patisipasyon</a:t>
            </a:r>
            <a:endParaRPr lang="en-US" sz="1600" dirty="0">
              <a:solidFill>
                <a:srgbClr val="002060"/>
              </a:solidFill>
              <a:latin typeface="Aptos ExtraBold"/>
              <a:ea typeface="Calibri"/>
              <a:cs typeface="Calibri"/>
            </a:endParaRPr>
          </a:p>
        </p:txBody>
      </p:sp>
      <p:sp>
        <p:nvSpPr>
          <p:cNvPr id="61" name="Arrow: Pentagon 60">
            <a:extLst>
              <a:ext uri="{FF2B5EF4-FFF2-40B4-BE49-F238E27FC236}">
                <a16:creationId xmlns:a16="http://schemas.microsoft.com/office/drawing/2014/main" id="{C9E39F3A-54D3-2B30-D938-218477A9722A}"/>
              </a:ext>
            </a:extLst>
          </p:cNvPr>
          <p:cNvSpPr/>
          <p:nvPr/>
        </p:nvSpPr>
        <p:spPr>
          <a:xfrm>
            <a:off x="10209067" y="3463635"/>
            <a:ext cx="1913656" cy="839931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Finalize  +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Soumèt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rekòmandasyon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yo</a:t>
            </a:r>
            <a:endParaRPr lang="en-US" sz="1400" dirty="0">
              <a:solidFill>
                <a:srgbClr val="002060"/>
              </a:solidFill>
              <a:latin typeface="Aptos ExtraBold"/>
              <a:ea typeface="Calibri"/>
              <a:cs typeface="Calibri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E8E19AC-5A60-3184-A1B8-450BDD38B57C}"/>
              </a:ext>
            </a:extLst>
          </p:cNvPr>
          <p:cNvSpPr/>
          <p:nvPr/>
        </p:nvSpPr>
        <p:spPr>
          <a:xfrm>
            <a:off x="8484077" y="3464291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Modifye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bouyon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rekòmandasyon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yo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sou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baz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kòmantè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yo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 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E3CC4D7-36FF-C8E7-F251-B5DC5E5D3899}"/>
              </a:ext>
            </a:extLst>
          </p:cNvPr>
          <p:cNvSpPr/>
          <p:nvPr/>
        </p:nvSpPr>
        <p:spPr>
          <a:xfrm>
            <a:off x="6760919" y="3464292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Pibliye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bouyon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rekòmadasyon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yo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pou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kòmantè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piblik</a:t>
            </a:r>
            <a:endParaRPr lang="en-US" sz="1600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E9E8025-2D0B-A6C8-0394-C32F265904E4}"/>
              </a:ext>
            </a:extLst>
          </p:cNvPr>
          <p:cNvSpPr/>
          <p:nvPr/>
        </p:nvSpPr>
        <p:spPr>
          <a:xfrm>
            <a:off x="5037760" y="3464291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Modifye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bouyon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rekòmandasyon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yo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+ prepare l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pou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piblik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la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6F3911A-04E8-8908-8329-8A5F13388EF5}"/>
              </a:ext>
            </a:extLst>
          </p:cNvPr>
          <p:cNvSpPr/>
          <p:nvPr/>
        </p:nvSpPr>
        <p:spPr>
          <a:xfrm>
            <a:off x="3323260" y="3464291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Ekri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bouyon </a:t>
            </a:r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rekòmandasyon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yo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D4EDEEA-703D-7CCC-DC12-C9ED421BC795}"/>
              </a:ext>
            </a:extLst>
          </p:cNvPr>
          <p:cNvSpPr/>
          <p:nvPr/>
        </p:nvSpPr>
        <p:spPr>
          <a:xfrm>
            <a:off x="1600101" y="3464292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Analize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kòmantè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Avril </a:t>
            </a:r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yo</a:t>
            </a:r>
            <a:endParaRPr lang="en-US" sz="1600" dirty="0"/>
          </a:p>
        </p:txBody>
      </p:sp>
      <p:sp>
        <p:nvSpPr>
          <p:cNvPr id="1584" name="Rectangle 1583">
            <a:extLst>
              <a:ext uri="{FF2B5EF4-FFF2-40B4-BE49-F238E27FC236}">
                <a16:creationId xmlns:a16="http://schemas.microsoft.com/office/drawing/2014/main" id="{4417856E-CDAD-74CE-D6A5-3F2A85AC3D33}"/>
              </a:ext>
            </a:extLst>
          </p:cNvPr>
          <p:cNvSpPr/>
          <p:nvPr/>
        </p:nvSpPr>
        <p:spPr>
          <a:xfrm>
            <a:off x="67449" y="3462020"/>
            <a:ext cx="1395188" cy="84287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Etap</a:t>
            </a:r>
            <a:r>
              <a:rPr lang="en-US" sz="1600" b="1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Rapò</a:t>
            </a:r>
            <a:endParaRPr lang="en-US" sz="1600" b="1" dirty="0">
              <a:solidFill>
                <a:srgbClr val="002060"/>
              </a:solidFill>
              <a:latin typeface="Aptos ExtraBold"/>
              <a:ea typeface="Calibri"/>
              <a:cs typeface="Calibri"/>
            </a:endParaRPr>
          </a:p>
        </p:txBody>
      </p:sp>
      <p:sp>
        <p:nvSpPr>
          <p:cNvPr id="41" name="Arrow: Pentagon 40">
            <a:extLst>
              <a:ext uri="{FF2B5EF4-FFF2-40B4-BE49-F238E27FC236}">
                <a16:creationId xmlns:a16="http://schemas.microsoft.com/office/drawing/2014/main" id="{D363533C-8FA7-5ACB-4270-1862BD97EA09}"/>
              </a:ext>
            </a:extLst>
          </p:cNvPr>
          <p:cNvSpPr/>
          <p:nvPr/>
        </p:nvSpPr>
        <p:spPr>
          <a:xfrm>
            <a:off x="10209068" y="2208068"/>
            <a:ext cx="1913656" cy="796636"/>
          </a:xfrm>
          <a:prstGeom prst="homePlate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a typeface="Calibri"/>
                <a:cs typeface="Calibri"/>
              </a:rPr>
              <a:t>Jen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867722C-7844-EBDE-2BD4-4102743E6E4A}"/>
              </a:ext>
            </a:extLst>
          </p:cNvPr>
          <p:cNvSpPr/>
          <p:nvPr/>
        </p:nvSpPr>
        <p:spPr>
          <a:xfrm>
            <a:off x="8484081" y="2208726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Aptos ExtraBold"/>
                <a:ea typeface="Calibri"/>
                <a:cs typeface="Calibri"/>
              </a:rPr>
              <a:t>Me</a:t>
            </a: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23C9649-45FB-01A5-0AF4-86D5C3115A24}"/>
              </a:ext>
            </a:extLst>
          </p:cNvPr>
          <p:cNvSpPr/>
          <p:nvPr/>
        </p:nvSpPr>
        <p:spPr>
          <a:xfrm>
            <a:off x="6760921" y="2208725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Aptos ExtraBold"/>
                <a:ea typeface="Calibri"/>
                <a:cs typeface="Calibri"/>
              </a:rPr>
              <a:t>Avril</a:t>
            </a:r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1576D8C-B85B-0FAD-79CC-1B61199CC46D}"/>
              </a:ext>
            </a:extLst>
          </p:cNvPr>
          <p:cNvSpPr/>
          <p:nvPr/>
        </p:nvSpPr>
        <p:spPr>
          <a:xfrm>
            <a:off x="5037761" y="2208724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Aptos ExtraBold"/>
                <a:ea typeface="Calibri"/>
                <a:cs typeface="Calibri"/>
              </a:rPr>
              <a:t>Mas</a:t>
            </a:r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1BBC547-6A1A-4E75-40DB-7CF94470822D}"/>
              </a:ext>
            </a:extLst>
          </p:cNvPr>
          <p:cNvSpPr/>
          <p:nvPr/>
        </p:nvSpPr>
        <p:spPr>
          <a:xfrm>
            <a:off x="3323260" y="2208723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atin typeface="Aptos ExtraBold"/>
                <a:ea typeface="Calibri"/>
                <a:cs typeface="Calibri"/>
              </a:rPr>
              <a:t>Fevriye</a:t>
            </a:r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039837E-16DE-35CA-F884-66A45ABC1BA4}"/>
              </a:ext>
            </a:extLst>
          </p:cNvPr>
          <p:cNvSpPr/>
          <p:nvPr/>
        </p:nvSpPr>
        <p:spPr>
          <a:xfrm>
            <a:off x="1600102" y="2208724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atin typeface="Aptos ExtraBold"/>
                <a:ea typeface="Calibri"/>
                <a:cs typeface="Calibri"/>
              </a:rPr>
              <a:t>Janvye</a:t>
            </a:r>
            <a:endParaRPr lang="en-US" dirty="0"/>
          </a:p>
        </p:txBody>
      </p:sp>
      <p:sp>
        <p:nvSpPr>
          <p:cNvPr id="1583" name="Rectangle 1582">
            <a:extLst>
              <a:ext uri="{FF2B5EF4-FFF2-40B4-BE49-F238E27FC236}">
                <a16:creationId xmlns:a16="http://schemas.microsoft.com/office/drawing/2014/main" id="{2ADD5C8E-3326-16C4-8F20-DFEE7C491A1D}"/>
              </a:ext>
            </a:extLst>
          </p:cNvPr>
          <p:cNvSpPr/>
          <p:nvPr/>
        </p:nvSpPr>
        <p:spPr>
          <a:xfrm>
            <a:off x="67450" y="2208731"/>
            <a:ext cx="1383982" cy="79207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atin typeface="Aptos ExtraBold"/>
                <a:ea typeface="Calibri"/>
                <a:cs typeface="Calibri"/>
              </a:rPr>
              <a:t>Mwa</a:t>
            </a:r>
            <a:endParaRPr lang="en-US" dirty="0">
              <a:latin typeface="Aptos ExtraBold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DF5132-1387-C392-3CF6-FBDAFE60B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Calibri Light"/>
                <a:cs typeface="Calibri Light"/>
              </a:rPr>
              <a:t>Kalandriye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ajou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Pwojè</a:t>
            </a:r>
            <a:r>
              <a:rPr lang="en-US" dirty="0">
                <a:ea typeface="Calibri Light"/>
                <a:cs typeface="Calibri Light"/>
              </a:rPr>
              <a:t>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083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6EE84-EC84-ACA4-5095-9AAC13BFA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F8E4-8F89-56C9-12F3-7A807295E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Plan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Pwojè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a: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Fevriye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D3A1C-71C6-2D10-F8A0-DD243646A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ETAP POU FEVRIYE</a:t>
            </a:r>
            <a:endParaRPr lang="en-US" dirty="0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Prepare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sansibilizasyon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Odyans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Piblik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Avril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Bouyon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inisyal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rekòmandasyon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sou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baz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echanj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Janvye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i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(Prepare </a:t>
            </a:r>
            <a:r>
              <a:rPr lang="en-US" sz="2800" i="1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Gwoup</a:t>
            </a:r>
            <a:r>
              <a:rPr lang="en-US" sz="2800" i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i="1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Echanj</a:t>
            </a:r>
            <a:r>
              <a:rPr lang="en-US" sz="2800" i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sou </a:t>
            </a:r>
            <a:r>
              <a:rPr lang="en-US" sz="2800" i="1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Lojman</a:t>
            </a:r>
            <a:r>
              <a:rPr lang="en-US" sz="2800" i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i="1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Sosyal</a:t>
            </a:r>
            <a:r>
              <a:rPr lang="en-US" sz="2800" i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i="1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800" i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) </a:t>
            </a:r>
            <a:endParaRPr lang="en-US" dirty="0"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3A32DA-38FE-23DD-05FA-7046C2E34193}"/>
              </a:ext>
            </a:extLst>
          </p:cNvPr>
          <p:cNvSpPr txBox="1"/>
          <p:nvPr/>
        </p:nvSpPr>
        <p:spPr>
          <a:xfrm>
            <a:off x="6461760" y="2153919"/>
            <a:ext cx="4998720" cy="4122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Sa ki gen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pou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fèt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pou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Reyinyon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Fevriye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Gwoup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Travay la: </a:t>
            </a:r>
            <a:br>
              <a:rPr lang="en-US" sz="2100" b="1" dirty="0">
                <a:latin typeface="Aptos Narrow"/>
              </a:rPr>
            </a:br>
            <a:br>
              <a:rPr lang="en-US" sz="2100" b="1" dirty="0">
                <a:latin typeface="Aptos Narrow"/>
              </a:rPr>
            </a:b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Manm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Gwoup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Travay la ap gen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dokiman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yo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alavans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analiz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ak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kòmantè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+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deba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nan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reyinyon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an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anvan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okenn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vòt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kapab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fèt</a:t>
            </a:r>
            <a:endParaRPr lang="en-US" sz="2100" dirty="0">
              <a:latin typeface="Aptos Narrow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Vòt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sou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dokiman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sansibilizasyon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Odyans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Piblik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yo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 </a:t>
            </a:r>
            <a:endParaRPr lang="en-US" sz="2100" dirty="0">
              <a:latin typeface="Aptos Narrow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Debat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bouyon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inisyal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rekòmandasyon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yo</a:t>
            </a:r>
            <a:endParaRPr lang="en-US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(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Vòt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ajannda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,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dat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ak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lang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sansibilizasyon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Gwoup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deba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sou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Lojman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Sosyal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yo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) 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591C77D-070D-3A13-149D-0209B873E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600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4A3B5-92EE-7270-EE20-664406136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1D56E-F93B-FE77-54A6-F5142F562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Plan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Projè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a: Mas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807C6-D848-6B7C-B78D-CE233748D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ETAP MAS YO</a:t>
            </a:r>
            <a:endParaRPr lang="en-US" dirty="0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Mennen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Sansibilizasyon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Odyans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Piblik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Avril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endParaRPr lang="en-US" sz="2800" dirty="0">
              <a:solidFill>
                <a:srgbClr val="404040"/>
              </a:solidFill>
              <a:latin typeface="Aptos Narrow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Prepare bouyon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Ajannda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Odyans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Piblik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Prepare bouyon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Ankèt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Odyans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Piblik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paralèl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Prepare bouyon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rekòmandasyon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sou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baz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Fidbak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Fevriye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i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(</a:t>
            </a:r>
            <a:r>
              <a:rPr lang="en-US" sz="2800" i="1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Òganize</a:t>
            </a:r>
            <a:r>
              <a:rPr lang="en-US" sz="2800" i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i="1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Gwoup</a:t>
            </a:r>
            <a:r>
              <a:rPr lang="en-US" sz="2800" i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i="1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deba</a:t>
            </a:r>
            <a:r>
              <a:rPr lang="en-US" sz="2800" i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sou </a:t>
            </a:r>
            <a:r>
              <a:rPr lang="en-US" sz="2800" i="1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Lojman</a:t>
            </a:r>
            <a:r>
              <a:rPr lang="en-US" sz="2800" i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i="1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Sosyal</a:t>
            </a:r>
            <a:r>
              <a:rPr lang="en-US" sz="2800" i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i="1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800" i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)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</a:p>
          <a:p>
            <a:pPr marL="0" indent="0">
              <a:buClr>
                <a:srgbClr val="004B24"/>
              </a:buClr>
              <a:buNone/>
            </a:pPr>
            <a:endParaRPr lang="en-US" sz="2800" i="1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814BDC-3BA7-42EE-3BC9-1C89F9EB712D}"/>
              </a:ext>
            </a:extLst>
          </p:cNvPr>
          <p:cNvSpPr txBox="1"/>
          <p:nvPr/>
        </p:nvSpPr>
        <p:spPr>
          <a:xfrm>
            <a:off x="6461760" y="2051592"/>
            <a:ext cx="4998720" cy="43025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Sa ki gen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pou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fèt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pou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Reyinyon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Mas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Gwoup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Travay la: </a:t>
            </a:r>
            <a:br>
              <a:rPr lang="en-US" sz="2100" b="1" dirty="0">
                <a:latin typeface="Aptos Narrow"/>
              </a:rPr>
            </a:br>
            <a:br>
              <a:rPr lang="en-US" sz="2100" b="1" dirty="0">
                <a:latin typeface="Aptos Narrow"/>
              </a:rPr>
            </a:b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Manm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Gwoup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Travay la ap gen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dokiman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yo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alavans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analiz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ak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kòmantè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+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deba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nan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reyinyon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an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anvan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okenn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vòt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kapab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fèt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  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Vòt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sou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Ajannda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Odyans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Piblik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lan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Vòt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sou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Ankèt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la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Fè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echanj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sou bouyon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rekòmandasyn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yo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Vòt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divilge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bouyon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rekòmandasyon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yo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peryòd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30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jou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kòmantè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piblik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la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FA4E36A-24AB-78AC-8E66-2EAFF7060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2259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73D4D-E4A5-8A2E-0D85-6D6DD0F37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D21E9-25EE-1B5D-40CB-7694DC4BD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Plan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Pwojè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a: Avril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F4DE1-7310-0827-6E63-A8F101B88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60972"/>
            <a:ext cx="4500880" cy="4094202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ETAP AVRIL YO</a:t>
            </a:r>
            <a:endParaRPr lang="en-US" dirty="0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Lanse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Ankèt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la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Òganize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Odyans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Piblik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endParaRPr lang="en-US" sz="2800" dirty="0">
              <a:solidFill>
                <a:srgbClr val="404040"/>
              </a:solidFill>
              <a:latin typeface="Aptos Narrow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D512F7-9A60-BC79-0067-7538B0DC66EC}"/>
              </a:ext>
            </a:extLst>
          </p:cNvPr>
          <p:cNvSpPr txBox="1"/>
          <p:nvPr/>
        </p:nvSpPr>
        <p:spPr>
          <a:xfrm>
            <a:off x="6461760" y="2153919"/>
            <a:ext cx="4998720" cy="43025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Sa ki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pou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fèt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pou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Reyinyon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Avril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Gwoup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Travay la: </a:t>
            </a:r>
            <a:br>
              <a:rPr lang="en-US" sz="2100" b="1" dirty="0">
                <a:latin typeface="Aptos Narrow"/>
              </a:rPr>
            </a:br>
            <a:br>
              <a:rPr lang="en-US" sz="2100" b="1" dirty="0">
                <a:latin typeface="Aptos Narrow"/>
              </a:rPr>
            </a:b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Manm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Gwoup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Travay la ap gen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dokiman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yo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alavans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analiz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ak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kòmantè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+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deba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nan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reyinyon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an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anvan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okenn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vòt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kapab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fèt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Echanje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sou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sa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nou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te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tande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nan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Odyans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Piblik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yo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Echanje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sou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rezilta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preliminè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Ankèt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la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Echanje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sou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modifikasyon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final bouyon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rekòmandasyon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yo</a:t>
            </a:r>
            <a:endParaRPr lang="en-US" dirty="0"/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dirty="0">
              <a:solidFill>
                <a:srgbClr val="404040"/>
              </a:solidFill>
              <a:latin typeface="Aptos Narrow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4B4FF04-65E8-544F-18BB-CE741317D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2576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3460C5-28BE-4EB1-0CD4-CE16E8F08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E1211-36B3-FE41-1736-4016CE0B4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Plan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Pwojè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a: Me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877EB-3222-D8C1-5708-DB4678183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ETAP ME YO</a:t>
            </a:r>
            <a:endParaRPr lang="en-US" dirty="0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Apre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peryòd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30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jou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kòmantè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piblik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–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modifye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bouyon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rekòmandasyon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Finalize bouyon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rekòmandasyon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94605A-1F38-A4BF-5357-BB613103E92B}"/>
              </a:ext>
            </a:extLst>
          </p:cNvPr>
          <p:cNvSpPr txBox="1"/>
          <p:nvPr/>
        </p:nvSpPr>
        <p:spPr>
          <a:xfrm>
            <a:off x="6461760" y="2153919"/>
            <a:ext cx="4998720" cy="401167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Sa ki gen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pou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fèt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pou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Reyinyon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Me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Gwoup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Travay la: </a:t>
            </a:r>
            <a:br>
              <a:rPr lang="en-US" sz="2100" b="1" dirty="0">
                <a:latin typeface="Aptos Narrow"/>
              </a:rPr>
            </a:br>
            <a:br>
              <a:rPr lang="en-US" sz="2100" b="1" dirty="0">
                <a:latin typeface="Aptos Narrow"/>
              </a:rPr>
            </a:b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Manm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Gwoup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Travay la ap gen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dokiman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yo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alavans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analiz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ak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kòmantè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+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deba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nan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reyinyon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an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anvan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okenn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vòt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kapab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fèt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endParaRPr lang="en-US" sz="2100" dirty="0">
              <a:latin typeface="Aptos Narrow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Analize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modifikasyon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bouyon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rekòmandasyon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yo</a:t>
            </a:r>
            <a:endParaRPr lang="en-US" sz="2100" i="1" dirty="0">
              <a:solidFill>
                <a:srgbClr val="404040"/>
              </a:solidFill>
              <a:latin typeface="Aptos Narrow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Vote sou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finalizasyon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 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rekòmandasyon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yo</a:t>
            </a:r>
            <a:endParaRPr lang="en-US" sz="2100" i="1" dirty="0">
              <a:solidFill>
                <a:srgbClr val="404040"/>
              </a:solidFill>
              <a:latin typeface="Aptos Narrow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dirty="0">
              <a:solidFill>
                <a:srgbClr val="404040"/>
              </a:solidFill>
              <a:latin typeface="Aptos Narrow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6537B16-F980-51B1-4BE6-A29E805AA8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8162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75882-7591-AB6C-D0C9-C21081B3C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8CB4A-9730-28FD-9941-0DF088866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Plan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Pwojè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a: Jen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FD9A7-95A8-D1CB-7A3A-4DE28DD08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ETAP JEN YO</a:t>
            </a:r>
            <a:endParaRPr lang="en-US" dirty="0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Echanj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final sou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rapò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rekòmandasyon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Gwoup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Travay la  </a:t>
            </a:r>
            <a:endParaRPr lang="en-US" sz="2800" dirty="0">
              <a:solidFill>
                <a:srgbClr val="404040"/>
              </a:solidFill>
              <a:latin typeface="Aptos Narrow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4C4839-201B-389E-CEFC-FF1B4DF041C8}"/>
              </a:ext>
            </a:extLst>
          </p:cNvPr>
          <p:cNvSpPr txBox="1"/>
          <p:nvPr/>
        </p:nvSpPr>
        <p:spPr>
          <a:xfrm>
            <a:off x="6461760" y="2153919"/>
            <a:ext cx="4998720" cy="32504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Sa ki gen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pou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fèt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pou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Reyinyon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Jen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Gwoup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Travay la: </a:t>
            </a:r>
            <a:br>
              <a:rPr lang="en-US" sz="2100" b="1" dirty="0">
                <a:latin typeface="Aptos Narrow"/>
              </a:rPr>
            </a:br>
            <a:br>
              <a:rPr lang="en-US" sz="2100" b="1" dirty="0">
                <a:latin typeface="Aptos Narrow"/>
              </a:rPr>
            </a:b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Manm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Gwoup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Travay la ap gen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dokiman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yo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alavans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analiz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ak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kòmantè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+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deba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nan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reyinyon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an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anvan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okenn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vòt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kapab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fèt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endParaRPr lang="en-US" sz="2100" dirty="0">
              <a:latin typeface="Aptos Narrow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Vote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remèt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rapò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final la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dirty="0">
              <a:solidFill>
                <a:srgbClr val="404040"/>
              </a:solidFill>
              <a:latin typeface="Aptos Narrow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1A83D9C-8D11-7333-A70F-138596E0E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3663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Notifikasyon</a:t>
            </a:r>
            <a:r>
              <a:rPr lang="en-US" dirty="0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 sou </a:t>
            </a:r>
            <a:r>
              <a:rPr lang="en-US" dirty="0" err="1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Anrejistreman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48934"/>
            <a:ext cx="10058400" cy="382016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Reyinyon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sa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a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pral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anrejistre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, e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Depatman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Prezèvasyon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ak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Lwazi (DCR)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ak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/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oswa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Biwo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Egzekitif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sou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Enèji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&amp;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Afè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Anviwònmantal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kapab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chwazi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distribye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videyo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imaj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anrejistreman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vwa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ak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/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oswa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transkripsyon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tchat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la. </a:t>
            </a:r>
            <a:br>
              <a:rPr lang="en-US" sz="2400" dirty="0">
                <a:latin typeface="Aptos Narrow"/>
                <a:cs typeface="Arial" panose="020B0604020202020204" pitchFamily="34" charset="0"/>
              </a:rPr>
            </a:br>
            <a:br>
              <a:rPr lang="en-US" sz="2400" dirty="0">
                <a:latin typeface="Aptos Narrow"/>
                <a:cs typeface="Arial" panose="020B0604020202020204" pitchFamily="34" charset="0"/>
              </a:rPr>
            </a:b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Lè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 w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kontinye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 nan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reyinyon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vityèl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sa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 a,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ou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dakò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pou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patisipe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 nan yon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evènman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anrejistre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Anrejistreman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ak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transkripsyon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tchat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kapab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trete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kòm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achiv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piblik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Arial" panose="020B0604020202020204" pitchFamily="34" charset="0"/>
              </a:rPr>
              <a:t>.  </a:t>
            </a:r>
            <a:endParaRPr lang="en-US" sz="2400" dirty="0">
              <a:solidFill>
                <a:schemeClr val="tx1"/>
              </a:solidFill>
              <a:latin typeface="Aptos Narrow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FE7AB-35EA-863E-3B1A-841BBAE46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B8F18-D46C-881E-2ADD-6BDB44422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Plan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pou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Gwoup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Gwoup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Echanj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yo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Alavni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[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Vòt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34AC9-1166-4AD0-DCB5-250F09981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1410"/>
            <a:ext cx="10058400" cy="3877684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Pwopozisyon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3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Gwoup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Echanj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avèk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abitan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Sit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Otorite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Lojman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Cambridge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: </a:t>
            </a:r>
            <a:endParaRPr lang="en-US" dirty="0"/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en-US" sz="22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Woodrow Wilson Court </a:t>
            </a:r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en-US" sz="22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Putnam Gardens</a:t>
            </a:r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en-US" sz="22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Lyndon B Johnson Apartments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Menm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kontni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ak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gwoup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patisipasyon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/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echanj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ki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te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gen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anvan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Vòt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4468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77E42-DAA5-AED2-D4E5-AA0EDD5DF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EE6CB-316B-E627-ACD2-9E6CBFABB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Analiz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Pwosèvèbal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Reyinyon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1</a:t>
            </a:r>
            <a:r>
              <a:rPr lang="en-US" baseline="30000" dirty="0">
                <a:latin typeface="Aptos Display"/>
                <a:ea typeface="Calibri Light"/>
                <a:cs typeface="Calibri Light"/>
              </a:rPr>
              <a:t>ye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desanm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nan [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Vòt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12995-1C1D-5D77-78FC-BB0BE8E07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Gen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Anmandman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?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Vòt</a:t>
            </a: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7468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3D16B-8911-D177-2A2B-A228EA903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0FA491CF-CFF7-675E-DB4E-A7A41B20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73117" y="4011354"/>
            <a:ext cx="233680" cy="23368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DD7E9CF4-88F8-230E-B517-078D255C1DF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21037" y="2484323"/>
            <a:ext cx="1892129" cy="328774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sz="2000" b="1" dirty="0">
                <a:solidFill>
                  <a:srgbClr val="455F51"/>
                </a:solidFill>
                <a:latin typeface="Aptos Narrow"/>
              </a:rPr>
              <a:t>Jen</a:t>
            </a:r>
            <a:endParaRPr lang="en-US" sz="20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/>
            </a:endParaRPr>
          </a:p>
          <a:p>
            <a:endParaRPr lang="en-US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 err="1">
                <a:latin typeface="Aptos Narrow"/>
              </a:rPr>
              <a:t>Reyinyon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Femti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Gwoup</a:t>
            </a:r>
            <a:r>
              <a:rPr lang="en-US" sz="1800" dirty="0">
                <a:latin typeface="Aptos Narrow"/>
              </a:rPr>
              <a:t> Travay la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Aptos Narrow"/>
              </a:rPr>
              <a:t>Finalize </a:t>
            </a:r>
            <a:r>
              <a:rPr lang="en-US" sz="1800" dirty="0" err="1">
                <a:latin typeface="Aptos Narrow"/>
              </a:rPr>
              <a:t>rapò</a:t>
            </a:r>
            <a:r>
              <a:rPr lang="en-US" sz="1800" dirty="0">
                <a:latin typeface="Aptos Narrow"/>
              </a:rPr>
              <a:t> a epi </a:t>
            </a:r>
            <a:r>
              <a:rPr lang="en-US" sz="1800" dirty="0" err="1">
                <a:latin typeface="Aptos Narrow"/>
              </a:rPr>
              <a:t>soumèt</a:t>
            </a:r>
            <a:r>
              <a:rPr lang="en-US" sz="1800" dirty="0">
                <a:latin typeface="Aptos Narrow"/>
              </a:rPr>
              <a:t> li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4462117B-E26E-89D5-E266-58966407CD6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59558" y="2490057"/>
            <a:ext cx="1885979" cy="939445"/>
          </a:xfrm>
        </p:spPr>
        <p:txBody>
          <a:bodyPr vert="horz" lIns="0" tIns="45720" rIns="0" bIns="45720" rtlCol="0" anchor="t">
            <a:noAutofit/>
          </a:bodyPr>
          <a:lstStyle/>
          <a:p>
            <a:pPr algn="ctr"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000" b="1" dirty="0">
                <a:solidFill>
                  <a:srgbClr val="455F51"/>
                </a:solidFill>
                <a:latin typeface="Aptos Narrow"/>
              </a:rPr>
              <a:t>Avril - Me</a:t>
            </a:r>
            <a:endParaRPr lang="en-US" dirty="0"/>
          </a:p>
          <a:p>
            <a:endParaRPr lang="en-US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Aptos Narrow"/>
              </a:rPr>
              <a:t>Prepare bouyon </a:t>
            </a:r>
            <a:r>
              <a:rPr lang="en-US" sz="1800" dirty="0" err="1">
                <a:latin typeface="Aptos Narrow"/>
              </a:rPr>
              <a:t>rapò</a:t>
            </a:r>
            <a:r>
              <a:rPr lang="en-US" sz="1800" dirty="0">
                <a:latin typeface="Aptos Narrow"/>
              </a:rPr>
              <a:t> a </a:t>
            </a:r>
            <a:r>
              <a:rPr lang="en-US" sz="1800" dirty="0" err="1">
                <a:latin typeface="Aptos Narrow"/>
              </a:rPr>
              <a:t>pou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peryòd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kòmantè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piblik</a:t>
            </a:r>
            <a:r>
              <a:rPr lang="en-US" sz="1800" dirty="0">
                <a:latin typeface="Aptos Narrow"/>
              </a:rPr>
              <a:t>  la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00" dirty="0">
                <a:solidFill>
                  <a:srgbClr val="455F51"/>
                </a:solidFill>
                <a:latin typeface="Aptos Narrow"/>
              </a:rPr>
              <a:t> 2 </a:t>
            </a:r>
            <a:r>
              <a:rPr lang="en-US" sz="1700" dirty="0" err="1">
                <a:solidFill>
                  <a:srgbClr val="455F51"/>
                </a:solidFill>
                <a:latin typeface="Aptos Narrow"/>
              </a:rPr>
              <a:t>Odyans</a:t>
            </a:r>
            <a:r>
              <a:rPr lang="en-US" sz="1700" dirty="0">
                <a:solidFill>
                  <a:srgbClr val="455F51"/>
                </a:solidFill>
                <a:latin typeface="Aptos Narrow"/>
              </a:rPr>
              <a:t> </a:t>
            </a:r>
            <a:r>
              <a:rPr lang="en-US" sz="1700" dirty="0" err="1">
                <a:solidFill>
                  <a:srgbClr val="455F51"/>
                </a:solidFill>
                <a:latin typeface="Aptos Narrow"/>
              </a:rPr>
              <a:t>Piblik</a:t>
            </a:r>
            <a:r>
              <a:rPr lang="en-US" sz="1700" dirty="0">
                <a:solidFill>
                  <a:srgbClr val="455F51"/>
                </a:solidFill>
                <a:latin typeface="Aptos Narrow"/>
              </a:rPr>
              <a:t> </a:t>
            </a:r>
            <a:r>
              <a:rPr lang="en-US" sz="1700" dirty="0" err="1">
                <a:solidFill>
                  <a:srgbClr val="455F51"/>
                </a:solidFill>
                <a:latin typeface="Aptos Narrow"/>
              </a:rPr>
              <a:t>pou</a:t>
            </a:r>
            <a:r>
              <a:rPr lang="en-US" sz="1700" dirty="0">
                <a:solidFill>
                  <a:srgbClr val="455F51"/>
                </a:solidFill>
                <a:latin typeface="Aptos Narrow"/>
              </a:rPr>
              <a:t> </a:t>
            </a:r>
            <a:r>
              <a:rPr lang="en-US" sz="1700" dirty="0" err="1">
                <a:solidFill>
                  <a:srgbClr val="455F51"/>
                </a:solidFill>
                <a:latin typeface="Aptos Narrow"/>
              </a:rPr>
              <a:t>jwenn</a:t>
            </a:r>
            <a:r>
              <a:rPr lang="en-US" sz="1700" dirty="0">
                <a:solidFill>
                  <a:srgbClr val="455F51"/>
                </a:solidFill>
                <a:latin typeface="Aptos Narrow"/>
              </a:rPr>
              <a:t> </a:t>
            </a:r>
            <a:r>
              <a:rPr lang="en-US" sz="1700" dirty="0" err="1">
                <a:solidFill>
                  <a:srgbClr val="455F51"/>
                </a:solidFill>
                <a:latin typeface="Aptos Narrow"/>
              </a:rPr>
              <a:t>kòmantè</a:t>
            </a:r>
            <a:r>
              <a:rPr lang="en-US" sz="1700" dirty="0">
                <a:solidFill>
                  <a:srgbClr val="455F51"/>
                </a:solidFill>
                <a:latin typeface="Aptos Narrow"/>
              </a:rPr>
              <a:t> </a:t>
            </a:r>
            <a:r>
              <a:rPr lang="en-US" sz="1700">
                <a:solidFill>
                  <a:srgbClr val="455F51"/>
                </a:solidFill>
                <a:latin typeface="Aptos Narrow"/>
              </a:rPr>
              <a:t>sou bouyon rekòmandasyon</a:t>
            </a:r>
            <a:r>
              <a:rPr lang="en-US" sz="1700" dirty="0">
                <a:solidFill>
                  <a:srgbClr val="455F51"/>
                </a:solidFill>
                <a:latin typeface="Aptos Narrow"/>
              </a:rPr>
              <a:t> </a:t>
            </a:r>
            <a:r>
              <a:rPr lang="en-US" sz="1700" dirty="0" err="1">
                <a:solidFill>
                  <a:srgbClr val="455F51"/>
                </a:solidFill>
                <a:latin typeface="Aptos Narrow"/>
              </a:rPr>
              <a:t>yo</a:t>
            </a:r>
            <a:endParaRPr lang="en-US" sz="1800" dirty="0">
              <a:latin typeface="Aptos Narrow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00" dirty="0" err="1">
                <a:latin typeface="Aptos Narrow"/>
              </a:rPr>
              <a:t>Lanse</a:t>
            </a:r>
            <a:r>
              <a:rPr lang="en-US" sz="1700" dirty="0">
                <a:latin typeface="Aptos Narrow"/>
              </a:rPr>
              <a:t> </a:t>
            </a:r>
            <a:r>
              <a:rPr lang="en-US" sz="1700" dirty="0" err="1">
                <a:latin typeface="Aptos Narrow"/>
              </a:rPr>
              <a:t>ankèt</a:t>
            </a:r>
            <a:r>
              <a:rPr lang="en-US" sz="1700" dirty="0">
                <a:latin typeface="Aptos Narrow"/>
              </a:rPr>
              <a:t> </a:t>
            </a:r>
            <a:r>
              <a:rPr lang="en-US" sz="1700" dirty="0" err="1">
                <a:latin typeface="Aptos Narrow"/>
              </a:rPr>
              <a:t>fidbak</a:t>
            </a:r>
            <a:r>
              <a:rPr lang="en-US" sz="1700" dirty="0">
                <a:latin typeface="Aptos Narrow"/>
              </a:rPr>
              <a:t> sou bouyon </a:t>
            </a:r>
            <a:r>
              <a:rPr lang="en-US" sz="1700" dirty="0" err="1">
                <a:latin typeface="Aptos Narrow"/>
              </a:rPr>
              <a:t>rekòmandasyon</a:t>
            </a:r>
            <a:r>
              <a:rPr lang="en-US" sz="1700" dirty="0">
                <a:latin typeface="Aptos Narrow"/>
              </a:rPr>
              <a:t> </a:t>
            </a:r>
            <a:r>
              <a:rPr lang="en-US" sz="1700" dirty="0" err="1">
                <a:latin typeface="Aptos Narrow"/>
              </a:rPr>
              <a:t>yo</a:t>
            </a:r>
            <a:endParaRPr lang="en-US" sz="1700" dirty="0">
              <a:latin typeface="Aptos Narrow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00" dirty="0">
                <a:latin typeface="Aptos Narrow"/>
              </a:rPr>
              <a:t>2 </a:t>
            </a:r>
            <a:r>
              <a:rPr lang="en-US" sz="1700" dirty="0" err="1">
                <a:latin typeface="Aptos Narrow"/>
              </a:rPr>
              <a:t>Reyinyon</a:t>
            </a:r>
            <a:r>
              <a:rPr lang="en-US" sz="1700" dirty="0">
                <a:latin typeface="Aptos Narrow"/>
              </a:rPr>
              <a:t> </a:t>
            </a:r>
            <a:r>
              <a:rPr lang="en-US" sz="1700" dirty="0" err="1">
                <a:latin typeface="Aptos Narrow"/>
              </a:rPr>
              <a:t>Gwoup</a:t>
            </a:r>
            <a:r>
              <a:rPr lang="en-US" sz="1700" dirty="0">
                <a:latin typeface="Aptos Narrow"/>
              </a:rPr>
              <a:t> Travay la </a:t>
            </a:r>
            <a:r>
              <a:rPr lang="en-US" sz="1700" dirty="0" err="1">
                <a:latin typeface="Aptos Narrow"/>
              </a:rPr>
              <a:t>pou</a:t>
            </a:r>
            <a:r>
              <a:rPr lang="en-US" sz="1700" dirty="0">
                <a:latin typeface="Aptos Narrow"/>
              </a:rPr>
              <a:t> </a:t>
            </a:r>
            <a:r>
              <a:rPr lang="en-US" sz="1700" dirty="0" err="1">
                <a:latin typeface="Aptos Narrow"/>
              </a:rPr>
              <a:t>analize</a:t>
            </a:r>
            <a:r>
              <a:rPr lang="en-US" sz="1700" dirty="0">
                <a:latin typeface="Aptos Narrow"/>
              </a:rPr>
              <a:t> </a:t>
            </a:r>
            <a:r>
              <a:rPr lang="en-US" sz="1700" dirty="0" err="1">
                <a:latin typeface="Aptos Narrow"/>
              </a:rPr>
              <a:t>kòmantè</a:t>
            </a:r>
            <a:r>
              <a:rPr lang="en-US" sz="1700" dirty="0">
                <a:latin typeface="Aptos Narrow"/>
              </a:rPr>
              <a:t> </a:t>
            </a:r>
            <a:r>
              <a:rPr lang="en-US" sz="1700" dirty="0" err="1">
                <a:latin typeface="Aptos Narrow"/>
              </a:rPr>
              <a:t>yo</a:t>
            </a:r>
            <a:r>
              <a:rPr lang="en-US" sz="1700" dirty="0">
                <a:latin typeface="Aptos Narrow"/>
              </a:rPr>
              <a:t> </a:t>
            </a:r>
            <a:r>
              <a:rPr lang="en-US" sz="1700" dirty="0" err="1">
                <a:latin typeface="Aptos Narrow"/>
              </a:rPr>
              <a:t>ak</a:t>
            </a:r>
            <a:r>
              <a:rPr lang="en-US" sz="1700" dirty="0">
                <a:latin typeface="Aptos Narrow"/>
              </a:rPr>
              <a:t> finalize </a:t>
            </a:r>
            <a:r>
              <a:rPr lang="en-US" sz="1700" dirty="0" err="1">
                <a:latin typeface="Aptos Narrow"/>
              </a:rPr>
              <a:t>rekòmandasyon</a:t>
            </a:r>
            <a:r>
              <a:rPr lang="en-US" sz="1700" dirty="0">
                <a:latin typeface="Aptos Narrow"/>
              </a:rPr>
              <a:t> </a:t>
            </a:r>
            <a:r>
              <a:rPr lang="en-US" sz="1700" dirty="0" err="1">
                <a:latin typeface="Aptos Narrow"/>
              </a:rPr>
              <a:t>yo</a:t>
            </a:r>
            <a:endParaRPr lang="en-US" sz="1700" dirty="0">
              <a:latin typeface="Aptos Narrow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216BDE25-59DC-3F73-E2DD-172169DD70D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1609" y="2493137"/>
            <a:ext cx="1970888" cy="3554428"/>
          </a:xfrm>
          <a:noFill/>
        </p:spPr>
        <p:txBody>
          <a:bodyPr vert="horz" lIns="0" tIns="45720" rIns="0" bIns="45720" rtlCol="0" anchor="t">
            <a:noAutofit/>
          </a:bodyPr>
          <a:lstStyle/>
          <a:p>
            <a:pPr algn="ctr">
              <a:lnSpc>
                <a:spcPct val="90000"/>
              </a:lnSpc>
              <a:spcBef>
                <a:spcPts val="1200"/>
              </a:spcBef>
              <a:buClr>
                <a:srgbClr val="99CB38"/>
              </a:buClr>
              <a:defRPr/>
            </a:pPr>
            <a:r>
              <a:rPr lang="en-US" sz="2000" b="1" dirty="0">
                <a:solidFill>
                  <a:srgbClr val="455F51"/>
                </a:solidFill>
                <a:latin typeface="Aptos Narrow"/>
              </a:rPr>
              <a:t>Mas - Avril</a:t>
            </a:r>
            <a:endParaRPr lang="en-US" dirty="0"/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en-US" sz="1700" dirty="0">
                <a:latin typeface="Aptos Narrow"/>
              </a:rPr>
              <a:t>Prepare Bouyon </a:t>
            </a:r>
            <a:r>
              <a:rPr lang="en-US" sz="1700" dirty="0" err="1">
                <a:latin typeface="Aptos Narrow"/>
              </a:rPr>
              <a:t>rapò</a:t>
            </a:r>
            <a:r>
              <a:rPr lang="en-US" sz="1700" dirty="0">
                <a:latin typeface="Aptos Narrow"/>
              </a:rPr>
              <a:t> </a:t>
            </a:r>
            <a:r>
              <a:rPr lang="en-US" sz="1700" dirty="0" err="1">
                <a:latin typeface="Aptos Narrow"/>
              </a:rPr>
              <a:t>rezilta</a:t>
            </a:r>
            <a:r>
              <a:rPr lang="en-US" sz="1700" dirty="0">
                <a:latin typeface="Aptos Narrow"/>
              </a:rPr>
              <a:t> </a:t>
            </a:r>
            <a:r>
              <a:rPr lang="en-US" sz="1700" dirty="0" err="1">
                <a:latin typeface="Aptos Narrow"/>
              </a:rPr>
              <a:t>ak</a:t>
            </a:r>
            <a:r>
              <a:rPr lang="en-US" sz="1700" dirty="0">
                <a:latin typeface="Aptos Narrow"/>
              </a:rPr>
              <a:t> </a:t>
            </a:r>
            <a:r>
              <a:rPr lang="en-US" sz="1700" dirty="0" err="1">
                <a:latin typeface="Aptos Narrow"/>
              </a:rPr>
              <a:t>rekòmandasyon</a:t>
            </a:r>
            <a:r>
              <a:rPr lang="en-US" sz="1700" dirty="0">
                <a:latin typeface="Aptos Narrow"/>
              </a:rPr>
              <a:t> </a:t>
            </a:r>
            <a:r>
              <a:rPr lang="en-US" sz="1700" dirty="0" err="1">
                <a:latin typeface="Aptos Narrow"/>
              </a:rPr>
              <a:t>yo</a:t>
            </a:r>
            <a:endParaRPr lang="en-US" sz="1800" dirty="0">
              <a:latin typeface="Aptos Narrow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en-US" sz="1700" dirty="0" err="1">
                <a:latin typeface="Aptos Narrow"/>
              </a:rPr>
              <a:t>Sansibilizasyon</a:t>
            </a:r>
            <a:r>
              <a:rPr lang="en-US" sz="1700" dirty="0">
                <a:latin typeface="Aptos Narrow"/>
              </a:rPr>
              <a:t> </a:t>
            </a:r>
            <a:r>
              <a:rPr lang="en-US" sz="1700" dirty="0" err="1">
                <a:latin typeface="Aptos Narrow"/>
              </a:rPr>
              <a:t>pou</a:t>
            </a:r>
            <a:r>
              <a:rPr lang="en-US" sz="1700" dirty="0">
                <a:latin typeface="Aptos Narrow"/>
              </a:rPr>
              <a:t> </a:t>
            </a:r>
            <a:r>
              <a:rPr lang="en-US" sz="1700" dirty="0" err="1">
                <a:latin typeface="Aptos Narrow"/>
              </a:rPr>
              <a:t>pwochen</a:t>
            </a:r>
            <a:r>
              <a:rPr lang="en-US" sz="1700" dirty="0">
                <a:latin typeface="Aptos Narrow"/>
              </a:rPr>
              <a:t> </a:t>
            </a:r>
            <a:r>
              <a:rPr lang="en-US" sz="1700" dirty="0" err="1">
                <a:latin typeface="Aptos Narrow"/>
              </a:rPr>
              <a:t>patisipasyon</a:t>
            </a:r>
            <a:r>
              <a:rPr lang="en-US" sz="1700" dirty="0">
                <a:latin typeface="Aptos Narrow"/>
              </a:rPr>
              <a:t> an</a:t>
            </a: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en-US" sz="1800" dirty="0">
                <a:latin typeface="Aptos Narrow"/>
              </a:rPr>
              <a:t>2 </a:t>
            </a:r>
            <a:r>
              <a:rPr lang="en-US" sz="1800" dirty="0" err="1">
                <a:latin typeface="Aptos Narrow"/>
              </a:rPr>
              <a:t>Reyinyon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Gwoup</a:t>
            </a:r>
            <a:r>
              <a:rPr lang="en-US" sz="1800" dirty="0">
                <a:latin typeface="Aptos Narrow"/>
              </a:rPr>
              <a:t> Travay la </a:t>
            </a:r>
            <a:r>
              <a:rPr lang="en-US" sz="1800" dirty="0" err="1">
                <a:latin typeface="Aptos Narrow"/>
              </a:rPr>
              <a:t>pou</a:t>
            </a:r>
            <a:r>
              <a:rPr lang="en-US" sz="1800" dirty="0">
                <a:latin typeface="Aptos Narrow"/>
              </a:rPr>
              <a:t> pale sou bouyon </a:t>
            </a:r>
            <a:r>
              <a:rPr lang="en-US" sz="1800" dirty="0" err="1">
                <a:latin typeface="Aptos Narrow"/>
              </a:rPr>
              <a:t>rekòmandasyon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yo</a:t>
            </a:r>
            <a:r>
              <a:rPr lang="en-US" sz="1800" dirty="0">
                <a:latin typeface="Aptos Narrow"/>
              </a:rPr>
              <a:t> + </a:t>
            </a:r>
            <a:r>
              <a:rPr lang="en-US" sz="1800" dirty="0" err="1">
                <a:latin typeface="Aptos Narrow"/>
              </a:rPr>
              <a:t>patisipasyon</a:t>
            </a:r>
            <a:endParaRPr lang="en-US" sz="1800" dirty="0">
              <a:latin typeface="Aptos Narrow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endParaRPr lang="en-US" sz="1800" dirty="0">
              <a:latin typeface="Aptos Narrow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endParaRPr lang="en-US" sz="1800" dirty="0">
              <a:latin typeface="Aptos Narrow"/>
            </a:endParaRPr>
          </a:p>
          <a:p>
            <a:pPr marL="171450" indent="-171450">
              <a:buFont typeface="Wingdings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7" name="Text Placeholder 27" descr="-Task Force meeting #2 &#10;(9/12)&#10;-Develop a Community Engagement Strategy&#10;-Develop the structure and content for the public hearings&#10;">
            <a:extLst>
              <a:ext uri="{FF2B5EF4-FFF2-40B4-BE49-F238E27FC236}">
                <a16:creationId xmlns:a16="http://schemas.microsoft.com/office/drawing/2014/main" id="{AC107CEE-1FDE-E09A-58DF-460C5C76277B}"/>
              </a:ext>
            </a:extLst>
          </p:cNvPr>
          <p:cNvSpPr txBox="1">
            <a:spLocks/>
          </p:cNvSpPr>
          <p:nvPr/>
        </p:nvSpPr>
        <p:spPr>
          <a:xfrm>
            <a:off x="2927288" y="2548545"/>
            <a:ext cx="2153768" cy="3499020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ts val="15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200" b="0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000" b="1" dirty="0" err="1">
                <a:solidFill>
                  <a:srgbClr val="455F51"/>
                </a:solidFill>
                <a:latin typeface="Aptos Narrow"/>
              </a:rPr>
              <a:t>Fevriye</a:t>
            </a:r>
            <a:r>
              <a:rPr lang="en-US" sz="2000" b="1" dirty="0">
                <a:solidFill>
                  <a:srgbClr val="455F51"/>
                </a:solidFill>
                <a:latin typeface="Aptos Narrow"/>
              </a:rPr>
              <a:t> - Mas</a:t>
            </a:r>
            <a:endParaRPr lang="en-US" dirty="0"/>
          </a:p>
          <a:p>
            <a:endParaRPr lang="en-US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Aptos Narrow"/>
              </a:rPr>
              <a:t>De (2) </a:t>
            </a:r>
            <a:r>
              <a:rPr lang="en-US" sz="1800" dirty="0" err="1">
                <a:latin typeface="Aptos Narrow"/>
              </a:rPr>
              <a:t>Reyinyon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Gwoup</a:t>
            </a:r>
            <a:r>
              <a:rPr lang="en-US" sz="1800" dirty="0">
                <a:latin typeface="Aptos Narrow"/>
              </a:rPr>
              <a:t> Travay la (pa </a:t>
            </a:r>
            <a:r>
              <a:rPr lang="en-US" sz="1800" dirty="0" err="1">
                <a:latin typeface="Aptos Narrow"/>
              </a:rPr>
              <a:t>mwa</a:t>
            </a:r>
            <a:r>
              <a:rPr lang="en-US" sz="1800" dirty="0">
                <a:latin typeface="Aptos Narrow"/>
              </a:rPr>
              <a:t>) </a:t>
            </a:r>
            <a:r>
              <a:rPr lang="en-US" sz="1800" dirty="0" err="1">
                <a:latin typeface="Aptos Narrow"/>
              </a:rPr>
              <a:t>pou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kontinye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devlope</a:t>
            </a:r>
            <a:r>
              <a:rPr lang="en-US" sz="1800" dirty="0">
                <a:latin typeface="Aptos Narrow"/>
              </a:rPr>
              <a:t> bouyon </a:t>
            </a:r>
            <a:r>
              <a:rPr lang="en-US" sz="1800" dirty="0" err="1">
                <a:latin typeface="Aptos Narrow"/>
              </a:rPr>
              <a:t>rekòmandasyon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yo</a:t>
            </a:r>
            <a:endParaRPr lang="en-US" sz="1800" dirty="0">
              <a:latin typeface="Aptos Narrow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endParaRPr lang="en-US" sz="1800" dirty="0">
              <a:latin typeface="Aptos Narrow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Aptos Narrow"/>
              </a:rPr>
              <a:t>Prepare </a:t>
            </a:r>
            <a:r>
              <a:rPr lang="en-US" sz="1800" dirty="0" err="1">
                <a:latin typeface="Aptos Narrow"/>
              </a:rPr>
              <a:t>Patisipasyon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pou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peryòd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kòmantè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piblik</a:t>
            </a:r>
            <a:r>
              <a:rPr lang="en-US" sz="1800" dirty="0">
                <a:latin typeface="Aptos Narrow"/>
              </a:rPr>
              <a:t> la</a:t>
            </a:r>
          </a:p>
          <a:p>
            <a:pPr>
              <a:buClr>
                <a:srgbClr val="004B24"/>
              </a:buClr>
            </a:pPr>
            <a:endParaRPr lang="en-US" sz="1800" dirty="0">
              <a:latin typeface="Aptos Narrow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Aptos Narrow"/>
              </a:rPr>
              <a:t>2 </a:t>
            </a:r>
            <a:r>
              <a:rPr lang="en-US" sz="1800" dirty="0" err="1">
                <a:latin typeface="Aptos Narrow"/>
              </a:rPr>
              <a:t>Gwoup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Echanj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pou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abitan</a:t>
            </a:r>
            <a:r>
              <a:rPr lang="en-US" sz="1800" dirty="0">
                <a:latin typeface="Aptos Narrow"/>
              </a:rPr>
              <a:t> ki sou Sit </a:t>
            </a:r>
            <a:r>
              <a:rPr lang="en-US" sz="1800" dirty="0" err="1">
                <a:latin typeface="Aptos Narrow"/>
              </a:rPr>
              <a:t>priyoritè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Otorite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Laojman</a:t>
            </a:r>
            <a:r>
              <a:rPr lang="en-US" sz="1800" dirty="0">
                <a:latin typeface="Aptos Narrow"/>
              </a:rPr>
              <a:t> Cambridge  </a:t>
            </a:r>
            <a:r>
              <a:rPr lang="en-US" sz="1800" dirty="0" err="1">
                <a:latin typeface="Aptos Narrow"/>
              </a:rPr>
              <a:t>yo</a:t>
            </a:r>
            <a:r>
              <a:rPr lang="en-US" sz="1800" dirty="0">
                <a:latin typeface="Aptos Narrow"/>
              </a:rPr>
              <a:t> </a:t>
            </a:r>
            <a:endParaRPr lang="en-US" dirty="0">
              <a:ea typeface="Calibri"/>
              <a:cs typeface="Calibri"/>
            </a:endParaRPr>
          </a:p>
          <a:p>
            <a:pPr>
              <a:buClr>
                <a:srgbClr val="004B24"/>
              </a:buClr>
            </a:pPr>
            <a:endParaRPr lang="en-US" sz="1800" dirty="0">
              <a:latin typeface="Aptos Narrow"/>
            </a:endParaRPr>
          </a:p>
          <a:p>
            <a:endParaRPr lang="en-US" sz="1800" dirty="0">
              <a:latin typeface="Aptos Narrow"/>
            </a:endParaRPr>
          </a:p>
          <a:p>
            <a:pPr marL="171450" indent="-171450">
              <a:buClr>
                <a:srgbClr val="99CB38"/>
              </a:buClr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8C06DE6-A924-E6A1-226F-4405FEEAC06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28675" y="2553034"/>
            <a:ext cx="1975486" cy="3219032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None/>
              <a:tabLst/>
              <a:defRPr/>
            </a:pPr>
            <a:r>
              <a:rPr lang="en-US" sz="2000" b="1" dirty="0" err="1">
                <a:solidFill>
                  <a:srgbClr val="455F51"/>
                </a:solidFill>
                <a:latin typeface="Aptos Narrow"/>
              </a:rPr>
              <a:t>Janvye</a:t>
            </a:r>
            <a:endParaRPr lang="en-US" dirty="0">
              <a:ea typeface="+mn-ea"/>
              <a:cs typeface="+mn-cs"/>
            </a:endParaRPr>
          </a:p>
          <a:p>
            <a:endParaRPr lang="en-US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 err="1">
                <a:latin typeface="Aptos Narrow"/>
              </a:rPr>
              <a:t>Reyinyon</a:t>
            </a:r>
            <a:r>
              <a:rPr lang="en-US" sz="1800" dirty="0">
                <a:latin typeface="Aptos Narrow"/>
              </a:rPr>
              <a:t> # 6 </a:t>
            </a:r>
            <a:r>
              <a:rPr lang="en-US" sz="1800" dirty="0" err="1">
                <a:latin typeface="Aptos Narrow"/>
              </a:rPr>
              <a:t>Gwoup</a:t>
            </a:r>
            <a:r>
              <a:rPr lang="en-US" sz="1800" dirty="0">
                <a:latin typeface="Aptos Narrow"/>
              </a:rPr>
              <a:t> Travay la (28 </a:t>
            </a:r>
            <a:r>
              <a:rPr lang="en-US" sz="1800" dirty="0" err="1">
                <a:latin typeface="Aptos Narrow"/>
              </a:rPr>
              <a:t>janvye</a:t>
            </a:r>
            <a:r>
              <a:rPr lang="en-US" sz="1800" dirty="0">
                <a:latin typeface="Aptos Narrow"/>
              </a:rPr>
              <a:t>): </a:t>
            </a:r>
            <a:r>
              <a:rPr lang="en-US" sz="1800" dirty="0" err="1">
                <a:latin typeface="Aptos Narrow"/>
              </a:rPr>
              <a:t>Analize</a:t>
            </a:r>
            <a:r>
              <a:rPr lang="en-US" sz="1800" dirty="0">
                <a:latin typeface="Aptos Narrow"/>
              </a:rPr>
              <a:t> Done </a:t>
            </a:r>
            <a:r>
              <a:rPr lang="en-US" sz="1800" dirty="0" err="1">
                <a:latin typeface="Aptos Narrow"/>
              </a:rPr>
              <a:t>Patisipasyon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Otòn</a:t>
            </a:r>
            <a:r>
              <a:rPr lang="en-US" sz="1800" dirty="0">
                <a:latin typeface="Aptos Narrow"/>
              </a:rPr>
              <a:t> nan &amp; </a:t>
            </a:r>
            <a:r>
              <a:rPr lang="en-US" sz="1800" dirty="0" err="1">
                <a:latin typeface="Aptos Narrow"/>
              </a:rPr>
              <a:t>Fè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echanj</a:t>
            </a:r>
            <a:r>
              <a:rPr lang="en-US" sz="1800" dirty="0">
                <a:latin typeface="Aptos Narrow"/>
              </a:rPr>
              <a:t> sou </a:t>
            </a:r>
            <a:r>
              <a:rPr lang="en-US" sz="1800" dirty="0" err="1">
                <a:latin typeface="Aptos Narrow"/>
              </a:rPr>
              <a:t>lide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inisyal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pou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rekòmandasyon</a:t>
            </a:r>
            <a:r>
              <a:rPr lang="en-US" sz="1800" dirty="0">
                <a:latin typeface="Aptos Narrow"/>
              </a:rPr>
              <a:t> </a:t>
            </a:r>
            <a:r>
              <a:rPr lang="en-US" sz="1800" dirty="0" err="1">
                <a:latin typeface="Aptos Narrow"/>
              </a:rPr>
              <a:t>yo</a:t>
            </a:r>
            <a:endParaRPr lang="en-US" sz="1800" dirty="0">
              <a:latin typeface="Aptos Narrow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endParaRPr lang="en-US" sz="1800" dirty="0">
              <a:latin typeface="Aptos Narrow"/>
              <a:ea typeface="+mn-lt"/>
              <a:cs typeface="+mn-lt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Aptos Narrow"/>
                <a:ea typeface="+mn-lt"/>
                <a:cs typeface="+mn-lt"/>
              </a:rPr>
              <a:t>Mete nou </a:t>
            </a:r>
            <a:r>
              <a:rPr lang="en-US" sz="1800" dirty="0" err="1">
                <a:latin typeface="Aptos Narrow"/>
                <a:ea typeface="+mn-lt"/>
                <a:cs typeface="+mn-lt"/>
              </a:rPr>
              <a:t>dakò</a:t>
            </a:r>
            <a:r>
              <a:rPr lang="en-US" sz="1800" dirty="0">
                <a:latin typeface="Aptos Narrow"/>
                <a:ea typeface="+mn-lt"/>
                <a:cs typeface="+mn-lt"/>
              </a:rPr>
              <a:t> sou </a:t>
            </a:r>
            <a:r>
              <a:rPr lang="en-US" sz="1800" dirty="0" err="1">
                <a:latin typeface="Aptos Narrow"/>
                <a:ea typeface="+mn-lt"/>
                <a:cs typeface="+mn-lt"/>
              </a:rPr>
              <a:t>kalandriye</a:t>
            </a:r>
            <a:r>
              <a:rPr lang="en-US" sz="1800" dirty="0">
                <a:latin typeface="Aptos Narrow"/>
                <a:ea typeface="+mn-lt"/>
                <a:cs typeface="+mn-lt"/>
              </a:rPr>
              <a:t> </a:t>
            </a:r>
            <a:r>
              <a:rPr lang="en-US" sz="1800" dirty="0" err="1">
                <a:latin typeface="Aptos Narrow"/>
                <a:ea typeface="+mn-lt"/>
                <a:cs typeface="+mn-lt"/>
              </a:rPr>
              <a:t>pou</a:t>
            </a:r>
            <a:r>
              <a:rPr lang="en-US" sz="1800" dirty="0">
                <a:latin typeface="Aptos Narrow"/>
                <a:ea typeface="+mn-lt"/>
                <a:cs typeface="+mn-lt"/>
              </a:rPr>
              <a:t> </a:t>
            </a:r>
            <a:r>
              <a:rPr lang="en-US" sz="1800" dirty="0" err="1">
                <a:latin typeface="Aptos Narrow"/>
                <a:ea typeface="+mn-lt"/>
                <a:cs typeface="+mn-lt"/>
              </a:rPr>
              <a:t>pwochen</a:t>
            </a:r>
            <a:r>
              <a:rPr lang="en-US" sz="1800" dirty="0">
                <a:latin typeface="Aptos Narrow"/>
                <a:ea typeface="+mn-lt"/>
                <a:cs typeface="+mn-lt"/>
              </a:rPr>
              <a:t> </a:t>
            </a:r>
            <a:r>
              <a:rPr lang="en-US" sz="1800" dirty="0" err="1">
                <a:latin typeface="Aptos Narrow"/>
                <a:ea typeface="+mn-lt"/>
                <a:cs typeface="+mn-lt"/>
              </a:rPr>
              <a:t>mwa</a:t>
            </a:r>
            <a:r>
              <a:rPr lang="en-US" sz="1800" dirty="0">
                <a:latin typeface="Aptos Narrow"/>
                <a:ea typeface="+mn-lt"/>
                <a:cs typeface="+mn-lt"/>
              </a:rPr>
              <a:t> </a:t>
            </a:r>
            <a:r>
              <a:rPr lang="en-US" sz="1800" dirty="0" err="1">
                <a:latin typeface="Aptos Narrow"/>
                <a:ea typeface="+mn-lt"/>
                <a:cs typeface="+mn-lt"/>
              </a:rPr>
              <a:t>yo</a:t>
            </a:r>
            <a:r>
              <a:rPr lang="en-US" sz="1800" dirty="0">
                <a:latin typeface="Aptos Narrow"/>
                <a:ea typeface="+mn-lt"/>
                <a:cs typeface="+mn-lt"/>
              </a:rPr>
              <a:t> 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BA5492A-713A-7DB4-6174-51ACA9BD6228}"/>
              </a:ext>
            </a:extLst>
          </p:cNvPr>
          <p:cNvSpPr txBox="1">
            <a:spLocks/>
          </p:cNvSpPr>
          <p:nvPr/>
        </p:nvSpPr>
        <p:spPr>
          <a:xfrm>
            <a:off x="9104229" y="1183878"/>
            <a:ext cx="2432678" cy="1154112"/>
          </a:xfrm>
          <a:prstGeom prst="rect">
            <a:avLst/>
          </a:prstGeo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200" b="0" kern="1200">
                <a:solidFill>
                  <a:schemeClr val="accent1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chemeClr val="bg1"/>
                </a:solidFill>
                <a:latin typeface="Aptos ExtraBold"/>
              </a:rPr>
              <a:t>Finalize </a:t>
            </a:r>
            <a:r>
              <a:rPr lang="en-US" sz="2000" dirty="0" err="1">
                <a:solidFill>
                  <a:schemeClr val="bg1"/>
                </a:solidFill>
                <a:latin typeface="Aptos ExtraBold"/>
              </a:rPr>
              <a:t>Rapò</a:t>
            </a:r>
            <a:r>
              <a:rPr lang="en-US" sz="2000" dirty="0">
                <a:solidFill>
                  <a:schemeClr val="bg1"/>
                </a:solidFill>
                <a:latin typeface="Aptos ExtraBold"/>
              </a:rPr>
              <a:t> a</a:t>
            </a:r>
          </a:p>
          <a:p>
            <a:endParaRPr lang="en-US" sz="2000" dirty="0">
              <a:latin typeface="Aptos ExtraBold" panose="020B00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26D938-F918-E1D2-6E4A-93F50DA7E6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23618" y="1181873"/>
            <a:ext cx="3084388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/>
          <a:p>
            <a:r>
              <a:rPr lang="en-US" sz="2000" dirty="0" err="1">
                <a:solidFill>
                  <a:schemeClr val="bg1"/>
                </a:solidFill>
                <a:latin typeface="Aptos ExtraBold"/>
              </a:rPr>
              <a:t>Fidbak</a:t>
            </a:r>
            <a:r>
              <a:rPr lang="en-US" sz="2000" dirty="0">
                <a:solidFill>
                  <a:schemeClr val="bg1"/>
                </a:solidFill>
                <a:latin typeface="Aptos ExtraBold"/>
              </a:rPr>
              <a:t> sou </a:t>
            </a:r>
            <a:r>
              <a:rPr lang="en-US" sz="2000" dirty="0" err="1">
                <a:solidFill>
                  <a:schemeClr val="bg1"/>
                </a:solidFill>
                <a:latin typeface="Aptos ExtraBold"/>
              </a:rPr>
              <a:t>Rekòmandasyon</a:t>
            </a:r>
            <a:r>
              <a:rPr lang="en-US" sz="2000" dirty="0">
                <a:solidFill>
                  <a:schemeClr val="bg1"/>
                </a:solidFill>
                <a:latin typeface="Aptos ExtraBold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ptos ExtraBold"/>
              </a:rPr>
              <a:t>yo</a:t>
            </a:r>
            <a:endParaRPr lang="en-US" dirty="0">
              <a:solidFill>
                <a:schemeClr val="bg1"/>
              </a:solidFill>
            </a:endParaRPr>
          </a:p>
          <a:p>
            <a:endParaRPr lang="en-US" sz="2000" dirty="0">
              <a:latin typeface="Aptos ExtraBold" panose="020B00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4C7050-C9E7-C93C-406B-530F583E67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45795" y="1181873"/>
            <a:ext cx="2627629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rmAutofit fontScale="92500"/>
          </a:bodyPr>
          <a:lstStyle/>
          <a:p>
            <a:r>
              <a:rPr lang="en-US" sz="2000" dirty="0" err="1">
                <a:solidFill>
                  <a:schemeClr val="bg1"/>
                </a:solidFill>
                <a:latin typeface="Aptos ExtraBold"/>
              </a:rPr>
              <a:t>Devlope</a:t>
            </a:r>
            <a:r>
              <a:rPr lang="en-US" sz="2000" dirty="0">
                <a:solidFill>
                  <a:schemeClr val="bg1"/>
                </a:solidFill>
                <a:latin typeface="Aptos ExtraBold"/>
              </a:rPr>
              <a:t> Bouyon </a:t>
            </a:r>
            <a:r>
              <a:rPr lang="en-US" sz="2000" dirty="0" err="1">
                <a:solidFill>
                  <a:schemeClr val="bg1"/>
                </a:solidFill>
                <a:latin typeface="Aptos ExtraBold"/>
              </a:rPr>
              <a:t>Rekòmandasyon</a:t>
            </a:r>
            <a:r>
              <a:rPr lang="en-US" sz="2000" dirty="0">
                <a:solidFill>
                  <a:schemeClr val="bg1"/>
                </a:solidFill>
                <a:latin typeface="Aptos ExtraBold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ptos ExtraBold"/>
              </a:rPr>
              <a:t>yo</a:t>
            </a:r>
            <a:r>
              <a:rPr lang="en-US" sz="2000" dirty="0">
                <a:solidFill>
                  <a:schemeClr val="bg1"/>
                </a:solidFill>
                <a:latin typeface="Aptos ExtraBold"/>
              </a:rPr>
              <a:t> 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905A4F-E578-D1B5-C4F6-341B1D6AD5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37904" y="1181873"/>
            <a:ext cx="2187140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rmAutofit fontScale="77500" lnSpcReduction="20000"/>
          </a:bodyPr>
          <a:lstStyle/>
          <a:p>
            <a:r>
              <a:rPr lang="en-US" sz="2000" dirty="0" err="1">
                <a:solidFill>
                  <a:schemeClr val="bg1"/>
                </a:solidFill>
                <a:latin typeface="Aptos ExtraBold"/>
              </a:rPr>
              <a:t>Reyisinyalizasyon</a:t>
            </a:r>
            <a:r>
              <a:rPr lang="en-US" sz="2000" dirty="0">
                <a:solidFill>
                  <a:schemeClr val="bg1"/>
                </a:solidFill>
                <a:latin typeface="Aptos ExtraBold"/>
              </a:rPr>
              <a:t> &amp; Analiz </a:t>
            </a:r>
            <a:r>
              <a:rPr lang="en-US" sz="2000" dirty="0" err="1">
                <a:solidFill>
                  <a:schemeClr val="bg1"/>
                </a:solidFill>
                <a:latin typeface="Aptos ExtraBold"/>
              </a:rPr>
              <a:t>Patisipasyon</a:t>
            </a:r>
            <a:r>
              <a:rPr lang="en-US" sz="2000" dirty="0">
                <a:solidFill>
                  <a:schemeClr val="bg1"/>
                </a:solidFill>
                <a:latin typeface="Aptos ExtraBold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ptos ExtraBold"/>
              </a:rPr>
              <a:t>Otòn</a:t>
            </a:r>
            <a:r>
              <a:rPr lang="en-US" sz="2000" dirty="0">
                <a:solidFill>
                  <a:schemeClr val="bg1"/>
                </a:solidFill>
                <a:latin typeface="Aptos ExtraBold"/>
              </a:rPr>
              <a:t> nan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95268D-982E-F928-B367-FB08D5B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222" y="345457"/>
            <a:ext cx="10643616" cy="717279"/>
          </a:xfrm>
        </p:spPr>
        <p:txBody>
          <a:bodyPr>
            <a:normAutofit/>
          </a:bodyPr>
          <a:lstStyle/>
          <a:p>
            <a:r>
              <a:rPr lang="en-US" sz="4100" cap="none" dirty="0" err="1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Kalandriye</a:t>
            </a:r>
            <a:r>
              <a:rPr lang="en-US" sz="4100" cap="none" dirty="0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 </a:t>
            </a:r>
            <a:r>
              <a:rPr lang="en-US" sz="4100" cap="none" dirty="0" err="1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Pwovizwa</a:t>
            </a:r>
            <a:r>
              <a:rPr lang="en-US" sz="4100" cap="none" dirty="0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 </a:t>
            </a:r>
            <a:r>
              <a:rPr lang="en-US" sz="4100" cap="none" dirty="0" err="1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ajou</a:t>
            </a:r>
            <a:r>
              <a:rPr lang="en-US" sz="4100" cap="none" dirty="0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 </a:t>
            </a:r>
            <a:r>
              <a:rPr lang="en-US" sz="4100" cap="none" dirty="0" err="1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Pwojè</a:t>
            </a:r>
            <a:r>
              <a:rPr lang="en-US" sz="4100" cap="none" dirty="0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 a</a:t>
            </a:r>
          </a:p>
        </p:txBody>
      </p:sp>
    </p:spTree>
    <p:extLst>
      <p:ext uri="{BB962C8B-B14F-4D97-AF65-F5344CB8AC3E}">
        <p14:creationId xmlns:p14="http://schemas.microsoft.com/office/powerpoint/2010/main" val="1171863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Lojistik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pou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Entèpretasyon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Aptos Narrow"/>
              </a:rPr>
              <a:t> N ap </a:t>
            </a:r>
            <a:r>
              <a:rPr lang="en-US" sz="2400" dirty="0" err="1">
                <a:solidFill>
                  <a:schemeClr val="tx1"/>
                </a:solidFill>
                <a:latin typeface="Aptos Narrow"/>
              </a:rPr>
              <a:t>ofri</a:t>
            </a:r>
            <a:r>
              <a:rPr lang="en-US" sz="24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</a:rPr>
              <a:t>entèpretasyon</a:t>
            </a:r>
            <a:r>
              <a:rPr lang="en-US" sz="2400" dirty="0">
                <a:solidFill>
                  <a:schemeClr val="tx1"/>
                </a:solidFill>
                <a:latin typeface="Aptos Narrow"/>
              </a:rPr>
              <a:t> Lang </a:t>
            </a:r>
            <a:r>
              <a:rPr lang="en-US" sz="24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Espanyòl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Pòtigè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Brezilyen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Kreyòl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Ayisyen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Mandaren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Kantonè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, Amarik, Arab,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ak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Lang Siy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Ameriken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(ASL).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Pou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patisipe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nan lang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ou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vle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a,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klike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sou 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ikòn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glob “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Entèpretasyon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” an epi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chwazi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lang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ou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an.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Tanpri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pale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dousman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Tout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patisipan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dwe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chwazi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yon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kanal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lang,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menm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si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y ap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patisipe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an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Anglè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.</a:t>
            </a:r>
            <a:endParaRPr lang="en-US" sz="2400" dirty="0"/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Lojistik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pou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Zoom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latin typeface="Aptos Narrow"/>
                <a:ea typeface="Calibri Light"/>
                <a:cs typeface="Calibri Light"/>
              </a:rPr>
              <a:t>Tchat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la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disponib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pou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manm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yo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fè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kòmantè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ak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poze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kesyon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(ki ka vin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achiv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piblik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)</a:t>
            </a:r>
            <a:endParaRPr lang="en-US" dirty="0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Tanpri</a:t>
            </a:r>
            <a:r>
              <a:rPr lang="en-US" sz="2800" dirty="0"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 pa </a:t>
            </a:r>
            <a:r>
              <a:rPr lang="en-US" sz="2800" dirty="0" err="1"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itilize</a:t>
            </a:r>
            <a:r>
              <a:rPr lang="en-US" sz="2800" dirty="0"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fonksyon</a:t>
            </a:r>
            <a:r>
              <a:rPr lang="en-US" sz="2800" dirty="0"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mesaj</a:t>
            </a:r>
            <a:r>
              <a:rPr lang="en-US" sz="2800" dirty="0"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prive</a:t>
            </a:r>
            <a:r>
              <a:rPr lang="en-US" sz="2800" dirty="0"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 a</a:t>
            </a:r>
            <a:endParaRPr lang="en-US" dirty="0">
              <a:highlight>
                <a:srgbClr val="FFFF00"/>
              </a:highlight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latin typeface="Aptos Narrow"/>
                <a:ea typeface="+mn-lt"/>
                <a:cs typeface="+mn-lt"/>
              </a:rPr>
              <a:t>Tanpri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fèmen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mikwo</a:t>
            </a:r>
            <a:r>
              <a:rPr lang="en-US" sz="2800" dirty="0">
                <a:latin typeface="Aptos Narrow"/>
                <a:ea typeface="+mn-lt"/>
                <a:cs typeface="+mn-lt"/>
              </a:rPr>
              <a:t> w la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amwenske</a:t>
            </a:r>
            <a:r>
              <a:rPr lang="en-US" sz="2800" dirty="0">
                <a:latin typeface="Aptos Narrow"/>
                <a:ea typeface="+mn-lt"/>
                <a:cs typeface="+mn-lt"/>
              </a:rPr>
              <a:t> w ap pale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dirèkteman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avèk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Gwoup</a:t>
            </a:r>
            <a:r>
              <a:rPr lang="en-US" sz="2800" dirty="0">
                <a:latin typeface="Aptos Narrow"/>
                <a:ea typeface="+mn-lt"/>
                <a:cs typeface="+mn-lt"/>
              </a:rPr>
              <a:t> Travay la yon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fason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pou</a:t>
            </a:r>
            <a:r>
              <a:rPr lang="en-US" sz="2800" dirty="0">
                <a:latin typeface="Aptos Narrow"/>
                <a:ea typeface="+mn-lt"/>
                <a:cs typeface="+mn-lt"/>
              </a:rPr>
              <a:t> minimize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bri</a:t>
            </a:r>
            <a:r>
              <a:rPr lang="en-US" sz="2800" dirty="0">
                <a:latin typeface="Aptos Narrow"/>
                <a:ea typeface="+mn-lt"/>
                <a:cs typeface="+mn-lt"/>
              </a:rPr>
              <a:t> nan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fon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yo</a:t>
            </a:r>
            <a:endParaRPr lang="en-US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Apèl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339" y="1660684"/>
            <a:ext cx="5464894" cy="4573710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Koprezidan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 EEA : 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María Belén Power,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Sousekrètè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Jistis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Anviwònmantal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&amp;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Ekite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endParaRPr lang="en-US" sz="16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Koprezidan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DCR: 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Nicole LaChapelle,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Komisè</a:t>
            </a:r>
            <a:endParaRPr lang="en-US" sz="16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Direktè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Biwo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sou Klima </a:t>
            </a:r>
            <a:r>
              <a:rPr lang="en-US" sz="16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ak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Sante </a:t>
            </a:r>
            <a:r>
              <a:rPr lang="en-US" sz="16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Anviwònmantal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anndan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Depatman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Sante </a:t>
            </a:r>
            <a:r>
              <a:rPr lang="en-US" sz="16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Piblik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la, </a:t>
            </a:r>
            <a:r>
              <a:rPr lang="en-US" sz="16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oswa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yon </a:t>
            </a:r>
            <a:r>
              <a:rPr lang="en-US" sz="16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moun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deziyen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 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Logan Bailey,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Syantifik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anchèf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Divizyon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Toksikoloji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Biwo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sou Klima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ak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Sante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Anviwònmantal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anndan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Depatman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Sante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Piblik</a:t>
            </a:r>
            <a:endParaRPr lang="en-US" sz="1600" dirty="0">
              <a:solidFill>
                <a:schemeClr val="tx1"/>
              </a:solidFill>
              <a:latin typeface="Aptos Narrow"/>
              <a:ea typeface="Calibri Light"/>
              <a:cs typeface="Calibri Ligh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Health Alliance: 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Derrick Neal,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Medsen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anchèf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Sante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Piblik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 Vil Cambridge</a:t>
            </a:r>
            <a:endParaRPr lang="en-US" sz="16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n-US" sz="16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Otorite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Redevlopman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Cambridge: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Kyle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Vangel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Direktè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Pwojè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ak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Planifikasyon</a:t>
            </a:r>
            <a:endParaRPr lang="en-US" sz="16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n-US" sz="16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Anèks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Cambridge </a:t>
            </a:r>
            <a:r>
              <a:rPr lang="en-US" sz="16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Asosyasyon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Nasyonal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pou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Avansman</a:t>
            </a:r>
            <a:r>
              <a:rPr lang="en-U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Moun Koulè (NAACP): 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Ken Reeves,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Prezidan</a:t>
            </a:r>
            <a:endParaRPr lang="en-US" sz="16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Cambridge Black Pastors Alliance, Inc.: 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Jeremy D. Battle,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Pastè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Legliz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Western Avenue</a:t>
            </a:r>
            <a:endParaRPr lang="en-US" sz="1600" dirty="0">
              <a:solidFill>
                <a:schemeClr val="tx1"/>
              </a:solidFill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681311" y="1746757"/>
            <a:ext cx="5034174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00" b="1" dirty="0">
                <a:latin typeface="Aptos Narrow"/>
                <a:ea typeface="+mn-lt"/>
                <a:cs typeface="+mn-lt"/>
              </a:rPr>
              <a:t> Massachusetts Bicycle Coalition, Inc.: </a:t>
            </a:r>
            <a:r>
              <a:rPr lang="en-US" sz="1600" dirty="0">
                <a:latin typeface="Aptos Narrow"/>
                <a:ea typeface="+mn-lt"/>
                <a:cs typeface="+mn-lt"/>
              </a:rPr>
              <a:t>Galen Mook, </a:t>
            </a:r>
            <a:r>
              <a:rPr lang="en-US" sz="1600" dirty="0" err="1">
                <a:latin typeface="Aptos Narrow"/>
                <a:ea typeface="+mn-lt"/>
                <a:cs typeface="+mn-lt"/>
              </a:rPr>
              <a:t>Direktè</a:t>
            </a:r>
            <a:r>
              <a:rPr lang="en-US" sz="1600" dirty="0">
                <a:latin typeface="Aptos Narrow"/>
                <a:ea typeface="+mn-lt"/>
                <a:cs typeface="+mn-lt"/>
              </a:rPr>
              <a:t> </a:t>
            </a:r>
            <a:r>
              <a:rPr lang="en-US" sz="1600" dirty="0" err="1">
                <a:latin typeface="Aptos Narrow"/>
                <a:ea typeface="+mn-lt"/>
                <a:cs typeface="+mn-lt"/>
              </a:rPr>
              <a:t>Egzekitif</a:t>
            </a:r>
            <a:endParaRPr lang="en-US" sz="16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00" b="1" dirty="0">
                <a:latin typeface="Aptos Narrow"/>
                <a:ea typeface="+mn-lt"/>
                <a:cs typeface="+mn-lt"/>
              </a:rPr>
              <a:t> Charles River Conservancy, Inc.: </a:t>
            </a:r>
            <a:r>
              <a:rPr lang="en-US" sz="1600" dirty="0">
                <a:latin typeface="Aptos Narrow"/>
                <a:ea typeface="+mn-lt"/>
                <a:cs typeface="+mn-lt"/>
              </a:rPr>
              <a:t>Laura Jasinski, </a:t>
            </a:r>
            <a:r>
              <a:rPr lang="en-US" sz="1600" dirty="0" err="1">
                <a:latin typeface="Aptos Narrow"/>
                <a:ea typeface="+mn-lt"/>
                <a:cs typeface="+mn-lt"/>
              </a:rPr>
              <a:t>Direktè</a:t>
            </a:r>
            <a:r>
              <a:rPr lang="en-US" sz="1600" dirty="0">
                <a:latin typeface="Aptos Narrow"/>
                <a:ea typeface="+mn-lt"/>
                <a:cs typeface="+mn-lt"/>
              </a:rPr>
              <a:t> </a:t>
            </a:r>
            <a:r>
              <a:rPr lang="en-US" sz="1600" dirty="0" err="1">
                <a:latin typeface="Aptos Narrow"/>
                <a:ea typeface="+mn-lt"/>
                <a:cs typeface="+mn-lt"/>
              </a:rPr>
              <a:t>Egzekitif</a:t>
            </a:r>
            <a:endParaRPr lang="en-US" sz="16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00" b="1" dirty="0">
                <a:latin typeface="Aptos Narrow"/>
                <a:ea typeface="+mn-lt"/>
                <a:cs typeface="+mn-lt"/>
              </a:rPr>
              <a:t> Cambridge Mothers Out Front (</a:t>
            </a:r>
            <a:r>
              <a:rPr lang="en-US" sz="1600" b="1" dirty="0" err="1">
                <a:latin typeface="Aptos Narrow"/>
                <a:ea typeface="+mn-lt"/>
                <a:cs typeface="+mn-lt"/>
              </a:rPr>
              <a:t>Manman</a:t>
            </a:r>
            <a:r>
              <a:rPr lang="en-US" sz="1600" b="1" dirty="0">
                <a:latin typeface="Aptos Narrow"/>
                <a:ea typeface="+mn-lt"/>
                <a:cs typeface="+mn-lt"/>
              </a:rPr>
              <a:t> nan Cambridge </a:t>
            </a:r>
            <a:r>
              <a:rPr lang="en-US" sz="1600" b="1" dirty="0" err="1">
                <a:latin typeface="Aptos Narrow"/>
                <a:ea typeface="+mn-lt"/>
                <a:cs typeface="+mn-lt"/>
              </a:rPr>
              <a:t>yo</a:t>
            </a:r>
            <a:r>
              <a:rPr lang="en-US" sz="1600" b="1" dirty="0">
                <a:latin typeface="Aptos Narrow"/>
                <a:ea typeface="+mn-lt"/>
                <a:cs typeface="+mn-lt"/>
              </a:rPr>
              <a:t> Devan):</a:t>
            </a:r>
            <a:r>
              <a:rPr lang="en-US" sz="1600" dirty="0">
                <a:latin typeface="Aptos Narrow"/>
                <a:ea typeface="+mn-lt"/>
                <a:cs typeface="+mn-lt"/>
              </a:rPr>
              <a:t> Angela DeSousa, </a:t>
            </a:r>
            <a:r>
              <a:rPr lang="en-US" sz="1600" dirty="0" err="1">
                <a:latin typeface="Aptos Narrow"/>
                <a:ea typeface="+mn-lt"/>
                <a:cs typeface="+mn-lt"/>
              </a:rPr>
              <a:t>Manm</a:t>
            </a:r>
            <a:r>
              <a:rPr lang="en-US" sz="1600" dirty="0">
                <a:latin typeface="Aptos Narrow"/>
                <a:ea typeface="+mn-lt"/>
                <a:cs typeface="+mn-lt"/>
              </a:rPr>
              <a:t> </a:t>
            </a:r>
            <a:r>
              <a:rPr lang="en-US" sz="1600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1600" dirty="0">
                <a:latin typeface="Aptos Narrow"/>
                <a:ea typeface="+mn-lt"/>
                <a:cs typeface="+mn-lt"/>
              </a:rPr>
              <a:t> </a:t>
            </a:r>
            <a:r>
              <a:rPr lang="en-US" sz="1600" dirty="0" err="1">
                <a:latin typeface="Aptos Narrow"/>
                <a:ea typeface="+mn-lt"/>
                <a:cs typeface="+mn-lt"/>
              </a:rPr>
              <a:t>Responsab</a:t>
            </a:r>
            <a:endParaRPr lang="en-US" sz="16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00" b="1" dirty="0">
                <a:latin typeface="Aptos Narrow"/>
                <a:ea typeface="+mn-lt"/>
                <a:cs typeface="+mn-lt"/>
              </a:rPr>
              <a:t> The People for Riverbend Park Trust (Fon </a:t>
            </a:r>
            <a:r>
              <a:rPr lang="en-US" sz="1600" b="1" dirty="0" err="1">
                <a:latin typeface="Aptos Narrow"/>
                <a:ea typeface="+mn-lt"/>
                <a:cs typeface="+mn-lt"/>
              </a:rPr>
              <a:t>Fidisyè</a:t>
            </a:r>
            <a:r>
              <a:rPr lang="en-US" sz="16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600" b="1" dirty="0" err="1">
                <a:latin typeface="Aptos Narrow"/>
                <a:ea typeface="+mn-lt"/>
                <a:cs typeface="+mn-lt"/>
              </a:rPr>
              <a:t>Pèp</a:t>
            </a:r>
            <a:r>
              <a:rPr lang="en-US" sz="1600" b="1" dirty="0">
                <a:latin typeface="Aptos Narrow"/>
                <a:ea typeface="+mn-lt"/>
                <a:cs typeface="+mn-lt"/>
              </a:rPr>
              <a:t> la </a:t>
            </a:r>
            <a:r>
              <a:rPr lang="en-US" sz="1600" b="1" dirty="0" err="1">
                <a:latin typeface="Aptos Narrow"/>
                <a:ea typeface="+mn-lt"/>
                <a:cs typeface="+mn-lt"/>
              </a:rPr>
              <a:t>pou</a:t>
            </a:r>
            <a:r>
              <a:rPr lang="en-US" sz="1600" b="1" dirty="0">
                <a:latin typeface="Aptos Narrow"/>
                <a:ea typeface="+mn-lt"/>
                <a:cs typeface="+mn-lt"/>
              </a:rPr>
              <a:t> Pak Riverbend): </a:t>
            </a:r>
            <a:r>
              <a:rPr lang="en-US" sz="1600" dirty="0">
                <a:latin typeface="Aptos Narrow"/>
                <a:ea typeface="+mn-lt"/>
                <a:cs typeface="+mn-lt"/>
              </a:rPr>
              <a:t>Franziska "Fran" Amacher, </a:t>
            </a:r>
            <a:r>
              <a:rPr lang="en-US" sz="1600" dirty="0" err="1">
                <a:latin typeface="Aptos Narrow"/>
                <a:ea typeface="+mn-lt"/>
                <a:cs typeface="+mn-lt"/>
              </a:rPr>
              <a:t>Administratè</a:t>
            </a:r>
            <a:r>
              <a:rPr lang="en-US" sz="1600" dirty="0">
                <a:latin typeface="Aptos Narrow"/>
                <a:ea typeface="+mn-lt"/>
                <a:cs typeface="+mn-lt"/>
              </a:rPr>
              <a:t> Fon </a:t>
            </a:r>
            <a:r>
              <a:rPr lang="en-US" sz="1600" dirty="0" err="1">
                <a:latin typeface="Aptos Narrow"/>
                <a:ea typeface="+mn-lt"/>
                <a:cs typeface="+mn-lt"/>
              </a:rPr>
              <a:t>fidisyè</a:t>
            </a:r>
            <a:r>
              <a:rPr lang="en-US" sz="1600" dirty="0">
                <a:latin typeface="Aptos Narrow"/>
                <a:ea typeface="+mn-lt"/>
                <a:cs typeface="+mn-lt"/>
              </a:rPr>
              <a:t> a</a:t>
            </a:r>
            <a:endParaRPr lang="en-US" sz="16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00" b="1" dirty="0">
                <a:latin typeface="Aptos Narrow"/>
                <a:ea typeface="+mn-lt"/>
                <a:cs typeface="+mn-lt"/>
              </a:rPr>
              <a:t> </a:t>
            </a:r>
            <a:r>
              <a:rPr lang="en-US" sz="1600" b="1" dirty="0" err="1">
                <a:latin typeface="Aptos Narrow"/>
                <a:ea typeface="+mn-lt"/>
                <a:cs typeface="+mn-lt"/>
              </a:rPr>
              <a:t>Individi</a:t>
            </a:r>
            <a:r>
              <a:rPr lang="en-US" sz="1600" b="1" dirty="0">
                <a:latin typeface="Aptos Narrow"/>
                <a:ea typeface="+mn-lt"/>
                <a:cs typeface="+mn-lt"/>
              </a:rPr>
              <a:t>:</a:t>
            </a:r>
            <a:r>
              <a:rPr lang="en-US" sz="1600" dirty="0">
                <a:latin typeface="Aptos Narrow"/>
                <a:ea typeface="+mn-lt"/>
                <a:cs typeface="+mn-lt"/>
              </a:rPr>
              <a:t> Lawrence Adkins</a:t>
            </a:r>
            <a:endParaRPr lang="en-US" sz="16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00" b="1" dirty="0">
                <a:latin typeface="Aptos Narrow"/>
                <a:ea typeface="+mn-lt"/>
                <a:cs typeface="+mn-lt"/>
              </a:rPr>
              <a:t>  </a:t>
            </a:r>
            <a:r>
              <a:rPr lang="en-US" sz="1600" b="1" dirty="0" err="1">
                <a:latin typeface="Aptos Narrow"/>
                <a:ea typeface="+mn-lt"/>
                <a:cs typeface="+mn-lt"/>
              </a:rPr>
              <a:t>Individi</a:t>
            </a:r>
            <a:r>
              <a:rPr lang="en-US" sz="1600" b="1" dirty="0">
                <a:latin typeface="Aptos Narrow"/>
                <a:ea typeface="+mn-lt"/>
                <a:cs typeface="+mn-lt"/>
              </a:rPr>
              <a:t>: </a:t>
            </a:r>
            <a:r>
              <a:rPr lang="en-US" sz="1600" dirty="0">
                <a:latin typeface="Aptos Narrow"/>
                <a:ea typeface="+mn-lt"/>
                <a:cs typeface="+mn-lt"/>
              </a:rPr>
              <a:t>Sheila Headley-Burwell</a:t>
            </a:r>
            <a:endParaRPr lang="en-US" sz="16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00" b="1" dirty="0">
                <a:latin typeface="Aptos Narrow"/>
                <a:ea typeface="+mn-lt"/>
                <a:cs typeface="+mn-lt"/>
              </a:rPr>
              <a:t> </a:t>
            </a:r>
            <a:r>
              <a:rPr lang="en-US" sz="1600" b="1" dirty="0" err="1">
                <a:latin typeface="Aptos Narrow"/>
                <a:ea typeface="+mn-lt"/>
                <a:cs typeface="+mn-lt"/>
              </a:rPr>
              <a:t>Individi</a:t>
            </a:r>
            <a:r>
              <a:rPr lang="en-US" sz="1600" b="1" dirty="0">
                <a:latin typeface="Aptos Narrow"/>
                <a:ea typeface="+mn-lt"/>
                <a:cs typeface="+mn-lt"/>
              </a:rPr>
              <a:t>: </a:t>
            </a:r>
            <a:r>
              <a:rPr lang="en-US" sz="1600" dirty="0">
                <a:latin typeface="Aptos Narrow"/>
                <a:ea typeface="+mn-lt"/>
                <a:cs typeface="+mn-lt"/>
              </a:rPr>
              <a:t>Steven Miller</a:t>
            </a:r>
            <a:endParaRPr lang="en-US" sz="16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00" b="1" dirty="0">
                <a:latin typeface="Aptos Narrow"/>
                <a:ea typeface="+mn-lt"/>
                <a:cs typeface="+mn-lt"/>
              </a:rPr>
              <a:t> </a:t>
            </a:r>
            <a:r>
              <a:rPr lang="en-US" sz="1600" b="1" dirty="0" err="1">
                <a:latin typeface="Aptos Narrow"/>
                <a:ea typeface="+mn-lt"/>
                <a:cs typeface="+mn-lt"/>
              </a:rPr>
              <a:t>Individi</a:t>
            </a:r>
            <a:r>
              <a:rPr lang="en-US" sz="1600" b="1" dirty="0">
                <a:latin typeface="Aptos Narrow"/>
                <a:ea typeface="+mn-lt"/>
                <a:cs typeface="+mn-lt"/>
              </a:rPr>
              <a:t>:</a:t>
            </a:r>
            <a:r>
              <a:rPr lang="en-US" sz="1600" dirty="0">
                <a:latin typeface="Aptos Narrow"/>
                <a:ea typeface="+mn-lt"/>
                <a:cs typeface="+mn-lt"/>
              </a:rPr>
              <a:t> Thomas Leonard</a:t>
            </a:r>
            <a:endParaRPr lang="en-US" sz="16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00" b="1" dirty="0">
                <a:latin typeface="Aptos Narrow"/>
                <a:ea typeface="+mn-lt"/>
                <a:cs typeface="+mn-lt"/>
              </a:rPr>
              <a:t>  </a:t>
            </a:r>
            <a:r>
              <a:rPr lang="en-US" sz="1600" b="1" dirty="0" err="1">
                <a:latin typeface="Aptos Narrow"/>
                <a:ea typeface="+mn-lt"/>
                <a:cs typeface="+mn-lt"/>
              </a:rPr>
              <a:t>Individi</a:t>
            </a:r>
            <a:r>
              <a:rPr lang="en-US" sz="1600" b="1" dirty="0">
                <a:latin typeface="Aptos Narrow"/>
                <a:ea typeface="+mn-lt"/>
                <a:cs typeface="+mn-lt"/>
              </a:rPr>
              <a:t>:</a:t>
            </a:r>
            <a:r>
              <a:rPr lang="en-US" sz="1600" dirty="0">
                <a:latin typeface="Aptos Narrow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00" b="1" dirty="0">
                <a:latin typeface="Aptos Narrow"/>
                <a:ea typeface="+mn-lt"/>
                <a:cs typeface="+mn-lt"/>
              </a:rPr>
              <a:t> </a:t>
            </a:r>
            <a:r>
              <a:rPr lang="en-US" sz="1600" b="1" dirty="0" err="1">
                <a:latin typeface="Aptos Narrow"/>
                <a:ea typeface="+mn-lt"/>
                <a:cs typeface="+mn-lt"/>
              </a:rPr>
              <a:t>Individi</a:t>
            </a:r>
            <a:r>
              <a:rPr lang="en-US" sz="1600" b="1" dirty="0">
                <a:latin typeface="Aptos Narrow"/>
                <a:ea typeface="Calibri"/>
                <a:cs typeface="Calibri"/>
              </a:rPr>
              <a:t>:</a:t>
            </a:r>
            <a:r>
              <a:rPr lang="en-US" sz="1600" dirty="0">
                <a:latin typeface="Aptos Narrow"/>
                <a:ea typeface="Calibri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 panose="020B0004020202020204" pitchFamily="34" charset="0"/>
              </a:rPr>
              <a:t>Règleman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en-US" dirty="0" err="1">
                <a:latin typeface="Aptos Display" panose="020B0004020202020204" pitchFamily="34" charset="0"/>
              </a:rPr>
              <a:t>Gwoup</a:t>
            </a:r>
            <a:r>
              <a:rPr lang="en-US" dirty="0">
                <a:latin typeface="Aptos Display" panose="020B0004020202020204" pitchFamily="34" charset="0"/>
              </a:rPr>
              <a:t> Travay 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287038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Tout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avi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ap poste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piblikman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konfòmeman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egzijans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Lwa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sou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la. </a:t>
            </a:r>
            <a:endParaRPr lang="en-US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Ajannda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distribye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omwen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48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èdtan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alavans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epi pa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enkli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sijè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deba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klè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Pwosèvèbal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an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disponib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piblikman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nan yon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delè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rezonab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Pa gen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deliberasyon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oswa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desizyon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andeyò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ki poste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piblikman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koute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tout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 ap pale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aktivman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epi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avèk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respè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ikonpri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kòmantè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Dezakò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eksprime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nan yon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fason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konstriktif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kote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n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konsantre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sou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lide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olye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se sou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Koprezidan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ap minimize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entèripsyon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asire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yon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patisipasyon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ekitab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Tan ap bay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kòmantè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avèk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direktiv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klè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sou dire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fòma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rekonèt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epi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ankonsiderasyon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kòmantè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kad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pwosesis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desizyon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an. </a:t>
            </a:r>
            <a:endParaRPr lang="en-US" sz="2000" dirty="0">
              <a:solidFill>
                <a:schemeClr val="tx1"/>
              </a:solidFill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</a:rPr>
              <a:t>Règleman</a:t>
            </a:r>
            <a:r>
              <a:rPr lang="en-US" dirty="0">
                <a:latin typeface="Aptos Display"/>
              </a:rPr>
              <a:t> </a:t>
            </a:r>
            <a:r>
              <a:rPr lang="en-US" dirty="0" err="1">
                <a:latin typeface="Aptos Display"/>
              </a:rPr>
              <a:t>Gwoup</a:t>
            </a:r>
            <a:r>
              <a:rPr lang="en-US" dirty="0">
                <a:latin typeface="Aptos Display"/>
              </a:rPr>
              <a:t> Travay la (suit)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N ap bay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aksè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 lang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akomodasyon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asire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yon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patisipasyon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enklizif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fèt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aksesib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/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oswa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vityèlman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akomode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divès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bezwen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Dokiman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pataje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yon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langaj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klè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epi y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tradui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fè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efò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fè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pase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vwa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kominote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ki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premye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liy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majinalize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analize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dokiman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alavans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epi vin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an pare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patisipe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bonjan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refleksyon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N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atann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prezans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ponktyalite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;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avize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koprezidan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pa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anmezi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patisipe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kapab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voye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yon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patisipe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kòm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, men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 pa gen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l vote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ni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okenn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pozisyon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ofisyèl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anndan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gwoup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travay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la.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Konfli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enterè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deklare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 y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jere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dapre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direktiv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aplikab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Règleman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revizite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regilyèman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reflete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evolisyon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bezwen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kòmantè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Nou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ankouraje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sigjere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amelyorasyon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pwosesis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aksesiblite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rial"/>
                <a:cs typeface="Arial"/>
              </a:rPr>
              <a:t>Ajannda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C73ACE-61FC-A6E5-509B-9AFAC69E7415}"/>
              </a:ext>
            </a:extLst>
          </p:cNvPr>
          <p:cNvSpPr txBox="1">
            <a:spLocks/>
          </p:cNvSpPr>
          <p:nvPr/>
        </p:nvSpPr>
        <p:spPr>
          <a:xfrm>
            <a:off x="1177813" y="1820633"/>
            <a:ext cx="10506161" cy="4498280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Akèy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ak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Apèl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(tan ki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sigjere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 15 min)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Remak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nan men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Sousekretè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Power,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Komisè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LaChapelle, 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Reprezantan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Decker, 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ak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manm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oswa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pèsonèl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delegasyon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an (tan ki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sigjere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: 15 min)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Refleksyon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ak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Vizyon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Gwoup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Travay la(tan ki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sigjere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 45 min)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Echanj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sou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fidbak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ki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rasanble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apati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odyans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piblik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Otòn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yo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konsiltasyon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katye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ak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ankèt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vityèl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la (tan ki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sigjere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 45 min)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Poz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(tan ki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sigjere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 5 min)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Echanj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sou Plan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Pwojè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a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pou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Janvye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jiska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Jen (tan ki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sigjere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 20 min)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Planifikasyon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pwochen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echanj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gwoup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la (tan ki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sigjere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 5 min)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Analiz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pwosèvèbal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Reyinyon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#5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desanm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nan [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Vòt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] (tan ki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sigjere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 10 min)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Kòmantè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piblik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(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selon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jan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tan an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pèmèt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sa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Fèmti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[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Vòt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] (tan ki </a:t>
            </a:r>
            <a:r>
              <a:rPr lang="en-US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sigjere</a:t>
            </a:r>
            <a:r>
              <a:rPr lang="en-US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 5 min)</a:t>
            </a:r>
          </a:p>
          <a:p>
            <a:pPr marL="383540" lvl="1">
              <a:buClr>
                <a:srgbClr val="99CB38"/>
              </a:buClr>
            </a:pPr>
            <a:endParaRPr lang="en-US" dirty="0">
              <a:solidFill>
                <a:schemeClr val="tx1"/>
              </a:solidFill>
              <a:latin typeface="Aptos Narrow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EE347-B4BF-29B7-F75B-3EA50674B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46077-B1A9-3B53-0E31-05901AE03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Ki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objektif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Gwoup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Travay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sa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a?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039BAE6-F040-A227-3D37-7B59BA0E19DF}"/>
              </a:ext>
            </a:extLst>
          </p:cNvPr>
          <p:cNvSpPr>
            <a:spLocks noGrp="1"/>
          </p:cNvSpPr>
          <p:nvPr/>
        </p:nvSpPr>
        <p:spPr>
          <a:xfrm>
            <a:off x="985520" y="2160694"/>
            <a:ext cx="10058400" cy="418791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dirty="0" err="1">
                <a:latin typeface="Aptos Narrow"/>
              </a:rPr>
              <a:t>Fè</a:t>
            </a:r>
            <a:r>
              <a:rPr lang="en-US" sz="2600" dirty="0">
                <a:latin typeface="Aptos Narrow"/>
              </a:rPr>
              <a:t> </a:t>
            </a:r>
            <a:r>
              <a:rPr lang="en-US" sz="2600" dirty="0" err="1">
                <a:latin typeface="Aptos Narrow"/>
              </a:rPr>
              <a:t>rekòmandasyon</a:t>
            </a:r>
            <a:r>
              <a:rPr lang="en-US" sz="2600" dirty="0">
                <a:latin typeface="Aptos Narrow"/>
              </a:rPr>
              <a:t> bay </a:t>
            </a:r>
            <a:r>
              <a:rPr lang="en-US" sz="2600" dirty="0" err="1">
                <a:latin typeface="Aptos Narrow"/>
              </a:rPr>
              <a:t>Depatman</a:t>
            </a:r>
            <a:r>
              <a:rPr lang="en-US" sz="2600" dirty="0">
                <a:latin typeface="Aptos Narrow"/>
              </a:rPr>
              <a:t> </a:t>
            </a:r>
            <a:r>
              <a:rPr lang="en-US" sz="2600" dirty="0" err="1">
                <a:latin typeface="Aptos Narrow"/>
              </a:rPr>
              <a:t>Prezèvasyon</a:t>
            </a:r>
            <a:r>
              <a:rPr lang="en-US" sz="2600" dirty="0">
                <a:latin typeface="Aptos Narrow"/>
              </a:rPr>
              <a:t> </a:t>
            </a:r>
            <a:r>
              <a:rPr lang="en-US" sz="2600" dirty="0" err="1">
                <a:latin typeface="Aptos Narrow"/>
              </a:rPr>
              <a:t>ak</a:t>
            </a:r>
            <a:r>
              <a:rPr lang="en-US" sz="2600" dirty="0">
                <a:latin typeface="Aptos Narrow"/>
              </a:rPr>
              <a:t> Lwazi a (DCR) </a:t>
            </a:r>
            <a:r>
              <a:rPr lang="en-US" sz="2600" dirty="0" err="1">
                <a:latin typeface="Aptos Narrow"/>
              </a:rPr>
              <a:t>pou</a:t>
            </a:r>
            <a:r>
              <a:rPr lang="en-US" sz="2600" dirty="0">
                <a:latin typeface="Aptos Narrow"/>
              </a:rPr>
              <a:t> </a:t>
            </a:r>
            <a:r>
              <a:rPr lang="en-US" sz="2600" dirty="0" err="1">
                <a:latin typeface="Aptos Narrow"/>
              </a:rPr>
              <a:t>asire</a:t>
            </a:r>
            <a:r>
              <a:rPr lang="en-US" sz="2600" dirty="0">
                <a:latin typeface="Aptos Narrow"/>
              </a:rPr>
              <a:t>:</a:t>
            </a:r>
            <a:endParaRPr lang="en-US" dirty="0">
              <a:latin typeface="Aptos Narrow"/>
            </a:endParaRP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latin typeface="Aptos Narrow"/>
              </a:rPr>
              <a:t>  </a:t>
            </a:r>
            <a:r>
              <a:rPr lang="en-US" sz="2200" dirty="0" err="1">
                <a:latin typeface="Aptos Narrow"/>
              </a:rPr>
              <a:t>Aksè</a:t>
            </a:r>
            <a:r>
              <a:rPr lang="en-US" sz="2200" dirty="0">
                <a:latin typeface="Aptos Narrow"/>
              </a:rPr>
              <a:t> </a:t>
            </a:r>
            <a:r>
              <a:rPr lang="en-US" sz="2200" dirty="0" err="1">
                <a:latin typeface="Aptos Narrow"/>
              </a:rPr>
              <a:t>ekitab</a:t>
            </a:r>
            <a:r>
              <a:rPr lang="en-US" sz="2200" dirty="0">
                <a:latin typeface="Aptos Narrow"/>
              </a:rPr>
              <a:t> nan Charles River la, </a:t>
            </a:r>
            <a:r>
              <a:rPr lang="en-US" sz="2200" dirty="0" err="1">
                <a:latin typeface="Aptos Narrow"/>
              </a:rPr>
              <a:t>espesyalman</a:t>
            </a:r>
            <a:r>
              <a:rPr lang="en-US" sz="2200" dirty="0">
                <a:latin typeface="Aptos Narrow"/>
              </a:rPr>
              <a:t> nan </a:t>
            </a:r>
            <a:r>
              <a:rPr lang="en-US" sz="2200" dirty="0" err="1">
                <a:latin typeface="Aptos Narrow"/>
              </a:rPr>
              <a:t>zòn</a:t>
            </a:r>
            <a:r>
              <a:rPr lang="en-US" sz="2200" dirty="0">
                <a:latin typeface="Aptos Narrow"/>
              </a:rPr>
              <a:t> ki ant </a:t>
            </a:r>
            <a:r>
              <a:rPr lang="en-US" sz="2200" dirty="0" err="1">
                <a:latin typeface="Aptos Narrow"/>
              </a:rPr>
              <a:t>pont</a:t>
            </a:r>
            <a:r>
              <a:rPr lang="en-US" sz="2200" dirty="0">
                <a:latin typeface="Aptos Narrow"/>
              </a:rPr>
              <a:t> Longfellow </a:t>
            </a:r>
            <a:r>
              <a:rPr lang="en-US" sz="2200" dirty="0" err="1">
                <a:latin typeface="Aptos Narrow"/>
              </a:rPr>
              <a:t>ak</a:t>
            </a:r>
            <a:r>
              <a:rPr lang="en-US" sz="2200" dirty="0">
                <a:latin typeface="Aptos Narrow"/>
              </a:rPr>
              <a:t> </a:t>
            </a:r>
            <a:r>
              <a:rPr lang="en-US" sz="2200" dirty="0" err="1">
                <a:latin typeface="Aptos Narrow"/>
              </a:rPr>
              <a:t>pon</a:t>
            </a:r>
            <a:r>
              <a:rPr lang="en-US" sz="2200" dirty="0">
                <a:latin typeface="Aptos Narrow"/>
              </a:rPr>
              <a:t> Eliot la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latin typeface="Aptos Narrow"/>
              </a:rPr>
              <a:t>  </a:t>
            </a:r>
            <a:r>
              <a:rPr lang="en-US" sz="2200" dirty="0" err="1">
                <a:latin typeface="Aptos Narrow"/>
              </a:rPr>
              <a:t>Pwosesis</a:t>
            </a:r>
            <a:r>
              <a:rPr lang="en-US" sz="2200" dirty="0">
                <a:latin typeface="Aptos Narrow"/>
              </a:rPr>
              <a:t> </a:t>
            </a:r>
            <a:r>
              <a:rPr lang="en-US" sz="2200" dirty="0" err="1">
                <a:latin typeface="Aptos Narrow"/>
              </a:rPr>
              <a:t>enklizif</a:t>
            </a:r>
            <a:r>
              <a:rPr lang="en-US" sz="2200" dirty="0">
                <a:latin typeface="Aptos Narrow"/>
              </a:rPr>
              <a:t> nan </a:t>
            </a:r>
            <a:r>
              <a:rPr lang="en-US" sz="2200" dirty="0" err="1">
                <a:latin typeface="Aptos Narrow"/>
              </a:rPr>
              <a:t>patisipasyon</a:t>
            </a:r>
            <a:r>
              <a:rPr lang="en-US" sz="2200" dirty="0">
                <a:latin typeface="Aptos Narrow"/>
              </a:rPr>
              <a:t> </a:t>
            </a:r>
            <a:r>
              <a:rPr lang="en-US" sz="2200" dirty="0" err="1">
                <a:latin typeface="Aptos Narrow"/>
              </a:rPr>
              <a:t>ak</a:t>
            </a:r>
            <a:r>
              <a:rPr lang="en-US" sz="2200" dirty="0">
                <a:latin typeface="Aptos Narrow"/>
              </a:rPr>
              <a:t> </a:t>
            </a:r>
            <a:r>
              <a:rPr lang="en-US" sz="2200" dirty="0" err="1">
                <a:latin typeface="Aptos Narrow"/>
              </a:rPr>
              <a:t>pran</a:t>
            </a:r>
            <a:r>
              <a:rPr lang="en-US" sz="2200" dirty="0">
                <a:latin typeface="Aptos Narrow"/>
              </a:rPr>
              <a:t> </a:t>
            </a:r>
            <a:r>
              <a:rPr lang="en-US" sz="2200" dirty="0" err="1">
                <a:latin typeface="Aptos Narrow"/>
              </a:rPr>
              <a:t>desizyon</a:t>
            </a:r>
            <a:r>
              <a:rPr lang="en-US" sz="2200" dirty="0">
                <a:latin typeface="Aptos Narrow"/>
              </a:rPr>
              <a:t>  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latin typeface="Aptos Narrow"/>
              </a:rPr>
              <a:t>  </a:t>
            </a:r>
            <a:r>
              <a:rPr lang="en-US" sz="2200" dirty="0" err="1">
                <a:latin typeface="Aptos Narrow"/>
              </a:rPr>
              <a:t>Kominikasyon</a:t>
            </a:r>
            <a:r>
              <a:rPr lang="en-US" sz="2200" dirty="0">
                <a:latin typeface="Aptos Narrow"/>
              </a:rPr>
              <a:t> </a:t>
            </a:r>
            <a:r>
              <a:rPr lang="en-US" sz="2200" dirty="0" err="1">
                <a:latin typeface="Aptos Narrow"/>
              </a:rPr>
              <a:t>amelyore</a:t>
            </a:r>
            <a:r>
              <a:rPr lang="en-US" sz="2200" dirty="0">
                <a:latin typeface="Aptos Narrow"/>
              </a:rPr>
              <a:t> </a:t>
            </a:r>
            <a:r>
              <a:rPr lang="en-US" sz="2200" dirty="0" err="1">
                <a:latin typeface="Aptos Narrow"/>
              </a:rPr>
              <a:t>avèk</a:t>
            </a:r>
            <a:r>
              <a:rPr lang="en-US" sz="2200" dirty="0">
                <a:latin typeface="Aptos Narrow"/>
              </a:rPr>
              <a:t> tout </a:t>
            </a:r>
            <a:r>
              <a:rPr lang="en-US" sz="2200" dirty="0" err="1">
                <a:latin typeface="Aptos Narrow"/>
              </a:rPr>
              <a:t>pati</a:t>
            </a:r>
            <a:r>
              <a:rPr lang="en-US" sz="2200" dirty="0">
                <a:latin typeface="Aptos Narrow"/>
              </a:rPr>
              <a:t> </a:t>
            </a:r>
            <a:r>
              <a:rPr lang="en-US" sz="2200" dirty="0" err="1">
                <a:latin typeface="Aptos Narrow"/>
              </a:rPr>
              <a:t>konsènen</a:t>
            </a:r>
            <a:r>
              <a:rPr lang="en-US" sz="2200" dirty="0">
                <a:latin typeface="Aptos Narrow"/>
              </a:rPr>
              <a:t> </a:t>
            </a:r>
            <a:r>
              <a:rPr lang="en-US" sz="2200" dirty="0" err="1">
                <a:latin typeface="Aptos Narrow"/>
              </a:rPr>
              <a:t>yo</a:t>
            </a:r>
            <a:endParaRPr lang="en-US" sz="2200" dirty="0">
              <a:latin typeface="Aptos Narrow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>
              <a:latin typeface="Aptos Narrow"/>
            </a:endParaRPr>
          </a:p>
        </p:txBody>
      </p:sp>
    </p:spTree>
    <p:extLst>
      <p:ext uri="{BB962C8B-B14F-4D97-AF65-F5344CB8AC3E}">
        <p14:creationId xmlns:p14="http://schemas.microsoft.com/office/powerpoint/2010/main" val="334417312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72a2f2d3193ec56d4fb2c356de615c25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cd70fe20db7356ce93e04af07d3fd73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A0BFB8-30F4-4602-8850-AAF437458C50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8F6FF82-FE7A-41E4-9095-CE55FAD4DF43}">
  <ds:schemaRefs>
    <ds:schemaRef ds:uri="http://schemas.microsoft.com/office/2006/metadata/properties"/>
    <ds:schemaRef ds:uri="http://purl.org/dc/terms/"/>
    <ds:schemaRef ds:uri="http://www.w3.org/XML/1998/namespace"/>
    <ds:schemaRef ds:uri="699ac1d4-ca39-4946-aa46-a9cdf037dbb3"/>
    <ds:schemaRef ds:uri="http://schemas.microsoft.com/office/2006/documentManagement/types"/>
    <ds:schemaRef ds:uri="http://purl.org/dc/elements/1.1/"/>
    <ds:schemaRef ds:uri="cfac202d-5dfe-4943-8fc4-9115dd8079c4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6539</TotalTime>
  <Words>2040</Words>
  <Application>Microsoft Office PowerPoint</Application>
  <PresentationFormat>Widescreen</PresentationFormat>
  <Paragraphs>215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Aptos Display</vt:lpstr>
      <vt:lpstr>Aptos ExtraBold</vt:lpstr>
      <vt:lpstr>Aptos Narrow</vt:lpstr>
      <vt:lpstr>Arial</vt:lpstr>
      <vt:lpstr>Calibri</vt:lpstr>
      <vt:lpstr>Calibri Light</vt:lpstr>
      <vt:lpstr>Wingdings</vt:lpstr>
      <vt:lpstr>Wingdings,Sans-Serif</vt:lpstr>
      <vt:lpstr>Retrospect</vt:lpstr>
      <vt:lpstr>Gwoup Travay sou Charles River sou Aksè Ekitab nan Rivyè a</vt:lpstr>
      <vt:lpstr>Notifikasyon sou Anrejistreman</vt:lpstr>
      <vt:lpstr>Lojistik pou Entèpretasyon</vt:lpstr>
      <vt:lpstr>Lojistik pou Zoom</vt:lpstr>
      <vt:lpstr> Apèl</vt:lpstr>
      <vt:lpstr>Règleman Gwoup Travay la</vt:lpstr>
      <vt:lpstr>Règleman Gwoup Travay la (suit)</vt:lpstr>
      <vt:lpstr>Ajannda</vt:lpstr>
      <vt:lpstr>Ki objektif Gwoup Travay sa a?</vt:lpstr>
      <vt:lpstr>Kisa ki Livrab Gwoup Travay la?</vt:lpstr>
      <vt:lpstr>Analiz Fidbak sou Patisipasyon Otòn nan </vt:lpstr>
      <vt:lpstr>Tèm Kòmantè yo</vt:lpstr>
      <vt:lpstr>Kesyon pou Echanj sou Kòmantè yo</vt:lpstr>
      <vt:lpstr>Kalandriye ajou Pwojè a</vt:lpstr>
      <vt:lpstr>Plan Pwojè a: Fevriye</vt:lpstr>
      <vt:lpstr>Plan Projè a: Mas</vt:lpstr>
      <vt:lpstr>Plan Pwojè a: Avril</vt:lpstr>
      <vt:lpstr>Plan Pwojè a: Me</vt:lpstr>
      <vt:lpstr>Plan Pwojè a: Jen</vt:lpstr>
      <vt:lpstr>Plan pou Gwoup Gwoup Echanj yo Alavni [Vòt]</vt:lpstr>
      <vt:lpstr>Analiz Pwosèvèbal Reyinyon 1ye desanm nan [Vòt]</vt:lpstr>
      <vt:lpstr>Kalandriye Pwovizwa ajou Pwojè 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Translation Staff 7</cp:lastModifiedBy>
  <cp:revision>68</cp:revision>
  <dcterms:created xsi:type="dcterms:W3CDTF">2025-11-26T14:59:35Z</dcterms:created>
  <dcterms:modified xsi:type="dcterms:W3CDTF">2026-03-05T15:31:05Z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</Properties>
</file>