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notesMasterIdLst>
    <p:notesMasterId r:id="rId27"/>
  </p:notesMasterIdLst>
  <p:sldIdLst>
    <p:sldId id="257" r:id="rId5"/>
    <p:sldId id="287" r:id="rId6"/>
    <p:sldId id="297" r:id="rId7"/>
    <p:sldId id="279" r:id="rId8"/>
    <p:sldId id="319" r:id="rId9"/>
    <p:sldId id="258" r:id="rId10"/>
    <p:sldId id="273" r:id="rId11"/>
    <p:sldId id="288" r:id="rId12"/>
    <p:sldId id="312" r:id="rId13"/>
    <p:sldId id="282" r:id="rId14"/>
    <p:sldId id="304" r:id="rId15"/>
    <p:sldId id="307" r:id="rId16"/>
    <p:sldId id="313" r:id="rId17"/>
    <p:sldId id="318" r:id="rId18"/>
    <p:sldId id="302" r:id="rId19"/>
    <p:sldId id="308" r:id="rId20"/>
    <p:sldId id="309" r:id="rId21"/>
    <p:sldId id="310" r:id="rId22"/>
    <p:sldId id="311" r:id="rId23"/>
    <p:sldId id="298" r:id="rId24"/>
    <p:sldId id="303" r:id="rId25"/>
    <p:sldId id="31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E024DE79-1B04-7D7E-940F-0101FA4E2514}" name="Translation Staff 7" initials="TS7" userId="S-1-5-21-2908740814-649741892-379563398-2138" providerId="AD"/>
  <p188:author id="{708887B2-8303-7170-A5BB-32686198284B}" name="Amaral, Kendra (DCR)" initials="AK" userId="S::kendra.amaral@mass.gov::9c547365-2c36-4614-b86e-4ea364dbb741" providerId="AD"/>
  <p188:author id="{7FE267EE-50AC-8DCC-5C55-8F210B1B959F}" name="Barrera, Mila (DCR)" initials="BM" userId="S::mila.barrera@mass.gov::dce33d62-759b-4d0c-bd61-1bd79f9ef6e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7F54"/>
    <a:srgbClr val="428E67"/>
    <a:srgbClr val="FFFFFF"/>
    <a:srgbClr val="88B8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7277EC-96DC-01E7-5450-FDB36FBCB111}" v="99" dt="2026-02-02T18:56:12.1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6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8629A-A377-4033-9A81-D48721FD4481}" type="datetimeFigureOut">
              <a:rPr lang="zh-TW" altLang="en-US" smtClean="0"/>
              <a:t>2026/3/5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4FDA4-EF30-4016-A65A-EC6477F354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0253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4FDA4-EF30-4016-A65A-EC6477F3545F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7179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4FDA4-EF30-4016-A65A-EC6477F3545F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6577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4FDA4-EF30-4016-A65A-EC6477F3545F}" type="slidenum">
              <a:rPr lang="zh-TW" altLang="en-US" smtClean="0"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1804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noProof="1" smtClean="0"/>
              <a:t>3/5/2026</a:t>
            </a:fld>
            <a:endParaRPr lang="en-US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noProof="1" smtClean="0"/>
              <a:t>‹#›</a:t>
            </a:fld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939822" cy="3566160"/>
          </a:xfrm>
        </p:spPr>
        <p:txBody>
          <a:bodyPr>
            <a:normAutofit/>
          </a:bodyPr>
          <a:lstStyle/>
          <a:p>
            <a:r>
              <a:rPr lang="zh-TW" altLang="en-US" sz="5400" dirty="0"/>
              <a:t>查尔斯河 </a:t>
            </a:r>
            <a:r>
              <a:rPr lang="en-US" sz="5000" noProof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Charles River 工作小组——</a:t>
            </a:r>
            <a:br>
              <a:rPr lang="en-US" sz="5000" noProof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</a:br>
            <a:r>
              <a:rPr lang="en-US" sz="5000" noProof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河流公平使用权</a:t>
            </a:r>
            <a:endParaRPr lang="en-US" sz="50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noProof="1"/>
          </a:p>
          <a:p>
            <a:r>
              <a:rPr lang="en-US" sz="2800" cap="none" noProof="1">
                <a:solidFill>
                  <a:srgbClr val="004B24"/>
                </a:solidFill>
                <a:latin typeface="Arial"/>
                <a:cs typeface="Arial"/>
              </a:rPr>
              <a:t>第6次会议 | 2026年1月28日</a:t>
            </a: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  <a:cs typeface="Calibri Light"/>
              </a:rPr>
              <a:t>工作小组的交付成果是什么？</a:t>
            </a:r>
            <a:endParaRPr lang="en-US" noProof="1">
              <a:latin typeface="+mj-ea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74DBD07-53C6-5450-82D0-B70BB3676A33}"/>
              </a:ext>
            </a:extLst>
          </p:cNvPr>
          <p:cNvSpPr>
            <a:spLocks noGrp="1"/>
          </p:cNvSpPr>
          <p:nvPr/>
        </p:nvSpPr>
        <p:spPr>
          <a:xfrm>
            <a:off x="985520" y="2577254"/>
            <a:ext cx="10058400" cy="377135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noProof="1">
                <a:latin typeface="+mn-ea"/>
              </a:rPr>
              <a:t>于</a:t>
            </a:r>
            <a:r>
              <a:rPr lang="en-US" sz="2800" b="1" u="sng" noProof="1">
                <a:latin typeface="+mn-ea"/>
              </a:rPr>
              <a:t>2026年6月30日前</a:t>
            </a:r>
            <a:r>
              <a:rPr lang="en-US" sz="2800" noProof="1">
                <a:latin typeface="+mn-ea"/>
              </a:rPr>
              <a:t>,向众议院及参议院书记提交包含</a:t>
            </a:r>
            <a:r>
              <a:rPr lang="en-US" sz="2800" b="1" u="sng" noProof="1">
                <a:latin typeface="+mn-ea"/>
              </a:rPr>
              <a:t>建议事项的报告</a:t>
            </a:r>
            <a:r>
              <a:rPr lang="en-US" sz="2800" noProof="1">
                <a:latin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9481A-1112-4A29-5860-48D3E18A7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4368A-E9AB-1BA2-5146-606961866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  <a:cs typeface="Calibri Light"/>
              </a:rPr>
              <a:t>秋季参与反馈意见审查 </a:t>
            </a:r>
            <a:endParaRPr lang="en-US" noProof="1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84950-C345-4162-763A-3DDB7F4BC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2895" y="1908069"/>
            <a:ext cx="5889044" cy="4455027"/>
          </a:xfrm>
        </p:spPr>
        <p:txBody>
          <a:bodyPr vert="horz" lIns="0" tIns="45720" rIns="0" bIns="45720" rtlCol="0" anchor="t">
            <a:noAutofit/>
          </a:bodyPr>
          <a:lstStyle/>
          <a:p>
            <a:pPr>
              <a:buClr>
                <a:srgbClr val="004B24"/>
              </a:buClr>
            </a:pPr>
            <a:r>
              <a:rPr lang="en-US" b="1" noProof="1">
                <a:solidFill>
                  <a:schemeClr val="tx1"/>
                </a:solidFill>
                <a:latin typeface="+mn-ea"/>
                <a:cs typeface="Calibri"/>
              </a:rPr>
              <a:t>反馈意见收集渠道包括：</a:t>
            </a: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noProof="1">
                <a:solidFill>
                  <a:schemeClr val="tx1"/>
                </a:solidFill>
                <a:latin typeface="+mn-ea"/>
                <a:cs typeface="Calibri"/>
              </a:rPr>
              <a:t>挨家挨户走访</a:t>
            </a:r>
            <a:br>
              <a:rPr lang="en-US" noProof="1">
                <a:latin typeface="+mn-ea"/>
                <a:cs typeface="Calibri"/>
              </a:rPr>
            </a:br>
            <a:r>
              <a:rPr lang="en-US" sz="1800" noProof="1">
                <a:solidFill>
                  <a:schemeClr val="tx1"/>
                </a:solidFill>
                <a:latin typeface="+mn-ea"/>
                <a:cs typeface="Calibri"/>
              </a:rPr>
              <a:t>发放129份传单</a:t>
            </a:r>
            <a:br>
              <a:rPr lang="en-US" sz="1800" noProof="1">
                <a:latin typeface="+mn-ea"/>
                <a:cs typeface="Calibri"/>
              </a:rPr>
            </a:br>
            <a:r>
              <a:rPr lang="en-US" sz="1800" noProof="1">
                <a:solidFill>
                  <a:schemeClr val="tx1"/>
                </a:solidFill>
                <a:latin typeface="+mn-ea"/>
                <a:cs typeface="Calibri"/>
              </a:rPr>
              <a:t>与35位居民交谈</a:t>
            </a: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noProof="1">
                <a:solidFill>
                  <a:schemeClr val="tx1"/>
                </a:solidFill>
                <a:latin typeface="+mn-ea"/>
                <a:cs typeface="Calibri"/>
              </a:rPr>
              <a:t>一对一对话（8场）</a:t>
            </a:r>
            <a:br>
              <a:rPr lang="en-US" noProof="1">
                <a:latin typeface="+mn-ea"/>
                <a:cs typeface="Calibri"/>
              </a:rPr>
            </a:br>
            <a:r>
              <a:rPr lang="nl-NL" altLang="zh-TW" sz="1800" dirty="0">
                <a:latin typeface="+mn-ea"/>
              </a:rPr>
              <a:t>Cambridge</a:t>
            </a:r>
            <a:r>
              <a:rPr lang="zh-TW" altLang="en-US" sz="1800" dirty="0">
                <a:latin typeface="+mn-ea"/>
              </a:rPr>
              <a:t>港社区协会</a:t>
            </a:r>
            <a:r>
              <a:rPr lang="en-US" altLang="zh-TW" sz="1800" dirty="0">
                <a:latin typeface="+mn-ea"/>
              </a:rPr>
              <a:t>, </a:t>
            </a:r>
            <a:r>
              <a:rPr lang="nl-NL" altLang="zh-TW" sz="1800" dirty="0">
                <a:latin typeface="+mn-ea"/>
              </a:rPr>
              <a:t>Cambridge</a:t>
            </a:r>
            <a:r>
              <a:rPr lang="zh-TW" altLang="en-US" sz="1800" dirty="0">
                <a:latin typeface="+mn-ea"/>
              </a:rPr>
              <a:t>社区中心</a:t>
            </a:r>
            <a:r>
              <a:rPr lang="en-US" altLang="zh-TW" sz="1800" dirty="0">
                <a:latin typeface="+mn-ea"/>
              </a:rPr>
              <a:t>, </a:t>
            </a:r>
            <a:r>
              <a:rPr lang="nl-NL" altLang="zh-TW" sz="1800" dirty="0">
                <a:latin typeface="+mn-ea"/>
              </a:rPr>
              <a:t>Cambridge</a:t>
            </a:r>
            <a:r>
              <a:rPr lang="zh-TW" altLang="en-US" sz="1800" dirty="0">
                <a:latin typeface="+mn-ea"/>
              </a:rPr>
              <a:t>公共卫生部门</a:t>
            </a:r>
            <a:r>
              <a:rPr lang="en-US" altLang="zh-TW" sz="1800" dirty="0">
                <a:latin typeface="+mn-ea"/>
              </a:rPr>
              <a:t>, Homeowners Rehab Inc., </a:t>
            </a:r>
            <a:r>
              <a:rPr lang="en-US" altLang="zh-TW" sz="1800" dirty="0" err="1">
                <a:latin typeface="+mn-ea"/>
              </a:rPr>
              <a:t>Rivermark</a:t>
            </a:r>
            <a:r>
              <a:rPr lang="zh-TW" altLang="en-US" sz="1800" dirty="0">
                <a:latin typeface="+mn-ea"/>
              </a:rPr>
              <a:t>（焦点小组后续跟进）</a:t>
            </a:r>
            <a:r>
              <a:rPr lang="en-US" altLang="zh-TW" sz="1800" dirty="0">
                <a:latin typeface="+mn-ea"/>
              </a:rPr>
              <a:t>, </a:t>
            </a:r>
            <a:r>
              <a:rPr lang="nl-NL" altLang="zh-TW" sz="1800" dirty="0">
                <a:latin typeface="+mn-ea"/>
              </a:rPr>
              <a:t>Cambridge</a:t>
            </a:r>
            <a:r>
              <a:rPr lang="zh-TW" altLang="en-US" sz="1800" dirty="0">
                <a:latin typeface="+mn-ea"/>
              </a:rPr>
              <a:t>市政府传播与社区事务主管</a:t>
            </a:r>
            <a:r>
              <a:rPr lang="en-US" altLang="zh-TW" sz="1800" dirty="0">
                <a:latin typeface="+mn-ea"/>
              </a:rPr>
              <a:t>, </a:t>
            </a:r>
            <a:r>
              <a:rPr lang="nl-NL" altLang="zh-TW" sz="1800" dirty="0">
                <a:latin typeface="+mn-ea"/>
              </a:rPr>
              <a:t>Cambridge</a:t>
            </a:r>
            <a:r>
              <a:rPr lang="zh-TW" altLang="en-US" sz="1800" dirty="0">
                <a:latin typeface="+mn-ea"/>
              </a:rPr>
              <a:t>住宅管理局</a:t>
            </a:r>
            <a:r>
              <a:rPr lang="en-US" altLang="zh-TW" sz="1800" dirty="0">
                <a:latin typeface="+mn-ea"/>
              </a:rPr>
              <a:t>, Magazine Beach </a:t>
            </a:r>
            <a:r>
              <a:rPr lang="zh-TW" altLang="en-US" sz="1800" dirty="0">
                <a:latin typeface="+mn-ea"/>
              </a:rPr>
              <a:t>合作伙伴</a:t>
            </a:r>
            <a:endParaRPr lang="en-US" sz="1800" noProof="1">
              <a:solidFill>
                <a:srgbClr val="404040"/>
              </a:solidFill>
              <a:latin typeface="+mn-ea"/>
              <a:cs typeface="Calibri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1AA7210-EBBE-9FF2-484F-6A4340C485F8}"/>
              </a:ext>
            </a:extLst>
          </p:cNvPr>
          <p:cNvSpPr txBox="1">
            <a:spLocks/>
          </p:cNvSpPr>
          <p:nvPr/>
        </p:nvSpPr>
        <p:spPr>
          <a:xfrm>
            <a:off x="7572149" y="1914792"/>
            <a:ext cx="4622779" cy="4455027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endParaRPr lang="en-US" b="1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noProof="1">
                <a:solidFill>
                  <a:schemeClr val="tx1"/>
                </a:solidFill>
                <a:latin typeface="+mn-ea"/>
                <a:cs typeface="Calibri"/>
              </a:rPr>
              <a:t>焦点小组（1场）</a:t>
            </a:r>
            <a:br>
              <a:rPr lang="en-US" noProof="1">
                <a:latin typeface="+mn-ea"/>
                <a:cs typeface="Calibri"/>
              </a:rPr>
            </a:br>
            <a:r>
              <a:rPr lang="en-US" sz="1800" noProof="1">
                <a:solidFill>
                  <a:schemeClr val="tx1"/>
                </a:solidFill>
                <a:latin typeface="+mn-ea"/>
                <a:cs typeface="Calibri" panose="020F0502020204030204"/>
              </a:rPr>
              <a:t>808-812 Memorial Drive</a:t>
            </a: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noProof="1">
                <a:solidFill>
                  <a:schemeClr val="tx1"/>
                </a:solidFill>
                <a:latin typeface="+mn-ea"/>
                <a:cs typeface="Calibri"/>
              </a:rPr>
              <a:t>公听会（2场）</a:t>
            </a:r>
            <a:br>
              <a:rPr lang="en-US" noProof="1">
                <a:latin typeface="+mn-ea"/>
                <a:cs typeface="Calibri"/>
              </a:rPr>
            </a:br>
            <a:r>
              <a:rPr lang="en-US" sz="1800" noProof="1">
                <a:solidFill>
                  <a:schemeClr val="tx1"/>
                </a:solidFill>
                <a:latin typeface="+mn-ea"/>
                <a:cs typeface="Calibri"/>
              </a:rPr>
              <a:t>线上：52位参与者</a:t>
            </a:r>
            <a:br>
              <a:rPr lang="en-US" sz="1800" noProof="1">
                <a:latin typeface="+mn-ea"/>
                <a:cs typeface="Calibri"/>
              </a:rPr>
            </a:br>
            <a:r>
              <a:rPr lang="en-US" sz="1800" noProof="1">
                <a:solidFill>
                  <a:schemeClr val="tx1"/>
                </a:solidFill>
                <a:latin typeface="+mn-ea"/>
                <a:cs typeface="Calibri"/>
              </a:rPr>
              <a:t>线下：77位参与者</a:t>
            </a: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noProof="1">
                <a:solidFill>
                  <a:schemeClr val="tx1"/>
                </a:solidFill>
                <a:latin typeface="+mn-ea"/>
                <a:cs typeface="Calibri"/>
              </a:rPr>
              <a:t>问卷调查（475份回应）</a:t>
            </a:r>
          </a:p>
          <a:p>
            <a:endParaRPr lang="en-US" noProof="1">
              <a:solidFill>
                <a:srgbClr val="404040"/>
              </a:solidFill>
              <a:latin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4245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B6629-8845-4CF8-724A-605563D92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AC5B1-0400-B90F-D27F-6D8E6032B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  <a:cs typeface="Calibri Light"/>
              </a:rPr>
              <a:t>反馈意见主题</a:t>
            </a:r>
            <a:endParaRPr lang="en-US" noProof="1">
              <a:latin typeface="+mj-ea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F87E333-5B6C-4E5E-9A26-352505A5F9EB}"/>
              </a:ext>
            </a:extLst>
          </p:cNvPr>
          <p:cNvSpPr txBox="1">
            <a:spLocks/>
          </p:cNvSpPr>
          <p:nvPr/>
        </p:nvSpPr>
        <p:spPr>
          <a:xfrm>
            <a:off x="1198933" y="1990810"/>
            <a:ext cx="9964888" cy="4319928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r>
              <a:rPr lang="en-US" sz="2800" b="1" noProof="1">
                <a:solidFill>
                  <a:schemeClr val="tx1"/>
                </a:solidFill>
                <a:latin typeface="+mn-ea"/>
                <a:cs typeface="Calibri"/>
              </a:rPr>
              <a:t>主要主题： </a:t>
            </a:r>
            <a:endParaRPr lang="en-US" b="1" noProof="1">
              <a:solidFill>
                <a:schemeClr val="tx1"/>
              </a:solidFill>
              <a:latin typeface="+mn-ea"/>
            </a:endParaRPr>
          </a:p>
          <a:p>
            <a:pPr marL="457200" indent="-457200">
              <a:lnSpc>
                <a:spcPct val="8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noProof="1">
                <a:solidFill>
                  <a:schemeClr val="tx1"/>
                </a:solidFill>
                <a:latin typeface="+mn-ea"/>
                <a:cs typeface="Calibri"/>
              </a:rPr>
              <a:t>希望 DCR 定期提供项目及改善进度更新</a:t>
            </a:r>
          </a:p>
          <a:p>
            <a:pPr marL="457200" indent="-457200">
              <a:lnSpc>
                <a:spcPct val="8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noProof="1">
                <a:solidFill>
                  <a:schemeClr val="tx1"/>
                </a:solidFill>
                <a:latin typeface="+mn-ea"/>
                <a:cs typeface="Calibri"/>
              </a:rPr>
              <a:t>了解关闭事件对周边社区的影响</a:t>
            </a:r>
          </a:p>
          <a:p>
            <a:pPr marL="457200" indent="-457200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noProof="1">
                <a:solidFill>
                  <a:schemeClr val="tx1"/>
                </a:solidFill>
                <a:latin typeface="+mn-ea"/>
                <a:cs typeface="Calibri"/>
              </a:rPr>
              <a:t>需将受影响社区纳入参与过程</a:t>
            </a:r>
            <a:endParaRPr lang="en-US" noProof="1">
              <a:solidFill>
                <a:schemeClr val="tx1"/>
              </a:solidFill>
              <a:latin typeface="+mn-ea"/>
            </a:endParaRPr>
          </a:p>
          <a:p>
            <a:pPr marL="457200" indent="-457200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noProof="1">
                <a:solidFill>
                  <a:schemeClr val="tx1"/>
                </a:solidFill>
                <a:latin typeface="+mn-ea"/>
                <a:cs typeface="Calibri"/>
              </a:rPr>
              <a:t>需要改善基础设施及提升安全性</a:t>
            </a:r>
            <a:endParaRPr lang="en-US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200" noProof="1">
                <a:solidFill>
                  <a:schemeClr val="tx1"/>
                </a:solidFill>
                <a:latin typeface="+mn-ea"/>
                <a:cs typeface="Calibri"/>
              </a:rPr>
              <a:t>需要更安全的限速规定 </a:t>
            </a: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200" noProof="1">
                <a:solidFill>
                  <a:schemeClr val="tx1"/>
                </a:solidFill>
                <a:latin typeface="+mn-ea"/>
                <a:cs typeface="Calibri"/>
              </a:rPr>
              <a:t>希望改善人行横道安全及信号协调 </a:t>
            </a: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200" noProof="1">
                <a:solidFill>
                  <a:schemeClr val="tx1"/>
                </a:solidFill>
                <a:latin typeface="+mn-ea"/>
                <a:cs typeface="Calibri"/>
              </a:rPr>
              <a:t>需要改善及维护步道基础设施 </a:t>
            </a:r>
          </a:p>
          <a:p>
            <a:pPr marL="0" indent="0">
              <a:buClr>
                <a:srgbClr val="99CB38"/>
              </a:buClr>
              <a:buNone/>
            </a:pPr>
            <a:endParaRPr lang="en-US" sz="2800" noProof="1">
              <a:solidFill>
                <a:srgbClr val="404040"/>
              </a:solidFill>
              <a:latin typeface="+mn-ea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noProof="1">
              <a:solidFill>
                <a:srgbClr val="000000"/>
              </a:solidFill>
              <a:latin typeface="+mn-ea"/>
              <a:cs typeface="Calibri"/>
            </a:endParaRPr>
          </a:p>
          <a:p>
            <a:endParaRPr lang="en-US" noProof="1">
              <a:solidFill>
                <a:srgbClr val="404040"/>
              </a:solidFill>
              <a:latin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5440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EF70F-A4B9-EF01-1290-D5208834E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8E0EB-E123-119E-B08F-50FE6F610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Aptos Display"/>
                <a:ea typeface="Calibri Light"/>
                <a:cs typeface="Calibri Light"/>
              </a:rPr>
              <a:t>反馈意见讨论议题</a:t>
            </a:r>
            <a:endParaRPr lang="en-US" noProof="1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E7BD424-FD9E-0A28-6FB3-F3D50BCCCE2F}"/>
              </a:ext>
            </a:extLst>
          </p:cNvPr>
          <p:cNvSpPr txBox="1">
            <a:spLocks/>
          </p:cNvSpPr>
          <p:nvPr/>
        </p:nvSpPr>
        <p:spPr>
          <a:xfrm>
            <a:off x="1198933" y="2275290"/>
            <a:ext cx="9954728" cy="4035448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r>
              <a:rPr lang="en-US" sz="2800" b="1" noProof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讨论议题</a:t>
            </a:r>
          </a:p>
          <a:p>
            <a:pPr marL="457200" indent="-457200">
              <a:lnSpc>
                <a:spcPct val="15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noProof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民众分享的反馈意见中,哪些主题或重点令您印象深刻？</a:t>
            </a:r>
            <a:endParaRPr lang="en-US" noProof="1">
              <a:solidFill>
                <a:schemeClr val="tx1"/>
              </a:solidFill>
              <a:latin typeface="Calibri" panose="020F0502020204030204"/>
              <a:ea typeface="Calibri"/>
              <a:cs typeface="Calibri" panose="020F0502020204030204"/>
            </a:endParaRPr>
          </a:p>
          <a:p>
            <a:pPr marL="457200" indent="-457200">
              <a:lnSpc>
                <a:spcPct val="15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noProof="1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这些反馈意见如何影响工作小组的建议？ </a:t>
            </a:r>
            <a:endParaRPr lang="en-US" noProof="1">
              <a:solidFill>
                <a:srgbClr val="404040"/>
              </a:solidFill>
              <a:latin typeface="Calibri" panose="020F0502020204030204"/>
              <a:ea typeface="Calibri"/>
              <a:cs typeface="Calibri" panose="020F0502020204030204"/>
            </a:endParaRPr>
          </a:p>
          <a:p>
            <a:pPr marL="457200" indent="-457200">
              <a:lnSpc>
                <a:spcPct val="15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noProof="1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下一轮公听会可以如何改善？ </a:t>
            </a:r>
            <a:endParaRPr lang="en-US" noProof="1"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8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endParaRPr lang="en-US" sz="2400" noProof="1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noProof="1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noProof="1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 noProof="1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993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BB1B4-2BDA-930F-7F32-7585D2748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7" name="Arrow: Pentagon 1346">
            <a:extLst>
              <a:ext uri="{FF2B5EF4-FFF2-40B4-BE49-F238E27FC236}">
                <a16:creationId xmlns:a16="http://schemas.microsoft.com/office/drawing/2014/main" id="{79B40913-5ED2-ED80-DB5E-B9DC55847B2D}"/>
              </a:ext>
            </a:extLst>
          </p:cNvPr>
          <p:cNvSpPr/>
          <p:nvPr/>
        </p:nvSpPr>
        <p:spPr>
          <a:xfrm>
            <a:off x="10209066" y="4745180"/>
            <a:ext cx="1913656" cy="1082384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noProof="1">
                <a:solidFill>
                  <a:srgbClr val="002060"/>
                </a:solidFill>
                <a:latin typeface="+mn-ea"/>
                <a:cs typeface="Calibri"/>
              </a:rPr>
              <a:t>定稿并提交建议</a:t>
            </a:r>
          </a:p>
        </p:txBody>
      </p:sp>
      <p:sp>
        <p:nvSpPr>
          <p:cNvPr id="1346" name="Rectangle 1345">
            <a:extLst>
              <a:ext uri="{FF2B5EF4-FFF2-40B4-BE49-F238E27FC236}">
                <a16:creationId xmlns:a16="http://schemas.microsoft.com/office/drawing/2014/main" id="{87C0C6D9-EEF7-5233-2459-E4EECE2057C3}"/>
              </a:ext>
            </a:extLst>
          </p:cNvPr>
          <p:cNvSpPr/>
          <p:nvPr/>
        </p:nvSpPr>
        <p:spPr>
          <a:xfrm>
            <a:off x="8484077" y="4745837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noProof="1">
                <a:solidFill>
                  <a:srgbClr val="002060"/>
                </a:solidFill>
                <a:latin typeface="+mn-ea"/>
                <a:cs typeface="Calibri"/>
              </a:rPr>
              <a:t>审查意见</a:t>
            </a:r>
          </a:p>
        </p:txBody>
      </p:sp>
      <p:sp>
        <p:nvSpPr>
          <p:cNvPr id="1345" name="Rectangle 1344">
            <a:extLst>
              <a:ext uri="{FF2B5EF4-FFF2-40B4-BE49-F238E27FC236}">
                <a16:creationId xmlns:a16="http://schemas.microsoft.com/office/drawing/2014/main" id="{8461E970-7208-2850-81AE-C3D04B077F0E}"/>
              </a:ext>
            </a:extLst>
          </p:cNvPr>
          <p:cNvSpPr/>
          <p:nvPr/>
        </p:nvSpPr>
        <p:spPr>
          <a:xfrm>
            <a:off x="6760918" y="4745836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noProof="1">
                <a:solidFill>
                  <a:srgbClr val="002060"/>
                </a:solidFill>
                <a:latin typeface="+mn-ea"/>
                <a:cs typeface="Calibri"/>
              </a:rPr>
              <a:t>启动公听会及 </a:t>
            </a:r>
            <a:endParaRPr lang="en-US" noProof="1">
              <a:latin typeface="+mn-ea"/>
            </a:endParaRPr>
          </a:p>
          <a:p>
            <a:pPr algn="ctr"/>
            <a:r>
              <a:rPr lang="en-US" sz="1400" noProof="1">
                <a:solidFill>
                  <a:srgbClr val="002060"/>
                </a:solidFill>
                <a:latin typeface="+mn-ea"/>
                <a:cs typeface="Calibri"/>
              </a:rPr>
              <a:t>问卷调查以收集草稿建议公众意见 </a:t>
            </a:r>
            <a:endParaRPr lang="en-US" noProof="1">
              <a:latin typeface="+mn-ea"/>
            </a:endParaRPr>
          </a:p>
        </p:txBody>
      </p:sp>
      <p:sp>
        <p:nvSpPr>
          <p:cNvPr id="1344" name="Rectangle 1343">
            <a:extLst>
              <a:ext uri="{FF2B5EF4-FFF2-40B4-BE49-F238E27FC236}">
                <a16:creationId xmlns:a16="http://schemas.microsoft.com/office/drawing/2014/main" id="{509E2423-BA26-5CE8-69F2-4E43EE438BF2}"/>
              </a:ext>
            </a:extLst>
          </p:cNvPr>
          <p:cNvSpPr/>
          <p:nvPr/>
        </p:nvSpPr>
        <p:spPr>
          <a:xfrm>
            <a:off x="5037759" y="4745837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noProof="1">
                <a:solidFill>
                  <a:srgbClr val="002060"/>
                </a:solidFill>
                <a:latin typeface="+mn-ea"/>
                <a:cs typeface="Calibri"/>
              </a:rPr>
              <a:t>开展春季参与外展活动</a:t>
            </a:r>
            <a:r>
              <a:rPr lang="en-US" noProof="1">
                <a:solidFill>
                  <a:srgbClr val="002060"/>
                </a:solidFill>
                <a:latin typeface="+mn-ea"/>
                <a:cs typeface="Calibri"/>
              </a:rPr>
              <a:t> 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3A3963A-5ACE-93AC-6A93-6402D190B3A2}"/>
              </a:ext>
            </a:extLst>
          </p:cNvPr>
          <p:cNvSpPr/>
          <p:nvPr/>
        </p:nvSpPr>
        <p:spPr>
          <a:xfrm>
            <a:off x="3323259" y="4745836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noProof="1">
                <a:solidFill>
                  <a:srgbClr val="002060"/>
                </a:solidFill>
                <a:latin typeface="+mn-ea"/>
              </a:rPr>
              <a:t>确定春季参与日期（*举办 CHA 焦点小组）</a:t>
            </a:r>
            <a:endParaRPr lang="en-US" sz="1200" noProof="1">
              <a:solidFill>
                <a:srgbClr val="002060"/>
              </a:solidFill>
              <a:latin typeface="+mn-ea"/>
              <a:cs typeface="Calibri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077C227-9AA9-A63B-5C8A-50B25B796DA5}"/>
              </a:ext>
            </a:extLst>
          </p:cNvPr>
          <p:cNvSpPr/>
          <p:nvPr/>
        </p:nvSpPr>
        <p:spPr>
          <a:xfrm>
            <a:off x="1600100" y="4745837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noProof="1">
                <a:solidFill>
                  <a:srgbClr val="002060"/>
                </a:solidFill>
                <a:latin typeface="+mn-ea"/>
              </a:rPr>
              <a:t>讨论参与时程（及焦点小组）</a:t>
            </a:r>
            <a:endParaRPr lang="en-US" sz="1400" noProof="1">
              <a:solidFill>
                <a:srgbClr val="002060"/>
              </a:solidFill>
              <a:latin typeface="+mn-ea"/>
              <a:cs typeface="Calibri"/>
            </a:endParaRPr>
          </a:p>
        </p:txBody>
      </p:sp>
      <p:sp>
        <p:nvSpPr>
          <p:cNvPr id="1585" name="Rectangle 1584">
            <a:extLst>
              <a:ext uri="{FF2B5EF4-FFF2-40B4-BE49-F238E27FC236}">
                <a16:creationId xmlns:a16="http://schemas.microsoft.com/office/drawing/2014/main" id="{C6EDCC6A-1E09-3692-C9D2-69F626E51F8C}"/>
              </a:ext>
            </a:extLst>
          </p:cNvPr>
          <p:cNvSpPr/>
          <p:nvPr/>
        </p:nvSpPr>
        <p:spPr>
          <a:xfrm>
            <a:off x="65255" y="4744586"/>
            <a:ext cx="1396446" cy="108329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noProof="1">
                <a:solidFill>
                  <a:srgbClr val="002060"/>
                </a:solidFill>
                <a:latin typeface="+mn-ea"/>
                <a:cs typeface="Calibri"/>
              </a:rPr>
              <a:t>参与里程碑</a:t>
            </a:r>
          </a:p>
        </p:txBody>
      </p:sp>
      <p:sp>
        <p:nvSpPr>
          <p:cNvPr id="61" name="Arrow: Pentagon 60">
            <a:extLst>
              <a:ext uri="{FF2B5EF4-FFF2-40B4-BE49-F238E27FC236}">
                <a16:creationId xmlns:a16="http://schemas.microsoft.com/office/drawing/2014/main" id="{C9E39F3A-54D3-2B30-D938-218477A9722A}"/>
              </a:ext>
            </a:extLst>
          </p:cNvPr>
          <p:cNvSpPr/>
          <p:nvPr/>
        </p:nvSpPr>
        <p:spPr>
          <a:xfrm>
            <a:off x="10209067" y="3463635"/>
            <a:ext cx="1913656" cy="839931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b="1" noProof="1">
                <a:solidFill>
                  <a:srgbClr val="002060"/>
                </a:solidFill>
                <a:latin typeface="+mn-ea"/>
              </a:rPr>
              <a:t>定稿并提交建议</a:t>
            </a:r>
            <a:endParaRPr lang="en-US" sz="1600" b="1" noProof="1">
              <a:solidFill>
                <a:srgbClr val="002060"/>
              </a:solidFill>
              <a:latin typeface="+mn-ea"/>
              <a:cs typeface="Calibri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E8E19AC-5A60-3184-A1B8-450BDD38B57C}"/>
              </a:ext>
            </a:extLst>
          </p:cNvPr>
          <p:cNvSpPr/>
          <p:nvPr/>
        </p:nvSpPr>
        <p:spPr>
          <a:xfrm>
            <a:off x="8484077" y="3464291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noProof="1">
                <a:solidFill>
                  <a:srgbClr val="002060"/>
                </a:solidFill>
                <a:latin typeface="+mn-ea"/>
                <a:cs typeface="Calibri"/>
              </a:rPr>
              <a:t>依据意见修订草稿</a:t>
            </a:r>
            <a:r>
              <a:rPr lang="en-US" noProof="1">
                <a:solidFill>
                  <a:srgbClr val="002060"/>
                </a:solidFill>
                <a:latin typeface="+mn-ea"/>
                <a:cs typeface="Calibri"/>
              </a:rPr>
              <a:t> 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E3CC4D7-36FF-C8E7-F251-B5DC5E5D3899}"/>
              </a:ext>
            </a:extLst>
          </p:cNvPr>
          <p:cNvSpPr/>
          <p:nvPr/>
        </p:nvSpPr>
        <p:spPr>
          <a:xfrm>
            <a:off x="6760919" y="3464292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noProof="1">
                <a:solidFill>
                  <a:srgbClr val="002060"/>
                </a:solidFill>
                <a:latin typeface="+mn-ea"/>
                <a:cs typeface="Calibri"/>
              </a:rPr>
              <a:t>公开草稿征求意见</a:t>
            </a:r>
            <a:r>
              <a:rPr lang="en-US" noProof="1">
                <a:solidFill>
                  <a:srgbClr val="002060"/>
                </a:solidFill>
                <a:latin typeface="+mn-ea"/>
                <a:cs typeface="Calibri"/>
              </a:rPr>
              <a:t> </a:t>
            </a:r>
            <a:endParaRPr lang="en-US" noProof="1">
              <a:latin typeface="+mn-ea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E9E8025-2D0B-A6C8-0394-C32F265904E4}"/>
              </a:ext>
            </a:extLst>
          </p:cNvPr>
          <p:cNvSpPr/>
          <p:nvPr/>
        </p:nvSpPr>
        <p:spPr>
          <a:xfrm>
            <a:off x="5037760" y="3464291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noProof="1">
                <a:solidFill>
                  <a:srgbClr val="002060"/>
                </a:solidFill>
                <a:latin typeface="+mn-ea"/>
                <a:cs typeface="Calibri"/>
              </a:rPr>
              <a:t>修订草稿并准备公开</a:t>
            </a:r>
            <a:r>
              <a:rPr lang="en-US" noProof="1">
                <a:solidFill>
                  <a:srgbClr val="002060"/>
                </a:solidFill>
                <a:latin typeface="+mn-ea"/>
                <a:cs typeface="Calibri"/>
              </a:rPr>
              <a:t> </a:t>
            </a:r>
            <a:endParaRPr lang="en-US" noProof="1">
              <a:solidFill>
                <a:srgbClr val="002060"/>
              </a:solidFill>
              <a:latin typeface="+mn-ea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6F3911A-04E8-8908-8329-8A5F13388EF5}"/>
              </a:ext>
            </a:extLst>
          </p:cNvPr>
          <p:cNvSpPr/>
          <p:nvPr/>
        </p:nvSpPr>
        <p:spPr>
          <a:xfrm>
            <a:off x="3323260" y="3464291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noProof="1">
                <a:solidFill>
                  <a:srgbClr val="002060"/>
                </a:solidFill>
                <a:latin typeface="+mn-ea"/>
                <a:cs typeface="Calibri"/>
              </a:rPr>
              <a:t>起草建议</a:t>
            </a:r>
            <a:endParaRPr lang="en-US" sz="1600" noProof="1">
              <a:solidFill>
                <a:srgbClr val="002060"/>
              </a:solidFill>
              <a:latin typeface="+mn-ea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D4EDEEA-703D-7CCC-DC12-C9ED421BC795}"/>
              </a:ext>
            </a:extLst>
          </p:cNvPr>
          <p:cNvSpPr/>
          <p:nvPr/>
        </p:nvSpPr>
        <p:spPr>
          <a:xfrm>
            <a:off x="1600101" y="3464292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noProof="1">
                <a:solidFill>
                  <a:srgbClr val="002060"/>
                </a:solidFill>
                <a:latin typeface="+mn-ea"/>
                <a:cs typeface="Calibri"/>
              </a:rPr>
              <a:t>审查秋季意见</a:t>
            </a:r>
            <a:endParaRPr lang="en-US" sz="1600" noProof="1">
              <a:latin typeface="+mn-ea"/>
            </a:endParaRPr>
          </a:p>
        </p:txBody>
      </p:sp>
      <p:sp>
        <p:nvSpPr>
          <p:cNvPr id="1584" name="Rectangle 1583">
            <a:extLst>
              <a:ext uri="{FF2B5EF4-FFF2-40B4-BE49-F238E27FC236}">
                <a16:creationId xmlns:a16="http://schemas.microsoft.com/office/drawing/2014/main" id="{4417856E-CDAD-74CE-D6A5-3F2A85AC3D33}"/>
              </a:ext>
            </a:extLst>
          </p:cNvPr>
          <p:cNvSpPr/>
          <p:nvPr/>
        </p:nvSpPr>
        <p:spPr>
          <a:xfrm>
            <a:off x="67449" y="3462020"/>
            <a:ext cx="1395188" cy="84287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noProof="1">
                <a:solidFill>
                  <a:srgbClr val="002060"/>
                </a:solidFill>
                <a:latin typeface="+mn-ea"/>
                <a:cs typeface="Calibri"/>
              </a:rPr>
              <a:t>报告里程碑</a:t>
            </a:r>
          </a:p>
        </p:txBody>
      </p:sp>
      <p:sp>
        <p:nvSpPr>
          <p:cNvPr id="41" name="Arrow: Pentagon 40">
            <a:extLst>
              <a:ext uri="{FF2B5EF4-FFF2-40B4-BE49-F238E27FC236}">
                <a16:creationId xmlns:a16="http://schemas.microsoft.com/office/drawing/2014/main" id="{D363533C-8FA7-5ACB-4270-1862BD97EA09}"/>
              </a:ext>
            </a:extLst>
          </p:cNvPr>
          <p:cNvSpPr/>
          <p:nvPr/>
        </p:nvSpPr>
        <p:spPr>
          <a:xfrm>
            <a:off x="10209068" y="2208068"/>
            <a:ext cx="1913656" cy="796636"/>
          </a:xfrm>
          <a:prstGeom prst="homePlate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noProof="1">
                <a:latin typeface="+mn-ea"/>
                <a:cs typeface="Calibri"/>
              </a:rPr>
              <a:t>六月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867722C-7844-EBDE-2BD4-4102743E6E4A}"/>
              </a:ext>
            </a:extLst>
          </p:cNvPr>
          <p:cNvSpPr/>
          <p:nvPr/>
        </p:nvSpPr>
        <p:spPr>
          <a:xfrm>
            <a:off x="8484081" y="2208726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noProof="1">
                <a:latin typeface="+mn-ea"/>
                <a:cs typeface="Calibri"/>
              </a:rPr>
              <a:t>五月</a:t>
            </a:r>
            <a:endParaRPr lang="en-US" noProof="1">
              <a:latin typeface="+mn-ea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23C9649-45FB-01A5-0AF4-86D5C3115A24}"/>
              </a:ext>
            </a:extLst>
          </p:cNvPr>
          <p:cNvSpPr/>
          <p:nvPr/>
        </p:nvSpPr>
        <p:spPr>
          <a:xfrm>
            <a:off x="6760921" y="2208725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noProof="1">
                <a:latin typeface="+mn-ea"/>
                <a:cs typeface="Calibri"/>
              </a:rPr>
              <a:t>四月</a:t>
            </a:r>
            <a:endParaRPr lang="en-US" noProof="1">
              <a:latin typeface="+mn-ea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1576D8C-B85B-0FAD-79CC-1B61199CC46D}"/>
              </a:ext>
            </a:extLst>
          </p:cNvPr>
          <p:cNvSpPr/>
          <p:nvPr/>
        </p:nvSpPr>
        <p:spPr>
          <a:xfrm>
            <a:off x="5037761" y="2208724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noProof="1">
                <a:latin typeface="+mn-ea"/>
                <a:cs typeface="Calibri"/>
              </a:rPr>
              <a:t>三月</a:t>
            </a:r>
            <a:endParaRPr lang="en-US" noProof="1">
              <a:latin typeface="+mn-ea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1BBC547-6A1A-4E75-40DB-7CF94470822D}"/>
              </a:ext>
            </a:extLst>
          </p:cNvPr>
          <p:cNvSpPr/>
          <p:nvPr/>
        </p:nvSpPr>
        <p:spPr>
          <a:xfrm>
            <a:off x="3323260" y="2208723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noProof="1">
                <a:latin typeface="+mn-ea"/>
                <a:cs typeface="Calibri"/>
              </a:rPr>
              <a:t>二月</a:t>
            </a:r>
            <a:endParaRPr lang="en-US" noProof="1">
              <a:latin typeface="+mn-ea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039837E-16DE-35CA-F884-66A45ABC1BA4}"/>
              </a:ext>
            </a:extLst>
          </p:cNvPr>
          <p:cNvSpPr/>
          <p:nvPr/>
        </p:nvSpPr>
        <p:spPr>
          <a:xfrm>
            <a:off x="1600102" y="2208724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noProof="1">
                <a:latin typeface="+mn-ea"/>
                <a:cs typeface="Calibri"/>
              </a:rPr>
              <a:t>一月</a:t>
            </a:r>
            <a:endParaRPr lang="en-US" noProof="1">
              <a:latin typeface="+mn-ea"/>
            </a:endParaRPr>
          </a:p>
        </p:txBody>
      </p:sp>
      <p:sp>
        <p:nvSpPr>
          <p:cNvPr id="1583" name="Rectangle 1582">
            <a:extLst>
              <a:ext uri="{FF2B5EF4-FFF2-40B4-BE49-F238E27FC236}">
                <a16:creationId xmlns:a16="http://schemas.microsoft.com/office/drawing/2014/main" id="{2ADD5C8E-3326-16C4-8F20-DFEE7C491A1D}"/>
              </a:ext>
            </a:extLst>
          </p:cNvPr>
          <p:cNvSpPr/>
          <p:nvPr/>
        </p:nvSpPr>
        <p:spPr>
          <a:xfrm>
            <a:off x="67450" y="2208731"/>
            <a:ext cx="1383982" cy="79207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noProof="1">
                <a:latin typeface="+mn-ea"/>
                <a:cs typeface="Calibri"/>
              </a:rPr>
              <a:t>月份</a:t>
            </a:r>
            <a:endParaRPr lang="en-US" noProof="1">
              <a:latin typeface="+mn-ea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DF5132-1387-C392-3CF6-FBDAFE60B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n-ea"/>
                <a:ea typeface="+mn-ea"/>
                <a:cs typeface="Calibri Light"/>
              </a:rPr>
              <a:t>更新后的暂定项目时程</a:t>
            </a:r>
            <a:endParaRPr lang="en-US" noProof="1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11083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6EE84-EC84-ACA4-5095-9AAC13BFA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F8E4-8F89-56C9-12F3-7A807295E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Aptos Display"/>
                <a:ea typeface="Calibri Light"/>
                <a:cs typeface="Calibri Light"/>
              </a:rPr>
              <a:t>项目计划：二月</a:t>
            </a:r>
            <a:endParaRPr lang="en-US" noProof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D3A1C-71C6-2D10-F8A0-DD243646A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noProof="1">
                <a:solidFill>
                  <a:schemeClr val="accent3">
                    <a:lumMod val="76000"/>
                  </a:schemeClr>
                </a:solidFill>
                <a:latin typeface="Aptos Narrow"/>
                <a:cs typeface="Calibri"/>
              </a:rPr>
              <a:t>二月里程碑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设计四月公听会外展计划 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/>
              <a:t>根据一月讨论起草初步建议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/>
              <a:t>（设计公共住宅焦点小组）</a:t>
            </a:r>
            <a:endParaRPr lang="en-US" sz="2800" noProof="1"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noProof="1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 noProof="1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3A32DA-38FE-23DD-05FA-7046C2E34193}"/>
              </a:ext>
            </a:extLst>
          </p:cNvPr>
          <p:cNvSpPr txBox="1"/>
          <p:nvPr/>
        </p:nvSpPr>
        <p:spPr>
          <a:xfrm>
            <a:off x="6461760" y="2153919"/>
            <a:ext cx="4998720" cy="34147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400" b="1" noProof="1">
                <a:solidFill>
                  <a:schemeClr val="accent3">
                    <a:lumMod val="76000"/>
                  </a:schemeClr>
                </a:solidFill>
                <a:latin typeface="Aptos Narrow"/>
                <a:cs typeface="Calibri"/>
              </a:rPr>
              <a:t>二月</a:t>
            </a:r>
            <a:r>
              <a:rPr lang="en-US" sz="2400" b="1" noProof="1">
                <a:solidFill>
                  <a:srgbClr val="2A7F54"/>
                </a:solidFill>
              </a:rPr>
              <a:t>工作小组会议待办事项： </a:t>
            </a:r>
            <a:r>
              <a:rPr lang="en-US" sz="2100" b="1" noProof="1">
                <a:solidFill>
                  <a:srgbClr val="2A7F54"/>
                </a:solidFill>
                <a:latin typeface="Aptos Narrow"/>
              </a:rPr>
              <a:t> </a:t>
            </a:r>
            <a:br>
              <a:rPr lang="en-US" sz="2100" b="1" noProof="1">
                <a:latin typeface="Aptos Narrow"/>
              </a:rPr>
            </a:br>
            <a:br>
              <a:rPr lang="en-US" sz="2100" b="1" noProof="1">
                <a:latin typeface="Aptos Narrow"/>
              </a:rPr>
            </a:br>
            <a:r>
              <a:rPr lang="en-US" sz="2400" i="1" noProof="1"/>
              <a:t>工作小组成员将提前收到资料以供审阅及反馈意见,并在会议中讨论及进行必要表决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latin typeface="Aptos Narrow"/>
              </a:rPr>
              <a:t>就公听会外展资料进行表决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solidFill>
                  <a:srgbClr val="404040"/>
                </a:solidFill>
                <a:latin typeface="Aptos Narrow"/>
              </a:rPr>
              <a:t>讨论初步建议草稿</a:t>
            </a:r>
            <a:r>
              <a:rPr lang="en-US" sz="2100" i="1" noProof="1">
                <a:latin typeface="Aptos Narrow"/>
              </a:rPr>
              <a:t> </a:t>
            </a:r>
            <a:endParaRPr lang="en-US" sz="2100" noProof="1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solidFill>
                  <a:srgbClr val="404040"/>
                </a:solidFill>
                <a:latin typeface="Aptos Narrow"/>
              </a:rPr>
              <a:t>(</a:t>
            </a:r>
            <a:r>
              <a:rPr lang="en-US" sz="2100" i="1" noProof="1"/>
              <a:t>就公共住宅焦点小组的议程、日期及外展语言进行表决</a:t>
            </a:r>
            <a:r>
              <a:rPr lang="en-US" sz="2100" i="1" noProof="1">
                <a:solidFill>
                  <a:srgbClr val="404040"/>
                </a:solidFill>
                <a:latin typeface="Aptos Narrow"/>
              </a:rPr>
              <a:t>) 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591C77D-070D-3A13-149D-0209B873E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9600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4A3B5-92EE-7270-EE20-664406136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1D56E-F93B-FE77-54A6-F5142F562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  <a:cs typeface="Calibri Light"/>
              </a:rPr>
              <a:t>项目计划：三月</a:t>
            </a:r>
            <a:endParaRPr lang="en-US" noProof="1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807C6-D848-6B7C-B78D-CE233748D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2400" b="1" noProof="1">
                <a:solidFill>
                  <a:schemeClr val="accent3">
                    <a:lumMod val="76000"/>
                  </a:schemeClr>
                </a:solidFill>
                <a:latin typeface="+mn-ea"/>
                <a:cs typeface="Calibri"/>
              </a:rPr>
              <a:t>三月里程碑</a:t>
            </a:r>
            <a:endParaRPr lang="en-US" noProof="1">
              <a:solidFill>
                <a:schemeClr val="accent3">
                  <a:lumMod val="76000"/>
                </a:schemeClr>
              </a:solidFill>
              <a:latin typeface="+mn-ea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+mn-ea"/>
                <a:cs typeface="Calibri"/>
              </a:rPr>
              <a:t>开展四月公听会外展活动 </a:t>
            </a:r>
            <a:endParaRPr lang="en-US" sz="2800" noProof="1">
              <a:solidFill>
                <a:srgbClr val="404040"/>
              </a:solidFill>
              <a:latin typeface="+mn-ea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+mn-ea"/>
                <a:cs typeface="Calibri"/>
              </a:rPr>
              <a:t>起草公听会议程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+mn-ea"/>
                <a:cs typeface="Calibri"/>
              </a:rPr>
              <a:t>起草与公听会同步进行的问卷调查 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+mn-ea"/>
                <a:cs typeface="Calibri"/>
              </a:rPr>
              <a:t>依据二月意见修订建议草稿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altLang="zh-TW" sz="2800" i="1" noProof="1">
                <a:solidFill>
                  <a:srgbClr val="404040"/>
                </a:solidFill>
                <a:latin typeface="+mn-ea"/>
                <a:cs typeface="Calibri"/>
              </a:rPr>
              <a:t>(</a:t>
            </a:r>
            <a:r>
              <a:rPr lang="en-US" sz="2800" i="1" noProof="1">
                <a:latin typeface="+mn-ea"/>
              </a:rPr>
              <a:t>举办公共住宅焦点小组</a:t>
            </a:r>
            <a:r>
              <a:rPr lang="en-US" altLang="zh-TW" sz="2800" i="1" noProof="1">
                <a:latin typeface="+mn-ea"/>
              </a:rPr>
              <a:t>)</a:t>
            </a:r>
            <a:endParaRPr lang="en-US" sz="2800" i="1" noProof="1">
              <a:solidFill>
                <a:srgbClr val="404040"/>
              </a:solidFill>
              <a:latin typeface="+mn-ea"/>
              <a:cs typeface="Calibri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800" i="1" noProof="1">
              <a:latin typeface="+mn-ea"/>
              <a:cs typeface="Calibri" panose="020F0502020204030204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noProof="1">
              <a:solidFill>
                <a:srgbClr val="404040"/>
              </a:solidFill>
              <a:latin typeface="+mn-ea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noProof="1">
              <a:solidFill>
                <a:srgbClr val="000000"/>
              </a:solidFill>
              <a:latin typeface="+mn-ea"/>
              <a:cs typeface="Calibri"/>
            </a:endParaRPr>
          </a:p>
          <a:p>
            <a:pPr>
              <a:buClr>
                <a:srgbClr val="99CB38"/>
              </a:buClr>
            </a:pPr>
            <a:endParaRPr lang="en-US" noProof="1">
              <a:solidFill>
                <a:srgbClr val="404040"/>
              </a:solidFill>
              <a:latin typeface="+mn-ea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814BDC-3BA7-42EE-3BC9-1C89F9EB712D}"/>
              </a:ext>
            </a:extLst>
          </p:cNvPr>
          <p:cNvSpPr txBox="1"/>
          <p:nvPr/>
        </p:nvSpPr>
        <p:spPr>
          <a:xfrm>
            <a:off x="6461760" y="2153919"/>
            <a:ext cx="4998720" cy="39682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400" b="1" noProof="1">
                <a:solidFill>
                  <a:srgbClr val="2A7F54"/>
                </a:solidFill>
                <a:latin typeface="+mn-ea"/>
              </a:rPr>
              <a:t>三月工作小组会议待办事项</a:t>
            </a:r>
            <a:r>
              <a:rPr lang="en-US" sz="2100" b="1" noProof="1">
                <a:solidFill>
                  <a:srgbClr val="2A7F54"/>
                </a:solidFill>
                <a:latin typeface="+mn-ea"/>
              </a:rPr>
              <a:t>: </a:t>
            </a:r>
            <a:br>
              <a:rPr lang="en-US" sz="2100" b="1" noProof="1">
                <a:latin typeface="+mn-ea"/>
              </a:rPr>
            </a:br>
            <a:br>
              <a:rPr lang="en-US" sz="2100" b="1" noProof="1">
                <a:latin typeface="+mn-ea"/>
              </a:rPr>
            </a:br>
            <a:r>
              <a:rPr lang="en-US" sz="2400" i="1" noProof="1">
                <a:latin typeface="+mn-ea"/>
              </a:rPr>
              <a:t>工作小组成员将提前收到资料以供审阅及反馈意见,并在会议中讨论及进行必要表决 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solidFill>
                  <a:srgbClr val="404040"/>
                </a:solidFill>
                <a:latin typeface="+mn-ea"/>
              </a:rPr>
              <a:t>就公听会议程进行表决 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solidFill>
                  <a:srgbClr val="404040"/>
                </a:solidFill>
                <a:latin typeface="+mn-ea"/>
              </a:rPr>
              <a:t>就问卷调查进行表决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solidFill>
                  <a:srgbClr val="404040"/>
                </a:solidFill>
                <a:latin typeface="+mn-ea"/>
              </a:rPr>
              <a:t>讨论建议草稿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latin typeface="+mn-ea"/>
              </a:rPr>
              <a:t>就公开建议草稿进行30天公众意见征集期的表决</a:t>
            </a:r>
            <a:endParaRPr lang="en-US" sz="2100" i="1" noProof="1">
              <a:solidFill>
                <a:srgbClr val="404040"/>
              </a:solidFill>
              <a:latin typeface="+mn-ea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FA4E36A-24AB-78AC-8E66-2EAFF7060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2259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73D4D-E4A5-8A2E-0D85-6D6DD0F37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D21E9-25EE-1B5D-40CB-7694DC4BD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  <a:cs typeface="Calibri Light"/>
              </a:rPr>
              <a:t>项目计划：四月</a:t>
            </a:r>
            <a:endParaRPr lang="en-US" noProof="1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F4DE1-7310-0827-6E63-A8F101B88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60972"/>
            <a:ext cx="4500880" cy="4094202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noProof="1">
                <a:solidFill>
                  <a:schemeClr val="accent3">
                    <a:lumMod val="76000"/>
                  </a:schemeClr>
                </a:solidFill>
                <a:latin typeface="+mn-ea"/>
                <a:cs typeface="Calibri"/>
              </a:rPr>
              <a:t>四月里程碑</a:t>
            </a:r>
            <a:endParaRPr lang="en-US" noProof="1">
              <a:solidFill>
                <a:schemeClr val="accent3">
                  <a:lumMod val="76000"/>
                </a:schemeClr>
              </a:solidFill>
              <a:latin typeface="+mn-ea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+mn-ea"/>
                <a:cs typeface="Calibri"/>
              </a:rPr>
              <a:t>启动问卷调查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+mn-ea"/>
                <a:cs typeface="Calibri"/>
              </a:rPr>
              <a:t>举办公听会 </a:t>
            </a:r>
            <a:endParaRPr lang="en-US" sz="2800" noProof="1">
              <a:solidFill>
                <a:srgbClr val="404040"/>
              </a:solidFill>
              <a:latin typeface="+mn-ea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800" i="1" noProof="1">
              <a:solidFill>
                <a:srgbClr val="404040"/>
              </a:solidFill>
              <a:latin typeface="+mn-ea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noProof="1">
              <a:latin typeface="+mn-ea"/>
              <a:cs typeface="Calibri" panose="020F0502020204030204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noProof="1">
              <a:solidFill>
                <a:srgbClr val="000000"/>
              </a:solidFill>
              <a:latin typeface="+mn-ea"/>
              <a:cs typeface="Calibri"/>
            </a:endParaRPr>
          </a:p>
          <a:p>
            <a:pPr>
              <a:buClr>
                <a:srgbClr val="99CB38"/>
              </a:buClr>
            </a:pPr>
            <a:endParaRPr lang="en-US" noProof="1">
              <a:solidFill>
                <a:srgbClr val="404040"/>
              </a:solidFill>
              <a:latin typeface="+mn-ea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D512F7-9A60-BC79-0067-7538B0DC66EC}"/>
              </a:ext>
            </a:extLst>
          </p:cNvPr>
          <p:cNvSpPr txBox="1"/>
          <p:nvPr/>
        </p:nvSpPr>
        <p:spPr>
          <a:xfrm>
            <a:off x="6461760" y="2153919"/>
            <a:ext cx="4998720" cy="31654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400" b="1" noProof="1">
                <a:solidFill>
                  <a:srgbClr val="428E67"/>
                </a:solidFill>
                <a:latin typeface="+mn-ea"/>
              </a:rPr>
              <a:t>四月工作小组会议待办事项</a:t>
            </a:r>
            <a:r>
              <a:rPr lang="en-US" sz="2100" b="1" noProof="1">
                <a:solidFill>
                  <a:schemeClr val="accent3">
                    <a:lumMod val="76000"/>
                  </a:schemeClr>
                </a:solidFill>
                <a:latin typeface="+mn-ea"/>
              </a:rPr>
              <a:t>: </a:t>
            </a:r>
            <a:br>
              <a:rPr lang="en-US" sz="2100" b="1" noProof="1">
                <a:latin typeface="+mn-ea"/>
              </a:rPr>
            </a:br>
            <a:br>
              <a:rPr lang="en-US" sz="2100" b="1" noProof="1">
                <a:latin typeface="+mn-ea"/>
              </a:rPr>
            </a:br>
            <a:r>
              <a:rPr lang="en-US" sz="2400" i="1" noProof="1">
                <a:latin typeface="+mn-ea"/>
              </a:rPr>
              <a:t>工作小组成员将提前收到资料以供审阅及反馈意见,并在会议中讨论及进行必要表决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solidFill>
                  <a:srgbClr val="404040"/>
                </a:solidFill>
                <a:latin typeface="+mn-ea"/>
              </a:rPr>
              <a:t>讨论公听会所收集的意见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solidFill>
                  <a:srgbClr val="404040"/>
                </a:solidFill>
                <a:latin typeface="+mn-ea"/>
              </a:rPr>
              <a:t>讨论问卷调查初步结果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latin typeface="+mn-ea"/>
              </a:rPr>
              <a:t>讨论建议草稿的最终修订</a:t>
            </a:r>
            <a:endParaRPr lang="en-US" sz="2100" i="1" noProof="1">
              <a:solidFill>
                <a:srgbClr val="404040"/>
              </a:solidFill>
              <a:latin typeface="+mn-ea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4B4FF04-65E8-544F-18BB-CE741317D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2576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3460C5-28BE-4EB1-0CD4-CE16E8F08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E1211-36B3-FE41-1736-4016CE0B4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  <a:cs typeface="Calibri Light"/>
              </a:rPr>
              <a:t>项目计划：五月</a:t>
            </a:r>
            <a:endParaRPr lang="en-US" noProof="1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877EB-3222-D8C1-5708-DB4678183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noProof="1">
                <a:solidFill>
                  <a:schemeClr val="accent3">
                    <a:lumMod val="76000"/>
                  </a:schemeClr>
                </a:solidFill>
                <a:latin typeface="+mn-ea"/>
                <a:cs typeface="Calibri"/>
              </a:rPr>
              <a:t>五月里程碑</a:t>
            </a:r>
            <a:endParaRPr lang="en-US" noProof="1">
              <a:solidFill>
                <a:schemeClr val="accent3">
                  <a:lumMod val="76000"/>
                </a:schemeClr>
              </a:solidFill>
              <a:latin typeface="+mn-ea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latin typeface="+mn-ea"/>
              </a:rPr>
              <a:t>30天公众意见征集期结束后,修订建议草稿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+mn-ea"/>
                <a:cs typeface="Calibri"/>
              </a:rPr>
              <a:t>完成建议草稿定稿 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endParaRPr lang="en-US" sz="2800" noProof="1">
              <a:solidFill>
                <a:srgbClr val="404040"/>
              </a:solidFill>
              <a:latin typeface="+mn-ea"/>
              <a:cs typeface="Calibri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800" i="1" noProof="1">
              <a:solidFill>
                <a:srgbClr val="404040"/>
              </a:solidFill>
              <a:latin typeface="+mn-ea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noProof="1">
              <a:latin typeface="+mn-ea"/>
              <a:cs typeface="Calibri" panose="020F0502020204030204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noProof="1">
              <a:solidFill>
                <a:srgbClr val="000000"/>
              </a:solidFill>
              <a:latin typeface="+mn-ea"/>
              <a:cs typeface="Calibri"/>
            </a:endParaRPr>
          </a:p>
          <a:p>
            <a:pPr>
              <a:buClr>
                <a:srgbClr val="99CB38"/>
              </a:buClr>
            </a:pPr>
            <a:endParaRPr lang="en-US" noProof="1">
              <a:solidFill>
                <a:srgbClr val="404040"/>
              </a:solidFill>
              <a:latin typeface="+mn-ea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94605A-1F38-A4BF-5357-BB613103E92B}"/>
              </a:ext>
            </a:extLst>
          </p:cNvPr>
          <p:cNvSpPr txBox="1"/>
          <p:nvPr/>
        </p:nvSpPr>
        <p:spPr>
          <a:xfrm>
            <a:off x="6461760" y="2153919"/>
            <a:ext cx="4998720" cy="410811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400" b="1" noProof="1">
                <a:solidFill>
                  <a:srgbClr val="2A7F54"/>
                </a:solidFill>
                <a:latin typeface="+mn-ea"/>
              </a:rPr>
              <a:t>五月工作小组会议待办事项</a:t>
            </a:r>
            <a:r>
              <a:rPr lang="en-US" sz="2100" b="1" noProof="1">
                <a:solidFill>
                  <a:schemeClr val="accent3">
                    <a:lumMod val="76000"/>
                  </a:schemeClr>
                </a:solidFill>
                <a:latin typeface="+mn-ea"/>
              </a:rPr>
              <a:t>: </a:t>
            </a:r>
            <a:br>
              <a:rPr lang="en-US" sz="2100" b="1" noProof="1">
                <a:latin typeface="+mn-ea"/>
              </a:rPr>
            </a:br>
            <a:br>
              <a:rPr lang="en-US" sz="2100" b="1" noProof="1">
                <a:latin typeface="+mn-ea"/>
              </a:rPr>
            </a:br>
            <a:r>
              <a:rPr lang="en-US" sz="2400" i="1" noProof="1">
                <a:latin typeface="+mn-ea"/>
              </a:rPr>
              <a:t>工作小组成员将提前收到资料以供审阅及反馈意见,并在会议中讨论及进行必要表决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solidFill>
                  <a:srgbClr val="404040"/>
                </a:solidFill>
                <a:latin typeface="+mn-ea"/>
              </a:rPr>
              <a:t>审查建议草稿的修订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latin typeface="+mn-ea"/>
              </a:rPr>
              <a:t>就定稿建议进行表决</a:t>
            </a:r>
            <a:endParaRPr lang="en-US" sz="2100" i="1" noProof="1">
              <a:solidFill>
                <a:srgbClr val="404040"/>
              </a:solidFill>
              <a:latin typeface="+mn-ea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noProof="1">
              <a:solidFill>
                <a:srgbClr val="404040"/>
              </a:solidFill>
              <a:latin typeface="+mn-ea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noProof="1">
              <a:solidFill>
                <a:srgbClr val="404040"/>
              </a:solidFill>
              <a:latin typeface="+mn-ea"/>
              <a:cs typeface="Calibri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noProof="1">
              <a:solidFill>
                <a:srgbClr val="404040"/>
              </a:solidFill>
              <a:latin typeface="+mn-ea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6537B16-F980-51B1-4BE6-A29E805AA8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8162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75882-7591-AB6C-D0C9-C21081B3C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8CB4A-9730-28FD-9941-0DF088866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  <a:cs typeface="Calibri Light"/>
              </a:rPr>
              <a:t>项目计划：六月</a:t>
            </a:r>
            <a:endParaRPr lang="en-US" noProof="1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FD9A7-95A8-D1CB-7A3A-4DE28DD08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noProof="1">
                <a:solidFill>
                  <a:schemeClr val="accent3">
                    <a:lumMod val="76000"/>
                  </a:schemeClr>
                </a:solidFill>
                <a:latin typeface="+mn-ea"/>
                <a:cs typeface="Calibri"/>
              </a:rPr>
              <a:t>六月里程碑</a:t>
            </a:r>
            <a:endParaRPr lang="en-US" noProof="1">
              <a:solidFill>
                <a:schemeClr val="accent3">
                  <a:lumMod val="76000"/>
                </a:schemeClr>
              </a:solidFill>
              <a:latin typeface="+mn-ea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+mn-ea"/>
                <a:cs typeface="Calibri"/>
              </a:rPr>
              <a:t>工作小组建议报告的最终讨论  </a:t>
            </a:r>
            <a:endParaRPr lang="en-US" sz="2800" noProof="1">
              <a:solidFill>
                <a:srgbClr val="404040"/>
              </a:solidFill>
              <a:latin typeface="+mn-ea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800" i="1" noProof="1">
              <a:solidFill>
                <a:srgbClr val="404040"/>
              </a:solidFill>
              <a:latin typeface="+mn-ea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noProof="1">
              <a:latin typeface="+mn-ea"/>
              <a:cs typeface="Calibri" panose="020F0502020204030204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noProof="1">
              <a:solidFill>
                <a:srgbClr val="000000"/>
              </a:solidFill>
              <a:latin typeface="+mn-ea"/>
              <a:cs typeface="Calibri"/>
            </a:endParaRPr>
          </a:p>
          <a:p>
            <a:pPr>
              <a:buClr>
                <a:srgbClr val="99CB38"/>
              </a:buClr>
            </a:pPr>
            <a:endParaRPr lang="en-US" noProof="1">
              <a:solidFill>
                <a:srgbClr val="404040"/>
              </a:solidFill>
              <a:latin typeface="+mn-ea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4C4839-201B-389E-CEFC-FF1B4DF041C8}"/>
              </a:ext>
            </a:extLst>
          </p:cNvPr>
          <p:cNvSpPr txBox="1"/>
          <p:nvPr/>
        </p:nvSpPr>
        <p:spPr>
          <a:xfrm>
            <a:off x="6461760" y="2153919"/>
            <a:ext cx="4998720" cy="26969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400" b="1" noProof="1">
                <a:solidFill>
                  <a:srgbClr val="2A7F54"/>
                </a:solidFill>
                <a:latin typeface="+mn-ea"/>
              </a:rPr>
              <a:t>六月工作小组会议待办事项</a:t>
            </a:r>
            <a:r>
              <a:rPr lang="en-US" sz="2100" b="1" noProof="1">
                <a:solidFill>
                  <a:schemeClr val="accent3">
                    <a:lumMod val="76000"/>
                  </a:schemeClr>
                </a:solidFill>
                <a:latin typeface="+mn-ea"/>
              </a:rPr>
              <a:t>: </a:t>
            </a:r>
            <a:br>
              <a:rPr lang="en-US" sz="2100" b="1" noProof="1">
                <a:latin typeface="+mn-ea"/>
              </a:rPr>
            </a:br>
            <a:br>
              <a:rPr lang="en-US" sz="2100" b="1" noProof="1">
                <a:latin typeface="+mn-ea"/>
              </a:rPr>
            </a:br>
            <a:r>
              <a:rPr lang="en-US" sz="2400" i="1" noProof="1">
                <a:latin typeface="+mn-ea"/>
              </a:rPr>
              <a:t>工作小组成员将提前收到资料以供审阅及反馈意见,并在会议中讨论及进行必要表决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000" i="1" noProof="1">
                <a:solidFill>
                  <a:srgbClr val="404040"/>
                </a:solidFill>
                <a:latin typeface="+mn-ea"/>
              </a:rPr>
              <a:t>就提交最终报告进行表决</a:t>
            </a: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endParaRPr lang="en-US" sz="2100" i="1" noProof="1">
              <a:solidFill>
                <a:srgbClr val="404040"/>
              </a:solidFill>
              <a:latin typeface="+mn-ea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1A83D9C-8D11-7333-A70F-138596E0EB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3663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  <a:cs typeface="Arial" panose="020B0604020202020204" pitchFamily="34" charset="0"/>
              </a:rPr>
              <a:t>录像通知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48934"/>
            <a:ext cx="10058400" cy="382016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sz="2400" noProof="1">
                <a:solidFill>
                  <a:srgbClr val="000000"/>
                </a:solidFill>
                <a:latin typeface="+mn-ea"/>
                <a:cs typeface="Arial"/>
              </a:rPr>
              <a:t>本次会议将进行录像,</a:t>
            </a:r>
            <a:r>
              <a:rPr lang="en-US" sz="2400" noProof="1">
                <a:latin typeface="+mn-ea"/>
              </a:rPr>
              <a:t>保育与休憩</a:t>
            </a:r>
            <a:r>
              <a:rPr lang="en-US" sz="2400" noProof="1">
                <a:solidFill>
                  <a:srgbClr val="000000"/>
                </a:solidFill>
                <a:latin typeface="+mn-ea"/>
                <a:cs typeface="Arial"/>
              </a:rPr>
              <a:t>局（DCR）及/</a:t>
            </a:r>
            <a:r>
              <a:rPr lang="zh-TW" altLang="en-US" sz="2400" noProof="1">
                <a:solidFill>
                  <a:srgbClr val="000000"/>
                </a:solidFill>
                <a:latin typeface="+mn-ea"/>
                <a:cs typeface="Arial"/>
              </a:rPr>
              <a:t>或</a:t>
            </a:r>
            <a:r>
              <a:rPr lang="en-US" sz="2400" noProof="1">
                <a:latin typeface="+mn-ea"/>
              </a:rPr>
              <a:t>能源与环境事务行政办公室（EEA）</a:t>
            </a:r>
            <a:r>
              <a:rPr lang="en-US" sz="2400" noProof="1">
                <a:solidFill>
                  <a:srgbClr val="000000"/>
                </a:solidFill>
                <a:latin typeface="+mn-ea"/>
                <a:cs typeface="Arial"/>
              </a:rPr>
              <a:t>可选择发布视频、静态图像、音频及/或聊天记录。 </a:t>
            </a:r>
            <a:br>
              <a:rPr lang="en-US" sz="2400" noProof="1">
                <a:latin typeface="+mn-ea"/>
                <a:cs typeface="Arial" panose="020B0604020202020204" pitchFamily="34" charset="0"/>
              </a:rPr>
            </a:br>
            <a:br>
              <a:rPr lang="en-US" sz="2400" noProof="1">
                <a:latin typeface="+mn-ea"/>
                <a:cs typeface="Arial" panose="020B0604020202020204" pitchFamily="34" charset="0"/>
              </a:rPr>
            </a:br>
            <a:r>
              <a:rPr lang="en-US" sz="2400" noProof="1">
                <a:latin typeface="+mn-ea"/>
              </a:rPr>
              <a:t>继续参与本次线上会议,即表示您同意成为录像活动的一部分。相关录像及聊天记录可能被视为公开记录。</a:t>
            </a:r>
            <a:endParaRPr lang="en-US" sz="2400" noProof="1">
              <a:solidFill>
                <a:srgbClr val="000000"/>
              </a:solidFill>
              <a:latin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FE7AB-35EA-863E-3B1A-841BBAE46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B8F18-D46C-881E-2ADD-6BDB44422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Aptos Display"/>
                <a:ea typeface="Calibri Light"/>
                <a:cs typeface="Calibri Light"/>
              </a:rPr>
              <a:t>未来焦点小组计划【表决】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34AC9-1166-4AD0-DCB5-250F09981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1410"/>
            <a:ext cx="10169434" cy="3877684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zh-TW" altLang="en-US" sz="2400" dirty="0">
                <a:latin typeface="+mn-ea"/>
              </a:rPr>
              <a:t>提案于</a:t>
            </a:r>
            <a:r>
              <a:rPr lang="nl-NL" altLang="zh-TW" sz="2400" dirty="0">
                <a:latin typeface="+mn-ea"/>
              </a:rPr>
              <a:t>Cambridge</a:t>
            </a:r>
            <a:r>
              <a:rPr lang="zh-TW" altLang="en-US" sz="2400" dirty="0">
                <a:latin typeface="+mn-ea"/>
              </a:rPr>
              <a:t>住宅管理局辖下据点与居民举办 </a:t>
            </a:r>
            <a:r>
              <a:rPr lang="en-US" altLang="zh-TW" sz="2400" dirty="0">
                <a:latin typeface="+mn-ea"/>
              </a:rPr>
              <a:t>3 </a:t>
            </a:r>
            <a:r>
              <a:rPr lang="zh-TW" altLang="en-US" sz="2400" dirty="0">
                <a:latin typeface="+mn-ea"/>
              </a:rPr>
              <a:t>场焦点小组</a:t>
            </a:r>
            <a:r>
              <a:rPr lang="en-US" sz="2400" noProof="1">
                <a:solidFill>
                  <a:srgbClr val="404040"/>
                </a:solidFill>
                <a:latin typeface="+mn-ea"/>
                <a:cs typeface="Calibri"/>
              </a:rPr>
              <a:t>： </a:t>
            </a:r>
            <a:endParaRPr lang="en-US" sz="2400" noProof="1">
              <a:latin typeface="+mn-ea"/>
            </a:endParaRPr>
          </a:p>
          <a:p>
            <a:pPr marL="749300" lvl="3">
              <a:buClr>
                <a:srgbClr val="004B24"/>
              </a:buClr>
              <a:buFont typeface="Calibri"/>
              <a:buChar char="-"/>
            </a:pPr>
            <a:r>
              <a:rPr lang="nl-NL" altLang="zh-TW" sz="2200" dirty="0">
                <a:solidFill>
                  <a:srgbClr val="404040"/>
                </a:solidFill>
                <a:ea typeface="Calibri"/>
                <a:cs typeface="Calibri"/>
              </a:rPr>
              <a:t>Woodrow Wilson Court</a:t>
            </a:r>
            <a:endParaRPr lang="en-US" altLang="zh-TW" sz="2200" dirty="0">
              <a:solidFill>
                <a:srgbClr val="404040"/>
              </a:solidFill>
              <a:ea typeface="Calibri"/>
              <a:cs typeface="Calibri"/>
            </a:endParaRPr>
          </a:p>
          <a:p>
            <a:pPr marL="749300" lvl="3">
              <a:buClr>
                <a:srgbClr val="004B24"/>
              </a:buClr>
              <a:buFont typeface="Calibri"/>
              <a:buChar char="-"/>
            </a:pPr>
            <a:r>
              <a:rPr lang="en-US" sz="2200" noProof="1">
                <a:solidFill>
                  <a:srgbClr val="404040"/>
                </a:solidFill>
                <a:ea typeface="Calibri"/>
                <a:cs typeface="Calibri"/>
              </a:rPr>
              <a:t>Putnam Gardens</a:t>
            </a:r>
          </a:p>
          <a:p>
            <a:pPr marL="749300" lvl="3">
              <a:buClr>
                <a:srgbClr val="004B24"/>
              </a:buClr>
              <a:buFont typeface="Calibri"/>
              <a:buChar char="-"/>
            </a:pPr>
            <a:r>
              <a:rPr lang="en-US" sz="2200" noProof="1">
                <a:solidFill>
                  <a:srgbClr val="404040"/>
                </a:solidFill>
                <a:ea typeface="Calibri"/>
                <a:cs typeface="Calibri"/>
              </a:rPr>
              <a:t>Lyndon B Johnson Apartments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内容与先前的参与活动/焦点小组相同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表决</a:t>
            </a:r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20514468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77E42-DAA5-AED2-D4E5-AA0EDD5DF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EE6CB-316B-E627-ACD2-9E6CBFABB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Aptos Display"/>
                <a:ea typeface="Calibri Light"/>
                <a:cs typeface="Calibri Light"/>
              </a:rPr>
              <a:t>审查12月1日第5次会议记录【表决】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12995-1C1D-5D77-78FC-BB0BE8E07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是否有任何修正意见？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表决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 noProof="1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noProof="1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7468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3D16B-8911-D177-2A2B-A228EA903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0FA491CF-CFF7-675E-DB4E-A7A41B206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26392" y="4011354"/>
            <a:ext cx="233680" cy="23368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1"/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DD7E9CF4-88F8-230E-B517-078D255C1DF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21037" y="2484323"/>
            <a:ext cx="1892129" cy="328774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sz="2000" b="1" noProof="1">
                <a:solidFill>
                  <a:srgbClr val="455F51"/>
                </a:solidFill>
                <a:latin typeface="+mn-ea"/>
              </a:rPr>
              <a:t>六月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endParaRPr lang="en-US" noProof="1">
              <a:latin typeface="+mn-ea"/>
            </a:endParaRP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noProof="1">
                <a:latin typeface="+mn-ea"/>
              </a:rPr>
              <a:t>工作小组结业会议</a:t>
            </a: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noProof="1">
                <a:latin typeface="+mn-ea"/>
              </a:rPr>
              <a:t>完成报告定稿并提交</a:t>
            </a:r>
          </a:p>
          <a:p>
            <a:pPr marL="171450" indent="-171450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noProof="1">
              <a:latin typeface="+mn-ea"/>
            </a:endParaRPr>
          </a:p>
          <a:p>
            <a:pPr marL="171450" indent="-171450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noProof="1">
              <a:latin typeface="+mn-ea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4462117B-E26E-89D5-E266-58966407CD6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59558" y="2490057"/>
            <a:ext cx="1885979" cy="3052779"/>
          </a:xfrm>
        </p:spPr>
        <p:txBody>
          <a:bodyPr vert="horz" lIns="0" tIns="45720" rIns="0" bIns="45720" rtlCol="0" anchor="t">
            <a:noAutofit/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defRPr/>
            </a:pPr>
            <a:r>
              <a:rPr lang="en-US" sz="2000" b="1" noProof="1">
                <a:solidFill>
                  <a:srgbClr val="455F51"/>
                </a:solidFill>
                <a:latin typeface="+mn-ea"/>
              </a:rPr>
              <a:t>四月 - 五月</a:t>
            </a:r>
          </a:p>
          <a:p>
            <a:pPr algn="ctr">
              <a:lnSpc>
                <a:spcPct val="100000"/>
              </a:lnSpc>
              <a:spcBef>
                <a:spcPts val="1200"/>
              </a:spcBef>
              <a:defRPr/>
            </a:pPr>
            <a:endParaRPr lang="en-US" sz="1800" noProof="1">
              <a:latin typeface="+mn-ea"/>
            </a:endParaRP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noProof="1">
                <a:latin typeface="+mn-ea"/>
              </a:rPr>
              <a:t>准备草稿报告以供公众意见征集期使用</a:t>
            </a: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noProof="1">
                <a:latin typeface="+mn-ea"/>
              </a:rPr>
              <a:t>举办公听会以收集草稿建议意见</a:t>
            </a: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noProof="1">
                <a:latin typeface="+mn-ea"/>
              </a:rPr>
              <a:t>启动草稿建议反馈问卷</a:t>
            </a: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noProof="1">
                <a:latin typeface="+mn-ea"/>
              </a:rPr>
              <a:t>召开2次工作小组会议,审查意见并定稿建议</a:t>
            </a:r>
          </a:p>
          <a:p>
            <a:pPr marL="171450" indent="-171450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1800" noProof="1">
              <a:latin typeface="+mn-ea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216BDE25-59DC-3F73-E2DD-172169DD70D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1609" y="2493137"/>
            <a:ext cx="1970888" cy="3554428"/>
          </a:xfrm>
          <a:noFill/>
        </p:spPr>
        <p:txBody>
          <a:bodyPr vert="horz" lIns="0" tIns="45720" rIns="0" bIns="45720" rtlCol="0" anchor="t">
            <a:noAutofit/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Clr>
                <a:srgbClr val="99CB38"/>
              </a:buClr>
              <a:defRPr/>
            </a:pPr>
            <a:r>
              <a:rPr lang="en-US" sz="2000" b="1" noProof="1">
                <a:solidFill>
                  <a:srgbClr val="455F51"/>
                </a:solidFill>
                <a:latin typeface="+mn-ea"/>
              </a:rPr>
              <a:t>三月 - 四月</a:t>
            </a:r>
          </a:p>
          <a:p>
            <a:pPr algn="ctr">
              <a:lnSpc>
                <a:spcPct val="100000"/>
              </a:lnSpc>
              <a:spcBef>
                <a:spcPts val="1200"/>
              </a:spcBef>
              <a:buClr>
                <a:srgbClr val="99CB38"/>
              </a:buClr>
              <a:defRPr/>
            </a:pPr>
            <a:endParaRPr lang="en-US" noProof="1">
              <a:latin typeface="+mn-ea"/>
            </a:endParaRPr>
          </a:p>
          <a:p>
            <a:pPr marL="285750" indent="-285750">
              <a:lnSpc>
                <a:spcPct val="100000"/>
              </a:lnSpc>
              <a:buClr>
                <a:srgbClr val="004B24"/>
              </a:buClr>
              <a:buFont typeface="Wingdings"/>
              <a:buChar char="§"/>
            </a:pPr>
            <a:r>
              <a:rPr lang="en-US" sz="1800" noProof="1">
                <a:latin typeface="+mn-ea"/>
              </a:rPr>
              <a:t>起草调查结果与建议报告</a:t>
            </a:r>
          </a:p>
          <a:p>
            <a:pPr marL="285750" indent="-285750">
              <a:lnSpc>
                <a:spcPct val="100000"/>
              </a:lnSpc>
              <a:buClr>
                <a:srgbClr val="004B24"/>
              </a:buClr>
              <a:buFont typeface="Wingdings"/>
              <a:buChar char="§"/>
            </a:pPr>
            <a:r>
              <a:rPr lang="en-US" sz="1700" noProof="1">
                <a:latin typeface="+mn-ea"/>
              </a:rPr>
              <a:t>为即将举行的参与活动开展外展</a:t>
            </a:r>
          </a:p>
          <a:p>
            <a:pPr marL="285750" indent="-285750">
              <a:lnSpc>
                <a:spcPct val="100000"/>
              </a:lnSpc>
              <a:buClr>
                <a:srgbClr val="004B24"/>
              </a:buClr>
              <a:buFont typeface="Wingdings"/>
              <a:buChar char="§"/>
            </a:pPr>
            <a:r>
              <a:rPr lang="en-US" sz="1800" noProof="1">
                <a:latin typeface="+mn-ea"/>
              </a:rPr>
              <a:t>召开2次工作小组会议,讨论建议草稿及参与计划</a:t>
            </a:r>
          </a:p>
          <a:p>
            <a:pPr marL="285750" indent="-285750">
              <a:lnSpc>
                <a:spcPct val="100000"/>
              </a:lnSpc>
              <a:buClr>
                <a:srgbClr val="004B24"/>
              </a:buClr>
              <a:buFont typeface="Wingdings"/>
              <a:buChar char="§"/>
            </a:pPr>
            <a:endParaRPr lang="en-US" sz="1800" noProof="1">
              <a:latin typeface="+mn-ea"/>
            </a:endParaRPr>
          </a:p>
          <a:p>
            <a:pPr marL="171450" indent="-171450">
              <a:lnSpc>
                <a:spcPct val="100000"/>
              </a:lnSpc>
              <a:buFont typeface="Wingdings"/>
              <a:buChar char="§"/>
            </a:pPr>
            <a:endParaRPr lang="en-US" noProof="1">
              <a:latin typeface="+mn-ea"/>
            </a:endParaRPr>
          </a:p>
        </p:txBody>
      </p:sp>
      <p:sp>
        <p:nvSpPr>
          <p:cNvPr id="7" name="Text Placeholder 27" descr="-Task Force meeting #2  (9/12) -Develop a Community （*举办 CHA 焦点小组）Strategy -Develop the structure and content for the public hearings ">
            <a:extLst>
              <a:ext uri="{FF2B5EF4-FFF2-40B4-BE49-F238E27FC236}">
                <a16:creationId xmlns:a16="http://schemas.microsoft.com/office/drawing/2014/main" id="{AC107CEE-1FDE-E09A-58DF-460C5C76277B}"/>
              </a:ext>
            </a:extLst>
          </p:cNvPr>
          <p:cNvSpPr txBox="1">
            <a:spLocks/>
          </p:cNvSpPr>
          <p:nvPr/>
        </p:nvSpPr>
        <p:spPr>
          <a:xfrm>
            <a:off x="2927288" y="2548545"/>
            <a:ext cx="2153768" cy="388491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ts val="15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200" b="0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1200"/>
              </a:spcBef>
              <a:defRPr/>
            </a:pPr>
            <a:r>
              <a:rPr lang="en-US" sz="2000" b="1" noProof="1">
                <a:solidFill>
                  <a:srgbClr val="455F51"/>
                </a:solidFill>
                <a:latin typeface="+mn-ea"/>
              </a:rPr>
              <a:t>二月 - 三月</a:t>
            </a:r>
            <a:endParaRPr lang="en-US" noProof="1">
              <a:latin typeface="+mn-ea"/>
            </a:endParaRPr>
          </a:p>
          <a:p>
            <a:pPr>
              <a:lnSpc>
                <a:spcPct val="100000"/>
              </a:lnSpc>
            </a:pPr>
            <a:endParaRPr lang="en-US" noProof="1">
              <a:latin typeface="+mn-ea"/>
            </a:endParaRP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noProof="1">
                <a:latin typeface="+mn-ea"/>
              </a:rPr>
              <a:t>每月召开2次工作小组会议,</a:t>
            </a:r>
            <a:br>
              <a:rPr lang="en-US" sz="1800" noProof="1">
                <a:latin typeface="+mn-ea"/>
              </a:rPr>
            </a:br>
            <a:r>
              <a:rPr lang="en-US" sz="1800" noProof="1">
                <a:latin typeface="+mn-ea"/>
              </a:rPr>
              <a:t>持续起草建议</a:t>
            </a: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endParaRPr lang="en-US" sz="1800" noProof="1">
              <a:latin typeface="+mn-ea"/>
            </a:endParaRP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noProof="1">
                <a:latin typeface="+mn-ea"/>
              </a:rPr>
              <a:t>设计公众意见征集期的参与活动</a:t>
            </a: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endParaRPr lang="en-US" sz="1800" noProof="1">
              <a:latin typeface="+mn-ea"/>
            </a:endParaRP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TW" altLang="en-US" sz="1800" dirty="0">
                <a:latin typeface="+mn-ea"/>
              </a:rPr>
              <a:t>于优先的</a:t>
            </a:r>
            <a:r>
              <a:rPr lang="nl-NL" altLang="zh-TW" sz="1800" dirty="0"/>
              <a:t>Cambridge</a:t>
            </a:r>
            <a:r>
              <a:rPr lang="zh-TW" altLang="en-US" sz="1800" dirty="0">
                <a:latin typeface="+mn-ea"/>
              </a:rPr>
              <a:t>住宅管理局辖下据点与居民举办 </a:t>
            </a:r>
            <a:r>
              <a:rPr lang="en-US" altLang="zh-TW" sz="1800" dirty="0">
                <a:latin typeface="+mn-ea"/>
              </a:rPr>
              <a:t>2 </a:t>
            </a:r>
            <a:r>
              <a:rPr lang="zh-TW" altLang="en-US" sz="1800" dirty="0">
                <a:latin typeface="+mn-ea"/>
              </a:rPr>
              <a:t>场焦点小组</a:t>
            </a:r>
            <a:endParaRPr lang="en-US" sz="1800" noProof="1">
              <a:latin typeface="+mn-ea"/>
            </a:endParaRPr>
          </a:p>
          <a:p>
            <a:pPr marL="171450" indent="-171450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§"/>
            </a:pPr>
            <a:endParaRPr lang="en-US" noProof="1">
              <a:latin typeface="+mn-ea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8C06DE6-A924-E6A1-226F-4405FEEAC06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28675" y="2553034"/>
            <a:ext cx="1975486" cy="2534845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None/>
              <a:tabLst/>
              <a:defRPr/>
            </a:pPr>
            <a:r>
              <a:rPr lang="en-US" sz="2000" b="1" noProof="1">
                <a:solidFill>
                  <a:srgbClr val="455F51"/>
                </a:solidFill>
                <a:latin typeface="+mn-ea"/>
              </a:rPr>
              <a:t>一月</a:t>
            </a:r>
            <a:endParaRPr lang="en-US" sz="2000" noProof="1">
              <a:latin typeface="+mn-ea"/>
              <a:cs typeface="+mn-cs"/>
            </a:endParaRPr>
          </a:p>
          <a:p>
            <a:pPr>
              <a:lnSpc>
                <a:spcPct val="100000"/>
              </a:lnSpc>
            </a:pPr>
            <a:endParaRPr lang="en-US" sz="1800" noProof="1">
              <a:latin typeface="+mn-ea"/>
            </a:endParaRP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noProof="1">
                <a:latin typeface="+mn-ea"/>
              </a:rPr>
              <a:t>工作小组第6次会议（1月28日）：审查秋季参与意见并讨论建议初步构想</a:t>
            </a: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endParaRPr lang="en-US" sz="1800" noProof="1">
              <a:latin typeface="+mn-ea"/>
              <a:cs typeface="+mn-lt"/>
            </a:endParaRP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noProof="1">
                <a:latin typeface="+mn-ea"/>
                <a:cs typeface="+mn-lt"/>
              </a:rPr>
              <a:t>就未来6个月时程达成共识 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BA5492A-713A-7DB4-6174-51ACA9BD6228}"/>
              </a:ext>
            </a:extLst>
          </p:cNvPr>
          <p:cNvSpPr txBox="1">
            <a:spLocks/>
          </p:cNvSpPr>
          <p:nvPr/>
        </p:nvSpPr>
        <p:spPr>
          <a:xfrm>
            <a:off x="9104229" y="1183878"/>
            <a:ext cx="2432678" cy="1154112"/>
          </a:xfrm>
          <a:prstGeom prst="rect">
            <a:avLst/>
          </a:prstGeom>
          <a:solidFill>
            <a:srgbClr val="004B24"/>
          </a:solidFill>
        </p:spPr>
        <p:txBody>
          <a:bodyPr vert="horz" lIns="320040" tIns="457200" rIns="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200" b="0" kern="1200">
                <a:solidFill>
                  <a:schemeClr val="accent1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noProof="1">
                <a:solidFill>
                  <a:schemeClr val="bg1"/>
                </a:solidFill>
                <a:latin typeface="+mn-ea"/>
              </a:rPr>
              <a:t>完成报告定稿</a:t>
            </a:r>
          </a:p>
          <a:p>
            <a:endParaRPr lang="en-US" sz="2000" noProof="1">
              <a:latin typeface="+mn-ea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26D938-F918-E1D2-6E4A-93F50DA7E6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23618" y="1181873"/>
            <a:ext cx="3084388" cy="1154112"/>
          </a:xfrm>
          <a:solidFill>
            <a:srgbClr val="004B24"/>
          </a:solidFill>
        </p:spPr>
        <p:txBody>
          <a:bodyPr vert="horz" lIns="320040" tIns="457200" rIns="0" bIns="45720" rtlCol="0" anchor="t">
            <a:normAutofit/>
          </a:bodyPr>
          <a:lstStyle/>
          <a:p>
            <a:r>
              <a:rPr lang="en-US" sz="2000" noProof="1">
                <a:solidFill>
                  <a:schemeClr val="bg1"/>
                </a:solidFill>
                <a:latin typeface="+mn-ea"/>
              </a:rPr>
              <a:t>建议意见反馈</a:t>
            </a:r>
            <a:endParaRPr lang="en-US" noProof="1">
              <a:solidFill>
                <a:schemeClr val="bg1"/>
              </a:solidFill>
              <a:latin typeface="+mn-ea"/>
            </a:endParaRPr>
          </a:p>
          <a:p>
            <a:endParaRPr lang="en-US" sz="2000" noProof="1">
              <a:latin typeface="+mn-ea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4C7050-C9E7-C93C-406B-530F583E67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45795" y="1181873"/>
            <a:ext cx="2627629" cy="1154112"/>
          </a:xfrm>
          <a:solidFill>
            <a:srgbClr val="004B24"/>
          </a:solidFill>
        </p:spPr>
        <p:txBody>
          <a:bodyPr vert="horz" lIns="320040" tIns="457200" rIns="0" bIns="45720" rtlCol="0" anchor="t">
            <a:normAutofit/>
          </a:bodyPr>
          <a:lstStyle/>
          <a:p>
            <a:r>
              <a:rPr lang="en-US" sz="2000" noProof="1">
                <a:solidFill>
                  <a:schemeClr val="bg1"/>
                </a:solidFill>
                <a:latin typeface="+mn-ea"/>
              </a:rPr>
              <a:t>起草建议 </a:t>
            </a:r>
            <a:endParaRPr lang="en-US" noProof="1">
              <a:solidFill>
                <a:schemeClr val="bg1"/>
              </a:solidFill>
              <a:latin typeface="+mn-ea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905A4F-E578-D1B5-C4F6-341B1D6AD5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37904" y="1181873"/>
            <a:ext cx="2187140" cy="1154112"/>
          </a:xfrm>
          <a:solidFill>
            <a:srgbClr val="004B24"/>
          </a:solidFill>
        </p:spPr>
        <p:txBody>
          <a:bodyPr vert="horz" lIns="320040" tIns="457200" rIns="0" bIns="45720" rtlCol="0" anchor="t">
            <a:normAutofit/>
          </a:bodyPr>
          <a:lstStyle/>
          <a:p>
            <a:r>
              <a:rPr lang="en-US" sz="2000" noProof="1">
                <a:solidFill>
                  <a:schemeClr val="bg1"/>
                </a:solidFill>
                <a:latin typeface="+mn-ea"/>
              </a:rPr>
              <a:t>重启并审查秋季参与成果</a:t>
            </a:r>
            <a:endParaRPr lang="en-US" noProof="1">
              <a:solidFill>
                <a:schemeClr val="bg1"/>
              </a:solidFill>
              <a:latin typeface="+mn-ea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95268D-982E-F928-B367-FB08D5B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222" y="345457"/>
            <a:ext cx="10643616" cy="717279"/>
          </a:xfrm>
        </p:spPr>
        <p:txBody>
          <a:bodyPr/>
          <a:lstStyle/>
          <a:p>
            <a:r>
              <a:rPr lang="en-US" sz="4100" cap="none" noProof="1">
                <a:solidFill>
                  <a:srgbClr val="404040"/>
                </a:solidFill>
                <a:latin typeface="+mj-ea"/>
                <a:cs typeface="+mj-lt"/>
              </a:rPr>
              <a:t>更新后的暂定项目时程</a:t>
            </a:r>
          </a:p>
        </p:txBody>
      </p:sp>
    </p:spTree>
    <p:extLst>
      <p:ext uri="{BB962C8B-B14F-4D97-AF65-F5344CB8AC3E}">
        <p14:creationId xmlns:p14="http://schemas.microsoft.com/office/powerpoint/2010/main" val="1171863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noProof="1">
                <a:latin typeface="Aptos Display"/>
                <a:ea typeface="Calibri Light"/>
                <a:cs typeface="Calibri Light"/>
              </a:rPr>
              <a:t>口译说明</a:t>
            </a:r>
            <a:endParaRPr lang="en-US" noProof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en-US" sz="2400" noProof="1"/>
              <a:t>本次会议提供以下语言口译服务：西班牙语、巴西葡萄牙语、海地克里奥尔语、普通话、粤语、阿姆哈拉语、阿拉伯语及美国手语（ASL）。</a:t>
            </a:r>
            <a:endParaRPr lang="en-US" sz="2400" noProof="1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noProof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如需以您偏好的语言参与,请点击"</a:t>
            </a:r>
            <a:r>
              <a:rPr lang="zh-TW" altLang="en-US" sz="2400" noProof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口译 </a:t>
            </a:r>
            <a:r>
              <a:rPr lang="en-US" sz="2400" noProof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(</a:t>
            </a:r>
            <a:r>
              <a:rPr lang="en-US" altLang="zh-TW" sz="2400" noProof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Interpretation</a:t>
            </a:r>
            <a:r>
              <a:rPr lang="en-US" altLang="zh-TW" sz="2400" noProof="1">
                <a:latin typeface="Aptos Display"/>
                <a:ea typeface="Calibri Light"/>
                <a:cs typeface="Calibri Light"/>
              </a:rPr>
              <a:t>)</a:t>
            </a:r>
            <a:r>
              <a:rPr lang="en-US" sz="2400" noProof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"地球图标并选择语言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noProof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请放慢说话速度。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noProof="1"/>
              <a:t>所有与会者均须选择语言频道,即使以英语参与亦然。</a:t>
            </a:r>
            <a:endParaRPr lang="en-US" sz="2400" noProof="1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  <p:pic>
        <p:nvPicPr>
          <p:cNvPr id="4" name="Picture 3" descr="如何在 Zoom 会议中使用语言口译功能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Aptos Display"/>
                <a:ea typeface="Calibri Light"/>
                <a:cs typeface="Calibri Light"/>
              </a:rPr>
              <a:t>Zoom 使用说明</a:t>
            </a:r>
            <a:endParaRPr lang="en-US" noProof="1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latin typeface="+mn-ea"/>
              </a:rPr>
              <a:t>成员可使用聊天功能发表意见及提问（可能列入公开记录） 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highlight>
                  <a:srgbClr val="FFFF00"/>
                </a:highlight>
                <a:latin typeface="+mn-ea"/>
                <a:cs typeface="+mn-lt"/>
              </a:rPr>
              <a:t>请勿使用私信功能</a:t>
            </a:r>
            <a:endParaRPr lang="en-US" noProof="1">
              <a:highlight>
                <a:srgbClr val="FFFF00"/>
              </a:highlight>
              <a:latin typeface="+mn-ea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latin typeface="+mn-ea"/>
                <a:cs typeface="+mn-lt"/>
              </a:rPr>
              <a:t>请在未发言时保持静音,以减少背景噪音</a:t>
            </a:r>
            <a:endParaRPr lang="en-US" noProof="1">
              <a:latin typeface="+mn-ea"/>
              <a:cs typeface="Calibri" panose="020F0502020204030204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 noProof="1">
              <a:latin typeface="+mn-ea"/>
              <a:cs typeface="Calibri" panose="020F0502020204030204"/>
            </a:endParaRPr>
          </a:p>
          <a:p>
            <a:endParaRPr lang="en-US" noProof="1">
              <a:latin typeface="+mn-ea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  <a:cs typeface="Calibri Light"/>
              </a:rPr>
              <a:t> 点名名单</a:t>
            </a:r>
            <a:endParaRPr lang="en-US" noProof="1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46757"/>
            <a:ext cx="5464894" cy="4573710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EEA</a:t>
            </a:r>
            <a:r>
              <a:rPr lang="zh-TW" altLang="en-US" sz="1700" b="1" noProof="1">
                <a:solidFill>
                  <a:schemeClr val="tx1"/>
                </a:solidFill>
                <a:latin typeface="+mn-ea"/>
                <a:cs typeface="+mn-lt"/>
              </a:rPr>
              <a:t> </a:t>
            </a:r>
            <a:r>
              <a:rPr lang="en-US" sz="1700" b="1" noProof="1">
                <a:latin typeface="+mn-ea"/>
              </a:rPr>
              <a:t>联席主席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 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María Belén Power,</a:t>
            </a:r>
            <a:r>
              <a:rPr lang="zh-TW" altLang="en-US" sz="1700" dirty="0">
                <a:latin typeface="+mn-ea"/>
              </a:rPr>
              <a:t>环境正义与公平次长</a:t>
            </a:r>
            <a:endParaRPr lang="en-US" sz="1700" noProof="1">
              <a:solidFill>
                <a:schemeClr val="tx1"/>
              </a:solidFill>
              <a:latin typeface="+mn-ea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DCR</a:t>
            </a:r>
            <a:r>
              <a:rPr lang="zh-TW" altLang="en-US" sz="1700" b="1" noProof="1">
                <a:solidFill>
                  <a:schemeClr val="tx1"/>
                </a:solidFill>
                <a:latin typeface="+mn-ea"/>
                <a:cs typeface="+mn-lt"/>
              </a:rPr>
              <a:t> </a:t>
            </a:r>
            <a:r>
              <a:rPr lang="en-US" sz="1700" b="1" noProof="1">
                <a:latin typeface="+mn-ea"/>
              </a:rPr>
              <a:t>联席主席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 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Nicole LaChapelle,</a:t>
            </a:r>
            <a:r>
              <a:rPr lang="zh-TW" altLang="en-US" sz="1700" dirty="0">
                <a:latin typeface="+mn-ea"/>
              </a:rPr>
              <a:t>局长</a:t>
            </a:r>
            <a:endParaRPr lang="en-US" sz="1700" noProof="1">
              <a:latin typeface="+mn-ea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TW" altLang="en-US" sz="1700" b="1" dirty="0">
                <a:latin typeface="+mn-ea"/>
              </a:rPr>
              <a:t>公共卫生部门下属"气候与环境健康局"局长或指定代表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Logan Bailey,</a:t>
            </a:r>
            <a:r>
              <a:rPr lang="zh-TW" altLang="en-US" sz="1700" dirty="0">
                <a:latin typeface="+mn-ea"/>
              </a:rPr>
              <a:t>毒理学处首席科学家（气候与环境健康局；公共卫生部门）</a:t>
            </a:r>
            <a:endParaRPr lang="en-US" sz="1700" noProof="1">
              <a:solidFill>
                <a:schemeClr val="tx1"/>
              </a:solidFill>
              <a:latin typeface="+mn-ea"/>
              <a:cs typeface="Calibri Ligh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altLang="zh-TW" sz="1700" b="1" dirty="0">
                <a:solidFill>
                  <a:schemeClr val="tx1"/>
                </a:solidFill>
                <a:latin typeface="+mn-ea"/>
                <a:cs typeface="+mn-lt"/>
              </a:rPr>
              <a:t>Cambridge Health Alliance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Derrick Neal,</a:t>
            </a:r>
            <a:r>
              <a:rPr lang="zh-TW" altLang="en-US" sz="1700" noProof="1">
                <a:solidFill>
                  <a:schemeClr val="tx1"/>
                </a:solidFill>
                <a:latin typeface="+mn-ea"/>
                <a:cs typeface="+mn-lt"/>
              </a:rPr>
              <a:t> </a:t>
            </a:r>
            <a:r>
              <a:rPr lang="en-US" sz="1700" noProof="1">
                <a:latin typeface="+mn-ea"/>
              </a:rPr>
              <a:t>Cambridge市首席公共卫生官</a:t>
            </a:r>
            <a:endParaRPr lang="en-US" sz="1700" noProof="1">
              <a:solidFill>
                <a:schemeClr val="tx1"/>
              </a:solidFill>
              <a:latin typeface="+mn-ea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nl-NL" altLang="zh-TW" sz="1700" b="1" dirty="0">
                <a:latin typeface="+mn-ea"/>
              </a:rPr>
              <a:t>Cambridge </a:t>
            </a:r>
            <a:r>
              <a:rPr lang="en-US" sz="1700" b="1" noProof="1">
                <a:latin typeface="+mn-ea"/>
              </a:rPr>
              <a:t>重建管理局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 Kyle Vangel,</a:t>
            </a:r>
            <a:r>
              <a:rPr lang="en-US" sz="1700" noProof="1">
                <a:latin typeface="+mn-ea"/>
              </a:rPr>
              <a:t>项目与规划总监</a:t>
            </a:r>
            <a:endParaRPr lang="en-US" sz="1700" noProof="1">
              <a:solidFill>
                <a:schemeClr val="tx1"/>
              </a:solidFill>
              <a:latin typeface="+mn-ea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nl-NL" altLang="zh-TW" sz="1700" b="1" dirty="0">
                <a:latin typeface="+mn-ea"/>
              </a:rPr>
              <a:t>Cambridge NAACP </a:t>
            </a:r>
            <a:r>
              <a:rPr lang="zh-TW" altLang="en-US" sz="1700" b="1" dirty="0">
                <a:latin typeface="+mn-ea"/>
              </a:rPr>
              <a:t>分会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Ken Reeves,</a:t>
            </a:r>
            <a:r>
              <a:rPr lang="en-US" sz="1700" noProof="1">
                <a:latin typeface="+mn-ea"/>
              </a:rPr>
              <a:t>会长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altLang="zh-TW" sz="1700" b="1" dirty="0">
                <a:solidFill>
                  <a:schemeClr val="tx1"/>
                </a:solidFill>
                <a:latin typeface="+mn-ea"/>
                <a:cs typeface="+mn-lt"/>
              </a:rPr>
              <a:t>Cambridge Black Pastors Alliance, Inc.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Jeremy D. Battle,</a:t>
            </a:r>
            <a:r>
              <a:rPr lang="en-US" sz="1700" noProof="1">
                <a:latin typeface="+mn-ea"/>
              </a:rPr>
              <a:t>牧师,西大道教会</a:t>
            </a:r>
            <a:endParaRPr lang="en-US" sz="1700" noProof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562174" y="1687630"/>
            <a:ext cx="5034174" cy="469196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altLang="zh-TW" sz="1700" b="1" dirty="0">
                <a:solidFill>
                  <a:schemeClr val="tx1"/>
                </a:solidFill>
                <a:latin typeface="+mn-ea"/>
                <a:cs typeface="+mn-lt"/>
              </a:rPr>
              <a:t>Massachusetts Bicycle Coalition, Inc.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Galen Mook,</a:t>
            </a:r>
            <a:r>
              <a:rPr lang="en-US" sz="1700" noProof="1">
                <a:latin typeface="+mn-ea"/>
              </a:rPr>
              <a:t>执行董事</a:t>
            </a:r>
            <a:endParaRPr lang="en-US" sz="1700" noProof="1">
              <a:solidFill>
                <a:schemeClr val="tx1"/>
              </a:solidFill>
              <a:latin typeface="+mn-ea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altLang="zh-TW" sz="1700" b="1" dirty="0">
                <a:solidFill>
                  <a:schemeClr val="tx1"/>
                </a:solidFill>
                <a:latin typeface="+mn-ea"/>
                <a:cs typeface="+mn-lt"/>
              </a:rPr>
              <a:t>Charles River Conservancy, Inc.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Laura Jasinski, </a:t>
            </a:r>
            <a:r>
              <a:rPr lang="en-US" sz="1700" noProof="1">
                <a:latin typeface="+mn-ea"/>
              </a:rPr>
              <a:t>执行董事</a:t>
            </a:r>
            <a:endParaRPr lang="en-US" sz="1700" noProof="1">
              <a:solidFill>
                <a:schemeClr val="tx1"/>
              </a:solidFill>
              <a:latin typeface="+mn-ea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altLang="zh-TW" sz="1700" b="1" dirty="0">
                <a:solidFill>
                  <a:schemeClr val="tx1"/>
                </a:solidFill>
                <a:latin typeface="+mn-ea"/>
                <a:cs typeface="+mn-lt"/>
              </a:rPr>
              <a:t>Cambridge </a:t>
            </a:r>
            <a:r>
              <a:rPr lang="en-US" sz="1700" b="1" noProof="1">
                <a:latin typeface="+mn-ea"/>
              </a:rPr>
              <a:t>Mothers Out Front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Angela DeSousa,</a:t>
            </a:r>
            <a:r>
              <a:rPr lang="en-US" sz="1700" noProof="1">
                <a:latin typeface="+mn-ea"/>
              </a:rPr>
              <a:t>成员暨领导团队</a:t>
            </a:r>
            <a:endParaRPr lang="en-US" sz="1700" noProof="1">
              <a:solidFill>
                <a:schemeClr val="tx1"/>
              </a:solidFill>
              <a:latin typeface="+mn-ea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altLang="en-US" sz="1800" b="1" dirty="0"/>
              <a:t>河湾公园信托组织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Franziska "Fran" Amacher,</a:t>
            </a:r>
            <a:r>
              <a:rPr lang="en-US" sz="1700" noProof="1">
                <a:latin typeface="+mn-ea"/>
              </a:rPr>
              <a:t>受托人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latin typeface="+mn-ea"/>
              </a:rPr>
              <a:t>个人代表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Lawrence Adkins</a:t>
            </a:r>
            <a:endParaRPr lang="en-US" sz="1700" noProof="1">
              <a:solidFill>
                <a:schemeClr val="tx1"/>
              </a:solidFill>
              <a:latin typeface="+mn-ea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 </a:t>
            </a:r>
            <a:r>
              <a:rPr lang="en-US" sz="1700" b="1" noProof="1">
                <a:latin typeface="+mn-ea"/>
              </a:rPr>
              <a:t>个人代表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Sheila Headley-Burwell</a:t>
            </a:r>
            <a:endParaRPr lang="en-US" sz="1700" noProof="1">
              <a:solidFill>
                <a:schemeClr val="tx1"/>
              </a:solidFill>
              <a:latin typeface="+mn-ea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 </a:t>
            </a:r>
            <a:r>
              <a:rPr lang="en-US" sz="1700" b="1" noProof="1">
                <a:latin typeface="+mn-ea"/>
              </a:rPr>
              <a:t>个人代表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Steven Miller</a:t>
            </a:r>
            <a:endParaRPr lang="en-US" sz="1700" noProof="1">
              <a:solidFill>
                <a:schemeClr val="tx1"/>
              </a:solidFill>
              <a:latin typeface="+mn-ea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 </a:t>
            </a:r>
            <a:r>
              <a:rPr lang="en-US" sz="1700" b="1" noProof="1">
                <a:latin typeface="+mn-ea"/>
              </a:rPr>
              <a:t>个人代表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Thomas Leonard</a:t>
            </a:r>
            <a:endParaRPr lang="en-US" sz="1700" noProof="1">
              <a:solidFill>
                <a:schemeClr val="tx1"/>
              </a:solidFill>
              <a:latin typeface="+mn-ea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 </a:t>
            </a:r>
            <a:r>
              <a:rPr lang="en-US" sz="1700" b="1" noProof="1">
                <a:latin typeface="+mn-ea"/>
              </a:rPr>
              <a:t>个人代表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+mn-ea"/>
                <a:cs typeface="Calibri"/>
              </a:rPr>
              <a:t> </a:t>
            </a:r>
            <a:r>
              <a:rPr lang="en-US" sz="1700" b="1" noProof="1">
                <a:latin typeface="+mn-ea"/>
              </a:rPr>
              <a:t>个人代表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Calibri"/>
              </a:rPr>
              <a:t>: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Calibr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3500726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</a:rPr>
              <a:t>工作小组行为规范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所有会议通知均依据《公开会议法》规定公开张贴。 </a:t>
            </a:r>
            <a:endParaRPr lang="en-US" noProof="1">
              <a:solidFill>
                <a:schemeClr val="tx1"/>
              </a:solidFill>
              <a:latin typeface="+mn-ea"/>
              <a:cs typeface="Calibr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议程将至少提前48小时发送,并包含明确的讨论主题。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会议记录将在合理期限内公开。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不得在公开张贴的会议以外进行审议或决策。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成员应积极、尊重地倾听所有发言者,包括公众意见。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异议应以建设性方式表达,聚焦于意见本身而非针对个人。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应尽量避免打断他人发言,以确保联席主席的公平参与。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将为公众意见预留时间,并提供明确的时长及格式指引。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成员应承认并考量公众意见,将其纳入决策过程。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noProof="1">
              <a:solidFill>
                <a:srgbClr val="FF0000"/>
              </a:solidFill>
              <a:highlight>
                <a:srgbClr val="FFFF00"/>
              </a:highlight>
              <a:latin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</a:rPr>
              <a:t>工作小组行为规范（续）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将提供语言协助及无障碍安排,确保具包容性的参与。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会议将在无障碍场所举行及/或以线上形式进行,以满足多元需求。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资料将以通俗易懂的语言提供并附翻译。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成员应努力提升一线及历史上被边缘化群体的声音。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成员应提前阅读资料,并做好充分准备,以深思熟虑地参与讨论。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要求成员出席并准时；如无法出席,应提前通知联席主席。成员可派人以旁听身份出席会议,但该人员不具投票权或工作小组的正式地位。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利益冲突应依据相关指引予以披露及处理。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行为规范将定期检讨,以反映不断变化的需求与反馈意见。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鼓励成员就会议流程及无障碍措施提出改善建议。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000" noProof="1">
              <a:latin typeface="+mn-ea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000" noProof="1">
              <a:solidFill>
                <a:srgbClr val="FF0000"/>
              </a:solidFill>
              <a:highlight>
                <a:srgbClr val="FFFF00"/>
              </a:highlight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  <a:cs typeface="Arial"/>
              </a:rPr>
              <a:t>议程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9C73ACE-61FC-A6E5-509B-9AFAC69E7415}"/>
              </a:ext>
            </a:extLst>
          </p:cNvPr>
          <p:cNvSpPr txBox="1">
            <a:spLocks/>
          </p:cNvSpPr>
          <p:nvPr/>
        </p:nvSpPr>
        <p:spPr>
          <a:xfrm>
            <a:off x="1177813" y="1820633"/>
            <a:ext cx="10506161" cy="42869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cs typeface="+mn-lt"/>
              </a:rPr>
              <a:t>欢迎与点名（建议时间：15分钟）</a:t>
            </a:r>
            <a:endParaRPr lang="en-US" noProof="1">
              <a:solidFill>
                <a:schemeClr val="tx1">
                  <a:lumMod val="95000"/>
                  <a:lumOff val="5000"/>
                </a:schemeClr>
              </a:solidFill>
              <a:latin typeface="+mn-ea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8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次长 Power、局长 LaChapelle、代表 Decker 及代表团成员或工作人员发言（建议时间：15分钟）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8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工作小组回顾与愿景（建议时间：45分钟）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cs typeface="+mn-lt"/>
              </a:rPr>
              <a:t>讨论秋季公听会、社区参与及线上问卷所收集的反馈意见（建议时间：45分钟）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cs typeface="+mn-lt"/>
              </a:rPr>
              <a:t>休息（建议时间：5分钟）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8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讨论1月至6月项目计划（建议时间：20分钟）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cs typeface="+mn-lt"/>
              </a:rPr>
              <a:t>规划未来焦点小组讨论（建议时间：5分钟）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8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审查12月1日第5次会议记录【表决】（建议时间：10 分钟）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cs typeface="+mn-lt"/>
              </a:rPr>
              <a:t>公众意见（视时间而定）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8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散会</a:t>
            </a:r>
            <a:r>
              <a:rPr lang="en-US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【表决】</a:t>
            </a:r>
            <a:r>
              <a:rPr lang="en-US" sz="19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cs typeface="+mn-lt"/>
              </a:rPr>
              <a:t> </a:t>
            </a:r>
            <a:r>
              <a:rPr lang="en-US" sz="18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（建议时间：5分钟）</a:t>
            </a:r>
            <a:endParaRPr lang="en-US" noProof="1">
              <a:solidFill>
                <a:schemeClr val="tx1">
                  <a:lumMod val="95000"/>
                  <a:lumOff val="5000"/>
                </a:schemeClr>
              </a:solidFill>
              <a:latin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EE347-B4BF-29B7-F75B-3EA50674B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46077-B1A9-3B53-0E31-05901AE03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  <a:cs typeface="Calibri Light"/>
              </a:rPr>
              <a:t>工作小组的目标是什么？</a:t>
            </a:r>
            <a:endParaRPr lang="en-US" noProof="1">
              <a:latin typeface="+mj-ea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039BAE6-F040-A227-3D37-7B59BA0E19DF}"/>
              </a:ext>
            </a:extLst>
          </p:cNvPr>
          <p:cNvSpPr>
            <a:spLocks noGrp="1"/>
          </p:cNvSpPr>
          <p:nvPr/>
        </p:nvSpPr>
        <p:spPr>
          <a:xfrm>
            <a:off x="985520" y="2160694"/>
            <a:ext cx="10058400" cy="418791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noProof="1">
                <a:latin typeface="+mn-ea"/>
              </a:rPr>
              <a:t>向保育与休憩局（DCR）提出建议,以确保</a:t>
            </a:r>
            <a:r>
              <a:rPr lang="en-US" sz="2600" noProof="1">
                <a:latin typeface="+mn-ea"/>
              </a:rPr>
              <a:t>：</a:t>
            </a:r>
            <a:endParaRPr lang="en-US" noProof="1">
              <a:latin typeface="+mn-ea"/>
            </a:endParaRP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noProof="1">
                <a:latin typeface="+mn-ea"/>
              </a:rPr>
              <a:t>公平使用</a:t>
            </a:r>
            <a:r>
              <a:rPr lang="zh-TW" altLang="en-US" sz="2400" dirty="0">
                <a:latin typeface="+mn-ea"/>
              </a:rPr>
              <a:t>查尔斯河 </a:t>
            </a:r>
            <a:r>
              <a:rPr lang="en-US" altLang="zh-TW" sz="2400" dirty="0">
                <a:latin typeface="+mn-ea"/>
              </a:rPr>
              <a:t>(</a:t>
            </a:r>
            <a:r>
              <a:rPr lang="en-US" sz="2200" noProof="1">
                <a:latin typeface="+mn-ea"/>
              </a:rPr>
              <a:t>Charles River) 的机会,尤其是 </a:t>
            </a:r>
            <a:br>
              <a:rPr lang="en-US" sz="2200" noProof="1">
                <a:latin typeface="+mn-ea"/>
              </a:rPr>
            </a:br>
            <a:r>
              <a:rPr lang="en-US" sz="2200" noProof="1">
                <a:latin typeface="+mn-ea"/>
              </a:rPr>
              <a:t>Longfellow 桥与 Eliot 桥之间的区域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noProof="1">
                <a:latin typeface="+mn-ea"/>
              </a:rPr>
              <a:t>具包容性的参与及决策流程  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noProof="1">
                <a:latin typeface="+mn-ea"/>
              </a:rPr>
              <a:t>改善与所有相关利益相关方的沟通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 noProof="1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4417312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自訂 2">
      <a:majorFont>
        <a:latin typeface="Calibri Light"/>
        <a:ea typeface="微軟正黑體"/>
        <a:cs typeface=""/>
      </a:majorFont>
      <a:minorFont>
        <a:latin typeface="Calibri"/>
        <a:ea typeface="微軟正黑體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72a2f2d3193ec56d4fb2c356de615c25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cd70fe20db7356ce93e04af07d3fd73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A0BFB8-30F4-4602-8850-AAF437458C50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8F6FF82-FE7A-41E4-9095-CE55FAD4DF43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699ac1d4-ca39-4946-aa46-a9cdf037dbb3"/>
    <ds:schemaRef ds:uri="http://www.w3.org/XML/1998/namespace"/>
    <ds:schemaRef ds:uri="http://purl.org/dc/dcmitype/"/>
    <ds:schemaRef ds:uri="http://purl.org/dc/terms/"/>
    <ds:schemaRef ds:uri="cfac202d-5dfe-4943-8fc4-9115dd8079c4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</TotalTime>
  <Words>899</Words>
  <Application>Microsoft Office PowerPoint</Application>
  <PresentationFormat>Widescreen</PresentationFormat>
  <Paragraphs>214</Paragraphs>
  <Slides>22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Aptos</vt:lpstr>
      <vt:lpstr>Aptos Display</vt:lpstr>
      <vt:lpstr>Aptos Narrow</vt:lpstr>
      <vt:lpstr>Arial</vt:lpstr>
      <vt:lpstr>Calibri</vt:lpstr>
      <vt:lpstr>Calibri Light</vt:lpstr>
      <vt:lpstr>Wingdings</vt:lpstr>
      <vt:lpstr>Wingdings,Sans-Serif</vt:lpstr>
      <vt:lpstr>Retrospect</vt:lpstr>
      <vt:lpstr>查尔斯河 Charles River 工作小组—— 河流公平使用权</vt:lpstr>
      <vt:lpstr>录像通知</vt:lpstr>
      <vt:lpstr>口译说明</vt:lpstr>
      <vt:lpstr>Zoom 使用说明</vt:lpstr>
      <vt:lpstr> 点名名单</vt:lpstr>
      <vt:lpstr>工作小组行为规范</vt:lpstr>
      <vt:lpstr>工作小组行为规范（续）</vt:lpstr>
      <vt:lpstr>议程</vt:lpstr>
      <vt:lpstr>工作小组的目标是什么？</vt:lpstr>
      <vt:lpstr>工作小组的交付成果是什么？</vt:lpstr>
      <vt:lpstr>秋季参与反馈意见审查 </vt:lpstr>
      <vt:lpstr>反馈意见主题</vt:lpstr>
      <vt:lpstr>反馈意见讨论议题</vt:lpstr>
      <vt:lpstr>更新后的暂定项目时程</vt:lpstr>
      <vt:lpstr>项目计划：二月</vt:lpstr>
      <vt:lpstr>项目计划：三月</vt:lpstr>
      <vt:lpstr>项目计划：四月</vt:lpstr>
      <vt:lpstr>项目计划：五月</vt:lpstr>
      <vt:lpstr>项目计划：六月</vt:lpstr>
      <vt:lpstr>未来焦点小组计划【表决】</vt:lpstr>
      <vt:lpstr>审查12月1日第5次会议记录【表决】</vt:lpstr>
      <vt:lpstr>更新后的暂定项目时程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Emily Proctor</dc:creator>
  <cp:lastModifiedBy>Translation Staff 7</cp:lastModifiedBy>
  <cp:revision>80</cp:revision>
  <dcterms:created xsi:type="dcterms:W3CDTF">2025-11-26T14:59:35Z</dcterms:created>
  <dcterms:modified xsi:type="dcterms:W3CDTF">2026-03-05T15:32:58Z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</Properties>
</file>