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4"/>
  </p:sldMasterIdLst>
  <p:sldIdLst>
    <p:sldId id="257" r:id="rId5"/>
    <p:sldId id="287" r:id="rId6"/>
    <p:sldId id="297" r:id="rId7"/>
    <p:sldId id="279" r:id="rId8"/>
    <p:sldId id="285" r:id="rId9"/>
    <p:sldId id="258" r:id="rId10"/>
    <p:sldId id="273" r:id="rId11"/>
    <p:sldId id="288" r:id="rId12"/>
    <p:sldId id="312" r:id="rId13"/>
    <p:sldId id="282" r:id="rId14"/>
    <p:sldId id="304" r:id="rId15"/>
    <p:sldId id="307" r:id="rId16"/>
    <p:sldId id="313" r:id="rId17"/>
    <p:sldId id="318" r:id="rId18"/>
    <p:sldId id="302" r:id="rId19"/>
    <p:sldId id="308" r:id="rId20"/>
    <p:sldId id="309" r:id="rId21"/>
    <p:sldId id="310" r:id="rId22"/>
    <p:sldId id="311" r:id="rId23"/>
    <p:sldId id="298" r:id="rId24"/>
    <p:sldId id="303" r:id="rId25"/>
    <p:sldId id="316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DA5F047-F686-846E-B10A-195DEE70198A}" name="Du, Van" initials="DV" userId="S::vdu_mapc.org#ext#@massgov.onmicrosoft.com::47a6d444-42b4-4a65-aee3-c1a322a54d41" providerId="AD"/>
  <p188:author id="{91E4CB4D-C9A5-12EE-5DBA-DD024DF10616}" name="Roy, Monika (DCR)" initials="RM" userId="S::monika.roy@mass.gov::cd6c4b63-5e77-48d5-b6cc-4177d9876de7" providerId="AD"/>
  <p188:author id="{708887B2-8303-7170-A5BB-32686198284B}" name="Amaral, Kendra (DCR)" initials="AK" userId="S::kendra.amaral@mass.gov::9c547365-2c36-4614-b86e-4ea364dbb741" providerId="AD"/>
  <p188:author id="{7FE267EE-50AC-8DCC-5C55-8F210B1B959F}" name="Barrera, Mila (DCR)" initials="BM" userId="S::mila.barrera@mass.gov::dce33d62-759b-4d0c-bd61-1bd79f9ef6e9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 Batagin" initials="FB" lastIdx="11" clrIdx="0">
    <p:extLst>
      <p:ext uri="{19B8F6BF-5375-455C-9EA6-DF929625EA0E}">
        <p15:presenceInfo xmlns:p15="http://schemas.microsoft.com/office/powerpoint/2012/main" userId="4f93d452a379be0a" providerId="Windows Live"/>
      </p:ext>
    </p:extLst>
  </p:cmAuthor>
  <p:cmAuthor id="2" name="Translation Staff 7" initials="TS7" lastIdx="5" clrIdx="1">
    <p:extLst>
      <p:ext uri="{19B8F6BF-5375-455C-9EA6-DF929625EA0E}">
        <p15:presenceInfo xmlns:p15="http://schemas.microsoft.com/office/powerpoint/2012/main" userId="S-1-5-21-2908740814-649741892-379563398-213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4040"/>
    <a:srgbClr val="000000"/>
    <a:srgbClr val="474747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152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2565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475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1044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ACD46E6-90C9-5A94-5A35-1C98F051F6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1022" y="416577"/>
            <a:ext cx="10643616" cy="71727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cap="all" baseline="0"/>
            </a:lvl1pPr>
          </a:lstStyle>
          <a:p>
            <a:pPr algn="ctr"/>
            <a:r>
              <a:rPr lang="en-US">
                <a:solidFill>
                  <a:srgbClr val="4D5BE2"/>
                </a:solidFill>
              </a:rPr>
              <a:t>ADD TITLE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47D4AE5-C0C9-3ADD-96CD-4F646C40ECD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69315" y="1181873"/>
            <a:ext cx="2787650" cy="1154112"/>
          </a:xfrm>
          <a:solidFill>
            <a:schemeClr val="accent1"/>
          </a:solidFill>
        </p:spPr>
        <p:txBody>
          <a:bodyPr lIns="32004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C840F69-82D1-BA5D-BCDE-065BCBD763C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7696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2E6E650B-9763-2E1B-83A3-D40D92876A3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737610" y="1181873"/>
            <a:ext cx="4532630" cy="1154112"/>
          </a:xfrm>
          <a:solidFill>
            <a:schemeClr val="accent1"/>
          </a:solidFill>
        </p:spPr>
        <p:txBody>
          <a:bodyPr lIns="274320" tIns="457200" r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F0365650-4538-97BE-682C-4FEE50D5B36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91541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E605A104-600A-E6C4-A7F3-4C6E6E8B623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50250" y="1181873"/>
            <a:ext cx="3084388" cy="1154112"/>
          </a:xfrm>
          <a:solidFill>
            <a:schemeClr val="accent1"/>
          </a:solidFill>
        </p:spPr>
        <p:txBody>
          <a:bodyPr lIns="27432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D53846D8-2231-F40F-1840-B4D3ECF557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54202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0328A27F-4D37-7494-A00B-931B4AF98F3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6161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B72A2B16-E242-6548-CD5D-53E9964738A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154120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AA825916-F570-17B8-0B3F-0C3FC2D7464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282079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936D7BCE-44E5-237E-196D-3CCF2508CE4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410038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FF3883B4-1028-4C70-B921-8FBE334E7F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537996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2538B7A0-40F3-1C50-E2D0-32A910FA7E6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95581" y="4431347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E7A61A86-EC14-71A1-4F13-8B5BC4DD2CD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338706" y="5667186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8AB8BDC8-1B18-C92E-002C-8E803D44743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65161" y="5079585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4" name="Text Placeholder 10">
            <a:extLst>
              <a:ext uri="{FF2B5EF4-FFF2-40B4-BE49-F238E27FC236}">
                <a16:creationId xmlns:a16="http://schemas.microsoft.com/office/drawing/2014/main" id="{33C067A7-180C-CF1A-D355-AD9EFC1F30E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531906" y="358359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5" name="Text Placeholder 10">
            <a:extLst>
              <a:ext uri="{FF2B5EF4-FFF2-40B4-BE49-F238E27FC236}">
                <a16:creationId xmlns:a16="http://schemas.microsoft.com/office/drawing/2014/main" id="{89E3E312-6617-D826-24CF-F63DC3CC30D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706265" y="383778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7917E37C-ED1D-4637-B0A8-CAECDD7D93AA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6606164" y="4551608"/>
            <a:ext cx="4828474" cy="2306392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7F4481A-F390-506E-4D63-DCAF6A4995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00708" y="2352259"/>
            <a:ext cx="10816491" cy="3363296"/>
            <a:chOff x="700708" y="2352259"/>
            <a:chExt cx="10816491" cy="3363296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7C823AA8-87A2-6001-8638-F343F400A907}"/>
                </a:ext>
              </a:extLst>
            </p:cNvPr>
            <p:cNvCxnSpPr/>
            <p:nvPr/>
          </p:nvCxnSpPr>
          <p:spPr>
            <a:xfrm flipV="1">
              <a:off x="774192" y="2451652"/>
              <a:ext cx="10643616" cy="0"/>
            </a:xfrm>
            <a:prstGeom prst="line">
              <a:avLst/>
            </a:prstGeom>
            <a:ln w="412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AD0F530E-03E0-7D35-0708-C47F20465254}"/>
                </a:ext>
              </a:extLst>
            </p:cNvPr>
            <p:cNvSpPr/>
            <p:nvPr/>
          </p:nvSpPr>
          <p:spPr>
            <a:xfrm>
              <a:off x="700708" y="2355117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25A788A8-1C4E-8BDE-6C51-E311BF3124E3}"/>
                </a:ext>
              </a:extLst>
            </p:cNvPr>
            <p:cNvSpPr/>
            <p:nvPr/>
          </p:nvSpPr>
          <p:spPr>
            <a:xfrm>
              <a:off x="11318416" y="2352259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0B1C1373-9DDB-2372-515C-67A4497F18F3}"/>
                </a:ext>
              </a:extLst>
            </p:cNvPr>
            <p:cNvSpPr/>
            <p:nvPr/>
          </p:nvSpPr>
          <p:spPr>
            <a:xfrm>
              <a:off x="2824250" y="2360833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260ED27-416C-9721-BEEA-92FC9C6AFE0E}"/>
                </a:ext>
              </a:extLst>
            </p:cNvPr>
            <p:cNvSpPr/>
            <p:nvPr/>
          </p:nvSpPr>
          <p:spPr>
            <a:xfrm>
              <a:off x="7071334" y="2366548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AFF3DAA4-1C0B-AB02-F0B7-AB04EEC80102}"/>
                </a:ext>
              </a:extLst>
            </p:cNvPr>
            <p:cNvSpPr/>
            <p:nvPr/>
          </p:nvSpPr>
          <p:spPr>
            <a:xfrm>
              <a:off x="9194876" y="2357975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A6169A7-8DDB-F115-7D7E-F3F5AE9B0DE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99303" y="2451650"/>
              <a:ext cx="1592" cy="183899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0D69B09-D0BB-952F-77DD-FCCA81D1923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21650" y="2528842"/>
              <a:ext cx="1592" cy="298489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3322965-77FF-0956-83EE-ADA9AFCC2F19}"/>
                </a:ext>
              </a:extLst>
            </p:cNvPr>
            <p:cNvCxnSpPr>
              <a:cxnSpLocks/>
            </p:cNvCxnSpPr>
            <p:nvPr/>
          </p:nvCxnSpPr>
          <p:spPr>
            <a:xfrm>
              <a:off x="7166344" y="2496185"/>
              <a:ext cx="0" cy="932815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BD744AE-A2B8-150A-697C-7B187BF232E9}"/>
                </a:ext>
              </a:extLst>
            </p:cNvPr>
            <p:cNvCxnSpPr>
              <a:cxnSpLocks/>
            </p:cNvCxnSpPr>
            <p:nvPr/>
          </p:nvCxnSpPr>
          <p:spPr>
            <a:xfrm>
              <a:off x="9287099" y="2447199"/>
              <a:ext cx="2067" cy="1226730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83F6EBDE-BEBF-BD05-1C3E-6D9CC3A8AA09}"/>
                </a:ext>
              </a:extLst>
            </p:cNvPr>
            <p:cNvSpPr/>
            <p:nvPr/>
          </p:nvSpPr>
          <p:spPr>
            <a:xfrm>
              <a:off x="704140" y="4297941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E35038F8-201A-2CE5-4F96-F5D0E07662F3}"/>
                </a:ext>
              </a:extLst>
            </p:cNvPr>
            <p:cNvSpPr/>
            <p:nvPr/>
          </p:nvSpPr>
          <p:spPr>
            <a:xfrm>
              <a:off x="2817657" y="5516772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C152144A-0227-81C8-5EB0-4217CF1CEEE7}"/>
                </a:ext>
              </a:extLst>
            </p:cNvPr>
            <p:cNvSpPr/>
            <p:nvPr/>
          </p:nvSpPr>
          <p:spPr>
            <a:xfrm>
              <a:off x="7066553" y="3435384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C30680FA-8F0F-C8F7-B721-95071536CA7B}"/>
                </a:ext>
              </a:extLst>
            </p:cNvPr>
            <p:cNvSpPr/>
            <p:nvPr/>
          </p:nvSpPr>
          <p:spPr>
            <a:xfrm>
              <a:off x="9194875" y="3679366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C0A1FBC1-3297-E024-39A0-EAA69D56BF0E}"/>
                </a:ext>
              </a:extLst>
            </p:cNvPr>
            <p:cNvSpPr/>
            <p:nvPr/>
          </p:nvSpPr>
          <p:spPr>
            <a:xfrm>
              <a:off x="4947792" y="2363691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BE65DC2-ECCC-4D86-835A-D8496935F50C}"/>
                </a:ext>
              </a:extLst>
            </p:cNvPr>
            <p:cNvCxnSpPr>
              <a:cxnSpLocks/>
              <a:stCxn id="35" idx="4"/>
            </p:cNvCxnSpPr>
            <p:nvPr/>
          </p:nvCxnSpPr>
          <p:spPr>
            <a:xfrm flipH="1">
              <a:off x="5043997" y="2562474"/>
              <a:ext cx="3187" cy="234858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8877BD28-BE76-FA51-3EE0-19344A0C1BDE}"/>
                </a:ext>
              </a:extLst>
            </p:cNvPr>
            <p:cNvSpPr/>
            <p:nvPr/>
          </p:nvSpPr>
          <p:spPr>
            <a:xfrm>
              <a:off x="4944605" y="4911060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035361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44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85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561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47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156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975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435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681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6015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Força-Tarefa para Acesso Equitativo ao Charles River</a:t>
            </a:r>
            <a:endParaRPr lang="en-US" sz="5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US" dirty="0"/>
          </a:p>
          <a:p>
            <a:r>
              <a:rPr lang="en-US" sz="2800" cap="none" dirty="0">
                <a:solidFill>
                  <a:srgbClr val="004B24"/>
                </a:solidFill>
                <a:latin typeface="Arial"/>
                <a:cs typeface="Arial"/>
              </a:rPr>
              <a:t>6ª </a:t>
            </a:r>
            <a:r>
              <a:rPr lang="en-US" sz="2800" cap="none" dirty="0" err="1">
                <a:solidFill>
                  <a:srgbClr val="004B24"/>
                </a:solidFill>
                <a:latin typeface="Arial"/>
                <a:cs typeface="Arial"/>
              </a:rPr>
              <a:t>Reunião</a:t>
            </a:r>
            <a:r>
              <a:rPr lang="en-US" sz="2800" cap="none" dirty="0">
                <a:solidFill>
                  <a:srgbClr val="004B24"/>
                </a:solidFill>
                <a:latin typeface="Arial"/>
                <a:cs typeface="Arial"/>
              </a:rPr>
              <a:t> | 28 de </a:t>
            </a:r>
            <a:r>
              <a:rPr lang="en-US" sz="2800" cap="none" dirty="0" err="1">
                <a:solidFill>
                  <a:srgbClr val="004B24"/>
                </a:solidFill>
                <a:latin typeface="Arial"/>
                <a:cs typeface="Arial"/>
              </a:rPr>
              <a:t>janeiro</a:t>
            </a:r>
            <a:r>
              <a:rPr lang="en-US" sz="2800" cap="none" dirty="0">
                <a:solidFill>
                  <a:srgbClr val="004B24"/>
                </a:solidFill>
                <a:latin typeface="Arial"/>
                <a:cs typeface="Arial"/>
              </a:rPr>
              <a:t> de 2026</a:t>
            </a:r>
          </a:p>
        </p:txBody>
      </p:sp>
    </p:spTree>
    <p:extLst>
      <p:ext uri="{BB962C8B-B14F-4D97-AF65-F5344CB8AC3E}">
        <p14:creationId xmlns:p14="http://schemas.microsoft.com/office/powerpoint/2010/main" val="28032717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4108B-6460-0EAF-FB93-32C6D26D1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Aptos Display" panose="020B0004020202020204" pitchFamily="34" charset="0"/>
              </a:rPr>
              <a:t>Qual é a Entrega Final da Força-Tarefa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?</a:t>
            </a: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74DBD07-53C6-5450-82D0-B70BB3676A33}"/>
              </a:ext>
            </a:extLst>
          </p:cNvPr>
          <p:cNvSpPr>
            <a:spLocks noGrp="1"/>
          </p:cNvSpPr>
          <p:nvPr/>
        </p:nvSpPr>
        <p:spPr>
          <a:xfrm>
            <a:off x="985520" y="2577254"/>
            <a:ext cx="10058400" cy="3771355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t-BR" sz="2800" dirty="0">
                <a:latin typeface="Aptos Narrow" panose="020B0004020202020204" pitchFamily="34" charset="0"/>
              </a:rPr>
              <a:t>Submeter </a:t>
            </a:r>
            <a:r>
              <a:rPr lang="pt-BR" sz="2800" b="1" u="sng" dirty="0">
                <a:latin typeface="Aptos Narrow" panose="020B0004020202020204" pitchFamily="34" charset="0"/>
              </a:rPr>
              <a:t>um relatório com recomendações</a:t>
            </a:r>
            <a:r>
              <a:rPr lang="pt-BR" sz="2800" dirty="0">
                <a:latin typeface="Aptos Narrow" panose="020B0004020202020204" pitchFamily="34" charset="0"/>
              </a:rPr>
              <a:t> aos secretários da Câmara dos Representantes e do Senado até </a:t>
            </a:r>
            <a:r>
              <a:rPr lang="pt-BR" sz="2800" b="1" u="sng" dirty="0">
                <a:latin typeface="Aptos Narrow" panose="020B0004020202020204" pitchFamily="34" charset="0"/>
              </a:rPr>
              <a:t>30 de junho de 2026</a:t>
            </a:r>
            <a:r>
              <a:rPr lang="en-US" sz="2800" dirty="0">
                <a:latin typeface="Aptos Narrow"/>
              </a:rPr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005287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A9481A-1112-4A29-5860-48D3E18A79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4368A-E9AB-1BA2-5146-6069618666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Aptos Display" panose="020B0004020202020204" pitchFamily="34" charset="0"/>
              </a:rPr>
              <a:t>Revisão do Feedback do Engajamento de Outono</a:t>
            </a:r>
            <a:endParaRPr lang="en-US" dirty="0">
              <a:latin typeface="Aptos Display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084950-C345-4162-763A-3DDB7F4BC8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2895" y="1908069"/>
            <a:ext cx="5889044" cy="4455027"/>
          </a:xfrm>
        </p:spPr>
        <p:txBody>
          <a:bodyPr vert="horz" lIns="0" tIns="45720" rIns="0" bIns="45720" rtlCol="0" anchor="t">
            <a:noAutofit/>
          </a:bodyPr>
          <a:lstStyle/>
          <a:p>
            <a:pPr>
              <a:buClr>
                <a:srgbClr val="004B24"/>
              </a:buClr>
            </a:pPr>
            <a:r>
              <a:rPr lang="pt-BR" sz="1800" b="1" dirty="0">
                <a:solidFill>
                  <a:srgbClr val="000000"/>
                </a:solidFill>
                <a:latin typeface="Aptos Narrow" panose="020B0004020202020204" pitchFamily="34" charset="0"/>
              </a:rPr>
              <a:t>O feedback foi recebido por meio de</a:t>
            </a:r>
            <a:r>
              <a:rPr lang="en-US" sz="1800" b="1" dirty="0">
                <a:solidFill>
                  <a:srgbClr val="000000"/>
                </a:solidFill>
                <a:latin typeface="Aptos Narrow" panose="020B0004020202020204" pitchFamily="34" charset="0"/>
                <a:ea typeface="Calibri"/>
                <a:cs typeface="Calibri"/>
              </a:rPr>
              <a:t>:</a:t>
            </a:r>
          </a:p>
          <a:p>
            <a:pPr marL="457200" indent="-457200">
              <a:lnSpc>
                <a:spcPct val="12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pt-BR" sz="1800" b="1" dirty="0">
                <a:solidFill>
                  <a:srgbClr val="000000"/>
                </a:solidFill>
                <a:latin typeface="Aptos Narrow" panose="020B0004020202020204" pitchFamily="34" charset="0"/>
              </a:rPr>
              <a:t>Abordagem porta a porta</a:t>
            </a:r>
            <a:br>
              <a:rPr lang="en-US" sz="1800" dirty="0">
                <a:solidFill>
                  <a:srgbClr val="000000"/>
                </a:solidFill>
                <a:latin typeface="Aptos Narrow" panose="020B0004020202020204" pitchFamily="34" charset="0"/>
                <a:ea typeface="Calibri"/>
                <a:cs typeface="Calibri"/>
              </a:rPr>
            </a:br>
            <a:r>
              <a:rPr lang="pt-BR" sz="1800" dirty="0">
                <a:solidFill>
                  <a:srgbClr val="000000"/>
                </a:solidFill>
                <a:latin typeface="Aptos Narrow" panose="020B0004020202020204" pitchFamily="34" charset="0"/>
              </a:rPr>
              <a:t>Distribuição de 129 panfletos</a:t>
            </a:r>
            <a:br>
              <a:rPr lang="en-US" sz="1800" dirty="0">
                <a:solidFill>
                  <a:srgbClr val="000000"/>
                </a:solidFill>
                <a:latin typeface="Aptos Narrow" panose="020B0004020202020204" pitchFamily="34" charset="0"/>
                <a:ea typeface="Calibri"/>
                <a:cs typeface="Calibri"/>
              </a:rPr>
            </a:br>
            <a:r>
              <a:rPr lang="en-US" sz="1800" dirty="0">
                <a:solidFill>
                  <a:srgbClr val="000000"/>
                </a:solidFill>
                <a:latin typeface="Aptos Narrow" panose="020B0004020202020204" pitchFamily="34" charset="0"/>
                <a:ea typeface="Calibri"/>
                <a:cs typeface="Calibri"/>
              </a:rPr>
              <a:t> </a:t>
            </a:r>
            <a:r>
              <a:rPr lang="pt-BR" sz="1800" dirty="0">
                <a:solidFill>
                  <a:srgbClr val="000000"/>
                </a:solidFill>
                <a:latin typeface="Aptos Narrow" panose="020B0004020202020204" pitchFamily="34" charset="0"/>
              </a:rPr>
              <a:t>Conversa com 35 moradores</a:t>
            </a:r>
            <a:endParaRPr lang="en-US" sz="1800" dirty="0">
              <a:solidFill>
                <a:srgbClr val="000000"/>
              </a:solidFill>
              <a:latin typeface="Aptos Narrow" panose="020B0004020202020204" pitchFamily="34" charset="0"/>
              <a:ea typeface="Calibri"/>
              <a:cs typeface="Calibri"/>
            </a:endParaRPr>
          </a:p>
          <a:p>
            <a:pPr marL="457200" indent="-457200">
              <a:lnSpc>
                <a:spcPct val="12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pt-BR" sz="1800" b="1" dirty="0">
                <a:solidFill>
                  <a:srgbClr val="000000"/>
                </a:solidFill>
                <a:latin typeface="Aptos Narrow" panose="020B0004020202020204" pitchFamily="34" charset="0"/>
              </a:rPr>
              <a:t>Conversas individuais (8)</a:t>
            </a:r>
            <a:br>
              <a:rPr lang="en-US" sz="1800" dirty="0">
                <a:solidFill>
                  <a:srgbClr val="000000"/>
                </a:solidFill>
                <a:latin typeface="Aptos Narrow" panose="020B0004020202020204" pitchFamily="34" charset="0"/>
                <a:ea typeface="Calibri"/>
                <a:cs typeface="Calibri"/>
              </a:rPr>
            </a:br>
            <a:r>
              <a:rPr lang="pt-BR" sz="1800" dirty="0">
                <a:solidFill>
                  <a:srgbClr val="000000"/>
                </a:solidFill>
                <a:latin typeface="Aptos Narrow" panose="020B0004020202020204" pitchFamily="34" charset="0"/>
              </a:rPr>
              <a:t> Associação do Bairro Cambridgeport, Centro Comunitário de Cambridge, Departamento de Saúde Pública de Cambridge, Homeowners Rehab Inc., Rivermark (acompanhamento após grupo focal), Diretores de Comunicação e Engajamento Comunitário da Cidade de Cambridge, Autoridade Habitacional de Cambridge, Autoridade Habitacional de Cambridge</a:t>
            </a:r>
          </a:p>
          <a:p>
            <a:pPr marL="457200" indent="-457200">
              <a:lnSpc>
                <a:spcPct val="12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endParaRPr lang="en-US" sz="18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>
              <a:buClr>
                <a:srgbClr val="99CB38"/>
              </a:buClr>
            </a:pPr>
            <a:endParaRPr lang="en-US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1AA7210-EBBE-9FF2-484F-6A4340C485F8}"/>
              </a:ext>
            </a:extLst>
          </p:cNvPr>
          <p:cNvSpPr txBox="1">
            <a:spLocks/>
          </p:cNvSpPr>
          <p:nvPr/>
        </p:nvSpPr>
        <p:spPr>
          <a:xfrm>
            <a:off x="7572149" y="1914792"/>
            <a:ext cx="4622779" cy="4455027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4B24"/>
              </a:buClr>
            </a:pPr>
            <a:endParaRPr lang="en-US" b="1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457200" indent="-457200">
              <a:lnSpc>
                <a:spcPct val="12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pt-BR" b="1" dirty="0">
                <a:solidFill>
                  <a:srgbClr val="000000"/>
                </a:solidFill>
                <a:latin typeface="Aptos Narrow" panose="020B0004020202020204" pitchFamily="34" charset="0"/>
              </a:rPr>
              <a:t>Grupo Focal (1)</a:t>
            </a:r>
            <a:br>
              <a:rPr lang="en-US" dirty="0">
                <a:solidFill>
                  <a:srgbClr val="000000"/>
                </a:solidFill>
                <a:latin typeface="Aptos Narrow" panose="020B0004020202020204" pitchFamily="34" charset="0"/>
                <a:ea typeface="Calibri"/>
                <a:cs typeface="Calibri"/>
              </a:rPr>
            </a:br>
            <a:r>
              <a:rPr lang="en-US" dirty="0">
                <a:solidFill>
                  <a:srgbClr val="000000"/>
                </a:solidFill>
                <a:latin typeface="Aptos Narrow" panose="020B0004020202020204" pitchFamily="34" charset="0"/>
                <a:ea typeface="Calibri"/>
                <a:cs typeface="Calibri"/>
              </a:rPr>
              <a:t>808-812 Memorial Drive</a:t>
            </a:r>
          </a:p>
          <a:p>
            <a:pPr marL="457200" indent="-457200">
              <a:lnSpc>
                <a:spcPct val="12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pt-BR" b="1" dirty="0">
                <a:solidFill>
                  <a:srgbClr val="000000"/>
                </a:solidFill>
                <a:latin typeface="Aptos Narrow" panose="020B0004020202020204" pitchFamily="34" charset="0"/>
              </a:rPr>
              <a:t>Audiências Públicas (2)</a:t>
            </a:r>
            <a:br>
              <a:rPr lang="en-US" dirty="0">
                <a:solidFill>
                  <a:srgbClr val="000000"/>
                </a:solidFill>
                <a:latin typeface="Aptos Narrow" panose="020B0004020202020204" pitchFamily="34" charset="0"/>
                <a:ea typeface="Calibri"/>
                <a:cs typeface="Calibri"/>
              </a:rPr>
            </a:br>
            <a:r>
              <a:rPr lang="pt-BR" dirty="0">
                <a:solidFill>
                  <a:srgbClr val="000000"/>
                </a:solidFill>
                <a:latin typeface="Aptos Narrow" panose="020B0004020202020204" pitchFamily="34" charset="0"/>
              </a:rPr>
              <a:t>Virtual: 52 participantes</a:t>
            </a:r>
            <a:br>
              <a:rPr lang="en-US" dirty="0">
                <a:solidFill>
                  <a:srgbClr val="000000"/>
                </a:solidFill>
                <a:latin typeface="Aptos Narrow" panose="020B0004020202020204" pitchFamily="34" charset="0"/>
                <a:ea typeface="Calibri"/>
                <a:cs typeface="Calibri"/>
              </a:rPr>
            </a:br>
            <a:r>
              <a:rPr lang="en-US" dirty="0">
                <a:solidFill>
                  <a:srgbClr val="000000"/>
                </a:solidFill>
                <a:latin typeface="Aptos Narrow" panose="020B0004020202020204" pitchFamily="34" charset="0"/>
                <a:ea typeface="Calibri"/>
                <a:cs typeface="Calibri"/>
              </a:rPr>
              <a:t> </a:t>
            </a:r>
            <a:r>
              <a:rPr lang="pt-BR" dirty="0">
                <a:solidFill>
                  <a:srgbClr val="000000"/>
                </a:solidFill>
                <a:latin typeface="Aptos Narrow" panose="020B0004020202020204" pitchFamily="34" charset="0"/>
              </a:rPr>
              <a:t>Presencial: 77 participantes</a:t>
            </a:r>
            <a:endParaRPr lang="en-US" dirty="0">
              <a:solidFill>
                <a:srgbClr val="000000"/>
              </a:solidFill>
              <a:latin typeface="Aptos Narrow" panose="020B0004020202020204" pitchFamily="34" charset="0"/>
              <a:ea typeface="Calibri"/>
              <a:cs typeface="Calibri"/>
            </a:endParaRPr>
          </a:p>
          <a:p>
            <a:pPr marL="457200" indent="-457200">
              <a:lnSpc>
                <a:spcPct val="12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b="1" dirty="0">
                <a:solidFill>
                  <a:srgbClr val="000000"/>
                </a:solidFill>
                <a:latin typeface="Aptos Narrow" panose="020B0004020202020204" pitchFamily="34" charset="0"/>
                <a:ea typeface="Calibri"/>
                <a:cs typeface="Calibri"/>
              </a:rPr>
              <a:t>Pesquisa (475 </a:t>
            </a:r>
            <a:r>
              <a:rPr lang="en-US" b="1" dirty="0" err="1">
                <a:solidFill>
                  <a:srgbClr val="000000"/>
                </a:solidFill>
                <a:latin typeface="Aptos Narrow" panose="020B0004020202020204" pitchFamily="34" charset="0"/>
                <a:ea typeface="Calibri"/>
                <a:cs typeface="Calibri"/>
              </a:rPr>
              <a:t>respostas</a:t>
            </a:r>
            <a:r>
              <a:rPr lang="en-US" b="1" dirty="0">
                <a:solidFill>
                  <a:srgbClr val="000000"/>
                </a:solidFill>
                <a:latin typeface="Aptos Narrow" panose="020B0004020202020204" pitchFamily="34" charset="0"/>
                <a:ea typeface="Calibri"/>
                <a:cs typeface="Calibri"/>
              </a:rPr>
              <a:t>)</a:t>
            </a:r>
          </a:p>
          <a:p>
            <a:endParaRPr lang="en-US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542453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EB6629-8845-4CF8-724A-605563D92A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CAC5B1-0400-B90F-D27F-6D8E6032BD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ptos Display"/>
                <a:cs typeface="Calibri Light"/>
              </a:rPr>
              <a:t>Principais</a:t>
            </a:r>
            <a:r>
              <a:rPr lang="en-US" dirty="0">
                <a:latin typeface="Aptos Display"/>
                <a:cs typeface="Calibri Light"/>
              </a:rPr>
              <a:t> </a:t>
            </a:r>
            <a:r>
              <a:rPr lang="en-US" dirty="0" err="1">
                <a:latin typeface="Aptos Display"/>
                <a:cs typeface="Calibri Light"/>
              </a:rPr>
              <a:t>temas</a:t>
            </a:r>
            <a:r>
              <a:rPr lang="en-US" dirty="0">
                <a:latin typeface="Aptos Display"/>
                <a:cs typeface="Calibri Light"/>
              </a:rPr>
              <a:t> do Feedback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F87E333-5B6C-4E5E-9A26-352505A5F9EB}"/>
              </a:ext>
            </a:extLst>
          </p:cNvPr>
          <p:cNvSpPr txBox="1">
            <a:spLocks/>
          </p:cNvSpPr>
          <p:nvPr/>
        </p:nvSpPr>
        <p:spPr>
          <a:xfrm>
            <a:off x="1198933" y="1990810"/>
            <a:ext cx="9964888" cy="4319928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4B24"/>
              </a:buClr>
            </a:pPr>
            <a:r>
              <a:rPr lang="en-US" sz="2800" b="1" dirty="0">
                <a:solidFill>
                  <a:schemeClr val="tx1"/>
                </a:solidFill>
                <a:latin typeface="Aptos Narrow" panose="020B0004020202020204" pitchFamily="34" charset="0"/>
                <a:ea typeface="Calibri"/>
                <a:cs typeface="Calibri"/>
              </a:rPr>
              <a:t>Temas </a:t>
            </a:r>
            <a:r>
              <a:rPr lang="en-US" sz="2800" b="1" dirty="0" err="1">
                <a:solidFill>
                  <a:schemeClr val="tx1"/>
                </a:solidFill>
                <a:latin typeface="Aptos Narrow" panose="020B0004020202020204" pitchFamily="34" charset="0"/>
                <a:ea typeface="Calibri"/>
                <a:cs typeface="Calibri"/>
              </a:rPr>
              <a:t>mais</a:t>
            </a:r>
            <a:r>
              <a:rPr lang="en-US" sz="2800" b="1" dirty="0">
                <a:solidFill>
                  <a:schemeClr val="tx1"/>
                </a:solidFill>
                <a:latin typeface="Aptos Narrow" panose="020B0004020202020204" pitchFamily="34" charset="0"/>
                <a:ea typeface="Calibri"/>
                <a:cs typeface="Calibri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ptos Narrow" panose="020B0004020202020204" pitchFamily="34" charset="0"/>
                <a:ea typeface="Calibri"/>
                <a:cs typeface="Calibri"/>
              </a:rPr>
              <a:t>recorrentes</a:t>
            </a:r>
            <a:r>
              <a:rPr lang="en-US" sz="2800" b="1" dirty="0">
                <a:solidFill>
                  <a:schemeClr val="tx1"/>
                </a:solidFill>
                <a:latin typeface="Aptos Narrow" panose="020B0004020202020204" pitchFamily="34" charset="0"/>
                <a:ea typeface="Calibri"/>
                <a:cs typeface="Calibri"/>
              </a:rPr>
              <a:t>: </a:t>
            </a:r>
            <a:endParaRPr lang="en-US" b="1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marL="457200" indent="-457200">
              <a:lnSpc>
                <a:spcPct val="8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pt-BR" altLang="pt-BR" sz="2200" dirty="0">
                <a:solidFill>
                  <a:srgbClr val="000000"/>
                </a:solidFill>
                <a:latin typeface="Aptos Narrow" panose="020B0004020202020204" pitchFamily="34" charset="0"/>
              </a:rPr>
              <a:t>Desejo de atualizações mais regulares do DCR sobre o andamento dos projetos e das melhorias</a:t>
            </a:r>
            <a:endParaRPr lang="en-US" sz="2200" dirty="0">
              <a:solidFill>
                <a:srgbClr val="000000"/>
              </a:solidFill>
              <a:latin typeface="Aptos Narrow" panose="020B0004020202020204" pitchFamily="34" charset="0"/>
              <a:ea typeface="Calibri"/>
              <a:cs typeface="Calibri"/>
            </a:endParaRPr>
          </a:p>
          <a:p>
            <a:pPr marL="457200" indent="-457200">
              <a:lnSpc>
                <a:spcPct val="8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pt-BR" sz="2200" dirty="0">
                <a:solidFill>
                  <a:srgbClr val="000000"/>
                </a:solidFill>
                <a:latin typeface="Aptos Narrow" panose="020B0004020202020204" pitchFamily="34" charset="0"/>
              </a:rPr>
              <a:t>Compreensão dos impactos dos fechamentos nos bairros do entorno</a:t>
            </a:r>
            <a:endParaRPr lang="en-US" sz="2200" dirty="0">
              <a:solidFill>
                <a:srgbClr val="000000"/>
              </a:solidFill>
              <a:latin typeface="Aptos Narrow" panose="020B0004020202020204" pitchFamily="34" charset="0"/>
              <a:ea typeface="Calibri"/>
              <a:cs typeface="Calibri"/>
            </a:endParaRPr>
          </a:p>
          <a:p>
            <a:pPr marL="457200" indent="-457200"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pt-BR" sz="2200" dirty="0">
                <a:solidFill>
                  <a:srgbClr val="000000"/>
                </a:solidFill>
                <a:latin typeface="Aptos Narrow" panose="020B0004020202020204" pitchFamily="34" charset="0"/>
              </a:rPr>
              <a:t>Necessidade de incluir as comunidades afetadas nos processos de engajamento</a:t>
            </a:r>
            <a:r>
              <a:rPr lang="en-US" sz="2200" dirty="0">
                <a:solidFill>
                  <a:srgbClr val="000000"/>
                </a:solidFill>
                <a:latin typeface="Aptos Narrow" panose="020B0004020202020204" pitchFamily="34" charset="0"/>
                <a:ea typeface="Calibri"/>
                <a:cs typeface="Calibri"/>
              </a:rPr>
              <a:t> </a:t>
            </a:r>
            <a:endParaRPr lang="en-US" sz="2200" dirty="0">
              <a:solidFill>
                <a:srgbClr val="000000"/>
              </a:solidFill>
              <a:latin typeface="Aptos Narrow" panose="020B0004020202020204" pitchFamily="34" charset="0"/>
            </a:endParaRPr>
          </a:p>
          <a:p>
            <a:pPr marL="457200" indent="-457200"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pt-BR" sz="2200" dirty="0">
                <a:solidFill>
                  <a:srgbClr val="000000"/>
                </a:solidFill>
                <a:latin typeface="Aptos Narrow" panose="020B0004020202020204" pitchFamily="34" charset="0"/>
              </a:rPr>
              <a:t>Necessidade de melhorias na infraestrutura e na segurança</a:t>
            </a:r>
            <a:endParaRPr lang="en-US" sz="2200" dirty="0">
              <a:solidFill>
                <a:srgbClr val="000000"/>
              </a:solidFill>
              <a:latin typeface="Aptos Narrow" panose="020B0004020202020204" pitchFamily="34" charset="0"/>
              <a:ea typeface="Calibri"/>
              <a:cs typeface="Calibri"/>
            </a:endParaRPr>
          </a:p>
          <a:p>
            <a:pPr marL="749300" lvl="3"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pt-BR" sz="2000" dirty="0">
                <a:solidFill>
                  <a:srgbClr val="000000"/>
                </a:solidFill>
                <a:latin typeface="Aptos Narrow" panose="020B0004020202020204" pitchFamily="34" charset="0"/>
              </a:rPr>
              <a:t>Necessidade de limites de velocidade mais seguros</a:t>
            </a:r>
            <a:r>
              <a:rPr lang="en-US" sz="2000" dirty="0">
                <a:solidFill>
                  <a:srgbClr val="000000"/>
                </a:solidFill>
                <a:latin typeface="Aptos Narrow" panose="020B0004020202020204" pitchFamily="34" charset="0"/>
                <a:ea typeface="Calibri"/>
                <a:cs typeface="Calibri"/>
              </a:rPr>
              <a:t> </a:t>
            </a:r>
          </a:p>
          <a:p>
            <a:pPr marL="749300" lvl="3"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pt-BR" sz="2000" dirty="0">
                <a:solidFill>
                  <a:srgbClr val="000000"/>
                </a:solidFill>
                <a:latin typeface="Aptos Narrow" panose="020B0004020202020204" pitchFamily="34" charset="0"/>
              </a:rPr>
              <a:t>Desejo de faixas de pedestres mais seguras e melhor sincronização dos semáforos</a:t>
            </a:r>
            <a:r>
              <a:rPr lang="en-US" sz="2000" dirty="0">
                <a:solidFill>
                  <a:srgbClr val="000000"/>
                </a:solidFill>
                <a:latin typeface="Aptos Narrow" panose="020B0004020202020204" pitchFamily="34" charset="0"/>
                <a:ea typeface="Calibri"/>
                <a:cs typeface="Calibri"/>
              </a:rPr>
              <a:t> </a:t>
            </a:r>
          </a:p>
          <a:p>
            <a:pPr marL="749300" lvl="3"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pt-BR" sz="2000" dirty="0">
                <a:solidFill>
                  <a:srgbClr val="000000"/>
                </a:solidFill>
                <a:latin typeface="Aptos Narrow" panose="020B0004020202020204" pitchFamily="34" charset="0"/>
              </a:rPr>
              <a:t>Necessidade de mudanças e manutenção na infraestrutura das vias e caminhos</a:t>
            </a:r>
            <a:r>
              <a:rPr lang="en-US" sz="20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  </a:t>
            </a:r>
            <a:endParaRPr lang="en-US" sz="2000" dirty="0">
              <a:solidFill>
                <a:srgbClr val="000000"/>
              </a:solidFill>
              <a:latin typeface="Calibri" panose="020F0502020204030204"/>
              <a:ea typeface="Calibri"/>
              <a:cs typeface="Calibri"/>
            </a:endParaRPr>
          </a:p>
          <a:p>
            <a:pPr marL="0" indent="0">
              <a:buClr>
                <a:srgbClr val="99CB38"/>
              </a:buClr>
              <a:buNone/>
            </a:pPr>
            <a:endParaRPr lang="en-US" sz="28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>
              <a:buFont typeface="Wingdings,Sans-Serif" panose="020F0502020204030204" pitchFamily="34" charset="0"/>
              <a:buChar char="§"/>
            </a:pPr>
            <a:endParaRPr lang="en-US" sz="1700" dirty="0">
              <a:solidFill>
                <a:srgbClr val="000000"/>
              </a:solidFill>
              <a:latin typeface="Calibri" panose="020F0502020204030204"/>
              <a:ea typeface="Calibri"/>
              <a:cs typeface="Calibri"/>
            </a:endParaRPr>
          </a:p>
          <a:p>
            <a:endParaRPr lang="en-US" dirty="0">
              <a:solidFill>
                <a:srgbClr val="404040"/>
              </a:solidFill>
              <a:latin typeface="Calibri" panose="020F0502020204030204"/>
              <a:ea typeface="Calibri"/>
              <a:cs typeface="Calibri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7ACA48D8-7154-18A4-7965-C5911D74CD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8D948923-FB07-3E25-7959-B2DC2CD56A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26481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54407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7EF70F-A4B9-EF01-1290-D5208834E4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8E0EB-E123-119E-B08F-50FE6F610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err="1">
                <a:latin typeface="Aptos Display"/>
                <a:ea typeface="Calibri Light"/>
                <a:cs typeface="Calibri Light"/>
              </a:rPr>
              <a:t>Discussão</a:t>
            </a:r>
            <a:r>
              <a:rPr lang="en-US" sz="4400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sz="4400" dirty="0" err="1">
                <a:latin typeface="Aptos Display"/>
                <a:ea typeface="Calibri Light"/>
                <a:cs typeface="Calibri Light"/>
              </a:rPr>
              <a:t>sobre</a:t>
            </a:r>
            <a:r>
              <a:rPr lang="en-US" sz="4400" dirty="0">
                <a:latin typeface="Aptos Display"/>
                <a:ea typeface="Calibri Light"/>
                <a:cs typeface="Calibri Light"/>
              </a:rPr>
              <a:t> o Feedback</a:t>
            </a:r>
            <a:endParaRPr lang="en-US" sz="44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E7BD424-FD9E-0A28-6FB3-F3D50BCCCE2F}"/>
              </a:ext>
            </a:extLst>
          </p:cNvPr>
          <p:cNvSpPr txBox="1">
            <a:spLocks/>
          </p:cNvSpPr>
          <p:nvPr/>
        </p:nvSpPr>
        <p:spPr>
          <a:xfrm>
            <a:off x="1198933" y="2275290"/>
            <a:ext cx="9954728" cy="4035448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4B24"/>
              </a:buClr>
            </a:pPr>
            <a:r>
              <a:rPr lang="en-US" sz="2800" b="1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Perguntas</a:t>
            </a:r>
            <a:r>
              <a:rPr lang="en-US" sz="2800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para </a:t>
            </a:r>
            <a:r>
              <a:rPr lang="en-US" sz="2800" b="1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discussão</a:t>
            </a:r>
            <a:endParaRPr lang="en-US" sz="2800" b="1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457200" indent="-457200">
              <a:lnSpc>
                <a:spcPct val="15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pt-BR" sz="2400" dirty="0">
                <a:solidFill>
                  <a:srgbClr val="000000"/>
                </a:solidFill>
                <a:latin typeface="Aptos Narrow" panose="020B0004020202020204" pitchFamily="34" charset="0"/>
              </a:rPr>
              <a:t>Quais temas ou </a:t>
            </a:r>
            <a:r>
              <a:rPr lang="pt-BR" sz="2400" dirty="0" err="1">
                <a:solidFill>
                  <a:srgbClr val="000000"/>
                </a:solidFill>
                <a:latin typeface="Aptos Narrow" panose="020B0004020202020204" pitchFamily="34" charset="0"/>
              </a:rPr>
              <a:t>pontos-chave</a:t>
            </a:r>
            <a:r>
              <a:rPr lang="pt-BR" sz="2400" dirty="0">
                <a:solidFill>
                  <a:srgbClr val="000000"/>
                </a:solidFill>
                <a:latin typeface="Aptos Narrow" panose="020B0004020202020204" pitchFamily="34" charset="0"/>
              </a:rPr>
              <a:t> mais se destacaram no feedback compartilhado pelo público?</a:t>
            </a:r>
            <a:endParaRPr lang="en-US" dirty="0">
              <a:solidFill>
                <a:srgbClr val="000000"/>
              </a:solidFill>
              <a:latin typeface="Aptos Narrow" panose="020B0004020202020204" pitchFamily="34" charset="0"/>
              <a:ea typeface="Calibri"/>
              <a:cs typeface="Calibri" panose="020F0502020204030204"/>
            </a:endParaRPr>
          </a:p>
          <a:p>
            <a:pPr marL="457200" indent="-457200">
              <a:lnSpc>
                <a:spcPct val="15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pt-BR" sz="2400" dirty="0">
                <a:solidFill>
                  <a:srgbClr val="000000"/>
                </a:solidFill>
                <a:latin typeface="Aptos Narrow" panose="020B0004020202020204" pitchFamily="34" charset="0"/>
              </a:rPr>
              <a:t>De que maneira esse feedback pode orientar as recomendações da Força-Tarefa?</a:t>
            </a:r>
            <a:r>
              <a:rPr lang="en-US" sz="2400" dirty="0">
                <a:solidFill>
                  <a:srgbClr val="000000"/>
                </a:solidFill>
                <a:latin typeface="Aptos Narrow" panose="020B0004020202020204" pitchFamily="34" charset="0"/>
                <a:ea typeface="Calibri"/>
                <a:cs typeface="Segoe UI"/>
              </a:rPr>
              <a:t> </a:t>
            </a:r>
            <a:endParaRPr lang="en-US" dirty="0">
              <a:solidFill>
                <a:srgbClr val="000000"/>
              </a:solidFill>
              <a:latin typeface="Aptos Narrow" panose="020B0004020202020204" pitchFamily="34" charset="0"/>
              <a:ea typeface="Calibri"/>
              <a:cs typeface="Calibri" panose="020F0502020204030204"/>
            </a:endParaRPr>
          </a:p>
          <a:p>
            <a:pPr marL="457200" indent="-457200">
              <a:lnSpc>
                <a:spcPct val="15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pt-BR" sz="2400" dirty="0">
                <a:solidFill>
                  <a:srgbClr val="000000"/>
                </a:solidFill>
                <a:latin typeface="Aptos Narrow" panose="020B0004020202020204" pitchFamily="34" charset="0"/>
              </a:rPr>
              <a:t>Como a próxima rodada de audiências públicas pode ser aprimorada?</a:t>
            </a:r>
          </a:p>
          <a:p>
            <a:pPr marL="457200" indent="-457200">
              <a:lnSpc>
                <a:spcPct val="15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endParaRPr lang="en-US" dirty="0">
              <a:ea typeface="Calibri" panose="020F0502020204030204"/>
              <a:cs typeface="Calibri" panose="020F0502020204030204"/>
            </a:endParaRPr>
          </a:p>
          <a:p>
            <a:pPr marL="457200" indent="-457200">
              <a:lnSpc>
                <a:spcPct val="8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endParaRPr lang="en-US" sz="24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0" indent="0">
              <a:buClr>
                <a:srgbClr val="99CB38"/>
              </a:buClr>
              <a:buNone/>
            </a:pPr>
            <a:endParaRPr lang="en-US" sz="28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>
              <a:buFont typeface="Wingdings,Sans-Serif" panose="020F0502020204030204" pitchFamily="34" charset="0"/>
              <a:buChar char="§"/>
            </a:pPr>
            <a:endParaRPr lang="en-US" sz="1700" dirty="0">
              <a:solidFill>
                <a:srgbClr val="000000"/>
              </a:solidFill>
              <a:latin typeface="Calibri" panose="020F0502020204030204"/>
              <a:ea typeface="Calibri"/>
              <a:cs typeface="Calibri"/>
            </a:endParaRPr>
          </a:p>
          <a:p>
            <a:endParaRPr lang="en-US" dirty="0">
              <a:solidFill>
                <a:srgbClr val="404040"/>
              </a:solidFill>
              <a:latin typeface="Calibri" panose="020F0502020204030204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19938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8BB1B4-2BDA-930F-7F32-7585D2748E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7" name="Arrow: Pentagon 1346">
            <a:extLst>
              <a:ext uri="{FF2B5EF4-FFF2-40B4-BE49-F238E27FC236}">
                <a16:creationId xmlns:a16="http://schemas.microsoft.com/office/drawing/2014/main" id="{79B40913-5ED2-ED80-DB5E-B9DC55847B2D}"/>
              </a:ext>
            </a:extLst>
          </p:cNvPr>
          <p:cNvSpPr/>
          <p:nvPr/>
        </p:nvSpPr>
        <p:spPr>
          <a:xfrm>
            <a:off x="10209066" y="4745180"/>
            <a:ext cx="1913656" cy="1082384"/>
          </a:xfrm>
          <a:prstGeom prst="homePlat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t-BR" sz="1500" dirty="0">
                <a:solidFill>
                  <a:srgbClr val="002060"/>
                </a:solidFill>
                <a:latin typeface="Aptos ExtraBold" panose="020B0004020202020204" pitchFamily="34" charset="0"/>
              </a:rPr>
              <a:t>Finalizar e enviar recomendações</a:t>
            </a:r>
            <a:endParaRPr lang="en-US" sz="1500" b="1" dirty="0">
              <a:solidFill>
                <a:srgbClr val="002060"/>
              </a:solidFill>
              <a:latin typeface="Aptos ExtraBold" panose="020B0004020202020204" pitchFamily="34" charset="0"/>
              <a:ea typeface="Calibri"/>
              <a:cs typeface="Calibri"/>
            </a:endParaRPr>
          </a:p>
        </p:txBody>
      </p:sp>
      <p:sp>
        <p:nvSpPr>
          <p:cNvPr id="1346" name="Rectangle 1345">
            <a:extLst>
              <a:ext uri="{FF2B5EF4-FFF2-40B4-BE49-F238E27FC236}">
                <a16:creationId xmlns:a16="http://schemas.microsoft.com/office/drawing/2014/main" id="{87C0C6D9-EEF7-5233-2459-E4EECE2057C3}"/>
              </a:ext>
            </a:extLst>
          </p:cNvPr>
          <p:cNvSpPr/>
          <p:nvPr/>
        </p:nvSpPr>
        <p:spPr>
          <a:xfrm>
            <a:off x="8484077" y="4745837"/>
            <a:ext cx="1654961" cy="107782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Revisar</a:t>
            </a:r>
            <a:r>
              <a:rPr lang="en-US" sz="16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contribuições</a:t>
            </a:r>
            <a:endParaRPr lang="en-US" sz="1600" dirty="0">
              <a:solidFill>
                <a:srgbClr val="002060"/>
              </a:solidFill>
              <a:latin typeface="Aptos ExtraBold"/>
              <a:ea typeface="Calibri"/>
              <a:cs typeface="Calibri"/>
            </a:endParaRPr>
          </a:p>
        </p:txBody>
      </p:sp>
      <p:sp>
        <p:nvSpPr>
          <p:cNvPr id="1345" name="Rectangle 1344">
            <a:extLst>
              <a:ext uri="{FF2B5EF4-FFF2-40B4-BE49-F238E27FC236}">
                <a16:creationId xmlns:a16="http://schemas.microsoft.com/office/drawing/2014/main" id="{8461E970-7208-2850-81AE-C3D04B077F0E}"/>
              </a:ext>
            </a:extLst>
          </p:cNvPr>
          <p:cNvSpPr/>
          <p:nvPr/>
        </p:nvSpPr>
        <p:spPr>
          <a:xfrm>
            <a:off x="6760918" y="4745836"/>
            <a:ext cx="1654961" cy="107782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400" dirty="0">
                <a:solidFill>
                  <a:srgbClr val="002060"/>
                </a:solidFill>
                <a:latin typeface="Aptos ExtraBold" panose="020B0004020202020204" pitchFamily="34" charset="0"/>
              </a:rPr>
              <a:t>Audiência pública + pesquisa sobre recomendações preliminares</a:t>
            </a:r>
            <a:endParaRPr lang="en-US" dirty="0">
              <a:solidFill>
                <a:srgbClr val="002060"/>
              </a:solidFill>
              <a:latin typeface="Aptos ExtraBold" panose="020B0004020202020204" pitchFamily="34" charset="0"/>
            </a:endParaRPr>
          </a:p>
        </p:txBody>
      </p:sp>
      <p:sp>
        <p:nvSpPr>
          <p:cNvPr id="1344" name="Rectangle 1343">
            <a:extLst>
              <a:ext uri="{FF2B5EF4-FFF2-40B4-BE49-F238E27FC236}">
                <a16:creationId xmlns:a16="http://schemas.microsoft.com/office/drawing/2014/main" id="{509E2423-BA26-5CE8-69F2-4E43EE438BF2}"/>
              </a:ext>
            </a:extLst>
          </p:cNvPr>
          <p:cNvSpPr/>
          <p:nvPr/>
        </p:nvSpPr>
        <p:spPr>
          <a:xfrm>
            <a:off x="5037759" y="4745837"/>
            <a:ext cx="1654961" cy="107782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Divulgar</a:t>
            </a:r>
            <a:r>
              <a:rPr lang="en-US" sz="16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o </a:t>
            </a:r>
            <a:r>
              <a:rPr lang="en-US" sz="16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Engajamento</a:t>
            </a:r>
            <a:r>
              <a:rPr lang="en-US" sz="16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de Primavera</a:t>
            </a:r>
            <a:endParaRPr lang="en-US" dirty="0">
              <a:solidFill>
                <a:srgbClr val="002060"/>
              </a:solidFill>
              <a:latin typeface="Aptos ExtraBold"/>
              <a:ea typeface="Calibri"/>
              <a:cs typeface="Calibri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63A3963A-5ACE-93AC-6A93-6402D190B3A2}"/>
              </a:ext>
            </a:extLst>
          </p:cNvPr>
          <p:cNvSpPr/>
          <p:nvPr/>
        </p:nvSpPr>
        <p:spPr>
          <a:xfrm>
            <a:off x="3323259" y="4745836"/>
            <a:ext cx="1654961" cy="107782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Agendar</a:t>
            </a:r>
            <a:r>
              <a:rPr lang="en-US" sz="14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Engajamento</a:t>
            </a:r>
            <a:r>
              <a:rPr lang="en-US" sz="14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de Primavera</a:t>
            </a:r>
            <a:br>
              <a:rPr lang="en-US" sz="14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</a:br>
            <a:r>
              <a:rPr lang="en-US" sz="12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(*</a:t>
            </a:r>
            <a:r>
              <a:rPr lang="en-US" sz="12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Grupos</a:t>
            </a:r>
            <a:r>
              <a:rPr lang="en-US" sz="12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</a:t>
            </a:r>
            <a:r>
              <a:rPr lang="en-US" sz="12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Focais</a:t>
            </a:r>
            <a:r>
              <a:rPr lang="en-US" sz="12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- CHA)</a:t>
            </a:r>
            <a:endParaRPr lang="en-US" sz="1200" dirty="0">
              <a:ea typeface="Calibri"/>
              <a:cs typeface="Calibri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7077C227-9AA9-A63B-5C8A-50B25B796DA5}"/>
              </a:ext>
            </a:extLst>
          </p:cNvPr>
          <p:cNvSpPr/>
          <p:nvPr/>
        </p:nvSpPr>
        <p:spPr>
          <a:xfrm>
            <a:off x="1600100" y="4745837"/>
            <a:ext cx="1654961" cy="107782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Discutir</a:t>
            </a:r>
            <a:r>
              <a:rPr lang="en-US" sz="16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cronograma</a:t>
            </a:r>
            <a:r>
              <a:rPr lang="en-US" sz="16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de </a:t>
            </a:r>
            <a:r>
              <a:rPr lang="en-US" sz="16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engajamento</a:t>
            </a:r>
            <a:r>
              <a:rPr lang="en-US" sz="16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(e </a:t>
            </a:r>
            <a:r>
              <a:rPr lang="en-US" sz="12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grupos</a:t>
            </a:r>
            <a:r>
              <a:rPr lang="en-US" sz="12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</a:t>
            </a:r>
            <a:r>
              <a:rPr lang="en-US" sz="12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focais</a:t>
            </a:r>
            <a:r>
              <a:rPr lang="en-US" sz="12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)</a:t>
            </a:r>
          </a:p>
        </p:txBody>
      </p:sp>
      <p:sp>
        <p:nvSpPr>
          <p:cNvPr id="1585" name="Rectangle 1584">
            <a:extLst>
              <a:ext uri="{FF2B5EF4-FFF2-40B4-BE49-F238E27FC236}">
                <a16:creationId xmlns:a16="http://schemas.microsoft.com/office/drawing/2014/main" id="{C6EDCC6A-1E09-3692-C9D2-69F626E51F8C}"/>
              </a:ext>
            </a:extLst>
          </p:cNvPr>
          <p:cNvSpPr/>
          <p:nvPr/>
        </p:nvSpPr>
        <p:spPr>
          <a:xfrm>
            <a:off x="65255" y="4744586"/>
            <a:ext cx="1396446" cy="108329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5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Marcos de </a:t>
            </a:r>
            <a:r>
              <a:rPr lang="en-US" sz="15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Engajamento</a:t>
            </a:r>
            <a:endParaRPr lang="en-US" sz="1500" dirty="0">
              <a:solidFill>
                <a:srgbClr val="002060"/>
              </a:solidFill>
              <a:latin typeface="Aptos ExtraBold"/>
              <a:ea typeface="Calibri"/>
              <a:cs typeface="Calibri"/>
            </a:endParaRPr>
          </a:p>
        </p:txBody>
      </p:sp>
      <p:sp>
        <p:nvSpPr>
          <p:cNvPr id="61" name="Arrow: Pentagon 60">
            <a:extLst>
              <a:ext uri="{FF2B5EF4-FFF2-40B4-BE49-F238E27FC236}">
                <a16:creationId xmlns:a16="http://schemas.microsoft.com/office/drawing/2014/main" id="{C9E39F3A-54D3-2B30-D938-218477A9722A}"/>
              </a:ext>
            </a:extLst>
          </p:cNvPr>
          <p:cNvSpPr/>
          <p:nvPr/>
        </p:nvSpPr>
        <p:spPr>
          <a:xfrm>
            <a:off x="10209067" y="3463635"/>
            <a:ext cx="1913656" cy="839931"/>
          </a:xfrm>
          <a:prstGeom prst="homePlat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6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Finalizar</a:t>
            </a:r>
            <a:r>
              <a:rPr lang="en-US" sz="16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  e Submeter Recs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FE8E19AC-5A60-3184-A1B8-450BDD38B57C}"/>
              </a:ext>
            </a:extLst>
          </p:cNvPr>
          <p:cNvSpPr/>
          <p:nvPr/>
        </p:nvSpPr>
        <p:spPr>
          <a:xfrm>
            <a:off x="8484077" y="3464291"/>
            <a:ext cx="1654961" cy="8353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Incorporar</a:t>
            </a:r>
            <a:r>
              <a:rPr lang="en-US" sz="16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contribuições</a:t>
            </a:r>
            <a:endParaRPr lang="en-US" dirty="0">
              <a:solidFill>
                <a:srgbClr val="002060"/>
              </a:solidFill>
              <a:latin typeface="Aptos ExtraBold"/>
              <a:ea typeface="Calibri"/>
              <a:cs typeface="Calibri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5E3CC4D7-36FF-C8E7-F251-B5DC5E5D3899}"/>
              </a:ext>
            </a:extLst>
          </p:cNvPr>
          <p:cNvSpPr/>
          <p:nvPr/>
        </p:nvSpPr>
        <p:spPr>
          <a:xfrm>
            <a:off x="6760919" y="3464292"/>
            <a:ext cx="1654961" cy="8353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Publicar</a:t>
            </a:r>
            <a:r>
              <a:rPr lang="en-US" sz="16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recs. para consulta </a:t>
            </a:r>
            <a:r>
              <a:rPr lang="en-US" sz="16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pública</a:t>
            </a:r>
            <a:endParaRPr lang="en-US" dirty="0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1E9E8025-2D0B-A6C8-0394-C32F265904E4}"/>
              </a:ext>
            </a:extLst>
          </p:cNvPr>
          <p:cNvSpPr/>
          <p:nvPr/>
        </p:nvSpPr>
        <p:spPr>
          <a:xfrm>
            <a:off x="5037760" y="3464291"/>
            <a:ext cx="1654961" cy="8353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450" dirty="0">
                <a:solidFill>
                  <a:srgbClr val="002060"/>
                </a:solidFill>
                <a:latin typeface="Aptos ExtraBold" panose="020B0004020202020204" pitchFamily="34" charset="0"/>
              </a:rPr>
              <a:t>Revisar </a:t>
            </a:r>
            <a:r>
              <a:rPr lang="pt-BR" sz="1450" dirty="0" err="1">
                <a:solidFill>
                  <a:srgbClr val="002060"/>
                </a:solidFill>
                <a:latin typeface="Aptos ExtraBold" panose="020B0004020202020204" pitchFamily="34" charset="0"/>
              </a:rPr>
              <a:t>recs</a:t>
            </a:r>
            <a:r>
              <a:rPr lang="pt-BR" sz="1450" dirty="0">
                <a:solidFill>
                  <a:srgbClr val="002060"/>
                </a:solidFill>
                <a:latin typeface="Aptos ExtraBold" panose="020B0004020202020204" pitchFamily="34" charset="0"/>
              </a:rPr>
              <a:t>. e preparar para consulta pública</a:t>
            </a:r>
            <a:r>
              <a:rPr lang="en-US" sz="1450" dirty="0">
                <a:solidFill>
                  <a:srgbClr val="002060"/>
                </a:solidFill>
                <a:latin typeface="Aptos ExtraBold" panose="020B0004020202020204" pitchFamily="34" charset="0"/>
                <a:ea typeface="Calibri"/>
                <a:cs typeface="Calibri"/>
              </a:rPr>
              <a:t> </a:t>
            </a:r>
            <a:endParaRPr lang="en-US" sz="1450" dirty="0">
              <a:solidFill>
                <a:srgbClr val="002060"/>
              </a:solidFill>
              <a:latin typeface="Aptos ExtraBold" panose="020B0004020202020204" pitchFamily="34" charset="0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D6F3911A-04E8-8908-8329-8A5F13388EF5}"/>
              </a:ext>
            </a:extLst>
          </p:cNvPr>
          <p:cNvSpPr/>
          <p:nvPr/>
        </p:nvSpPr>
        <p:spPr>
          <a:xfrm>
            <a:off x="3323260" y="3464291"/>
            <a:ext cx="1654961" cy="8353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53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Elaborar</a:t>
            </a:r>
            <a:r>
              <a:rPr lang="en-US" sz="153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</a:t>
            </a:r>
            <a:r>
              <a:rPr lang="en-US" sz="153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recomendações</a:t>
            </a:r>
            <a:endParaRPr lang="en-US" sz="1530" dirty="0">
              <a:solidFill>
                <a:srgbClr val="002060"/>
              </a:solidFill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CD4EDEEA-703D-7CCC-DC12-C9ED421BC795}"/>
              </a:ext>
            </a:extLst>
          </p:cNvPr>
          <p:cNvSpPr/>
          <p:nvPr/>
        </p:nvSpPr>
        <p:spPr>
          <a:xfrm>
            <a:off x="1600101" y="3464292"/>
            <a:ext cx="1654961" cy="8353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Revisar</a:t>
            </a:r>
            <a:r>
              <a:rPr lang="en-US" sz="16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as </a:t>
            </a:r>
            <a:r>
              <a:rPr lang="en-US" sz="16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contribuições</a:t>
            </a:r>
            <a:r>
              <a:rPr lang="en-US" sz="160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do </a:t>
            </a:r>
            <a:r>
              <a:rPr lang="en-US" sz="160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Outono</a:t>
            </a:r>
            <a:endParaRPr lang="en-US" sz="1600" dirty="0"/>
          </a:p>
        </p:txBody>
      </p:sp>
      <p:sp>
        <p:nvSpPr>
          <p:cNvPr id="1584" name="Rectangle 1583">
            <a:extLst>
              <a:ext uri="{FF2B5EF4-FFF2-40B4-BE49-F238E27FC236}">
                <a16:creationId xmlns:a16="http://schemas.microsoft.com/office/drawing/2014/main" id="{4417856E-CDAD-74CE-D6A5-3F2A85AC3D33}"/>
              </a:ext>
            </a:extLst>
          </p:cNvPr>
          <p:cNvSpPr/>
          <p:nvPr/>
        </p:nvSpPr>
        <p:spPr>
          <a:xfrm>
            <a:off x="67449" y="3462020"/>
            <a:ext cx="1395188" cy="84287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Marcos do </a:t>
            </a:r>
            <a:r>
              <a:rPr lang="en-US" sz="1600" b="1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Relatório</a:t>
            </a:r>
            <a:endParaRPr lang="en-US" sz="1600" b="1" dirty="0">
              <a:solidFill>
                <a:srgbClr val="002060"/>
              </a:solidFill>
              <a:latin typeface="Aptos ExtraBold"/>
              <a:ea typeface="Calibri"/>
              <a:cs typeface="Calibri"/>
            </a:endParaRPr>
          </a:p>
        </p:txBody>
      </p:sp>
      <p:sp>
        <p:nvSpPr>
          <p:cNvPr id="41" name="Arrow: Pentagon 40">
            <a:extLst>
              <a:ext uri="{FF2B5EF4-FFF2-40B4-BE49-F238E27FC236}">
                <a16:creationId xmlns:a16="http://schemas.microsoft.com/office/drawing/2014/main" id="{D363533C-8FA7-5ACB-4270-1862BD97EA09}"/>
              </a:ext>
            </a:extLst>
          </p:cNvPr>
          <p:cNvSpPr/>
          <p:nvPr/>
        </p:nvSpPr>
        <p:spPr>
          <a:xfrm>
            <a:off x="10209068" y="2208068"/>
            <a:ext cx="1913656" cy="796636"/>
          </a:xfrm>
          <a:prstGeom prst="homePlate">
            <a:avLst/>
          </a:prstGeom>
          <a:solidFill>
            <a:schemeClr val="accent2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ea typeface="Calibri"/>
                <a:cs typeface="Calibri"/>
              </a:rPr>
              <a:t>Junho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4867722C-7844-EBDE-2BD4-4102743E6E4A}"/>
              </a:ext>
            </a:extLst>
          </p:cNvPr>
          <p:cNvSpPr/>
          <p:nvPr/>
        </p:nvSpPr>
        <p:spPr>
          <a:xfrm>
            <a:off x="8484081" y="2208726"/>
            <a:ext cx="1654961" cy="792078"/>
          </a:xfrm>
          <a:prstGeom prst="rect">
            <a:avLst/>
          </a:prstGeom>
          <a:solidFill>
            <a:schemeClr val="accent2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latin typeface="Aptos ExtraBold"/>
                <a:ea typeface="Calibri"/>
                <a:cs typeface="Calibri"/>
              </a:rPr>
              <a:t>Maio</a:t>
            </a:r>
            <a:endParaRPr lang="en-US" dirty="0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723C9649-45FB-01A5-0AF4-86D5C3115A24}"/>
              </a:ext>
            </a:extLst>
          </p:cNvPr>
          <p:cNvSpPr/>
          <p:nvPr/>
        </p:nvSpPr>
        <p:spPr>
          <a:xfrm>
            <a:off x="6760921" y="2208725"/>
            <a:ext cx="1654961" cy="792078"/>
          </a:xfrm>
          <a:prstGeom prst="rect">
            <a:avLst/>
          </a:prstGeom>
          <a:solidFill>
            <a:schemeClr val="accent2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latin typeface="Aptos ExtraBold"/>
                <a:ea typeface="Calibri"/>
                <a:cs typeface="Calibri"/>
              </a:rPr>
              <a:t>Abril</a:t>
            </a:r>
            <a:endParaRPr lang="en-US" dirty="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81576D8C-B85B-0FAD-79CC-1B61199CC46D}"/>
              </a:ext>
            </a:extLst>
          </p:cNvPr>
          <p:cNvSpPr/>
          <p:nvPr/>
        </p:nvSpPr>
        <p:spPr>
          <a:xfrm>
            <a:off x="5037761" y="2208724"/>
            <a:ext cx="1654961" cy="792078"/>
          </a:xfrm>
          <a:prstGeom prst="rect">
            <a:avLst/>
          </a:prstGeom>
          <a:solidFill>
            <a:schemeClr val="accent2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err="1">
                <a:latin typeface="Aptos ExtraBold"/>
                <a:ea typeface="Calibri"/>
                <a:cs typeface="Calibri"/>
              </a:rPr>
              <a:t>Março</a:t>
            </a:r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81BBC547-6A1A-4E75-40DB-7CF94470822D}"/>
              </a:ext>
            </a:extLst>
          </p:cNvPr>
          <p:cNvSpPr/>
          <p:nvPr/>
        </p:nvSpPr>
        <p:spPr>
          <a:xfrm>
            <a:off x="3323260" y="2208723"/>
            <a:ext cx="1654961" cy="792078"/>
          </a:xfrm>
          <a:prstGeom prst="rect">
            <a:avLst/>
          </a:prstGeom>
          <a:solidFill>
            <a:schemeClr val="accent2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err="1">
                <a:latin typeface="Aptos ExtraBold"/>
                <a:ea typeface="Calibri"/>
                <a:cs typeface="Calibri"/>
              </a:rPr>
              <a:t>Fevereiro</a:t>
            </a:r>
            <a:endParaRPr lang="en-US" dirty="0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C039837E-16DE-35CA-F884-66A45ABC1BA4}"/>
              </a:ext>
            </a:extLst>
          </p:cNvPr>
          <p:cNvSpPr/>
          <p:nvPr/>
        </p:nvSpPr>
        <p:spPr>
          <a:xfrm>
            <a:off x="1600102" y="2208724"/>
            <a:ext cx="1654961" cy="792078"/>
          </a:xfrm>
          <a:prstGeom prst="rect">
            <a:avLst/>
          </a:prstGeom>
          <a:solidFill>
            <a:schemeClr val="accent2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latin typeface="Aptos ExtraBold"/>
                <a:ea typeface="Calibri"/>
                <a:cs typeface="Calibri"/>
              </a:rPr>
              <a:t>Janeiro</a:t>
            </a:r>
            <a:endParaRPr lang="en-US" dirty="0"/>
          </a:p>
        </p:txBody>
      </p:sp>
      <p:sp>
        <p:nvSpPr>
          <p:cNvPr id="1583" name="Rectangle 1582">
            <a:extLst>
              <a:ext uri="{FF2B5EF4-FFF2-40B4-BE49-F238E27FC236}">
                <a16:creationId xmlns:a16="http://schemas.microsoft.com/office/drawing/2014/main" id="{2ADD5C8E-3326-16C4-8F20-DFEE7C491A1D}"/>
              </a:ext>
            </a:extLst>
          </p:cNvPr>
          <p:cNvSpPr/>
          <p:nvPr/>
        </p:nvSpPr>
        <p:spPr>
          <a:xfrm>
            <a:off x="67450" y="2208731"/>
            <a:ext cx="1383982" cy="79207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err="1">
                <a:latin typeface="Aptos ExtraBold"/>
                <a:ea typeface="Calibri"/>
                <a:cs typeface="Calibri"/>
              </a:rPr>
              <a:t>Mês</a:t>
            </a:r>
            <a:endParaRPr lang="en-US" dirty="0">
              <a:latin typeface="Aptos ExtraBold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DF5132-1387-C392-3CF6-FBDAFE60B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Calibri Light"/>
                <a:cs typeface="Calibri Light"/>
              </a:rPr>
              <a:t>Cronograma</a:t>
            </a:r>
            <a:r>
              <a:rPr lang="en-US" dirty="0">
                <a:ea typeface="Calibri Light"/>
                <a:cs typeface="Calibri Light"/>
              </a:rPr>
              <a:t> </a:t>
            </a:r>
            <a:r>
              <a:rPr lang="en-US" dirty="0" err="1">
                <a:ea typeface="Calibri Light"/>
                <a:cs typeface="Calibri Light"/>
              </a:rPr>
              <a:t>Atualizado</a:t>
            </a:r>
            <a:r>
              <a:rPr lang="en-US" dirty="0">
                <a:ea typeface="Calibri Light"/>
                <a:cs typeface="Calibri Light"/>
              </a:rPr>
              <a:t> do </a:t>
            </a:r>
            <a:r>
              <a:rPr lang="en-US" dirty="0" err="1">
                <a:ea typeface="Calibri Light"/>
                <a:cs typeface="Calibri Light"/>
              </a:rPr>
              <a:t>Projeto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0835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E6EE84-EC84-ACA4-5095-9AAC13BFA5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1F8E4-8F89-56C9-12F3-7A807295E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tos Display"/>
                <a:ea typeface="Calibri Light"/>
                <a:cs typeface="Calibri Light"/>
              </a:rPr>
              <a:t>Plano do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Projeto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: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Fevereiro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D3A1C-71C6-2D10-F8A0-DD243646A1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50534"/>
            <a:ext cx="4500880" cy="4104640"/>
          </a:xfrm>
        </p:spPr>
        <p:txBody>
          <a:bodyPr vert="horz" lIns="0" tIns="45720" rIns="0" bIns="45720" rtlCol="0" anchor="t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chemeClr val="accent3">
                    <a:lumMod val="76000"/>
                  </a:schemeClr>
                </a:solidFill>
                <a:latin typeface="Aptos Narrow"/>
                <a:ea typeface="Calibri"/>
                <a:cs typeface="Calibri"/>
              </a:rPr>
              <a:t>MARCOS DE FEVEREIRO</a:t>
            </a:r>
            <a:endParaRPr lang="en-US" dirty="0">
              <a:solidFill>
                <a:schemeClr val="accent3">
                  <a:lumMod val="76000"/>
                </a:schemeClr>
              </a:solidFill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pt-BR" sz="2600" dirty="0">
                <a:latin typeface="Aptos Narrow" panose="020B0004020202020204" pitchFamily="34" charset="0"/>
              </a:rPr>
              <a:t>Planejar a divulgação das audiências públicas de abril</a:t>
            </a:r>
            <a:endParaRPr lang="en-US" sz="2600" dirty="0">
              <a:solidFill>
                <a:srgbClr val="404040"/>
              </a:solidFill>
              <a:latin typeface="Aptos Narrow" panose="020B0004020202020204" pitchFamily="34" charset="0"/>
              <a:ea typeface="Calibri"/>
              <a:cs typeface="Calibri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pt-BR" sz="2600" dirty="0">
                <a:latin typeface="Aptos Narrow" panose="020B0004020202020204" pitchFamily="34" charset="0"/>
              </a:rPr>
              <a:t>Elaborar versão inicial das recomendações com base na discussão de janeiro</a:t>
            </a:r>
            <a:endParaRPr lang="en-US" sz="2600" dirty="0">
              <a:solidFill>
                <a:srgbClr val="404040"/>
              </a:solidFill>
              <a:latin typeface="Aptos Narrow" panose="020B0004020202020204" pitchFamily="34" charset="0"/>
              <a:ea typeface="Calibri"/>
              <a:cs typeface="Calibri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pt-BR" sz="2600" i="1" dirty="0">
                <a:latin typeface="Aptos Narrow" panose="020B0004020202020204" pitchFamily="34" charset="0"/>
              </a:rPr>
              <a:t>(Planejar grupos focais de Habitação Pública) </a:t>
            </a:r>
            <a:r>
              <a:rPr lang="en-US" sz="2600" i="1" dirty="0">
                <a:solidFill>
                  <a:srgbClr val="404040"/>
                </a:solidFill>
                <a:latin typeface="Aptos Narrow" panose="020B0004020202020204" pitchFamily="34" charset="0"/>
                <a:ea typeface="Calibri"/>
                <a:cs typeface="Calibri"/>
              </a:rPr>
              <a:t> </a:t>
            </a:r>
            <a:endParaRPr lang="en-US" sz="2600" i="1" dirty="0">
              <a:latin typeface="Aptos Narrow" panose="020B0004020202020204" pitchFamily="34" charset="0"/>
              <a:ea typeface="Calibri"/>
              <a:cs typeface="Calibri"/>
            </a:endParaRPr>
          </a:p>
          <a:p>
            <a:pPr marL="0" indent="0">
              <a:buClr>
                <a:srgbClr val="99CB38"/>
              </a:buClr>
              <a:buNone/>
            </a:pPr>
            <a:endParaRPr lang="en-US" sz="2800" dirty="0">
              <a:latin typeface="Aptos Narrow" panose="020B0004020202020204" pitchFamily="34" charset="0"/>
              <a:ea typeface="Calibri"/>
              <a:cs typeface="Calibri"/>
            </a:endParaRPr>
          </a:p>
          <a:p>
            <a:pPr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endParaRPr lang="en-US" sz="1700" dirty="0">
              <a:solidFill>
                <a:srgbClr val="000000"/>
              </a:solidFill>
              <a:latin typeface="Calibri" panose="020F0502020204030204"/>
              <a:ea typeface="Calibri"/>
              <a:cs typeface="Calibri"/>
            </a:endParaRPr>
          </a:p>
          <a:p>
            <a:endParaRPr lang="en-US" dirty="0">
              <a:solidFill>
                <a:srgbClr val="404040"/>
              </a:solidFill>
              <a:latin typeface="Calibri" panose="020F0502020204030204"/>
              <a:ea typeface="Calibri"/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3A32DA-38FE-23DD-05FA-7046C2E34193}"/>
              </a:ext>
            </a:extLst>
          </p:cNvPr>
          <p:cNvSpPr txBox="1"/>
          <p:nvPr/>
        </p:nvSpPr>
        <p:spPr>
          <a:xfrm>
            <a:off x="6461760" y="2153919"/>
            <a:ext cx="4998720" cy="381110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Itens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 da </a:t>
            </a: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Reunião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 de </a:t>
            </a: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Força-Tarefa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 - </a:t>
            </a: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Fevereiro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: </a:t>
            </a:r>
            <a:br>
              <a:rPr lang="en-US" sz="2100" b="1" dirty="0">
                <a:latin typeface="Aptos Narrow"/>
              </a:rPr>
            </a:br>
            <a:br>
              <a:rPr lang="en-US" sz="2100" b="1" dirty="0">
                <a:latin typeface="Aptos Narrow"/>
              </a:rPr>
            </a:br>
            <a:r>
              <a:rPr lang="pt-BR" sz="1850" i="1" dirty="0">
                <a:solidFill>
                  <a:srgbClr val="404040"/>
                </a:solidFill>
                <a:latin typeface="Aptos Narrow" panose="020B0004020202020204" pitchFamily="34" charset="0"/>
              </a:rPr>
              <a:t>Os membros da TF receberão os materiais com antecedência para revisão, comentários e discussão na reunião, incluindo eventuais votações</a:t>
            </a:r>
            <a:endParaRPr lang="en-US" sz="1850" i="1" dirty="0">
              <a:solidFill>
                <a:srgbClr val="404040"/>
              </a:solidFill>
              <a:latin typeface="Aptos Narrow" panose="020B0004020202020204" pitchFamily="34" charset="0"/>
            </a:endParaRP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pt-BR" sz="1850" i="1" dirty="0">
                <a:solidFill>
                  <a:srgbClr val="404040"/>
                </a:solidFill>
                <a:latin typeface="Aptos Narrow" panose="020B0004020202020204" pitchFamily="34" charset="0"/>
              </a:rPr>
              <a:t>Votar sobre os materiais de divulgação da audiência pública</a:t>
            </a:r>
            <a:endParaRPr lang="en-US" sz="1850" i="1" dirty="0">
              <a:solidFill>
                <a:srgbClr val="404040"/>
              </a:solidFill>
              <a:latin typeface="Aptos Narrow" panose="020B0004020202020204" pitchFamily="34" charset="0"/>
            </a:endParaRP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pt-BR" sz="1850" i="1" dirty="0">
                <a:solidFill>
                  <a:srgbClr val="404040"/>
                </a:solidFill>
                <a:latin typeface="Aptos Narrow" panose="020B0004020202020204" pitchFamily="34" charset="0"/>
              </a:rPr>
              <a:t>Discutir a minuta inicial das recomendações</a:t>
            </a: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pt-BR" sz="1850" i="1" dirty="0">
                <a:solidFill>
                  <a:srgbClr val="404040"/>
                </a:solidFill>
                <a:latin typeface="Aptos Narrow" panose="020B0004020202020204" pitchFamily="34" charset="0"/>
              </a:rPr>
              <a:t>(Votar sobre pauta, datas e linguagem de divulgação dos Grupos Focais de Habitação Pública)</a:t>
            </a:r>
            <a:r>
              <a:rPr lang="en-US" sz="1850" i="1" dirty="0">
                <a:solidFill>
                  <a:srgbClr val="404040"/>
                </a:solidFill>
                <a:latin typeface="Aptos Narrow" panose="020B0004020202020204" pitchFamily="34" charset="0"/>
              </a:rPr>
              <a:t> 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591C77D-070D-3A13-149D-0209B873ED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882640" y="2153919"/>
            <a:ext cx="30480" cy="383032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96000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A4A3B5-92EE-7270-EE20-6644061362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71D56E-F93B-FE77-54A6-F5142F562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tos Display"/>
                <a:ea typeface="Calibri Light"/>
                <a:cs typeface="Calibri Light"/>
              </a:rPr>
              <a:t>Plano do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Projeto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: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Março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B807C6-D848-6B7C-B78D-CE233748DD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50534"/>
            <a:ext cx="4500880" cy="4104640"/>
          </a:xfrm>
        </p:spPr>
        <p:txBody>
          <a:bodyPr vert="horz" lIns="0" tIns="45720" rIns="0" bIns="45720" rtlCol="0" anchor="t">
            <a:normAutofit fontScale="85000" lnSpcReduction="20000"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chemeClr val="accent3">
                    <a:lumMod val="76000"/>
                  </a:schemeClr>
                </a:solidFill>
                <a:latin typeface="Aptos Narrow"/>
                <a:ea typeface="Calibri"/>
                <a:cs typeface="Calibri"/>
              </a:rPr>
              <a:t>MARCOS DE MARÇO</a:t>
            </a:r>
            <a:endParaRPr lang="en-US" dirty="0">
              <a:solidFill>
                <a:schemeClr val="accent3">
                  <a:lumMod val="76000"/>
                </a:schemeClr>
              </a:solidFill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pt-BR" sz="2800" dirty="0">
                <a:solidFill>
                  <a:srgbClr val="404040"/>
                </a:solidFill>
                <a:latin typeface="Aptos Narrow" panose="020B0004020202020204" pitchFamily="34" charset="0"/>
              </a:rPr>
              <a:t>Realizar divulgação das audiências públicas de abril</a:t>
            </a:r>
            <a:r>
              <a:rPr lang="en-US" sz="2800" dirty="0">
                <a:solidFill>
                  <a:srgbClr val="404040"/>
                </a:solidFill>
                <a:latin typeface="Aptos Narrow" panose="020B0004020202020204" pitchFamily="34" charset="0"/>
                <a:ea typeface="Calibri"/>
                <a:cs typeface="Calibri"/>
              </a:rPr>
              <a:t> </a:t>
            </a:r>
            <a:endParaRPr lang="en-US" sz="2800" dirty="0">
              <a:solidFill>
                <a:srgbClr val="404040"/>
              </a:solidFill>
              <a:latin typeface="Aptos Narrow" panose="020B0004020202020204" pitchFamily="34" charset="0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pt-BR" sz="2800" dirty="0">
                <a:solidFill>
                  <a:srgbClr val="404040"/>
                </a:solidFill>
                <a:latin typeface="Aptos Narrow" panose="020B0004020202020204" pitchFamily="34" charset="0"/>
              </a:rPr>
              <a:t>Elaborar pautas das audiências públicas</a:t>
            </a:r>
            <a:endParaRPr lang="en-US" sz="2800" dirty="0">
              <a:solidFill>
                <a:srgbClr val="404040"/>
              </a:solidFill>
              <a:latin typeface="Aptos Narrow" panose="020B0004020202020204" pitchFamily="34" charset="0"/>
              <a:ea typeface="Calibri"/>
              <a:cs typeface="Calibri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pt-BR" sz="2800" dirty="0">
                <a:solidFill>
                  <a:srgbClr val="404040"/>
                </a:solidFill>
                <a:latin typeface="Aptos Narrow" panose="020B0004020202020204" pitchFamily="34" charset="0"/>
              </a:rPr>
              <a:t>Redigir pesquisa alinhada às audiências públicas</a:t>
            </a:r>
            <a:endParaRPr lang="en-US" sz="2800" dirty="0">
              <a:solidFill>
                <a:srgbClr val="404040"/>
              </a:solidFill>
              <a:latin typeface="Aptos Narrow" panose="020B0004020202020204" pitchFamily="34" charset="0"/>
              <a:ea typeface="Calibri"/>
              <a:cs typeface="Calibri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pt-BR" sz="2800" dirty="0">
                <a:solidFill>
                  <a:srgbClr val="404040"/>
                </a:solidFill>
                <a:latin typeface="Aptos Narrow" panose="020B0004020202020204" pitchFamily="34" charset="0"/>
              </a:rPr>
              <a:t>Revisar minuta das recomendações com base no feedback de fevereiro</a:t>
            </a:r>
            <a:endParaRPr lang="en-US" sz="2800" dirty="0">
              <a:solidFill>
                <a:srgbClr val="404040"/>
              </a:solidFill>
              <a:latin typeface="Aptos Narrow" panose="020B0004020202020204" pitchFamily="34" charset="0"/>
              <a:ea typeface="Calibri"/>
              <a:cs typeface="Calibri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pt-BR" sz="2800" i="1" dirty="0">
                <a:solidFill>
                  <a:srgbClr val="404040"/>
                </a:solidFill>
                <a:latin typeface="Aptos Narrow" panose="020B0004020202020204" pitchFamily="34" charset="0"/>
              </a:rPr>
              <a:t>(Realizar Grupos Focais de Habitação Pública)</a:t>
            </a:r>
            <a:endParaRPr lang="en-US" sz="2800" i="1" dirty="0">
              <a:solidFill>
                <a:srgbClr val="404040"/>
              </a:solidFill>
              <a:latin typeface="Aptos Narrow" panose="020B0004020202020204" pitchFamily="34" charset="0"/>
              <a:ea typeface="Calibri" panose="020F0502020204030204"/>
              <a:cs typeface="Calibri" panose="020F0502020204030204"/>
            </a:endParaRPr>
          </a:p>
          <a:p>
            <a:pPr marL="0" indent="0">
              <a:buClr>
                <a:srgbClr val="99CB38"/>
              </a:buClr>
              <a:buNone/>
            </a:pPr>
            <a:endParaRPr lang="en-US" sz="28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endParaRPr lang="en-US" sz="1700" dirty="0">
              <a:solidFill>
                <a:srgbClr val="000000"/>
              </a:solidFill>
              <a:latin typeface="Calibri" panose="020F0502020204030204"/>
              <a:ea typeface="Calibri"/>
              <a:cs typeface="Calibri"/>
            </a:endParaRPr>
          </a:p>
          <a:p>
            <a:pPr>
              <a:buClr>
                <a:srgbClr val="99CB38"/>
              </a:buClr>
            </a:pPr>
            <a:endParaRPr lang="en-US" dirty="0">
              <a:solidFill>
                <a:srgbClr val="404040"/>
              </a:solidFill>
              <a:latin typeface="Calibri" panose="020F0502020204030204"/>
              <a:ea typeface="Calibri"/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A814BDC-3BA7-42EE-3BC9-1C89F9EB712D}"/>
              </a:ext>
            </a:extLst>
          </p:cNvPr>
          <p:cNvSpPr txBox="1"/>
          <p:nvPr/>
        </p:nvSpPr>
        <p:spPr>
          <a:xfrm>
            <a:off x="6461760" y="2153919"/>
            <a:ext cx="4998720" cy="369979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Itens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 da </a:t>
            </a: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Reunião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 de </a:t>
            </a: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Força-Tarefa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 - </a:t>
            </a: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Março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: </a:t>
            </a:r>
            <a:br>
              <a:rPr lang="en-US" sz="2100" b="1" dirty="0">
                <a:latin typeface="Aptos Narrow"/>
              </a:rPr>
            </a:br>
            <a:br>
              <a:rPr lang="en-US" sz="2100" b="1" dirty="0">
                <a:solidFill>
                  <a:srgbClr val="404040"/>
                </a:solidFill>
                <a:latin typeface="Aptos Narrow"/>
              </a:rPr>
            </a:br>
            <a:r>
              <a:rPr lang="pt-BR" sz="1850" i="1" dirty="0">
                <a:solidFill>
                  <a:srgbClr val="404040"/>
                </a:solidFill>
                <a:latin typeface="Aptos Narrow" panose="020B0004020202020204" pitchFamily="34" charset="0"/>
              </a:rPr>
              <a:t>Os membros da TF receberão os materiais com antecedência para revisão, comentários e discussão na reunião, incluindo eventuais votações</a:t>
            </a:r>
            <a:endParaRPr lang="en-US" sz="1850" i="1" dirty="0">
              <a:solidFill>
                <a:srgbClr val="404040"/>
              </a:solidFill>
              <a:latin typeface="Aptos Narrow" panose="020B0004020202020204" pitchFamily="34" charset="0"/>
            </a:endParaRP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pt-BR" sz="1850" i="1" dirty="0">
                <a:solidFill>
                  <a:srgbClr val="404040"/>
                </a:solidFill>
                <a:latin typeface="Aptos Narrow" panose="020B0004020202020204" pitchFamily="34" charset="0"/>
              </a:rPr>
              <a:t>Votar sobre a pauta da audiência pública</a:t>
            </a:r>
            <a:r>
              <a:rPr lang="en-US" sz="1850" i="1" dirty="0">
                <a:solidFill>
                  <a:srgbClr val="404040"/>
                </a:solidFill>
                <a:latin typeface="Aptos Narrow" panose="020B0004020202020204" pitchFamily="34" charset="0"/>
              </a:rPr>
              <a:t> </a:t>
            </a: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pt-BR" sz="1850" i="1" dirty="0">
                <a:solidFill>
                  <a:srgbClr val="404040"/>
                </a:solidFill>
                <a:latin typeface="Aptos Narrow" panose="020B0004020202020204" pitchFamily="34" charset="0"/>
              </a:rPr>
              <a:t>Votar sobre a pesquisa</a:t>
            </a:r>
            <a:r>
              <a:rPr lang="en-US" sz="1850" i="1" dirty="0">
                <a:solidFill>
                  <a:srgbClr val="404040"/>
                </a:solidFill>
                <a:latin typeface="Aptos Narrow" panose="020B0004020202020204" pitchFamily="34" charset="0"/>
              </a:rPr>
              <a:t> </a:t>
            </a: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pt-BR" sz="1850" i="1" dirty="0">
                <a:solidFill>
                  <a:srgbClr val="404040"/>
                </a:solidFill>
                <a:latin typeface="Aptos Narrow" panose="020B0004020202020204" pitchFamily="34" charset="0"/>
              </a:rPr>
              <a:t>Discutir a minuta das recomendações</a:t>
            </a:r>
            <a:endParaRPr lang="en-US" sz="1850" i="1" dirty="0">
              <a:solidFill>
                <a:srgbClr val="404040"/>
              </a:solidFill>
              <a:latin typeface="Aptos Narrow" panose="020B0004020202020204" pitchFamily="34" charset="0"/>
            </a:endParaRP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pt-BR" sz="1850" i="1" dirty="0">
                <a:solidFill>
                  <a:srgbClr val="404040"/>
                </a:solidFill>
                <a:latin typeface="Aptos Narrow" panose="020B0004020202020204" pitchFamily="34" charset="0"/>
              </a:rPr>
              <a:t>Votar pela divulgação das recomendações preliminares para período de consulta pública de 30 dias</a:t>
            </a:r>
            <a:endParaRPr lang="en-US" sz="1850" i="1" dirty="0">
              <a:solidFill>
                <a:srgbClr val="404040"/>
              </a:solidFill>
              <a:latin typeface="Aptos Narrow" panose="020B0004020202020204" pitchFamily="34" charset="0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FA4E36A-24AB-78AC-8E66-2EAFF7060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882640" y="2153919"/>
            <a:ext cx="30480" cy="383032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22598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E73D4D-E4A5-8A2E-0D85-6D6DD0F37B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1D21E9-25EE-1B5D-40CB-7694DC4BD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tos Display"/>
                <a:ea typeface="Calibri Light"/>
                <a:cs typeface="Calibri Light"/>
              </a:rPr>
              <a:t>Plano do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Projeto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: Abril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EF4DE1-7310-0827-6E63-A8F101B888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60972"/>
            <a:ext cx="4500880" cy="4094202"/>
          </a:xfrm>
        </p:spPr>
        <p:txBody>
          <a:bodyPr vert="horz" lIns="0" tIns="45720" rIns="0" bIns="45720" rtlCol="0" anchor="t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chemeClr val="accent3">
                    <a:lumMod val="76000"/>
                  </a:schemeClr>
                </a:solidFill>
                <a:latin typeface="Aptos Narrow"/>
                <a:ea typeface="Calibri"/>
                <a:cs typeface="Calibri"/>
              </a:rPr>
              <a:t>MARCOS DE ABRIL</a:t>
            </a:r>
            <a:endParaRPr lang="en-US" dirty="0">
              <a:solidFill>
                <a:schemeClr val="accent3">
                  <a:lumMod val="76000"/>
                </a:schemeClr>
              </a:solidFill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Lançamento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da Pesquisa</a:t>
            </a: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Audiências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Públicas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 </a:t>
            </a:r>
            <a:endParaRPr lang="en-US" sz="2800" dirty="0">
              <a:solidFill>
                <a:srgbClr val="404040"/>
              </a:solidFill>
              <a:latin typeface="Aptos Narrow"/>
            </a:endParaRPr>
          </a:p>
          <a:p>
            <a:pPr marL="0" indent="0">
              <a:buClr>
                <a:srgbClr val="004B24"/>
              </a:buClr>
              <a:buNone/>
            </a:pPr>
            <a:endParaRPr lang="en-US" sz="2800" i="1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0" indent="0">
              <a:buClr>
                <a:srgbClr val="99CB38"/>
              </a:buClr>
              <a:buNone/>
            </a:pPr>
            <a:endParaRPr lang="en-US" sz="2800" dirty="0">
              <a:latin typeface="Aptos Narrow"/>
              <a:ea typeface="Calibri" panose="020F0502020204030204"/>
              <a:cs typeface="Calibri" panose="020F0502020204030204"/>
            </a:endParaRPr>
          </a:p>
          <a:p>
            <a:pPr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endParaRPr lang="en-US" sz="1700" dirty="0">
              <a:solidFill>
                <a:srgbClr val="000000"/>
              </a:solidFill>
              <a:latin typeface="Calibri" panose="020F0502020204030204"/>
              <a:ea typeface="Calibri"/>
              <a:cs typeface="Calibri"/>
            </a:endParaRPr>
          </a:p>
          <a:p>
            <a:pPr>
              <a:buClr>
                <a:srgbClr val="99CB38"/>
              </a:buClr>
            </a:pPr>
            <a:endParaRPr lang="en-US" dirty="0">
              <a:solidFill>
                <a:srgbClr val="404040"/>
              </a:solidFill>
              <a:latin typeface="Calibri" panose="020F0502020204030204"/>
              <a:ea typeface="Calibri"/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CD512F7-9A60-BC79-0067-7538B0DC66EC}"/>
              </a:ext>
            </a:extLst>
          </p:cNvPr>
          <p:cNvSpPr txBox="1"/>
          <p:nvPr/>
        </p:nvSpPr>
        <p:spPr>
          <a:xfrm>
            <a:off x="6461760" y="2153919"/>
            <a:ext cx="4998720" cy="39844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Itens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 da </a:t>
            </a: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Reunião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 de </a:t>
            </a: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Força-Tarefa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 - Abril: </a:t>
            </a:r>
            <a:br>
              <a:rPr lang="en-US" sz="2100" b="1" dirty="0">
                <a:latin typeface="Aptos Narrow"/>
              </a:rPr>
            </a:br>
            <a:br>
              <a:rPr lang="en-US" sz="2100" b="1" dirty="0">
                <a:latin typeface="Aptos Narrow"/>
              </a:rPr>
            </a:br>
            <a:r>
              <a:rPr lang="pt-BR" sz="2000" i="1" dirty="0">
                <a:solidFill>
                  <a:srgbClr val="404040"/>
                </a:solidFill>
                <a:latin typeface="Aptos Narrow" panose="020B0004020202020204" pitchFamily="34" charset="0"/>
              </a:rPr>
              <a:t>Os membros da TF receberão os materiais com antecedência para revisão, comentários e discussão na reunião, incluindo eventuais votações</a:t>
            </a:r>
            <a:endParaRPr lang="en-US" sz="2000" i="1" dirty="0">
              <a:solidFill>
                <a:srgbClr val="404040"/>
              </a:solidFill>
              <a:latin typeface="Aptos Narrow" panose="020B0004020202020204" pitchFamily="34" charset="0"/>
            </a:endParaRP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pt-BR" sz="2000" i="1" dirty="0">
                <a:solidFill>
                  <a:srgbClr val="404040"/>
                </a:solidFill>
                <a:latin typeface="Aptos Narrow" panose="020B0004020202020204" pitchFamily="34" charset="0"/>
              </a:rPr>
              <a:t>Discutir o que foi ouvido nas audiências públicas</a:t>
            </a:r>
            <a:r>
              <a:rPr lang="en-US" sz="2000" i="1" dirty="0">
                <a:solidFill>
                  <a:srgbClr val="404040"/>
                </a:solidFill>
                <a:latin typeface="Aptos Narrow" panose="020B0004020202020204" pitchFamily="34" charset="0"/>
              </a:rPr>
              <a:t> </a:t>
            </a: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pt-BR" sz="2000" i="1" dirty="0">
                <a:solidFill>
                  <a:srgbClr val="404040"/>
                </a:solidFill>
                <a:latin typeface="Aptos Narrow" panose="020B0004020202020204" pitchFamily="34" charset="0"/>
              </a:rPr>
              <a:t>Discutir os resultados preliminares da pesquisa</a:t>
            </a: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pt-BR" sz="2000" i="1" dirty="0">
                <a:solidFill>
                  <a:srgbClr val="404040"/>
                </a:solidFill>
                <a:latin typeface="Aptos Narrow" panose="020B0004020202020204" pitchFamily="34" charset="0"/>
              </a:rPr>
              <a:t>Discutir ajustes finais na minuta das recomendações</a:t>
            </a:r>
            <a:endParaRPr lang="en-US" sz="2000" i="1" dirty="0">
              <a:solidFill>
                <a:srgbClr val="404040"/>
              </a:solidFill>
              <a:latin typeface="Aptos Narrow" panose="020B0004020202020204" pitchFamily="34" charset="0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4B4FF04-65E8-544F-18BB-CE741317D7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882640" y="2153919"/>
            <a:ext cx="30480" cy="383032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25768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3460C5-28BE-4EB1-0CD4-CE16E8F083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E1211-36B3-FE41-1736-4016CE0B4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tos Display"/>
                <a:ea typeface="Calibri Light"/>
                <a:cs typeface="Calibri Light"/>
              </a:rPr>
              <a:t>Plano do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Projeto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: Maio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F877EB-3222-D8C1-5708-DB4678183B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50534"/>
            <a:ext cx="4500880" cy="4104640"/>
          </a:xfrm>
        </p:spPr>
        <p:txBody>
          <a:bodyPr vert="horz" lIns="0" tIns="45720" rIns="0" bIns="45720" rtlCol="0" anchor="t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chemeClr val="accent3">
                    <a:lumMod val="76000"/>
                  </a:schemeClr>
                </a:solidFill>
                <a:latin typeface="Aptos Narrow"/>
                <a:ea typeface="Calibri"/>
                <a:cs typeface="Calibri"/>
              </a:rPr>
              <a:t>MARCOS DE MAIO</a:t>
            </a:r>
            <a:endParaRPr lang="en-US" dirty="0">
              <a:solidFill>
                <a:schemeClr val="accent3">
                  <a:lumMod val="76000"/>
                </a:schemeClr>
              </a:solidFill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pt-BR" sz="2800" dirty="0">
                <a:latin typeface="Aptos Narrow" panose="020B0004020202020204" pitchFamily="34" charset="0"/>
              </a:rPr>
              <a:t>Após o período de 30 dias para comentários públicos – revisar as informações preliminares</a:t>
            </a:r>
            <a:endParaRPr lang="en-US" sz="2800" dirty="0">
              <a:solidFill>
                <a:srgbClr val="404040"/>
              </a:solidFill>
              <a:latin typeface="Aptos Narrow" panose="020B0004020202020204" pitchFamily="34" charset="0"/>
              <a:ea typeface="Calibri"/>
              <a:cs typeface="Calibri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pt-BR" sz="2800" dirty="0">
                <a:latin typeface="Aptos Narrow" panose="020B0004020202020204" pitchFamily="34" charset="0"/>
              </a:rPr>
              <a:t>Finalizar a minuta das recomendações</a:t>
            </a:r>
            <a:endParaRPr lang="en-US" sz="2800" dirty="0">
              <a:solidFill>
                <a:srgbClr val="404040"/>
              </a:solidFill>
              <a:latin typeface="Aptos Narrow" panose="020B0004020202020204" pitchFamily="34" charset="0"/>
              <a:ea typeface="Calibri"/>
              <a:cs typeface="Calibri"/>
            </a:endParaRPr>
          </a:p>
          <a:p>
            <a:pPr marL="0" indent="0">
              <a:buClr>
                <a:srgbClr val="004B24"/>
              </a:buClr>
              <a:buNone/>
            </a:pPr>
            <a:endParaRPr lang="en-US" sz="2800" i="1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0" indent="0">
              <a:buClr>
                <a:srgbClr val="99CB38"/>
              </a:buClr>
              <a:buNone/>
            </a:pPr>
            <a:endParaRPr lang="en-US" sz="2800" dirty="0">
              <a:latin typeface="Aptos Narrow"/>
              <a:ea typeface="Calibri" panose="020F0502020204030204"/>
              <a:cs typeface="Calibri" panose="020F0502020204030204"/>
            </a:endParaRPr>
          </a:p>
          <a:p>
            <a:pPr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endParaRPr lang="en-US" sz="1700" dirty="0">
              <a:solidFill>
                <a:srgbClr val="000000"/>
              </a:solidFill>
              <a:latin typeface="Calibri" panose="020F0502020204030204"/>
              <a:ea typeface="Calibri"/>
              <a:cs typeface="Calibri"/>
            </a:endParaRPr>
          </a:p>
          <a:p>
            <a:pPr>
              <a:buClr>
                <a:srgbClr val="99CB38"/>
              </a:buClr>
            </a:pPr>
            <a:endParaRPr lang="en-US" dirty="0">
              <a:solidFill>
                <a:srgbClr val="404040"/>
              </a:solidFill>
              <a:latin typeface="Calibri" panose="020F0502020204030204"/>
              <a:ea typeface="Calibri"/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94605A-1F38-A4BF-5357-BB613103E92B}"/>
              </a:ext>
            </a:extLst>
          </p:cNvPr>
          <p:cNvSpPr txBox="1"/>
          <p:nvPr/>
        </p:nvSpPr>
        <p:spPr>
          <a:xfrm>
            <a:off x="6461760" y="2153919"/>
            <a:ext cx="4998720" cy="43025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Itens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 da </a:t>
            </a: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Reunião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 de </a:t>
            </a: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Força-Tarefa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 - Maio: </a:t>
            </a:r>
            <a:br>
              <a:rPr lang="en-US" sz="2100" b="1" dirty="0">
                <a:latin typeface="Aptos Narrow"/>
              </a:rPr>
            </a:br>
            <a:br>
              <a:rPr lang="en-US" sz="2100" b="1" dirty="0">
                <a:latin typeface="Aptos Narrow"/>
              </a:rPr>
            </a:br>
            <a:r>
              <a:rPr lang="pt-BR" sz="2100" i="1" dirty="0">
                <a:solidFill>
                  <a:srgbClr val="404040"/>
                </a:solidFill>
                <a:latin typeface="Aptos Narrow" panose="020B0004020202020204" pitchFamily="34" charset="0"/>
              </a:rPr>
              <a:t>Os membros da TF receberão os materiais com antecedência para revisão, comentários e discussão na reunião, incluindo eventuais votações</a:t>
            </a:r>
            <a:endParaRPr lang="en-US" sz="2100" dirty="0">
              <a:solidFill>
                <a:srgbClr val="404040"/>
              </a:solidFill>
              <a:latin typeface="Aptos Narrow" panose="020B0004020202020204" pitchFamily="34" charset="0"/>
            </a:endParaRP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pt-BR" sz="2100" i="1" dirty="0">
                <a:solidFill>
                  <a:srgbClr val="404040"/>
                </a:solidFill>
                <a:latin typeface="Aptos Narrow" panose="020B0004020202020204" pitchFamily="34" charset="0"/>
              </a:rPr>
              <a:t>Revisar as alterações na minuta das recomendações</a:t>
            </a: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100" i="1" dirty="0" err="1">
                <a:solidFill>
                  <a:srgbClr val="404040"/>
                </a:solidFill>
                <a:latin typeface="Aptos Narrow" panose="020B0004020202020204" pitchFamily="34" charset="0"/>
              </a:rPr>
              <a:t>Votar</a:t>
            </a:r>
            <a:r>
              <a:rPr lang="en-US" sz="2100" i="1" dirty="0">
                <a:solidFill>
                  <a:srgbClr val="404040"/>
                </a:solidFill>
                <a:latin typeface="Aptos Narrow" panose="020B0004020202020204" pitchFamily="34" charset="0"/>
              </a:rPr>
              <a:t> pela </a:t>
            </a:r>
            <a:r>
              <a:rPr lang="en-US" sz="2100" i="1" dirty="0" err="1">
                <a:solidFill>
                  <a:srgbClr val="404040"/>
                </a:solidFill>
                <a:latin typeface="Aptos Narrow" panose="020B0004020202020204" pitchFamily="34" charset="0"/>
              </a:rPr>
              <a:t>finalização</a:t>
            </a:r>
            <a:r>
              <a:rPr lang="en-US" sz="2100" i="1" dirty="0">
                <a:solidFill>
                  <a:srgbClr val="404040"/>
                </a:solidFill>
                <a:latin typeface="Aptos Narrow" panose="020B0004020202020204" pitchFamily="34" charset="0"/>
              </a:rPr>
              <a:t> das </a:t>
            </a:r>
            <a:r>
              <a:rPr lang="en-US" sz="2100" i="1" dirty="0" err="1">
                <a:solidFill>
                  <a:srgbClr val="404040"/>
                </a:solidFill>
                <a:latin typeface="Aptos Narrow" panose="020B0004020202020204" pitchFamily="34" charset="0"/>
              </a:rPr>
              <a:t>recomendações</a:t>
            </a:r>
            <a:r>
              <a:rPr lang="en-US" sz="2100" i="1" dirty="0">
                <a:solidFill>
                  <a:srgbClr val="404040"/>
                </a:solidFill>
                <a:latin typeface="Aptos Narrow" panose="020B0004020202020204" pitchFamily="34" charset="0"/>
              </a:rPr>
              <a:t> </a:t>
            </a: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endParaRPr lang="en-US" sz="2100" i="1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endParaRPr lang="en-US" sz="2100" i="1" dirty="0">
              <a:solidFill>
                <a:srgbClr val="404040"/>
              </a:solidFill>
              <a:latin typeface="Aptos Narrow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C6537B16-F980-51B1-4BE6-A29E805AA8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882640" y="2153919"/>
            <a:ext cx="30480" cy="383032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38162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F75882-7591-AB6C-D0C9-C21081B3C2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8CB4A-9730-28FD-9941-0DF088866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tos Display"/>
                <a:ea typeface="Calibri Light"/>
                <a:cs typeface="Calibri Light"/>
              </a:rPr>
              <a:t>Plano do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Projeto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: Junho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0FD9A7-95A8-D1CB-7A3A-4DE28DD08D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50534"/>
            <a:ext cx="4500880" cy="4104640"/>
          </a:xfrm>
        </p:spPr>
        <p:txBody>
          <a:bodyPr vert="horz" lIns="0" tIns="45720" rIns="0" bIns="45720" rtlCol="0" anchor="t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chemeClr val="accent3">
                    <a:lumMod val="76000"/>
                  </a:schemeClr>
                </a:solidFill>
                <a:latin typeface="Aptos Narrow"/>
                <a:ea typeface="Calibri"/>
                <a:cs typeface="Calibri"/>
              </a:rPr>
              <a:t>MARCOS DE JUNHO</a:t>
            </a:r>
            <a:endParaRPr lang="en-US" dirty="0">
              <a:solidFill>
                <a:schemeClr val="accent3">
                  <a:lumMod val="76000"/>
                </a:schemeClr>
              </a:solidFill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pt-BR" sz="2800" dirty="0">
                <a:latin typeface="Aptos Narrow" panose="020B0004020202020204" pitchFamily="34" charset="0"/>
              </a:rPr>
              <a:t>Discussão final sobre o relatório de recomendações da Força-Tarefa</a:t>
            </a:r>
            <a:endParaRPr lang="en-US" sz="2800" i="1" dirty="0">
              <a:solidFill>
                <a:srgbClr val="404040"/>
              </a:solidFill>
              <a:latin typeface="Aptos Narrow" panose="020B0004020202020204" pitchFamily="34" charset="0"/>
              <a:ea typeface="Calibri"/>
              <a:cs typeface="Calibri"/>
            </a:endParaRPr>
          </a:p>
          <a:p>
            <a:pPr marL="0" indent="0">
              <a:buClr>
                <a:srgbClr val="99CB38"/>
              </a:buClr>
              <a:buNone/>
            </a:pPr>
            <a:endParaRPr lang="en-US" sz="2800" dirty="0">
              <a:latin typeface="Aptos Narrow"/>
              <a:ea typeface="Calibri" panose="020F0502020204030204"/>
              <a:cs typeface="Calibri" panose="020F0502020204030204"/>
            </a:endParaRPr>
          </a:p>
          <a:p>
            <a:pPr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endParaRPr lang="en-US" sz="1700" dirty="0">
              <a:solidFill>
                <a:srgbClr val="000000"/>
              </a:solidFill>
              <a:latin typeface="Calibri" panose="020F0502020204030204"/>
              <a:ea typeface="Calibri"/>
              <a:cs typeface="Calibri"/>
            </a:endParaRPr>
          </a:p>
          <a:p>
            <a:pPr>
              <a:buClr>
                <a:srgbClr val="99CB38"/>
              </a:buClr>
            </a:pPr>
            <a:endParaRPr lang="en-US" dirty="0">
              <a:solidFill>
                <a:srgbClr val="404040"/>
              </a:solidFill>
              <a:latin typeface="Calibri" panose="020F0502020204030204"/>
              <a:ea typeface="Calibri"/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64C4839-201B-389E-CEFC-FF1B4DF041C8}"/>
              </a:ext>
            </a:extLst>
          </p:cNvPr>
          <p:cNvSpPr txBox="1"/>
          <p:nvPr/>
        </p:nvSpPr>
        <p:spPr>
          <a:xfrm>
            <a:off x="6461760" y="2153919"/>
            <a:ext cx="4998720" cy="33058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Itens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 da </a:t>
            </a: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Reunião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 de </a:t>
            </a: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Força-Tarefa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 - Junho: </a:t>
            </a:r>
            <a:br>
              <a:rPr lang="en-US" sz="2100" b="1" dirty="0">
                <a:latin typeface="Aptos Narrow"/>
              </a:rPr>
            </a:br>
            <a:br>
              <a:rPr lang="en-US" sz="2100" b="1" dirty="0">
                <a:latin typeface="Aptos Narrow"/>
              </a:rPr>
            </a:br>
            <a:r>
              <a:rPr lang="pt-BR" sz="2200" i="1" dirty="0">
                <a:solidFill>
                  <a:srgbClr val="404040"/>
                </a:solidFill>
                <a:latin typeface="Aptos Narrow" panose="020B0004020202020204" pitchFamily="34" charset="0"/>
              </a:rPr>
              <a:t>Os membros da TF receberão os materiais com antecedência para revisão, comentários e discussão na reunião, incluindo eventuais votações</a:t>
            </a:r>
            <a:endParaRPr lang="en-US" sz="2200" i="1" dirty="0">
              <a:solidFill>
                <a:srgbClr val="404040"/>
              </a:solidFill>
              <a:latin typeface="Aptos Narrow" panose="020B0004020202020204" pitchFamily="34" charset="0"/>
            </a:endParaRP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Votar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pelo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envio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do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relatório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final.</a:t>
            </a: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endParaRPr lang="en-US" sz="2100" i="1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endParaRPr lang="en-US" sz="2100" i="1" dirty="0">
              <a:solidFill>
                <a:srgbClr val="404040"/>
              </a:solidFill>
              <a:latin typeface="Aptos Narrow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31A83D9C-8D11-7333-A70F-138596E0EB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882640" y="2153919"/>
            <a:ext cx="30480" cy="383032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3663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904C7-DD89-9BBC-5A8E-4CCCC34B3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rial" panose="020B0604020202020204" pitchFamily="34" charset="0"/>
                <a:ea typeface="Calibri Light"/>
                <a:cs typeface="Arial" panose="020B0604020202020204" pitchFamily="34" charset="0"/>
              </a:rPr>
              <a:t>Notificação</a:t>
            </a:r>
            <a:r>
              <a:rPr lang="en-US" dirty="0">
                <a:latin typeface="Arial" panose="020B0604020202020204" pitchFamily="34" charset="0"/>
                <a:ea typeface="Calibri Light"/>
                <a:cs typeface="Arial" panose="020B0604020202020204" pitchFamily="34" charset="0"/>
              </a:rPr>
              <a:t> de </a:t>
            </a:r>
            <a:r>
              <a:rPr lang="en-US" dirty="0" err="1">
                <a:latin typeface="Arial" panose="020B0604020202020204" pitchFamily="34" charset="0"/>
                <a:ea typeface="Calibri Light"/>
                <a:cs typeface="Arial" panose="020B0604020202020204" pitchFamily="34" charset="0"/>
              </a:rPr>
              <a:t>gravação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D2958-6488-46D4-057D-E913179DD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48934"/>
            <a:ext cx="10058400" cy="3820160"/>
          </a:xfrm>
        </p:spPr>
        <p:txBody>
          <a:bodyPr vert="horz" lIns="0" tIns="45720" rIns="0" bIns="45720" rtlCol="0" anchor="t">
            <a:normAutofit/>
          </a:bodyPr>
          <a:lstStyle/>
          <a:p>
            <a:r>
              <a:rPr lang="pt-BR" sz="2400" dirty="0">
                <a:solidFill>
                  <a:srgbClr val="404040"/>
                </a:solidFill>
                <a:latin typeface="Aptos Narrow" panose="020B0004020202020204" pitchFamily="34" charset="0"/>
              </a:rPr>
              <a:t>Esta reunião será gravada, e o Departamento de Conservação e Recreação e/ou o Gabinete Executivo de Energia e Assuntos Ambientais poderão optar por divulgar o vídeo, imagens estáticas, o áudio e/ou a transcrição do chat.</a:t>
            </a:r>
          </a:p>
          <a:p>
            <a:r>
              <a:rPr lang="pt-BR" sz="2400" dirty="0">
                <a:solidFill>
                  <a:srgbClr val="404040"/>
                </a:solidFill>
                <a:latin typeface="Aptos Narrow" panose="020B0004020202020204" pitchFamily="34" charset="0"/>
              </a:rPr>
              <a:t>Ao permanecer nesta reunião virtual, você concorda em participar de um evento gravado. As gravações e as transcrições do chat poderão ser tratadas como registros públicos.</a:t>
            </a:r>
          </a:p>
        </p:txBody>
      </p:sp>
    </p:spTree>
    <p:extLst>
      <p:ext uri="{BB962C8B-B14F-4D97-AF65-F5344CB8AC3E}">
        <p14:creationId xmlns:p14="http://schemas.microsoft.com/office/powerpoint/2010/main" val="20758460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3FE7AB-35EA-863E-3B1A-841BBAE466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B8F18-D46C-881E-2ADD-6BDB44422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tos Display"/>
                <a:ea typeface="Calibri Light"/>
                <a:cs typeface="Calibri Light"/>
              </a:rPr>
              <a:t>Plano para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Futuros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Grupos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Focais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[Voto]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F34AC9-1166-4AD0-DCB5-250F09981F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91410"/>
            <a:ext cx="10058400" cy="3877684"/>
          </a:xfrm>
        </p:spPr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pt-BR" sz="2800" dirty="0">
                <a:latin typeface="Aptos Narrow" panose="020B0004020202020204" pitchFamily="34" charset="0"/>
              </a:rPr>
              <a:t>Proposta de 3 Grupos Focais com residentes em unidades da Autoridade Habitacional de Cambridge</a:t>
            </a:r>
            <a:r>
              <a:rPr lang="en-US" sz="2800" dirty="0">
                <a:solidFill>
                  <a:srgbClr val="404040"/>
                </a:solidFill>
                <a:latin typeface="Aptos Narrow" panose="020B0004020202020204" pitchFamily="34" charset="0"/>
                <a:ea typeface="Calibri"/>
                <a:cs typeface="Calibri"/>
              </a:rPr>
              <a:t>: </a:t>
            </a:r>
            <a:endParaRPr lang="en-US" dirty="0">
              <a:latin typeface="Aptos Narrow" panose="020B0004020202020204" pitchFamily="34" charset="0"/>
            </a:endParaRPr>
          </a:p>
          <a:p>
            <a:pPr marL="749300" lvl="3">
              <a:buClr>
                <a:srgbClr val="004B24"/>
              </a:buClr>
              <a:buFont typeface="Calibri"/>
              <a:buChar char="-"/>
            </a:pPr>
            <a:r>
              <a:rPr lang="en-US" sz="22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Woodrow Wilson Court </a:t>
            </a:r>
          </a:p>
          <a:p>
            <a:pPr marL="749300" lvl="3">
              <a:buClr>
                <a:srgbClr val="004B24"/>
              </a:buClr>
              <a:buFont typeface="Calibri"/>
              <a:buChar char="-"/>
            </a:pPr>
            <a:r>
              <a:rPr lang="en-US" sz="22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Putnam Gardens</a:t>
            </a:r>
          </a:p>
          <a:p>
            <a:pPr marL="749300" lvl="3">
              <a:buClr>
                <a:srgbClr val="004B24"/>
              </a:buClr>
              <a:buFont typeface="Calibri"/>
              <a:buChar char="-"/>
            </a:pPr>
            <a:r>
              <a:rPr lang="en-US" sz="22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Lyndon B Johnson Apartments</a:t>
            </a:r>
          </a:p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Mesmo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conteúdo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dos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grupos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focais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anteriores</a:t>
            </a:r>
            <a:endParaRPr lang="en-US" sz="28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Voto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14468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177E42-DAA5-AED2-D4E5-AA0EDD5DF8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EE6CB-316B-E627-ACD2-9E6CBFABB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600" dirty="0" err="1">
                <a:latin typeface="Aptos Display"/>
                <a:ea typeface="Calibri Light"/>
                <a:cs typeface="Calibri Light"/>
              </a:rPr>
              <a:t>Revisão</a:t>
            </a:r>
            <a:r>
              <a:rPr lang="en-US" sz="4600" dirty="0">
                <a:latin typeface="Aptos Display"/>
                <a:ea typeface="Calibri Light"/>
                <a:cs typeface="Calibri Light"/>
              </a:rPr>
              <a:t> da Ata da </a:t>
            </a:r>
            <a:r>
              <a:rPr lang="en-US" sz="4600" dirty="0" err="1">
                <a:latin typeface="Aptos Display"/>
                <a:ea typeface="Calibri Light"/>
                <a:cs typeface="Calibri Light"/>
              </a:rPr>
              <a:t>Reunião</a:t>
            </a:r>
            <a:r>
              <a:rPr lang="en-US" sz="4600" dirty="0">
                <a:latin typeface="Aptos Display"/>
                <a:ea typeface="Calibri Light"/>
                <a:cs typeface="Calibri Light"/>
              </a:rPr>
              <a:t> 5 (1º de </a:t>
            </a:r>
            <a:r>
              <a:rPr lang="en-US" sz="4600" dirty="0" err="1">
                <a:latin typeface="Aptos Display"/>
                <a:ea typeface="Calibri Light"/>
                <a:cs typeface="Calibri Light"/>
              </a:rPr>
              <a:t>dezembro</a:t>
            </a:r>
            <a:r>
              <a:rPr lang="en-US" sz="4600" dirty="0">
                <a:latin typeface="Aptos Display"/>
                <a:ea typeface="Calibri Light"/>
                <a:cs typeface="Calibri Light"/>
              </a:rPr>
              <a:t>) [Voto]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312995-1C1D-5D77-78FC-BB0BE8E079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Há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propostas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de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alteração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?</a:t>
            </a:r>
          </a:p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Voto</a:t>
            </a:r>
          </a:p>
          <a:p>
            <a:pPr>
              <a:buFont typeface="Wingdings,Sans-Serif" panose="020F0502020204030204" pitchFamily="34" charset="0"/>
              <a:buChar char="§"/>
            </a:pPr>
            <a:endParaRPr lang="en-US" sz="1700" dirty="0">
              <a:solidFill>
                <a:srgbClr val="000000"/>
              </a:solidFill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37468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83D16B-8911-D177-2A2B-A228EA903B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>
            <a:extLst>
              <a:ext uri="{FF2B5EF4-FFF2-40B4-BE49-F238E27FC236}">
                <a16:creationId xmlns:a16="http://schemas.microsoft.com/office/drawing/2014/main" id="{0FA491CF-CFF7-675E-DB4E-A7A41B2063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814320" y="4267200"/>
            <a:ext cx="233680" cy="23368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 Placeholder 63">
            <a:extLst>
              <a:ext uri="{FF2B5EF4-FFF2-40B4-BE49-F238E27FC236}">
                <a16:creationId xmlns:a16="http://schemas.microsoft.com/office/drawing/2014/main" id="{DD7E9CF4-88F8-230E-B517-078D255C1DF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421037" y="2484323"/>
            <a:ext cx="1892129" cy="3287743"/>
          </a:xfrm>
        </p:spPr>
        <p:txBody>
          <a:bodyPr vert="horz" lIns="0" tIns="45720" rIns="0" bIns="45720" rtlCol="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 sz="2000" b="1">
                <a:solidFill>
                  <a:srgbClr val="455F51"/>
                </a:solidFill>
                <a:latin typeface="Aptos Narrow"/>
              </a:rPr>
              <a:t>Junho</a:t>
            </a:r>
            <a:endParaRPr lang="en-US" sz="2000" b="1" i="0" u="none" strike="noStrike" kern="1200" cap="none" spc="0" normalizeH="0" baseline="0" noProof="0">
              <a:ln>
                <a:noFill/>
              </a:ln>
              <a:solidFill>
                <a:srgbClr val="455F51"/>
              </a:solidFill>
              <a:effectLst/>
              <a:uLnTx/>
              <a:uFillTx/>
              <a:latin typeface="Aptos Narrow"/>
            </a:endParaRPr>
          </a:p>
          <a:p>
            <a:endParaRPr lang="en-US">
              <a:latin typeface="Aptos ExtraBold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600">
                <a:latin typeface="Aptos Narrow"/>
              </a:rPr>
              <a:t>Reunião de Encerramento da Força-Tarefa</a:t>
            </a: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600">
                <a:latin typeface="Aptos Narrow"/>
              </a:rPr>
              <a:t>Finalizar e submeter o relatório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>
              <a:latin typeface="Aptos ExtraBold" panose="020B00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dirty="0">
              <a:latin typeface="Aptos ExtraBold" panose="020B0004020202020204" pitchFamily="34" charset="0"/>
            </a:endParaRPr>
          </a:p>
        </p:txBody>
      </p:sp>
      <p:sp>
        <p:nvSpPr>
          <p:cNvPr id="63" name="Text Placeholder 62">
            <a:extLst>
              <a:ext uri="{FF2B5EF4-FFF2-40B4-BE49-F238E27FC236}">
                <a16:creationId xmlns:a16="http://schemas.microsoft.com/office/drawing/2014/main" id="{4462117B-E26E-89D5-E266-58966407CD6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59558" y="2490057"/>
            <a:ext cx="1885979" cy="939445"/>
          </a:xfrm>
        </p:spPr>
        <p:txBody>
          <a:bodyPr vert="horz" lIns="0" tIns="45720" rIns="0" bIns="45720" rtlCol="0" anchor="t">
            <a:noAutofit/>
          </a:bodyPr>
          <a:lstStyle/>
          <a:p>
            <a:pPr algn="ctr">
              <a:lnSpc>
                <a:spcPct val="90000"/>
              </a:lnSpc>
              <a:spcBef>
                <a:spcPts val="1200"/>
              </a:spcBef>
              <a:defRPr/>
            </a:pPr>
            <a:r>
              <a:rPr lang="en-US" sz="2000" b="1">
                <a:solidFill>
                  <a:srgbClr val="455F51"/>
                </a:solidFill>
                <a:latin typeface="Aptos Narrow"/>
              </a:rPr>
              <a:t>Abril - Maio</a:t>
            </a:r>
            <a:endParaRPr lang="en-US"/>
          </a:p>
          <a:p>
            <a:endParaRPr lang="en-US" sz="1400">
              <a:latin typeface="Aptos Narrow" panose="020B0004020202020204" pitchFamily="34" charset="0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pt-BR" sz="1450">
                <a:latin typeface="Aptos Narrow" panose="020B0004020202020204" pitchFamily="34" charset="0"/>
              </a:rPr>
              <a:t>Preparar minuta do relatório para o período de consulta pública</a:t>
            </a:r>
            <a:endParaRPr lang="en-US" sz="1450">
              <a:latin typeface="Aptos Narrow" panose="020B0004020202020204" pitchFamily="34" charset="0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pt-BR" sz="1450">
                <a:latin typeface="Aptos Narrow" panose="020B0004020202020204" pitchFamily="34" charset="0"/>
              </a:rPr>
              <a:t>Realizar audiência pública para obter contribuições sobre as recomendações preliminares</a:t>
            </a:r>
            <a:endParaRPr lang="en-US" sz="1450">
              <a:latin typeface="Aptos Narrow" panose="020B0004020202020204" pitchFamily="34" charset="0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pt-BR" sz="1450">
                <a:latin typeface="Aptos Narrow" panose="020B0004020202020204" pitchFamily="34" charset="0"/>
              </a:rPr>
              <a:t>Lançar pesquisa de feedback sobre as recomendações preliminares</a:t>
            </a:r>
            <a:endParaRPr lang="en-US" sz="1450">
              <a:latin typeface="Aptos Narrow" panose="020B0004020202020204" pitchFamily="34" charset="0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pt-BR" sz="1450">
                <a:latin typeface="Aptos Narrow" panose="020B0004020202020204" pitchFamily="34" charset="0"/>
              </a:rPr>
              <a:t>2 reuniões da Força-Tarefa para revisar contribuições e finalizar recomendações</a:t>
            </a:r>
            <a:endParaRPr lang="en-US" sz="1450">
              <a:latin typeface="Aptos Narrow" panose="020B00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dirty="0">
              <a:latin typeface="Aptos ExtraBold" panose="020B0004020202020204" pitchFamily="34" charset="0"/>
            </a:endParaRP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216BDE25-59DC-3F73-E2DD-172169DD70D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081609" y="2493137"/>
            <a:ext cx="1970888" cy="3554428"/>
          </a:xfrm>
          <a:noFill/>
        </p:spPr>
        <p:txBody>
          <a:bodyPr vert="horz" lIns="0" tIns="45720" rIns="0" bIns="45720" rtlCol="0" anchor="t">
            <a:noAutofit/>
          </a:bodyPr>
          <a:lstStyle/>
          <a:p>
            <a:pPr algn="ctr">
              <a:lnSpc>
                <a:spcPct val="90000"/>
              </a:lnSpc>
              <a:spcBef>
                <a:spcPts val="1200"/>
              </a:spcBef>
              <a:buClr>
                <a:srgbClr val="99CB38"/>
              </a:buClr>
              <a:defRPr/>
            </a:pPr>
            <a:r>
              <a:rPr lang="en-US" sz="2000" b="1">
                <a:solidFill>
                  <a:srgbClr val="455F51"/>
                </a:solidFill>
                <a:latin typeface="Aptos Narrow"/>
              </a:rPr>
              <a:t>Março – Abril</a:t>
            </a:r>
          </a:p>
          <a:p>
            <a:pPr algn="ctr">
              <a:lnSpc>
                <a:spcPct val="90000"/>
              </a:lnSpc>
              <a:spcBef>
                <a:spcPts val="1200"/>
              </a:spcBef>
              <a:buClr>
                <a:srgbClr val="99CB38"/>
              </a:buClr>
              <a:defRPr/>
            </a:pPr>
            <a:endParaRPr lang="en-US" sz="1600">
              <a:latin typeface="Aptos Narrow" panose="020B0004020202020204" pitchFamily="34" charset="0"/>
            </a:endParaRPr>
          </a:p>
          <a:p>
            <a:pPr marL="285750" indent="-285750">
              <a:buClr>
                <a:srgbClr val="004B24"/>
              </a:buClr>
              <a:buFont typeface="Wingdings"/>
              <a:buChar char="§"/>
            </a:pPr>
            <a:r>
              <a:rPr lang="pt-BR" sz="1600">
                <a:latin typeface="Aptos Narrow" panose="020B0004020202020204" pitchFamily="34" charset="0"/>
              </a:rPr>
              <a:t>Elaborar minuta do relatório de achados e recomendações</a:t>
            </a:r>
            <a:endParaRPr lang="en-US" sz="1600">
              <a:latin typeface="Aptos Narrow" panose="020B0004020202020204" pitchFamily="34" charset="0"/>
            </a:endParaRPr>
          </a:p>
          <a:p>
            <a:pPr marL="285750" indent="-285750">
              <a:buClr>
                <a:srgbClr val="004B24"/>
              </a:buClr>
              <a:buFont typeface="Wingdings"/>
              <a:buChar char="§"/>
            </a:pPr>
            <a:r>
              <a:rPr lang="pt-BR" sz="1600">
                <a:latin typeface="Aptos Narrow" panose="020B0004020202020204" pitchFamily="34" charset="0"/>
              </a:rPr>
              <a:t>Realizar divulgação para o próximo ciclo de engajamento</a:t>
            </a:r>
            <a:endParaRPr lang="en-US" sz="1600">
              <a:latin typeface="Aptos Narrow" panose="020B0004020202020204" pitchFamily="34" charset="0"/>
            </a:endParaRPr>
          </a:p>
          <a:p>
            <a:pPr marL="285750" indent="-285750">
              <a:buClr>
                <a:srgbClr val="004B24"/>
              </a:buClr>
              <a:buFont typeface="Wingdings"/>
              <a:buChar char="§"/>
            </a:pPr>
            <a:r>
              <a:rPr lang="pt-BR" sz="1600">
                <a:latin typeface="Aptos Narrow" panose="020B0004020202020204" pitchFamily="34" charset="0"/>
              </a:rPr>
              <a:t>2 reuniões da Força-Tarefa – discutir recomendações e engajamento</a:t>
            </a:r>
            <a:endParaRPr lang="en-US" sz="1600">
              <a:latin typeface="Aptos Narrow" panose="020B0004020202020204" pitchFamily="34" charset="0"/>
            </a:endParaRPr>
          </a:p>
          <a:p>
            <a:pPr marL="285750" indent="-285750">
              <a:buClr>
                <a:srgbClr val="004B24"/>
              </a:buClr>
              <a:buFont typeface="Wingdings"/>
              <a:buChar char="§"/>
            </a:pPr>
            <a:endParaRPr lang="en-US" sz="1800">
              <a:latin typeface="Aptos Narrow"/>
            </a:endParaRPr>
          </a:p>
          <a:p>
            <a:pPr marL="285750" indent="-285750">
              <a:buClr>
                <a:srgbClr val="004B24"/>
              </a:buClr>
              <a:buFont typeface="Wingdings"/>
              <a:buChar char="§"/>
            </a:pPr>
            <a:endParaRPr lang="en-US" sz="1800">
              <a:latin typeface="Aptos Narrow"/>
            </a:endParaRPr>
          </a:p>
          <a:p>
            <a:pPr marL="171450" indent="-171450">
              <a:buFont typeface="Wingdings"/>
              <a:buChar char="§"/>
            </a:pPr>
            <a:endParaRPr lang="en-US" dirty="0">
              <a:latin typeface="Aptos ExtraBold" panose="020B0004020202020204" pitchFamily="34" charset="0"/>
            </a:endParaRPr>
          </a:p>
        </p:txBody>
      </p:sp>
      <p:sp>
        <p:nvSpPr>
          <p:cNvPr id="7" name="Text Placeholder 27" descr="-Task Force meeting #2 &#10;(9/12)&#10;-Develop a Community Engagement Strategy&#10;-Develop the structure and content for the public hearings&#10;">
            <a:extLst>
              <a:ext uri="{FF2B5EF4-FFF2-40B4-BE49-F238E27FC236}">
                <a16:creationId xmlns:a16="http://schemas.microsoft.com/office/drawing/2014/main" id="{AC107CEE-1FDE-E09A-58DF-460C5C76277B}"/>
              </a:ext>
            </a:extLst>
          </p:cNvPr>
          <p:cNvSpPr txBox="1">
            <a:spLocks/>
          </p:cNvSpPr>
          <p:nvPr/>
        </p:nvSpPr>
        <p:spPr>
          <a:xfrm>
            <a:off x="2927288" y="2548545"/>
            <a:ext cx="2153768" cy="3499020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0" indent="0" algn="l" defTabSz="914400" rtl="0" eaLnBrk="1" latinLnBrk="0" hangingPunct="1">
              <a:lnSpc>
                <a:spcPts val="15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1200" b="0" kern="1200" spc="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90000"/>
              </a:lnSpc>
              <a:spcBef>
                <a:spcPts val="1200"/>
              </a:spcBef>
              <a:defRPr/>
            </a:pPr>
            <a:r>
              <a:rPr lang="en-US" sz="2000" b="1" dirty="0" err="1">
                <a:solidFill>
                  <a:srgbClr val="455F51"/>
                </a:solidFill>
                <a:latin typeface="Aptos Narrow"/>
              </a:rPr>
              <a:t>Fevereiro</a:t>
            </a:r>
            <a:r>
              <a:rPr lang="en-US" sz="2000" b="1" dirty="0">
                <a:solidFill>
                  <a:srgbClr val="455F51"/>
                </a:solidFill>
                <a:latin typeface="Aptos Narrow"/>
              </a:rPr>
              <a:t> - </a:t>
            </a:r>
            <a:r>
              <a:rPr lang="en-US" sz="2000" b="1" dirty="0" err="1">
                <a:solidFill>
                  <a:srgbClr val="455F51"/>
                </a:solidFill>
                <a:latin typeface="Aptos Narrow"/>
              </a:rPr>
              <a:t>Março</a:t>
            </a:r>
            <a:endParaRPr lang="en-US" dirty="0"/>
          </a:p>
          <a:p>
            <a:endParaRPr lang="en-US" dirty="0">
              <a:latin typeface="Aptos ExtraBold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pt-BR" sz="1600" dirty="0">
                <a:latin typeface="Aptos Narrow" panose="020B0004020202020204" pitchFamily="34" charset="0"/>
              </a:rPr>
              <a:t>Duas (2) reuniões mensais da Força-Tarefa para dar continuidade ao desenvolvimento da minuta das recomendações</a:t>
            </a:r>
            <a:endParaRPr lang="en-US" sz="1600" dirty="0">
              <a:latin typeface="Aptos Narrow" panose="020B0004020202020204" pitchFamily="34" charset="0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endParaRPr lang="en-US" sz="1600" dirty="0">
              <a:latin typeface="Aptos Narrow" panose="020B0004020202020204" pitchFamily="34" charset="0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pt-BR" sz="1600" dirty="0">
                <a:latin typeface="Aptos Narrow" panose="020B0004020202020204" pitchFamily="34" charset="0"/>
              </a:rPr>
              <a:t>Planejar o engajamento para o período de consulta pública</a:t>
            </a:r>
            <a:br>
              <a:rPr lang="pt-BR" sz="1600" dirty="0">
                <a:latin typeface="Aptos Narrow" panose="020B0004020202020204" pitchFamily="34" charset="0"/>
              </a:rPr>
            </a:br>
            <a:endParaRPr lang="en-US" sz="1600" dirty="0">
              <a:latin typeface="Aptos Narrow" panose="020B0004020202020204" pitchFamily="34" charset="0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pt-BR" sz="1600" dirty="0">
                <a:latin typeface="Aptos Narrow" panose="020B0004020202020204" pitchFamily="34" charset="0"/>
              </a:rPr>
              <a:t>2 Grupos Focais com residentes em unidades prioritárias da Autoridade Habitacional de Cambridge</a:t>
            </a:r>
            <a:endParaRPr lang="en-US" sz="1600" dirty="0">
              <a:latin typeface="Aptos Narrow" panose="020B0004020202020204" pitchFamily="34" charset="0"/>
            </a:endParaRPr>
          </a:p>
          <a:p>
            <a:pPr marL="171450" indent="-171450">
              <a:buClr>
                <a:srgbClr val="99CB38"/>
              </a:buClr>
              <a:buFont typeface="Wingdings" panose="05000000000000000000" pitchFamily="2" charset="2"/>
              <a:buChar char="§"/>
            </a:pPr>
            <a:endParaRPr lang="en-US" dirty="0">
              <a:latin typeface="Aptos ExtraBold" panose="020B0004020202020204" pitchFamily="34" charset="0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8C06DE6-A924-E6A1-226F-4405FEEAC06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28675" y="2553034"/>
            <a:ext cx="1975486" cy="2722351"/>
          </a:xfrm>
        </p:spPr>
        <p:txBody>
          <a:bodyPr vert="horz" lIns="0" tIns="45720" rIns="0" bIns="45720" rtlCol="0" anchor="t">
            <a:noAutofit/>
          </a:bodyPr>
          <a:lstStyle/>
          <a:p>
            <a:pPr marL="0" marR="0" lvl="0" indent="0" algn="ctr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None/>
              <a:tabLst/>
              <a:defRPr/>
            </a:pPr>
            <a:r>
              <a:rPr lang="en-US" sz="2000" b="1">
                <a:solidFill>
                  <a:srgbClr val="455F51"/>
                </a:solidFill>
                <a:latin typeface="Aptos Narrow"/>
              </a:rPr>
              <a:t>Janeiro</a:t>
            </a:r>
            <a:endParaRPr lang="en-US">
              <a:ea typeface="+mn-ea"/>
              <a:cs typeface="+mn-cs"/>
            </a:endParaRPr>
          </a:p>
          <a:p>
            <a:endParaRPr lang="en-US">
              <a:latin typeface="Aptos ExtraBold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pt-BR" sz="1600">
                <a:latin typeface="Aptos Narrow" panose="020B0004020202020204" pitchFamily="34" charset="0"/>
              </a:rPr>
              <a:t>Reunião da Força-Tarefa nº6 (28 de janeiro): revisar contribuições do engajamento do outono e discutir ideias iniciais para recomendações</a:t>
            </a:r>
            <a:endParaRPr lang="en-US" sz="1600">
              <a:latin typeface="Aptos Narrow" panose="020B0004020202020204" pitchFamily="34" charset="0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endParaRPr lang="en-US" sz="1600">
              <a:latin typeface="Aptos Narrow" panose="020B0004020202020204" pitchFamily="34" charset="0"/>
              <a:ea typeface="+mn-lt"/>
              <a:cs typeface="+mn-lt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pt-BR" sz="1600">
                <a:latin typeface="Aptos Narrow" panose="020B0004020202020204" pitchFamily="34" charset="0"/>
              </a:rPr>
              <a:t>Alinhar cronograma para os próximos 6 meses</a:t>
            </a:r>
            <a:endParaRPr lang="en-US" sz="1600" dirty="0">
              <a:latin typeface="Aptos Narrow" panose="020B0004020202020204" pitchFamily="34" charset="0"/>
              <a:ea typeface="+mn-lt"/>
              <a:cs typeface="+mn-lt"/>
            </a:endParaRP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9BA5492A-713A-7DB4-6174-51ACA9BD6228}"/>
              </a:ext>
            </a:extLst>
          </p:cNvPr>
          <p:cNvSpPr txBox="1">
            <a:spLocks/>
          </p:cNvSpPr>
          <p:nvPr/>
        </p:nvSpPr>
        <p:spPr>
          <a:xfrm>
            <a:off x="9104229" y="1183878"/>
            <a:ext cx="2432678" cy="1154112"/>
          </a:xfrm>
          <a:prstGeom prst="rect">
            <a:avLst/>
          </a:prstGeom>
          <a:solidFill>
            <a:srgbClr val="004B24"/>
          </a:solidFill>
        </p:spPr>
        <p:txBody>
          <a:bodyPr vert="horz" lIns="320040" tIns="457200" rIns="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1200" b="0" kern="1200">
                <a:solidFill>
                  <a:schemeClr val="accent1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 err="1">
                <a:solidFill>
                  <a:schemeClr val="bg1"/>
                </a:solidFill>
                <a:latin typeface="Aptos ExtraBold"/>
              </a:rPr>
              <a:t>Finalizar</a:t>
            </a:r>
            <a:r>
              <a:rPr lang="en-US" sz="2000" dirty="0">
                <a:solidFill>
                  <a:schemeClr val="bg1"/>
                </a:solidFill>
                <a:latin typeface="Aptos ExtraBold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ptos ExtraBold"/>
              </a:rPr>
              <a:t>Relatório</a:t>
            </a:r>
            <a:endParaRPr lang="en-US" sz="2000" dirty="0">
              <a:solidFill>
                <a:schemeClr val="bg1"/>
              </a:solidFill>
              <a:latin typeface="Aptos ExtraBold"/>
            </a:endParaRPr>
          </a:p>
          <a:p>
            <a:endParaRPr lang="en-US" sz="2000" dirty="0">
              <a:latin typeface="Aptos ExtraBold" panose="020B0004020202020204" pitchFamily="34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26D938-F918-E1D2-6E4A-93F50DA7E6A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823618" y="1181873"/>
            <a:ext cx="3084388" cy="1154112"/>
          </a:xfrm>
          <a:solidFill>
            <a:srgbClr val="004B24"/>
          </a:solidFill>
        </p:spPr>
        <p:txBody>
          <a:bodyPr vert="horz" lIns="320040" tIns="457200" rIns="0" bIns="45720" rtlCol="0" anchor="t">
            <a:normAutofit/>
          </a:bodyPr>
          <a:lstStyle/>
          <a:p>
            <a:r>
              <a:rPr lang="en-US" sz="2000">
                <a:solidFill>
                  <a:schemeClr val="bg1"/>
                </a:solidFill>
                <a:latin typeface="Aptos ExtraBold"/>
              </a:rPr>
              <a:t>Feedback sobre as Recomendações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4C7050-C9E7-C93C-406B-530F583E67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045795" y="1181873"/>
            <a:ext cx="2627629" cy="1154112"/>
          </a:xfrm>
          <a:solidFill>
            <a:srgbClr val="004B24"/>
          </a:solidFill>
        </p:spPr>
        <p:txBody>
          <a:bodyPr vert="horz" lIns="320040" tIns="457200" rIns="0" bIns="45720" rtlCol="0" anchor="t">
            <a:normAutofit/>
          </a:bodyPr>
          <a:lstStyle/>
          <a:p>
            <a:r>
              <a:rPr lang="en-US" sz="1800">
                <a:solidFill>
                  <a:schemeClr val="bg1"/>
                </a:solidFill>
                <a:latin typeface="Aptos ExtraBold"/>
              </a:rPr>
              <a:t>Desenvolver Minuta das Recomendações 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905A4F-E578-D1B5-C4F6-341B1D6AD57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37904" y="1181873"/>
            <a:ext cx="2187140" cy="1154112"/>
          </a:xfrm>
          <a:solidFill>
            <a:srgbClr val="004B24"/>
          </a:solidFill>
        </p:spPr>
        <p:txBody>
          <a:bodyPr vert="horz" lIns="320040" tIns="457200" rIns="0" bIns="45720" rtlCol="0" anchor="t">
            <a:noAutofit/>
          </a:bodyPr>
          <a:lstStyle/>
          <a:p>
            <a:r>
              <a:rPr lang="en-US" sz="1500">
                <a:solidFill>
                  <a:schemeClr val="bg1"/>
                </a:solidFill>
                <a:latin typeface="Aptos ExtraBold"/>
              </a:rPr>
              <a:t>Revisão e Retomada do Engajamento do Outono</a:t>
            </a:r>
            <a:endParaRPr lang="en-US" sz="1500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95268D-982E-F928-B367-FB08D5B07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0222" y="345457"/>
            <a:ext cx="10643616" cy="717279"/>
          </a:xfrm>
        </p:spPr>
        <p:txBody>
          <a:bodyPr/>
          <a:lstStyle/>
          <a:p>
            <a:r>
              <a:rPr lang="en-US" sz="4100" cap="none">
                <a:solidFill>
                  <a:srgbClr val="404040"/>
                </a:solidFill>
                <a:latin typeface="Aptos Display"/>
                <a:ea typeface="+mj-lt"/>
                <a:cs typeface="+mj-lt"/>
              </a:rPr>
              <a:t>Cronograma Provisório Atualizado do Projeto</a:t>
            </a:r>
            <a:endParaRPr lang="en-US" sz="4100" cap="none" dirty="0">
              <a:solidFill>
                <a:srgbClr val="404040"/>
              </a:solidFill>
              <a:latin typeface="Aptos Display"/>
              <a:ea typeface="+mj-lt"/>
              <a:cs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71863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ED4489-4B64-FD82-E0AB-95CAC07288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5325D-C86A-0380-8FEA-26DDB1F4D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Logística de Interpretação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1572BA-D598-50DE-7D74-DDB10DB92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788" y="2097996"/>
            <a:ext cx="10786280" cy="4046107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indent="-18288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rgbClr val="004B24"/>
              </a:buClr>
              <a:buSzTx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  <a:latin typeface="Aptos Narrow" panose="020B0004020202020204" pitchFamily="34" charset="0"/>
              </a:rPr>
              <a:t> </a:t>
            </a:r>
            <a:r>
              <a:rPr lang="pt-BR" sz="2400" dirty="0">
                <a:latin typeface="Aptos Narrow" panose="020B0004020202020204" pitchFamily="34" charset="0"/>
              </a:rPr>
              <a:t>Haverá interpretação nos seguintes idiomas: espanhol, português (Brasil), crioulo haitiano, mandarim, cantonês, amárico, árabe e Língua de Sinais Americana (ASL)</a:t>
            </a:r>
            <a:r>
              <a:rPr lang="en-US" sz="2400" dirty="0">
                <a:solidFill>
                  <a:schemeClr val="tx1"/>
                </a:solidFill>
                <a:latin typeface="Aptos Narrow" panose="020B0004020202020204" pitchFamily="34" charset="0"/>
                <a:ea typeface="Calibri"/>
                <a:cs typeface="Calibri"/>
              </a:rPr>
              <a:t>.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pt-BR" sz="2400" dirty="0">
                <a:latin typeface="Aptos Narrow" panose="020B0004020202020204" pitchFamily="34" charset="0"/>
              </a:rPr>
              <a:t>Para participar no idioma desejado, clique no ícone de globo “Interpretação” e selecione sua língua</a:t>
            </a:r>
            <a:r>
              <a:rPr lang="en-US" sz="2400" dirty="0">
                <a:solidFill>
                  <a:srgbClr val="000000"/>
                </a:solidFill>
                <a:latin typeface="Aptos Narrow" panose="020B0004020202020204" pitchFamily="34" charset="0"/>
                <a:ea typeface="Calibri"/>
                <a:cs typeface="Calibri"/>
              </a:rPr>
              <a:t>.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pt-BR" sz="2400" dirty="0">
                <a:latin typeface="Aptos Narrow" panose="020B0004020202020204" pitchFamily="34" charset="0"/>
              </a:rPr>
              <a:t>Por favor, fale devagar</a:t>
            </a:r>
            <a:r>
              <a:rPr lang="en-US" sz="2400" dirty="0">
                <a:solidFill>
                  <a:srgbClr val="000000"/>
                </a:solidFill>
                <a:latin typeface="Aptos Narrow" panose="020B0004020202020204" pitchFamily="34" charset="0"/>
                <a:ea typeface="Calibri"/>
                <a:cs typeface="Calibri"/>
              </a:rPr>
              <a:t>.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pt-BR" sz="2400" dirty="0">
                <a:latin typeface="Aptos Narrow" panose="020B0004020202020204" pitchFamily="34" charset="0"/>
              </a:rPr>
              <a:t>Todos os participantes devem selecionar um canal de idioma, mesmo que participem em inglês</a:t>
            </a:r>
            <a:r>
              <a:rPr lang="en-US" sz="2400" dirty="0">
                <a:solidFill>
                  <a:srgbClr val="000000"/>
                </a:solidFill>
                <a:latin typeface="Aptos Narrow" panose="020B0004020202020204" pitchFamily="34" charset="0"/>
                <a:ea typeface="Calibri"/>
                <a:cs typeface="Calibri"/>
              </a:rPr>
              <a:t>.</a:t>
            </a:r>
            <a:endParaRPr lang="en-US" sz="2400" dirty="0">
              <a:latin typeface="Aptos Narrow" panose="020B0004020202020204" pitchFamily="34" charset="0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endParaRPr lang="en-US" sz="2400" dirty="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  <a:ea typeface="Calibri"/>
              <a:cs typeface="Calibri"/>
            </a:endParaRPr>
          </a:p>
        </p:txBody>
      </p:sp>
      <p:pic>
        <p:nvPicPr>
          <p:cNvPr id="4" name="Picture 3" descr="How to Use Language Interpretation in Zoom Meetings | Notta">
            <a:extLst>
              <a:ext uri="{FF2B5EF4-FFF2-40B4-BE49-F238E27FC236}">
                <a16:creationId xmlns:a16="http://schemas.microsoft.com/office/drawing/2014/main" id="{6A41E644-DE47-8E50-4FAB-93B11643B56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3460" t="77709" r="13634" b="962"/>
          <a:stretch>
            <a:fillRect/>
          </a:stretch>
        </p:blipFill>
        <p:spPr>
          <a:xfrm>
            <a:off x="12852222" y="14288866"/>
            <a:ext cx="628369" cy="276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496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4CAF5-3A6D-62D7-BA8B-B14D9A06A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latin typeface="Aptos Display" panose="020B0004020202020204" pitchFamily="34" charset="0"/>
              </a:rPr>
              <a:t>Instruções de Uso do Zoom</a:t>
            </a:r>
            <a:endParaRPr lang="en-US" b="1" dirty="0">
              <a:latin typeface="Aptos Display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FCB0C-E411-3654-AD68-F5BF68F8E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98134"/>
            <a:ext cx="10058400" cy="3870960"/>
          </a:xfrm>
        </p:spPr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pt-BR" sz="2800" dirty="0">
                <a:latin typeface="Aptos Narrow" panose="020B0004020202020204" pitchFamily="34" charset="0"/>
              </a:rPr>
              <a:t>O chat está disponível para que os participantes enviem comentários e façam perguntas (sujeitas a registro público)</a:t>
            </a:r>
            <a:endParaRPr lang="en-US" sz="2800" dirty="0">
              <a:latin typeface="Aptos Narrow" panose="020B0004020202020204" pitchFamily="34" charset="0"/>
              <a:ea typeface="+mn-lt"/>
              <a:cs typeface="+mn-lt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pt-BR" sz="2800" dirty="0">
                <a:highlight>
                  <a:srgbClr val="FFFF00"/>
                </a:highlight>
                <a:latin typeface="Aptos Narrow" panose="020B0004020202020204" pitchFamily="34" charset="0"/>
              </a:rPr>
              <a:t>Por favor, não utilizem a função de mensagens privadas</a:t>
            </a:r>
            <a:endParaRPr lang="en-US" sz="2800" dirty="0">
              <a:highlight>
                <a:srgbClr val="FFFF00"/>
              </a:highlight>
              <a:latin typeface="Aptos Narrow" panose="020B0004020202020204" pitchFamily="34" charset="0"/>
              <a:ea typeface="+mn-lt"/>
              <a:cs typeface="+mn-lt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pt-BR" sz="2800" dirty="0">
                <a:latin typeface="Aptos Narrow" panose="020B0004020202020204" pitchFamily="34" charset="0"/>
              </a:rPr>
              <a:t>Solicitamos que mantenham o microfone desligado, exceto quando estiverem se dirigindo à Força-Tarefa, a fim de minimizar ruídos de fundo</a:t>
            </a:r>
            <a:endParaRPr lang="en-US" sz="2800" dirty="0">
              <a:latin typeface="Aptos Narrow" panose="020B0004020202020204" pitchFamily="34" charset="0"/>
              <a:ea typeface="Calibri" panose="020F0502020204030204"/>
              <a:cs typeface="Calibri" panose="020F0502020204030204"/>
            </a:endParaRPr>
          </a:p>
          <a:p>
            <a:pPr marL="571500" indent="-571500">
              <a:buFont typeface="Wingdings" panose="020F0502020204030204" pitchFamily="34" charset="0"/>
              <a:buChar char="§"/>
            </a:pPr>
            <a:endParaRPr lang="en-US" sz="2800" dirty="0">
              <a:latin typeface="Aptos Narrow"/>
              <a:ea typeface="Calibri" panose="020F0502020204030204"/>
              <a:cs typeface="Calibri" panose="020F0502020204030204"/>
            </a:endParaRPr>
          </a:p>
          <a:p>
            <a:endParaRPr lang="en-US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641829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00D3D-45BC-1CC0-0010-25C945E713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E710B-F314-BC3B-76A7-5EB82C3C5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Chamada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Nominal</a:t>
            </a:r>
            <a:endParaRPr lang="en-US" dirty="0">
              <a:latin typeface="Aptos Display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BC0F33-13F8-9C8C-0C6D-0C8D8EFD6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9339" y="1660684"/>
            <a:ext cx="5464894" cy="4573710"/>
          </a:xfrm>
        </p:spPr>
        <p:txBody>
          <a:bodyPr vert="horz" lIns="0" tIns="45720" rIns="0" bIns="45720" rtlCol="0" anchor="t">
            <a:noAutofit/>
          </a:bodyPr>
          <a:lstStyle/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650" b="1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Coordenadora</a:t>
            </a:r>
            <a:r>
              <a:rPr lang="en-US" sz="165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do EEA: </a:t>
            </a:r>
            <a:r>
              <a:rPr lang="en-US" sz="16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María Belén Power, </a:t>
            </a:r>
            <a:r>
              <a:rPr lang="pt-BR" sz="1650" dirty="0"/>
              <a:t>Subsecretária de Justiça e Equidade Ambiental</a:t>
            </a:r>
            <a:r>
              <a:rPr lang="en-US" sz="16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endParaRPr lang="en-US" sz="165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650" b="1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Coordenadora</a:t>
            </a:r>
            <a:r>
              <a:rPr lang="en-US" sz="165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do DCR: </a:t>
            </a:r>
            <a:r>
              <a:rPr lang="en-US" sz="16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Nicole LaChapelle, </a:t>
            </a:r>
            <a:r>
              <a:rPr lang="en-US" sz="165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Comissária</a:t>
            </a:r>
            <a:endParaRPr lang="en-US" sz="165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pt-BR" sz="1650" b="1" dirty="0">
                <a:solidFill>
                  <a:srgbClr val="000000"/>
                </a:solidFill>
                <a:latin typeface="Aptos Narrow" panose="020B0004020202020204" pitchFamily="34" charset="0"/>
              </a:rPr>
              <a:t>Bureau de Clima e Saúde Ambiental do Departamento de Saúde Pública, ou seu(sua) representante</a:t>
            </a:r>
            <a:r>
              <a:rPr lang="en-US" sz="165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: </a:t>
            </a:r>
            <a:r>
              <a:rPr lang="pt-BR" sz="1650" dirty="0"/>
              <a:t>Cientista-Chefe, Divisão de Toxicologia, Bureau de Clima e Saúde Ambiental, Departamento de Saúde Pública</a:t>
            </a:r>
            <a:endParaRPr lang="en-US" sz="1650" dirty="0">
              <a:solidFill>
                <a:schemeClr val="tx1"/>
              </a:solidFill>
              <a:latin typeface="Aptos Narrow"/>
              <a:ea typeface="Calibri Light"/>
              <a:cs typeface="Calibri Light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65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Cambridge Health Alliance: </a:t>
            </a:r>
            <a:r>
              <a:rPr lang="pt-BR" sz="1650" dirty="0"/>
              <a:t>Diretor de Saúde Pública, Cidade de Cambridge</a:t>
            </a:r>
            <a:endParaRPr lang="en-US" sz="165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65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</a:t>
            </a:r>
            <a:r>
              <a:rPr lang="pt-BR" sz="165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Autoridade de Reurbanização de Cambridge</a:t>
            </a:r>
            <a:r>
              <a:rPr lang="en-US" sz="165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:</a:t>
            </a:r>
            <a:r>
              <a:rPr lang="en-US" sz="16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Kyle Vangel, </a:t>
            </a:r>
            <a:r>
              <a:rPr lang="pt-BR" sz="1650" dirty="0"/>
              <a:t>Diretor de Projetos e Planejamento</a:t>
            </a:r>
            <a:endParaRPr lang="en-US" sz="165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65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</a:t>
            </a:r>
            <a:r>
              <a:rPr lang="pt-BR" sz="1650" b="1" dirty="0">
                <a:solidFill>
                  <a:srgbClr val="000000"/>
                </a:solidFill>
                <a:latin typeface="Aptos Narrow" panose="020B0004020202020204" pitchFamily="34" charset="0"/>
              </a:rPr>
              <a:t>Seção de Cambridge da NAACP</a:t>
            </a:r>
            <a:r>
              <a:rPr lang="en-US" sz="165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: </a:t>
            </a:r>
            <a:r>
              <a:rPr lang="en-US" sz="16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Ken Reeves, Presidente</a:t>
            </a:r>
            <a:endParaRPr lang="en-US" sz="165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65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Cambridge Black Pastors Alliance, Inc.: </a:t>
            </a:r>
            <a:r>
              <a:rPr lang="en-US" sz="16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Jeremy D. Battle, Pastor, Western Avenue Church</a:t>
            </a:r>
            <a:endParaRPr lang="en-US" sz="1650" dirty="0">
              <a:solidFill>
                <a:schemeClr val="tx1"/>
              </a:solidFill>
              <a:latin typeface="Aptos Narrow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0CC0AC1-D072-2F30-C89B-BB83919E70CE}"/>
              </a:ext>
            </a:extLst>
          </p:cNvPr>
          <p:cNvSpPr txBox="1">
            <a:spLocks/>
          </p:cNvSpPr>
          <p:nvPr/>
        </p:nvSpPr>
        <p:spPr>
          <a:xfrm>
            <a:off x="6681311" y="1746757"/>
            <a:ext cx="5034174" cy="4492822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</a:t>
            </a:r>
            <a:r>
              <a:rPr lang="en-US" sz="1650" b="1" dirty="0">
                <a:solidFill>
                  <a:schemeClr val="tx1"/>
                </a:solidFill>
                <a:latin typeface="Aptos Narrow" panose="020B0004020202020204" pitchFamily="34" charset="0"/>
                <a:ea typeface="+mn-lt"/>
                <a:cs typeface="+mn-lt"/>
              </a:rPr>
              <a:t>Massachusetts Bicycle Coalition, Inc.: </a:t>
            </a:r>
            <a:r>
              <a:rPr lang="en-US" sz="1650" dirty="0">
                <a:solidFill>
                  <a:schemeClr val="tx1"/>
                </a:solidFill>
                <a:latin typeface="Aptos Narrow" panose="020B0004020202020204" pitchFamily="34" charset="0"/>
                <a:ea typeface="+mn-lt"/>
                <a:cs typeface="+mn-lt"/>
              </a:rPr>
              <a:t>Galen Mook, </a:t>
            </a:r>
            <a:r>
              <a:rPr lang="pt-BR" sz="1650" dirty="0">
                <a:latin typeface="Aptos Narrow" panose="020B0004020202020204" pitchFamily="34" charset="0"/>
              </a:rPr>
              <a:t>Diretor Executivo</a:t>
            </a:r>
            <a:endParaRPr lang="en-US" sz="165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650" b="1" dirty="0">
                <a:solidFill>
                  <a:schemeClr val="tx1"/>
                </a:solidFill>
                <a:latin typeface="Aptos Narrow" panose="020B0004020202020204" pitchFamily="34" charset="0"/>
                <a:ea typeface="+mn-lt"/>
                <a:cs typeface="+mn-lt"/>
              </a:rPr>
              <a:t> Charles River Conservancy, Inc.: </a:t>
            </a:r>
            <a:r>
              <a:rPr lang="en-US" sz="1650" dirty="0">
                <a:solidFill>
                  <a:schemeClr val="tx1"/>
                </a:solidFill>
                <a:latin typeface="Aptos Narrow" panose="020B0004020202020204" pitchFamily="34" charset="0"/>
                <a:ea typeface="+mn-lt"/>
                <a:cs typeface="+mn-lt"/>
              </a:rPr>
              <a:t>Laura Jasinski, </a:t>
            </a:r>
            <a:r>
              <a:rPr lang="pt-BR" sz="1650" dirty="0">
                <a:latin typeface="Aptos Narrow" panose="020B0004020202020204" pitchFamily="34" charset="0"/>
              </a:rPr>
              <a:t>Diretora Executivo</a:t>
            </a:r>
            <a:endParaRPr lang="en-US" sz="165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650" b="1" dirty="0">
                <a:solidFill>
                  <a:schemeClr val="tx1"/>
                </a:solidFill>
                <a:latin typeface="Aptos Narrow" panose="020B0004020202020204" pitchFamily="34" charset="0"/>
                <a:ea typeface="+mn-lt"/>
                <a:cs typeface="+mn-lt"/>
              </a:rPr>
              <a:t> Cambridge Mothers Out Front (</a:t>
            </a:r>
            <a:r>
              <a:rPr lang="pt-BR" sz="1650" b="1" dirty="0">
                <a:solidFill>
                  <a:schemeClr val="tx1"/>
                </a:solidFill>
                <a:latin typeface="Aptos Narrow" panose="020B0004020202020204" pitchFamily="34" charset="0"/>
                <a:ea typeface="+mn-lt"/>
                <a:cs typeface="+mn-lt"/>
              </a:rPr>
              <a:t>Mães de Cambridge na Linha de Frente)</a:t>
            </a:r>
            <a:r>
              <a:rPr lang="en-US" sz="1650" b="1" dirty="0">
                <a:solidFill>
                  <a:schemeClr val="tx1"/>
                </a:solidFill>
                <a:latin typeface="Aptos Narrow" panose="020B0004020202020204" pitchFamily="34" charset="0"/>
                <a:ea typeface="+mn-lt"/>
                <a:cs typeface="+mn-lt"/>
              </a:rPr>
              <a:t>:</a:t>
            </a:r>
            <a:r>
              <a:rPr lang="en-US" sz="1650" dirty="0">
                <a:solidFill>
                  <a:schemeClr val="tx1"/>
                </a:solidFill>
                <a:latin typeface="Aptos Narrow" panose="020B0004020202020204" pitchFamily="34" charset="0"/>
                <a:ea typeface="+mn-lt"/>
                <a:cs typeface="+mn-lt"/>
              </a:rPr>
              <a:t> Angela DeSousa, </a:t>
            </a:r>
            <a:r>
              <a:rPr lang="pt-BR" sz="1650" dirty="0">
                <a:latin typeface="Aptos Narrow" panose="020B0004020202020204" pitchFamily="34" charset="0"/>
              </a:rPr>
              <a:t>Membro da Liderança</a:t>
            </a:r>
            <a:endParaRPr lang="en-US" sz="165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650" b="1" dirty="0">
                <a:solidFill>
                  <a:schemeClr val="tx1"/>
                </a:solidFill>
                <a:latin typeface="Aptos Narrow" panose="020B0004020202020204" pitchFamily="34" charset="0"/>
                <a:ea typeface="+mn-lt"/>
                <a:cs typeface="+mn-lt"/>
              </a:rPr>
              <a:t> </a:t>
            </a:r>
            <a:r>
              <a:rPr lang="pt-BR" sz="1650" b="1" dirty="0">
                <a:solidFill>
                  <a:schemeClr val="tx1"/>
                </a:solidFill>
                <a:latin typeface="Aptos Narrow" panose="020B0004020202020204" pitchFamily="34" charset="0"/>
                <a:ea typeface="+mn-lt"/>
                <a:cs typeface="+mn-lt"/>
              </a:rPr>
              <a:t>Fundo Comunitário do Riverbend Park</a:t>
            </a:r>
            <a:r>
              <a:rPr lang="en-US" sz="1650" b="1" dirty="0">
                <a:solidFill>
                  <a:schemeClr val="tx1"/>
                </a:solidFill>
                <a:latin typeface="Aptos Narrow" panose="020B0004020202020204" pitchFamily="34" charset="0"/>
                <a:ea typeface="+mn-lt"/>
                <a:cs typeface="+mn-lt"/>
              </a:rPr>
              <a:t>: </a:t>
            </a:r>
            <a:r>
              <a:rPr lang="en-US" sz="1650" dirty="0">
                <a:solidFill>
                  <a:schemeClr val="tx1"/>
                </a:solidFill>
                <a:latin typeface="Aptos Narrow" panose="020B0004020202020204" pitchFamily="34" charset="0"/>
                <a:ea typeface="+mn-lt"/>
                <a:cs typeface="+mn-lt"/>
              </a:rPr>
              <a:t>Franziska "Fran" Amacher, </a:t>
            </a:r>
            <a:r>
              <a:rPr lang="pt-BR" sz="1650" dirty="0">
                <a:latin typeface="Aptos Narrow" panose="020B0004020202020204" pitchFamily="34" charset="0"/>
              </a:rPr>
              <a:t>Membro do Conselho (</a:t>
            </a:r>
            <a:r>
              <a:rPr lang="pt-BR" sz="1650" dirty="0" err="1">
                <a:latin typeface="Aptos Narrow" panose="020B0004020202020204" pitchFamily="34" charset="0"/>
              </a:rPr>
              <a:t>Trustee</a:t>
            </a:r>
            <a:r>
              <a:rPr lang="pt-BR" sz="1650" dirty="0">
                <a:latin typeface="Aptos Narrow" panose="020B0004020202020204" pitchFamily="34" charset="0"/>
              </a:rPr>
              <a:t>)</a:t>
            </a:r>
            <a:endParaRPr lang="en-US" sz="165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650" b="1" dirty="0">
                <a:solidFill>
                  <a:schemeClr val="tx1"/>
                </a:solidFill>
                <a:latin typeface="Aptos Narrow" panose="020B0004020202020204" pitchFamily="34" charset="0"/>
                <a:ea typeface="+mn-lt"/>
                <a:cs typeface="+mn-lt"/>
              </a:rPr>
              <a:t> </a:t>
            </a:r>
            <a:r>
              <a:rPr lang="en-US" sz="1650" b="1" dirty="0" err="1">
                <a:solidFill>
                  <a:schemeClr val="tx1"/>
                </a:solidFill>
                <a:latin typeface="Aptos Narrow" panose="020B0004020202020204" pitchFamily="34" charset="0"/>
                <a:ea typeface="+mn-lt"/>
                <a:cs typeface="+mn-lt"/>
              </a:rPr>
              <a:t>Indivíduo</a:t>
            </a:r>
            <a:r>
              <a:rPr lang="en-US" sz="1650" b="1" dirty="0">
                <a:solidFill>
                  <a:schemeClr val="tx1"/>
                </a:solidFill>
                <a:latin typeface="Aptos Narrow" panose="020B0004020202020204" pitchFamily="34" charset="0"/>
                <a:ea typeface="+mn-lt"/>
                <a:cs typeface="+mn-lt"/>
              </a:rPr>
              <a:t>:</a:t>
            </a:r>
            <a:r>
              <a:rPr lang="en-US" sz="1650" dirty="0">
                <a:solidFill>
                  <a:schemeClr val="tx1"/>
                </a:solidFill>
                <a:latin typeface="Aptos Narrow" panose="020B0004020202020204" pitchFamily="34" charset="0"/>
                <a:ea typeface="+mn-lt"/>
                <a:cs typeface="+mn-lt"/>
              </a:rPr>
              <a:t> Lawrence Adkins</a:t>
            </a:r>
            <a:endParaRPr lang="en-US" sz="165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650" b="1" dirty="0">
                <a:solidFill>
                  <a:schemeClr val="tx1"/>
                </a:solidFill>
                <a:latin typeface="Aptos Narrow" panose="020B0004020202020204" pitchFamily="34" charset="0"/>
                <a:ea typeface="+mn-lt"/>
                <a:cs typeface="+mn-lt"/>
              </a:rPr>
              <a:t> </a:t>
            </a:r>
            <a:r>
              <a:rPr lang="en-US" sz="1650" b="1" dirty="0" err="1">
                <a:solidFill>
                  <a:schemeClr val="tx1"/>
                </a:solidFill>
                <a:latin typeface="Aptos Narrow" panose="020B0004020202020204" pitchFamily="34" charset="0"/>
                <a:ea typeface="+mn-lt"/>
                <a:cs typeface="+mn-lt"/>
              </a:rPr>
              <a:t>Indivíduo</a:t>
            </a:r>
            <a:r>
              <a:rPr lang="en-US" sz="1650" b="1" dirty="0">
                <a:solidFill>
                  <a:schemeClr val="tx1"/>
                </a:solidFill>
                <a:latin typeface="Aptos Narrow" panose="020B0004020202020204" pitchFamily="34" charset="0"/>
                <a:ea typeface="+mn-lt"/>
                <a:cs typeface="+mn-lt"/>
              </a:rPr>
              <a:t>: </a:t>
            </a:r>
            <a:r>
              <a:rPr lang="en-US" sz="1650" dirty="0">
                <a:solidFill>
                  <a:schemeClr val="tx1"/>
                </a:solidFill>
                <a:latin typeface="Aptos Narrow" panose="020B0004020202020204" pitchFamily="34" charset="0"/>
                <a:ea typeface="+mn-lt"/>
                <a:cs typeface="+mn-lt"/>
              </a:rPr>
              <a:t>Sheila Headley-Burwell</a:t>
            </a:r>
            <a:endParaRPr lang="en-US" sz="165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650" b="1" dirty="0">
                <a:solidFill>
                  <a:schemeClr val="tx1"/>
                </a:solidFill>
                <a:latin typeface="Aptos Narrow" panose="020B0004020202020204" pitchFamily="34" charset="0"/>
                <a:ea typeface="+mn-lt"/>
                <a:cs typeface="+mn-lt"/>
              </a:rPr>
              <a:t> </a:t>
            </a:r>
            <a:r>
              <a:rPr lang="en-US" sz="1650" b="1" dirty="0" err="1">
                <a:solidFill>
                  <a:schemeClr val="tx1"/>
                </a:solidFill>
                <a:latin typeface="Aptos Narrow" panose="020B0004020202020204" pitchFamily="34" charset="0"/>
                <a:ea typeface="+mn-lt"/>
                <a:cs typeface="+mn-lt"/>
              </a:rPr>
              <a:t>Indivíduo</a:t>
            </a:r>
            <a:r>
              <a:rPr lang="en-US" sz="1650" b="1" dirty="0">
                <a:solidFill>
                  <a:schemeClr val="tx1"/>
                </a:solidFill>
                <a:latin typeface="Aptos Narrow" panose="020B0004020202020204" pitchFamily="34" charset="0"/>
                <a:ea typeface="+mn-lt"/>
                <a:cs typeface="+mn-lt"/>
              </a:rPr>
              <a:t> : </a:t>
            </a:r>
            <a:r>
              <a:rPr lang="en-US" sz="1650" dirty="0">
                <a:solidFill>
                  <a:schemeClr val="tx1"/>
                </a:solidFill>
                <a:latin typeface="Aptos Narrow" panose="020B0004020202020204" pitchFamily="34" charset="0"/>
                <a:ea typeface="+mn-lt"/>
                <a:cs typeface="+mn-lt"/>
              </a:rPr>
              <a:t>Steven Miller</a:t>
            </a:r>
            <a:endParaRPr lang="en-US" sz="165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650" b="1" dirty="0">
                <a:solidFill>
                  <a:schemeClr val="tx1"/>
                </a:solidFill>
                <a:latin typeface="Aptos Narrow" panose="020B0004020202020204" pitchFamily="34" charset="0"/>
                <a:ea typeface="+mn-lt"/>
                <a:cs typeface="+mn-lt"/>
              </a:rPr>
              <a:t> </a:t>
            </a:r>
            <a:r>
              <a:rPr lang="en-US" sz="1650" b="1" dirty="0" err="1">
                <a:solidFill>
                  <a:schemeClr val="tx1"/>
                </a:solidFill>
                <a:latin typeface="Aptos Narrow" panose="020B0004020202020204" pitchFamily="34" charset="0"/>
                <a:ea typeface="+mn-lt"/>
                <a:cs typeface="+mn-lt"/>
              </a:rPr>
              <a:t>Indivíduo</a:t>
            </a:r>
            <a:r>
              <a:rPr lang="en-US" sz="1650" b="1" dirty="0">
                <a:solidFill>
                  <a:schemeClr val="tx1"/>
                </a:solidFill>
                <a:latin typeface="Aptos Narrow" panose="020B0004020202020204" pitchFamily="34" charset="0"/>
                <a:ea typeface="+mn-lt"/>
                <a:cs typeface="+mn-lt"/>
              </a:rPr>
              <a:t>:</a:t>
            </a:r>
            <a:r>
              <a:rPr lang="en-US" sz="1650" dirty="0">
                <a:solidFill>
                  <a:schemeClr val="tx1"/>
                </a:solidFill>
                <a:latin typeface="Aptos Narrow" panose="020B0004020202020204" pitchFamily="34" charset="0"/>
                <a:ea typeface="+mn-lt"/>
                <a:cs typeface="+mn-lt"/>
              </a:rPr>
              <a:t> Thomas Leonard</a:t>
            </a:r>
            <a:endParaRPr lang="en-US" sz="165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650" b="1" dirty="0">
                <a:solidFill>
                  <a:schemeClr val="tx1"/>
                </a:solidFill>
                <a:latin typeface="Aptos Narrow" panose="020B0004020202020204" pitchFamily="34" charset="0"/>
                <a:ea typeface="+mn-lt"/>
                <a:cs typeface="+mn-lt"/>
              </a:rPr>
              <a:t> </a:t>
            </a:r>
            <a:r>
              <a:rPr lang="en-US" sz="1650" b="1" dirty="0" err="1">
                <a:solidFill>
                  <a:schemeClr val="tx1"/>
                </a:solidFill>
                <a:latin typeface="Aptos Narrow" panose="020B0004020202020204" pitchFamily="34" charset="0"/>
                <a:ea typeface="+mn-lt"/>
                <a:cs typeface="+mn-lt"/>
              </a:rPr>
              <a:t>Indivíduo</a:t>
            </a:r>
            <a:r>
              <a:rPr lang="en-US" sz="1650" b="1" dirty="0">
                <a:solidFill>
                  <a:schemeClr val="tx1"/>
                </a:solidFill>
                <a:latin typeface="Aptos Narrow" panose="020B0004020202020204" pitchFamily="34" charset="0"/>
                <a:ea typeface="+mn-lt"/>
                <a:cs typeface="+mn-lt"/>
              </a:rPr>
              <a:t>:</a:t>
            </a:r>
            <a:r>
              <a:rPr lang="en-US" sz="1650" dirty="0">
                <a:solidFill>
                  <a:schemeClr val="tx1"/>
                </a:solidFill>
                <a:latin typeface="Aptos Narrow" panose="020B0004020202020204" pitchFamily="34" charset="0"/>
                <a:ea typeface="+mn-lt"/>
                <a:cs typeface="+mn-lt"/>
              </a:rPr>
              <a:t> Denise Haynes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650" b="1" dirty="0">
                <a:solidFill>
                  <a:schemeClr val="tx1"/>
                </a:solidFill>
                <a:latin typeface="Aptos Narrow" panose="020B0004020202020204" pitchFamily="34" charset="0"/>
                <a:ea typeface="Calibri"/>
                <a:cs typeface="Calibri"/>
              </a:rPr>
              <a:t> </a:t>
            </a:r>
            <a:r>
              <a:rPr lang="en-US" sz="1650" b="1" dirty="0" err="1">
                <a:solidFill>
                  <a:schemeClr val="tx1"/>
                </a:solidFill>
                <a:latin typeface="Aptos Narrow" panose="020B0004020202020204" pitchFamily="34" charset="0"/>
                <a:ea typeface="+mn-lt"/>
                <a:cs typeface="+mn-lt"/>
              </a:rPr>
              <a:t>Indivíduo</a:t>
            </a:r>
            <a:r>
              <a:rPr lang="en-US" sz="1650" b="1" dirty="0">
                <a:solidFill>
                  <a:schemeClr val="tx1"/>
                </a:solidFill>
                <a:latin typeface="Aptos Narrow" panose="020B0004020202020204" pitchFamily="34" charset="0"/>
                <a:ea typeface="Calibri"/>
                <a:cs typeface="Calibri"/>
              </a:rPr>
              <a:t>:</a:t>
            </a:r>
            <a:r>
              <a:rPr lang="en-US" sz="1650" dirty="0">
                <a:solidFill>
                  <a:schemeClr val="tx1"/>
                </a:solidFill>
                <a:latin typeface="Aptos Narrow" panose="020B0004020202020204" pitchFamily="34" charset="0"/>
                <a:ea typeface="Calibri"/>
                <a:cs typeface="Calibri"/>
              </a:rPr>
              <a:t> David English</a:t>
            </a:r>
          </a:p>
        </p:txBody>
      </p:sp>
    </p:spTree>
    <p:extLst>
      <p:ext uri="{BB962C8B-B14F-4D97-AF65-F5344CB8AC3E}">
        <p14:creationId xmlns:p14="http://schemas.microsoft.com/office/powerpoint/2010/main" val="2318505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BCA720-D29C-F0F6-6136-8D0F7D66F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2D942-FBCE-D8F5-09BD-7BCF97BB1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tos Display" panose="020B0004020202020204" pitchFamily="34" charset="0"/>
              </a:rPr>
              <a:t>Normas da </a:t>
            </a:r>
            <a:r>
              <a:rPr lang="en-US" dirty="0" err="1">
                <a:latin typeface="Aptos Display" panose="020B0004020202020204" pitchFamily="34" charset="0"/>
              </a:rPr>
              <a:t>Força-Tarefa</a:t>
            </a:r>
            <a:endParaRPr lang="en-US" dirty="0">
              <a:latin typeface="Aptos Display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9F0E8A-DA1D-4751-9A34-B9FA9C945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788" y="2097996"/>
            <a:ext cx="10786280" cy="4046107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750" dirty="0">
                <a:solidFill>
                  <a:srgbClr val="000000"/>
                </a:solidFill>
                <a:latin typeface="Aptos Narrow" panose="020B0004020202020204" pitchFamily="34" charset="0"/>
              </a:rPr>
              <a:t>  </a:t>
            </a:r>
            <a:r>
              <a:rPr lang="pt-BR" sz="1750" dirty="0">
                <a:solidFill>
                  <a:srgbClr val="000000"/>
                </a:solidFill>
                <a:latin typeface="Aptos Narrow" panose="020B0004020202020204" pitchFamily="34" charset="0"/>
              </a:rPr>
              <a:t>Todos os avisos de reunião serão publicados oficialmente, em conformidade com os requisitos da Lei de Reuniões Abertas</a:t>
            </a:r>
            <a:r>
              <a:rPr lang="en-US" sz="1750" dirty="0">
                <a:solidFill>
                  <a:srgbClr val="000000"/>
                </a:solidFill>
                <a:latin typeface="Aptos Narrow" panose="020B0004020202020204" pitchFamily="34" charset="0"/>
              </a:rPr>
              <a:t>. </a:t>
            </a:r>
            <a:endParaRPr lang="en-US" sz="1750" dirty="0">
              <a:solidFill>
                <a:srgbClr val="000000"/>
              </a:solidFill>
              <a:latin typeface="Aptos Narrow" panose="020B0004020202020204" pitchFamily="34" charset="0"/>
              <a:ea typeface="Calibri" panose="020F0502020204030204"/>
              <a:cs typeface="Calibri" panose="020F0502020204030204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750" dirty="0">
                <a:solidFill>
                  <a:srgbClr val="000000"/>
                </a:solidFill>
                <a:latin typeface="Aptos Narrow" panose="020B0004020202020204" pitchFamily="34" charset="0"/>
              </a:rPr>
              <a:t>  </a:t>
            </a:r>
            <a:r>
              <a:rPr lang="pt-BR" sz="1750" dirty="0">
                <a:solidFill>
                  <a:srgbClr val="000000"/>
                </a:solidFill>
                <a:latin typeface="Aptos Narrow" panose="020B0004020202020204" pitchFamily="34" charset="0"/>
              </a:rPr>
              <a:t>As pautas serão distribuídas com, no mínimo, 48 horas de antecedência e incluirão tópicos claros para discussão</a:t>
            </a:r>
            <a:r>
              <a:rPr lang="en-US" sz="1750" dirty="0">
                <a:solidFill>
                  <a:srgbClr val="000000"/>
                </a:solidFill>
                <a:latin typeface="Aptos Narrow" panose="020B0004020202020204" pitchFamily="34" charset="0"/>
              </a:rPr>
              <a:t>. </a:t>
            </a:r>
            <a:endParaRPr lang="en-US" sz="1750" dirty="0">
              <a:solidFill>
                <a:srgbClr val="000000"/>
              </a:solidFill>
              <a:latin typeface="Aptos Narrow" panose="020B0004020202020204" pitchFamily="34" charset="0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750" dirty="0">
                <a:solidFill>
                  <a:srgbClr val="000000"/>
                </a:solidFill>
                <a:latin typeface="Aptos Narrow" panose="020B0004020202020204" pitchFamily="34" charset="0"/>
              </a:rPr>
              <a:t>  </a:t>
            </a:r>
            <a:r>
              <a:rPr lang="pt-BR" sz="1750" dirty="0">
                <a:solidFill>
                  <a:srgbClr val="000000"/>
                </a:solidFill>
                <a:latin typeface="Aptos Narrow" panose="020B0004020202020204" pitchFamily="34" charset="0"/>
              </a:rPr>
              <a:t>As atas das reuniões serão disponibilizadas ao público dentro de prazo razoável</a:t>
            </a:r>
            <a:r>
              <a:rPr lang="en-US" sz="1750" dirty="0">
                <a:solidFill>
                  <a:srgbClr val="000000"/>
                </a:solidFill>
                <a:latin typeface="Aptos Narrow" panose="020B0004020202020204" pitchFamily="34" charset="0"/>
              </a:rPr>
              <a:t>. </a:t>
            </a:r>
            <a:endParaRPr lang="en-US" sz="1750" dirty="0">
              <a:solidFill>
                <a:srgbClr val="000000"/>
              </a:solidFill>
              <a:latin typeface="Aptos Narrow" panose="020B0004020202020204" pitchFamily="34" charset="0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750" dirty="0">
                <a:solidFill>
                  <a:srgbClr val="000000"/>
                </a:solidFill>
                <a:latin typeface="Aptos Narrow" panose="020B0004020202020204" pitchFamily="34" charset="0"/>
              </a:rPr>
              <a:t>  </a:t>
            </a:r>
            <a:r>
              <a:rPr lang="pt-BR" sz="1750" dirty="0">
                <a:solidFill>
                  <a:srgbClr val="000000"/>
                </a:solidFill>
                <a:latin typeface="Aptos Narrow" panose="020B0004020202020204" pitchFamily="34" charset="0"/>
              </a:rPr>
              <a:t>Não haverá deliberação ou tomada de decisão fora de reuniões oficialmente convocadas e divulgadas</a:t>
            </a:r>
            <a:r>
              <a:rPr lang="en-US" sz="1750" dirty="0">
                <a:solidFill>
                  <a:srgbClr val="000000"/>
                </a:solidFill>
                <a:latin typeface="Aptos Narrow" panose="020B0004020202020204" pitchFamily="34" charset="0"/>
              </a:rPr>
              <a:t>. </a:t>
            </a:r>
            <a:endParaRPr lang="en-US" sz="1750" dirty="0">
              <a:solidFill>
                <a:srgbClr val="000000"/>
              </a:solidFill>
              <a:latin typeface="Aptos Narrow" panose="020B0004020202020204" pitchFamily="34" charset="0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750" dirty="0">
                <a:solidFill>
                  <a:srgbClr val="000000"/>
                </a:solidFill>
                <a:latin typeface="Aptos Narrow" panose="020B0004020202020204" pitchFamily="34" charset="0"/>
              </a:rPr>
              <a:t>  </a:t>
            </a:r>
            <a:r>
              <a:rPr lang="pt-BR" sz="1750" dirty="0">
                <a:solidFill>
                  <a:srgbClr val="000000"/>
                </a:solidFill>
                <a:latin typeface="Aptos Narrow" panose="020B0004020202020204" pitchFamily="34" charset="0"/>
              </a:rPr>
              <a:t>Os membros ouvirão de forma ativa e respeitosa todos os participantes, inclusive durante os comentários do público</a:t>
            </a:r>
            <a:r>
              <a:rPr lang="en-US" sz="1750" dirty="0">
                <a:solidFill>
                  <a:srgbClr val="000000"/>
                </a:solidFill>
                <a:latin typeface="Aptos Narrow" panose="020B0004020202020204" pitchFamily="34" charset="0"/>
              </a:rPr>
              <a:t>. </a:t>
            </a:r>
            <a:endParaRPr lang="en-US" sz="1750" dirty="0">
              <a:solidFill>
                <a:srgbClr val="000000"/>
              </a:solidFill>
              <a:latin typeface="Aptos Narrow" panose="020B0004020202020204" pitchFamily="34" charset="0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750" dirty="0">
                <a:solidFill>
                  <a:srgbClr val="000000"/>
                </a:solidFill>
                <a:latin typeface="Aptos Narrow" panose="020B0004020202020204" pitchFamily="34" charset="0"/>
              </a:rPr>
              <a:t>  </a:t>
            </a:r>
            <a:r>
              <a:rPr lang="pt-BR" sz="1750" dirty="0">
                <a:solidFill>
                  <a:srgbClr val="000000"/>
                </a:solidFill>
                <a:latin typeface="Aptos Narrow" panose="020B0004020202020204" pitchFamily="34" charset="0"/>
              </a:rPr>
              <a:t>Eventuais divergências serão manifestadas de maneira construtiva, com foco nas ideias, e não nas pessoas</a:t>
            </a:r>
            <a:r>
              <a:rPr lang="en-US" sz="1750" dirty="0">
                <a:solidFill>
                  <a:srgbClr val="000000"/>
                </a:solidFill>
                <a:latin typeface="Aptos Narrow" panose="020B0004020202020204" pitchFamily="34" charset="0"/>
              </a:rPr>
              <a:t>. </a:t>
            </a:r>
            <a:endParaRPr lang="en-US" sz="1750" dirty="0">
              <a:solidFill>
                <a:srgbClr val="000000"/>
              </a:solidFill>
              <a:latin typeface="Aptos Narrow" panose="020B0004020202020204" pitchFamily="34" charset="0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750" dirty="0">
                <a:solidFill>
                  <a:srgbClr val="000000"/>
                </a:solidFill>
                <a:latin typeface="Aptos Narrow" panose="020B0004020202020204" pitchFamily="34" charset="0"/>
              </a:rPr>
              <a:t>  </a:t>
            </a:r>
            <a:r>
              <a:rPr lang="pt-BR" sz="1750" dirty="0">
                <a:solidFill>
                  <a:srgbClr val="000000"/>
                </a:solidFill>
                <a:latin typeface="Aptos Narrow" panose="020B0004020202020204" pitchFamily="34" charset="0"/>
              </a:rPr>
              <a:t>As interrupções serão minimizadas para garantir participação equitativa dos copresidentes</a:t>
            </a:r>
            <a:r>
              <a:rPr lang="en-US" sz="1750" dirty="0">
                <a:solidFill>
                  <a:srgbClr val="000000"/>
                </a:solidFill>
                <a:latin typeface="Aptos Narrow" panose="020B0004020202020204" pitchFamily="34" charset="0"/>
              </a:rPr>
              <a:t>. </a:t>
            </a:r>
            <a:endParaRPr lang="en-US" sz="1750" dirty="0">
              <a:solidFill>
                <a:srgbClr val="000000"/>
              </a:solidFill>
              <a:latin typeface="Aptos Narrow" panose="020B0004020202020204" pitchFamily="34" charset="0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750" dirty="0">
                <a:solidFill>
                  <a:srgbClr val="000000"/>
                </a:solidFill>
                <a:latin typeface="Aptos Narrow" panose="020B0004020202020204" pitchFamily="34" charset="0"/>
              </a:rPr>
              <a:t>  </a:t>
            </a:r>
            <a:r>
              <a:rPr lang="pt-BR" sz="1750" dirty="0">
                <a:solidFill>
                  <a:srgbClr val="000000"/>
                </a:solidFill>
                <a:latin typeface="Aptos Narrow" panose="020B0004020202020204" pitchFamily="34" charset="0"/>
              </a:rPr>
              <a:t>Será reservado tempo para manifestação do público, com diretrizes claras quanto à duração e ao formato</a:t>
            </a:r>
            <a:r>
              <a:rPr lang="en-US" sz="1750" dirty="0">
                <a:solidFill>
                  <a:srgbClr val="000000"/>
                </a:solidFill>
                <a:latin typeface="Aptos Narrow" panose="020B0004020202020204" pitchFamily="34" charset="0"/>
              </a:rPr>
              <a:t>. </a:t>
            </a:r>
            <a:endParaRPr lang="en-US" sz="1750" dirty="0">
              <a:solidFill>
                <a:srgbClr val="000000"/>
              </a:solidFill>
              <a:latin typeface="Aptos Narrow" panose="020B0004020202020204" pitchFamily="34" charset="0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750" dirty="0">
                <a:solidFill>
                  <a:srgbClr val="000000"/>
                </a:solidFill>
                <a:latin typeface="Aptos Narrow" panose="020B0004020202020204" pitchFamily="34" charset="0"/>
              </a:rPr>
              <a:t>  </a:t>
            </a:r>
            <a:r>
              <a:rPr lang="pt-BR" sz="1750" dirty="0">
                <a:solidFill>
                  <a:srgbClr val="000000"/>
                </a:solidFill>
                <a:latin typeface="Aptos Narrow" panose="020B0004020202020204" pitchFamily="34" charset="0"/>
              </a:rPr>
              <a:t>Os membros reconhecerão e considerarão as contribuições do público como parte do processo de tomada de decisão</a:t>
            </a:r>
            <a:r>
              <a:rPr lang="en-US" sz="1750" dirty="0">
                <a:solidFill>
                  <a:srgbClr val="000000"/>
                </a:solidFill>
                <a:latin typeface="Aptos Narrow" panose="020B0004020202020204" pitchFamily="34" charset="0"/>
              </a:rPr>
              <a:t>. </a:t>
            </a:r>
            <a:endParaRPr lang="en-US" sz="1750" dirty="0">
              <a:solidFill>
                <a:srgbClr val="000000"/>
              </a:solidFill>
              <a:latin typeface="Aptos Narrow" panose="020B0004020202020204" pitchFamily="34" charset="0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endParaRPr lang="en-US" sz="2400" dirty="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39520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A4BED5-4DFF-D7C2-8938-BD25F01A86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DDC83-9886-CF7E-F97D-71AAA0F34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tos Display"/>
              </a:rPr>
              <a:t>Normas de </a:t>
            </a:r>
            <a:r>
              <a:rPr lang="en-US" dirty="0" err="1">
                <a:latin typeface="Aptos Display"/>
              </a:rPr>
              <a:t>Força-Tarefa</a:t>
            </a:r>
            <a:r>
              <a:rPr lang="en-US" dirty="0">
                <a:latin typeface="Aptos Display"/>
              </a:rPr>
              <a:t> (</a:t>
            </a:r>
            <a:r>
              <a:rPr lang="en-US" dirty="0" err="1">
                <a:latin typeface="Aptos Display"/>
              </a:rPr>
              <a:t>continuação</a:t>
            </a:r>
            <a:r>
              <a:rPr lang="en-US" dirty="0">
                <a:latin typeface="Aptos Display"/>
              </a:rPr>
              <a:t>)</a:t>
            </a:r>
            <a:endParaRPr lang="en-US" dirty="0">
              <a:latin typeface="Aptos Display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99F87E-1996-C408-B8CA-56F6AC41F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549" y="1902599"/>
            <a:ext cx="10990996" cy="4398674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pt-BR" sz="1850" dirty="0">
                <a:solidFill>
                  <a:srgbClr val="000000"/>
                </a:solidFill>
                <a:latin typeface="Aptos Narrow" panose="020B0004020202020204" pitchFamily="34" charset="0"/>
              </a:rPr>
              <a:t>Será garantido acesso linguístico e disponibilizadas adaptações necessárias para assegurar participação inclusiva</a:t>
            </a:r>
            <a:r>
              <a:rPr lang="en-US" sz="1850" dirty="0">
                <a:solidFill>
                  <a:srgbClr val="000000"/>
                </a:solidFill>
                <a:latin typeface="Aptos Narrow" panose="020B0004020202020204" pitchFamily="34" charset="0"/>
              </a:rPr>
              <a:t>. </a:t>
            </a:r>
            <a:endParaRPr lang="en-US" sz="1850" dirty="0">
              <a:solidFill>
                <a:srgbClr val="000000"/>
              </a:solidFill>
              <a:latin typeface="Aptos Narrow" panose="020B0004020202020204" pitchFamily="34" charset="0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pt-BR" sz="1850" dirty="0">
                <a:solidFill>
                  <a:srgbClr val="000000"/>
                </a:solidFill>
                <a:latin typeface="Aptos Narrow" panose="020B0004020202020204" pitchFamily="34" charset="0"/>
              </a:rPr>
              <a:t>As reuniões serão realizadas em locais acessíveis e/ou em formato virtual, a fim de atender a diferentes necessidades</a:t>
            </a:r>
            <a:r>
              <a:rPr lang="en-US" sz="1850" dirty="0">
                <a:solidFill>
                  <a:srgbClr val="000000"/>
                </a:solidFill>
                <a:latin typeface="Aptos Narrow" panose="020B0004020202020204" pitchFamily="34" charset="0"/>
              </a:rPr>
              <a:t>. </a:t>
            </a:r>
            <a:endParaRPr lang="en-US" sz="1850" dirty="0">
              <a:solidFill>
                <a:srgbClr val="000000"/>
              </a:solidFill>
              <a:latin typeface="Aptos Narrow" panose="020B0004020202020204" pitchFamily="34" charset="0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pt-BR" sz="1850" dirty="0">
                <a:solidFill>
                  <a:srgbClr val="000000"/>
                </a:solidFill>
                <a:latin typeface="Aptos Narrow" panose="020B0004020202020204" pitchFamily="34" charset="0"/>
              </a:rPr>
              <a:t>Os materiais serão disponibilizados em linguagem simples e traduzidos</a:t>
            </a:r>
            <a:r>
              <a:rPr lang="en-US" sz="1850" dirty="0">
                <a:solidFill>
                  <a:srgbClr val="000000"/>
                </a:solidFill>
                <a:latin typeface="Aptos Narrow" panose="020B0004020202020204" pitchFamily="34" charset="0"/>
              </a:rPr>
              <a:t>. </a:t>
            </a:r>
            <a:endParaRPr lang="en-US" sz="1850" dirty="0">
              <a:solidFill>
                <a:srgbClr val="000000"/>
              </a:solidFill>
              <a:latin typeface="Aptos Narrow" panose="020B0004020202020204" pitchFamily="34" charset="0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pt-BR" sz="1850" dirty="0">
                <a:solidFill>
                  <a:srgbClr val="000000"/>
                </a:solidFill>
                <a:latin typeface="Aptos Narrow" panose="020B0004020202020204" pitchFamily="34" charset="0"/>
              </a:rPr>
              <a:t>Os membros buscarão valorizar as vozes das comunidades da linha de frente e historicamente marginalizadas</a:t>
            </a:r>
            <a:r>
              <a:rPr lang="en-US" sz="1850" dirty="0">
                <a:solidFill>
                  <a:srgbClr val="000000"/>
                </a:solidFill>
                <a:latin typeface="Aptos Narrow" panose="020B0004020202020204" pitchFamily="34" charset="0"/>
              </a:rPr>
              <a:t>. </a:t>
            </a:r>
            <a:endParaRPr lang="en-US" sz="1850" dirty="0">
              <a:solidFill>
                <a:srgbClr val="000000"/>
              </a:solidFill>
              <a:latin typeface="Aptos Narrow" panose="020B0004020202020204" pitchFamily="34" charset="0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pt-BR" sz="1850" dirty="0">
                <a:solidFill>
                  <a:srgbClr val="000000"/>
                </a:solidFill>
                <a:latin typeface="Aptos Narrow" panose="020B0004020202020204" pitchFamily="34" charset="0"/>
              </a:rPr>
              <a:t>Os membros revisarão os materiais com antecedência e comparecerão preparados para participar de forma qualificada</a:t>
            </a:r>
            <a:r>
              <a:rPr lang="en-US" sz="1850" dirty="0">
                <a:solidFill>
                  <a:srgbClr val="000000"/>
                </a:solidFill>
                <a:latin typeface="Aptos Narrow" panose="020B0004020202020204" pitchFamily="34" charset="0"/>
              </a:rPr>
              <a:t>. </a:t>
            </a:r>
            <a:endParaRPr lang="en-US" sz="1850" dirty="0">
              <a:solidFill>
                <a:srgbClr val="000000"/>
              </a:solidFill>
              <a:latin typeface="Aptos Narrow" panose="020B0004020202020204" pitchFamily="34" charset="0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pt-BR" sz="1850" dirty="0">
                <a:solidFill>
                  <a:srgbClr val="000000"/>
                </a:solidFill>
                <a:latin typeface="Aptos Narrow" panose="020B0004020202020204" pitchFamily="34" charset="0"/>
              </a:rPr>
              <a:t>Espera-se assiduidade e pontualidade; os membros deverão notificar os copresidentes com antecedência caso não possam comparecer. Poderão indicar um representante para participar publicamente da reunião, mas esse representante não terá direito a voto nem posição formal na Força-Tarefa</a:t>
            </a:r>
            <a:r>
              <a:rPr lang="en-US" sz="1850" dirty="0">
                <a:solidFill>
                  <a:srgbClr val="000000"/>
                </a:solidFill>
                <a:latin typeface="Aptos Narrow" panose="020B0004020202020204" pitchFamily="34" charset="0"/>
              </a:rPr>
              <a:t>.</a:t>
            </a:r>
            <a:endParaRPr lang="en-US" sz="1850" dirty="0">
              <a:solidFill>
                <a:srgbClr val="000000"/>
              </a:solidFill>
              <a:latin typeface="Aptos Narrow" panose="020B0004020202020204" pitchFamily="34" charset="0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pt-BR" sz="1850" dirty="0">
                <a:solidFill>
                  <a:srgbClr val="000000"/>
                </a:solidFill>
                <a:latin typeface="Aptos Narrow" panose="020B0004020202020204" pitchFamily="34" charset="0"/>
              </a:rPr>
              <a:t>Conflitos de interesse deverão ser declarados e administrados em conformidade com as orientações aplicáveis</a:t>
            </a:r>
            <a:r>
              <a:rPr lang="en-US" sz="1850" dirty="0">
                <a:solidFill>
                  <a:srgbClr val="000000"/>
                </a:solidFill>
                <a:latin typeface="Aptos Narrow" panose="020B0004020202020204" pitchFamily="34" charset="0"/>
              </a:rPr>
              <a:t>. </a:t>
            </a:r>
            <a:endParaRPr lang="en-US" sz="1850" dirty="0">
              <a:solidFill>
                <a:srgbClr val="000000"/>
              </a:solidFill>
              <a:latin typeface="Aptos Narrow" panose="020B0004020202020204" pitchFamily="34" charset="0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pt-BR" sz="1850" dirty="0">
                <a:solidFill>
                  <a:srgbClr val="000000"/>
                </a:solidFill>
                <a:latin typeface="Aptos Narrow" panose="020B0004020202020204" pitchFamily="34" charset="0"/>
              </a:rPr>
              <a:t>As normas serão revisadas periodicamente para refletir necessidades e contribuições em constante evolução</a:t>
            </a:r>
            <a:r>
              <a:rPr lang="en-US" sz="1850" dirty="0">
                <a:solidFill>
                  <a:srgbClr val="000000"/>
                </a:solidFill>
                <a:latin typeface="Aptos Narrow" panose="020B0004020202020204" pitchFamily="34" charset="0"/>
              </a:rPr>
              <a:t>. </a:t>
            </a:r>
            <a:endParaRPr lang="en-US" sz="1850" dirty="0">
              <a:solidFill>
                <a:srgbClr val="000000"/>
              </a:solidFill>
              <a:latin typeface="Aptos Narrow" panose="020B0004020202020204" pitchFamily="34" charset="0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pt-BR" sz="1850" dirty="0">
                <a:solidFill>
                  <a:srgbClr val="000000"/>
                </a:solidFill>
                <a:latin typeface="Aptos Narrow" panose="020B0004020202020204" pitchFamily="34" charset="0"/>
              </a:rPr>
              <a:t>Os membros são incentivados a sugerir melhorias nos processos das reuniões e nas medidas de acessibilidade</a:t>
            </a:r>
            <a:r>
              <a:rPr lang="en-US" sz="1850" dirty="0">
                <a:solidFill>
                  <a:srgbClr val="000000"/>
                </a:solidFill>
                <a:latin typeface="Aptos Narrow" panose="020B0004020202020204" pitchFamily="34" charset="0"/>
              </a:rPr>
              <a:t>. </a:t>
            </a:r>
          </a:p>
          <a:p>
            <a:pPr marL="383540" lvl="1">
              <a:buFont typeface="Wingdings" panose="05000000000000000000" pitchFamily="2" charset="2"/>
              <a:buChar char="§"/>
            </a:pPr>
            <a:endParaRPr lang="en-US" dirty="0"/>
          </a:p>
          <a:p>
            <a:pPr marL="383540" lvl="1">
              <a:buFont typeface="Wingdings" panose="05000000000000000000" pitchFamily="2" charset="2"/>
              <a:buChar char="§"/>
            </a:pPr>
            <a:endParaRPr lang="en-US" sz="2400" dirty="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662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1268C-D8A9-B8D6-C176-4382FEF53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/>
                <a:cs typeface="Arial"/>
              </a:rPr>
              <a:t>Pauta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9C73ACE-61FC-A6E5-509B-9AFAC69E7415}"/>
              </a:ext>
            </a:extLst>
          </p:cNvPr>
          <p:cNvSpPr txBox="1">
            <a:spLocks/>
          </p:cNvSpPr>
          <p:nvPr/>
        </p:nvSpPr>
        <p:spPr>
          <a:xfrm>
            <a:off x="1177813" y="1820633"/>
            <a:ext cx="10506161" cy="4286934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pt-BR" sz="1800" dirty="0">
                <a:solidFill>
                  <a:srgbClr val="404040"/>
                </a:solidFill>
                <a:latin typeface="Aptos Narrow" panose="020B0004020202020204" pitchFamily="34" charset="0"/>
              </a:rPr>
              <a:t>Boas-vindas e Chamada Nominal (tempo sugerido: 15 min)</a:t>
            </a:r>
            <a:endParaRPr lang="en-US" sz="1800" dirty="0">
              <a:solidFill>
                <a:srgbClr val="404040"/>
              </a:solidFill>
              <a:latin typeface="Aptos Narrow" panose="020B0004020202020204" pitchFamily="34" charset="0"/>
              <a:ea typeface="Calibri" panose="020F0502020204030204"/>
              <a:cs typeface="Calibri" panose="020F0502020204030204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pt-BR" sz="1800" dirty="0">
                <a:solidFill>
                  <a:srgbClr val="404040"/>
                </a:solidFill>
                <a:latin typeface="Aptos Narrow" panose="020B0004020202020204" pitchFamily="34" charset="0"/>
              </a:rPr>
              <a:t>Considerações da Subsecretária Power, da Comissária </a:t>
            </a:r>
            <a:r>
              <a:rPr lang="pt-BR" sz="1800" dirty="0" err="1">
                <a:solidFill>
                  <a:srgbClr val="404040"/>
                </a:solidFill>
                <a:latin typeface="Aptos Narrow" panose="020B0004020202020204" pitchFamily="34" charset="0"/>
              </a:rPr>
              <a:t>LaChapelle</a:t>
            </a:r>
            <a:r>
              <a:rPr lang="pt-BR" sz="1800" dirty="0">
                <a:solidFill>
                  <a:srgbClr val="404040"/>
                </a:solidFill>
                <a:latin typeface="Aptos Narrow" panose="020B0004020202020204" pitchFamily="34" charset="0"/>
              </a:rPr>
              <a:t>, da Representante Decker e de membros da delegação ou equipe (tempo sugerido: 15 min)</a:t>
            </a:r>
            <a:endParaRPr lang="en-US" sz="1800" dirty="0">
              <a:solidFill>
                <a:srgbClr val="404040"/>
              </a:solidFill>
              <a:latin typeface="Aptos Narrow" panose="020B0004020202020204" pitchFamily="34" charset="0"/>
              <a:ea typeface="+mn-lt"/>
              <a:cs typeface="+mn-lt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pt-BR" sz="1800" dirty="0">
                <a:solidFill>
                  <a:srgbClr val="404040"/>
                </a:solidFill>
                <a:latin typeface="Aptos Narrow" panose="020B0004020202020204" pitchFamily="34" charset="0"/>
              </a:rPr>
              <a:t>Reflexões e Construção de Visão da Força-Tarefa (tempo sugerido: 45 min)</a:t>
            </a:r>
            <a:endParaRPr lang="en-US" sz="1800" dirty="0">
              <a:solidFill>
                <a:srgbClr val="404040"/>
              </a:solidFill>
              <a:latin typeface="Aptos Narrow" panose="020B0004020202020204" pitchFamily="34" charset="0"/>
              <a:ea typeface="+mn-lt"/>
              <a:cs typeface="+mn-lt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pt-BR" sz="1800" dirty="0">
                <a:solidFill>
                  <a:srgbClr val="404040"/>
                </a:solidFill>
                <a:latin typeface="Aptos Narrow" panose="020B0004020202020204" pitchFamily="34" charset="0"/>
              </a:rPr>
              <a:t>Discussão sobre o feedback coletado nas audiências públicas do outono, no engajamento nos bairros e na pesquisa virtual (tempo sugerido: 45 min)</a:t>
            </a:r>
            <a:endParaRPr lang="en-US" sz="1800" dirty="0">
              <a:solidFill>
                <a:srgbClr val="404040"/>
              </a:solidFill>
              <a:latin typeface="Aptos Narrow" panose="020B0004020202020204" pitchFamily="34" charset="0"/>
              <a:ea typeface="+mn-lt"/>
              <a:cs typeface="+mn-lt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pt-BR" sz="1800" dirty="0">
                <a:solidFill>
                  <a:srgbClr val="404040"/>
                </a:solidFill>
                <a:latin typeface="Aptos Narrow" panose="020B0004020202020204" pitchFamily="34" charset="0"/>
              </a:rPr>
              <a:t>Intervalo (tempo sugerido: 5 min)</a:t>
            </a:r>
            <a:endParaRPr lang="en-US" sz="1800" dirty="0">
              <a:solidFill>
                <a:srgbClr val="404040"/>
              </a:solidFill>
              <a:latin typeface="Aptos Narrow" panose="020B0004020202020204" pitchFamily="34" charset="0"/>
              <a:ea typeface="+mn-lt"/>
              <a:cs typeface="+mn-lt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pt-BR" sz="1800" dirty="0">
                <a:solidFill>
                  <a:srgbClr val="404040"/>
                </a:solidFill>
                <a:latin typeface="Aptos Narrow" panose="020B0004020202020204" pitchFamily="34" charset="0"/>
              </a:rPr>
              <a:t>Discussão do Plano de Projeto para o período de janeiro a junho (tempo sugerido: 20 min)</a:t>
            </a:r>
            <a:endParaRPr lang="en-US" sz="1800" dirty="0">
              <a:solidFill>
                <a:srgbClr val="404040"/>
              </a:solidFill>
              <a:latin typeface="Aptos Narrow" panose="020B0004020202020204" pitchFamily="34" charset="0"/>
              <a:ea typeface="+mn-lt"/>
              <a:cs typeface="+mn-lt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pt-BR" sz="1800" dirty="0">
                <a:solidFill>
                  <a:srgbClr val="404040"/>
                </a:solidFill>
                <a:latin typeface="Aptos Narrow" panose="020B0004020202020204" pitchFamily="34" charset="0"/>
              </a:rPr>
              <a:t>Planejamento de futuros grupos focais (tempo sugerido: 5 min)</a:t>
            </a:r>
            <a:endParaRPr lang="en-US" sz="1800" dirty="0">
              <a:solidFill>
                <a:srgbClr val="404040"/>
              </a:solidFill>
              <a:latin typeface="Aptos Narrow" panose="020B0004020202020204" pitchFamily="34" charset="0"/>
              <a:ea typeface="+mn-lt"/>
              <a:cs typeface="+mn-lt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pt-BR" sz="1800" dirty="0">
                <a:solidFill>
                  <a:srgbClr val="404040"/>
                </a:solidFill>
                <a:latin typeface="Aptos Narrow" panose="020B0004020202020204" pitchFamily="34" charset="0"/>
              </a:rPr>
              <a:t>Revisão da ata da Reunião nº 5, de 1º de dezembro [Votação] (tempo sugerido: 10 min)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pt-BR" sz="1800" dirty="0">
                <a:solidFill>
                  <a:srgbClr val="404040"/>
                </a:solidFill>
                <a:latin typeface="Aptos Narrow" panose="020B0004020202020204" pitchFamily="34" charset="0"/>
              </a:rPr>
              <a:t>Comentários do público (conforme o tempo permitir)</a:t>
            </a:r>
            <a:endParaRPr lang="en-US" sz="1800" dirty="0">
              <a:solidFill>
                <a:srgbClr val="404040"/>
              </a:solidFill>
              <a:latin typeface="Aptos Narrow" panose="020B0004020202020204" pitchFamily="34" charset="0"/>
              <a:ea typeface="+mn-lt"/>
              <a:cs typeface="+mn-lt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pt-BR" sz="1800" dirty="0">
                <a:solidFill>
                  <a:srgbClr val="404040"/>
                </a:solidFill>
                <a:latin typeface="Aptos Narrow" panose="020B0004020202020204" pitchFamily="34" charset="0"/>
              </a:rPr>
              <a:t>Encerramento [Votação] (tempo sugerido: 5 min)</a:t>
            </a:r>
            <a:endParaRPr lang="en-US" sz="1800" dirty="0">
              <a:solidFill>
                <a:srgbClr val="404040"/>
              </a:solidFill>
              <a:latin typeface="Aptos Narrow" panose="020B0004020202020204" pitchFamily="34" charset="0"/>
              <a:ea typeface="+mn-lt"/>
              <a:cs typeface="+mn-lt"/>
            </a:endParaRPr>
          </a:p>
          <a:p>
            <a:pPr marL="383540" lvl="1">
              <a:buClr>
                <a:srgbClr val="99CB38"/>
              </a:buClr>
            </a:pPr>
            <a:endParaRPr lang="en-US" dirty="0">
              <a:solidFill>
                <a:schemeClr val="tx1"/>
              </a:solidFill>
              <a:latin typeface="Aptos Narrow"/>
              <a:ea typeface="Calibri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9753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1EE347-B4BF-29B7-F75B-3EA50674B4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46077-B1A9-3B53-0E31-05901AE03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Aptos Display" panose="020B0004020202020204" pitchFamily="34" charset="0"/>
              </a:rPr>
              <a:t>Quais são os objetivos desta Força-Tarefa</a:t>
            </a:r>
            <a:r>
              <a:rPr lang="en-US" dirty="0">
                <a:latin typeface="Aptos Display" panose="020B0004020202020204" pitchFamily="34" charset="0"/>
                <a:ea typeface="Calibri Light"/>
                <a:cs typeface="Calibri Light"/>
              </a:rPr>
              <a:t>?</a:t>
            </a:r>
            <a:endParaRPr lang="en-US" dirty="0">
              <a:latin typeface="Aptos Display" panose="020B00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039BAE6-F040-A227-3D37-7B59BA0E19DF}"/>
              </a:ext>
            </a:extLst>
          </p:cNvPr>
          <p:cNvSpPr>
            <a:spLocks noGrp="1"/>
          </p:cNvSpPr>
          <p:nvPr/>
        </p:nvSpPr>
        <p:spPr>
          <a:xfrm>
            <a:off x="985520" y="2160694"/>
            <a:ext cx="10058400" cy="4187915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t-BR" sz="2200" dirty="0">
                <a:latin typeface="Aptos Narrow" panose="020B0004020202020204" pitchFamily="34" charset="0"/>
              </a:rPr>
              <a:t>Elaborar recomendações ao Departamento de Conservação e Recreação (DCR) para assegurar</a:t>
            </a:r>
            <a:r>
              <a:rPr lang="en-US" sz="2200" dirty="0">
                <a:latin typeface="Aptos Narrow" panose="020B0004020202020204" pitchFamily="34" charset="0"/>
              </a:rPr>
              <a:t>:</a:t>
            </a:r>
          </a:p>
          <a:p>
            <a:pPr marL="566420" lvl="2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200" dirty="0">
                <a:latin typeface="Aptos Narrow" panose="020B0004020202020204" pitchFamily="34" charset="0"/>
              </a:rPr>
              <a:t>  </a:t>
            </a:r>
            <a:r>
              <a:rPr lang="pt-BR" sz="2200" dirty="0">
                <a:latin typeface="Aptos Narrow" panose="020B0004020202020204" pitchFamily="34" charset="0"/>
              </a:rPr>
              <a:t>Acesso equitativo ao Charles River, especialmente no trecho entre a Ponte Longfellow e a Ponte Eliot</a:t>
            </a:r>
            <a:endParaRPr lang="en-US" sz="2200" dirty="0">
              <a:latin typeface="Aptos Narrow" panose="020B0004020202020204" pitchFamily="34" charset="0"/>
            </a:endParaRPr>
          </a:p>
          <a:p>
            <a:pPr marL="566420" lvl="2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200" dirty="0">
                <a:latin typeface="Aptos Narrow" panose="020B0004020202020204" pitchFamily="34" charset="0"/>
              </a:rPr>
              <a:t>  </a:t>
            </a:r>
            <a:r>
              <a:rPr lang="pt-BR" sz="2200" dirty="0">
                <a:latin typeface="Aptos Narrow" panose="020B0004020202020204" pitchFamily="34" charset="0"/>
              </a:rPr>
              <a:t>Processos inclusivos de engajamento e tomada de decisão</a:t>
            </a:r>
            <a:r>
              <a:rPr lang="en-US" sz="2200" dirty="0">
                <a:latin typeface="Aptos Narrow" panose="020B0004020202020204" pitchFamily="34" charset="0"/>
              </a:rPr>
              <a:t>  </a:t>
            </a:r>
          </a:p>
          <a:p>
            <a:pPr marL="566420" lvl="2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200" dirty="0">
                <a:latin typeface="Aptos Narrow" panose="020B0004020202020204" pitchFamily="34" charset="0"/>
              </a:rPr>
              <a:t>  </a:t>
            </a:r>
            <a:r>
              <a:rPr lang="pt-BR" sz="2200" dirty="0">
                <a:latin typeface="Aptos Narrow" panose="020B0004020202020204" pitchFamily="34" charset="0"/>
              </a:rPr>
              <a:t>Melhoria na comunicação com todas as partes interessadas</a:t>
            </a:r>
            <a:endParaRPr lang="en-US" sz="2200" dirty="0">
              <a:latin typeface="Aptos Narrow" panose="020B0004020202020204" pitchFamily="34" charset="0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400" dirty="0">
              <a:latin typeface="Aptos Narrow"/>
            </a:endParaRPr>
          </a:p>
        </p:txBody>
      </p:sp>
    </p:spTree>
    <p:extLst>
      <p:ext uri="{BB962C8B-B14F-4D97-AF65-F5344CB8AC3E}">
        <p14:creationId xmlns:p14="http://schemas.microsoft.com/office/powerpoint/2010/main" val="334417312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A98940F2259D4AA15776BBE75254EA" ma:contentTypeVersion="5" ma:contentTypeDescription="Create a new document." ma:contentTypeScope="" ma:versionID="72a2f2d3193ec56d4fb2c356de615c25">
  <xsd:schema xmlns:xsd="http://www.w3.org/2001/XMLSchema" xmlns:xs="http://www.w3.org/2001/XMLSchema" xmlns:p="http://schemas.microsoft.com/office/2006/metadata/properties" xmlns:ns2="cfac202d-5dfe-4943-8fc4-9115dd8079c4" xmlns:ns3="699ac1d4-ca39-4946-aa46-a9cdf037dbb3" targetNamespace="http://schemas.microsoft.com/office/2006/metadata/properties" ma:root="true" ma:fieldsID="cd70fe20db7356ce93e04af07d3fd734" ns2:_="" ns3:_="">
    <xsd:import namespace="cfac202d-5dfe-4943-8fc4-9115dd8079c4"/>
    <xsd:import namespace="699ac1d4-ca39-4946-aa46-a9cdf037dbb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ac202d-5dfe-4943-8fc4-9115dd8079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9ac1d4-ca39-4946-aa46-a9cdf037dbb3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DF1B4A7-2522-4C55-B0CA-8B68D827813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3A0BFB8-30F4-4602-8850-AAF437458C50}">
  <ds:schemaRefs>
    <ds:schemaRef ds:uri="699ac1d4-ca39-4946-aa46-a9cdf037dbb3"/>
    <ds:schemaRef ds:uri="cfac202d-5dfe-4943-8fc4-9115dd8079c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58F6FF82-FE7A-41E4-9095-CE55FAD4DF43}">
  <ds:schemaRefs>
    <ds:schemaRef ds:uri="http://schemas.microsoft.com/office/2006/metadata/properties"/>
    <ds:schemaRef ds:uri="http://purl.org/dc/terms/"/>
    <ds:schemaRef ds:uri="http://www.w3.org/XML/1998/namespace"/>
    <ds:schemaRef ds:uri="699ac1d4-ca39-4946-aa46-a9cdf037dbb3"/>
    <ds:schemaRef ds:uri="http://schemas.microsoft.com/office/2006/documentManagement/types"/>
    <ds:schemaRef ds:uri="http://purl.org/dc/elements/1.1/"/>
    <ds:schemaRef ds:uri="cfac202d-5dfe-4943-8fc4-9115dd8079c4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4376</TotalTime>
  <Words>1960</Words>
  <Application>Microsoft Office PowerPoint</Application>
  <PresentationFormat>Widescreen</PresentationFormat>
  <Paragraphs>209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1" baseType="lpstr">
      <vt:lpstr>Aptos Display</vt:lpstr>
      <vt:lpstr>Aptos ExtraBold</vt:lpstr>
      <vt:lpstr>Aptos Narrow</vt:lpstr>
      <vt:lpstr>Arial</vt:lpstr>
      <vt:lpstr>Calibri</vt:lpstr>
      <vt:lpstr>Calibri Light</vt:lpstr>
      <vt:lpstr>Wingdings</vt:lpstr>
      <vt:lpstr>Wingdings,Sans-Serif</vt:lpstr>
      <vt:lpstr>Retrospect</vt:lpstr>
      <vt:lpstr>Força-Tarefa para Acesso Equitativo ao Charles River</vt:lpstr>
      <vt:lpstr>Notificação de gravação</vt:lpstr>
      <vt:lpstr>Logística de Interpretação</vt:lpstr>
      <vt:lpstr>Instruções de Uso do Zoom</vt:lpstr>
      <vt:lpstr> Chamada Nominal</vt:lpstr>
      <vt:lpstr>Normas da Força-Tarefa</vt:lpstr>
      <vt:lpstr>Normas de Força-Tarefa (continuação)</vt:lpstr>
      <vt:lpstr>Pauta</vt:lpstr>
      <vt:lpstr>Quais são os objetivos desta Força-Tarefa?</vt:lpstr>
      <vt:lpstr>Qual é a Entrega Final da Força-Tarefa?</vt:lpstr>
      <vt:lpstr>Revisão do Feedback do Engajamento de Outono</vt:lpstr>
      <vt:lpstr>Principais temas do Feedback</vt:lpstr>
      <vt:lpstr>Discussão sobre o Feedback</vt:lpstr>
      <vt:lpstr>Cronograma Atualizado do Projeto</vt:lpstr>
      <vt:lpstr>Plano do Projeto: Fevereiro</vt:lpstr>
      <vt:lpstr>Plano do Projeto: Março</vt:lpstr>
      <vt:lpstr>Plano do Projeto: Abril</vt:lpstr>
      <vt:lpstr>Plano do Projeto: Maio</vt:lpstr>
      <vt:lpstr>Plano do Projeto: Junho</vt:lpstr>
      <vt:lpstr>Plano para Futuros Grupos Focais [Voto]</vt:lpstr>
      <vt:lpstr>Revisão da Ata da Reunião 5 (1º de dezembro) [Voto]</vt:lpstr>
      <vt:lpstr>Cronograma Provisório Atualizado do Projeto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Fran Batagin</dc:creator>
  <cp:lastModifiedBy>Translation Staff 7</cp:lastModifiedBy>
  <cp:revision>122</cp:revision>
  <dcterms:created xsi:type="dcterms:W3CDTF">2025-11-26T14:59:35Z</dcterms:created>
  <dcterms:modified xsi:type="dcterms:W3CDTF">2026-03-05T15:31:34Z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0x0101006DA98940F2259D4AA15776BBE75254EA</vt:lpwstr>
  </property>
</Properties>
</file>