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87" r:id="rId6"/>
    <p:sldId id="297" r:id="rId7"/>
    <p:sldId id="279" r:id="rId8"/>
    <p:sldId id="285" r:id="rId9"/>
    <p:sldId id="258" r:id="rId10"/>
    <p:sldId id="273" r:id="rId11"/>
    <p:sldId id="288" r:id="rId12"/>
    <p:sldId id="312" r:id="rId13"/>
    <p:sldId id="282" r:id="rId14"/>
    <p:sldId id="304" r:id="rId15"/>
    <p:sldId id="307" r:id="rId16"/>
    <p:sldId id="313" r:id="rId17"/>
    <p:sldId id="318" r:id="rId18"/>
    <p:sldId id="302" r:id="rId19"/>
    <p:sldId id="308" r:id="rId20"/>
    <p:sldId id="309" r:id="rId21"/>
    <p:sldId id="310" r:id="rId22"/>
    <p:sldId id="311" r:id="rId23"/>
    <p:sldId id="298" r:id="rId24"/>
    <p:sldId id="303" r:id="rId25"/>
    <p:sldId id="316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E024DE79-1B04-7D7E-940F-0101FA4E2514}" name="Translation Staff 7" initials="TS7" userId="S-1-5-21-2908740814-649741892-379563398-2138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7277EC-96DC-01E7-5450-FDB36FBCB111}" v="99" dt="2026-02-02T18:56:12.1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6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Grupo de trabajo para el acceso equitativo al Charles </a:t>
            </a:r>
            <a:r>
              <a:rPr lang="es-E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River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s-MX" sz="2800" cap="none" dirty="0">
                <a:solidFill>
                  <a:srgbClr val="004B24"/>
                </a:solidFill>
                <a:latin typeface="Arial"/>
                <a:cs typeface="Arial"/>
              </a:rPr>
              <a:t>Reunión #6 | 28 de enero de 2026</a:t>
            </a:r>
            <a:endParaRPr lang="en-US" sz="2800" cap="none" dirty="0">
              <a:solidFill>
                <a:srgbClr val="004B2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ptos Display"/>
                <a:ea typeface="Calibri Light"/>
                <a:cs typeface="Calibri Light"/>
              </a:rPr>
              <a:t>¿Cuál es el producto final del Grupo de Trabajo?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/>
        </p:nvSpPr>
        <p:spPr>
          <a:xfrm>
            <a:off x="985520" y="2577254"/>
            <a:ext cx="10058400" cy="377135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MX" sz="2800" dirty="0">
                <a:latin typeface="Aptos Narrow"/>
              </a:rPr>
              <a:t>Presentar </a:t>
            </a:r>
            <a:r>
              <a:rPr lang="es-MX" sz="2800" b="1" u="sng" dirty="0">
                <a:latin typeface="Aptos Narrow"/>
              </a:rPr>
              <a:t>un informe con recomendaciones </a:t>
            </a:r>
            <a:r>
              <a:rPr lang="es-MX" sz="2800" dirty="0">
                <a:latin typeface="Aptos Narrow"/>
              </a:rPr>
              <a:t>a los secretarios de la Cámara de Representantes y del Senado antes </a:t>
            </a:r>
            <a:r>
              <a:rPr lang="es-MX" sz="2800" b="1" u="sng" dirty="0">
                <a:latin typeface="Aptos Narrow"/>
              </a:rPr>
              <a:t>del 30 de junio de 2026.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9481A-1112-4A29-5860-48D3E18A7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4368A-E9AB-1BA2-5146-606961866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>
                <a:latin typeface="Aptos Display"/>
                <a:ea typeface="Calibri Light"/>
                <a:cs typeface="Calibri Light"/>
              </a:rPr>
              <a:t>Revisión de Comentarios Recibidos durante la Participación Comunitaria en el Otoño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84950-C345-4162-763A-3DDB7F4BC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895" y="1908069"/>
            <a:ext cx="5889044" cy="4455027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buClr>
                <a:srgbClr val="004B24"/>
              </a:buClr>
            </a:pPr>
            <a:r>
              <a:rPr lang="es-MX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Se recibieron comentarios a través de:</a:t>
            </a:r>
            <a:endParaRPr lang="en-US" b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Visitas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puerta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a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puerta</a:t>
            </a:r>
            <a:br>
              <a:rPr lang="en-US" dirty="0">
                <a:latin typeface="Aptos Narrow"/>
                <a:ea typeface="Calibri"/>
                <a:cs typeface="Calibri"/>
              </a:rPr>
            </a:b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Se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distribuyeron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129 volantes</a:t>
            </a:r>
            <a:br>
              <a:rPr lang="en-US" sz="1800" dirty="0">
                <a:latin typeface="Aptos Narrow"/>
                <a:ea typeface="Calibri"/>
                <a:cs typeface="Calibri"/>
              </a:rPr>
            </a:b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Se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conversó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con 35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residentes</a:t>
            </a:r>
            <a:endParaRPr lang="en-US" sz="18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Conversaciones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individuales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(8)</a:t>
            </a:r>
            <a:br>
              <a:rPr lang="en-US" dirty="0">
                <a:latin typeface="Aptos Narrow"/>
                <a:ea typeface="Calibri"/>
                <a:cs typeface="Calibri"/>
              </a:rPr>
            </a:br>
            <a:r>
              <a:rPr lang="es-E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Asociación Vecinal de </a:t>
            </a:r>
            <a:r>
              <a:rPr lang="es-E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Cambridgeport</a:t>
            </a:r>
            <a:r>
              <a:rPr lang="es-E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Centro Comunitario de Cambridge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, Departamento de Salud Pública de Cambridge, Homeowners Rehab Inc.,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Rivermark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seguimiento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después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del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grupo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focal),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Directores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de Comunicaciones y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Participación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Comunitaria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de la Ciudad de Cambridge,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Autoridad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de Vivienda de Cambridge, Magazine Beach Partners</a:t>
            </a: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1AA7210-EBBE-9FF2-484F-6A4340C485F8}"/>
              </a:ext>
            </a:extLst>
          </p:cNvPr>
          <p:cNvSpPr txBox="1">
            <a:spLocks/>
          </p:cNvSpPr>
          <p:nvPr/>
        </p:nvSpPr>
        <p:spPr>
          <a:xfrm>
            <a:off x="7572149" y="1914792"/>
            <a:ext cx="4622779" cy="4455027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endParaRPr lang="en-US" b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Grupo Focal (1)</a:t>
            </a:r>
            <a:br>
              <a:rPr lang="en-US" dirty="0">
                <a:latin typeface="Aptos Narrow"/>
                <a:ea typeface="Calibri"/>
                <a:cs typeface="Calibri"/>
              </a:rPr>
            </a:br>
            <a:r>
              <a:rPr lang="en-US" sz="1800" dirty="0">
                <a:solidFill>
                  <a:schemeClr val="tx1"/>
                </a:solidFill>
                <a:latin typeface="Aptos Narrow"/>
                <a:ea typeface="Calibri" panose="020F0502020204030204"/>
                <a:cs typeface="Calibri" panose="020F0502020204030204"/>
              </a:rPr>
              <a:t>808-812 Memorial Drive</a:t>
            </a: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Audiencias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Públicas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(2)</a:t>
            </a:r>
            <a:br>
              <a:rPr lang="en-US" dirty="0">
                <a:latin typeface="Aptos Narrow"/>
                <a:ea typeface="Calibri"/>
                <a:cs typeface="Calibri"/>
              </a:rPr>
            </a:b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Virtual: 52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participantes</a:t>
            </a:r>
            <a:br>
              <a:rPr lang="en-US" sz="1800" dirty="0">
                <a:latin typeface="Aptos Narrow"/>
                <a:ea typeface="Calibri"/>
                <a:cs typeface="Calibri"/>
              </a:rPr>
            </a:b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Presencial</a:t>
            </a:r>
            <a:r>
              <a:rPr lang="en-US" sz="18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 77 </a:t>
            </a:r>
            <a:r>
              <a:rPr lang="en-US" sz="1800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participantes</a:t>
            </a:r>
            <a:endParaRPr lang="en-US" sz="18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Encuesta</a:t>
            </a:r>
            <a:r>
              <a:rPr lang="en-US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 475 </a:t>
            </a:r>
            <a:r>
              <a:rPr lang="en-US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respuestas</a:t>
            </a:r>
            <a:endParaRPr lang="en-US" b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4245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B6629-8845-4CF8-724A-605563D92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AC5B1-0400-B90F-D27F-6D8E6032B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ptos Display"/>
                <a:ea typeface="Calibri Light"/>
                <a:cs typeface="Calibri Light"/>
              </a:rPr>
              <a:t>Temas Principales de los Comentarios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87E333-5B6C-4E5E-9A26-352505A5F9EB}"/>
              </a:ext>
            </a:extLst>
          </p:cNvPr>
          <p:cNvSpPr txBox="1">
            <a:spLocks/>
          </p:cNvSpPr>
          <p:nvPr/>
        </p:nvSpPr>
        <p:spPr>
          <a:xfrm>
            <a:off x="1198933" y="1990810"/>
            <a:ext cx="9964888" cy="4319928"/>
          </a:xfrm>
          <a:prstGeom prst="rect">
            <a:avLst/>
          </a:prstGeom>
        </p:spPr>
        <p:txBody>
          <a:bodyPr vert="horz" lIns="0" tIns="45720" rIns="0" bIns="45720" rtlCol="0" anchor="t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Temas </a:t>
            </a: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más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destacados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 </a:t>
            </a:r>
            <a:endParaRPr lang="en-US" b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Deseo de recibir actualizaciones más frecuentes por parte del DCR sobre el progreso del proyecto y las mejoras</a:t>
            </a: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Comprensión del impacto de los cierres en los vecindarios circundantes</a:t>
            </a: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Necesidad de incluir a las comunidades afectadas en el proceso de participación</a:t>
            </a:r>
            <a:r>
              <a:rPr lang="en-U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Necesidad de mejoras en la infraestructura y en la seguridad</a:t>
            </a:r>
            <a:endParaRPr lang="en-US" dirty="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Necesidad de límites de velocidad más seguros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200" dirty="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Deseo de cruces peatonales más seguros y mejor coordinación de los semáforos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200" dirty="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Necesidad de cambios y mantenimiento en la infraestructura de senderos y caminos</a:t>
            </a:r>
            <a:r>
              <a:rPr lang="en-US" sz="22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200" dirty="0">
              <a:solidFill>
                <a:schemeClr val="tx1"/>
              </a:solidFill>
              <a:latin typeface="Calibri" panose="020F0502020204030204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5440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EF70F-A4B9-EF01-1290-D5208834E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8E0EB-E123-119E-B08F-50FE6F610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ptos Display"/>
                <a:ea typeface="Calibri Light"/>
                <a:cs typeface="Calibri Light"/>
              </a:rPr>
              <a:t>Preguntas para la Discusión de Comentarios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7BD424-FD9E-0A28-6FB3-F3D50BCCCE2F}"/>
              </a:ext>
            </a:extLst>
          </p:cNvPr>
          <p:cNvSpPr txBox="1">
            <a:spLocks/>
          </p:cNvSpPr>
          <p:nvPr/>
        </p:nvSpPr>
        <p:spPr>
          <a:xfrm>
            <a:off x="1198933" y="2275290"/>
            <a:ext cx="9954728" cy="4035448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4B24"/>
              </a:buClr>
            </a:pP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Preguntas</a:t>
            </a:r>
            <a:r>
              <a:rPr lang="en-US" sz="28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 para </a:t>
            </a:r>
            <a:r>
              <a:rPr lang="en-US" sz="2800" b="1" dirty="0" err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discusión</a:t>
            </a:r>
            <a:endParaRPr lang="en-US" sz="2800" b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¿Qué temas o puntos clave le llamaron más la atención sobre los comentarios compartidos por la comunidad?</a:t>
            </a:r>
            <a:endParaRPr lang="en-US" dirty="0">
              <a:solidFill>
                <a:schemeClr val="tx1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¿Cómo podrían esos comentarios informar las recomendaciones del Grupo de Trabajo?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 </a:t>
            </a: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 panose="020F0502020204030204"/>
            </a:endParaRPr>
          </a:p>
          <a:p>
            <a:pPr marL="457200" indent="-457200">
              <a:lnSpc>
                <a:spcPct val="15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MX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¿Cómo se podría mejorar la próxima ronda de Audiencias Públicas?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Segoe UI"/>
              </a:rPr>
              <a:t> 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8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993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BB1B4-2BDA-930F-7F32-7585D2748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Arrow: Pentagon 1346">
            <a:extLst>
              <a:ext uri="{FF2B5EF4-FFF2-40B4-BE49-F238E27FC236}">
                <a16:creationId xmlns:a16="http://schemas.microsoft.com/office/drawing/2014/main" id="{79B40913-5ED2-ED80-DB5E-B9DC55847B2D}"/>
              </a:ext>
            </a:extLst>
          </p:cNvPr>
          <p:cNvSpPr/>
          <p:nvPr/>
        </p:nvSpPr>
        <p:spPr>
          <a:xfrm>
            <a:off x="10209066" y="4745180"/>
            <a:ext cx="1913656" cy="1082384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50" b="1" dirty="0" err="1">
                <a:solidFill>
                  <a:srgbClr val="002060"/>
                </a:solidFill>
                <a:ea typeface="Calibri"/>
                <a:cs typeface="Calibri"/>
              </a:rPr>
              <a:t>Finalizar</a:t>
            </a:r>
            <a:r>
              <a:rPr lang="en-US" sz="1250" b="1" dirty="0">
                <a:solidFill>
                  <a:srgbClr val="002060"/>
                </a:solidFill>
                <a:ea typeface="Calibri"/>
                <a:cs typeface="Calibri"/>
              </a:rPr>
              <a:t> y </a:t>
            </a:r>
            <a:r>
              <a:rPr lang="en-US" sz="1250" b="1" dirty="0" err="1">
                <a:solidFill>
                  <a:srgbClr val="002060"/>
                </a:solidFill>
                <a:ea typeface="Calibri"/>
                <a:cs typeface="Calibri"/>
              </a:rPr>
              <a:t>presentar</a:t>
            </a:r>
            <a:r>
              <a:rPr lang="en-US" sz="1250" b="1" dirty="0">
                <a:solidFill>
                  <a:srgbClr val="002060"/>
                </a:solidFill>
                <a:ea typeface="Calibri"/>
                <a:cs typeface="Calibri"/>
              </a:rPr>
              <a:t> </a:t>
            </a:r>
            <a:r>
              <a:rPr lang="en-US" sz="1250" b="1" dirty="0" err="1">
                <a:solidFill>
                  <a:srgbClr val="002060"/>
                </a:solidFill>
                <a:ea typeface="Calibri"/>
                <a:cs typeface="Calibri"/>
              </a:rPr>
              <a:t>recomendaciones</a:t>
            </a:r>
            <a:endParaRPr lang="en-US" sz="1250" b="1" dirty="0">
              <a:solidFill>
                <a:srgbClr val="002060"/>
              </a:solidFill>
              <a:ea typeface="Calibri"/>
              <a:cs typeface="Calibri"/>
            </a:endParaRPr>
          </a:p>
        </p:txBody>
      </p:sp>
      <p:sp>
        <p:nvSpPr>
          <p:cNvPr id="1346" name="Rectangle 1345">
            <a:extLst>
              <a:ext uri="{FF2B5EF4-FFF2-40B4-BE49-F238E27FC236}">
                <a16:creationId xmlns:a16="http://schemas.microsoft.com/office/drawing/2014/main" id="{87C0C6D9-EEF7-5233-2459-E4EECE2057C3}"/>
              </a:ext>
            </a:extLst>
          </p:cNvPr>
          <p:cNvSpPr/>
          <p:nvPr/>
        </p:nvSpPr>
        <p:spPr>
          <a:xfrm>
            <a:off x="8484077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Revisar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comentarios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recibidos</a:t>
            </a:r>
            <a:endParaRPr lang="en-US" sz="125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1345" name="Rectangle 1344">
            <a:extLst>
              <a:ext uri="{FF2B5EF4-FFF2-40B4-BE49-F238E27FC236}">
                <a16:creationId xmlns:a16="http://schemas.microsoft.com/office/drawing/2014/main" id="{8461E970-7208-2850-81AE-C3D04B077F0E}"/>
              </a:ext>
            </a:extLst>
          </p:cNvPr>
          <p:cNvSpPr/>
          <p:nvPr/>
        </p:nvSpPr>
        <p:spPr>
          <a:xfrm>
            <a:off x="6760918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Lanzar Audiencia Pública + encuesta para comentarios del público sobre borrador de recomendaciones</a:t>
            </a:r>
            <a:endParaRPr lang="en-US" sz="1250" dirty="0"/>
          </a:p>
        </p:txBody>
      </p:sp>
      <p:sp>
        <p:nvSpPr>
          <p:cNvPr id="1344" name="Rectangle 1343">
            <a:extLst>
              <a:ext uri="{FF2B5EF4-FFF2-40B4-BE49-F238E27FC236}">
                <a16:creationId xmlns:a16="http://schemas.microsoft.com/office/drawing/2014/main" id="{509E2423-BA26-5CE8-69F2-4E43EE438BF2}"/>
              </a:ext>
            </a:extLst>
          </p:cNvPr>
          <p:cNvSpPr/>
          <p:nvPr/>
        </p:nvSpPr>
        <p:spPr>
          <a:xfrm>
            <a:off x="5037759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Realizar divulgación para la participación de primavera</a:t>
            </a:r>
            <a:endParaRPr lang="en-US" sz="125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3A3963A-5ACE-93AC-6A93-6402D190B3A2}"/>
              </a:ext>
            </a:extLst>
          </p:cNvPr>
          <p:cNvSpPr/>
          <p:nvPr/>
        </p:nvSpPr>
        <p:spPr>
          <a:xfrm>
            <a:off x="3323259" y="4745836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Establecer fechas para la participación de primavera (Grupos Focales de Vivienda Pública – CHA)</a:t>
            </a:r>
            <a:endParaRPr lang="en-US" sz="1250" dirty="0">
              <a:ea typeface="Calibri"/>
              <a:cs typeface="Calibri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7077C227-9AA9-A63B-5C8A-50B25B796DA5}"/>
              </a:ext>
            </a:extLst>
          </p:cNvPr>
          <p:cNvSpPr/>
          <p:nvPr/>
        </p:nvSpPr>
        <p:spPr>
          <a:xfrm>
            <a:off x="1600100" y="4745837"/>
            <a:ext cx="1654961" cy="107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Discutir cronograma de participación (y grupos focales)</a:t>
            </a:r>
            <a:endParaRPr lang="en-US" sz="125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1585" name="Rectangle 1584">
            <a:extLst>
              <a:ext uri="{FF2B5EF4-FFF2-40B4-BE49-F238E27FC236}">
                <a16:creationId xmlns:a16="http://schemas.microsoft.com/office/drawing/2014/main" id="{C6EDCC6A-1E09-3692-C9D2-69F626E51F8C}"/>
              </a:ext>
            </a:extLst>
          </p:cNvPr>
          <p:cNvSpPr/>
          <p:nvPr/>
        </p:nvSpPr>
        <p:spPr>
          <a:xfrm>
            <a:off x="65255" y="4744586"/>
            <a:ext cx="1396446" cy="108329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Hitos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de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Participación</a:t>
            </a:r>
            <a:endParaRPr lang="en-US" sz="125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61" name="Arrow: Pentagon 60">
            <a:extLst>
              <a:ext uri="{FF2B5EF4-FFF2-40B4-BE49-F238E27FC236}">
                <a16:creationId xmlns:a16="http://schemas.microsoft.com/office/drawing/2014/main" id="{C9E39F3A-54D3-2B30-D938-218477A9722A}"/>
              </a:ext>
            </a:extLst>
          </p:cNvPr>
          <p:cNvSpPr/>
          <p:nvPr/>
        </p:nvSpPr>
        <p:spPr>
          <a:xfrm>
            <a:off x="10209067" y="3463635"/>
            <a:ext cx="1913656" cy="1077825"/>
          </a:xfrm>
          <a:prstGeom prst="homePlat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Finalizar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y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presentar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recomendaciones</a:t>
            </a:r>
            <a:endParaRPr lang="en-US" sz="125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E8E19AC-5A60-3184-A1B8-450BDD38B57C}"/>
              </a:ext>
            </a:extLst>
          </p:cNvPr>
          <p:cNvSpPr/>
          <p:nvPr/>
        </p:nvSpPr>
        <p:spPr>
          <a:xfrm>
            <a:off x="8484077" y="3464291"/>
            <a:ext cx="1654961" cy="10778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Editar borrador de recomendaciones basado en comentarios</a:t>
            </a:r>
            <a:endParaRPr lang="en-US" sz="1250" dirty="0">
              <a:solidFill>
                <a:srgbClr val="002060"/>
              </a:solidFill>
              <a:latin typeface="Aptos ExtraBold"/>
              <a:ea typeface="Calibri"/>
              <a:cs typeface="Calibri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E3CC4D7-36FF-C8E7-F251-B5DC5E5D3899}"/>
              </a:ext>
            </a:extLst>
          </p:cNvPr>
          <p:cNvSpPr/>
          <p:nvPr/>
        </p:nvSpPr>
        <p:spPr>
          <a:xfrm>
            <a:off x="6760919" y="3464292"/>
            <a:ext cx="1654961" cy="10778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Publicar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borrador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de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recomendaciones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para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comentarios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del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público</a:t>
            </a:r>
            <a:endParaRPr lang="en-US" sz="1250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E9E8025-2D0B-A6C8-0394-C32F265904E4}"/>
              </a:ext>
            </a:extLst>
          </p:cNvPr>
          <p:cNvSpPr/>
          <p:nvPr/>
        </p:nvSpPr>
        <p:spPr>
          <a:xfrm>
            <a:off x="5037760" y="3464291"/>
            <a:ext cx="1654961" cy="10778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Editar borrador de recomendaciones + preparar para el público</a:t>
            </a:r>
            <a:endParaRPr lang="en-US" sz="1250" dirty="0">
              <a:solidFill>
                <a:srgbClr val="002060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D6F3911A-04E8-8908-8329-8A5F13388EF5}"/>
              </a:ext>
            </a:extLst>
          </p:cNvPr>
          <p:cNvSpPr/>
          <p:nvPr/>
        </p:nvSpPr>
        <p:spPr>
          <a:xfrm>
            <a:off x="3323260" y="3464291"/>
            <a:ext cx="1654961" cy="10778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Borrador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de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recomendaciones</a:t>
            </a:r>
            <a:endParaRPr lang="en-US" sz="1250" dirty="0">
              <a:solidFill>
                <a:srgbClr val="002060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D4EDEEA-703D-7CCC-DC12-C9ED421BC795}"/>
              </a:ext>
            </a:extLst>
          </p:cNvPr>
          <p:cNvSpPr/>
          <p:nvPr/>
        </p:nvSpPr>
        <p:spPr>
          <a:xfrm>
            <a:off x="1600101" y="3464292"/>
            <a:ext cx="1654961" cy="10778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Revisar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comentarios</a:t>
            </a:r>
            <a:r>
              <a:rPr lang="en-US" sz="1250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del </a:t>
            </a:r>
            <a:r>
              <a:rPr lang="en-US" sz="1250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otoño</a:t>
            </a:r>
            <a:endParaRPr lang="en-US" sz="1250" dirty="0"/>
          </a:p>
        </p:txBody>
      </p:sp>
      <p:sp>
        <p:nvSpPr>
          <p:cNvPr id="1584" name="Rectangle 1583">
            <a:extLst>
              <a:ext uri="{FF2B5EF4-FFF2-40B4-BE49-F238E27FC236}">
                <a16:creationId xmlns:a16="http://schemas.microsoft.com/office/drawing/2014/main" id="{4417856E-CDAD-74CE-D6A5-3F2A85AC3D33}"/>
              </a:ext>
            </a:extLst>
          </p:cNvPr>
          <p:cNvSpPr/>
          <p:nvPr/>
        </p:nvSpPr>
        <p:spPr>
          <a:xfrm>
            <a:off x="67449" y="3462019"/>
            <a:ext cx="1395188" cy="10832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50" b="1" dirty="0" err="1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Hitos</a:t>
            </a:r>
            <a:r>
              <a:rPr lang="en-US" sz="1250" b="1" dirty="0">
                <a:solidFill>
                  <a:srgbClr val="002060"/>
                </a:solidFill>
                <a:latin typeface="Aptos ExtraBold"/>
                <a:ea typeface="Calibri"/>
                <a:cs typeface="Calibri"/>
              </a:rPr>
              <a:t> del Informe</a:t>
            </a:r>
          </a:p>
        </p:txBody>
      </p:sp>
      <p:sp>
        <p:nvSpPr>
          <p:cNvPr id="41" name="Arrow: Pentagon 40">
            <a:extLst>
              <a:ext uri="{FF2B5EF4-FFF2-40B4-BE49-F238E27FC236}">
                <a16:creationId xmlns:a16="http://schemas.microsoft.com/office/drawing/2014/main" id="{D363533C-8FA7-5ACB-4270-1862BD97EA09}"/>
              </a:ext>
            </a:extLst>
          </p:cNvPr>
          <p:cNvSpPr/>
          <p:nvPr/>
        </p:nvSpPr>
        <p:spPr>
          <a:xfrm>
            <a:off x="10209068" y="2208068"/>
            <a:ext cx="1913656" cy="796636"/>
          </a:xfrm>
          <a:prstGeom prst="homePlate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a typeface="Calibri"/>
                <a:cs typeface="Calibri"/>
              </a:rPr>
              <a:t>Junio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867722C-7844-EBDE-2BD4-4102743E6E4A}"/>
              </a:ext>
            </a:extLst>
          </p:cNvPr>
          <p:cNvSpPr/>
          <p:nvPr/>
        </p:nvSpPr>
        <p:spPr>
          <a:xfrm>
            <a:off x="8484081" y="2208726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Mayo</a:t>
            </a: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23C9649-45FB-01A5-0AF4-86D5C3115A24}"/>
              </a:ext>
            </a:extLst>
          </p:cNvPr>
          <p:cNvSpPr/>
          <p:nvPr/>
        </p:nvSpPr>
        <p:spPr>
          <a:xfrm>
            <a:off x="6760921" y="2208725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Abril</a:t>
            </a:r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1576D8C-B85B-0FAD-79CC-1B61199CC46D}"/>
              </a:ext>
            </a:extLst>
          </p:cNvPr>
          <p:cNvSpPr/>
          <p:nvPr/>
        </p:nvSpPr>
        <p:spPr>
          <a:xfrm>
            <a:off x="5037761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Marzo</a:t>
            </a:r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1BBC547-6A1A-4E75-40DB-7CF94470822D}"/>
              </a:ext>
            </a:extLst>
          </p:cNvPr>
          <p:cNvSpPr/>
          <p:nvPr/>
        </p:nvSpPr>
        <p:spPr>
          <a:xfrm>
            <a:off x="3323260" y="2208723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Aptos ExtraBold"/>
                <a:ea typeface="Calibri"/>
                <a:cs typeface="Calibri"/>
              </a:rPr>
              <a:t>Febrero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039837E-16DE-35CA-F884-66A45ABC1BA4}"/>
              </a:ext>
            </a:extLst>
          </p:cNvPr>
          <p:cNvSpPr/>
          <p:nvPr/>
        </p:nvSpPr>
        <p:spPr>
          <a:xfrm>
            <a:off x="1600102" y="2208724"/>
            <a:ext cx="1654961" cy="792078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latin typeface="Aptos ExtraBold"/>
                <a:ea typeface="Calibri"/>
                <a:cs typeface="Calibri"/>
              </a:rPr>
              <a:t>Enero</a:t>
            </a:r>
            <a:endParaRPr lang="en-US" dirty="0"/>
          </a:p>
        </p:txBody>
      </p:sp>
      <p:sp>
        <p:nvSpPr>
          <p:cNvPr id="1583" name="Rectangle 1582">
            <a:extLst>
              <a:ext uri="{FF2B5EF4-FFF2-40B4-BE49-F238E27FC236}">
                <a16:creationId xmlns:a16="http://schemas.microsoft.com/office/drawing/2014/main" id="{2ADD5C8E-3326-16C4-8F20-DFEE7C491A1D}"/>
              </a:ext>
            </a:extLst>
          </p:cNvPr>
          <p:cNvSpPr/>
          <p:nvPr/>
        </p:nvSpPr>
        <p:spPr>
          <a:xfrm>
            <a:off x="67450" y="2208731"/>
            <a:ext cx="1383982" cy="79207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ptos ExtraBold"/>
                <a:ea typeface="Calibri"/>
                <a:cs typeface="Calibri"/>
              </a:rPr>
              <a:t>Mes</a:t>
            </a:r>
            <a:endParaRPr lang="en-US" dirty="0">
              <a:latin typeface="Aptos ExtraBold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DF5132-1387-C392-3CF6-FBDAFE60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Cronograma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dirty="0" err="1">
                <a:ea typeface="Calibri Light"/>
                <a:cs typeface="Calibri Light"/>
              </a:rPr>
              <a:t>Actualizado</a:t>
            </a:r>
            <a:r>
              <a:rPr lang="en-US" dirty="0">
                <a:ea typeface="Calibri Light"/>
                <a:cs typeface="Calibri Light"/>
              </a:rPr>
              <a:t> del Proyecto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083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del Proyecto: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Febrero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685" y="1917080"/>
            <a:ext cx="5091193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HITOS DE FEBRERO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solidFill>
                  <a:srgbClr val="404040"/>
                </a:solidFill>
                <a:latin typeface="Aptos Narrow"/>
                <a:cs typeface="Calibri"/>
              </a:rPr>
              <a:t>Diseñar la estrategia de divulgación para las Audiencias Públicas de abril</a:t>
            </a:r>
            <a:r>
              <a:rPr lang="en-US" sz="2800" dirty="0">
                <a:solidFill>
                  <a:srgbClr val="404040"/>
                </a:solidFill>
                <a:latin typeface="Aptos Narrow"/>
                <a:cs typeface="Calibri"/>
              </a:rPr>
              <a:t>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Elaborar un borrador inicial de recomendaciones basado en la discusión de enero</a:t>
            </a:r>
            <a:endParaRPr lang="en-US" sz="2800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(Diseñar Grupos Focales para Vivienda Pública)</a:t>
            </a:r>
            <a:r>
              <a:rPr lang="en-US" sz="2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800" dirty="0"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3A32DA-38FE-23DD-05FA-7046C2E34193}"/>
              </a:ext>
            </a:extLst>
          </p:cNvPr>
          <p:cNvSpPr txBox="1"/>
          <p:nvPr/>
        </p:nvSpPr>
        <p:spPr>
          <a:xfrm>
            <a:off x="6278882" y="1866711"/>
            <a:ext cx="5577838" cy="42752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s-MX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Tareas para la Reunión del Grupo de Trabajo en Febrero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s-MX" sz="2000" i="1" dirty="0">
                <a:solidFill>
                  <a:srgbClr val="404040"/>
                </a:solidFill>
                <a:latin typeface="Aptos Narrow"/>
              </a:rPr>
              <a:t>Los miembros del Grupo de Trabajo recibirán los materiales con anticipación para su revisión, comentarios y discusión durante la reunión antes de cualquier votación.</a:t>
            </a:r>
            <a:endParaRPr lang="en-US" sz="2000" dirty="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000" i="1" dirty="0">
                <a:solidFill>
                  <a:srgbClr val="404040"/>
                </a:solidFill>
                <a:latin typeface="Aptos Narrow"/>
              </a:rPr>
              <a:t>Votar sobre los materiales de divulgación para las Audiencias Públicas</a:t>
            </a:r>
            <a:r>
              <a:rPr lang="en-US" sz="20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000" i="1" dirty="0">
                <a:solidFill>
                  <a:srgbClr val="404040"/>
                </a:solidFill>
                <a:latin typeface="Aptos Narrow"/>
              </a:rPr>
              <a:t>Discutir el borrador inicial de recomendaciones</a:t>
            </a:r>
            <a:endParaRPr lang="en-US" sz="2000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000" i="1" dirty="0">
                <a:solidFill>
                  <a:srgbClr val="404040"/>
                </a:solidFill>
                <a:latin typeface="Aptos Narrow"/>
              </a:rPr>
              <a:t>(Votar sobre la Agenda, las fechas y el lenguaje de divulgación para los Grupos Focales de Vivienda Pública)</a:t>
            </a:r>
            <a:r>
              <a:rPr lang="en-US" sz="2000" i="1" dirty="0">
                <a:solidFill>
                  <a:srgbClr val="404040"/>
                </a:solidFill>
                <a:latin typeface="Aptos Narrow"/>
              </a:rPr>
              <a:t> 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4A3B5-92EE-7270-EE20-664406136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D56E-F93B-FE77-54A6-F5142F562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del Proyecto: Marzo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3046" y="1879599"/>
            <a:ext cx="4855274" cy="4104640"/>
          </a:xfrm>
        </p:spPr>
        <p:txBody>
          <a:bodyPr vert="horz" lIns="0" tIns="45720" rIns="0" bIns="45720" rtlCol="0" anchor="t">
            <a:normAutofit fontScale="25000" lnSpcReduction="20000"/>
          </a:bodyPr>
          <a:lstStyle/>
          <a:p>
            <a:pPr marL="0" indent="0">
              <a:buNone/>
            </a:pPr>
            <a:r>
              <a:rPr lang="en-US" sz="84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HITOS DE MARZO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8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Realizar la divulgación para las Audiencias Públicas de abril</a:t>
            </a:r>
            <a:r>
              <a:rPr lang="en-US" sz="8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8800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8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Elaborar las Agendas para las Audiencias Públicas</a:t>
            </a:r>
            <a:endParaRPr lang="en-US" sz="8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8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Elaborar un borrador de encuesta alineada con las Audiencias Públicas</a:t>
            </a:r>
            <a:r>
              <a:rPr lang="en-US" sz="8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8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Editar el borrador de recomendaciones con base en los comentarios de febrero</a:t>
            </a:r>
            <a:endParaRPr lang="en-US" sz="8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8800" i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(Realizar los Grupos Focales de Vivienda Pública)</a:t>
            </a:r>
            <a:r>
              <a:rPr lang="en-US" sz="8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814BDC-3BA7-42EE-3BC9-1C89F9EB712D}"/>
              </a:ext>
            </a:extLst>
          </p:cNvPr>
          <p:cNvSpPr txBox="1"/>
          <p:nvPr/>
        </p:nvSpPr>
        <p:spPr>
          <a:xfrm>
            <a:off x="6244788" y="1737360"/>
            <a:ext cx="5730240" cy="44548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s-MX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Tareas para la Reunión del Grupo de Trabajo en Marzo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s-MX" sz="2000" i="1" dirty="0">
                <a:solidFill>
                  <a:srgbClr val="404040"/>
                </a:solidFill>
                <a:latin typeface="Aptos Narrow"/>
              </a:rPr>
              <a:t>Los miembros del Grupo de Trabajo recibirán los materiales con anticipación para su revisión, comentarios y discusión durante la reunión antes de cualquier votación</a:t>
            </a:r>
            <a:endParaRPr lang="en-US" sz="2000" dirty="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000" i="1" dirty="0">
                <a:solidFill>
                  <a:srgbClr val="404040"/>
                </a:solidFill>
                <a:latin typeface="Aptos Narrow"/>
              </a:rPr>
              <a:t>Votar sobre la Agenda de las Audiencias Públicas</a:t>
            </a:r>
            <a:r>
              <a:rPr lang="en-US" sz="20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000" i="1" dirty="0" err="1">
                <a:solidFill>
                  <a:srgbClr val="404040"/>
                </a:solidFill>
                <a:latin typeface="Aptos Narrow"/>
              </a:rPr>
              <a:t>Votar</a:t>
            </a:r>
            <a:r>
              <a:rPr lang="en-US" sz="20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000" i="1" dirty="0" err="1">
                <a:solidFill>
                  <a:srgbClr val="404040"/>
                </a:solidFill>
                <a:latin typeface="Aptos Narrow"/>
              </a:rPr>
              <a:t>sobre</a:t>
            </a:r>
            <a:r>
              <a:rPr lang="en-US" sz="2000" i="1" dirty="0">
                <a:solidFill>
                  <a:srgbClr val="404040"/>
                </a:solidFill>
                <a:latin typeface="Aptos Narrow"/>
              </a:rPr>
              <a:t> la </a:t>
            </a:r>
            <a:r>
              <a:rPr lang="en-US" sz="2000" i="1" dirty="0" err="1">
                <a:solidFill>
                  <a:srgbClr val="404040"/>
                </a:solidFill>
                <a:latin typeface="Aptos Narrow"/>
              </a:rPr>
              <a:t>encuesta</a:t>
            </a:r>
            <a:r>
              <a:rPr lang="en-US" sz="20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000" i="1" dirty="0">
                <a:solidFill>
                  <a:srgbClr val="404040"/>
                </a:solidFill>
                <a:latin typeface="Aptos Narrow"/>
              </a:rPr>
              <a:t>Discutir el borrador de recomendaciones</a:t>
            </a:r>
            <a:r>
              <a:rPr lang="en-US" sz="20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000" i="1" dirty="0">
                <a:solidFill>
                  <a:srgbClr val="404040"/>
                </a:solidFill>
                <a:latin typeface="Aptos Narrow"/>
              </a:rPr>
              <a:t>Votar para publicar el borrador de recomendaciones para un período de comentarios públicos de 30 días</a:t>
            </a:r>
            <a:endParaRPr lang="en-US" sz="2000" i="1" dirty="0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FA4E36A-24AB-78AC-8E66-2EAFF7060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2598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73D4D-E4A5-8A2E-0D85-6D6DD0F37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D21E9-25EE-1B5D-40CB-7694DC4BD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del Proyecto: Abril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F4DE1-7310-0827-6E63-A8F101B88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73778"/>
            <a:ext cx="4500880" cy="4094202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HITOS DE ABRIL</a:t>
            </a:r>
            <a:endParaRPr lang="en-US" sz="1800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solidFill>
                  <a:srgbClr val="404040"/>
                </a:solidFill>
                <a:latin typeface="Aptos Narrow"/>
                <a:cs typeface="Calibri"/>
              </a:rPr>
              <a:t>Lanzar la encuesta</a:t>
            </a:r>
            <a:endParaRPr lang="en-US" sz="2800" dirty="0">
              <a:solidFill>
                <a:srgbClr val="404040"/>
              </a:solidFill>
              <a:latin typeface="Aptos Narrow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Llevar a cabo las Audiencias Públicas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4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4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6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sz="1800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D512F7-9A60-BC79-0067-7538B0DC66EC}"/>
              </a:ext>
            </a:extLst>
          </p:cNvPr>
          <p:cNvSpPr txBox="1"/>
          <p:nvPr/>
        </p:nvSpPr>
        <p:spPr>
          <a:xfrm>
            <a:off x="6461760" y="1973778"/>
            <a:ext cx="5425956" cy="48842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s-MX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Tareas para la Reunión del Grupo de Trabajo en Abril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s-MX" sz="2100" i="1" dirty="0">
                <a:solidFill>
                  <a:srgbClr val="404040"/>
                </a:solidFill>
                <a:latin typeface="Aptos Narrow"/>
              </a:rPr>
              <a:t>Los miembros del Grupo de Trabajo recibirán los materiales con anticipación para su revisión, comentarios y discusión durante la reunión antes de cualquier votación</a:t>
            </a:r>
            <a:endParaRPr lang="en-US" sz="2100" dirty="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100" i="1" dirty="0">
                <a:solidFill>
                  <a:srgbClr val="404040"/>
                </a:solidFill>
                <a:latin typeface="Aptos Narrow"/>
              </a:rPr>
              <a:t>Discutir lo que se escuchó en las Audiencias Públicas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100" i="1" dirty="0">
                <a:solidFill>
                  <a:srgbClr val="404040"/>
                </a:solidFill>
                <a:latin typeface="Aptos Narrow"/>
              </a:rPr>
              <a:t>Discutir los hallazgos preliminares de la encuesta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100" i="1" dirty="0">
                <a:solidFill>
                  <a:srgbClr val="404040"/>
                </a:solidFill>
                <a:latin typeface="Aptos Narrow"/>
              </a:rPr>
              <a:t>Discutir las ediciones finales al borrador de recomendaciones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 </a:t>
            </a:r>
            <a:endParaRPr lang="en-US" dirty="0"/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4B4FF04-65E8-544F-18BB-CE741317D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257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460C5-28BE-4EB1-0CD4-CE16E8F08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E1211-36B3-FE41-1736-4016CE0B4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del Proyecto: Mayo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77EB-3222-D8C1-5708-DB4678183B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HITOS DE MAYO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Después del período de comentarios públicos de 30 días, editar el borrador de recomendaciones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Finalizar el borrador de recomendaciones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94605A-1F38-A4BF-5357-BB613103E92B}"/>
              </a:ext>
            </a:extLst>
          </p:cNvPr>
          <p:cNvSpPr txBox="1"/>
          <p:nvPr/>
        </p:nvSpPr>
        <p:spPr>
          <a:xfrm>
            <a:off x="6461760" y="2153919"/>
            <a:ext cx="4998720" cy="45933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s-MX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Tareas para la Reunión del Grupo de Trabajo en Mayo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s-MX" sz="2100" i="1" dirty="0">
                <a:solidFill>
                  <a:srgbClr val="404040"/>
                </a:solidFill>
                <a:latin typeface="Aptos Narrow"/>
              </a:rPr>
              <a:t>Los miembros del Grupo de Trabajo recibirán los materiales con anticipación para su revisión, comentarios y discusión durante la reunión antes de cualquier votación</a:t>
            </a:r>
            <a:endParaRPr lang="en-US" sz="2100" dirty="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100" i="1" dirty="0">
                <a:solidFill>
                  <a:srgbClr val="404040"/>
                </a:solidFill>
                <a:latin typeface="Aptos Narrow"/>
              </a:rPr>
              <a:t>Revisar las ediciones al borrador de recomendaciones</a:t>
            </a:r>
            <a:endParaRPr lang="en-US" sz="2100" i="1" dirty="0">
              <a:solidFill>
                <a:srgbClr val="404040"/>
              </a:solidFill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s-MX" sz="2100" i="1" dirty="0">
                <a:solidFill>
                  <a:srgbClr val="404040"/>
                </a:solidFill>
                <a:latin typeface="Aptos Narrow"/>
              </a:rPr>
              <a:t>Votar para finalizar las recomendaciones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 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6537B16-F980-51B1-4BE6-A29E805AA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8162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75882-7591-AB6C-D0C9-C21081B3C2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8CB4A-9730-28FD-9941-0DF088866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Plan del Proyecto: Junio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FD9A7-95A8-D1CB-7A3A-4DE28DD08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50088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HITOS DE JUNIO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Discusión final sobre el informe de recomendaciones del Grupo de Trabajo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 </a:t>
            </a:r>
            <a:endParaRPr lang="en-US" sz="2800" dirty="0">
              <a:solidFill>
                <a:srgbClr val="404040"/>
              </a:solidFill>
              <a:latin typeface="Aptos Narrow"/>
            </a:endParaRPr>
          </a:p>
          <a:p>
            <a:pPr marL="0" indent="0">
              <a:buClr>
                <a:srgbClr val="004B24"/>
              </a:buClr>
              <a:buNone/>
            </a:pPr>
            <a:endParaRPr lang="en-US" sz="28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4C4839-201B-389E-CEFC-FF1B4DF041C8}"/>
              </a:ext>
            </a:extLst>
          </p:cNvPr>
          <p:cNvSpPr txBox="1"/>
          <p:nvPr/>
        </p:nvSpPr>
        <p:spPr>
          <a:xfrm>
            <a:off x="6461760" y="2153919"/>
            <a:ext cx="4998720" cy="35412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s-MX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Tareas para la Reunión del Grupo de Trabajo en Junio</a:t>
            </a:r>
            <a:r>
              <a:rPr lang="en-US" sz="2100" b="1" dirty="0">
                <a:solidFill>
                  <a:schemeClr val="accent3">
                    <a:lumMod val="76000"/>
                  </a:schemeClr>
                </a:solidFill>
                <a:latin typeface="Aptos Narrow"/>
              </a:rPr>
              <a:t>: </a:t>
            </a:r>
            <a:br>
              <a:rPr lang="en-US" sz="2100" b="1" dirty="0">
                <a:latin typeface="Aptos Narrow"/>
              </a:rPr>
            </a:br>
            <a:br>
              <a:rPr lang="en-US" sz="2100" b="1" dirty="0">
                <a:latin typeface="Aptos Narrow"/>
              </a:rPr>
            </a:br>
            <a:r>
              <a:rPr lang="es-MX" sz="2100" i="1" dirty="0">
                <a:solidFill>
                  <a:srgbClr val="404040"/>
                </a:solidFill>
                <a:latin typeface="Aptos Narrow"/>
              </a:rPr>
              <a:t>Los miembros del Grupo de Trabajo recibirán los materiales con anticipación para su revisión, comentarios y discusión durante la reunión antes de cualquier votación</a:t>
            </a:r>
            <a:endParaRPr lang="en-US" sz="2100" dirty="0">
              <a:latin typeface="Aptos Narrow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Votar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para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presentar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el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</a:t>
            </a:r>
            <a:r>
              <a:rPr lang="en-US" sz="2100" i="1" dirty="0" err="1">
                <a:solidFill>
                  <a:srgbClr val="404040"/>
                </a:solidFill>
                <a:latin typeface="Aptos Narrow"/>
              </a:rPr>
              <a:t>informe</a:t>
            </a:r>
            <a:r>
              <a:rPr lang="en-US" sz="2100" i="1" dirty="0">
                <a:solidFill>
                  <a:srgbClr val="404040"/>
                </a:solidFill>
                <a:latin typeface="Aptos Narrow"/>
              </a:rPr>
              <a:t> final</a:t>
            </a: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,Sans-Serif"/>
              <a:buChar char="§"/>
            </a:pPr>
            <a:endParaRPr lang="en-US" sz="2100" i="1" dirty="0">
              <a:solidFill>
                <a:srgbClr val="404040"/>
              </a:solidFill>
              <a:latin typeface="Aptos Narrow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1A83D9C-8D11-7333-A70F-138596E0E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663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Aviso de </a:t>
            </a:r>
            <a:r>
              <a:rPr lang="en-US" dirty="0" err="1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Grabación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s-MX" sz="2400" dirty="0"/>
              <a:t>Esta reunión será grabada, y el Departamento de Conservación y Recreación y/o la Oficina Ejecutiva de Energía y Asuntos Ambientales (EEA) podrán optar por distribuir el video, imágenes fijas, audio y/o la transcripción del chat.</a:t>
            </a:r>
          </a:p>
          <a:p>
            <a:r>
              <a:rPr lang="es-MX" sz="2400" dirty="0"/>
              <a:t>Al continuar participando en esta reunión virtual, usted acepta formar parte de un evento grabado. Las grabaciones y las transcripciones del chat pueden considerarse registros públicos.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  <a:latin typeface="Aptos Narrow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FE7AB-35EA-863E-3B1A-841BBAE46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8F18-D46C-881E-2ADD-6BDB44422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ptos Display"/>
                <a:ea typeface="Calibri Light"/>
                <a:cs typeface="Calibri Light"/>
              </a:rPr>
              <a:t>Plan para Futuros Grupos Focales [Votación]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4AC9-1166-4AD0-DCB5-250F09981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1410"/>
            <a:ext cx="10058400" cy="3877684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MX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Propuesta de 3 Grupos Focales con residentes en sitios de la Autoridad de Vivienda de Cambridge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 </a:t>
            </a:r>
            <a:endParaRPr lang="en-US" dirty="0"/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Woodrow Wilson Court 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Putnam Gardens</a:t>
            </a:r>
          </a:p>
          <a:p>
            <a:pPr marL="749300" lvl="3">
              <a:buClr>
                <a:srgbClr val="004B24"/>
              </a:buClr>
              <a:buFont typeface="Calibri"/>
              <a:buChar char="-"/>
            </a:pPr>
            <a:r>
              <a:rPr lang="en-U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Lyndon B Johnson Apartments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MX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Contenido igual al de la participación / grupo focal previo</a:t>
            </a: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446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7E42-DAA5-AED2-D4E5-AA0EDD5DF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E6CB-316B-E627-ACD2-9E6CBFAB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ptos Display"/>
                <a:ea typeface="Calibri Light"/>
                <a:cs typeface="Calibri Light"/>
              </a:rPr>
              <a:t>Revisión de las Minutas de la Reunión #5 del 1 de diciembre [Votación]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12995-1C1D-5D77-78FC-BB0BE8E07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¿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Alguna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enmienda</a:t>
            </a:r>
            <a:r>
              <a:rPr lang="en-U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Votación</a:t>
            </a: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7468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3D16B-8911-D177-2A2B-A228EA903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0FA491CF-CFF7-675E-DB4E-A7A41B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04161" y="4023360"/>
            <a:ext cx="243839" cy="2214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DD7E9CF4-88F8-230E-B517-078D255C1DF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484323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Junio</a:t>
            </a:r>
            <a:endParaRPr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>
                <a:latin typeface="Aptos Narrow"/>
              </a:rPr>
              <a:t>Reunión final del Grupo de Trabajo</a:t>
            </a:r>
            <a:endParaRPr lang="en-US" sz="15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/>
              <a:t>Finalizar el informe y presentarlo oficialmente</a:t>
            </a:r>
            <a:endParaRPr lang="en-US" sz="1500" dirty="0">
              <a:latin typeface="Aptos Narrow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4462117B-E26E-89D5-E266-58966407CD6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490057"/>
            <a:ext cx="2005154" cy="3554428"/>
          </a:xfrm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Abril – Mayo</a:t>
            </a:r>
            <a:endParaRPr lang="en-US" dirty="0"/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>
                <a:latin typeface="Aptos Narrow"/>
              </a:rPr>
              <a:t>Preparar el borrador del informe para el período de comentarios públicos</a:t>
            </a:r>
            <a:endParaRPr lang="en-US" sz="15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500" dirty="0">
                <a:solidFill>
                  <a:srgbClr val="455F51"/>
                </a:solidFill>
                <a:latin typeface="Aptos Narrow"/>
              </a:rPr>
              <a:t> </a:t>
            </a:r>
            <a:r>
              <a:rPr lang="es-MX" sz="1500" dirty="0"/>
              <a:t>Audiencia Pública para recopilar comentarios sobre el borrador de recomendaciones</a:t>
            </a:r>
            <a:endParaRPr lang="en-US" sz="15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>
                <a:latin typeface="Aptos Narrow"/>
              </a:rPr>
              <a:t>Lanzar una encuesta de comentarios sobre el borrador de recomendaciones</a:t>
            </a:r>
            <a:endParaRPr lang="en-US" sz="15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/>
              <a:t>Dos (2) reuniones del Grupo de Trabajo para revisar los comentarios recibidos y finalizar las recomendaciones</a:t>
            </a:r>
            <a:endParaRPr lang="en-US" sz="1500" dirty="0">
              <a:latin typeface="Aptos Narrow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216BDE25-59DC-3F73-E2DD-172169DD70D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1609" y="2493136"/>
            <a:ext cx="1970888" cy="3830171"/>
          </a:xfrm>
          <a:noFill/>
        </p:spPr>
        <p:txBody>
          <a:bodyPr vert="horz" lIns="0" tIns="45720" rIns="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Marzo – Abril</a:t>
            </a:r>
            <a:endParaRPr lang="en-US" dirty="0"/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s-MX" sz="1500" dirty="0">
                <a:latin typeface="Aptos Narrow"/>
              </a:rPr>
              <a:t>Elaborar el borrador del informe de hallazgos y recomendaciones</a:t>
            </a:r>
            <a:endParaRPr lang="en-US" sz="1500" dirty="0"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s-MX" sz="1500" dirty="0">
                <a:latin typeface="Aptos Narrow"/>
              </a:rPr>
              <a:t>Realizar divulgación para la próxima fase de participación</a:t>
            </a:r>
            <a:endParaRPr lang="en-US" sz="1500" dirty="0"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s-MX" sz="1500" dirty="0">
                <a:latin typeface="Aptos Narrow"/>
              </a:rPr>
              <a:t>Dos (2) reuniones del Grupo de Trabajo para discutir el borrador de recomendaciones y la estrategia de participación</a:t>
            </a:r>
            <a:r>
              <a:rPr lang="en-US" sz="1500" dirty="0">
                <a:latin typeface="Aptos Narrow"/>
              </a:rPr>
              <a:t>.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 dirty="0"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endParaRPr lang="en-US" sz="1800" dirty="0">
              <a:latin typeface="Aptos Narrow"/>
            </a:endParaRPr>
          </a:p>
          <a:p>
            <a:pPr marL="171450" indent="-171450">
              <a:buFont typeface="Wingdings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AC107CEE-1FDE-E09A-58DF-460C5C76277B}"/>
              </a:ext>
            </a:extLst>
          </p:cNvPr>
          <p:cNvSpPr txBox="1">
            <a:spLocks/>
          </p:cNvSpPr>
          <p:nvPr/>
        </p:nvSpPr>
        <p:spPr>
          <a:xfrm>
            <a:off x="2927841" y="2484323"/>
            <a:ext cx="2153768" cy="413122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000" b="1" dirty="0" err="1">
                <a:solidFill>
                  <a:srgbClr val="455F51"/>
                </a:solidFill>
                <a:latin typeface="Aptos Narrow"/>
              </a:rPr>
              <a:t>Febrero</a:t>
            </a:r>
            <a:r>
              <a:rPr lang="en-US" sz="2000" b="1" dirty="0">
                <a:solidFill>
                  <a:srgbClr val="455F51"/>
                </a:solidFill>
                <a:latin typeface="Aptos Narrow"/>
              </a:rPr>
              <a:t> – Marzo</a:t>
            </a:r>
            <a:endParaRPr lang="en-US" dirty="0"/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>
                <a:latin typeface="Aptos Narrow"/>
              </a:rPr>
              <a:t>Dos (2) reuniones mensuales del Grupo de Trabajo para continuar desarrollando el borrador de recomendaciones</a:t>
            </a:r>
            <a:endParaRPr lang="en-US" sz="15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5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/>
              <a:t>Diseñar la estrategia de participación para el período de comentarios públicos</a:t>
            </a:r>
            <a:endParaRPr lang="en-US" sz="15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5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/>
              <a:t>Dos (2) grupos focales con residentes en sitios prioritarios de la Autoridad de Vivienda de Cambridge</a:t>
            </a:r>
            <a:r>
              <a:rPr lang="en-US" sz="1500" dirty="0">
                <a:latin typeface="Aptos Narrow"/>
              </a:rPr>
              <a:t> </a:t>
            </a:r>
            <a:endParaRPr lang="en-US" sz="1500" dirty="0">
              <a:ea typeface="Calibri"/>
              <a:cs typeface="Calibri"/>
            </a:endParaRPr>
          </a:p>
          <a:p>
            <a:pPr>
              <a:buClr>
                <a:srgbClr val="004B24"/>
              </a:buClr>
            </a:pPr>
            <a:endParaRPr lang="en-US" sz="1800" dirty="0">
              <a:latin typeface="Aptos Narrow"/>
            </a:endParaRPr>
          </a:p>
          <a:p>
            <a:endParaRPr lang="en-US" sz="1800" dirty="0">
              <a:latin typeface="Aptos Narrow"/>
            </a:endParaRPr>
          </a:p>
          <a:p>
            <a:pPr marL="171450" indent="-171450">
              <a:buClr>
                <a:srgbClr val="99CB38"/>
              </a:buClr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C06DE6-A924-E6A1-226F-4405FEEAC06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8675" y="2553034"/>
            <a:ext cx="1975486" cy="3770274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None/>
              <a:tabLst/>
              <a:defRPr/>
            </a:pPr>
            <a:r>
              <a:rPr lang="en-US" sz="2000" b="1" dirty="0" err="1">
                <a:solidFill>
                  <a:srgbClr val="455F51"/>
                </a:solidFill>
                <a:latin typeface="Aptos Narrow"/>
              </a:rPr>
              <a:t>Enero</a:t>
            </a:r>
            <a:endParaRPr lang="en-US" dirty="0"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>
                <a:latin typeface="Aptos Narrow"/>
              </a:rPr>
              <a:t>Reunión #6 del Grupo de Trabajo (28 de enero):</a:t>
            </a:r>
            <a:r>
              <a:rPr lang="en-US" sz="1500" dirty="0">
                <a:latin typeface="Aptos Narrow"/>
              </a:rPr>
              <a:t> </a:t>
            </a:r>
            <a:r>
              <a:rPr lang="es-MX" sz="1500" dirty="0">
                <a:latin typeface="Aptos Narrow"/>
              </a:rPr>
              <a:t>Revisar los comentarios recibidos durante la participación del otoño y discutir ideas iniciales para las recomendaciones.</a:t>
            </a:r>
            <a:endParaRPr lang="en-US" sz="150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endParaRPr lang="en-US" sz="1500" dirty="0">
              <a:latin typeface="Aptos Narrow"/>
              <a:ea typeface="+mn-lt"/>
              <a:cs typeface="+mn-lt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500" dirty="0">
                <a:latin typeface="Aptos Narrow"/>
                <a:ea typeface="+mn-lt"/>
                <a:cs typeface="+mn-lt"/>
              </a:rPr>
              <a:t>Acordar el cronograma para los próximos 6 meses.</a:t>
            </a:r>
            <a:r>
              <a:rPr lang="en-US" sz="1500" dirty="0">
                <a:latin typeface="Aptos Narrow"/>
                <a:ea typeface="+mn-lt"/>
                <a:cs typeface="+mn-lt"/>
              </a:rPr>
              <a:t> 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BA5492A-713A-7DB4-6174-51ACA9BD6228}"/>
              </a:ext>
            </a:extLst>
          </p:cNvPr>
          <p:cNvSpPr txBox="1">
            <a:spLocks/>
          </p:cNvSpPr>
          <p:nvPr/>
        </p:nvSpPr>
        <p:spPr>
          <a:xfrm>
            <a:off x="9104229" y="1183878"/>
            <a:ext cx="2432678" cy="1154112"/>
          </a:xfrm>
          <a:prstGeom prst="rect">
            <a:avLst/>
          </a:prstGeo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>
                <a:solidFill>
                  <a:schemeClr val="accent1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Finalización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del Informe</a:t>
            </a:r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26D938-F918-E1D2-6E4A-93F50DA7E6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23618" y="1181873"/>
            <a:ext cx="3084388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/>
          </a:bodyPr>
          <a:lstStyle/>
          <a:p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Comentarios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sobre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 las </a:t>
            </a:r>
            <a:r>
              <a:rPr lang="en-US" sz="2000" dirty="0" err="1">
                <a:solidFill>
                  <a:schemeClr val="bg1"/>
                </a:solidFill>
                <a:latin typeface="Aptos ExtraBold"/>
              </a:rPr>
              <a:t>Recomendaciones</a:t>
            </a:r>
            <a:endParaRPr lang="en-US" dirty="0">
              <a:solidFill>
                <a:schemeClr val="bg1"/>
              </a:solidFill>
            </a:endParaRP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4C7050-C9E7-C93C-406B-530F583E67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45795" y="1181873"/>
            <a:ext cx="2627629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 fontScale="92500" lnSpcReduction="20000"/>
          </a:bodyPr>
          <a:lstStyle/>
          <a:p>
            <a:r>
              <a:rPr lang="es-MX" sz="2000" dirty="0">
                <a:solidFill>
                  <a:schemeClr val="bg1"/>
                </a:solidFill>
                <a:latin typeface="Aptos ExtraBold"/>
              </a:rPr>
              <a:t>Desarrollar el borrador de recomendaciones</a:t>
            </a:r>
            <a:r>
              <a:rPr lang="en-US" sz="2000" dirty="0">
                <a:solidFill>
                  <a:schemeClr val="bg1"/>
                </a:solidFill>
                <a:latin typeface="Aptos ExtraBold"/>
              </a:rPr>
              <a:t> 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05A4F-E578-D1B5-C4F6-341B1D6AD5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37904" y="1181873"/>
            <a:ext cx="2187140" cy="1154112"/>
          </a:xfrm>
          <a:solidFill>
            <a:srgbClr val="004B24"/>
          </a:solidFill>
        </p:spPr>
        <p:txBody>
          <a:bodyPr vert="horz" lIns="320040" tIns="457200" rIns="0" bIns="45720" rtlCol="0" anchor="t">
            <a:normAutofit fontScale="70000" lnSpcReduction="20000"/>
          </a:bodyPr>
          <a:lstStyle/>
          <a:p>
            <a:pPr algn="ctr"/>
            <a:r>
              <a:rPr lang="es-MX" sz="2000" dirty="0">
                <a:solidFill>
                  <a:schemeClr val="bg1"/>
                </a:solidFill>
                <a:latin typeface="Aptos ExtraBold"/>
              </a:rPr>
              <a:t>Reinicio y Revisión de la Participación Comunitaria del Otoño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95268D-982E-F928-B367-FB08D5B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222" y="345457"/>
            <a:ext cx="10643616" cy="717279"/>
          </a:xfrm>
        </p:spPr>
        <p:txBody>
          <a:bodyPr/>
          <a:lstStyle/>
          <a:p>
            <a:r>
              <a:rPr lang="es-MX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Cronograma Tentativo Actualizado del Proyecto</a:t>
            </a:r>
            <a:endParaRPr lang="en-US" sz="4100" cap="none" dirty="0">
              <a:solidFill>
                <a:srgbClr val="404040"/>
              </a:solidFill>
              <a:latin typeface="Aptos Display"/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1863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Logística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de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Interpretación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Se ofrece interpretación en los siguientes idiomas: Español, Portugués (Brasil), Criollo Haitiano, Mandarín, Cantonés, Amhárico, Árabe y Lenguaje de Señas Americano (ASL).</a:t>
            </a:r>
            <a:endParaRPr lang="en-US" sz="24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2400" dirty="0">
                <a:solidFill>
                  <a:schemeClr val="tx1"/>
                </a:solidFill>
                <a:latin typeface="Aptos Narrow"/>
                <a:cs typeface="Calibri"/>
              </a:rPr>
              <a:t>Para participar en el idioma de su preferencia, haga clic en el ícono del globo de “</a:t>
            </a:r>
            <a:r>
              <a:rPr lang="es-MX" sz="2400" dirty="0" err="1">
                <a:solidFill>
                  <a:schemeClr val="tx1"/>
                </a:solidFill>
                <a:latin typeface="Aptos Narrow"/>
                <a:cs typeface="Calibri"/>
              </a:rPr>
              <a:t>Interpretation</a:t>
            </a:r>
            <a:r>
              <a:rPr lang="es-MX" sz="2400" dirty="0">
                <a:solidFill>
                  <a:schemeClr val="tx1"/>
                </a:solidFill>
                <a:latin typeface="Aptos Narrow"/>
                <a:cs typeface="Calibri"/>
              </a:rPr>
              <a:t>” y seleccione su idioma</a:t>
            </a:r>
            <a:r>
              <a:rPr lang="en-US" sz="2400" dirty="0">
                <a:solidFill>
                  <a:schemeClr val="tx1"/>
                </a:solidFill>
                <a:latin typeface="Aptos Narrow"/>
                <a:cs typeface="Calibri"/>
              </a:rPr>
              <a:t>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Por favor,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hable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despacio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Todos los participantes deben seleccionar un canal de idioma, incluso si participan en inglés</a:t>
            </a:r>
            <a:r>
              <a:rPr lang="en-U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.</a:t>
            </a:r>
            <a:endParaRPr lang="en-US" sz="2400" dirty="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  <a:ea typeface="Calibri Light"/>
                <a:cs typeface="Calibri Light"/>
              </a:rPr>
              <a:t>Logística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de Zoom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latin typeface="Aptos Narrow"/>
                <a:ea typeface="Calibri Light"/>
                <a:cs typeface="Calibri Light"/>
              </a:rPr>
              <a:t>El chat está disponible para que los miembros hagan comentarios y formulen preguntas (sujeto a registro público)</a:t>
            </a:r>
            <a:endParaRPr lang="en-U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Por favor, no utilice la función de mensajes privados</a:t>
            </a:r>
            <a:endParaRPr lang="en-US" dirty="0">
              <a:highlight>
                <a:srgbClr val="FFFF00"/>
              </a:highlight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2800" dirty="0">
                <a:latin typeface="Aptos Narrow"/>
                <a:ea typeface="+mn-lt"/>
                <a:cs typeface="+mn-lt"/>
              </a:rPr>
              <a:t>Mantenga su micrófono en silencio, a menos que esté interviniendo directamente ante el Grupo de Trabajo, para minimizar el ruido de fondo</a:t>
            </a: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ea typeface="Calibri Light"/>
                <a:cs typeface="Calibri Light"/>
              </a:rPr>
              <a:t> </a:t>
            </a:r>
            <a:r>
              <a:rPr lang="en-US" dirty="0" err="1">
                <a:latin typeface="Aptos Display"/>
                <a:ea typeface="Calibri Light"/>
                <a:cs typeface="Calibri Light"/>
              </a:rPr>
              <a:t>Pase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de Lista</a:t>
            </a:r>
            <a:endParaRPr lang="en-U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403" y="1660683"/>
            <a:ext cx="5680830" cy="5050083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Copresidenta (EEA): </a:t>
            </a:r>
            <a:r>
              <a:rPr lang="es-MX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</a:t>
            </a:r>
            <a:r>
              <a:rPr lang="es-MX" sz="17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Power</a:t>
            </a:r>
            <a:r>
              <a:rPr lang="es-MX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Subsecretaria de Justicia y Equidad Ambiental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it-IT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Copresidenta (DCR): </a:t>
            </a:r>
            <a:r>
              <a:rPr lang="it-IT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Comisionada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MX" sz="17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Directora de la Oficina de Clima y Salud Ambiental dentro del Departamento de Salud Pública, o su designado: </a:t>
            </a:r>
            <a:r>
              <a:rPr lang="es-MX" sz="17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Logan Bailey, Científico Principal, División de Toxicología, Oficina de Clima y Salud Ambiental, Departamento de Salud Pública</a:t>
            </a:r>
            <a:endParaRPr lang="en-US" sz="1700" dirty="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s-MX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</a:t>
            </a:r>
            <a:r>
              <a:rPr lang="es-MX" sz="17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Health</a:t>
            </a:r>
            <a:r>
              <a:rPr lang="es-MX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Alliance: </a:t>
            </a:r>
            <a:r>
              <a:rPr lang="es-MX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Director de Salud Pública, Ciudad de Cambridge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s-MX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Autoridad de Reurbanización de Cambridge: </a:t>
            </a:r>
            <a:r>
              <a:rPr lang="es-MX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Kyle </a:t>
            </a:r>
            <a:r>
              <a:rPr lang="es-MX" sz="17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Vangel</a:t>
            </a:r>
            <a:r>
              <a:rPr lang="es-MX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Director de Proyectos y Planificación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s-MX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Sucursal de Cambridge de la NAACP: </a:t>
            </a:r>
            <a:r>
              <a:rPr lang="es-MX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Presidente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Black Pastors Alliance, Inc.: 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Pastor, Western Avenue Church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6"/>
            <a:ext cx="5034174" cy="4964009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Massachusetts Bicycle Coalition, Inc.: 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Galen Mook, Director </a:t>
            </a:r>
            <a:r>
              <a:rPr lang="en-US" sz="17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Ejecutivo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Charles River Conservancy, Inc.: 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Laura Jasinski, </a:t>
            </a:r>
            <a:r>
              <a:rPr lang="en-US" sz="17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Directora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Ejecutiva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Mothers Out Front: 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Angela DeSousa, </a:t>
            </a:r>
            <a:r>
              <a:rPr lang="en-US" sz="17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Miembro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y </a:t>
            </a:r>
            <a:r>
              <a:rPr lang="en-US" sz="17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Liderazgo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The People for Riverbend Park Trust: 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Franziska “Fran” Amacher, </a:t>
            </a:r>
            <a:r>
              <a:rPr lang="en-US" sz="17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Fideicomisaria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Miembro</a:t>
            </a: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Lawrence Adkins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Miembro</a:t>
            </a: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Sheila Headley-Burwell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Miembro</a:t>
            </a: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Steven Miller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Miembro</a:t>
            </a: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Thomas Leonard</a:t>
            </a:r>
            <a:endParaRPr lang="en-US" sz="17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Miembro</a:t>
            </a:r>
            <a:r>
              <a:rPr lang="en-US" sz="17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n-US" sz="1700" b="1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Miembro</a:t>
            </a:r>
            <a:r>
              <a:rPr lang="en-US" sz="17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:</a:t>
            </a:r>
            <a:r>
              <a:rPr lang="en-US" sz="17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ptos Display" panose="020B0004020202020204" pitchFamily="34" charset="0"/>
              </a:rPr>
              <a:t>Normas del Grupo de Trabajo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846"/>
            <a:ext cx="10669604" cy="455495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5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1850" dirty="0">
                <a:solidFill>
                  <a:schemeClr val="tx1"/>
                </a:solidFill>
                <a:latin typeface="Aptos Narrow"/>
              </a:rPr>
              <a:t>Todos los avisos de reunión se publicarán públicamente de conformidad con los requisitos de la Ley de Reuniones Abiertas</a:t>
            </a:r>
            <a:r>
              <a:rPr lang="en-US" sz="185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5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1850" dirty="0">
                <a:solidFill>
                  <a:schemeClr val="tx1"/>
                </a:solidFill>
                <a:latin typeface="Aptos Narrow"/>
              </a:rPr>
              <a:t>Las Agendas se distribuirán con al menos 48 horas de anticipación e incluirán temas claros de discusión</a:t>
            </a:r>
            <a:r>
              <a:rPr lang="en-US" sz="185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5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1850" dirty="0">
                <a:solidFill>
                  <a:schemeClr val="tx1"/>
                </a:solidFill>
                <a:latin typeface="Aptos Narrow"/>
              </a:rPr>
              <a:t>Las Minutas de las reuniones estarán disponibles públicamente dentro de un plazo razonable.</a:t>
            </a:r>
            <a:r>
              <a:rPr lang="en-US" sz="185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85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5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1850" dirty="0">
                <a:solidFill>
                  <a:schemeClr val="tx1"/>
                </a:solidFill>
                <a:latin typeface="Aptos Narrow"/>
              </a:rPr>
              <a:t>No se llevará a cabo deliberación ni toma de decisiones fuera de reuniones debidamente anunciadas al público.</a:t>
            </a:r>
            <a:r>
              <a:rPr lang="en-US" sz="1850" dirty="0">
                <a:solidFill>
                  <a:schemeClr val="tx1"/>
                </a:solidFill>
                <a:latin typeface="Aptos Narrow"/>
              </a:rPr>
              <a:t>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5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1850" dirty="0">
                <a:solidFill>
                  <a:schemeClr val="tx1"/>
                </a:solidFill>
                <a:latin typeface="Aptos Narrow"/>
              </a:rPr>
              <a:t>Los miembros escucharán de manera activa y respetuosa a todos los participantes, incluidos los comentarios del público.</a:t>
            </a:r>
            <a:r>
              <a:rPr lang="en-US" sz="185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85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5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1850" dirty="0">
                <a:solidFill>
                  <a:schemeClr val="tx1"/>
                </a:solidFill>
                <a:latin typeface="Aptos Narrow"/>
              </a:rPr>
              <a:t>Los desacuerdos se expresarán de manera constructiva, enfocándose en las ideas y no en las personas.</a:t>
            </a:r>
            <a:r>
              <a:rPr lang="en-US" sz="185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85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5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1850" dirty="0">
                <a:solidFill>
                  <a:schemeClr val="tx1"/>
                </a:solidFill>
                <a:latin typeface="Aptos Narrow"/>
              </a:rPr>
              <a:t>Se minimizarán las interrupciones para garantizar una participación equitativa por parte de los copresidentes.</a:t>
            </a:r>
            <a:r>
              <a:rPr lang="en-US" sz="185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85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5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1850" dirty="0">
                <a:solidFill>
                  <a:schemeClr val="tx1"/>
                </a:solidFill>
                <a:latin typeface="Aptos Narrow"/>
              </a:rPr>
              <a:t>Se asignará tiempo para comentarios del público, con lineamientos claros sobre duración y formato.</a:t>
            </a:r>
            <a:r>
              <a:rPr lang="en-US" sz="185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85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85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MX" sz="1850" dirty="0">
                <a:solidFill>
                  <a:schemeClr val="tx1"/>
                </a:solidFill>
                <a:latin typeface="Aptos Narrow"/>
              </a:rPr>
              <a:t>Los miembros reconocerán y considerarán la participación del público como parte del proceso de toma de decisiones.</a:t>
            </a:r>
            <a:r>
              <a:rPr lang="en-US" sz="185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850" dirty="0">
              <a:solidFill>
                <a:schemeClr val="tx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549" y="178115"/>
            <a:ext cx="10990995" cy="1450757"/>
          </a:xfrm>
        </p:spPr>
        <p:txBody>
          <a:bodyPr/>
          <a:lstStyle/>
          <a:p>
            <a:r>
              <a:rPr lang="es-MX" dirty="0">
                <a:latin typeface="Aptos Display"/>
              </a:rPr>
              <a:t>Normas del Grupo de Trabajo (continuación)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059" y="182510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900" dirty="0">
                <a:solidFill>
                  <a:schemeClr val="tx1"/>
                </a:solidFill>
                <a:latin typeface="Aptos Narrow"/>
              </a:rPr>
              <a:t>Se proporcionará acceso lingüístico y adaptaciones razonables para garantizar una participación inclusiva</a:t>
            </a:r>
            <a:r>
              <a:rPr lang="en-US" sz="19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19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900" dirty="0">
                <a:solidFill>
                  <a:schemeClr val="tx1"/>
                </a:solidFill>
                <a:latin typeface="Aptos Narrow"/>
              </a:rPr>
              <a:t>Las reuniones se llevarán a cabo en lugares accesibles y/o de manera virtual para atender diversas necesidades</a:t>
            </a:r>
            <a:r>
              <a:rPr lang="en-US" sz="19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19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900" dirty="0">
                <a:solidFill>
                  <a:schemeClr val="tx1"/>
                </a:solidFill>
                <a:latin typeface="Aptos Narrow"/>
              </a:rPr>
              <a:t>Los materiales se compartirán en lenguaje claro y serán traducidos</a:t>
            </a:r>
            <a:r>
              <a:rPr lang="en-US" sz="19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19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900" dirty="0">
                <a:solidFill>
                  <a:schemeClr val="tx1"/>
                </a:solidFill>
                <a:latin typeface="Aptos Narrow"/>
              </a:rPr>
              <a:t>Los miembros se esforzarán por elevar las voces de las comunidades de primera línea y de aquellas históricamente marginadas</a:t>
            </a:r>
            <a:r>
              <a:rPr lang="en-US" sz="19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19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900" dirty="0">
                <a:solidFill>
                  <a:schemeClr val="tx1"/>
                </a:solidFill>
                <a:latin typeface="Aptos Narrow"/>
              </a:rPr>
              <a:t>Los miembros revisarán los materiales con anticipación y asistirán preparados para participar de manera reflexiva</a:t>
            </a:r>
            <a:r>
              <a:rPr lang="en-US" sz="19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19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900" dirty="0">
                <a:solidFill>
                  <a:schemeClr val="tx1"/>
                </a:solidFill>
                <a:latin typeface="Aptos Narrow"/>
              </a:rPr>
              <a:t>Se espera asistencia y puntualidad; los miembros deberán notificar a los copresidentes con anticipación si no pueden asistir. Los miembros pueden enviar a alguien en calidad de observador público, pero dicha persona no tendrá derecho a voto ni estatus formal dentro del Grupo de Trabajo</a:t>
            </a:r>
            <a:r>
              <a:rPr lang="en-US" sz="1900" dirty="0">
                <a:solidFill>
                  <a:schemeClr val="tx1"/>
                </a:solidFill>
                <a:latin typeface="Aptos Narrow"/>
              </a:rPr>
              <a:t>.</a:t>
            </a:r>
            <a:endParaRPr lang="en-US" sz="19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900" dirty="0">
                <a:solidFill>
                  <a:schemeClr val="tx1"/>
                </a:solidFill>
                <a:latin typeface="Aptos Narrow"/>
              </a:rPr>
              <a:t>Los conflictos de interés deberán divulgarse y gestionarse conforme a la normativa aplicable</a:t>
            </a:r>
            <a:r>
              <a:rPr lang="en-US" sz="19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19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900" dirty="0">
                <a:solidFill>
                  <a:schemeClr val="tx1"/>
                </a:solidFill>
                <a:latin typeface="Aptos Narrow"/>
              </a:rPr>
              <a:t>Las normas se revisarán periódicamente para reflejar necesidades y comentarios en evolución</a:t>
            </a:r>
            <a:r>
              <a:rPr lang="en-US" sz="19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19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MX" sz="1900" dirty="0">
                <a:solidFill>
                  <a:schemeClr val="tx1"/>
                </a:solidFill>
                <a:latin typeface="Aptos Narrow"/>
              </a:rPr>
              <a:t>Se alienta a los miembros a sugerir mejoras en los procesos de reunión y accesibilidad</a:t>
            </a:r>
            <a:r>
              <a:rPr lang="en-US" sz="19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1900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19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Agenda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20633"/>
            <a:ext cx="10506161" cy="475076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Bienvenida y Pase de Lista (tiempo sugerido: 15 minutos)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Comentarios de la Subsecretaria </a:t>
            </a:r>
            <a:r>
              <a:rPr lang="es-MX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Power</a:t>
            </a: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la Comisionada </a:t>
            </a:r>
            <a:r>
              <a:rPr lang="es-MX" sz="1900" dirty="0" err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LaChapelle</a:t>
            </a: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, la Representante Decker y miembros o personal de la delegación (tiempo sugerido: 15 minutos)</a:t>
            </a: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Reflexiones y visión del Grupo de Trabajo (tiempo sugerido: 45 minutos)</a:t>
            </a: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Discusión de los comentarios recopilados durante las audiencias públicas del otoño, la participación vecinal y la encuesta virtual (tiempo sugerido: 45 minutos)</a:t>
            </a: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Receso (tiempo sugerido: 5 minutos)</a:t>
            </a: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Discusión del Plan del Proyecto para el periodo de enero a junio (tiempo sugerido: 20 minutos)</a:t>
            </a: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Planificación de futuros grupos focales (tiempo sugerido: 5 minutos)</a:t>
            </a: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Revisión de las Minutas de la Reunión #5 del 1 de diciembre [Votación] (tiempo sugerido: 10 minutos)</a:t>
            </a: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Comentarios del público (según lo permita el tiempo)</a:t>
            </a: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buClr>
                <a:srgbClr val="004B24"/>
              </a:buClr>
              <a:buFont typeface="Calibri" panose="020F0502020204030204" pitchFamily="34" charset="0"/>
              <a:buAutoNum type="arabicPeriod"/>
            </a:pPr>
            <a:r>
              <a:rPr lang="es-MX" sz="19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Clausura [Votación] (tiempo sugerido: 5 minutos)</a:t>
            </a:r>
            <a:endParaRPr lang="en-US" sz="1900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383540" lvl="1">
              <a:buClr>
                <a:srgbClr val="99CB38"/>
              </a:buClr>
            </a:pPr>
            <a:endParaRPr lang="en-US" dirty="0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1EE347-B4BF-29B7-F75B-3EA50674B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6077-B1A9-3B53-0E31-05901AE0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latin typeface="Aptos Display"/>
                <a:ea typeface="Calibri Light"/>
                <a:cs typeface="Calibri Light"/>
              </a:rPr>
              <a:t>¿Cuáles son los objetivos de este Grupo de Trabajo?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039BAE6-F040-A227-3D37-7B59BA0E19DF}"/>
              </a:ext>
            </a:extLst>
          </p:cNvPr>
          <p:cNvSpPr>
            <a:spLocks noGrp="1"/>
          </p:cNvSpPr>
          <p:nvPr/>
        </p:nvSpPr>
        <p:spPr>
          <a:xfrm>
            <a:off x="985520" y="2160694"/>
            <a:ext cx="10058400" cy="41879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s-MX" sz="2600" dirty="0">
                <a:latin typeface="Aptos Narrow"/>
              </a:rPr>
              <a:t>Formular recomendaciones para el Departamento de Conservación y Recreación (DCR) a fin de garantizar</a:t>
            </a:r>
            <a:r>
              <a:rPr lang="en-US" sz="2600" dirty="0">
                <a:latin typeface="Aptos Narrow"/>
              </a:rPr>
              <a:t>:</a:t>
            </a:r>
            <a:endParaRPr lang="en-US" dirty="0">
              <a:latin typeface="Aptos Narrow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Aptos Narrow"/>
              </a:rPr>
              <a:t>  </a:t>
            </a:r>
            <a:r>
              <a:rPr lang="es-MX" sz="2200" dirty="0">
                <a:latin typeface="Aptos Narrow"/>
              </a:rPr>
              <a:t>Acceso equitativo al Charles </a:t>
            </a:r>
            <a:r>
              <a:rPr lang="es-MX" sz="2200" dirty="0" err="1">
                <a:latin typeface="Aptos Narrow"/>
              </a:rPr>
              <a:t>River</a:t>
            </a:r>
            <a:r>
              <a:rPr lang="es-MX" sz="2200" dirty="0">
                <a:latin typeface="Aptos Narrow"/>
              </a:rPr>
              <a:t>, especialmente en el área entre el puente Longfellow y el puente Eliot</a:t>
            </a:r>
            <a:endParaRPr lang="en-US" sz="2200" dirty="0">
              <a:latin typeface="Aptos Narrow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Aptos Narrow"/>
              </a:rPr>
              <a:t>  </a:t>
            </a:r>
            <a:r>
              <a:rPr lang="es-MX" sz="2200" dirty="0">
                <a:latin typeface="Aptos Narrow"/>
              </a:rPr>
              <a:t>Procesos inclusivos de participación y toma de decisiones</a:t>
            </a:r>
            <a:r>
              <a:rPr lang="en-US" sz="2200" dirty="0">
                <a:latin typeface="Aptos Narrow"/>
              </a:rPr>
              <a:t>  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200" dirty="0">
                <a:latin typeface="Aptos Narrow"/>
              </a:rPr>
              <a:t>  </a:t>
            </a:r>
            <a:r>
              <a:rPr lang="es-MX" sz="2200" dirty="0">
                <a:latin typeface="Aptos Narrow"/>
              </a:rPr>
              <a:t>Mejor comunicación con todas las partes interesadas involucradas</a:t>
            </a:r>
            <a:endParaRPr lang="en-US" sz="2200" dirty="0"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33441731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72a2f2d3193ec56d4fb2c356de615c25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cd70fe20db7356ce93e04af07d3fd73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A0BFB8-30F4-4602-8850-AAF437458C50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58F6FF82-FE7A-41E4-9095-CE55FAD4DF43}">
  <ds:schemaRefs>
    <ds:schemaRef ds:uri="http://schemas.microsoft.com/office/2006/metadata/properties"/>
    <ds:schemaRef ds:uri="http://purl.org/dc/terms/"/>
    <ds:schemaRef ds:uri="http://www.w3.org/XML/1998/namespace"/>
    <ds:schemaRef ds:uri="699ac1d4-ca39-4946-aa46-a9cdf037dbb3"/>
    <ds:schemaRef ds:uri="http://schemas.microsoft.com/office/2006/documentManagement/types"/>
    <ds:schemaRef ds:uri="http://purl.org/dc/elements/1.1/"/>
    <ds:schemaRef ds:uri="cfac202d-5dfe-4943-8fc4-9115dd8079c4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</TotalTime>
  <Words>2171</Words>
  <Application>Microsoft Office PowerPoint</Application>
  <PresentationFormat>Widescreen</PresentationFormat>
  <Paragraphs>212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Grupo de trabajo para el acceso equitativo al Charles River</vt:lpstr>
      <vt:lpstr>Aviso de Grabación</vt:lpstr>
      <vt:lpstr>Logística de Interpretación</vt:lpstr>
      <vt:lpstr>Logística de Zoom</vt:lpstr>
      <vt:lpstr> Pase de Lista</vt:lpstr>
      <vt:lpstr>Normas del Grupo de Trabajo</vt:lpstr>
      <vt:lpstr>Normas del Grupo de Trabajo (continuación)</vt:lpstr>
      <vt:lpstr>Agenda</vt:lpstr>
      <vt:lpstr>¿Cuáles son los objetivos de este Grupo de Trabajo?</vt:lpstr>
      <vt:lpstr>¿Cuál es el producto final del Grupo de Trabajo?</vt:lpstr>
      <vt:lpstr>Revisión de Comentarios Recibidos durante la Participación Comunitaria en el Otoño </vt:lpstr>
      <vt:lpstr>Temas Principales de los Comentarios</vt:lpstr>
      <vt:lpstr>Preguntas para la Discusión de Comentarios</vt:lpstr>
      <vt:lpstr>Cronograma Actualizado del Proyecto</vt:lpstr>
      <vt:lpstr>Plan del Proyecto: Febrero</vt:lpstr>
      <vt:lpstr>Plan del Proyecto: Marzo</vt:lpstr>
      <vt:lpstr>Plan del Proyecto: Abril</vt:lpstr>
      <vt:lpstr>Plan del Proyecto: Mayo</vt:lpstr>
      <vt:lpstr>Plan del Proyecto: Junio</vt:lpstr>
      <vt:lpstr>Plan para Futuros Grupos Focales [Votación]</vt:lpstr>
      <vt:lpstr>Revisión de las Minutas de la Reunión #5 del 1 de diciembre [Votación]</vt:lpstr>
      <vt:lpstr>Cronograma Tentativo Actualizado del Proyecto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Proctor</dc:creator>
  <cp:lastModifiedBy>Translation Staff 7</cp:lastModifiedBy>
  <cp:revision>84</cp:revision>
  <dcterms:created xsi:type="dcterms:W3CDTF">2025-11-26T14:59:35Z</dcterms:created>
  <dcterms:modified xsi:type="dcterms:W3CDTF">2026-03-05T17:53:29Z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</Properties>
</file>