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s/modernComment_120_713BF120.xml" ContentType="application/vnd.ms-powerpoint.comments+xml"/>
  <Override PartName="/ppt/comments/modernComment_130_C1F7D80D.xml" ContentType="application/vnd.ms-powerpoint.comments+xml"/>
  <Override PartName="/ppt/comments/modernComment_12E_42BBBD82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7" r:id="rId5"/>
    <p:sldId id="287" r:id="rId6"/>
    <p:sldId id="297" r:id="rId7"/>
    <p:sldId id="279" r:id="rId8"/>
    <p:sldId id="285" r:id="rId9"/>
    <p:sldId id="258" r:id="rId10"/>
    <p:sldId id="273" r:id="rId11"/>
    <p:sldId id="288" r:id="rId12"/>
    <p:sldId id="312" r:id="rId13"/>
    <p:sldId id="282" r:id="rId14"/>
    <p:sldId id="304" r:id="rId15"/>
    <p:sldId id="307" r:id="rId16"/>
    <p:sldId id="313" r:id="rId17"/>
    <p:sldId id="318" r:id="rId18"/>
    <p:sldId id="302" r:id="rId19"/>
    <p:sldId id="308" r:id="rId20"/>
    <p:sldId id="309" r:id="rId21"/>
    <p:sldId id="310" r:id="rId22"/>
    <p:sldId id="311" r:id="rId23"/>
    <p:sldId id="298" r:id="rId24"/>
    <p:sldId id="303" r:id="rId25"/>
    <p:sldId id="31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708887B2-8303-7170-A5BB-32686198284B}" name="Amaral, Kendra (DCR)" initials="AK" userId="S::kendra.amaral@mass.gov::9c547365-2c36-4614-b86e-4ea364dbb741" providerId="AD"/>
  <p188:author id="{7FE267EE-50AC-8DCC-5C55-8F210B1B959F}" name="Barrera, Mila (DCR)" initials="BM" userId="S::mila.barrera@mass.gov::dce33d62-759b-4d0c-bd61-1bd79f9ef6e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7277EC-96DC-01E7-5450-FDB36FBCB111}" v="99" dt="2026-02-02T18:56:12.1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modernComment_120_713BF12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D95ED67-3A5F-42B6-AD76-0323BA0E4CFA}" authorId="{7FE267EE-50AC-8DCC-5C55-8F210B1B959F}" status="resolved" created="2026-01-28T12:43:29.787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899753760" sldId="288"/>
      <ac:spMk id="2" creationId="{8F41268C-D8A9-B8D6-C176-4382FEF53B40}"/>
      <ac:txMk cp="0" len="6">
        <ac:context len="7" hash="2200860749"/>
      </ac:txMk>
    </ac:txMkLst>
    <p188:pos x="2231571" y="914400"/>
    <p188:txBody>
      <a:bodyPr/>
      <a:lstStyle/>
      <a:p>
        <a:r>
          <a:rPr lang="en-US"/>
          <a:t>should we update this w/ the new timing re: visioning section or just leave it? </a:t>
        </a:r>
      </a:p>
    </p188:txBody>
  </p188:cm>
</p188:cmLst>
</file>

<file path=ppt/comments/modernComment_12E_42BBBD82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EC94270-B3A0-43C9-AF3C-AAB973619D0E}" authorId="{91E4CB4D-C9A5-12EE-5DBA-DD024DF10616}" status="resolved" created="2026-01-26T20:31:42.111" complete="100000">
    <pc:sldMkLst xmlns:pc="http://schemas.microsoft.com/office/powerpoint/2013/main/command">
      <pc:docMk/>
      <pc:sldMk cId="1119600002" sldId="302"/>
    </pc:sldMkLst>
    <p188:replyLst>
      <p188:reply id="{37BFEE15-7F09-4BBF-845B-CE648D1EC694}" authorId="{9DA5F047-F686-846E-B10A-195DEE70198A}" created="2026-01-26T20:56:29.237">
        <p188:txBody>
          <a:bodyPr/>
          <a:lstStyle/>
          <a:p>
            <a:r>
              <a:rPr lang="en-US"/>
              <a:t>we can print these out but I also think we need to include and walk through these for the folks online? </a:t>
            </a:r>
          </a:p>
        </p188:txBody>
      </p188:reply>
      <p188:reply id="{FEFD9B63-F354-4963-8CEF-7B0888F299A7}" authorId="{91E4CB4D-C9A5-12EE-5DBA-DD024DF10616}" created="2026-01-26T21:01:31.728">
        <p188:txBody>
          <a:bodyPr/>
          <a:lstStyle/>
          <a:p>
            <a:r>
              <a:rPr lang="en-US"/>
              <a:t>Unsure of whether slide 12 if filled out fully will be good to keep up at a high level and enough to talk through vs getting stuck talking through 6 slides with the time we have. Can discuss </a:t>
            </a:r>
          </a:p>
        </p188:txBody>
      </p188:reply>
    </p188:replyLst>
    <p188:txBody>
      <a:bodyPr/>
      <a:lstStyle/>
      <a:p>
        <a:r>
          <a:rPr lang="en-US"/>
          <a:t>Print these slides12-16ish instead?</a:t>
        </a:r>
      </a:p>
    </p188:txBody>
  </p188:cm>
</p188:cmLst>
</file>

<file path=ppt/comments/modernComment_130_C1F7D80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BDCD1E3-D14C-45CC-8BCA-7E208FEBBE7D}" authorId="{708887B2-8303-7170-A5BB-32686198284B}" status="resolved" created="2026-01-26T17:46:55.821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254245389" sldId="304"/>
      <ac:spMk id="3" creationId="{7A084950-C345-4162-763A-3DDB7F4BC8FA}"/>
    </ac:deMkLst>
    <p188:txBody>
      <a:bodyPr/>
      <a:lstStyle/>
      <a:p>
        <a:r>
          <a:rPr lang="en-US"/>
          <a:t>Note how many contact points in groupings or total (focus group participation + door knocking + public hearing attendees + survey responses)</a:t>
        </a:r>
      </a:p>
    </p188:txBody>
  </p188:cm>
  <p188:cm id="{23775432-9B5F-4D0B-B323-FABC1FE75E1E}" authorId="{708887B2-8303-7170-A5BB-32686198284B}" status="resolved" created="2026-01-26T17:48:12.759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254245389" sldId="304"/>
      <ac:spMk id="5" creationId="{FB699E9D-1300-A421-19DE-C73946919F52}"/>
    </ac:deMkLst>
    <p188:txBody>
      <a:bodyPr/>
      <a:lstStyle/>
      <a:p>
        <a:r>
          <a:rPr lang="en-US"/>
          <a:t>Reorder with the last three bullets going first (project updates, understanding closures on surrounding com, include impacted communities in engagement)</a:t>
        </a:r>
      </a:p>
    </p188:txBody>
  </p188:cm>
  <p188:cm id="{4EB4E70D-134D-4D29-B0C2-C91F94D5D754}" authorId="{708887B2-8303-7170-A5BB-32686198284B}" status="resolved" created="2026-01-26T17:49:43.353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254245389" sldId="304"/>
      <ac:spMk id="5" creationId="{FB699E9D-1300-A421-19DE-C73946919F52}"/>
    </ac:deMkLst>
    <p188:txBody>
      <a:bodyPr/>
      <a:lstStyle/>
      <a:p>
        <a:r>
          <a:rPr lang="en-US"/>
          <a:t>word missing here: should it be "consider the impact", or "measure the impact", or "mitigate the impact"? 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30_C1F7D80D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2E_42BBBD8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20_713BF12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Charles River Task Force on </a:t>
            </a:r>
            <a:br>
              <a:rPr lang="en-US" sz="500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</a:br>
            <a:r>
              <a:rPr lang="en-US" sz="500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Equitable River Access</a:t>
            </a:r>
            <a:endParaRPr lang="en-US" sz="5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/>
          </a:p>
          <a:p>
            <a:r>
              <a:rPr lang="en-US" sz="2800" cap="none">
                <a:solidFill>
                  <a:srgbClr val="004B24"/>
                </a:solidFill>
                <a:latin typeface="Arial"/>
                <a:cs typeface="Arial"/>
              </a:rPr>
              <a:t>Meeting 6 | January 28, 2026</a:t>
            </a: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What is the Task Force Deliverable?</a:t>
            </a:r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74DBD07-53C6-5450-82D0-B70BB3676A33}"/>
              </a:ext>
            </a:extLst>
          </p:cNvPr>
          <p:cNvSpPr>
            <a:spLocks noGrp="1"/>
          </p:cNvSpPr>
          <p:nvPr/>
        </p:nvSpPr>
        <p:spPr>
          <a:xfrm>
            <a:off x="985520" y="2577254"/>
            <a:ext cx="10058400" cy="377135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>
                <a:latin typeface="Aptos Narrow"/>
              </a:rPr>
              <a:t>Submit </a:t>
            </a:r>
            <a:r>
              <a:rPr lang="en-US" sz="2800" b="1" u="sng">
                <a:latin typeface="Aptos Narrow"/>
              </a:rPr>
              <a:t>a report with recommendations</a:t>
            </a:r>
            <a:r>
              <a:rPr lang="en-US" sz="2800">
                <a:latin typeface="Aptos Narrow"/>
              </a:rPr>
              <a:t> to the clerks of the house of representatives and the senate </a:t>
            </a:r>
            <a:r>
              <a:rPr lang="en-US" sz="2800" b="1" u="sng">
                <a:latin typeface="Aptos Narrow"/>
              </a:rPr>
              <a:t>by June 30, 2026</a:t>
            </a:r>
            <a:r>
              <a:rPr lang="en-US" sz="2800">
                <a:latin typeface="Aptos Narrow"/>
              </a:rPr>
              <a:t>.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9481A-1112-4A29-5860-48D3E18A7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4368A-E9AB-1BA2-5146-606961866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Review of Fall Engagement Feedback 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84950-C345-4162-763A-3DDB7F4BC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2895" y="1908069"/>
            <a:ext cx="5889044" cy="4455027"/>
          </a:xfrm>
        </p:spPr>
        <p:txBody>
          <a:bodyPr vert="horz" lIns="0" tIns="45720" rIns="0" bIns="45720" rtlCol="0" anchor="t">
            <a:noAutofit/>
          </a:bodyPr>
          <a:lstStyle/>
          <a:p>
            <a:pPr>
              <a:buClr>
                <a:srgbClr val="004B24"/>
              </a:buClr>
            </a:pPr>
            <a:r>
              <a:rPr lang="en-US" b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Feedback was received via:</a:t>
            </a: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Door knocking</a:t>
            </a:r>
            <a:br>
              <a:rPr lang="en-US">
                <a:latin typeface="Aptos Narrow"/>
                <a:ea typeface="Calibri"/>
                <a:cs typeface="Calibri"/>
              </a:rPr>
            </a:br>
            <a:r>
              <a:rPr lang="en-US" sz="18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Dropped off 129 flyers</a:t>
            </a:r>
            <a:br>
              <a:rPr lang="en-US" sz="1800">
                <a:latin typeface="Aptos Narrow"/>
                <a:ea typeface="Calibri"/>
                <a:cs typeface="Calibri"/>
              </a:rPr>
            </a:br>
            <a:r>
              <a:rPr lang="en-US" sz="18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Spoke to 35 residents</a:t>
            </a: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One-on-on conversations (8)</a:t>
            </a:r>
            <a:br>
              <a:rPr lang="en-US">
                <a:latin typeface="Aptos Narrow"/>
                <a:ea typeface="Calibri"/>
                <a:cs typeface="Calibri"/>
              </a:rPr>
            </a:br>
            <a:r>
              <a:rPr lang="en-US" sz="18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Cambridgeport Neighborhood Association, Cambridge Community Center, Cambridge Public Health Dept, Homeowners Rehab Inc., </a:t>
            </a:r>
            <a:r>
              <a:rPr lang="en-US" sz="180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Rivermark</a:t>
            </a:r>
            <a:r>
              <a:rPr lang="en-US" sz="18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(followed up after focus group), City of Cambridge Communications &amp; Community Engagement Directors, Cambridge Housing Authority, Magazine Beach Partners</a:t>
            </a:r>
          </a:p>
          <a:p>
            <a:pPr>
              <a:buClr>
                <a:srgbClr val="99CB38"/>
              </a:buClr>
            </a:pPr>
            <a:endParaRPr lang="en-US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1AA7210-EBBE-9FF2-484F-6A4340C485F8}"/>
              </a:ext>
            </a:extLst>
          </p:cNvPr>
          <p:cNvSpPr txBox="1">
            <a:spLocks/>
          </p:cNvSpPr>
          <p:nvPr/>
        </p:nvSpPr>
        <p:spPr>
          <a:xfrm>
            <a:off x="7572149" y="1914792"/>
            <a:ext cx="4622779" cy="4455027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endParaRPr lang="en-US" b="1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Focus Group (1)</a:t>
            </a:r>
            <a:br>
              <a:rPr lang="en-US">
                <a:latin typeface="Aptos Narrow"/>
                <a:ea typeface="Calibri"/>
                <a:cs typeface="Calibri"/>
              </a:rPr>
            </a:br>
            <a:r>
              <a:rPr lang="en-US" sz="1800">
                <a:solidFill>
                  <a:schemeClr val="tx1"/>
                </a:solidFill>
                <a:latin typeface="Aptos Narrow"/>
                <a:ea typeface="Calibri" panose="020F0502020204030204"/>
                <a:cs typeface="Calibri" panose="020F0502020204030204"/>
              </a:rPr>
              <a:t>808-812 Memorial Drive</a:t>
            </a: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Public Hearings (2)</a:t>
            </a:r>
            <a:br>
              <a:rPr lang="en-US">
                <a:latin typeface="Aptos Narrow"/>
                <a:ea typeface="Calibri"/>
                <a:cs typeface="Calibri"/>
              </a:rPr>
            </a:br>
            <a:r>
              <a:rPr lang="en-US" sz="18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Virtual: 52 participants</a:t>
            </a:r>
            <a:br>
              <a:rPr lang="en-US" sz="1800">
                <a:latin typeface="Aptos Narrow"/>
                <a:ea typeface="Calibri"/>
                <a:cs typeface="Calibri"/>
              </a:rPr>
            </a:br>
            <a:r>
              <a:rPr lang="en-US" sz="18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In-person: 77 participants</a:t>
            </a: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Survey (475 responses)</a:t>
            </a:r>
          </a:p>
          <a:p>
            <a:endParaRPr lang="en-US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424538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B6629-8845-4CF8-724A-605563D92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AC5B1-0400-B90F-D27F-6D8E6032B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Feedback Themes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F87E333-5B6C-4E5E-9A26-352505A5F9EB}"/>
              </a:ext>
            </a:extLst>
          </p:cNvPr>
          <p:cNvSpPr txBox="1">
            <a:spLocks/>
          </p:cNvSpPr>
          <p:nvPr/>
        </p:nvSpPr>
        <p:spPr>
          <a:xfrm>
            <a:off x="1198933" y="1990810"/>
            <a:ext cx="9964888" cy="4319928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r>
              <a:rPr lang="en-US" sz="2800" b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Top themes: </a:t>
            </a:r>
            <a:endParaRPr lang="en-US" b="1">
              <a:solidFill>
                <a:schemeClr val="tx1"/>
              </a:solidFill>
            </a:endParaRPr>
          </a:p>
          <a:p>
            <a:pPr marL="457200" indent="-457200">
              <a:lnSpc>
                <a:spcPct val="8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Desire for more regular updates  from DCR on project and improvement progress</a:t>
            </a:r>
          </a:p>
          <a:p>
            <a:pPr marL="457200" indent="-457200">
              <a:lnSpc>
                <a:spcPct val="8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Understanding of the impact of closures on surrounding neighborhoods</a:t>
            </a:r>
          </a:p>
          <a:p>
            <a:pPr marL="457200" indent="-457200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Need to include impacted communities in engagement </a:t>
            </a:r>
            <a:endParaRPr lang="en-US">
              <a:solidFill>
                <a:schemeClr val="tx1"/>
              </a:solidFill>
            </a:endParaRPr>
          </a:p>
          <a:p>
            <a:pPr marL="457200" indent="-457200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Need for infrastructure improvements and safety</a:t>
            </a:r>
            <a:endParaRPr lang="en-US">
              <a:solidFill>
                <a:schemeClr val="tx1"/>
              </a:solidFill>
              <a:latin typeface="Calibri" panose="020F0502020204030204"/>
              <a:ea typeface="Calibri"/>
              <a:cs typeface="Calibri"/>
            </a:endParaRP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2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Need for safer speed limits </a:t>
            </a:r>
            <a:endParaRPr lang="en-US" sz="2200">
              <a:solidFill>
                <a:schemeClr val="tx1"/>
              </a:solidFill>
              <a:latin typeface="Calibri" panose="020F0502020204030204"/>
              <a:ea typeface="Calibri"/>
              <a:cs typeface="Calibri"/>
            </a:endParaRP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2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Desire for safer crosswalks and better stoplight coordination </a:t>
            </a:r>
            <a:endParaRPr lang="en-US" sz="2200">
              <a:solidFill>
                <a:schemeClr val="tx1"/>
              </a:solidFill>
              <a:latin typeface="Calibri" panose="020F0502020204030204"/>
              <a:ea typeface="Calibri"/>
              <a:cs typeface="Calibri"/>
            </a:endParaRP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2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Need for pathway infrastructure changes and maintenance </a:t>
            </a:r>
            <a:endParaRPr lang="en-US" sz="2200">
              <a:solidFill>
                <a:schemeClr val="tx1"/>
              </a:solidFill>
              <a:latin typeface="Calibri" panose="020F0502020204030204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5440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EF70F-A4B9-EF01-1290-D5208834E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8E0EB-E123-119E-B08F-50FE6F610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Feedback Discussion Questions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E7BD424-FD9E-0A28-6FB3-F3D50BCCCE2F}"/>
              </a:ext>
            </a:extLst>
          </p:cNvPr>
          <p:cNvSpPr txBox="1">
            <a:spLocks/>
          </p:cNvSpPr>
          <p:nvPr/>
        </p:nvSpPr>
        <p:spPr>
          <a:xfrm>
            <a:off x="1198933" y="2275290"/>
            <a:ext cx="9954728" cy="4035448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r>
              <a:rPr lang="en-US" sz="2800" b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Discussion Questions</a:t>
            </a:r>
          </a:p>
          <a:p>
            <a:pPr marL="457200" indent="-457200">
              <a:lnSpc>
                <a:spcPct val="15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What themes/key points stood out to you about the feedback people shared?</a:t>
            </a:r>
            <a:endParaRPr lang="en-US">
              <a:solidFill>
                <a:schemeClr val="tx1"/>
              </a:solidFill>
              <a:latin typeface="Calibri" panose="020F0502020204030204"/>
              <a:ea typeface="Calibri"/>
              <a:cs typeface="Calibri" panose="020F0502020204030204"/>
            </a:endParaRPr>
          </a:p>
          <a:p>
            <a:pPr marL="457200" indent="-457200">
              <a:lnSpc>
                <a:spcPct val="15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How could that feedback inform the Task Force recommendations? </a:t>
            </a:r>
            <a:endParaRPr lang="en-US">
              <a:solidFill>
                <a:srgbClr val="404040"/>
              </a:solidFill>
              <a:latin typeface="Calibri" panose="020F0502020204030204"/>
              <a:ea typeface="Calibri"/>
              <a:cs typeface="Calibri" panose="020F0502020204030204"/>
            </a:endParaRPr>
          </a:p>
          <a:p>
            <a:pPr marL="457200" indent="-457200">
              <a:lnSpc>
                <a:spcPct val="15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How can the next round of public hearings be improved? 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8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endParaRPr lang="en-US" sz="24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993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BB1B4-2BDA-930F-7F32-7585D2748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7" name="Arrow: Pentagon 1346">
            <a:extLst>
              <a:ext uri="{FF2B5EF4-FFF2-40B4-BE49-F238E27FC236}">
                <a16:creationId xmlns:a16="http://schemas.microsoft.com/office/drawing/2014/main" id="{79B40913-5ED2-ED80-DB5E-B9DC55847B2D}"/>
              </a:ext>
            </a:extLst>
          </p:cNvPr>
          <p:cNvSpPr/>
          <p:nvPr/>
        </p:nvSpPr>
        <p:spPr>
          <a:xfrm>
            <a:off x="10209066" y="4745180"/>
            <a:ext cx="1913656" cy="1082384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>
                <a:solidFill>
                  <a:srgbClr val="002060"/>
                </a:solidFill>
                <a:ea typeface="Calibri"/>
                <a:cs typeface="Calibri"/>
              </a:rPr>
              <a:t>Finalize + Submit Recs</a:t>
            </a:r>
          </a:p>
        </p:txBody>
      </p:sp>
      <p:sp>
        <p:nvSpPr>
          <p:cNvPr id="1346" name="Rectangle 1345">
            <a:extLst>
              <a:ext uri="{FF2B5EF4-FFF2-40B4-BE49-F238E27FC236}">
                <a16:creationId xmlns:a16="http://schemas.microsoft.com/office/drawing/2014/main" id="{87C0C6D9-EEF7-5233-2459-E4EECE2057C3}"/>
              </a:ext>
            </a:extLst>
          </p:cNvPr>
          <p:cNvSpPr/>
          <p:nvPr/>
        </p:nvSpPr>
        <p:spPr>
          <a:xfrm>
            <a:off x="8484077" y="4745837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Review input</a:t>
            </a:r>
          </a:p>
        </p:txBody>
      </p:sp>
      <p:sp>
        <p:nvSpPr>
          <p:cNvPr id="1345" name="Rectangle 1344">
            <a:extLst>
              <a:ext uri="{FF2B5EF4-FFF2-40B4-BE49-F238E27FC236}">
                <a16:creationId xmlns:a16="http://schemas.microsoft.com/office/drawing/2014/main" id="{8461E970-7208-2850-81AE-C3D04B077F0E}"/>
              </a:ext>
            </a:extLst>
          </p:cNvPr>
          <p:cNvSpPr/>
          <p:nvPr/>
        </p:nvSpPr>
        <p:spPr>
          <a:xfrm>
            <a:off x="6760918" y="4745836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Launch Public Hearing + </a:t>
            </a:r>
            <a:endParaRPr lang="en-US"/>
          </a:p>
          <a:p>
            <a:pPr algn="ctr"/>
            <a:r>
              <a:rPr lang="en-US" sz="140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Survey for Public Feedback on Draft Recs </a:t>
            </a:r>
            <a:endParaRPr lang="en-US"/>
          </a:p>
        </p:txBody>
      </p:sp>
      <p:sp>
        <p:nvSpPr>
          <p:cNvPr id="1344" name="Rectangle 1343">
            <a:extLst>
              <a:ext uri="{FF2B5EF4-FFF2-40B4-BE49-F238E27FC236}">
                <a16:creationId xmlns:a16="http://schemas.microsoft.com/office/drawing/2014/main" id="{509E2423-BA26-5CE8-69F2-4E43EE438BF2}"/>
              </a:ext>
            </a:extLst>
          </p:cNvPr>
          <p:cNvSpPr/>
          <p:nvPr/>
        </p:nvSpPr>
        <p:spPr>
          <a:xfrm>
            <a:off x="5037759" y="4745837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Conduct Outreach for Spring Engagement</a:t>
            </a:r>
            <a:r>
              <a:rPr lang="en-US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 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3A3963A-5ACE-93AC-6A93-6402D190B3A2}"/>
              </a:ext>
            </a:extLst>
          </p:cNvPr>
          <p:cNvSpPr/>
          <p:nvPr/>
        </p:nvSpPr>
        <p:spPr>
          <a:xfrm>
            <a:off x="3323259" y="4745836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Set Dates for Spring </a:t>
            </a:r>
            <a:br>
              <a:rPr lang="en-US" sz="140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</a:br>
            <a:r>
              <a:rPr lang="en-US" sz="140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Engagement </a:t>
            </a:r>
            <a:br>
              <a:rPr lang="en-US" sz="140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</a:br>
            <a:r>
              <a:rPr lang="en-US" sz="120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(*Host CHA Focus Groups)</a:t>
            </a:r>
            <a:endParaRPr lang="en-US" sz="1200">
              <a:ea typeface="Calibri"/>
              <a:cs typeface="Calibri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077C227-9AA9-A63B-5C8A-50B25B796DA5}"/>
              </a:ext>
            </a:extLst>
          </p:cNvPr>
          <p:cNvSpPr/>
          <p:nvPr/>
        </p:nvSpPr>
        <p:spPr>
          <a:xfrm>
            <a:off x="1600100" y="4745837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Discuss engagement timeline </a:t>
            </a:r>
            <a:r>
              <a:rPr lang="en-US" sz="140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(&amp; focus groups)</a:t>
            </a:r>
          </a:p>
        </p:txBody>
      </p:sp>
      <p:sp>
        <p:nvSpPr>
          <p:cNvPr id="1585" name="Rectangle 1584">
            <a:extLst>
              <a:ext uri="{FF2B5EF4-FFF2-40B4-BE49-F238E27FC236}">
                <a16:creationId xmlns:a16="http://schemas.microsoft.com/office/drawing/2014/main" id="{C6EDCC6A-1E09-3692-C9D2-69F626E51F8C}"/>
              </a:ext>
            </a:extLst>
          </p:cNvPr>
          <p:cNvSpPr/>
          <p:nvPr/>
        </p:nvSpPr>
        <p:spPr>
          <a:xfrm>
            <a:off x="65255" y="4744586"/>
            <a:ext cx="1396446" cy="108329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Engagement Milestones</a:t>
            </a:r>
          </a:p>
        </p:txBody>
      </p:sp>
      <p:sp>
        <p:nvSpPr>
          <p:cNvPr id="61" name="Arrow: Pentagon 60">
            <a:extLst>
              <a:ext uri="{FF2B5EF4-FFF2-40B4-BE49-F238E27FC236}">
                <a16:creationId xmlns:a16="http://schemas.microsoft.com/office/drawing/2014/main" id="{C9E39F3A-54D3-2B30-D938-218477A9722A}"/>
              </a:ext>
            </a:extLst>
          </p:cNvPr>
          <p:cNvSpPr/>
          <p:nvPr/>
        </p:nvSpPr>
        <p:spPr>
          <a:xfrm>
            <a:off x="10209067" y="3463635"/>
            <a:ext cx="1913656" cy="839931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Finalize  + Submit Recs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E8E19AC-5A60-3184-A1B8-450BDD38B57C}"/>
              </a:ext>
            </a:extLst>
          </p:cNvPr>
          <p:cNvSpPr/>
          <p:nvPr/>
        </p:nvSpPr>
        <p:spPr>
          <a:xfrm>
            <a:off x="8484077" y="3464291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Edit draft recs based on input</a:t>
            </a:r>
            <a:r>
              <a:rPr lang="en-US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 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E3CC4D7-36FF-C8E7-F251-B5DC5E5D3899}"/>
              </a:ext>
            </a:extLst>
          </p:cNvPr>
          <p:cNvSpPr/>
          <p:nvPr/>
        </p:nvSpPr>
        <p:spPr>
          <a:xfrm>
            <a:off x="6760919" y="3464292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Publish draft recs for public input</a:t>
            </a:r>
            <a:r>
              <a:rPr lang="en-US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 </a:t>
            </a:r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E9E8025-2D0B-A6C8-0394-C32F265904E4}"/>
              </a:ext>
            </a:extLst>
          </p:cNvPr>
          <p:cNvSpPr/>
          <p:nvPr/>
        </p:nvSpPr>
        <p:spPr>
          <a:xfrm>
            <a:off x="5037760" y="3464291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Edit draft recs + prepare for public</a:t>
            </a:r>
            <a:r>
              <a:rPr lang="en-US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 </a:t>
            </a:r>
            <a:endParaRPr lang="en-US">
              <a:solidFill>
                <a:srgbClr val="002060"/>
              </a:solidFill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6F3911A-04E8-8908-8329-8A5F13388EF5}"/>
              </a:ext>
            </a:extLst>
          </p:cNvPr>
          <p:cNvSpPr/>
          <p:nvPr/>
        </p:nvSpPr>
        <p:spPr>
          <a:xfrm>
            <a:off x="3323260" y="3464291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Draft recommenda-tions</a:t>
            </a:r>
            <a:endParaRPr lang="en-US" sz="1600">
              <a:solidFill>
                <a:srgbClr val="002060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D4EDEEA-703D-7CCC-DC12-C9ED421BC795}"/>
              </a:ext>
            </a:extLst>
          </p:cNvPr>
          <p:cNvSpPr/>
          <p:nvPr/>
        </p:nvSpPr>
        <p:spPr>
          <a:xfrm>
            <a:off x="1600101" y="3464292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Review input from Fall</a:t>
            </a:r>
            <a:endParaRPr lang="en-US" sz="1600"/>
          </a:p>
        </p:txBody>
      </p:sp>
      <p:sp>
        <p:nvSpPr>
          <p:cNvPr id="1584" name="Rectangle 1583">
            <a:extLst>
              <a:ext uri="{FF2B5EF4-FFF2-40B4-BE49-F238E27FC236}">
                <a16:creationId xmlns:a16="http://schemas.microsoft.com/office/drawing/2014/main" id="{4417856E-CDAD-74CE-D6A5-3F2A85AC3D33}"/>
              </a:ext>
            </a:extLst>
          </p:cNvPr>
          <p:cNvSpPr/>
          <p:nvPr/>
        </p:nvSpPr>
        <p:spPr>
          <a:xfrm>
            <a:off x="67449" y="3462020"/>
            <a:ext cx="1395188" cy="84287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Report Milestones</a:t>
            </a:r>
          </a:p>
        </p:txBody>
      </p:sp>
      <p:sp>
        <p:nvSpPr>
          <p:cNvPr id="41" name="Arrow: Pentagon 40">
            <a:extLst>
              <a:ext uri="{FF2B5EF4-FFF2-40B4-BE49-F238E27FC236}">
                <a16:creationId xmlns:a16="http://schemas.microsoft.com/office/drawing/2014/main" id="{D363533C-8FA7-5ACB-4270-1862BD97EA09}"/>
              </a:ext>
            </a:extLst>
          </p:cNvPr>
          <p:cNvSpPr/>
          <p:nvPr/>
        </p:nvSpPr>
        <p:spPr>
          <a:xfrm>
            <a:off x="10209068" y="2208068"/>
            <a:ext cx="1913656" cy="796636"/>
          </a:xfrm>
          <a:prstGeom prst="homePlate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ea typeface="Calibri"/>
                <a:cs typeface="Calibri"/>
              </a:rPr>
              <a:t>June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867722C-7844-EBDE-2BD4-4102743E6E4A}"/>
              </a:ext>
            </a:extLst>
          </p:cNvPr>
          <p:cNvSpPr/>
          <p:nvPr/>
        </p:nvSpPr>
        <p:spPr>
          <a:xfrm>
            <a:off x="8484081" y="2208726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latin typeface="Aptos ExtraBold"/>
                <a:ea typeface="Calibri"/>
                <a:cs typeface="Calibri"/>
              </a:rPr>
              <a:t>May</a:t>
            </a:r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23C9649-45FB-01A5-0AF4-86D5C3115A24}"/>
              </a:ext>
            </a:extLst>
          </p:cNvPr>
          <p:cNvSpPr/>
          <p:nvPr/>
        </p:nvSpPr>
        <p:spPr>
          <a:xfrm>
            <a:off x="6760921" y="2208725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latin typeface="Aptos ExtraBold"/>
                <a:ea typeface="Calibri"/>
                <a:cs typeface="Calibri"/>
              </a:rPr>
              <a:t>April</a:t>
            </a:r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1576D8C-B85B-0FAD-79CC-1B61199CC46D}"/>
              </a:ext>
            </a:extLst>
          </p:cNvPr>
          <p:cNvSpPr/>
          <p:nvPr/>
        </p:nvSpPr>
        <p:spPr>
          <a:xfrm>
            <a:off x="5037761" y="2208724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latin typeface="Aptos ExtraBold"/>
                <a:ea typeface="Calibri"/>
                <a:cs typeface="Calibri"/>
              </a:rPr>
              <a:t>March</a:t>
            </a:r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1BBC547-6A1A-4E75-40DB-7CF94470822D}"/>
              </a:ext>
            </a:extLst>
          </p:cNvPr>
          <p:cNvSpPr/>
          <p:nvPr/>
        </p:nvSpPr>
        <p:spPr>
          <a:xfrm>
            <a:off x="3323260" y="2208723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latin typeface="Aptos ExtraBold"/>
                <a:ea typeface="Calibri"/>
                <a:cs typeface="Calibri"/>
              </a:rPr>
              <a:t>February</a:t>
            </a:r>
            <a:endParaRPr lang="en-US" err="1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039837E-16DE-35CA-F884-66A45ABC1BA4}"/>
              </a:ext>
            </a:extLst>
          </p:cNvPr>
          <p:cNvSpPr/>
          <p:nvPr/>
        </p:nvSpPr>
        <p:spPr>
          <a:xfrm>
            <a:off x="1600102" y="2208724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latin typeface="Aptos ExtraBold"/>
                <a:ea typeface="Calibri"/>
                <a:cs typeface="Calibri"/>
              </a:rPr>
              <a:t>January</a:t>
            </a:r>
            <a:endParaRPr lang="en-US"/>
          </a:p>
        </p:txBody>
      </p:sp>
      <p:sp>
        <p:nvSpPr>
          <p:cNvPr id="1583" name="Rectangle 1582">
            <a:extLst>
              <a:ext uri="{FF2B5EF4-FFF2-40B4-BE49-F238E27FC236}">
                <a16:creationId xmlns:a16="http://schemas.microsoft.com/office/drawing/2014/main" id="{2ADD5C8E-3326-16C4-8F20-DFEE7C491A1D}"/>
              </a:ext>
            </a:extLst>
          </p:cNvPr>
          <p:cNvSpPr/>
          <p:nvPr/>
        </p:nvSpPr>
        <p:spPr>
          <a:xfrm>
            <a:off x="67450" y="2208731"/>
            <a:ext cx="1383982" cy="79207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latin typeface="Aptos ExtraBold"/>
                <a:ea typeface="Calibri"/>
                <a:cs typeface="Calibri"/>
              </a:rPr>
              <a:t>Month</a:t>
            </a:r>
            <a:endParaRPr lang="en-US">
              <a:latin typeface="Aptos ExtraBold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DF5132-1387-C392-3CF6-FBDAFE60B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 Light"/>
                <a:cs typeface="Calibri Light"/>
              </a:rPr>
              <a:t>Updated Project Timeline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083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6EE84-EC84-ACA4-5095-9AAC13BFA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F8E4-8F89-56C9-12F3-7A807295E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Project Plan: February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D3A1C-71C6-2D10-F8A0-DD243646A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MILESTONES FOR FEBRUARY</a:t>
            </a:r>
            <a:endParaRPr lang="en-US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Design outreach for April Public Hearings 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Initial draft of recommendations based on January discussion </a:t>
            </a:r>
            <a:endParaRPr lang="en-US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i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(Design Public Housing Focus Groups) </a:t>
            </a:r>
            <a:endParaRPr lang="en-US"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3A32DA-38FE-23DD-05FA-7046C2E34193}"/>
              </a:ext>
            </a:extLst>
          </p:cNvPr>
          <p:cNvSpPr txBox="1"/>
          <p:nvPr/>
        </p:nvSpPr>
        <p:spPr>
          <a:xfrm>
            <a:off x="6461760" y="2153919"/>
            <a:ext cx="4998720" cy="38321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100" b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To-do for February Task Force Meeting: </a:t>
            </a:r>
            <a:br>
              <a:rPr lang="en-US" sz="2100" b="1">
                <a:latin typeface="Aptos Narrow"/>
              </a:rPr>
            </a:br>
            <a:br>
              <a:rPr lang="en-US" sz="2100" b="1">
                <a:latin typeface="Aptos Narrow"/>
              </a:rPr>
            </a:br>
            <a:r>
              <a:rPr lang="en-US" sz="2100" i="1">
                <a:solidFill>
                  <a:srgbClr val="404040"/>
                </a:solidFill>
                <a:latin typeface="Aptos Narrow"/>
              </a:rPr>
              <a:t>TF members will have materials ahead of time for review and feedback + discussion at meeting for any votes to be taken</a:t>
            </a:r>
            <a:endParaRPr lang="en-US" sz="2100">
              <a:latin typeface="Aptos Narrow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>
                <a:solidFill>
                  <a:srgbClr val="404040"/>
                </a:solidFill>
                <a:latin typeface="Aptos Narrow"/>
              </a:rPr>
              <a:t>Vote on Public Hearing outreach material </a:t>
            </a:r>
            <a:endParaRPr lang="en-US" sz="2100">
              <a:latin typeface="Aptos Narrow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>
                <a:solidFill>
                  <a:srgbClr val="404040"/>
                </a:solidFill>
                <a:latin typeface="Aptos Narrow"/>
              </a:rPr>
              <a:t>Discuss initial draft recommendations</a:t>
            </a:r>
            <a:endParaRPr lang="en-US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>
                <a:solidFill>
                  <a:srgbClr val="404040"/>
                </a:solidFill>
                <a:latin typeface="Aptos Narrow"/>
              </a:rPr>
              <a:t>(Vote on agenda, dates and outreach language for Public Housing Focus Groups) 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591C77D-070D-3A13-149D-0209B873E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960000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4A3B5-92EE-7270-EE20-664406136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1D56E-F93B-FE77-54A6-F5142F562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Project Plan: March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807C6-D848-6B7C-B78D-CE233748D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MILESTONES FOR MARCH</a:t>
            </a:r>
            <a:endParaRPr lang="en-US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Conduct Outreach for April Public Hearings </a:t>
            </a:r>
            <a:endParaRPr lang="en-US" sz="2800">
              <a:solidFill>
                <a:srgbClr val="404040"/>
              </a:solidFill>
              <a:latin typeface="Aptos Narrow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Draft Agendas for Public Hearings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Draft Survey to parallel Public Hearings 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Edit Draft Recommendations based on February Feedback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i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(Host Public Housing Focus Groups)</a:t>
            </a: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</a:p>
          <a:p>
            <a:pPr marL="0" indent="0">
              <a:buClr>
                <a:srgbClr val="004B24"/>
              </a:buClr>
              <a:buNone/>
            </a:pPr>
            <a:endParaRPr lang="en-US" sz="2800" i="1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814BDC-3BA7-42EE-3BC9-1C89F9EB712D}"/>
              </a:ext>
            </a:extLst>
          </p:cNvPr>
          <p:cNvSpPr txBox="1"/>
          <p:nvPr/>
        </p:nvSpPr>
        <p:spPr>
          <a:xfrm>
            <a:off x="6461760" y="2153919"/>
            <a:ext cx="4998720" cy="372082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100" b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To-do for March Task Force Meeting: </a:t>
            </a:r>
            <a:br>
              <a:rPr lang="en-US" sz="2100" b="1">
                <a:latin typeface="Aptos Narrow"/>
              </a:rPr>
            </a:br>
            <a:br>
              <a:rPr lang="en-US" sz="2100" b="1">
                <a:latin typeface="Aptos Narrow"/>
              </a:rPr>
            </a:br>
            <a:r>
              <a:rPr lang="en-US" sz="2100" i="1">
                <a:solidFill>
                  <a:srgbClr val="404040"/>
                </a:solidFill>
                <a:latin typeface="Aptos Narrow"/>
              </a:rPr>
              <a:t>TF members will have materials ahead of time for review and feedback + discussion at meeting for any votes to be taken</a:t>
            </a:r>
            <a:endParaRPr lang="en-US" sz="2100">
              <a:latin typeface="Aptos Narrow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>
                <a:solidFill>
                  <a:srgbClr val="404040"/>
                </a:solidFill>
                <a:latin typeface="Aptos Narrow"/>
              </a:rPr>
              <a:t>Vote on Public Hearing Agenda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>
                <a:solidFill>
                  <a:srgbClr val="404040"/>
                </a:solidFill>
                <a:latin typeface="Aptos Narrow"/>
              </a:rPr>
              <a:t>Vote on Survey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>
                <a:solidFill>
                  <a:srgbClr val="404040"/>
                </a:solidFill>
                <a:latin typeface="Aptos Narrow"/>
              </a:rPr>
              <a:t>Discuss draft recommendations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>
                <a:solidFill>
                  <a:srgbClr val="404040"/>
                </a:solidFill>
                <a:latin typeface="Aptos Narrow"/>
              </a:rPr>
              <a:t>Vote to release draft recommendations for 30-day public comment period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FA4E36A-24AB-78AC-8E66-2EAFF7060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2259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73D4D-E4A5-8A2E-0D85-6D6DD0F37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D21E9-25EE-1B5D-40CB-7694DC4BD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Project Plan: April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F4DE1-7310-0827-6E63-A8F101B88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60972"/>
            <a:ext cx="4500880" cy="4094202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MILESTONES FOR APRIL</a:t>
            </a:r>
            <a:endParaRPr lang="en-US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Launch Survey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Host Public Hearings </a:t>
            </a:r>
            <a:endParaRPr lang="en-US" sz="2800">
              <a:solidFill>
                <a:srgbClr val="404040"/>
              </a:solidFill>
              <a:latin typeface="Aptos Narrow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800" i="1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>
              <a:latin typeface="Aptos Narrow"/>
              <a:ea typeface="Calibri" panose="020F0502020204030204"/>
              <a:cs typeface="Calibri" panose="020F0502020204030204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D512F7-9A60-BC79-0067-7538B0DC66EC}"/>
              </a:ext>
            </a:extLst>
          </p:cNvPr>
          <p:cNvSpPr txBox="1"/>
          <p:nvPr/>
        </p:nvSpPr>
        <p:spPr>
          <a:xfrm>
            <a:off x="6461760" y="2153919"/>
            <a:ext cx="4998720" cy="43025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100" b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To-do for April Task Force Meeting: </a:t>
            </a:r>
            <a:br>
              <a:rPr lang="en-US" sz="2100" b="1">
                <a:latin typeface="Aptos Narrow"/>
              </a:rPr>
            </a:br>
            <a:br>
              <a:rPr lang="en-US" sz="2100" b="1">
                <a:latin typeface="Aptos Narrow"/>
              </a:rPr>
            </a:br>
            <a:r>
              <a:rPr lang="en-US" sz="2100" i="1">
                <a:solidFill>
                  <a:srgbClr val="404040"/>
                </a:solidFill>
                <a:latin typeface="Aptos Narrow"/>
              </a:rPr>
              <a:t>TF members will have materials ahead of time for review and feedback + discussion at meeting for any votes to be taken</a:t>
            </a:r>
            <a:endParaRPr lang="en-US" sz="2100">
              <a:latin typeface="Aptos Narrow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>
                <a:solidFill>
                  <a:srgbClr val="404040"/>
                </a:solidFill>
                <a:latin typeface="Aptos Narrow"/>
              </a:rPr>
              <a:t>Discuss what we heard at Public Hearings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>
                <a:solidFill>
                  <a:srgbClr val="404040"/>
                </a:solidFill>
                <a:latin typeface="Aptos Narrow"/>
              </a:rPr>
              <a:t>Discuss preliminary findings from Survey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>
                <a:solidFill>
                  <a:srgbClr val="404040"/>
                </a:solidFill>
                <a:latin typeface="Aptos Narrow"/>
              </a:rPr>
              <a:t>Discuss final edits to draft recommendations </a:t>
            </a:r>
            <a:endParaRPr lang="en-US"/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>
              <a:solidFill>
                <a:srgbClr val="404040"/>
              </a:solidFill>
              <a:latin typeface="Aptos Narrow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4B4FF04-65E8-544F-18BB-CE741317D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2576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3460C5-28BE-4EB1-0CD4-CE16E8F08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E1211-36B3-FE41-1736-4016CE0B4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Project Plan: May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877EB-3222-D8C1-5708-DB4678183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MILESTONES FOR MAY</a:t>
            </a:r>
            <a:endParaRPr lang="en-US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Following 30-day public comment period – edit draft recommendations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Finalize draft recommendations 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endParaRPr lang="en-US" sz="280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800" i="1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>
              <a:latin typeface="Aptos Narrow"/>
              <a:ea typeface="Calibri" panose="020F0502020204030204"/>
              <a:cs typeface="Calibri" panose="020F0502020204030204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94605A-1F38-A4BF-5357-BB613103E92B}"/>
              </a:ext>
            </a:extLst>
          </p:cNvPr>
          <p:cNvSpPr txBox="1"/>
          <p:nvPr/>
        </p:nvSpPr>
        <p:spPr>
          <a:xfrm>
            <a:off x="6461760" y="2153919"/>
            <a:ext cx="4998720" cy="34299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100" b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To-do for May Task Force Meeting: </a:t>
            </a:r>
            <a:br>
              <a:rPr lang="en-US" sz="2100" b="1">
                <a:latin typeface="Aptos Narrow"/>
              </a:rPr>
            </a:br>
            <a:br>
              <a:rPr lang="en-US" sz="2100" b="1">
                <a:latin typeface="Aptos Narrow"/>
              </a:rPr>
            </a:br>
            <a:r>
              <a:rPr lang="en-US" sz="2100" i="1">
                <a:solidFill>
                  <a:srgbClr val="404040"/>
                </a:solidFill>
                <a:latin typeface="Aptos Narrow"/>
              </a:rPr>
              <a:t>TF members will have materials ahead of time for review and feedback + discussion at meeting for any votes to be taken</a:t>
            </a:r>
            <a:endParaRPr lang="en-US" sz="2100">
              <a:latin typeface="Aptos Narrow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>
                <a:solidFill>
                  <a:srgbClr val="404040"/>
                </a:solidFill>
                <a:latin typeface="Aptos Narrow"/>
              </a:rPr>
              <a:t>Review edits to draft recommendations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>
                <a:solidFill>
                  <a:srgbClr val="404040"/>
                </a:solidFill>
                <a:latin typeface="Aptos Narrow"/>
              </a:rPr>
              <a:t>Vote on finalize recommendations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>
              <a:solidFill>
                <a:srgbClr val="404040"/>
              </a:solidFill>
              <a:latin typeface="Aptos Narrow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6537B16-F980-51B1-4BE6-A29E805AA8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8162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75882-7591-AB6C-D0C9-C21081B3C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8CB4A-9730-28FD-9941-0DF088866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Project Plan: June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FD9A7-95A8-D1CB-7A3A-4DE28DD08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MILESTONES FOR JUNE</a:t>
            </a:r>
            <a:endParaRPr lang="en-US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Final discussion on the Task Force's report of recommendations  </a:t>
            </a:r>
            <a:endParaRPr lang="en-US" sz="2800">
              <a:solidFill>
                <a:srgbClr val="404040"/>
              </a:solidFill>
              <a:latin typeface="Aptos Narrow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800" i="1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>
              <a:latin typeface="Aptos Narrow"/>
              <a:ea typeface="Calibri" panose="020F0502020204030204"/>
              <a:cs typeface="Calibri" panose="020F0502020204030204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4C4839-201B-389E-CEFC-FF1B4DF041C8}"/>
              </a:ext>
            </a:extLst>
          </p:cNvPr>
          <p:cNvSpPr txBox="1"/>
          <p:nvPr/>
        </p:nvSpPr>
        <p:spPr>
          <a:xfrm>
            <a:off x="6461760" y="2153919"/>
            <a:ext cx="4998720" cy="295959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100" b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To-do for June Task Force Meeting: </a:t>
            </a:r>
            <a:br>
              <a:rPr lang="en-US" sz="2100" b="1">
                <a:latin typeface="Aptos Narrow"/>
              </a:rPr>
            </a:br>
            <a:br>
              <a:rPr lang="en-US" sz="2100" b="1">
                <a:latin typeface="Aptos Narrow"/>
              </a:rPr>
            </a:br>
            <a:r>
              <a:rPr lang="en-US" sz="2100" i="1">
                <a:solidFill>
                  <a:srgbClr val="404040"/>
                </a:solidFill>
                <a:latin typeface="Aptos Narrow"/>
              </a:rPr>
              <a:t>TF members will have materials ahead of time for review and feedback + discussion at meeting for any votes to be taken</a:t>
            </a:r>
            <a:endParaRPr lang="en-US" sz="2100">
              <a:latin typeface="Aptos Narrow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>
                <a:solidFill>
                  <a:srgbClr val="404040"/>
                </a:solidFill>
                <a:latin typeface="Aptos Narrow"/>
              </a:rPr>
              <a:t>Vote to submit the final report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>
              <a:solidFill>
                <a:srgbClr val="404040"/>
              </a:solidFill>
              <a:latin typeface="Aptos Narrow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1A83D9C-8D11-7333-A70F-138596E0EB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3663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Notification of Recording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48934"/>
            <a:ext cx="10058400" cy="382016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sz="2400">
                <a:solidFill>
                  <a:srgbClr val="000000"/>
                </a:solidFill>
                <a:latin typeface="Aptos Narrow"/>
                <a:cs typeface="Arial"/>
              </a:rPr>
              <a:t>This meeting will be recorded, and the Department of Conservation and Recreation and/or the Executive Office of Energy &amp; Environmental Affairs may choose to distribute the video, still images, audio, and/or the chat transcript. </a:t>
            </a:r>
            <a:br>
              <a:rPr lang="en-US" sz="2400">
                <a:latin typeface="Aptos Narrow"/>
                <a:cs typeface="Arial" panose="020B0604020202020204" pitchFamily="34" charset="0"/>
              </a:rPr>
            </a:br>
            <a:br>
              <a:rPr lang="en-US" sz="2400">
                <a:latin typeface="Aptos Narrow"/>
                <a:cs typeface="Arial" panose="020B0604020202020204" pitchFamily="34" charset="0"/>
              </a:rPr>
            </a:br>
            <a:r>
              <a:rPr lang="en-US" sz="2400">
                <a:solidFill>
                  <a:srgbClr val="000000"/>
                </a:solidFill>
                <a:latin typeface="Aptos Narrow"/>
                <a:cs typeface="Arial"/>
              </a:rPr>
              <a:t>By continuing with this virtual meeting, you are agreeing to be part of a recorded event. The recordings and chat transcripts may be treated as public records.</a:t>
            </a: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FE7AB-35EA-863E-3B1A-841BBAE46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B8F18-D46C-881E-2ADD-6BDB44422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Plan for Future Focus Groups [Vote]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34AC9-1166-4AD0-DCB5-250F09981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1410"/>
            <a:ext cx="10058400" cy="3877684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Proposal of 3 Focus Groups with residents at Cambridge Housing Authority Sites: </a:t>
            </a:r>
            <a:endParaRPr lang="en-US"/>
          </a:p>
          <a:p>
            <a:pPr marL="749300" lvl="3">
              <a:buClr>
                <a:srgbClr val="004B24"/>
              </a:buClr>
              <a:buFont typeface="Calibri"/>
              <a:buChar char="-"/>
            </a:pPr>
            <a:r>
              <a:rPr lang="en-US" sz="22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Woodrow Wilson Court </a:t>
            </a:r>
          </a:p>
          <a:p>
            <a:pPr marL="749300" lvl="3">
              <a:buClr>
                <a:srgbClr val="004B24"/>
              </a:buClr>
              <a:buFont typeface="Calibri"/>
              <a:buChar char="-"/>
            </a:pPr>
            <a:r>
              <a:rPr lang="en-US" sz="22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Putnam Gardens</a:t>
            </a:r>
          </a:p>
          <a:p>
            <a:pPr marL="749300" lvl="3">
              <a:buClr>
                <a:srgbClr val="004B24"/>
              </a:buClr>
              <a:buFont typeface="Calibri"/>
              <a:buChar char="-"/>
            </a:pPr>
            <a:r>
              <a:rPr lang="en-US" sz="22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Lyndon B Johnson Apartments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Same content as prior engagement/focus group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Vote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4468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77E42-DAA5-AED2-D4E5-AA0EDD5DF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EE6CB-316B-E627-ACD2-9E6CBFABB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Review of 12/1 Meeting 5 Minutes [Vote]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12995-1C1D-5D77-78FC-BB0BE8E07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Any amendments?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Vote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7468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F83D16B-8911-D177-2A2B-A228EA903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0FA491CF-CFF7-675E-DB4E-A7A41B206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14320" y="4267200"/>
            <a:ext cx="233680" cy="23368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DD7E9CF4-88F8-230E-B517-078D255C1DF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21037" y="2484323"/>
            <a:ext cx="1892129" cy="328774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sz="2000" b="1">
                <a:solidFill>
                  <a:srgbClr val="455F51"/>
                </a:solidFill>
                <a:latin typeface="Aptos Narrow"/>
              </a:rPr>
              <a:t>June</a:t>
            </a:r>
            <a:endParaRPr lang="en-US" sz="2000" b="1" i="0" u="none" strike="noStrike" kern="1200" cap="none" spc="0" normalizeH="0" baseline="0" noProof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/>
            </a:endParaRPr>
          </a:p>
          <a:p>
            <a:endParaRPr lang="en-US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>
                <a:latin typeface="Aptos Narrow"/>
              </a:rPr>
              <a:t>Closing Task Force Meeting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>
                <a:latin typeface="Aptos Narrow"/>
              </a:rPr>
              <a:t>Finalize report and submit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>
              <a:latin typeface="Aptos ExtraBold" panose="020B0004020202020204" pitchFamily="34" charset="0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4462117B-E26E-89D5-E266-58966407CD6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59558" y="2490057"/>
            <a:ext cx="1885979" cy="939445"/>
          </a:xfrm>
        </p:spPr>
        <p:txBody>
          <a:bodyPr vert="horz" lIns="0" tIns="45720" rIns="0" bIns="45720" rtlCol="0" anchor="t">
            <a:noAutofit/>
          </a:bodyPr>
          <a:lstStyle/>
          <a:p>
            <a:pPr algn="ctr"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000" b="1">
                <a:solidFill>
                  <a:srgbClr val="455F51"/>
                </a:solidFill>
                <a:latin typeface="Aptos Narrow"/>
              </a:rPr>
              <a:t>April - May</a:t>
            </a:r>
            <a:endParaRPr lang="en-US"/>
          </a:p>
          <a:p>
            <a:endParaRPr lang="en-US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>
                <a:latin typeface="Aptos Narrow"/>
              </a:rPr>
              <a:t>Get draft report ready for public comment period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00">
                <a:solidFill>
                  <a:srgbClr val="455F51"/>
                </a:solidFill>
                <a:latin typeface="Aptos Narrow"/>
              </a:rPr>
              <a:t> </a:t>
            </a:r>
            <a:r>
              <a:rPr lang="en-US" sz="1700">
                <a:latin typeface="Aptos Narrow"/>
              </a:rPr>
              <a:t>Public Hearing to gain input on draft recommendations</a:t>
            </a:r>
            <a:endParaRPr lang="en-US" sz="1800">
              <a:latin typeface="Aptos Narrow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00">
                <a:latin typeface="Aptos Narrow"/>
              </a:rPr>
              <a:t>Launch feedback survey on draft recommendations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00">
                <a:latin typeface="Aptos Narrow"/>
              </a:rPr>
              <a:t>2 Task Force Meetings to review input and finalize recommendations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>
              <a:latin typeface="Aptos ExtraBold" panose="020B0004020202020204" pitchFamily="34" charset="0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216BDE25-59DC-3F73-E2DD-172169DD70D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1609" y="2493137"/>
            <a:ext cx="1970888" cy="3554428"/>
          </a:xfrm>
          <a:noFill/>
        </p:spPr>
        <p:txBody>
          <a:bodyPr vert="horz" lIns="0" tIns="45720" rIns="0" bIns="45720" rtlCol="0" anchor="t">
            <a:noAutofit/>
          </a:bodyPr>
          <a:lstStyle/>
          <a:p>
            <a:pPr algn="ctr">
              <a:lnSpc>
                <a:spcPct val="90000"/>
              </a:lnSpc>
              <a:spcBef>
                <a:spcPts val="1200"/>
              </a:spcBef>
              <a:buClr>
                <a:srgbClr val="99CB38"/>
              </a:buClr>
              <a:defRPr/>
            </a:pPr>
            <a:r>
              <a:rPr lang="en-US" sz="2000" b="1">
                <a:solidFill>
                  <a:srgbClr val="455F51"/>
                </a:solidFill>
                <a:latin typeface="Aptos Narrow"/>
              </a:rPr>
              <a:t>March - April</a:t>
            </a:r>
            <a:endParaRPr lang="en-US"/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en-US" sz="1700">
                <a:latin typeface="Aptos Narrow"/>
              </a:rPr>
              <a:t>Draft report of findings and recommendations</a:t>
            </a:r>
            <a:endParaRPr lang="en-US" sz="1800">
              <a:latin typeface="Aptos Narrow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en-US" sz="1700">
                <a:latin typeface="Aptos Narrow"/>
              </a:rPr>
              <a:t>Outreach for upcoming engagement</a:t>
            </a: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en-US" sz="1800">
                <a:latin typeface="Aptos Narrow"/>
              </a:rPr>
              <a:t>2 Task Force Meetings to discuss draft recommendations + engagement .</a:t>
            </a: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endParaRPr lang="en-US" sz="1800">
              <a:latin typeface="Aptos Narrow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endParaRPr lang="en-US" sz="1800">
              <a:latin typeface="Aptos Narrow"/>
            </a:endParaRPr>
          </a:p>
          <a:p>
            <a:pPr marL="171450" indent="-171450">
              <a:buFont typeface="Wingdings"/>
              <a:buChar char="§"/>
            </a:pPr>
            <a:endParaRPr lang="en-US">
              <a:latin typeface="Aptos ExtraBold" panose="020B0004020202020204" pitchFamily="34" charset="0"/>
            </a:endParaRPr>
          </a:p>
        </p:txBody>
      </p:sp>
      <p:sp>
        <p:nvSpPr>
          <p:cNvPr id="7" name="Text Placeholder 27" descr="-Task Force meeting #2 &#10;(9/12)&#10;-Develop a Community Engagement Strategy&#10;-Develop the structure and content for the public hearings&#10;">
            <a:extLst>
              <a:ext uri="{FF2B5EF4-FFF2-40B4-BE49-F238E27FC236}">
                <a16:creationId xmlns:a16="http://schemas.microsoft.com/office/drawing/2014/main" id="{AC107CEE-1FDE-E09A-58DF-460C5C76277B}"/>
              </a:ext>
            </a:extLst>
          </p:cNvPr>
          <p:cNvSpPr txBox="1">
            <a:spLocks/>
          </p:cNvSpPr>
          <p:nvPr/>
        </p:nvSpPr>
        <p:spPr>
          <a:xfrm>
            <a:off x="2927288" y="2548545"/>
            <a:ext cx="2153768" cy="2994291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ts val="15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200" b="0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000" b="1">
                <a:solidFill>
                  <a:srgbClr val="455F51"/>
                </a:solidFill>
                <a:latin typeface="Aptos Narrow"/>
              </a:rPr>
              <a:t>February - March</a:t>
            </a:r>
            <a:endParaRPr lang="en-US"/>
          </a:p>
          <a:p>
            <a:endParaRPr lang="en-US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>
                <a:latin typeface="Aptos Narrow"/>
              </a:rPr>
              <a:t>Two (2) Task Force Meetings (monthly) </a:t>
            </a:r>
            <a:br>
              <a:rPr lang="en-US" sz="1800">
                <a:latin typeface="Aptos Narrow"/>
              </a:rPr>
            </a:br>
            <a:r>
              <a:rPr lang="en-US" sz="1800">
                <a:latin typeface="Aptos Narrow"/>
              </a:rPr>
              <a:t>to continue develop draft recs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endParaRPr lang="en-US" sz="1800">
              <a:latin typeface="Aptos Narrow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>
                <a:latin typeface="Aptos Narrow"/>
              </a:rPr>
              <a:t>Design engagement for public comment period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endParaRPr lang="en-US" sz="1800">
              <a:latin typeface="Aptos Narrow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>
                <a:latin typeface="Aptos Narrow"/>
              </a:rPr>
              <a:t>2 Focus Groups with residents at priority Cambridge Housing Authority Sites </a:t>
            </a:r>
            <a:endParaRPr lang="en-US">
              <a:ea typeface="Calibri"/>
              <a:cs typeface="Calibri"/>
            </a:endParaRPr>
          </a:p>
          <a:p>
            <a:pPr>
              <a:buClr>
                <a:srgbClr val="004B24"/>
              </a:buClr>
            </a:pPr>
            <a:endParaRPr lang="en-US" sz="1800">
              <a:latin typeface="Aptos Narrow"/>
            </a:endParaRPr>
          </a:p>
          <a:p>
            <a:endParaRPr lang="en-US" sz="1800">
              <a:latin typeface="Aptos Narrow"/>
            </a:endParaRPr>
          </a:p>
          <a:p>
            <a:pPr marL="171450" indent="-171450">
              <a:buClr>
                <a:srgbClr val="99CB38"/>
              </a:buClr>
              <a:buFont typeface="Wingdings" panose="05000000000000000000" pitchFamily="2" charset="2"/>
              <a:buChar char="§"/>
            </a:pPr>
            <a:endParaRPr lang="en-US">
              <a:latin typeface="Aptos ExtraBold" panose="020B00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8C06DE6-A924-E6A1-226F-4405FEEAC06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28675" y="2553034"/>
            <a:ext cx="1975486" cy="2534845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None/>
              <a:tabLst/>
              <a:defRPr/>
            </a:pPr>
            <a:r>
              <a:rPr lang="en-US" sz="2000" b="1">
                <a:solidFill>
                  <a:srgbClr val="455F51"/>
                </a:solidFill>
                <a:latin typeface="Aptos Narrow"/>
              </a:rPr>
              <a:t>January</a:t>
            </a:r>
            <a:endParaRPr lang="en-US">
              <a:ea typeface="+mn-ea"/>
              <a:cs typeface="+mn-cs"/>
            </a:endParaRPr>
          </a:p>
          <a:p>
            <a:endParaRPr lang="en-US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>
                <a:latin typeface="Aptos Narrow"/>
              </a:rPr>
              <a:t>Task Force Meeting #6 (January 28): Review Fall Engagement Input &amp; discuss initial ideas for recommendations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endParaRPr lang="en-US" sz="1800">
              <a:latin typeface="Aptos Narrow"/>
              <a:ea typeface="+mn-lt"/>
              <a:cs typeface="+mn-lt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>
                <a:latin typeface="Aptos Narrow"/>
                <a:ea typeface="+mn-lt"/>
                <a:cs typeface="+mn-lt"/>
              </a:rPr>
              <a:t>Agree on timeline for next 6 months 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BA5492A-713A-7DB4-6174-51ACA9BD6228}"/>
              </a:ext>
            </a:extLst>
          </p:cNvPr>
          <p:cNvSpPr txBox="1">
            <a:spLocks/>
          </p:cNvSpPr>
          <p:nvPr/>
        </p:nvSpPr>
        <p:spPr>
          <a:xfrm>
            <a:off x="9104229" y="1183878"/>
            <a:ext cx="2432678" cy="1154112"/>
          </a:xfrm>
          <a:prstGeom prst="rect">
            <a:avLst/>
          </a:prstGeom>
          <a:solidFill>
            <a:srgbClr val="004B24"/>
          </a:solidFill>
        </p:spPr>
        <p:txBody>
          <a:bodyPr vert="horz" lIns="320040" tIns="457200" rIns="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200" b="0" kern="1200">
                <a:solidFill>
                  <a:schemeClr val="accent1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>
                <a:solidFill>
                  <a:schemeClr val="bg1"/>
                </a:solidFill>
                <a:latin typeface="Aptos ExtraBold"/>
              </a:rPr>
              <a:t>Finalize Report</a:t>
            </a:r>
          </a:p>
          <a:p>
            <a:endParaRPr lang="en-US" sz="2000">
              <a:latin typeface="Aptos ExtraBold" panose="020B00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26D938-F918-E1D2-6E4A-93F50DA7E6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23618" y="1181873"/>
            <a:ext cx="3084388" cy="1154112"/>
          </a:xfrm>
          <a:solidFill>
            <a:srgbClr val="004B24"/>
          </a:solidFill>
        </p:spPr>
        <p:txBody>
          <a:bodyPr vert="horz" lIns="320040" tIns="457200" rIns="0" bIns="45720" rtlCol="0" anchor="t"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Aptos ExtraBold"/>
              </a:rPr>
              <a:t>Recommendation Feedback</a:t>
            </a:r>
            <a:endParaRPr lang="en-US">
              <a:solidFill>
                <a:schemeClr val="bg1"/>
              </a:solidFill>
            </a:endParaRPr>
          </a:p>
          <a:p>
            <a:endParaRPr lang="en-US" sz="2000">
              <a:latin typeface="Aptos ExtraBold" panose="020B00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4C7050-C9E7-C93C-406B-530F583E67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45795" y="1181873"/>
            <a:ext cx="2627629" cy="1154112"/>
          </a:xfrm>
          <a:solidFill>
            <a:srgbClr val="004B24"/>
          </a:solidFill>
        </p:spPr>
        <p:txBody>
          <a:bodyPr vert="horz" lIns="320040" tIns="457200" rIns="0" bIns="45720" rtlCol="0" anchor="t"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Aptos ExtraBold"/>
              </a:rPr>
              <a:t>Develop Draft Recommendations 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905A4F-E578-D1B5-C4F6-341B1D6AD5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37904" y="1181873"/>
            <a:ext cx="2187140" cy="1154112"/>
          </a:xfrm>
          <a:solidFill>
            <a:srgbClr val="004B24"/>
          </a:solidFill>
        </p:spPr>
        <p:txBody>
          <a:bodyPr vert="horz" lIns="320040" tIns="457200" rIns="0" bIns="45720" rtlCol="0" anchor="t">
            <a:normAutofit fontScale="92500" lnSpcReduction="20000"/>
          </a:bodyPr>
          <a:lstStyle/>
          <a:p>
            <a:r>
              <a:rPr lang="en-US" sz="2000">
                <a:solidFill>
                  <a:schemeClr val="bg1"/>
                </a:solidFill>
                <a:latin typeface="Aptos ExtraBold"/>
              </a:rPr>
              <a:t>Reset &amp; Review of Fall Engagement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95268D-982E-F928-B367-FB08D5B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222" y="345457"/>
            <a:ext cx="10643616" cy="717279"/>
          </a:xfrm>
        </p:spPr>
        <p:txBody>
          <a:bodyPr/>
          <a:lstStyle/>
          <a:p>
            <a:r>
              <a:rPr lang="en-US" sz="4100" cap="none">
                <a:solidFill>
                  <a:srgbClr val="404040"/>
                </a:solidFill>
                <a:latin typeface="Aptos Display"/>
                <a:ea typeface="+mj-lt"/>
                <a:cs typeface="+mj-lt"/>
              </a:rPr>
              <a:t>Updated Tentative Project Timeline</a:t>
            </a:r>
          </a:p>
        </p:txBody>
      </p:sp>
    </p:spTree>
    <p:extLst>
      <p:ext uri="{BB962C8B-B14F-4D97-AF65-F5344CB8AC3E}">
        <p14:creationId xmlns:p14="http://schemas.microsoft.com/office/powerpoint/2010/main" val="1171863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Interpretation Logistics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en-US" sz="240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4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Language Interpretation is being offered in: Spanish, Brazilian Portuguese, Haitian Creole, Mandarin, Cantonese, Amharic, Arabic, and American Sign Language (ASL).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To participate in your desired language, click the “Interpretation” globe icon and select your language.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Please speak slowly.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All attendees must select a language channel, even if participating in English.</a:t>
            </a:r>
            <a:endParaRPr lang="en-US" sz="2400"/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  <p:pic>
        <p:nvPicPr>
          <p:cNvPr id="4" name="Picture 3" descr="How to Use Language Interpretation in Zoom Meetings | Notta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Zoom Logistics</a:t>
            </a:r>
            <a:endParaRPr lang="en-US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latin typeface="Aptos Narrow"/>
                <a:ea typeface="Calibri Light"/>
                <a:cs typeface="Calibri Light"/>
              </a:rPr>
              <a:t>Chat is available for members to provide comments and pose questions (s</a:t>
            </a:r>
            <a:r>
              <a:rPr lang="en-US" sz="2800">
                <a:latin typeface="Aptos Narrow"/>
                <a:ea typeface="Calibri"/>
                <a:cs typeface="Calibri"/>
              </a:rPr>
              <a:t>ubject</a:t>
            </a:r>
            <a:r>
              <a:rPr lang="en-US" sz="2800">
                <a:latin typeface="Aptos Narrow"/>
                <a:ea typeface="+mn-lt"/>
                <a:cs typeface="+mn-lt"/>
              </a:rPr>
              <a:t> to public record)</a:t>
            </a:r>
            <a:endParaRPr lang="en-US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Please do not use the private messaging function</a:t>
            </a:r>
            <a:endParaRPr lang="en-US">
              <a:highlight>
                <a:srgbClr val="FFFF00"/>
              </a:highlight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latin typeface="Aptos Narrow"/>
                <a:ea typeface="+mn-lt"/>
                <a:cs typeface="+mn-lt"/>
              </a:rPr>
              <a:t>Kindly mute your microphone unless you are actively addressing the Task Force to minimize background noise</a:t>
            </a:r>
            <a:endParaRPr lang="en-US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>
              <a:latin typeface="Aptos Narrow"/>
              <a:ea typeface="Calibri" panose="020F0502020204030204"/>
              <a:cs typeface="Calibri" panose="020F0502020204030204"/>
            </a:endParaRPr>
          </a:p>
          <a:p>
            <a:endParaRPr lang="en-US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 Roll Call</a:t>
            </a:r>
            <a:endParaRPr lang="en-US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9339" y="1660684"/>
            <a:ext cx="5464894" cy="4573710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EEA Co-Chair: 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María Belén Power, Undersecretary of Environmental Justice &amp; Equity 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DCR Co-Chair: 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Nicole LaChapelle, Commissioner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Director</a:t>
            </a: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of the Bureau of Climate and Environmental Health within the Department of Public Health, or a designee: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Logan Bailey, Lead Scientist, Toxicology Division, Bureau of Climate and Environmental Health, Department of Public Health</a:t>
            </a:r>
            <a:endParaRPr lang="en-US" sz="1700">
              <a:solidFill>
                <a:schemeClr val="tx1"/>
              </a:solidFill>
              <a:latin typeface="Aptos Narrow"/>
              <a:ea typeface="Calibri Light"/>
              <a:cs typeface="Calibri Ligh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Health Alliance: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Derrick Neal, Chief Public Health Officer, City of Cambridge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Redevelopment Authority: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Kyle Vangel, Director of Projects and Planning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branch of the NAACP: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Ken Reeves, President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Black Pastors Alliance, Inc.: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Jeremy D. Battle, Pastor, Western Avenue Church</a:t>
            </a:r>
            <a:endParaRPr lang="en-US" sz="1700">
              <a:solidFill>
                <a:schemeClr val="tx1"/>
              </a:solidFill>
              <a:latin typeface="Aptos Narrow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681311" y="1746757"/>
            <a:ext cx="5034174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Massachusetts Bicycle Coalition, Inc.: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Galen Mook, Executive Director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Charles River Conservancy, Inc.: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Laura Jasinski, Executive Director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Mothers Out Front: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Angela DeSousa, Member and Leadership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The People for Riverbend Park Trust: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Franziska "Fran" Amacher, Trustee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Lawrence Adkins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Sheila Headley-Burwell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Steven Miller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Thomas Leonard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 Individual:</a:t>
            </a:r>
            <a:r>
              <a:rPr lang="en-US" sz="17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 panose="020B0004020202020204" pitchFamily="34" charset="0"/>
              </a:rPr>
              <a:t>Task Force Norms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All meeting notices will be publicly posted in accordance with Open Meeting Law requirements. </a:t>
            </a:r>
            <a:endParaRPr lang="en-US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Agendas will be distributed at least 48 hours in advance and include clear discussion topics.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Meeting minutes will be made publicly available within a reasonable timeframe.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No deliberation or decision-making will occur outside of publicly posted meetings.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Members will listen actively and respectfully to all speakers, including public comments.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Disagreements will be expressed constructively, focusing on ideas rather than individuals.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Interruptions will be minimized to ensure equitable participation by co-leads.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Time will be allocated for public comment, with clear guidelines on duration and format.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Members will acknowledge and consider public input as part of the decision-making process. </a:t>
            </a:r>
            <a:endParaRPr lang="en-US" sz="2000">
              <a:solidFill>
                <a:schemeClr val="tx1"/>
              </a:solidFill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</a:rPr>
              <a:t>Task Force Norms (continued)</a:t>
            </a:r>
            <a:endParaRPr lang="en-US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Language access and accommodations will be provided to ensure inclusive participation.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Meetings will be held in accessible locations and/or virtually to accommodate diverse needs.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Materials will be shared in plain language and translated.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Members will strive to uplift voices from the frontline and historically marginalized communities.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Members will review materials in advance and come prepared to engage thoughtfully.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Attendance and punctuality are expected; members will notify the co-leads in advance if they are unable to attend. Members may send someone to attend the meetings in a public capacity, but that individual does not hold voting rights or formal standing within the task force.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Conflicts of interest will be disclosed and managed in accordance with applicable guidance.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Norms will be revisited periodically to reflect evolving needs and feedback.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Members are encouraged to suggest improvements to meeting processes and accessibility.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Agenda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9C73ACE-61FC-A6E5-509B-9AFAC69E7415}"/>
              </a:ext>
            </a:extLst>
          </p:cNvPr>
          <p:cNvSpPr txBox="1">
            <a:spLocks/>
          </p:cNvSpPr>
          <p:nvPr/>
        </p:nvSpPr>
        <p:spPr>
          <a:xfrm>
            <a:off x="1177813" y="1820633"/>
            <a:ext cx="10506161" cy="42869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Welcome and Roll call (suggested time: 15 min)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Remarks from Undersecretary Power, Commissioner LaChapelle, Representative Decker, and delegation members or staff (suggested time: 15 min)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Task Force Reflections and Visioning (suggested time: 45 min)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Discuss feedback collected from the Fall public hearings, neighborhood engagement, and virtual survey (suggested time: 45 min)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Break (suggested time: 5 min)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Discuss Project Plan for January through June (suggested time: 20 min)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Plan for future focus group discussions (suggested time: 5 min)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Review of December 1 Meeting #5 minutes [Vote] (suggested time: 10 min)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Public comments (as time is permissible)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Adjourn [Vote] (suggested time: 5 min)</a:t>
            </a:r>
          </a:p>
          <a:p>
            <a:pPr marL="383540" lvl="1">
              <a:buClr>
                <a:srgbClr val="99CB38"/>
              </a:buClr>
            </a:pPr>
            <a:endParaRPr lang="en-US">
              <a:solidFill>
                <a:schemeClr val="tx1"/>
              </a:solidFill>
              <a:latin typeface="Aptos Narrow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EE347-B4BF-29B7-F75B-3EA50674B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46077-B1A9-3B53-0E31-05901AE03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What are the goals of this Task Force?</a:t>
            </a:r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039BAE6-F040-A227-3D37-7B59BA0E19DF}"/>
              </a:ext>
            </a:extLst>
          </p:cNvPr>
          <p:cNvSpPr>
            <a:spLocks noGrp="1"/>
          </p:cNvSpPr>
          <p:nvPr/>
        </p:nvSpPr>
        <p:spPr>
          <a:xfrm>
            <a:off x="985520" y="2160694"/>
            <a:ext cx="10058400" cy="418791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>
                <a:latin typeface="Aptos Narrow"/>
              </a:rPr>
              <a:t>Make recommendations for the Department of Conservation and Recreation (DCR)  to ensure:</a:t>
            </a:r>
            <a:endParaRPr lang="en-US">
              <a:latin typeface="Aptos Narrow"/>
            </a:endParaRP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>
                <a:latin typeface="Aptos Narrow"/>
              </a:rPr>
              <a:t>  Equitable access to the Charles River, especially in the area between the </a:t>
            </a:r>
            <a:br>
              <a:rPr lang="en-US" sz="2200">
                <a:latin typeface="Aptos Narrow" panose="020B0004020202020204" pitchFamily="34" charset="0"/>
              </a:rPr>
            </a:br>
            <a:r>
              <a:rPr lang="en-US" sz="2200">
                <a:latin typeface="Aptos Narrow"/>
              </a:rPr>
              <a:t>  Longfellow bridge and the Eliot bridge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>
                <a:latin typeface="Aptos Narrow"/>
              </a:rPr>
              <a:t>  Inclusive engagement and decision-making processes  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>
                <a:latin typeface="Aptos Narrow"/>
              </a:rPr>
              <a:t>  Improved communication with all involved stakeholders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>
              <a:latin typeface="Aptos Narrow"/>
            </a:endParaRPr>
          </a:p>
        </p:txBody>
      </p:sp>
    </p:spTree>
    <p:extLst>
      <p:ext uri="{BB962C8B-B14F-4D97-AF65-F5344CB8AC3E}">
        <p14:creationId xmlns:p14="http://schemas.microsoft.com/office/powerpoint/2010/main" val="334417312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72a2f2d3193ec56d4fb2c356de615c25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cd70fe20db7356ce93e04af07d3fd73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F6FF82-FE7A-41E4-9095-CE55FAD4DF4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3A0BFB8-30F4-4602-8850-AAF437458C50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22</Slides>
  <Notes>0</Notes>
  <HiddenSlides>1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Retrospect</vt:lpstr>
      <vt:lpstr>Charles River Task Force on  Equitable River Access</vt:lpstr>
      <vt:lpstr>Notification of Recording</vt:lpstr>
      <vt:lpstr>Interpretation Logistics</vt:lpstr>
      <vt:lpstr>Zoom Logistics</vt:lpstr>
      <vt:lpstr> Roll Call</vt:lpstr>
      <vt:lpstr>Task Force Norms</vt:lpstr>
      <vt:lpstr>Task Force Norms (continued)</vt:lpstr>
      <vt:lpstr>Agenda</vt:lpstr>
      <vt:lpstr>What are the goals of this Task Force?</vt:lpstr>
      <vt:lpstr>What is the Task Force Deliverable?</vt:lpstr>
      <vt:lpstr>Review of Fall Engagement Feedback </vt:lpstr>
      <vt:lpstr>Feedback Themes</vt:lpstr>
      <vt:lpstr>Feedback Discussion Questions</vt:lpstr>
      <vt:lpstr>Updated Project Timeline</vt:lpstr>
      <vt:lpstr>Project Plan: February</vt:lpstr>
      <vt:lpstr>Project Plan: March</vt:lpstr>
      <vt:lpstr>Project Plan: April</vt:lpstr>
      <vt:lpstr>Project Plan: May</vt:lpstr>
      <vt:lpstr>Project Plan: June</vt:lpstr>
      <vt:lpstr>Plan for Future Focus Groups [Vote]</vt:lpstr>
      <vt:lpstr>Review of 12/1 Meeting 5 Minutes [Vote]</vt:lpstr>
      <vt:lpstr>Updated Tentative Project Timeline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49</cp:revision>
  <dcterms:created xsi:type="dcterms:W3CDTF">2025-11-26T14:59:35Z</dcterms:created>
  <dcterms:modified xsi:type="dcterms:W3CDTF">2026-02-02T18:56:35Z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</Properties>
</file>