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4"/>
  </p:sldMasterIdLst>
  <p:notesMasterIdLst>
    <p:notesMasterId r:id="rId26"/>
  </p:notesMasterIdLst>
  <p:sldIdLst>
    <p:sldId id="257" r:id="rId5"/>
    <p:sldId id="287" r:id="rId6"/>
    <p:sldId id="297" r:id="rId7"/>
    <p:sldId id="279" r:id="rId8"/>
    <p:sldId id="285" r:id="rId9"/>
    <p:sldId id="258" r:id="rId10"/>
    <p:sldId id="273" r:id="rId11"/>
    <p:sldId id="288" r:id="rId12"/>
    <p:sldId id="321" r:id="rId13"/>
    <p:sldId id="312" r:id="rId14"/>
    <p:sldId id="319" r:id="rId15"/>
    <p:sldId id="320" r:id="rId16"/>
    <p:sldId id="282" r:id="rId17"/>
    <p:sldId id="322" r:id="rId18"/>
    <p:sldId id="329" r:id="rId19"/>
    <p:sldId id="323" r:id="rId20"/>
    <p:sldId id="324" r:id="rId21"/>
    <p:sldId id="303" r:id="rId22"/>
    <p:sldId id="325" r:id="rId23"/>
    <p:sldId id="328" r:id="rId24"/>
    <p:sldId id="302"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DA5F047-F686-846E-B10A-195DEE70198A}" name="Du, Van" initials="DV" userId="S::vdu_mapc.org#ext#@massgov.onmicrosoft.com::47a6d444-42b4-4a65-aee3-c1a322a54d41" providerId="AD"/>
  <p188:author id="{91E4CB4D-C9A5-12EE-5DBA-DD024DF10616}" name="Roy, Monika (DCR)" initials="RM" userId="S::monika.roy@mass.gov::cd6c4b63-5e77-48d5-b6cc-4177d9876de7" providerId="AD"/>
  <p188:author id="{708887B2-8303-7170-A5BB-32686198284B}" name="Amaral, Kendra (DCR)" initials="AK" userId="S::kendra.amaral@mass.gov::9c547365-2c36-4614-b86e-4ea364dbb741" providerId="AD"/>
  <p188:author id="{7FE267EE-50AC-8DCC-5C55-8F210B1B959F}" name="Barrera, Mila (DCR)" initials="BM" userId="S::mila.barrera@mass.gov::dce33d62-759b-4d0c-bd61-1bd79f9ef6e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510" autoAdjust="0"/>
    <p:restoredTop sz="94707"/>
  </p:normalViewPr>
  <p:slideViewPr>
    <p:cSldViewPr snapToGrid="0">
      <p:cViewPr varScale="1">
        <p:scale>
          <a:sx n="105" d="100"/>
          <a:sy n="105" d="100"/>
        </p:scale>
        <p:origin x="74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zh-HK"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5C11E6-A978-954E-B190-14DB4298568C}" type="datetimeFigureOut">
              <a:rPr kumimoji="1" lang="zh-HK" altLang="en-US" smtClean="0"/>
              <a:t>13/3/2026</a:t>
            </a:fld>
            <a:endParaRPr kumimoji="1" lang="zh-HK" altLang="en-US"/>
          </a:p>
        </p:txBody>
      </p:sp>
      <p:sp>
        <p:nvSpPr>
          <p:cNvPr id="4" name="投影片影像版面配置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HK"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zh-TW" altLang="en-US"/>
              <a:t>按一下以編輯母片文字樣式</a:t>
            </a:r>
          </a:p>
          <a:p>
            <a:pPr lvl="1"/>
            <a:r>
              <a:rPr kumimoji="1" lang="zh-TW" altLang="en-US"/>
              <a:t>第二層</a:t>
            </a:r>
          </a:p>
          <a:p>
            <a:pPr lvl="2"/>
            <a:r>
              <a:rPr kumimoji="1" lang="zh-TW" altLang="en-US"/>
              <a:t>第三層</a:t>
            </a:r>
          </a:p>
          <a:p>
            <a:pPr lvl="3"/>
            <a:r>
              <a:rPr kumimoji="1" lang="zh-TW" altLang="en-US"/>
              <a:t>第四層</a:t>
            </a:r>
          </a:p>
          <a:p>
            <a:pPr lvl="4"/>
            <a:r>
              <a:rPr kumimoji="1" lang="zh-TW" altLang="en-US"/>
              <a:t>第五層</a:t>
            </a:r>
            <a:endParaRPr kumimoji="1" lang="zh-HK" altLang="en-US"/>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zh-HK"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BC88D0-48B3-9941-AE25-F6CC3F41496D}" type="slidenum">
              <a:rPr kumimoji="1" lang="zh-HK" altLang="en-US" smtClean="0"/>
              <a:t>‹#›</a:t>
            </a:fld>
            <a:endParaRPr kumimoji="1" lang="zh-HK" altLang="en-US"/>
          </a:p>
        </p:txBody>
      </p:sp>
    </p:spTree>
    <p:extLst>
      <p:ext uri="{BB962C8B-B14F-4D97-AF65-F5344CB8AC3E}">
        <p14:creationId xmlns:p14="http://schemas.microsoft.com/office/powerpoint/2010/main" val="22022899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kumimoji="1" lang="zh-HK" altLang="en-US" dirty="0"/>
          </a:p>
        </p:txBody>
      </p:sp>
      <p:sp>
        <p:nvSpPr>
          <p:cNvPr id="4" name="投影片編號版面配置區 3"/>
          <p:cNvSpPr>
            <a:spLocks noGrp="1"/>
          </p:cNvSpPr>
          <p:nvPr>
            <p:ph type="sldNum" sz="quarter" idx="5"/>
          </p:nvPr>
        </p:nvSpPr>
        <p:spPr/>
        <p:txBody>
          <a:bodyPr/>
          <a:lstStyle/>
          <a:p>
            <a:fld id="{F5BC88D0-48B3-9941-AE25-F6CC3F41496D}" type="slidenum">
              <a:rPr kumimoji="1" lang="zh-HK" altLang="en-US" smtClean="0"/>
              <a:t>21</a:t>
            </a:fld>
            <a:endParaRPr kumimoji="1" lang="zh-HK" altLang="en-US"/>
          </a:p>
        </p:txBody>
      </p:sp>
    </p:spTree>
    <p:extLst>
      <p:ext uri="{BB962C8B-B14F-4D97-AF65-F5344CB8AC3E}">
        <p14:creationId xmlns:p14="http://schemas.microsoft.com/office/powerpoint/2010/main" val="1983902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2565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694475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9781044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meline">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DACD46E6-90C9-5A94-5A35-1C98F051F60F}"/>
              </a:ext>
            </a:extLst>
          </p:cNvPr>
          <p:cNvSpPr>
            <a:spLocks noGrp="1"/>
          </p:cNvSpPr>
          <p:nvPr>
            <p:ph type="title" hasCustomPrompt="1"/>
          </p:nvPr>
        </p:nvSpPr>
        <p:spPr>
          <a:xfrm>
            <a:off x="791022" y="416577"/>
            <a:ext cx="10643616" cy="717279"/>
          </a:xfrm>
          <a:prstGeom prst="rect">
            <a:avLst/>
          </a:prstGeom>
        </p:spPr>
        <p:txBody>
          <a:bodyPr>
            <a:normAutofit/>
          </a:bodyPr>
          <a:lstStyle>
            <a:lvl1pPr>
              <a:defRPr sz="3600" cap="all" baseline="0"/>
            </a:lvl1pPr>
          </a:lstStyle>
          <a:p>
            <a:pPr algn="ctr"/>
            <a:r>
              <a:rPr lang="en-US">
                <a:solidFill>
                  <a:srgbClr val="4D5BE2"/>
                </a:solidFill>
              </a:rPr>
              <a:t>ADD TITLE HERE</a:t>
            </a:r>
          </a:p>
        </p:txBody>
      </p:sp>
      <p:sp>
        <p:nvSpPr>
          <p:cNvPr id="7" name="Text Placeholder 6">
            <a:extLst>
              <a:ext uri="{FF2B5EF4-FFF2-40B4-BE49-F238E27FC236}">
                <a16:creationId xmlns:a16="http://schemas.microsoft.com/office/drawing/2014/main" id="{C47D4AE5-C0C9-3ADD-96CD-4F646C40ECDE}"/>
              </a:ext>
            </a:extLst>
          </p:cNvPr>
          <p:cNvSpPr>
            <a:spLocks noGrp="1"/>
          </p:cNvSpPr>
          <p:nvPr>
            <p:ph type="body" sz="quarter" idx="10" hasCustomPrompt="1"/>
          </p:nvPr>
        </p:nvSpPr>
        <p:spPr>
          <a:xfrm>
            <a:off x="869315" y="1181873"/>
            <a:ext cx="2787650" cy="1154112"/>
          </a:xfrm>
          <a:solidFill>
            <a:schemeClr val="accent1"/>
          </a:solidFill>
        </p:spPr>
        <p:txBody>
          <a:bodyPr lIns="320040" tIns="457200">
            <a:noAutofit/>
          </a:bodyPr>
          <a:lstStyle>
            <a:lvl1pPr marL="0" indent="0">
              <a:lnSpc>
                <a:spcPct val="90000"/>
              </a:lnSpc>
              <a:buNone/>
              <a:defRPr sz="1200" b="0">
                <a:solidFill>
                  <a:schemeClr val="accent1">
                    <a:lumMod val="25000"/>
                  </a:schemeClr>
                </a:solidFill>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a:t>Add text here</a:t>
            </a:r>
          </a:p>
        </p:txBody>
      </p:sp>
      <p:sp>
        <p:nvSpPr>
          <p:cNvPr id="11" name="Text Placeholder 10">
            <a:extLst>
              <a:ext uri="{FF2B5EF4-FFF2-40B4-BE49-F238E27FC236}">
                <a16:creationId xmlns:a16="http://schemas.microsoft.com/office/drawing/2014/main" id="{9C840F69-82D1-BA5D-BCDE-065BCBD763CC}"/>
              </a:ext>
            </a:extLst>
          </p:cNvPr>
          <p:cNvSpPr>
            <a:spLocks noGrp="1"/>
          </p:cNvSpPr>
          <p:nvPr>
            <p:ph type="body" sz="quarter" idx="13" hasCustomPrompt="1"/>
          </p:nvPr>
        </p:nvSpPr>
        <p:spPr>
          <a:xfrm>
            <a:off x="1076960" y="1347291"/>
            <a:ext cx="2265363" cy="304800"/>
          </a:xfrm>
        </p:spPr>
        <p:txBody>
          <a:bodyPr>
            <a:noAutofit/>
          </a:bodyPr>
          <a:lstStyle>
            <a:lvl1pPr marL="0" indent="0">
              <a:buNone/>
              <a:defRPr sz="1400" b="1">
                <a:solidFill>
                  <a:schemeClr val="accent1">
                    <a:lumMod val="25000"/>
                  </a:schemeClr>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8" name="Text Placeholder 6">
            <a:extLst>
              <a:ext uri="{FF2B5EF4-FFF2-40B4-BE49-F238E27FC236}">
                <a16:creationId xmlns:a16="http://schemas.microsoft.com/office/drawing/2014/main" id="{2E6E650B-9763-2E1B-83A3-D40D92876A32}"/>
              </a:ext>
            </a:extLst>
          </p:cNvPr>
          <p:cNvSpPr>
            <a:spLocks noGrp="1"/>
          </p:cNvSpPr>
          <p:nvPr>
            <p:ph type="body" sz="quarter" idx="11" hasCustomPrompt="1"/>
          </p:nvPr>
        </p:nvSpPr>
        <p:spPr>
          <a:xfrm>
            <a:off x="3737610" y="1181873"/>
            <a:ext cx="4532630" cy="1154112"/>
          </a:xfrm>
          <a:solidFill>
            <a:schemeClr val="accent1"/>
          </a:solidFill>
        </p:spPr>
        <p:txBody>
          <a:bodyPr lIns="274320" tIns="457200" rIns="457200">
            <a:noAutofit/>
          </a:bodyPr>
          <a:lstStyle>
            <a:lvl1pPr marL="0" indent="0">
              <a:lnSpc>
                <a:spcPct val="90000"/>
              </a:lnSpc>
              <a:buNone/>
              <a:defRPr sz="1200" b="0">
                <a:solidFill>
                  <a:schemeClr val="accent1">
                    <a:lumMod val="25000"/>
                  </a:schemeClr>
                </a:solidFill>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a:t>Add text here</a:t>
            </a:r>
          </a:p>
        </p:txBody>
      </p:sp>
      <p:sp>
        <p:nvSpPr>
          <p:cNvPr id="12" name="Text Placeholder 10">
            <a:extLst>
              <a:ext uri="{FF2B5EF4-FFF2-40B4-BE49-F238E27FC236}">
                <a16:creationId xmlns:a16="http://schemas.microsoft.com/office/drawing/2014/main" id="{F0365650-4538-97BE-682C-4FEE50D5B36D}"/>
              </a:ext>
            </a:extLst>
          </p:cNvPr>
          <p:cNvSpPr>
            <a:spLocks noGrp="1"/>
          </p:cNvSpPr>
          <p:nvPr>
            <p:ph type="body" sz="quarter" idx="14" hasCustomPrompt="1"/>
          </p:nvPr>
        </p:nvSpPr>
        <p:spPr>
          <a:xfrm>
            <a:off x="3915410" y="1347291"/>
            <a:ext cx="2265363" cy="304800"/>
          </a:xfrm>
        </p:spPr>
        <p:txBody>
          <a:bodyPr>
            <a:noAutofit/>
          </a:bodyPr>
          <a:lstStyle>
            <a:lvl1pPr marL="0" indent="0">
              <a:buNone/>
              <a:defRPr sz="1400" b="1" spc="40" baseline="0">
                <a:solidFill>
                  <a:schemeClr val="accent1">
                    <a:lumMod val="25000"/>
                  </a:schemeClr>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9" name="Text Placeholder 6">
            <a:extLst>
              <a:ext uri="{FF2B5EF4-FFF2-40B4-BE49-F238E27FC236}">
                <a16:creationId xmlns:a16="http://schemas.microsoft.com/office/drawing/2014/main" id="{E605A104-600A-E6C4-A7F3-4C6E6E8B6230}"/>
              </a:ext>
            </a:extLst>
          </p:cNvPr>
          <p:cNvSpPr>
            <a:spLocks noGrp="1"/>
          </p:cNvSpPr>
          <p:nvPr>
            <p:ph type="body" sz="quarter" idx="12" hasCustomPrompt="1"/>
          </p:nvPr>
        </p:nvSpPr>
        <p:spPr>
          <a:xfrm>
            <a:off x="8350250" y="1181873"/>
            <a:ext cx="3084388" cy="1154112"/>
          </a:xfrm>
          <a:solidFill>
            <a:schemeClr val="accent1"/>
          </a:solidFill>
        </p:spPr>
        <p:txBody>
          <a:bodyPr lIns="274320" tIns="457200">
            <a:noAutofit/>
          </a:bodyPr>
          <a:lstStyle>
            <a:lvl1pPr marL="0" indent="0">
              <a:lnSpc>
                <a:spcPct val="90000"/>
              </a:lnSpc>
              <a:buNone/>
              <a:defRPr sz="1200" b="0">
                <a:solidFill>
                  <a:schemeClr val="accent1">
                    <a:lumMod val="25000"/>
                  </a:schemeClr>
                </a:solidFill>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a:t>Add text here</a:t>
            </a:r>
          </a:p>
        </p:txBody>
      </p:sp>
      <p:sp>
        <p:nvSpPr>
          <p:cNvPr id="13" name="Text Placeholder 10">
            <a:extLst>
              <a:ext uri="{FF2B5EF4-FFF2-40B4-BE49-F238E27FC236}">
                <a16:creationId xmlns:a16="http://schemas.microsoft.com/office/drawing/2014/main" id="{D53846D8-2231-F40F-1840-B4D3ECF5575D}"/>
              </a:ext>
            </a:extLst>
          </p:cNvPr>
          <p:cNvSpPr>
            <a:spLocks noGrp="1"/>
          </p:cNvSpPr>
          <p:nvPr>
            <p:ph type="body" sz="quarter" idx="15" hasCustomPrompt="1"/>
          </p:nvPr>
        </p:nvSpPr>
        <p:spPr>
          <a:xfrm>
            <a:off x="8542020" y="1347291"/>
            <a:ext cx="2265363" cy="304800"/>
          </a:xfrm>
        </p:spPr>
        <p:txBody>
          <a:bodyPr>
            <a:noAutofit/>
          </a:bodyPr>
          <a:lstStyle>
            <a:lvl1pPr marL="0" indent="0">
              <a:buNone/>
              <a:defRPr sz="1400" b="1" spc="40" baseline="0">
                <a:solidFill>
                  <a:schemeClr val="accent1">
                    <a:lumMod val="25000"/>
                  </a:schemeClr>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4" name="Text Placeholder 10">
            <a:extLst>
              <a:ext uri="{FF2B5EF4-FFF2-40B4-BE49-F238E27FC236}">
                <a16:creationId xmlns:a16="http://schemas.microsoft.com/office/drawing/2014/main" id="{0328A27F-4D37-7494-A00B-931B4AF98F3C}"/>
              </a:ext>
            </a:extLst>
          </p:cNvPr>
          <p:cNvSpPr>
            <a:spLocks noGrp="1"/>
          </p:cNvSpPr>
          <p:nvPr>
            <p:ph type="body" sz="quarter" idx="16" hasCustomPrompt="1"/>
          </p:nvPr>
        </p:nvSpPr>
        <p:spPr>
          <a:xfrm>
            <a:off x="1026161" y="2744409"/>
            <a:ext cx="1554480" cy="839183"/>
          </a:xfrm>
        </p:spPr>
        <p:txBody>
          <a:bodyPr>
            <a:noAutofit/>
          </a:bodyPr>
          <a:lstStyle>
            <a:lvl1pPr marL="0" indent="0">
              <a:lnSpc>
                <a:spcPts val="1500"/>
              </a:lnSpc>
              <a:spcBef>
                <a:spcPts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5" name="Text Placeholder 10">
            <a:extLst>
              <a:ext uri="{FF2B5EF4-FFF2-40B4-BE49-F238E27FC236}">
                <a16:creationId xmlns:a16="http://schemas.microsoft.com/office/drawing/2014/main" id="{B72A2B16-E242-6548-CD5D-53E9964738AB}"/>
              </a:ext>
            </a:extLst>
          </p:cNvPr>
          <p:cNvSpPr>
            <a:spLocks noGrp="1"/>
          </p:cNvSpPr>
          <p:nvPr>
            <p:ph type="body" sz="quarter" idx="17" hasCustomPrompt="1"/>
          </p:nvPr>
        </p:nvSpPr>
        <p:spPr>
          <a:xfrm>
            <a:off x="3154120" y="2744409"/>
            <a:ext cx="1554480" cy="839183"/>
          </a:xfrm>
        </p:spPr>
        <p:txBody>
          <a:bodyPr>
            <a:noAutofit/>
          </a:bodyPr>
          <a:lstStyle>
            <a:lvl1pPr marL="0" indent="0">
              <a:lnSpc>
                <a:spcPts val="1500"/>
              </a:lnSpc>
              <a:spcBef>
                <a:spcPts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6" name="Text Placeholder 10">
            <a:extLst>
              <a:ext uri="{FF2B5EF4-FFF2-40B4-BE49-F238E27FC236}">
                <a16:creationId xmlns:a16="http://schemas.microsoft.com/office/drawing/2014/main" id="{AA825916-F570-17B8-0B3F-0C3FC2D74643}"/>
              </a:ext>
            </a:extLst>
          </p:cNvPr>
          <p:cNvSpPr>
            <a:spLocks noGrp="1"/>
          </p:cNvSpPr>
          <p:nvPr>
            <p:ph type="body" sz="quarter" idx="18" hasCustomPrompt="1"/>
          </p:nvPr>
        </p:nvSpPr>
        <p:spPr>
          <a:xfrm>
            <a:off x="5282079" y="2744409"/>
            <a:ext cx="1554480" cy="839183"/>
          </a:xfrm>
        </p:spPr>
        <p:txBody>
          <a:bodyPr>
            <a:noAutofit/>
          </a:bodyPr>
          <a:lstStyle>
            <a:lvl1pPr marL="0" indent="0">
              <a:lnSpc>
                <a:spcPts val="1500"/>
              </a:lnSpc>
              <a:spcBef>
                <a:spcPts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7" name="Text Placeholder 10">
            <a:extLst>
              <a:ext uri="{FF2B5EF4-FFF2-40B4-BE49-F238E27FC236}">
                <a16:creationId xmlns:a16="http://schemas.microsoft.com/office/drawing/2014/main" id="{936D7BCE-44E5-237E-196D-3CCF2508CE47}"/>
              </a:ext>
            </a:extLst>
          </p:cNvPr>
          <p:cNvSpPr>
            <a:spLocks noGrp="1"/>
          </p:cNvSpPr>
          <p:nvPr>
            <p:ph type="body" sz="quarter" idx="19" hasCustomPrompt="1"/>
          </p:nvPr>
        </p:nvSpPr>
        <p:spPr>
          <a:xfrm>
            <a:off x="7410038" y="2744409"/>
            <a:ext cx="1554480" cy="839183"/>
          </a:xfrm>
        </p:spPr>
        <p:txBody>
          <a:bodyPr>
            <a:noAutofit/>
          </a:bodyPr>
          <a:lstStyle>
            <a:lvl1pPr marL="0" indent="0">
              <a:lnSpc>
                <a:spcPts val="1500"/>
              </a:lnSpc>
              <a:spcBef>
                <a:spcPts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8" name="Text Placeholder 10">
            <a:extLst>
              <a:ext uri="{FF2B5EF4-FFF2-40B4-BE49-F238E27FC236}">
                <a16:creationId xmlns:a16="http://schemas.microsoft.com/office/drawing/2014/main" id="{FF3883B4-1028-4C70-B921-8FBE334E7F38}"/>
              </a:ext>
            </a:extLst>
          </p:cNvPr>
          <p:cNvSpPr>
            <a:spLocks noGrp="1"/>
          </p:cNvSpPr>
          <p:nvPr>
            <p:ph type="body" sz="quarter" idx="20" hasCustomPrompt="1"/>
          </p:nvPr>
        </p:nvSpPr>
        <p:spPr>
          <a:xfrm>
            <a:off x="9537996" y="2744409"/>
            <a:ext cx="1554480" cy="839183"/>
          </a:xfrm>
        </p:spPr>
        <p:txBody>
          <a:bodyPr>
            <a:noAutofit/>
          </a:bodyPr>
          <a:lstStyle>
            <a:lvl1pPr marL="0" indent="0">
              <a:lnSpc>
                <a:spcPts val="1500"/>
              </a:lnSpc>
              <a:spcBef>
                <a:spcPts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9" name="Text Placeholder 10">
            <a:extLst>
              <a:ext uri="{FF2B5EF4-FFF2-40B4-BE49-F238E27FC236}">
                <a16:creationId xmlns:a16="http://schemas.microsoft.com/office/drawing/2014/main" id="{2538B7A0-40F3-1C50-E2D0-32A910FA7E69}"/>
              </a:ext>
            </a:extLst>
          </p:cNvPr>
          <p:cNvSpPr>
            <a:spLocks noGrp="1"/>
          </p:cNvSpPr>
          <p:nvPr>
            <p:ph type="body" sz="quarter" idx="21" hasCustomPrompt="1"/>
          </p:nvPr>
        </p:nvSpPr>
        <p:spPr>
          <a:xfrm>
            <a:off x="195581" y="4431347"/>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0" name="Text Placeholder 10">
            <a:extLst>
              <a:ext uri="{FF2B5EF4-FFF2-40B4-BE49-F238E27FC236}">
                <a16:creationId xmlns:a16="http://schemas.microsoft.com/office/drawing/2014/main" id="{E7A61A86-EC14-71A1-4F13-8B5BC4DD2CD7}"/>
              </a:ext>
            </a:extLst>
          </p:cNvPr>
          <p:cNvSpPr>
            <a:spLocks noGrp="1"/>
          </p:cNvSpPr>
          <p:nvPr>
            <p:ph type="body" sz="quarter" idx="22" hasCustomPrompt="1"/>
          </p:nvPr>
        </p:nvSpPr>
        <p:spPr>
          <a:xfrm>
            <a:off x="2338706" y="5667186"/>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3" name="Text Placeholder 10">
            <a:extLst>
              <a:ext uri="{FF2B5EF4-FFF2-40B4-BE49-F238E27FC236}">
                <a16:creationId xmlns:a16="http://schemas.microsoft.com/office/drawing/2014/main" id="{8AB8BDC8-1B18-C92E-002C-8E803D447435}"/>
              </a:ext>
            </a:extLst>
          </p:cNvPr>
          <p:cNvSpPr>
            <a:spLocks noGrp="1"/>
          </p:cNvSpPr>
          <p:nvPr>
            <p:ph type="body" sz="quarter" idx="23" hasCustomPrompt="1"/>
          </p:nvPr>
        </p:nvSpPr>
        <p:spPr>
          <a:xfrm>
            <a:off x="4465161" y="5079585"/>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4" name="Text Placeholder 10">
            <a:extLst>
              <a:ext uri="{FF2B5EF4-FFF2-40B4-BE49-F238E27FC236}">
                <a16:creationId xmlns:a16="http://schemas.microsoft.com/office/drawing/2014/main" id="{33C067A7-180C-CF1A-D355-AD9EFC1F30E3}"/>
              </a:ext>
            </a:extLst>
          </p:cNvPr>
          <p:cNvSpPr>
            <a:spLocks noGrp="1"/>
          </p:cNvSpPr>
          <p:nvPr>
            <p:ph type="body" sz="quarter" idx="24" hasCustomPrompt="1"/>
          </p:nvPr>
        </p:nvSpPr>
        <p:spPr>
          <a:xfrm>
            <a:off x="6531906" y="3583592"/>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5" name="Text Placeholder 10">
            <a:extLst>
              <a:ext uri="{FF2B5EF4-FFF2-40B4-BE49-F238E27FC236}">
                <a16:creationId xmlns:a16="http://schemas.microsoft.com/office/drawing/2014/main" id="{89E3E312-6617-D826-24CF-F63DC3CC30D4}"/>
              </a:ext>
            </a:extLst>
          </p:cNvPr>
          <p:cNvSpPr>
            <a:spLocks noGrp="1"/>
          </p:cNvSpPr>
          <p:nvPr>
            <p:ph type="body" sz="quarter" idx="25" hasCustomPrompt="1"/>
          </p:nvPr>
        </p:nvSpPr>
        <p:spPr>
          <a:xfrm>
            <a:off x="8706265" y="3837782"/>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8" name="Picture Placeholder 27">
            <a:extLst>
              <a:ext uri="{FF2B5EF4-FFF2-40B4-BE49-F238E27FC236}">
                <a16:creationId xmlns:a16="http://schemas.microsoft.com/office/drawing/2014/main" id="{7917E37C-ED1D-4637-B0A8-CAECDD7D93AA}"/>
              </a:ext>
            </a:extLst>
          </p:cNvPr>
          <p:cNvSpPr>
            <a:spLocks noGrp="1"/>
          </p:cNvSpPr>
          <p:nvPr>
            <p:ph type="pic" sz="quarter" idx="26"/>
          </p:nvPr>
        </p:nvSpPr>
        <p:spPr>
          <a:xfrm>
            <a:off x="6606164" y="4551608"/>
            <a:ext cx="4828474" cy="2306392"/>
          </a:xfrm>
        </p:spPr>
        <p:txBody>
          <a:bodyPr/>
          <a:lstStyle>
            <a:lvl1pPr marL="0" indent="0" algn="ctr">
              <a:buNone/>
              <a:defRPr/>
            </a:lvl1pPr>
          </a:lstStyle>
          <a:p>
            <a:endParaRPr lang="en-US"/>
          </a:p>
        </p:txBody>
      </p:sp>
      <p:grpSp>
        <p:nvGrpSpPr>
          <p:cNvPr id="2" name="Group 1">
            <a:extLst>
              <a:ext uri="{FF2B5EF4-FFF2-40B4-BE49-F238E27FC236}">
                <a16:creationId xmlns:a16="http://schemas.microsoft.com/office/drawing/2014/main" id="{47F4481A-F390-506E-4D63-DCAF6A49957F}"/>
              </a:ext>
              <a:ext uri="{C183D7F6-B498-43B3-948B-1728B52AA6E4}">
                <adec:decorative xmlns:adec="http://schemas.microsoft.com/office/drawing/2017/decorative" val="1"/>
              </a:ext>
            </a:extLst>
          </p:cNvPr>
          <p:cNvGrpSpPr/>
          <p:nvPr userDrawn="1"/>
        </p:nvGrpSpPr>
        <p:grpSpPr>
          <a:xfrm>
            <a:off x="700708" y="2352259"/>
            <a:ext cx="10816491" cy="3363296"/>
            <a:chOff x="700708" y="2352259"/>
            <a:chExt cx="10816491" cy="3363296"/>
          </a:xfrm>
        </p:grpSpPr>
        <p:cxnSp>
          <p:nvCxnSpPr>
            <p:cNvPr id="3" name="Straight Connector 2">
              <a:extLst>
                <a:ext uri="{FF2B5EF4-FFF2-40B4-BE49-F238E27FC236}">
                  <a16:creationId xmlns:a16="http://schemas.microsoft.com/office/drawing/2014/main" id="{7C823AA8-87A2-6001-8638-F343F400A907}"/>
                </a:ext>
              </a:extLst>
            </p:cNvPr>
            <p:cNvCxnSpPr/>
            <p:nvPr/>
          </p:nvCxnSpPr>
          <p:spPr>
            <a:xfrm flipV="1">
              <a:off x="774192" y="2451652"/>
              <a:ext cx="10643616" cy="0"/>
            </a:xfrm>
            <a:prstGeom prst="line">
              <a:avLst/>
            </a:prstGeom>
            <a:ln w="41275">
              <a:solidFill>
                <a:schemeClr val="tx2"/>
              </a:solidFill>
            </a:ln>
          </p:spPr>
          <p:style>
            <a:lnRef idx="1">
              <a:schemeClr val="accent1"/>
            </a:lnRef>
            <a:fillRef idx="0">
              <a:schemeClr val="accent1"/>
            </a:fillRef>
            <a:effectRef idx="0">
              <a:schemeClr val="accent1"/>
            </a:effectRef>
            <a:fontRef idx="minor">
              <a:schemeClr val="tx1"/>
            </a:fontRef>
          </p:style>
        </p:cxnSp>
        <p:sp>
          <p:nvSpPr>
            <p:cNvPr id="4" name="Oval 3">
              <a:extLst>
                <a:ext uri="{FF2B5EF4-FFF2-40B4-BE49-F238E27FC236}">
                  <a16:creationId xmlns:a16="http://schemas.microsoft.com/office/drawing/2014/main" id="{AD0F530E-03E0-7D35-0708-C47F20465254}"/>
                </a:ext>
              </a:extLst>
            </p:cNvPr>
            <p:cNvSpPr/>
            <p:nvPr/>
          </p:nvSpPr>
          <p:spPr>
            <a:xfrm>
              <a:off x="700708" y="2355117"/>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25A788A8-1C4E-8BDE-6C51-E311BF3124E3}"/>
                </a:ext>
              </a:extLst>
            </p:cNvPr>
            <p:cNvSpPr/>
            <p:nvPr/>
          </p:nvSpPr>
          <p:spPr>
            <a:xfrm>
              <a:off x="11318416" y="2352259"/>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0B1C1373-9DDB-2372-515C-67A4497F18F3}"/>
                </a:ext>
              </a:extLst>
            </p:cNvPr>
            <p:cNvSpPr/>
            <p:nvPr/>
          </p:nvSpPr>
          <p:spPr>
            <a:xfrm>
              <a:off x="2824250" y="2360833"/>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2260ED27-416C-9721-BEEA-92FC9C6AFE0E}"/>
                </a:ext>
              </a:extLst>
            </p:cNvPr>
            <p:cNvSpPr/>
            <p:nvPr/>
          </p:nvSpPr>
          <p:spPr>
            <a:xfrm>
              <a:off x="7071334" y="2366548"/>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AFF3DAA4-1C0B-AB02-F0B7-AB04EEC80102}"/>
                </a:ext>
              </a:extLst>
            </p:cNvPr>
            <p:cNvSpPr/>
            <p:nvPr/>
          </p:nvSpPr>
          <p:spPr>
            <a:xfrm>
              <a:off x="9194876" y="2357975"/>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Connector 25">
              <a:extLst>
                <a:ext uri="{FF2B5EF4-FFF2-40B4-BE49-F238E27FC236}">
                  <a16:creationId xmlns:a16="http://schemas.microsoft.com/office/drawing/2014/main" id="{4A6169A7-8DDB-F115-7D7E-F3F5AE9B0DE0}"/>
                </a:ext>
              </a:extLst>
            </p:cNvPr>
            <p:cNvCxnSpPr>
              <a:cxnSpLocks/>
            </p:cNvCxnSpPr>
            <p:nvPr/>
          </p:nvCxnSpPr>
          <p:spPr>
            <a:xfrm flipH="1">
              <a:off x="799303" y="2451650"/>
              <a:ext cx="1592" cy="1838996"/>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E0D69B09-D0BB-952F-77DD-FCCA81D1923E}"/>
                </a:ext>
              </a:extLst>
            </p:cNvPr>
            <p:cNvCxnSpPr>
              <a:cxnSpLocks/>
            </p:cNvCxnSpPr>
            <p:nvPr/>
          </p:nvCxnSpPr>
          <p:spPr>
            <a:xfrm flipH="1">
              <a:off x="2921650" y="2528842"/>
              <a:ext cx="1592" cy="29848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A3322965-77FF-0956-83EE-ADA9AFCC2F19}"/>
                </a:ext>
              </a:extLst>
            </p:cNvPr>
            <p:cNvCxnSpPr>
              <a:cxnSpLocks/>
            </p:cNvCxnSpPr>
            <p:nvPr/>
          </p:nvCxnSpPr>
          <p:spPr>
            <a:xfrm>
              <a:off x="7166344" y="2496185"/>
              <a:ext cx="0" cy="932815"/>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3BD744AE-A2B8-150A-697C-7B187BF232E9}"/>
                </a:ext>
              </a:extLst>
            </p:cNvPr>
            <p:cNvCxnSpPr>
              <a:cxnSpLocks/>
            </p:cNvCxnSpPr>
            <p:nvPr/>
          </p:nvCxnSpPr>
          <p:spPr>
            <a:xfrm>
              <a:off x="9287099" y="2447199"/>
              <a:ext cx="2067" cy="122673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31" name="Oval 30">
              <a:extLst>
                <a:ext uri="{FF2B5EF4-FFF2-40B4-BE49-F238E27FC236}">
                  <a16:creationId xmlns:a16="http://schemas.microsoft.com/office/drawing/2014/main" id="{83F6EBDE-BEBF-BD05-1C3E-6D9CC3A8AA09}"/>
                </a:ext>
              </a:extLst>
            </p:cNvPr>
            <p:cNvSpPr/>
            <p:nvPr/>
          </p:nvSpPr>
          <p:spPr>
            <a:xfrm>
              <a:off x="704140" y="4297941"/>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E35038F8-201A-2CE5-4F96-F5D0E07662F3}"/>
                </a:ext>
              </a:extLst>
            </p:cNvPr>
            <p:cNvSpPr/>
            <p:nvPr/>
          </p:nvSpPr>
          <p:spPr>
            <a:xfrm>
              <a:off x="2817657" y="5516772"/>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C152144A-0227-81C8-5EB0-4217CF1CEEE7}"/>
                </a:ext>
              </a:extLst>
            </p:cNvPr>
            <p:cNvSpPr/>
            <p:nvPr/>
          </p:nvSpPr>
          <p:spPr>
            <a:xfrm>
              <a:off x="7066553" y="3435384"/>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C30680FA-8F0F-C8F7-B721-95071536CA7B}"/>
                </a:ext>
              </a:extLst>
            </p:cNvPr>
            <p:cNvSpPr/>
            <p:nvPr/>
          </p:nvSpPr>
          <p:spPr>
            <a:xfrm>
              <a:off x="9194875" y="3679366"/>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C0A1FBC1-3297-E024-39A0-EAA69D56BF0E}"/>
                </a:ext>
              </a:extLst>
            </p:cNvPr>
            <p:cNvSpPr/>
            <p:nvPr/>
          </p:nvSpPr>
          <p:spPr>
            <a:xfrm>
              <a:off x="4947792" y="2363691"/>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 name="Straight Connector 35">
              <a:extLst>
                <a:ext uri="{FF2B5EF4-FFF2-40B4-BE49-F238E27FC236}">
                  <a16:creationId xmlns:a16="http://schemas.microsoft.com/office/drawing/2014/main" id="{2BE65DC2-ECCC-4D86-835A-D8496935F50C}"/>
                </a:ext>
              </a:extLst>
            </p:cNvPr>
            <p:cNvCxnSpPr>
              <a:cxnSpLocks/>
              <a:stCxn id="35" idx="4"/>
            </p:cNvCxnSpPr>
            <p:nvPr/>
          </p:nvCxnSpPr>
          <p:spPr>
            <a:xfrm flipH="1">
              <a:off x="5043997" y="2562474"/>
              <a:ext cx="3187" cy="2348586"/>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37" name="Oval 36">
              <a:extLst>
                <a:ext uri="{FF2B5EF4-FFF2-40B4-BE49-F238E27FC236}">
                  <a16:creationId xmlns:a16="http://schemas.microsoft.com/office/drawing/2014/main" id="{8877BD28-BE76-FA51-3EE0-19344A0C1BDE}"/>
                </a:ext>
              </a:extLst>
            </p:cNvPr>
            <p:cNvSpPr/>
            <p:nvPr/>
          </p:nvSpPr>
          <p:spPr>
            <a:xfrm>
              <a:off x="4944605" y="4911060"/>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10353619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405344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59858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3/13/2026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1775610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3/13/2026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049247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3/13/2026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19156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HK" altLang="en-US"/>
          </a:p>
        </p:txBody>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HK" altLang="en-US"/>
          </a:p>
        </p:txBody>
      </p:sp>
      <p:sp>
        <p:nvSpPr>
          <p:cNvPr id="7" name="Date Placeholder 6"/>
          <p:cNvSpPr>
            <a:spLocks noGrp="1"/>
          </p:cNvSpPr>
          <p:nvPr>
            <p:ph type="dt" sz="half" idx="10"/>
          </p:nvPr>
        </p:nvSpPr>
        <p:spPr/>
        <p:txBody>
          <a:bodyPr/>
          <a:lstStyle/>
          <a:p>
            <a:fld id="{846CE7D5-CF57-46EF-B807-FDD0502418D4}" type="datetimeFigureOut">
              <a:rPr lang="en-US" smtClean="0"/>
              <a:t>3/13/2026</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047975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846CE7D5-CF57-46EF-B807-FDD0502418D4}" type="datetimeFigureOut">
              <a:rPr lang="en-US" smtClean="0"/>
              <a:t>3/13/2026</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3797435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3/13/2026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654681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46CE7D5-CF57-46EF-B807-FDD0502418D4}" type="datetimeFigureOut">
              <a:rPr lang="en-US" smtClean="0"/>
              <a:t>3/13/2026</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30EA680-D336-4FF7-8B7A-9848BB0A1C32}"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6015990"/>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5000" dirty="0">
                <a:latin typeface="Arial" panose="020B0604020202020204" pitchFamily="34" charset="0"/>
                <a:ea typeface="+mj-lt"/>
                <a:cs typeface="Arial" panose="020B0604020202020204" pitchFamily="34" charset="0"/>
              </a:rPr>
              <a:t>Charles River </a:t>
            </a:r>
            <a:r>
              <a:rPr lang="zh-HK" altLang="en-US" sz="5000" dirty="0">
                <a:latin typeface="Arial" panose="020B0604020202020204" pitchFamily="34" charset="0"/>
                <a:ea typeface="+mj-lt"/>
                <a:cs typeface="Arial" panose="020B0604020202020204" pitchFamily="34" charset="0"/>
              </a:rPr>
              <a:t>河道公平使用</a:t>
            </a:r>
            <a:br>
              <a:rPr lang="zh-HK" altLang="en-US" sz="5000" dirty="0">
                <a:latin typeface="Arial" panose="020B0604020202020204" pitchFamily="34" charset="0"/>
                <a:ea typeface="+mj-lt"/>
                <a:cs typeface="Arial" panose="020B0604020202020204" pitchFamily="34" charset="0"/>
              </a:rPr>
            </a:br>
            <a:r>
              <a:rPr lang="zh-HK" altLang="en-US" sz="5000" dirty="0">
                <a:latin typeface="Arial" panose="020B0604020202020204" pitchFamily="34" charset="0"/>
                <a:ea typeface="+mj-lt"/>
                <a:cs typeface="Arial" panose="020B0604020202020204" pitchFamily="34" charset="0"/>
              </a:rPr>
              <a:t>工作組</a:t>
            </a:r>
            <a:endParaRPr lang="en-US" sz="5000"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p:txBody>
          <a:bodyPr vert="horz" lIns="91440" tIns="45720" rIns="91440" bIns="45720" rtlCol="0" anchor="t">
            <a:normAutofit/>
          </a:bodyPr>
          <a:lstStyle/>
          <a:p>
            <a:endParaRPr lang="en-US" dirty="0"/>
          </a:p>
          <a:p>
            <a:r>
              <a:rPr lang="zh-HK" altLang="en-US" sz="2800" cap="none" dirty="0">
                <a:solidFill>
                  <a:srgbClr val="004B24"/>
                </a:solidFill>
                <a:latin typeface="Arial"/>
                <a:cs typeface="Arial"/>
              </a:rPr>
              <a:t>第</a:t>
            </a:r>
            <a:r>
              <a:rPr lang="en-US" altLang="zh-HK" sz="2800" cap="none" dirty="0">
                <a:solidFill>
                  <a:srgbClr val="004B24"/>
                </a:solidFill>
                <a:latin typeface="Arial"/>
                <a:cs typeface="Arial"/>
              </a:rPr>
              <a:t>7</a:t>
            </a:r>
            <a:r>
              <a:rPr lang="zh-HK" altLang="en-US" sz="2800" cap="none" dirty="0">
                <a:solidFill>
                  <a:srgbClr val="004B24"/>
                </a:solidFill>
                <a:latin typeface="Arial"/>
                <a:cs typeface="Arial"/>
              </a:rPr>
              <a:t>次會議 </a:t>
            </a:r>
            <a:r>
              <a:rPr lang="en-US" altLang="zh-HK" sz="2800" cap="none" dirty="0">
                <a:solidFill>
                  <a:srgbClr val="004B24"/>
                </a:solidFill>
                <a:latin typeface="Arial"/>
                <a:cs typeface="Arial"/>
              </a:rPr>
              <a:t>| 2026</a:t>
            </a:r>
            <a:r>
              <a:rPr lang="zh-HK" altLang="en-US" sz="2800" cap="none" dirty="0">
                <a:solidFill>
                  <a:srgbClr val="004B24"/>
                </a:solidFill>
                <a:latin typeface="Arial"/>
                <a:cs typeface="Arial"/>
              </a:rPr>
              <a:t>年</a:t>
            </a:r>
            <a:r>
              <a:rPr lang="en-US" altLang="zh-HK" sz="2800" cap="none" dirty="0">
                <a:solidFill>
                  <a:srgbClr val="004B24"/>
                </a:solidFill>
                <a:latin typeface="Arial"/>
                <a:cs typeface="Arial"/>
              </a:rPr>
              <a:t>2</a:t>
            </a:r>
            <a:r>
              <a:rPr lang="zh-HK" altLang="en-US" sz="2800" cap="none" dirty="0">
                <a:solidFill>
                  <a:srgbClr val="004B24"/>
                </a:solidFill>
                <a:latin typeface="Arial"/>
                <a:cs typeface="Arial"/>
              </a:rPr>
              <a:t>月</a:t>
            </a:r>
            <a:r>
              <a:rPr lang="en-US" altLang="zh-HK" sz="2800" cap="none" dirty="0">
                <a:solidFill>
                  <a:srgbClr val="004B24"/>
                </a:solidFill>
                <a:latin typeface="Arial"/>
                <a:cs typeface="Arial"/>
              </a:rPr>
              <a:t>24</a:t>
            </a:r>
            <a:r>
              <a:rPr lang="zh-HK" altLang="en-US" sz="2800" cap="none" dirty="0">
                <a:solidFill>
                  <a:srgbClr val="004B24"/>
                </a:solidFill>
                <a:latin typeface="Arial"/>
                <a:cs typeface="Arial"/>
              </a:rPr>
              <a:t>日</a:t>
            </a:r>
            <a:endParaRPr lang="en-US" sz="2800" cap="none" dirty="0">
              <a:solidFill>
                <a:srgbClr val="004B24"/>
              </a:solidFill>
              <a:latin typeface="Arial"/>
              <a:cs typeface="Arial"/>
            </a:endParaRPr>
          </a:p>
        </p:txBody>
      </p:sp>
    </p:spTree>
    <p:extLst>
      <p:ext uri="{BB962C8B-B14F-4D97-AF65-F5344CB8AC3E}">
        <p14:creationId xmlns:p14="http://schemas.microsoft.com/office/powerpoint/2010/main" val="28032717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1EE347-B4BF-29B7-F75B-3EA50674B4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F46077-B1A9-3B53-0E31-05901AE03297}"/>
              </a:ext>
            </a:extLst>
          </p:cNvPr>
          <p:cNvSpPr>
            <a:spLocks noGrp="1"/>
          </p:cNvSpPr>
          <p:nvPr>
            <p:ph type="title"/>
          </p:nvPr>
        </p:nvSpPr>
        <p:spPr/>
        <p:txBody>
          <a:bodyPr/>
          <a:lstStyle/>
          <a:p>
            <a:r>
              <a:rPr lang="zh-HK" altLang="en-US" dirty="0">
                <a:latin typeface="Aptos Display"/>
                <a:ea typeface="Calibri Light"/>
                <a:cs typeface="Calibri Light"/>
              </a:rPr>
              <a:t>焦點小組目標：</a:t>
            </a:r>
            <a:endParaRPr lang="en-US" dirty="0">
              <a:latin typeface="Aptos Display"/>
              <a:ea typeface="Calibri Light"/>
              <a:cs typeface="Calibri Light"/>
            </a:endParaRPr>
          </a:p>
        </p:txBody>
      </p:sp>
      <p:sp>
        <p:nvSpPr>
          <p:cNvPr id="6" name="Content Placeholder 2">
            <a:extLst>
              <a:ext uri="{FF2B5EF4-FFF2-40B4-BE49-F238E27FC236}">
                <a16:creationId xmlns:a16="http://schemas.microsoft.com/office/drawing/2014/main" id="{3039BAE6-F040-A227-3D37-7B59BA0E19DF}"/>
              </a:ext>
            </a:extLst>
          </p:cNvPr>
          <p:cNvSpPr>
            <a:spLocks noGrp="1"/>
          </p:cNvSpPr>
          <p:nvPr/>
        </p:nvSpPr>
        <p:spPr>
          <a:xfrm>
            <a:off x="985520" y="2160694"/>
            <a:ext cx="10058400" cy="4187915"/>
          </a:xfrm>
          <a:prstGeom prst="rect">
            <a:avLst/>
          </a:prstGeom>
        </p:spPr>
        <p:txBody>
          <a:bodyPr vert="horz" lIns="0" tIns="45720" rIns="0" bIns="45720" rtlCol="0" anchor="t">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200660" lvl="1" indent="0">
              <a:lnSpc>
                <a:spcPct val="108000"/>
              </a:lnSpc>
              <a:spcBef>
                <a:spcPts val="600"/>
              </a:spcBef>
              <a:spcAft>
                <a:spcPts val="600"/>
              </a:spcAft>
              <a:buNone/>
            </a:pPr>
            <a:r>
              <a:rPr lang="zh-HK" altLang="en-US" sz="4400" i="1" dirty="0">
                <a:solidFill>
                  <a:srgbClr val="000000"/>
                </a:solidFill>
                <a:latin typeface="Aptos"/>
              </a:rPr>
              <a:t>接觸過去參與度較低或尚未納入 </a:t>
            </a:r>
            <a:r>
              <a:rPr lang="en-US" altLang="zh-HK" sz="4400" i="1" dirty="0">
                <a:solidFill>
                  <a:srgbClr val="000000"/>
                </a:solidFill>
                <a:latin typeface="Aptos"/>
              </a:rPr>
              <a:t>DCR </a:t>
            </a:r>
            <a:r>
              <a:rPr lang="zh-HK" altLang="en-US" sz="4400" i="1" dirty="0">
                <a:solidFill>
                  <a:srgbClr val="000000"/>
                </a:solidFill>
                <a:latin typeface="Aptos"/>
              </a:rPr>
              <a:t>公共外展範圍的群體，同時為後續的公開聽證會做好準備。</a:t>
            </a:r>
            <a:endParaRPr lang="en-US" sz="2400" dirty="0">
              <a:latin typeface="Aptos Narrow"/>
            </a:endParaRPr>
          </a:p>
        </p:txBody>
      </p:sp>
    </p:spTree>
    <p:extLst>
      <p:ext uri="{BB962C8B-B14F-4D97-AF65-F5344CB8AC3E}">
        <p14:creationId xmlns:p14="http://schemas.microsoft.com/office/powerpoint/2010/main" val="33441731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69E95-6E91-EF4B-3D8F-D21E5898ABD9}"/>
              </a:ext>
            </a:extLst>
          </p:cNvPr>
          <p:cNvSpPr>
            <a:spLocks noGrp="1"/>
          </p:cNvSpPr>
          <p:nvPr>
            <p:ph type="title"/>
          </p:nvPr>
        </p:nvSpPr>
        <p:spPr/>
        <p:txBody>
          <a:bodyPr/>
          <a:lstStyle/>
          <a:p>
            <a:r>
              <a:rPr lang="zh-HK" altLang="en-US" dirty="0">
                <a:ea typeface="Calibri Light"/>
                <a:cs typeface="Calibri Light"/>
              </a:rPr>
              <a:t>我們想要接觸的物件是誰？</a:t>
            </a:r>
            <a:endParaRPr lang="en-US" dirty="0"/>
          </a:p>
        </p:txBody>
      </p:sp>
      <p:sp>
        <p:nvSpPr>
          <p:cNvPr id="3" name="Content Placeholder 2">
            <a:extLst>
              <a:ext uri="{FF2B5EF4-FFF2-40B4-BE49-F238E27FC236}">
                <a16:creationId xmlns:a16="http://schemas.microsoft.com/office/drawing/2014/main" id="{E6F720FA-618C-E35C-FC9C-C045D49ABACF}"/>
              </a:ext>
            </a:extLst>
          </p:cNvPr>
          <p:cNvSpPr>
            <a:spLocks noGrp="1"/>
          </p:cNvSpPr>
          <p:nvPr>
            <p:ph idx="1"/>
          </p:nvPr>
        </p:nvSpPr>
        <p:spPr>
          <a:xfrm>
            <a:off x="1097280" y="1770784"/>
            <a:ext cx="10058400" cy="4622965"/>
          </a:xfrm>
        </p:spPr>
        <p:txBody>
          <a:bodyPr vert="horz" lIns="0" tIns="45720" rIns="0" bIns="45720" rtlCol="0" anchor="t">
            <a:normAutofit fontScale="92500" lnSpcReduction="10000"/>
          </a:bodyPr>
          <a:lstStyle/>
          <a:p>
            <a:pPr marL="457200" indent="-457200">
              <a:buAutoNum type="arabicPeriod"/>
            </a:pPr>
            <a:r>
              <a:rPr lang="zh-HK" altLang="en-US" sz="3500" dirty="0">
                <a:ea typeface="Calibri"/>
                <a:cs typeface="Calibri"/>
              </a:rPr>
              <a:t>已確認：</a:t>
            </a:r>
            <a:r>
              <a:rPr lang="en-US" sz="3500" dirty="0">
                <a:ea typeface="Calibri"/>
                <a:cs typeface="Calibri"/>
              </a:rPr>
              <a:t> </a:t>
            </a:r>
          </a:p>
          <a:p>
            <a:pPr marL="749300" lvl="1" indent="-457200"/>
            <a:r>
              <a:rPr lang="en-US" sz="2600" dirty="0">
                <a:ea typeface="Calibri"/>
                <a:cs typeface="Calibri"/>
              </a:rPr>
              <a:t>Cambridge</a:t>
            </a:r>
            <a:r>
              <a:rPr lang="zh-HK" altLang="en-US" sz="2600" dirty="0">
                <a:ea typeface="Calibri"/>
                <a:cs typeface="Calibri"/>
              </a:rPr>
              <a:t>住房管理局（目標是覆蓋公共住房居民及老年人）：</a:t>
            </a:r>
            <a:endParaRPr lang="en-US" sz="2600" dirty="0">
              <a:solidFill>
                <a:srgbClr val="000000"/>
              </a:solidFill>
              <a:ea typeface="Calibri"/>
              <a:cs typeface="Calibri"/>
            </a:endParaRPr>
          </a:p>
          <a:p>
            <a:pPr marL="932180" lvl="2" indent="-457200"/>
            <a:r>
              <a:rPr lang="en-US" sz="2600" dirty="0">
                <a:ea typeface="Calibri"/>
                <a:cs typeface="Calibri"/>
              </a:rPr>
              <a:t>LBJ </a:t>
            </a:r>
            <a:r>
              <a:rPr lang="zh-HK" altLang="en-US" sz="2600" dirty="0">
                <a:ea typeface="Calibri"/>
                <a:cs typeface="Calibri"/>
              </a:rPr>
              <a:t>公寓：日間焦點小組
</a:t>
            </a:r>
            <a:r>
              <a:rPr lang="en-US" sz="2600" dirty="0">
                <a:ea typeface="Calibri"/>
                <a:cs typeface="Calibri"/>
              </a:rPr>
              <a:t>Putnam Gardens：</a:t>
            </a:r>
            <a:r>
              <a:rPr lang="zh-HK" altLang="en-US" sz="2600" dirty="0">
                <a:ea typeface="Calibri"/>
                <a:cs typeface="Calibri"/>
              </a:rPr>
              <a:t>晚間焦點小組</a:t>
            </a:r>
            <a:r>
              <a:rPr lang="en-US" sz="2600" dirty="0">
                <a:ea typeface="Calibri"/>
                <a:cs typeface="Calibri"/>
              </a:rPr>
              <a:t> </a:t>
            </a:r>
            <a:br>
              <a:rPr lang="en-US" sz="2600" dirty="0">
                <a:ea typeface="Calibri"/>
                <a:cs typeface="Calibri"/>
              </a:rPr>
            </a:br>
            <a:endParaRPr lang="en-US" sz="2600" dirty="0">
              <a:ea typeface="Calibri"/>
              <a:cs typeface="Calibri"/>
            </a:endParaRPr>
          </a:p>
          <a:p>
            <a:pPr marL="457200" indent="-457200">
              <a:buAutoNum type="arabicPeriod"/>
            </a:pPr>
            <a:r>
              <a:rPr lang="zh-HK" altLang="en-US" sz="3500" dirty="0">
                <a:ea typeface="Calibri"/>
                <a:cs typeface="Calibri"/>
              </a:rPr>
              <a:t>潛在接觸的群體包括：</a:t>
            </a:r>
            <a:endParaRPr lang="en-US" sz="3500" dirty="0">
              <a:ea typeface="Calibri"/>
              <a:cs typeface="Calibri"/>
            </a:endParaRPr>
          </a:p>
          <a:p>
            <a:pPr marL="749300" lvl="3"/>
            <a:r>
              <a:rPr lang="en-US" altLang="zh-HK" sz="2200" dirty="0">
                <a:highlight>
                  <a:srgbClr val="FFFFFF"/>
                </a:highlight>
                <a:latin typeface="Aptos"/>
                <a:ea typeface="Calibri"/>
                <a:cs typeface="Calibri"/>
              </a:rPr>
              <a:t>1 </a:t>
            </a:r>
            <a:r>
              <a:rPr lang="zh-HK" altLang="en-US" sz="2200" dirty="0">
                <a:highlight>
                  <a:srgbClr val="FFFFFF"/>
                </a:highlight>
                <a:latin typeface="Aptos"/>
                <a:ea typeface="Calibri"/>
                <a:cs typeface="Calibri"/>
              </a:rPr>
              <a:t>月 </a:t>
            </a:r>
            <a:r>
              <a:rPr lang="en-US" altLang="zh-HK" sz="2200" dirty="0">
                <a:highlight>
                  <a:srgbClr val="FFFFFF"/>
                </a:highlight>
                <a:latin typeface="Aptos"/>
                <a:ea typeface="Calibri"/>
                <a:cs typeface="Calibri"/>
              </a:rPr>
              <a:t>28 </a:t>
            </a:r>
            <a:r>
              <a:rPr lang="zh-HK" altLang="en-US" sz="2200" dirty="0">
                <a:highlight>
                  <a:srgbClr val="FFFFFF"/>
                </a:highlight>
                <a:latin typeface="Aptos"/>
                <a:ea typeface="Calibri"/>
                <a:cs typeface="Calibri"/>
              </a:rPr>
              <a:t>日</a:t>
            </a:r>
            <a:r>
              <a:rPr lang="zh-HK" altLang="en-US" sz="2200" dirty="0">
                <a:latin typeface="Aptos"/>
                <a:ea typeface="Calibri"/>
                <a:cs typeface="Calibri"/>
              </a:rPr>
              <a:t>會議建議方案</a:t>
            </a:r>
            <a:r>
              <a:rPr lang="zh-HK" altLang="en-US" sz="2200" dirty="0">
                <a:highlight>
                  <a:srgbClr val="FFFFFF"/>
                </a:highlight>
                <a:latin typeface="Aptos"/>
                <a:ea typeface="Calibri"/>
                <a:cs typeface="Calibri"/>
              </a:rPr>
              <a:t>：</a:t>
            </a:r>
            <a:endParaRPr lang="en-US" sz="2200" dirty="0">
              <a:highlight>
                <a:srgbClr val="FFFFFF"/>
              </a:highlight>
              <a:latin typeface="Aptos"/>
              <a:ea typeface="Calibri"/>
              <a:cs typeface="Calibri"/>
            </a:endParaRPr>
          </a:p>
          <a:p>
            <a:pPr marL="932180" lvl="4"/>
            <a:r>
              <a:rPr lang="zh-HK" altLang="en-US" sz="2200" dirty="0">
                <a:latin typeface="Aptos"/>
                <a:ea typeface="Calibri"/>
                <a:cs typeface="Calibri"/>
              </a:rPr>
              <a:t>青少年焦點小組（可通過學校或青少年中心進行）
教會焦點小組
與 </a:t>
            </a:r>
            <a:r>
              <a:rPr lang="en-US" altLang="zh-HK" sz="2200" dirty="0">
                <a:latin typeface="Aptos"/>
                <a:ea typeface="Calibri"/>
                <a:cs typeface="Calibri"/>
              </a:rPr>
              <a:t>Cambridge </a:t>
            </a:r>
            <a:r>
              <a:rPr lang="zh-HK" altLang="en-US" sz="2200" dirty="0">
                <a:latin typeface="Aptos"/>
                <a:ea typeface="Calibri"/>
                <a:cs typeface="Calibri"/>
              </a:rPr>
              <a:t>健康聯盟（</a:t>
            </a:r>
            <a:r>
              <a:rPr lang="en-US" altLang="zh-HK" sz="2200" dirty="0">
                <a:latin typeface="Aptos"/>
                <a:ea typeface="Calibri"/>
                <a:cs typeface="Calibri"/>
              </a:rPr>
              <a:t>Cambridge Health </a:t>
            </a:r>
          </a:p>
          <a:p>
            <a:pPr marL="749300" lvl="4" indent="0">
              <a:buNone/>
            </a:pPr>
            <a:r>
              <a:rPr lang="en-US" altLang="zh-HK" sz="2200" dirty="0">
                <a:latin typeface="Aptos"/>
                <a:ea typeface="Calibri"/>
                <a:cs typeface="Calibri"/>
              </a:rPr>
              <a:t>    Alliance</a:t>
            </a:r>
            <a:r>
              <a:rPr lang="zh-HK" altLang="en-US" sz="2200" dirty="0">
                <a:latin typeface="Aptos"/>
                <a:ea typeface="Calibri"/>
                <a:cs typeface="Calibri"/>
              </a:rPr>
              <a:t>）</a:t>
            </a:r>
            <a:r>
              <a:rPr lang="zh-HK" altLang="en-US" sz="2200" dirty="0">
                <a:highlight>
                  <a:srgbClr val="FFFFFF"/>
                </a:highlight>
                <a:latin typeface="Aptos"/>
                <a:ea typeface="Calibri"/>
                <a:cs typeface="Calibri"/>
              </a:rPr>
              <a:t>合作</a:t>
            </a:r>
            <a:endParaRPr lang="en-US" sz="2000" dirty="0">
              <a:highlight>
                <a:srgbClr val="FFFFFF"/>
              </a:highlight>
              <a:latin typeface="Aptos"/>
              <a:ea typeface="Calibri"/>
              <a:cs typeface="Calibri"/>
            </a:endParaRPr>
          </a:p>
          <a:p>
            <a:pPr marL="292100" lvl="1" indent="0">
              <a:buNone/>
            </a:pPr>
            <a:r>
              <a:rPr lang="zh-HK" altLang="en-US" sz="2800" b="1" i="1" dirty="0">
                <a:solidFill>
                  <a:schemeClr val="accent1"/>
                </a:solidFill>
                <a:ea typeface="Calibri"/>
                <a:cs typeface="Calibri"/>
              </a:rPr>
              <a:t>還需要優先考慮哪些群體？</a:t>
            </a:r>
            <a:endParaRPr lang="en-US" sz="2600" dirty="0">
              <a:ea typeface="Calibri"/>
              <a:cs typeface="Calibri"/>
            </a:endParaRPr>
          </a:p>
          <a:p>
            <a:pPr marL="932180" lvl="2" indent="-457200">
              <a:buAutoNum type="arabicPeriod"/>
            </a:pPr>
            <a:endParaRPr lang="en-US" dirty="0">
              <a:ea typeface="Calibri"/>
              <a:cs typeface="Calibri"/>
            </a:endParaRPr>
          </a:p>
        </p:txBody>
      </p:sp>
      <p:sp>
        <p:nvSpPr>
          <p:cNvPr id="6" name="Content Placeholder 2">
            <a:extLst>
              <a:ext uri="{FF2B5EF4-FFF2-40B4-BE49-F238E27FC236}">
                <a16:creationId xmlns:a16="http://schemas.microsoft.com/office/drawing/2014/main" id="{92752F42-A048-FA1B-7374-6A0FB6A2C6DB}"/>
              </a:ext>
            </a:extLst>
          </p:cNvPr>
          <p:cNvSpPr txBox="1">
            <a:spLocks/>
          </p:cNvSpPr>
          <p:nvPr/>
        </p:nvSpPr>
        <p:spPr>
          <a:xfrm>
            <a:off x="8165189" y="3709040"/>
            <a:ext cx="3775496" cy="2384340"/>
          </a:xfrm>
          <a:prstGeom prst="rect">
            <a:avLst/>
          </a:prstGeom>
        </p:spPr>
        <p:txBody>
          <a:bodyPr vert="horz" lIns="0" tIns="45720" rIns="0" bIns="45720" rtlCol="0" anchor="t">
            <a:normAutofit fontScale="92500"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571500" indent="-571500">
              <a:lnSpc>
                <a:spcPct val="110000"/>
              </a:lnSpc>
              <a:buFont typeface="Wingdings,Sans-Serif" panose="020F0502020204030204" pitchFamily="34" charset="0"/>
              <a:buChar char="§"/>
            </a:pPr>
            <a:r>
              <a:rPr lang="zh-HK" altLang="en-US" sz="2400" dirty="0">
                <a:solidFill>
                  <a:srgbClr val="404040"/>
                </a:solidFill>
                <a:latin typeface="Aptos Narrow"/>
              </a:rPr>
              <a:t>自住房業主
非公共住房租戶
</a:t>
            </a:r>
            <a:r>
              <a:rPr lang="en-US" altLang="zh-HK" sz="2400" dirty="0">
                <a:solidFill>
                  <a:srgbClr val="404040"/>
                </a:solidFill>
                <a:latin typeface="Aptos Narrow"/>
              </a:rPr>
              <a:t>Willis-Moore </a:t>
            </a:r>
            <a:r>
              <a:rPr lang="zh-HK" altLang="en-US" sz="2400" dirty="0">
                <a:solidFill>
                  <a:srgbClr val="404040"/>
                </a:solidFill>
                <a:latin typeface="Aptos Narrow"/>
              </a:rPr>
              <a:t>青少年中心（活躍的青少年專案）
</a:t>
            </a:r>
            <a:r>
              <a:rPr lang="en-US" altLang="zh-HK" sz="2400" dirty="0">
                <a:solidFill>
                  <a:srgbClr val="404040"/>
                </a:solidFill>
                <a:latin typeface="Aptos Narrow"/>
              </a:rPr>
              <a:t>CHA </a:t>
            </a:r>
            <a:r>
              <a:rPr lang="zh-HK" altLang="en-US" sz="2400" dirty="0">
                <a:solidFill>
                  <a:srgbClr val="404040"/>
                </a:solidFill>
                <a:latin typeface="Aptos Narrow"/>
              </a:rPr>
              <a:t>的其他地點</a:t>
            </a:r>
            <a:endParaRPr lang="en-US" sz="2400" dirty="0">
              <a:solidFill>
                <a:srgbClr val="404040"/>
              </a:solidFill>
              <a:latin typeface="Aptos Narrow"/>
            </a:endParaRPr>
          </a:p>
        </p:txBody>
      </p:sp>
    </p:spTree>
    <p:extLst>
      <p:ext uri="{BB962C8B-B14F-4D97-AF65-F5344CB8AC3E}">
        <p14:creationId xmlns:p14="http://schemas.microsoft.com/office/powerpoint/2010/main" val="27996815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B88431-1E66-5077-7B20-262304AFEEFF}"/>
              </a:ext>
            </a:extLst>
          </p:cNvPr>
          <p:cNvSpPr>
            <a:spLocks noGrp="1"/>
          </p:cNvSpPr>
          <p:nvPr>
            <p:ph type="title"/>
          </p:nvPr>
        </p:nvSpPr>
        <p:spPr/>
        <p:txBody>
          <a:bodyPr/>
          <a:lstStyle/>
          <a:p>
            <a:r>
              <a:rPr lang="zh-HK" altLang="en-US" dirty="0">
                <a:ea typeface="Calibri Light"/>
                <a:cs typeface="Calibri Light"/>
              </a:rPr>
              <a:t>潛在焦點小組名單 </a:t>
            </a:r>
            <a:r>
              <a:rPr lang="en-US" altLang="zh-HK" dirty="0">
                <a:ea typeface="Calibri Light"/>
                <a:cs typeface="Calibri Light"/>
              </a:rPr>
              <a:t>[</a:t>
            </a:r>
            <a:r>
              <a:rPr lang="zh-HK" altLang="en-US" dirty="0">
                <a:ea typeface="Calibri Light"/>
                <a:cs typeface="Calibri Light"/>
              </a:rPr>
              <a:t>表決</a:t>
            </a:r>
            <a:r>
              <a:rPr lang="en-US" altLang="zh-HK" dirty="0">
                <a:ea typeface="Calibri Light"/>
                <a:cs typeface="Calibri Light"/>
              </a:rPr>
              <a:t>]</a:t>
            </a:r>
            <a:endParaRPr lang="en-US" dirty="0">
              <a:ea typeface="Calibri Light"/>
              <a:cs typeface="Calibri Light"/>
            </a:endParaRPr>
          </a:p>
        </p:txBody>
      </p:sp>
      <p:sp>
        <p:nvSpPr>
          <p:cNvPr id="3" name="Content Placeholder 2">
            <a:extLst>
              <a:ext uri="{FF2B5EF4-FFF2-40B4-BE49-F238E27FC236}">
                <a16:creationId xmlns:a16="http://schemas.microsoft.com/office/drawing/2014/main" id="{08DCC99F-91C8-0AB7-35DF-4ADD7942F3E7}"/>
              </a:ext>
            </a:extLst>
          </p:cNvPr>
          <p:cNvSpPr>
            <a:spLocks noGrp="1"/>
          </p:cNvSpPr>
          <p:nvPr>
            <p:ph idx="1"/>
          </p:nvPr>
        </p:nvSpPr>
        <p:spPr>
          <a:xfrm>
            <a:off x="1097280" y="1773848"/>
            <a:ext cx="3459193" cy="4095246"/>
          </a:xfrm>
        </p:spPr>
        <p:txBody>
          <a:bodyPr vert="horz" lIns="0" tIns="45720" rIns="0" bIns="45720" rtlCol="0" anchor="t">
            <a:normAutofit/>
          </a:bodyPr>
          <a:lstStyle/>
          <a:p>
            <a:pPr marL="571500" indent="-571500">
              <a:buFont typeface="Wingdings,Sans-Serif" panose="020F0502020204030204" pitchFamily="34" charset="0"/>
              <a:buChar char="§"/>
            </a:pPr>
            <a:r>
              <a:rPr lang="zh-HK" altLang="en-US" sz="2400" dirty="0">
                <a:latin typeface="Aptos Narrow"/>
              </a:rPr>
              <a:t>是否需要修改？
投票</a:t>
            </a:r>
            <a:endParaRPr lang="en-US" sz="2400" dirty="0"/>
          </a:p>
        </p:txBody>
      </p:sp>
      <p:sp>
        <p:nvSpPr>
          <p:cNvPr id="5" name="Content Placeholder 2">
            <a:extLst>
              <a:ext uri="{FF2B5EF4-FFF2-40B4-BE49-F238E27FC236}">
                <a16:creationId xmlns:a16="http://schemas.microsoft.com/office/drawing/2014/main" id="{1C41628E-4F41-8797-C92A-97CB7FEF77AD}"/>
              </a:ext>
            </a:extLst>
          </p:cNvPr>
          <p:cNvSpPr txBox="1">
            <a:spLocks/>
          </p:cNvSpPr>
          <p:nvPr/>
        </p:nvSpPr>
        <p:spPr>
          <a:xfrm>
            <a:off x="4190204" y="1778257"/>
            <a:ext cx="7350035" cy="4095438"/>
          </a:xfrm>
          <a:prstGeom prst="rect">
            <a:avLst/>
          </a:prstGeom>
        </p:spPr>
        <p:txBody>
          <a:bodyPr vert="horz" lIns="0" tIns="45720" rIns="0" bIns="45720" rtlCol="0" anchor="t">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571500" indent="-571500">
              <a:buFont typeface="Wingdings,Sans-Serif" panose="020F0502020204030204" pitchFamily="34" charset="0"/>
              <a:buChar char="§"/>
            </a:pPr>
            <a:r>
              <a:rPr lang="en-US" sz="1600" dirty="0">
                <a:solidFill>
                  <a:srgbClr val="404040"/>
                </a:solidFill>
                <a:latin typeface="Aptos Narrow"/>
              </a:rPr>
              <a:t>CHA – LBJ
CHA – Putnam Gardens
</a:t>
            </a:r>
            <a:r>
              <a:rPr lang="zh-HK" altLang="en-US" sz="1600" dirty="0">
                <a:solidFill>
                  <a:srgbClr val="404040"/>
                </a:solidFill>
                <a:latin typeface="Aptos Narrow"/>
              </a:rPr>
              <a:t>自住房業主
非公共住房租戶
</a:t>
            </a:r>
            <a:r>
              <a:rPr lang="en-US" sz="1600" dirty="0">
                <a:solidFill>
                  <a:srgbClr val="404040"/>
                </a:solidFill>
                <a:latin typeface="Aptos Narrow"/>
              </a:rPr>
              <a:t>Willis-Moore </a:t>
            </a:r>
            <a:r>
              <a:rPr lang="zh-HK" altLang="en-US" sz="1600" dirty="0">
                <a:solidFill>
                  <a:srgbClr val="404040"/>
                </a:solidFill>
                <a:latin typeface="Aptos Narrow"/>
              </a:rPr>
              <a:t>青少年中心（活躍的青少年專案）
</a:t>
            </a:r>
            <a:r>
              <a:rPr lang="en-US" sz="1600" dirty="0">
                <a:solidFill>
                  <a:srgbClr val="404040"/>
                </a:solidFill>
                <a:latin typeface="Aptos Narrow"/>
              </a:rPr>
              <a:t>CHA </a:t>
            </a:r>
            <a:r>
              <a:rPr lang="zh-HK" altLang="en-US" sz="1600" dirty="0">
                <a:solidFill>
                  <a:srgbClr val="404040"/>
                </a:solidFill>
                <a:latin typeface="Aptos Narrow"/>
              </a:rPr>
              <a:t>的其他地點
青少年焦點小組（可通過學校或青少年中心進行）
教會焦點小組
與 </a:t>
            </a:r>
            <a:r>
              <a:rPr lang="en-US" sz="1600" dirty="0">
                <a:solidFill>
                  <a:srgbClr val="404040"/>
                </a:solidFill>
                <a:latin typeface="Aptos Narrow"/>
              </a:rPr>
              <a:t>Cambridge </a:t>
            </a:r>
            <a:r>
              <a:rPr lang="zh-HK" altLang="en-US" sz="1600" dirty="0">
                <a:solidFill>
                  <a:srgbClr val="404040"/>
                </a:solidFill>
                <a:latin typeface="Aptos Narrow"/>
              </a:rPr>
              <a:t>健康聯盟（</a:t>
            </a:r>
            <a:r>
              <a:rPr lang="en-US" sz="1600" dirty="0">
                <a:solidFill>
                  <a:srgbClr val="404040"/>
                </a:solidFill>
                <a:latin typeface="Aptos Narrow"/>
              </a:rPr>
              <a:t>Cambridge Health Alliance）</a:t>
            </a:r>
            <a:r>
              <a:rPr lang="zh-HK" altLang="en-US" sz="1600" dirty="0">
                <a:solidFill>
                  <a:srgbClr val="404040"/>
                </a:solidFill>
                <a:latin typeface="Aptos Narrow"/>
              </a:rPr>
              <a:t>合作
其他公租房地點</a:t>
            </a:r>
            <a:endParaRPr lang="en-US" sz="2400" dirty="0">
              <a:solidFill>
                <a:srgbClr val="404040"/>
              </a:solidFill>
              <a:latin typeface="Aptos Narrow"/>
            </a:endParaRPr>
          </a:p>
        </p:txBody>
      </p:sp>
    </p:spTree>
    <p:extLst>
      <p:ext uri="{BB962C8B-B14F-4D97-AF65-F5344CB8AC3E}">
        <p14:creationId xmlns:p14="http://schemas.microsoft.com/office/powerpoint/2010/main" val="34649806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4108B-6460-0EAF-FB93-32C6D26D12AB}"/>
              </a:ext>
            </a:extLst>
          </p:cNvPr>
          <p:cNvSpPr>
            <a:spLocks noGrp="1"/>
          </p:cNvSpPr>
          <p:nvPr>
            <p:ph type="title"/>
          </p:nvPr>
        </p:nvSpPr>
        <p:spPr/>
        <p:txBody>
          <a:bodyPr/>
          <a:lstStyle/>
          <a:p>
            <a:r>
              <a:rPr lang="zh-HK" altLang="en-US" dirty="0">
                <a:latin typeface="Aptos Display"/>
                <a:ea typeface="Calibri Light"/>
                <a:cs typeface="Calibri Light"/>
              </a:rPr>
              <a:t>焦點小組訪談問題： </a:t>
            </a:r>
            <a:br>
              <a:rPr lang="en-US" altLang="zh-HK" dirty="0">
                <a:latin typeface="Aptos Display"/>
                <a:ea typeface="Calibri Light"/>
                <a:cs typeface="Calibri Light"/>
              </a:rPr>
            </a:br>
            <a:r>
              <a:rPr lang="en-US" altLang="zh-HK" dirty="0">
                <a:latin typeface="Aptos Display"/>
                <a:ea typeface="Calibri Light"/>
                <a:cs typeface="Calibri Light"/>
              </a:rPr>
              <a:t>1</a:t>
            </a:r>
            <a:r>
              <a:rPr lang="zh-HK" altLang="en-US" dirty="0">
                <a:latin typeface="Aptos Display"/>
                <a:ea typeface="Calibri Light"/>
                <a:cs typeface="Calibri Light"/>
              </a:rPr>
              <a:t>月</a:t>
            </a:r>
            <a:r>
              <a:rPr lang="en-US" altLang="zh-HK" dirty="0">
                <a:latin typeface="Aptos Display"/>
                <a:ea typeface="Calibri Light"/>
                <a:cs typeface="Calibri Light"/>
              </a:rPr>
              <a:t>28</a:t>
            </a:r>
            <a:r>
              <a:rPr lang="zh-HK" altLang="en-US" dirty="0">
                <a:latin typeface="Aptos Display"/>
                <a:ea typeface="Calibri Light"/>
                <a:cs typeface="Calibri Light"/>
              </a:rPr>
              <a:t>日想法：</a:t>
            </a:r>
            <a:endParaRPr lang="en-US" dirty="0">
              <a:latin typeface="Aptos Display"/>
              <a:ea typeface="Calibri Light"/>
              <a:cs typeface="Calibri Light"/>
            </a:endParaRPr>
          </a:p>
        </p:txBody>
      </p:sp>
      <p:sp>
        <p:nvSpPr>
          <p:cNvPr id="4" name="Content Placeholder 3">
            <a:extLst>
              <a:ext uri="{FF2B5EF4-FFF2-40B4-BE49-F238E27FC236}">
                <a16:creationId xmlns:a16="http://schemas.microsoft.com/office/drawing/2014/main" id="{798509C3-E18B-9DD7-E188-730FF58E9F3C}"/>
              </a:ext>
            </a:extLst>
          </p:cNvPr>
          <p:cNvSpPr>
            <a:spLocks noGrp="1"/>
          </p:cNvSpPr>
          <p:nvPr>
            <p:ph idx="1"/>
          </p:nvPr>
        </p:nvSpPr>
        <p:spPr>
          <a:xfrm>
            <a:off x="72952" y="2058095"/>
            <a:ext cx="6223417" cy="4023360"/>
          </a:xfrm>
        </p:spPr>
        <p:txBody>
          <a:bodyPr vert="horz" lIns="0" tIns="45720" rIns="0" bIns="45720" rtlCol="0" anchor="t">
            <a:noAutofit/>
          </a:bodyPr>
          <a:lstStyle/>
          <a:p>
            <a:pPr marL="566420" lvl="2"/>
            <a:r>
              <a:rPr lang="zh-HK" altLang="en-US" sz="2400" dirty="0">
                <a:latin typeface="Aptos"/>
                <a:cs typeface="Segoe UI"/>
              </a:rPr>
              <a:t>在決策前，我們可以透過什麼方式與您取得聯繫？ 
您是否清楚在 </a:t>
            </a:r>
            <a:r>
              <a:rPr lang="en-US" altLang="zh-HK" sz="2400" dirty="0">
                <a:latin typeface="Aptos"/>
                <a:cs typeface="Segoe UI"/>
              </a:rPr>
              <a:t>DCR </a:t>
            </a:r>
            <a:r>
              <a:rPr lang="zh-HK" altLang="en-US" sz="2400" dirty="0">
                <a:latin typeface="Aptos"/>
                <a:cs typeface="Segoe UI"/>
              </a:rPr>
              <a:t>應該聯絡哪位負責人？
您有關注嗎？ 您在意嗎？
您知道自己可以發聲嗎？ 
您希望別人以怎樣的方式聽到您的聲音？ 
</a:t>
            </a:r>
            <a:r>
              <a:rPr lang="en-US" altLang="zh-HK" sz="2400" dirty="0">
                <a:latin typeface="Aptos"/>
                <a:cs typeface="Segoe UI"/>
              </a:rPr>
              <a:t>DCR/EEA </a:t>
            </a:r>
            <a:r>
              <a:rPr lang="zh-HK" altLang="en-US" sz="2400" dirty="0">
                <a:latin typeface="Aptos"/>
                <a:cs typeface="Segoe UI"/>
              </a:rPr>
              <a:t>應如何減輕或處理社區長期累積的負面影響？ 
您了解 </a:t>
            </a:r>
            <a:r>
              <a:rPr lang="en-US" altLang="zh-HK" sz="2400" dirty="0">
                <a:latin typeface="Aptos"/>
                <a:cs typeface="Segoe UI"/>
              </a:rPr>
              <a:t>DCR</a:t>
            </a:r>
            <a:r>
              <a:rPr lang="zh-HK" altLang="en-US" sz="2400" dirty="0">
                <a:latin typeface="Aptos"/>
                <a:cs typeface="Segoe UI"/>
              </a:rPr>
              <a:t>和他們的職責嗎？</a:t>
            </a:r>
            <a:endParaRPr lang="en-US" dirty="0">
              <a:solidFill>
                <a:srgbClr val="404040"/>
              </a:solidFill>
              <a:latin typeface="Calibri" panose="020F0502020204030204"/>
              <a:ea typeface="Calibri" panose="020F0502020204030204"/>
              <a:cs typeface="Calibri"/>
            </a:endParaRPr>
          </a:p>
        </p:txBody>
      </p:sp>
      <p:sp>
        <p:nvSpPr>
          <p:cNvPr id="13" name="Content Placeholder 3">
            <a:extLst>
              <a:ext uri="{FF2B5EF4-FFF2-40B4-BE49-F238E27FC236}">
                <a16:creationId xmlns:a16="http://schemas.microsoft.com/office/drawing/2014/main" id="{318E2053-F2AE-6AA4-23D9-6ED955C9B9F3}"/>
              </a:ext>
            </a:extLst>
          </p:cNvPr>
          <p:cNvSpPr txBox="1">
            <a:spLocks/>
          </p:cNvSpPr>
          <p:nvPr/>
        </p:nvSpPr>
        <p:spPr>
          <a:xfrm>
            <a:off x="5971583" y="1710823"/>
            <a:ext cx="5421842" cy="4023360"/>
          </a:xfrm>
          <a:prstGeom prst="rect">
            <a:avLst/>
          </a:prstGeom>
        </p:spPr>
        <p:txBody>
          <a:bodyPr vert="horz" lIns="0" tIns="45720" rIns="0" bIns="45720" rtlCol="0" anchor="t">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566420" lvl="2"/>
            <a:r>
              <a:rPr lang="zh-HK" altLang="en-US" sz="2000" dirty="0">
                <a:latin typeface="Aptos"/>
                <a:cs typeface="Segoe UI"/>
              </a:rPr>
              <a:t>您知道有哪些您可以加入的活動嗎？
什麼情況會讓您願意參與？
關於歸屬感的提問。
回顧過往的流程（例如 </a:t>
            </a:r>
            <a:r>
              <a:rPr lang="en-US" sz="2000" dirty="0">
                <a:latin typeface="Aptos"/>
                <a:cs typeface="Segoe UI"/>
              </a:rPr>
              <a:t>Magazine Beach </a:t>
            </a:r>
            <a:r>
              <a:rPr lang="zh-HK" altLang="en-US" sz="2000" dirty="0">
                <a:latin typeface="Aptos"/>
                <a:cs typeface="Segoe UI"/>
              </a:rPr>
              <a:t>總體規劃專案）：當時的具體流程是怎樣？有哪些地方需要調整？ 應如何改進？
如何解決長期居民與新搬入居民之間的矛盾？</a:t>
            </a:r>
            <a:endParaRPr lang="en-US" dirty="0">
              <a:solidFill>
                <a:srgbClr val="404040"/>
              </a:solidFill>
              <a:latin typeface="Calibri" panose="020F0502020204030204"/>
              <a:ea typeface="Calibri" panose="020F0502020204030204"/>
              <a:cs typeface="Calibri"/>
            </a:endParaRPr>
          </a:p>
        </p:txBody>
      </p:sp>
    </p:spTree>
    <p:extLst>
      <p:ext uri="{BB962C8B-B14F-4D97-AF65-F5344CB8AC3E}">
        <p14:creationId xmlns:p14="http://schemas.microsoft.com/office/powerpoint/2010/main" val="28005287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58A3D4-87AF-8B23-86C6-B295F92BF9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72ED83-F63E-DA27-63BF-179484FE3E09}"/>
              </a:ext>
            </a:extLst>
          </p:cNvPr>
          <p:cNvSpPr>
            <a:spLocks noGrp="1"/>
          </p:cNvSpPr>
          <p:nvPr>
            <p:ph type="title"/>
          </p:nvPr>
        </p:nvSpPr>
        <p:spPr/>
        <p:txBody>
          <a:bodyPr/>
          <a:lstStyle/>
          <a:p>
            <a:r>
              <a:rPr lang="zh-HK" altLang="en-US" dirty="0">
                <a:latin typeface="Aptos Display"/>
                <a:ea typeface="Calibri Light"/>
                <a:cs typeface="Calibri Light"/>
              </a:rPr>
              <a:t>焦點小組訪談問題：</a:t>
            </a:r>
            <a:br>
              <a:rPr lang="zh-HK" altLang="en-US" dirty="0">
                <a:latin typeface="Aptos Display"/>
                <a:ea typeface="Calibri Light"/>
                <a:cs typeface="Calibri Light"/>
              </a:rPr>
            </a:br>
            <a:r>
              <a:rPr lang="zh-HK" altLang="en-US" dirty="0">
                <a:latin typeface="Aptos Display"/>
                <a:ea typeface="Calibri Light"/>
                <a:cs typeface="Calibri Light"/>
              </a:rPr>
              <a:t>郵件建議內容：</a:t>
            </a:r>
            <a:endParaRPr lang="en-US" dirty="0">
              <a:latin typeface="Aptos Display"/>
              <a:ea typeface="Calibri Light"/>
              <a:cs typeface="Calibri Light"/>
            </a:endParaRPr>
          </a:p>
        </p:txBody>
      </p:sp>
      <p:sp>
        <p:nvSpPr>
          <p:cNvPr id="4" name="Content Placeholder 3">
            <a:extLst>
              <a:ext uri="{FF2B5EF4-FFF2-40B4-BE49-F238E27FC236}">
                <a16:creationId xmlns:a16="http://schemas.microsoft.com/office/drawing/2014/main" id="{C1E25132-AF6C-3647-FE32-2EF8EA7DFB95}"/>
              </a:ext>
            </a:extLst>
          </p:cNvPr>
          <p:cNvSpPr>
            <a:spLocks noGrp="1"/>
          </p:cNvSpPr>
          <p:nvPr>
            <p:ph idx="1"/>
          </p:nvPr>
        </p:nvSpPr>
        <p:spPr>
          <a:xfrm>
            <a:off x="617457" y="2008128"/>
            <a:ext cx="10849119" cy="4023360"/>
          </a:xfrm>
        </p:spPr>
        <p:txBody>
          <a:bodyPr vert="horz" lIns="0" tIns="45720" rIns="0" bIns="45720" rtlCol="0" anchor="t">
            <a:noAutofit/>
          </a:bodyPr>
          <a:lstStyle/>
          <a:p>
            <a:pPr marL="383540" lvl="2" indent="0">
              <a:buNone/>
            </a:pPr>
            <a:r>
              <a:rPr lang="en-US" altLang="zh-HK" sz="2400" dirty="0">
                <a:latin typeface="Aptos"/>
                <a:ea typeface="+mn-lt"/>
                <a:cs typeface="Segoe UI"/>
              </a:rPr>
              <a:t>1.</a:t>
            </a:r>
            <a:r>
              <a:rPr lang="zh-HK" altLang="en-US" sz="2400" dirty="0">
                <a:latin typeface="Aptos"/>
                <a:ea typeface="+mn-lt"/>
                <a:cs typeface="Segoe UI"/>
              </a:rPr>
              <a:t>您對 </a:t>
            </a:r>
            <a:r>
              <a:rPr lang="en-US" sz="2400" dirty="0">
                <a:latin typeface="Aptos"/>
                <a:ea typeface="+mn-lt"/>
                <a:cs typeface="Segoe UI"/>
              </a:rPr>
              <a:t>DCR </a:t>
            </a:r>
            <a:r>
              <a:rPr lang="zh-HK" altLang="en-US" sz="2400" dirty="0">
                <a:latin typeface="Aptos"/>
                <a:ea typeface="+mn-lt"/>
                <a:cs typeface="Segoe UI"/>
              </a:rPr>
              <a:t>在紀念大道（</a:t>
            </a:r>
            <a:r>
              <a:rPr lang="en-US" sz="2400" dirty="0">
                <a:latin typeface="Aptos"/>
                <a:ea typeface="+mn-lt"/>
                <a:cs typeface="Segoe UI"/>
              </a:rPr>
              <a:t>Memorial Drive）</a:t>
            </a:r>
            <a:r>
              <a:rPr lang="zh-HK" altLang="en-US" sz="2400" dirty="0">
                <a:latin typeface="Aptos"/>
                <a:ea typeface="+mn-lt"/>
                <a:cs typeface="Segoe UI"/>
              </a:rPr>
              <a:t>所做出的決策（例如活動安排、交通管理、休閒使用等方面）的了解程度如何？
</a:t>
            </a:r>
            <a:r>
              <a:rPr lang="en-US" altLang="zh-HK" sz="2400" dirty="0">
                <a:latin typeface="Aptos"/>
                <a:ea typeface="+mn-lt"/>
                <a:cs typeface="Segoe UI"/>
              </a:rPr>
              <a:t>2. </a:t>
            </a:r>
            <a:r>
              <a:rPr lang="en-US" sz="2400" dirty="0">
                <a:latin typeface="Aptos"/>
                <a:ea typeface="+mn-lt"/>
                <a:cs typeface="Segoe UI"/>
              </a:rPr>
              <a:t>DCR </a:t>
            </a:r>
            <a:r>
              <a:rPr lang="zh-HK" altLang="en-US" sz="2400" dirty="0">
                <a:latin typeface="Aptos"/>
                <a:ea typeface="+mn-lt"/>
                <a:cs typeface="Segoe UI"/>
              </a:rPr>
              <a:t>對 </a:t>
            </a:r>
            <a:r>
              <a:rPr lang="en-US" sz="2400" dirty="0">
                <a:latin typeface="Aptos"/>
                <a:ea typeface="+mn-lt"/>
                <a:cs typeface="Segoe UI"/>
              </a:rPr>
              <a:t>Memorial Drive </a:t>
            </a:r>
            <a:r>
              <a:rPr lang="zh-HK" altLang="en-US" sz="2400" dirty="0">
                <a:latin typeface="Aptos"/>
                <a:ea typeface="+mn-lt"/>
                <a:cs typeface="Segoe UI"/>
              </a:rPr>
              <a:t>的決策在哪些具體方面對您的生活品質產生了影響？ 
</a:t>
            </a:r>
            <a:r>
              <a:rPr lang="en-US" altLang="zh-HK" sz="2400" dirty="0">
                <a:latin typeface="Aptos"/>
                <a:ea typeface="+mn-lt"/>
                <a:cs typeface="Segoe UI"/>
              </a:rPr>
              <a:t>3.</a:t>
            </a:r>
            <a:r>
              <a:rPr lang="zh-HK" altLang="en-US" sz="2400" dirty="0">
                <a:solidFill>
                  <a:prstClr val="black"/>
                </a:solidFill>
                <a:latin typeface="Times-Roman"/>
              </a:rPr>
              <a:t>社區居民可以透過哪些方式</a:t>
            </a:r>
            <a:r>
              <a:rPr lang="zh-HK" altLang="en-US" sz="2400" dirty="0">
                <a:latin typeface="Aptos"/>
                <a:ea typeface="+mn-lt"/>
                <a:cs typeface="Segoe UI"/>
              </a:rPr>
              <a:t>取得資訊，並與 </a:t>
            </a:r>
            <a:r>
              <a:rPr lang="en-US" sz="2400" dirty="0">
                <a:latin typeface="Aptos"/>
                <a:ea typeface="+mn-lt"/>
                <a:cs typeface="Segoe UI"/>
              </a:rPr>
              <a:t>DCR </a:t>
            </a:r>
            <a:r>
              <a:rPr lang="zh-HK" altLang="en-US" sz="2400" dirty="0">
                <a:latin typeface="Aptos"/>
                <a:ea typeface="+mn-lt"/>
                <a:cs typeface="Segoe UI"/>
              </a:rPr>
              <a:t>保持溝通？
</a:t>
            </a:r>
            <a:r>
              <a:rPr lang="en-US" altLang="zh-HK" sz="2400" dirty="0">
                <a:latin typeface="Aptos"/>
                <a:ea typeface="+mn-lt"/>
                <a:cs typeface="Segoe UI"/>
              </a:rPr>
              <a:t>4.</a:t>
            </a:r>
            <a:r>
              <a:rPr lang="zh-HK" altLang="en-US" sz="2400" dirty="0">
                <a:latin typeface="Aptos"/>
                <a:ea typeface="+mn-lt"/>
                <a:cs typeface="Segoe UI"/>
              </a:rPr>
              <a:t>如果有機會持續參與 </a:t>
            </a:r>
            <a:r>
              <a:rPr lang="en-US" sz="2400" dirty="0">
                <a:latin typeface="Aptos"/>
                <a:ea typeface="+mn-lt"/>
                <a:cs typeface="Segoe UI"/>
              </a:rPr>
              <a:t>DCR </a:t>
            </a:r>
            <a:r>
              <a:rPr lang="zh-HK" altLang="en-US" sz="2400" dirty="0">
                <a:latin typeface="Aptos"/>
                <a:ea typeface="+mn-lt"/>
                <a:cs typeface="Segoe UI"/>
              </a:rPr>
              <a:t>的相關事務，您希望以怎樣的形式參與？
</a:t>
            </a:r>
            <a:r>
              <a:rPr lang="en-US" altLang="zh-HK" sz="2400" dirty="0">
                <a:latin typeface="Aptos"/>
                <a:ea typeface="+mn-lt"/>
                <a:cs typeface="Segoe UI"/>
              </a:rPr>
              <a:t>5.</a:t>
            </a:r>
            <a:r>
              <a:rPr lang="zh-HK" altLang="en-US" sz="2400" dirty="0">
                <a:latin typeface="Aptos"/>
                <a:ea typeface="+mn-lt"/>
                <a:cs typeface="Segoe UI"/>
              </a:rPr>
              <a:t>您是否了解 </a:t>
            </a:r>
            <a:r>
              <a:rPr lang="en-US" sz="2400" dirty="0">
                <a:latin typeface="Aptos"/>
                <a:ea typeface="+mn-lt"/>
                <a:cs typeface="Segoe UI"/>
              </a:rPr>
              <a:t>DCR </a:t>
            </a:r>
            <a:r>
              <a:rPr lang="zh-HK" altLang="en-US" sz="2400" dirty="0">
                <a:latin typeface="Aptos"/>
                <a:ea typeface="+mn-lt"/>
                <a:cs typeface="Segoe UI"/>
              </a:rPr>
              <a:t>及其附屬機構所提供的</a:t>
            </a:r>
            <a:r>
              <a:rPr lang="zh-HK" altLang="en-US" sz="2400" dirty="0">
                <a:solidFill>
                  <a:prstClr val="black"/>
                </a:solidFill>
                <a:latin typeface="Times-Roman"/>
              </a:rPr>
              <a:t>計畫或服務</a:t>
            </a:r>
            <a:r>
              <a:rPr lang="zh-HK" altLang="en-US" sz="2400" dirty="0">
                <a:latin typeface="Aptos"/>
                <a:ea typeface="+mn-lt"/>
                <a:cs typeface="Segoe UI"/>
              </a:rPr>
              <a:t>？ 如果了解，具體有哪些？</a:t>
            </a:r>
            <a:endParaRPr lang="en-US" dirty="0">
              <a:solidFill>
                <a:srgbClr val="404040"/>
              </a:solidFill>
              <a:latin typeface="Calibri" panose="020F0502020204030204"/>
              <a:ea typeface="Calibri" panose="020F0502020204030204"/>
              <a:cs typeface="Calibri"/>
            </a:endParaRPr>
          </a:p>
        </p:txBody>
      </p:sp>
    </p:spTree>
    <p:extLst>
      <p:ext uri="{BB962C8B-B14F-4D97-AF65-F5344CB8AC3E}">
        <p14:creationId xmlns:p14="http://schemas.microsoft.com/office/powerpoint/2010/main" val="24666440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0F7C8D-5830-4ADB-6315-F2EEE4A3DA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C12751-39B7-6679-2270-90E63267198F}"/>
              </a:ext>
            </a:extLst>
          </p:cNvPr>
          <p:cNvSpPr>
            <a:spLocks noGrp="1"/>
          </p:cNvSpPr>
          <p:nvPr>
            <p:ph type="title" idx="4294967295"/>
          </p:nvPr>
        </p:nvSpPr>
        <p:spPr>
          <a:xfrm>
            <a:off x="620038" y="301669"/>
            <a:ext cx="10058400" cy="687387"/>
          </a:xfrm>
        </p:spPr>
        <p:txBody>
          <a:bodyPr>
            <a:normAutofit fontScale="90000"/>
          </a:bodyPr>
          <a:lstStyle/>
          <a:p>
            <a:r>
              <a:rPr lang="zh-HK" altLang="en-US" dirty="0">
                <a:latin typeface="Aptos Display"/>
                <a:ea typeface="Calibri Light"/>
                <a:cs typeface="Calibri Light"/>
              </a:rPr>
              <a:t>焦點小組問題補充</a:t>
            </a:r>
            <a:endParaRPr lang="en-US" dirty="0">
              <a:latin typeface="Aptos Display"/>
              <a:ea typeface="Calibri Light"/>
              <a:cs typeface="Calibri Light"/>
            </a:endParaRPr>
          </a:p>
        </p:txBody>
      </p:sp>
      <p:sp>
        <p:nvSpPr>
          <p:cNvPr id="3" name="TextBox 2">
            <a:extLst>
              <a:ext uri="{FF2B5EF4-FFF2-40B4-BE49-F238E27FC236}">
                <a16:creationId xmlns:a16="http://schemas.microsoft.com/office/drawing/2014/main" id="{CB8CED1F-6245-79A0-BD33-298E994AC6FE}"/>
              </a:ext>
            </a:extLst>
          </p:cNvPr>
          <p:cNvSpPr txBox="1"/>
          <p:nvPr/>
        </p:nvSpPr>
        <p:spPr>
          <a:xfrm>
            <a:off x="203548" y="1323062"/>
            <a:ext cx="11438349" cy="435196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83540" lvl="2">
              <a:lnSpc>
                <a:spcPct val="90000"/>
              </a:lnSpc>
              <a:spcBef>
                <a:spcPts val="200"/>
              </a:spcBef>
              <a:spcAft>
                <a:spcPts val="400"/>
              </a:spcAft>
            </a:pPr>
            <a:endParaRPr lang="en-US" dirty="0">
              <a:solidFill>
                <a:srgbClr val="404040"/>
              </a:solidFill>
              <a:highlight>
                <a:srgbClr val="FFFFFF"/>
              </a:highlight>
            </a:endParaRPr>
          </a:p>
          <a:p>
            <a:pPr marL="726440" lvl="2" indent="-342900">
              <a:lnSpc>
                <a:spcPct val="90000"/>
              </a:lnSpc>
              <a:spcBef>
                <a:spcPts val="200"/>
              </a:spcBef>
              <a:spcAft>
                <a:spcPts val="400"/>
              </a:spcAft>
              <a:buAutoNum type="arabicPeriod"/>
            </a:pPr>
            <a:r>
              <a:rPr lang="zh-HK" altLang="en-US" dirty="0">
                <a:solidFill>
                  <a:srgbClr val="404040"/>
                </a:solidFill>
              </a:rPr>
              <a:t>您對 </a:t>
            </a:r>
            <a:r>
              <a:rPr lang="en-US" altLang="zh-HK" dirty="0">
                <a:solidFill>
                  <a:srgbClr val="404040"/>
                </a:solidFill>
              </a:rPr>
              <a:t>DCR </a:t>
            </a:r>
            <a:r>
              <a:rPr lang="zh-HK" altLang="en-US" dirty="0">
                <a:solidFill>
                  <a:srgbClr val="404040"/>
                </a:solidFill>
              </a:rPr>
              <a:t>在紀念大道（</a:t>
            </a:r>
            <a:r>
              <a:rPr lang="en-US" altLang="zh-HK" dirty="0">
                <a:solidFill>
                  <a:srgbClr val="404040"/>
                </a:solidFill>
              </a:rPr>
              <a:t>Memorial Drive</a:t>
            </a:r>
            <a:r>
              <a:rPr lang="zh-HK" altLang="en-US" dirty="0">
                <a:solidFill>
                  <a:srgbClr val="404040"/>
                </a:solidFill>
              </a:rPr>
              <a:t>）所做出的決策（例如活動安排、交通管理、休閒使用等方面）的了解程度如何？</a:t>
            </a:r>
          </a:p>
          <a:p>
            <a:pPr marL="726440" lvl="2" indent="-342900">
              <a:lnSpc>
                <a:spcPct val="90000"/>
              </a:lnSpc>
              <a:spcBef>
                <a:spcPts val="200"/>
              </a:spcBef>
              <a:spcAft>
                <a:spcPts val="400"/>
              </a:spcAft>
              <a:buAutoNum type="arabicPeriod"/>
            </a:pPr>
            <a:r>
              <a:rPr lang="en-US" altLang="zh-HK" dirty="0">
                <a:solidFill>
                  <a:srgbClr val="404040"/>
                </a:solidFill>
              </a:rPr>
              <a:t>DCR </a:t>
            </a:r>
            <a:r>
              <a:rPr lang="zh-HK" altLang="en-US" dirty="0">
                <a:solidFill>
                  <a:srgbClr val="404040"/>
                </a:solidFill>
              </a:rPr>
              <a:t>對 </a:t>
            </a:r>
            <a:r>
              <a:rPr lang="en-US" altLang="zh-HK" dirty="0">
                <a:solidFill>
                  <a:srgbClr val="404040"/>
                </a:solidFill>
              </a:rPr>
              <a:t>Memorial Drive </a:t>
            </a:r>
            <a:r>
              <a:rPr lang="zh-HK" altLang="en-US" dirty="0">
                <a:solidFill>
                  <a:srgbClr val="404040"/>
                </a:solidFill>
              </a:rPr>
              <a:t>的決策在哪些具體方面對您的生活品質產生了影響？ </a:t>
            </a:r>
          </a:p>
          <a:p>
            <a:pPr marL="726440" lvl="2" indent="-342900">
              <a:lnSpc>
                <a:spcPct val="90000"/>
              </a:lnSpc>
              <a:spcBef>
                <a:spcPts val="200"/>
              </a:spcBef>
              <a:spcAft>
                <a:spcPts val="400"/>
              </a:spcAft>
              <a:buAutoNum type="arabicPeriod"/>
            </a:pPr>
            <a:r>
              <a:rPr lang="zh-HK" altLang="en-US" dirty="0">
                <a:solidFill>
                  <a:srgbClr val="404040"/>
                </a:solidFill>
              </a:rPr>
              <a:t>社區居民可以透過哪些方式取得資訊，並與 </a:t>
            </a:r>
            <a:r>
              <a:rPr lang="en-US" altLang="zh-HK" dirty="0">
                <a:solidFill>
                  <a:srgbClr val="404040"/>
                </a:solidFill>
              </a:rPr>
              <a:t>DCR </a:t>
            </a:r>
            <a:r>
              <a:rPr lang="zh-HK" altLang="en-US" dirty="0">
                <a:solidFill>
                  <a:srgbClr val="404040"/>
                </a:solidFill>
              </a:rPr>
              <a:t>保持溝通？</a:t>
            </a:r>
          </a:p>
          <a:p>
            <a:pPr marL="726440" lvl="2" indent="-342900">
              <a:lnSpc>
                <a:spcPct val="90000"/>
              </a:lnSpc>
              <a:spcBef>
                <a:spcPts val="200"/>
              </a:spcBef>
              <a:spcAft>
                <a:spcPts val="400"/>
              </a:spcAft>
              <a:buAutoNum type="arabicPeriod"/>
            </a:pPr>
            <a:r>
              <a:rPr lang="zh-HK" altLang="en-US" dirty="0">
                <a:solidFill>
                  <a:srgbClr val="404040"/>
                </a:solidFill>
              </a:rPr>
              <a:t>如果有機會持續參與 </a:t>
            </a:r>
            <a:r>
              <a:rPr lang="en-US" altLang="zh-HK" dirty="0">
                <a:solidFill>
                  <a:srgbClr val="404040"/>
                </a:solidFill>
              </a:rPr>
              <a:t>DCR </a:t>
            </a:r>
            <a:r>
              <a:rPr lang="zh-HK" altLang="en-US" dirty="0">
                <a:solidFill>
                  <a:srgbClr val="404040"/>
                </a:solidFill>
              </a:rPr>
              <a:t>的相關事務，您希望以怎樣的形式參與？</a:t>
            </a:r>
          </a:p>
          <a:p>
            <a:pPr marL="726440" lvl="2" indent="-342900">
              <a:lnSpc>
                <a:spcPct val="90000"/>
              </a:lnSpc>
              <a:spcBef>
                <a:spcPts val="200"/>
              </a:spcBef>
              <a:spcAft>
                <a:spcPts val="400"/>
              </a:spcAft>
              <a:buAutoNum type="arabicPeriod"/>
            </a:pPr>
            <a:r>
              <a:rPr lang="zh-HK" altLang="en-US" dirty="0">
                <a:solidFill>
                  <a:srgbClr val="404040"/>
                </a:solidFill>
              </a:rPr>
              <a:t>您是否了解 </a:t>
            </a:r>
            <a:r>
              <a:rPr lang="en-US" altLang="zh-HK" dirty="0">
                <a:solidFill>
                  <a:srgbClr val="404040"/>
                </a:solidFill>
              </a:rPr>
              <a:t>DCR </a:t>
            </a:r>
            <a:r>
              <a:rPr lang="zh-HK" altLang="en-US" dirty="0">
                <a:solidFill>
                  <a:srgbClr val="404040"/>
                </a:solidFill>
              </a:rPr>
              <a:t>及其附屬機構所提供的計畫或服務？ 如果了解，具體有哪些？</a:t>
            </a:r>
            <a:endParaRPr lang="en-US" altLang="zh-HK" dirty="0">
              <a:solidFill>
                <a:srgbClr val="404040"/>
              </a:solidFill>
            </a:endParaRPr>
          </a:p>
          <a:p>
            <a:pPr marL="383540" lvl="2">
              <a:lnSpc>
                <a:spcPct val="90000"/>
              </a:lnSpc>
              <a:spcBef>
                <a:spcPts val="200"/>
              </a:spcBef>
              <a:spcAft>
                <a:spcPts val="400"/>
              </a:spcAft>
            </a:pPr>
            <a:r>
              <a:rPr lang="en-US" dirty="0">
                <a:solidFill>
                  <a:srgbClr val="404040"/>
                </a:solidFill>
                <a:highlight>
                  <a:srgbClr val="FFFFFF"/>
                </a:highlight>
                <a:cs typeface="Calibri"/>
              </a:rPr>
              <a:t>	</a:t>
            </a:r>
            <a:r>
              <a:rPr lang="en-US" dirty="0">
                <a:solidFill>
                  <a:srgbClr val="0070C0"/>
                </a:solidFill>
                <a:highlight>
                  <a:srgbClr val="FFFFFF"/>
                </a:highlight>
                <a:cs typeface="Calibri"/>
              </a:rPr>
              <a:t>-  </a:t>
            </a:r>
            <a:r>
              <a:rPr lang="zh-HK" altLang="en-US" dirty="0">
                <a:solidFill>
                  <a:srgbClr val="0070C0"/>
                </a:solidFill>
                <a:cs typeface="Calibri"/>
              </a:rPr>
              <a:t>擬議調整：</a:t>
            </a:r>
            <a:r>
              <a:rPr lang="en-US" altLang="zh-HK" dirty="0">
                <a:solidFill>
                  <a:srgbClr val="0070C0"/>
                </a:solidFill>
                <a:cs typeface="Calibri"/>
              </a:rPr>
              <a:t>DCR</a:t>
            </a:r>
            <a:r>
              <a:rPr lang="zh-HK" altLang="en-US" dirty="0">
                <a:solidFill>
                  <a:srgbClr val="0070C0"/>
                </a:solidFill>
                <a:cs typeface="Calibri"/>
              </a:rPr>
              <a:t>的職責，並列出涵蓋 </a:t>
            </a:r>
            <a:r>
              <a:rPr lang="en-US" altLang="zh-HK" dirty="0">
                <a:solidFill>
                  <a:srgbClr val="0070C0"/>
                </a:solidFill>
                <a:cs typeface="Calibri"/>
              </a:rPr>
              <a:t>[A </a:t>
            </a:r>
            <a:r>
              <a:rPr lang="zh-HK" altLang="en-US" dirty="0">
                <a:solidFill>
                  <a:srgbClr val="0070C0"/>
                </a:solidFill>
                <a:cs typeface="Calibri"/>
              </a:rPr>
              <a:t>到 </a:t>
            </a:r>
            <a:r>
              <a:rPr lang="en-US" altLang="zh-HK" dirty="0">
                <a:solidFill>
                  <a:srgbClr val="0070C0"/>
                </a:solidFill>
                <a:cs typeface="Calibri"/>
              </a:rPr>
              <a:t>Z] </a:t>
            </a:r>
            <a:r>
              <a:rPr lang="zh-HK" altLang="en-US" dirty="0">
                <a:solidFill>
                  <a:srgbClr val="0070C0"/>
                </a:solidFill>
                <a:cs typeface="Calibri"/>
              </a:rPr>
              <a:t>等多類專案。 您是否了解其中的專案？ 如果了解，具體</a:t>
            </a:r>
            <a:r>
              <a:rPr lang="en-US" altLang="zh-HK" dirty="0">
                <a:solidFill>
                  <a:srgbClr val="0070C0"/>
                </a:solidFill>
                <a:cs typeface="Calibri"/>
              </a:rPr>
              <a:t>	</a:t>
            </a:r>
            <a:r>
              <a:rPr lang="zh-HK" altLang="en-US" dirty="0">
                <a:solidFill>
                  <a:srgbClr val="0070C0"/>
                </a:solidFill>
                <a:cs typeface="Calibri"/>
              </a:rPr>
              <a:t>包括哪些</a:t>
            </a:r>
            <a:r>
              <a:rPr lang="zh-HK" altLang="en-US" dirty="0">
                <a:solidFill>
                  <a:srgbClr val="0070C0"/>
                </a:solidFill>
                <a:highlight>
                  <a:srgbClr val="FFFFFF"/>
                </a:highlight>
                <a:cs typeface="Calibri"/>
              </a:rPr>
              <a:t>？</a:t>
            </a:r>
            <a:endParaRPr lang="en-US" dirty="0">
              <a:solidFill>
                <a:srgbClr val="0070C0"/>
              </a:solidFill>
              <a:highlight>
                <a:srgbClr val="FFFFFF"/>
              </a:highlight>
              <a:cs typeface="Calibri"/>
            </a:endParaRPr>
          </a:p>
          <a:p>
            <a:pPr marL="383540" lvl="2">
              <a:lnSpc>
                <a:spcPct val="90000"/>
              </a:lnSpc>
              <a:spcBef>
                <a:spcPts val="200"/>
              </a:spcBef>
              <a:spcAft>
                <a:spcPts val="400"/>
              </a:spcAft>
            </a:pPr>
            <a:r>
              <a:rPr lang="en-US" altLang="zh-HK" dirty="0">
                <a:solidFill>
                  <a:srgbClr val="0070C0"/>
                </a:solidFill>
                <a:cs typeface="Calibri"/>
              </a:rPr>
              <a:t>6. </a:t>
            </a:r>
            <a:r>
              <a:rPr lang="zh-HK" altLang="en-US" dirty="0">
                <a:solidFill>
                  <a:srgbClr val="0070C0"/>
                </a:solidFill>
                <a:cs typeface="Calibri"/>
              </a:rPr>
              <a:t>大家期望以何種方式使用 </a:t>
            </a:r>
            <a:r>
              <a:rPr lang="en-US" altLang="zh-HK" dirty="0">
                <a:solidFill>
                  <a:srgbClr val="0070C0"/>
                </a:solidFill>
                <a:cs typeface="Calibri"/>
              </a:rPr>
              <a:t>Memorial Drive</a:t>
            </a:r>
            <a:r>
              <a:rPr lang="zh-HK" altLang="en-US" dirty="0">
                <a:solidFill>
                  <a:srgbClr val="0070C0"/>
                </a:solidFill>
                <a:cs typeface="Calibri"/>
              </a:rPr>
              <a:t>？希望在此空間舉辦哪些活動或建立哪些聯繫？</a:t>
            </a:r>
            <a:endParaRPr lang="en-US" altLang="zh-HK" dirty="0">
              <a:solidFill>
                <a:srgbClr val="0070C0"/>
              </a:solidFill>
              <a:highlight>
                <a:srgbClr val="FFFFFF"/>
              </a:highlight>
              <a:cs typeface="Calibri"/>
            </a:endParaRPr>
          </a:p>
          <a:p>
            <a:pPr marL="726440" lvl="2" indent="-342900">
              <a:lnSpc>
                <a:spcPct val="90000"/>
              </a:lnSpc>
              <a:spcBef>
                <a:spcPts val="200"/>
              </a:spcBef>
              <a:spcAft>
                <a:spcPts val="400"/>
              </a:spcAft>
              <a:buAutoNum type="arabicPeriod"/>
            </a:pPr>
            <a:endParaRPr lang="en-US" dirty="0">
              <a:solidFill>
                <a:srgbClr val="0070C0"/>
              </a:solidFill>
              <a:highlight>
                <a:srgbClr val="FFFFFF"/>
              </a:highlight>
              <a:cs typeface="Calibri"/>
            </a:endParaRPr>
          </a:p>
          <a:p>
            <a:pPr marL="383540" lvl="2">
              <a:lnSpc>
                <a:spcPct val="90000"/>
              </a:lnSpc>
              <a:spcBef>
                <a:spcPts val="200"/>
              </a:spcBef>
              <a:spcAft>
                <a:spcPts val="400"/>
              </a:spcAft>
            </a:pPr>
            <a:r>
              <a:rPr lang="zh-HK" altLang="en-US" dirty="0">
                <a:solidFill>
                  <a:srgbClr val="0070C0"/>
                </a:solidFill>
                <a:cs typeface="Calibri"/>
              </a:rPr>
              <a:t>工作組反饋記錄</a:t>
            </a:r>
            <a:r>
              <a:rPr lang="zh-HK" altLang="en-US" dirty="0">
                <a:solidFill>
                  <a:srgbClr val="0070C0"/>
                </a:solidFill>
                <a:highlight>
                  <a:srgbClr val="FFFFFF"/>
                </a:highlight>
                <a:cs typeface="Calibri"/>
              </a:rPr>
              <a:t>：</a:t>
            </a:r>
            <a:endParaRPr lang="en-US" dirty="0">
              <a:solidFill>
                <a:srgbClr val="0070C0"/>
              </a:solidFill>
              <a:highlight>
                <a:srgbClr val="FFFFFF"/>
              </a:highlight>
              <a:cs typeface="Calibri"/>
            </a:endParaRPr>
          </a:p>
          <a:p>
            <a:pPr marL="669290" lvl="2" indent="-285750">
              <a:lnSpc>
                <a:spcPct val="90000"/>
              </a:lnSpc>
              <a:spcBef>
                <a:spcPts val="200"/>
              </a:spcBef>
              <a:spcAft>
                <a:spcPts val="400"/>
              </a:spcAft>
              <a:buFont typeface="Calibri"/>
              <a:buChar char="-"/>
            </a:pPr>
            <a:r>
              <a:rPr lang="zh-HK" altLang="en-US" dirty="0">
                <a:solidFill>
                  <a:srgbClr val="0070C0"/>
                </a:solidFill>
                <a:cs typeface="Calibri"/>
              </a:rPr>
              <a:t>在焦點小組的開場白中需要再次強調：我們為何聚集於此？為何要開展這項工作？請引用第 </a:t>
            </a:r>
            <a:r>
              <a:rPr lang="en-US" altLang="zh-HK" dirty="0">
                <a:solidFill>
                  <a:srgbClr val="0070C0"/>
                </a:solidFill>
                <a:cs typeface="Calibri"/>
              </a:rPr>
              <a:t>205 </a:t>
            </a:r>
            <a:r>
              <a:rPr lang="zh-HK" altLang="en-US" dirty="0">
                <a:solidFill>
                  <a:srgbClr val="0070C0"/>
                </a:solidFill>
                <a:cs typeface="Calibri"/>
              </a:rPr>
              <a:t>條款作為依據。</a:t>
            </a:r>
            <a:endParaRPr lang="en-US" dirty="0">
              <a:solidFill>
                <a:srgbClr val="0070C0"/>
              </a:solidFill>
              <a:highlight>
                <a:srgbClr val="FFFFFF"/>
              </a:highlight>
              <a:cs typeface="Calibri"/>
            </a:endParaRPr>
          </a:p>
        </p:txBody>
      </p:sp>
    </p:spTree>
    <p:extLst>
      <p:ext uri="{BB962C8B-B14F-4D97-AF65-F5344CB8AC3E}">
        <p14:creationId xmlns:p14="http://schemas.microsoft.com/office/powerpoint/2010/main" val="5052465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A6B5EB-5F35-DD90-A91A-C9BFD18741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65E50F-DA99-56FC-3F65-5A6A7FBB3B57}"/>
              </a:ext>
            </a:extLst>
          </p:cNvPr>
          <p:cNvSpPr>
            <a:spLocks noGrp="1"/>
          </p:cNvSpPr>
          <p:nvPr>
            <p:ph type="title"/>
          </p:nvPr>
        </p:nvSpPr>
        <p:spPr/>
        <p:txBody>
          <a:bodyPr/>
          <a:lstStyle/>
          <a:p>
            <a:r>
              <a:rPr lang="zh-HK" altLang="en-US" dirty="0">
                <a:ea typeface="Calibri Light"/>
                <a:cs typeface="Calibri Light"/>
              </a:rPr>
              <a:t>焦點小組內容討論 </a:t>
            </a:r>
            <a:r>
              <a:rPr lang="en-US" altLang="zh-HK" dirty="0">
                <a:ea typeface="Calibri Light"/>
                <a:cs typeface="Calibri Light"/>
              </a:rPr>
              <a:t>[</a:t>
            </a:r>
            <a:r>
              <a:rPr lang="zh-HK" altLang="en-US" dirty="0">
                <a:ea typeface="Calibri Light"/>
                <a:cs typeface="Calibri Light"/>
              </a:rPr>
              <a:t>需表決</a:t>
            </a:r>
            <a:r>
              <a:rPr lang="en-US" altLang="zh-HK" dirty="0">
                <a:ea typeface="Calibri Light"/>
                <a:cs typeface="Calibri Light"/>
              </a:rPr>
              <a:t>]</a:t>
            </a:r>
            <a:endParaRPr lang="en-US" dirty="0"/>
          </a:p>
        </p:txBody>
      </p:sp>
      <p:sp>
        <p:nvSpPr>
          <p:cNvPr id="3" name="Content Placeholder 2">
            <a:extLst>
              <a:ext uri="{FF2B5EF4-FFF2-40B4-BE49-F238E27FC236}">
                <a16:creationId xmlns:a16="http://schemas.microsoft.com/office/drawing/2014/main" id="{9364068C-599C-6B0A-BECE-C3D2E610885D}"/>
              </a:ext>
            </a:extLst>
          </p:cNvPr>
          <p:cNvSpPr>
            <a:spLocks noGrp="1"/>
          </p:cNvSpPr>
          <p:nvPr>
            <p:ph idx="1"/>
          </p:nvPr>
        </p:nvSpPr>
        <p:spPr/>
        <p:txBody>
          <a:bodyPr vert="horz" lIns="0" tIns="45720" rIns="0" bIns="45720" rtlCol="0" anchor="t">
            <a:normAutofit/>
          </a:bodyPr>
          <a:lstStyle/>
          <a:p>
            <a:pPr marL="571500" indent="-571500">
              <a:buFont typeface="Wingdings,Sans-Serif" panose="020F0502020204030204" pitchFamily="34" charset="0"/>
              <a:buChar char="§"/>
            </a:pPr>
            <a:r>
              <a:rPr lang="zh-HK" altLang="en-US" sz="2800" dirty="0">
                <a:latin typeface="Aptos Narrow"/>
              </a:rPr>
              <a:t>是否有任何修訂？
投票</a:t>
            </a:r>
            <a:endParaRPr lang="en-US" sz="2800" dirty="0"/>
          </a:p>
        </p:txBody>
      </p:sp>
    </p:spTree>
    <p:extLst>
      <p:ext uri="{BB962C8B-B14F-4D97-AF65-F5344CB8AC3E}">
        <p14:creationId xmlns:p14="http://schemas.microsoft.com/office/powerpoint/2010/main" val="23737583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06729A-6517-BD19-3D58-FAFEE79A73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092583-52DA-5992-0B62-03EED44C3346}"/>
              </a:ext>
            </a:extLst>
          </p:cNvPr>
          <p:cNvSpPr>
            <a:spLocks noGrp="1"/>
          </p:cNvSpPr>
          <p:nvPr>
            <p:ph type="title"/>
          </p:nvPr>
        </p:nvSpPr>
        <p:spPr/>
        <p:txBody>
          <a:bodyPr/>
          <a:lstStyle/>
          <a:p>
            <a:r>
              <a:rPr lang="zh-HK" altLang="en-US" dirty="0">
                <a:ea typeface="Calibri Light"/>
                <a:cs typeface="Calibri Light"/>
              </a:rPr>
              <a:t>焦點小組推廣策略 </a:t>
            </a:r>
            <a:r>
              <a:rPr lang="en-US" altLang="zh-HK" dirty="0">
                <a:ea typeface="Calibri Light"/>
                <a:cs typeface="Calibri Light"/>
              </a:rPr>
              <a:t>[</a:t>
            </a:r>
            <a:r>
              <a:rPr lang="zh-HK" altLang="en-US" dirty="0">
                <a:ea typeface="Calibri Light"/>
                <a:cs typeface="Calibri Light"/>
              </a:rPr>
              <a:t>需表決</a:t>
            </a:r>
            <a:r>
              <a:rPr lang="en-US" altLang="zh-HK" dirty="0">
                <a:ea typeface="Calibri Light"/>
                <a:cs typeface="Calibri Light"/>
              </a:rPr>
              <a:t>]</a:t>
            </a:r>
            <a:endParaRPr lang="en-US" dirty="0"/>
          </a:p>
        </p:txBody>
      </p:sp>
      <p:sp>
        <p:nvSpPr>
          <p:cNvPr id="3" name="Content Placeholder 2">
            <a:extLst>
              <a:ext uri="{FF2B5EF4-FFF2-40B4-BE49-F238E27FC236}">
                <a16:creationId xmlns:a16="http://schemas.microsoft.com/office/drawing/2014/main" id="{69F75AA0-B25A-8D5C-3C92-743DE7EBDB0F}"/>
              </a:ext>
            </a:extLst>
          </p:cNvPr>
          <p:cNvSpPr>
            <a:spLocks noGrp="1"/>
          </p:cNvSpPr>
          <p:nvPr>
            <p:ph idx="1"/>
          </p:nvPr>
        </p:nvSpPr>
        <p:spPr/>
        <p:txBody>
          <a:bodyPr vert="horz" lIns="0" tIns="45720" rIns="0" bIns="45720" rtlCol="0" anchor="t">
            <a:normAutofit/>
          </a:bodyPr>
          <a:lstStyle/>
          <a:p>
            <a:pPr marL="571500" indent="-571500">
              <a:buFont typeface="Wingdings,Sans-Serif" panose="020F0502020204030204" pitchFamily="34" charset="0"/>
              <a:buChar char="§"/>
            </a:pPr>
            <a:r>
              <a:rPr lang="zh-HK" altLang="en-US" sz="2800" dirty="0">
                <a:latin typeface="Aptos Narrow"/>
              </a:rPr>
              <a:t>是否有任何修訂？
投票</a:t>
            </a:r>
            <a:endParaRPr lang="en-US" altLang="zh-HK" sz="2800" dirty="0"/>
          </a:p>
        </p:txBody>
      </p:sp>
    </p:spTree>
    <p:extLst>
      <p:ext uri="{BB962C8B-B14F-4D97-AF65-F5344CB8AC3E}">
        <p14:creationId xmlns:p14="http://schemas.microsoft.com/office/powerpoint/2010/main" val="41489652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177E42-DAA5-AED2-D4E5-AA0EDD5DF8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DEE6CB-316B-E627-ACD2-9E6CBFABBC4A}"/>
              </a:ext>
            </a:extLst>
          </p:cNvPr>
          <p:cNvSpPr>
            <a:spLocks noGrp="1"/>
          </p:cNvSpPr>
          <p:nvPr>
            <p:ph type="title"/>
          </p:nvPr>
        </p:nvSpPr>
        <p:spPr>
          <a:xfrm>
            <a:off x="1097279" y="286603"/>
            <a:ext cx="11009839" cy="1450757"/>
          </a:xfrm>
        </p:spPr>
        <p:txBody>
          <a:bodyPr/>
          <a:lstStyle/>
          <a:p>
            <a:r>
              <a:rPr lang="zh-HK" altLang="en-US" dirty="0">
                <a:latin typeface="Aptos Display"/>
                <a:ea typeface="Calibri Light"/>
                <a:cs typeface="Calibri Light"/>
              </a:rPr>
              <a:t>審議</a:t>
            </a:r>
            <a:r>
              <a:rPr lang="en-US" altLang="zh-HK" dirty="0">
                <a:latin typeface="Aptos Display"/>
                <a:ea typeface="Calibri Light"/>
                <a:cs typeface="Calibri Light"/>
              </a:rPr>
              <a:t>12 </a:t>
            </a:r>
            <a:r>
              <a:rPr lang="zh-HK" altLang="en-US" dirty="0">
                <a:latin typeface="Aptos Display"/>
                <a:ea typeface="Calibri Light"/>
                <a:cs typeface="Calibri Light"/>
              </a:rPr>
              <a:t>月 </a:t>
            </a:r>
            <a:r>
              <a:rPr lang="en-US" altLang="zh-HK" dirty="0">
                <a:latin typeface="Aptos Display"/>
                <a:ea typeface="Calibri Light"/>
                <a:cs typeface="Calibri Light"/>
              </a:rPr>
              <a:t>1 </a:t>
            </a:r>
            <a:r>
              <a:rPr lang="zh-HK" altLang="en-US" dirty="0">
                <a:latin typeface="Aptos Display"/>
                <a:ea typeface="Calibri Light"/>
                <a:cs typeface="Calibri Light"/>
              </a:rPr>
              <a:t>日第五次會議記錄 </a:t>
            </a:r>
            <a:r>
              <a:rPr lang="en-US" altLang="zh-HK" dirty="0">
                <a:latin typeface="Aptos Display"/>
                <a:ea typeface="Calibri Light"/>
                <a:cs typeface="Calibri Light"/>
              </a:rPr>
              <a:t>[</a:t>
            </a:r>
            <a:r>
              <a:rPr lang="zh-HK" altLang="en-US" dirty="0">
                <a:latin typeface="Aptos Display"/>
                <a:ea typeface="Calibri Light"/>
                <a:cs typeface="Calibri Light"/>
              </a:rPr>
              <a:t>需表決</a:t>
            </a:r>
            <a:r>
              <a:rPr lang="en-US" altLang="zh-HK" dirty="0">
                <a:latin typeface="Aptos Display"/>
                <a:ea typeface="Calibri Light"/>
                <a:cs typeface="Calibri Light"/>
              </a:rPr>
              <a:t>]</a:t>
            </a:r>
            <a:endParaRPr lang="en-US" dirty="0">
              <a:latin typeface="Aptos Display"/>
              <a:ea typeface="Calibri Light"/>
              <a:cs typeface="Calibri Light"/>
            </a:endParaRPr>
          </a:p>
        </p:txBody>
      </p:sp>
      <p:sp>
        <p:nvSpPr>
          <p:cNvPr id="3" name="Content Placeholder 2">
            <a:extLst>
              <a:ext uri="{FF2B5EF4-FFF2-40B4-BE49-F238E27FC236}">
                <a16:creationId xmlns:a16="http://schemas.microsoft.com/office/drawing/2014/main" id="{F2312995-1C1D-5D77-78FC-BB0BE8E07909}"/>
              </a:ext>
            </a:extLst>
          </p:cNvPr>
          <p:cNvSpPr>
            <a:spLocks noGrp="1"/>
          </p:cNvSpPr>
          <p:nvPr>
            <p:ph idx="1"/>
          </p:nvPr>
        </p:nvSpPr>
        <p:spPr/>
        <p:txBody>
          <a:bodyPr vert="horz" lIns="0" tIns="45720" rIns="0" bIns="45720" rtlCol="0" anchor="t">
            <a:normAutofit/>
          </a:bodyPr>
          <a:lstStyle/>
          <a:p>
            <a:pPr marL="571500" indent="-571500">
              <a:buFont typeface="Wingdings,Sans-Serif" panose="020F0502020204030204" pitchFamily="34" charset="0"/>
              <a:buChar char="§"/>
            </a:pPr>
            <a:r>
              <a:rPr lang="zh-HK" altLang="en-US" sz="2800" dirty="0">
                <a:latin typeface="Aptos Narrow"/>
              </a:rPr>
              <a:t>是否有任何修訂？
投票</a:t>
            </a:r>
            <a:endParaRPr lang="en-US" altLang="zh-HK" sz="2800" dirty="0"/>
          </a:p>
        </p:txBody>
      </p:sp>
    </p:spTree>
    <p:extLst>
      <p:ext uri="{BB962C8B-B14F-4D97-AF65-F5344CB8AC3E}">
        <p14:creationId xmlns:p14="http://schemas.microsoft.com/office/powerpoint/2010/main" val="1837468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4599BB-8ABA-4FA5-17DB-073D8A6B0F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789EE6-F133-CCF0-9C96-499A54184163}"/>
              </a:ext>
            </a:extLst>
          </p:cNvPr>
          <p:cNvSpPr>
            <a:spLocks noGrp="1"/>
          </p:cNvSpPr>
          <p:nvPr>
            <p:ph type="title"/>
          </p:nvPr>
        </p:nvSpPr>
        <p:spPr>
          <a:xfrm>
            <a:off x="1097279" y="286603"/>
            <a:ext cx="10801495" cy="1450757"/>
          </a:xfrm>
        </p:spPr>
        <p:txBody>
          <a:bodyPr/>
          <a:lstStyle/>
          <a:p>
            <a:r>
              <a:rPr lang="zh-HK" altLang="en-US" dirty="0">
                <a:latin typeface="Aptos Display"/>
                <a:ea typeface="Calibri Light"/>
                <a:cs typeface="Calibri Light"/>
              </a:rPr>
              <a:t>審議</a:t>
            </a:r>
            <a:r>
              <a:rPr lang="en-US" altLang="zh-HK" dirty="0">
                <a:latin typeface="Aptos Display"/>
                <a:ea typeface="Calibri Light"/>
                <a:cs typeface="Calibri Light"/>
              </a:rPr>
              <a:t>1 </a:t>
            </a:r>
            <a:r>
              <a:rPr lang="zh-HK" altLang="en-US" dirty="0">
                <a:latin typeface="Aptos Display"/>
                <a:ea typeface="Calibri Light"/>
                <a:cs typeface="Calibri Light"/>
              </a:rPr>
              <a:t>月 </a:t>
            </a:r>
            <a:r>
              <a:rPr lang="en-US" altLang="zh-HK" dirty="0">
                <a:latin typeface="Aptos Display"/>
                <a:ea typeface="Calibri Light"/>
                <a:cs typeface="Calibri Light"/>
              </a:rPr>
              <a:t>28 </a:t>
            </a:r>
            <a:r>
              <a:rPr lang="zh-HK" altLang="en-US" dirty="0">
                <a:latin typeface="Aptos Display"/>
                <a:ea typeface="Calibri Light"/>
                <a:cs typeface="Calibri Light"/>
              </a:rPr>
              <a:t>日第六次會議記錄 </a:t>
            </a:r>
            <a:r>
              <a:rPr lang="en-US" altLang="zh-HK" dirty="0">
                <a:latin typeface="Aptos Display"/>
                <a:ea typeface="Calibri Light"/>
                <a:cs typeface="Calibri Light"/>
              </a:rPr>
              <a:t>[</a:t>
            </a:r>
            <a:r>
              <a:rPr lang="zh-HK" altLang="en-US" dirty="0">
                <a:latin typeface="Aptos Display"/>
                <a:ea typeface="Calibri Light"/>
                <a:cs typeface="Calibri Light"/>
              </a:rPr>
              <a:t>需表決</a:t>
            </a:r>
            <a:r>
              <a:rPr lang="en-US" altLang="zh-HK" dirty="0">
                <a:latin typeface="Aptos Display"/>
                <a:ea typeface="Calibri Light"/>
                <a:cs typeface="Calibri Light"/>
              </a:rPr>
              <a:t>]</a:t>
            </a:r>
            <a:endParaRPr lang="en-US" dirty="0">
              <a:latin typeface="Aptos Display"/>
              <a:ea typeface="Calibri Light"/>
              <a:cs typeface="Calibri Light"/>
            </a:endParaRPr>
          </a:p>
        </p:txBody>
      </p:sp>
      <p:sp>
        <p:nvSpPr>
          <p:cNvPr id="3" name="Content Placeholder 2">
            <a:extLst>
              <a:ext uri="{FF2B5EF4-FFF2-40B4-BE49-F238E27FC236}">
                <a16:creationId xmlns:a16="http://schemas.microsoft.com/office/drawing/2014/main" id="{6A920FDA-0CFE-1D61-C3EF-6E2D593B971E}"/>
              </a:ext>
            </a:extLst>
          </p:cNvPr>
          <p:cNvSpPr>
            <a:spLocks noGrp="1"/>
          </p:cNvSpPr>
          <p:nvPr>
            <p:ph idx="1"/>
          </p:nvPr>
        </p:nvSpPr>
        <p:spPr/>
        <p:txBody>
          <a:bodyPr vert="horz" lIns="0" tIns="45720" rIns="0" bIns="45720" rtlCol="0" anchor="t">
            <a:normAutofit/>
          </a:bodyPr>
          <a:lstStyle/>
          <a:p>
            <a:pPr marL="571500" indent="-571500">
              <a:buFont typeface="Wingdings,Sans-Serif" panose="020F0502020204030204" pitchFamily="34" charset="0"/>
              <a:buChar char="§"/>
            </a:pPr>
            <a:r>
              <a:rPr lang="zh-HK" altLang="en-US" sz="2800" dirty="0">
                <a:latin typeface="Aptos Narrow"/>
              </a:rPr>
              <a:t>是否有任何修訂？
投票</a:t>
            </a:r>
            <a:endParaRPr lang="en-US" altLang="zh-HK" sz="2800" dirty="0"/>
          </a:p>
        </p:txBody>
      </p:sp>
    </p:spTree>
    <p:extLst>
      <p:ext uri="{BB962C8B-B14F-4D97-AF65-F5344CB8AC3E}">
        <p14:creationId xmlns:p14="http://schemas.microsoft.com/office/powerpoint/2010/main" val="413021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904C7-DD89-9BBC-5A8E-4CCCC34B365E}"/>
              </a:ext>
            </a:extLst>
          </p:cNvPr>
          <p:cNvSpPr>
            <a:spLocks noGrp="1"/>
          </p:cNvSpPr>
          <p:nvPr>
            <p:ph type="title"/>
          </p:nvPr>
        </p:nvSpPr>
        <p:spPr/>
        <p:txBody>
          <a:bodyPr/>
          <a:lstStyle/>
          <a:p>
            <a:r>
              <a:rPr lang="zh-HK" altLang="en-US" dirty="0">
                <a:latin typeface="Arial" panose="020B0604020202020204" pitchFamily="34" charset="0"/>
                <a:ea typeface="Calibri Light"/>
                <a:cs typeface="Arial" panose="020B0604020202020204" pitchFamily="34" charset="0"/>
              </a:rPr>
              <a:t>錄製通知</a:t>
            </a:r>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EA0D2958-6488-46D4-057D-E913179DDC80}"/>
              </a:ext>
            </a:extLst>
          </p:cNvPr>
          <p:cNvSpPr>
            <a:spLocks noGrp="1"/>
          </p:cNvSpPr>
          <p:nvPr>
            <p:ph idx="1"/>
          </p:nvPr>
        </p:nvSpPr>
        <p:spPr>
          <a:xfrm>
            <a:off x="1097280" y="2048934"/>
            <a:ext cx="10058400" cy="3820160"/>
          </a:xfrm>
        </p:spPr>
        <p:txBody>
          <a:bodyPr vert="horz" lIns="0" tIns="45720" rIns="0" bIns="45720" rtlCol="0" anchor="t">
            <a:normAutofit/>
          </a:bodyPr>
          <a:lstStyle/>
          <a:p>
            <a:r>
              <a:rPr lang="zh-HK" altLang="en-US" sz="2400" dirty="0">
                <a:solidFill>
                  <a:srgbClr val="000000"/>
                </a:solidFill>
                <a:latin typeface="Aptos Narrow"/>
                <a:cs typeface="Arial"/>
              </a:rPr>
              <a:t>本次會議將進行全程錄製。 自然保育與娛樂部（</a:t>
            </a:r>
            <a:r>
              <a:rPr lang="en-US" altLang="zh-HK" sz="2400" dirty="0">
                <a:solidFill>
                  <a:srgbClr val="000000"/>
                </a:solidFill>
                <a:latin typeface="Aptos Narrow"/>
                <a:cs typeface="Arial"/>
              </a:rPr>
              <a:t>DCR</a:t>
            </a:r>
            <a:r>
              <a:rPr lang="zh-HK" altLang="en-US" sz="2400" dirty="0">
                <a:solidFill>
                  <a:srgbClr val="000000"/>
                </a:solidFill>
                <a:latin typeface="Aptos Narrow"/>
                <a:cs typeface="Arial"/>
              </a:rPr>
              <a:t>）及</a:t>
            </a:r>
            <a:r>
              <a:rPr lang="en-US" altLang="zh-HK" sz="2400" dirty="0">
                <a:solidFill>
                  <a:srgbClr val="000000"/>
                </a:solidFill>
                <a:latin typeface="Aptos Narrow"/>
                <a:cs typeface="Arial"/>
              </a:rPr>
              <a:t>/</a:t>
            </a:r>
            <a:r>
              <a:rPr lang="zh-HK" altLang="en-US" sz="2400" dirty="0">
                <a:solidFill>
                  <a:srgbClr val="000000"/>
                </a:solidFill>
                <a:latin typeface="Aptos Narrow"/>
                <a:cs typeface="Arial"/>
              </a:rPr>
              <a:t>或能源與環境事務執行辦公室保留發佈相關視頻、圖片、音訊或聊天記錄的權利。</a:t>
            </a:r>
            <a:br>
              <a:rPr lang="zh-HK" altLang="en-US" sz="2400" dirty="0">
                <a:solidFill>
                  <a:srgbClr val="000000"/>
                </a:solidFill>
                <a:latin typeface="Aptos Narrow"/>
                <a:cs typeface="Arial"/>
              </a:rPr>
            </a:br>
            <a:br>
              <a:rPr lang="zh-HK" altLang="en-US" sz="2400" dirty="0">
                <a:solidFill>
                  <a:srgbClr val="000000"/>
                </a:solidFill>
                <a:latin typeface="Aptos Narrow"/>
                <a:cs typeface="Arial"/>
              </a:rPr>
            </a:br>
            <a:r>
              <a:rPr lang="zh-HK" altLang="en-US" sz="2400" dirty="0">
                <a:solidFill>
                  <a:srgbClr val="000000"/>
                </a:solidFill>
                <a:latin typeface="Aptos Narrow"/>
                <a:cs typeface="Arial"/>
              </a:rPr>
              <a:t>繼續參加本次線上會議，即表示您同意參與錄製。 相關錄音、錄像及聊天記錄可能被視為公共記錄。</a:t>
            </a:r>
            <a:endParaRPr lang="en-US" sz="2400" dirty="0">
              <a:solidFill>
                <a:srgbClr val="000000"/>
              </a:solidFill>
              <a:latin typeface="Aptos Narrow"/>
              <a:cs typeface="Arial"/>
            </a:endParaRPr>
          </a:p>
        </p:txBody>
      </p:sp>
    </p:spTree>
    <p:extLst>
      <p:ext uri="{BB962C8B-B14F-4D97-AF65-F5344CB8AC3E}">
        <p14:creationId xmlns:p14="http://schemas.microsoft.com/office/powerpoint/2010/main" val="20758460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8A52C8-F4BB-C6C6-3C31-76861C7B7F0D}"/>
            </a:ext>
          </a:extLst>
        </p:cNvPr>
        <p:cNvGrpSpPr/>
        <p:nvPr/>
      </p:nvGrpSpPr>
      <p:grpSpPr>
        <a:xfrm>
          <a:off x="0" y="0"/>
          <a:ext cx="0" cy="0"/>
          <a:chOff x="0" y="0"/>
          <a:chExt cx="0" cy="0"/>
        </a:xfrm>
      </p:grpSpPr>
      <p:grpSp>
        <p:nvGrpSpPr>
          <p:cNvPr id="44" name="Group 43">
            <a:extLst>
              <a:ext uri="{FF2B5EF4-FFF2-40B4-BE49-F238E27FC236}">
                <a16:creationId xmlns:a16="http://schemas.microsoft.com/office/drawing/2014/main" id="{FFED7D46-BF88-CFAB-5C74-DD2B6003256A}"/>
              </a:ext>
              <a:ext uri="{C183D7F6-B498-43B3-948B-1728B52AA6E4}">
                <adec:decorative xmlns:adec="http://schemas.microsoft.com/office/drawing/2017/decorative" val="1"/>
              </a:ext>
            </a:extLst>
          </p:cNvPr>
          <p:cNvGrpSpPr/>
          <p:nvPr/>
        </p:nvGrpSpPr>
        <p:grpSpPr>
          <a:xfrm>
            <a:off x="1051664" y="4120827"/>
            <a:ext cx="9687258" cy="184848"/>
            <a:chOff x="1051664" y="3431606"/>
            <a:chExt cx="10110591" cy="216597"/>
          </a:xfrm>
        </p:grpSpPr>
        <p:cxnSp>
          <p:nvCxnSpPr>
            <p:cNvPr id="27" name="Straight Arrow Connector 26">
              <a:extLst>
                <a:ext uri="{FF2B5EF4-FFF2-40B4-BE49-F238E27FC236}">
                  <a16:creationId xmlns:a16="http://schemas.microsoft.com/office/drawing/2014/main" id="{3650F441-4539-DE51-45EC-BA2CE88BA2F1}"/>
                </a:ext>
              </a:extLst>
            </p:cNvPr>
            <p:cNvCxnSpPr/>
            <p:nvPr/>
          </p:nvCxnSpPr>
          <p:spPr>
            <a:xfrm>
              <a:off x="1093416" y="3543821"/>
              <a:ext cx="10068839" cy="167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8" name="Oval 27">
              <a:extLst>
                <a:ext uri="{FF2B5EF4-FFF2-40B4-BE49-F238E27FC236}">
                  <a16:creationId xmlns:a16="http://schemas.microsoft.com/office/drawing/2014/main" id="{C4724301-1DC9-5DF5-5444-CD5588A1C959}"/>
                </a:ext>
              </a:extLst>
            </p:cNvPr>
            <p:cNvSpPr/>
            <p:nvPr/>
          </p:nvSpPr>
          <p:spPr>
            <a:xfrm flipV="1">
              <a:off x="1051664" y="3473362"/>
              <a:ext cx="213986" cy="17484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DB3671F5-EC97-A1BF-AD86-9AE210C39DC0}"/>
                </a:ext>
              </a:extLst>
            </p:cNvPr>
            <p:cNvSpPr/>
            <p:nvPr/>
          </p:nvSpPr>
          <p:spPr>
            <a:xfrm flipV="1">
              <a:off x="3139334" y="3452484"/>
              <a:ext cx="213986" cy="17484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CCF38ADD-09CA-0052-64C2-FAC4B75B81BB}"/>
                </a:ext>
              </a:extLst>
            </p:cNvPr>
            <p:cNvSpPr/>
            <p:nvPr/>
          </p:nvSpPr>
          <p:spPr>
            <a:xfrm flipV="1">
              <a:off x="9214457" y="3452483"/>
              <a:ext cx="213986" cy="17484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0E944288-5339-C41A-41FA-AFDBF42EFAB8}"/>
                </a:ext>
              </a:extLst>
            </p:cNvPr>
            <p:cNvSpPr/>
            <p:nvPr/>
          </p:nvSpPr>
          <p:spPr>
            <a:xfrm flipV="1">
              <a:off x="5080867" y="3431606"/>
              <a:ext cx="213986" cy="17484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5C211A56-1806-7DF8-3BD1-53F2161C6CC7}"/>
                </a:ext>
              </a:extLst>
            </p:cNvPr>
            <p:cNvSpPr/>
            <p:nvPr/>
          </p:nvSpPr>
          <p:spPr>
            <a:xfrm flipV="1">
              <a:off x="7147662" y="3473360"/>
              <a:ext cx="213986" cy="17484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56" name="Straight Arrow Connector 55">
            <a:extLst>
              <a:ext uri="{FF2B5EF4-FFF2-40B4-BE49-F238E27FC236}">
                <a16:creationId xmlns:a16="http://schemas.microsoft.com/office/drawing/2014/main" id="{1F520162-D799-34B1-B386-1AACA3C92587}"/>
              </a:ext>
              <a:ext uri="{C183D7F6-B498-43B3-948B-1728B52AA6E4}">
                <adec:decorative xmlns:adec="http://schemas.microsoft.com/office/drawing/2017/decorative" val="1"/>
              </a:ext>
            </a:extLst>
          </p:cNvPr>
          <p:cNvCxnSpPr>
            <a:cxnSpLocks/>
          </p:cNvCxnSpPr>
          <p:nvPr/>
        </p:nvCxnSpPr>
        <p:spPr>
          <a:xfrm flipH="1" flipV="1">
            <a:off x="10168000" y="3702906"/>
            <a:ext cx="5219" cy="521917"/>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3AA9376D-DDA0-8D47-B282-9BB3B37FB8B7}"/>
              </a:ext>
              <a:ext uri="{C183D7F6-B498-43B3-948B-1728B52AA6E4}">
                <adec:decorative xmlns:adec="http://schemas.microsoft.com/office/drawing/2017/decorative" val="1"/>
              </a:ext>
            </a:extLst>
          </p:cNvPr>
          <p:cNvCxnSpPr/>
          <p:nvPr/>
        </p:nvCxnSpPr>
        <p:spPr>
          <a:xfrm flipH="1" flipV="1">
            <a:off x="4089816" y="3689653"/>
            <a:ext cx="5219" cy="521917"/>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BBAA784E-F757-B6E6-19D4-8C161C5CC0BA}"/>
              </a:ext>
              <a:ext uri="{C183D7F6-B498-43B3-948B-1728B52AA6E4}">
                <adec:decorative xmlns:adec="http://schemas.microsoft.com/office/drawing/2017/decorative" val="1"/>
              </a:ext>
            </a:extLst>
          </p:cNvPr>
          <p:cNvCxnSpPr/>
          <p:nvPr/>
        </p:nvCxnSpPr>
        <p:spPr>
          <a:xfrm flipH="1" flipV="1">
            <a:off x="6003097" y="3706355"/>
            <a:ext cx="5219" cy="521917"/>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B170001D-86B8-A3E6-535B-F5CDCB549781}"/>
              </a:ext>
              <a:ext uri="{C183D7F6-B498-43B3-948B-1728B52AA6E4}">
                <adec:decorative xmlns:adec="http://schemas.microsoft.com/office/drawing/2017/decorative" val="1"/>
              </a:ext>
            </a:extLst>
          </p:cNvPr>
          <p:cNvCxnSpPr>
            <a:cxnSpLocks/>
          </p:cNvCxnSpPr>
          <p:nvPr/>
        </p:nvCxnSpPr>
        <p:spPr>
          <a:xfrm flipH="1" flipV="1">
            <a:off x="6359109" y="4223387"/>
            <a:ext cx="4732" cy="797678"/>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B827B5C9-9B0B-A430-3FEF-79E4AD6BDCA7}"/>
              </a:ext>
              <a:ext uri="{C183D7F6-B498-43B3-948B-1728B52AA6E4}">
                <adec:decorative xmlns:adec="http://schemas.microsoft.com/office/drawing/2017/decorative" val="1"/>
              </a:ext>
            </a:extLst>
          </p:cNvPr>
          <p:cNvCxnSpPr>
            <a:cxnSpLocks/>
          </p:cNvCxnSpPr>
          <p:nvPr/>
        </p:nvCxnSpPr>
        <p:spPr>
          <a:xfrm flipH="1" flipV="1">
            <a:off x="8225852" y="3700520"/>
            <a:ext cx="5219" cy="521917"/>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5" name="Straight Arrow Connector 4">
            <a:extLst>
              <a:ext uri="{FF2B5EF4-FFF2-40B4-BE49-F238E27FC236}">
                <a16:creationId xmlns:a16="http://schemas.microsoft.com/office/drawing/2014/main" id="{470886E7-5475-E082-B837-223AA6F0158D}"/>
              </a:ext>
              <a:ext uri="{C183D7F6-B498-43B3-948B-1728B52AA6E4}">
                <adec:decorative xmlns:adec="http://schemas.microsoft.com/office/drawing/2017/decorative" val="1"/>
              </a:ext>
            </a:extLst>
          </p:cNvPr>
          <p:cNvCxnSpPr>
            <a:cxnSpLocks/>
          </p:cNvCxnSpPr>
          <p:nvPr/>
        </p:nvCxnSpPr>
        <p:spPr>
          <a:xfrm flipH="1" flipV="1">
            <a:off x="1871050" y="3700858"/>
            <a:ext cx="5219" cy="521917"/>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6" name="Straight Arrow Connector 5">
            <a:extLst>
              <a:ext uri="{FF2B5EF4-FFF2-40B4-BE49-F238E27FC236}">
                <a16:creationId xmlns:a16="http://schemas.microsoft.com/office/drawing/2014/main" id="{8C09BE29-DEDE-7832-48E9-F7637FF86DF8}"/>
              </a:ext>
              <a:ext uri="{C183D7F6-B498-43B3-948B-1728B52AA6E4}">
                <adec:decorative xmlns:adec="http://schemas.microsoft.com/office/drawing/2017/decorative" val="1"/>
              </a:ext>
            </a:extLst>
          </p:cNvPr>
          <p:cNvCxnSpPr>
            <a:cxnSpLocks/>
          </p:cNvCxnSpPr>
          <p:nvPr/>
        </p:nvCxnSpPr>
        <p:spPr>
          <a:xfrm flipH="1" flipV="1">
            <a:off x="8051197" y="4234593"/>
            <a:ext cx="4732" cy="797678"/>
          </a:xfrm>
          <a:prstGeom prst="straightConnector1">
            <a:avLst/>
          </a:prstGeom>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9E421854-13A0-0DCA-2593-414270BFAD66}"/>
              </a:ext>
            </a:extLst>
          </p:cNvPr>
          <p:cNvSpPr txBox="1"/>
          <p:nvPr/>
        </p:nvSpPr>
        <p:spPr>
          <a:xfrm>
            <a:off x="10583363" y="3857414"/>
            <a:ext cx="1409700" cy="923330"/>
          </a:xfrm>
          <a:prstGeom prst="rect">
            <a:avLst/>
          </a:prstGeom>
          <a:noFill/>
          <a:ln w="28575">
            <a:solidFill>
              <a:srgbClr val="0070C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zh-HK" altLang="en-US" b="1" dirty="0">
                <a:solidFill>
                  <a:srgbClr val="00B050"/>
                </a:solidFill>
                <a:ea typeface="Calibri"/>
                <a:cs typeface="Calibri"/>
              </a:rPr>
              <a:t>最終報告提交日期：</a:t>
            </a:r>
            <a:r>
              <a:rPr lang="en-US" altLang="zh-HK" b="1" dirty="0">
                <a:solidFill>
                  <a:srgbClr val="00B050"/>
                </a:solidFill>
                <a:ea typeface="Calibri"/>
                <a:cs typeface="Calibri"/>
              </a:rPr>
              <a:t>6</a:t>
            </a:r>
            <a:r>
              <a:rPr lang="zh-HK" altLang="en-US" b="1" dirty="0">
                <a:solidFill>
                  <a:srgbClr val="00B050"/>
                </a:solidFill>
                <a:ea typeface="Calibri"/>
                <a:cs typeface="Calibri"/>
              </a:rPr>
              <a:t>月</a:t>
            </a:r>
            <a:r>
              <a:rPr lang="en-US" altLang="zh-HK" b="1" dirty="0">
                <a:solidFill>
                  <a:srgbClr val="00B050"/>
                </a:solidFill>
                <a:ea typeface="Calibri"/>
                <a:cs typeface="Calibri"/>
              </a:rPr>
              <a:t>30</a:t>
            </a:r>
            <a:r>
              <a:rPr lang="zh-HK" altLang="en-US" b="1" dirty="0">
                <a:solidFill>
                  <a:srgbClr val="00B050"/>
                </a:solidFill>
                <a:ea typeface="Calibri"/>
                <a:cs typeface="Calibri"/>
              </a:rPr>
              <a:t>日</a:t>
            </a:r>
            <a:endParaRPr lang="en-US" dirty="0"/>
          </a:p>
        </p:txBody>
      </p:sp>
      <p:sp>
        <p:nvSpPr>
          <p:cNvPr id="58" name="TextBox 57">
            <a:extLst>
              <a:ext uri="{FF2B5EF4-FFF2-40B4-BE49-F238E27FC236}">
                <a16:creationId xmlns:a16="http://schemas.microsoft.com/office/drawing/2014/main" id="{3F00ABB1-F1FC-7981-BDEF-5CD89B405259}"/>
              </a:ext>
            </a:extLst>
          </p:cNvPr>
          <p:cNvSpPr txBox="1"/>
          <p:nvPr/>
        </p:nvSpPr>
        <p:spPr>
          <a:xfrm>
            <a:off x="9156708" y="2922216"/>
            <a:ext cx="1870061" cy="692497"/>
          </a:xfrm>
          <a:prstGeom prst="rect">
            <a:avLst/>
          </a:prstGeom>
          <a:noFill/>
          <a:ln w="28575">
            <a:solidFill>
              <a:srgbClr val="92D05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altLang="zh-HK" sz="1300" dirty="0">
                <a:ea typeface="Calibri"/>
                <a:cs typeface="Calibri"/>
              </a:rPr>
              <a:t>6</a:t>
            </a:r>
            <a:r>
              <a:rPr lang="zh-HK" altLang="en-US" sz="1300" dirty="0">
                <a:ea typeface="Calibri"/>
                <a:cs typeface="Calibri"/>
              </a:rPr>
              <a:t>月</a:t>
            </a:r>
            <a:r>
              <a:rPr lang="en-US" altLang="zh-HK" sz="1300" dirty="0">
                <a:ea typeface="Calibri"/>
                <a:cs typeface="Calibri"/>
              </a:rPr>
              <a:t>17</a:t>
            </a:r>
            <a:r>
              <a:rPr lang="zh-HK" altLang="en-US" sz="1300" dirty="0">
                <a:ea typeface="Calibri"/>
                <a:cs typeface="Calibri"/>
              </a:rPr>
              <a:t>日
第</a:t>
            </a:r>
            <a:r>
              <a:rPr lang="en-US" altLang="zh-HK" sz="1300" dirty="0">
                <a:ea typeface="Calibri"/>
                <a:cs typeface="Calibri"/>
              </a:rPr>
              <a:t>11</a:t>
            </a:r>
            <a:r>
              <a:rPr lang="zh-HK" altLang="en-US" sz="1300" dirty="0">
                <a:ea typeface="Calibri"/>
                <a:cs typeface="Calibri"/>
              </a:rPr>
              <a:t>次會議
（下午 </a:t>
            </a:r>
            <a:r>
              <a:rPr lang="en-US" altLang="zh-HK" sz="1300" dirty="0">
                <a:ea typeface="Calibri"/>
                <a:cs typeface="Calibri"/>
              </a:rPr>
              <a:t>6–8 </a:t>
            </a:r>
            <a:r>
              <a:rPr lang="zh-HK" altLang="en-US" sz="1300" dirty="0">
                <a:ea typeface="Calibri"/>
                <a:cs typeface="Calibri"/>
              </a:rPr>
              <a:t>，線上線下）</a:t>
            </a:r>
            <a:endParaRPr lang="en-US" sz="1300" dirty="0">
              <a:ea typeface="Calibri"/>
              <a:cs typeface="Calibri"/>
            </a:endParaRPr>
          </a:p>
        </p:txBody>
      </p:sp>
      <p:sp>
        <p:nvSpPr>
          <p:cNvPr id="38" name="TextBox 37">
            <a:extLst>
              <a:ext uri="{FF2B5EF4-FFF2-40B4-BE49-F238E27FC236}">
                <a16:creationId xmlns:a16="http://schemas.microsoft.com/office/drawing/2014/main" id="{A646A67F-06DD-CC7E-386C-25C8A72156B2}"/>
              </a:ext>
            </a:extLst>
          </p:cNvPr>
          <p:cNvSpPr txBox="1"/>
          <p:nvPr/>
        </p:nvSpPr>
        <p:spPr>
          <a:xfrm>
            <a:off x="8663095" y="4303514"/>
            <a:ext cx="86429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zh-HK" altLang="en-US" b="1" dirty="0">
                <a:ea typeface="Calibri"/>
                <a:cs typeface="Calibri"/>
              </a:rPr>
              <a:t>六月</a:t>
            </a:r>
            <a:endParaRPr lang="en-US" b="1" dirty="0"/>
          </a:p>
        </p:txBody>
      </p:sp>
      <p:sp>
        <p:nvSpPr>
          <p:cNvPr id="57" name="TextBox 56">
            <a:extLst>
              <a:ext uri="{FF2B5EF4-FFF2-40B4-BE49-F238E27FC236}">
                <a16:creationId xmlns:a16="http://schemas.microsoft.com/office/drawing/2014/main" id="{F1623107-395F-25D4-94D5-65ABD11EBC3E}"/>
              </a:ext>
            </a:extLst>
          </p:cNvPr>
          <p:cNvSpPr txBox="1"/>
          <p:nvPr/>
        </p:nvSpPr>
        <p:spPr>
          <a:xfrm>
            <a:off x="7151951" y="2924127"/>
            <a:ext cx="1871479" cy="692497"/>
          </a:xfrm>
          <a:prstGeom prst="rect">
            <a:avLst/>
          </a:prstGeom>
          <a:noFill/>
          <a:ln w="28575">
            <a:solidFill>
              <a:srgbClr val="92D05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altLang="zh-HK" sz="1300" dirty="0">
                <a:ea typeface="Calibri"/>
                <a:cs typeface="Calibri"/>
              </a:rPr>
              <a:t>5</a:t>
            </a:r>
            <a:r>
              <a:rPr lang="zh-HK" altLang="en-US" sz="1300" dirty="0">
                <a:ea typeface="Calibri"/>
                <a:cs typeface="Calibri"/>
              </a:rPr>
              <a:t>月</a:t>
            </a:r>
            <a:r>
              <a:rPr lang="en-US" altLang="zh-HK" sz="1300" dirty="0">
                <a:ea typeface="Calibri"/>
                <a:cs typeface="Calibri"/>
              </a:rPr>
              <a:t>13</a:t>
            </a:r>
            <a:r>
              <a:rPr lang="zh-HK" altLang="en-US" sz="1300" dirty="0">
                <a:ea typeface="Calibri"/>
                <a:cs typeface="Calibri"/>
              </a:rPr>
              <a:t>日
第</a:t>
            </a:r>
            <a:r>
              <a:rPr lang="en-US" altLang="zh-HK" sz="1300" dirty="0">
                <a:ea typeface="Calibri"/>
                <a:cs typeface="Calibri"/>
              </a:rPr>
              <a:t>10</a:t>
            </a:r>
            <a:r>
              <a:rPr lang="zh-HK" altLang="en-US" sz="1300" dirty="0">
                <a:ea typeface="Calibri"/>
                <a:cs typeface="Calibri"/>
              </a:rPr>
              <a:t>次會議
（下午 </a:t>
            </a:r>
            <a:r>
              <a:rPr lang="en-US" altLang="zh-HK" sz="1300" dirty="0">
                <a:ea typeface="Calibri"/>
                <a:cs typeface="Calibri"/>
              </a:rPr>
              <a:t>6–8 </a:t>
            </a:r>
            <a:r>
              <a:rPr lang="zh-HK" altLang="en-US" sz="1300" dirty="0">
                <a:ea typeface="Calibri"/>
                <a:cs typeface="Calibri"/>
              </a:rPr>
              <a:t>，線上線下）</a:t>
            </a:r>
            <a:endParaRPr lang="en-US" sz="1300" dirty="0">
              <a:ea typeface="Calibri"/>
              <a:cs typeface="Calibri"/>
            </a:endParaRPr>
          </a:p>
        </p:txBody>
      </p:sp>
      <p:sp>
        <p:nvSpPr>
          <p:cNvPr id="3" name="TextBox 2">
            <a:extLst>
              <a:ext uri="{FF2B5EF4-FFF2-40B4-BE49-F238E27FC236}">
                <a16:creationId xmlns:a16="http://schemas.microsoft.com/office/drawing/2014/main" id="{EDD4A3F1-D09A-0BFB-46C6-AD62542F582F}"/>
              </a:ext>
            </a:extLst>
          </p:cNvPr>
          <p:cNvSpPr txBox="1"/>
          <p:nvPr/>
        </p:nvSpPr>
        <p:spPr>
          <a:xfrm>
            <a:off x="7466755" y="5047928"/>
            <a:ext cx="2392681" cy="738664"/>
          </a:xfrm>
          <a:prstGeom prst="rect">
            <a:avLst/>
          </a:prstGeom>
          <a:noFill/>
          <a:ln w="28575">
            <a:solidFill>
              <a:srgbClr val="92D05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altLang="zh-HK" sz="1400" dirty="0">
                <a:ea typeface="Calibri"/>
                <a:cs typeface="Calibri"/>
              </a:rPr>
              <a:t>5</a:t>
            </a:r>
            <a:r>
              <a:rPr lang="zh-HK" altLang="en-US" sz="1400" dirty="0">
                <a:ea typeface="Calibri"/>
                <a:cs typeface="Calibri"/>
              </a:rPr>
              <a:t>月</a:t>
            </a:r>
            <a:r>
              <a:rPr lang="en-US" altLang="zh-HK" sz="1400" dirty="0">
                <a:ea typeface="Calibri"/>
                <a:cs typeface="Calibri"/>
              </a:rPr>
              <a:t>4</a:t>
            </a:r>
            <a:r>
              <a:rPr lang="zh-HK" altLang="en-US" sz="1400" dirty="0">
                <a:ea typeface="Calibri"/>
                <a:cs typeface="Calibri"/>
              </a:rPr>
              <a:t>日或</a:t>
            </a:r>
            <a:r>
              <a:rPr lang="en-US" altLang="zh-HK" sz="1400" dirty="0">
                <a:ea typeface="Calibri"/>
                <a:cs typeface="Calibri"/>
              </a:rPr>
              <a:t>5</a:t>
            </a:r>
            <a:r>
              <a:rPr lang="zh-HK" altLang="en-US" sz="1400" dirty="0">
                <a:ea typeface="Calibri"/>
                <a:cs typeface="Calibri"/>
              </a:rPr>
              <a:t>月</a:t>
            </a:r>
            <a:r>
              <a:rPr lang="en-US" altLang="zh-HK" sz="1400" dirty="0">
                <a:ea typeface="Calibri"/>
                <a:cs typeface="Calibri"/>
              </a:rPr>
              <a:t>5</a:t>
            </a:r>
            <a:r>
              <a:rPr lang="zh-HK" altLang="en-US" sz="1400" dirty="0">
                <a:ea typeface="Calibri"/>
                <a:cs typeface="Calibri"/>
              </a:rPr>
              <a:t>日
第</a:t>
            </a:r>
            <a:r>
              <a:rPr lang="en-US" altLang="zh-HK" sz="1400" dirty="0">
                <a:ea typeface="Calibri"/>
                <a:cs typeface="Calibri"/>
              </a:rPr>
              <a:t>4</a:t>
            </a:r>
            <a:r>
              <a:rPr lang="zh-HK" altLang="en-US" sz="1400" dirty="0">
                <a:ea typeface="Calibri"/>
                <a:cs typeface="Calibri"/>
              </a:rPr>
              <a:t>場公眾聽證會
（僅線上舉行，下午 </a:t>
            </a:r>
            <a:r>
              <a:rPr lang="en-US" altLang="zh-HK" sz="1400" dirty="0">
                <a:ea typeface="Calibri"/>
                <a:cs typeface="Calibri"/>
              </a:rPr>
              <a:t>6–8 </a:t>
            </a:r>
            <a:r>
              <a:rPr lang="zh-HK" altLang="en-US" sz="1400" dirty="0">
                <a:ea typeface="Calibri"/>
                <a:cs typeface="Calibri"/>
              </a:rPr>
              <a:t>）</a:t>
            </a:r>
            <a:endParaRPr lang="en-US" sz="1400" dirty="0">
              <a:ea typeface="Calibri"/>
              <a:cs typeface="Calibri"/>
            </a:endParaRPr>
          </a:p>
        </p:txBody>
      </p:sp>
      <p:sp>
        <p:nvSpPr>
          <p:cNvPr id="37" name="TextBox 36">
            <a:extLst>
              <a:ext uri="{FF2B5EF4-FFF2-40B4-BE49-F238E27FC236}">
                <a16:creationId xmlns:a16="http://schemas.microsoft.com/office/drawing/2014/main" id="{288F8E7D-53C7-F4ED-3B42-6929B2DAB069}"/>
              </a:ext>
            </a:extLst>
          </p:cNvPr>
          <p:cNvSpPr txBox="1"/>
          <p:nvPr/>
        </p:nvSpPr>
        <p:spPr>
          <a:xfrm>
            <a:off x="6679790" y="4305674"/>
            <a:ext cx="86429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zh-HK" altLang="en-US" b="1" dirty="0">
                <a:ea typeface="Calibri"/>
                <a:cs typeface="Calibri"/>
              </a:rPr>
              <a:t>五月</a:t>
            </a:r>
            <a:endParaRPr lang="en-US" b="1" dirty="0">
              <a:ea typeface="Calibri"/>
              <a:cs typeface="Calibri"/>
            </a:endParaRPr>
          </a:p>
        </p:txBody>
      </p:sp>
      <p:sp>
        <p:nvSpPr>
          <p:cNvPr id="55" name="TextBox 54">
            <a:extLst>
              <a:ext uri="{FF2B5EF4-FFF2-40B4-BE49-F238E27FC236}">
                <a16:creationId xmlns:a16="http://schemas.microsoft.com/office/drawing/2014/main" id="{B7D669CF-1047-CF65-E181-F339AA5A8FDB}"/>
              </a:ext>
            </a:extLst>
          </p:cNvPr>
          <p:cNvSpPr txBox="1"/>
          <p:nvPr/>
        </p:nvSpPr>
        <p:spPr>
          <a:xfrm>
            <a:off x="4721672" y="5036724"/>
            <a:ext cx="2394955" cy="738664"/>
          </a:xfrm>
          <a:prstGeom prst="rect">
            <a:avLst/>
          </a:prstGeom>
          <a:noFill/>
          <a:ln w="28575">
            <a:solidFill>
              <a:srgbClr val="92D05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altLang="zh-HK" sz="1400" dirty="0">
                <a:ea typeface="Calibri"/>
                <a:cs typeface="Calibri"/>
              </a:rPr>
              <a:t>4</a:t>
            </a:r>
            <a:r>
              <a:rPr lang="zh-HK" altLang="en-US" sz="1400" dirty="0">
                <a:ea typeface="Calibri"/>
                <a:cs typeface="Calibri"/>
              </a:rPr>
              <a:t>月</a:t>
            </a:r>
            <a:r>
              <a:rPr lang="en-US" altLang="zh-HK" sz="1400" dirty="0">
                <a:ea typeface="Calibri"/>
                <a:cs typeface="Calibri"/>
              </a:rPr>
              <a:t>28</a:t>
            </a:r>
            <a:r>
              <a:rPr lang="zh-HK" altLang="en-US" sz="1400" dirty="0">
                <a:ea typeface="Calibri"/>
                <a:cs typeface="Calibri"/>
              </a:rPr>
              <a:t>日或</a:t>
            </a:r>
            <a:r>
              <a:rPr lang="en-US" altLang="zh-HK" sz="1400" dirty="0">
                <a:ea typeface="Calibri"/>
                <a:cs typeface="Calibri"/>
              </a:rPr>
              <a:t>4</a:t>
            </a:r>
            <a:r>
              <a:rPr lang="zh-HK" altLang="en-US" sz="1400" dirty="0">
                <a:ea typeface="Calibri"/>
                <a:cs typeface="Calibri"/>
              </a:rPr>
              <a:t>月</a:t>
            </a:r>
            <a:r>
              <a:rPr lang="en-US" altLang="zh-HK" sz="1400" dirty="0">
                <a:ea typeface="Calibri"/>
                <a:cs typeface="Calibri"/>
              </a:rPr>
              <a:t>29</a:t>
            </a:r>
            <a:r>
              <a:rPr lang="zh-HK" altLang="en-US" sz="1400" dirty="0">
                <a:ea typeface="Calibri"/>
                <a:cs typeface="Calibri"/>
              </a:rPr>
              <a:t>日
第</a:t>
            </a:r>
            <a:r>
              <a:rPr lang="en-US" altLang="zh-HK" sz="1400" dirty="0">
                <a:ea typeface="Calibri"/>
                <a:cs typeface="Calibri"/>
              </a:rPr>
              <a:t>3</a:t>
            </a:r>
            <a:r>
              <a:rPr lang="zh-HK" altLang="en-US" sz="1400" dirty="0">
                <a:ea typeface="Calibri"/>
                <a:cs typeface="Calibri"/>
              </a:rPr>
              <a:t>場公眾聽證會
（僅線下參加，下午 </a:t>
            </a:r>
            <a:r>
              <a:rPr lang="en-US" altLang="zh-HK" sz="1400" dirty="0">
                <a:ea typeface="Calibri"/>
                <a:cs typeface="Calibri"/>
              </a:rPr>
              <a:t>6–8 </a:t>
            </a:r>
            <a:r>
              <a:rPr lang="zh-HK" altLang="en-US" sz="1400" dirty="0">
                <a:ea typeface="Calibri"/>
                <a:cs typeface="Calibri"/>
              </a:rPr>
              <a:t>）</a:t>
            </a:r>
            <a:endParaRPr lang="en-US" sz="1400" dirty="0">
              <a:ea typeface="Calibri"/>
              <a:cs typeface="Calibri"/>
            </a:endParaRPr>
          </a:p>
        </p:txBody>
      </p:sp>
      <p:sp>
        <p:nvSpPr>
          <p:cNvPr id="50" name="TextBox 49">
            <a:extLst>
              <a:ext uri="{FF2B5EF4-FFF2-40B4-BE49-F238E27FC236}">
                <a16:creationId xmlns:a16="http://schemas.microsoft.com/office/drawing/2014/main" id="{C42020D0-CF6A-9A4C-E984-CAA6A9ACD6BD}"/>
              </a:ext>
            </a:extLst>
          </p:cNvPr>
          <p:cNvSpPr txBox="1"/>
          <p:nvPr/>
        </p:nvSpPr>
        <p:spPr>
          <a:xfrm>
            <a:off x="5125508" y="2927353"/>
            <a:ext cx="1870061" cy="692497"/>
          </a:xfrm>
          <a:prstGeom prst="rect">
            <a:avLst/>
          </a:prstGeom>
          <a:noFill/>
          <a:ln w="28575">
            <a:solidFill>
              <a:schemeClr val="accent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altLang="zh-HK" sz="1300" dirty="0">
                <a:ea typeface="Calibri"/>
                <a:cs typeface="Calibri"/>
              </a:rPr>
              <a:t>4</a:t>
            </a:r>
            <a:r>
              <a:rPr lang="zh-HK" altLang="en-US" sz="1300" dirty="0">
                <a:ea typeface="Calibri"/>
                <a:cs typeface="Calibri"/>
              </a:rPr>
              <a:t>月</a:t>
            </a:r>
            <a:r>
              <a:rPr lang="en-US" altLang="zh-HK" sz="1300" dirty="0">
                <a:ea typeface="Calibri"/>
                <a:cs typeface="Calibri"/>
              </a:rPr>
              <a:t>6</a:t>
            </a:r>
            <a:r>
              <a:rPr lang="zh-HK" altLang="en-US" sz="1300" dirty="0">
                <a:ea typeface="Calibri"/>
                <a:cs typeface="Calibri"/>
              </a:rPr>
              <a:t>日
第</a:t>
            </a:r>
            <a:r>
              <a:rPr lang="en-US" altLang="zh-HK" sz="1300" dirty="0">
                <a:ea typeface="Calibri"/>
                <a:cs typeface="Calibri"/>
              </a:rPr>
              <a:t>9</a:t>
            </a:r>
            <a:r>
              <a:rPr lang="zh-HK" altLang="en-US" sz="1300" dirty="0">
                <a:ea typeface="Calibri"/>
                <a:cs typeface="Calibri"/>
              </a:rPr>
              <a:t>次會議
（下午 </a:t>
            </a:r>
            <a:r>
              <a:rPr lang="en-US" altLang="zh-HK" sz="1300" dirty="0">
                <a:ea typeface="Calibri"/>
                <a:cs typeface="Calibri"/>
              </a:rPr>
              <a:t>6–8 </a:t>
            </a:r>
            <a:r>
              <a:rPr lang="zh-HK" altLang="en-US" sz="1300" dirty="0">
                <a:ea typeface="Calibri"/>
                <a:cs typeface="Calibri"/>
              </a:rPr>
              <a:t>，線上線下）</a:t>
            </a:r>
            <a:endParaRPr lang="en-US" sz="1300" dirty="0">
              <a:ea typeface="Calibri"/>
              <a:cs typeface="Calibri"/>
            </a:endParaRPr>
          </a:p>
        </p:txBody>
      </p:sp>
      <p:sp>
        <p:nvSpPr>
          <p:cNvPr id="36" name="TextBox 35">
            <a:extLst>
              <a:ext uri="{FF2B5EF4-FFF2-40B4-BE49-F238E27FC236}">
                <a16:creationId xmlns:a16="http://schemas.microsoft.com/office/drawing/2014/main" id="{7BB9E0AC-477A-81EF-26F7-F2C373853C1C}"/>
              </a:ext>
            </a:extLst>
          </p:cNvPr>
          <p:cNvSpPr txBox="1"/>
          <p:nvPr/>
        </p:nvSpPr>
        <p:spPr>
          <a:xfrm>
            <a:off x="4741984" y="4311040"/>
            <a:ext cx="86429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zh-HK" altLang="en-US" b="1" dirty="0">
                <a:ea typeface="Calibri"/>
                <a:cs typeface="Calibri"/>
              </a:rPr>
              <a:t>四月</a:t>
            </a:r>
            <a:endParaRPr lang="en-US" b="1" dirty="0">
              <a:ea typeface="Calibri"/>
              <a:cs typeface="Calibri"/>
            </a:endParaRPr>
          </a:p>
        </p:txBody>
      </p:sp>
      <p:sp>
        <p:nvSpPr>
          <p:cNvPr id="47" name="TextBox 46">
            <a:extLst>
              <a:ext uri="{FF2B5EF4-FFF2-40B4-BE49-F238E27FC236}">
                <a16:creationId xmlns:a16="http://schemas.microsoft.com/office/drawing/2014/main" id="{9800AACE-7613-F099-FFEA-227E3B3DA486}"/>
              </a:ext>
            </a:extLst>
          </p:cNvPr>
          <p:cNvSpPr txBox="1"/>
          <p:nvPr/>
        </p:nvSpPr>
        <p:spPr>
          <a:xfrm>
            <a:off x="2989645" y="2922164"/>
            <a:ext cx="1870061" cy="692497"/>
          </a:xfrm>
          <a:prstGeom prst="rect">
            <a:avLst/>
          </a:prstGeom>
          <a:noFill/>
          <a:ln w="28575">
            <a:solidFill>
              <a:schemeClr val="accent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altLang="zh-HK" sz="1300" dirty="0">
                <a:ea typeface="Calibri"/>
                <a:cs typeface="Calibri"/>
              </a:rPr>
              <a:t>3</a:t>
            </a:r>
            <a:r>
              <a:rPr lang="zh-HK" altLang="en-US" sz="1300" dirty="0">
                <a:ea typeface="Calibri"/>
                <a:cs typeface="Calibri"/>
              </a:rPr>
              <a:t>月</a:t>
            </a:r>
            <a:r>
              <a:rPr lang="en-US" altLang="zh-HK" sz="1300" dirty="0">
                <a:ea typeface="Calibri"/>
                <a:cs typeface="Calibri"/>
              </a:rPr>
              <a:t>18</a:t>
            </a:r>
            <a:r>
              <a:rPr lang="zh-HK" altLang="en-US" sz="1300" dirty="0">
                <a:ea typeface="Calibri"/>
                <a:cs typeface="Calibri"/>
              </a:rPr>
              <a:t>日
第</a:t>
            </a:r>
            <a:r>
              <a:rPr lang="en-US" altLang="zh-HK" sz="1300" dirty="0">
                <a:ea typeface="Calibri"/>
                <a:cs typeface="Calibri"/>
              </a:rPr>
              <a:t>8</a:t>
            </a:r>
            <a:r>
              <a:rPr lang="zh-HK" altLang="en-US" sz="1300" dirty="0">
                <a:ea typeface="Calibri"/>
                <a:cs typeface="Calibri"/>
              </a:rPr>
              <a:t>次會議
（下午 </a:t>
            </a:r>
            <a:r>
              <a:rPr lang="en-US" altLang="zh-HK" sz="1300" dirty="0">
                <a:ea typeface="Calibri"/>
                <a:cs typeface="Calibri"/>
              </a:rPr>
              <a:t>6–8 </a:t>
            </a:r>
            <a:r>
              <a:rPr lang="zh-HK" altLang="en-US" sz="1300" dirty="0">
                <a:ea typeface="Calibri"/>
                <a:cs typeface="Calibri"/>
              </a:rPr>
              <a:t>，線上線下）</a:t>
            </a:r>
            <a:endParaRPr lang="en-US" sz="1300" dirty="0"/>
          </a:p>
        </p:txBody>
      </p:sp>
      <p:sp>
        <p:nvSpPr>
          <p:cNvPr id="35" name="TextBox 34">
            <a:extLst>
              <a:ext uri="{FF2B5EF4-FFF2-40B4-BE49-F238E27FC236}">
                <a16:creationId xmlns:a16="http://schemas.microsoft.com/office/drawing/2014/main" id="{B5171EDB-53CC-B299-9751-E77B138170AC}"/>
              </a:ext>
            </a:extLst>
          </p:cNvPr>
          <p:cNvSpPr txBox="1"/>
          <p:nvPr/>
        </p:nvSpPr>
        <p:spPr>
          <a:xfrm>
            <a:off x="2881039" y="4311040"/>
            <a:ext cx="86429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zh-HK" altLang="en-US" b="1" dirty="0">
                <a:ea typeface="Calibri"/>
                <a:cs typeface="Calibri"/>
              </a:rPr>
              <a:t>三月</a:t>
            </a:r>
            <a:endParaRPr lang="en-US" b="1" dirty="0">
              <a:ea typeface="Calibri"/>
              <a:cs typeface="Calibri"/>
            </a:endParaRPr>
          </a:p>
        </p:txBody>
      </p:sp>
      <p:sp>
        <p:nvSpPr>
          <p:cNvPr id="43" name="TextBox 42">
            <a:extLst>
              <a:ext uri="{FF2B5EF4-FFF2-40B4-BE49-F238E27FC236}">
                <a16:creationId xmlns:a16="http://schemas.microsoft.com/office/drawing/2014/main" id="{449765C9-75D7-81D9-8935-7E30D1E6F785}"/>
              </a:ext>
            </a:extLst>
          </p:cNvPr>
          <p:cNvSpPr txBox="1"/>
          <p:nvPr/>
        </p:nvSpPr>
        <p:spPr>
          <a:xfrm>
            <a:off x="936861" y="2938840"/>
            <a:ext cx="1881267" cy="692497"/>
          </a:xfrm>
          <a:prstGeom prst="rect">
            <a:avLst/>
          </a:prstGeom>
          <a:noFill/>
          <a:ln w="28575">
            <a:solidFill>
              <a:srgbClr val="92D05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zh-HK" altLang="en-US" sz="1300" dirty="0">
                <a:ea typeface="Calibri"/>
                <a:cs typeface="Calibri"/>
              </a:rPr>
              <a:t>目前階段：
第</a:t>
            </a:r>
            <a:r>
              <a:rPr lang="en-US" altLang="zh-HK" sz="1300" dirty="0">
                <a:ea typeface="Calibri"/>
                <a:cs typeface="Calibri"/>
              </a:rPr>
              <a:t>7</a:t>
            </a:r>
            <a:r>
              <a:rPr lang="zh-HK" altLang="en-US" sz="1300" dirty="0">
                <a:ea typeface="Calibri"/>
                <a:cs typeface="Calibri"/>
              </a:rPr>
              <a:t>次會議
（下午 </a:t>
            </a:r>
            <a:r>
              <a:rPr lang="en-US" altLang="zh-HK" sz="1300" dirty="0">
                <a:ea typeface="Calibri"/>
                <a:cs typeface="Calibri"/>
              </a:rPr>
              <a:t>6–8 </a:t>
            </a:r>
            <a:r>
              <a:rPr lang="zh-HK" altLang="en-US" sz="1300" dirty="0">
                <a:ea typeface="Calibri"/>
                <a:cs typeface="Calibri"/>
              </a:rPr>
              <a:t>，線上線下）</a:t>
            </a:r>
            <a:endParaRPr lang="en-US" sz="1300" dirty="0">
              <a:ea typeface="Calibri"/>
              <a:cs typeface="Calibri"/>
            </a:endParaRPr>
          </a:p>
        </p:txBody>
      </p:sp>
      <p:sp>
        <p:nvSpPr>
          <p:cNvPr id="33" name="TextBox 32">
            <a:extLst>
              <a:ext uri="{FF2B5EF4-FFF2-40B4-BE49-F238E27FC236}">
                <a16:creationId xmlns:a16="http://schemas.microsoft.com/office/drawing/2014/main" id="{84EFF975-3D7F-2AE2-21EA-F4875D588C71}"/>
              </a:ext>
            </a:extLst>
          </p:cNvPr>
          <p:cNvSpPr txBox="1"/>
          <p:nvPr/>
        </p:nvSpPr>
        <p:spPr>
          <a:xfrm>
            <a:off x="881530" y="4311040"/>
            <a:ext cx="1062624"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zh-HK" altLang="en-US" b="1" dirty="0">
                <a:ea typeface="Calibri"/>
                <a:cs typeface="Calibri"/>
              </a:rPr>
              <a:t>二月</a:t>
            </a:r>
            <a:endParaRPr lang="en-US" b="1" dirty="0">
              <a:ea typeface="Calibri"/>
              <a:cs typeface="Calibri"/>
            </a:endParaRPr>
          </a:p>
        </p:txBody>
      </p:sp>
      <p:sp>
        <p:nvSpPr>
          <p:cNvPr id="2" name="Title 1">
            <a:extLst>
              <a:ext uri="{FF2B5EF4-FFF2-40B4-BE49-F238E27FC236}">
                <a16:creationId xmlns:a16="http://schemas.microsoft.com/office/drawing/2014/main" id="{9FC9A001-9664-7F1B-AA1A-1021FCC699A9}"/>
              </a:ext>
            </a:extLst>
          </p:cNvPr>
          <p:cNvSpPr>
            <a:spLocks noGrp="1"/>
          </p:cNvSpPr>
          <p:nvPr>
            <p:ph type="title"/>
          </p:nvPr>
        </p:nvSpPr>
        <p:spPr/>
        <p:txBody>
          <a:bodyPr/>
          <a:lstStyle/>
          <a:p>
            <a:r>
              <a:rPr lang="zh-HK" altLang="en-US" dirty="0">
                <a:latin typeface="Aptos Display"/>
                <a:ea typeface="Calibri Light"/>
                <a:cs typeface="Calibri Light"/>
              </a:rPr>
              <a:t>後續時程表概覽（截至</a:t>
            </a:r>
            <a:r>
              <a:rPr lang="en-US" altLang="zh-HK" dirty="0">
                <a:latin typeface="Aptos Display"/>
                <a:ea typeface="Calibri Light"/>
                <a:cs typeface="Calibri Light"/>
              </a:rPr>
              <a:t>6</a:t>
            </a:r>
            <a:r>
              <a:rPr lang="zh-HK" altLang="en-US" dirty="0">
                <a:latin typeface="Aptos Display"/>
                <a:ea typeface="Calibri Light"/>
                <a:cs typeface="Calibri Light"/>
              </a:rPr>
              <a:t>月）</a:t>
            </a:r>
            <a:endParaRPr lang="en-US" dirty="0">
              <a:latin typeface="Aptos Display"/>
            </a:endParaRPr>
          </a:p>
        </p:txBody>
      </p:sp>
    </p:spTree>
    <p:extLst>
      <p:ext uri="{BB962C8B-B14F-4D97-AF65-F5344CB8AC3E}">
        <p14:creationId xmlns:p14="http://schemas.microsoft.com/office/powerpoint/2010/main" val="39878727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E6EE84-EC84-ACA4-5095-9AAC13BFA5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51F8E4-8F89-56C9-12F3-7A807295EA56}"/>
              </a:ext>
            </a:extLst>
          </p:cNvPr>
          <p:cNvSpPr>
            <a:spLocks noGrp="1"/>
          </p:cNvSpPr>
          <p:nvPr>
            <p:ph type="title"/>
          </p:nvPr>
        </p:nvSpPr>
        <p:spPr/>
        <p:txBody>
          <a:bodyPr/>
          <a:lstStyle/>
          <a:p>
            <a:r>
              <a:rPr lang="zh-HK" altLang="en-US" dirty="0">
                <a:latin typeface="Aptos Display"/>
                <a:ea typeface="Calibri Light"/>
                <a:cs typeface="Calibri Light"/>
              </a:rPr>
              <a:t>未來一月工作重點</a:t>
            </a:r>
            <a:endParaRPr lang="en-US" dirty="0"/>
          </a:p>
        </p:txBody>
      </p:sp>
      <p:sp>
        <p:nvSpPr>
          <p:cNvPr id="3" name="Content Placeholder 2">
            <a:extLst>
              <a:ext uri="{FF2B5EF4-FFF2-40B4-BE49-F238E27FC236}">
                <a16:creationId xmlns:a16="http://schemas.microsoft.com/office/drawing/2014/main" id="{D98D3A1C-71C6-2D10-F8A0-DD243646A1D5}"/>
              </a:ext>
            </a:extLst>
          </p:cNvPr>
          <p:cNvSpPr>
            <a:spLocks noGrp="1"/>
          </p:cNvSpPr>
          <p:nvPr>
            <p:ph idx="1"/>
          </p:nvPr>
        </p:nvSpPr>
        <p:spPr>
          <a:xfrm>
            <a:off x="1097280" y="2150534"/>
            <a:ext cx="4175910" cy="4104640"/>
          </a:xfrm>
        </p:spPr>
        <p:txBody>
          <a:bodyPr vert="horz" lIns="0" tIns="45720" rIns="0" bIns="45720" rtlCol="0" anchor="t">
            <a:normAutofit/>
          </a:bodyPr>
          <a:lstStyle/>
          <a:p>
            <a:pPr marL="0" indent="0">
              <a:buNone/>
            </a:pPr>
            <a:r>
              <a:rPr lang="en-US" altLang="zh-HK" sz="2400" b="1" dirty="0">
                <a:solidFill>
                  <a:schemeClr val="accent3">
                    <a:lumMod val="76000"/>
                  </a:schemeClr>
                </a:solidFill>
                <a:latin typeface="Aptos Narrow"/>
                <a:ea typeface="Calibri"/>
                <a:cs typeface="Calibri"/>
              </a:rPr>
              <a:t>2</a:t>
            </a:r>
            <a:r>
              <a:rPr lang="zh-HK" altLang="en-US" sz="2400" b="1" dirty="0">
                <a:solidFill>
                  <a:schemeClr val="accent3">
                    <a:lumMod val="76000"/>
                  </a:schemeClr>
                </a:solidFill>
                <a:latin typeface="Aptos Narrow"/>
                <a:ea typeface="Calibri"/>
                <a:cs typeface="Calibri"/>
              </a:rPr>
              <a:t>月份工作組會議重點：</a:t>
            </a:r>
            <a:endParaRPr lang="en-US" sz="2400" b="1" dirty="0">
              <a:solidFill>
                <a:schemeClr val="accent3">
                  <a:lumMod val="76000"/>
                </a:schemeClr>
              </a:solidFill>
              <a:latin typeface="Aptos Narrow"/>
              <a:ea typeface="Calibri"/>
              <a:cs typeface="Calibri"/>
            </a:endParaRPr>
          </a:p>
          <a:p>
            <a:pPr marL="571500" indent="-571500">
              <a:buClr>
                <a:srgbClr val="004B24"/>
              </a:buClr>
              <a:buFont typeface="Wingdings" panose="020F0502020204030204" pitchFamily="34" charset="0"/>
              <a:buChar char="§"/>
            </a:pPr>
            <a:r>
              <a:rPr lang="zh-HK" altLang="en-US" sz="2800" dirty="0">
                <a:solidFill>
                  <a:srgbClr val="404040"/>
                </a:solidFill>
                <a:ea typeface="+mn-lt"/>
                <a:cs typeface="+mn-lt"/>
              </a:rPr>
              <a:t>對焦點小組的內容、推廣計劃以及候選名單進行投票決定
對焦點小組的宣傳單張設計進行投票決定</a:t>
            </a:r>
            <a:endParaRPr lang="en-US" sz="1700" dirty="0">
              <a:solidFill>
                <a:srgbClr val="000000"/>
              </a:solidFill>
              <a:latin typeface="Calibri" panose="020F0502020204030204"/>
              <a:ea typeface="Calibri"/>
              <a:cs typeface="Calibri"/>
            </a:endParaRPr>
          </a:p>
          <a:p>
            <a:pPr>
              <a:buClr>
                <a:srgbClr val="99CB38"/>
              </a:buClr>
            </a:pPr>
            <a:endParaRPr lang="en-US" dirty="0">
              <a:solidFill>
                <a:srgbClr val="404040"/>
              </a:solidFill>
              <a:latin typeface="Calibri" panose="020F0502020204030204"/>
              <a:ea typeface="Calibri"/>
              <a:cs typeface="Calibri"/>
            </a:endParaRPr>
          </a:p>
        </p:txBody>
      </p:sp>
      <p:cxnSp>
        <p:nvCxnSpPr>
          <p:cNvPr id="6" name="Straight Arrow Connector 5">
            <a:extLst>
              <a:ext uri="{FF2B5EF4-FFF2-40B4-BE49-F238E27FC236}">
                <a16:creationId xmlns:a16="http://schemas.microsoft.com/office/drawing/2014/main" id="{7591C77D-070D-3A13-149D-0209B873ED46}"/>
              </a:ext>
              <a:ext uri="{C183D7F6-B498-43B3-948B-1728B52AA6E4}">
                <adec:decorative xmlns:adec="http://schemas.microsoft.com/office/drawing/2017/decorative" val="1"/>
              </a:ext>
            </a:extLst>
          </p:cNvPr>
          <p:cNvCxnSpPr/>
          <p:nvPr/>
        </p:nvCxnSpPr>
        <p:spPr>
          <a:xfrm>
            <a:off x="5882640" y="2153919"/>
            <a:ext cx="30480" cy="3830320"/>
          </a:xfrm>
          <a:prstGeom prst="straightConnector1">
            <a:avLst/>
          </a:prstGeom>
        </p:spPr>
        <p:style>
          <a:lnRef idx="1">
            <a:schemeClr val="accent1"/>
          </a:lnRef>
          <a:fillRef idx="0">
            <a:schemeClr val="accent1"/>
          </a:fillRef>
          <a:effectRef idx="0">
            <a:schemeClr val="accent1"/>
          </a:effectRef>
          <a:fontRef idx="minor">
            <a:schemeClr val="tx1"/>
          </a:fontRef>
        </p:style>
      </p:cxnSp>
      <p:sp>
        <p:nvSpPr>
          <p:cNvPr id="4" name="Content Placeholder 2">
            <a:extLst>
              <a:ext uri="{FF2B5EF4-FFF2-40B4-BE49-F238E27FC236}">
                <a16:creationId xmlns:a16="http://schemas.microsoft.com/office/drawing/2014/main" id="{84B807C6-D848-6B7C-B78D-CE233748DD2A}"/>
              </a:ext>
            </a:extLst>
          </p:cNvPr>
          <p:cNvSpPr>
            <a:spLocks noGrp="1"/>
          </p:cNvSpPr>
          <p:nvPr/>
        </p:nvSpPr>
        <p:spPr>
          <a:xfrm>
            <a:off x="6916189" y="2151670"/>
            <a:ext cx="4500880" cy="4569170"/>
          </a:xfrm>
          <a:prstGeom prst="rect">
            <a:avLst/>
          </a:prstGeom>
        </p:spPr>
        <p:txBody>
          <a:bodyPr vert="horz" lIns="0" tIns="45720" rIns="0" bIns="45720" rtlCol="0" anchor="t">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None/>
            </a:pPr>
            <a:r>
              <a:rPr lang="en-US" altLang="zh-HK" sz="2400" b="1" dirty="0">
                <a:solidFill>
                  <a:schemeClr val="accent3">
                    <a:lumMod val="76000"/>
                  </a:schemeClr>
                </a:solidFill>
                <a:latin typeface="Aptos Narrow"/>
                <a:ea typeface="Calibri"/>
                <a:cs typeface="Calibri"/>
              </a:rPr>
              <a:t>3</a:t>
            </a:r>
            <a:r>
              <a:rPr lang="zh-HK" altLang="en-US" sz="2400" b="1" dirty="0">
                <a:solidFill>
                  <a:schemeClr val="accent3">
                    <a:lumMod val="76000"/>
                  </a:schemeClr>
                </a:solidFill>
                <a:latin typeface="Aptos Narrow"/>
                <a:ea typeface="Calibri"/>
                <a:cs typeface="Calibri"/>
              </a:rPr>
              <a:t>月份工作組會議重點：</a:t>
            </a:r>
            <a:endParaRPr lang="en-US" altLang="zh-HK" sz="2400" b="1" dirty="0">
              <a:solidFill>
                <a:schemeClr val="accent3">
                  <a:lumMod val="76000"/>
                </a:schemeClr>
              </a:solidFill>
              <a:latin typeface="Aptos Narrow"/>
              <a:ea typeface="Calibri"/>
              <a:cs typeface="Calibri"/>
            </a:endParaRPr>
          </a:p>
          <a:p>
            <a:pPr marL="571500" indent="-571500">
              <a:buClr>
                <a:srgbClr val="004B24"/>
              </a:buClr>
              <a:buFont typeface="Wingdings" panose="020F0502020204030204" pitchFamily="34" charset="0"/>
              <a:buChar char="§"/>
            </a:pPr>
            <a:r>
              <a:rPr lang="zh-HK" altLang="en-US" sz="2800" dirty="0">
                <a:solidFill>
                  <a:srgbClr val="404040"/>
                </a:solidFill>
                <a:latin typeface="Aptos Narrow"/>
                <a:ea typeface="Calibri"/>
                <a:cs typeface="Calibri"/>
              </a:rPr>
              <a:t>設計用於公開聽證會的宣傳材料</a:t>
            </a:r>
            <a:endParaRPr lang="en-US" altLang="zh-HK" sz="2800" dirty="0">
              <a:solidFill>
                <a:srgbClr val="404040"/>
              </a:solidFill>
              <a:latin typeface="Aptos Narrow"/>
              <a:ea typeface="Calibri"/>
              <a:cs typeface="Calibri"/>
            </a:endParaRPr>
          </a:p>
          <a:p>
            <a:pPr marL="571500" indent="-571500">
              <a:buClr>
                <a:srgbClr val="004B24"/>
              </a:buClr>
              <a:buFont typeface="Wingdings" panose="020F0502020204030204" pitchFamily="34" charset="0"/>
              <a:buChar char="§"/>
            </a:pPr>
            <a:r>
              <a:rPr lang="zh-HK" altLang="en-US" sz="2800" dirty="0">
                <a:solidFill>
                  <a:srgbClr val="404040"/>
                </a:solidFill>
                <a:latin typeface="Aptos Narrow"/>
                <a:ea typeface="Calibri"/>
                <a:cs typeface="Calibri"/>
              </a:rPr>
              <a:t>草擬公開聽證會的流程安排</a:t>
            </a:r>
            <a:endParaRPr lang="en-US" sz="2800" dirty="0">
              <a:solidFill>
                <a:srgbClr val="404040"/>
              </a:solidFill>
              <a:latin typeface="Aptos Narrow"/>
            </a:endParaRPr>
          </a:p>
          <a:p>
            <a:pPr marL="571500" indent="-571500">
              <a:buClr>
                <a:srgbClr val="004B24"/>
              </a:buClr>
              <a:buFont typeface="Wingdings" panose="020F0502020204030204" pitchFamily="34" charset="0"/>
              <a:buChar char="§"/>
            </a:pPr>
            <a:r>
              <a:rPr lang="zh-HK" altLang="en-US" sz="2800" dirty="0">
                <a:solidFill>
                  <a:srgbClr val="404040"/>
                </a:solidFill>
                <a:latin typeface="Aptos Narrow"/>
                <a:ea typeface="Calibri"/>
                <a:cs typeface="Calibri"/>
              </a:rPr>
              <a:t>草擬與公開聽證會同步進行的問卷內容
討論建議方案的草稿</a:t>
            </a:r>
            <a:endParaRPr lang="en-US" sz="2800" dirty="0">
              <a:latin typeface="Aptos Narrow"/>
              <a:ea typeface="Calibri" panose="020F0502020204030204"/>
              <a:cs typeface="Calibri" panose="020F0502020204030204"/>
            </a:endParaRPr>
          </a:p>
          <a:p>
            <a:pPr>
              <a:buClr>
                <a:srgbClr val="99CB38"/>
              </a:buClr>
              <a:buFont typeface="Wingdings,Sans-Serif" panose="020F0502020204030204" pitchFamily="34" charset="0"/>
              <a:buChar char="§"/>
            </a:pPr>
            <a:endParaRPr lang="en-US" sz="1700" dirty="0">
              <a:solidFill>
                <a:srgbClr val="000000"/>
              </a:solidFill>
              <a:latin typeface="Calibri" panose="020F0502020204030204"/>
              <a:ea typeface="Calibri"/>
              <a:cs typeface="Calibri"/>
            </a:endParaRPr>
          </a:p>
          <a:p>
            <a:pPr>
              <a:buClr>
                <a:srgbClr val="99CB38"/>
              </a:buClr>
            </a:pPr>
            <a:endParaRPr lang="en-US" dirty="0">
              <a:solidFill>
                <a:srgbClr val="404040"/>
              </a:solidFill>
              <a:latin typeface="Calibri" panose="020F0502020204030204"/>
              <a:ea typeface="Calibri"/>
              <a:cs typeface="Calibri"/>
            </a:endParaRPr>
          </a:p>
        </p:txBody>
      </p:sp>
    </p:spTree>
    <p:extLst>
      <p:ext uri="{BB962C8B-B14F-4D97-AF65-F5344CB8AC3E}">
        <p14:creationId xmlns:p14="http://schemas.microsoft.com/office/powerpoint/2010/main" val="11196000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ED4489-4B64-FD82-E0AB-95CAC07288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B5325D-C86A-0380-8FEA-26DDB1F4D0BC}"/>
              </a:ext>
            </a:extLst>
          </p:cNvPr>
          <p:cNvSpPr>
            <a:spLocks noGrp="1"/>
          </p:cNvSpPr>
          <p:nvPr>
            <p:ph type="title"/>
          </p:nvPr>
        </p:nvSpPr>
        <p:spPr/>
        <p:txBody>
          <a:bodyPr>
            <a:normAutofit/>
          </a:bodyPr>
          <a:lstStyle/>
          <a:p>
            <a:r>
              <a:rPr lang="zh-HK" altLang="en-US" dirty="0">
                <a:latin typeface="Aptos Display"/>
                <a:ea typeface="Calibri Light"/>
                <a:cs typeface="Calibri Light"/>
              </a:rPr>
              <a:t>口譯安排</a:t>
            </a:r>
            <a:endParaRPr lang="en-US" dirty="0"/>
          </a:p>
        </p:txBody>
      </p:sp>
      <p:sp>
        <p:nvSpPr>
          <p:cNvPr id="3" name="Content Placeholder 2">
            <a:extLst>
              <a:ext uri="{FF2B5EF4-FFF2-40B4-BE49-F238E27FC236}">
                <a16:creationId xmlns:a16="http://schemas.microsoft.com/office/drawing/2014/main" id="{BC1572BA-D598-50DE-7D74-DDB10DB9263C}"/>
              </a:ext>
            </a:extLst>
          </p:cNvPr>
          <p:cNvSpPr>
            <a:spLocks noGrp="1"/>
          </p:cNvSpPr>
          <p:nvPr>
            <p:ph idx="1"/>
          </p:nvPr>
        </p:nvSpPr>
        <p:spPr>
          <a:xfrm>
            <a:off x="1051788" y="2097996"/>
            <a:ext cx="10786280" cy="4046107"/>
          </a:xfrm>
        </p:spPr>
        <p:txBody>
          <a:bodyPr vert="horz" lIns="0" tIns="45720" rIns="0" bIns="45720" rtlCol="0" anchor="t">
            <a:noAutofit/>
          </a:bodyPr>
          <a:lstStyle/>
          <a:p>
            <a:pPr marL="383540" indent="-182880">
              <a:lnSpc>
                <a:spcPct val="100000"/>
              </a:lnSpc>
              <a:spcBef>
                <a:spcPts val="400"/>
              </a:spcBef>
              <a:spcAft>
                <a:spcPts val="400"/>
              </a:spcAft>
              <a:buClr>
                <a:srgbClr val="004B24"/>
              </a:buClr>
              <a:buSzTx/>
              <a:buFont typeface="Wingdings" panose="05000000000000000000" pitchFamily="2" charset="2"/>
              <a:buChar char="§"/>
            </a:pPr>
            <a:r>
              <a:rPr lang="zh-HK" altLang="en-US" sz="2400" dirty="0">
                <a:solidFill>
                  <a:schemeClr val="tx1"/>
                </a:solidFill>
                <a:latin typeface="Arial" panose="020B0604020202020204" pitchFamily="34" charset="0"/>
                <a:cs typeface="Arial" panose="020B0604020202020204" pitchFamily="34" charset="0"/>
              </a:rPr>
              <a:t>本次會議提供西班牙文、巴西葡萄牙語、海地克里奧爾語、普通話、粵語、阿姆哈拉語、阿拉伯文及美國手語 （</a:t>
            </a:r>
            <a:r>
              <a:rPr lang="en-US" altLang="zh-HK" sz="2400" dirty="0">
                <a:solidFill>
                  <a:schemeClr val="tx1"/>
                </a:solidFill>
                <a:latin typeface="Arial" panose="020B0604020202020204" pitchFamily="34" charset="0"/>
                <a:cs typeface="Arial" panose="020B0604020202020204" pitchFamily="34" charset="0"/>
              </a:rPr>
              <a:t>ASL</a:t>
            </a:r>
            <a:r>
              <a:rPr lang="zh-HK" altLang="en-US" sz="2400" dirty="0">
                <a:solidFill>
                  <a:schemeClr val="tx1"/>
                </a:solidFill>
                <a:latin typeface="Arial" panose="020B0604020202020204" pitchFamily="34" charset="0"/>
                <a:cs typeface="Arial" panose="020B0604020202020204" pitchFamily="34" charset="0"/>
              </a:rPr>
              <a:t>） 的口譯服務。</a:t>
            </a:r>
            <a:endParaRPr lang="en-US" altLang="zh-HK" sz="2400" dirty="0">
              <a:solidFill>
                <a:schemeClr val="tx1"/>
              </a:solidFill>
              <a:latin typeface="Arial" panose="020B0604020202020204" pitchFamily="34" charset="0"/>
              <a:cs typeface="Arial" panose="020B0604020202020204" pitchFamily="34" charset="0"/>
            </a:endParaRPr>
          </a:p>
          <a:p>
            <a:pPr marL="383540" indent="-182880">
              <a:lnSpc>
                <a:spcPct val="100000"/>
              </a:lnSpc>
              <a:spcBef>
                <a:spcPts val="400"/>
              </a:spcBef>
              <a:spcAft>
                <a:spcPts val="400"/>
              </a:spcAft>
              <a:buClr>
                <a:srgbClr val="004B24"/>
              </a:buClr>
              <a:buSzTx/>
              <a:buFont typeface="Wingdings" panose="05000000000000000000" pitchFamily="2" charset="2"/>
              <a:buChar char="§"/>
            </a:pPr>
            <a:r>
              <a:rPr lang="zh-HK" altLang="en-US" sz="2400" dirty="0">
                <a:solidFill>
                  <a:srgbClr val="000000"/>
                </a:solidFill>
                <a:latin typeface="Arial" panose="020B0604020202020204" pitchFamily="34" charset="0"/>
                <a:cs typeface="Arial" panose="020B0604020202020204" pitchFamily="34" charset="0"/>
              </a:rPr>
              <a:t>如要選擇語言，請點擊「口譯」</a:t>
            </a:r>
            <a:r>
              <a:rPr lang="en-US" altLang="zh-HK" sz="2400" dirty="0">
                <a:solidFill>
                  <a:srgbClr val="000000"/>
                </a:solidFill>
                <a:latin typeface="Arial" panose="020B0604020202020204" pitchFamily="34" charset="0"/>
                <a:cs typeface="Arial" panose="020B0604020202020204" pitchFamily="34" charset="0"/>
              </a:rPr>
              <a:t>(“Interpretation”) </a:t>
            </a:r>
            <a:r>
              <a:rPr lang="zh-HK" altLang="en-US" sz="2400" dirty="0">
                <a:solidFill>
                  <a:srgbClr val="000000"/>
                </a:solidFill>
                <a:latin typeface="Arial" panose="020B0604020202020204" pitchFamily="34" charset="0"/>
                <a:cs typeface="Arial" panose="020B0604020202020204" pitchFamily="34" charset="0"/>
              </a:rPr>
              <a:t>地球圖示並選擇所需語言。
請盡量放慢說話速度。
所有出席者，包括英語使用者，都需選擇相應語言頻道。</a:t>
            </a:r>
            <a:endParaRPr lang="en-US" sz="2400" dirty="0">
              <a:solidFill>
                <a:srgbClr val="FF0000"/>
              </a:solidFill>
              <a:highlight>
                <a:srgbClr val="FFFF00"/>
              </a:highlight>
              <a:latin typeface="Arial" panose="020B0604020202020204" pitchFamily="34" charset="0"/>
              <a:cs typeface="Arial" panose="020B0604020202020204" pitchFamily="34" charset="0"/>
            </a:endParaRPr>
          </a:p>
        </p:txBody>
      </p:sp>
      <p:pic>
        <p:nvPicPr>
          <p:cNvPr id="4" name="Picture 3" descr="How to Use Language Interpretation in Zoom Meetings | Notta">
            <a:extLst>
              <a:ext uri="{FF2B5EF4-FFF2-40B4-BE49-F238E27FC236}">
                <a16:creationId xmlns:a16="http://schemas.microsoft.com/office/drawing/2014/main" id="{6A41E644-DE47-8E50-4FAB-93B11643B561}"/>
              </a:ext>
            </a:extLst>
          </p:cNvPr>
          <p:cNvPicPr>
            <a:picLocks noChangeAspect="1"/>
          </p:cNvPicPr>
          <p:nvPr/>
        </p:nvPicPr>
        <p:blipFill>
          <a:blip r:embed="rId2"/>
          <a:srcRect l="63460" t="77709" r="13634" b="962"/>
          <a:stretch>
            <a:fillRect/>
          </a:stretch>
        </p:blipFill>
        <p:spPr>
          <a:xfrm>
            <a:off x="12852222" y="14288866"/>
            <a:ext cx="628369" cy="276428"/>
          </a:xfrm>
          <a:prstGeom prst="rect">
            <a:avLst/>
          </a:prstGeom>
        </p:spPr>
      </p:pic>
    </p:spTree>
    <p:extLst>
      <p:ext uri="{BB962C8B-B14F-4D97-AF65-F5344CB8AC3E}">
        <p14:creationId xmlns:p14="http://schemas.microsoft.com/office/powerpoint/2010/main" val="12704965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4CAF5-3A6D-62D7-BA8B-B14D9A06AC74}"/>
              </a:ext>
            </a:extLst>
          </p:cNvPr>
          <p:cNvSpPr>
            <a:spLocks noGrp="1"/>
          </p:cNvSpPr>
          <p:nvPr>
            <p:ph type="title"/>
          </p:nvPr>
        </p:nvSpPr>
        <p:spPr/>
        <p:txBody>
          <a:bodyPr/>
          <a:lstStyle/>
          <a:p>
            <a:r>
              <a:rPr lang="en-US" dirty="0">
                <a:latin typeface="Aptos Display"/>
                <a:ea typeface="Calibri Light"/>
                <a:cs typeface="Calibri Light"/>
              </a:rPr>
              <a:t>Zoom </a:t>
            </a:r>
            <a:r>
              <a:rPr lang="zh-HK" altLang="en-US" dirty="0">
                <a:latin typeface="Aptos Display"/>
                <a:ea typeface="Calibri Light"/>
                <a:cs typeface="Calibri Light"/>
              </a:rPr>
              <a:t>會議安排</a:t>
            </a:r>
            <a:endParaRPr lang="en-US" dirty="0">
              <a:latin typeface="Aptos Display"/>
            </a:endParaRPr>
          </a:p>
        </p:txBody>
      </p:sp>
      <p:sp>
        <p:nvSpPr>
          <p:cNvPr id="3" name="Content Placeholder 2">
            <a:extLst>
              <a:ext uri="{FF2B5EF4-FFF2-40B4-BE49-F238E27FC236}">
                <a16:creationId xmlns:a16="http://schemas.microsoft.com/office/drawing/2014/main" id="{A1FFCB0C-E411-3654-AD68-F5BF68F8EC61}"/>
              </a:ext>
            </a:extLst>
          </p:cNvPr>
          <p:cNvSpPr>
            <a:spLocks noGrp="1"/>
          </p:cNvSpPr>
          <p:nvPr>
            <p:ph idx="1"/>
          </p:nvPr>
        </p:nvSpPr>
        <p:spPr>
          <a:xfrm>
            <a:off x="1097280" y="1998134"/>
            <a:ext cx="10058400" cy="3870960"/>
          </a:xfrm>
        </p:spPr>
        <p:txBody>
          <a:bodyPr vert="horz" lIns="0" tIns="45720" rIns="0" bIns="45720" rtlCol="0" anchor="t">
            <a:normAutofit/>
          </a:bodyPr>
          <a:lstStyle/>
          <a:p>
            <a:pPr marL="571500" indent="-571500">
              <a:buClr>
                <a:srgbClr val="004B24"/>
              </a:buClr>
              <a:buFont typeface="Wingdings" panose="020F0502020204030204" pitchFamily="34" charset="0"/>
              <a:buChar char="§"/>
            </a:pPr>
            <a:r>
              <a:rPr lang="zh-HK" altLang="en-US" sz="2800" dirty="0">
                <a:latin typeface="+mn-ea"/>
                <a:cs typeface="Calibri Light"/>
              </a:rPr>
              <a:t>聊天功能已開放，供成員發表意見和提問（需遵守公共記錄規定）。
請勿使用私信功能
未發言時，請務必將麥克風設為靜音，以避免背景雜音影響會議進行。</a:t>
            </a:r>
            <a:endParaRPr lang="en-US" dirty="0">
              <a:latin typeface="+mn-ea"/>
              <a:cs typeface="Calibri" panose="020F0502020204030204"/>
            </a:endParaRPr>
          </a:p>
        </p:txBody>
      </p:sp>
    </p:spTree>
    <p:extLst>
      <p:ext uri="{BB962C8B-B14F-4D97-AF65-F5344CB8AC3E}">
        <p14:creationId xmlns:p14="http://schemas.microsoft.com/office/powerpoint/2010/main" val="6418293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00D3D-45BC-1CC0-0010-25C945E713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1E710B-F314-BC3B-76A7-5EB82C3C591D}"/>
              </a:ext>
            </a:extLst>
          </p:cNvPr>
          <p:cNvSpPr>
            <a:spLocks noGrp="1"/>
          </p:cNvSpPr>
          <p:nvPr>
            <p:ph type="title"/>
          </p:nvPr>
        </p:nvSpPr>
        <p:spPr/>
        <p:txBody>
          <a:bodyPr/>
          <a:lstStyle/>
          <a:p>
            <a:r>
              <a:rPr lang="zh-HK" altLang="en-US" dirty="0">
                <a:latin typeface="Aptos Display"/>
                <a:ea typeface="Calibri Light"/>
                <a:cs typeface="Calibri Light"/>
              </a:rPr>
              <a:t>出席人員點名</a:t>
            </a:r>
            <a:endParaRPr lang="en-US" dirty="0">
              <a:latin typeface="Aptos Display"/>
            </a:endParaRPr>
          </a:p>
        </p:txBody>
      </p:sp>
      <p:sp>
        <p:nvSpPr>
          <p:cNvPr id="3" name="Content Placeholder 2">
            <a:extLst>
              <a:ext uri="{FF2B5EF4-FFF2-40B4-BE49-F238E27FC236}">
                <a16:creationId xmlns:a16="http://schemas.microsoft.com/office/drawing/2014/main" id="{A0BC0F33-13F8-9C8C-0C6D-0C8D8EFD6DED}"/>
              </a:ext>
            </a:extLst>
          </p:cNvPr>
          <p:cNvSpPr>
            <a:spLocks noGrp="1"/>
          </p:cNvSpPr>
          <p:nvPr>
            <p:ph idx="1"/>
          </p:nvPr>
        </p:nvSpPr>
        <p:spPr>
          <a:xfrm>
            <a:off x="1036320" y="1737360"/>
            <a:ext cx="5319749" cy="4573710"/>
          </a:xfrm>
        </p:spPr>
        <p:txBody>
          <a:bodyPr vert="horz" lIns="0" tIns="45720" rIns="0" bIns="45720" rtlCol="0" anchor="t">
            <a:noAutofit/>
          </a:bodyPr>
          <a:lstStyle/>
          <a:p>
            <a:pPr marL="384175" indent="-182880">
              <a:lnSpc>
                <a:spcPct val="120000"/>
              </a:lnSpc>
              <a:spcBef>
                <a:spcPts val="0"/>
              </a:spcBef>
              <a:spcAft>
                <a:spcPts val="0"/>
              </a:spcAft>
              <a:buClr>
                <a:srgbClr val="004B24"/>
              </a:buClr>
              <a:buFont typeface="Wingdings" panose="020F0502020204030204" pitchFamily="34" charset="0"/>
              <a:buChar char="§"/>
            </a:pPr>
            <a:r>
              <a:rPr lang="zh-HK" altLang="en-US" sz="1600" b="1" dirty="0">
                <a:solidFill>
                  <a:schemeClr val="tx1"/>
                </a:solidFill>
                <a:ea typeface="PMingLiU" panose="02020500000000000000" pitchFamily="18" charset="-120"/>
                <a:cs typeface="+mn-lt"/>
              </a:rPr>
              <a:t>能源與環境事務執行辦公室 （</a:t>
            </a:r>
            <a:r>
              <a:rPr lang="en-US" altLang="zh-HK" sz="1600" b="1" dirty="0">
                <a:solidFill>
                  <a:schemeClr val="tx1"/>
                </a:solidFill>
                <a:ea typeface="PMingLiU" panose="02020500000000000000" pitchFamily="18" charset="-120"/>
                <a:cs typeface="+mn-lt"/>
              </a:rPr>
              <a:t>EEA</a:t>
            </a:r>
            <a:r>
              <a:rPr lang="zh-HK" altLang="en-US" sz="1600" b="1" dirty="0">
                <a:solidFill>
                  <a:schemeClr val="tx1"/>
                </a:solidFill>
                <a:ea typeface="PMingLiU" panose="02020500000000000000" pitchFamily="18" charset="-120"/>
                <a:cs typeface="+mn-lt"/>
              </a:rPr>
              <a:t>） 聯席主席： </a:t>
            </a:r>
            <a:r>
              <a:rPr lang="en-US" altLang="zh-HK" sz="1600" dirty="0">
                <a:solidFill>
                  <a:schemeClr val="tx1"/>
                </a:solidFill>
                <a:ea typeface="PMingLiU" panose="02020500000000000000" pitchFamily="18" charset="-120"/>
                <a:cs typeface="+mn-lt"/>
              </a:rPr>
              <a:t>María Belén Power </a:t>
            </a:r>
            <a:r>
              <a:rPr lang="zh-HK" altLang="en-US" sz="1600" dirty="0">
                <a:solidFill>
                  <a:schemeClr val="tx1"/>
                </a:solidFill>
                <a:ea typeface="PMingLiU" panose="02020500000000000000" pitchFamily="18" charset="-120"/>
                <a:cs typeface="+mn-lt"/>
              </a:rPr>
              <a:t>環境正義與公平副部長</a:t>
            </a:r>
            <a:r>
              <a:rPr lang="zh-HK" altLang="en-US" sz="1600" b="1" dirty="0">
                <a:solidFill>
                  <a:schemeClr val="tx1"/>
                </a:solidFill>
                <a:ea typeface="PMingLiU" panose="02020500000000000000" pitchFamily="18" charset="-120"/>
                <a:cs typeface="+mn-lt"/>
              </a:rPr>
              <a:t>
自然保育與娛樂部 （</a:t>
            </a:r>
            <a:r>
              <a:rPr lang="en-US" altLang="zh-HK" sz="1600" b="1" dirty="0">
                <a:solidFill>
                  <a:schemeClr val="tx1"/>
                </a:solidFill>
                <a:ea typeface="PMingLiU" panose="02020500000000000000" pitchFamily="18" charset="-120"/>
                <a:cs typeface="+mn-lt"/>
              </a:rPr>
              <a:t>DCR</a:t>
            </a:r>
            <a:r>
              <a:rPr lang="zh-HK" altLang="en-US" sz="1600" b="1" dirty="0">
                <a:solidFill>
                  <a:schemeClr val="tx1"/>
                </a:solidFill>
                <a:ea typeface="PMingLiU" panose="02020500000000000000" pitchFamily="18" charset="-120"/>
                <a:cs typeface="+mn-lt"/>
              </a:rPr>
              <a:t>） 聯席主席： </a:t>
            </a:r>
            <a:r>
              <a:rPr lang="en-US" altLang="zh-HK" sz="1600" dirty="0">
                <a:solidFill>
                  <a:schemeClr val="tx1"/>
                </a:solidFill>
                <a:ea typeface="PMingLiU" panose="02020500000000000000" pitchFamily="18" charset="-120"/>
                <a:cs typeface="+mn-lt"/>
              </a:rPr>
              <a:t>Nicole LaChapelle</a:t>
            </a:r>
            <a:r>
              <a:rPr lang="zh-HK" altLang="en-US" sz="1600" dirty="0">
                <a:solidFill>
                  <a:schemeClr val="tx1"/>
                </a:solidFill>
                <a:ea typeface="PMingLiU" panose="02020500000000000000" pitchFamily="18" charset="-120"/>
                <a:cs typeface="+mn-lt"/>
              </a:rPr>
              <a:t>局長</a:t>
            </a:r>
            <a:r>
              <a:rPr lang="zh-HK" altLang="en-US" sz="1600" b="1" dirty="0">
                <a:solidFill>
                  <a:schemeClr val="tx1"/>
                </a:solidFill>
                <a:ea typeface="PMingLiU" panose="02020500000000000000" pitchFamily="18" charset="-120"/>
                <a:cs typeface="+mn-lt"/>
              </a:rPr>
              <a:t>
公共衛生部氣候與環境健康局局長或其指派代表： </a:t>
            </a:r>
            <a:r>
              <a:rPr lang="en-US" altLang="zh-HK" sz="1600" dirty="0">
                <a:solidFill>
                  <a:schemeClr val="tx1"/>
                </a:solidFill>
                <a:ea typeface="PMingLiU" panose="02020500000000000000" pitchFamily="18" charset="-120"/>
                <a:cs typeface="+mn-lt"/>
              </a:rPr>
              <a:t>Logan Bailey</a:t>
            </a:r>
            <a:r>
              <a:rPr lang="zh-HK" altLang="en-US" sz="1600" dirty="0">
                <a:solidFill>
                  <a:schemeClr val="tx1"/>
                </a:solidFill>
                <a:ea typeface="PMingLiU" panose="02020500000000000000" pitchFamily="18" charset="-120"/>
                <a:cs typeface="+mn-lt"/>
              </a:rPr>
              <a:t>，公共衛生部氣候與環境健康局毒理部首席科學家</a:t>
            </a:r>
            <a:r>
              <a:rPr lang="zh-HK" altLang="en-US" sz="1600" b="1" dirty="0">
                <a:solidFill>
                  <a:schemeClr val="tx1"/>
                </a:solidFill>
                <a:ea typeface="PMingLiU" panose="02020500000000000000" pitchFamily="18" charset="-120"/>
                <a:cs typeface="+mn-lt"/>
              </a:rPr>
              <a:t>
</a:t>
            </a:r>
            <a:r>
              <a:rPr lang="en-US" altLang="zh-HK" sz="1600" b="1" dirty="0">
                <a:solidFill>
                  <a:schemeClr val="tx1"/>
                </a:solidFill>
                <a:ea typeface="PMingLiU" panose="02020500000000000000" pitchFamily="18" charset="-120"/>
                <a:cs typeface="+mn-lt"/>
              </a:rPr>
              <a:t>Cambridge Health Alliance (Cambridge </a:t>
            </a:r>
            <a:r>
              <a:rPr lang="zh-HK" altLang="en-US" sz="1600" b="1" dirty="0">
                <a:solidFill>
                  <a:schemeClr val="tx1"/>
                </a:solidFill>
                <a:ea typeface="PMingLiU" panose="02020500000000000000" pitchFamily="18" charset="-120"/>
                <a:cs typeface="+mn-lt"/>
              </a:rPr>
              <a:t>健康聯盟</a:t>
            </a:r>
            <a:r>
              <a:rPr lang="en-US" altLang="zh-HK" sz="1600" b="1" dirty="0">
                <a:solidFill>
                  <a:schemeClr val="tx1"/>
                </a:solidFill>
                <a:ea typeface="PMingLiU" panose="02020500000000000000" pitchFamily="18" charset="-120"/>
                <a:cs typeface="+mn-lt"/>
              </a:rPr>
              <a:t>)</a:t>
            </a:r>
            <a:r>
              <a:rPr lang="zh-HK" altLang="en-US" sz="1600" b="1" dirty="0">
                <a:solidFill>
                  <a:schemeClr val="tx1"/>
                </a:solidFill>
                <a:ea typeface="PMingLiU" panose="02020500000000000000" pitchFamily="18" charset="-120"/>
                <a:cs typeface="+mn-lt"/>
              </a:rPr>
              <a:t>： </a:t>
            </a:r>
            <a:r>
              <a:rPr lang="en-US" altLang="zh-HK" sz="1600" dirty="0">
                <a:solidFill>
                  <a:schemeClr val="tx1"/>
                </a:solidFill>
                <a:ea typeface="PMingLiU" panose="02020500000000000000" pitchFamily="18" charset="-120"/>
                <a:cs typeface="+mn-lt"/>
              </a:rPr>
              <a:t>Derrick Neal Cambridge </a:t>
            </a:r>
            <a:r>
              <a:rPr lang="zh-HK" altLang="en-US" sz="1600" dirty="0">
                <a:solidFill>
                  <a:schemeClr val="tx1"/>
                </a:solidFill>
                <a:ea typeface="PMingLiU" panose="02020500000000000000" pitchFamily="18" charset="-120"/>
                <a:cs typeface="+mn-lt"/>
              </a:rPr>
              <a:t>市首席公共衛生官</a:t>
            </a:r>
            <a:r>
              <a:rPr lang="zh-HK" altLang="en-US" sz="1600" b="1" dirty="0">
                <a:solidFill>
                  <a:schemeClr val="tx1"/>
                </a:solidFill>
                <a:ea typeface="PMingLiU" panose="02020500000000000000" pitchFamily="18" charset="-120"/>
                <a:cs typeface="+mn-lt"/>
              </a:rPr>
              <a:t>
</a:t>
            </a:r>
            <a:r>
              <a:rPr lang="en-US" altLang="zh-HK" sz="1600" b="1" dirty="0">
                <a:solidFill>
                  <a:schemeClr val="tx1"/>
                </a:solidFill>
                <a:ea typeface="PMingLiU" panose="02020500000000000000" pitchFamily="18" charset="-120"/>
                <a:cs typeface="+mn-lt"/>
              </a:rPr>
              <a:t>Cambridge </a:t>
            </a:r>
            <a:r>
              <a:rPr lang="zh-HK" altLang="en-US" sz="1600" b="1" dirty="0">
                <a:solidFill>
                  <a:schemeClr val="tx1"/>
                </a:solidFill>
                <a:ea typeface="PMingLiU" panose="02020500000000000000" pitchFamily="18" charset="-120"/>
                <a:cs typeface="+mn-lt"/>
              </a:rPr>
              <a:t>再發展局： </a:t>
            </a:r>
            <a:r>
              <a:rPr lang="en-US" altLang="zh-HK" sz="1600" dirty="0">
                <a:solidFill>
                  <a:schemeClr val="tx1"/>
                </a:solidFill>
                <a:ea typeface="PMingLiU" panose="02020500000000000000" pitchFamily="18" charset="-120"/>
                <a:cs typeface="+mn-lt"/>
              </a:rPr>
              <a:t>Kyle Vangel </a:t>
            </a:r>
            <a:r>
              <a:rPr lang="zh-HK" altLang="en-US" sz="1600" dirty="0">
                <a:solidFill>
                  <a:schemeClr val="tx1"/>
                </a:solidFill>
                <a:ea typeface="PMingLiU" panose="02020500000000000000" pitchFamily="18" charset="-120"/>
                <a:cs typeface="+mn-lt"/>
              </a:rPr>
              <a:t>專案與規劃總監 </a:t>
            </a:r>
            <a:r>
              <a:rPr lang="zh-HK" altLang="en-US" sz="1600" b="1" dirty="0">
                <a:solidFill>
                  <a:schemeClr val="tx1"/>
                </a:solidFill>
                <a:ea typeface="PMingLiU" panose="02020500000000000000" pitchFamily="18" charset="-120"/>
                <a:cs typeface="+mn-lt"/>
              </a:rPr>
              <a:t>
全美有色人種協進會 （</a:t>
            </a:r>
            <a:r>
              <a:rPr lang="en-US" altLang="zh-HK" sz="1600" b="1" dirty="0">
                <a:solidFill>
                  <a:schemeClr val="tx1"/>
                </a:solidFill>
                <a:ea typeface="PMingLiU" panose="02020500000000000000" pitchFamily="18" charset="-120"/>
                <a:cs typeface="+mn-lt"/>
              </a:rPr>
              <a:t>NAACP</a:t>
            </a:r>
            <a:r>
              <a:rPr lang="zh-HK" altLang="en-US" sz="1600" b="1" dirty="0">
                <a:solidFill>
                  <a:schemeClr val="tx1"/>
                </a:solidFill>
                <a:ea typeface="PMingLiU" panose="02020500000000000000" pitchFamily="18" charset="-120"/>
                <a:cs typeface="+mn-lt"/>
              </a:rPr>
              <a:t>） </a:t>
            </a:r>
            <a:r>
              <a:rPr lang="en-US" altLang="zh-HK" sz="1600" b="1" dirty="0">
                <a:solidFill>
                  <a:schemeClr val="tx1"/>
                </a:solidFill>
                <a:ea typeface="PMingLiU" panose="02020500000000000000" pitchFamily="18" charset="-120"/>
                <a:cs typeface="+mn-lt"/>
              </a:rPr>
              <a:t>Cambridge </a:t>
            </a:r>
            <a:r>
              <a:rPr lang="zh-HK" altLang="en-US" sz="1600" b="1" dirty="0">
                <a:solidFill>
                  <a:schemeClr val="tx1"/>
                </a:solidFill>
                <a:ea typeface="PMingLiU" panose="02020500000000000000" pitchFamily="18" charset="-120"/>
                <a:cs typeface="+mn-lt"/>
              </a:rPr>
              <a:t>分會： </a:t>
            </a:r>
            <a:r>
              <a:rPr lang="en-US" altLang="zh-HK" sz="1600" dirty="0">
                <a:solidFill>
                  <a:schemeClr val="tx1"/>
                </a:solidFill>
                <a:ea typeface="PMingLiU" panose="02020500000000000000" pitchFamily="18" charset="-120"/>
                <a:cs typeface="+mn-lt"/>
              </a:rPr>
              <a:t>Ken Reeves </a:t>
            </a:r>
            <a:r>
              <a:rPr lang="zh-HK" altLang="en-US" sz="1600" dirty="0">
                <a:solidFill>
                  <a:schemeClr val="tx1"/>
                </a:solidFill>
                <a:ea typeface="PMingLiU" panose="02020500000000000000" pitchFamily="18" charset="-120"/>
                <a:cs typeface="+mn-lt"/>
              </a:rPr>
              <a:t>會長</a:t>
            </a:r>
            <a:r>
              <a:rPr lang="zh-HK" altLang="en-US" sz="1600" b="1" dirty="0">
                <a:solidFill>
                  <a:schemeClr val="tx1"/>
                </a:solidFill>
                <a:ea typeface="PMingLiU" panose="02020500000000000000" pitchFamily="18" charset="-120"/>
                <a:cs typeface="+mn-lt"/>
              </a:rPr>
              <a:t>
</a:t>
            </a:r>
            <a:r>
              <a:rPr lang="en-US" altLang="zh-HK" sz="1600" b="1" dirty="0">
                <a:solidFill>
                  <a:schemeClr val="tx1"/>
                </a:solidFill>
                <a:ea typeface="PMingLiU" panose="02020500000000000000" pitchFamily="18" charset="-120"/>
                <a:cs typeface="+mn-lt"/>
              </a:rPr>
              <a:t>Cambridge Black Pastors Alliance, Inc.</a:t>
            </a:r>
            <a:r>
              <a:rPr lang="zh-HK" altLang="en-US" sz="1600" dirty="0">
                <a:solidFill>
                  <a:schemeClr val="tx1"/>
                </a:solidFill>
                <a:ea typeface="PMingLiU" panose="02020500000000000000" pitchFamily="18" charset="-120"/>
                <a:cs typeface="+mn-lt"/>
              </a:rPr>
              <a:t>： </a:t>
            </a:r>
            <a:r>
              <a:rPr lang="en-US" altLang="zh-HK" sz="1600" dirty="0">
                <a:solidFill>
                  <a:schemeClr val="tx1"/>
                </a:solidFill>
                <a:ea typeface="PMingLiU" panose="02020500000000000000" pitchFamily="18" charset="-120"/>
                <a:cs typeface="+mn-lt"/>
              </a:rPr>
              <a:t>Jeremy D. Battle </a:t>
            </a:r>
            <a:r>
              <a:rPr lang="zh-HK" altLang="en-US" sz="1600" dirty="0">
                <a:solidFill>
                  <a:schemeClr val="tx1"/>
                </a:solidFill>
                <a:ea typeface="PMingLiU" panose="02020500000000000000" pitchFamily="18" charset="-120"/>
                <a:cs typeface="+mn-lt"/>
              </a:rPr>
              <a:t>， </a:t>
            </a:r>
            <a:r>
              <a:rPr lang="en-US" altLang="zh-HK" sz="1600" dirty="0">
                <a:solidFill>
                  <a:schemeClr val="tx1"/>
                </a:solidFill>
                <a:ea typeface="PMingLiU" panose="02020500000000000000" pitchFamily="18" charset="-120"/>
                <a:cs typeface="+mn-lt"/>
              </a:rPr>
              <a:t>Western Avenue </a:t>
            </a:r>
            <a:r>
              <a:rPr lang="zh-HK" altLang="en-US" sz="1600" dirty="0">
                <a:solidFill>
                  <a:schemeClr val="tx1"/>
                </a:solidFill>
                <a:ea typeface="PMingLiU" panose="02020500000000000000" pitchFamily="18" charset="-120"/>
                <a:cs typeface="+mn-lt"/>
              </a:rPr>
              <a:t>（西部大道） 教堂牧師</a:t>
            </a:r>
            <a:endParaRPr lang="en-US" sz="1600" dirty="0">
              <a:solidFill>
                <a:schemeClr val="tx1"/>
              </a:solidFill>
              <a:ea typeface="PMingLiU" panose="02020500000000000000" pitchFamily="18" charset="-120"/>
            </a:endParaRPr>
          </a:p>
        </p:txBody>
      </p:sp>
      <p:sp>
        <p:nvSpPr>
          <p:cNvPr id="5" name="Content Placeholder 2">
            <a:extLst>
              <a:ext uri="{FF2B5EF4-FFF2-40B4-BE49-F238E27FC236}">
                <a16:creationId xmlns:a16="http://schemas.microsoft.com/office/drawing/2014/main" id="{90CC0AC1-D072-2F30-C89B-BB83919E70CE}"/>
              </a:ext>
            </a:extLst>
          </p:cNvPr>
          <p:cNvSpPr txBox="1">
            <a:spLocks/>
          </p:cNvSpPr>
          <p:nvPr/>
        </p:nvSpPr>
        <p:spPr>
          <a:xfrm>
            <a:off x="6599015" y="1737360"/>
            <a:ext cx="4803553" cy="4492822"/>
          </a:xfrm>
          <a:prstGeom prst="rect">
            <a:avLst/>
          </a:prstGeom>
        </p:spPr>
        <p:txBody>
          <a:bodyPr vert="horz" lIns="0" tIns="45720" rIns="0" bIns="45720" rtlCol="0" anchor="t">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384175" indent="-182880">
              <a:lnSpc>
                <a:spcPct val="120000"/>
              </a:lnSpc>
              <a:spcBef>
                <a:spcPts val="0"/>
              </a:spcBef>
              <a:spcAft>
                <a:spcPts val="0"/>
              </a:spcAft>
              <a:buClr>
                <a:srgbClr val="004B24"/>
              </a:buClr>
              <a:buFont typeface="Wingdings" panose="020F0502020204030204" pitchFamily="34" charset="0"/>
              <a:buChar char="§"/>
            </a:pPr>
            <a:r>
              <a:rPr lang="en-US" altLang="zh-HK" sz="1600" b="1" dirty="0">
                <a:solidFill>
                  <a:schemeClr val="tx1"/>
                </a:solidFill>
                <a:ea typeface="PMingLiU" panose="02020500000000000000" pitchFamily="18" charset="-120"/>
                <a:cs typeface="+mn-lt"/>
              </a:rPr>
              <a:t>Massachusetts Bicycle Coalition, Inc.</a:t>
            </a:r>
            <a:r>
              <a:rPr lang="zh-HK" altLang="en-US" sz="1600" b="1" dirty="0">
                <a:solidFill>
                  <a:schemeClr val="tx1"/>
                </a:solidFill>
                <a:ea typeface="PMingLiU" panose="02020500000000000000" pitchFamily="18" charset="-120"/>
                <a:cs typeface="+mn-lt"/>
              </a:rPr>
              <a:t>： </a:t>
            </a:r>
            <a:r>
              <a:rPr lang="en-US" sz="1600" dirty="0">
                <a:solidFill>
                  <a:schemeClr val="tx1"/>
                </a:solidFill>
                <a:ea typeface="PMingLiU" panose="02020500000000000000" pitchFamily="18" charset="-120"/>
                <a:cs typeface="+mn-lt"/>
              </a:rPr>
              <a:t>Galen Mook </a:t>
            </a:r>
            <a:r>
              <a:rPr lang="zh-HK" altLang="en-US" sz="1600" dirty="0">
                <a:solidFill>
                  <a:schemeClr val="tx1"/>
                </a:solidFill>
                <a:ea typeface="PMingLiU" panose="02020500000000000000" pitchFamily="18" charset="-120"/>
                <a:cs typeface="+mn-lt"/>
              </a:rPr>
              <a:t>執行董事</a:t>
            </a:r>
            <a:r>
              <a:rPr lang="zh-HK" altLang="en-US" sz="1600" b="1" dirty="0">
                <a:solidFill>
                  <a:schemeClr val="tx1"/>
                </a:solidFill>
                <a:ea typeface="PMingLiU" panose="02020500000000000000" pitchFamily="18" charset="-120"/>
                <a:cs typeface="+mn-lt"/>
              </a:rPr>
              <a:t>
</a:t>
            </a:r>
            <a:r>
              <a:rPr lang="en-US" sz="1600" b="1" dirty="0">
                <a:solidFill>
                  <a:schemeClr val="tx1"/>
                </a:solidFill>
                <a:ea typeface="PMingLiU" panose="02020500000000000000" pitchFamily="18" charset="-120"/>
                <a:cs typeface="+mn-lt"/>
              </a:rPr>
              <a:t>Charles River Conservancy, Inc.</a:t>
            </a:r>
            <a:r>
              <a:rPr lang="zh-HK" altLang="en-US" sz="1600" b="1" dirty="0">
                <a:solidFill>
                  <a:schemeClr val="tx1"/>
                </a:solidFill>
                <a:ea typeface="PMingLiU" panose="02020500000000000000" pitchFamily="18" charset="-120"/>
                <a:cs typeface="+mn-lt"/>
              </a:rPr>
              <a:t>： </a:t>
            </a:r>
            <a:r>
              <a:rPr lang="en-US" sz="1600" dirty="0">
                <a:solidFill>
                  <a:schemeClr val="tx1"/>
                </a:solidFill>
                <a:ea typeface="PMingLiU" panose="02020500000000000000" pitchFamily="18" charset="-120"/>
                <a:cs typeface="+mn-lt"/>
              </a:rPr>
              <a:t>Laura Jasinski </a:t>
            </a:r>
            <a:r>
              <a:rPr lang="zh-HK" altLang="en-US" sz="1600" dirty="0">
                <a:solidFill>
                  <a:schemeClr val="tx1"/>
                </a:solidFill>
                <a:ea typeface="PMingLiU" panose="02020500000000000000" pitchFamily="18" charset="-120"/>
                <a:cs typeface="+mn-lt"/>
              </a:rPr>
              <a:t>執行董事</a:t>
            </a:r>
            <a:r>
              <a:rPr lang="zh-HK" altLang="en-US" sz="1600" b="1" dirty="0">
                <a:solidFill>
                  <a:schemeClr val="tx1"/>
                </a:solidFill>
                <a:ea typeface="PMingLiU" panose="02020500000000000000" pitchFamily="18" charset="-120"/>
                <a:cs typeface="+mn-lt"/>
              </a:rPr>
              <a:t>
</a:t>
            </a:r>
            <a:r>
              <a:rPr lang="en-US" sz="1600" b="1" dirty="0">
                <a:solidFill>
                  <a:schemeClr val="tx1"/>
                </a:solidFill>
                <a:ea typeface="PMingLiU" panose="02020500000000000000" pitchFamily="18" charset="-120"/>
                <a:cs typeface="+mn-lt"/>
              </a:rPr>
              <a:t>Cambridge Mothers Out Front： </a:t>
            </a:r>
            <a:r>
              <a:rPr lang="en-US" sz="1600" dirty="0">
                <a:solidFill>
                  <a:schemeClr val="tx1"/>
                </a:solidFill>
                <a:ea typeface="PMingLiU" panose="02020500000000000000" pitchFamily="18" charset="-120"/>
                <a:cs typeface="+mn-lt"/>
              </a:rPr>
              <a:t>Angela DeSousa </a:t>
            </a:r>
            <a:r>
              <a:rPr lang="zh-HK" altLang="en-US" sz="1600" dirty="0">
                <a:solidFill>
                  <a:schemeClr val="tx1"/>
                </a:solidFill>
                <a:ea typeface="PMingLiU" panose="02020500000000000000" pitchFamily="18" charset="-120"/>
                <a:cs typeface="+mn-lt"/>
              </a:rPr>
              <a:t>成員兼領導團隊成員</a:t>
            </a:r>
            <a:r>
              <a:rPr lang="zh-HK" altLang="en-US" sz="1600" b="1" dirty="0">
                <a:solidFill>
                  <a:schemeClr val="tx1"/>
                </a:solidFill>
                <a:ea typeface="PMingLiU" panose="02020500000000000000" pitchFamily="18" charset="-120"/>
                <a:cs typeface="+mn-lt"/>
              </a:rPr>
              <a:t>
</a:t>
            </a:r>
            <a:r>
              <a:rPr lang="en-US" sz="1600" b="1" dirty="0">
                <a:solidFill>
                  <a:schemeClr val="tx1"/>
                </a:solidFill>
                <a:ea typeface="PMingLiU" panose="02020500000000000000" pitchFamily="18" charset="-120"/>
                <a:cs typeface="+mn-lt"/>
              </a:rPr>
              <a:t>The People for Riverbend Park Trust： </a:t>
            </a:r>
            <a:r>
              <a:rPr lang="en-US" sz="1600" dirty="0">
                <a:solidFill>
                  <a:schemeClr val="tx1"/>
                </a:solidFill>
                <a:ea typeface="PMingLiU" panose="02020500000000000000" pitchFamily="18" charset="-120"/>
                <a:cs typeface="+mn-lt"/>
              </a:rPr>
              <a:t>Franziska “Fran” Amacher </a:t>
            </a:r>
            <a:r>
              <a:rPr lang="zh-HK" altLang="en-US" sz="1600" dirty="0">
                <a:solidFill>
                  <a:schemeClr val="tx1"/>
                </a:solidFill>
                <a:ea typeface="PMingLiU" panose="02020500000000000000" pitchFamily="18" charset="-120"/>
                <a:cs typeface="+mn-lt"/>
              </a:rPr>
              <a:t>受託人</a:t>
            </a:r>
            <a:r>
              <a:rPr lang="zh-HK" altLang="en-US" sz="1600" b="1" dirty="0">
                <a:solidFill>
                  <a:schemeClr val="tx1"/>
                </a:solidFill>
                <a:ea typeface="PMingLiU" panose="02020500000000000000" pitchFamily="18" charset="-120"/>
                <a:cs typeface="+mn-lt"/>
              </a:rPr>
              <a:t>
個人代表</a:t>
            </a:r>
            <a:r>
              <a:rPr lang="zh-HK" altLang="en-US" sz="1600" dirty="0">
                <a:solidFill>
                  <a:schemeClr val="tx1"/>
                </a:solidFill>
                <a:ea typeface="PMingLiU" panose="02020500000000000000" pitchFamily="18" charset="-120"/>
                <a:cs typeface="+mn-lt"/>
              </a:rPr>
              <a:t>： </a:t>
            </a:r>
            <a:r>
              <a:rPr lang="en-US" sz="1600" dirty="0">
                <a:solidFill>
                  <a:schemeClr val="tx1"/>
                </a:solidFill>
                <a:ea typeface="PMingLiU" panose="02020500000000000000" pitchFamily="18" charset="-120"/>
                <a:cs typeface="+mn-lt"/>
              </a:rPr>
              <a:t>Lawrence Adkins</a:t>
            </a:r>
            <a:r>
              <a:rPr lang="en-US" sz="1600" b="1" dirty="0">
                <a:solidFill>
                  <a:schemeClr val="tx1"/>
                </a:solidFill>
                <a:ea typeface="PMingLiU" panose="02020500000000000000" pitchFamily="18" charset="-120"/>
                <a:cs typeface="+mn-lt"/>
              </a:rPr>
              <a:t>
</a:t>
            </a:r>
            <a:r>
              <a:rPr lang="zh-HK" altLang="en-US" sz="1600" b="1" dirty="0">
                <a:solidFill>
                  <a:schemeClr val="tx1"/>
                </a:solidFill>
                <a:ea typeface="PMingLiU" panose="02020500000000000000" pitchFamily="18" charset="-120"/>
                <a:cs typeface="+mn-lt"/>
              </a:rPr>
              <a:t>個人代表： </a:t>
            </a:r>
            <a:r>
              <a:rPr lang="en-US" sz="1600" dirty="0">
                <a:solidFill>
                  <a:schemeClr val="tx1"/>
                </a:solidFill>
                <a:ea typeface="PMingLiU" panose="02020500000000000000" pitchFamily="18" charset="-120"/>
                <a:cs typeface="+mn-lt"/>
              </a:rPr>
              <a:t>Sheila Headley-Burwell</a:t>
            </a:r>
            <a:r>
              <a:rPr lang="en-US" sz="1600" b="1" dirty="0">
                <a:solidFill>
                  <a:schemeClr val="tx1"/>
                </a:solidFill>
                <a:ea typeface="PMingLiU" panose="02020500000000000000" pitchFamily="18" charset="-120"/>
                <a:cs typeface="+mn-lt"/>
              </a:rPr>
              <a:t>
</a:t>
            </a:r>
            <a:r>
              <a:rPr lang="zh-HK" altLang="en-US" sz="1600" b="1" dirty="0">
                <a:solidFill>
                  <a:schemeClr val="tx1"/>
                </a:solidFill>
                <a:ea typeface="PMingLiU" panose="02020500000000000000" pitchFamily="18" charset="-120"/>
                <a:cs typeface="+mn-lt"/>
              </a:rPr>
              <a:t>個人代表： </a:t>
            </a:r>
            <a:r>
              <a:rPr lang="en-US" sz="1600" dirty="0">
                <a:solidFill>
                  <a:schemeClr val="tx1"/>
                </a:solidFill>
                <a:ea typeface="PMingLiU" panose="02020500000000000000" pitchFamily="18" charset="-120"/>
                <a:cs typeface="+mn-lt"/>
              </a:rPr>
              <a:t>Steven Miller</a:t>
            </a:r>
            <a:r>
              <a:rPr lang="en-US" sz="1600" b="1" dirty="0">
                <a:solidFill>
                  <a:schemeClr val="tx1"/>
                </a:solidFill>
                <a:ea typeface="PMingLiU" panose="02020500000000000000" pitchFamily="18" charset="-120"/>
                <a:cs typeface="+mn-lt"/>
              </a:rPr>
              <a:t>
</a:t>
            </a:r>
            <a:r>
              <a:rPr lang="zh-HK" altLang="en-US" sz="1600" b="1" dirty="0">
                <a:solidFill>
                  <a:schemeClr val="tx1"/>
                </a:solidFill>
                <a:ea typeface="PMingLiU" panose="02020500000000000000" pitchFamily="18" charset="-120"/>
                <a:cs typeface="+mn-lt"/>
              </a:rPr>
              <a:t>個人代表： </a:t>
            </a:r>
            <a:r>
              <a:rPr lang="en-US" sz="1600" dirty="0">
                <a:solidFill>
                  <a:schemeClr val="tx1"/>
                </a:solidFill>
                <a:ea typeface="PMingLiU" panose="02020500000000000000" pitchFamily="18" charset="-120"/>
                <a:cs typeface="+mn-lt"/>
              </a:rPr>
              <a:t>Thomas Leonard</a:t>
            </a:r>
            <a:r>
              <a:rPr lang="en-US" sz="1600" b="1" dirty="0">
                <a:solidFill>
                  <a:schemeClr val="tx1"/>
                </a:solidFill>
                <a:ea typeface="PMingLiU" panose="02020500000000000000" pitchFamily="18" charset="-120"/>
                <a:cs typeface="+mn-lt"/>
              </a:rPr>
              <a:t>
</a:t>
            </a:r>
            <a:r>
              <a:rPr lang="zh-HK" altLang="en-US" sz="1600" b="1" dirty="0">
                <a:solidFill>
                  <a:schemeClr val="tx1"/>
                </a:solidFill>
                <a:ea typeface="PMingLiU" panose="02020500000000000000" pitchFamily="18" charset="-120"/>
                <a:cs typeface="+mn-lt"/>
              </a:rPr>
              <a:t>個人代表： </a:t>
            </a:r>
            <a:r>
              <a:rPr lang="en-US" sz="1600" dirty="0">
                <a:solidFill>
                  <a:schemeClr val="tx1"/>
                </a:solidFill>
                <a:ea typeface="PMingLiU" panose="02020500000000000000" pitchFamily="18" charset="-120"/>
                <a:cs typeface="+mn-lt"/>
              </a:rPr>
              <a:t>Denise Haynes</a:t>
            </a:r>
            <a:r>
              <a:rPr lang="en-US" sz="1600" b="1" dirty="0">
                <a:solidFill>
                  <a:schemeClr val="tx1"/>
                </a:solidFill>
                <a:ea typeface="PMingLiU" panose="02020500000000000000" pitchFamily="18" charset="-120"/>
                <a:cs typeface="+mn-lt"/>
              </a:rPr>
              <a:t>
</a:t>
            </a:r>
            <a:r>
              <a:rPr lang="zh-HK" altLang="en-US" sz="1600" b="1" dirty="0">
                <a:solidFill>
                  <a:schemeClr val="tx1"/>
                </a:solidFill>
                <a:ea typeface="PMingLiU" panose="02020500000000000000" pitchFamily="18" charset="-120"/>
                <a:cs typeface="+mn-lt"/>
              </a:rPr>
              <a:t>個人代表</a:t>
            </a:r>
            <a:r>
              <a:rPr lang="zh-HK" altLang="en-US" sz="1600" dirty="0">
                <a:solidFill>
                  <a:schemeClr val="tx1"/>
                </a:solidFill>
                <a:ea typeface="PMingLiU" panose="02020500000000000000" pitchFamily="18" charset="-120"/>
                <a:cs typeface="+mn-lt"/>
              </a:rPr>
              <a:t>： </a:t>
            </a:r>
            <a:r>
              <a:rPr lang="en-US" sz="1600" dirty="0">
                <a:solidFill>
                  <a:schemeClr val="tx1"/>
                </a:solidFill>
                <a:ea typeface="PMingLiU" panose="02020500000000000000" pitchFamily="18" charset="-120"/>
                <a:cs typeface="+mn-lt"/>
              </a:rPr>
              <a:t>David English</a:t>
            </a:r>
            <a:endParaRPr lang="en-US" sz="1600" dirty="0">
              <a:solidFill>
                <a:schemeClr val="tx1"/>
              </a:solidFill>
              <a:ea typeface="PMingLiU" panose="02020500000000000000" pitchFamily="18" charset="-120"/>
              <a:cs typeface="Calibri"/>
            </a:endParaRPr>
          </a:p>
        </p:txBody>
      </p:sp>
    </p:spTree>
    <p:extLst>
      <p:ext uri="{BB962C8B-B14F-4D97-AF65-F5344CB8AC3E}">
        <p14:creationId xmlns:p14="http://schemas.microsoft.com/office/powerpoint/2010/main" val="23185057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BCA720-D29C-F0F6-6136-8D0F7D66FE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12D942-FBCE-D8F5-09BD-7BCF97BB1EAF}"/>
              </a:ext>
            </a:extLst>
          </p:cNvPr>
          <p:cNvSpPr>
            <a:spLocks noGrp="1"/>
          </p:cNvSpPr>
          <p:nvPr>
            <p:ph type="title"/>
          </p:nvPr>
        </p:nvSpPr>
        <p:spPr/>
        <p:txBody>
          <a:bodyPr/>
          <a:lstStyle/>
          <a:p>
            <a:r>
              <a:rPr lang="zh-HK" altLang="en-US" dirty="0">
                <a:latin typeface="Aptos Display" panose="020B0004020202020204" pitchFamily="34" charset="0"/>
              </a:rPr>
              <a:t>工作組準則</a:t>
            </a:r>
            <a:endParaRPr lang="en-US" dirty="0">
              <a:latin typeface="Aptos Display" panose="020B0004020202020204" pitchFamily="34" charset="0"/>
            </a:endParaRPr>
          </a:p>
        </p:txBody>
      </p:sp>
      <p:sp>
        <p:nvSpPr>
          <p:cNvPr id="3" name="Content Placeholder 2">
            <a:extLst>
              <a:ext uri="{FF2B5EF4-FFF2-40B4-BE49-F238E27FC236}">
                <a16:creationId xmlns:a16="http://schemas.microsoft.com/office/drawing/2014/main" id="{219F0E8A-DA1D-4751-9A34-B9FA9C945454}"/>
              </a:ext>
            </a:extLst>
          </p:cNvPr>
          <p:cNvSpPr>
            <a:spLocks noGrp="1"/>
          </p:cNvSpPr>
          <p:nvPr>
            <p:ph idx="1"/>
          </p:nvPr>
        </p:nvSpPr>
        <p:spPr>
          <a:xfrm>
            <a:off x="1051788" y="2097996"/>
            <a:ext cx="10786280" cy="4046107"/>
          </a:xfrm>
        </p:spPr>
        <p:txBody>
          <a:bodyPr vert="horz" lIns="0" tIns="45720" rIns="0" bIns="45720" rtlCol="0" anchor="t">
            <a:noAutofit/>
          </a:bodyPr>
          <a:lstStyle/>
          <a:p>
            <a:pPr marL="383540" lvl="1">
              <a:lnSpc>
                <a:spcPct val="100000"/>
              </a:lnSpc>
              <a:spcBef>
                <a:spcPts val="400"/>
              </a:spcBef>
              <a:buClr>
                <a:srgbClr val="004B24"/>
              </a:buClr>
              <a:buFont typeface="Wingdings" panose="05000000000000000000" pitchFamily="2" charset="2"/>
              <a:buChar char="§"/>
            </a:pPr>
            <a:r>
              <a:rPr lang="zh-HK" altLang="en-US" sz="2000" dirty="0">
                <a:solidFill>
                  <a:schemeClr val="tx1"/>
                </a:solidFill>
                <a:latin typeface="Aptos Narrow"/>
              </a:rPr>
              <a:t>所有會議通知均須按照</a:t>
            </a:r>
            <a:r>
              <a:rPr lang="en-US" altLang="zh-HK" sz="2000" dirty="0">
                <a:solidFill>
                  <a:schemeClr val="tx1"/>
                </a:solidFill>
                <a:latin typeface="Aptos Narrow"/>
              </a:rPr>
              <a:t>《</a:t>
            </a:r>
            <a:r>
              <a:rPr lang="zh-HK" altLang="en-US" sz="2000" dirty="0">
                <a:solidFill>
                  <a:schemeClr val="tx1"/>
                </a:solidFill>
                <a:latin typeface="Aptos Narrow"/>
              </a:rPr>
              <a:t>公開會議法</a:t>
            </a:r>
            <a:r>
              <a:rPr lang="en-US" altLang="zh-HK" sz="2000" dirty="0">
                <a:solidFill>
                  <a:schemeClr val="tx1"/>
                </a:solidFill>
                <a:latin typeface="Aptos Narrow"/>
              </a:rPr>
              <a:t>》</a:t>
            </a:r>
            <a:r>
              <a:rPr lang="zh-HK" altLang="en-US" sz="2000" dirty="0">
                <a:solidFill>
                  <a:schemeClr val="tx1"/>
                </a:solidFill>
                <a:latin typeface="Aptos Narrow"/>
              </a:rPr>
              <a:t>的規定向公眾發佈。
議程須至少提前 </a:t>
            </a:r>
            <a:r>
              <a:rPr lang="en-US" altLang="zh-HK" sz="2000" dirty="0">
                <a:solidFill>
                  <a:schemeClr val="tx1"/>
                </a:solidFill>
                <a:latin typeface="Aptos Narrow"/>
              </a:rPr>
              <a:t>48 </a:t>
            </a:r>
            <a:r>
              <a:rPr lang="zh-HK" altLang="en-US" sz="2000" dirty="0">
                <a:solidFill>
                  <a:schemeClr val="tx1"/>
                </a:solidFill>
                <a:latin typeface="Aptos Narrow"/>
              </a:rPr>
              <a:t>小時發送，且清楚列出將討論議題。 
會議記錄須在合理的時間段內，對公眾公開。
嚴禁在公示的會議日程之外，進行任何審議與決策。 
成員應積極且尊重地聆聽每一位發言者，包括公眾代表意見。
出現分歧時應以理性與建設性的方式表達，著重於議題，而非針對個人。
盡量減少中途插話，以確保各共同負責人能公平參與。
將預留時間讓公眾發言，並事先訂定相關的時間與方式準則。
成員會確認並參考公眾提供的意見，並作為決策過程的一部分。</a:t>
            </a:r>
            <a:endParaRPr lang="en-US" sz="2400" dirty="0">
              <a:solidFill>
                <a:srgbClr val="FF0000"/>
              </a:solidFill>
              <a:highlight>
                <a:srgbClr val="FFFF00"/>
              </a:highlight>
              <a:latin typeface="Aptos Narrow" panose="020B0004020202020204" pitchFamily="34" charset="0"/>
              <a:ea typeface="Calibri"/>
              <a:cs typeface="Calibri"/>
            </a:endParaRPr>
          </a:p>
        </p:txBody>
      </p:sp>
    </p:spTree>
    <p:extLst>
      <p:ext uri="{BB962C8B-B14F-4D97-AF65-F5344CB8AC3E}">
        <p14:creationId xmlns:p14="http://schemas.microsoft.com/office/powerpoint/2010/main" val="2939520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A4BED5-4DFF-D7C2-8938-BD25F01A86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0DDC83-9886-CF7E-F97D-71AAA0F3473E}"/>
              </a:ext>
            </a:extLst>
          </p:cNvPr>
          <p:cNvSpPr>
            <a:spLocks noGrp="1"/>
          </p:cNvSpPr>
          <p:nvPr>
            <p:ph type="title"/>
          </p:nvPr>
        </p:nvSpPr>
        <p:spPr/>
        <p:txBody>
          <a:bodyPr/>
          <a:lstStyle/>
          <a:p>
            <a:r>
              <a:rPr lang="zh-HK" altLang="en-US" dirty="0">
                <a:latin typeface="Aptos Display" panose="020B0004020202020204" pitchFamily="34" charset="0"/>
              </a:rPr>
              <a:t>工作組準則（續）</a:t>
            </a:r>
            <a:endParaRPr lang="en-US" dirty="0">
              <a:latin typeface="Aptos Display" panose="020B0004020202020204" pitchFamily="34" charset="0"/>
            </a:endParaRPr>
          </a:p>
        </p:txBody>
      </p:sp>
      <p:sp>
        <p:nvSpPr>
          <p:cNvPr id="3" name="Content Placeholder 2">
            <a:extLst>
              <a:ext uri="{FF2B5EF4-FFF2-40B4-BE49-F238E27FC236}">
                <a16:creationId xmlns:a16="http://schemas.microsoft.com/office/drawing/2014/main" id="{8F99F87E-1996-C408-B8CA-56F6AC41F028}"/>
              </a:ext>
            </a:extLst>
          </p:cNvPr>
          <p:cNvSpPr>
            <a:spLocks noGrp="1"/>
          </p:cNvSpPr>
          <p:nvPr>
            <p:ph idx="1"/>
          </p:nvPr>
        </p:nvSpPr>
        <p:spPr>
          <a:xfrm>
            <a:off x="983549" y="1902599"/>
            <a:ext cx="10990996" cy="4398674"/>
          </a:xfrm>
        </p:spPr>
        <p:txBody>
          <a:bodyPr vert="horz" lIns="0" tIns="45720" rIns="0" bIns="45720" rtlCol="0" anchor="t">
            <a:noAutofit/>
          </a:bodyPr>
          <a:lstStyle/>
          <a:p>
            <a:pPr marL="383540" lvl="1">
              <a:buClr>
                <a:srgbClr val="004B24"/>
              </a:buClr>
              <a:buFont typeface="Wingdings" panose="05000000000000000000" pitchFamily="2" charset="2"/>
              <a:buChar char="§"/>
            </a:pPr>
            <a:r>
              <a:rPr lang="zh-HK" altLang="en-US" sz="2200" dirty="0">
                <a:solidFill>
                  <a:schemeClr val="tx1"/>
                </a:solidFill>
                <a:latin typeface="Aptos Narrow"/>
              </a:rPr>
              <a:t>為確保參與過程的包容性，將提供語言服務及輔助措施。
會議將在無障礙地點舉行，亦可以線上上方式進行，以滿足不同群體的需要。
會議資料將使用簡明易懂的語言編寫，並提供翻譯版本。
成員將致力於發掘並強化來自基層及長期處於弱勢或被忽視群體的聲音。
成員應提前審閱會議材料，並做好充分準備，以便積極參與。
成員應按時出席</a:t>
            </a:r>
            <a:r>
              <a:rPr lang="en-US" altLang="zh-HK" sz="2200" dirty="0">
                <a:solidFill>
                  <a:schemeClr val="tx1"/>
                </a:solidFill>
                <a:latin typeface="Aptos Narrow"/>
              </a:rPr>
              <a:t>; </a:t>
            </a:r>
            <a:r>
              <a:rPr lang="zh-HK" altLang="en-US" sz="2200" dirty="0">
                <a:solidFill>
                  <a:schemeClr val="tx1"/>
                </a:solidFill>
                <a:latin typeface="Aptos Narrow"/>
              </a:rPr>
              <a:t>若無法參加，須提前告知共同負責人。 成員可委派代表以公眾身份列席，但該代表不具備投票權，亦不具備工作組的正式資格。
如有利益衝突，應按照相關準則進行披露與處理。
相關準則將定期重新修訂，以反映不斷變化的需求與反饋意見。
鼓勵成員提出建議，以進一步優化會議安排並提升參與便利性。</a:t>
            </a:r>
            <a:endParaRPr lang="en-US" sz="2400" dirty="0">
              <a:solidFill>
                <a:srgbClr val="FF0000"/>
              </a:solidFill>
              <a:highlight>
                <a:srgbClr val="FFFF00"/>
              </a:highlight>
              <a:latin typeface="Aptos Narrow" panose="020B0004020202020204" pitchFamily="34" charset="0"/>
            </a:endParaRPr>
          </a:p>
        </p:txBody>
      </p:sp>
    </p:spTree>
    <p:extLst>
      <p:ext uri="{BB962C8B-B14F-4D97-AF65-F5344CB8AC3E}">
        <p14:creationId xmlns:p14="http://schemas.microsoft.com/office/powerpoint/2010/main" val="32606628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1268C-D8A9-B8D6-C176-4382FEF53B40}"/>
              </a:ext>
            </a:extLst>
          </p:cNvPr>
          <p:cNvSpPr>
            <a:spLocks noGrp="1"/>
          </p:cNvSpPr>
          <p:nvPr>
            <p:ph type="title"/>
          </p:nvPr>
        </p:nvSpPr>
        <p:spPr/>
        <p:txBody>
          <a:bodyPr/>
          <a:lstStyle/>
          <a:p>
            <a:r>
              <a:rPr lang="zh-HK" altLang="en-US" dirty="0">
                <a:latin typeface="Aptos Display"/>
                <a:cs typeface="Arial"/>
              </a:rPr>
              <a:t>議程</a:t>
            </a:r>
            <a:endParaRPr lang="en-US" dirty="0">
              <a:latin typeface="Aptos Display"/>
              <a:cs typeface="Arial"/>
            </a:endParaRPr>
          </a:p>
        </p:txBody>
      </p:sp>
      <p:sp>
        <p:nvSpPr>
          <p:cNvPr id="5" name="Content Placeholder 2">
            <a:extLst>
              <a:ext uri="{FF2B5EF4-FFF2-40B4-BE49-F238E27FC236}">
                <a16:creationId xmlns:a16="http://schemas.microsoft.com/office/drawing/2014/main" id="{69C73ACE-61FC-A6E5-509B-9AFAC69E7415}"/>
              </a:ext>
            </a:extLst>
          </p:cNvPr>
          <p:cNvSpPr txBox="1">
            <a:spLocks/>
          </p:cNvSpPr>
          <p:nvPr/>
        </p:nvSpPr>
        <p:spPr>
          <a:xfrm>
            <a:off x="1177813" y="1820633"/>
            <a:ext cx="10506161" cy="4286934"/>
          </a:xfrm>
          <a:prstGeom prst="rect">
            <a:avLst/>
          </a:prstGeom>
        </p:spPr>
        <p:txBody>
          <a:bodyPr vert="horz" lIns="0" tIns="45720" rIns="0" bIns="45720" rtlCol="0" anchor="t">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457200" indent="-457200">
              <a:buClr>
                <a:srgbClr val="99CB38"/>
              </a:buClr>
              <a:buAutoNum type="arabicPeriod"/>
            </a:pPr>
            <a:r>
              <a:rPr lang="zh-HK" altLang="en-US" sz="2400" dirty="0">
                <a:solidFill>
                  <a:schemeClr val="tx1"/>
                </a:solidFill>
                <a:ea typeface="PMingLiU" panose="02020500000000000000" pitchFamily="18" charset="-120"/>
                <a:cs typeface="Times New Roman"/>
              </a:rPr>
              <a:t>歡迎致辭與點名（擬定：</a:t>
            </a:r>
            <a:r>
              <a:rPr lang="en-US" altLang="zh-HK" sz="2400" dirty="0">
                <a:solidFill>
                  <a:schemeClr val="tx1"/>
                </a:solidFill>
                <a:ea typeface="PMingLiU" panose="02020500000000000000" pitchFamily="18" charset="-120"/>
                <a:cs typeface="Times New Roman"/>
              </a:rPr>
              <a:t>10 </a:t>
            </a:r>
            <a:r>
              <a:rPr lang="zh-HK" altLang="en-US" sz="2400" dirty="0">
                <a:solidFill>
                  <a:schemeClr val="tx1"/>
                </a:solidFill>
                <a:ea typeface="PMingLiU" panose="02020500000000000000" pitchFamily="18" charset="-120"/>
                <a:cs typeface="Times New Roman"/>
              </a:rPr>
              <a:t>分鐘）
焦點小組推廣策略及焦點小組內容討論 </a:t>
            </a:r>
            <a:r>
              <a:rPr lang="en-US" altLang="zh-HK" sz="2400" dirty="0">
                <a:solidFill>
                  <a:schemeClr val="tx1"/>
                </a:solidFill>
                <a:ea typeface="PMingLiU" panose="02020500000000000000" pitchFamily="18" charset="-120"/>
                <a:cs typeface="Times New Roman"/>
              </a:rPr>
              <a:t>[</a:t>
            </a:r>
            <a:r>
              <a:rPr lang="zh-HK" altLang="en-US" sz="2400" dirty="0">
                <a:solidFill>
                  <a:schemeClr val="tx1"/>
                </a:solidFill>
                <a:ea typeface="PMingLiU" panose="02020500000000000000" pitchFamily="18" charset="-120"/>
                <a:cs typeface="Times New Roman"/>
              </a:rPr>
              <a:t>需表決</a:t>
            </a:r>
            <a:r>
              <a:rPr lang="en-US" altLang="zh-HK" sz="2400" dirty="0">
                <a:solidFill>
                  <a:schemeClr val="tx1"/>
                </a:solidFill>
                <a:ea typeface="PMingLiU" panose="02020500000000000000" pitchFamily="18" charset="-120"/>
                <a:cs typeface="Times New Roman"/>
              </a:rPr>
              <a:t>]</a:t>
            </a:r>
            <a:r>
              <a:rPr lang="zh-HK" altLang="en-US" sz="2400" dirty="0">
                <a:solidFill>
                  <a:schemeClr val="tx1"/>
                </a:solidFill>
                <a:ea typeface="PMingLiU" panose="02020500000000000000" pitchFamily="18" charset="-120"/>
                <a:cs typeface="Times New Roman"/>
              </a:rPr>
              <a:t>（擬定：</a:t>
            </a:r>
            <a:r>
              <a:rPr lang="en-US" altLang="zh-HK" sz="2400" dirty="0">
                <a:solidFill>
                  <a:schemeClr val="tx1"/>
                </a:solidFill>
                <a:ea typeface="PMingLiU" panose="02020500000000000000" pitchFamily="18" charset="-120"/>
                <a:cs typeface="Times New Roman"/>
              </a:rPr>
              <a:t>40 </a:t>
            </a:r>
            <a:r>
              <a:rPr lang="zh-HK" altLang="en-US" sz="2400" dirty="0">
                <a:solidFill>
                  <a:schemeClr val="tx1"/>
                </a:solidFill>
                <a:ea typeface="PMingLiU" panose="02020500000000000000" pitchFamily="18" charset="-120"/>
                <a:cs typeface="Times New Roman"/>
              </a:rPr>
              <a:t>分鐘） 
相關材料 </a:t>
            </a:r>
            <a:r>
              <a:rPr lang="en-US" altLang="zh-HK" sz="2400" dirty="0">
                <a:solidFill>
                  <a:schemeClr val="tx1"/>
                </a:solidFill>
                <a:ea typeface="PMingLiU" panose="02020500000000000000" pitchFamily="18" charset="-120"/>
                <a:cs typeface="Times New Roman"/>
              </a:rPr>
              <a:t>[</a:t>
            </a:r>
            <a:r>
              <a:rPr lang="zh-HK" altLang="en-US" sz="2400" dirty="0">
                <a:solidFill>
                  <a:schemeClr val="tx1"/>
                </a:solidFill>
                <a:ea typeface="PMingLiU" panose="02020500000000000000" pitchFamily="18" charset="-120"/>
                <a:cs typeface="Times New Roman"/>
              </a:rPr>
              <a:t>需表決</a:t>
            </a:r>
            <a:r>
              <a:rPr lang="en-US" altLang="zh-HK" sz="2400" dirty="0">
                <a:solidFill>
                  <a:schemeClr val="tx1"/>
                </a:solidFill>
                <a:ea typeface="PMingLiU" panose="02020500000000000000" pitchFamily="18" charset="-120"/>
                <a:cs typeface="Times New Roman"/>
              </a:rPr>
              <a:t>]</a:t>
            </a:r>
            <a:r>
              <a:rPr lang="zh-HK" altLang="en-US" sz="2400" dirty="0">
                <a:solidFill>
                  <a:schemeClr val="tx1"/>
                </a:solidFill>
                <a:ea typeface="PMingLiU" panose="02020500000000000000" pitchFamily="18" charset="-120"/>
                <a:cs typeface="Times New Roman"/>
              </a:rPr>
              <a:t>（擬定：</a:t>
            </a:r>
            <a:r>
              <a:rPr lang="en-US" altLang="zh-HK" sz="2400" dirty="0">
                <a:solidFill>
                  <a:schemeClr val="tx1"/>
                </a:solidFill>
                <a:ea typeface="PMingLiU" panose="02020500000000000000" pitchFamily="18" charset="-120"/>
                <a:cs typeface="Times New Roman"/>
              </a:rPr>
              <a:t>30 </a:t>
            </a:r>
            <a:r>
              <a:rPr lang="zh-HK" altLang="en-US" sz="2400" dirty="0">
                <a:solidFill>
                  <a:schemeClr val="tx1"/>
                </a:solidFill>
                <a:ea typeface="PMingLiU" panose="02020500000000000000" pitchFamily="18" charset="-120"/>
                <a:cs typeface="Times New Roman"/>
              </a:rPr>
              <a:t>分鐘）
審議</a:t>
            </a:r>
            <a:r>
              <a:rPr lang="en-US" altLang="zh-HK" sz="2400" dirty="0">
                <a:solidFill>
                  <a:schemeClr val="tx1"/>
                </a:solidFill>
                <a:ea typeface="PMingLiU" panose="02020500000000000000" pitchFamily="18" charset="-120"/>
                <a:cs typeface="Times New Roman"/>
              </a:rPr>
              <a:t>12 </a:t>
            </a:r>
            <a:r>
              <a:rPr lang="zh-HK" altLang="en-US" sz="2400" dirty="0">
                <a:solidFill>
                  <a:schemeClr val="tx1"/>
                </a:solidFill>
                <a:ea typeface="PMingLiU" panose="02020500000000000000" pitchFamily="18" charset="-120"/>
                <a:cs typeface="Times New Roman"/>
              </a:rPr>
              <a:t>月 </a:t>
            </a:r>
            <a:r>
              <a:rPr lang="en-US" altLang="zh-HK" sz="2400" dirty="0">
                <a:solidFill>
                  <a:schemeClr val="tx1"/>
                </a:solidFill>
                <a:ea typeface="PMingLiU" panose="02020500000000000000" pitchFamily="18" charset="-120"/>
                <a:cs typeface="Times New Roman"/>
              </a:rPr>
              <a:t>1 </a:t>
            </a:r>
            <a:r>
              <a:rPr lang="zh-HK" altLang="en-US" sz="2400" dirty="0">
                <a:solidFill>
                  <a:schemeClr val="tx1"/>
                </a:solidFill>
                <a:ea typeface="PMingLiU" panose="02020500000000000000" pitchFamily="18" charset="-120"/>
                <a:cs typeface="Times New Roman"/>
              </a:rPr>
              <a:t>日第五次會議記錄 </a:t>
            </a:r>
            <a:r>
              <a:rPr lang="en-US" altLang="zh-HK" sz="2400" dirty="0">
                <a:solidFill>
                  <a:schemeClr val="tx1"/>
                </a:solidFill>
                <a:ea typeface="PMingLiU" panose="02020500000000000000" pitchFamily="18" charset="-120"/>
                <a:cs typeface="Times New Roman"/>
              </a:rPr>
              <a:t>[</a:t>
            </a:r>
            <a:r>
              <a:rPr lang="zh-HK" altLang="en-US" sz="2400" dirty="0">
                <a:solidFill>
                  <a:schemeClr val="tx1"/>
                </a:solidFill>
                <a:ea typeface="PMingLiU" panose="02020500000000000000" pitchFamily="18" charset="-120"/>
                <a:cs typeface="Times New Roman"/>
              </a:rPr>
              <a:t>需表決</a:t>
            </a:r>
            <a:r>
              <a:rPr lang="en-US" altLang="zh-HK" sz="2400" dirty="0">
                <a:solidFill>
                  <a:schemeClr val="tx1"/>
                </a:solidFill>
                <a:ea typeface="PMingLiU" panose="02020500000000000000" pitchFamily="18" charset="-120"/>
                <a:cs typeface="Times New Roman"/>
              </a:rPr>
              <a:t>]</a:t>
            </a:r>
            <a:r>
              <a:rPr lang="zh-HK" altLang="en-US" sz="2400" dirty="0">
                <a:solidFill>
                  <a:schemeClr val="tx1"/>
                </a:solidFill>
                <a:ea typeface="PMingLiU" panose="02020500000000000000" pitchFamily="18" charset="-120"/>
                <a:cs typeface="Times New Roman"/>
              </a:rPr>
              <a:t>（擬定：</a:t>
            </a:r>
            <a:r>
              <a:rPr lang="en-US" altLang="zh-HK" sz="2400" dirty="0">
                <a:solidFill>
                  <a:schemeClr val="tx1"/>
                </a:solidFill>
                <a:ea typeface="PMingLiU" panose="02020500000000000000" pitchFamily="18" charset="-120"/>
                <a:cs typeface="Times New Roman"/>
              </a:rPr>
              <a:t>5 </a:t>
            </a:r>
            <a:r>
              <a:rPr lang="zh-HK" altLang="en-US" sz="2400" dirty="0">
                <a:solidFill>
                  <a:schemeClr val="tx1"/>
                </a:solidFill>
                <a:ea typeface="PMingLiU" panose="02020500000000000000" pitchFamily="18" charset="-120"/>
                <a:cs typeface="Times New Roman"/>
              </a:rPr>
              <a:t>分鐘）
審議</a:t>
            </a:r>
            <a:r>
              <a:rPr lang="en-US" altLang="zh-HK" sz="2400" dirty="0">
                <a:solidFill>
                  <a:schemeClr val="tx1"/>
                </a:solidFill>
                <a:ea typeface="PMingLiU" panose="02020500000000000000" pitchFamily="18" charset="-120"/>
                <a:cs typeface="Times New Roman"/>
              </a:rPr>
              <a:t>1 </a:t>
            </a:r>
            <a:r>
              <a:rPr lang="zh-HK" altLang="en-US" sz="2400" dirty="0">
                <a:solidFill>
                  <a:schemeClr val="tx1"/>
                </a:solidFill>
                <a:ea typeface="PMingLiU" panose="02020500000000000000" pitchFamily="18" charset="-120"/>
                <a:cs typeface="Times New Roman"/>
              </a:rPr>
              <a:t>月 </a:t>
            </a:r>
            <a:r>
              <a:rPr lang="en-US" altLang="zh-HK" sz="2400" dirty="0">
                <a:solidFill>
                  <a:schemeClr val="tx1"/>
                </a:solidFill>
                <a:ea typeface="PMingLiU" panose="02020500000000000000" pitchFamily="18" charset="-120"/>
                <a:cs typeface="Times New Roman"/>
              </a:rPr>
              <a:t>28 </a:t>
            </a:r>
            <a:r>
              <a:rPr lang="zh-HK" altLang="en-US" sz="2400" dirty="0">
                <a:solidFill>
                  <a:schemeClr val="tx1"/>
                </a:solidFill>
                <a:ea typeface="PMingLiU" panose="02020500000000000000" pitchFamily="18" charset="-120"/>
                <a:cs typeface="Times New Roman"/>
              </a:rPr>
              <a:t>日第六次會議記錄 </a:t>
            </a:r>
            <a:r>
              <a:rPr lang="en-US" altLang="zh-HK" sz="2400" dirty="0">
                <a:solidFill>
                  <a:schemeClr val="tx1"/>
                </a:solidFill>
                <a:ea typeface="PMingLiU" panose="02020500000000000000" pitchFamily="18" charset="-120"/>
                <a:cs typeface="Times New Roman"/>
              </a:rPr>
              <a:t>[</a:t>
            </a:r>
            <a:r>
              <a:rPr lang="zh-HK" altLang="en-US" sz="2400" dirty="0">
                <a:solidFill>
                  <a:schemeClr val="tx1"/>
                </a:solidFill>
                <a:ea typeface="PMingLiU" panose="02020500000000000000" pitchFamily="18" charset="-120"/>
                <a:cs typeface="Times New Roman"/>
              </a:rPr>
              <a:t>需表決</a:t>
            </a:r>
            <a:r>
              <a:rPr lang="en-US" altLang="zh-HK" sz="2400" dirty="0">
                <a:solidFill>
                  <a:schemeClr val="tx1"/>
                </a:solidFill>
                <a:ea typeface="PMingLiU" panose="02020500000000000000" pitchFamily="18" charset="-120"/>
                <a:cs typeface="Times New Roman"/>
              </a:rPr>
              <a:t>]</a:t>
            </a:r>
            <a:r>
              <a:rPr lang="zh-HK" altLang="en-US" sz="2400" dirty="0">
                <a:solidFill>
                  <a:schemeClr val="tx1"/>
                </a:solidFill>
                <a:ea typeface="PMingLiU" panose="02020500000000000000" pitchFamily="18" charset="-120"/>
                <a:cs typeface="Times New Roman"/>
              </a:rPr>
              <a:t>（擬定：</a:t>
            </a:r>
            <a:r>
              <a:rPr lang="en-US" altLang="zh-HK" sz="2400" dirty="0">
                <a:solidFill>
                  <a:schemeClr val="tx1"/>
                </a:solidFill>
                <a:ea typeface="PMingLiU" panose="02020500000000000000" pitchFamily="18" charset="-120"/>
                <a:cs typeface="Times New Roman"/>
              </a:rPr>
              <a:t>10 </a:t>
            </a:r>
            <a:r>
              <a:rPr lang="zh-HK" altLang="en-US" sz="2400" dirty="0">
                <a:solidFill>
                  <a:schemeClr val="tx1"/>
                </a:solidFill>
                <a:ea typeface="PMingLiU" panose="02020500000000000000" pitchFamily="18" charset="-120"/>
                <a:cs typeface="Times New Roman"/>
              </a:rPr>
              <a:t>分鐘）
工作組後續時程表（擬定：</a:t>
            </a:r>
            <a:r>
              <a:rPr lang="en-US" altLang="zh-HK" sz="2400" dirty="0">
                <a:solidFill>
                  <a:schemeClr val="tx1"/>
                </a:solidFill>
                <a:ea typeface="PMingLiU" panose="02020500000000000000" pitchFamily="18" charset="-120"/>
                <a:cs typeface="Times New Roman"/>
              </a:rPr>
              <a:t>15 </a:t>
            </a:r>
            <a:r>
              <a:rPr lang="zh-HK" altLang="en-US" sz="2400" dirty="0">
                <a:solidFill>
                  <a:schemeClr val="tx1"/>
                </a:solidFill>
                <a:ea typeface="PMingLiU" panose="02020500000000000000" pitchFamily="18" charset="-120"/>
                <a:cs typeface="Times New Roman"/>
              </a:rPr>
              <a:t>分鐘）
公眾意見徵詢（視時間而定） 
會議閉幕 </a:t>
            </a:r>
            <a:r>
              <a:rPr lang="en-US" altLang="zh-HK" sz="2400" dirty="0">
                <a:solidFill>
                  <a:schemeClr val="tx1"/>
                </a:solidFill>
                <a:ea typeface="PMingLiU" panose="02020500000000000000" pitchFamily="18" charset="-120"/>
                <a:cs typeface="Times New Roman"/>
              </a:rPr>
              <a:t>[</a:t>
            </a:r>
            <a:r>
              <a:rPr lang="zh-HK" altLang="en-US" sz="2400" dirty="0">
                <a:solidFill>
                  <a:schemeClr val="tx1"/>
                </a:solidFill>
                <a:ea typeface="PMingLiU" panose="02020500000000000000" pitchFamily="18" charset="-120"/>
                <a:cs typeface="Times New Roman"/>
              </a:rPr>
              <a:t>需表決</a:t>
            </a:r>
            <a:r>
              <a:rPr lang="en-US" altLang="zh-HK" sz="2400" dirty="0">
                <a:solidFill>
                  <a:schemeClr val="tx1"/>
                </a:solidFill>
                <a:ea typeface="PMingLiU" panose="02020500000000000000" pitchFamily="18" charset="-120"/>
                <a:cs typeface="Times New Roman"/>
              </a:rPr>
              <a:t>]</a:t>
            </a:r>
            <a:r>
              <a:rPr lang="zh-HK" altLang="en-US" sz="2400" dirty="0">
                <a:solidFill>
                  <a:schemeClr val="tx1"/>
                </a:solidFill>
                <a:ea typeface="PMingLiU" panose="02020500000000000000" pitchFamily="18" charset="-120"/>
                <a:cs typeface="Times New Roman"/>
              </a:rPr>
              <a:t>（擬定：</a:t>
            </a:r>
            <a:r>
              <a:rPr lang="en-US" altLang="zh-HK" sz="2400" dirty="0">
                <a:solidFill>
                  <a:schemeClr val="tx1"/>
                </a:solidFill>
                <a:ea typeface="PMingLiU" panose="02020500000000000000" pitchFamily="18" charset="-120"/>
                <a:cs typeface="Times New Roman"/>
              </a:rPr>
              <a:t>5 </a:t>
            </a:r>
            <a:r>
              <a:rPr lang="zh-HK" altLang="en-US" sz="2400" dirty="0">
                <a:solidFill>
                  <a:schemeClr val="tx1"/>
                </a:solidFill>
                <a:ea typeface="PMingLiU" panose="02020500000000000000" pitchFamily="18" charset="-120"/>
                <a:cs typeface="Times New Roman"/>
              </a:rPr>
              <a:t>分鐘）</a:t>
            </a:r>
            <a:endParaRPr lang="en-US" dirty="0">
              <a:solidFill>
                <a:schemeClr val="tx1"/>
              </a:solidFill>
              <a:ea typeface="PMingLiU" panose="02020500000000000000" pitchFamily="18" charset="-120"/>
              <a:cs typeface="Arial" panose="020B0604020202020204" pitchFamily="34" charset="0"/>
            </a:endParaRPr>
          </a:p>
        </p:txBody>
      </p:sp>
    </p:spTree>
    <p:extLst>
      <p:ext uri="{BB962C8B-B14F-4D97-AF65-F5344CB8AC3E}">
        <p14:creationId xmlns:p14="http://schemas.microsoft.com/office/powerpoint/2010/main" val="18997537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025CD-5EA1-9E63-6B45-931DC51BE900}"/>
              </a:ext>
            </a:extLst>
          </p:cNvPr>
          <p:cNvSpPr>
            <a:spLocks noGrp="1"/>
          </p:cNvSpPr>
          <p:nvPr>
            <p:ph type="title"/>
          </p:nvPr>
        </p:nvSpPr>
        <p:spPr/>
        <p:txBody>
          <a:bodyPr/>
          <a:lstStyle/>
          <a:p>
            <a:r>
              <a:rPr lang="en-US" altLang="zh-HK" dirty="0">
                <a:latin typeface="Aptos Display"/>
                <a:ea typeface="Calibri Light"/>
                <a:cs typeface="Calibri Light"/>
              </a:rPr>
              <a:t>2</a:t>
            </a:r>
            <a:r>
              <a:rPr lang="zh-HK" altLang="en-US" dirty="0">
                <a:latin typeface="Aptos Display"/>
                <a:ea typeface="Calibri Light"/>
                <a:cs typeface="Calibri Light"/>
              </a:rPr>
              <a:t>月</a:t>
            </a:r>
            <a:r>
              <a:rPr lang="en-US" altLang="zh-HK" dirty="0">
                <a:latin typeface="Aptos Display"/>
                <a:ea typeface="Calibri Light"/>
                <a:cs typeface="Calibri Light"/>
              </a:rPr>
              <a:t>24</a:t>
            </a:r>
            <a:r>
              <a:rPr lang="zh-HK" altLang="en-US" dirty="0">
                <a:latin typeface="Aptos Display"/>
                <a:ea typeface="Calibri Light"/>
                <a:cs typeface="Calibri Light"/>
              </a:rPr>
              <a:t>日會議目標</a:t>
            </a:r>
            <a:endParaRPr lang="en-US" dirty="0">
              <a:latin typeface="Aptos Display"/>
              <a:ea typeface="Calibri Light"/>
              <a:cs typeface="Calibri Light"/>
            </a:endParaRPr>
          </a:p>
        </p:txBody>
      </p:sp>
      <p:sp>
        <p:nvSpPr>
          <p:cNvPr id="3" name="Content Placeholder 2">
            <a:extLst>
              <a:ext uri="{FF2B5EF4-FFF2-40B4-BE49-F238E27FC236}">
                <a16:creationId xmlns:a16="http://schemas.microsoft.com/office/drawing/2014/main" id="{63793A59-1EF2-1A57-EA52-34456FA03BD9}"/>
              </a:ext>
            </a:extLst>
          </p:cNvPr>
          <p:cNvSpPr>
            <a:spLocks noGrp="1"/>
          </p:cNvSpPr>
          <p:nvPr>
            <p:ph idx="1"/>
          </p:nvPr>
        </p:nvSpPr>
        <p:spPr>
          <a:xfrm>
            <a:off x="1097280" y="2059094"/>
            <a:ext cx="10058400" cy="3810000"/>
          </a:xfrm>
        </p:spPr>
        <p:txBody>
          <a:bodyPr vert="horz" lIns="0" tIns="45720" rIns="0" bIns="45720" rtlCol="0" anchor="t">
            <a:noAutofit/>
          </a:bodyPr>
          <a:lstStyle/>
          <a:p>
            <a:pPr marL="742950" indent="-742950">
              <a:buAutoNum type="arabicPeriod"/>
            </a:pPr>
            <a:r>
              <a:rPr lang="zh-HK" altLang="en-US" sz="4000" dirty="0">
                <a:latin typeface="Aptos Narrow"/>
              </a:rPr>
              <a:t>確認焦點小組的參與名單、討論內容和外聯方式，以便大都會規劃委員會 （</a:t>
            </a:r>
            <a:r>
              <a:rPr lang="en-US" altLang="zh-HK" sz="4000" dirty="0">
                <a:latin typeface="Aptos Narrow"/>
              </a:rPr>
              <a:t>MAPC</a:t>
            </a:r>
            <a:r>
              <a:rPr lang="zh-HK" altLang="en-US" sz="4000" dirty="0">
                <a:latin typeface="Aptos Narrow"/>
              </a:rPr>
              <a:t>） 能夠持續推動焦點小組的工作。
明確整體時間安排，讓工作組的每一位成員都清楚了解後續工作的進展和預期。</a:t>
            </a:r>
            <a:endParaRPr lang="en-US" dirty="0">
              <a:ea typeface="Calibri"/>
              <a:cs typeface="Calibri"/>
            </a:endParaRPr>
          </a:p>
        </p:txBody>
      </p:sp>
    </p:spTree>
    <p:extLst>
      <p:ext uri="{BB962C8B-B14F-4D97-AF65-F5344CB8AC3E}">
        <p14:creationId xmlns:p14="http://schemas.microsoft.com/office/powerpoint/2010/main" val="3877049035"/>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DA98940F2259D4AA15776BBE75254EA" ma:contentTypeVersion="5" ma:contentTypeDescription="Create a new document." ma:contentTypeScope="" ma:versionID="72a2f2d3193ec56d4fb2c356de615c25">
  <xsd:schema xmlns:xsd="http://www.w3.org/2001/XMLSchema" xmlns:xs="http://www.w3.org/2001/XMLSchema" xmlns:p="http://schemas.microsoft.com/office/2006/metadata/properties" xmlns:ns2="cfac202d-5dfe-4943-8fc4-9115dd8079c4" xmlns:ns3="699ac1d4-ca39-4946-aa46-a9cdf037dbb3" targetNamespace="http://schemas.microsoft.com/office/2006/metadata/properties" ma:root="true" ma:fieldsID="cd70fe20db7356ce93e04af07d3fd734" ns2:_="" ns3:_="">
    <xsd:import namespace="cfac202d-5dfe-4943-8fc4-9115dd8079c4"/>
    <xsd:import namespace="699ac1d4-ca39-4946-aa46-a9cdf037dbb3"/>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fac202d-5dfe-4943-8fc4-9115dd8079c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99ac1d4-ca39-4946-aa46-a9cdf037dbb3"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8F6FF82-FE7A-41E4-9095-CE55FAD4DF43}">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83A0BFB8-30F4-4602-8850-AAF437458C50}">
  <ds:schemaRefs>
    <ds:schemaRef ds:uri="699ac1d4-ca39-4946-aa46-a9cdf037dbb3"/>
    <ds:schemaRef ds:uri="cfac202d-5dfe-4943-8fc4-9115dd8079c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8DF1B4A7-2522-4C55-B0CA-8B68D827813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560</TotalTime>
  <Words>2973</Words>
  <Application>Microsoft Office PowerPoint</Application>
  <PresentationFormat>Widescreen</PresentationFormat>
  <Paragraphs>83</Paragraphs>
  <Slides>21</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21</vt:i4>
      </vt:variant>
    </vt:vector>
  </HeadingPairs>
  <TitlesOfParts>
    <vt:vector size="32" baseType="lpstr">
      <vt:lpstr>PMingLiU</vt:lpstr>
      <vt:lpstr>Aptos</vt:lpstr>
      <vt:lpstr>Aptos Display</vt:lpstr>
      <vt:lpstr>Aptos Narrow</vt:lpstr>
      <vt:lpstr>Arial</vt:lpstr>
      <vt:lpstr>Calibri</vt:lpstr>
      <vt:lpstr>Calibri Light</vt:lpstr>
      <vt:lpstr>Times-Roman</vt:lpstr>
      <vt:lpstr>Wingdings</vt:lpstr>
      <vt:lpstr>Wingdings,Sans-Serif</vt:lpstr>
      <vt:lpstr>Retrospect</vt:lpstr>
      <vt:lpstr>Charles River 河道公平使用 工作組</vt:lpstr>
      <vt:lpstr>錄製通知</vt:lpstr>
      <vt:lpstr>口譯安排</vt:lpstr>
      <vt:lpstr>Zoom 會議安排</vt:lpstr>
      <vt:lpstr>出席人員點名</vt:lpstr>
      <vt:lpstr>工作組準則</vt:lpstr>
      <vt:lpstr>工作組準則（續）</vt:lpstr>
      <vt:lpstr>議程</vt:lpstr>
      <vt:lpstr>2月24日會議目標</vt:lpstr>
      <vt:lpstr>焦點小組目標：</vt:lpstr>
      <vt:lpstr>我們想要接觸的物件是誰？</vt:lpstr>
      <vt:lpstr>潛在焦點小組名單 [表決]</vt:lpstr>
      <vt:lpstr>焦點小組訪談問題：  1月28日想法：</vt:lpstr>
      <vt:lpstr>焦點小組訪談問題： 郵件建議內容：</vt:lpstr>
      <vt:lpstr>焦點小組問題補充</vt:lpstr>
      <vt:lpstr>焦點小組內容討論 [需表決]</vt:lpstr>
      <vt:lpstr>焦點小組推廣策略 [需表決]</vt:lpstr>
      <vt:lpstr>審議12 月 1 日第五次會議記錄 [需表決]</vt:lpstr>
      <vt:lpstr>審議1 月 28 日第六次會議記錄 [需表決]</vt:lpstr>
      <vt:lpstr>後續時程表概覽（截至6月）</vt:lpstr>
      <vt:lpstr>未來一月工作重點</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Emily Proctor</dc:creator>
  <cp:lastModifiedBy>Emily P</cp:lastModifiedBy>
  <cp:revision>170</cp:revision>
  <dcterms:created xsi:type="dcterms:W3CDTF">2025-11-26T14:59:35Z</dcterms:created>
  <dcterms:modified xsi:type="dcterms:W3CDTF">2026-03-13T16:21:22Z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0x0101006DA98940F2259D4AA15776BBE75254EA</vt:lpwstr>
  </property>
</Properties>
</file>