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notesMasterIdLst>
    <p:notesMasterId r:id="rId26"/>
  </p:notesMasterIdLst>
  <p:sldIdLst>
    <p:sldId id="257" r:id="rId5"/>
    <p:sldId id="287" r:id="rId6"/>
    <p:sldId id="297" r:id="rId7"/>
    <p:sldId id="279" r:id="rId8"/>
    <p:sldId id="285" r:id="rId9"/>
    <p:sldId id="258" r:id="rId10"/>
    <p:sldId id="273" r:id="rId11"/>
    <p:sldId id="288" r:id="rId12"/>
    <p:sldId id="321" r:id="rId13"/>
    <p:sldId id="312" r:id="rId14"/>
    <p:sldId id="319" r:id="rId15"/>
    <p:sldId id="320" r:id="rId16"/>
    <p:sldId id="282" r:id="rId17"/>
    <p:sldId id="322" r:id="rId18"/>
    <p:sldId id="329" r:id="rId19"/>
    <p:sldId id="323" r:id="rId20"/>
    <p:sldId id="324" r:id="rId21"/>
    <p:sldId id="303" r:id="rId22"/>
    <p:sldId id="325" r:id="rId23"/>
    <p:sldId id="328" r:id="rId24"/>
    <p:sldId id="30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708887B2-8303-7170-A5BB-32686198284B}" name="Amaral, Kendra (DCR)" initials="AK" userId="S::kendra.amaral@mass.gov::9c547365-2c36-4614-b86e-4ea364dbb741" providerId="AD"/>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4707"/>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HK"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5C11E6-A978-954E-B190-14DB4298568C}" type="datetimeFigureOut">
              <a:rPr kumimoji="1" lang="zh-HK" altLang="en-US" smtClean="0"/>
              <a:t>13/3/2026</a:t>
            </a:fld>
            <a:endParaRPr kumimoji="1" lang="zh-HK"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HK"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endParaRPr kumimoji="1" lang="zh-HK"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HK"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BC88D0-48B3-9941-AE25-F6CC3F41496D}" type="slidenum">
              <a:rPr kumimoji="1" lang="zh-HK" altLang="en-US" smtClean="0"/>
              <a:t>‹#›</a:t>
            </a:fld>
            <a:endParaRPr kumimoji="1" lang="zh-HK" altLang="en-US"/>
          </a:p>
        </p:txBody>
      </p:sp>
    </p:spTree>
    <p:extLst>
      <p:ext uri="{BB962C8B-B14F-4D97-AF65-F5344CB8AC3E}">
        <p14:creationId xmlns:p14="http://schemas.microsoft.com/office/powerpoint/2010/main" val="2202289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kumimoji="1" lang="zh-HK" altLang="en-US" dirty="0"/>
          </a:p>
        </p:txBody>
      </p:sp>
      <p:sp>
        <p:nvSpPr>
          <p:cNvPr id="4" name="投影片編號版面配置區 3"/>
          <p:cNvSpPr>
            <a:spLocks noGrp="1"/>
          </p:cNvSpPr>
          <p:nvPr>
            <p:ph type="sldNum" sz="quarter" idx="5"/>
          </p:nvPr>
        </p:nvSpPr>
        <p:spPr/>
        <p:txBody>
          <a:bodyPr/>
          <a:lstStyle/>
          <a:p>
            <a:fld id="{F5BC88D0-48B3-9941-AE25-F6CC3F41496D}" type="slidenum">
              <a:rPr kumimoji="1" lang="zh-HK" altLang="en-US" smtClean="0"/>
              <a:t>21</a:t>
            </a:fld>
            <a:endParaRPr kumimoji="1" lang="zh-HK" altLang="en-US"/>
          </a:p>
        </p:txBody>
      </p:sp>
    </p:spTree>
    <p:extLst>
      <p:ext uri="{BB962C8B-B14F-4D97-AF65-F5344CB8AC3E}">
        <p14:creationId xmlns:p14="http://schemas.microsoft.com/office/powerpoint/2010/main" val="198390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HK" altLang="en-US"/>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HK" altLang="en-US"/>
          </a:p>
        </p:txBody>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3/13/2026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000" dirty="0">
                <a:latin typeface="Arial" panose="020B0604020202020204" pitchFamily="34" charset="0"/>
                <a:ea typeface="+mj-lt"/>
                <a:cs typeface="Arial" panose="020B0604020202020204" pitchFamily="34" charset="0"/>
              </a:rPr>
              <a:t>Charles River </a:t>
            </a:r>
            <a:r>
              <a:rPr lang="zh-HK" altLang="en-US" sz="5000" dirty="0">
                <a:latin typeface="Arial" panose="020B0604020202020204" pitchFamily="34" charset="0"/>
                <a:ea typeface="+mj-lt"/>
                <a:cs typeface="Arial" panose="020B0604020202020204" pitchFamily="34" charset="0"/>
              </a:rPr>
              <a:t>河道公平使用</a:t>
            </a:r>
            <a:br>
              <a:rPr lang="en-US" altLang="zh-HK" sz="5000" dirty="0">
                <a:latin typeface="Arial" panose="020B0604020202020204" pitchFamily="34" charset="0"/>
                <a:ea typeface="+mj-lt"/>
                <a:cs typeface="Arial" panose="020B0604020202020204" pitchFamily="34" charset="0"/>
              </a:rPr>
            </a:br>
            <a:r>
              <a:rPr lang="zh-HK" altLang="en-US" sz="5000" dirty="0">
                <a:latin typeface="Arial" panose="020B0604020202020204" pitchFamily="34" charset="0"/>
                <a:ea typeface="+mj-lt"/>
                <a:cs typeface="Arial" panose="020B0604020202020204" pitchFamily="34" charset="0"/>
              </a:rPr>
              <a:t>工作组</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endParaRPr lang="en-US" dirty="0"/>
          </a:p>
          <a:p>
            <a:r>
              <a:rPr lang="zh-HK" altLang="en-US" sz="2800" cap="none" dirty="0">
                <a:solidFill>
                  <a:srgbClr val="004B24"/>
                </a:solidFill>
                <a:latin typeface="Arial"/>
                <a:cs typeface="Arial"/>
              </a:rPr>
              <a:t>第</a:t>
            </a:r>
            <a:r>
              <a:rPr lang="en-US" altLang="zh-HK" sz="2800" cap="none" dirty="0">
                <a:solidFill>
                  <a:srgbClr val="004B24"/>
                </a:solidFill>
                <a:latin typeface="Arial"/>
                <a:cs typeface="Arial"/>
              </a:rPr>
              <a:t>7</a:t>
            </a:r>
            <a:r>
              <a:rPr lang="zh-HK" altLang="en-US" sz="2800" cap="none" dirty="0">
                <a:solidFill>
                  <a:srgbClr val="004B24"/>
                </a:solidFill>
                <a:latin typeface="Arial"/>
                <a:cs typeface="Arial"/>
              </a:rPr>
              <a:t>次会议 </a:t>
            </a:r>
            <a:r>
              <a:rPr lang="en-US" altLang="zh-HK" sz="2800" cap="none" dirty="0">
                <a:solidFill>
                  <a:srgbClr val="004B24"/>
                </a:solidFill>
                <a:latin typeface="Arial"/>
                <a:cs typeface="Arial"/>
              </a:rPr>
              <a:t>| 2026</a:t>
            </a:r>
            <a:r>
              <a:rPr lang="zh-HK" altLang="en-US" sz="2800" cap="none" dirty="0">
                <a:solidFill>
                  <a:srgbClr val="004B24"/>
                </a:solidFill>
                <a:latin typeface="Arial"/>
                <a:cs typeface="Arial"/>
              </a:rPr>
              <a:t>年</a:t>
            </a:r>
            <a:r>
              <a:rPr lang="en-US" altLang="zh-HK" sz="2800" cap="none" dirty="0">
                <a:solidFill>
                  <a:srgbClr val="004B24"/>
                </a:solidFill>
                <a:latin typeface="Arial"/>
                <a:cs typeface="Arial"/>
              </a:rPr>
              <a:t>2</a:t>
            </a:r>
            <a:r>
              <a:rPr lang="zh-HK" altLang="en-US" sz="2800" cap="none" dirty="0">
                <a:solidFill>
                  <a:srgbClr val="004B24"/>
                </a:solidFill>
                <a:latin typeface="Arial"/>
                <a:cs typeface="Arial"/>
              </a:rPr>
              <a:t>月</a:t>
            </a:r>
            <a:r>
              <a:rPr lang="en-US" altLang="zh-HK" sz="2800" cap="none" dirty="0">
                <a:solidFill>
                  <a:srgbClr val="004B24"/>
                </a:solidFill>
                <a:latin typeface="Arial"/>
                <a:cs typeface="Arial"/>
              </a:rPr>
              <a:t>24</a:t>
            </a:r>
            <a:r>
              <a:rPr lang="zh-HK" altLang="en-US" sz="2800" cap="none" dirty="0">
                <a:solidFill>
                  <a:srgbClr val="004B24"/>
                </a:solidFill>
                <a:latin typeface="Arial"/>
                <a:cs typeface="Arial"/>
              </a:rPr>
              <a:t>日</a:t>
            </a:r>
            <a:endParaRPr lang="en-US" sz="2800" cap="none" dirty="0">
              <a:solidFill>
                <a:srgbClr val="004B24"/>
              </a:solidFill>
              <a:latin typeface="Arial"/>
              <a:cs typeface="Arial"/>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E347-B4BF-29B7-F75B-3EA50674B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46077-B1A9-3B53-0E31-05901AE03297}"/>
              </a:ext>
            </a:extLst>
          </p:cNvPr>
          <p:cNvSpPr>
            <a:spLocks noGrp="1"/>
          </p:cNvSpPr>
          <p:nvPr>
            <p:ph type="title"/>
          </p:nvPr>
        </p:nvSpPr>
        <p:spPr/>
        <p:txBody>
          <a:bodyPr/>
          <a:lstStyle/>
          <a:p>
            <a:r>
              <a:rPr lang="zh-HK" altLang="en-US" dirty="0">
                <a:latin typeface="Aptos Display"/>
                <a:ea typeface="Calibri Light"/>
                <a:cs typeface="Calibri Light"/>
              </a:rPr>
              <a:t>焦点小组目标：</a:t>
            </a:r>
            <a:r>
              <a:rPr lang="en-US" dirty="0">
                <a:latin typeface="Aptos Display"/>
                <a:ea typeface="Calibri Light"/>
                <a:cs typeface="Calibri Light"/>
              </a:rPr>
              <a:t> </a:t>
            </a:r>
          </a:p>
        </p:txBody>
      </p:sp>
      <p:sp>
        <p:nvSpPr>
          <p:cNvPr id="6" name="Content Placeholder 2">
            <a:extLst>
              <a:ext uri="{FF2B5EF4-FFF2-40B4-BE49-F238E27FC236}">
                <a16:creationId xmlns:a16="http://schemas.microsoft.com/office/drawing/2014/main" id="{3039BAE6-F040-A227-3D37-7B59BA0E19DF}"/>
              </a:ext>
            </a:extLst>
          </p:cNvPr>
          <p:cNvSpPr>
            <a:spLocks noGrp="1"/>
          </p:cNvSpPr>
          <p:nvPr/>
        </p:nvSpPr>
        <p:spPr>
          <a:xfrm>
            <a:off x="985520" y="2160694"/>
            <a:ext cx="10058400" cy="4187915"/>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660" lvl="1" indent="0">
              <a:lnSpc>
                <a:spcPct val="108000"/>
              </a:lnSpc>
              <a:spcBef>
                <a:spcPts val="600"/>
              </a:spcBef>
              <a:spcAft>
                <a:spcPts val="600"/>
              </a:spcAft>
              <a:buNone/>
            </a:pPr>
            <a:r>
              <a:rPr lang="zh-HK" altLang="en-US" sz="4400" i="1" dirty="0">
                <a:solidFill>
                  <a:srgbClr val="000000"/>
                </a:solidFill>
                <a:highlight>
                  <a:srgbClr val="FFFFFF"/>
                </a:highlight>
                <a:latin typeface="Aptos"/>
              </a:rPr>
              <a:t>接触过去较少参与或未被 </a:t>
            </a:r>
            <a:r>
              <a:rPr lang="en-US" sz="4400" i="1" dirty="0">
                <a:solidFill>
                  <a:srgbClr val="000000"/>
                </a:solidFill>
                <a:highlight>
                  <a:srgbClr val="FFFFFF"/>
                </a:highlight>
                <a:latin typeface="Aptos"/>
              </a:rPr>
              <a:t>DCR </a:t>
            </a:r>
            <a:r>
              <a:rPr lang="zh-HK" altLang="en-US" sz="4400" i="1" dirty="0">
                <a:solidFill>
                  <a:srgbClr val="000000"/>
                </a:solidFill>
                <a:highlight>
                  <a:srgbClr val="FFFFFF"/>
                </a:highlight>
                <a:latin typeface="Aptos"/>
              </a:rPr>
              <a:t>公共外展活动触及的群体，并为后续的公开听证会做好准备。</a:t>
            </a:r>
            <a:endParaRPr lang="en-US" sz="4400" i="1" dirty="0">
              <a:solidFill>
                <a:srgbClr val="000000"/>
              </a:solidFill>
              <a:highlight>
                <a:srgbClr val="FFFFFF"/>
              </a:highlight>
              <a:latin typeface="Aptos"/>
            </a:endParaRPr>
          </a:p>
          <a:p>
            <a:pPr marL="200660" lvl="1" indent="0">
              <a:lnSpc>
                <a:spcPct val="108000"/>
              </a:lnSpc>
              <a:spcBef>
                <a:spcPts val="600"/>
              </a:spcBef>
              <a:spcAft>
                <a:spcPts val="600"/>
              </a:spcAft>
              <a:buNone/>
            </a:pPr>
            <a:endParaRPr lang="en-US" sz="2400" dirty="0">
              <a:latin typeface="Aptos Narrow"/>
            </a:endParaRPr>
          </a:p>
        </p:txBody>
      </p:sp>
    </p:spTree>
    <p:extLst>
      <p:ext uri="{BB962C8B-B14F-4D97-AF65-F5344CB8AC3E}">
        <p14:creationId xmlns:p14="http://schemas.microsoft.com/office/powerpoint/2010/main" val="3344173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95-6E91-EF4B-3D8F-D21E5898ABD9}"/>
              </a:ext>
            </a:extLst>
          </p:cNvPr>
          <p:cNvSpPr>
            <a:spLocks noGrp="1"/>
          </p:cNvSpPr>
          <p:nvPr>
            <p:ph type="title"/>
          </p:nvPr>
        </p:nvSpPr>
        <p:spPr/>
        <p:txBody>
          <a:bodyPr/>
          <a:lstStyle/>
          <a:p>
            <a:r>
              <a:rPr lang="zh-HK" altLang="en-US" dirty="0">
                <a:ea typeface="Calibri Light"/>
                <a:cs typeface="Calibri Light"/>
              </a:rPr>
              <a:t>我们想要接触的对象是谁？</a:t>
            </a:r>
            <a:r>
              <a:rPr lang="en-US" dirty="0">
                <a:ea typeface="Calibri Light"/>
                <a:cs typeface="Calibri Light"/>
              </a:rPr>
              <a:t> </a:t>
            </a:r>
            <a:endParaRPr lang="en-US" dirty="0"/>
          </a:p>
        </p:txBody>
      </p:sp>
      <p:sp>
        <p:nvSpPr>
          <p:cNvPr id="3" name="Content Placeholder 2">
            <a:extLst>
              <a:ext uri="{FF2B5EF4-FFF2-40B4-BE49-F238E27FC236}">
                <a16:creationId xmlns:a16="http://schemas.microsoft.com/office/drawing/2014/main" id="{E6F720FA-618C-E35C-FC9C-C045D49ABACF}"/>
              </a:ext>
            </a:extLst>
          </p:cNvPr>
          <p:cNvSpPr>
            <a:spLocks noGrp="1"/>
          </p:cNvSpPr>
          <p:nvPr>
            <p:ph idx="1"/>
          </p:nvPr>
        </p:nvSpPr>
        <p:spPr>
          <a:xfrm>
            <a:off x="1097280" y="1770784"/>
            <a:ext cx="10058400" cy="4622965"/>
          </a:xfrm>
        </p:spPr>
        <p:txBody>
          <a:bodyPr vert="horz" lIns="0" tIns="45720" rIns="0" bIns="45720" rtlCol="0" anchor="t">
            <a:normAutofit fontScale="92500" lnSpcReduction="10000"/>
          </a:bodyPr>
          <a:lstStyle/>
          <a:p>
            <a:pPr marL="457200" indent="-457200">
              <a:buAutoNum type="arabicPeriod"/>
            </a:pPr>
            <a:r>
              <a:rPr lang="zh-HK" altLang="en-US" sz="3500" dirty="0">
                <a:ea typeface="Calibri"/>
                <a:cs typeface="Calibri"/>
              </a:rPr>
              <a:t>已确认：</a:t>
            </a:r>
            <a:r>
              <a:rPr lang="en-US" sz="3500" dirty="0">
                <a:ea typeface="Calibri"/>
                <a:cs typeface="Calibri"/>
              </a:rPr>
              <a:t> </a:t>
            </a:r>
          </a:p>
          <a:p>
            <a:pPr marL="749300" lvl="1" indent="-457200"/>
            <a:r>
              <a:rPr lang="en-US" sz="2600" dirty="0">
                <a:ea typeface="Calibri"/>
                <a:cs typeface="Calibri"/>
              </a:rPr>
              <a:t>Cambridge</a:t>
            </a:r>
            <a:r>
              <a:rPr lang="zh-HK" altLang="en-US" sz="2600" dirty="0">
                <a:ea typeface="Calibri"/>
                <a:cs typeface="Calibri"/>
              </a:rPr>
              <a:t>住房管理局（目标是覆盖公共住房居民及老年人）：</a:t>
            </a:r>
            <a:endParaRPr lang="en-US" sz="2600" dirty="0">
              <a:solidFill>
                <a:srgbClr val="000000"/>
              </a:solidFill>
              <a:ea typeface="Calibri"/>
              <a:cs typeface="Calibri"/>
            </a:endParaRPr>
          </a:p>
          <a:p>
            <a:pPr marL="932180" lvl="2" indent="-457200"/>
            <a:r>
              <a:rPr lang="en-US" sz="2600" dirty="0">
                <a:ea typeface="Calibri"/>
                <a:cs typeface="Calibri"/>
              </a:rPr>
              <a:t>LBJ </a:t>
            </a:r>
            <a:r>
              <a:rPr lang="zh-HK" altLang="en-US" sz="2600" dirty="0">
                <a:ea typeface="Calibri"/>
                <a:cs typeface="Calibri"/>
              </a:rPr>
              <a:t>公寓：日间焦点小组</a:t>
            </a:r>
            <a:endParaRPr lang="en-US" sz="2600" dirty="0">
              <a:solidFill>
                <a:srgbClr val="000000"/>
              </a:solidFill>
              <a:ea typeface="Calibri"/>
              <a:cs typeface="Calibri"/>
            </a:endParaRPr>
          </a:p>
          <a:p>
            <a:pPr marL="932180" lvl="2" indent="-457200"/>
            <a:r>
              <a:rPr lang="en-US" sz="2600" dirty="0">
                <a:ea typeface="Calibri"/>
                <a:cs typeface="Calibri"/>
              </a:rPr>
              <a:t>Putnam Gardens：</a:t>
            </a:r>
            <a:r>
              <a:rPr lang="zh-HK" altLang="en-US" sz="2600" dirty="0">
                <a:ea typeface="Calibri"/>
                <a:cs typeface="Calibri"/>
              </a:rPr>
              <a:t>晚间焦点小组</a:t>
            </a:r>
            <a:r>
              <a:rPr lang="en-US" sz="2600" dirty="0">
                <a:ea typeface="Calibri"/>
                <a:cs typeface="Calibri"/>
              </a:rPr>
              <a:t> </a:t>
            </a:r>
            <a:br>
              <a:rPr lang="en-US" sz="2600" dirty="0">
                <a:ea typeface="Calibri"/>
                <a:cs typeface="Calibri"/>
              </a:rPr>
            </a:br>
            <a:endParaRPr lang="en-US" sz="2600" dirty="0">
              <a:ea typeface="Calibri"/>
              <a:cs typeface="Calibri"/>
            </a:endParaRPr>
          </a:p>
          <a:p>
            <a:pPr marL="457200" indent="-457200">
              <a:buAutoNum type="arabicPeriod"/>
            </a:pPr>
            <a:r>
              <a:rPr lang="zh-HK" altLang="en-US" sz="3500" dirty="0">
                <a:ea typeface="Calibri"/>
                <a:cs typeface="Calibri"/>
              </a:rPr>
              <a:t>潜在接触的群体包括：</a:t>
            </a:r>
            <a:endParaRPr lang="en-US" sz="3500" dirty="0">
              <a:ea typeface="Calibri"/>
              <a:cs typeface="Calibri"/>
            </a:endParaRPr>
          </a:p>
          <a:p>
            <a:pPr marL="749300" lvl="3"/>
            <a:r>
              <a:rPr lang="en-US" altLang="zh-HK" sz="2200" dirty="0">
                <a:highlight>
                  <a:srgbClr val="FFFFFF"/>
                </a:highlight>
                <a:latin typeface="Aptos"/>
                <a:ea typeface="Calibri"/>
                <a:cs typeface="Calibri"/>
              </a:rPr>
              <a:t>1 </a:t>
            </a:r>
            <a:r>
              <a:rPr lang="zh-HK" altLang="en-US" sz="2200" dirty="0">
                <a:highlight>
                  <a:srgbClr val="FFFFFF"/>
                </a:highlight>
                <a:latin typeface="Aptos"/>
                <a:ea typeface="Calibri"/>
                <a:cs typeface="Calibri"/>
              </a:rPr>
              <a:t>月 </a:t>
            </a:r>
            <a:r>
              <a:rPr lang="en-US" altLang="zh-HK" sz="2200" dirty="0">
                <a:highlight>
                  <a:srgbClr val="FFFFFF"/>
                </a:highlight>
                <a:latin typeface="Aptos"/>
                <a:ea typeface="Calibri"/>
                <a:cs typeface="Calibri"/>
              </a:rPr>
              <a:t>28 </a:t>
            </a:r>
            <a:r>
              <a:rPr lang="zh-HK" altLang="en-US" sz="2200" dirty="0">
                <a:highlight>
                  <a:srgbClr val="FFFFFF"/>
                </a:highlight>
                <a:latin typeface="Aptos"/>
                <a:ea typeface="Calibri"/>
                <a:cs typeface="Calibri"/>
              </a:rPr>
              <a:t>日会议建议方案：</a:t>
            </a:r>
            <a:endParaRPr lang="en-US" sz="2200" dirty="0">
              <a:highlight>
                <a:srgbClr val="FFFFFF"/>
              </a:highlight>
              <a:latin typeface="Aptos"/>
              <a:ea typeface="Calibri"/>
              <a:cs typeface="Calibri"/>
            </a:endParaRPr>
          </a:p>
          <a:p>
            <a:pPr marL="932180" lvl="4"/>
            <a:r>
              <a:rPr lang="zh-HK" altLang="en-US" sz="2200" dirty="0">
                <a:highlight>
                  <a:srgbClr val="FFFFFF"/>
                </a:highlight>
                <a:latin typeface="Aptos"/>
                <a:ea typeface="Calibri"/>
                <a:cs typeface="Calibri"/>
              </a:rPr>
              <a:t>青少年焦点小组（可通过学校或青少年中心进行）</a:t>
            </a:r>
          </a:p>
          <a:p>
            <a:pPr marL="932180" lvl="4"/>
            <a:r>
              <a:rPr lang="zh-HK" altLang="en-US" sz="2200" dirty="0">
                <a:highlight>
                  <a:srgbClr val="FFFFFF"/>
                </a:highlight>
                <a:latin typeface="Aptos"/>
                <a:ea typeface="Calibri"/>
                <a:cs typeface="Calibri"/>
              </a:rPr>
              <a:t>教会焦点小组</a:t>
            </a:r>
          </a:p>
          <a:p>
            <a:pPr marL="932180" lvl="4"/>
            <a:r>
              <a:rPr lang="zh-HK" altLang="en-US" sz="2200" dirty="0">
                <a:highlight>
                  <a:srgbClr val="FFFFFF"/>
                </a:highlight>
                <a:latin typeface="Aptos"/>
                <a:ea typeface="Calibri"/>
                <a:cs typeface="Calibri"/>
              </a:rPr>
              <a:t>与 </a:t>
            </a:r>
            <a:r>
              <a:rPr lang="en-US" sz="2200" dirty="0">
                <a:highlight>
                  <a:srgbClr val="FFFFFF"/>
                </a:highlight>
                <a:latin typeface="Aptos"/>
                <a:ea typeface="Calibri"/>
                <a:cs typeface="Calibri"/>
              </a:rPr>
              <a:t>Cambridge </a:t>
            </a:r>
            <a:r>
              <a:rPr lang="zh-HK" altLang="en-US" sz="2200" dirty="0">
                <a:highlight>
                  <a:srgbClr val="FFFFFF"/>
                </a:highlight>
                <a:latin typeface="Aptos"/>
                <a:ea typeface="Calibri"/>
                <a:cs typeface="Calibri"/>
              </a:rPr>
              <a:t>健康联盟（</a:t>
            </a:r>
            <a:r>
              <a:rPr lang="en-US" sz="2200" dirty="0">
                <a:highlight>
                  <a:srgbClr val="FFFFFF"/>
                </a:highlight>
                <a:latin typeface="Aptos"/>
                <a:ea typeface="Calibri"/>
                <a:cs typeface="Calibri"/>
              </a:rPr>
              <a:t>Cambridge Health </a:t>
            </a:r>
          </a:p>
          <a:p>
            <a:pPr marL="749300" lvl="4" indent="0">
              <a:buNone/>
            </a:pPr>
            <a:r>
              <a:rPr lang="en-US" sz="2200" dirty="0">
                <a:highlight>
                  <a:srgbClr val="FFFFFF"/>
                </a:highlight>
                <a:latin typeface="Aptos"/>
                <a:ea typeface="Calibri"/>
                <a:cs typeface="Calibri"/>
              </a:rPr>
              <a:t>    Alliance）</a:t>
            </a:r>
            <a:r>
              <a:rPr lang="zh-HK" altLang="en-US" sz="2200" dirty="0">
                <a:highlight>
                  <a:srgbClr val="FFFFFF"/>
                </a:highlight>
                <a:latin typeface="Aptos"/>
                <a:ea typeface="Calibri"/>
                <a:cs typeface="Calibri"/>
              </a:rPr>
              <a:t>合作</a:t>
            </a:r>
            <a:endParaRPr lang="en-US" sz="2000" dirty="0">
              <a:highlight>
                <a:srgbClr val="FFFFFF"/>
              </a:highlight>
              <a:latin typeface="Aptos"/>
              <a:ea typeface="Calibri"/>
              <a:cs typeface="Calibri"/>
            </a:endParaRPr>
          </a:p>
          <a:p>
            <a:pPr marL="292100" lvl="1" indent="0">
              <a:buNone/>
            </a:pPr>
            <a:r>
              <a:rPr lang="zh-HK" altLang="en-US" sz="2800" b="1" i="1" dirty="0">
                <a:solidFill>
                  <a:schemeClr val="accent1"/>
                </a:solidFill>
                <a:ea typeface="Calibri"/>
                <a:cs typeface="Calibri"/>
              </a:rPr>
              <a:t>还需要优先考虑哪些群体？</a:t>
            </a:r>
            <a:r>
              <a:rPr lang="en-US" sz="2800" b="1" i="1" dirty="0">
                <a:solidFill>
                  <a:schemeClr val="accent1"/>
                </a:solidFill>
                <a:ea typeface="Calibri"/>
                <a:cs typeface="Calibri"/>
              </a:rPr>
              <a:t> </a:t>
            </a:r>
          </a:p>
          <a:p>
            <a:pPr marL="932180" lvl="2" indent="-457200"/>
            <a:endParaRPr lang="en-US" sz="2000" dirty="0">
              <a:ea typeface="Calibri"/>
              <a:cs typeface="Calibri"/>
            </a:endParaRPr>
          </a:p>
          <a:p>
            <a:pPr marL="0" indent="0">
              <a:buNone/>
            </a:pPr>
            <a:endParaRPr lang="en-US" sz="2600" dirty="0">
              <a:ea typeface="Calibri"/>
              <a:cs typeface="Calibri"/>
            </a:endParaRPr>
          </a:p>
          <a:p>
            <a:pPr marL="932180" lvl="2" indent="-457200">
              <a:buAutoNum type="arabicPeriod"/>
            </a:pPr>
            <a:endParaRPr lang="en-US" dirty="0">
              <a:ea typeface="Calibri"/>
              <a:cs typeface="Calibri"/>
            </a:endParaRPr>
          </a:p>
        </p:txBody>
      </p:sp>
      <p:sp>
        <p:nvSpPr>
          <p:cNvPr id="6" name="Content Placeholder 2">
            <a:extLst>
              <a:ext uri="{FF2B5EF4-FFF2-40B4-BE49-F238E27FC236}">
                <a16:creationId xmlns:a16="http://schemas.microsoft.com/office/drawing/2014/main" id="{92752F42-A048-FA1B-7374-6A0FB6A2C6DB}"/>
              </a:ext>
            </a:extLst>
          </p:cNvPr>
          <p:cNvSpPr txBox="1">
            <a:spLocks/>
          </p:cNvSpPr>
          <p:nvPr/>
        </p:nvSpPr>
        <p:spPr>
          <a:xfrm>
            <a:off x="8165189" y="3709040"/>
            <a:ext cx="3775496" cy="2384340"/>
          </a:xfrm>
          <a:prstGeom prst="rect">
            <a:avLst/>
          </a:prstGeom>
        </p:spPr>
        <p:txBody>
          <a:bodyPr vert="horz" lIns="0" tIns="45720" rIns="0" bIns="45720" rtlCol="0" anchor="t">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lnSpc>
                <a:spcPct val="110000"/>
              </a:lnSpc>
              <a:buFont typeface="Wingdings,Sans-Serif" panose="020F0502020204030204" pitchFamily="34" charset="0"/>
              <a:buChar char="§"/>
            </a:pPr>
            <a:r>
              <a:rPr lang="zh-HK" altLang="en-US" sz="2400" dirty="0">
                <a:solidFill>
                  <a:srgbClr val="404040"/>
                </a:solidFill>
                <a:latin typeface="Aptos Narrow"/>
              </a:rPr>
              <a:t>自住房业主</a:t>
            </a:r>
          </a:p>
          <a:p>
            <a:pPr marL="571500" indent="-571500">
              <a:lnSpc>
                <a:spcPct val="110000"/>
              </a:lnSpc>
              <a:buFont typeface="Wingdings,Sans-Serif" panose="020F0502020204030204" pitchFamily="34" charset="0"/>
              <a:buChar char="§"/>
            </a:pPr>
            <a:r>
              <a:rPr lang="zh-HK" altLang="en-US" sz="2400" dirty="0">
                <a:solidFill>
                  <a:srgbClr val="404040"/>
                </a:solidFill>
                <a:latin typeface="Aptos Narrow"/>
              </a:rPr>
              <a:t>非公共住房租户</a:t>
            </a:r>
          </a:p>
          <a:p>
            <a:pPr marL="571500" indent="-571500">
              <a:lnSpc>
                <a:spcPct val="110000"/>
              </a:lnSpc>
              <a:buFont typeface="Wingdings,Sans-Serif" panose="020F0502020204030204" pitchFamily="34" charset="0"/>
              <a:buChar char="§"/>
            </a:pPr>
            <a:r>
              <a:rPr lang="en-US" sz="2400" dirty="0">
                <a:solidFill>
                  <a:srgbClr val="404040"/>
                </a:solidFill>
                <a:latin typeface="Aptos Narrow"/>
              </a:rPr>
              <a:t>Willis-Moore </a:t>
            </a:r>
            <a:r>
              <a:rPr lang="zh-HK" altLang="en-US" sz="2400" dirty="0">
                <a:solidFill>
                  <a:srgbClr val="404040"/>
                </a:solidFill>
                <a:latin typeface="Aptos Narrow"/>
              </a:rPr>
              <a:t>青少年中心（活跃的青少年项目）</a:t>
            </a:r>
          </a:p>
          <a:p>
            <a:pPr marL="571500" indent="-571500">
              <a:lnSpc>
                <a:spcPct val="110000"/>
              </a:lnSpc>
              <a:buFont typeface="Wingdings,Sans-Serif" panose="020F0502020204030204" pitchFamily="34" charset="0"/>
              <a:buChar char="§"/>
            </a:pPr>
            <a:r>
              <a:rPr lang="en-US" altLang="zh-HK" sz="2400" dirty="0">
                <a:solidFill>
                  <a:srgbClr val="404040"/>
                </a:solidFill>
                <a:latin typeface="Aptos Narrow"/>
              </a:rPr>
              <a:t>CHA </a:t>
            </a:r>
            <a:r>
              <a:rPr lang="zh-HK" altLang="en-US" sz="2400" dirty="0">
                <a:solidFill>
                  <a:srgbClr val="404040"/>
                </a:solidFill>
                <a:latin typeface="Aptos Narrow"/>
              </a:rPr>
              <a:t>的其他地点</a:t>
            </a:r>
            <a:endParaRPr lang="en-US" sz="2400" dirty="0">
              <a:solidFill>
                <a:srgbClr val="404040"/>
              </a:solidFill>
              <a:latin typeface="Aptos Narrow"/>
            </a:endParaRPr>
          </a:p>
          <a:p>
            <a:pPr marL="571500" indent="-571500">
              <a:buFont typeface="Wingdings,Sans-Serif" panose="020F0502020204030204" pitchFamily="34" charset="0"/>
              <a:buChar char="§"/>
            </a:pPr>
            <a:endParaRPr lang="en-US" sz="2400" dirty="0">
              <a:solidFill>
                <a:srgbClr val="404040"/>
              </a:solidFill>
              <a:latin typeface="Aptos Narrow"/>
            </a:endParaRPr>
          </a:p>
          <a:p>
            <a:pPr marL="571500" indent="-571500">
              <a:buFont typeface="Wingdings,Sans-Serif" panose="020F0502020204030204" pitchFamily="34" charset="0"/>
              <a:buChar char="§"/>
            </a:pPr>
            <a:endParaRPr lang="en-US" sz="2400" dirty="0">
              <a:solidFill>
                <a:srgbClr val="404040"/>
              </a:solidFill>
              <a:latin typeface="Aptos Narrow"/>
            </a:endParaRPr>
          </a:p>
        </p:txBody>
      </p:sp>
    </p:spTree>
    <p:extLst>
      <p:ext uri="{BB962C8B-B14F-4D97-AF65-F5344CB8AC3E}">
        <p14:creationId xmlns:p14="http://schemas.microsoft.com/office/powerpoint/2010/main" val="279968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8431-1E66-5077-7B20-262304AFEEFF}"/>
              </a:ext>
            </a:extLst>
          </p:cNvPr>
          <p:cNvSpPr>
            <a:spLocks noGrp="1"/>
          </p:cNvSpPr>
          <p:nvPr>
            <p:ph type="title"/>
          </p:nvPr>
        </p:nvSpPr>
        <p:spPr/>
        <p:txBody>
          <a:bodyPr/>
          <a:lstStyle/>
          <a:p>
            <a:r>
              <a:rPr lang="zh-HK" altLang="en-US" dirty="0">
                <a:ea typeface="Calibri Light"/>
                <a:cs typeface="Calibri Light"/>
              </a:rPr>
              <a:t>潜在焦点小组名单 </a:t>
            </a:r>
            <a:r>
              <a:rPr lang="en-US" altLang="zh-HK" dirty="0">
                <a:ea typeface="Calibri Light"/>
                <a:cs typeface="Calibri Light"/>
              </a:rPr>
              <a:t>[</a:t>
            </a:r>
            <a:r>
              <a:rPr lang="zh-HK" altLang="en-US" dirty="0">
                <a:ea typeface="Calibri Light"/>
                <a:cs typeface="Calibri Light"/>
              </a:rPr>
              <a:t>表决</a:t>
            </a:r>
            <a:r>
              <a:rPr lang="en-US" altLang="zh-HK" dirty="0">
                <a:ea typeface="Calibri Light"/>
                <a:cs typeface="Calibri Light"/>
              </a:rPr>
              <a:t>]</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08DCC99F-91C8-0AB7-35DF-4ADD7942F3E7}"/>
              </a:ext>
            </a:extLst>
          </p:cNvPr>
          <p:cNvSpPr>
            <a:spLocks noGrp="1"/>
          </p:cNvSpPr>
          <p:nvPr>
            <p:ph idx="1"/>
          </p:nvPr>
        </p:nvSpPr>
        <p:spPr>
          <a:xfrm>
            <a:off x="1097280" y="1773848"/>
            <a:ext cx="3459193" cy="4095246"/>
          </a:xfrm>
        </p:spPr>
        <p:txBody>
          <a:bodyPr vert="horz" lIns="0" tIns="45720" rIns="0" bIns="45720" rtlCol="0" anchor="t">
            <a:normAutofit/>
          </a:bodyPr>
          <a:lstStyle/>
          <a:p>
            <a:pPr marL="571500" indent="-571500">
              <a:buFont typeface="Wingdings,Sans-Serif" panose="020F0502020204030204" pitchFamily="34" charset="0"/>
              <a:buChar char="§"/>
            </a:pPr>
            <a:r>
              <a:rPr lang="zh-HK" altLang="en-US" sz="2400" dirty="0">
                <a:latin typeface="Aptos Narrow"/>
              </a:rPr>
              <a:t>是否需要修改？</a:t>
            </a:r>
            <a:endParaRPr lang="en-US" altLang="zh-HK" sz="2400" dirty="0">
              <a:latin typeface="Aptos Narrow"/>
            </a:endParaRPr>
          </a:p>
          <a:p>
            <a:pPr marL="571500" indent="-571500">
              <a:buFont typeface="Wingdings,Sans-Serif" panose="020F0502020204030204" pitchFamily="34" charset="0"/>
              <a:buChar char="§"/>
            </a:pPr>
            <a:r>
              <a:rPr lang="zh-HK" altLang="en-US" sz="2400" dirty="0">
                <a:latin typeface="Aptos Narrow"/>
              </a:rPr>
              <a:t>投票</a:t>
            </a:r>
            <a:endParaRPr lang="en-US" sz="2400" dirty="0"/>
          </a:p>
        </p:txBody>
      </p:sp>
      <p:sp>
        <p:nvSpPr>
          <p:cNvPr id="5" name="Content Placeholder 2">
            <a:extLst>
              <a:ext uri="{FF2B5EF4-FFF2-40B4-BE49-F238E27FC236}">
                <a16:creationId xmlns:a16="http://schemas.microsoft.com/office/drawing/2014/main" id="{1C41628E-4F41-8797-C92A-97CB7FEF77AD}"/>
              </a:ext>
            </a:extLst>
          </p:cNvPr>
          <p:cNvSpPr txBox="1">
            <a:spLocks/>
          </p:cNvSpPr>
          <p:nvPr/>
        </p:nvSpPr>
        <p:spPr>
          <a:xfrm>
            <a:off x="4190204" y="1778257"/>
            <a:ext cx="7350035" cy="4095438"/>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buFont typeface="Wingdings,Sans-Serif" panose="020F0502020204030204" pitchFamily="34" charset="0"/>
              <a:buChar char="§"/>
            </a:pPr>
            <a:r>
              <a:rPr lang="en-US" sz="1600" dirty="0">
                <a:solidFill>
                  <a:srgbClr val="404040"/>
                </a:solidFill>
                <a:latin typeface="Aptos Narrow"/>
              </a:rPr>
              <a:t>CHA – LBJ</a:t>
            </a:r>
          </a:p>
          <a:p>
            <a:pPr marL="571500" indent="-571500">
              <a:buFont typeface="Wingdings,Sans-Serif" panose="020F0502020204030204" pitchFamily="34" charset="0"/>
              <a:buChar char="§"/>
            </a:pPr>
            <a:r>
              <a:rPr lang="en-US" sz="1600" dirty="0">
                <a:latin typeface="Aptos Narrow"/>
              </a:rPr>
              <a:t>CHA – Putnam Gardens</a:t>
            </a:r>
          </a:p>
          <a:p>
            <a:pPr marL="571500" indent="-571500">
              <a:buFont typeface="Wingdings,Sans-Serif" panose="020F0502020204030204" pitchFamily="34" charset="0"/>
              <a:buChar char="§"/>
            </a:pPr>
            <a:r>
              <a:rPr lang="zh-HK" altLang="en-US" sz="1600" dirty="0">
                <a:solidFill>
                  <a:srgbClr val="404040"/>
                </a:solidFill>
                <a:latin typeface="Aptos Narrow"/>
              </a:rPr>
              <a:t>自住房业主</a:t>
            </a:r>
          </a:p>
          <a:p>
            <a:pPr marL="571500" indent="-571500">
              <a:buFont typeface="Wingdings,Sans-Serif" panose="020F0502020204030204" pitchFamily="34" charset="0"/>
              <a:buChar char="§"/>
            </a:pPr>
            <a:r>
              <a:rPr lang="zh-HK" altLang="en-US" sz="1600" dirty="0">
                <a:solidFill>
                  <a:srgbClr val="404040"/>
                </a:solidFill>
                <a:latin typeface="Aptos Narrow"/>
              </a:rPr>
              <a:t>非公共住房租户</a:t>
            </a:r>
          </a:p>
          <a:p>
            <a:pPr marL="571500" indent="-571500">
              <a:buFont typeface="Wingdings,Sans-Serif" panose="020F0502020204030204" pitchFamily="34" charset="0"/>
              <a:buChar char="§"/>
            </a:pPr>
            <a:r>
              <a:rPr lang="en-US" sz="1600" dirty="0">
                <a:solidFill>
                  <a:srgbClr val="404040"/>
                </a:solidFill>
                <a:latin typeface="Aptos Narrow"/>
              </a:rPr>
              <a:t>Willis-Moore </a:t>
            </a:r>
            <a:r>
              <a:rPr lang="zh-HK" altLang="en-US" sz="1600" dirty="0">
                <a:solidFill>
                  <a:srgbClr val="404040"/>
                </a:solidFill>
                <a:latin typeface="Aptos Narrow"/>
              </a:rPr>
              <a:t>青少年中心（活跃的青少年项目）</a:t>
            </a:r>
          </a:p>
          <a:p>
            <a:pPr marL="571500" indent="-571500">
              <a:buFont typeface="Wingdings,Sans-Serif" panose="020F0502020204030204" pitchFamily="34" charset="0"/>
              <a:buChar char="§"/>
            </a:pPr>
            <a:r>
              <a:rPr lang="en-US" sz="1600" dirty="0">
                <a:solidFill>
                  <a:srgbClr val="404040"/>
                </a:solidFill>
                <a:latin typeface="Aptos Narrow"/>
              </a:rPr>
              <a:t>CHA </a:t>
            </a:r>
            <a:r>
              <a:rPr lang="zh-HK" altLang="en-US" sz="1600" dirty="0">
                <a:solidFill>
                  <a:srgbClr val="404040"/>
                </a:solidFill>
                <a:latin typeface="Aptos Narrow"/>
              </a:rPr>
              <a:t>的其他地点</a:t>
            </a:r>
          </a:p>
          <a:p>
            <a:pPr marL="571500" indent="-571500">
              <a:buFont typeface="Wingdings,Sans-Serif" panose="020F0502020204030204" pitchFamily="34" charset="0"/>
              <a:buChar char="§"/>
            </a:pPr>
            <a:r>
              <a:rPr lang="zh-HK" altLang="en-US" sz="1600" dirty="0">
                <a:solidFill>
                  <a:srgbClr val="404040"/>
                </a:solidFill>
                <a:latin typeface="Aptos Narrow"/>
              </a:rPr>
              <a:t>青少年焦点小组（可通过学校或青少年中心进行）</a:t>
            </a:r>
          </a:p>
          <a:p>
            <a:pPr marL="571500" indent="-571500">
              <a:buFont typeface="Wingdings,Sans-Serif" panose="020F0502020204030204" pitchFamily="34" charset="0"/>
              <a:buChar char="§"/>
            </a:pPr>
            <a:r>
              <a:rPr lang="zh-HK" altLang="en-US" sz="1600" dirty="0">
                <a:solidFill>
                  <a:srgbClr val="404040"/>
                </a:solidFill>
                <a:latin typeface="Aptos Narrow"/>
              </a:rPr>
              <a:t>教会焦点小组</a:t>
            </a:r>
          </a:p>
          <a:p>
            <a:pPr marL="571500" indent="-571500">
              <a:buFont typeface="Wingdings,Sans-Serif" panose="020F0502020204030204" pitchFamily="34" charset="0"/>
              <a:buChar char="§"/>
            </a:pPr>
            <a:r>
              <a:rPr lang="zh-HK" altLang="en-US" sz="1600" dirty="0">
                <a:solidFill>
                  <a:srgbClr val="404040"/>
                </a:solidFill>
                <a:latin typeface="Aptos Narrow"/>
              </a:rPr>
              <a:t>与 </a:t>
            </a:r>
            <a:r>
              <a:rPr lang="en-US" sz="1600" dirty="0">
                <a:solidFill>
                  <a:srgbClr val="404040"/>
                </a:solidFill>
                <a:latin typeface="Aptos Narrow"/>
              </a:rPr>
              <a:t>Cambridge </a:t>
            </a:r>
            <a:r>
              <a:rPr lang="zh-HK" altLang="en-US" sz="1600" dirty="0">
                <a:solidFill>
                  <a:srgbClr val="404040"/>
                </a:solidFill>
                <a:latin typeface="Aptos Narrow"/>
              </a:rPr>
              <a:t>健康联盟（</a:t>
            </a:r>
            <a:r>
              <a:rPr lang="en-US" sz="1600" dirty="0">
                <a:solidFill>
                  <a:srgbClr val="404040"/>
                </a:solidFill>
                <a:latin typeface="Aptos Narrow"/>
              </a:rPr>
              <a:t>Cambridge Health Alliance）</a:t>
            </a:r>
            <a:r>
              <a:rPr lang="zh-HK" altLang="en-US" sz="1600" dirty="0">
                <a:solidFill>
                  <a:srgbClr val="404040"/>
                </a:solidFill>
                <a:latin typeface="Aptos Narrow"/>
              </a:rPr>
              <a:t>合作</a:t>
            </a:r>
          </a:p>
          <a:p>
            <a:pPr marL="571500" indent="-571500">
              <a:buFont typeface="Wingdings,Sans-Serif" panose="020F0502020204030204" pitchFamily="34" charset="0"/>
              <a:buChar char="§"/>
            </a:pPr>
            <a:r>
              <a:rPr lang="zh-HK" altLang="en-US" sz="1600" dirty="0">
                <a:solidFill>
                  <a:srgbClr val="404040"/>
                </a:solidFill>
                <a:latin typeface="Aptos Narrow"/>
              </a:rPr>
              <a:t>其他公租房地点</a:t>
            </a:r>
            <a:endParaRPr lang="en-US" sz="2400" dirty="0">
              <a:solidFill>
                <a:srgbClr val="404040"/>
              </a:solidFill>
              <a:latin typeface="Aptos Narrow"/>
            </a:endParaRPr>
          </a:p>
        </p:txBody>
      </p:sp>
    </p:spTree>
    <p:extLst>
      <p:ext uri="{BB962C8B-B14F-4D97-AF65-F5344CB8AC3E}">
        <p14:creationId xmlns:p14="http://schemas.microsoft.com/office/powerpoint/2010/main" val="3464980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r>
              <a:rPr lang="zh-HK" altLang="en-US" dirty="0">
                <a:latin typeface="Aptos Display"/>
                <a:ea typeface="Calibri Light"/>
                <a:cs typeface="Calibri Light"/>
              </a:rPr>
              <a:t>焦点小组访谈问题：</a:t>
            </a:r>
            <a:r>
              <a:rPr lang="en-US" dirty="0">
                <a:latin typeface="Aptos Display"/>
                <a:ea typeface="Calibri Light"/>
                <a:cs typeface="Calibri Light"/>
              </a:rPr>
              <a:t> </a:t>
            </a:r>
            <a:br>
              <a:rPr lang="en-US" dirty="0">
                <a:latin typeface="Aptos Display"/>
                <a:ea typeface="Calibri Light"/>
                <a:cs typeface="Calibri Light"/>
              </a:rPr>
            </a:br>
            <a:r>
              <a:rPr lang="en-US" altLang="zh-HK" dirty="0">
                <a:latin typeface="Aptos Display"/>
                <a:ea typeface="Calibri Light"/>
                <a:cs typeface="Calibri Light"/>
              </a:rPr>
              <a:t>1</a:t>
            </a:r>
            <a:r>
              <a:rPr lang="zh-HK" altLang="en-US" dirty="0">
                <a:latin typeface="Aptos Display"/>
                <a:ea typeface="Calibri Light"/>
                <a:cs typeface="Calibri Light"/>
              </a:rPr>
              <a:t>月</a:t>
            </a:r>
            <a:r>
              <a:rPr lang="en-US" altLang="zh-HK" dirty="0">
                <a:latin typeface="Aptos Display"/>
                <a:ea typeface="Calibri Light"/>
                <a:cs typeface="Calibri Light"/>
              </a:rPr>
              <a:t>28</a:t>
            </a:r>
            <a:r>
              <a:rPr lang="zh-HK" altLang="en-US" dirty="0">
                <a:latin typeface="Aptos Display"/>
                <a:ea typeface="Calibri Light"/>
                <a:cs typeface="Calibri Light"/>
              </a:rPr>
              <a:t>日想法：</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798509C3-E18B-9DD7-E188-730FF58E9F3C}"/>
              </a:ext>
            </a:extLst>
          </p:cNvPr>
          <p:cNvSpPr>
            <a:spLocks noGrp="1"/>
          </p:cNvSpPr>
          <p:nvPr>
            <p:ph idx="1"/>
          </p:nvPr>
        </p:nvSpPr>
        <p:spPr>
          <a:xfrm>
            <a:off x="72952" y="2058095"/>
            <a:ext cx="6223417" cy="4023360"/>
          </a:xfrm>
        </p:spPr>
        <p:txBody>
          <a:bodyPr vert="horz" lIns="0" tIns="45720" rIns="0" bIns="45720" rtlCol="0" anchor="t">
            <a:noAutofit/>
          </a:bodyPr>
          <a:lstStyle/>
          <a:p>
            <a:pPr marL="566420" lvl="2"/>
            <a:r>
              <a:rPr lang="zh-HK" altLang="en-US" sz="2400" dirty="0">
                <a:highlight>
                  <a:srgbClr val="FFFFFF"/>
                </a:highlight>
                <a:latin typeface="Aptos"/>
                <a:cs typeface="Segoe UI"/>
              </a:rPr>
              <a:t>在决策前，我们怎么联系到您？</a:t>
            </a:r>
            <a:r>
              <a:rPr lang="en-US" sz="2400" dirty="0">
                <a:highlight>
                  <a:srgbClr val="FFFFFF"/>
                </a:highlight>
                <a:latin typeface="Aptos"/>
                <a:cs typeface="Segoe UI"/>
              </a:rPr>
              <a:t> </a:t>
            </a:r>
          </a:p>
          <a:p>
            <a:pPr marL="566420" lvl="2"/>
            <a:r>
              <a:rPr lang="zh-HK" altLang="en-US" sz="2400" dirty="0">
                <a:highlight>
                  <a:srgbClr val="FFFFFF"/>
                </a:highlight>
                <a:latin typeface="Aptos"/>
                <a:cs typeface="Segoe UI"/>
              </a:rPr>
              <a:t>您知道在 </a:t>
            </a:r>
            <a:r>
              <a:rPr lang="en-US" sz="2400" dirty="0">
                <a:highlight>
                  <a:srgbClr val="FFFFFF"/>
                </a:highlight>
                <a:latin typeface="Aptos"/>
                <a:cs typeface="Segoe UI"/>
              </a:rPr>
              <a:t>DCR </a:t>
            </a:r>
            <a:r>
              <a:rPr lang="zh-HK" altLang="en-US" sz="2400" dirty="0">
                <a:highlight>
                  <a:srgbClr val="FFFFFF"/>
                </a:highlight>
                <a:latin typeface="Aptos"/>
                <a:cs typeface="Segoe UI"/>
              </a:rPr>
              <a:t>应该找哪位负责人？</a:t>
            </a:r>
            <a:r>
              <a:rPr lang="en-US" sz="2400" dirty="0">
                <a:highlight>
                  <a:srgbClr val="FFFFFF"/>
                </a:highlight>
                <a:latin typeface="Aptos"/>
                <a:cs typeface="Segoe UI"/>
              </a:rPr>
              <a:t> </a:t>
            </a:r>
          </a:p>
          <a:p>
            <a:pPr marL="566420" lvl="2"/>
            <a:r>
              <a:rPr lang="zh-HK" altLang="en-US" sz="2400" dirty="0">
                <a:highlight>
                  <a:srgbClr val="FFFFFF"/>
                </a:highlight>
                <a:latin typeface="Aptos"/>
                <a:cs typeface="Segoe UI"/>
              </a:rPr>
              <a:t>您有关注吗？您在意吗？</a:t>
            </a:r>
            <a:endParaRPr lang="en-US" sz="2400" dirty="0">
              <a:highlight>
                <a:srgbClr val="FFFFFF"/>
              </a:highlight>
              <a:latin typeface="Aptos"/>
              <a:cs typeface="Segoe UI"/>
            </a:endParaRPr>
          </a:p>
          <a:p>
            <a:pPr marL="566420" lvl="2"/>
            <a:r>
              <a:rPr lang="zh-HK" altLang="en-US" sz="2400" dirty="0">
                <a:highlight>
                  <a:srgbClr val="FFFFFF"/>
                </a:highlight>
                <a:latin typeface="Aptos"/>
                <a:cs typeface="Segoe UI"/>
              </a:rPr>
              <a:t>您知道自己可以发声吗？</a:t>
            </a:r>
            <a:r>
              <a:rPr lang="en-US" sz="2400" dirty="0">
                <a:highlight>
                  <a:srgbClr val="FFFFFF"/>
                </a:highlight>
                <a:latin typeface="Aptos"/>
                <a:cs typeface="Segoe UI"/>
              </a:rPr>
              <a:t> </a:t>
            </a:r>
          </a:p>
          <a:p>
            <a:pPr marL="566420" lvl="2"/>
            <a:r>
              <a:rPr lang="zh-HK" altLang="en-US" sz="2400" dirty="0">
                <a:highlight>
                  <a:srgbClr val="FFFFFF"/>
                </a:highlight>
                <a:latin typeface="Aptos"/>
                <a:cs typeface="Segoe UI"/>
              </a:rPr>
              <a:t>您希望别人以怎样的方式听到您的声音？</a:t>
            </a:r>
            <a:r>
              <a:rPr lang="en-US" sz="2400" dirty="0">
                <a:highlight>
                  <a:srgbClr val="FFFFFF"/>
                </a:highlight>
                <a:latin typeface="Aptos"/>
                <a:cs typeface="Segoe UI"/>
              </a:rPr>
              <a:t> </a:t>
            </a:r>
            <a:endParaRPr lang="en-US" sz="2400" dirty="0">
              <a:highlight>
                <a:srgbClr val="FFFFFF"/>
              </a:highlight>
              <a:latin typeface="Aptos"/>
              <a:ea typeface="Calibri" panose="020F0502020204030204"/>
              <a:cs typeface="Calibri" panose="020F0502020204030204"/>
            </a:endParaRPr>
          </a:p>
          <a:p>
            <a:pPr marL="566420" lvl="2"/>
            <a:r>
              <a:rPr lang="en-US" sz="2400" dirty="0">
                <a:highlight>
                  <a:srgbClr val="FFFFFF"/>
                </a:highlight>
                <a:latin typeface="Aptos"/>
                <a:cs typeface="Segoe UI"/>
              </a:rPr>
              <a:t>DCR/EEA </a:t>
            </a:r>
            <a:r>
              <a:rPr lang="zh-HK" altLang="en-US" sz="2400" dirty="0">
                <a:highlight>
                  <a:srgbClr val="FFFFFF"/>
                </a:highlight>
                <a:latin typeface="Aptos"/>
                <a:cs typeface="Segoe UI"/>
              </a:rPr>
              <a:t>应如何缓解或处理社区累积的负面影响？</a:t>
            </a:r>
            <a:r>
              <a:rPr lang="en-US" sz="2400" dirty="0">
                <a:highlight>
                  <a:srgbClr val="FFFFFF"/>
                </a:highlight>
                <a:latin typeface="Aptos"/>
                <a:cs typeface="Segoe UI"/>
              </a:rPr>
              <a:t> </a:t>
            </a:r>
          </a:p>
          <a:p>
            <a:pPr marL="566420" lvl="2"/>
            <a:r>
              <a:rPr lang="zh-HK" altLang="en-US" sz="2400" dirty="0">
                <a:highlight>
                  <a:srgbClr val="FFFFFF"/>
                </a:highlight>
                <a:latin typeface="Aptos"/>
                <a:cs typeface="Segoe UI"/>
              </a:rPr>
              <a:t>您了解 </a:t>
            </a:r>
            <a:r>
              <a:rPr lang="en-US" sz="2400" dirty="0">
                <a:highlight>
                  <a:srgbClr val="FFFFFF"/>
                </a:highlight>
                <a:latin typeface="Aptos"/>
                <a:cs typeface="Segoe UI"/>
              </a:rPr>
              <a:t>DCR</a:t>
            </a:r>
            <a:r>
              <a:rPr lang="zh-HK" altLang="en-US" sz="2400" dirty="0">
                <a:highlight>
                  <a:srgbClr val="FFFFFF"/>
                </a:highlight>
                <a:latin typeface="Aptos"/>
                <a:cs typeface="Segoe UI"/>
              </a:rPr>
              <a:t>和他们的职责吗？</a:t>
            </a:r>
            <a:r>
              <a:rPr lang="en-US" sz="2400" dirty="0">
                <a:highlight>
                  <a:srgbClr val="FFFFFF"/>
                </a:highlight>
                <a:latin typeface="Aptos"/>
                <a:cs typeface="Segoe UI"/>
              </a:rPr>
              <a:t> </a:t>
            </a:r>
            <a:endParaRPr lang="en-US" sz="2400" dirty="0">
              <a:solidFill>
                <a:srgbClr val="000000"/>
              </a:solidFill>
              <a:highlight>
                <a:srgbClr val="FFFFFF"/>
              </a:highlight>
              <a:latin typeface="Aptos"/>
              <a:cs typeface="Segoe UI"/>
            </a:endParaRPr>
          </a:p>
          <a:p>
            <a:pPr marL="566420" lvl="2"/>
            <a:endParaRPr lang="en-US" sz="2400" dirty="0">
              <a:highlight>
                <a:srgbClr val="FFFFFF"/>
              </a:highlight>
              <a:latin typeface="Aptos"/>
              <a:cs typeface="Segoe UI"/>
            </a:endParaRPr>
          </a:p>
          <a:p>
            <a:pPr marL="566420" lvl="2"/>
            <a:endParaRPr lang="en-US" sz="2400" dirty="0">
              <a:highlight>
                <a:srgbClr val="FFFFFF"/>
              </a:highlight>
              <a:latin typeface="Aptos"/>
              <a:cs typeface="Segoe UI"/>
            </a:endParaRPr>
          </a:p>
          <a:p>
            <a:endParaRPr lang="en-US" sz="1600" dirty="0">
              <a:solidFill>
                <a:srgbClr val="333333"/>
              </a:solidFill>
              <a:highlight>
                <a:srgbClr val="FFFFFF"/>
              </a:highlight>
              <a:latin typeface="Segoe UI"/>
              <a:ea typeface="Calibri" panose="020F0502020204030204"/>
              <a:cs typeface="Segoe UI"/>
            </a:endParaRPr>
          </a:p>
          <a:p>
            <a:endParaRPr lang="en-US" dirty="0">
              <a:solidFill>
                <a:srgbClr val="404040"/>
              </a:solidFill>
              <a:latin typeface="Calibri" panose="020F0502020204030204"/>
              <a:ea typeface="Calibri" panose="020F0502020204030204"/>
              <a:cs typeface="Calibri"/>
            </a:endParaRPr>
          </a:p>
        </p:txBody>
      </p:sp>
      <p:sp>
        <p:nvSpPr>
          <p:cNvPr id="13" name="Content Placeholder 3">
            <a:extLst>
              <a:ext uri="{FF2B5EF4-FFF2-40B4-BE49-F238E27FC236}">
                <a16:creationId xmlns:a16="http://schemas.microsoft.com/office/drawing/2014/main" id="{318E2053-F2AE-6AA4-23D9-6ED955C9B9F3}"/>
              </a:ext>
            </a:extLst>
          </p:cNvPr>
          <p:cNvSpPr txBox="1">
            <a:spLocks/>
          </p:cNvSpPr>
          <p:nvPr/>
        </p:nvSpPr>
        <p:spPr>
          <a:xfrm>
            <a:off x="5971583" y="1710823"/>
            <a:ext cx="5860754" cy="4023360"/>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66420" lvl="2"/>
            <a:endParaRPr lang="en-US" sz="2000" dirty="0">
              <a:highlight>
                <a:srgbClr val="FFFFFF"/>
              </a:highlight>
              <a:latin typeface="Aptos"/>
              <a:cs typeface="Segoe UI"/>
            </a:endParaRPr>
          </a:p>
          <a:p>
            <a:pPr marL="566420" lvl="2"/>
            <a:r>
              <a:rPr lang="zh-HK" altLang="en-US" sz="2400" dirty="0">
                <a:highlight>
                  <a:srgbClr val="FFFFFF"/>
                </a:highlight>
                <a:latin typeface="Aptos"/>
                <a:cs typeface="Segoe UI"/>
              </a:rPr>
              <a:t>您知道有哪些您可以加入的活动吗？</a:t>
            </a:r>
            <a:endParaRPr lang="en-US" sz="2400" dirty="0">
              <a:highlight>
                <a:srgbClr val="FFFFFF"/>
              </a:highlight>
              <a:latin typeface="Aptos"/>
              <a:cs typeface="Segoe UI"/>
            </a:endParaRPr>
          </a:p>
          <a:p>
            <a:pPr marL="566420" lvl="2"/>
            <a:r>
              <a:rPr lang="zh-HK" altLang="en-US" sz="2400" dirty="0">
                <a:highlight>
                  <a:srgbClr val="FFFFFF"/>
                </a:highlight>
                <a:latin typeface="Aptos"/>
                <a:cs typeface="Segoe UI"/>
              </a:rPr>
              <a:t>什么情况会让您愿意参与？</a:t>
            </a:r>
            <a:endParaRPr lang="en-US" sz="2400" dirty="0">
              <a:highlight>
                <a:srgbClr val="FFFFFF"/>
              </a:highlight>
              <a:latin typeface="Aptos"/>
              <a:ea typeface="Calibri" panose="020F0502020204030204"/>
              <a:cs typeface="Calibri" panose="020F0502020204030204"/>
            </a:endParaRPr>
          </a:p>
          <a:p>
            <a:pPr marL="566420" lvl="2"/>
            <a:r>
              <a:rPr lang="zh-HK" altLang="en-US" sz="2400" dirty="0">
                <a:highlight>
                  <a:srgbClr val="FFFFFF"/>
                </a:highlight>
                <a:latin typeface="Aptos"/>
                <a:cs typeface="Segoe UI"/>
              </a:rPr>
              <a:t>关于归属感的提问。</a:t>
            </a:r>
            <a:endParaRPr lang="en-US" altLang="zh-HK" sz="2400" dirty="0">
              <a:highlight>
                <a:srgbClr val="FFFFFF"/>
              </a:highlight>
              <a:latin typeface="Aptos"/>
              <a:cs typeface="Segoe UI"/>
            </a:endParaRPr>
          </a:p>
          <a:p>
            <a:pPr marL="566420" lvl="2"/>
            <a:r>
              <a:rPr lang="zh-HK" altLang="en-US" sz="2400" dirty="0">
                <a:highlight>
                  <a:srgbClr val="FFFFFF"/>
                </a:highlight>
                <a:latin typeface="Aptos"/>
                <a:cs typeface="Segoe UI"/>
              </a:rPr>
              <a:t>回顾过往的流程（例如 </a:t>
            </a:r>
            <a:r>
              <a:rPr lang="en-US" sz="2400" dirty="0">
                <a:highlight>
                  <a:srgbClr val="FFFFFF"/>
                </a:highlight>
                <a:latin typeface="Aptos"/>
                <a:cs typeface="Segoe UI"/>
              </a:rPr>
              <a:t>Magazine Beach </a:t>
            </a:r>
            <a:r>
              <a:rPr lang="zh-HK" altLang="en-US" sz="2400" dirty="0">
                <a:highlight>
                  <a:srgbClr val="FFFFFF"/>
                </a:highlight>
                <a:latin typeface="Aptos"/>
                <a:cs typeface="Segoe UI"/>
              </a:rPr>
              <a:t>总体规划项目）：当时的具体流程是怎样？有需要改进什么？应如何改进？</a:t>
            </a:r>
            <a:endParaRPr lang="en-US" sz="2400" dirty="0">
              <a:highlight>
                <a:srgbClr val="FFFFFF"/>
              </a:highlight>
              <a:latin typeface="Aptos"/>
              <a:cs typeface="Segoe UI"/>
            </a:endParaRPr>
          </a:p>
          <a:p>
            <a:pPr marL="566420" lvl="2"/>
            <a:r>
              <a:rPr lang="zh-HK" altLang="en-US" sz="2400" dirty="0">
                <a:highlight>
                  <a:srgbClr val="FFFFFF"/>
                </a:highlight>
                <a:latin typeface="Aptos"/>
                <a:cs typeface="Segoe UI"/>
              </a:rPr>
              <a:t>如何解决长期居民与新迁入居民之间的矛盾？</a:t>
            </a:r>
            <a:endParaRPr lang="en-US" sz="2400" dirty="0">
              <a:highlight>
                <a:srgbClr val="FFFFFF"/>
              </a:highlight>
              <a:latin typeface="Aptos"/>
              <a:cs typeface="Segoe UI"/>
            </a:endParaRPr>
          </a:p>
          <a:p>
            <a:pPr marL="566420" lvl="2"/>
            <a:endParaRPr lang="en-US" sz="2400" dirty="0">
              <a:highlight>
                <a:srgbClr val="FFFFFF"/>
              </a:highlight>
              <a:latin typeface="Aptos"/>
              <a:cs typeface="Segoe UI"/>
            </a:endParaRPr>
          </a:p>
          <a:p>
            <a:pPr marL="566420" lvl="2"/>
            <a:endParaRPr lang="en-US" sz="2400" dirty="0">
              <a:highlight>
                <a:srgbClr val="FFFFFF"/>
              </a:highlight>
              <a:latin typeface="Aptos"/>
              <a:cs typeface="Segoe UI"/>
            </a:endParaRPr>
          </a:p>
          <a:p>
            <a:endParaRPr lang="en-US" sz="1600" dirty="0">
              <a:solidFill>
                <a:srgbClr val="333333"/>
              </a:solidFill>
              <a:highlight>
                <a:srgbClr val="FFFFFF"/>
              </a:highlight>
              <a:latin typeface="Segoe UI"/>
              <a:ea typeface="Calibri" panose="020F0502020204030204"/>
              <a:cs typeface="Segoe UI"/>
            </a:endParaRPr>
          </a:p>
          <a:p>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800528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8A3D4-87AF-8B23-86C6-B295F92BF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2ED83-F63E-DA27-63BF-179484FE3E09}"/>
              </a:ext>
            </a:extLst>
          </p:cNvPr>
          <p:cNvSpPr>
            <a:spLocks noGrp="1"/>
          </p:cNvSpPr>
          <p:nvPr>
            <p:ph type="title"/>
          </p:nvPr>
        </p:nvSpPr>
        <p:spPr/>
        <p:txBody>
          <a:bodyPr/>
          <a:lstStyle/>
          <a:p>
            <a:r>
              <a:rPr lang="zh-HK" altLang="en-US" dirty="0">
                <a:latin typeface="Aptos Display"/>
                <a:ea typeface="Calibri Light"/>
                <a:cs typeface="Calibri Light"/>
              </a:rPr>
              <a:t>焦点小组访谈问题：</a:t>
            </a:r>
            <a:br>
              <a:rPr lang="zh-HK" altLang="en-US" dirty="0">
                <a:latin typeface="Aptos Display"/>
                <a:ea typeface="Calibri Light"/>
                <a:cs typeface="Calibri Light"/>
              </a:rPr>
            </a:br>
            <a:r>
              <a:rPr lang="zh-HK" altLang="en-US" dirty="0">
                <a:latin typeface="Aptos Display"/>
                <a:ea typeface="Calibri Light"/>
                <a:cs typeface="Calibri Light"/>
              </a:rPr>
              <a:t>邮件建议内容：</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C1E25132-AF6C-3647-FE32-2EF8EA7DFB95}"/>
              </a:ext>
            </a:extLst>
          </p:cNvPr>
          <p:cNvSpPr>
            <a:spLocks noGrp="1"/>
          </p:cNvSpPr>
          <p:nvPr>
            <p:ph idx="1"/>
          </p:nvPr>
        </p:nvSpPr>
        <p:spPr>
          <a:xfrm>
            <a:off x="617457" y="2008128"/>
            <a:ext cx="10938304" cy="4023360"/>
          </a:xfrm>
        </p:spPr>
        <p:txBody>
          <a:bodyPr vert="horz" lIns="0" tIns="45720" rIns="0" bIns="45720" rtlCol="0" anchor="t">
            <a:noAutofit/>
          </a:bodyPr>
          <a:lstStyle/>
          <a:p>
            <a:pPr marL="383540" lvl="2" indent="0">
              <a:buNone/>
            </a:pPr>
            <a:r>
              <a:rPr lang="en-US" sz="2400" dirty="0">
                <a:highlight>
                  <a:srgbClr val="FFFFFF"/>
                </a:highlight>
                <a:latin typeface="Aptos"/>
                <a:ea typeface="+mn-lt"/>
                <a:cs typeface="Segoe UI"/>
              </a:rPr>
              <a:t>1.</a:t>
            </a:r>
            <a:r>
              <a:rPr lang="zh-HK" altLang="en-US" sz="2400" dirty="0">
                <a:highlight>
                  <a:srgbClr val="FFFFFF"/>
                </a:highlight>
                <a:latin typeface="Aptos"/>
                <a:ea typeface="+mn-lt"/>
                <a:cs typeface="Segoe UI"/>
              </a:rPr>
              <a:t>您对 </a:t>
            </a:r>
            <a:r>
              <a:rPr lang="en-US" sz="2400" dirty="0">
                <a:highlight>
                  <a:srgbClr val="FFFFFF"/>
                </a:highlight>
                <a:latin typeface="Aptos"/>
                <a:ea typeface="+mn-lt"/>
                <a:cs typeface="Segoe UI"/>
              </a:rPr>
              <a:t>DCR </a:t>
            </a:r>
            <a:r>
              <a:rPr lang="zh-HK" altLang="en-US" sz="2400" dirty="0">
                <a:highlight>
                  <a:srgbClr val="FFFFFF"/>
                </a:highlight>
                <a:latin typeface="Aptos"/>
                <a:ea typeface="+mn-lt"/>
                <a:cs typeface="Segoe UI"/>
              </a:rPr>
              <a:t>在纪念大道（</a:t>
            </a:r>
            <a:r>
              <a:rPr lang="en-US" sz="2400" dirty="0">
                <a:highlight>
                  <a:srgbClr val="FFFFFF"/>
                </a:highlight>
                <a:latin typeface="Aptos"/>
                <a:ea typeface="+mn-lt"/>
                <a:cs typeface="Segoe UI"/>
              </a:rPr>
              <a:t>Memorial Drive）</a:t>
            </a:r>
            <a:r>
              <a:rPr lang="zh-HK" altLang="en-US" sz="2400" dirty="0">
                <a:highlight>
                  <a:srgbClr val="FFFFFF"/>
                </a:highlight>
                <a:latin typeface="Aptos"/>
                <a:ea typeface="+mn-lt"/>
                <a:cs typeface="Segoe UI"/>
              </a:rPr>
              <a:t>所做出的决策（例如活动安排、交通管理、休闲使用等方面）有多了解？</a:t>
            </a:r>
            <a:endParaRPr lang="en-US" sz="2400" dirty="0">
              <a:solidFill>
                <a:srgbClr val="000000"/>
              </a:solidFill>
              <a:highlight>
                <a:srgbClr val="FFFFFF"/>
              </a:highlight>
              <a:latin typeface="Aptos"/>
              <a:ea typeface="+mn-lt"/>
              <a:cs typeface="Segoe UI"/>
            </a:endParaRPr>
          </a:p>
          <a:p>
            <a:pPr marL="383540" lvl="2" indent="0">
              <a:buNone/>
            </a:pPr>
            <a:r>
              <a:rPr lang="en-US" sz="2400" dirty="0">
                <a:highlight>
                  <a:srgbClr val="FFFFFF"/>
                </a:highlight>
                <a:latin typeface="Aptos"/>
                <a:ea typeface="+mn-lt"/>
                <a:cs typeface="Segoe UI"/>
              </a:rPr>
              <a:t>2. DCR  </a:t>
            </a:r>
            <a:r>
              <a:rPr lang="zh-HK" altLang="en-US" sz="2400" dirty="0">
                <a:highlight>
                  <a:srgbClr val="FFFFFF"/>
                </a:highlight>
                <a:latin typeface="Aptos"/>
                <a:ea typeface="+mn-lt"/>
                <a:cs typeface="Segoe UI"/>
              </a:rPr>
              <a:t>对 </a:t>
            </a:r>
            <a:r>
              <a:rPr lang="en-US" sz="2400" dirty="0">
                <a:highlight>
                  <a:srgbClr val="FFFFFF"/>
                </a:highlight>
                <a:latin typeface="Aptos"/>
                <a:ea typeface="+mn-lt"/>
                <a:cs typeface="Segoe UI"/>
              </a:rPr>
              <a:t>Memorial Drive </a:t>
            </a:r>
            <a:r>
              <a:rPr lang="zh-HK" altLang="en-US" sz="2400" dirty="0">
                <a:highlight>
                  <a:srgbClr val="FFFFFF"/>
                </a:highlight>
                <a:latin typeface="Aptos"/>
                <a:ea typeface="+mn-lt"/>
                <a:cs typeface="Segoe UI"/>
              </a:rPr>
              <a:t>的决策在哪些具体方面对您的生活品质产生了影响？</a:t>
            </a:r>
            <a:r>
              <a:rPr lang="en-US" sz="2400" dirty="0">
                <a:highlight>
                  <a:srgbClr val="FFFFFF"/>
                </a:highlight>
                <a:latin typeface="Aptos"/>
                <a:ea typeface="+mn-lt"/>
                <a:cs typeface="Segoe UI"/>
              </a:rPr>
              <a:t> </a:t>
            </a:r>
            <a:endParaRPr lang="en-US" sz="2400" dirty="0">
              <a:solidFill>
                <a:srgbClr val="000000"/>
              </a:solidFill>
              <a:highlight>
                <a:srgbClr val="FFFFFF"/>
              </a:highlight>
              <a:latin typeface="Aptos"/>
              <a:ea typeface="+mn-lt"/>
              <a:cs typeface="Segoe UI"/>
            </a:endParaRPr>
          </a:p>
          <a:p>
            <a:pPr marL="383540" lvl="2" indent="0">
              <a:buNone/>
            </a:pPr>
            <a:r>
              <a:rPr lang="en-US" sz="2400" dirty="0">
                <a:highlight>
                  <a:srgbClr val="FFFFFF"/>
                </a:highlight>
                <a:latin typeface="Aptos"/>
                <a:ea typeface="+mn-lt"/>
                <a:cs typeface="Segoe UI"/>
              </a:rPr>
              <a:t>3.</a:t>
            </a:r>
            <a:r>
              <a:rPr lang="zh-HK" altLang="en-US" sz="2400" dirty="0">
                <a:highlight>
                  <a:srgbClr val="FFFFFF"/>
                </a:highlight>
                <a:latin typeface="Aptos"/>
                <a:ea typeface="+mn-lt"/>
                <a:cs typeface="Segoe UI"/>
              </a:rPr>
              <a:t>社区居民可以通过哪些有效渠道获取信息并与 </a:t>
            </a:r>
            <a:r>
              <a:rPr lang="en-US" sz="2400" dirty="0">
                <a:highlight>
                  <a:srgbClr val="FFFFFF"/>
                </a:highlight>
                <a:latin typeface="Aptos"/>
                <a:ea typeface="+mn-lt"/>
                <a:cs typeface="Segoe UI"/>
              </a:rPr>
              <a:t>DCR </a:t>
            </a:r>
            <a:r>
              <a:rPr lang="zh-HK" altLang="en-US" sz="2400" dirty="0">
                <a:highlight>
                  <a:srgbClr val="FFFFFF"/>
                </a:highlight>
                <a:latin typeface="Aptos"/>
                <a:ea typeface="+mn-lt"/>
                <a:cs typeface="Segoe UI"/>
              </a:rPr>
              <a:t>保持沟通？</a:t>
            </a:r>
            <a:endParaRPr lang="en-US" sz="2400" dirty="0">
              <a:solidFill>
                <a:srgbClr val="000000"/>
              </a:solidFill>
              <a:highlight>
                <a:srgbClr val="FFFFFF"/>
              </a:highlight>
              <a:latin typeface="Aptos"/>
              <a:ea typeface="+mn-lt"/>
              <a:cs typeface="Segoe UI"/>
            </a:endParaRPr>
          </a:p>
          <a:p>
            <a:pPr marL="383540" lvl="2" indent="0">
              <a:buNone/>
            </a:pPr>
            <a:r>
              <a:rPr lang="en-US" sz="2400" dirty="0">
                <a:highlight>
                  <a:srgbClr val="FFFFFF"/>
                </a:highlight>
                <a:latin typeface="Aptos"/>
                <a:ea typeface="+mn-lt"/>
                <a:cs typeface="Segoe UI"/>
              </a:rPr>
              <a:t>4.</a:t>
            </a:r>
            <a:r>
              <a:rPr lang="zh-HK" altLang="en-US" sz="2400" dirty="0">
                <a:highlight>
                  <a:srgbClr val="FFFFFF"/>
                </a:highlight>
                <a:latin typeface="Aptos"/>
                <a:ea typeface="+mn-lt"/>
                <a:cs typeface="Segoe UI"/>
              </a:rPr>
              <a:t>如果有机会持续参与 </a:t>
            </a:r>
            <a:r>
              <a:rPr lang="en-US" sz="2400" dirty="0">
                <a:highlight>
                  <a:srgbClr val="FFFFFF"/>
                </a:highlight>
                <a:latin typeface="Aptos"/>
                <a:ea typeface="+mn-lt"/>
                <a:cs typeface="Segoe UI"/>
              </a:rPr>
              <a:t>DCR </a:t>
            </a:r>
            <a:r>
              <a:rPr lang="zh-HK" altLang="en-US" sz="2400" dirty="0">
                <a:highlight>
                  <a:srgbClr val="FFFFFF"/>
                </a:highlight>
                <a:latin typeface="Aptos"/>
                <a:ea typeface="+mn-lt"/>
                <a:cs typeface="Segoe UI"/>
              </a:rPr>
              <a:t>的相关事务，您希望以怎样的形式参与？</a:t>
            </a:r>
            <a:endParaRPr lang="en-US" sz="2400" dirty="0">
              <a:solidFill>
                <a:srgbClr val="000000"/>
              </a:solidFill>
              <a:highlight>
                <a:srgbClr val="FFFFFF"/>
              </a:highlight>
              <a:latin typeface="Aptos"/>
              <a:ea typeface="+mn-lt"/>
              <a:cs typeface="Segoe UI"/>
            </a:endParaRPr>
          </a:p>
          <a:p>
            <a:pPr marL="383540" lvl="2" indent="0">
              <a:buNone/>
            </a:pPr>
            <a:r>
              <a:rPr lang="en-US" sz="2400" dirty="0">
                <a:highlight>
                  <a:srgbClr val="FFFFFF"/>
                </a:highlight>
                <a:latin typeface="Aptos"/>
                <a:ea typeface="+mn-lt"/>
                <a:cs typeface="Segoe UI"/>
              </a:rPr>
              <a:t>5.</a:t>
            </a:r>
            <a:r>
              <a:rPr lang="zh-HK" altLang="en-US" sz="2400" dirty="0">
                <a:highlight>
                  <a:srgbClr val="FFFFFF"/>
                </a:highlight>
                <a:latin typeface="Aptos"/>
                <a:ea typeface="+mn-lt"/>
                <a:cs typeface="Segoe UI"/>
              </a:rPr>
              <a:t>您是否了解  </a:t>
            </a:r>
            <a:r>
              <a:rPr lang="en-US" sz="2400" dirty="0">
                <a:highlight>
                  <a:srgbClr val="FFFFFF"/>
                </a:highlight>
                <a:latin typeface="Aptos"/>
                <a:ea typeface="+mn-lt"/>
                <a:cs typeface="Segoe UI"/>
              </a:rPr>
              <a:t>DCR </a:t>
            </a:r>
            <a:r>
              <a:rPr lang="zh-HK" altLang="en-US" sz="2400" dirty="0">
                <a:highlight>
                  <a:srgbClr val="FFFFFF"/>
                </a:highlight>
                <a:latin typeface="Aptos"/>
                <a:ea typeface="+mn-lt"/>
                <a:cs typeface="Segoe UI"/>
              </a:rPr>
              <a:t>及其附属机构所提供的项目？如果了解，具体有哪些？</a:t>
            </a:r>
            <a:endParaRPr lang="en-US" sz="2400" dirty="0">
              <a:solidFill>
                <a:srgbClr val="000000"/>
              </a:solidFill>
              <a:highlight>
                <a:srgbClr val="FFFFFF"/>
              </a:highlight>
              <a:latin typeface="Aptos"/>
              <a:cs typeface="Segoe UI"/>
            </a:endParaRPr>
          </a:p>
          <a:p>
            <a:pPr marL="566420" lvl="2"/>
            <a:endParaRPr lang="en-US" sz="2400" dirty="0">
              <a:highlight>
                <a:srgbClr val="FFFFFF"/>
              </a:highlight>
              <a:latin typeface="Aptos"/>
              <a:cs typeface="Segoe UI"/>
            </a:endParaRPr>
          </a:p>
          <a:p>
            <a:pPr marL="566420" lvl="2"/>
            <a:endParaRPr lang="en-US" sz="2400" dirty="0">
              <a:highlight>
                <a:srgbClr val="FFFFFF"/>
              </a:highlight>
              <a:latin typeface="Aptos"/>
              <a:cs typeface="Segoe UI"/>
            </a:endParaRPr>
          </a:p>
          <a:p>
            <a:endParaRPr lang="en-US" sz="1600" dirty="0">
              <a:solidFill>
                <a:srgbClr val="333333"/>
              </a:solidFill>
              <a:highlight>
                <a:srgbClr val="FFFFFF"/>
              </a:highlight>
              <a:latin typeface="Segoe UI"/>
              <a:ea typeface="Calibri" panose="020F0502020204030204"/>
              <a:cs typeface="Segoe UI"/>
            </a:endParaRPr>
          </a:p>
          <a:p>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466644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F7C8D-5830-4ADB-6315-F2EEE4A3D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C12751-39B7-6679-2270-90E63267198F}"/>
              </a:ext>
            </a:extLst>
          </p:cNvPr>
          <p:cNvSpPr>
            <a:spLocks noGrp="1"/>
          </p:cNvSpPr>
          <p:nvPr>
            <p:ph type="title" idx="4294967295"/>
          </p:nvPr>
        </p:nvSpPr>
        <p:spPr>
          <a:xfrm>
            <a:off x="620038" y="301669"/>
            <a:ext cx="10058400" cy="687387"/>
          </a:xfrm>
        </p:spPr>
        <p:txBody>
          <a:bodyPr>
            <a:normAutofit fontScale="90000"/>
          </a:bodyPr>
          <a:lstStyle/>
          <a:p>
            <a:r>
              <a:rPr lang="zh-HK" altLang="en-US" dirty="0">
                <a:latin typeface="Aptos Display"/>
                <a:ea typeface="Calibri Light"/>
                <a:cs typeface="Calibri Light"/>
              </a:rPr>
              <a:t>焦点小组问题补充</a:t>
            </a:r>
            <a:endParaRPr lang="en-US" dirty="0">
              <a:latin typeface="Aptos Display"/>
              <a:ea typeface="Calibri Light"/>
              <a:cs typeface="Calibri Light"/>
            </a:endParaRPr>
          </a:p>
        </p:txBody>
      </p:sp>
      <p:sp>
        <p:nvSpPr>
          <p:cNvPr id="3" name="TextBox 2">
            <a:extLst>
              <a:ext uri="{FF2B5EF4-FFF2-40B4-BE49-F238E27FC236}">
                <a16:creationId xmlns:a16="http://schemas.microsoft.com/office/drawing/2014/main" id="{CB8CED1F-6245-79A0-BD33-298E994AC6FE}"/>
              </a:ext>
            </a:extLst>
          </p:cNvPr>
          <p:cNvSpPr txBox="1"/>
          <p:nvPr/>
        </p:nvSpPr>
        <p:spPr>
          <a:xfrm>
            <a:off x="203548" y="1323062"/>
            <a:ext cx="11438349" cy="43519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83540" lvl="2">
              <a:lnSpc>
                <a:spcPct val="90000"/>
              </a:lnSpc>
              <a:spcBef>
                <a:spcPts val="200"/>
              </a:spcBef>
              <a:spcAft>
                <a:spcPts val="400"/>
              </a:spcAft>
            </a:pPr>
            <a:endParaRPr lang="en-US" dirty="0">
              <a:solidFill>
                <a:srgbClr val="404040"/>
              </a:solidFill>
              <a:highlight>
                <a:srgbClr val="FFFFFF"/>
              </a:highlight>
            </a:endParaRPr>
          </a:p>
          <a:p>
            <a:pPr marL="726440" lvl="2" indent="-342900">
              <a:lnSpc>
                <a:spcPct val="90000"/>
              </a:lnSpc>
              <a:spcBef>
                <a:spcPts val="200"/>
              </a:spcBef>
              <a:spcAft>
                <a:spcPts val="400"/>
              </a:spcAft>
              <a:buAutoNum type="arabicPeriod"/>
            </a:pPr>
            <a:r>
              <a:rPr lang="zh-HK" altLang="en-US" dirty="0">
                <a:solidFill>
                  <a:srgbClr val="404040"/>
                </a:solidFill>
                <a:highlight>
                  <a:srgbClr val="FFFFFF"/>
                </a:highlight>
              </a:rPr>
              <a:t>您对 </a:t>
            </a:r>
            <a:r>
              <a:rPr lang="en-US" altLang="zh-HK" dirty="0">
                <a:solidFill>
                  <a:srgbClr val="404040"/>
                </a:solidFill>
                <a:highlight>
                  <a:srgbClr val="FFFFFF"/>
                </a:highlight>
              </a:rPr>
              <a:t>DCR </a:t>
            </a:r>
            <a:r>
              <a:rPr lang="zh-HK" altLang="en-US" dirty="0">
                <a:solidFill>
                  <a:srgbClr val="404040"/>
                </a:solidFill>
                <a:highlight>
                  <a:srgbClr val="FFFFFF"/>
                </a:highlight>
              </a:rPr>
              <a:t>在纪念大道（</a:t>
            </a:r>
            <a:r>
              <a:rPr lang="en-US" altLang="zh-HK" dirty="0">
                <a:solidFill>
                  <a:srgbClr val="404040"/>
                </a:solidFill>
                <a:highlight>
                  <a:srgbClr val="FFFFFF"/>
                </a:highlight>
              </a:rPr>
              <a:t>Memorial Drive</a:t>
            </a:r>
            <a:r>
              <a:rPr lang="zh-HK" altLang="en-US" dirty="0">
                <a:solidFill>
                  <a:srgbClr val="404040"/>
                </a:solidFill>
                <a:highlight>
                  <a:srgbClr val="FFFFFF"/>
                </a:highlight>
              </a:rPr>
              <a:t>）所做出的决策（例如活动安排、交通管理、休闲使用等方面）有多了解？</a:t>
            </a:r>
          </a:p>
          <a:p>
            <a:pPr marL="726440" lvl="2" indent="-342900">
              <a:lnSpc>
                <a:spcPct val="90000"/>
              </a:lnSpc>
              <a:spcBef>
                <a:spcPts val="200"/>
              </a:spcBef>
              <a:spcAft>
                <a:spcPts val="400"/>
              </a:spcAft>
              <a:buAutoNum type="arabicPeriod"/>
            </a:pPr>
            <a:r>
              <a:rPr lang="en-US" altLang="zh-HK" dirty="0">
                <a:solidFill>
                  <a:srgbClr val="404040"/>
                </a:solidFill>
                <a:highlight>
                  <a:srgbClr val="FFFFFF"/>
                </a:highlight>
              </a:rPr>
              <a:t>DCR  </a:t>
            </a:r>
            <a:r>
              <a:rPr lang="zh-HK" altLang="en-US" dirty="0">
                <a:solidFill>
                  <a:srgbClr val="404040"/>
                </a:solidFill>
                <a:highlight>
                  <a:srgbClr val="FFFFFF"/>
                </a:highlight>
              </a:rPr>
              <a:t>对 </a:t>
            </a:r>
            <a:r>
              <a:rPr lang="en-US" altLang="zh-HK" dirty="0">
                <a:solidFill>
                  <a:srgbClr val="404040"/>
                </a:solidFill>
                <a:highlight>
                  <a:srgbClr val="FFFFFF"/>
                </a:highlight>
              </a:rPr>
              <a:t>Memorial Drive </a:t>
            </a:r>
            <a:r>
              <a:rPr lang="zh-HK" altLang="en-US" dirty="0">
                <a:solidFill>
                  <a:srgbClr val="404040"/>
                </a:solidFill>
                <a:highlight>
                  <a:srgbClr val="FFFFFF"/>
                </a:highlight>
              </a:rPr>
              <a:t>的决策在哪些具体方面对您的生活品质产生了影响？</a:t>
            </a:r>
          </a:p>
          <a:p>
            <a:pPr marL="726440" lvl="2" indent="-342900">
              <a:lnSpc>
                <a:spcPct val="90000"/>
              </a:lnSpc>
              <a:spcBef>
                <a:spcPts val="200"/>
              </a:spcBef>
              <a:spcAft>
                <a:spcPts val="400"/>
              </a:spcAft>
              <a:buAutoNum type="arabicPeriod"/>
            </a:pPr>
            <a:r>
              <a:rPr lang="zh-HK" altLang="en-US" dirty="0">
                <a:solidFill>
                  <a:srgbClr val="404040"/>
                </a:solidFill>
                <a:highlight>
                  <a:srgbClr val="FFFFFF"/>
                </a:highlight>
              </a:rPr>
              <a:t>社区居民可以通过哪些有效渠道获取信息并与 </a:t>
            </a:r>
            <a:r>
              <a:rPr lang="en-US" altLang="zh-HK" dirty="0">
                <a:solidFill>
                  <a:srgbClr val="404040"/>
                </a:solidFill>
                <a:highlight>
                  <a:srgbClr val="FFFFFF"/>
                </a:highlight>
              </a:rPr>
              <a:t>DCR </a:t>
            </a:r>
            <a:r>
              <a:rPr lang="zh-HK" altLang="en-US" dirty="0">
                <a:solidFill>
                  <a:srgbClr val="404040"/>
                </a:solidFill>
                <a:highlight>
                  <a:srgbClr val="FFFFFF"/>
                </a:highlight>
              </a:rPr>
              <a:t>保持沟通？</a:t>
            </a:r>
          </a:p>
          <a:p>
            <a:pPr marL="726440" lvl="2" indent="-342900">
              <a:lnSpc>
                <a:spcPct val="90000"/>
              </a:lnSpc>
              <a:spcBef>
                <a:spcPts val="200"/>
              </a:spcBef>
              <a:spcAft>
                <a:spcPts val="400"/>
              </a:spcAft>
              <a:buAutoNum type="arabicPeriod"/>
            </a:pPr>
            <a:r>
              <a:rPr lang="zh-HK" altLang="en-US" dirty="0">
                <a:solidFill>
                  <a:srgbClr val="404040"/>
                </a:solidFill>
                <a:highlight>
                  <a:srgbClr val="FFFFFF"/>
                </a:highlight>
              </a:rPr>
              <a:t>如果有机会持续参与 </a:t>
            </a:r>
            <a:r>
              <a:rPr lang="en-US" altLang="zh-HK" dirty="0">
                <a:solidFill>
                  <a:srgbClr val="404040"/>
                </a:solidFill>
                <a:highlight>
                  <a:srgbClr val="FFFFFF"/>
                </a:highlight>
              </a:rPr>
              <a:t>DCR </a:t>
            </a:r>
            <a:r>
              <a:rPr lang="zh-HK" altLang="en-US" dirty="0">
                <a:solidFill>
                  <a:srgbClr val="404040"/>
                </a:solidFill>
                <a:highlight>
                  <a:srgbClr val="FFFFFF"/>
                </a:highlight>
              </a:rPr>
              <a:t>的相关事务，您希望以怎样的形式参与？</a:t>
            </a:r>
          </a:p>
          <a:p>
            <a:pPr marL="726440" lvl="2" indent="-342900">
              <a:lnSpc>
                <a:spcPct val="90000"/>
              </a:lnSpc>
              <a:spcBef>
                <a:spcPts val="200"/>
              </a:spcBef>
              <a:spcAft>
                <a:spcPts val="400"/>
              </a:spcAft>
              <a:buAutoNum type="arabicPeriod"/>
            </a:pPr>
            <a:r>
              <a:rPr lang="en-US" altLang="zh-HK" dirty="0">
                <a:solidFill>
                  <a:srgbClr val="404040"/>
                </a:solidFill>
                <a:highlight>
                  <a:srgbClr val="FFFFFF"/>
                </a:highlight>
              </a:rPr>
              <a:t>.</a:t>
            </a:r>
            <a:r>
              <a:rPr lang="zh-HK" altLang="en-US" dirty="0">
                <a:solidFill>
                  <a:srgbClr val="404040"/>
                </a:solidFill>
                <a:highlight>
                  <a:srgbClr val="FFFFFF"/>
                </a:highlight>
              </a:rPr>
              <a:t>您是否了解  </a:t>
            </a:r>
            <a:r>
              <a:rPr lang="en-US" altLang="zh-HK" dirty="0">
                <a:solidFill>
                  <a:srgbClr val="404040"/>
                </a:solidFill>
                <a:highlight>
                  <a:srgbClr val="FFFFFF"/>
                </a:highlight>
              </a:rPr>
              <a:t>DCR </a:t>
            </a:r>
            <a:r>
              <a:rPr lang="zh-HK" altLang="en-US" dirty="0">
                <a:solidFill>
                  <a:srgbClr val="404040"/>
                </a:solidFill>
                <a:highlight>
                  <a:srgbClr val="FFFFFF"/>
                </a:highlight>
              </a:rPr>
              <a:t>及其附属机构所提供的项目？如果了解，具体有哪些？</a:t>
            </a:r>
            <a:endParaRPr lang="en-US" altLang="zh-HK" dirty="0">
              <a:solidFill>
                <a:srgbClr val="404040"/>
              </a:solidFill>
              <a:highlight>
                <a:srgbClr val="FFFFFF"/>
              </a:highlight>
            </a:endParaRPr>
          </a:p>
          <a:p>
            <a:pPr marL="840740" lvl="3">
              <a:lnSpc>
                <a:spcPct val="90000"/>
              </a:lnSpc>
              <a:spcBef>
                <a:spcPts val="200"/>
              </a:spcBef>
              <a:spcAft>
                <a:spcPts val="400"/>
              </a:spcAft>
            </a:pPr>
            <a:r>
              <a:rPr lang="en-US" dirty="0">
                <a:solidFill>
                  <a:srgbClr val="0070C0"/>
                </a:solidFill>
                <a:highlight>
                  <a:srgbClr val="FFFFFF"/>
                </a:highlight>
                <a:cs typeface="Calibri"/>
              </a:rPr>
              <a:t>-  </a:t>
            </a:r>
            <a:r>
              <a:rPr lang="zh-HK" altLang="en-US" dirty="0">
                <a:solidFill>
                  <a:srgbClr val="0070C0"/>
                </a:solidFill>
                <a:highlight>
                  <a:srgbClr val="FFFFFF"/>
                </a:highlight>
                <a:cs typeface="Calibri"/>
              </a:rPr>
              <a:t>拟议调整：</a:t>
            </a:r>
            <a:r>
              <a:rPr lang="en-US" dirty="0">
                <a:solidFill>
                  <a:srgbClr val="0070C0"/>
                </a:solidFill>
                <a:highlight>
                  <a:srgbClr val="FFFFFF"/>
                </a:highlight>
                <a:cs typeface="Calibri"/>
              </a:rPr>
              <a:t>DCR</a:t>
            </a:r>
            <a:r>
              <a:rPr lang="zh-HK" altLang="en-US" dirty="0">
                <a:solidFill>
                  <a:srgbClr val="0070C0"/>
                </a:solidFill>
                <a:highlight>
                  <a:srgbClr val="FFFFFF"/>
                </a:highlight>
                <a:cs typeface="Calibri"/>
              </a:rPr>
              <a:t>的职责，并列出涵盖 </a:t>
            </a:r>
            <a:r>
              <a:rPr lang="en-US" altLang="zh-HK" dirty="0">
                <a:solidFill>
                  <a:srgbClr val="0070C0"/>
                </a:solidFill>
                <a:highlight>
                  <a:srgbClr val="FFFFFF"/>
                </a:highlight>
                <a:cs typeface="Calibri"/>
              </a:rPr>
              <a:t>[</a:t>
            </a:r>
            <a:r>
              <a:rPr lang="en-US" dirty="0">
                <a:solidFill>
                  <a:srgbClr val="0070C0"/>
                </a:solidFill>
                <a:highlight>
                  <a:srgbClr val="FFFFFF"/>
                </a:highlight>
                <a:cs typeface="Calibri"/>
              </a:rPr>
              <a:t>A </a:t>
            </a:r>
            <a:r>
              <a:rPr lang="zh-HK" altLang="en-US" dirty="0">
                <a:solidFill>
                  <a:srgbClr val="0070C0"/>
                </a:solidFill>
                <a:highlight>
                  <a:srgbClr val="FFFFFF"/>
                </a:highlight>
                <a:cs typeface="Calibri"/>
              </a:rPr>
              <a:t>到 </a:t>
            </a:r>
            <a:r>
              <a:rPr lang="en-US" dirty="0">
                <a:solidFill>
                  <a:srgbClr val="0070C0"/>
                </a:solidFill>
                <a:highlight>
                  <a:srgbClr val="FFFFFF"/>
                </a:highlight>
                <a:cs typeface="Calibri"/>
              </a:rPr>
              <a:t>Z] </a:t>
            </a:r>
            <a:r>
              <a:rPr lang="zh-HK" altLang="en-US" dirty="0">
                <a:solidFill>
                  <a:srgbClr val="0070C0"/>
                </a:solidFill>
                <a:highlight>
                  <a:srgbClr val="FFFFFF"/>
                </a:highlight>
                <a:cs typeface="Calibri"/>
              </a:rPr>
              <a:t>等多类项目。您是否了解其中的项目？如果了解，具体是哪些？</a:t>
            </a:r>
            <a:endParaRPr lang="en-US" dirty="0">
              <a:solidFill>
                <a:srgbClr val="0070C0"/>
              </a:solidFill>
              <a:highlight>
                <a:srgbClr val="FFFFFF"/>
              </a:highlight>
              <a:cs typeface="Calibri"/>
            </a:endParaRPr>
          </a:p>
          <a:p>
            <a:pPr marL="726440" lvl="2" indent="-342900">
              <a:lnSpc>
                <a:spcPct val="90000"/>
              </a:lnSpc>
              <a:spcBef>
                <a:spcPts val="200"/>
              </a:spcBef>
              <a:spcAft>
                <a:spcPts val="400"/>
              </a:spcAft>
              <a:buAutoNum type="arabicPeriod"/>
            </a:pPr>
            <a:r>
              <a:rPr lang="zh-HK" altLang="en-US" dirty="0">
                <a:solidFill>
                  <a:srgbClr val="0070C0"/>
                </a:solidFill>
                <a:highlight>
                  <a:srgbClr val="FFFFFF"/>
                </a:highlight>
                <a:cs typeface="Calibri"/>
              </a:rPr>
              <a:t>大家期望以何种方式使用 </a:t>
            </a:r>
            <a:r>
              <a:rPr lang="en-US" dirty="0">
                <a:solidFill>
                  <a:srgbClr val="0070C0"/>
                </a:solidFill>
                <a:highlight>
                  <a:srgbClr val="FFFFFF"/>
                </a:highlight>
                <a:cs typeface="Calibri"/>
              </a:rPr>
              <a:t>Memorial Drive？</a:t>
            </a:r>
            <a:r>
              <a:rPr lang="zh-HK" altLang="en-US" dirty="0">
                <a:solidFill>
                  <a:srgbClr val="0070C0"/>
                </a:solidFill>
                <a:highlight>
                  <a:srgbClr val="FFFFFF"/>
                </a:highlight>
                <a:cs typeface="Calibri"/>
              </a:rPr>
              <a:t>希望在这片空间里开展哪些活动或建立哪些联系？</a:t>
            </a:r>
            <a:endParaRPr lang="en-US" altLang="zh-HK" dirty="0">
              <a:solidFill>
                <a:srgbClr val="0070C0"/>
              </a:solidFill>
              <a:highlight>
                <a:srgbClr val="FFFFFF"/>
              </a:highlight>
              <a:cs typeface="Calibri"/>
            </a:endParaRPr>
          </a:p>
          <a:p>
            <a:pPr marL="726440" lvl="2" indent="-342900">
              <a:lnSpc>
                <a:spcPct val="90000"/>
              </a:lnSpc>
              <a:spcBef>
                <a:spcPts val="200"/>
              </a:spcBef>
              <a:spcAft>
                <a:spcPts val="400"/>
              </a:spcAft>
              <a:buAutoNum type="arabicPeriod"/>
            </a:pPr>
            <a:endParaRPr lang="en-US" dirty="0">
              <a:solidFill>
                <a:srgbClr val="0070C0"/>
              </a:solidFill>
              <a:highlight>
                <a:srgbClr val="FFFFFF"/>
              </a:highlight>
              <a:cs typeface="Calibri"/>
            </a:endParaRPr>
          </a:p>
          <a:p>
            <a:pPr marL="383540" lvl="2">
              <a:lnSpc>
                <a:spcPct val="90000"/>
              </a:lnSpc>
              <a:spcBef>
                <a:spcPts val="200"/>
              </a:spcBef>
              <a:spcAft>
                <a:spcPts val="400"/>
              </a:spcAft>
            </a:pPr>
            <a:r>
              <a:rPr lang="zh-HK" altLang="en-US" dirty="0">
                <a:solidFill>
                  <a:srgbClr val="0070C0"/>
                </a:solidFill>
                <a:highlight>
                  <a:srgbClr val="FFFFFF"/>
                </a:highlight>
                <a:cs typeface="Calibri"/>
              </a:rPr>
              <a:t>工作组反馈记录：</a:t>
            </a:r>
            <a:endParaRPr lang="en-US" dirty="0">
              <a:solidFill>
                <a:srgbClr val="0070C0"/>
              </a:solidFill>
              <a:highlight>
                <a:srgbClr val="FFFFFF"/>
              </a:highlight>
              <a:cs typeface="Calibri"/>
            </a:endParaRPr>
          </a:p>
          <a:p>
            <a:pPr marL="669290" lvl="2" indent="-285750">
              <a:lnSpc>
                <a:spcPct val="90000"/>
              </a:lnSpc>
              <a:spcBef>
                <a:spcPts val="200"/>
              </a:spcBef>
              <a:spcAft>
                <a:spcPts val="400"/>
              </a:spcAft>
              <a:buFont typeface="Calibri"/>
              <a:buChar char="-"/>
            </a:pPr>
            <a:r>
              <a:rPr lang="zh-HK" altLang="en-US" dirty="0">
                <a:solidFill>
                  <a:srgbClr val="0070C0"/>
                </a:solidFill>
                <a:highlight>
                  <a:srgbClr val="FFFFFF"/>
                </a:highlight>
                <a:cs typeface="Calibri"/>
              </a:rPr>
              <a:t>在焦点小组的开场白中需要再次强调：我们为何在此聚集？为什么要开展这项工作？请引用第 </a:t>
            </a:r>
            <a:r>
              <a:rPr lang="en-US" altLang="zh-HK" dirty="0">
                <a:solidFill>
                  <a:srgbClr val="0070C0"/>
                </a:solidFill>
                <a:highlight>
                  <a:srgbClr val="FFFFFF"/>
                </a:highlight>
                <a:cs typeface="Calibri"/>
              </a:rPr>
              <a:t>205 </a:t>
            </a:r>
            <a:r>
              <a:rPr lang="zh-HK" altLang="en-US" dirty="0">
                <a:solidFill>
                  <a:srgbClr val="0070C0"/>
                </a:solidFill>
                <a:highlight>
                  <a:srgbClr val="FFFFFF"/>
                </a:highlight>
                <a:cs typeface="Calibri"/>
              </a:rPr>
              <a:t>条款作为依据。</a:t>
            </a:r>
            <a:endParaRPr lang="en-US" dirty="0">
              <a:solidFill>
                <a:srgbClr val="0070C0"/>
              </a:solidFill>
              <a:highlight>
                <a:srgbClr val="FFFFFF"/>
              </a:highlight>
              <a:cs typeface="Calibri"/>
            </a:endParaRPr>
          </a:p>
        </p:txBody>
      </p:sp>
    </p:spTree>
    <p:extLst>
      <p:ext uri="{BB962C8B-B14F-4D97-AF65-F5344CB8AC3E}">
        <p14:creationId xmlns:p14="http://schemas.microsoft.com/office/powerpoint/2010/main" val="505246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B5EB-5F35-DD90-A91A-C9BFD1874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5E50F-DA99-56FC-3F65-5A6A7FBB3B57}"/>
              </a:ext>
            </a:extLst>
          </p:cNvPr>
          <p:cNvSpPr>
            <a:spLocks noGrp="1"/>
          </p:cNvSpPr>
          <p:nvPr>
            <p:ph type="title"/>
          </p:nvPr>
        </p:nvSpPr>
        <p:spPr/>
        <p:txBody>
          <a:bodyPr/>
          <a:lstStyle/>
          <a:p>
            <a:r>
              <a:rPr lang="zh-HK" altLang="en-US" dirty="0">
                <a:ea typeface="Calibri Light"/>
                <a:cs typeface="Calibri Light"/>
              </a:rPr>
              <a:t>焦点小组内容讨论 </a:t>
            </a:r>
            <a:r>
              <a:rPr lang="en-US" altLang="zh-HK" dirty="0">
                <a:ea typeface="Calibri Light"/>
                <a:cs typeface="Calibri Light"/>
              </a:rPr>
              <a:t>[</a:t>
            </a:r>
            <a:r>
              <a:rPr lang="zh-HK" altLang="en-US" dirty="0">
                <a:ea typeface="Calibri Light"/>
                <a:cs typeface="Calibri Light"/>
              </a:rPr>
              <a:t>需表决</a:t>
            </a:r>
            <a:r>
              <a:rPr lang="en-US" altLang="zh-HK"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9364068C-599C-6B0A-BECE-C3D2E610885D}"/>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是否有任何修订？</a:t>
            </a:r>
            <a:endParaRPr lang="en-US" sz="2800" dirty="0">
              <a:solidFill>
                <a:srgbClr val="000000"/>
              </a:solidFill>
              <a:latin typeface="Aptos Narrow"/>
            </a:endParaRPr>
          </a:p>
          <a:p>
            <a:pPr marL="571500" indent="-571500">
              <a:buFont typeface="Wingdings,Sans-Serif" panose="020F0502020204030204" pitchFamily="34" charset="0"/>
              <a:buChar char="§"/>
            </a:pPr>
            <a:r>
              <a:rPr lang="zh-HK" altLang="en-US" sz="2800" dirty="0">
                <a:latin typeface="Aptos Narrow"/>
              </a:rPr>
              <a:t>投票</a:t>
            </a:r>
            <a:endParaRPr lang="en-US" sz="2800" dirty="0"/>
          </a:p>
        </p:txBody>
      </p:sp>
    </p:spTree>
    <p:extLst>
      <p:ext uri="{BB962C8B-B14F-4D97-AF65-F5344CB8AC3E}">
        <p14:creationId xmlns:p14="http://schemas.microsoft.com/office/powerpoint/2010/main" val="2373758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729A-6517-BD19-3D58-FAFEE79A73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92583-52DA-5992-0B62-03EED44C3346}"/>
              </a:ext>
            </a:extLst>
          </p:cNvPr>
          <p:cNvSpPr>
            <a:spLocks noGrp="1"/>
          </p:cNvSpPr>
          <p:nvPr>
            <p:ph type="title"/>
          </p:nvPr>
        </p:nvSpPr>
        <p:spPr/>
        <p:txBody>
          <a:bodyPr/>
          <a:lstStyle/>
          <a:p>
            <a:r>
              <a:rPr lang="zh-HK" altLang="en-US" dirty="0">
                <a:ea typeface="Calibri Light"/>
                <a:cs typeface="Calibri Light"/>
              </a:rPr>
              <a:t>焦点小组推广策略 </a:t>
            </a:r>
            <a:r>
              <a:rPr lang="en-US" altLang="zh-HK" dirty="0">
                <a:ea typeface="Calibri Light"/>
                <a:cs typeface="Calibri Light"/>
              </a:rPr>
              <a:t>[</a:t>
            </a:r>
            <a:r>
              <a:rPr lang="zh-HK" altLang="en-US" dirty="0">
                <a:ea typeface="Calibri Light"/>
                <a:cs typeface="Calibri Light"/>
              </a:rPr>
              <a:t>需表决</a:t>
            </a:r>
            <a:r>
              <a:rPr lang="en-US" altLang="zh-HK"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69F75AA0-B25A-8D5C-3C92-743DE7EBDB0F}"/>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是否有任何修订？</a:t>
            </a:r>
            <a:endParaRPr lang="en-US" altLang="zh-HK" sz="2800" dirty="0">
              <a:solidFill>
                <a:srgbClr val="000000"/>
              </a:solidFill>
              <a:latin typeface="Aptos Narrow"/>
            </a:endParaRPr>
          </a:p>
          <a:p>
            <a:pPr marL="571500" indent="-571500">
              <a:buFont typeface="Wingdings,Sans-Serif" panose="020F0502020204030204" pitchFamily="34" charset="0"/>
              <a:buChar char="§"/>
            </a:pPr>
            <a:r>
              <a:rPr lang="zh-HK" altLang="en-US" sz="2800" dirty="0">
                <a:latin typeface="Aptos Narrow"/>
              </a:rPr>
              <a:t>投票</a:t>
            </a:r>
            <a:endParaRPr lang="en-US" altLang="zh-HK" sz="2800" dirty="0"/>
          </a:p>
        </p:txBody>
      </p:sp>
    </p:spTree>
    <p:extLst>
      <p:ext uri="{BB962C8B-B14F-4D97-AF65-F5344CB8AC3E}">
        <p14:creationId xmlns:p14="http://schemas.microsoft.com/office/powerpoint/2010/main" val="4148965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7E42-DAA5-AED2-D4E5-AA0EDD5DF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EE6CB-316B-E627-ACD2-9E6CBFABBC4A}"/>
              </a:ext>
            </a:extLst>
          </p:cNvPr>
          <p:cNvSpPr>
            <a:spLocks noGrp="1"/>
          </p:cNvSpPr>
          <p:nvPr>
            <p:ph type="title"/>
          </p:nvPr>
        </p:nvSpPr>
        <p:spPr>
          <a:xfrm>
            <a:off x="1097279" y="286603"/>
            <a:ext cx="11009839" cy="1450757"/>
          </a:xfrm>
        </p:spPr>
        <p:txBody>
          <a:bodyPr/>
          <a:lstStyle/>
          <a:p>
            <a:r>
              <a:rPr lang="zh-HK" altLang="en-US" dirty="0">
                <a:latin typeface="Aptos Display"/>
                <a:ea typeface="Calibri Light"/>
                <a:cs typeface="Calibri Light"/>
              </a:rPr>
              <a:t>审议</a:t>
            </a:r>
            <a:r>
              <a:rPr lang="en-US" altLang="zh-HK" dirty="0">
                <a:latin typeface="Aptos Display"/>
                <a:ea typeface="Calibri Light"/>
                <a:cs typeface="Calibri Light"/>
              </a:rPr>
              <a:t>12 </a:t>
            </a:r>
            <a:r>
              <a:rPr lang="zh-HK" altLang="en-US" dirty="0">
                <a:latin typeface="Aptos Display"/>
                <a:ea typeface="Calibri Light"/>
                <a:cs typeface="Calibri Light"/>
              </a:rPr>
              <a:t>月 </a:t>
            </a:r>
            <a:r>
              <a:rPr lang="en-US" altLang="zh-HK" dirty="0">
                <a:latin typeface="Aptos Display"/>
                <a:ea typeface="Calibri Light"/>
                <a:cs typeface="Calibri Light"/>
              </a:rPr>
              <a:t>1 </a:t>
            </a:r>
            <a:r>
              <a:rPr lang="zh-HK" altLang="en-US" dirty="0">
                <a:latin typeface="Aptos Display"/>
                <a:ea typeface="Calibri Light"/>
                <a:cs typeface="Calibri Light"/>
              </a:rPr>
              <a:t>日第五次会议记录 </a:t>
            </a:r>
            <a:r>
              <a:rPr lang="en-US" altLang="zh-HK" dirty="0">
                <a:latin typeface="Aptos Display"/>
                <a:ea typeface="Calibri Light"/>
                <a:cs typeface="Calibri Light"/>
              </a:rPr>
              <a:t>[</a:t>
            </a:r>
            <a:r>
              <a:rPr lang="zh-HK" altLang="en-US" dirty="0">
                <a:latin typeface="Aptos Display"/>
                <a:ea typeface="Calibri Light"/>
                <a:cs typeface="Calibri Light"/>
              </a:rPr>
              <a:t>需表决</a:t>
            </a:r>
            <a:r>
              <a:rPr lang="en-US" altLang="zh-HK" dirty="0">
                <a:latin typeface="Aptos Display"/>
                <a:ea typeface="Calibri Light"/>
                <a:cs typeface="Calibri Light"/>
              </a:rPr>
              <a:t>]</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2312995-1C1D-5D77-78FC-BB0BE8E07909}"/>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是否有任何修订？</a:t>
            </a:r>
            <a:endParaRPr lang="en-US" altLang="zh-HK" sz="2800" dirty="0">
              <a:solidFill>
                <a:srgbClr val="000000"/>
              </a:solidFill>
              <a:latin typeface="Aptos Narrow"/>
            </a:endParaRPr>
          </a:p>
          <a:p>
            <a:pPr marL="571500" indent="-571500">
              <a:buFont typeface="Wingdings,Sans-Serif" panose="020F0502020204030204" pitchFamily="34" charset="0"/>
              <a:buChar char="§"/>
            </a:pPr>
            <a:r>
              <a:rPr lang="zh-HK" altLang="en-US" sz="2800" dirty="0">
                <a:latin typeface="Aptos Narrow"/>
              </a:rPr>
              <a:t>投票</a:t>
            </a:r>
            <a:endParaRPr lang="en-US" altLang="zh-HK" sz="2800" dirty="0"/>
          </a:p>
        </p:txBody>
      </p:sp>
    </p:spTree>
    <p:extLst>
      <p:ext uri="{BB962C8B-B14F-4D97-AF65-F5344CB8AC3E}">
        <p14:creationId xmlns:p14="http://schemas.microsoft.com/office/powerpoint/2010/main" val="183746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99BB-8ABA-4FA5-17DB-073D8A6B0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89EE6-F133-CCF0-9C96-499A54184163}"/>
              </a:ext>
            </a:extLst>
          </p:cNvPr>
          <p:cNvSpPr>
            <a:spLocks noGrp="1"/>
          </p:cNvSpPr>
          <p:nvPr>
            <p:ph type="title"/>
          </p:nvPr>
        </p:nvSpPr>
        <p:spPr>
          <a:xfrm>
            <a:off x="1097279" y="286603"/>
            <a:ext cx="10801495" cy="1450757"/>
          </a:xfrm>
        </p:spPr>
        <p:txBody>
          <a:bodyPr/>
          <a:lstStyle/>
          <a:p>
            <a:r>
              <a:rPr lang="zh-HK" altLang="en-US" dirty="0">
                <a:latin typeface="Aptos Display"/>
                <a:ea typeface="Calibri Light"/>
                <a:cs typeface="Calibri Light"/>
              </a:rPr>
              <a:t>审议</a:t>
            </a:r>
            <a:r>
              <a:rPr lang="en-US" altLang="zh-HK" dirty="0">
                <a:latin typeface="Aptos Display"/>
                <a:ea typeface="Calibri Light"/>
                <a:cs typeface="Calibri Light"/>
              </a:rPr>
              <a:t>1 </a:t>
            </a:r>
            <a:r>
              <a:rPr lang="zh-HK" altLang="en-US" dirty="0">
                <a:latin typeface="Aptos Display"/>
                <a:ea typeface="Calibri Light"/>
                <a:cs typeface="Calibri Light"/>
              </a:rPr>
              <a:t>月 </a:t>
            </a:r>
            <a:r>
              <a:rPr lang="en-US" altLang="zh-HK" dirty="0">
                <a:latin typeface="Aptos Display"/>
                <a:ea typeface="Calibri Light"/>
                <a:cs typeface="Calibri Light"/>
              </a:rPr>
              <a:t>28 </a:t>
            </a:r>
            <a:r>
              <a:rPr lang="zh-HK" altLang="en-US" dirty="0">
                <a:latin typeface="Aptos Display"/>
                <a:ea typeface="Calibri Light"/>
                <a:cs typeface="Calibri Light"/>
              </a:rPr>
              <a:t>日第六次会议记录 </a:t>
            </a:r>
            <a:r>
              <a:rPr lang="en-US" altLang="zh-HK" dirty="0">
                <a:latin typeface="Aptos Display"/>
                <a:ea typeface="Calibri Light"/>
                <a:cs typeface="Calibri Light"/>
              </a:rPr>
              <a:t>[</a:t>
            </a:r>
            <a:r>
              <a:rPr lang="zh-HK" altLang="en-US" dirty="0">
                <a:latin typeface="Aptos Display"/>
                <a:ea typeface="Calibri Light"/>
                <a:cs typeface="Calibri Light"/>
              </a:rPr>
              <a:t>需表决</a:t>
            </a:r>
            <a:r>
              <a:rPr lang="en-US" altLang="zh-HK" dirty="0">
                <a:latin typeface="Aptos Display"/>
                <a:ea typeface="Calibri Light"/>
                <a:cs typeface="Calibri Light"/>
              </a:rPr>
              <a:t>]</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A920FDA-0CFE-1D61-C3EF-6E2D593B971E}"/>
              </a:ext>
            </a:extLst>
          </p:cNvPr>
          <p:cNvSpPr>
            <a:spLocks noGrp="1"/>
          </p:cNvSpPr>
          <p:nvPr>
            <p:ph idx="1"/>
          </p:nvPr>
        </p:nvSpPr>
        <p:spPr/>
        <p:txBody>
          <a:bodyPr vert="horz" lIns="0" tIns="45720" rIns="0" bIns="45720" rtlCol="0" anchor="t">
            <a:normAutofit/>
          </a:bodyPr>
          <a:lstStyle/>
          <a:p>
            <a:pPr marL="571500" indent="-571500">
              <a:buFont typeface="Wingdings,Sans-Serif" panose="020F0502020204030204" pitchFamily="34" charset="0"/>
              <a:buChar char="§"/>
            </a:pPr>
            <a:r>
              <a:rPr lang="zh-HK" altLang="en-US" sz="2800" dirty="0">
                <a:latin typeface="Aptos Narrow"/>
              </a:rPr>
              <a:t>是否有任何修订？</a:t>
            </a:r>
            <a:endParaRPr lang="en-US" altLang="zh-HK" sz="2800" dirty="0">
              <a:solidFill>
                <a:srgbClr val="000000"/>
              </a:solidFill>
              <a:latin typeface="Aptos Narrow"/>
            </a:endParaRPr>
          </a:p>
          <a:p>
            <a:pPr marL="571500" indent="-571500">
              <a:buFont typeface="Wingdings,Sans-Serif" panose="020F0502020204030204" pitchFamily="34" charset="0"/>
              <a:buChar char="§"/>
            </a:pPr>
            <a:r>
              <a:rPr lang="zh-HK" altLang="en-US" sz="2800" dirty="0">
                <a:latin typeface="Aptos Narrow"/>
              </a:rPr>
              <a:t>投票</a:t>
            </a:r>
            <a:endParaRPr lang="en-US" altLang="zh-HK" sz="2800" dirty="0"/>
          </a:p>
        </p:txBody>
      </p:sp>
    </p:spTree>
    <p:extLst>
      <p:ext uri="{BB962C8B-B14F-4D97-AF65-F5344CB8AC3E}">
        <p14:creationId xmlns:p14="http://schemas.microsoft.com/office/powerpoint/2010/main" val="413021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r>
              <a:rPr lang="zh-HK" altLang="en-US" dirty="0">
                <a:latin typeface="Arial" panose="020B0604020202020204" pitchFamily="34" charset="0"/>
                <a:ea typeface="Calibri Light"/>
                <a:cs typeface="Arial" panose="020B0604020202020204" pitchFamily="34" charset="0"/>
              </a:rPr>
              <a:t>录制通知</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r>
              <a:rPr lang="zh-HK" altLang="en-US" sz="2400" dirty="0">
                <a:solidFill>
                  <a:srgbClr val="000000"/>
                </a:solidFill>
                <a:latin typeface="Aptos Narrow"/>
                <a:cs typeface="Arial"/>
              </a:rPr>
              <a:t>本次会议将全程录制。自然保育与娱乐部（</a:t>
            </a:r>
            <a:r>
              <a:rPr lang="en-US" sz="2400" dirty="0">
                <a:solidFill>
                  <a:srgbClr val="000000"/>
                </a:solidFill>
                <a:latin typeface="Aptos Narrow"/>
                <a:cs typeface="Arial"/>
              </a:rPr>
              <a:t>DCR）</a:t>
            </a:r>
            <a:r>
              <a:rPr lang="zh-HK" altLang="en-US" sz="2400" dirty="0">
                <a:solidFill>
                  <a:srgbClr val="000000"/>
                </a:solidFill>
                <a:latin typeface="Aptos Narrow"/>
                <a:cs typeface="Arial"/>
              </a:rPr>
              <a:t>及</a:t>
            </a:r>
            <a:r>
              <a:rPr lang="en-US" altLang="zh-HK" sz="2400" dirty="0">
                <a:solidFill>
                  <a:srgbClr val="000000"/>
                </a:solidFill>
                <a:latin typeface="Aptos Narrow"/>
                <a:cs typeface="Arial"/>
              </a:rPr>
              <a:t>/</a:t>
            </a:r>
            <a:r>
              <a:rPr lang="zh-HK" altLang="en-US" sz="2400" dirty="0">
                <a:solidFill>
                  <a:srgbClr val="000000"/>
                </a:solidFill>
                <a:latin typeface="Aptos Narrow"/>
                <a:cs typeface="Arial"/>
              </a:rPr>
              <a:t>或能源与环境事务执行办公室保留发布相关视频、图片、音频或聊天记录的权利。</a:t>
            </a:r>
            <a:br>
              <a:rPr lang="en-US" sz="2400" dirty="0">
                <a:latin typeface="Aptos Narrow"/>
                <a:cs typeface="Arial" panose="020B0604020202020204" pitchFamily="34" charset="0"/>
              </a:rPr>
            </a:br>
            <a:br>
              <a:rPr lang="en-US" sz="2400" dirty="0">
                <a:latin typeface="Aptos Narrow"/>
                <a:cs typeface="Arial" panose="020B0604020202020204" pitchFamily="34" charset="0"/>
              </a:rPr>
            </a:br>
            <a:r>
              <a:rPr lang="zh-HK" altLang="en-US" sz="2400" dirty="0">
                <a:latin typeface="Aptos Narrow"/>
                <a:cs typeface="Arial" panose="020B0604020202020204" pitchFamily="34" charset="0"/>
              </a:rPr>
              <a:t>继续参加本次在线会议即表示您同意参与录制。相关录音、录像及聊天记录可能被视为公共记录。</a:t>
            </a:r>
            <a:endParaRPr lang="en-US" sz="2400" dirty="0">
              <a:solidFill>
                <a:srgbClr val="000000"/>
              </a:solidFill>
              <a:latin typeface="Aptos Narrow"/>
              <a:cs typeface="Arial"/>
            </a:endParaRPr>
          </a:p>
        </p:txBody>
      </p:sp>
    </p:spTree>
    <p:extLst>
      <p:ext uri="{BB962C8B-B14F-4D97-AF65-F5344CB8AC3E}">
        <p14:creationId xmlns:p14="http://schemas.microsoft.com/office/powerpoint/2010/main" val="2075846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A52C8-F4BB-C6C6-3C31-76861C7B7F0D}"/>
            </a:ext>
          </a:extLst>
        </p:cNvPr>
        <p:cNvGrpSpPr/>
        <p:nvPr/>
      </p:nvGrpSpPr>
      <p:grpSpPr>
        <a:xfrm>
          <a:off x="0" y="0"/>
          <a:ext cx="0" cy="0"/>
          <a:chOff x="0" y="0"/>
          <a:chExt cx="0" cy="0"/>
        </a:xfrm>
      </p:grpSpPr>
      <p:grpSp>
        <p:nvGrpSpPr>
          <p:cNvPr id="44" name="Group 43">
            <a:extLst>
              <a:ext uri="{FF2B5EF4-FFF2-40B4-BE49-F238E27FC236}">
                <a16:creationId xmlns:a16="http://schemas.microsoft.com/office/drawing/2014/main" id="{FFED7D46-BF88-CFAB-5C74-DD2B6003256A}"/>
              </a:ext>
              <a:ext uri="{C183D7F6-B498-43B3-948B-1728B52AA6E4}">
                <adec:decorative xmlns:adec="http://schemas.microsoft.com/office/drawing/2017/decorative" val="1"/>
              </a:ext>
            </a:extLst>
          </p:cNvPr>
          <p:cNvGrpSpPr/>
          <p:nvPr/>
        </p:nvGrpSpPr>
        <p:grpSpPr>
          <a:xfrm>
            <a:off x="1051664" y="4120827"/>
            <a:ext cx="9687258" cy="184848"/>
            <a:chOff x="1051664" y="3431606"/>
            <a:chExt cx="10110591" cy="216597"/>
          </a:xfrm>
        </p:grpSpPr>
        <p:cxnSp>
          <p:nvCxnSpPr>
            <p:cNvPr id="27" name="Straight Arrow Connector 26">
              <a:extLst>
                <a:ext uri="{FF2B5EF4-FFF2-40B4-BE49-F238E27FC236}">
                  <a16:creationId xmlns:a16="http://schemas.microsoft.com/office/drawing/2014/main" id="{3650F441-4539-DE51-45EC-BA2CE88BA2F1}"/>
                </a:ext>
              </a:extLst>
            </p:cNvPr>
            <p:cNvCxnSpPr/>
            <p:nvPr/>
          </p:nvCxnSpPr>
          <p:spPr>
            <a:xfrm>
              <a:off x="1093416" y="3543821"/>
              <a:ext cx="10068839" cy="16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C4724301-1DC9-5DF5-5444-CD5588A1C959}"/>
                </a:ext>
              </a:extLst>
            </p:cNvPr>
            <p:cNvSpPr/>
            <p:nvPr/>
          </p:nvSpPr>
          <p:spPr>
            <a:xfrm flipV="1">
              <a:off x="1051664" y="3473362"/>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B3671F5-EC97-A1BF-AD86-9AE210C39DC0}"/>
                </a:ext>
              </a:extLst>
            </p:cNvPr>
            <p:cNvSpPr/>
            <p:nvPr/>
          </p:nvSpPr>
          <p:spPr>
            <a:xfrm flipV="1">
              <a:off x="3139334" y="3452484"/>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CCF38ADD-09CA-0052-64C2-FAC4B75B81BB}"/>
                </a:ext>
              </a:extLst>
            </p:cNvPr>
            <p:cNvSpPr/>
            <p:nvPr/>
          </p:nvSpPr>
          <p:spPr>
            <a:xfrm flipV="1">
              <a:off x="9214457" y="3452483"/>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E944288-5339-C41A-41FA-AFDBF42EFAB8}"/>
                </a:ext>
              </a:extLst>
            </p:cNvPr>
            <p:cNvSpPr/>
            <p:nvPr/>
          </p:nvSpPr>
          <p:spPr>
            <a:xfrm flipV="1">
              <a:off x="5080867" y="3431606"/>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211A56-1806-7DF8-3BD1-53F2161C6CC7}"/>
                </a:ext>
              </a:extLst>
            </p:cNvPr>
            <p:cNvSpPr/>
            <p:nvPr/>
          </p:nvSpPr>
          <p:spPr>
            <a:xfrm flipV="1">
              <a:off x="7147662" y="3473360"/>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6" name="Straight Arrow Connector 55">
            <a:extLst>
              <a:ext uri="{FF2B5EF4-FFF2-40B4-BE49-F238E27FC236}">
                <a16:creationId xmlns:a16="http://schemas.microsoft.com/office/drawing/2014/main" id="{1F520162-D799-34B1-B386-1AACA3C92587}"/>
              </a:ext>
              <a:ext uri="{C183D7F6-B498-43B3-948B-1728B52AA6E4}">
                <adec:decorative xmlns:adec="http://schemas.microsoft.com/office/drawing/2017/decorative" val="1"/>
              </a:ext>
            </a:extLst>
          </p:cNvPr>
          <p:cNvCxnSpPr>
            <a:cxnSpLocks/>
          </p:cNvCxnSpPr>
          <p:nvPr/>
        </p:nvCxnSpPr>
        <p:spPr>
          <a:xfrm flipH="1" flipV="1">
            <a:off x="10168000" y="3702906"/>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3AA9376D-DDA0-8D47-B282-9BB3B37FB8B7}"/>
              </a:ext>
              <a:ext uri="{C183D7F6-B498-43B3-948B-1728B52AA6E4}">
                <adec:decorative xmlns:adec="http://schemas.microsoft.com/office/drawing/2017/decorative" val="1"/>
              </a:ext>
            </a:extLst>
          </p:cNvPr>
          <p:cNvCxnSpPr/>
          <p:nvPr/>
        </p:nvCxnSpPr>
        <p:spPr>
          <a:xfrm flipH="1" flipV="1">
            <a:off x="4089816" y="3689653"/>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BAA784E-F757-B6E6-19D4-8C161C5CC0BA}"/>
              </a:ext>
              <a:ext uri="{C183D7F6-B498-43B3-948B-1728B52AA6E4}">
                <adec:decorative xmlns:adec="http://schemas.microsoft.com/office/drawing/2017/decorative" val="1"/>
              </a:ext>
            </a:extLst>
          </p:cNvPr>
          <p:cNvCxnSpPr/>
          <p:nvPr/>
        </p:nvCxnSpPr>
        <p:spPr>
          <a:xfrm flipH="1" flipV="1">
            <a:off x="6003097" y="3706355"/>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70001D-86B8-A3E6-535B-F5CDCB549781}"/>
              </a:ext>
              <a:ext uri="{C183D7F6-B498-43B3-948B-1728B52AA6E4}">
                <adec:decorative xmlns:adec="http://schemas.microsoft.com/office/drawing/2017/decorative" val="1"/>
              </a:ext>
            </a:extLst>
          </p:cNvPr>
          <p:cNvCxnSpPr>
            <a:cxnSpLocks/>
          </p:cNvCxnSpPr>
          <p:nvPr/>
        </p:nvCxnSpPr>
        <p:spPr>
          <a:xfrm flipH="1" flipV="1">
            <a:off x="6359109" y="4223387"/>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827B5C9-9B0B-A430-3FEF-79E4AD6BDCA7}"/>
              </a:ext>
              <a:ext uri="{C183D7F6-B498-43B3-948B-1728B52AA6E4}">
                <adec:decorative xmlns:adec="http://schemas.microsoft.com/office/drawing/2017/decorative" val="1"/>
              </a:ext>
            </a:extLst>
          </p:cNvPr>
          <p:cNvCxnSpPr>
            <a:cxnSpLocks/>
          </p:cNvCxnSpPr>
          <p:nvPr/>
        </p:nvCxnSpPr>
        <p:spPr>
          <a:xfrm flipH="1" flipV="1">
            <a:off x="8225852" y="3700520"/>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470886E7-5475-E082-B837-223AA6F0158D}"/>
              </a:ext>
              <a:ext uri="{C183D7F6-B498-43B3-948B-1728B52AA6E4}">
                <adec:decorative xmlns:adec="http://schemas.microsoft.com/office/drawing/2017/decorative" val="1"/>
              </a:ext>
            </a:extLst>
          </p:cNvPr>
          <p:cNvCxnSpPr>
            <a:cxnSpLocks/>
          </p:cNvCxnSpPr>
          <p:nvPr/>
        </p:nvCxnSpPr>
        <p:spPr>
          <a:xfrm flipH="1" flipV="1">
            <a:off x="1871050" y="3700858"/>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C09BE29-DEDE-7832-48E9-F7637FF86DF8}"/>
              </a:ext>
              <a:ext uri="{C183D7F6-B498-43B3-948B-1728B52AA6E4}">
                <adec:decorative xmlns:adec="http://schemas.microsoft.com/office/drawing/2017/decorative" val="1"/>
              </a:ext>
            </a:extLst>
          </p:cNvPr>
          <p:cNvCxnSpPr>
            <a:cxnSpLocks/>
          </p:cNvCxnSpPr>
          <p:nvPr/>
        </p:nvCxnSpPr>
        <p:spPr>
          <a:xfrm flipH="1" flipV="1">
            <a:off x="8051197" y="4234593"/>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9E421854-13A0-0DCA-2593-414270BFAD66}"/>
              </a:ext>
            </a:extLst>
          </p:cNvPr>
          <p:cNvSpPr txBox="1"/>
          <p:nvPr/>
        </p:nvSpPr>
        <p:spPr>
          <a:xfrm>
            <a:off x="10583363" y="3857414"/>
            <a:ext cx="1409700" cy="923330"/>
          </a:xfrm>
          <a:prstGeom prst="rect">
            <a:avLst/>
          </a:prstGeom>
          <a:noFill/>
          <a:ln w="28575">
            <a:solidFill>
              <a:srgbClr val="0070C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HK" altLang="en-US" b="1" dirty="0">
                <a:solidFill>
                  <a:srgbClr val="00B050"/>
                </a:solidFill>
                <a:ea typeface="Calibri"/>
                <a:cs typeface="Calibri"/>
              </a:rPr>
              <a:t>最终报告提交日期：</a:t>
            </a:r>
            <a:r>
              <a:rPr lang="en-US" altLang="zh-HK" b="1" dirty="0">
                <a:solidFill>
                  <a:srgbClr val="00B050"/>
                </a:solidFill>
                <a:ea typeface="Calibri"/>
                <a:cs typeface="Calibri"/>
              </a:rPr>
              <a:t>6</a:t>
            </a:r>
            <a:r>
              <a:rPr lang="zh-HK" altLang="en-US" b="1" dirty="0">
                <a:solidFill>
                  <a:srgbClr val="00B050"/>
                </a:solidFill>
                <a:ea typeface="Calibri"/>
                <a:cs typeface="Calibri"/>
              </a:rPr>
              <a:t>月</a:t>
            </a:r>
            <a:r>
              <a:rPr lang="en-US" altLang="zh-HK" b="1" dirty="0">
                <a:solidFill>
                  <a:srgbClr val="00B050"/>
                </a:solidFill>
                <a:ea typeface="Calibri"/>
                <a:cs typeface="Calibri"/>
              </a:rPr>
              <a:t>30</a:t>
            </a:r>
            <a:r>
              <a:rPr lang="zh-HK" altLang="en-US" b="1" dirty="0">
                <a:solidFill>
                  <a:srgbClr val="00B050"/>
                </a:solidFill>
                <a:ea typeface="Calibri"/>
                <a:cs typeface="Calibri"/>
              </a:rPr>
              <a:t>日</a:t>
            </a:r>
            <a:endParaRPr lang="en-US" dirty="0"/>
          </a:p>
        </p:txBody>
      </p:sp>
      <p:sp>
        <p:nvSpPr>
          <p:cNvPr id="58" name="TextBox 57">
            <a:extLst>
              <a:ext uri="{FF2B5EF4-FFF2-40B4-BE49-F238E27FC236}">
                <a16:creationId xmlns:a16="http://schemas.microsoft.com/office/drawing/2014/main" id="{3F00ABB1-F1FC-7981-BDEF-5CD89B405259}"/>
              </a:ext>
            </a:extLst>
          </p:cNvPr>
          <p:cNvSpPr txBox="1"/>
          <p:nvPr/>
        </p:nvSpPr>
        <p:spPr>
          <a:xfrm>
            <a:off x="9156708" y="2922216"/>
            <a:ext cx="1870061"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6</a:t>
            </a:r>
            <a:r>
              <a:rPr lang="zh-HK" altLang="en-US" sz="1300" dirty="0">
                <a:ea typeface="Calibri"/>
                <a:cs typeface="Calibri"/>
              </a:rPr>
              <a:t>月</a:t>
            </a:r>
            <a:r>
              <a:rPr lang="en-US" altLang="zh-HK" sz="1300" dirty="0">
                <a:ea typeface="Calibri"/>
                <a:cs typeface="Calibri"/>
              </a:rPr>
              <a:t>17</a:t>
            </a:r>
            <a:r>
              <a:rPr lang="zh-HK" altLang="en-US" sz="1300" dirty="0">
                <a:ea typeface="Calibri"/>
                <a:cs typeface="Calibri"/>
              </a:rPr>
              <a:t>日</a:t>
            </a:r>
          </a:p>
          <a:p>
            <a:pPr algn="ctr"/>
            <a:r>
              <a:rPr lang="zh-HK" altLang="en-US" sz="1300" dirty="0">
                <a:ea typeface="Calibri"/>
                <a:cs typeface="Calibri"/>
              </a:rPr>
              <a:t>第</a:t>
            </a:r>
            <a:r>
              <a:rPr lang="en-US" altLang="zh-HK" sz="1300" dirty="0">
                <a:ea typeface="Calibri"/>
                <a:cs typeface="Calibri"/>
              </a:rPr>
              <a:t>11</a:t>
            </a:r>
            <a:r>
              <a:rPr lang="zh-HK" altLang="en-US" sz="1300" dirty="0">
                <a:ea typeface="Calibri"/>
                <a:cs typeface="Calibri"/>
              </a:rPr>
              <a:t>次会议</a:t>
            </a:r>
          </a:p>
          <a:p>
            <a:pPr algn="ctr"/>
            <a:r>
              <a:rPr lang="zh-HK" altLang="en-US" sz="1300" dirty="0">
                <a:ea typeface="Calibri"/>
                <a:cs typeface="Calibri"/>
              </a:rPr>
              <a:t>（下午</a:t>
            </a:r>
            <a:r>
              <a:rPr lang="en-US" altLang="zh-HK" sz="1300" dirty="0">
                <a:ea typeface="Calibri"/>
                <a:cs typeface="Calibri"/>
              </a:rPr>
              <a:t> 6–8 </a:t>
            </a:r>
            <a:r>
              <a:rPr lang="en-US" sz="1300" dirty="0">
                <a:ea typeface="Calibri"/>
                <a:cs typeface="Calibri"/>
              </a:rPr>
              <a:t>，</a:t>
            </a:r>
            <a:r>
              <a:rPr lang="zh-HK" altLang="en-US" sz="1300" dirty="0">
                <a:ea typeface="Calibri"/>
                <a:cs typeface="Calibri"/>
              </a:rPr>
              <a:t>线上线下）</a:t>
            </a:r>
            <a:endParaRPr lang="en-US" sz="1300" dirty="0">
              <a:ea typeface="Calibri"/>
              <a:cs typeface="Calibri"/>
            </a:endParaRPr>
          </a:p>
        </p:txBody>
      </p:sp>
      <p:sp>
        <p:nvSpPr>
          <p:cNvPr id="38" name="TextBox 37">
            <a:extLst>
              <a:ext uri="{FF2B5EF4-FFF2-40B4-BE49-F238E27FC236}">
                <a16:creationId xmlns:a16="http://schemas.microsoft.com/office/drawing/2014/main" id="{A646A67F-06DD-CC7E-386C-25C8A72156B2}"/>
              </a:ext>
            </a:extLst>
          </p:cNvPr>
          <p:cNvSpPr txBox="1"/>
          <p:nvPr/>
        </p:nvSpPr>
        <p:spPr>
          <a:xfrm>
            <a:off x="8724560" y="4319079"/>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六月</a:t>
            </a:r>
            <a:endParaRPr lang="en-US" b="1" dirty="0"/>
          </a:p>
        </p:txBody>
      </p:sp>
      <p:sp>
        <p:nvSpPr>
          <p:cNvPr id="57" name="TextBox 56">
            <a:extLst>
              <a:ext uri="{FF2B5EF4-FFF2-40B4-BE49-F238E27FC236}">
                <a16:creationId xmlns:a16="http://schemas.microsoft.com/office/drawing/2014/main" id="{F1623107-395F-25D4-94D5-65ABD11EBC3E}"/>
              </a:ext>
            </a:extLst>
          </p:cNvPr>
          <p:cNvSpPr txBox="1"/>
          <p:nvPr/>
        </p:nvSpPr>
        <p:spPr>
          <a:xfrm>
            <a:off x="7151951" y="2924127"/>
            <a:ext cx="1871479"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5</a:t>
            </a:r>
            <a:r>
              <a:rPr lang="zh-HK" altLang="en-US" sz="1300" dirty="0">
                <a:ea typeface="Calibri"/>
                <a:cs typeface="Calibri"/>
              </a:rPr>
              <a:t>月</a:t>
            </a:r>
            <a:r>
              <a:rPr lang="en-US" altLang="zh-HK" sz="1300" dirty="0">
                <a:ea typeface="Calibri"/>
                <a:cs typeface="Calibri"/>
              </a:rPr>
              <a:t>13</a:t>
            </a:r>
            <a:r>
              <a:rPr lang="zh-HK" altLang="en-US" sz="1300" dirty="0">
                <a:ea typeface="Calibri"/>
                <a:cs typeface="Calibri"/>
              </a:rPr>
              <a:t>日</a:t>
            </a:r>
          </a:p>
          <a:p>
            <a:pPr algn="ctr"/>
            <a:r>
              <a:rPr lang="zh-HK" altLang="en-US" sz="1300" dirty="0">
                <a:ea typeface="Calibri"/>
                <a:cs typeface="Calibri"/>
              </a:rPr>
              <a:t>第</a:t>
            </a:r>
            <a:r>
              <a:rPr lang="en-US" altLang="zh-HK" sz="1300" dirty="0">
                <a:ea typeface="Calibri"/>
                <a:cs typeface="Calibri"/>
              </a:rPr>
              <a:t>10</a:t>
            </a:r>
            <a:r>
              <a:rPr lang="zh-HK" altLang="en-US" sz="1300" dirty="0">
                <a:ea typeface="Calibri"/>
                <a:cs typeface="Calibri"/>
              </a:rPr>
              <a:t>次会议</a:t>
            </a:r>
          </a:p>
          <a:p>
            <a:pPr algn="ctr"/>
            <a:r>
              <a:rPr lang="zh-HK" altLang="en-US" sz="1300" dirty="0">
                <a:ea typeface="Calibri"/>
                <a:cs typeface="Calibri"/>
              </a:rPr>
              <a:t>（下午</a:t>
            </a:r>
            <a:r>
              <a:rPr lang="en-US" altLang="zh-HK" sz="1300" dirty="0">
                <a:ea typeface="Calibri"/>
                <a:cs typeface="Calibri"/>
              </a:rPr>
              <a:t> 6–8 </a:t>
            </a:r>
            <a:r>
              <a:rPr lang="en-US" sz="1300" dirty="0">
                <a:ea typeface="Calibri"/>
                <a:cs typeface="Calibri"/>
              </a:rPr>
              <a:t>，</a:t>
            </a:r>
            <a:r>
              <a:rPr lang="zh-HK" altLang="en-US" sz="1300" dirty="0">
                <a:ea typeface="Calibri"/>
                <a:cs typeface="Calibri"/>
              </a:rPr>
              <a:t>线上线下）</a:t>
            </a:r>
            <a:endParaRPr lang="en-US" sz="1300" dirty="0">
              <a:ea typeface="Calibri"/>
              <a:cs typeface="Calibri"/>
            </a:endParaRPr>
          </a:p>
        </p:txBody>
      </p:sp>
      <p:sp>
        <p:nvSpPr>
          <p:cNvPr id="3" name="TextBox 2">
            <a:extLst>
              <a:ext uri="{FF2B5EF4-FFF2-40B4-BE49-F238E27FC236}">
                <a16:creationId xmlns:a16="http://schemas.microsoft.com/office/drawing/2014/main" id="{EDD4A3F1-D09A-0BFB-46C6-AD62542F582F}"/>
              </a:ext>
            </a:extLst>
          </p:cNvPr>
          <p:cNvSpPr txBox="1"/>
          <p:nvPr/>
        </p:nvSpPr>
        <p:spPr>
          <a:xfrm>
            <a:off x="7466755" y="5047928"/>
            <a:ext cx="2392681" cy="738664"/>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400" dirty="0">
                <a:ea typeface="Calibri"/>
                <a:cs typeface="Calibri"/>
              </a:rPr>
              <a:t>5</a:t>
            </a:r>
            <a:r>
              <a:rPr lang="zh-HK" altLang="en-US" sz="1400" dirty="0">
                <a:ea typeface="Calibri"/>
                <a:cs typeface="Calibri"/>
              </a:rPr>
              <a:t>月</a:t>
            </a:r>
            <a:r>
              <a:rPr lang="en-US" altLang="zh-HK" sz="1400" dirty="0">
                <a:ea typeface="Calibri"/>
                <a:cs typeface="Calibri"/>
              </a:rPr>
              <a:t>4</a:t>
            </a:r>
            <a:r>
              <a:rPr lang="zh-HK" altLang="en-US" sz="1400" dirty="0">
                <a:ea typeface="Calibri"/>
                <a:cs typeface="Calibri"/>
              </a:rPr>
              <a:t>日或</a:t>
            </a:r>
            <a:r>
              <a:rPr lang="en-US" altLang="zh-HK" sz="1400" dirty="0">
                <a:ea typeface="Calibri"/>
                <a:cs typeface="Calibri"/>
              </a:rPr>
              <a:t>5</a:t>
            </a:r>
            <a:r>
              <a:rPr lang="zh-HK" altLang="en-US" sz="1400" dirty="0">
                <a:ea typeface="Calibri"/>
                <a:cs typeface="Calibri"/>
              </a:rPr>
              <a:t>月</a:t>
            </a:r>
            <a:r>
              <a:rPr lang="en-US" altLang="zh-HK" sz="1400" dirty="0">
                <a:ea typeface="Calibri"/>
                <a:cs typeface="Calibri"/>
              </a:rPr>
              <a:t>5</a:t>
            </a:r>
            <a:r>
              <a:rPr lang="zh-HK" altLang="en-US" sz="1400" dirty="0">
                <a:ea typeface="Calibri"/>
                <a:cs typeface="Calibri"/>
              </a:rPr>
              <a:t>日</a:t>
            </a:r>
          </a:p>
          <a:p>
            <a:pPr algn="ctr"/>
            <a:r>
              <a:rPr lang="zh-HK" altLang="en-US" sz="1400" dirty="0">
                <a:ea typeface="Calibri"/>
                <a:cs typeface="Calibri"/>
              </a:rPr>
              <a:t>第</a:t>
            </a:r>
            <a:r>
              <a:rPr lang="en-US" altLang="zh-HK" sz="1400" dirty="0">
                <a:ea typeface="Calibri"/>
                <a:cs typeface="Calibri"/>
              </a:rPr>
              <a:t>4</a:t>
            </a:r>
            <a:r>
              <a:rPr lang="zh-HK" altLang="en-US" sz="1400" dirty="0">
                <a:ea typeface="Calibri"/>
                <a:cs typeface="Calibri"/>
              </a:rPr>
              <a:t>场公众听证会</a:t>
            </a:r>
          </a:p>
          <a:p>
            <a:pPr algn="ctr"/>
            <a:r>
              <a:rPr lang="zh-HK" altLang="en-US" sz="1400" dirty="0">
                <a:ea typeface="Calibri"/>
                <a:cs typeface="Calibri"/>
              </a:rPr>
              <a:t>（仅线上举行，下午</a:t>
            </a:r>
            <a:r>
              <a:rPr lang="en-US" altLang="zh-HK" sz="1400" dirty="0">
                <a:ea typeface="Calibri"/>
                <a:cs typeface="Calibri"/>
              </a:rPr>
              <a:t> 6–8 </a:t>
            </a:r>
            <a:r>
              <a:rPr lang="en-US" sz="1400" dirty="0">
                <a:ea typeface="Calibri"/>
                <a:cs typeface="Calibri"/>
              </a:rPr>
              <a:t>）</a:t>
            </a:r>
          </a:p>
        </p:txBody>
      </p:sp>
      <p:sp>
        <p:nvSpPr>
          <p:cNvPr id="37" name="TextBox 36">
            <a:extLst>
              <a:ext uri="{FF2B5EF4-FFF2-40B4-BE49-F238E27FC236}">
                <a16:creationId xmlns:a16="http://schemas.microsoft.com/office/drawing/2014/main" id="{288F8E7D-53C7-F4ED-3B42-6929B2DAB069}"/>
              </a:ext>
            </a:extLst>
          </p:cNvPr>
          <p:cNvSpPr txBox="1"/>
          <p:nvPr/>
        </p:nvSpPr>
        <p:spPr>
          <a:xfrm>
            <a:off x="6684479" y="434767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五月</a:t>
            </a:r>
            <a:endParaRPr lang="en-US" b="1" dirty="0">
              <a:ea typeface="Calibri"/>
              <a:cs typeface="Calibri"/>
            </a:endParaRPr>
          </a:p>
        </p:txBody>
      </p:sp>
      <p:sp>
        <p:nvSpPr>
          <p:cNvPr id="55" name="TextBox 54">
            <a:extLst>
              <a:ext uri="{FF2B5EF4-FFF2-40B4-BE49-F238E27FC236}">
                <a16:creationId xmlns:a16="http://schemas.microsoft.com/office/drawing/2014/main" id="{B7D669CF-1047-CF65-E181-F339AA5A8FDB}"/>
              </a:ext>
            </a:extLst>
          </p:cNvPr>
          <p:cNvSpPr txBox="1"/>
          <p:nvPr/>
        </p:nvSpPr>
        <p:spPr>
          <a:xfrm>
            <a:off x="4721672" y="5036724"/>
            <a:ext cx="2394955" cy="738664"/>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400" dirty="0">
                <a:ea typeface="Calibri"/>
                <a:cs typeface="Calibri"/>
              </a:rPr>
              <a:t>4</a:t>
            </a:r>
            <a:r>
              <a:rPr lang="zh-HK" altLang="en-US" sz="1400" dirty="0">
                <a:ea typeface="Calibri"/>
                <a:cs typeface="Calibri"/>
              </a:rPr>
              <a:t>月</a:t>
            </a:r>
            <a:r>
              <a:rPr lang="en-US" altLang="zh-HK" sz="1400" dirty="0">
                <a:ea typeface="Calibri"/>
                <a:cs typeface="Calibri"/>
              </a:rPr>
              <a:t>28</a:t>
            </a:r>
            <a:r>
              <a:rPr lang="zh-HK" altLang="en-US" sz="1400" dirty="0">
                <a:ea typeface="Calibri"/>
                <a:cs typeface="Calibri"/>
              </a:rPr>
              <a:t>日或</a:t>
            </a:r>
            <a:r>
              <a:rPr lang="en-US" altLang="zh-HK" sz="1400" dirty="0">
                <a:ea typeface="Calibri"/>
                <a:cs typeface="Calibri"/>
              </a:rPr>
              <a:t>4</a:t>
            </a:r>
            <a:r>
              <a:rPr lang="zh-HK" altLang="en-US" sz="1400" dirty="0">
                <a:ea typeface="Calibri"/>
                <a:cs typeface="Calibri"/>
              </a:rPr>
              <a:t>月</a:t>
            </a:r>
            <a:r>
              <a:rPr lang="en-US" altLang="zh-HK" sz="1400" dirty="0">
                <a:ea typeface="Calibri"/>
                <a:cs typeface="Calibri"/>
              </a:rPr>
              <a:t>29</a:t>
            </a:r>
            <a:r>
              <a:rPr lang="zh-HK" altLang="en-US" sz="1400" dirty="0">
                <a:ea typeface="Calibri"/>
                <a:cs typeface="Calibri"/>
              </a:rPr>
              <a:t>日</a:t>
            </a:r>
          </a:p>
          <a:p>
            <a:pPr algn="ctr"/>
            <a:r>
              <a:rPr lang="zh-HK" altLang="en-US" sz="1400" dirty="0">
                <a:ea typeface="Calibri"/>
                <a:cs typeface="Calibri"/>
              </a:rPr>
              <a:t>第</a:t>
            </a:r>
            <a:r>
              <a:rPr lang="en-US" altLang="zh-HK" sz="1400" dirty="0">
                <a:ea typeface="Calibri"/>
                <a:cs typeface="Calibri"/>
              </a:rPr>
              <a:t>3</a:t>
            </a:r>
            <a:r>
              <a:rPr lang="zh-HK" altLang="en-US" sz="1400" dirty="0">
                <a:ea typeface="Calibri"/>
                <a:cs typeface="Calibri"/>
              </a:rPr>
              <a:t>场公众听证会</a:t>
            </a:r>
          </a:p>
          <a:p>
            <a:pPr algn="ctr"/>
            <a:r>
              <a:rPr lang="zh-HK" altLang="en-US" sz="1400" dirty="0">
                <a:ea typeface="Calibri"/>
                <a:cs typeface="Calibri"/>
              </a:rPr>
              <a:t>（仅线下参加，下午</a:t>
            </a:r>
            <a:r>
              <a:rPr lang="en-US" altLang="zh-HK" sz="1400" dirty="0">
                <a:ea typeface="Calibri"/>
                <a:cs typeface="Calibri"/>
              </a:rPr>
              <a:t> 6–8 </a:t>
            </a:r>
            <a:r>
              <a:rPr lang="en-US" sz="1400" dirty="0">
                <a:ea typeface="Calibri"/>
                <a:cs typeface="Calibri"/>
              </a:rPr>
              <a:t>）</a:t>
            </a:r>
          </a:p>
        </p:txBody>
      </p:sp>
      <p:sp>
        <p:nvSpPr>
          <p:cNvPr id="50" name="TextBox 49">
            <a:extLst>
              <a:ext uri="{FF2B5EF4-FFF2-40B4-BE49-F238E27FC236}">
                <a16:creationId xmlns:a16="http://schemas.microsoft.com/office/drawing/2014/main" id="{C42020D0-CF6A-9A4C-E984-CAA6A9ACD6BD}"/>
              </a:ext>
            </a:extLst>
          </p:cNvPr>
          <p:cNvSpPr txBox="1"/>
          <p:nvPr/>
        </p:nvSpPr>
        <p:spPr>
          <a:xfrm>
            <a:off x="5125508" y="2927353"/>
            <a:ext cx="1870061" cy="692497"/>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4</a:t>
            </a:r>
            <a:r>
              <a:rPr lang="zh-HK" altLang="en-US" sz="1300" dirty="0">
                <a:ea typeface="Calibri"/>
                <a:cs typeface="Calibri"/>
              </a:rPr>
              <a:t>月</a:t>
            </a:r>
            <a:r>
              <a:rPr lang="en-US" altLang="zh-HK" sz="1300" dirty="0">
                <a:ea typeface="Calibri"/>
                <a:cs typeface="Calibri"/>
              </a:rPr>
              <a:t>6</a:t>
            </a:r>
            <a:r>
              <a:rPr lang="zh-HK" altLang="en-US" sz="1300" dirty="0">
                <a:ea typeface="Calibri"/>
                <a:cs typeface="Calibri"/>
              </a:rPr>
              <a:t>日</a:t>
            </a:r>
          </a:p>
          <a:p>
            <a:pPr algn="ctr"/>
            <a:r>
              <a:rPr lang="zh-HK" altLang="en-US" sz="1300" dirty="0">
                <a:ea typeface="Calibri"/>
                <a:cs typeface="Calibri"/>
              </a:rPr>
              <a:t>第</a:t>
            </a:r>
            <a:r>
              <a:rPr lang="en-US" altLang="zh-HK" sz="1300" dirty="0">
                <a:ea typeface="Calibri"/>
                <a:cs typeface="Calibri"/>
              </a:rPr>
              <a:t>9</a:t>
            </a:r>
            <a:r>
              <a:rPr lang="zh-HK" altLang="en-US" sz="1300" dirty="0">
                <a:ea typeface="Calibri"/>
                <a:cs typeface="Calibri"/>
              </a:rPr>
              <a:t>次会议</a:t>
            </a:r>
          </a:p>
          <a:p>
            <a:pPr algn="ctr"/>
            <a:r>
              <a:rPr lang="zh-HK" altLang="en-US" sz="1300" dirty="0">
                <a:ea typeface="Calibri"/>
                <a:cs typeface="Calibri"/>
              </a:rPr>
              <a:t>（下午</a:t>
            </a:r>
            <a:r>
              <a:rPr lang="en-US" altLang="zh-HK" sz="1300" dirty="0">
                <a:ea typeface="Calibri"/>
                <a:cs typeface="Calibri"/>
              </a:rPr>
              <a:t> 6–8 </a:t>
            </a:r>
            <a:r>
              <a:rPr lang="en-US" sz="1300" dirty="0">
                <a:ea typeface="Calibri"/>
                <a:cs typeface="Calibri"/>
              </a:rPr>
              <a:t>，</a:t>
            </a:r>
            <a:r>
              <a:rPr lang="zh-HK" altLang="en-US" sz="1300" dirty="0">
                <a:ea typeface="Calibri"/>
                <a:cs typeface="Calibri"/>
              </a:rPr>
              <a:t>线上线下）</a:t>
            </a:r>
            <a:endParaRPr lang="en-US" sz="1300" dirty="0">
              <a:ea typeface="Calibri"/>
              <a:cs typeface="Calibri"/>
            </a:endParaRPr>
          </a:p>
        </p:txBody>
      </p:sp>
      <p:sp>
        <p:nvSpPr>
          <p:cNvPr id="36" name="TextBox 35">
            <a:extLst>
              <a:ext uri="{FF2B5EF4-FFF2-40B4-BE49-F238E27FC236}">
                <a16:creationId xmlns:a16="http://schemas.microsoft.com/office/drawing/2014/main" id="{7BB9E0AC-477A-81EF-26F7-F2C373853C1C}"/>
              </a:ext>
            </a:extLst>
          </p:cNvPr>
          <p:cNvSpPr txBox="1"/>
          <p:nvPr/>
        </p:nvSpPr>
        <p:spPr>
          <a:xfrm>
            <a:off x="4738338"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四月</a:t>
            </a:r>
            <a:endParaRPr lang="en-US" b="1" dirty="0">
              <a:ea typeface="Calibri"/>
              <a:cs typeface="Calibri"/>
            </a:endParaRPr>
          </a:p>
        </p:txBody>
      </p:sp>
      <p:sp>
        <p:nvSpPr>
          <p:cNvPr id="47" name="TextBox 46">
            <a:extLst>
              <a:ext uri="{FF2B5EF4-FFF2-40B4-BE49-F238E27FC236}">
                <a16:creationId xmlns:a16="http://schemas.microsoft.com/office/drawing/2014/main" id="{9800AACE-7613-F099-FFEA-227E3B3DA486}"/>
              </a:ext>
            </a:extLst>
          </p:cNvPr>
          <p:cNvSpPr txBox="1"/>
          <p:nvPr/>
        </p:nvSpPr>
        <p:spPr>
          <a:xfrm>
            <a:off x="2989645" y="2922164"/>
            <a:ext cx="1870061" cy="692497"/>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tLang="zh-HK" sz="1300" dirty="0">
                <a:ea typeface="Calibri"/>
                <a:cs typeface="Calibri"/>
              </a:rPr>
              <a:t>3</a:t>
            </a:r>
            <a:r>
              <a:rPr lang="zh-HK" altLang="en-US" sz="1300" dirty="0">
                <a:ea typeface="Calibri"/>
                <a:cs typeface="Calibri"/>
              </a:rPr>
              <a:t>月</a:t>
            </a:r>
            <a:r>
              <a:rPr lang="en-US" altLang="zh-HK" sz="1300" dirty="0">
                <a:ea typeface="Calibri"/>
                <a:cs typeface="Calibri"/>
              </a:rPr>
              <a:t>18</a:t>
            </a:r>
            <a:r>
              <a:rPr lang="zh-HK" altLang="en-US" sz="1300" dirty="0">
                <a:ea typeface="Calibri"/>
                <a:cs typeface="Calibri"/>
              </a:rPr>
              <a:t>日</a:t>
            </a:r>
          </a:p>
          <a:p>
            <a:pPr algn="ctr"/>
            <a:r>
              <a:rPr lang="zh-HK" altLang="en-US" sz="1300" dirty="0">
                <a:ea typeface="Calibri"/>
                <a:cs typeface="Calibri"/>
              </a:rPr>
              <a:t>第</a:t>
            </a:r>
            <a:r>
              <a:rPr lang="en-US" altLang="zh-HK" sz="1300" dirty="0">
                <a:ea typeface="Calibri"/>
                <a:cs typeface="Calibri"/>
              </a:rPr>
              <a:t>8</a:t>
            </a:r>
            <a:r>
              <a:rPr lang="zh-HK" altLang="en-US" sz="1300" dirty="0">
                <a:ea typeface="Calibri"/>
                <a:cs typeface="Calibri"/>
              </a:rPr>
              <a:t>次会议</a:t>
            </a:r>
          </a:p>
          <a:p>
            <a:pPr algn="ctr"/>
            <a:r>
              <a:rPr lang="zh-HK" altLang="en-US" sz="1300" dirty="0">
                <a:ea typeface="Calibri"/>
                <a:cs typeface="Calibri"/>
              </a:rPr>
              <a:t>（下午</a:t>
            </a:r>
            <a:r>
              <a:rPr lang="en-US" altLang="zh-HK" sz="1300" dirty="0">
                <a:ea typeface="Calibri"/>
                <a:cs typeface="Calibri"/>
              </a:rPr>
              <a:t> 6–8 </a:t>
            </a:r>
            <a:r>
              <a:rPr lang="en-US" sz="1300" dirty="0">
                <a:ea typeface="Calibri"/>
                <a:cs typeface="Calibri"/>
              </a:rPr>
              <a:t>，</a:t>
            </a:r>
            <a:r>
              <a:rPr lang="zh-HK" altLang="en-US" sz="1300" dirty="0">
                <a:ea typeface="Calibri"/>
                <a:cs typeface="Calibri"/>
              </a:rPr>
              <a:t>线上线下）</a:t>
            </a:r>
            <a:endParaRPr lang="en-US" sz="1300" dirty="0"/>
          </a:p>
        </p:txBody>
      </p:sp>
      <p:sp>
        <p:nvSpPr>
          <p:cNvPr id="35" name="TextBox 34">
            <a:extLst>
              <a:ext uri="{FF2B5EF4-FFF2-40B4-BE49-F238E27FC236}">
                <a16:creationId xmlns:a16="http://schemas.microsoft.com/office/drawing/2014/main" id="{B5171EDB-53CC-B299-9751-E77B138170AC}"/>
              </a:ext>
            </a:extLst>
          </p:cNvPr>
          <p:cNvSpPr txBox="1"/>
          <p:nvPr/>
        </p:nvSpPr>
        <p:spPr>
          <a:xfrm>
            <a:off x="2875825"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三月</a:t>
            </a:r>
            <a:endParaRPr lang="en-US" b="1" dirty="0">
              <a:ea typeface="Calibri"/>
              <a:cs typeface="Calibri"/>
            </a:endParaRPr>
          </a:p>
        </p:txBody>
      </p:sp>
      <p:sp>
        <p:nvSpPr>
          <p:cNvPr id="43" name="TextBox 42">
            <a:extLst>
              <a:ext uri="{FF2B5EF4-FFF2-40B4-BE49-F238E27FC236}">
                <a16:creationId xmlns:a16="http://schemas.microsoft.com/office/drawing/2014/main" id="{449765C9-75D7-81D9-8935-7E30D1E6F785}"/>
              </a:ext>
            </a:extLst>
          </p:cNvPr>
          <p:cNvSpPr txBox="1"/>
          <p:nvPr/>
        </p:nvSpPr>
        <p:spPr>
          <a:xfrm>
            <a:off x="936861" y="2938840"/>
            <a:ext cx="1881267" cy="692497"/>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HK" altLang="en-US" sz="1300" dirty="0">
                <a:ea typeface="Calibri"/>
                <a:cs typeface="Calibri"/>
              </a:rPr>
              <a:t>当前阶段：</a:t>
            </a:r>
            <a:endParaRPr lang="en-US" altLang="zh-HK" sz="1300" dirty="0">
              <a:ea typeface="Calibri"/>
              <a:cs typeface="Calibri"/>
            </a:endParaRPr>
          </a:p>
          <a:p>
            <a:pPr algn="ctr"/>
            <a:r>
              <a:rPr lang="zh-HK" altLang="en-US" sz="1300" dirty="0">
                <a:ea typeface="Calibri"/>
                <a:cs typeface="Calibri"/>
              </a:rPr>
              <a:t>第</a:t>
            </a:r>
            <a:r>
              <a:rPr lang="en-US" altLang="zh-HK" sz="1300" dirty="0">
                <a:ea typeface="Calibri"/>
                <a:cs typeface="Calibri"/>
              </a:rPr>
              <a:t>7</a:t>
            </a:r>
            <a:r>
              <a:rPr lang="zh-HK" altLang="en-US" sz="1300" dirty="0">
                <a:ea typeface="Calibri"/>
                <a:cs typeface="Calibri"/>
              </a:rPr>
              <a:t>次会议</a:t>
            </a:r>
          </a:p>
          <a:p>
            <a:pPr algn="ctr"/>
            <a:r>
              <a:rPr lang="zh-HK" altLang="en-US" sz="1300" dirty="0">
                <a:ea typeface="Calibri"/>
                <a:cs typeface="Calibri"/>
              </a:rPr>
              <a:t>（下午</a:t>
            </a:r>
            <a:r>
              <a:rPr lang="en-US" altLang="zh-HK" sz="1300" dirty="0">
                <a:ea typeface="Calibri"/>
                <a:cs typeface="Calibri"/>
              </a:rPr>
              <a:t> 6–8 </a:t>
            </a:r>
            <a:r>
              <a:rPr lang="en-US" sz="1300" dirty="0">
                <a:ea typeface="Calibri"/>
                <a:cs typeface="Calibri"/>
              </a:rPr>
              <a:t>，</a:t>
            </a:r>
            <a:r>
              <a:rPr lang="zh-HK" altLang="en-US" sz="1300" dirty="0">
                <a:ea typeface="Calibri"/>
                <a:cs typeface="Calibri"/>
              </a:rPr>
              <a:t>线上线下）</a:t>
            </a:r>
            <a:endParaRPr lang="en-US" sz="1300" dirty="0">
              <a:ea typeface="Calibri"/>
              <a:cs typeface="Calibri"/>
            </a:endParaRPr>
          </a:p>
        </p:txBody>
      </p:sp>
      <p:sp>
        <p:nvSpPr>
          <p:cNvPr id="33" name="TextBox 32">
            <a:extLst>
              <a:ext uri="{FF2B5EF4-FFF2-40B4-BE49-F238E27FC236}">
                <a16:creationId xmlns:a16="http://schemas.microsoft.com/office/drawing/2014/main" id="{84EFF975-3D7F-2AE2-21EA-F4875D588C71}"/>
              </a:ext>
            </a:extLst>
          </p:cNvPr>
          <p:cNvSpPr txBox="1"/>
          <p:nvPr/>
        </p:nvSpPr>
        <p:spPr>
          <a:xfrm>
            <a:off x="835126" y="4339281"/>
            <a:ext cx="106262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HK" altLang="en-US" b="1" dirty="0">
                <a:ea typeface="Calibri"/>
                <a:cs typeface="Calibri"/>
              </a:rPr>
              <a:t>二月</a:t>
            </a:r>
            <a:endParaRPr lang="en-US" b="1" dirty="0">
              <a:ea typeface="Calibri"/>
              <a:cs typeface="Calibri"/>
            </a:endParaRPr>
          </a:p>
        </p:txBody>
      </p:sp>
      <p:sp>
        <p:nvSpPr>
          <p:cNvPr id="2" name="Title 1">
            <a:extLst>
              <a:ext uri="{FF2B5EF4-FFF2-40B4-BE49-F238E27FC236}">
                <a16:creationId xmlns:a16="http://schemas.microsoft.com/office/drawing/2014/main" id="{9FC9A001-9664-7F1B-AA1A-1021FCC699A9}"/>
              </a:ext>
            </a:extLst>
          </p:cNvPr>
          <p:cNvSpPr>
            <a:spLocks noGrp="1"/>
          </p:cNvSpPr>
          <p:nvPr>
            <p:ph type="title"/>
          </p:nvPr>
        </p:nvSpPr>
        <p:spPr/>
        <p:txBody>
          <a:bodyPr/>
          <a:lstStyle/>
          <a:p>
            <a:r>
              <a:rPr lang="zh-HK" altLang="en-US" dirty="0">
                <a:latin typeface="Aptos Display"/>
                <a:ea typeface="Calibri Light"/>
                <a:cs typeface="Calibri Light"/>
              </a:rPr>
              <a:t>后续时间表概览（截至</a:t>
            </a:r>
            <a:r>
              <a:rPr lang="en-US" altLang="zh-HK" dirty="0">
                <a:latin typeface="Aptos Display"/>
                <a:ea typeface="Calibri Light"/>
                <a:cs typeface="Calibri Light"/>
              </a:rPr>
              <a:t>6</a:t>
            </a:r>
            <a:r>
              <a:rPr lang="zh-HK" altLang="en-US" dirty="0">
                <a:latin typeface="Aptos Display"/>
                <a:ea typeface="Calibri Light"/>
                <a:cs typeface="Calibri Light"/>
              </a:rPr>
              <a:t>月）</a:t>
            </a:r>
            <a:endParaRPr lang="en-US" dirty="0">
              <a:latin typeface="Aptos Display"/>
            </a:endParaRPr>
          </a:p>
        </p:txBody>
      </p:sp>
    </p:spTree>
    <p:extLst>
      <p:ext uri="{BB962C8B-B14F-4D97-AF65-F5344CB8AC3E}">
        <p14:creationId xmlns:p14="http://schemas.microsoft.com/office/powerpoint/2010/main" val="3987872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r>
              <a:rPr lang="zh-HK" altLang="en-US" dirty="0">
                <a:latin typeface="Aptos Display"/>
                <a:ea typeface="Calibri Light"/>
                <a:cs typeface="Calibri Light"/>
              </a:rPr>
              <a:t>未来一月工作重点</a:t>
            </a:r>
            <a:endParaRPr lang="en-US" dirty="0"/>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1097280" y="2150534"/>
            <a:ext cx="4175910" cy="4104640"/>
          </a:xfrm>
        </p:spPr>
        <p:txBody>
          <a:bodyPr vert="horz" lIns="0" tIns="45720" rIns="0" bIns="45720" rtlCol="0" anchor="t">
            <a:normAutofit/>
          </a:bodyPr>
          <a:lstStyle/>
          <a:p>
            <a:pPr marL="0" indent="0">
              <a:buNone/>
            </a:pPr>
            <a:r>
              <a:rPr lang="en-US" altLang="zh-HK" sz="2400" b="1" dirty="0">
                <a:solidFill>
                  <a:schemeClr val="accent3">
                    <a:lumMod val="76000"/>
                  </a:schemeClr>
                </a:solidFill>
                <a:latin typeface="Aptos Narrow"/>
                <a:ea typeface="Calibri"/>
                <a:cs typeface="Calibri"/>
              </a:rPr>
              <a:t>2</a:t>
            </a:r>
            <a:r>
              <a:rPr lang="zh-HK" altLang="en-US" sz="2400" b="1" dirty="0">
                <a:solidFill>
                  <a:schemeClr val="accent3">
                    <a:lumMod val="76000"/>
                  </a:schemeClr>
                </a:solidFill>
                <a:latin typeface="Aptos Narrow"/>
                <a:ea typeface="Calibri"/>
                <a:cs typeface="Calibri"/>
              </a:rPr>
              <a:t>月份工作组会议关键事项：</a:t>
            </a:r>
            <a:endParaRPr lang="en-US" sz="2400" b="1" dirty="0">
              <a:solidFill>
                <a:schemeClr val="accent3">
                  <a:lumMod val="76000"/>
                </a:schemeClr>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ea typeface="+mn-lt"/>
                <a:cs typeface="+mn-lt"/>
              </a:rPr>
              <a:t>对焦点小组的内容、推广计划以及候选名单进行投票决定</a:t>
            </a:r>
          </a:p>
          <a:p>
            <a:pPr marL="571500" indent="-571500">
              <a:buClr>
                <a:srgbClr val="004B24"/>
              </a:buClr>
              <a:buFont typeface="Wingdings" panose="020F0502020204030204" pitchFamily="34" charset="0"/>
              <a:buChar char="§"/>
            </a:pPr>
            <a:r>
              <a:rPr lang="zh-HK" altLang="en-US" sz="2800" dirty="0">
                <a:solidFill>
                  <a:srgbClr val="404040"/>
                </a:solidFill>
                <a:ea typeface="+mn-lt"/>
                <a:cs typeface="+mn-lt"/>
              </a:rPr>
              <a:t>对焦点小组的宣传单张设计进行投票决定</a:t>
            </a:r>
            <a:endParaRPr lang="en-US" sz="2800" dirty="0">
              <a:latin typeface="Aptos Narrow"/>
              <a:ea typeface="Calibri"/>
              <a:cs typeface="Calibri"/>
            </a:endParaRPr>
          </a:p>
          <a:p>
            <a:pPr>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5882640"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4B807C6-D848-6B7C-B78D-CE233748DD2A}"/>
              </a:ext>
            </a:extLst>
          </p:cNvPr>
          <p:cNvSpPr>
            <a:spLocks noGrp="1"/>
          </p:cNvSpPr>
          <p:nvPr/>
        </p:nvSpPr>
        <p:spPr>
          <a:xfrm>
            <a:off x="6797317" y="2150534"/>
            <a:ext cx="4500880" cy="410464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altLang="zh-HK" sz="2400" b="1" dirty="0">
                <a:solidFill>
                  <a:schemeClr val="accent3">
                    <a:lumMod val="76000"/>
                  </a:schemeClr>
                </a:solidFill>
                <a:latin typeface="Aptos Narrow"/>
                <a:ea typeface="Calibri"/>
                <a:cs typeface="Calibri"/>
              </a:rPr>
              <a:t>3</a:t>
            </a:r>
            <a:r>
              <a:rPr lang="zh-HK" altLang="en-US" sz="2400" b="1" dirty="0">
                <a:solidFill>
                  <a:schemeClr val="accent3">
                    <a:lumMod val="76000"/>
                  </a:schemeClr>
                </a:solidFill>
                <a:latin typeface="Aptos Narrow"/>
                <a:ea typeface="Calibri"/>
                <a:cs typeface="Calibri"/>
              </a:rPr>
              <a:t>月份工作组会议关键事项：</a:t>
            </a:r>
            <a:endParaRPr lang="en-US" altLang="zh-HK" sz="2400" b="1" dirty="0">
              <a:solidFill>
                <a:schemeClr val="accent3">
                  <a:lumMod val="76000"/>
                </a:schemeClr>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设计用于公开听证会的宣传材料</a:t>
            </a:r>
            <a:endParaRPr lang="en-US" sz="2800" dirty="0">
              <a:solidFill>
                <a:srgbClr val="404040"/>
              </a:solidFill>
              <a:latin typeface="Aptos Narrow"/>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草拟公开听证会的流程安排</a:t>
            </a:r>
            <a:endParaRPr lang="en-US" altLang="zh-HK" sz="2800" dirty="0">
              <a:solidFill>
                <a:srgbClr val="404040"/>
              </a:solidFill>
              <a:latin typeface="Aptos Narrow"/>
              <a:ea typeface="Calibri"/>
              <a:cs typeface="Calibri"/>
            </a:endParaRP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草拟与公开听证会同步进行的问卷内容</a:t>
            </a:r>
          </a:p>
          <a:p>
            <a:pPr marL="571500" indent="-571500">
              <a:buClr>
                <a:srgbClr val="004B24"/>
              </a:buClr>
              <a:buFont typeface="Wingdings" panose="020F0502020204030204" pitchFamily="34" charset="0"/>
              <a:buChar char="§"/>
            </a:pPr>
            <a:r>
              <a:rPr lang="zh-HK" altLang="en-US" sz="2800" dirty="0">
                <a:solidFill>
                  <a:srgbClr val="404040"/>
                </a:solidFill>
                <a:latin typeface="Aptos Narrow"/>
                <a:ea typeface="Calibri"/>
                <a:cs typeface="Calibri"/>
              </a:rPr>
              <a:t>讨论建议方案的初稿</a:t>
            </a:r>
            <a:endParaRPr lang="en-US" sz="2800" dirty="0">
              <a:solidFill>
                <a:srgbClr val="404040"/>
              </a:solidFill>
              <a:latin typeface="Aptos Narrow"/>
              <a:ea typeface="Calibri"/>
              <a:cs typeface="Calibri"/>
            </a:endParaRPr>
          </a:p>
          <a:p>
            <a:pPr marL="0" indent="0">
              <a:buClr>
                <a:srgbClr val="99CB38"/>
              </a:buClr>
              <a:buNone/>
            </a:pPr>
            <a:endParaRPr lang="en-US" sz="2800" dirty="0">
              <a:latin typeface="Aptos Narrow"/>
              <a:ea typeface="Calibri" panose="020F0502020204030204"/>
              <a:cs typeface="Calibri" panose="020F0502020204030204"/>
            </a:endParaRPr>
          </a:p>
          <a:p>
            <a:pPr>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111960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r>
              <a:rPr lang="zh-HK" altLang="en-US" dirty="0">
                <a:latin typeface="Aptos Display"/>
                <a:ea typeface="Calibri Light"/>
                <a:cs typeface="Calibri Light"/>
              </a:rPr>
              <a:t>口译安排</a:t>
            </a:r>
            <a:endParaRPr lang="en-US"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1051788" y="2097996"/>
            <a:ext cx="10542804" cy="4046107"/>
          </a:xfrm>
        </p:spPr>
        <p:txBody>
          <a:bodyPr vert="horz" lIns="0" tIns="45720" rIns="0" bIns="45720" rtlCol="0" anchor="t">
            <a:noAutofit/>
          </a:bodyPr>
          <a:lstStyle/>
          <a:p>
            <a:pPr marL="383540" indent="-182880">
              <a:lnSpc>
                <a:spcPct val="100000"/>
              </a:lnSpc>
              <a:spcBef>
                <a:spcPts val="400"/>
              </a:spcBef>
              <a:spcAft>
                <a:spcPts val="400"/>
              </a:spcAft>
              <a:buClr>
                <a:srgbClr val="004B24"/>
              </a:buClr>
              <a:buSzTx/>
              <a:buFont typeface="Wingdings" panose="05000000000000000000" pitchFamily="2" charset="2"/>
              <a:buChar char="§"/>
            </a:pPr>
            <a:r>
              <a:rPr lang="zh-HK" altLang="en-US" sz="2400" dirty="0">
                <a:solidFill>
                  <a:schemeClr val="tx1"/>
                </a:solidFill>
              </a:rPr>
              <a:t>本次会议提供西班牙语、巴西葡萄牙语、海地克里奥尔语、普通话、粤语、阿姆哈拉语、阿拉伯语及美国手语 </a:t>
            </a:r>
            <a:r>
              <a:rPr lang="en-US" altLang="zh-HK" sz="2400" dirty="0">
                <a:solidFill>
                  <a:schemeClr val="tx1"/>
                </a:solidFill>
              </a:rPr>
              <a:t>(</a:t>
            </a:r>
            <a:r>
              <a:rPr lang="en-US" sz="2400" dirty="0">
                <a:solidFill>
                  <a:schemeClr val="tx1"/>
                </a:solidFill>
              </a:rPr>
              <a:t>ASL) </a:t>
            </a:r>
            <a:r>
              <a:rPr lang="zh-HK" altLang="en-US" sz="2400" dirty="0">
                <a:solidFill>
                  <a:schemeClr val="tx1"/>
                </a:solidFill>
              </a:rPr>
              <a:t>的口译服务。</a:t>
            </a:r>
            <a:endParaRPr lang="en-US" altLang="zh-HK" sz="2400" dirty="0">
              <a:solidFill>
                <a:schemeClr val="tx1"/>
              </a:solidFill>
            </a:endParaRPr>
          </a:p>
          <a:p>
            <a:pPr marL="383540" indent="-182880">
              <a:lnSpc>
                <a:spcPct val="100000"/>
              </a:lnSpc>
              <a:spcBef>
                <a:spcPts val="400"/>
              </a:spcBef>
              <a:spcAft>
                <a:spcPts val="400"/>
              </a:spcAft>
              <a:buClr>
                <a:srgbClr val="004B24"/>
              </a:buClr>
              <a:buSzTx/>
              <a:buFont typeface="Wingdings" panose="05000000000000000000" pitchFamily="2" charset="2"/>
              <a:buChar char="§"/>
            </a:pPr>
            <a:r>
              <a:rPr lang="zh-HK" altLang="en-US" sz="2400" dirty="0">
                <a:solidFill>
                  <a:srgbClr val="000000"/>
                </a:solidFill>
                <a:cs typeface="Calibri"/>
              </a:rPr>
              <a:t>如要选择语言，请点击「口译」</a:t>
            </a:r>
            <a:r>
              <a:rPr lang="en-US" altLang="zh-HK" sz="2400" dirty="0">
                <a:solidFill>
                  <a:srgbClr val="000000"/>
                </a:solidFill>
                <a:cs typeface="Calibri"/>
              </a:rPr>
              <a:t>(“Interpretation”) </a:t>
            </a:r>
            <a:r>
              <a:rPr lang="zh-HK" altLang="en-US" sz="2400" dirty="0">
                <a:solidFill>
                  <a:srgbClr val="000000"/>
                </a:solidFill>
                <a:cs typeface="Calibri"/>
              </a:rPr>
              <a:t>地球图标并选定所需语言。</a:t>
            </a:r>
            <a:endParaRPr lang="en-US" sz="2400" dirty="0">
              <a:solidFill>
                <a:srgbClr val="000000"/>
              </a:solidFill>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400" dirty="0">
                <a:solidFill>
                  <a:srgbClr val="000000"/>
                </a:solidFill>
                <a:cs typeface="Calibri"/>
              </a:rPr>
              <a:t>请尽量放慢语速。</a:t>
            </a:r>
            <a:endParaRPr lang="en-US" sz="2400" dirty="0">
              <a:solidFill>
                <a:srgbClr val="000000"/>
              </a:solidFill>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400" dirty="0">
                <a:solidFill>
                  <a:srgbClr val="000000"/>
                </a:solidFill>
                <a:cs typeface="Calibri"/>
              </a:rPr>
              <a:t>所有与会者，包括英语使用者，都需选择相应语言频道。</a:t>
            </a:r>
            <a:endParaRPr lang="en-US" sz="2400" dirty="0">
              <a:solidFill>
                <a:srgbClr val="FF0000"/>
              </a:solidFill>
              <a:highlight>
                <a:srgbClr val="FFFF00"/>
              </a:highlight>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r>
              <a:rPr lang="en-US" dirty="0">
                <a:latin typeface="Aptos Display"/>
                <a:ea typeface="Calibri Light"/>
                <a:cs typeface="Calibri Light"/>
              </a:rPr>
              <a:t>Zoom </a:t>
            </a:r>
            <a:r>
              <a:rPr lang="zh-HK" altLang="en-US" dirty="0">
                <a:latin typeface="Aptos Display"/>
                <a:ea typeface="Calibri Light"/>
                <a:cs typeface="Calibri Light"/>
              </a:rPr>
              <a:t>会议安排</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buClr>
                <a:srgbClr val="004B24"/>
              </a:buClr>
              <a:buFont typeface="Wingdings" panose="020F0502020204030204" pitchFamily="34" charset="0"/>
              <a:buChar char="§"/>
            </a:pPr>
            <a:r>
              <a:rPr lang="zh-HK" altLang="en-US" sz="2800" dirty="0">
                <a:latin typeface="+mn-ea"/>
                <a:cs typeface="Calibri Light"/>
              </a:rPr>
              <a:t>聊天功能已开放，供成员发表意见和提问（需遵守公共记录规定）。</a:t>
            </a:r>
          </a:p>
          <a:p>
            <a:pPr marL="571500" indent="-571500">
              <a:buClr>
                <a:srgbClr val="004B24"/>
              </a:buClr>
              <a:buFont typeface="Wingdings" panose="020F0502020204030204" pitchFamily="34" charset="0"/>
              <a:buChar char="§"/>
            </a:pPr>
            <a:r>
              <a:rPr lang="zh-HK" altLang="en-US" sz="2800" dirty="0">
                <a:latin typeface="+mn-ea"/>
                <a:cs typeface="Calibri Light"/>
              </a:rPr>
              <a:t>请勿使用私信功能</a:t>
            </a:r>
          </a:p>
          <a:p>
            <a:pPr marL="571500" indent="-571500">
              <a:buClr>
                <a:srgbClr val="004B24"/>
              </a:buClr>
              <a:buFont typeface="Wingdings" panose="020F0502020204030204" pitchFamily="34" charset="0"/>
              <a:buChar char="§"/>
            </a:pPr>
            <a:r>
              <a:rPr lang="zh-HK" altLang="en-US" sz="2800" dirty="0">
                <a:latin typeface="+mn-ea"/>
                <a:cs typeface="Calibri Light"/>
              </a:rPr>
              <a:t>非发言期间请务必将麦克风静音，以确保会议环境免受背景杂音干扰。</a:t>
            </a:r>
            <a:endParaRPr lang="en-US" dirty="0">
              <a:latin typeface="+mn-ea"/>
              <a:cs typeface="Calibri" panose="020F0502020204030204"/>
            </a:endParaRPr>
          </a:p>
          <a:p>
            <a:pPr marL="571500" indent="-571500">
              <a:buFont typeface="Wingdings" panose="020F0502020204030204" pitchFamily="34" charset="0"/>
              <a:buChar char="§"/>
            </a:pPr>
            <a:endParaRPr lang="en-US" sz="2800" dirty="0">
              <a:latin typeface="+mn-ea"/>
              <a:cs typeface="Calibri" panose="020F0502020204030204"/>
            </a:endParaRPr>
          </a:p>
          <a:p>
            <a:endParaRPr lang="en-US" dirty="0">
              <a:latin typeface="+mn-ea"/>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r>
              <a:rPr lang="zh-HK" altLang="en-US" dirty="0">
                <a:latin typeface="Aptos Display"/>
                <a:ea typeface="Calibri Light"/>
                <a:cs typeface="Calibri Light"/>
              </a:rPr>
              <a:t>参会人员点名</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36320" y="1737360"/>
            <a:ext cx="5254752" cy="4573710"/>
          </a:xfrm>
        </p:spPr>
        <p:txBody>
          <a:bodyPr vert="horz" lIns="0" tIns="45720" rIns="0" bIns="45720" rtlCol="0" anchor="t">
            <a:noAutofit/>
          </a:bodyPr>
          <a:lstStyle/>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能源与环境事务执行办公室 </a:t>
            </a:r>
            <a:r>
              <a:rPr lang="en-US" altLang="zh-HK" sz="1600" b="1" dirty="0">
                <a:solidFill>
                  <a:schemeClr val="tx1"/>
                </a:solidFill>
                <a:ea typeface="PMingLiU" panose="02020500000000000000" pitchFamily="18" charset="-120"/>
                <a:cs typeface="+mn-lt"/>
              </a:rPr>
              <a:t>(</a:t>
            </a:r>
            <a:r>
              <a:rPr lang="en-US" sz="1600" b="1" dirty="0">
                <a:solidFill>
                  <a:schemeClr val="tx1"/>
                </a:solidFill>
                <a:ea typeface="PMingLiU" panose="02020500000000000000" pitchFamily="18" charset="-120"/>
                <a:cs typeface="+mn-lt"/>
              </a:rPr>
              <a:t>EEA) </a:t>
            </a:r>
            <a:r>
              <a:rPr lang="zh-HK" altLang="en-US" sz="1600" b="1" dirty="0">
                <a:solidFill>
                  <a:schemeClr val="tx1"/>
                </a:solidFill>
                <a:ea typeface="PMingLiU" panose="02020500000000000000" pitchFamily="18" charset="-120"/>
                <a:cs typeface="+mn-lt"/>
              </a:rPr>
              <a:t>联席主席： </a:t>
            </a:r>
            <a:r>
              <a:rPr lang="en-US" sz="1600" dirty="0">
                <a:solidFill>
                  <a:schemeClr val="tx1"/>
                </a:solidFill>
                <a:ea typeface="PMingLiU" panose="02020500000000000000" pitchFamily="18" charset="-120"/>
                <a:cs typeface="+mn-lt"/>
              </a:rPr>
              <a:t>María Belén Power </a:t>
            </a:r>
            <a:r>
              <a:rPr lang="zh-HK" altLang="en-US" sz="1600" dirty="0">
                <a:solidFill>
                  <a:schemeClr val="tx1"/>
                </a:solidFill>
                <a:ea typeface="PMingLiU" panose="02020500000000000000" pitchFamily="18" charset="-120"/>
                <a:cs typeface="+mn-lt"/>
              </a:rPr>
              <a:t>环境正义与公平副部长</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自然保育与娱乐部 </a:t>
            </a:r>
            <a:r>
              <a:rPr lang="en-US" altLang="zh-HK" sz="1600" b="1" dirty="0">
                <a:solidFill>
                  <a:schemeClr val="tx1"/>
                </a:solidFill>
                <a:ea typeface="PMingLiU" panose="02020500000000000000" pitchFamily="18" charset="-120"/>
                <a:cs typeface="+mn-lt"/>
              </a:rPr>
              <a:t>(</a:t>
            </a:r>
            <a:r>
              <a:rPr lang="en-US" sz="1600" b="1" dirty="0">
                <a:solidFill>
                  <a:schemeClr val="tx1"/>
                </a:solidFill>
                <a:ea typeface="PMingLiU" panose="02020500000000000000" pitchFamily="18" charset="-120"/>
                <a:cs typeface="+mn-lt"/>
              </a:rPr>
              <a:t>DCR) </a:t>
            </a:r>
            <a:r>
              <a:rPr lang="zh-HK" altLang="en-US" sz="1600" b="1" dirty="0">
                <a:solidFill>
                  <a:schemeClr val="tx1"/>
                </a:solidFill>
                <a:ea typeface="PMingLiU" panose="02020500000000000000" pitchFamily="18" charset="-120"/>
                <a:cs typeface="+mn-lt"/>
              </a:rPr>
              <a:t>联席主席</a:t>
            </a:r>
            <a:r>
              <a:rPr lang="zh-HK" altLang="en-US" sz="1600"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Nicole LaChapelle</a:t>
            </a:r>
            <a:r>
              <a:rPr lang="zh-HK" altLang="en-US" sz="1600" dirty="0">
                <a:solidFill>
                  <a:schemeClr val="tx1"/>
                </a:solidFill>
                <a:ea typeface="PMingLiU" panose="02020500000000000000" pitchFamily="18" charset="-120"/>
                <a:cs typeface="+mn-lt"/>
              </a:rPr>
              <a:t>局长</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Calibri"/>
              </a:rPr>
              <a:t>公共卫生部气候与环境健康局局长或其指派代表： </a:t>
            </a:r>
            <a:r>
              <a:rPr lang="en-US" sz="1600" dirty="0">
                <a:solidFill>
                  <a:schemeClr val="tx1"/>
                </a:solidFill>
                <a:ea typeface="PMingLiU" panose="02020500000000000000" pitchFamily="18" charset="-120"/>
                <a:cs typeface="Calibri"/>
              </a:rPr>
              <a:t>Logan Bailey，</a:t>
            </a:r>
            <a:r>
              <a:rPr lang="zh-HK" altLang="en-US" sz="1600" dirty="0">
                <a:solidFill>
                  <a:schemeClr val="tx1"/>
                </a:solidFill>
                <a:ea typeface="PMingLiU" panose="02020500000000000000" pitchFamily="18" charset="-120"/>
                <a:cs typeface="Calibri"/>
              </a:rPr>
              <a:t>公共卫生部气候与环境健康局毒理部首席科学家</a:t>
            </a:r>
            <a:endParaRPr lang="en-US" sz="1600" dirty="0">
              <a:solidFill>
                <a:schemeClr val="tx1"/>
              </a:solidFill>
              <a:ea typeface="PMingLiU" panose="02020500000000000000" pitchFamily="18" charset="-120"/>
              <a:cs typeface="Calibri Light"/>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Cambridge Health Alliance (Cambridge </a:t>
            </a:r>
            <a:r>
              <a:rPr lang="zh-HK" altLang="en-US" sz="1600" b="1" dirty="0">
                <a:solidFill>
                  <a:schemeClr val="tx1"/>
                </a:solidFill>
                <a:ea typeface="PMingLiU" panose="02020500000000000000" pitchFamily="18" charset="-120"/>
                <a:cs typeface="+mn-lt"/>
              </a:rPr>
              <a:t>健康联盟</a:t>
            </a:r>
            <a:r>
              <a:rPr lang="en-US" altLang="zh-HK" sz="1600" b="1" dirty="0">
                <a:solidFill>
                  <a:schemeClr val="tx1"/>
                </a:solidFill>
                <a:ea typeface="PMingLiU" panose="02020500000000000000" pitchFamily="18" charset="-120"/>
                <a:cs typeface="+mn-lt"/>
              </a:rPr>
              <a:t>)</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Derrick Neal </a:t>
            </a:r>
            <a:r>
              <a:rPr lang="en-US" altLang="zh-HK" sz="1600" dirty="0">
                <a:solidFill>
                  <a:schemeClr val="tx1"/>
                </a:solidFill>
                <a:ea typeface="PMingLiU" panose="02020500000000000000" pitchFamily="18" charset="-120"/>
                <a:cs typeface="+mn-lt"/>
              </a:rPr>
              <a:t>Cambridge </a:t>
            </a:r>
            <a:r>
              <a:rPr lang="zh-HK" altLang="en-US" sz="1600" dirty="0">
                <a:solidFill>
                  <a:schemeClr val="tx1"/>
                </a:solidFill>
                <a:ea typeface="PMingLiU" panose="02020500000000000000" pitchFamily="18" charset="-120"/>
                <a:cs typeface="+mn-lt"/>
              </a:rPr>
              <a:t>市首席公共卫生官</a:t>
            </a:r>
            <a:endParaRPr lang="en-US" altLang="zh-HK" sz="1600" dirty="0">
              <a:solidFill>
                <a:schemeClr val="tx1"/>
              </a:solidFill>
              <a:ea typeface="PMingLiU" panose="02020500000000000000" pitchFamily="18" charset="-120"/>
              <a:cs typeface="+mn-lt"/>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Cambridge </a:t>
            </a:r>
            <a:r>
              <a:rPr lang="zh-HK" altLang="en-US" sz="1600" b="1" dirty="0">
                <a:solidFill>
                  <a:schemeClr val="tx1"/>
                </a:solidFill>
                <a:ea typeface="PMingLiU" panose="02020500000000000000" pitchFamily="18" charset="-120"/>
                <a:cs typeface="+mn-lt"/>
              </a:rPr>
              <a:t>再发展局： </a:t>
            </a:r>
            <a:r>
              <a:rPr lang="en-US" sz="1600" dirty="0">
                <a:solidFill>
                  <a:schemeClr val="tx1"/>
                </a:solidFill>
                <a:ea typeface="PMingLiU" panose="02020500000000000000" pitchFamily="18" charset="-120"/>
                <a:cs typeface="+mn-lt"/>
              </a:rPr>
              <a:t>Kyle Vangel </a:t>
            </a:r>
            <a:r>
              <a:rPr lang="zh-HK" altLang="en-US" sz="1600" dirty="0">
                <a:solidFill>
                  <a:schemeClr val="tx1"/>
                </a:solidFill>
                <a:ea typeface="PMingLiU" panose="02020500000000000000" pitchFamily="18" charset="-120"/>
                <a:cs typeface="+mn-lt"/>
              </a:rPr>
              <a:t>项目与规划总监</a:t>
            </a:r>
            <a:r>
              <a:rPr lang="en-US" sz="1600" b="1" dirty="0">
                <a:solidFill>
                  <a:schemeClr val="tx1"/>
                </a:solidFill>
                <a:ea typeface="PMingLiU" panose="02020500000000000000" pitchFamily="18" charset="-120"/>
                <a:cs typeface="+mn-lt"/>
              </a:rPr>
              <a:t> </a:t>
            </a: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全美有色人种协进会 </a:t>
            </a:r>
            <a:r>
              <a:rPr lang="en-US" altLang="zh-HK" sz="1600" b="1" dirty="0">
                <a:solidFill>
                  <a:schemeClr val="tx1"/>
                </a:solidFill>
                <a:ea typeface="PMingLiU" panose="02020500000000000000" pitchFamily="18" charset="-120"/>
                <a:cs typeface="+mn-lt"/>
              </a:rPr>
              <a:t>(</a:t>
            </a:r>
            <a:r>
              <a:rPr lang="en-US" sz="1600" b="1" dirty="0">
                <a:solidFill>
                  <a:schemeClr val="tx1"/>
                </a:solidFill>
                <a:ea typeface="PMingLiU" panose="02020500000000000000" pitchFamily="18" charset="-120"/>
                <a:cs typeface="+mn-lt"/>
              </a:rPr>
              <a:t>NAACP) </a:t>
            </a:r>
            <a:r>
              <a:rPr lang="en-US" altLang="zh-HK" sz="1600" b="1" dirty="0">
                <a:solidFill>
                  <a:schemeClr val="tx1"/>
                </a:solidFill>
                <a:ea typeface="PMingLiU" panose="02020500000000000000" pitchFamily="18" charset="-120"/>
                <a:cs typeface="+mn-lt"/>
              </a:rPr>
              <a:t>Cambridge </a:t>
            </a:r>
            <a:r>
              <a:rPr lang="zh-HK" altLang="en-US" sz="1600" b="1" dirty="0">
                <a:solidFill>
                  <a:schemeClr val="tx1"/>
                </a:solidFill>
                <a:ea typeface="PMingLiU" panose="02020500000000000000" pitchFamily="18" charset="-120"/>
                <a:cs typeface="+mn-lt"/>
              </a:rPr>
              <a:t>分会</a:t>
            </a:r>
            <a:r>
              <a:rPr lang="zh-HK" altLang="en-US" sz="1600"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Ken Reeves </a:t>
            </a:r>
            <a:r>
              <a:rPr lang="zh-HK" altLang="en-US" sz="1600" dirty="0">
                <a:solidFill>
                  <a:schemeClr val="tx1"/>
                </a:solidFill>
                <a:ea typeface="PMingLiU" panose="02020500000000000000" pitchFamily="18" charset="-120"/>
                <a:cs typeface="+mn-lt"/>
              </a:rPr>
              <a:t>会长</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Cambridge </a:t>
            </a:r>
            <a:r>
              <a:rPr lang="en-US" altLang="zh-HK" sz="1600" b="1" dirty="0">
                <a:solidFill>
                  <a:schemeClr val="tx1"/>
                </a:solidFill>
                <a:ea typeface="PMingLiU" panose="02020500000000000000" pitchFamily="18" charset="-120"/>
                <a:cs typeface="+mn-lt"/>
              </a:rPr>
              <a:t>Black Pastors Alliance, Inc.</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Jeremy D. Battle </a:t>
            </a:r>
            <a:r>
              <a:rPr lang="en-US" altLang="zh-HK" sz="1600" b="1" dirty="0">
                <a:solidFill>
                  <a:schemeClr val="tx1"/>
                </a:solidFill>
                <a:ea typeface="PMingLiU" panose="02020500000000000000" pitchFamily="18" charset="-120"/>
                <a:cs typeface="+mn-lt"/>
              </a:rPr>
              <a:t>，</a:t>
            </a:r>
            <a:r>
              <a:rPr lang="en-US" altLang="zh-HK" sz="1600" dirty="0">
                <a:solidFill>
                  <a:schemeClr val="tx1"/>
                </a:solidFill>
                <a:ea typeface="PMingLiU" panose="02020500000000000000" pitchFamily="18" charset="-120"/>
                <a:cs typeface="+mn-lt"/>
              </a:rPr>
              <a:t> Western Avenue </a:t>
            </a:r>
            <a:r>
              <a:rPr lang="zh-HK" altLang="en-US" sz="1600" dirty="0">
                <a:solidFill>
                  <a:schemeClr val="tx1"/>
                </a:solidFill>
                <a:ea typeface="PMingLiU" panose="02020500000000000000" pitchFamily="18" charset="-120"/>
                <a:cs typeface="+mn-lt"/>
              </a:rPr>
              <a:t> </a:t>
            </a:r>
            <a:r>
              <a:rPr lang="en-US" altLang="zh-HK" sz="1600" dirty="0">
                <a:solidFill>
                  <a:schemeClr val="tx1"/>
                </a:solidFill>
                <a:ea typeface="PMingLiU" panose="02020500000000000000" pitchFamily="18" charset="-120"/>
                <a:cs typeface="+mn-lt"/>
              </a:rPr>
              <a:t>(</a:t>
            </a:r>
            <a:r>
              <a:rPr lang="zh-HK" altLang="en-US" sz="1600" dirty="0">
                <a:solidFill>
                  <a:schemeClr val="tx1"/>
                </a:solidFill>
                <a:ea typeface="PMingLiU" panose="02020500000000000000" pitchFamily="18" charset="-120"/>
                <a:cs typeface="+mn-lt"/>
              </a:rPr>
              <a:t>西部大道</a:t>
            </a:r>
            <a:r>
              <a:rPr lang="en-US" altLang="zh-HK" sz="1600" dirty="0">
                <a:solidFill>
                  <a:schemeClr val="tx1"/>
                </a:solidFill>
                <a:ea typeface="PMingLiU" panose="02020500000000000000" pitchFamily="18" charset="-120"/>
                <a:cs typeface="+mn-lt"/>
              </a:rPr>
              <a:t>) </a:t>
            </a:r>
            <a:r>
              <a:rPr lang="zh-HK" altLang="en-US" sz="1600" dirty="0">
                <a:solidFill>
                  <a:schemeClr val="tx1"/>
                </a:solidFill>
                <a:ea typeface="PMingLiU" panose="02020500000000000000" pitchFamily="18" charset="-120"/>
                <a:cs typeface="+mn-lt"/>
              </a:rPr>
              <a:t>教堂牧师</a:t>
            </a:r>
            <a:endParaRPr lang="en-US" sz="1600" dirty="0">
              <a:solidFill>
                <a:schemeClr val="tx1"/>
              </a:solidFill>
              <a:ea typeface="PMingLiU" panose="02020500000000000000" pitchFamily="18" charset="-120"/>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681311" y="1746757"/>
            <a:ext cx="4657249"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nSpc>
                <a:spcPct val="120000"/>
              </a:lnSpc>
              <a:spcBef>
                <a:spcPts val="0"/>
              </a:spcBef>
              <a:spcAft>
                <a:spcPts val="0"/>
              </a:spcAft>
              <a:buClr>
                <a:srgbClr val="004B24"/>
              </a:buClr>
              <a:buFont typeface="Wingdings" panose="020F0502020204030204" pitchFamily="34" charset="0"/>
              <a:buChar char="§"/>
            </a:pPr>
            <a:r>
              <a:rPr lang="en-US" altLang="zh-HK" sz="1600" b="1" dirty="0">
                <a:solidFill>
                  <a:schemeClr val="tx1"/>
                </a:solidFill>
                <a:ea typeface="PMingLiU" panose="02020500000000000000" pitchFamily="18" charset="-120"/>
                <a:cs typeface="+mn-lt"/>
              </a:rPr>
              <a:t>Massachusetts Bicycle Coalition, Inc.</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Galen Mook </a:t>
            </a:r>
            <a:r>
              <a:rPr lang="zh-HK" altLang="en-US" sz="1600" dirty="0">
                <a:solidFill>
                  <a:schemeClr val="tx1"/>
                </a:solidFill>
                <a:ea typeface="PMingLiU" panose="02020500000000000000" pitchFamily="18" charset="-120"/>
                <a:cs typeface="+mn-lt"/>
              </a:rPr>
              <a:t>执行董事</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Charles River </a:t>
            </a:r>
            <a:r>
              <a:rPr lang="en-US" altLang="zh-HK" sz="1600" b="1" dirty="0">
                <a:solidFill>
                  <a:schemeClr val="tx1"/>
                </a:solidFill>
                <a:ea typeface="PMingLiU" panose="02020500000000000000" pitchFamily="18" charset="-120"/>
                <a:cs typeface="+mn-lt"/>
              </a:rPr>
              <a:t>Conservancy, Inc.</a:t>
            </a:r>
            <a:r>
              <a:rPr lang="zh-HK" altLang="en-US"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Laura Jasinski </a:t>
            </a:r>
            <a:r>
              <a:rPr lang="zh-HK" altLang="en-US" sz="1600" dirty="0">
                <a:solidFill>
                  <a:schemeClr val="tx1"/>
                </a:solidFill>
                <a:ea typeface="PMingLiU" panose="02020500000000000000" pitchFamily="18" charset="-120"/>
                <a:cs typeface="+mn-lt"/>
              </a:rPr>
              <a:t>执行董事</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Cambridge Mothers Out Front:</a:t>
            </a:r>
            <a:r>
              <a:rPr lang="en-US" sz="1600" dirty="0">
                <a:solidFill>
                  <a:schemeClr val="tx1"/>
                </a:solidFill>
                <a:ea typeface="PMingLiU" panose="02020500000000000000" pitchFamily="18" charset="-120"/>
                <a:cs typeface="+mn-lt"/>
              </a:rPr>
              <a:t> Angela DeSousa </a:t>
            </a:r>
            <a:r>
              <a:rPr lang="zh-HK" altLang="en-US" sz="1600" dirty="0">
                <a:solidFill>
                  <a:schemeClr val="tx1"/>
                </a:solidFill>
                <a:ea typeface="PMingLiU" panose="02020500000000000000" pitchFamily="18" charset="-120"/>
                <a:cs typeface="+mn-lt"/>
              </a:rPr>
              <a:t>成员兼领导团队成员</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ea typeface="PMingLiU" panose="02020500000000000000" pitchFamily="18" charset="-120"/>
                <a:cs typeface="+mn-lt"/>
              </a:rPr>
              <a:t>The People for Riverbend Park Trust: </a:t>
            </a:r>
            <a:r>
              <a:rPr lang="en-US" sz="1600" dirty="0">
                <a:solidFill>
                  <a:schemeClr val="tx1"/>
                </a:solidFill>
                <a:ea typeface="PMingLiU" panose="02020500000000000000" pitchFamily="18" charset="-120"/>
                <a:cs typeface="+mn-lt"/>
              </a:rPr>
              <a:t>Franziska "Fran" Amacher </a:t>
            </a:r>
            <a:r>
              <a:rPr lang="zh-HK" altLang="en-US" sz="1600" dirty="0">
                <a:solidFill>
                  <a:schemeClr val="tx1"/>
                </a:solidFill>
                <a:ea typeface="PMingLiU" panose="02020500000000000000" pitchFamily="18" charset="-120"/>
                <a:cs typeface="+mn-lt"/>
              </a:rPr>
              <a:t>受托人</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Lawrence Adkins</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Sheila Headley-Burwell</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Steven Miller</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Thomas Leonard</a:t>
            </a:r>
            <a:endParaRPr lang="en-US" sz="1600" dirty="0">
              <a:solidFill>
                <a:schemeClr val="tx1"/>
              </a:solidFill>
              <a:ea typeface="PMingLiU" panose="02020500000000000000" pitchFamily="18" charset="-120"/>
            </a:endParaRP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mn-lt"/>
              </a:rPr>
              <a:t>Denise Haynes</a:t>
            </a:r>
          </a:p>
          <a:p>
            <a:pPr marL="384175" indent="-182880">
              <a:lnSpc>
                <a:spcPct val="120000"/>
              </a:lnSpc>
              <a:spcBef>
                <a:spcPts val="0"/>
              </a:spcBef>
              <a:spcAft>
                <a:spcPts val="0"/>
              </a:spcAft>
              <a:buClr>
                <a:srgbClr val="004B24"/>
              </a:buClr>
              <a:buFont typeface="Wingdings" panose="020F0502020204030204" pitchFamily="34" charset="0"/>
              <a:buChar char="§"/>
            </a:pPr>
            <a:r>
              <a:rPr lang="zh-HK" altLang="en-US" sz="1600" b="1" dirty="0">
                <a:solidFill>
                  <a:schemeClr val="tx1"/>
                </a:solidFill>
                <a:ea typeface="PMingLiU" panose="02020500000000000000" pitchFamily="18" charset="-120"/>
                <a:cs typeface="+mn-lt"/>
              </a:rPr>
              <a:t>个人代表：</a:t>
            </a:r>
            <a:r>
              <a:rPr lang="en-US" altLang="zh-HK" sz="1600" b="1" dirty="0">
                <a:solidFill>
                  <a:schemeClr val="tx1"/>
                </a:solidFill>
                <a:ea typeface="PMingLiU" panose="02020500000000000000" pitchFamily="18" charset="-120"/>
                <a:cs typeface="+mn-lt"/>
              </a:rPr>
              <a:t> </a:t>
            </a:r>
            <a:r>
              <a:rPr lang="en-US" sz="1600" dirty="0">
                <a:solidFill>
                  <a:schemeClr val="tx1"/>
                </a:solidFill>
                <a:ea typeface="PMingLiU" panose="02020500000000000000" pitchFamily="18" charset="-120"/>
                <a:cs typeface="Calibri"/>
              </a:rPr>
              <a:t>David English</a:t>
            </a: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r>
              <a:rPr lang="zh-HK" altLang="en-US" dirty="0">
                <a:latin typeface="Aptos Display" panose="020B0004020202020204" pitchFamily="34" charset="0"/>
              </a:rPr>
              <a:t>工作组准则</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所有会议通知均须按照</a:t>
            </a:r>
            <a:r>
              <a:rPr lang="en-US" altLang="zh-HK" sz="2000" dirty="0">
                <a:solidFill>
                  <a:schemeClr val="tx1"/>
                </a:solidFill>
                <a:latin typeface="Aptos Narrow"/>
              </a:rPr>
              <a:t>《</a:t>
            </a:r>
            <a:r>
              <a:rPr lang="zh-HK" altLang="en-US" sz="2000" dirty="0">
                <a:solidFill>
                  <a:schemeClr val="tx1"/>
                </a:solidFill>
                <a:latin typeface="Aptos Narrow"/>
              </a:rPr>
              <a:t>公开会议法</a:t>
            </a:r>
            <a:r>
              <a:rPr lang="en-US" altLang="zh-HK" sz="2000" dirty="0">
                <a:solidFill>
                  <a:schemeClr val="tx1"/>
                </a:solidFill>
                <a:latin typeface="Aptos Narrow"/>
              </a:rPr>
              <a:t>》</a:t>
            </a:r>
            <a:r>
              <a:rPr lang="zh-HK" altLang="en-US" sz="2000" dirty="0">
                <a:solidFill>
                  <a:schemeClr val="tx1"/>
                </a:solidFill>
                <a:latin typeface="Aptos Narrow"/>
              </a:rPr>
              <a:t>的规定向公众发布。</a:t>
            </a:r>
            <a:endParaRPr lang="en-US" dirty="0">
              <a:solidFill>
                <a:schemeClr val="tx1"/>
              </a:solidFill>
              <a:ea typeface="Calibri" panose="020F0502020204030204"/>
              <a:cs typeface="Calibri" panose="020F0502020204030204"/>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议程须至少提前 </a:t>
            </a:r>
            <a:r>
              <a:rPr lang="en-US" altLang="zh-HK" sz="2000" dirty="0">
                <a:solidFill>
                  <a:schemeClr val="tx1"/>
                </a:solidFill>
                <a:latin typeface="Aptos Narrow"/>
              </a:rPr>
              <a:t>48 </a:t>
            </a:r>
            <a:r>
              <a:rPr lang="zh-HK" altLang="en-US" sz="2000" dirty="0">
                <a:solidFill>
                  <a:schemeClr val="tx1"/>
                </a:solidFill>
                <a:latin typeface="Aptos Narrow"/>
              </a:rPr>
              <a:t>小时分发，且须明确列明的讨论议题。</a:t>
            </a:r>
            <a:r>
              <a:rPr lang="en-US" sz="2000" dirty="0">
                <a:solidFill>
                  <a:schemeClr val="tx1"/>
                </a:solidFill>
                <a:latin typeface="Aptos Narrow"/>
              </a:rPr>
              <a:t> </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会议记录须在合理的时间段内，对公众公开。</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严禁在公示的会议日程之外，进行任何审议与决策。</a:t>
            </a:r>
            <a:r>
              <a:rPr lang="en-US" sz="2000" dirty="0">
                <a:solidFill>
                  <a:schemeClr val="tx1"/>
                </a:solidFill>
                <a:latin typeface="Aptos Narrow"/>
              </a:rPr>
              <a:t> </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成员应主动并尊重地聆听所有发言者的陈述，包括公众意见。</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出现分歧时，将以建设性的方式表达，对议题本身，而非针对个人。</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尽量减少中途插话，以确保各共同负责人能公平参与。</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将预留时间让公众发言，并对其时长与形式制定明确准则。</a:t>
            </a:r>
            <a:endParaRPr lang="en-US" sz="2000" dirty="0">
              <a:solidFill>
                <a:schemeClr val="tx1"/>
              </a:solidFill>
              <a:latin typeface="Aptos Narrow"/>
              <a:ea typeface="Calibri"/>
              <a:cs typeface="Calibri"/>
            </a:endParaRPr>
          </a:p>
          <a:p>
            <a:pPr marL="383540" lvl="1">
              <a:lnSpc>
                <a:spcPct val="100000"/>
              </a:lnSpc>
              <a:spcBef>
                <a:spcPts val="400"/>
              </a:spcBef>
              <a:buClr>
                <a:srgbClr val="004B24"/>
              </a:buClr>
              <a:buFont typeface="Wingdings" panose="05000000000000000000" pitchFamily="2" charset="2"/>
              <a:buChar char="§"/>
            </a:pPr>
            <a:r>
              <a:rPr lang="zh-HK" altLang="en-US" sz="2000" dirty="0">
                <a:solidFill>
                  <a:schemeClr val="tx1"/>
                </a:solidFill>
                <a:latin typeface="Aptos Narrow"/>
              </a:rPr>
              <a:t>成员会确认并参考公众提供的意见，并作为决策过程的一部分。</a:t>
            </a:r>
            <a:endParaRPr lang="en-US" sz="2000" dirty="0">
              <a:solidFill>
                <a:schemeClr val="tx1"/>
              </a:solidFill>
              <a:ea typeface="Calibri"/>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a:cs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r>
              <a:rPr lang="zh-HK" altLang="en-US" dirty="0">
                <a:latin typeface="Aptos Display" panose="020B0004020202020204" pitchFamily="34" charset="0"/>
              </a:rPr>
              <a:t>工作组准则</a:t>
            </a:r>
            <a:r>
              <a:rPr lang="zh-HK" altLang="en-US" dirty="0">
                <a:latin typeface="Aptos Display"/>
              </a:rPr>
              <a:t>（续）</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83549" y="1902599"/>
            <a:ext cx="10990996" cy="4398674"/>
          </a:xfrm>
        </p:spPr>
        <p:txBody>
          <a:bodyPr vert="horz" lIns="0" tIns="45720" rIns="0" bIns="45720" rtlCol="0" anchor="t">
            <a:noAutofit/>
          </a:bodyPr>
          <a:lstStyle/>
          <a:p>
            <a:pPr marL="383540" lvl="1">
              <a:buClr>
                <a:srgbClr val="004B24"/>
              </a:buClr>
              <a:buFont typeface="Wingdings" panose="05000000000000000000" pitchFamily="2" charset="2"/>
              <a:buChar char="§"/>
            </a:pPr>
            <a:r>
              <a:rPr lang="zh-HK" altLang="en-US" sz="2200" dirty="0">
                <a:solidFill>
                  <a:schemeClr val="tx1"/>
                </a:solidFill>
                <a:latin typeface="Aptos Narrow"/>
              </a:rPr>
              <a:t>为确保参与过程的包容性，将提供语言服务及辅助措施。</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会议将在无障碍地点举行，亦可以线上形式进行，以满足不同群体的需要。</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会议资料将使用简明语言编写，并提供翻译版本。</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成员将致力于发掘并强化来自基层及长期处于弱势或被忽视群体的声音。</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成员应提前审阅会议材料，并做好充分准备，以便积极参与。</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成员应按时出席；若无法参加，须提前告知共同负责人。成员可委派代表以公众身份列席，但该代表不具备投票权，亦不具备工作组的正式资格。</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如有利益冲突，应按照相关准则进行披露与处理。</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相关准则将定期重新修订，以反映不断变化的需求与反馈意见。</a:t>
            </a:r>
            <a:endParaRPr lang="en-US" sz="2200" dirty="0">
              <a:solidFill>
                <a:schemeClr val="tx1"/>
              </a:solidFill>
              <a:latin typeface="Aptos Narrow"/>
              <a:ea typeface="Calibri"/>
              <a:cs typeface="Calibri"/>
            </a:endParaRPr>
          </a:p>
          <a:p>
            <a:pPr marL="383540" lvl="1">
              <a:buClr>
                <a:srgbClr val="004B24"/>
              </a:buClr>
              <a:buFont typeface="Wingdings" panose="05000000000000000000" pitchFamily="2" charset="2"/>
              <a:buChar char="§"/>
            </a:pPr>
            <a:r>
              <a:rPr lang="zh-HK" altLang="en-US" sz="2200" dirty="0">
                <a:solidFill>
                  <a:schemeClr val="tx1"/>
                </a:solidFill>
                <a:latin typeface="Aptos Narrow"/>
              </a:rPr>
              <a:t>鼓励成员提出建议，以完善会议流程及参与便利性。</a:t>
            </a:r>
            <a:endParaRPr lang="en-US" sz="2200" dirty="0">
              <a:solidFill>
                <a:schemeClr val="tx1"/>
              </a:solidFill>
              <a:latin typeface="Aptos Narrow"/>
            </a:endParaRPr>
          </a:p>
          <a:p>
            <a:pPr marL="383540" lvl="1">
              <a:buFont typeface="Wingdings" panose="05000000000000000000" pitchFamily="2" charset="2"/>
              <a:buChar char="§"/>
            </a:pPr>
            <a:endParaRPr lang="en-US" dirty="0"/>
          </a:p>
          <a:p>
            <a:pPr marL="383540" lv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r>
              <a:rPr lang="zh-HK" altLang="en-US" dirty="0">
                <a:latin typeface="Aptos Display"/>
                <a:cs typeface="Arial"/>
              </a:rPr>
              <a:t>议程</a:t>
            </a:r>
            <a:endParaRPr lang="en-US" dirty="0">
              <a:latin typeface="Aptos Display"/>
              <a:cs typeface="Arial"/>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1177813" y="18206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Clr>
                <a:srgbClr val="99CB38"/>
              </a:buClr>
              <a:buAutoNum type="arabicPeriod"/>
            </a:pPr>
            <a:r>
              <a:rPr lang="zh-HK" altLang="en-US" sz="2400" dirty="0">
                <a:solidFill>
                  <a:schemeClr val="tx1"/>
                </a:solidFill>
                <a:latin typeface="Aptos Narrow"/>
                <a:ea typeface="+mn-lt"/>
                <a:cs typeface="Times New Roman"/>
              </a:rPr>
              <a:t>欢迎致辞与点名（拟定：</a:t>
            </a:r>
            <a:r>
              <a:rPr lang="en-US" altLang="zh-HK" sz="2400" dirty="0">
                <a:solidFill>
                  <a:schemeClr val="tx1"/>
                </a:solidFill>
                <a:latin typeface="Aptos Narrow"/>
                <a:ea typeface="+mn-lt"/>
                <a:cs typeface="Times New Roman"/>
              </a:rPr>
              <a:t>10 </a:t>
            </a:r>
            <a:r>
              <a:rPr lang="zh-HK" altLang="en-US" sz="2400" dirty="0">
                <a:solidFill>
                  <a:schemeClr val="tx1"/>
                </a:solidFill>
                <a:latin typeface="Aptos Narrow"/>
                <a:ea typeface="+mn-lt"/>
                <a:cs typeface="Times New Roman"/>
              </a:rPr>
              <a:t>分钟）</a:t>
            </a:r>
          </a:p>
          <a:p>
            <a:pPr marL="457200" indent="-457200">
              <a:buClr>
                <a:srgbClr val="99CB38"/>
              </a:buClr>
              <a:buAutoNum type="arabicPeriod"/>
            </a:pPr>
            <a:r>
              <a:rPr lang="zh-HK" altLang="en-US" sz="2400" dirty="0">
                <a:solidFill>
                  <a:schemeClr val="tx1"/>
                </a:solidFill>
                <a:latin typeface="Aptos Narrow"/>
                <a:ea typeface="+mn-lt"/>
                <a:cs typeface="Times New Roman"/>
              </a:rPr>
              <a:t>焦点小组内容讨论 </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需表决</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（拟定：</a:t>
            </a:r>
            <a:r>
              <a:rPr lang="en-US" altLang="zh-HK" sz="2400" dirty="0">
                <a:solidFill>
                  <a:schemeClr val="tx1"/>
                </a:solidFill>
                <a:latin typeface="Aptos Narrow"/>
                <a:ea typeface="+mn-lt"/>
                <a:cs typeface="Times New Roman"/>
              </a:rPr>
              <a:t>40 </a:t>
            </a:r>
            <a:r>
              <a:rPr lang="zh-HK" altLang="en-US" sz="2400" dirty="0">
                <a:solidFill>
                  <a:schemeClr val="tx1"/>
                </a:solidFill>
                <a:latin typeface="Aptos Narrow"/>
                <a:ea typeface="+mn-lt"/>
                <a:cs typeface="Times New Roman"/>
              </a:rPr>
              <a:t>分钟） </a:t>
            </a:r>
          </a:p>
          <a:p>
            <a:pPr marL="457200" indent="-457200">
              <a:buClr>
                <a:srgbClr val="99CB38"/>
              </a:buClr>
              <a:buAutoNum type="arabicPeriod"/>
            </a:pPr>
            <a:r>
              <a:rPr lang="zh-HK" altLang="en-US" sz="2400" dirty="0">
                <a:solidFill>
                  <a:schemeClr val="tx1"/>
                </a:solidFill>
                <a:latin typeface="Aptos Narrow"/>
                <a:ea typeface="+mn-lt"/>
                <a:cs typeface="Times New Roman"/>
              </a:rPr>
              <a:t>焦点小组推广策略及相关材料 </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需表决</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（拟定：</a:t>
            </a:r>
            <a:r>
              <a:rPr lang="en-US" altLang="zh-HK" sz="2400" dirty="0">
                <a:solidFill>
                  <a:schemeClr val="tx1"/>
                </a:solidFill>
                <a:latin typeface="Aptos Narrow"/>
                <a:ea typeface="+mn-lt"/>
                <a:cs typeface="Times New Roman"/>
              </a:rPr>
              <a:t>30 </a:t>
            </a:r>
            <a:r>
              <a:rPr lang="zh-HK" altLang="en-US" sz="2400" dirty="0">
                <a:solidFill>
                  <a:schemeClr val="tx1"/>
                </a:solidFill>
                <a:latin typeface="Aptos Narrow"/>
                <a:ea typeface="+mn-lt"/>
                <a:cs typeface="Times New Roman"/>
              </a:rPr>
              <a:t>分钟）</a:t>
            </a:r>
          </a:p>
          <a:p>
            <a:pPr marL="457200" indent="-457200">
              <a:buClr>
                <a:srgbClr val="99CB38"/>
              </a:buClr>
              <a:buAutoNum type="arabicPeriod"/>
            </a:pPr>
            <a:r>
              <a:rPr lang="zh-HK" altLang="en-US" sz="2400" dirty="0">
                <a:solidFill>
                  <a:schemeClr val="tx1"/>
                </a:solidFill>
                <a:latin typeface="Aptos Narrow"/>
                <a:ea typeface="+mn-lt"/>
                <a:cs typeface="Times New Roman"/>
              </a:rPr>
              <a:t>审议</a:t>
            </a:r>
            <a:r>
              <a:rPr lang="en-US" altLang="zh-HK" sz="2400" dirty="0">
                <a:solidFill>
                  <a:schemeClr val="tx1"/>
                </a:solidFill>
                <a:latin typeface="Aptos Narrow"/>
                <a:ea typeface="+mn-lt"/>
                <a:cs typeface="Times New Roman"/>
              </a:rPr>
              <a:t>12 </a:t>
            </a:r>
            <a:r>
              <a:rPr lang="zh-HK" altLang="en-US" sz="2400" dirty="0">
                <a:solidFill>
                  <a:schemeClr val="tx1"/>
                </a:solidFill>
                <a:latin typeface="Aptos Narrow"/>
                <a:ea typeface="+mn-lt"/>
                <a:cs typeface="Times New Roman"/>
              </a:rPr>
              <a:t>月 </a:t>
            </a:r>
            <a:r>
              <a:rPr lang="en-US" altLang="zh-HK" sz="2400" dirty="0">
                <a:solidFill>
                  <a:schemeClr val="tx1"/>
                </a:solidFill>
                <a:latin typeface="Aptos Narrow"/>
                <a:ea typeface="+mn-lt"/>
                <a:cs typeface="Times New Roman"/>
              </a:rPr>
              <a:t>1 </a:t>
            </a:r>
            <a:r>
              <a:rPr lang="zh-HK" altLang="en-US" sz="2400" dirty="0">
                <a:solidFill>
                  <a:schemeClr val="tx1"/>
                </a:solidFill>
                <a:latin typeface="Aptos Narrow"/>
                <a:ea typeface="+mn-lt"/>
                <a:cs typeface="Times New Roman"/>
              </a:rPr>
              <a:t>日第五次会议记录 </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需表决</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（拟定：</a:t>
            </a:r>
            <a:r>
              <a:rPr lang="en-US" altLang="zh-HK" sz="2400" dirty="0">
                <a:solidFill>
                  <a:schemeClr val="tx1"/>
                </a:solidFill>
                <a:latin typeface="Aptos Narrow"/>
                <a:ea typeface="+mn-lt"/>
                <a:cs typeface="Times New Roman"/>
              </a:rPr>
              <a:t>5 </a:t>
            </a:r>
            <a:r>
              <a:rPr lang="zh-HK" altLang="en-US" sz="2400" dirty="0">
                <a:solidFill>
                  <a:schemeClr val="tx1"/>
                </a:solidFill>
                <a:latin typeface="Aptos Narrow"/>
                <a:ea typeface="+mn-lt"/>
                <a:cs typeface="Times New Roman"/>
              </a:rPr>
              <a:t>分钟）</a:t>
            </a:r>
          </a:p>
          <a:p>
            <a:pPr marL="457200" indent="-457200">
              <a:buClr>
                <a:srgbClr val="99CB38"/>
              </a:buClr>
              <a:buAutoNum type="arabicPeriod"/>
            </a:pPr>
            <a:r>
              <a:rPr lang="zh-HK" altLang="en-US" sz="2400" dirty="0">
                <a:solidFill>
                  <a:schemeClr val="tx1"/>
                </a:solidFill>
                <a:latin typeface="Aptos Narrow"/>
                <a:ea typeface="+mn-lt"/>
                <a:cs typeface="Times New Roman"/>
              </a:rPr>
              <a:t>审议</a:t>
            </a:r>
            <a:r>
              <a:rPr lang="en-US" altLang="zh-HK" sz="2400" dirty="0">
                <a:solidFill>
                  <a:schemeClr val="tx1"/>
                </a:solidFill>
                <a:latin typeface="Aptos Narrow"/>
                <a:ea typeface="+mn-lt"/>
                <a:cs typeface="Times New Roman"/>
              </a:rPr>
              <a:t>1 </a:t>
            </a:r>
            <a:r>
              <a:rPr lang="zh-HK" altLang="en-US" sz="2400" dirty="0">
                <a:solidFill>
                  <a:schemeClr val="tx1"/>
                </a:solidFill>
                <a:latin typeface="Aptos Narrow"/>
                <a:ea typeface="+mn-lt"/>
                <a:cs typeface="Times New Roman"/>
              </a:rPr>
              <a:t>月 </a:t>
            </a:r>
            <a:r>
              <a:rPr lang="en-US" altLang="zh-HK" sz="2400" dirty="0">
                <a:solidFill>
                  <a:schemeClr val="tx1"/>
                </a:solidFill>
                <a:latin typeface="Aptos Narrow"/>
                <a:ea typeface="+mn-lt"/>
                <a:cs typeface="Times New Roman"/>
              </a:rPr>
              <a:t>28 </a:t>
            </a:r>
            <a:r>
              <a:rPr lang="zh-HK" altLang="en-US" sz="2400" dirty="0">
                <a:solidFill>
                  <a:schemeClr val="tx1"/>
                </a:solidFill>
                <a:latin typeface="Aptos Narrow"/>
                <a:ea typeface="+mn-lt"/>
                <a:cs typeface="Times New Roman"/>
              </a:rPr>
              <a:t>日第六次会议记录 </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需表决</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（拟定：</a:t>
            </a:r>
            <a:r>
              <a:rPr lang="en-US" altLang="zh-HK" sz="2400" dirty="0">
                <a:solidFill>
                  <a:schemeClr val="tx1"/>
                </a:solidFill>
                <a:latin typeface="Aptos Narrow"/>
                <a:ea typeface="+mn-lt"/>
                <a:cs typeface="Times New Roman"/>
              </a:rPr>
              <a:t>10 </a:t>
            </a:r>
            <a:r>
              <a:rPr lang="zh-HK" altLang="en-US" sz="2400" dirty="0">
                <a:solidFill>
                  <a:schemeClr val="tx1"/>
                </a:solidFill>
                <a:latin typeface="Aptos Narrow"/>
                <a:ea typeface="+mn-lt"/>
                <a:cs typeface="Times New Roman"/>
              </a:rPr>
              <a:t>分钟）</a:t>
            </a:r>
          </a:p>
          <a:p>
            <a:pPr marL="457200" indent="-457200">
              <a:buClr>
                <a:srgbClr val="99CB38"/>
              </a:buClr>
              <a:buAutoNum type="arabicPeriod"/>
            </a:pPr>
            <a:r>
              <a:rPr lang="zh-HK" altLang="en-US" sz="2400" dirty="0">
                <a:solidFill>
                  <a:schemeClr val="tx1"/>
                </a:solidFill>
                <a:latin typeface="Aptos Narrow"/>
                <a:ea typeface="+mn-lt"/>
                <a:cs typeface="Times New Roman"/>
              </a:rPr>
              <a:t>工作组后续时间表（拟定：</a:t>
            </a:r>
            <a:r>
              <a:rPr lang="en-US" altLang="zh-HK" sz="2400" dirty="0">
                <a:solidFill>
                  <a:schemeClr val="tx1"/>
                </a:solidFill>
                <a:latin typeface="Aptos Narrow"/>
                <a:ea typeface="+mn-lt"/>
                <a:cs typeface="Times New Roman"/>
              </a:rPr>
              <a:t>15 </a:t>
            </a:r>
            <a:r>
              <a:rPr lang="zh-HK" altLang="en-US" sz="2400" dirty="0">
                <a:solidFill>
                  <a:schemeClr val="tx1"/>
                </a:solidFill>
                <a:latin typeface="Aptos Narrow"/>
                <a:ea typeface="+mn-lt"/>
                <a:cs typeface="Times New Roman"/>
              </a:rPr>
              <a:t>分钟）</a:t>
            </a:r>
          </a:p>
          <a:p>
            <a:pPr marL="457200" indent="-457200">
              <a:buClr>
                <a:srgbClr val="99CB38"/>
              </a:buClr>
              <a:buAutoNum type="arabicPeriod"/>
            </a:pPr>
            <a:r>
              <a:rPr lang="zh-HK" altLang="en-US" sz="2400" dirty="0">
                <a:solidFill>
                  <a:schemeClr val="tx1"/>
                </a:solidFill>
                <a:latin typeface="Aptos Narrow"/>
                <a:ea typeface="+mn-lt"/>
                <a:cs typeface="Times New Roman"/>
              </a:rPr>
              <a:t>公众意见征询（视时间而定） </a:t>
            </a:r>
          </a:p>
          <a:p>
            <a:pPr marL="457200" indent="-457200">
              <a:buClr>
                <a:srgbClr val="99CB38"/>
              </a:buClr>
              <a:buAutoNum type="arabicPeriod"/>
            </a:pPr>
            <a:r>
              <a:rPr lang="zh-HK" altLang="en-US" sz="2400" dirty="0">
                <a:solidFill>
                  <a:schemeClr val="tx1"/>
                </a:solidFill>
                <a:latin typeface="Aptos Narrow"/>
                <a:ea typeface="+mn-lt"/>
                <a:cs typeface="Times New Roman"/>
              </a:rPr>
              <a:t>会议闭幕 </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需表决</a:t>
            </a:r>
            <a:r>
              <a:rPr lang="en-US" altLang="zh-HK" sz="2400" dirty="0">
                <a:solidFill>
                  <a:schemeClr val="tx1"/>
                </a:solidFill>
                <a:latin typeface="Aptos Narrow"/>
                <a:ea typeface="+mn-lt"/>
                <a:cs typeface="Times New Roman"/>
              </a:rPr>
              <a:t>]</a:t>
            </a:r>
            <a:r>
              <a:rPr lang="zh-HK" altLang="en-US" sz="2400" dirty="0">
                <a:solidFill>
                  <a:schemeClr val="tx1"/>
                </a:solidFill>
                <a:latin typeface="Aptos Narrow"/>
                <a:ea typeface="+mn-lt"/>
                <a:cs typeface="Times New Roman"/>
              </a:rPr>
              <a:t>（拟定：</a:t>
            </a:r>
            <a:r>
              <a:rPr lang="en-US" altLang="zh-HK" sz="2400" dirty="0">
                <a:solidFill>
                  <a:schemeClr val="tx1"/>
                </a:solidFill>
                <a:latin typeface="Aptos Narrow"/>
                <a:ea typeface="+mn-lt"/>
                <a:cs typeface="Times New Roman"/>
              </a:rPr>
              <a:t>5 </a:t>
            </a:r>
            <a:r>
              <a:rPr lang="zh-HK" altLang="en-US" sz="2400" dirty="0">
                <a:solidFill>
                  <a:schemeClr val="tx1"/>
                </a:solidFill>
                <a:latin typeface="Aptos Narrow"/>
                <a:ea typeface="+mn-lt"/>
                <a:cs typeface="Times New Roman"/>
              </a:rPr>
              <a:t>分钟）</a:t>
            </a:r>
            <a:endParaRPr lang="en-US" sz="2400" dirty="0">
              <a:solidFill>
                <a:schemeClr val="tx1"/>
              </a:solidFill>
              <a:highlight>
                <a:srgbClr val="FFFFFF"/>
              </a:highlight>
              <a:latin typeface="Aptos Narrow"/>
              <a:ea typeface="+mn-lt"/>
              <a:cs typeface="Times New Roman"/>
            </a:endParaRPr>
          </a:p>
          <a:p>
            <a:pPr marL="457200" indent="-457200">
              <a:lnSpc>
                <a:spcPct val="100000"/>
              </a:lnSpc>
              <a:spcBef>
                <a:spcPts val="600"/>
              </a:spcBef>
              <a:buClr>
                <a:srgbClr val="004B24"/>
              </a:buClr>
              <a:buAutoNum type="arabicPeriod"/>
            </a:pPr>
            <a:endParaRPr lang="en-US" sz="1900" dirty="0">
              <a:solidFill>
                <a:schemeClr val="tx1"/>
              </a:solidFill>
              <a:latin typeface="Aptos Narrow"/>
              <a:ea typeface="+mn-lt"/>
              <a:cs typeface="+mn-lt"/>
            </a:endParaRPr>
          </a:p>
          <a:p>
            <a:pPr marL="383540" lvl="1">
              <a:buClr>
                <a:srgbClr val="99CB38"/>
              </a:buClr>
            </a:pPr>
            <a:endParaRPr lang="en-US" dirty="0">
              <a:solidFill>
                <a:schemeClr val="tx1"/>
              </a:solidFill>
              <a:latin typeface="Aptos Narrow"/>
              <a:ea typeface="Calibri"/>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25CD-5EA1-9E63-6B45-931DC51BE900}"/>
              </a:ext>
            </a:extLst>
          </p:cNvPr>
          <p:cNvSpPr>
            <a:spLocks noGrp="1"/>
          </p:cNvSpPr>
          <p:nvPr>
            <p:ph type="title"/>
          </p:nvPr>
        </p:nvSpPr>
        <p:spPr/>
        <p:txBody>
          <a:bodyPr/>
          <a:lstStyle/>
          <a:p>
            <a:r>
              <a:rPr lang="en-US" altLang="zh-HK" dirty="0">
                <a:latin typeface="Aptos Display"/>
                <a:ea typeface="Calibri Light"/>
                <a:cs typeface="Calibri Light"/>
              </a:rPr>
              <a:t>2</a:t>
            </a:r>
            <a:r>
              <a:rPr lang="zh-HK" altLang="en-US" dirty="0">
                <a:latin typeface="Aptos Display"/>
                <a:ea typeface="Calibri Light"/>
                <a:cs typeface="Calibri Light"/>
              </a:rPr>
              <a:t>月</a:t>
            </a:r>
            <a:r>
              <a:rPr lang="en-US" altLang="zh-HK" dirty="0">
                <a:latin typeface="Aptos Display"/>
                <a:ea typeface="Calibri Light"/>
                <a:cs typeface="Calibri Light"/>
              </a:rPr>
              <a:t>24</a:t>
            </a:r>
            <a:r>
              <a:rPr lang="zh-HK" altLang="en-US" dirty="0">
                <a:latin typeface="Aptos Display"/>
                <a:ea typeface="Calibri Light"/>
                <a:cs typeface="Calibri Light"/>
              </a:rPr>
              <a:t>日会议目标</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3793A59-1EF2-1A57-EA52-34456FA03BD9}"/>
              </a:ext>
            </a:extLst>
          </p:cNvPr>
          <p:cNvSpPr>
            <a:spLocks noGrp="1"/>
          </p:cNvSpPr>
          <p:nvPr>
            <p:ph idx="1"/>
          </p:nvPr>
        </p:nvSpPr>
        <p:spPr>
          <a:xfrm>
            <a:off x="1097280" y="2059094"/>
            <a:ext cx="10058400" cy="3810000"/>
          </a:xfrm>
        </p:spPr>
        <p:txBody>
          <a:bodyPr vert="horz" lIns="0" tIns="45720" rIns="0" bIns="45720" rtlCol="0" anchor="t">
            <a:noAutofit/>
          </a:bodyPr>
          <a:lstStyle/>
          <a:p>
            <a:pPr marL="742950" indent="-742950">
              <a:buAutoNum type="arabicPeriod"/>
            </a:pPr>
            <a:r>
              <a:rPr lang="zh-HK" altLang="en-US" sz="4000" dirty="0">
                <a:highlight>
                  <a:srgbClr val="FFFFFF"/>
                </a:highlight>
                <a:latin typeface="Aptos Narrow"/>
              </a:rPr>
              <a:t>确认焦点小组的参与名单、讨论内容和外联方式，以便大都会规划委员会 </a:t>
            </a:r>
            <a:r>
              <a:rPr lang="en-US" altLang="zh-HK" sz="4000" dirty="0">
                <a:highlight>
                  <a:srgbClr val="FFFFFF"/>
                </a:highlight>
                <a:latin typeface="Aptos Narrow"/>
              </a:rPr>
              <a:t>(</a:t>
            </a:r>
            <a:r>
              <a:rPr lang="en-US" sz="4000" dirty="0">
                <a:highlight>
                  <a:srgbClr val="FFFFFF"/>
                </a:highlight>
                <a:latin typeface="Aptos Narrow"/>
              </a:rPr>
              <a:t>MAPC) </a:t>
            </a:r>
            <a:r>
              <a:rPr lang="zh-HK" altLang="en-US" sz="4000" dirty="0">
                <a:highlight>
                  <a:srgbClr val="FFFFFF"/>
                </a:highlight>
                <a:latin typeface="Aptos Narrow"/>
              </a:rPr>
              <a:t>能够继续推进焦点小组的工作。</a:t>
            </a:r>
            <a:endParaRPr lang="en-US" sz="4000" dirty="0">
              <a:highlight>
                <a:srgbClr val="FFFFFF"/>
              </a:highlight>
              <a:latin typeface="Aptos Narrow"/>
            </a:endParaRPr>
          </a:p>
          <a:p>
            <a:pPr marL="742950" indent="-742950">
              <a:buAutoNum type="arabicPeriod"/>
            </a:pPr>
            <a:r>
              <a:rPr lang="zh-HK" altLang="en-US" sz="4000" dirty="0">
                <a:highlight>
                  <a:srgbClr val="FFFFFF"/>
                </a:highlight>
                <a:latin typeface="Aptos Narrow"/>
              </a:rPr>
              <a:t>明确整</a:t>
            </a:r>
            <a:r>
              <a:rPr lang="zh-HK" altLang="en-US" sz="4000" dirty="0">
                <a:latin typeface="Aptos Narrow"/>
              </a:rPr>
              <a:t>体</a:t>
            </a:r>
            <a:r>
              <a:rPr lang="zh-HK" altLang="en-US" sz="4000" dirty="0">
                <a:highlight>
                  <a:srgbClr val="FFFFFF"/>
                </a:highlight>
                <a:latin typeface="Aptos Narrow"/>
              </a:rPr>
              <a:t>时间安排，让工作组的每一位成员都清楚了解后续工作的进展和预期。</a:t>
            </a:r>
            <a:r>
              <a:rPr lang="en-US" sz="4000" dirty="0">
                <a:highlight>
                  <a:srgbClr val="FFFFFF"/>
                </a:highlight>
                <a:latin typeface="Aptos Narrow"/>
              </a:rPr>
              <a:t> </a:t>
            </a:r>
            <a:endParaRPr lang="en-US" sz="3200" dirty="0">
              <a:highlight>
                <a:srgbClr val="FFFFFF"/>
              </a:highlight>
              <a:latin typeface="Aptos Narrow"/>
            </a:endParaRPr>
          </a:p>
          <a:p>
            <a:endParaRPr lang="en-US" dirty="0">
              <a:ea typeface="Calibri"/>
              <a:cs typeface="Calibri"/>
            </a:endParaRPr>
          </a:p>
        </p:txBody>
      </p:sp>
    </p:spTree>
    <p:extLst>
      <p:ext uri="{BB962C8B-B14F-4D97-AF65-F5344CB8AC3E}">
        <p14:creationId xmlns:p14="http://schemas.microsoft.com/office/powerpoint/2010/main" val="38770490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72a2f2d3193ec56d4fb2c356de615c25">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cd70fe20db7356ce93e04af07d3fd73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A0BFB8-30F4-4602-8850-AAF437458C50}">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F6FF82-FE7A-41E4-9095-CE55FAD4DF4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DF1B4A7-2522-4C55-B0CA-8B68D82781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467</TotalTime>
  <Words>2840</Words>
  <Application>Microsoft Office PowerPoint</Application>
  <PresentationFormat>Widescreen</PresentationFormat>
  <Paragraphs>185</Paragraphs>
  <Slides>21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PMingLiU</vt:lpstr>
      <vt:lpstr>Aptos</vt:lpstr>
      <vt:lpstr>Aptos Display</vt:lpstr>
      <vt:lpstr>Aptos Narrow</vt:lpstr>
      <vt:lpstr>Arial</vt:lpstr>
      <vt:lpstr>Calibri</vt:lpstr>
      <vt:lpstr>Calibri Light</vt:lpstr>
      <vt:lpstr>Segoe UI</vt:lpstr>
      <vt:lpstr>Wingdings</vt:lpstr>
      <vt:lpstr>Wingdings,Sans-Serif</vt:lpstr>
      <vt:lpstr>Retrospect</vt:lpstr>
      <vt:lpstr>Charles River 河道公平使用 工作组</vt:lpstr>
      <vt:lpstr>录制通知</vt:lpstr>
      <vt:lpstr>口译安排</vt:lpstr>
      <vt:lpstr>Zoom 会议安排</vt:lpstr>
      <vt:lpstr>参会人员点名</vt:lpstr>
      <vt:lpstr>工作组准则</vt:lpstr>
      <vt:lpstr>工作组准则（续）</vt:lpstr>
      <vt:lpstr>议程</vt:lpstr>
      <vt:lpstr>2月24日会议目标</vt:lpstr>
      <vt:lpstr>焦点小组目标： </vt:lpstr>
      <vt:lpstr>我们想要接触的对象是谁？ </vt:lpstr>
      <vt:lpstr>潜在焦点小组名单 [表决]</vt:lpstr>
      <vt:lpstr>焦点小组访谈问题：  1月28日想法：</vt:lpstr>
      <vt:lpstr>焦点小组访谈问题： 邮件建议内容：</vt:lpstr>
      <vt:lpstr>焦点小组问题补充</vt:lpstr>
      <vt:lpstr>焦点小组内容讨论 [需表决]</vt:lpstr>
      <vt:lpstr>焦点小组推广策略 [需表决]</vt:lpstr>
      <vt:lpstr>审议12 月 1 日第五次会议记录 [需表决]</vt:lpstr>
      <vt:lpstr>审议1 月 28 日第六次会议记录 [需表决]</vt:lpstr>
      <vt:lpstr>后续时间表概览（截至6月）</vt:lpstr>
      <vt:lpstr>未来一月工作重点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Emily Proctor</dc:creator>
  <cp:lastModifiedBy>Emily P</cp:lastModifiedBy>
  <cp:revision>124</cp:revision>
  <dcterms:created xsi:type="dcterms:W3CDTF">2025-11-26T14:59:35Z</dcterms:created>
  <dcterms:modified xsi:type="dcterms:W3CDTF">2026-03-13T16:23:51Z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