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notesMasterIdLst>
    <p:notesMasterId r:id="rId26"/>
  </p:notesMasterIdLst>
  <p:sldIdLst>
    <p:sldId id="257" r:id="rId5"/>
    <p:sldId id="287" r:id="rId6"/>
    <p:sldId id="297" r:id="rId7"/>
    <p:sldId id="279" r:id="rId8"/>
    <p:sldId id="285" r:id="rId9"/>
    <p:sldId id="258" r:id="rId10"/>
    <p:sldId id="273" r:id="rId11"/>
    <p:sldId id="288" r:id="rId12"/>
    <p:sldId id="321" r:id="rId13"/>
    <p:sldId id="312" r:id="rId14"/>
    <p:sldId id="319" r:id="rId15"/>
    <p:sldId id="320" r:id="rId16"/>
    <p:sldId id="282" r:id="rId17"/>
    <p:sldId id="322" r:id="rId18"/>
    <p:sldId id="329" r:id="rId19"/>
    <p:sldId id="323" r:id="rId20"/>
    <p:sldId id="324" r:id="rId21"/>
    <p:sldId id="303" r:id="rId22"/>
    <p:sldId id="325" r:id="rId23"/>
    <p:sldId id="328" r:id="rId24"/>
    <p:sldId id="302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708887B2-8303-7170-A5BB-32686198284B}" name="Amaral, Kendra (DCR)" initials="AK" userId="S::kendra.amaral@mass.gov::9c547365-2c36-4614-b86e-4ea364dbb741" providerId="AD"/>
  <p188:author id="{7FE267EE-50AC-8DCC-5C55-8F210B1B959F}" name="Barrera, Mila (DCR)" initials="BM" userId="S::mila.barrera@mass.gov::dce33d62-759b-4d0c-bd61-1bd79f9ef6e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DCB50C-15D0-C157-4013-B7115A03FAB7}" v="2" dt="2026-03-06T19:13:51.2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-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6DFEB8-3B2F-4854-B5F1-7D1488923262}" type="datetimeFigureOut">
              <a:rPr lang="es-VE" smtClean="0"/>
              <a:t>13/3/2026</a:t>
            </a:fld>
            <a:endParaRPr lang="es-VE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14A783-0838-4E37-AB65-5BC8D03E3C9C}" type="slidenum">
              <a:rPr lang="es-VE" smtClean="0"/>
              <a:t>‹#›</a:t>
            </a:fld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529547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14A783-0838-4E37-AB65-5BC8D03E3C9C}" type="slidenum">
              <a:rPr lang="es-VE" smtClean="0"/>
              <a:t>11</a:t>
            </a:fld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4083882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Grupo de trabajo del Charles </a:t>
            </a:r>
            <a:r>
              <a:rPr lang="es-E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River</a:t>
            </a:r>
            <a:r>
              <a:rPr lang="es-E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sobre el acceso equitativo al río</a:t>
            </a:r>
            <a:endParaRPr lang="en-US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r>
              <a:rPr lang="es-ES" sz="2800" cap="none" dirty="0">
                <a:solidFill>
                  <a:srgbClr val="004B24"/>
                </a:solidFill>
                <a:latin typeface="Arial"/>
                <a:cs typeface="Arial"/>
              </a:rPr>
              <a:t>Reunión n.º 7 | 24 de febrero de 2026</a:t>
            </a: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EE347-B4BF-29B7-F75B-3EA50674B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46077-B1A9-3B53-0E31-05901AE03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Propósito de los grupos focales:</a:t>
            </a:r>
            <a:endParaRPr lang="en-US" dirty="0">
              <a:latin typeface="Aptos Display"/>
              <a:ea typeface="Calibri Light"/>
              <a:cs typeface="Calibri Light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039BAE6-F040-A227-3D37-7B59BA0E19DF}"/>
              </a:ext>
            </a:extLst>
          </p:cNvPr>
          <p:cNvSpPr>
            <a:spLocks noGrp="1"/>
          </p:cNvSpPr>
          <p:nvPr/>
        </p:nvSpPr>
        <p:spPr>
          <a:xfrm>
            <a:off x="985520" y="2160694"/>
            <a:ext cx="10058400" cy="418791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4400" i="1" dirty="0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Conectarse con aquellos que históricamente no han sido contactados por el DCR para la divulgación y participación pública, y prepararse para las audiencias públicas. </a:t>
            </a:r>
            <a:r>
              <a:rPr lang="en-US" sz="4400" i="1" dirty="0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 </a:t>
            </a:r>
            <a:endParaRPr lang="en-US" sz="2400" dirty="0">
              <a:latin typeface="Aptos Narrow"/>
            </a:endParaRPr>
          </a:p>
        </p:txBody>
      </p:sp>
    </p:spTree>
    <p:extLst>
      <p:ext uri="{BB962C8B-B14F-4D97-AF65-F5344CB8AC3E}">
        <p14:creationId xmlns:p14="http://schemas.microsoft.com/office/powerpoint/2010/main" val="3344173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69E95-6E91-EF4B-3D8F-D21E5898A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ea typeface="Calibri Light"/>
                <a:cs typeface="Calibri Light"/>
              </a:rPr>
              <a:t>¿A quién intentamos llegar?</a:t>
            </a:r>
            <a:endParaRPr lang="es-E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720FA-618C-E35C-FC9C-C045D49AB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70784"/>
            <a:ext cx="10058400" cy="4622965"/>
          </a:xfrm>
        </p:spPr>
        <p:txBody>
          <a:bodyPr vert="horz" lIns="0" tIns="45720" rIns="0" bIns="45720" rtlCol="0" anchor="t"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es-ES" sz="3500" dirty="0">
                <a:ea typeface="Calibri"/>
                <a:cs typeface="Calibri"/>
              </a:rPr>
              <a:t>Confirmado: </a:t>
            </a:r>
          </a:p>
          <a:p>
            <a:pPr marL="749300" lvl="1" indent="-457200"/>
            <a:r>
              <a:rPr lang="es-ES" sz="2600" dirty="0">
                <a:ea typeface="Calibri"/>
                <a:cs typeface="Calibri"/>
              </a:rPr>
              <a:t>Autoridad de Vivienda de Cambridge (CHA) (con el objetivo de llegar a los residentes de viviendas públicas y a los adultos mayores): </a:t>
            </a:r>
            <a:endParaRPr lang="es-ES" sz="26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932180" lvl="2" indent="-457200"/>
            <a:r>
              <a:rPr lang="es-ES" sz="2600" dirty="0">
                <a:ea typeface="Calibri"/>
                <a:cs typeface="Calibri"/>
              </a:rPr>
              <a:t>Grupo foca diurno en LBJ</a:t>
            </a:r>
            <a:endParaRPr lang="es-ES" sz="26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932180" lvl="2" indent="-457200"/>
            <a:r>
              <a:rPr lang="es-ES" sz="2600" dirty="0">
                <a:ea typeface="Calibri"/>
                <a:cs typeface="Calibri"/>
              </a:rPr>
              <a:t>Grupo focal vespertino en Putnam Gardens  </a:t>
            </a:r>
            <a:br>
              <a:rPr lang="es-ES" sz="2600" dirty="0">
                <a:ea typeface="Calibri"/>
                <a:cs typeface="Calibri"/>
              </a:rPr>
            </a:br>
            <a:endParaRPr lang="es-ES" sz="2600" dirty="0">
              <a:ea typeface="Calibri"/>
              <a:cs typeface="Calibri"/>
            </a:endParaRPr>
          </a:p>
          <a:p>
            <a:pPr marL="457200" indent="-457200">
              <a:buAutoNum type="arabicPeriod"/>
            </a:pPr>
            <a:r>
              <a:rPr lang="es-ES" sz="3500" dirty="0">
                <a:ea typeface="Calibri"/>
                <a:cs typeface="Calibri"/>
              </a:rPr>
              <a:t>Grupos potenciales a contactar: </a:t>
            </a:r>
          </a:p>
          <a:p>
            <a:pPr marL="749300" lvl="3"/>
            <a:r>
              <a:rPr lang="es-E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Ideas de la reunión del 28 de enero: </a:t>
            </a:r>
          </a:p>
          <a:p>
            <a:pPr marL="932180" lvl="4">
              <a:lnSpc>
                <a:spcPct val="120000"/>
              </a:lnSpc>
            </a:pPr>
            <a:r>
              <a:rPr lang="es-E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Grupo focales juveniles (a través de la escuela </a:t>
            </a:r>
            <a:br>
              <a:rPr lang="es-E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</a:br>
            <a:r>
              <a:rPr lang="es-E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o centros juveniles)  </a:t>
            </a:r>
            <a:endParaRPr lang="es-ES" sz="2200" dirty="0">
              <a:ea typeface="Calibri"/>
              <a:cs typeface="Calibri"/>
            </a:endParaRPr>
          </a:p>
          <a:p>
            <a:pPr marL="932180" lvl="4"/>
            <a:r>
              <a:rPr lang="es-E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Grupos focales de las iglesias</a:t>
            </a:r>
          </a:p>
          <a:p>
            <a:pPr marL="932180" lvl="4"/>
            <a:r>
              <a:rPr lang="es-E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Coordinar con Cambridge Health Alliance (CHA</a:t>
            </a:r>
            <a:r>
              <a:rPr lang="en-U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)</a:t>
            </a:r>
            <a:br>
              <a:rPr lang="en-US" sz="20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</a:br>
            <a:endParaRPr lang="en-US" sz="2000" dirty="0">
              <a:highlight>
                <a:srgbClr val="FFFFFF"/>
              </a:highlight>
              <a:latin typeface="Aptos"/>
              <a:ea typeface="Calibri"/>
              <a:cs typeface="Calibri"/>
            </a:endParaRPr>
          </a:p>
          <a:p>
            <a:pPr marL="292100" lvl="1" indent="0">
              <a:buNone/>
            </a:pPr>
            <a:r>
              <a:rPr lang="es-ES" sz="2800" b="1" i="1" dirty="0">
                <a:solidFill>
                  <a:schemeClr val="accent1"/>
                </a:solidFill>
                <a:ea typeface="Calibri"/>
                <a:cs typeface="Calibri"/>
              </a:rPr>
              <a:t>¿Qué otros grupos queremos priorizar</a:t>
            </a:r>
            <a:r>
              <a:rPr lang="en-US" sz="2800" b="1" i="1" dirty="0">
                <a:solidFill>
                  <a:schemeClr val="accent1"/>
                </a:solidFill>
                <a:ea typeface="Calibri"/>
                <a:cs typeface="Calibri"/>
              </a:rPr>
              <a:t>? </a:t>
            </a:r>
          </a:p>
          <a:p>
            <a:pPr marL="932180" lvl="2" indent="-457200"/>
            <a:endParaRPr lang="en-US" sz="2000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2600" dirty="0">
              <a:ea typeface="Calibri"/>
              <a:cs typeface="Calibri"/>
            </a:endParaRPr>
          </a:p>
          <a:p>
            <a:pPr marL="932180" lvl="2" indent="-457200">
              <a:buAutoNum type="arabicPeriod"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2752F42-A048-FA1B-7374-6A0FB6A2C6DB}"/>
              </a:ext>
            </a:extLst>
          </p:cNvPr>
          <p:cNvSpPr txBox="1">
            <a:spLocks/>
          </p:cNvSpPr>
          <p:nvPr/>
        </p:nvSpPr>
        <p:spPr>
          <a:xfrm>
            <a:off x="7630800" y="3709040"/>
            <a:ext cx="3775496" cy="2384340"/>
          </a:xfrm>
          <a:prstGeom prst="rect">
            <a:avLst/>
          </a:prstGeom>
        </p:spPr>
        <p:txBody>
          <a:bodyPr vert="horz" lIns="0" tIns="45720" rIns="0" bIns="45720" rtlCol="0" anchor="t">
            <a:normAutofit fontScale="700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s-ES" sz="2400" dirty="0">
                <a:solidFill>
                  <a:srgbClr val="404040"/>
                </a:solidFill>
                <a:latin typeface="Aptos" panose="020B0004020202020204" pitchFamily="34" charset="0"/>
              </a:rPr>
              <a:t>Propietarios de viviendas</a:t>
            </a:r>
            <a:endParaRPr lang="es-ES" sz="2400" dirty="0">
              <a:latin typeface="Aptos" panose="020B0004020202020204" pitchFamily="34" charset="0"/>
            </a:endParaRP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s-ES" sz="2400" dirty="0">
                <a:solidFill>
                  <a:srgbClr val="404040"/>
                </a:solidFill>
                <a:latin typeface="Aptos" panose="020B0004020202020204" pitchFamily="34" charset="0"/>
              </a:rPr>
              <a:t>Inquilinos de viviendas no públicas</a:t>
            </a: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s-ES" sz="2400" dirty="0">
                <a:solidFill>
                  <a:srgbClr val="404040"/>
                </a:solidFill>
                <a:latin typeface="Aptos" panose="020B0004020202020204" pitchFamily="34" charset="0"/>
              </a:rPr>
              <a:t>Centro Juvenil Willis-Moore (con programa para adolescentes activo)</a:t>
            </a: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s-ES" sz="2400" dirty="0">
                <a:solidFill>
                  <a:srgbClr val="404040"/>
                </a:solidFill>
                <a:latin typeface="Aptos" panose="020B0004020202020204" pitchFamily="34" charset="0"/>
              </a:rPr>
              <a:t>Otras sedes de CHA</a:t>
            </a: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endParaRPr lang="en-US" sz="2400" dirty="0">
              <a:solidFill>
                <a:srgbClr val="404040"/>
              </a:solidFill>
              <a:latin typeface="Aptos" panose="020B0004020202020204" pitchFamily="34" charset="0"/>
            </a:endParaRPr>
          </a:p>
          <a:p>
            <a:pPr marL="571500" indent="-571500">
              <a:buFont typeface="Wingdings,Sans-Serif" panose="020F0502020204030204" pitchFamily="34" charset="0"/>
              <a:buChar char="§"/>
            </a:pPr>
            <a:endParaRPr lang="en-US" sz="2400" dirty="0">
              <a:solidFill>
                <a:srgbClr val="404040"/>
              </a:solidFill>
              <a:latin typeface="Aptos" panose="020B0004020202020204" pitchFamily="34" charset="0"/>
            </a:endParaRPr>
          </a:p>
          <a:p>
            <a:pPr marL="571500" indent="-571500">
              <a:buFont typeface="Wingdings,Sans-Serif" panose="020F0502020204030204" pitchFamily="34" charset="0"/>
              <a:buChar char="§"/>
            </a:pPr>
            <a:endParaRPr lang="en-US" sz="2400" dirty="0">
              <a:solidFill>
                <a:srgbClr val="404040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681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88431-1E66-5077-7B20-262304AFE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ea typeface="Calibri Light"/>
                <a:cs typeface="Calibri Light"/>
              </a:rPr>
              <a:t>Lista de posibles grupos focales [Votación]</a:t>
            </a:r>
            <a:endParaRPr lang="en-US" dirty="0"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CC99F-91C8-0AB7-35DF-4ADD7942F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387" y="1737360"/>
            <a:ext cx="3459193" cy="4095246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s-VE" sz="2400" dirty="0">
                <a:latin typeface="Aptos Narrow"/>
              </a:rPr>
              <a:t>¿Alguna enmienda?</a:t>
            </a:r>
            <a:endParaRPr lang="es-VE" sz="2400" dirty="0">
              <a:solidFill>
                <a:srgbClr val="000000"/>
              </a:solidFill>
              <a:latin typeface="Aptos Narrow"/>
            </a:endParaRP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s-VE" sz="2400" dirty="0">
                <a:latin typeface="Aptos Narrow"/>
              </a:rPr>
              <a:t>Votación</a:t>
            </a:r>
            <a:endParaRPr lang="es-VE" sz="24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C41628E-4F41-8797-C92A-97CB7FEF77AD}"/>
              </a:ext>
            </a:extLst>
          </p:cNvPr>
          <p:cNvSpPr txBox="1">
            <a:spLocks/>
          </p:cNvSpPr>
          <p:nvPr/>
        </p:nvSpPr>
        <p:spPr>
          <a:xfrm>
            <a:off x="4190204" y="1778257"/>
            <a:ext cx="7350035" cy="4095438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s-ES" sz="1600" dirty="0">
                <a:solidFill>
                  <a:srgbClr val="404040"/>
                </a:solidFill>
                <a:latin typeface="Aptos Narrow"/>
              </a:rPr>
              <a:t>CHA – LBJ</a:t>
            </a: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s-ES" sz="1600" dirty="0">
                <a:latin typeface="Aptos Narrow"/>
              </a:rPr>
              <a:t>CHA – Putnam Gardens</a:t>
            </a: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s-ES" sz="1600" dirty="0">
                <a:solidFill>
                  <a:srgbClr val="404040"/>
                </a:solidFill>
                <a:latin typeface="Aptos Narrow"/>
              </a:rPr>
              <a:t>Propietarios de viviendas</a:t>
            </a:r>
            <a:endParaRPr lang="es-ES" sz="1600" dirty="0">
              <a:solidFill>
                <a:srgbClr val="000000"/>
              </a:solidFill>
              <a:latin typeface="Aptos Narrow"/>
            </a:endParaRP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s-ES" sz="1600" dirty="0">
                <a:solidFill>
                  <a:srgbClr val="404040"/>
                </a:solidFill>
                <a:latin typeface="Aptos Narrow"/>
              </a:rPr>
              <a:t>Inquilinos de viviendas no públicas</a:t>
            </a:r>
            <a:endParaRPr lang="es-ES" sz="1600" dirty="0">
              <a:solidFill>
                <a:srgbClr val="000000"/>
              </a:solidFill>
              <a:latin typeface="Aptos Narrow"/>
            </a:endParaRP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s-ES" sz="1600" dirty="0">
                <a:solidFill>
                  <a:srgbClr val="404040"/>
                </a:solidFill>
                <a:latin typeface="Aptos Narrow"/>
              </a:rPr>
              <a:t>Centro Juvenil Willis-Moore (con programa activo para adolescentes)</a:t>
            </a:r>
            <a:endParaRPr lang="es-ES" sz="1600" dirty="0">
              <a:solidFill>
                <a:srgbClr val="000000"/>
              </a:solidFill>
              <a:latin typeface="Aptos Narrow"/>
            </a:endParaRP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s-ES" sz="1600" dirty="0">
                <a:solidFill>
                  <a:srgbClr val="404040"/>
                </a:solidFill>
                <a:latin typeface="Aptos Narrow"/>
              </a:rPr>
              <a:t>Otras sedes de CHA</a:t>
            </a:r>
            <a:endParaRPr lang="es-ES" sz="1600" dirty="0">
              <a:ea typeface="Calibri"/>
              <a:cs typeface="Calibri"/>
            </a:endParaRP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s-ES" sz="1600" dirty="0">
                <a:solidFill>
                  <a:srgbClr val="404040"/>
                </a:solidFill>
                <a:latin typeface="Aptos Narrow"/>
              </a:rPr>
              <a:t>Grupo focal juvenil (a través de la escuela o centros juveniles)</a:t>
            </a: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s-ES" sz="1600" dirty="0">
                <a:solidFill>
                  <a:srgbClr val="404040"/>
                </a:solidFill>
                <a:latin typeface="Aptos Narrow"/>
              </a:rPr>
              <a:t>Grupo focal de la iglesia</a:t>
            </a: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s-ES" sz="1600" dirty="0">
                <a:solidFill>
                  <a:srgbClr val="404040"/>
                </a:solidFill>
                <a:latin typeface="Aptos Narrow"/>
              </a:rPr>
              <a:t>En coordinación con Cambridge Health Alliance</a:t>
            </a:r>
            <a:endParaRPr lang="es-ES" sz="1600" dirty="0">
              <a:latin typeface="Aptos Narrow"/>
            </a:endParaRP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s-ES" sz="1600" dirty="0">
                <a:solidFill>
                  <a:srgbClr val="404040"/>
                </a:solidFill>
                <a:latin typeface="Aptos Narrow"/>
              </a:rPr>
              <a:t>Sitios adicionales de vivienda pública</a:t>
            </a:r>
          </a:p>
          <a:p>
            <a:pPr marL="571500" indent="-571500">
              <a:buFont typeface="Wingdings,Sans-Serif" panose="020F0502020204030204" pitchFamily="34" charset="0"/>
              <a:buChar char="§"/>
            </a:pPr>
            <a:endParaRPr lang="en-US" sz="2400" dirty="0">
              <a:solidFill>
                <a:srgbClr val="404040"/>
              </a:solidFill>
              <a:latin typeface="Aptos Narrow"/>
            </a:endParaRPr>
          </a:p>
        </p:txBody>
      </p:sp>
    </p:spTree>
    <p:extLst>
      <p:ext uri="{BB962C8B-B14F-4D97-AF65-F5344CB8AC3E}">
        <p14:creationId xmlns:p14="http://schemas.microsoft.com/office/powerpoint/2010/main" val="3464980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2416" y="286603"/>
            <a:ext cx="10113264" cy="1450757"/>
          </a:xfrm>
        </p:spPr>
        <p:txBody>
          <a:bodyPr>
            <a:normAutofit fontScale="90000"/>
          </a:bodyPr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¿Cuáles son las preguntas del grupo focal?  </a:t>
            </a:r>
            <a:br>
              <a:rPr lang="es-ES" dirty="0">
                <a:latin typeface="Aptos Display"/>
                <a:ea typeface="Calibri Light"/>
                <a:cs typeface="Calibri Light"/>
              </a:rPr>
            </a:br>
            <a:r>
              <a:rPr lang="es-ES" dirty="0">
                <a:latin typeface="Aptos Display"/>
                <a:ea typeface="Calibri Light"/>
                <a:cs typeface="Calibri Light"/>
              </a:rPr>
              <a:t>Ideas del 28 de enero: 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8509C3-E18B-9DD7-E188-730FF58E9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3" y="1820351"/>
            <a:ext cx="5565648" cy="4023360"/>
          </a:xfrm>
        </p:spPr>
        <p:txBody>
          <a:bodyPr vert="horz" lIns="0" tIns="45720" rIns="0" bIns="45720" rtlCol="0" anchor="t">
            <a:noAutofit/>
          </a:bodyPr>
          <a:lstStyle/>
          <a:p>
            <a:pPr marL="566420" lvl="2"/>
            <a:r>
              <a:rPr lang="es-ES" sz="2200" dirty="0">
                <a:highlight>
                  <a:srgbClr val="FFFFFF"/>
                </a:highlight>
                <a:latin typeface="Aptos"/>
                <a:cs typeface="Segoe UI"/>
              </a:rPr>
              <a:t>¿Cómo podemos comunicarnos con usted antes de que se tomen decisiones? </a:t>
            </a:r>
          </a:p>
          <a:p>
            <a:pPr marL="566420" lvl="2"/>
            <a:r>
              <a:rPr lang="es-ES" sz="2200" dirty="0">
                <a:highlight>
                  <a:srgbClr val="FFFFFF"/>
                </a:highlight>
                <a:latin typeface="Aptos"/>
                <a:cs typeface="Segoe UI"/>
              </a:rPr>
              <a:t>¿Sabe a quién contactar en el DCR? </a:t>
            </a:r>
          </a:p>
          <a:p>
            <a:pPr marL="566420" lvl="2"/>
            <a:r>
              <a:rPr lang="es-ES" sz="2200" dirty="0">
                <a:highlight>
                  <a:srgbClr val="FFFFFF"/>
                </a:highlight>
                <a:latin typeface="Aptos"/>
                <a:cs typeface="Segoe UI"/>
              </a:rPr>
              <a:t>¿Está al tanto? ¿Le importa? </a:t>
            </a:r>
          </a:p>
          <a:p>
            <a:pPr marL="566420" lvl="2"/>
            <a:r>
              <a:rPr lang="es-ES" sz="2200" dirty="0">
                <a:highlight>
                  <a:srgbClr val="FFFFFF"/>
                </a:highlight>
                <a:latin typeface="Aptos"/>
                <a:cs typeface="Segoe UI"/>
              </a:rPr>
              <a:t>¿Sabe que puede tener voz en el asunto? </a:t>
            </a:r>
          </a:p>
          <a:p>
            <a:pPr marL="566420" lvl="2"/>
            <a:r>
              <a:rPr lang="es-ES" sz="2200" dirty="0">
                <a:highlight>
                  <a:srgbClr val="FFFFFF"/>
                </a:highlight>
                <a:latin typeface="Aptos"/>
                <a:cs typeface="Segoe UI"/>
              </a:rPr>
              <a:t>¿Cómo quiere que su voz sea escuchada?  </a:t>
            </a:r>
            <a:endParaRPr lang="es-ES" sz="2200" dirty="0">
              <a:highlight>
                <a:srgbClr val="FFFFFF"/>
              </a:highlight>
              <a:latin typeface="Aptos"/>
              <a:ea typeface="Calibri" panose="020F0502020204030204"/>
              <a:cs typeface="Calibri" panose="020F0502020204030204"/>
            </a:endParaRPr>
          </a:p>
          <a:p>
            <a:pPr marL="566420" lvl="2"/>
            <a:r>
              <a:rPr lang="es-ES" sz="2200" dirty="0">
                <a:highlight>
                  <a:srgbClr val="FFFFFF"/>
                </a:highlight>
                <a:latin typeface="Aptos"/>
                <a:cs typeface="Segoe UI"/>
              </a:rPr>
              <a:t>¿Cómo puede DCR/EEA eliminar o abordar el dolor que se siente en las comunidades?</a:t>
            </a:r>
          </a:p>
          <a:p>
            <a:pPr marL="566420" lvl="2"/>
            <a:r>
              <a:rPr lang="es-ES" sz="2200" dirty="0">
                <a:highlight>
                  <a:srgbClr val="FFFFFF"/>
                </a:highlight>
                <a:latin typeface="Aptos"/>
                <a:cs typeface="Segoe UI"/>
              </a:rPr>
              <a:t>¿Sabe qué es DCR y qué hace? </a:t>
            </a:r>
            <a:endParaRPr lang="es-ES" sz="2200" dirty="0">
              <a:solidFill>
                <a:srgbClr val="000000"/>
              </a:solidFill>
              <a:highlight>
                <a:srgbClr val="FFFFFF"/>
              </a:highlight>
              <a:latin typeface="Aptos"/>
              <a:cs typeface="Segoe UI"/>
            </a:endParaRPr>
          </a:p>
          <a:p>
            <a:pPr marL="566420" lvl="2"/>
            <a:endParaRPr lang="en-US" sz="2200" dirty="0">
              <a:highlight>
                <a:srgbClr val="FFFFFF"/>
              </a:highlight>
              <a:latin typeface="Aptos"/>
              <a:cs typeface="Segoe UI"/>
            </a:endParaRPr>
          </a:p>
          <a:p>
            <a:pPr marL="566420" lvl="2"/>
            <a:endParaRPr lang="en-US" sz="2200" dirty="0">
              <a:highlight>
                <a:srgbClr val="FFFFFF"/>
              </a:highlight>
              <a:latin typeface="Aptos"/>
              <a:cs typeface="Segoe UI"/>
            </a:endParaRPr>
          </a:p>
          <a:p>
            <a:endParaRPr lang="en-US" sz="2200" dirty="0">
              <a:solidFill>
                <a:srgbClr val="333333"/>
              </a:solidFill>
              <a:highlight>
                <a:srgbClr val="FFFFFF"/>
              </a:highlight>
              <a:latin typeface="Segoe UI"/>
              <a:ea typeface="Calibri" panose="020F0502020204030204"/>
              <a:cs typeface="Segoe UI"/>
            </a:endParaRPr>
          </a:p>
          <a:p>
            <a:endParaRPr lang="en-US" sz="2200" dirty="0">
              <a:solidFill>
                <a:srgbClr val="404040"/>
              </a:solidFill>
              <a:latin typeface="Calibri" panose="020F0502020204030204"/>
              <a:ea typeface="Calibri" panose="020F0502020204030204"/>
              <a:cs typeface="Calibri"/>
            </a:endParaRP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318E2053-F2AE-6AA4-23D9-6ED955C9B9F3}"/>
              </a:ext>
            </a:extLst>
          </p:cNvPr>
          <p:cNvSpPr txBox="1">
            <a:spLocks/>
          </p:cNvSpPr>
          <p:nvPr/>
        </p:nvSpPr>
        <p:spPr>
          <a:xfrm>
            <a:off x="5924083" y="1710823"/>
            <a:ext cx="5766018" cy="4023360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66420" lvl="2"/>
            <a:endParaRPr lang="es-ES" sz="2200" dirty="0">
              <a:highlight>
                <a:srgbClr val="FFFFFF"/>
              </a:highlight>
              <a:latin typeface="Aptos"/>
              <a:cs typeface="Segoe UI"/>
            </a:endParaRPr>
          </a:p>
          <a:p>
            <a:pPr marL="566420" lvl="2"/>
            <a:r>
              <a:rPr lang="es-ES" sz="2200" dirty="0">
                <a:highlight>
                  <a:srgbClr val="FFFFFF"/>
                </a:highlight>
                <a:latin typeface="Aptos"/>
                <a:cs typeface="Segoe UI"/>
              </a:rPr>
              <a:t>¿Sabe qué actividades hay disponibles para usted?  </a:t>
            </a:r>
          </a:p>
          <a:p>
            <a:pPr marL="566420" lvl="2"/>
            <a:r>
              <a:rPr lang="es-ES" sz="2200" dirty="0">
                <a:highlight>
                  <a:srgbClr val="FFFFFF"/>
                </a:highlight>
                <a:latin typeface="Aptos"/>
                <a:cs typeface="Segoe UI"/>
              </a:rPr>
              <a:t>¿Qué hace falta para que participe? </a:t>
            </a:r>
            <a:endParaRPr lang="es-ES" sz="2200" dirty="0">
              <a:highlight>
                <a:srgbClr val="FFFFFF"/>
              </a:highlight>
              <a:latin typeface="Aptos"/>
              <a:ea typeface="Calibri" panose="020F0502020204030204"/>
              <a:cs typeface="Calibri" panose="020F0502020204030204"/>
            </a:endParaRPr>
          </a:p>
          <a:p>
            <a:pPr marL="566420" lvl="2"/>
            <a:r>
              <a:rPr lang="es-ES" sz="2200" dirty="0">
                <a:highlight>
                  <a:srgbClr val="FFFFFF"/>
                </a:highlight>
                <a:latin typeface="Aptos"/>
                <a:cs typeface="Segoe UI"/>
              </a:rPr>
              <a:t>Pregunta sobre el sentido de pertenencia</a:t>
            </a:r>
          </a:p>
          <a:p>
            <a:pPr marL="566420" lvl="2"/>
            <a:r>
              <a:rPr lang="es-ES" sz="2200" dirty="0">
                <a:highlight>
                  <a:srgbClr val="FFFFFF"/>
                </a:highlight>
                <a:latin typeface="Aptos"/>
                <a:cs typeface="Segoe UI"/>
              </a:rPr>
              <a:t>Revisión de procesos anteriores, como el Plan Maestro de Magazine Beach: ¿Cómo se llevó a cabo? ¿Qué debe cambiarse? ¿Cómo?  </a:t>
            </a:r>
          </a:p>
          <a:p>
            <a:pPr marL="566420" lvl="2"/>
            <a:r>
              <a:rPr lang="es-ES" sz="2200" dirty="0">
                <a:highlight>
                  <a:srgbClr val="FFFFFF"/>
                </a:highlight>
                <a:latin typeface="Aptos"/>
                <a:cs typeface="Segoe UI"/>
              </a:rPr>
              <a:t>Abordar el cisma entre los residentes de más largo plazo y los más nuevos</a:t>
            </a:r>
          </a:p>
          <a:p>
            <a:pPr marL="566420" lvl="2"/>
            <a:endParaRPr lang="en-US" sz="2200" dirty="0">
              <a:highlight>
                <a:srgbClr val="FFFFFF"/>
              </a:highlight>
              <a:latin typeface="Aptos"/>
              <a:cs typeface="Segoe UI"/>
            </a:endParaRPr>
          </a:p>
          <a:p>
            <a:endParaRPr lang="en-US" sz="2200" dirty="0">
              <a:solidFill>
                <a:srgbClr val="333333"/>
              </a:solidFill>
              <a:highlight>
                <a:srgbClr val="FFFFFF"/>
              </a:highlight>
              <a:latin typeface="Segoe UI"/>
              <a:ea typeface="Calibri" panose="020F0502020204030204"/>
              <a:cs typeface="Segoe UI"/>
            </a:endParaRPr>
          </a:p>
          <a:p>
            <a:endParaRPr lang="en-US" sz="2200" dirty="0">
              <a:solidFill>
                <a:srgbClr val="404040"/>
              </a:solidFill>
              <a:latin typeface="Calibri" panose="020F0502020204030204"/>
              <a:ea typeface="Calibri" panose="020F0502020204030204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8A3D4-87AF-8B23-86C6-B295F92BF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2ED83-F63E-DA27-63BF-179484FE3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397" y="286603"/>
            <a:ext cx="10736364" cy="1450757"/>
          </a:xfrm>
        </p:spPr>
        <p:txBody>
          <a:bodyPr>
            <a:normAutofit/>
          </a:bodyPr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¿Cuáles son las preguntas del grupo focal? 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 </a:t>
            </a:r>
            <a:br>
              <a:rPr lang="en-US" dirty="0">
                <a:latin typeface="Aptos Display"/>
                <a:ea typeface="Calibri Light"/>
                <a:cs typeface="Calibri Light"/>
              </a:rPr>
            </a:br>
            <a:r>
              <a:rPr lang="es-ES" dirty="0">
                <a:latin typeface="Aptos Display"/>
                <a:ea typeface="Calibri Light"/>
                <a:cs typeface="Calibri Light"/>
              </a:rPr>
              <a:t>Ideas enviadas por correo electrónico: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 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E25132-AF6C-3647-FE32-2EF8EA7DF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457" y="2008128"/>
            <a:ext cx="10938304" cy="4023360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2" indent="0">
              <a:buNone/>
            </a:pP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1. </a:t>
            </a:r>
            <a:r>
              <a:rPr lang="es-E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¿Qué tanto conoce sobre las decisiones que toma el DCR sobre el uso de Memorial Drive (por ejemplo, eventos, tráfico, recreación)?</a:t>
            </a:r>
            <a:endParaRPr lang="en-US" sz="2400" dirty="0">
              <a:solidFill>
                <a:srgbClr val="000000"/>
              </a:solidFill>
              <a:highlight>
                <a:srgbClr val="FFFFFF"/>
              </a:highlight>
              <a:latin typeface="Aptos"/>
              <a:ea typeface="+mn-lt"/>
              <a:cs typeface="Segoe UI"/>
            </a:endParaRPr>
          </a:p>
          <a:p>
            <a:pPr marL="383540" lvl="2" indent="0">
              <a:buNone/>
            </a:pP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2. </a:t>
            </a:r>
            <a:r>
              <a:rPr lang="es-E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¿De qué manera las decisiones del DCR sobre Memorial Drive afectan su calidad de vida?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</a:t>
            </a:r>
            <a:endParaRPr lang="en-US" sz="2400" dirty="0">
              <a:solidFill>
                <a:srgbClr val="000000"/>
              </a:solidFill>
              <a:highlight>
                <a:srgbClr val="FFFFFF"/>
              </a:highlight>
              <a:latin typeface="Aptos"/>
              <a:ea typeface="+mn-lt"/>
              <a:cs typeface="Segoe UI"/>
            </a:endParaRPr>
          </a:p>
          <a:p>
            <a:pPr marL="383540" lvl="2" indent="0">
              <a:buNone/>
            </a:pP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3. </a:t>
            </a:r>
            <a:r>
              <a:rPr lang="es-E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¿Cuáles son formas efectivas para que los miembros de la comunidad se mantengan informados y conectados con el DCR?</a:t>
            </a:r>
            <a:endParaRPr lang="en-US" sz="2400" dirty="0">
              <a:solidFill>
                <a:srgbClr val="000000"/>
              </a:solidFill>
              <a:highlight>
                <a:srgbClr val="FFFFFF"/>
              </a:highlight>
              <a:latin typeface="Aptos"/>
              <a:ea typeface="+mn-lt"/>
              <a:cs typeface="Segoe UI"/>
            </a:endParaRPr>
          </a:p>
          <a:p>
            <a:pPr marL="383540" lvl="2" indent="0">
              <a:buNone/>
            </a:pP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4. </a:t>
            </a:r>
            <a:r>
              <a:rPr lang="es-E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Si existieran oportunidades continuas de participación comunitaria con el DCR, ¿cómo le gustaría que fueran?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</a:t>
            </a:r>
            <a:endParaRPr lang="en-US" sz="2400" dirty="0">
              <a:solidFill>
                <a:srgbClr val="000000"/>
              </a:solidFill>
              <a:highlight>
                <a:srgbClr val="FFFFFF"/>
              </a:highlight>
              <a:latin typeface="Aptos"/>
              <a:ea typeface="+mn-lt"/>
              <a:cs typeface="Segoe UI"/>
            </a:endParaRPr>
          </a:p>
          <a:p>
            <a:pPr marL="383540" lvl="2" indent="0">
              <a:buNone/>
            </a:pP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5. </a:t>
            </a:r>
            <a:r>
              <a:rPr lang="es-E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¿Conoce los programas que ofrece el DCR y sus organizaciones afiliadas? De ser así, ¿cuáles?</a:t>
            </a:r>
            <a:endParaRPr lang="en-US" sz="2400" dirty="0">
              <a:solidFill>
                <a:srgbClr val="000000"/>
              </a:solidFill>
              <a:highlight>
                <a:srgbClr val="FFFFFF"/>
              </a:highlight>
              <a:latin typeface="Aptos"/>
              <a:cs typeface="Segoe UI"/>
            </a:endParaRPr>
          </a:p>
          <a:p>
            <a:pPr marL="566420" lvl="2"/>
            <a:endParaRPr lang="en-US" sz="2400" dirty="0">
              <a:highlight>
                <a:srgbClr val="FFFFFF"/>
              </a:highlight>
              <a:latin typeface="Aptos"/>
              <a:cs typeface="Segoe UI"/>
            </a:endParaRPr>
          </a:p>
          <a:p>
            <a:pPr marL="566420" lvl="2"/>
            <a:endParaRPr lang="en-US" sz="2400" dirty="0">
              <a:highlight>
                <a:srgbClr val="FFFFFF"/>
              </a:highlight>
              <a:latin typeface="Aptos"/>
              <a:cs typeface="Segoe UI"/>
            </a:endParaRPr>
          </a:p>
          <a:p>
            <a:endParaRPr lang="en-US" sz="1600" dirty="0">
              <a:solidFill>
                <a:srgbClr val="333333"/>
              </a:solidFill>
              <a:highlight>
                <a:srgbClr val="FFFFFF"/>
              </a:highlight>
              <a:latin typeface="Segoe UI"/>
              <a:ea typeface="Calibri" panose="020F0502020204030204"/>
              <a:cs typeface="Segoe UI"/>
            </a:endParaRPr>
          </a:p>
          <a:p>
            <a:endParaRPr lang="en-US" dirty="0">
              <a:solidFill>
                <a:srgbClr val="404040"/>
              </a:solidFill>
              <a:latin typeface="Calibri" panose="020F0502020204030204"/>
              <a:ea typeface="Calibri" panose="020F0502020204030204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644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F7C8D-5830-4ADB-6315-F2EEE4A3D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12751-39B7-6679-2270-90E63267198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31914" y="787539"/>
            <a:ext cx="10058400" cy="687387"/>
          </a:xfrm>
        </p:spPr>
        <p:txBody>
          <a:bodyPr>
            <a:normAutofit fontScale="90000"/>
          </a:bodyPr>
          <a:lstStyle/>
          <a:p>
            <a:br>
              <a:rPr lang="es-ES" dirty="0">
                <a:latin typeface="Aptos Display"/>
                <a:ea typeface="Calibri Light"/>
                <a:cs typeface="Calibri Light"/>
              </a:rPr>
            </a:br>
            <a:r>
              <a:rPr lang="es-ES" dirty="0">
                <a:latin typeface="Aptos Display"/>
                <a:ea typeface="Calibri Light"/>
                <a:cs typeface="Calibri Light"/>
              </a:rPr>
              <a:t>Aportes adicionales sobre las preguntas del grupo focal</a:t>
            </a:r>
            <a:endParaRPr lang="en-US" dirty="0">
              <a:latin typeface="Aptos Display"/>
              <a:ea typeface="Calibri Light"/>
              <a:cs typeface="Calibri Ligh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8CED1F-6245-79A0-BD33-298E994AC6FE}"/>
              </a:ext>
            </a:extLst>
          </p:cNvPr>
          <p:cNvSpPr txBox="1"/>
          <p:nvPr/>
        </p:nvSpPr>
        <p:spPr>
          <a:xfrm>
            <a:off x="203548" y="1323062"/>
            <a:ext cx="11438349" cy="50998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83540" lvl="2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</a:pPr>
            <a:endParaRPr lang="en-US" dirty="0">
              <a:solidFill>
                <a:srgbClr val="404040"/>
              </a:solidFill>
              <a:highlight>
                <a:srgbClr val="FFFFFF"/>
              </a:highlight>
              <a:latin typeface="Aptos"/>
            </a:endParaRPr>
          </a:p>
          <a:p>
            <a:pPr marL="726440" lvl="2" indent="-3429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AutoNum type="arabicPeriod"/>
            </a:pPr>
            <a:r>
              <a:rPr lang="es-E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¿Qué tanto conoce sobre las decisiones que toma el DCR sobre el uso de Memorial Drive (por ejemplo, eventos, tráfico, recreación)?</a:t>
            </a:r>
            <a:endParaRPr lang="en-US" dirty="0">
              <a:solidFill>
                <a:srgbClr val="000000"/>
              </a:solidFill>
              <a:latin typeface="Aptos"/>
            </a:endParaRPr>
          </a:p>
          <a:p>
            <a:pPr marL="726440" lvl="2" indent="-3429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AutoNum type="arabicPeriod"/>
            </a:pPr>
            <a:r>
              <a:rPr lang="es-E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¿De qué manera las decisiones del DCR sobre Memorial Drive afectan su calidad de vida?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 </a:t>
            </a:r>
            <a:endParaRPr lang="en-US" dirty="0">
              <a:solidFill>
                <a:srgbClr val="000000"/>
              </a:solidFill>
              <a:latin typeface="Aptos"/>
            </a:endParaRPr>
          </a:p>
          <a:p>
            <a:pPr marL="726440" lvl="2" indent="-3429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AutoNum type="arabicPeriod"/>
            </a:pPr>
            <a:r>
              <a:rPr lang="es-E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¿Cuáles son formas efectivas para que los miembros de la comunidad se mantengan informados y conectados con el DCR?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 </a:t>
            </a:r>
            <a:endParaRPr lang="en-US" dirty="0">
              <a:solidFill>
                <a:srgbClr val="000000"/>
              </a:solidFill>
              <a:latin typeface="Aptos"/>
            </a:endParaRPr>
          </a:p>
          <a:p>
            <a:pPr marL="726440" lvl="2" indent="-3429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AutoNum type="arabicPeriod"/>
            </a:pPr>
            <a:r>
              <a:rPr lang="es-E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Si existieran oportunidades continuas de participación comunitaria con el DCR, ¿cómo le gustaría que fueran?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 </a:t>
            </a:r>
            <a:endParaRPr lang="en-US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 marL="726440" lvl="2" indent="-3429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AutoNum type="arabicPeriod"/>
            </a:pPr>
            <a:r>
              <a:rPr lang="es-E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¿Conoce los programas que ofrece el DCR y sus organizaciones afiliadas? De ser así, ¿cuáles?</a:t>
            </a:r>
            <a:endParaRPr lang="en-US" dirty="0">
              <a:solidFill>
                <a:srgbClr val="404040"/>
              </a:solidFill>
              <a:highlight>
                <a:srgbClr val="FFFFFF"/>
              </a:highlight>
              <a:latin typeface="Aptos"/>
            </a:endParaRPr>
          </a:p>
          <a:p>
            <a:pPr marL="1126490" lvl="3" indent="-28575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Calibri"/>
              <a:buChar char="-"/>
            </a:pPr>
            <a:r>
              <a:rPr lang="es-E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Cambio propuesto: DCR es... y ofrece programas como [A-Z], etc. ¿Conoce alguno de estos? De ser así, ¿cuáles?</a:t>
            </a:r>
            <a:endParaRPr lang="en-US" dirty="0">
              <a:solidFill>
                <a:srgbClr val="0070C0"/>
              </a:solidFill>
              <a:highlight>
                <a:srgbClr val="FFFFFF"/>
              </a:highlight>
              <a:latin typeface="Aptos"/>
              <a:ea typeface="Calibri"/>
              <a:cs typeface="Calibri"/>
            </a:endParaRPr>
          </a:p>
          <a:p>
            <a:pPr marL="726440" lvl="2" indent="-3429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AutoNum type="arabicPeriod"/>
            </a:pPr>
            <a:r>
              <a:rPr lang="es-E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¿Cómo quieren las personas usar Memorial Drive? ¿Qué quieren hacer con este espacio o cómo quieren conectar con él?</a:t>
            </a:r>
            <a:endParaRPr lang="en-US" dirty="0">
              <a:solidFill>
                <a:srgbClr val="0070C0"/>
              </a:solidFill>
              <a:highlight>
                <a:srgbClr val="FFFFFF"/>
              </a:highlight>
              <a:latin typeface="Aptos"/>
              <a:ea typeface="Calibri"/>
              <a:cs typeface="Calibri"/>
            </a:endParaRPr>
          </a:p>
          <a:p>
            <a:pPr marL="383540" lvl="2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</a:pPr>
            <a:endParaRPr lang="en-US" sz="1050" dirty="0">
              <a:solidFill>
                <a:srgbClr val="0070C0"/>
              </a:solidFill>
              <a:highlight>
                <a:srgbClr val="FFFFFF"/>
              </a:highlight>
              <a:latin typeface="Aptos"/>
              <a:ea typeface="Calibri"/>
              <a:cs typeface="Calibri"/>
            </a:endParaRPr>
          </a:p>
          <a:p>
            <a:pPr marL="383540" lvl="2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</a:pPr>
            <a:r>
              <a:rPr lang="es-E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Notas de retroalimentación de TF:</a:t>
            </a:r>
            <a:endParaRPr lang="en-US" dirty="0">
              <a:solidFill>
                <a:srgbClr val="0070C0"/>
              </a:solidFill>
              <a:highlight>
                <a:srgbClr val="FFFFFF"/>
              </a:highlight>
              <a:latin typeface="Aptos"/>
              <a:ea typeface="Calibri"/>
              <a:cs typeface="Calibri"/>
            </a:endParaRPr>
          </a:p>
          <a:p>
            <a:pPr marL="669290" lvl="2" indent="-28575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Calibri"/>
              <a:buChar char="-"/>
            </a:pPr>
            <a:r>
              <a:rPr lang="es-E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Reiterar en las observaciones introductorias del grupo focal: ¿Por qué estamos aquí? ¿Por qué hacemos este trabajo? Referencia Sección 205</a:t>
            </a:r>
            <a:endParaRPr lang="en-US" dirty="0">
              <a:solidFill>
                <a:srgbClr val="0070C0"/>
              </a:solidFill>
              <a:highlight>
                <a:srgbClr val="FFFFFF"/>
              </a:highlight>
              <a:latin typeface="Aptos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52465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A6B5EB-5F35-DD90-A91A-C9BFD1874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5E50F-DA99-56FC-3F65-5A6A7FBB3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ea typeface="Calibri Light"/>
                <a:cs typeface="Calibri Light"/>
              </a:rPr>
              <a:t>Contenido del grupo focal [Votación] </a:t>
            </a:r>
            <a:endParaRPr lang="es-E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4068C-599C-6B0A-BECE-C3D2E6108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s-ES" sz="2800" dirty="0">
                <a:latin typeface="Aptos Narrow"/>
              </a:rPr>
              <a:t>¿Alguna enmienda?</a:t>
            </a:r>
            <a:endParaRPr lang="es-ES" sz="2800" dirty="0">
              <a:solidFill>
                <a:srgbClr val="000000"/>
              </a:solidFill>
              <a:latin typeface="Aptos Narrow"/>
            </a:endParaRP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s-ES" sz="2800" dirty="0">
                <a:latin typeface="Aptos Narrow"/>
              </a:rPr>
              <a:t>Votación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373758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06729A-6517-BD19-3D58-FAFEE79A7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92583-52DA-5992-0B62-03EED44C3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ea typeface="Calibri Light"/>
                <a:cs typeface="Calibri Light"/>
              </a:rPr>
              <a:t>Alcance del grupo focal[Votación] </a:t>
            </a:r>
            <a:endParaRPr lang="es-E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75AA0-B25A-8D5C-3C92-743DE7EBD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s-ES" sz="2800" dirty="0">
                <a:latin typeface="Aptos Narrow"/>
              </a:rPr>
              <a:t>¿Alguna enmienda?</a:t>
            </a:r>
            <a:endParaRPr lang="es-ES" sz="2800" dirty="0">
              <a:solidFill>
                <a:srgbClr val="000000"/>
              </a:solidFill>
              <a:latin typeface="Aptos Narrow"/>
            </a:endParaRP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s-ES" sz="2800" dirty="0">
                <a:latin typeface="Aptos Narrow"/>
              </a:rPr>
              <a:t>Votación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41489652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77E42-DAA5-AED2-D4E5-AA0EDD5DF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EE6CB-316B-E627-ACD2-9E6CBFABB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Revisión de las actas de la reunión n.º 5 del 1 de diciembre [votación]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12995-1C1D-5D77-78FC-BB0BE8E07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s-E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¿Alguna enmienda?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s-E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Votación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7468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599BB-8ABA-4FA5-17DB-073D8A6B0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89EE6-F133-CCF0-9C96-499A54184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Revisión de las actas de la reunión n.º 6 del 28 de enero [votación]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20FDA-0CFE-1D61-C3EF-6E2D593B9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s-E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¿Alguna enmienda?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s-E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Votación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021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Notificación de grabación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48934"/>
            <a:ext cx="10058400" cy="382016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s-ES" sz="2400" dirty="0">
                <a:solidFill>
                  <a:srgbClr val="000000"/>
                </a:solidFill>
                <a:latin typeface="Aptos Narrow"/>
                <a:cs typeface="Arial"/>
              </a:rPr>
              <a:t>Esta reunión será grabada y el Departamento de Conservación y Recreación (DCR) y/o la Oficina Ejecutiva de Energía y Asuntos Ambientales (EEA) podrán optar por distribuir el video, las imágenes fijas, el audio y/o la transcripción del chat.</a:t>
            </a:r>
            <a:br>
              <a:rPr lang="en-US" sz="2400" dirty="0">
                <a:latin typeface="Aptos Narrow"/>
                <a:cs typeface="Arial" panose="020B0604020202020204" pitchFamily="34" charset="0"/>
              </a:rPr>
            </a:br>
            <a:br>
              <a:rPr lang="en-US" sz="2400" dirty="0">
                <a:latin typeface="Aptos Narrow"/>
                <a:cs typeface="Arial" panose="020B0604020202020204" pitchFamily="34" charset="0"/>
              </a:rPr>
            </a:br>
            <a:r>
              <a:rPr lang="es-ES" sz="2400" dirty="0">
                <a:solidFill>
                  <a:srgbClr val="000000"/>
                </a:solidFill>
                <a:latin typeface="Aptos Narrow"/>
                <a:cs typeface="Arial"/>
              </a:rPr>
              <a:t>Al continuar con esta reunión virtual, acepta participar en un evento grabado. Las grabaciones y las transcripciones de los chats pueden considerarse registros públicos.</a:t>
            </a:r>
            <a:endParaRPr lang="en-US" sz="2400" dirty="0">
              <a:solidFill>
                <a:srgbClr val="000000"/>
              </a:solidFill>
              <a:latin typeface="Aptos Narrow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A52C8-F4BB-C6C6-3C31-76861C7B7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id="{FFED7D46-BF88-CFAB-5C74-DD2B60032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51664" y="4120827"/>
            <a:ext cx="9687258" cy="184848"/>
            <a:chOff x="1051664" y="3431606"/>
            <a:chExt cx="10110591" cy="216597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3650F441-4539-DE51-45EC-BA2CE88BA2F1}"/>
                </a:ext>
              </a:extLst>
            </p:cNvPr>
            <p:cNvCxnSpPr/>
            <p:nvPr/>
          </p:nvCxnSpPr>
          <p:spPr>
            <a:xfrm>
              <a:off x="1093416" y="3543821"/>
              <a:ext cx="10068839" cy="1670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C4724301-1DC9-5DF5-5444-CD5588A1C959}"/>
                </a:ext>
              </a:extLst>
            </p:cNvPr>
            <p:cNvSpPr/>
            <p:nvPr/>
          </p:nvSpPr>
          <p:spPr>
            <a:xfrm flipV="1">
              <a:off x="1051664" y="3473362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DB3671F5-EC97-A1BF-AD86-9AE210C39DC0}"/>
                </a:ext>
              </a:extLst>
            </p:cNvPr>
            <p:cNvSpPr/>
            <p:nvPr/>
          </p:nvSpPr>
          <p:spPr>
            <a:xfrm flipV="1">
              <a:off x="3139334" y="3452484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CCF38ADD-09CA-0052-64C2-FAC4B75B81BB}"/>
                </a:ext>
              </a:extLst>
            </p:cNvPr>
            <p:cNvSpPr/>
            <p:nvPr/>
          </p:nvSpPr>
          <p:spPr>
            <a:xfrm flipV="1">
              <a:off x="9214457" y="3452483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0E944288-5339-C41A-41FA-AFDBF42EFAB8}"/>
                </a:ext>
              </a:extLst>
            </p:cNvPr>
            <p:cNvSpPr/>
            <p:nvPr/>
          </p:nvSpPr>
          <p:spPr>
            <a:xfrm flipV="1">
              <a:off x="5080867" y="3431606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5C211A56-1806-7DF8-3BD1-53F2161C6CC7}"/>
                </a:ext>
              </a:extLst>
            </p:cNvPr>
            <p:cNvSpPr/>
            <p:nvPr/>
          </p:nvSpPr>
          <p:spPr>
            <a:xfrm flipV="1">
              <a:off x="7147662" y="3473360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1F520162-D799-34B1-B386-1AACA3C92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0168000" y="3702906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3AA9376D-DDA0-8D47-B282-9BB3B37FB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4089816" y="3689653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BAA784E-F757-B6E6-19D4-8C161C5CC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6003097" y="3706355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170001D-86B8-A3E6-535B-F5CDCB549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6359109" y="4223387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827B5C9-9B0B-A430-3FEF-79E4AD6BD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8225852" y="3700520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70886E7-5475-E082-B837-223AA6F015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871050" y="3700858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C09BE29-DEDE-7832-48E9-F7637FF8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8051197" y="4234593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9E421854-13A0-0DCA-2593-414270BFAD66}"/>
              </a:ext>
            </a:extLst>
          </p:cNvPr>
          <p:cNvSpPr txBox="1"/>
          <p:nvPr/>
        </p:nvSpPr>
        <p:spPr>
          <a:xfrm>
            <a:off x="10583363" y="3857414"/>
            <a:ext cx="1409700" cy="1477328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b="1" dirty="0">
                <a:solidFill>
                  <a:srgbClr val="00B050"/>
                </a:solidFill>
                <a:ea typeface="Calibri"/>
                <a:cs typeface="Calibri"/>
              </a:rPr>
              <a:t>Fecha límite de entrega del informe final: 30 de junio</a:t>
            </a:r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F00ABB1-F1FC-7981-BDEF-5CD89B405259}"/>
              </a:ext>
            </a:extLst>
          </p:cNvPr>
          <p:cNvSpPr txBox="1"/>
          <p:nvPr/>
        </p:nvSpPr>
        <p:spPr>
          <a:xfrm>
            <a:off x="9156708" y="2510484"/>
            <a:ext cx="1870061" cy="1200329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dirty="0">
                <a:ea typeface="Calibri"/>
                <a:cs typeface="Calibri"/>
              </a:rPr>
              <a:t>17 de junio</a:t>
            </a:r>
            <a:br>
              <a:rPr lang="es-ES" dirty="0">
                <a:ea typeface="Calibri"/>
                <a:cs typeface="Calibri"/>
              </a:rPr>
            </a:br>
            <a:r>
              <a:rPr lang="es-ES" dirty="0">
                <a:ea typeface="Calibri"/>
                <a:cs typeface="Calibri"/>
              </a:rPr>
              <a:t>Reunión n.º 11</a:t>
            </a:r>
          </a:p>
          <a:p>
            <a:pPr algn="ctr"/>
            <a:r>
              <a:rPr lang="es-ES" dirty="0">
                <a:ea typeface="Calibri"/>
                <a:cs typeface="Calibri"/>
              </a:rPr>
              <a:t>(6:00-8:00 p. m. Híbrida)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46A67F-06DD-CC7E-386C-25C8A72156B2}"/>
              </a:ext>
            </a:extLst>
          </p:cNvPr>
          <p:cNvSpPr txBox="1"/>
          <p:nvPr/>
        </p:nvSpPr>
        <p:spPr>
          <a:xfrm>
            <a:off x="8697291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 b="1" dirty="0">
                <a:ea typeface="Calibri"/>
                <a:cs typeface="Calibri"/>
              </a:rPr>
              <a:t>Junio</a:t>
            </a:r>
            <a:endParaRPr lang="es-ES" b="1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1623107-395F-25D4-94D5-65ABD11EBC3E}"/>
              </a:ext>
            </a:extLst>
          </p:cNvPr>
          <p:cNvSpPr txBox="1"/>
          <p:nvPr/>
        </p:nvSpPr>
        <p:spPr>
          <a:xfrm>
            <a:off x="7151951" y="2512402"/>
            <a:ext cx="1871479" cy="1200329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dirty="0">
                <a:ea typeface="Calibri"/>
                <a:cs typeface="Calibri"/>
              </a:rPr>
              <a:t>13 de mayo</a:t>
            </a:r>
            <a:endParaRPr lang="es-ES" dirty="0"/>
          </a:p>
          <a:p>
            <a:pPr algn="ctr"/>
            <a:r>
              <a:rPr lang="es-ES" dirty="0">
                <a:ea typeface="Calibri"/>
                <a:cs typeface="Calibri"/>
              </a:rPr>
              <a:t>Reunión n.º 10</a:t>
            </a:r>
            <a:endParaRPr lang="es-ES" dirty="0"/>
          </a:p>
          <a:p>
            <a:pPr algn="ctr"/>
            <a:r>
              <a:rPr lang="es-ES" dirty="0">
                <a:ea typeface="Calibri"/>
                <a:cs typeface="Calibri"/>
              </a:rPr>
              <a:t>(6:00-8:00 p. m. Híbrida)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D4A3F1-D09A-0BFB-46C6-AD62542F582F}"/>
              </a:ext>
            </a:extLst>
          </p:cNvPr>
          <p:cNvSpPr txBox="1"/>
          <p:nvPr/>
        </p:nvSpPr>
        <p:spPr>
          <a:xfrm>
            <a:off x="7466755" y="5047928"/>
            <a:ext cx="2392681" cy="1200329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ea typeface="Calibri"/>
                <a:cs typeface="Calibri"/>
              </a:rPr>
              <a:t>4 o 5 de mayo</a:t>
            </a:r>
          </a:p>
          <a:p>
            <a:pPr algn="ctr"/>
            <a:r>
              <a:rPr lang="es-ES" dirty="0">
                <a:ea typeface="Calibri"/>
                <a:cs typeface="Calibri"/>
              </a:rPr>
              <a:t>Audiencia pública n.º 4</a:t>
            </a:r>
          </a:p>
          <a:p>
            <a:pPr algn="ctr"/>
            <a:r>
              <a:rPr lang="es-ES" dirty="0">
                <a:ea typeface="Calibri"/>
                <a:cs typeface="Calibri"/>
              </a:rPr>
              <a:t>6:00-8:00 p. m. </a:t>
            </a:r>
            <a:br>
              <a:rPr lang="es-ES" dirty="0">
                <a:ea typeface="Calibri"/>
                <a:cs typeface="Calibri"/>
              </a:rPr>
            </a:br>
            <a:r>
              <a:rPr lang="es-ES" dirty="0">
                <a:ea typeface="Calibri"/>
                <a:cs typeface="Calibri"/>
              </a:rPr>
              <a:t>Solo presencial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88F8E7D-53C7-F4ED-3B42-6929B2DAB069}"/>
              </a:ext>
            </a:extLst>
          </p:cNvPr>
          <p:cNvSpPr txBox="1"/>
          <p:nvPr/>
        </p:nvSpPr>
        <p:spPr>
          <a:xfrm>
            <a:off x="6665299" y="4325541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 dirty="0">
                <a:ea typeface="Calibri"/>
                <a:cs typeface="Calibri"/>
              </a:rPr>
              <a:t>Mayo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7D669CF-1047-CF65-E181-F339AA5A8FDB}"/>
              </a:ext>
            </a:extLst>
          </p:cNvPr>
          <p:cNvSpPr txBox="1"/>
          <p:nvPr/>
        </p:nvSpPr>
        <p:spPr>
          <a:xfrm>
            <a:off x="4690754" y="5036724"/>
            <a:ext cx="2425874" cy="1200329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dirty="0">
                <a:ea typeface="Calibri"/>
                <a:cs typeface="Calibri"/>
              </a:rPr>
              <a:t>28 o 29 de abril</a:t>
            </a:r>
          </a:p>
          <a:p>
            <a:pPr algn="ctr"/>
            <a:r>
              <a:rPr lang="es-ES" dirty="0">
                <a:ea typeface="Calibri"/>
                <a:cs typeface="Calibri"/>
              </a:rPr>
              <a:t>Audiencia pública n.º 3</a:t>
            </a:r>
          </a:p>
          <a:p>
            <a:pPr algn="ctr"/>
            <a:r>
              <a:rPr lang="es-ES" dirty="0">
                <a:ea typeface="Calibri"/>
                <a:cs typeface="Calibri"/>
              </a:rPr>
              <a:t>6:00-8:00 p. m. </a:t>
            </a:r>
            <a:br>
              <a:rPr lang="es-ES" dirty="0">
                <a:ea typeface="Calibri"/>
                <a:cs typeface="Calibri"/>
              </a:rPr>
            </a:br>
            <a:r>
              <a:rPr lang="es-ES" dirty="0">
                <a:ea typeface="Calibri"/>
                <a:cs typeface="Calibri"/>
              </a:rPr>
              <a:t>Solo presencial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42020D0-CF6A-9A4C-E984-CAA6A9ACD6BD}"/>
              </a:ext>
            </a:extLst>
          </p:cNvPr>
          <p:cNvSpPr txBox="1"/>
          <p:nvPr/>
        </p:nvSpPr>
        <p:spPr>
          <a:xfrm>
            <a:off x="5124873" y="2525075"/>
            <a:ext cx="1870061" cy="120032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dirty="0">
                <a:ea typeface="Calibri"/>
                <a:cs typeface="Calibri"/>
              </a:rPr>
              <a:t>6 de abril </a:t>
            </a:r>
            <a:endParaRPr lang="es-ES" dirty="0"/>
          </a:p>
          <a:p>
            <a:pPr algn="ctr"/>
            <a:r>
              <a:rPr lang="es-ES" dirty="0">
                <a:ea typeface="Calibri"/>
                <a:cs typeface="Calibri"/>
              </a:rPr>
              <a:t>Reunión n.º 9</a:t>
            </a:r>
            <a:endParaRPr lang="es-ES" dirty="0"/>
          </a:p>
          <a:p>
            <a:pPr algn="ctr"/>
            <a:r>
              <a:rPr lang="es-ES" dirty="0">
                <a:ea typeface="Calibri"/>
                <a:cs typeface="Calibri"/>
              </a:rPr>
              <a:t>(6:00-8:00 p. m. Híbrida)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BB9E0AC-477A-81EF-26F7-F2C373853C1C}"/>
              </a:ext>
            </a:extLst>
          </p:cNvPr>
          <p:cNvSpPr txBox="1"/>
          <p:nvPr/>
        </p:nvSpPr>
        <p:spPr>
          <a:xfrm>
            <a:off x="4723425" y="4309248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ea typeface="Calibri"/>
                <a:cs typeface="Calibri"/>
              </a:rPr>
              <a:t>Abril 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800AACE-7613-F099-FFEA-227E3B3DA486}"/>
              </a:ext>
            </a:extLst>
          </p:cNvPr>
          <p:cNvSpPr txBox="1"/>
          <p:nvPr/>
        </p:nvSpPr>
        <p:spPr>
          <a:xfrm>
            <a:off x="3049257" y="2512176"/>
            <a:ext cx="1870061" cy="120032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dirty="0">
                <a:ea typeface="Calibri"/>
                <a:cs typeface="Calibri"/>
              </a:rPr>
              <a:t>18 de marzo Reunión n.º 8 </a:t>
            </a:r>
            <a:endParaRPr lang="es-ES" dirty="0"/>
          </a:p>
          <a:p>
            <a:pPr algn="ctr"/>
            <a:r>
              <a:rPr lang="es-ES" dirty="0">
                <a:ea typeface="Calibri"/>
                <a:cs typeface="Calibri"/>
              </a:rPr>
              <a:t>(6:00-8:00 p. m. Híbrida)</a:t>
            </a:r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5171EDB-53CC-B299-9751-E77B138170AC}"/>
              </a:ext>
            </a:extLst>
          </p:cNvPr>
          <p:cNvSpPr txBox="1"/>
          <p:nvPr/>
        </p:nvSpPr>
        <p:spPr>
          <a:xfrm>
            <a:off x="2798652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 b="1" dirty="0">
                <a:ea typeface="Calibri"/>
                <a:cs typeface="Calibri"/>
              </a:rPr>
              <a:t>Marzo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49765C9-75D7-81D9-8935-7E30D1E6F785}"/>
              </a:ext>
            </a:extLst>
          </p:cNvPr>
          <p:cNvSpPr txBox="1"/>
          <p:nvPr/>
        </p:nvSpPr>
        <p:spPr>
          <a:xfrm>
            <a:off x="917385" y="2531840"/>
            <a:ext cx="1881267" cy="1200329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dirty="0">
                <a:ea typeface="Calibri"/>
                <a:cs typeface="Calibri"/>
              </a:rPr>
              <a:t>¡Estamos aquí! TF Reunión n.º 7</a:t>
            </a:r>
            <a:endParaRPr lang="es-ES" dirty="0"/>
          </a:p>
          <a:p>
            <a:pPr algn="ctr"/>
            <a:r>
              <a:rPr lang="es-ES" dirty="0">
                <a:ea typeface="Calibri"/>
                <a:cs typeface="Calibri"/>
              </a:rPr>
              <a:t>(6:00-8:00 p. m. Híbrida)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4EFF975-3D7F-2AE2-21EA-F4875D588C71}"/>
              </a:ext>
            </a:extLst>
          </p:cNvPr>
          <p:cNvSpPr txBox="1"/>
          <p:nvPr/>
        </p:nvSpPr>
        <p:spPr>
          <a:xfrm>
            <a:off x="726489" y="4311040"/>
            <a:ext cx="106262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 b="1" dirty="0">
                <a:ea typeface="Calibri"/>
                <a:cs typeface="Calibri"/>
              </a:rPr>
              <a:t>Febrero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C9A001-9664-7F1B-AA1A-1021FCC69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Descripción general de la cronología hasta junio</a:t>
            </a:r>
            <a:endParaRPr lang="en-US" dirty="0">
              <a:latin typeface="Aptos Display"/>
            </a:endParaRPr>
          </a:p>
        </p:txBody>
      </p:sp>
    </p:spTree>
    <p:extLst>
      <p:ext uri="{BB962C8B-B14F-4D97-AF65-F5344CB8AC3E}">
        <p14:creationId xmlns:p14="http://schemas.microsoft.com/office/powerpoint/2010/main" val="39878727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6EE84-EC84-ACA4-5095-9AAC13BFA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F8E4-8F89-56C9-12F3-7A807295E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Durante el próximo mes</a:t>
            </a:r>
            <a:endParaRPr lang="es-E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D3A1C-71C6-2D10-F8A0-DD243646A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93822"/>
            <a:ext cx="417591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s-ES" sz="2200" b="1" dirty="0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HITOS PARA LA REUNIÓN DEL GRUPO DE TRABAJO DE FEBRERO</a:t>
            </a:r>
            <a:endParaRPr lang="en-US" sz="2200" b="1" dirty="0">
              <a:solidFill>
                <a:schemeClr val="accent3">
                  <a:lumMod val="76000"/>
                </a:schemeClr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2800" dirty="0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Votación sobre el contenido, el alcance y la lista potencial de grupos focales</a:t>
            </a:r>
            <a:endParaRPr lang="en-US" sz="2800" dirty="0">
              <a:solidFill>
                <a:srgbClr val="404040"/>
              </a:solidFill>
              <a:latin typeface="Aptos Narrow" panose="020B0004020202020204" pitchFamily="34" charset="0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2800" dirty="0">
                <a:solidFill>
                  <a:srgbClr val="404040"/>
                </a:solidFill>
                <a:latin typeface="Aptos Narrow" panose="020B0004020202020204" pitchFamily="34" charset="0"/>
                <a:ea typeface="Calibri"/>
                <a:cs typeface="Calibri"/>
              </a:rPr>
              <a:t>Votación sobre el diseño del volante para los grupos focales</a:t>
            </a:r>
            <a:endParaRPr lang="en-US" sz="2800" dirty="0">
              <a:solidFill>
                <a:srgbClr val="40404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591C77D-070D-3A13-149D-0209B873E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4B807C6-D848-6B7C-B78D-CE233748DD2A}"/>
              </a:ext>
            </a:extLst>
          </p:cNvPr>
          <p:cNvSpPr>
            <a:spLocks noGrp="1"/>
          </p:cNvSpPr>
          <p:nvPr/>
        </p:nvSpPr>
        <p:spPr>
          <a:xfrm>
            <a:off x="6757060" y="1893822"/>
            <a:ext cx="4660009" cy="4427260"/>
          </a:xfrm>
          <a:prstGeom prst="rect">
            <a:avLst/>
          </a:prstGeom>
        </p:spPr>
        <p:txBody>
          <a:bodyPr vert="horz" lIns="0" tIns="45720" rIns="0" bIns="45720" rtlCol="0" anchor="t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400" b="1" dirty="0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HITOS PARA LA REUNIÓN DEL GRUPO DE TRABAJO DE MARZO</a:t>
            </a:r>
            <a:endParaRPr lang="en-US" dirty="0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Diseñar materiales de divulgación para las audiencias públicas 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  <a:endParaRPr lang="en-US" sz="2800" dirty="0">
              <a:solidFill>
                <a:srgbClr val="404040"/>
              </a:solidFill>
              <a:latin typeface="Aptos Narrow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Borrador de las agendas del día para las audiencias públicas</a:t>
            </a: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Borrador de las encuesta para las audiencias públicas paralelas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Abordar las recomendaciones de los borradores</a:t>
            </a: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9600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Logística para la interpretación</a:t>
            </a:r>
            <a:endParaRPr lang="es-E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Se ofrece interpretación de idiomas en español, portugués brasileño, criollo haitiano, mandarín, cantonés, amárico, árabe y lenguaje de señas estadounidense (ASL).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Para participar en el idioma que desea, haga clic en el ícono del globo terráqueo de “</a:t>
            </a:r>
            <a:r>
              <a:rPr lang="es-E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Interpretation</a:t>
            </a:r>
            <a:r>
              <a:rPr lang="es-E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” (“Interpretación”) y seleccione su idioma.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Por favor, hable lentamente.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Todos los asistentes deben seleccionar un canal de idioma, incluso si participan en inglés.</a:t>
            </a:r>
            <a:endParaRPr lang="es-ES" sz="2400" dirty="0"/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  <p:pic>
        <p:nvPicPr>
          <p:cNvPr id="4" name="Picture 3" descr="How to Use Language Interpretation in Zoom Meetings | Notta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Logística de Zoom</a:t>
            </a:r>
            <a:endParaRPr lang="es-E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2800" dirty="0">
                <a:latin typeface="Aptos Narrow"/>
                <a:ea typeface="Calibri Light"/>
                <a:cs typeface="Calibri Light"/>
              </a:rPr>
              <a:t>El chat está disponible para que los miembros proporcionen comentarios y planteen preguntas (sujeto a registro público).</a:t>
            </a:r>
            <a:endParaRPr lang="en-US" dirty="0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2800" dirty="0">
                <a:latin typeface="Aptos Narrow"/>
                <a:ea typeface="+mn-lt"/>
                <a:cs typeface="+mn-lt"/>
              </a:rPr>
              <a:t>Por favor, no utilice la función de mensajería privada.</a:t>
            </a:r>
            <a:endParaRPr lang="en-US" dirty="0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2800" dirty="0">
                <a:latin typeface="Aptos Narrow"/>
                <a:ea typeface="+mn-lt"/>
                <a:cs typeface="+mn-lt"/>
              </a:rPr>
              <a:t>Por favor, silencie su micrófono a menos que se esté dirigiendo activamente al grupo de trabajo para minimizar el ruido de fondo.</a:t>
            </a:r>
            <a:endParaRPr lang="en-US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Lista de asistencia</a:t>
            </a:r>
            <a:endParaRPr lang="es-E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904" y="1746757"/>
            <a:ext cx="5526024" cy="4573710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Copresidenta de EEA: </a:t>
            </a:r>
            <a:r>
              <a:rPr lang="es-ES" sz="15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María Belén Power, subsecretaria de Justicia y Equidad Ambiental</a:t>
            </a:r>
            <a:endParaRPr lang="es-ES" sz="15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Copresidenta del DCR: </a:t>
            </a:r>
            <a:r>
              <a:rPr lang="es-ES" sz="15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Nicole LaChapelle, comisionada</a:t>
            </a:r>
            <a:endParaRPr lang="es-ES" sz="15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5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Director de la Oficina de Clima y Salud Ambiental dentro del Departamento de Salud Pública, o una persona designada</a:t>
            </a:r>
            <a:r>
              <a:rPr lang="es-ES" sz="15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 </a:t>
            </a:r>
            <a:r>
              <a:rPr lang="es-ES" sz="15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Logan Bailey, científico principal, División de Toxicología, Oficina de Salud Climática y Ambiental, Departamento de Salud Pública</a:t>
            </a:r>
            <a:endParaRPr lang="es-ES" sz="1550" dirty="0">
              <a:solidFill>
                <a:schemeClr val="tx1"/>
              </a:solidFill>
              <a:latin typeface="Aptos Narrow"/>
              <a:ea typeface="Calibri Light"/>
              <a:cs typeface="Calibri Ligh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Cambridge Health Alliance: </a:t>
            </a:r>
            <a:r>
              <a:rPr lang="es-ES" sz="15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Derrick Neal, director de Salud Pública, ciudad de Cambridge</a:t>
            </a:r>
            <a:endParaRPr lang="es-ES" sz="15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Autoridad de Reurbanización de Cambridge:</a:t>
            </a:r>
            <a:r>
              <a:rPr lang="es-ES" sz="15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Kyle Vangel, director de Proyectos y Planificación</a:t>
            </a:r>
            <a:endParaRPr lang="es-ES" sz="15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Rama de Cambridge de la Asociación Nacional para el Progreso de las Personas de Color (NAACP): </a:t>
            </a:r>
            <a:r>
              <a:rPr lang="es-ES" sz="15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Ken Reeves, presidente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Cambridge Black </a:t>
            </a:r>
            <a:r>
              <a:rPr lang="es-ES" sz="15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Pastors</a:t>
            </a:r>
            <a:r>
              <a:rPr lang="es-ES" sz="15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Alliance, Inc.: </a:t>
            </a:r>
            <a:r>
              <a:rPr lang="es-ES" sz="15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Jeremy D. </a:t>
            </a:r>
            <a:r>
              <a:rPr lang="es-ES" sz="15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Battle</a:t>
            </a:r>
            <a:r>
              <a:rPr lang="es-ES" sz="15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, pastor, Iglesia de Western Avenue</a:t>
            </a:r>
            <a:endParaRPr lang="es-ES" sz="1550" dirty="0">
              <a:solidFill>
                <a:schemeClr val="tx1"/>
              </a:solidFill>
              <a:latin typeface="Aptos Narrow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415871" y="1746757"/>
            <a:ext cx="4867826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Massachusetts Bicycle Coalition, Inc.: </a:t>
            </a:r>
            <a:r>
              <a:rPr lang="es-ES" sz="15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Galen Mook, director ejecutivo</a:t>
            </a:r>
            <a:endParaRPr lang="es-ES" sz="15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Charles River Conservancy, Inc.: </a:t>
            </a:r>
            <a:r>
              <a:rPr lang="es-ES" sz="15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Laura Jasinski, directora ejecutiva</a:t>
            </a:r>
            <a:endParaRPr lang="es-ES" sz="15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Mothers Out Front, Cambridge:</a:t>
            </a:r>
            <a:r>
              <a:rPr lang="es-ES" sz="15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Angela DeSousa, miembro y liderazgo</a:t>
            </a:r>
            <a:endParaRPr lang="es-ES" sz="15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The People for Riverbend Park Trust: </a:t>
            </a:r>
            <a:r>
              <a:rPr lang="es-ES" sz="15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Franziska "Fran" Amacher, administradora</a:t>
            </a:r>
            <a:endParaRPr lang="es-ES" sz="15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</a:t>
            </a:r>
            <a:r>
              <a:rPr lang="es-ES" sz="15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Lawrence Adkins</a:t>
            </a:r>
            <a:endParaRPr lang="es-ES" sz="15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 </a:t>
            </a:r>
            <a:r>
              <a:rPr lang="es-ES" sz="15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Sheila Headley-Burwell</a:t>
            </a:r>
            <a:endParaRPr lang="es-ES" sz="15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 </a:t>
            </a:r>
            <a:r>
              <a:rPr lang="es-ES" sz="15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Steven Miller</a:t>
            </a:r>
            <a:endParaRPr lang="es-ES" sz="15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</a:t>
            </a:r>
            <a:r>
              <a:rPr lang="es-ES" sz="15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Thomas Leonard</a:t>
            </a:r>
            <a:endParaRPr lang="es-ES" sz="15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</a:t>
            </a:r>
            <a:r>
              <a:rPr lang="es-ES" sz="15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5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 Individual:</a:t>
            </a:r>
            <a:r>
              <a:rPr lang="es-ES" sz="155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 panose="020B0004020202020204" pitchFamily="34" charset="0"/>
              </a:rPr>
              <a:t>Normas del grupo de trabajo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9868" y="1829772"/>
            <a:ext cx="10786280" cy="4400340"/>
          </a:xfrm>
        </p:spPr>
        <p:txBody>
          <a:bodyPr vert="horz" lIns="0" tIns="45720" rIns="0" bIns="45720" rtlCol="0" anchor="t">
            <a:norm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ES" dirty="0">
                <a:solidFill>
                  <a:schemeClr val="tx1"/>
                </a:solidFill>
                <a:latin typeface="Aptos Narrow"/>
              </a:rPr>
              <a:t>Todos los avisos de reuniones se publicarán de acuerdo con los requisitos de la Ley de Reuniones Abiertas</a:t>
            </a:r>
            <a:r>
              <a:rPr lang="en-US" dirty="0">
                <a:solidFill>
                  <a:schemeClr val="tx1"/>
                </a:solidFill>
                <a:latin typeface="Aptos Narrow"/>
              </a:rPr>
              <a:t>. </a:t>
            </a:r>
            <a:endParaRPr lang="en-US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ES" dirty="0">
                <a:solidFill>
                  <a:schemeClr val="tx1"/>
                </a:solidFill>
                <a:latin typeface="Aptos Narrow"/>
              </a:rPr>
              <a:t>Las agendas se distribuirán con al menos 48 horas de anticipación e incluirán temas claros de discusión.</a:t>
            </a:r>
            <a:r>
              <a:rPr lang="en-US" dirty="0">
                <a:solidFill>
                  <a:schemeClr val="tx1"/>
                </a:solidFill>
                <a:latin typeface="Aptos Narrow"/>
              </a:rPr>
              <a:t> </a:t>
            </a:r>
            <a:endParaRPr lang="en-US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ES" dirty="0">
                <a:solidFill>
                  <a:schemeClr val="tx1"/>
                </a:solidFill>
                <a:latin typeface="Aptos Narrow"/>
              </a:rPr>
              <a:t>Las actas de las reuniones se harán públicas dentro de un plazo razonable.</a:t>
            </a:r>
            <a:endParaRPr lang="en-US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ES" dirty="0">
                <a:solidFill>
                  <a:schemeClr val="tx1"/>
                </a:solidFill>
                <a:latin typeface="Aptos Narrow"/>
              </a:rPr>
              <a:t>No se realizará ninguna deliberación ni toma de decisiones fuera de las reuniones anunciadas públicamente.</a:t>
            </a:r>
            <a:endParaRPr lang="en-US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ES" dirty="0">
                <a:solidFill>
                  <a:schemeClr val="tx1"/>
                </a:solidFill>
                <a:latin typeface="Aptos Narrow"/>
              </a:rPr>
              <a:t>Los miembros escucharán activamente y respetuosamente a todos los oradores, incluyendo los comentarios del público.</a:t>
            </a:r>
            <a:endParaRPr lang="en-US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ES" dirty="0">
                <a:solidFill>
                  <a:schemeClr val="tx1"/>
                </a:solidFill>
                <a:latin typeface="Aptos Narrow"/>
              </a:rPr>
              <a:t>Los desacuerdos se expresarán de forma constructiva, centrándose en las ideas más que en los individuos.</a:t>
            </a:r>
            <a:endParaRPr lang="en-US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ES" dirty="0">
                <a:solidFill>
                  <a:schemeClr val="tx1"/>
                </a:solidFill>
                <a:latin typeface="Aptos Narrow"/>
              </a:rPr>
              <a:t>Se minimizarán las interrupciones para garantizar una participación equitativa de los codirectores.</a:t>
            </a:r>
            <a:endParaRPr lang="en-US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ES" dirty="0">
                <a:solidFill>
                  <a:schemeClr val="tx1"/>
                </a:solidFill>
                <a:latin typeface="Aptos Narrow"/>
              </a:rPr>
              <a:t>Se asignará tiempo para comentarios públicos, con pautas claras sobre la duración y el formato.</a:t>
            </a:r>
            <a:endParaRPr lang="en-US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ES" dirty="0">
                <a:solidFill>
                  <a:schemeClr val="tx1"/>
                </a:solidFill>
                <a:latin typeface="Aptos Narrow"/>
              </a:rPr>
              <a:t>Los miembros reconocerán y considerarán las aportaciones del público como parte del proceso de toma de decisiones.</a:t>
            </a:r>
            <a:endParaRPr lang="en-US" dirty="0">
              <a:solidFill>
                <a:schemeClr val="tx1"/>
              </a:solidFill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 panose="020B0004020202020204" pitchFamily="34" charset="0"/>
              </a:rPr>
              <a:t>Normas del grupo de trabajo</a:t>
            </a:r>
            <a:r>
              <a:rPr lang="es-ES" dirty="0">
                <a:latin typeface="Aptos Display"/>
              </a:rPr>
              <a:t> (continuación)</a:t>
            </a:r>
            <a:endParaRPr lang="es-E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628830"/>
          </a:xfrm>
        </p:spPr>
        <p:txBody>
          <a:bodyPr vert="horz" lIns="0" tIns="45720" rIns="0" bIns="45720" rtlCol="0" anchor="t">
            <a:normAutofit fontScale="92500"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100" dirty="0">
                <a:solidFill>
                  <a:schemeClr val="tx1"/>
                </a:solidFill>
                <a:latin typeface="Aptos Narrow"/>
              </a:rPr>
              <a:t>Se proporcionará acceso al idioma y adaptaciones para garantizar una participación inclusiva. </a:t>
            </a:r>
            <a:r>
              <a:rPr lang="en-US" sz="2100" dirty="0">
                <a:solidFill>
                  <a:schemeClr val="tx1"/>
                </a:solidFill>
                <a:latin typeface="Aptos Narrow"/>
              </a:rPr>
              <a:t> </a:t>
            </a:r>
            <a:endParaRPr lang="en-US" sz="21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100" dirty="0">
                <a:solidFill>
                  <a:schemeClr val="tx1"/>
                </a:solidFill>
                <a:latin typeface="Aptos Narrow"/>
              </a:rPr>
              <a:t>Las reuniones se llevarán a cabo en lugares accesibles y/o virtualmente para satisfacer diversas necesidades.</a:t>
            </a:r>
            <a:endParaRPr lang="en-US" sz="21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100" dirty="0">
                <a:solidFill>
                  <a:schemeClr val="tx1"/>
                </a:solidFill>
                <a:latin typeface="Aptos Narrow"/>
              </a:rPr>
              <a:t>Los materiales se compartirán en un lenguaje sencillo y serán traducidos.</a:t>
            </a:r>
            <a:endParaRPr lang="en-US" sz="21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100" dirty="0">
                <a:solidFill>
                  <a:schemeClr val="tx1"/>
                </a:solidFill>
                <a:latin typeface="Aptos Narrow"/>
              </a:rPr>
              <a:t>Los miembros se esforzarán por fomentar las voces de las comunidades de primera línea e históricamente marginadas.</a:t>
            </a:r>
            <a:endParaRPr lang="en-US" sz="21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100" dirty="0">
                <a:solidFill>
                  <a:schemeClr val="tx1"/>
                </a:solidFill>
                <a:latin typeface="Aptos Narrow"/>
              </a:rPr>
              <a:t>Los miembros revisarán los materiales con antelación y vendrán preparados para participar reflexivamente.</a:t>
            </a:r>
            <a:endParaRPr lang="en-US" sz="21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100" dirty="0">
                <a:solidFill>
                  <a:schemeClr val="tx1"/>
                </a:solidFill>
                <a:latin typeface="Aptos Narrow"/>
              </a:rPr>
              <a:t>Se espera asistencia y puntualidad; los miembros notificarán a los codirectores con antelación si no pueden asistir. Los miembros pueden enviar a alguien para asistir a las reuniones en calidad de público, pero esa persona no tiene derecho a voto ni posición formal dentro del grupo de trabajo.</a:t>
            </a:r>
            <a:endParaRPr lang="en-US" sz="21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100" dirty="0">
                <a:solidFill>
                  <a:schemeClr val="tx1"/>
                </a:solidFill>
                <a:latin typeface="Aptos Narrow"/>
              </a:rPr>
              <a:t>Los conflictos de intereses se divulgarán y gestionarán de conformidad con los lineamientos aplicables.</a:t>
            </a:r>
            <a:endParaRPr lang="en-US" sz="21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100" dirty="0">
                <a:solidFill>
                  <a:schemeClr val="tx1"/>
                </a:solidFill>
                <a:latin typeface="Aptos Narrow"/>
              </a:rPr>
              <a:t>Las normas se revisarán periódicamente para reflejar la evolución de las necesidades y la retroalimentación.</a:t>
            </a:r>
            <a:endParaRPr lang="en-US" sz="21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100" dirty="0">
                <a:solidFill>
                  <a:schemeClr val="tx1"/>
                </a:solidFill>
                <a:latin typeface="Aptos Narrow"/>
              </a:rPr>
              <a:t>Se anima a los miembros a sugerir mejoras en los procesos de reunión y la accesibilidad.</a:t>
            </a:r>
            <a:endParaRPr lang="en-US" sz="2100" dirty="0">
              <a:solidFill>
                <a:schemeClr val="tx1"/>
              </a:solidFill>
              <a:latin typeface="Aptos Narrow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100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cs typeface="Arial"/>
              </a:rPr>
              <a:t>Agenda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9C73ACE-61FC-A6E5-509B-9AFAC69E7415}"/>
              </a:ext>
            </a:extLst>
          </p:cNvPr>
          <p:cNvSpPr txBox="1">
            <a:spLocks/>
          </p:cNvSpPr>
          <p:nvPr/>
        </p:nvSpPr>
        <p:spPr>
          <a:xfrm>
            <a:off x="1177813" y="1773133"/>
            <a:ext cx="10058400" cy="6033447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Clr>
                <a:srgbClr val="99CB38"/>
              </a:buClr>
              <a:buAutoNum type="arabicPeriod"/>
            </a:pPr>
            <a:r>
              <a:rPr lang="es-ES" sz="215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Bienvenida y pase de lista de asistencia (tiempo sugerido: 10 min)</a:t>
            </a:r>
          </a:p>
          <a:p>
            <a:pPr marL="457200" indent="-457200">
              <a:buAutoNum type="arabicPeriod"/>
            </a:pPr>
            <a:r>
              <a:rPr lang="es-ES" sz="215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Debate y votación sobre el contenido del grupo focal (tiempo sugerido: 40 min) </a:t>
            </a:r>
            <a:endParaRPr lang="es-ES" sz="2150" dirty="0">
              <a:solidFill>
                <a:schemeClr val="tx1"/>
              </a:solidFill>
              <a:latin typeface="Aptos Narrow"/>
              <a:ea typeface="Calibri" panose="020F0502020204030204"/>
              <a:cs typeface="Calibri" panose="020F0502020204030204"/>
            </a:endParaRPr>
          </a:p>
          <a:p>
            <a:pPr marL="400050" indent="-400050">
              <a:buAutoNum type="arabicPeriod"/>
            </a:pPr>
            <a:r>
              <a:rPr lang="es-ES" sz="215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Debate y votación sobre la estrategia y los materiales de divulgación del grupo focal (tiempo sugerido: 30 min) </a:t>
            </a:r>
          </a:p>
          <a:p>
            <a:pPr marL="400050" indent="-400050">
              <a:buAutoNum type="arabicPeriod"/>
            </a:pPr>
            <a:r>
              <a:rPr lang="es-ES" sz="215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 Revisión de las actas de la reunión n.º 5 del 1 de diciembre (tiempo sugerido: 5 min)</a:t>
            </a:r>
          </a:p>
          <a:p>
            <a:pPr marL="400050" indent="-400050">
              <a:buAutoNum type="arabicPeriod"/>
            </a:pPr>
            <a:r>
              <a:rPr lang="es-ES" sz="215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 Revisión de las actas de la reunión n.º 6 del 28 de enero [votación] (tiempo sugerido: 10 min)</a:t>
            </a:r>
          </a:p>
          <a:p>
            <a:pPr marL="400050" indent="-400050">
              <a:buAutoNum type="arabicPeriod"/>
            </a:pPr>
            <a:r>
              <a:rPr lang="es-ES" sz="215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 Cronología del grupo de trabajo de cara al futuro (15 min)</a:t>
            </a:r>
          </a:p>
          <a:p>
            <a:pPr marL="400050" indent="-400050">
              <a:buAutoNum type="arabicPeriod"/>
            </a:pPr>
            <a:r>
              <a:rPr lang="es-ES" sz="215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 Comentarios del público (según lo permita el tiempo)</a:t>
            </a:r>
          </a:p>
          <a:p>
            <a:pPr marL="400050" indent="-400050">
              <a:buAutoNum type="arabicPeriod"/>
            </a:pPr>
            <a:r>
              <a:rPr lang="es-ES" sz="215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 Levantar la sesión [votación] (tiempo sugerido: 5 min)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AutoNum type="arabicPeriod"/>
            </a:pPr>
            <a:endParaRPr lang="en-US" sz="1900" dirty="0">
              <a:solidFill>
                <a:schemeClr val="tx1"/>
              </a:solidFill>
              <a:latin typeface="Aptos Narrow"/>
              <a:ea typeface="+mn-lt"/>
              <a:cs typeface="+mn-lt"/>
            </a:endParaRPr>
          </a:p>
          <a:p>
            <a:pPr marL="383540" lvl="1">
              <a:buClr>
                <a:srgbClr val="99CB38"/>
              </a:buClr>
            </a:pPr>
            <a:endParaRPr lang="en-US" dirty="0">
              <a:solidFill>
                <a:schemeClr val="tx1"/>
              </a:solidFill>
              <a:latin typeface="Aptos Narrow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025CD-5EA1-9E63-6B45-931DC51BE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Meta de la reunión del 24 de febrero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93A59-1EF2-1A57-EA52-34456FA03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80969"/>
            <a:ext cx="10058400" cy="4484210"/>
          </a:xfrm>
        </p:spPr>
        <p:txBody>
          <a:bodyPr vert="horz" lIns="0" tIns="45720" rIns="0" bIns="45720" rtlCol="0" anchor="t">
            <a:normAutofit fontScale="92500" lnSpcReduction="10000"/>
          </a:bodyPr>
          <a:lstStyle/>
          <a:p>
            <a:pPr marL="742950" indent="-742950">
              <a:lnSpc>
                <a:spcPct val="110000"/>
              </a:lnSpc>
              <a:buAutoNum type="arabicPeriod"/>
            </a:pPr>
            <a:r>
              <a:rPr lang="es-ES" sz="4000" dirty="0">
                <a:highlight>
                  <a:srgbClr val="FFFFFF"/>
                </a:highlight>
                <a:latin typeface="Aptos Narrow"/>
              </a:rPr>
              <a:t>Llegar a un acuerdo sobre la lista de grupos focales, el contenido y el alcance para que el Consejo de Planificación del Área Metropolitana (MAPC) pueda seguir adelante con la realización de grupos focales. </a:t>
            </a:r>
            <a:r>
              <a:rPr lang="en-US" sz="4000" dirty="0">
                <a:highlight>
                  <a:srgbClr val="FFFFFF"/>
                </a:highlight>
                <a:latin typeface="Aptos Narrow"/>
              </a:rPr>
              <a:t> </a:t>
            </a:r>
          </a:p>
          <a:p>
            <a:pPr marL="742950" indent="-742950">
              <a:lnSpc>
                <a:spcPct val="110000"/>
              </a:lnSpc>
              <a:buAutoNum type="arabicPeriod"/>
            </a:pPr>
            <a:r>
              <a:rPr lang="es-ES" sz="4000" dirty="0">
                <a:highlight>
                  <a:srgbClr val="FFFFFF"/>
                </a:highlight>
                <a:latin typeface="Aptos Narrow"/>
              </a:rPr>
              <a:t>Aclarar el cronograma para que los miembros del grupo de trabajo sepan qué esperar en el futuro.</a:t>
            </a:r>
            <a:endParaRPr lang="en-US" sz="3200" dirty="0">
              <a:highlight>
                <a:srgbClr val="FFFFFF"/>
              </a:highlight>
              <a:latin typeface="Aptos Narrow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704903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72a2f2d3193ec56d4fb2c356de615c25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cd70fe20db7356ce93e04af07d3fd73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3A0BFB8-30F4-4602-8850-AAF437458C50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F6FF82-FE7A-41E4-9095-CE55FAD4DF4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443</TotalTime>
  <Words>2007</Words>
  <Application>Microsoft Office PowerPoint</Application>
  <PresentationFormat>Widescreen</PresentationFormat>
  <Paragraphs>181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Aptos</vt:lpstr>
      <vt:lpstr>Aptos Display</vt:lpstr>
      <vt:lpstr>Aptos Narrow</vt:lpstr>
      <vt:lpstr>Arial</vt:lpstr>
      <vt:lpstr>Calibri</vt:lpstr>
      <vt:lpstr>Calibri Light</vt:lpstr>
      <vt:lpstr>Segoe UI</vt:lpstr>
      <vt:lpstr>Wingdings</vt:lpstr>
      <vt:lpstr>Wingdings,Sans-Serif</vt:lpstr>
      <vt:lpstr>Retrospect</vt:lpstr>
      <vt:lpstr>Grupo de trabajo del Charles River sobre el acceso equitativo al río</vt:lpstr>
      <vt:lpstr>Notificación de grabación</vt:lpstr>
      <vt:lpstr>Logística para la interpretación</vt:lpstr>
      <vt:lpstr>Logística de Zoom</vt:lpstr>
      <vt:lpstr>Lista de asistencia</vt:lpstr>
      <vt:lpstr>Normas del grupo de trabajo</vt:lpstr>
      <vt:lpstr>Normas del grupo de trabajo (continuación)</vt:lpstr>
      <vt:lpstr>Agenda</vt:lpstr>
      <vt:lpstr>Meta de la reunión del 24 de febrero</vt:lpstr>
      <vt:lpstr>Propósito de los grupos focales:</vt:lpstr>
      <vt:lpstr>¿A quién intentamos llegar?</vt:lpstr>
      <vt:lpstr>Lista de posibles grupos focales [Votación]</vt:lpstr>
      <vt:lpstr>¿Cuáles son las preguntas del grupo focal?   Ideas del 28 de enero: </vt:lpstr>
      <vt:lpstr>¿Cuáles son las preguntas del grupo focal?   Ideas enviadas por correo electrónico: </vt:lpstr>
      <vt:lpstr> Aportes adicionales sobre las preguntas del grupo focal</vt:lpstr>
      <vt:lpstr>Contenido del grupo focal [Votación] </vt:lpstr>
      <vt:lpstr>Alcance del grupo focal[Votación] </vt:lpstr>
      <vt:lpstr>Revisión de las actas de la reunión n.º 5 del 1 de diciembre [votación]</vt:lpstr>
      <vt:lpstr>Revisión de las actas de la reunión n.º 6 del 28 de enero [votación]</vt:lpstr>
      <vt:lpstr>Descripción general de la cronología hasta junio</vt:lpstr>
      <vt:lpstr>Durante el próximo mes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Grupo de trabajo del río Charles sobre el acceso equitativo al río</dc:title>
  <dc:creator>Emily Proctor</dc:creator>
  <cp:lastModifiedBy>Emily P</cp:lastModifiedBy>
  <cp:revision>17</cp:revision>
  <dcterms:created xsi:type="dcterms:W3CDTF">2025-11-26T14:59:35Z</dcterms:created>
  <dcterms:modified xsi:type="dcterms:W3CDTF">2026-03-13T16:30:51Z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</Properties>
</file>