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notesMasterIdLst>
    <p:notesMasterId r:id="rId24"/>
  </p:notesMasterIdLst>
  <p:sldIdLst>
    <p:sldId id="257" r:id="rId5"/>
    <p:sldId id="297" r:id="rId6"/>
    <p:sldId id="287" r:id="rId7"/>
    <p:sldId id="279" r:id="rId8"/>
    <p:sldId id="285" r:id="rId9"/>
    <p:sldId id="258" r:id="rId10"/>
    <p:sldId id="273" r:id="rId11"/>
    <p:sldId id="288" r:id="rId12"/>
    <p:sldId id="321" r:id="rId13"/>
    <p:sldId id="319" r:id="rId14"/>
    <p:sldId id="330" r:id="rId15"/>
    <p:sldId id="331" r:id="rId16"/>
    <p:sldId id="335" r:id="rId17"/>
    <p:sldId id="332" r:id="rId18"/>
    <p:sldId id="336" r:id="rId19"/>
    <p:sldId id="325" r:id="rId20"/>
    <p:sldId id="334" r:id="rId21"/>
    <p:sldId id="328" r:id="rId22"/>
    <p:sldId id="30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1C2012C-A259-574D-5FBA-6A6709D8C0A2}" name="Marie C" initials="MC" userId="S::translation5@baystateinterpreters.com::e7db4a94-6218-4deb-ad05-193e8e053f63" providerId="AD"/>
  <p188:author id="{9DA5F047-F686-846E-B10A-195DEE70198A}" name="Du, Van" initials="DV" userId="S::vdu_mapc.org#ext#@massgov.onmicrosoft.com::47a6d444-42b4-4a65-aee3-c1a322a54d41" providerId="AD"/>
  <p188:author id="{91E4CB4D-C9A5-12EE-5DBA-DD024DF10616}" name="Roy, Monika (DCR)" initials="RM" userId="S::monika.roy@mass.gov::cd6c4b63-5e77-48d5-b6cc-4177d9876de7" providerId="AD"/>
  <p188:author id="{B3BD94A5-429A-D41C-5173-859DD5233C91}" name="Emily P" initials="EP" userId="S::eproctor@baystateinterpreters.com::a7d47df5-15ee-41bf-b676-3654a95cd6b2" providerId="AD"/>
  <p188:author id="{708887B2-8303-7170-A5BB-32686198284B}" name="Amaral, Kendra (DCR)" initials="AK" userId="S::kendra.amaral@mass.gov::9c547365-2c36-4614-b86e-4ea364dbb741" providerId="AD"/>
  <p188:author id="{823953D7-423D-64D3-2A06-F5C9648596CE}" name="Yousef Bawazir" initials="YB" userId="afb742e73ef93e53" providerId="Windows Live"/>
  <p188:author id="{7FE267EE-50AC-8DCC-5C55-8F210B1B959F}" name="Barrera, Mila (DCR)" initials="BM" userId="S::mila.barrera@mass.gov::dce33d62-759b-4d0c-bd61-1bd79f9ef6e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a:srgbClr val="004B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8E0CE8-4697-4EA4-9DE1-FBBF061AB292}" type="datetimeFigureOut">
              <a:rPr lang="en-US" smtClean="0"/>
              <a:t>4/2/2026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B23369-C3F9-4A3F-9BCB-9F50B99AD3B4}" type="slidenum">
              <a:rPr lang="en-US" smtClean="0"/>
              <a:t>‹#›</a:t>
            </a:fld>
            <a:endParaRPr lang="en-US"/>
          </a:p>
        </p:txBody>
      </p:sp>
    </p:spTree>
    <p:extLst>
      <p:ext uri="{BB962C8B-B14F-4D97-AF65-F5344CB8AC3E}">
        <p14:creationId xmlns:p14="http://schemas.microsoft.com/office/powerpoint/2010/main" val="1547127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B23369-C3F9-4A3F-9BCB-9F50B99AD3B4}" type="slidenum">
              <a:rPr lang="en-US" smtClean="0"/>
              <a:t>13</a:t>
            </a:fld>
            <a:endParaRPr lang="en-US"/>
          </a:p>
        </p:txBody>
      </p:sp>
    </p:spTree>
    <p:extLst>
      <p:ext uri="{BB962C8B-B14F-4D97-AF65-F5344CB8AC3E}">
        <p14:creationId xmlns:p14="http://schemas.microsoft.com/office/powerpoint/2010/main" val="1304528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a:cxnSpLocks/>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a:cxnSpLocks/>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a:cxnSpLocks/>
            </p:cNvCxnSpPr>
            <p:nvPr/>
          </p:nvCxnSpPr>
          <p:spPr>
            <a:xfrm>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a:cxnSpLocks/>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cxnSpLocks/>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46CE7D5-CF57-46EF-B807-FDD0502418D4}" type="datetimeFigureOut">
              <a:rPr lang="en-US" smtClean="0"/>
              <a:t>4/2/2026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4/2/2026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4/2/2026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marL="0" marR="0" algn="r" rtl="1"/>
            <a:r>
              <a:rPr lang="ar-SA" sz="5000" dirty="0">
                <a:effectLst/>
                <a:latin typeface="Calibri" panose="020F0502020204030204" pitchFamily="34" charset="0"/>
                <a:ea typeface="Times New Roman" panose="02020603050405020304" pitchFamily="18" charset="0"/>
                <a:cs typeface="Calibri" panose="020F0502020204030204" pitchFamily="34" charset="0"/>
              </a:rPr>
              <a:t>فريق عمل </a:t>
            </a:r>
            <a:r>
              <a:rPr lang="en-US" sz="5000" dirty="0">
                <a:effectLst/>
                <a:latin typeface="Calibri" panose="020F0502020204030204" pitchFamily="34" charset="0"/>
                <a:ea typeface="Times New Roman" panose="02020603050405020304" pitchFamily="18" charset="0"/>
                <a:cs typeface="Calibri" panose="020F0502020204030204" pitchFamily="34" charset="0"/>
              </a:rPr>
              <a:t>River</a:t>
            </a:r>
            <a:r>
              <a:rPr lang="ar-SA" sz="5000" dirty="0">
                <a:effectLst/>
                <a:latin typeface="Calibri" panose="020F0502020204030204" pitchFamily="34" charset="0"/>
                <a:ea typeface="Times New Roman" panose="02020603050405020304" pitchFamily="18" charset="0"/>
                <a:cs typeface="Calibri" panose="020F0502020204030204" pitchFamily="34" charset="0"/>
              </a:rPr>
              <a:t> </a:t>
            </a:r>
            <a:r>
              <a:rPr lang="en-US" sz="5000" dirty="0">
                <a:effectLst/>
                <a:latin typeface="Calibri" panose="020F0502020204030204" pitchFamily="34" charset="0"/>
                <a:ea typeface="Times New Roman" panose="02020603050405020304" pitchFamily="18" charset="0"/>
                <a:cs typeface="Calibri" panose="020F0502020204030204" pitchFamily="34" charset="0"/>
              </a:rPr>
              <a:t>Charles</a:t>
            </a:r>
            <a:r>
              <a:rPr lang="ar-SA" sz="5000" dirty="0">
                <a:effectLst/>
                <a:latin typeface="Calibri" panose="020F0502020204030204" pitchFamily="34" charset="0"/>
                <a:ea typeface="Times New Roman" panose="02020603050405020304" pitchFamily="18" charset="0"/>
                <a:cs typeface="Calibri" panose="020F0502020204030204" pitchFamily="34" charset="0"/>
              </a:rPr>
              <a:t> لتعزيز إتاحة الوصول العادل إلى النهر </a:t>
            </a:r>
            <a:endParaRPr lang="en-US" sz="5000"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p:txBody>
          <a:bodyPr vert="horz" lIns="91440" tIns="45720" rIns="91440" bIns="45720" rtlCol="0" anchor="t">
            <a:normAutofit/>
          </a:bodyPr>
          <a:lstStyle/>
          <a:p>
            <a:endParaRPr lang="en-US" dirty="0"/>
          </a:p>
          <a:p>
            <a:pPr algn="r" rtl="1"/>
            <a:r>
              <a:rPr lang="ar-YE" sz="2800" spc="-50" dirty="0">
                <a:solidFill>
                  <a:srgbClr val="004B24"/>
                </a:solidFill>
                <a:latin typeface="Calibri" panose="020F0502020204030204" pitchFamily="34" charset="0"/>
                <a:cs typeface="Calibri" panose="020F0502020204030204" pitchFamily="34" charset="0"/>
              </a:rPr>
              <a:t>الاجتماع الثامن | 18 مارس 2026 </a:t>
            </a:r>
            <a:endParaRPr lang="en-US" sz="2800" spc="-50" dirty="0">
              <a:solidFill>
                <a:srgbClr val="004B24"/>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0327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69E95-6E91-EF4B-3D8F-D21E5898ABD9}"/>
              </a:ext>
            </a:extLst>
          </p:cNvPr>
          <p:cNvSpPr>
            <a:spLocks noGrp="1"/>
          </p:cNvSpPr>
          <p:nvPr>
            <p:ph type="title"/>
          </p:nvPr>
        </p:nvSpPr>
        <p:spPr/>
        <p:txBody>
          <a:bodyPr>
            <a:normAutofit/>
          </a:bodyPr>
          <a:lstStyle/>
          <a:p>
            <a:pPr algn="r" rtl="1"/>
            <a:r>
              <a:rPr lang="ar-YE" dirty="0">
                <a:latin typeface="Calibri" panose="020F0502020204030204" pitchFamily="34" charset="0"/>
                <a:cs typeface="Calibri" panose="020F0502020204030204" pitchFamily="34" charset="0"/>
              </a:rPr>
              <a:t>مراجعة نشرة</a:t>
            </a:r>
            <a:br>
              <a:rPr lang="ar-YE" dirty="0">
                <a:latin typeface="Calibri" panose="020F0502020204030204" pitchFamily="34" charset="0"/>
                <a:cs typeface="Calibri" panose="020F0502020204030204" pitchFamily="34" charset="0"/>
              </a:rPr>
            </a:br>
            <a:r>
              <a:rPr lang="ar-YE" dirty="0">
                <a:latin typeface="Calibri" panose="020F0502020204030204" pitchFamily="34" charset="0"/>
                <a:cs typeface="Calibri" panose="020F0502020204030204" pitchFamily="34" charset="0"/>
              </a:rPr>
              <a:t>مجموعة النقاش</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6F720FA-618C-E35C-FC9C-C045D49ABACF}"/>
              </a:ext>
            </a:extLst>
          </p:cNvPr>
          <p:cNvSpPr>
            <a:spLocks noGrp="1"/>
          </p:cNvSpPr>
          <p:nvPr>
            <p:ph idx="1"/>
          </p:nvPr>
        </p:nvSpPr>
        <p:spPr>
          <a:xfrm>
            <a:off x="1097280" y="2028216"/>
            <a:ext cx="10058400" cy="4365533"/>
          </a:xfrm>
        </p:spPr>
        <p:txBody>
          <a:bodyPr vert="horz" lIns="0" tIns="45720" rIns="0" bIns="45720" rtlCol="0" anchor="t">
            <a:normAutofit/>
          </a:bodyPr>
          <a:lstStyle/>
          <a:p>
            <a:pPr marL="457200" indent="-457200" algn="r" rtl="1">
              <a:buFont typeface="Arial" panose="020F0502020204030204" pitchFamily="34" charset="0"/>
              <a:buChar char="•"/>
            </a:pPr>
            <a:r>
              <a:rPr lang="ar-YE" sz="3500" dirty="0">
                <a:solidFill>
                  <a:srgbClr val="404040"/>
                </a:solidFill>
                <a:ea typeface="Calibri"/>
                <a:cs typeface="Calibri"/>
              </a:rPr>
              <a:t>مناقشة </a:t>
            </a:r>
            <a:endParaRPr lang="en-US" sz="3500" dirty="0">
              <a:solidFill>
                <a:srgbClr val="404040"/>
              </a:solidFill>
              <a:ea typeface="Calibri"/>
              <a:cs typeface="Calibri"/>
            </a:endParaRPr>
          </a:p>
          <a:p>
            <a:pPr marL="932180" lvl="2" indent="-457200"/>
            <a:endParaRPr lang="en-US" sz="2000" dirty="0">
              <a:ea typeface="Calibri"/>
              <a:cs typeface="Calibri"/>
            </a:endParaRPr>
          </a:p>
          <a:p>
            <a:pPr marL="0" indent="0">
              <a:buNone/>
            </a:pPr>
            <a:endParaRPr lang="en-US" sz="2600" dirty="0">
              <a:ea typeface="Calibri"/>
              <a:cs typeface="Calibri"/>
            </a:endParaRPr>
          </a:p>
          <a:p>
            <a:pPr marL="932180" lvl="2" indent="-457200">
              <a:buAutoNum type="arabicPeriod"/>
            </a:pPr>
            <a:endParaRPr lang="en-US" dirty="0">
              <a:ea typeface="Calibri"/>
              <a:cs typeface="Calibri"/>
            </a:endParaRPr>
          </a:p>
        </p:txBody>
      </p:sp>
      <p:pic>
        <p:nvPicPr>
          <p:cNvPr id="4" name="Picture 3" descr="Focus group flyer draft">
            <a:extLst>
              <a:ext uri="{FF2B5EF4-FFF2-40B4-BE49-F238E27FC236}">
                <a16:creationId xmlns:a16="http://schemas.microsoft.com/office/drawing/2014/main" id="{C763C0DB-20B8-3A78-B3ED-56ECD2795BB3}"/>
              </a:ext>
            </a:extLst>
          </p:cNvPr>
          <p:cNvPicPr>
            <a:picLocks noChangeAspect="1"/>
          </p:cNvPicPr>
          <p:nvPr/>
        </p:nvPicPr>
        <p:blipFill>
          <a:blip r:embed="rId2"/>
          <a:stretch>
            <a:fillRect/>
          </a:stretch>
        </p:blipFill>
        <p:spPr>
          <a:xfrm>
            <a:off x="457227" y="93569"/>
            <a:ext cx="4905375" cy="6267450"/>
          </a:xfrm>
          <a:prstGeom prst="rect">
            <a:avLst/>
          </a:prstGeom>
        </p:spPr>
      </p:pic>
    </p:spTree>
    <p:extLst>
      <p:ext uri="{BB962C8B-B14F-4D97-AF65-F5344CB8AC3E}">
        <p14:creationId xmlns:p14="http://schemas.microsoft.com/office/powerpoint/2010/main" val="2799681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779CF-48FE-0979-F21D-874929A04C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FB361A-FD4B-DDD7-5E7D-7DB5CE57ED47}"/>
              </a:ext>
            </a:extLst>
          </p:cNvPr>
          <p:cNvSpPr>
            <a:spLocks noGrp="1"/>
          </p:cNvSpPr>
          <p:nvPr>
            <p:ph type="title"/>
          </p:nvPr>
        </p:nvSpPr>
        <p:spPr/>
        <p:txBody>
          <a:bodyPr/>
          <a:lstStyle/>
          <a:p>
            <a:pPr algn="r" rtl="1"/>
            <a:r>
              <a:rPr lang="ar-YE" dirty="0">
                <a:ea typeface="Calibri Light"/>
                <a:cs typeface="Calibri Light"/>
              </a:rPr>
              <a:t>مناقشة نشرة التوعية بجلسة الاستماع العامة </a:t>
            </a:r>
            <a:endParaRPr lang="en-US" dirty="0">
              <a:ea typeface="Calibri Light"/>
              <a:cs typeface="Calibri Light"/>
            </a:endParaRPr>
          </a:p>
        </p:txBody>
      </p:sp>
      <p:sp>
        <p:nvSpPr>
          <p:cNvPr id="3" name="Content Placeholder 2">
            <a:extLst>
              <a:ext uri="{FF2B5EF4-FFF2-40B4-BE49-F238E27FC236}">
                <a16:creationId xmlns:a16="http://schemas.microsoft.com/office/drawing/2014/main" id="{15B3E82D-A540-46E2-992F-9CB2C4663B39}"/>
              </a:ext>
            </a:extLst>
          </p:cNvPr>
          <p:cNvSpPr>
            <a:spLocks noGrp="1"/>
          </p:cNvSpPr>
          <p:nvPr>
            <p:ph idx="1"/>
          </p:nvPr>
        </p:nvSpPr>
        <p:spPr>
          <a:xfrm>
            <a:off x="1097280" y="1770784"/>
            <a:ext cx="10058400" cy="4622965"/>
          </a:xfrm>
        </p:spPr>
        <p:txBody>
          <a:bodyPr vert="horz" lIns="0" tIns="45720" rIns="0" bIns="45720" rtlCol="0" anchor="t">
            <a:normAutofit/>
          </a:bodyPr>
          <a:lstStyle/>
          <a:p>
            <a:pPr marL="457200" indent="-457200" algn="r" rtl="1">
              <a:buFont typeface="Arial" panose="020F0502020204030204" pitchFamily="34" charset="0"/>
              <a:buChar char="•"/>
            </a:pPr>
            <a:r>
              <a:rPr lang="ar-YE" sz="3500" dirty="0">
                <a:solidFill>
                  <a:srgbClr val="404040"/>
                </a:solidFill>
                <a:ea typeface="Calibri"/>
                <a:cs typeface="Calibri"/>
              </a:rPr>
              <a:t>مناقشة </a:t>
            </a:r>
            <a:endParaRPr lang="en-US" sz="3500" dirty="0">
              <a:solidFill>
                <a:srgbClr val="404040"/>
              </a:solidFill>
              <a:ea typeface="Calibri"/>
              <a:cs typeface="Calibri"/>
            </a:endParaRPr>
          </a:p>
          <a:p>
            <a:pPr marL="932180" lvl="2" indent="-457200"/>
            <a:endParaRPr lang="en-US" sz="2000" dirty="0">
              <a:ea typeface="Calibri"/>
              <a:cs typeface="Calibri"/>
            </a:endParaRPr>
          </a:p>
          <a:p>
            <a:pPr marL="0" indent="0">
              <a:buNone/>
            </a:pPr>
            <a:endParaRPr lang="en-US" sz="2600" dirty="0">
              <a:ea typeface="Calibri"/>
              <a:cs typeface="Calibri"/>
            </a:endParaRPr>
          </a:p>
          <a:p>
            <a:pPr marL="932180" lvl="2" indent="-457200">
              <a:buAutoNum type="arabicPeriod"/>
            </a:pPr>
            <a:endParaRPr lang="en-US" dirty="0">
              <a:ea typeface="Calibri"/>
              <a:cs typeface="Calibri"/>
            </a:endParaRPr>
          </a:p>
        </p:txBody>
      </p:sp>
    </p:spTree>
    <p:extLst>
      <p:ext uri="{BB962C8B-B14F-4D97-AF65-F5344CB8AC3E}">
        <p14:creationId xmlns:p14="http://schemas.microsoft.com/office/powerpoint/2010/main" val="46177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07B30-1A18-D5BF-0AB2-02F8878620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A988A-B465-ED36-B0C9-0FC7A769177B}"/>
              </a:ext>
            </a:extLst>
          </p:cNvPr>
          <p:cNvSpPr>
            <a:spLocks noGrp="1"/>
          </p:cNvSpPr>
          <p:nvPr>
            <p:ph type="title"/>
          </p:nvPr>
        </p:nvSpPr>
        <p:spPr/>
        <p:txBody>
          <a:bodyPr>
            <a:normAutofit/>
          </a:bodyPr>
          <a:lstStyle/>
          <a:p>
            <a:pPr algn="r" rtl="1"/>
            <a:r>
              <a:rPr lang="ar-YE" dirty="0">
                <a:ea typeface="Calibri Light"/>
                <a:cs typeface="Calibri Light"/>
              </a:rPr>
              <a:t>مناقشة المسودة الأولية لتوصيات تقرير فريق العمل </a:t>
            </a:r>
            <a:endParaRPr lang="en-US" dirty="0">
              <a:ea typeface="Calibri Light"/>
              <a:cs typeface="Calibri Light"/>
            </a:endParaRPr>
          </a:p>
        </p:txBody>
      </p:sp>
      <p:sp>
        <p:nvSpPr>
          <p:cNvPr id="3" name="Content Placeholder 2">
            <a:extLst>
              <a:ext uri="{FF2B5EF4-FFF2-40B4-BE49-F238E27FC236}">
                <a16:creationId xmlns:a16="http://schemas.microsoft.com/office/drawing/2014/main" id="{124280B6-F434-E2CA-7E99-F21804042417}"/>
              </a:ext>
            </a:extLst>
          </p:cNvPr>
          <p:cNvSpPr>
            <a:spLocks noGrp="1"/>
          </p:cNvSpPr>
          <p:nvPr>
            <p:ph idx="1"/>
          </p:nvPr>
        </p:nvSpPr>
        <p:spPr>
          <a:xfrm>
            <a:off x="1097280" y="1994901"/>
            <a:ext cx="10058400" cy="4398848"/>
          </a:xfrm>
        </p:spPr>
        <p:txBody>
          <a:bodyPr vert="horz" lIns="0" tIns="45720" rIns="0" bIns="45720" rtlCol="0" anchor="t">
            <a:normAutofit/>
          </a:bodyPr>
          <a:lstStyle/>
          <a:p>
            <a:pPr marL="457200" marR="0" indent="-457200" algn="r" rtl="1">
              <a:buFont typeface="Arial" panose="020F0502020204030204" pitchFamily="34" charset="0"/>
              <a:buChar char="•"/>
            </a:pPr>
            <a:r>
              <a:rPr lang="ar-SA" b="1" u="sng" dirty="0">
                <a:solidFill>
                  <a:srgbClr val="000000"/>
                </a:solidFill>
                <a:highlight>
                  <a:srgbClr val="FFFFFF"/>
                </a:highlight>
                <a:latin typeface="Calibri"/>
                <a:cs typeface="Calibri"/>
              </a:rPr>
              <a:t>التوصية 1: </a:t>
            </a:r>
            <a:r>
              <a:rPr lang="ar-SA" dirty="0">
                <a:solidFill>
                  <a:srgbClr val="000000"/>
                </a:solidFill>
                <a:highlight>
                  <a:srgbClr val="FFFFFF"/>
                </a:highlight>
                <a:latin typeface="Calibri"/>
                <a:cs typeface="Calibri"/>
              </a:rPr>
              <a:t>على إدارة </a:t>
            </a:r>
            <a:r>
              <a:rPr lang="en-US" dirty="0">
                <a:solidFill>
                  <a:srgbClr val="000000"/>
                </a:solidFill>
                <a:highlight>
                  <a:srgbClr val="FFFFFF"/>
                </a:highlight>
                <a:latin typeface="Calibri"/>
                <a:cs typeface="Calibri"/>
              </a:rPr>
              <a:t>DCR</a:t>
            </a:r>
            <a:r>
              <a:rPr lang="ar-SA" dirty="0">
                <a:solidFill>
                  <a:srgbClr val="000000"/>
                </a:solidFill>
                <a:highlight>
                  <a:srgbClr val="FFFFFF"/>
                </a:highlight>
                <a:latin typeface="Calibri"/>
                <a:cs typeface="Calibri"/>
              </a:rPr>
              <a:t> وضع آليات وأدوات واضحة لتكون أكثر فاعلية واستجابة لاحتياجات المجتمع، لا سيما في المناطق التي تشهد مشاريع حالية أو مرتقبة. </a:t>
            </a:r>
            <a:endParaRPr lang="ar-YE" dirty="0">
              <a:solidFill>
                <a:srgbClr val="000000"/>
              </a:solidFill>
              <a:highlight>
                <a:srgbClr val="FFFFFF"/>
              </a:highlight>
              <a:latin typeface="Calibri"/>
              <a:cs typeface="Calibri"/>
            </a:endParaRPr>
          </a:p>
          <a:p>
            <a:pPr marL="457200" indent="-457200" algn="r" rtl="1">
              <a:buFont typeface="Arial" panose="020F0502020204030204" pitchFamily="34" charset="0"/>
              <a:buChar char="•"/>
            </a:pPr>
            <a:r>
              <a:rPr lang="ar-SA" b="1" u="sng" dirty="0">
                <a:solidFill>
                  <a:srgbClr val="000000"/>
                </a:solidFill>
                <a:highlight>
                  <a:srgbClr val="FFFFFF"/>
                </a:highlight>
                <a:latin typeface="Calibri"/>
                <a:cs typeface="Calibri"/>
              </a:rPr>
              <a:t>التوصية 2: </a:t>
            </a:r>
            <a:r>
              <a:rPr lang="ar-SA" dirty="0">
                <a:solidFill>
                  <a:srgbClr val="000000"/>
                </a:solidFill>
                <a:highlight>
                  <a:srgbClr val="FFFFFF"/>
                </a:highlight>
                <a:latin typeface="Calibri"/>
                <a:cs typeface="Calibri"/>
              </a:rPr>
              <a:t>على إدارة </a:t>
            </a:r>
            <a:r>
              <a:rPr lang="en-US" dirty="0">
                <a:solidFill>
                  <a:srgbClr val="000000"/>
                </a:solidFill>
                <a:highlight>
                  <a:srgbClr val="FFFFFF"/>
                </a:highlight>
                <a:latin typeface="Calibri"/>
                <a:cs typeface="Calibri"/>
              </a:rPr>
              <a:t>DCR</a:t>
            </a:r>
            <a:r>
              <a:rPr lang="ar-SA" dirty="0">
                <a:solidFill>
                  <a:srgbClr val="000000"/>
                </a:solidFill>
                <a:highlight>
                  <a:srgbClr val="FFFFFF"/>
                </a:highlight>
                <a:latin typeface="Calibri"/>
                <a:cs typeface="Calibri"/>
              </a:rPr>
              <a:t> اعتماد عملية واضحة ومتناسقة للتواصل حول المشاريع المخططة، سواء قصيرة أو طويلة الأمد. </a:t>
            </a:r>
            <a:endParaRPr lang="ar-YE" dirty="0">
              <a:solidFill>
                <a:srgbClr val="000000"/>
              </a:solidFill>
              <a:highlight>
                <a:srgbClr val="FFFFFF"/>
              </a:highlight>
              <a:latin typeface="Calibri"/>
              <a:cs typeface="Calibri"/>
            </a:endParaRPr>
          </a:p>
          <a:p>
            <a:pPr marL="457200" indent="-457200" algn="r" rtl="1">
              <a:buFont typeface="Arial" panose="020F0502020204030204" pitchFamily="34" charset="0"/>
              <a:buChar char="•"/>
            </a:pPr>
            <a:r>
              <a:rPr lang="ar-SA" b="1" u="sng" dirty="0">
                <a:solidFill>
                  <a:srgbClr val="000000"/>
                </a:solidFill>
                <a:highlight>
                  <a:srgbClr val="FFFFFF"/>
                </a:highlight>
                <a:latin typeface="Calibri"/>
                <a:cs typeface="Calibri"/>
              </a:rPr>
              <a:t>التوصية 3: </a:t>
            </a:r>
            <a:r>
              <a:rPr lang="ar-SA" dirty="0">
                <a:solidFill>
                  <a:srgbClr val="000000"/>
                </a:solidFill>
                <a:highlight>
                  <a:srgbClr val="FFFFFF"/>
                </a:highlight>
                <a:latin typeface="Calibri"/>
                <a:cs typeface="Calibri"/>
              </a:rPr>
              <a:t>على إدارة </a:t>
            </a:r>
            <a:r>
              <a:rPr lang="en-US" dirty="0">
                <a:solidFill>
                  <a:srgbClr val="000000"/>
                </a:solidFill>
                <a:highlight>
                  <a:srgbClr val="FFFFFF"/>
                </a:highlight>
                <a:latin typeface="Calibri"/>
                <a:cs typeface="Calibri"/>
              </a:rPr>
              <a:t>DCR</a:t>
            </a:r>
            <a:r>
              <a:rPr lang="ar-SA" dirty="0">
                <a:solidFill>
                  <a:srgbClr val="000000"/>
                </a:solidFill>
                <a:highlight>
                  <a:srgbClr val="FFFFFF"/>
                </a:highlight>
                <a:latin typeface="Calibri"/>
                <a:cs typeface="Calibri"/>
              </a:rPr>
              <a:t> التأكد من إشراك المجتمعات المهمشة والأفراد الذين تأثروا تاريخيًا أو تم استبعادهم من العمليات العامة، لضمان مشاركتهم الفعالة والواضحة في جميع الإجراءات.</a:t>
            </a:r>
            <a:endParaRPr lang="ar-YE" dirty="0">
              <a:solidFill>
                <a:srgbClr val="000000"/>
              </a:solidFill>
              <a:highlight>
                <a:srgbClr val="FFFFFF"/>
              </a:highlight>
              <a:latin typeface="Calibri"/>
              <a:cs typeface="Calibri"/>
            </a:endParaRPr>
          </a:p>
          <a:p>
            <a:pPr marL="457200" indent="-457200" algn="r" rtl="1">
              <a:buFont typeface="Arial" panose="020F0502020204030204" pitchFamily="34" charset="0"/>
              <a:buChar char="•"/>
            </a:pPr>
            <a:r>
              <a:rPr lang="ar-SA" b="1" u="sng" dirty="0">
                <a:solidFill>
                  <a:srgbClr val="000000"/>
                </a:solidFill>
                <a:highlight>
                  <a:srgbClr val="FFFFFF"/>
                </a:highlight>
                <a:latin typeface="Calibri"/>
                <a:cs typeface="Calibri"/>
              </a:rPr>
              <a:t>التوصية 4: </a:t>
            </a:r>
            <a:r>
              <a:rPr lang="ar-SA" dirty="0">
                <a:solidFill>
                  <a:srgbClr val="000000"/>
                </a:solidFill>
                <a:highlight>
                  <a:srgbClr val="FFFFFF"/>
                </a:highlight>
                <a:latin typeface="Calibri"/>
                <a:cs typeface="Calibri"/>
              </a:rPr>
              <a:t>على إدارة </a:t>
            </a:r>
            <a:r>
              <a:rPr lang="en-US" dirty="0">
                <a:solidFill>
                  <a:srgbClr val="000000"/>
                </a:solidFill>
                <a:highlight>
                  <a:srgbClr val="FFFFFF"/>
                </a:highlight>
                <a:latin typeface="Calibri"/>
                <a:cs typeface="Calibri"/>
              </a:rPr>
              <a:t>DCR</a:t>
            </a:r>
            <a:r>
              <a:rPr lang="ar-SA" dirty="0">
                <a:solidFill>
                  <a:srgbClr val="000000"/>
                </a:solidFill>
                <a:highlight>
                  <a:srgbClr val="FFFFFF"/>
                </a:highlight>
                <a:latin typeface="Calibri"/>
                <a:cs typeface="Calibri"/>
              </a:rPr>
              <a:t> تطبيق توصيات التواصل والتوعية المذكورة أعلاه (التوصيات 1-3)، لحل مشاكل البنية التحتية والاستفادة من الملاحظات التي جمعها فريق العمل، وذلك في منطقة </a:t>
            </a:r>
            <a:r>
              <a:rPr lang="en-US" dirty="0">
                <a:solidFill>
                  <a:srgbClr val="000000"/>
                </a:solidFill>
                <a:highlight>
                  <a:srgbClr val="FFFFFF"/>
                </a:highlight>
                <a:latin typeface="Calibri"/>
                <a:cs typeface="Calibri"/>
              </a:rPr>
              <a:t>Memorial Drive</a:t>
            </a:r>
            <a:r>
              <a:rPr lang="ar-SA" dirty="0">
                <a:solidFill>
                  <a:srgbClr val="000000"/>
                </a:solidFill>
                <a:highlight>
                  <a:srgbClr val="FFFFFF"/>
                </a:highlight>
                <a:latin typeface="Calibri"/>
                <a:cs typeface="Calibri"/>
              </a:rPr>
              <a:t> الواقعة بين جسري </a:t>
            </a:r>
            <a:r>
              <a:rPr lang="en-US" dirty="0">
                <a:solidFill>
                  <a:srgbClr val="000000"/>
                </a:solidFill>
                <a:highlight>
                  <a:srgbClr val="FFFFFF"/>
                </a:highlight>
                <a:latin typeface="Calibri"/>
                <a:cs typeface="Calibri"/>
              </a:rPr>
              <a:t>Longfellow</a:t>
            </a:r>
            <a:r>
              <a:rPr lang="ar-SA" dirty="0">
                <a:solidFill>
                  <a:srgbClr val="000000"/>
                </a:solidFill>
                <a:highlight>
                  <a:srgbClr val="FFFFFF"/>
                </a:highlight>
                <a:latin typeface="Calibri"/>
                <a:cs typeface="Calibri"/>
              </a:rPr>
              <a:t> و</a:t>
            </a:r>
            <a:r>
              <a:rPr lang="en-US" dirty="0">
                <a:solidFill>
                  <a:srgbClr val="000000"/>
                </a:solidFill>
                <a:highlight>
                  <a:srgbClr val="FFFFFF"/>
                </a:highlight>
                <a:latin typeface="Calibri"/>
                <a:cs typeface="Calibri"/>
              </a:rPr>
              <a:t>Eliot</a:t>
            </a:r>
            <a:r>
              <a:rPr lang="ar-SA" dirty="0">
                <a:solidFill>
                  <a:srgbClr val="000000"/>
                </a:solidFill>
                <a:highlight>
                  <a:srgbClr val="FFFFFF"/>
                </a:highlight>
                <a:latin typeface="Calibri"/>
                <a:cs typeface="Calibri"/>
              </a:rPr>
              <a:t> كنموذج تجريبي يمكن تطبيقه لاحقًا على مناطق أخرى في الولاية.</a:t>
            </a:r>
            <a:endParaRPr lang="en-US" dirty="0">
              <a:solidFill>
                <a:srgbClr val="000000"/>
              </a:solidFill>
              <a:highlight>
                <a:srgbClr val="FFFFFF"/>
              </a:highlight>
              <a:latin typeface="Calibri"/>
              <a:cs typeface="Calibri"/>
            </a:endParaRPr>
          </a:p>
          <a:p>
            <a:pPr marL="457200" indent="-457200" algn="r" rtl="1">
              <a:buFont typeface="Arial" panose="020F0502020204030204" pitchFamily="34" charset="0"/>
              <a:buChar char="•"/>
            </a:pPr>
            <a:endParaRPr lang="en-US" dirty="0">
              <a:solidFill>
                <a:srgbClr val="000000"/>
              </a:solidFill>
              <a:highlight>
                <a:srgbClr val="FFFFFF"/>
              </a:highlight>
              <a:latin typeface="Calibri"/>
              <a:cs typeface="Calibri"/>
            </a:endParaRPr>
          </a:p>
          <a:p>
            <a:pPr marL="457200" indent="-457200" algn="r" rtl="1">
              <a:buFont typeface="Arial" panose="020F0502020204030204" pitchFamily="34" charset="0"/>
              <a:buChar char="•"/>
            </a:pPr>
            <a:endParaRPr lang="en-US" dirty="0">
              <a:solidFill>
                <a:srgbClr val="000000"/>
              </a:solidFill>
              <a:highlight>
                <a:srgbClr val="FFFFFF"/>
              </a:highlight>
              <a:latin typeface="Calibri"/>
              <a:cs typeface="Calibri"/>
            </a:endParaRPr>
          </a:p>
          <a:p>
            <a:pPr marL="457200" marR="0" indent="-457200" algn="r" rtl="1">
              <a:buFont typeface="Arial" panose="020F0502020204030204" pitchFamily="34" charset="0"/>
              <a:buChar char="•"/>
            </a:pPr>
            <a:endParaRPr lang="en-US" dirty="0">
              <a:solidFill>
                <a:srgbClr val="000000"/>
              </a:solidFill>
              <a:highlight>
                <a:srgbClr val="FFFFFF"/>
              </a:highlight>
              <a:latin typeface="Calibri"/>
              <a:cs typeface="Calibri"/>
            </a:endParaRPr>
          </a:p>
          <a:p>
            <a:pPr marL="457200" indent="-457200" algn="r" rtl="1">
              <a:buFont typeface="Arial" panose="020F0502020204030204" pitchFamily="34" charset="0"/>
              <a:buChar char="•"/>
            </a:pPr>
            <a:endParaRPr lang="en-US" b="1" u="sng" dirty="0">
              <a:solidFill>
                <a:srgbClr val="000000"/>
              </a:solidFill>
              <a:highlight>
                <a:srgbClr val="FFFFFF"/>
              </a:highlight>
              <a:latin typeface="Calibri"/>
              <a:ea typeface="Calibri"/>
              <a:cs typeface="Calibri"/>
            </a:endParaRPr>
          </a:p>
        </p:txBody>
      </p:sp>
    </p:spTree>
    <p:extLst>
      <p:ext uri="{BB962C8B-B14F-4D97-AF65-F5344CB8AC3E}">
        <p14:creationId xmlns:p14="http://schemas.microsoft.com/office/powerpoint/2010/main" val="306364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D915B-20A7-A97D-12D1-80DD2C54E5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5E5C5F-5140-6F49-9087-4CEECB3BE6D6}"/>
              </a:ext>
            </a:extLst>
          </p:cNvPr>
          <p:cNvSpPr>
            <a:spLocks noGrp="1"/>
          </p:cNvSpPr>
          <p:nvPr>
            <p:ph type="title"/>
          </p:nvPr>
        </p:nvSpPr>
        <p:spPr/>
        <p:txBody>
          <a:bodyPr/>
          <a:lstStyle/>
          <a:p>
            <a:pPr algn="r" rtl="1"/>
            <a:r>
              <a:rPr lang="ar-YE" dirty="0">
                <a:ea typeface="Calibri Light"/>
                <a:cs typeface="Calibri Light"/>
              </a:rPr>
              <a:t>الجدول المقترح لمحاور جلسة الاستماع العامة </a:t>
            </a:r>
            <a:endParaRPr lang="en-US" dirty="0">
              <a:ea typeface="Calibri Light"/>
              <a:cs typeface="Calibri Light"/>
            </a:endParaRPr>
          </a:p>
        </p:txBody>
      </p:sp>
      <p:sp>
        <p:nvSpPr>
          <p:cNvPr id="4" name="Content Placeholder 2">
            <a:extLst>
              <a:ext uri="{FF2B5EF4-FFF2-40B4-BE49-F238E27FC236}">
                <a16:creationId xmlns:a16="http://schemas.microsoft.com/office/drawing/2014/main" id="{5C20FE9E-D1F9-6225-0BD6-212A89ABDAE3}"/>
              </a:ext>
            </a:extLst>
          </p:cNvPr>
          <p:cNvSpPr>
            <a:spLocks noGrp="1"/>
          </p:cNvSpPr>
          <p:nvPr/>
        </p:nvSpPr>
        <p:spPr>
          <a:xfrm>
            <a:off x="1103854" y="2116468"/>
            <a:ext cx="10058400" cy="4023360"/>
          </a:xfrm>
          <a:prstGeom prst="rect">
            <a:avLst/>
          </a:prstGeom>
        </p:spPr>
        <p:txBody>
          <a:bodyPr vert="horz" lIns="0" tIns="45720" rIns="0" bIns="45720" rtlCol="0" anchor="t">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r" rtl="1">
              <a:buClr>
                <a:srgbClr val="004B24"/>
              </a:buClr>
            </a:pPr>
            <a:r>
              <a:rPr lang="ar-YE" b="1" dirty="0">
                <a:latin typeface="Calibri" panose="020F0502020204030204" pitchFamily="34" charset="0"/>
                <a:cs typeface="Calibri" panose="020F0502020204030204" pitchFamily="34" charset="0"/>
              </a:rPr>
              <a:t>6:10 – 6:45 مساءً: عرض تعريفي + أسئلة وأجوبة </a:t>
            </a:r>
            <a:endParaRPr lang="en-US" b="1" dirty="0">
              <a:latin typeface="Calibri" panose="020F0502020204030204" pitchFamily="34" charset="0"/>
              <a:cs typeface="Calibri" panose="020F0502020204030204" pitchFamily="34" charset="0"/>
            </a:endParaRPr>
          </a:p>
          <a:p>
            <a:pPr marL="383540" lvl="1" algn="r" rtl="1">
              <a:buClr>
                <a:srgbClr val="004B24"/>
              </a:buClr>
              <a:buFont typeface="Arial" panose="020B0604020202020204" pitchFamily="34" charset="0"/>
              <a:buChar char="•"/>
            </a:pPr>
            <a:r>
              <a:rPr lang="ar-SA" sz="2100" dirty="0">
                <a:solidFill>
                  <a:srgbClr val="000000"/>
                </a:solidFill>
                <a:latin typeface="Calibri" panose="020F0502020204030204" pitchFamily="34" charset="0"/>
                <a:ea typeface="+mn-lt"/>
                <a:cs typeface="Calibri" panose="020F0502020204030204" pitchFamily="34" charset="0"/>
              </a:rPr>
              <a:t>ستقدّم إدارة </a:t>
            </a:r>
            <a:r>
              <a:rPr lang="en-US" sz="2100" dirty="0">
                <a:solidFill>
                  <a:srgbClr val="000000"/>
                </a:solidFill>
                <a:latin typeface="Calibri" panose="020F0502020204030204" pitchFamily="34" charset="0"/>
                <a:ea typeface="+mn-lt"/>
                <a:cs typeface="Calibri" panose="020F0502020204030204" pitchFamily="34" charset="0"/>
              </a:rPr>
              <a:t>DCR</a:t>
            </a:r>
            <a:r>
              <a:rPr lang="ar-SA" sz="2100" dirty="0">
                <a:solidFill>
                  <a:srgbClr val="000000"/>
                </a:solidFill>
                <a:latin typeface="Calibri" panose="020F0502020204030204" pitchFamily="34" charset="0"/>
                <a:ea typeface="+mn-lt"/>
                <a:cs typeface="Calibri" panose="020F0502020204030204" pitchFamily="34" charset="0"/>
              </a:rPr>
              <a:t> عرضًا تعريفيًا لمدة 15-20 دقيقة يتناول أهداف فريق عمل </a:t>
            </a:r>
            <a:r>
              <a:rPr lang="en-US" sz="2100" dirty="0">
                <a:solidFill>
                  <a:srgbClr val="000000"/>
                </a:solidFill>
                <a:latin typeface="Calibri" panose="020F0502020204030204" pitchFamily="34" charset="0"/>
                <a:ea typeface="+mn-lt"/>
                <a:cs typeface="Calibri" panose="020F0502020204030204" pitchFamily="34" charset="0"/>
              </a:rPr>
              <a:t>River</a:t>
            </a:r>
            <a:r>
              <a:rPr lang="ar-SA" sz="2100" dirty="0">
                <a:solidFill>
                  <a:srgbClr val="000000"/>
                </a:solidFill>
                <a:latin typeface="Calibri" panose="020F0502020204030204" pitchFamily="34" charset="0"/>
                <a:ea typeface="+mn-lt"/>
                <a:cs typeface="Calibri" panose="020F0502020204030204" pitchFamily="34" charset="0"/>
              </a:rPr>
              <a:t> </a:t>
            </a:r>
            <a:r>
              <a:rPr lang="en-US" sz="2100" dirty="0">
                <a:solidFill>
                  <a:srgbClr val="000000"/>
                </a:solidFill>
                <a:latin typeface="Calibri" panose="020F0502020204030204" pitchFamily="34" charset="0"/>
                <a:ea typeface="+mn-lt"/>
                <a:cs typeface="Calibri" panose="020F0502020204030204" pitchFamily="34" charset="0"/>
              </a:rPr>
              <a:t>Charles</a:t>
            </a:r>
            <a:r>
              <a:rPr lang="ar-SA" sz="2100" dirty="0">
                <a:solidFill>
                  <a:srgbClr val="000000"/>
                </a:solidFill>
                <a:latin typeface="Calibri" panose="020F0502020204030204" pitchFamily="34" charset="0"/>
                <a:ea typeface="+mn-lt"/>
                <a:cs typeface="Calibri" panose="020F0502020204030204" pitchFamily="34" charset="0"/>
              </a:rPr>
              <a:t> ومهامه، والأنشطة المنفذة حتى تاريخه، إضافة إلى استعراض مسودة التوصيات </a:t>
            </a:r>
            <a:endParaRPr lang="ar-YE" sz="2100" dirty="0">
              <a:solidFill>
                <a:srgbClr val="000000"/>
              </a:solidFill>
              <a:latin typeface="Calibri" panose="020F0502020204030204" pitchFamily="34" charset="0"/>
              <a:ea typeface="+mn-lt"/>
              <a:cs typeface="Calibri" panose="020F0502020204030204" pitchFamily="34" charset="0"/>
            </a:endParaRPr>
          </a:p>
          <a:p>
            <a:pPr marL="383540" lvl="1" algn="r" rtl="1">
              <a:buClr>
                <a:srgbClr val="004B24"/>
              </a:buClr>
              <a:buFont typeface="Arial" panose="020B0604020202020204" pitchFamily="34" charset="0"/>
              <a:buChar char="•"/>
            </a:pPr>
            <a:r>
              <a:rPr lang="ar-YE" sz="2100" dirty="0">
                <a:solidFill>
                  <a:srgbClr val="000000"/>
                </a:solidFill>
                <a:latin typeface="Calibri" panose="020F0502020204030204" pitchFamily="34" charset="0"/>
                <a:ea typeface="+mn-lt"/>
                <a:cs typeface="Calibri" panose="020F0502020204030204" pitchFamily="34" charset="0"/>
              </a:rPr>
              <a:t>سيلي ذلك 10-15 دقيقة لطرح الأسئلة التوضيحية.</a:t>
            </a:r>
          </a:p>
          <a:p>
            <a:pPr algn="r" rtl="1">
              <a:buClr>
                <a:srgbClr val="004B24"/>
              </a:buClr>
            </a:pPr>
            <a:r>
              <a:rPr lang="ar-YE" b="1" dirty="0">
                <a:latin typeface="Calibri" panose="020F0502020204030204" pitchFamily="34" charset="0"/>
                <a:cs typeface="Calibri" panose="020F0502020204030204" pitchFamily="34" charset="0"/>
              </a:rPr>
              <a:t> 6:45 – 7:30 مساءً: مناقشات ضمن مجموعات صغيرة</a:t>
            </a:r>
            <a:endParaRPr lang="en-US" b="1" dirty="0">
              <a:latin typeface="Calibri" panose="020F0502020204030204" pitchFamily="34" charset="0"/>
              <a:cs typeface="Calibri" panose="020F0502020204030204" pitchFamily="34" charset="0"/>
            </a:endParaRPr>
          </a:p>
          <a:p>
            <a:pPr marL="383540" lvl="1" algn="r" rtl="1">
              <a:buClr>
                <a:srgbClr val="004B24"/>
              </a:buClr>
              <a:buFont typeface="Arial" panose="020B0604020202020204" pitchFamily="34" charset="0"/>
              <a:buChar char="•"/>
            </a:pPr>
            <a:r>
              <a:rPr lang="ar-YE" sz="2100" dirty="0">
                <a:solidFill>
                  <a:srgbClr val="000000"/>
                </a:solidFill>
                <a:latin typeface="Calibri" panose="020F0502020204030204" pitchFamily="34" charset="0"/>
                <a:ea typeface="+mn-lt"/>
                <a:cs typeface="Calibri" panose="020F0502020204030204" pitchFamily="34" charset="0"/>
              </a:rPr>
              <a:t>ستركّز المناقشات على جمع الملاحظات حول مسودة توصيات تقرير فريق العمل </a:t>
            </a:r>
          </a:p>
          <a:p>
            <a:pPr marL="383540" lvl="1" algn="r" rtl="1">
              <a:buClr>
                <a:srgbClr val="004B24"/>
              </a:buClr>
              <a:buFont typeface="Arial" panose="020B0604020202020204" pitchFamily="34" charset="0"/>
              <a:buChar char="•"/>
            </a:pPr>
            <a:r>
              <a:rPr lang="ar-YE" sz="2100" dirty="0">
                <a:solidFill>
                  <a:srgbClr val="000000"/>
                </a:solidFill>
                <a:latin typeface="Calibri" panose="020F0502020204030204" pitchFamily="34" charset="0"/>
                <a:ea typeface="+mn-lt"/>
                <a:cs typeface="Calibri" panose="020F0502020204030204" pitchFamily="34" charset="0"/>
              </a:rPr>
              <a:t>وسيُقسَّم الحضور إلى مجموعات صغيرة، بإشراف أحد أعضاء فريق المشروع، مع وجود مُدوّن للملاحظات في كل مجموعة</a:t>
            </a:r>
          </a:p>
          <a:p>
            <a:pPr algn="r" rtl="1">
              <a:buClr>
                <a:srgbClr val="004B24"/>
              </a:buClr>
            </a:pPr>
            <a:r>
              <a:rPr lang="ar-YE" sz="2100" dirty="0">
                <a:solidFill>
                  <a:srgbClr val="000000"/>
                </a:solidFill>
                <a:latin typeface="Calibri" panose="020F0502020204030204" pitchFamily="34" charset="0"/>
                <a:ea typeface="+mn-lt"/>
                <a:cs typeface="Calibri" panose="020F0502020204030204" pitchFamily="34" charset="0"/>
              </a:rPr>
              <a:t> </a:t>
            </a:r>
            <a:r>
              <a:rPr lang="ar-YE" b="1" dirty="0">
                <a:latin typeface="Calibri" panose="020F0502020204030204" pitchFamily="34" charset="0"/>
                <a:cs typeface="Calibri" panose="020F0502020204030204" pitchFamily="34" charset="0"/>
              </a:rPr>
              <a:t>7:30 – 8:00 مساءً: عرض أبرز النقاط والختام </a:t>
            </a:r>
            <a:endParaRPr lang="en-US" b="1" dirty="0">
              <a:latin typeface="Calibri" panose="020F0502020204030204" pitchFamily="34" charset="0"/>
              <a:cs typeface="Calibri" panose="020F0502020204030204" pitchFamily="34" charset="0"/>
            </a:endParaRPr>
          </a:p>
          <a:p>
            <a:pPr marL="383540" lvl="1" algn="r" rtl="1">
              <a:buClr>
                <a:srgbClr val="004B24"/>
              </a:buClr>
              <a:buFont typeface="Arial" panose="020B0604020202020204" pitchFamily="34" charset="0"/>
              <a:buChar char="•"/>
            </a:pPr>
            <a:r>
              <a:rPr lang="ar-YE" sz="2100" dirty="0">
                <a:solidFill>
                  <a:srgbClr val="000000"/>
                </a:solidFill>
                <a:latin typeface="Calibri" panose="020F0502020204030204" pitchFamily="34" charset="0"/>
                <a:ea typeface="+mn-lt"/>
                <a:cs typeface="Calibri" panose="020F0502020204030204" pitchFamily="34" charset="0"/>
              </a:rPr>
              <a:t>سيُعاد تجميع الحضور لمشاركة أبرز المحاور التي طُرحت خلال المناقشات </a:t>
            </a:r>
          </a:p>
          <a:p>
            <a:pPr marL="383540" lvl="1" algn="r" rtl="1">
              <a:buClr>
                <a:srgbClr val="004B24"/>
              </a:buClr>
              <a:buFont typeface="Arial" panose="020B0604020202020204" pitchFamily="34" charset="0"/>
              <a:buChar char="•"/>
            </a:pPr>
            <a:r>
              <a:rPr lang="ar-YE" sz="2100" dirty="0">
                <a:solidFill>
                  <a:srgbClr val="000000"/>
                </a:solidFill>
                <a:latin typeface="Calibri" panose="020F0502020204030204" pitchFamily="34" charset="0"/>
                <a:ea typeface="+mn-lt"/>
                <a:cs typeface="Calibri" panose="020F0502020204030204" pitchFamily="34" charset="0"/>
              </a:rPr>
              <a:t>وسيُختتم اللقاء بعرض موجز للخطوات المقبلة. </a:t>
            </a:r>
          </a:p>
          <a:p>
            <a:pPr marL="383540" lvl="1" algn="r" rtl="1">
              <a:buClr>
                <a:srgbClr val="004B24"/>
              </a:buClr>
              <a:buFont typeface="Arial" panose="020B0604020202020204" pitchFamily="34" charset="0"/>
              <a:buChar char="•"/>
            </a:pPr>
            <a:endParaRPr lang="ar-YE" sz="2100" dirty="0">
              <a:solidFill>
                <a:srgbClr val="000000"/>
              </a:solidFill>
              <a:latin typeface="Calibri" panose="020F0502020204030204" pitchFamily="34" charset="0"/>
              <a:ea typeface="+mn-lt"/>
              <a:cs typeface="Calibri" panose="020F0502020204030204" pitchFamily="34" charset="0"/>
            </a:endParaRPr>
          </a:p>
        </p:txBody>
      </p:sp>
    </p:spTree>
    <p:extLst>
      <p:ext uri="{BB962C8B-B14F-4D97-AF65-F5344CB8AC3E}">
        <p14:creationId xmlns:p14="http://schemas.microsoft.com/office/powerpoint/2010/main" val="460526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04310-F2D2-4B9B-D60C-B91D57FA44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179AA0-9173-7318-830D-49C59780B377}"/>
              </a:ext>
            </a:extLst>
          </p:cNvPr>
          <p:cNvSpPr>
            <a:spLocks noGrp="1"/>
          </p:cNvSpPr>
          <p:nvPr>
            <p:ph type="title"/>
          </p:nvPr>
        </p:nvSpPr>
        <p:spPr/>
        <p:txBody>
          <a:bodyPr/>
          <a:lstStyle/>
          <a:p>
            <a:pPr algn="r" rtl="1"/>
            <a:r>
              <a:rPr lang="ar-YE" dirty="0">
                <a:ea typeface="Calibri Light"/>
                <a:cs typeface="Calibri Light"/>
              </a:rPr>
              <a:t>مسودة أهداف الاستبيان</a:t>
            </a:r>
            <a:endParaRPr lang="en-US" dirty="0">
              <a:ea typeface="Calibri Light"/>
              <a:cs typeface="Calibri Light"/>
            </a:endParaRPr>
          </a:p>
        </p:txBody>
      </p:sp>
      <p:sp>
        <p:nvSpPr>
          <p:cNvPr id="3" name="Content Placeholder 2">
            <a:extLst>
              <a:ext uri="{FF2B5EF4-FFF2-40B4-BE49-F238E27FC236}">
                <a16:creationId xmlns:a16="http://schemas.microsoft.com/office/drawing/2014/main" id="{03702802-E288-D196-DDC1-91A30DDF28B6}"/>
              </a:ext>
            </a:extLst>
          </p:cNvPr>
          <p:cNvSpPr>
            <a:spLocks noGrp="1"/>
          </p:cNvSpPr>
          <p:nvPr>
            <p:ph idx="1"/>
          </p:nvPr>
        </p:nvSpPr>
        <p:spPr>
          <a:xfrm>
            <a:off x="1097280" y="2109450"/>
            <a:ext cx="10058400" cy="4284299"/>
          </a:xfrm>
        </p:spPr>
        <p:txBody>
          <a:bodyPr vert="horz" lIns="0" tIns="45720" rIns="0" bIns="45720" rtlCol="0" anchor="t">
            <a:normAutofit/>
          </a:bodyPr>
          <a:lstStyle/>
          <a:p>
            <a:pPr marL="457200" indent="-457200" algn="r" rtl="1">
              <a:buFont typeface="Arial" panose="020F0502020204030204" pitchFamily="34" charset="0"/>
              <a:buChar char="•"/>
            </a:pPr>
            <a:r>
              <a:rPr lang="ar-YE" sz="2800" dirty="0">
                <a:ea typeface="+mn-lt"/>
                <a:cs typeface="+mn-lt"/>
              </a:rPr>
              <a:t>إلى أي مدى ترى أن هذه التوصيات تلبي احتياجاتك فيما يتعلق بتواصل إدارة </a:t>
            </a:r>
            <a:r>
              <a:rPr lang="en-US" sz="2800" dirty="0">
                <a:ea typeface="+mn-lt"/>
                <a:cs typeface="+mn-lt"/>
              </a:rPr>
              <a:t>DCR </a:t>
            </a:r>
            <a:r>
              <a:rPr lang="ar-YE" sz="2800" dirty="0">
                <a:ea typeface="+mn-lt"/>
                <a:cs typeface="+mn-lt"/>
              </a:rPr>
              <a:t>وجهودها في التوعية؟ </a:t>
            </a:r>
          </a:p>
          <a:p>
            <a:pPr marL="457200" indent="-457200" algn="r" rtl="1">
              <a:buFont typeface="Arial" panose="020F0502020204030204" pitchFamily="34" charset="0"/>
              <a:buChar char="•"/>
            </a:pPr>
            <a:r>
              <a:rPr lang="ar-YE" sz="2800" dirty="0">
                <a:ea typeface="+mn-lt"/>
                <a:cs typeface="+mn-lt"/>
              </a:rPr>
              <a:t>ما الذي ينبغي إضافته إلى هذه التوصيات؟ </a:t>
            </a:r>
          </a:p>
          <a:p>
            <a:pPr marL="457200" indent="-457200" algn="r" rtl="1">
              <a:buFont typeface="Arial" panose="020F0502020204030204" pitchFamily="34" charset="0"/>
              <a:buChar char="•"/>
            </a:pPr>
            <a:r>
              <a:rPr lang="ar-YE" sz="2800" dirty="0">
                <a:ea typeface="+mn-lt"/>
                <a:cs typeface="+mn-lt"/>
              </a:rPr>
              <a:t>ما الذي تود مشاركته بشأن تجربتك في التواصل مع إدارة </a:t>
            </a:r>
            <a:r>
              <a:rPr lang="en-US" sz="2800" dirty="0">
                <a:ea typeface="+mn-lt"/>
                <a:cs typeface="+mn-lt"/>
              </a:rPr>
              <a:t>DCR؟ </a:t>
            </a:r>
          </a:p>
          <a:p>
            <a:pPr marL="749300" lvl="1">
              <a:buSzPct val="100000"/>
              <a:buFont typeface="Arial" panose="020F0502020204030204" pitchFamily="34" charset="0"/>
              <a:buChar char="•"/>
            </a:pPr>
            <a:endParaRPr lang="en-US" sz="3300" dirty="0">
              <a:ea typeface="Calibri"/>
              <a:cs typeface="Calibri"/>
            </a:endParaRPr>
          </a:p>
          <a:p>
            <a:pPr marL="932180" lvl="2" indent="-457200"/>
            <a:endParaRPr lang="en-US" sz="2000" dirty="0">
              <a:ea typeface="Calibri"/>
              <a:cs typeface="Calibri"/>
            </a:endParaRPr>
          </a:p>
          <a:p>
            <a:pPr marL="0" indent="0">
              <a:buNone/>
            </a:pPr>
            <a:endParaRPr lang="en-US" sz="2600" dirty="0">
              <a:ea typeface="Calibri"/>
              <a:cs typeface="Calibri"/>
            </a:endParaRPr>
          </a:p>
          <a:p>
            <a:pPr marL="932180" lvl="2" indent="-457200">
              <a:buAutoNum type="arabicPeriod"/>
            </a:pPr>
            <a:endParaRPr lang="en-US" dirty="0">
              <a:ea typeface="Calibri"/>
              <a:cs typeface="Calibri"/>
            </a:endParaRPr>
          </a:p>
        </p:txBody>
      </p:sp>
    </p:spTree>
    <p:extLst>
      <p:ext uri="{BB962C8B-B14F-4D97-AF65-F5344CB8AC3E}">
        <p14:creationId xmlns:p14="http://schemas.microsoft.com/office/powerpoint/2010/main" val="1048523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690FD-E3D4-14AC-919F-919B53C88889}"/>
              </a:ext>
            </a:extLst>
          </p:cNvPr>
          <p:cNvSpPr>
            <a:spLocks noGrp="1"/>
          </p:cNvSpPr>
          <p:nvPr>
            <p:ph type="title"/>
          </p:nvPr>
        </p:nvSpPr>
        <p:spPr/>
        <p:txBody>
          <a:bodyPr/>
          <a:lstStyle/>
          <a:p>
            <a:pPr algn="r" rtl="1"/>
            <a:r>
              <a:rPr lang="ar-YE" dirty="0">
                <a:solidFill>
                  <a:schemeClr val="tx1"/>
                </a:solidFill>
                <a:latin typeface="Calibri" panose="020F0502020204030204" pitchFamily="34" charset="0"/>
                <a:cs typeface="Calibri" panose="020F0502020204030204" pitchFamily="34" charset="0"/>
              </a:rPr>
              <a:t>مسودة أسئلة الاستبيان </a:t>
            </a:r>
            <a:endParaRPr lang="en-US" dirty="0">
              <a:solidFill>
                <a:schemeClr val="tx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EC0D836-40CD-D2F8-CD7A-78F991EA26A4}"/>
              </a:ext>
            </a:extLst>
          </p:cNvPr>
          <p:cNvSpPr>
            <a:spLocks noGrp="1"/>
          </p:cNvSpPr>
          <p:nvPr>
            <p:ph idx="1"/>
          </p:nvPr>
        </p:nvSpPr>
        <p:spPr/>
        <p:txBody>
          <a:bodyPr vert="horz" lIns="0" tIns="45720" rIns="0" bIns="45720" rtlCol="0" anchor="t">
            <a:normAutofit/>
          </a:bodyPr>
          <a:lstStyle/>
          <a:p>
            <a:pPr marL="171450" indent="-171450" algn="r" rtl="1">
              <a:buFont typeface="Arial" panose="020F0502020204030204" pitchFamily="34" charset="0"/>
              <a:buChar char="•"/>
            </a:pPr>
            <a:r>
              <a:rPr lang="ar-YE" b="1" dirty="0">
                <a:solidFill>
                  <a:srgbClr val="404040"/>
                </a:solidFill>
                <a:latin typeface="Calibri"/>
                <a:ea typeface="Calibri"/>
                <a:cs typeface="Calibri"/>
              </a:rPr>
              <a:t>كيف تُعرّف نفسك؟ </a:t>
            </a:r>
            <a:r>
              <a:rPr lang="ar-YE" b="1" i="1" dirty="0">
                <a:solidFill>
                  <a:srgbClr val="404040"/>
                </a:solidFill>
                <a:latin typeface="Calibri"/>
                <a:ea typeface="Calibri"/>
                <a:cs typeface="Calibri"/>
              </a:rPr>
              <a:t>[اختيار الموقع والخيارات المتاحة للمستخدم] </a:t>
            </a:r>
            <a:endParaRPr lang="en-US" b="1" i="1" dirty="0">
              <a:solidFill>
                <a:srgbClr val="404040"/>
              </a:solidFill>
              <a:latin typeface="Calibri"/>
              <a:ea typeface="Calibri"/>
              <a:cs typeface="Calibri"/>
            </a:endParaRPr>
          </a:p>
          <a:p>
            <a:pPr marL="171450" indent="-171450" algn="r" rtl="1">
              <a:buFont typeface="Arial" panose="020F0502020204030204" pitchFamily="34" charset="0"/>
              <a:buChar char="•"/>
            </a:pPr>
            <a:r>
              <a:rPr lang="ar-YE" b="1" dirty="0">
                <a:solidFill>
                  <a:srgbClr val="000000"/>
                </a:solidFill>
                <a:highlight>
                  <a:srgbClr val="FFFFFF"/>
                </a:highlight>
                <a:latin typeface="Calibri"/>
                <a:ea typeface="Calibri"/>
                <a:cs typeface="Calibri"/>
              </a:rPr>
              <a:t>إذا كنت من سكان </a:t>
            </a:r>
            <a:r>
              <a:rPr lang="en-US" b="1" dirty="0">
                <a:solidFill>
                  <a:srgbClr val="000000"/>
                </a:solidFill>
                <a:highlight>
                  <a:srgbClr val="FFFFFF"/>
                </a:highlight>
                <a:latin typeface="Calibri"/>
                <a:ea typeface="Calibri"/>
                <a:cs typeface="Calibri"/>
              </a:rPr>
              <a:t>Cambridge، </a:t>
            </a:r>
            <a:r>
              <a:rPr lang="ar-YE" b="1" dirty="0">
                <a:solidFill>
                  <a:srgbClr val="000000"/>
                </a:solidFill>
                <a:highlight>
                  <a:srgbClr val="FFFFFF"/>
                </a:highlight>
                <a:latin typeface="Calibri"/>
                <a:ea typeface="Calibri"/>
                <a:cs typeface="Calibri"/>
              </a:rPr>
              <a:t>فما الحي الذي تمثّله؟ </a:t>
            </a:r>
            <a:r>
              <a:rPr lang="ar-YE" b="1" i="1" dirty="0">
                <a:solidFill>
                  <a:srgbClr val="000000"/>
                </a:solidFill>
                <a:highlight>
                  <a:srgbClr val="FFFFFF"/>
                </a:highlight>
                <a:latin typeface="Calibri"/>
                <a:ea typeface="Calibri"/>
                <a:cs typeface="Calibri"/>
              </a:rPr>
              <a:t>[إجابة مفتوحة] </a:t>
            </a:r>
            <a:endParaRPr lang="en-US" b="1" i="1" dirty="0">
              <a:solidFill>
                <a:srgbClr val="000000"/>
              </a:solidFill>
              <a:highlight>
                <a:srgbClr val="FFFFFF"/>
              </a:highlight>
              <a:latin typeface="Calibri"/>
              <a:ea typeface="Calibri"/>
              <a:cs typeface="Calibri"/>
            </a:endParaRPr>
          </a:p>
          <a:p>
            <a:pPr marL="171450" indent="-171450" algn="r" rtl="1">
              <a:buFont typeface="Arial" panose="020F0502020204030204" pitchFamily="34" charset="0"/>
              <a:buChar char="•"/>
            </a:pPr>
            <a:r>
              <a:rPr lang="ar-YE" b="1" dirty="0">
                <a:solidFill>
                  <a:srgbClr val="000000"/>
                </a:solidFill>
                <a:highlight>
                  <a:srgbClr val="FFFFFF"/>
                </a:highlight>
                <a:latin typeface="Calibri"/>
                <a:ea typeface="Calibri"/>
                <a:cs typeface="Calibri"/>
              </a:rPr>
              <a:t>لكل توصية: </a:t>
            </a:r>
            <a:endParaRPr lang="en-US" b="1" dirty="0">
              <a:solidFill>
                <a:srgbClr val="000000"/>
              </a:solidFill>
              <a:highlight>
                <a:srgbClr val="FFFFFF"/>
              </a:highlight>
              <a:latin typeface="Calibri"/>
              <a:ea typeface="Calibri"/>
              <a:cs typeface="Calibri"/>
            </a:endParaRPr>
          </a:p>
          <a:p>
            <a:pPr marL="383540" lvl="1" algn="r" rtl="1">
              <a:buFont typeface="Arial" panose="020F0502020204030204" pitchFamily="34" charset="0"/>
              <a:buChar char="•"/>
            </a:pPr>
            <a:r>
              <a:rPr lang="ar-YE" sz="2000" dirty="0">
                <a:solidFill>
                  <a:schemeClr val="tx1"/>
                </a:solidFill>
                <a:highlight>
                  <a:srgbClr val="FFFFFF"/>
                </a:highlight>
                <a:latin typeface="Calibri"/>
                <a:ea typeface="Calibri"/>
                <a:cs typeface="Calibri"/>
              </a:rPr>
              <a:t>إلى أي مدى توافق على هذه التوصية؟ </a:t>
            </a:r>
            <a:r>
              <a:rPr lang="ar-YE" sz="2000" i="1" dirty="0">
                <a:solidFill>
                  <a:schemeClr val="tx1"/>
                </a:solidFill>
                <a:highlight>
                  <a:srgbClr val="FFFFFF"/>
                </a:highlight>
                <a:latin typeface="Calibri"/>
                <a:ea typeface="Calibri"/>
                <a:cs typeface="Calibri"/>
              </a:rPr>
              <a:t>[من "لا أوافق إطلاقًا" إلى "أوافق بشدة"] </a:t>
            </a:r>
            <a:endParaRPr lang="en-US" sz="2000" i="1" dirty="0">
              <a:solidFill>
                <a:schemeClr val="tx1"/>
              </a:solidFill>
              <a:highlight>
                <a:srgbClr val="FFFFFF"/>
              </a:highlight>
              <a:latin typeface="Calibri"/>
              <a:ea typeface="Calibri"/>
              <a:cs typeface="Calibri"/>
            </a:endParaRPr>
          </a:p>
          <a:p>
            <a:pPr marL="383540" lvl="1" algn="r" rtl="1">
              <a:buFont typeface="Arial" panose="020F0502020204030204" pitchFamily="34" charset="0"/>
              <a:buChar char="•"/>
            </a:pPr>
            <a:r>
              <a:rPr lang="ar-YE" sz="2000" dirty="0">
                <a:solidFill>
                  <a:schemeClr val="tx1"/>
                </a:solidFill>
                <a:highlight>
                  <a:srgbClr val="FFFFFF"/>
                </a:highlight>
                <a:latin typeface="Calibri"/>
                <a:ea typeface="Calibri"/>
                <a:cs typeface="Calibri"/>
              </a:rPr>
              <a:t>كيف يمكن صياغة هذه التوصية بصورة أوضح؟ </a:t>
            </a:r>
            <a:r>
              <a:rPr lang="ar-YE" sz="2000" i="1" dirty="0">
                <a:solidFill>
                  <a:schemeClr val="tx1"/>
                </a:solidFill>
                <a:highlight>
                  <a:srgbClr val="FFFFFF"/>
                </a:highlight>
                <a:latin typeface="Calibri"/>
                <a:ea typeface="Calibri"/>
                <a:cs typeface="Calibri"/>
              </a:rPr>
              <a:t>[إجابة مفتوحة] </a:t>
            </a:r>
            <a:endParaRPr lang="en-US" sz="2000" i="1" dirty="0">
              <a:solidFill>
                <a:schemeClr val="tx1"/>
              </a:solidFill>
              <a:highlight>
                <a:srgbClr val="FFFFFF"/>
              </a:highlight>
              <a:latin typeface="Calibri"/>
              <a:ea typeface="Calibri"/>
              <a:cs typeface="Calibri"/>
            </a:endParaRPr>
          </a:p>
          <a:p>
            <a:pPr marL="383540" lvl="1" algn="r" rtl="1">
              <a:buFont typeface="Arial" panose="020F0502020204030204" pitchFamily="34" charset="0"/>
              <a:buChar char="•"/>
            </a:pPr>
            <a:r>
              <a:rPr lang="ar-YE" sz="2000" dirty="0">
                <a:solidFill>
                  <a:schemeClr val="tx1"/>
                </a:solidFill>
                <a:latin typeface="Calibri"/>
                <a:ea typeface="Calibri"/>
                <a:cs typeface="Calibri"/>
              </a:rPr>
              <a:t>هل لديك مقترحات لآليات أو إجراءات تنفيذ إضافية؟</a:t>
            </a:r>
            <a:r>
              <a:rPr lang="ar-YE" sz="2000" i="1" dirty="0">
                <a:solidFill>
                  <a:schemeClr val="tx1"/>
                </a:solidFill>
                <a:latin typeface="Calibri"/>
                <a:ea typeface="Calibri"/>
                <a:cs typeface="Calibri"/>
              </a:rPr>
              <a:t> [إجابة مفتوحة] </a:t>
            </a:r>
            <a:endParaRPr lang="en-US" sz="2000" i="1" dirty="0">
              <a:solidFill>
                <a:schemeClr val="tx1"/>
              </a:solidFill>
              <a:latin typeface="Calibri"/>
              <a:ea typeface="Calibri"/>
              <a:cs typeface="Calibri"/>
            </a:endParaRPr>
          </a:p>
          <a:p>
            <a:pPr marL="383540" lvl="1" algn="r" rtl="1">
              <a:buFont typeface="Arial" panose="020F0502020204030204" pitchFamily="34" charset="0"/>
              <a:buChar char="•"/>
            </a:pPr>
            <a:r>
              <a:rPr lang="ar-YE" sz="2000" dirty="0">
                <a:solidFill>
                  <a:schemeClr val="tx1"/>
                </a:solidFill>
                <a:highlight>
                  <a:srgbClr val="FFFFFF"/>
                </a:highlight>
                <a:latin typeface="Calibri"/>
                <a:ea typeface="Calibri"/>
                <a:cs typeface="Calibri"/>
              </a:rPr>
              <a:t>هل لديك مقترحات لمؤشرات إضافية لقياس النجاح؟ </a:t>
            </a:r>
            <a:r>
              <a:rPr lang="ar-YE" sz="2000" i="1" dirty="0">
                <a:solidFill>
                  <a:schemeClr val="tx1"/>
                </a:solidFill>
                <a:highlight>
                  <a:srgbClr val="FFFFFF"/>
                </a:highlight>
                <a:latin typeface="Calibri"/>
                <a:ea typeface="Calibri"/>
                <a:cs typeface="Calibri"/>
              </a:rPr>
              <a:t>[إجابة مفتوحة] </a:t>
            </a:r>
            <a:endParaRPr lang="en-US" sz="2000" i="1" dirty="0">
              <a:solidFill>
                <a:schemeClr val="tx1"/>
              </a:solidFill>
              <a:highlight>
                <a:srgbClr val="FFFFFF"/>
              </a:highlight>
              <a:latin typeface="Calibri"/>
              <a:ea typeface="Calibri"/>
              <a:cs typeface="Calibri"/>
            </a:endParaRPr>
          </a:p>
          <a:p>
            <a:pPr algn="r" rtl="1">
              <a:buFont typeface="Arial" panose="020F0502020204030204" pitchFamily="34" charset="0"/>
              <a:buChar char="•"/>
            </a:pPr>
            <a:r>
              <a:rPr lang="ar-YE" sz="1800" b="1" dirty="0">
                <a:solidFill>
                  <a:srgbClr val="000000"/>
                </a:solidFill>
                <a:highlight>
                  <a:srgbClr val="FFFFFF"/>
                </a:highlight>
                <a:latin typeface="Calibri"/>
                <a:ea typeface="Calibri"/>
                <a:cs typeface="Calibri"/>
              </a:rPr>
              <a:t>بعد مراجعة التوصيات الأربع، ما التوصيات الإضافية التي تود أن ينظر فريق العمل في إدراجها في التقرير؟ </a:t>
            </a:r>
            <a:r>
              <a:rPr lang="ar-YE" sz="1800" b="1" i="1" dirty="0">
                <a:solidFill>
                  <a:srgbClr val="000000"/>
                </a:solidFill>
                <a:highlight>
                  <a:srgbClr val="FFFFFF"/>
                </a:highlight>
                <a:latin typeface="Calibri"/>
                <a:ea typeface="Calibri"/>
                <a:cs typeface="Calibri"/>
              </a:rPr>
              <a:t>[إجابة مفتوحة] </a:t>
            </a:r>
          </a:p>
          <a:p>
            <a:pPr algn="r" rtl="1">
              <a:buFont typeface="Arial" panose="020F0502020204030204" pitchFamily="34" charset="0"/>
              <a:buChar char="•"/>
            </a:pPr>
            <a:r>
              <a:rPr lang="ar-SA" sz="1800" b="1" dirty="0">
                <a:solidFill>
                  <a:srgbClr val="000000"/>
                </a:solidFill>
                <a:highlight>
                  <a:srgbClr val="FFFFFF"/>
                </a:highlight>
                <a:latin typeface="Calibri"/>
                <a:cs typeface="Calibri"/>
              </a:rPr>
              <a:t>هل هناك ملاحظات أخرى تود مشاركتها بشأن أساليب التواصل أو التوعية لدى إدارة </a:t>
            </a:r>
            <a:r>
              <a:rPr lang="en-US" sz="1800" b="1" dirty="0">
                <a:solidFill>
                  <a:srgbClr val="000000"/>
                </a:solidFill>
                <a:highlight>
                  <a:srgbClr val="FFFFFF"/>
                </a:highlight>
                <a:latin typeface="Calibri"/>
                <a:cs typeface="Calibri"/>
              </a:rPr>
              <a:t>DCR</a:t>
            </a:r>
            <a:r>
              <a:rPr lang="ar-SA" sz="1800" b="1" dirty="0">
                <a:solidFill>
                  <a:srgbClr val="000000"/>
                </a:solidFill>
                <a:highlight>
                  <a:srgbClr val="FFFFFF"/>
                </a:highlight>
                <a:latin typeface="Calibri"/>
                <a:cs typeface="Calibri"/>
              </a:rPr>
              <a:t>؟ </a:t>
            </a:r>
            <a:r>
              <a:rPr lang="ar-SA" sz="1800" b="1" i="1" dirty="0">
                <a:solidFill>
                  <a:srgbClr val="000000"/>
                </a:solidFill>
                <a:highlight>
                  <a:srgbClr val="FFFFFF"/>
                </a:highlight>
                <a:latin typeface="Calibri"/>
                <a:cs typeface="Calibri"/>
              </a:rPr>
              <a:t>[إجابة مفتوحة] </a:t>
            </a:r>
            <a:endParaRPr lang="en-US" sz="1800" b="1" i="1" dirty="0">
              <a:solidFill>
                <a:srgbClr val="000000"/>
              </a:solidFill>
              <a:highlight>
                <a:srgbClr val="FFFFFF"/>
              </a:highlight>
              <a:latin typeface="Calibri"/>
              <a:cs typeface="Calibri"/>
            </a:endParaRPr>
          </a:p>
          <a:p>
            <a:pPr algn="r" rtl="1">
              <a:buFont typeface="Arial" panose="020F0502020204030204" pitchFamily="34" charset="0"/>
              <a:buChar char="•"/>
            </a:pPr>
            <a:endParaRPr lang="en-US" sz="1800" b="1" i="1" dirty="0">
              <a:solidFill>
                <a:srgbClr val="000000"/>
              </a:solidFill>
              <a:highlight>
                <a:srgbClr val="FFFFFF"/>
              </a:highlight>
              <a:latin typeface="Calibri"/>
              <a:ea typeface="Calibri"/>
              <a:cs typeface="Calibri"/>
            </a:endParaRPr>
          </a:p>
          <a:p>
            <a:pPr marL="171450" indent="-171450">
              <a:buFont typeface="Arial" panose="020F0502020204030204" pitchFamily="34" charset="0"/>
              <a:buChar char="•"/>
            </a:pPr>
            <a:endParaRPr lang="en-US" sz="1200" b="1" dirty="0">
              <a:solidFill>
                <a:srgbClr val="000000"/>
              </a:solidFill>
              <a:highlight>
                <a:srgbClr val="FFFFFF"/>
              </a:highlight>
              <a:latin typeface="Aptos"/>
              <a:ea typeface="Calibri"/>
              <a:cs typeface="Calibri"/>
            </a:endParaRPr>
          </a:p>
        </p:txBody>
      </p:sp>
    </p:spTree>
    <p:extLst>
      <p:ext uri="{BB962C8B-B14F-4D97-AF65-F5344CB8AC3E}">
        <p14:creationId xmlns:p14="http://schemas.microsoft.com/office/powerpoint/2010/main" val="2270099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599BB-8ABA-4FA5-17DB-073D8A6B0F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89EE6-F133-CCF0-9C96-499A54184163}"/>
              </a:ext>
            </a:extLst>
          </p:cNvPr>
          <p:cNvSpPr>
            <a:spLocks noGrp="1"/>
          </p:cNvSpPr>
          <p:nvPr>
            <p:ph type="title"/>
          </p:nvPr>
        </p:nvSpPr>
        <p:spPr/>
        <p:txBody>
          <a:bodyPr>
            <a:normAutofit/>
          </a:bodyPr>
          <a:lstStyle/>
          <a:p>
            <a:pPr algn="r" rtl="1"/>
            <a:r>
              <a:rPr lang="ar-YE" sz="4000" b="1" dirty="0">
                <a:latin typeface="Aptos Display"/>
                <a:ea typeface="Calibri Light"/>
                <a:cs typeface="Calibri Light"/>
              </a:rPr>
              <a:t>مراجعة محضر الاجتماع رقم 6 المُنعقد في 28 يناير [تصويت]</a:t>
            </a:r>
            <a:endParaRPr lang="en-US" sz="4000" b="1"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6A920FDA-0CFE-1D61-C3EF-6E2D593B971E}"/>
              </a:ext>
            </a:extLst>
          </p:cNvPr>
          <p:cNvSpPr>
            <a:spLocks noGrp="1"/>
          </p:cNvSpPr>
          <p:nvPr>
            <p:ph idx="1"/>
          </p:nvPr>
        </p:nvSpPr>
        <p:spPr/>
        <p:txBody>
          <a:bodyPr vert="horz" lIns="0" tIns="45720" rIns="0" bIns="45720" rtlCol="0" anchor="t">
            <a:normAutofit/>
          </a:bodyPr>
          <a:lstStyle/>
          <a:p>
            <a:pPr marL="571500" indent="-571500" algn="r" rtl="1">
              <a:buClr>
                <a:srgbClr val="004B24"/>
              </a:buClr>
              <a:buFont typeface="Wingdings,Sans-Serif" panose="020F0502020204030204" pitchFamily="34" charset="0"/>
              <a:buChar char="§"/>
            </a:pPr>
            <a:r>
              <a:rPr lang="ar-YE" sz="2800" dirty="0">
                <a:solidFill>
                  <a:srgbClr val="404040"/>
                </a:solidFill>
                <a:latin typeface="Aptos Narrow"/>
                <a:ea typeface="Calibri"/>
                <a:cs typeface="Calibri"/>
              </a:rPr>
              <a:t>هل توجد أيّ تعديلات؟</a:t>
            </a:r>
          </a:p>
          <a:p>
            <a:pPr marL="571500" indent="-571500" algn="r" rtl="1">
              <a:buClr>
                <a:srgbClr val="004B24"/>
              </a:buClr>
              <a:buFont typeface="Wingdings,Sans-Serif" panose="020F0502020204030204" pitchFamily="34" charset="0"/>
              <a:buChar char="§"/>
            </a:pPr>
            <a:r>
              <a:rPr lang="ar-YE" sz="2800" dirty="0">
                <a:solidFill>
                  <a:srgbClr val="404040"/>
                </a:solidFill>
                <a:latin typeface="Aptos Narrow"/>
                <a:ea typeface="Calibri"/>
                <a:cs typeface="Calibri"/>
              </a:rPr>
              <a:t>تصويت </a:t>
            </a:r>
            <a:endParaRPr lang="en-US" sz="2800" dirty="0">
              <a:solidFill>
                <a:srgbClr val="404040"/>
              </a:solidFill>
              <a:latin typeface="Aptos Narrow"/>
              <a:ea typeface="Calibri"/>
              <a:cs typeface="Calibri"/>
            </a:endParaRPr>
          </a:p>
          <a:p>
            <a:pPr>
              <a:buFont typeface="Wingdings,Sans-Serif" panose="020F0502020204030204" pitchFamily="34" charset="0"/>
              <a:buChar char="§"/>
            </a:pPr>
            <a:endParaRPr lang="en-US" sz="1700" dirty="0">
              <a:solidFill>
                <a:srgbClr val="000000"/>
              </a:solidFill>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413021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096F3-701A-FCF5-45BC-C71A8E337F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1649EB-C0FB-24F2-CD1D-B7D7172F9E13}"/>
              </a:ext>
            </a:extLst>
          </p:cNvPr>
          <p:cNvSpPr>
            <a:spLocks noGrp="1"/>
          </p:cNvSpPr>
          <p:nvPr>
            <p:ph type="title"/>
          </p:nvPr>
        </p:nvSpPr>
        <p:spPr/>
        <p:txBody>
          <a:bodyPr>
            <a:normAutofit/>
          </a:bodyPr>
          <a:lstStyle/>
          <a:p>
            <a:pPr algn="r" rtl="1"/>
            <a:r>
              <a:rPr lang="ar-YE" sz="4000" b="1" dirty="0">
                <a:latin typeface="Aptos Display"/>
                <a:ea typeface="Calibri Light"/>
                <a:cs typeface="Calibri Light"/>
              </a:rPr>
              <a:t>مراجعة محضر الاجتماع رقم 7 المنعقد في 24 فبراير [تصويت] </a:t>
            </a:r>
            <a:endParaRPr lang="en-US" sz="4000" b="1" dirty="0">
              <a:latin typeface="Aptos Display"/>
              <a:ea typeface="Calibri Light"/>
              <a:cs typeface="Calibri Light"/>
            </a:endParaRPr>
          </a:p>
        </p:txBody>
      </p:sp>
      <p:sp>
        <p:nvSpPr>
          <p:cNvPr id="3" name="Content Placeholder 2">
            <a:extLst>
              <a:ext uri="{FF2B5EF4-FFF2-40B4-BE49-F238E27FC236}">
                <a16:creationId xmlns:a16="http://schemas.microsoft.com/office/drawing/2014/main" id="{F4459DB5-75BC-6D31-6BC7-F816AEF22936}"/>
              </a:ext>
            </a:extLst>
          </p:cNvPr>
          <p:cNvSpPr>
            <a:spLocks noGrp="1"/>
          </p:cNvSpPr>
          <p:nvPr>
            <p:ph idx="1"/>
          </p:nvPr>
        </p:nvSpPr>
        <p:spPr/>
        <p:txBody>
          <a:bodyPr vert="horz" lIns="0" tIns="45720" rIns="0" bIns="45720" rtlCol="0" anchor="t">
            <a:normAutofit/>
          </a:bodyPr>
          <a:lstStyle/>
          <a:p>
            <a:pPr marL="571500" indent="-571500" algn="r" rtl="1">
              <a:buClr>
                <a:srgbClr val="004B24"/>
              </a:buClr>
              <a:buFont typeface="Wingdings,Sans-Serif" panose="020F0502020204030204" pitchFamily="34" charset="0"/>
              <a:buChar char="§"/>
            </a:pPr>
            <a:r>
              <a:rPr lang="ar-YE" sz="2800" dirty="0">
                <a:solidFill>
                  <a:srgbClr val="404040"/>
                </a:solidFill>
                <a:latin typeface="Aptos Narrow"/>
                <a:ea typeface="Calibri"/>
                <a:cs typeface="Calibri"/>
              </a:rPr>
              <a:t>هل توجد أيّ تعديلات؟</a:t>
            </a:r>
          </a:p>
          <a:p>
            <a:pPr marL="571500" indent="-571500" algn="r" rtl="1">
              <a:buClr>
                <a:srgbClr val="004B24"/>
              </a:buClr>
              <a:buFont typeface="Wingdings,Sans-Serif" panose="020F0502020204030204" pitchFamily="34" charset="0"/>
              <a:buChar char="§"/>
            </a:pPr>
            <a:r>
              <a:rPr lang="ar-YE" sz="2800" dirty="0">
                <a:solidFill>
                  <a:srgbClr val="404040"/>
                </a:solidFill>
                <a:latin typeface="Aptos Narrow"/>
                <a:ea typeface="Calibri"/>
                <a:cs typeface="Calibri"/>
              </a:rPr>
              <a:t>تصويت </a:t>
            </a:r>
            <a:endParaRPr lang="en-US" sz="2800" dirty="0">
              <a:solidFill>
                <a:srgbClr val="404040"/>
              </a:solidFill>
              <a:latin typeface="Aptos Narrow"/>
              <a:ea typeface="Calibri"/>
              <a:cs typeface="Calibri"/>
            </a:endParaRPr>
          </a:p>
          <a:p>
            <a:pPr>
              <a:buFont typeface="Wingdings,Sans-Serif" panose="020F0502020204030204" pitchFamily="34" charset="0"/>
              <a:buChar char="§"/>
            </a:pPr>
            <a:endParaRPr lang="en-US" sz="1700" dirty="0">
              <a:solidFill>
                <a:srgbClr val="000000"/>
              </a:solidFill>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20680213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A52C8-F4BB-C6C6-3C31-76861C7B7F0D}"/>
            </a:ext>
          </a:extLst>
        </p:cNvPr>
        <p:cNvGrpSpPr/>
        <p:nvPr/>
      </p:nvGrpSpPr>
      <p:grpSpPr>
        <a:xfrm>
          <a:off x="0" y="0"/>
          <a:ext cx="0" cy="0"/>
          <a:chOff x="0" y="0"/>
          <a:chExt cx="0" cy="0"/>
        </a:xfrm>
      </p:grpSpPr>
      <p:grpSp>
        <p:nvGrpSpPr>
          <p:cNvPr id="44" name="Group 43">
            <a:extLst>
              <a:ext uri="{FF2B5EF4-FFF2-40B4-BE49-F238E27FC236}">
                <a16:creationId xmlns:a16="http://schemas.microsoft.com/office/drawing/2014/main" id="{FFED7D46-BF88-CFAB-5C74-DD2B6003256A}"/>
              </a:ext>
              <a:ext uri="{C183D7F6-B498-43B3-948B-1728B52AA6E4}">
                <adec:decorative xmlns:adec="http://schemas.microsoft.com/office/drawing/2017/decorative" val="1"/>
              </a:ext>
            </a:extLst>
          </p:cNvPr>
          <p:cNvGrpSpPr/>
          <p:nvPr/>
        </p:nvGrpSpPr>
        <p:grpSpPr>
          <a:xfrm flipH="1">
            <a:off x="1828412" y="4120827"/>
            <a:ext cx="9687258" cy="184848"/>
            <a:chOff x="1051664" y="3431606"/>
            <a:chExt cx="10110591" cy="216597"/>
          </a:xfrm>
        </p:grpSpPr>
        <p:cxnSp>
          <p:nvCxnSpPr>
            <p:cNvPr id="27" name="Straight Arrow Connector 26">
              <a:extLst>
                <a:ext uri="{FF2B5EF4-FFF2-40B4-BE49-F238E27FC236}">
                  <a16:creationId xmlns:a16="http://schemas.microsoft.com/office/drawing/2014/main" id="{3650F441-4539-DE51-45EC-BA2CE88BA2F1}"/>
                </a:ext>
              </a:extLst>
            </p:cNvPr>
            <p:cNvCxnSpPr/>
            <p:nvPr/>
          </p:nvCxnSpPr>
          <p:spPr>
            <a:xfrm>
              <a:off x="1093416" y="3543821"/>
              <a:ext cx="10068839" cy="167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id="{C4724301-1DC9-5DF5-5444-CD5588A1C959}"/>
                </a:ext>
              </a:extLst>
            </p:cNvPr>
            <p:cNvSpPr/>
            <p:nvPr/>
          </p:nvSpPr>
          <p:spPr>
            <a:xfrm flipV="1">
              <a:off x="1051664" y="3473362"/>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CCF38ADD-09CA-0052-64C2-FAC4B75B81BB}"/>
                </a:ext>
              </a:extLst>
            </p:cNvPr>
            <p:cNvSpPr/>
            <p:nvPr/>
          </p:nvSpPr>
          <p:spPr>
            <a:xfrm flipV="1">
              <a:off x="9214457" y="3452483"/>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0E944288-5339-C41A-41FA-AFDBF42EFAB8}"/>
                </a:ext>
              </a:extLst>
            </p:cNvPr>
            <p:cNvSpPr/>
            <p:nvPr/>
          </p:nvSpPr>
          <p:spPr>
            <a:xfrm flipV="1">
              <a:off x="3642310" y="3431606"/>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5C211A56-1806-7DF8-3BD1-53F2161C6CC7}"/>
                </a:ext>
              </a:extLst>
            </p:cNvPr>
            <p:cNvSpPr/>
            <p:nvPr/>
          </p:nvSpPr>
          <p:spPr>
            <a:xfrm flipV="1">
              <a:off x="6492710" y="3473360"/>
              <a:ext cx="213986" cy="17484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6" name="Straight Arrow Connector 55">
            <a:extLst>
              <a:ext uri="{FF2B5EF4-FFF2-40B4-BE49-F238E27FC236}">
                <a16:creationId xmlns:a16="http://schemas.microsoft.com/office/drawing/2014/main" id="{1F520162-D799-34B1-B386-1AACA3C92587}"/>
              </a:ext>
              <a:ext uri="{C183D7F6-B498-43B3-948B-1728B52AA6E4}">
                <adec:decorative xmlns:adec="http://schemas.microsoft.com/office/drawing/2017/decorative" val="1"/>
              </a:ext>
            </a:extLst>
          </p:cNvPr>
          <p:cNvCxnSpPr>
            <a:cxnSpLocks/>
          </p:cNvCxnSpPr>
          <p:nvPr/>
        </p:nvCxnSpPr>
        <p:spPr>
          <a:xfrm flipV="1">
            <a:off x="10656901" y="3910514"/>
            <a:ext cx="0" cy="314309"/>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3AA9376D-DDA0-8D47-B282-9BB3B37FB8B7}"/>
              </a:ext>
              <a:ext uri="{C183D7F6-B498-43B3-948B-1728B52AA6E4}">
                <adec:decorative xmlns:adec="http://schemas.microsoft.com/office/drawing/2017/decorative" val="1"/>
              </a:ext>
            </a:extLst>
          </p:cNvPr>
          <p:cNvCxnSpPr>
            <a:cxnSpLocks/>
            <a:endCxn id="47" idx="2"/>
          </p:cNvCxnSpPr>
          <p:nvPr/>
        </p:nvCxnSpPr>
        <p:spPr>
          <a:xfrm flipH="1" flipV="1">
            <a:off x="2323917" y="3910462"/>
            <a:ext cx="1" cy="311975"/>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BBAA784E-F757-B6E6-19D4-8C161C5CC0BA}"/>
              </a:ext>
              <a:ext uri="{C183D7F6-B498-43B3-948B-1728B52AA6E4}">
                <adec:decorative xmlns:adec="http://schemas.microsoft.com/office/drawing/2017/decorative" val="1"/>
              </a:ext>
            </a:extLst>
          </p:cNvPr>
          <p:cNvCxnSpPr>
            <a:cxnSpLocks/>
            <a:endCxn id="50" idx="2"/>
          </p:cNvCxnSpPr>
          <p:nvPr/>
        </p:nvCxnSpPr>
        <p:spPr>
          <a:xfrm flipV="1">
            <a:off x="4710891" y="3915651"/>
            <a:ext cx="0" cy="315196"/>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B170001D-86B8-A3E6-535B-F5CDCB549781}"/>
              </a:ext>
              <a:ext uri="{C183D7F6-B498-43B3-948B-1728B52AA6E4}">
                <adec:decorative xmlns:adec="http://schemas.microsoft.com/office/drawing/2017/decorative" val="1"/>
              </a:ext>
            </a:extLst>
          </p:cNvPr>
          <p:cNvCxnSpPr>
            <a:cxnSpLocks/>
          </p:cNvCxnSpPr>
          <p:nvPr/>
        </p:nvCxnSpPr>
        <p:spPr>
          <a:xfrm flipV="1">
            <a:off x="5548475" y="4223387"/>
            <a:ext cx="4732" cy="797678"/>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827B5C9-9B0B-A430-3FEF-79E4AD6BDCA7}"/>
              </a:ext>
              <a:ext uri="{C183D7F6-B498-43B3-948B-1728B52AA6E4}">
                <adec:decorative xmlns:adec="http://schemas.microsoft.com/office/drawing/2017/decorative" val="1"/>
              </a:ext>
            </a:extLst>
          </p:cNvPr>
          <p:cNvCxnSpPr>
            <a:cxnSpLocks/>
            <a:endCxn id="57" idx="2"/>
          </p:cNvCxnSpPr>
          <p:nvPr/>
        </p:nvCxnSpPr>
        <p:spPr>
          <a:xfrm flipV="1">
            <a:off x="7968069" y="3912425"/>
            <a:ext cx="7515" cy="310012"/>
          </a:xfrm>
          <a:prstGeom prst="straightConnector1">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8C09BE29-DEDE-7832-48E9-F7637FF86DF8}"/>
              </a:ext>
              <a:ext uri="{C183D7F6-B498-43B3-948B-1728B52AA6E4}">
                <adec:decorative xmlns:adec="http://schemas.microsoft.com/office/drawing/2017/decorative" val="1"/>
              </a:ext>
            </a:extLst>
          </p:cNvPr>
          <p:cNvCxnSpPr>
            <a:cxnSpLocks/>
          </p:cNvCxnSpPr>
          <p:nvPr/>
        </p:nvCxnSpPr>
        <p:spPr>
          <a:xfrm flipV="1">
            <a:off x="6588525" y="4234593"/>
            <a:ext cx="4732" cy="797678"/>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9FC9A001-9664-7F1B-AA1A-1021FCC699A9}"/>
              </a:ext>
            </a:extLst>
          </p:cNvPr>
          <p:cNvSpPr>
            <a:spLocks noGrp="1"/>
          </p:cNvSpPr>
          <p:nvPr>
            <p:ph type="title"/>
          </p:nvPr>
        </p:nvSpPr>
        <p:spPr/>
        <p:txBody>
          <a:bodyPr/>
          <a:lstStyle/>
          <a:p>
            <a:pPr algn="r" rtl="1"/>
            <a:r>
              <a:rPr lang="ar-YE" dirty="0">
                <a:latin typeface="Calibri" panose="020F0502020204030204" pitchFamily="34" charset="0"/>
                <a:cs typeface="Calibri" panose="020F0502020204030204" pitchFamily="34" charset="0"/>
              </a:rPr>
              <a:t>الجدول الزمني حتى شهر يونيو</a:t>
            </a:r>
            <a:endParaRPr lang="en-US" dirty="0">
              <a:latin typeface="Calibri" panose="020F0502020204030204" pitchFamily="34" charset="0"/>
              <a:cs typeface="Calibri" panose="020F0502020204030204" pitchFamily="34" charset="0"/>
            </a:endParaRPr>
          </a:p>
        </p:txBody>
      </p:sp>
      <p:sp>
        <p:nvSpPr>
          <p:cNvPr id="35" name="TextBox 34">
            <a:extLst>
              <a:ext uri="{FF2B5EF4-FFF2-40B4-BE49-F238E27FC236}">
                <a16:creationId xmlns:a16="http://schemas.microsoft.com/office/drawing/2014/main" id="{B5171EDB-53CC-B299-9751-E77B138170AC}"/>
              </a:ext>
            </a:extLst>
          </p:cNvPr>
          <p:cNvSpPr txBox="1"/>
          <p:nvPr/>
        </p:nvSpPr>
        <p:spPr>
          <a:xfrm flipH="1">
            <a:off x="10878496" y="4311040"/>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ar-YE" b="1" dirty="0">
                <a:ea typeface="Calibri"/>
                <a:cs typeface="Calibri"/>
              </a:rPr>
              <a:t>مارس </a:t>
            </a:r>
            <a:endParaRPr lang="en-US" b="1" dirty="0">
              <a:ea typeface="Calibri"/>
              <a:cs typeface="Calibri"/>
            </a:endParaRPr>
          </a:p>
        </p:txBody>
      </p:sp>
      <p:sp>
        <p:nvSpPr>
          <p:cNvPr id="47" name="TextBox 46">
            <a:extLst>
              <a:ext uri="{FF2B5EF4-FFF2-40B4-BE49-F238E27FC236}">
                <a16:creationId xmlns:a16="http://schemas.microsoft.com/office/drawing/2014/main" id="{9800AACE-7613-F099-FFEA-227E3B3DA486}"/>
              </a:ext>
            </a:extLst>
          </p:cNvPr>
          <p:cNvSpPr txBox="1"/>
          <p:nvPr/>
        </p:nvSpPr>
        <p:spPr>
          <a:xfrm flipH="1">
            <a:off x="1388887" y="2771689"/>
            <a:ext cx="1870061" cy="1138773"/>
          </a:xfrm>
          <a:prstGeom prst="rect">
            <a:avLst/>
          </a:prstGeom>
          <a:noFill/>
          <a:ln w="28575">
            <a:solidFill>
              <a:schemeClr val="accent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SA" sz="1700" dirty="0">
                <a:latin typeface="Calibri" panose="020F0502020204030204" pitchFamily="34" charset="0"/>
                <a:cs typeface="Calibri" panose="020F0502020204030204" pitchFamily="34" charset="0"/>
              </a:rPr>
              <a:t>17 يونيو</a:t>
            </a:r>
            <a:endParaRPr lang="ar-YE" sz="1700" dirty="0">
              <a:latin typeface="Calibri" panose="020F0502020204030204" pitchFamily="34" charset="0"/>
              <a:cs typeface="Calibri" panose="020F0502020204030204" pitchFamily="34" charset="0"/>
            </a:endParaRPr>
          </a:p>
          <a:p>
            <a:pPr algn="ctr" rtl="1"/>
            <a:r>
              <a:rPr lang="ar-SA" sz="1700" dirty="0">
                <a:latin typeface="Calibri" panose="020F0502020204030204" pitchFamily="34" charset="0"/>
                <a:cs typeface="Calibri" panose="020F0502020204030204" pitchFamily="34" charset="0"/>
              </a:rPr>
              <a:t>الاجتماع رقم 11</a:t>
            </a:r>
            <a:endParaRPr lang="ar-YE" sz="1700" dirty="0">
              <a:latin typeface="Calibri" panose="020F0502020204030204" pitchFamily="34" charset="0"/>
              <a:cs typeface="Calibri" panose="020F0502020204030204" pitchFamily="34" charset="0"/>
            </a:endParaRPr>
          </a:p>
          <a:p>
            <a:pPr algn="ctr" rtl="1"/>
            <a:r>
              <a:rPr lang="ar-SA" sz="1700" dirty="0">
                <a:latin typeface="Calibri" panose="020F0502020204030204" pitchFamily="34" charset="0"/>
                <a:cs typeface="Calibri" panose="020F0502020204030204" pitchFamily="34" charset="0"/>
              </a:rPr>
              <a:t>(من 6 إلى 8 مساءً حضوري </a:t>
            </a:r>
            <a:r>
              <a:rPr lang="ar-YE" sz="1700" dirty="0">
                <a:ea typeface="Calibri"/>
                <a:cs typeface="Calibri"/>
              </a:rPr>
              <a:t>وعبر الانترنت</a:t>
            </a:r>
            <a:r>
              <a:rPr lang="ar-SA" sz="1700" dirty="0">
                <a:latin typeface="Calibri" panose="020F0502020204030204" pitchFamily="34" charset="0"/>
                <a:cs typeface="Calibri" panose="020F0502020204030204" pitchFamily="34" charset="0"/>
              </a:rPr>
              <a:t>) </a:t>
            </a:r>
            <a:endParaRPr lang="en-US" sz="1700" dirty="0">
              <a:latin typeface="Calibri" panose="020F0502020204030204" pitchFamily="34" charset="0"/>
              <a:cs typeface="Calibri" panose="020F0502020204030204" pitchFamily="34" charset="0"/>
            </a:endParaRPr>
          </a:p>
        </p:txBody>
      </p:sp>
      <p:sp>
        <p:nvSpPr>
          <p:cNvPr id="36" name="TextBox 35">
            <a:extLst>
              <a:ext uri="{FF2B5EF4-FFF2-40B4-BE49-F238E27FC236}">
                <a16:creationId xmlns:a16="http://schemas.microsoft.com/office/drawing/2014/main" id="{7BB9E0AC-477A-81EF-26F7-F2C373853C1C}"/>
              </a:ext>
            </a:extLst>
          </p:cNvPr>
          <p:cNvSpPr txBox="1"/>
          <p:nvPr/>
        </p:nvSpPr>
        <p:spPr>
          <a:xfrm flipH="1">
            <a:off x="8379680" y="4311040"/>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ar-YE" b="1" dirty="0">
                <a:ea typeface="Calibri"/>
                <a:cs typeface="Calibri"/>
              </a:rPr>
              <a:t>أبريل </a:t>
            </a:r>
            <a:r>
              <a:rPr lang="en-US" b="1" dirty="0">
                <a:ea typeface="Calibri"/>
                <a:cs typeface="Calibri"/>
              </a:rPr>
              <a:t> </a:t>
            </a:r>
          </a:p>
        </p:txBody>
      </p:sp>
      <p:sp>
        <p:nvSpPr>
          <p:cNvPr id="50" name="TextBox 49">
            <a:extLst>
              <a:ext uri="{FF2B5EF4-FFF2-40B4-BE49-F238E27FC236}">
                <a16:creationId xmlns:a16="http://schemas.microsoft.com/office/drawing/2014/main" id="{C42020D0-CF6A-9A4C-E984-CAA6A9ACD6BD}"/>
              </a:ext>
            </a:extLst>
          </p:cNvPr>
          <p:cNvSpPr txBox="1"/>
          <p:nvPr/>
        </p:nvSpPr>
        <p:spPr>
          <a:xfrm flipH="1">
            <a:off x="3775861" y="2776878"/>
            <a:ext cx="1870061" cy="1138773"/>
          </a:xfrm>
          <a:prstGeom prst="rect">
            <a:avLst/>
          </a:prstGeom>
          <a:noFill/>
          <a:ln w="28575">
            <a:solidFill>
              <a:schemeClr val="accent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SA" sz="1700" dirty="0">
                <a:latin typeface="Calibri" panose="020F0502020204030204" pitchFamily="34" charset="0"/>
                <a:cs typeface="Calibri" panose="020F0502020204030204" pitchFamily="34" charset="0"/>
              </a:rPr>
              <a:t>13 مايو</a:t>
            </a:r>
            <a:endParaRPr lang="ar-YE" sz="1700" dirty="0">
              <a:latin typeface="Calibri" panose="020F0502020204030204" pitchFamily="34" charset="0"/>
              <a:cs typeface="Calibri" panose="020F0502020204030204" pitchFamily="34" charset="0"/>
            </a:endParaRPr>
          </a:p>
          <a:p>
            <a:pPr algn="ctr" rtl="1"/>
            <a:r>
              <a:rPr lang="ar-SA" sz="1700" dirty="0">
                <a:latin typeface="Calibri" panose="020F0502020204030204" pitchFamily="34" charset="0"/>
                <a:cs typeface="Calibri" panose="020F0502020204030204" pitchFamily="34" charset="0"/>
              </a:rPr>
              <a:t>الاجتماع رقم 10</a:t>
            </a:r>
            <a:endParaRPr lang="ar-YE" sz="1700" dirty="0">
              <a:latin typeface="Calibri" panose="020F0502020204030204" pitchFamily="34" charset="0"/>
              <a:cs typeface="Calibri" panose="020F0502020204030204" pitchFamily="34" charset="0"/>
            </a:endParaRPr>
          </a:p>
          <a:p>
            <a:pPr algn="ctr" rtl="1"/>
            <a:r>
              <a:rPr lang="ar-SA" sz="1700" dirty="0">
                <a:latin typeface="Calibri" panose="020F0502020204030204" pitchFamily="34" charset="0"/>
                <a:cs typeface="Calibri" panose="020F0502020204030204" pitchFamily="34" charset="0"/>
              </a:rPr>
              <a:t>(من 6 إلى 8 مساءً حضوري </a:t>
            </a:r>
            <a:r>
              <a:rPr lang="ar-YE" sz="1700" dirty="0">
                <a:ea typeface="Calibri"/>
                <a:cs typeface="Calibri"/>
              </a:rPr>
              <a:t>وعبر الانترنت</a:t>
            </a:r>
            <a:r>
              <a:rPr lang="ar-SA" sz="1700" dirty="0">
                <a:latin typeface="Calibri" panose="020F0502020204030204" pitchFamily="34" charset="0"/>
                <a:cs typeface="Calibri" panose="020F0502020204030204" pitchFamily="34" charset="0"/>
              </a:rPr>
              <a:t>) </a:t>
            </a:r>
            <a:endParaRPr lang="en-US" sz="1700" dirty="0">
              <a:latin typeface="Calibri" panose="020F0502020204030204" pitchFamily="34" charset="0"/>
              <a:cs typeface="Calibri" panose="020F0502020204030204" pitchFamily="34" charset="0"/>
            </a:endParaRPr>
          </a:p>
        </p:txBody>
      </p:sp>
      <p:sp>
        <p:nvSpPr>
          <p:cNvPr id="55" name="TextBox 54">
            <a:extLst>
              <a:ext uri="{FF2B5EF4-FFF2-40B4-BE49-F238E27FC236}">
                <a16:creationId xmlns:a16="http://schemas.microsoft.com/office/drawing/2014/main" id="{B7D669CF-1047-CF65-E181-F339AA5A8FDB}"/>
              </a:ext>
            </a:extLst>
          </p:cNvPr>
          <p:cNvSpPr txBox="1"/>
          <p:nvPr/>
        </p:nvSpPr>
        <p:spPr>
          <a:xfrm flipH="1">
            <a:off x="3175448" y="5036724"/>
            <a:ext cx="2771955" cy="877163"/>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SA" sz="1700" dirty="0">
                <a:latin typeface="Calibri" panose="020F0502020204030204" pitchFamily="34" charset="0"/>
                <a:cs typeface="Calibri" panose="020F0502020204030204" pitchFamily="34" charset="0"/>
              </a:rPr>
              <a:t>5 مايو</a:t>
            </a:r>
            <a:endParaRPr lang="ar-YE" sz="1700" dirty="0">
              <a:latin typeface="Calibri" panose="020F0502020204030204" pitchFamily="34" charset="0"/>
              <a:cs typeface="Calibri" panose="020F0502020204030204" pitchFamily="34" charset="0"/>
            </a:endParaRPr>
          </a:p>
          <a:p>
            <a:pPr algn="ctr"/>
            <a:r>
              <a:rPr lang="ar-SA" sz="1700" dirty="0">
                <a:latin typeface="Calibri" panose="020F0502020204030204" pitchFamily="34" charset="0"/>
                <a:cs typeface="Calibri" panose="020F0502020204030204" pitchFamily="34" charset="0"/>
              </a:rPr>
              <a:t>جلسة الاستماع العامة رقم 4</a:t>
            </a:r>
            <a:endParaRPr lang="ar-YE" sz="1700" dirty="0">
              <a:latin typeface="Calibri" panose="020F0502020204030204" pitchFamily="34" charset="0"/>
              <a:cs typeface="Calibri" panose="020F0502020204030204" pitchFamily="34" charset="0"/>
            </a:endParaRPr>
          </a:p>
          <a:p>
            <a:pPr algn="ctr"/>
            <a:r>
              <a:rPr lang="ar-SA" sz="1700" dirty="0">
                <a:latin typeface="Calibri" panose="020F0502020204030204" pitchFamily="34" charset="0"/>
                <a:cs typeface="Calibri" panose="020F0502020204030204" pitchFamily="34" charset="0"/>
              </a:rPr>
              <a:t>من 6 إلى 8 مساءً، عبر الانترنت فقط </a:t>
            </a:r>
            <a:endParaRPr lang="en-US" sz="1700" dirty="0">
              <a:latin typeface="Calibri" panose="020F0502020204030204" pitchFamily="34" charset="0"/>
              <a:ea typeface="Calibri"/>
              <a:cs typeface="Calibri" panose="020F0502020204030204" pitchFamily="34" charset="0"/>
            </a:endParaRPr>
          </a:p>
        </p:txBody>
      </p:sp>
      <p:sp>
        <p:nvSpPr>
          <p:cNvPr id="37" name="TextBox 36">
            <a:extLst>
              <a:ext uri="{FF2B5EF4-FFF2-40B4-BE49-F238E27FC236}">
                <a16:creationId xmlns:a16="http://schemas.microsoft.com/office/drawing/2014/main" id="{288F8E7D-53C7-F4ED-3B42-6929B2DAB069}"/>
              </a:ext>
            </a:extLst>
          </p:cNvPr>
          <p:cNvSpPr txBox="1"/>
          <p:nvPr/>
        </p:nvSpPr>
        <p:spPr>
          <a:xfrm flipH="1">
            <a:off x="5583966" y="4309314"/>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ar-YE" b="1" dirty="0">
                <a:ea typeface="Calibri"/>
                <a:cs typeface="Calibri"/>
              </a:rPr>
              <a:t>مايو</a:t>
            </a:r>
            <a:endParaRPr lang="en-US" b="1" dirty="0">
              <a:ea typeface="Calibri"/>
              <a:cs typeface="Calibri"/>
            </a:endParaRPr>
          </a:p>
        </p:txBody>
      </p:sp>
      <p:sp>
        <p:nvSpPr>
          <p:cNvPr id="3" name="TextBox 2">
            <a:extLst>
              <a:ext uri="{FF2B5EF4-FFF2-40B4-BE49-F238E27FC236}">
                <a16:creationId xmlns:a16="http://schemas.microsoft.com/office/drawing/2014/main" id="{EDD4A3F1-D09A-0BFB-46C6-AD62542F582F}"/>
              </a:ext>
            </a:extLst>
          </p:cNvPr>
          <p:cNvSpPr txBox="1"/>
          <p:nvPr/>
        </p:nvSpPr>
        <p:spPr>
          <a:xfrm flipH="1">
            <a:off x="6149758" y="5038096"/>
            <a:ext cx="2508092" cy="892552"/>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SA" sz="1700" dirty="0">
                <a:latin typeface="Calibri" panose="020F0502020204030204" pitchFamily="34" charset="0"/>
                <a:cs typeface="Calibri" panose="020F0502020204030204" pitchFamily="34" charset="0"/>
              </a:rPr>
              <a:t>29 أبريل</a:t>
            </a:r>
            <a:endParaRPr lang="ar-YE" sz="1700" dirty="0">
              <a:latin typeface="Calibri" panose="020F0502020204030204" pitchFamily="34" charset="0"/>
              <a:cs typeface="Calibri" panose="020F0502020204030204" pitchFamily="34" charset="0"/>
            </a:endParaRPr>
          </a:p>
          <a:p>
            <a:pPr algn="ctr" rtl="1"/>
            <a:r>
              <a:rPr lang="ar-SA" sz="1700" dirty="0">
                <a:latin typeface="Calibri" panose="020F0502020204030204" pitchFamily="34" charset="0"/>
                <a:cs typeface="Calibri" panose="020F0502020204030204" pitchFamily="34" charset="0"/>
              </a:rPr>
              <a:t>جلسة الاستماع العامة رقم 3 </a:t>
            </a:r>
            <a:endParaRPr lang="ar-YE" sz="1700" dirty="0">
              <a:latin typeface="Calibri" panose="020F0502020204030204" pitchFamily="34" charset="0"/>
              <a:cs typeface="Calibri" panose="020F0502020204030204" pitchFamily="34" charset="0"/>
            </a:endParaRPr>
          </a:p>
          <a:p>
            <a:pPr algn="ctr" rtl="1"/>
            <a:r>
              <a:rPr lang="ar-SA" sz="1700" dirty="0">
                <a:latin typeface="Calibri" panose="020F0502020204030204" pitchFamily="34" charset="0"/>
                <a:cs typeface="Calibri" panose="020F0502020204030204" pitchFamily="34" charset="0"/>
              </a:rPr>
              <a:t>من 6 إلى 8 مساءً، حضوري فقط </a:t>
            </a:r>
            <a:endParaRPr lang="en-US" sz="1700" dirty="0">
              <a:latin typeface="Calibri" panose="020F0502020204030204" pitchFamily="34" charset="0"/>
              <a:cs typeface="Calibri" panose="020F0502020204030204" pitchFamily="34" charset="0"/>
            </a:endParaRPr>
          </a:p>
        </p:txBody>
      </p:sp>
      <p:sp>
        <p:nvSpPr>
          <p:cNvPr id="57" name="TextBox 56">
            <a:extLst>
              <a:ext uri="{FF2B5EF4-FFF2-40B4-BE49-F238E27FC236}">
                <a16:creationId xmlns:a16="http://schemas.microsoft.com/office/drawing/2014/main" id="{F1623107-395F-25D4-94D5-65ABD11EBC3E}"/>
              </a:ext>
            </a:extLst>
          </p:cNvPr>
          <p:cNvSpPr txBox="1"/>
          <p:nvPr/>
        </p:nvSpPr>
        <p:spPr>
          <a:xfrm flipH="1">
            <a:off x="7039845" y="2773652"/>
            <a:ext cx="1871479" cy="1138773"/>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YE" sz="1700" dirty="0">
                <a:ea typeface="Calibri"/>
                <a:cs typeface="Calibri"/>
              </a:rPr>
              <a:t>15 أبريل</a:t>
            </a:r>
          </a:p>
          <a:p>
            <a:pPr algn="ctr" rtl="1"/>
            <a:r>
              <a:rPr lang="ar-YE" sz="1700" dirty="0">
                <a:ea typeface="Calibri"/>
                <a:cs typeface="Calibri"/>
              </a:rPr>
              <a:t>الاجتماع رقم 9</a:t>
            </a:r>
          </a:p>
          <a:p>
            <a:pPr algn="ctr" rtl="1"/>
            <a:r>
              <a:rPr lang="ar-YE" sz="1700" dirty="0">
                <a:ea typeface="Calibri"/>
                <a:cs typeface="Calibri"/>
              </a:rPr>
              <a:t>(من 6 إلى 8 مساءً حضوري وعبر الانترنت) </a:t>
            </a:r>
            <a:endParaRPr lang="en-US" sz="1700" dirty="0">
              <a:ea typeface="Calibri"/>
              <a:cs typeface="Calibri"/>
            </a:endParaRPr>
          </a:p>
        </p:txBody>
      </p:sp>
      <p:sp>
        <p:nvSpPr>
          <p:cNvPr id="38" name="TextBox 37">
            <a:extLst>
              <a:ext uri="{FF2B5EF4-FFF2-40B4-BE49-F238E27FC236}">
                <a16:creationId xmlns:a16="http://schemas.microsoft.com/office/drawing/2014/main" id="{A646A67F-06DD-CC7E-386C-25C8A72156B2}"/>
              </a:ext>
            </a:extLst>
          </p:cNvPr>
          <p:cNvSpPr txBox="1"/>
          <p:nvPr/>
        </p:nvSpPr>
        <p:spPr>
          <a:xfrm flipH="1">
            <a:off x="3049659" y="4311040"/>
            <a:ext cx="864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ar-YE" b="1" dirty="0">
                <a:ea typeface="Calibri"/>
                <a:cs typeface="Calibri"/>
              </a:rPr>
              <a:t>يونيو </a:t>
            </a:r>
            <a:endParaRPr lang="en-US" b="1" dirty="0"/>
          </a:p>
        </p:txBody>
      </p:sp>
      <p:sp>
        <p:nvSpPr>
          <p:cNvPr id="58" name="TextBox 57">
            <a:extLst>
              <a:ext uri="{FF2B5EF4-FFF2-40B4-BE49-F238E27FC236}">
                <a16:creationId xmlns:a16="http://schemas.microsoft.com/office/drawing/2014/main" id="{3F00ABB1-F1FC-7981-BDEF-5CD89B405259}"/>
              </a:ext>
            </a:extLst>
          </p:cNvPr>
          <p:cNvSpPr txBox="1"/>
          <p:nvPr/>
        </p:nvSpPr>
        <p:spPr>
          <a:xfrm flipH="1">
            <a:off x="9567018" y="2771741"/>
            <a:ext cx="1948652" cy="1138773"/>
          </a:xfrm>
          <a:prstGeom prst="rect">
            <a:avLst/>
          </a:prstGeom>
          <a:noFill/>
          <a:ln w="28575">
            <a:solidFill>
              <a:srgbClr val="92D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YE" sz="1700" dirty="0">
                <a:ea typeface="Calibri"/>
                <a:cs typeface="Calibri"/>
              </a:rPr>
              <a:t>18 مارس</a:t>
            </a:r>
          </a:p>
          <a:p>
            <a:pPr algn="ctr" rtl="1"/>
            <a:r>
              <a:rPr lang="ar-YE" sz="1700" dirty="0">
                <a:ea typeface="Calibri"/>
                <a:cs typeface="Calibri"/>
              </a:rPr>
              <a:t>الاجتماع رقم 8 </a:t>
            </a:r>
          </a:p>
          <a:p>
            <a:pPr algn="ctr" rtl="1"/>
            <a:r>
              <a:rPr lang="ar-YE" sz="1700" dirty="0">
                <a:ea typeface="Calibri"/>
                <a:cs typeface="Calibri"/>
              </a:rPr>
              <a:t>(من 6 إلى 8 مساءً حضوري وعبر الانترنت) </a:t>
            </a:r>
            <a:endParaRPr lang="en-US" sz="1700" dirty="0">
              <a:ea typeface="Calibri"/>
              <a:cs typeface="Calibri"/>
            </a:endParaRPr>
          </a:p>
        </p:txBody>
      </p:sp>
      <p:sp>
        <p:nvSpPr>
          <p:cNvPr id="59" name="TextBox 58">
            <a:extLst>
              <a:ext uri="{FF2B5EF4-FFF2-40B4-BE49-F238E27FC236}">
                <a16:creationId xmlns:a16="http://schemas.microsoft.com/office/drawing/2014/main" id="{9E421854-13A0-0DCA-2593-414270BFAD66}"/>
              </a:ext>
            </a:extLst>
          </p:cNvPr>
          <p:cNvSpPr txBox="1"/>
          <p:nvPr/>
        </p:nvSpPr>
        <p:spPr>
          <a:xfrm flipH="1">
            <a:off x="341745" y="4055398"/>
            <a:ext cx="1409700" cy="877163"/>
          </a:xfrm>
          <a:prstGeom prst="rect">
            <a:avLst/>
          </a:prstGeom>
          <a:noFill/>
          <a:ln w="28575">
            <a:solidFill>
              <a:srgbClr val="0070C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ar-SA" sz="1700" b="1" dirty="0">
                <a:solidFill>
                  <a:srgbClr val="00B050"/>
                </a:solidFill>
                <a:latin typeface="Calibri" panose="020F0502020204030204" pitchFamily="34" charset="0"/>
                <a:cs typeface="Calibri" panose="020F0502020204030204" pitchFamily="34" charset="0"/>
              </a:rPr>
              <a:t>موعد تسليم التقرير النهائي</a:t>
            </a:r>
            <a:endParaRPr lang="ar-YE" sz="1700" b="1" dirty="0">
              <a:solidFill>
                <a:srgbClr val="00B050"/>
              </a:solidFill>
              <a:latin typeface="Calibri" panose="020F0502020204030204" pitchFamily="34" charset="0"/>
              <a:cs typeface="Calibri" panose="020F0502020204030204" pitchFamily="34" charset="0"/>
            </a:endParaRPr>
          </a:p>
          <a:p>
            <a:pPr algn="ctr"/>
            <a:r>
              <a:rPr lang="ar-SA" sz="1700" b="1" dirty="0">
                <a:solidFill>
                  <a:srgbClr val="00B050"/>
                </a:solidFill>
                <a:latin typeface="Calibri" panose="020F0502020204030204" pitchFamily="34" charset="0"/>
                <a:cs typeface="Calibri" panose="020F0502020204030204" pitchFamily="34" charset="0"/>
              </a:rPr>
              <a:t>30 يونيو</a:t>
            </a:r>
            <a:endParaRPr lang="en-US" sz="1700" b="1" dirty="0">
              <a:solidFill>
                <a:srgbClr val="00B05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7872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6EE84-EC84-ACA4-5095-9AAC13BFA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51F8E4-8F89-56C9-12F3-7A807295EA56}"/>
              </a:ext>
            </a:extLst>
          </p:cNvPr>
          <p:cNvSpPr>
            <a:spLocks noGrp="1"/>
          </p:cNvSpPr>
          <p:nvPr>
            <p:ph type="title"/>
          </p:nvPr>
        </p:nvSpPr>
        <p:spPr/>
        <p:txBody>
          <a:bodyPr/>
          <a:lstStyle/>
          <a:p>
            <a:pPr algn="r" rtl="1"/>
            <a:r>
              <a:rPr lang="ar-YE" dirty="0">
                <a:latin typeface="Calibri" panose="020F0502020204030204" pitchFamily="34" charset="0"/>
                <a:cs typeface="Calibri" panose="020F0502020204030204" pitchFamily="34" charset="0"/>
              </a:rPr>
              <a:t>خلال الشهر القادم </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98D3A1C-71C6-2D10-F8A0-DD243646A1D5}"/>
              </a:ext>
            </a:extLst>
          </p:cNvPr>
          <p:cNvSpPr>
            <a:spLocks noGrp="1"/>
          </p:cNvSpPr>
          <p:nvPr>
            <p:ph idx="1"/>
          </p:nvPr>
        </p:nvSpPr>
        <p:spPr>
          <a:xfrm>
            <a:off x="1097280" y="2150534"/>
            <a:ext cx="4175910" cy="4104640"/>
          </a:xfrm>
        </p:spPr>
        <p:txBody>
          <a:bodyPr vert="horz" lIns="0" tIns="45720" rIns="0" bIns="45720" rtlCol="0" anchor="t">
            <a:normAutofit/>
          </a:bodyPr>
          <a:lstStyle/>
          <a:p>
            <a:pPr marL="0" indent="0" algn="r" rtl="1">
              <a:buNone/>
            </a:pPr>
            <a:r>
              <a:rPr lang="ar-YE" sz="2400" b="1" dirty="0">
                <a:solidFill>
                  <a:schemeClr val="accent3">
                    <a:lumMod val="76000"/>
                  </a:schemeClr>
                </a:solidFill>
                <a:latin typeface="Aptos Narrow"/>
                <a:ea typeface="Calibri"/>
                <a:cs typeface="Calibri"/>
              </a:rPr>
              <a:t>مهام اجتماع فريق العمل لشهر أبريل </a:t>
            </a:r>
            <a:endParaRPr lang="en-US" sz="2400" b="1" dirty="0">
              <a:solidFill>
                <a:schemeClr val="accent3">
                  <a:lumMod val="76000"/>
                </a:schemeClr>
              </a:solidFill>
              <a:latin typeface="Aptos Narrow"/>
              <a:ea typeface="Calibri"/>
              <a:cs typeface="Calibri"/>
            </a:endParaRPr>
          </a:p>
          <a:p>
            <a:pPr marL="571500" indent="-571500" algn="r" rtl="1">
              <a:buClr>
                <a:srgbClr val="004B24"/>
              </a:buClr>
              <a:buFont typeface="Wingdings" panose="020F0502020204030204" pitchFamily="34" charset="0"/>
              <a:buChar char="§"/>
            </a:pPr>
            <a:r>
              <a:rPr lang="ar-YE" sz="2200" dirty="0">
                <a:solidFill>
                  <a:srgbClr val="404040"/>
                </a:solidFill>
                <a:latin typeface="Aptos Narrow"/>
                <a:ea typeface="+mn-lt"/>
                <a:cs typeface="+mn-lt"/>
              </a:rPr>
              <a:t>اعتماد جدول محاور جلسات الاستماع بشكل نهائي </a:t>
            </a:r>
            <a:endParaRPr lang="en-US" sz="2200" dirty="0">
              <a:solidFill>
                <a:srgbClr val="404040"/>
              </a:solidFill>
              <a:latin typeface="Aptos Narrow"/>
              <a:ea typeface="+mn-lt"/>
              <a:cs typeface="+mn-lt"/>
            </a:endParaRPr>
          </a:p>
          <a:p>
            <a:pPr marL="571500" indent="-571500" algn="r" rtl="1">
              <a:buClr>
                <a:srgbClr val="004B24"/>
              </a:buClr>
              <a:buFont typeface="Wingdings" panose="020F0502020204030204" pitchFamily="34" charset="0"/>
              <a:buChar char="§"/>
            </a:pPr>
            <a:r>
              <a:rPr lang="ar-YE" sz="2200" dirty="0">
                <a:solidFill>
                  <a:srgbClr val="404040"/>
                </a:solidFill>
                <a:latin typeface="Aptos Narrow"/>
                <a:ea typeface="+mn-lt"/>
                <a:cs typeface="+mn-lt"/>
              </a:rPr>
              <a:t>اعتماد النشرة التعريفية وخطة التواصل الخاصة بجلسات الاستماع العامة </a:t>
            </a:r>
            <a:endParaRPr lang="en-US" sz="2200" dirty="0">
              <a:solidFill>
                <a:srgbClr val="404040"/>
              </a:solidFill>
              <a:latin typeface="Aptos Narrow"/>
              <a:ea typeface="+mn-lt"/>
              <a:cs typeface="+mn-lt"/>
            </a:endParaRPr>
          </a:p>
          <a:p>
            <a:pPr marL="571500" indent="-571500" algn="r" rtl="1">
              <a:buClr>
                <a:srgbClr val="004B24"/>
              </a:buClr>
              <a:buFont typeface="Wingdings" panose="020F0502020204030204" pitchFamily="34" charset="0"/>
              <a:buChar char="§"/>
            </a:pPr>
            <a:r>
              <a:rPr lang="ar-YE" sz="2200" dirty="0">
                <a:solidFill>
                  <a:srgbClr val="404040"/>
                </a:solidFill>
                <a:latin typeface="Aptos Narrow"/>
                <a:ea typeface="+mn-lt"/>
                <a:cs typeface="+mn-lt"/>
              </a:rPr>
              <a:t>اعتماد مسودة التوصيات لعرضها في الجلسات وأخذ آراء الحاضرين غير الأعضاء </a:t>
            </a:r>
            <a:endParaRPr lang="en-US" sz="2200" dirty="0">
              <a:solidFill>
                <a:srgbClr val="404040"/>
              </a:solidFill>
              <a:latin typeface="Aptos Narrow"/>
              <a:ea typeface="+mn-lt"/>
              <a:cs typeface="+mn-lt"/>
            </a:endParaRPr>
          </a:p>
          <a:p>
            <a:pPr marL="571500" indent="-571500" algn="r" rtl="1">
              <a:buClr>
                <a:srgbClr val="004B24"/>
              </a:buClr>
              <a:buFont typeface="Wingdings" panose="020F0502020204030204" pitchFamily="34" charset="0"/>
              <a:buChar char="§"/>
            </a:pPr>
            <a:r>
              <a:rPr lang="ar-YE" sz="2200" dirty="0">
                <a:solidFill>
                  <a:srgbClr val="404040"/>
                </a:solidFill>
                <a:latin typeface="Aptos Narrow"/>
                <a:ea typeface="+mn-lt"/>
                <a:cs typeface="+mn-lt"/>
              </a:rPr>
              <a:t>اعتماد الاستبيان بصيغته النهائية</a:t>
            </a:r>
            <a:endParaRPr lang="en-US" sz="2200" dirty="0">
              <a:solidFill>
                <a:srgbClr val="404040"/>
              </a:solidFill>
              <a:latin typeface="Aptos Narrow"/>
              <a:ea typeface="+mn-lt"/>
              <a:cs typeface="+mn-lt"/>
            </a:endParaRPr>
          </a:p>
          <a:p>
            <a:pPr>
              <a:buClr>
                <a:srgbClr val="99CB38"/>
              </a:buClr>
            </a:pPr>
            <a:endParaRPr lang="en-US" dirty="0">
              <a:solidFill>
                <a:srgbClr val="404040"/>
              </a:solidFill>
              <a:latin typeface="Calibri" panose="020F0502020204030204"/>
              <a:ea typeface="Calibri"/>
              <a:cs typeface="Calibri"/>
            </a:endParaRPr>
          </a:p>
        </p:txBody>
      </p:sp>
      <p:cxnSp>
        <p:nvCxnSpPr>
          <p:cNvPr id="6" name="Straight Arrow Connector 5">
            <a:extLst>
              <a:ext uri="{FF2B5EF4-FFF2-40B4-BE49-F238E27FC236}">
                <a16:creationId xmlns:a16="http://schemas.microsoft.com/office/drawing/2014/main" id="{7591C77D-070D-3A13-149D-0209B873ED46}"/>
              </a:ext>
              <a:ext uri="{C183D7F6-B498-43B3-948B-1728B52AA6E4}">
                <adec:decorative xmlns:adec="http://schemas.microsoft.com/office/drawing/2017/decorative" val="1"/>
              </a:ext>
            </a:extLst>
          </p:cNvPr>
          <p:cNvCxnSpPr/>
          <p:nvPr/>
        </p:nvCxnSpPr>
        <p:spPr>
          <a:xfrm>
            <a:off x="5882640" y="2153919"/>
            <a:ext cx="30480" cy="3830320"/>
          </a:xfrm>
          <a:prstGeom prst="straightConnector1">
            <a:avLst/>
          </a:prstGeom>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84B807C6-D848-6B7C-B78D-CE233748DD2A}"/>
              </a:ext>
            </a:extLst>
          </p:cNvPr>
          <p:cNvSpPr>
            <a:spLocks noGrp="1"/>
          </p:cNvSpPr>
          <p:nvPr/>
        </p:nvSpPr>
        <p:spPr>
          <a:xfrm>
            <a:off x="6916189" y="2151670"/>
            <a:ext cx="4500880" cy="4104640"/>
          </a:xfrm>
          <a:prstGeom prst="rect">
            <a:avLst/>
          </a:prstGeom>
        </p:spPr>
        <p:txBody>
          <a:bodyPr vert="horz" lIns="0" tIns="45720" rIns="0" bIns="45720" rtlCol="0" anchor="t">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r" rtl="1">
              <a:buNone/>
            </a:pPr>
            <a:r>
              <a:rPr lang="ar-YE" sz="2400" b="1" dirty="0">
                <a:solidFill>
                  <a:schemeClr val="accent3">
                    <a:lumMod val="76000"/>
                  </a:schemeClr>
                </a:solidFill>
                <a:latin typeface="Calibri" panose="020F0502020204030204" pitchFamily="34" charset="0"/>
                <a:cs typeface="Calibri" panose="020F0502020204030204" pitchFamily="34" charset="0"/>
              </a:rPr>
              <a:t>مهام اجتماع فريق العمل لشهر مارس</a:t>
            </a:r>
            <a:endParaRPr lang="en-US" sz="2400" b="1" dirty="0">
              <a:solidFill>
                <a:schemeClr val="accent3">
                  <a:lumMod val="76000"/>
                </a:schemeClr>
              </a:solidFill>
              <a:latin typeface="Calibri" panose="020F0502020204030204" pitchFamily="34" charset="0"/>
              <a:cs typeface="Calibri" panose="020F0502020204030204" pitchFamily="34" charset="0"/>
            </a:endParaRPr>
          </a:p>
          <a:p>
            <a:pPr marL="571500" indent="-571500" algn="r" rtl="1">
              <a:buClr>
                <a:srgbClr val="99CB38"/>
              </a:buClr>
              <a:buFont typeface="Wingdings,Sans-Serif" panose="020F0502020204030204" pitchFamily="34" charset="0"/>
              <a:buChar char="§"/>
            </a:pPr>
            <a:r>
              <a:rPr lang="ar-YE" sz="2200" dirty="0">
                <a:solidFill>
                  <a:srgbClr val="404040"/>
                </a:solidFill>
                <a:latin typeface="Aptos Narrow"/>
                <a:ea typeface="Calibri"/>
                <a:cs typeface="Calibri"/>
              </a:rPr>
              <a:t>إعداد مواد التواصل الخاصة بجلسات الاستماع العامة</a:t>
            </a:r>
            <a:endParaRPr lang="en-US" sz="2200" dirty="0">
              <a:solidFill>
                <a:srgbClr val="404040"/>
              </a:solidFill>
              <a:latin typeface="Aptos Narrow"/>
              <a:ea typeface="Calibri"/>
              <a:cs typeface="Calibri"/>
            </a:endParaRPr>
          </a:p>
          <a:p>
            <a:pPr marL="571500" indent="-571500" algn="r" rtl="1">
              <a:buClr>
                <a:srgbClr val="99CB38"/>
              </a:buClr>
              <a:buFont typeface="Wingdings,Sans-Serif" panose="020F0502020204030204" pitchFamily="34" charset="0"/>
              <a:buChar char="§"/>
            </a:pPr>
            <a:r>
              <a:rPr lang="ar-YE" sz="2200" dirty="0">
                <a:solidFill>
                  <a:srgbClr val="404040"/>
                </a:solidFill>
                <a:latin typeface="Aptos Narrow"/>
                <a:ea typeface="Calibri"/>
                <a:cs typeface="Calibri"/>
              </a:rPr>
              <a:t>إعداد مسودة جدول محاور جلسات الاستماع العامة</a:t>
            </a:r>
            <a:endParaRPr lang="en-US" sz="2200" dirty="0">
              <a:solidFill>
                <a:srgbClr val="404040"/>
              </a:solidFill>
              <a:latin typeface="Aptos Narrow"/>
              <a:ea typeface="Calibri"/>
              <a:cs typeface="Calibri"/>
            </a:endParaRPr>
          </a:p>
          <a:p>
            <a:pPr marL="571500" indent="-571500" algn="r" rtl="1">
              <a:buClr>
                <a:srgbClr val="99CB38"/>
              </a:buClr>
              <a:buFont typeface="Wingdings,Sans-Serif" panose="020F0502020204030204" pitchFamily="34" charset="0"/>
              <a:buChar char="§"/>
            </a:pPr>
            <a:r>
              <a:rPr lang="ar-YE" sz="2200" dirty="0">
                <a:solidFill>
                  <a:srgbClr val="404040"/>
                </a:solidFill>
                <a:latin typeface="Aptos Narrow"/>
                <a:ea typeface="Calibri"/>
                <a:cs typeface="Calibri"/>
              </a:rPr>
              <a:t>إعداد مسودة استبيان مرتبط بجلسات الاستماع العامة</a:t>
            </a:r>
            <a:endParaRPr lang="en-US" sz="2200" dirty="0">
              <a:solidFill>
                <a:srgbClr val="404040"/>
              </a:solidFill>
              <a:latin typeface="Aptos Narrow"/>
              <a:ea typeface="Calibri"/>
              <a:cs typeface="Calibri"/>
            </a:endParaRPr>
          </a:p>
          <a:p>
            <a:pPr marL="571500" indent="-571500" algn="r" rtl="1">
              <a:buClr>
                <a:srgbClr val="99CB38"/>
              </a:buClr>
              <a:buFont typeface="Wingdings,Sans-Serif" panose="020F0502020204030204" pitchFamily="34" charset="0"/>
              <a:buChar char="§"/>
            </a:pPr>
            <a:r>
              <a:rPr lang="ar-YE" sz="2200" dirty="0">
                <a:solidFill>
                  <a:srgbClr val="404040"/>
                </a:solidFill>
                <a:latin typeface="Aptos Narrow"/>
                <a:ea typeface="Calibri"/>
                <a:cs typeface="Calibri"/>
              </a:rPr>
              <a:t>مناقشة مسودة التوصيات </a:t>
            </a:r>
            <a:endParaRPr lang="en-US" sz="2200" dirty="0">
              <a:solidFill>
                <a:srgbClr val="404040"/>
              </a:solidFill>
              <a:latin typeface="Aptos Narrow"/>
              <a:ea typeface="Calibri"/>
              <a:cs typeface="Calibri"/>
            </a:endParaRPr>
          </a:p>
          <a:p>
            <a:pPr marL="0" indent="0">
              <a:buClr>
                <a:srgbClr val="99CB38"/>
              </a:buClr>
              <a:buNone/>
            </a:pPr>
            <a:endParaRPr lang="en-US" sz="2800" dirty="0">
              <a:solidFill>
                <a:srgbClr val="404040"/>
              </a:solidFill>
              <a:latin typeface="Aptos Narrow"/>
              <a:ea typeface="Calibri"/>
              <a:cs typeface="Calibri"/>
            </a:endParaRPr>
          </a:p>
          <a:p>
            <a:pPr>
              <a:buClr>
                <a:srgbClr val="99CB38"/>
              </a:buCl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pPr>
              <a:buClr>
                <a:srgbClr val="99CB38"/>
              </a:buClr>
            </a:pPr>
            <a:endParaRPr lang="en-US" dirty="0">
              <a:solidFill>
                <a:srgbClr val="404040"/>
              </a:solidFill>
              <a:latin typeface="Calibri" panose="020F0502020204030204"/>
              <a:ea typeface="Calibri"/>
              <a:cs typeface="Calibri"/>
            </a:endParaRPr>
          </a:p>
        </p:txBody>
      </p:sp>
    </p:spTree>
    <p:extLst>
      <p:ext uri="{BB962C8B-B14F-4D97-AF65-F5344CB8AC3E}">
        <p14:creationId xmlns:p14="http://schemas.microsoft.com/office/powerpoint/2010/main" val="1119600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D4489-4B64-FD82-E0AB-95CAC07288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5325D-C86A-0380-8FEA-26DDB1F4D0BC}"/>
              </a:ext>
            </a:extLst>
          </p:cNvPr>
          <p:cNvSpPr>
            <a:spLocks noGrp="1"/>
          </p:cNvSpPr>
          <p:nvPr>
            <p:ph type="title"/>
          </p:nvPr>
        </p:nvSpPr>
        <p:spPr/>
        <p:txBody>
          <a:bodyPr>
            <a:normAutofit/>
          </a:bodyPr>
          <a:lstStyle/>
          <a:p>
            <a:pPr algn="r" rtl="1"/>
            <a:r>
              <a:rPr lang="ar-YE" dirty="0">
                <a:latin typeface="Calibri" panose="020F0502020204030204" pitchFamily="34" charset="0"/>
                <a:cs typeface="Calibri" panose="020F0502020204030204" pitchFamily="34" charset="0"/>
              </a:rPr>
              <a:t>ترتيبات الترجمة الفورية</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C1572BA-D598-50DE-7D74-DDB10DB9263C}"/>
              </a:ext>
            </a:extLst>
          </p:cNvPr>
          <p:cNvSpPr>
            <a:spLocks noGrp="1"/>
          </p:cNvSpPr>
          <p:nvPr>
            <p:ph idx="1"/>
          </p:nvPr>
        </p:nvSpPr>
        <p:spPr>
          <a:xfrm>
            <a:off x="619168" y="2097996"/>
            <a:ext cx="10786280" cy="4046107"/>
          </a:xfrm>
        </p:spPr>
        <p:txBody>
          <a:bodyPr vert="horz" lIns="0" tIns="45720" rIns="0" bIns="45720" rtlCol="0" anchor="t">
            <a:noAutofit/>
          </a:bodyPr>
          <a:lstStyle/>
          <a:p>
            <a:pPr marL="383540" indent="-182880" algn="r" rtl="1">
              <a:lnSpc>
                <a:spcPct val="100000"/>
              </a:lnSpc>
              <a:spcBef>
                <a:spcPts val="400"/>
              </a:spcBef>
              <a:spcAft>
                <a:spcPts val="400"/>
              </a:spcAft>
              <a:buClr>
                <a:srgbClr val="004B24"/>
              </a:buClr>
              <a:buSzTx/>
              <a:buFont typeface="Wingdings" panose="05000000000000000000" pitchFamily="2" charset="2"/>
              <a:buChar char="§"/>
            </a:pPr>
            <a:r>
              <a:rPr lang="ar-SA" sz="2400" dirty="0">
                <a:solidFill>
                  <a:schemeClr val="tx1"/>
                </a:solidFill>
                <a:latin typeface="Calibri" panose="020F0502020204030204" pitchFamily="34" charset="0"/>
                <a:cs typeface="Calibri" panose="020F0502020204030204" pitchFamily="34" charset="0"/>
              </a:rPr>
              <a:t>تُقدَّم خدمة الترجمة الفورية باللغات التالية: الإسبانية، والبرتغالية البرازيلية، </a:t>
            </a:r>
            <a:r>
              <a:rPr lang="ar-SA" sz="2400" dirty="0" err="1">
                <a:solidFill>
                  <a:schemeClr val="tx1"/>
                </a:solidFill>
                <a:latin typeface="Calibri" panose="020F0502020204030204" pitchFamily="34" charset="0"/>
                <a:cs typeface="Calibri" panose="020F0502020204030204" pitchFamily="34" charset="0"/>
              </a:rPr>
              <a:t>والكريولية</a:t>
            </a:r>
            <a:r>
              <a:rPr lang="ar-SA" sz="2400" dirty="0">
                <a:solidFill>
                  <a:schemeClr val="tx1"/>
                </a:solidFill>
                <a:latin typeface="Calibri" panose="020F0502020204030204" pitchFamily="34" charset="0"/>
                <a:cs typeface="Calibri" panose="020F0502020204030204" pitchFamily="34" charset="0"/>
              </a:rPr>
              <a:t> الهايتية، والماندرين الصينية، </a:t>
            </a:r>
            <a:r>
              <a:rPr lang="ar-SA" sz="2400" dirty="0" err="1">
                <a:solidFill>
                  <a:schemeClr val="tx1"/>
                </a:solidFill>
                <a:latin typeface="Calibri" panose="020F0502020204030204" pitchFamily="34" charset="0"/>
                <a:cs typeface="Calibri" panose="020F0502020204030204" pitchFamily="34" charset="0"/>
              </a:rPr>
              <a:t>والكانتونية</a:t>
            </a:r>
            <a:r>
              <a:rPr lang="ar-SA" sz="2400" dirty="0">
                <a:solidFill>
                  <a:schemeClr val="tx1"/>
                </a:solidFill>
                <a:latin typeface="Calibri" panose="020F0502020204030204" pitchFamily="34" charset="0"/>
                <a:cs typeface="Calibri" panose="020F0502020204030204" pitchFamily="34" charset="0"/>
              </a:rPr>
              <a:t> الصينية، والأمهرية، والعربية، ولغة الإشارة الأمريكية (</a:t>
            </a:r>
            <a:r>
              <a:rPr lang="en-US" sz="2400" dirty="0">
                <a:solidFill>
                  <a:schemeClr val="tx1"/>
                </a:solidFill>
                <a:latin typeface="Calibri" panose="020F0502020204030204" pitchFamily="34" charset="0"/>
                <a:cs typeface="Calibri" panose="020F0502020204030204" pitchFamily="34" charset="0"/>
              </a:rPr>
              <a:t>ASL</a:t>
            </a:r>
            <a:r>
              <a:rPr lang="ar-SA" sz="2400" dirty="0">
                <a:solidFill>
                  <a:schemeClr val="tx1"/>
                </a:solidFill>
                <a:latin typeface="Calibri" panose="020F0502020204030204" pitchFamily="34" charset="0"/>
                <a:cs typeface="Calibri" panose="020F0502020204030204" pitchFamily="34" charset="0"/>
              </a:rPr>
              <a:t>)</a:t>
            </a:r>
            <a:endParaRPr lang="en-US" sz="2400" dirty="0">
              <a:solidFill>
                <a:schemeClr val="tx1"/>
              </a:solidFill>
              <a:latin typeface="Calibri" panose="020F0502020204030204" pitchFamily="34" charset="0"/>
              <a:cs typeface="Calibri" panose="020F0502020204030204" pitchFamily="34" charset="0"/>
            </a:endParaRPr>
          </a:p>
          <a:p>
            <a:pPr marL="383540" indent="-182880" algn="r" rtl="1">
              <a:lnSpc>
                <a:spcPct val="100000"/>
              </a:lnSpc>
              <a:spcBef>
                <a:spcPts val="400"/>
              </a:spcBef>
              <a:spcAft>
                <a:spcPts val="400"/>
              </a:spcAft>
              <a:buClr>
                <a:srgbClr val="004B24"/>
              </a:buClr>
              <a:buSzTx/>
              <a:buFont typeface="Wingdings" panose="05000000000000000000" pitchFamily="2" charset="2"/>
              <a:buChar char="§"/>
            </a:pPr>
            <a:r>
              <a:rPr lang="ar-SA" sz="2400" dirty="0">
                <a:solidFill>
                  <a:schemeClr val="tx1"/>
                </a:solidFill>
                <a:latin typeface="Calibri" panose="020F0502020204030204" pitchFamily="34" charset="0"/>
                <a:cs typeface="Calibri" panose="020F0502020204030204" pitchFamily="34" charset="0"/>
              </a:rPr>
              <a:t>للمشاركة باللغة التي تفضّلها، يُرجى النقر على أيقونة "</a:t>
            </a:r>
            <a:r>
              <a:rPr lang="en-US" sz="2400" dirty="0">
                <a:solidFill>
                  <a:schemeClr val="tx1"/>
                </a:solidFill>
                <a:latin typeface="Calibri" panose="020F0502020204030204" pitchFamily="34" charset="0"/>
                <a:cs typeface="Calibri" panose="020F0502020204030204" pitchFamily="34" charset="0"/>
              </a:rPr>
              <a:t>Interpretation</a:t>
            </a:r>
            <a:r>
              <a:rPr lang="ar-SA" sz="2400" dirty="0">
                <a:solidFill>
                  <a:schemeClr val="tx1"/>
                </a:solidFill>
                <a:latin typeface="Calibri" panose="020F0502020204030204" pitchFamily="34" charset="0"/>
                <a:cs typeface="Calibri" panose="020F0502020204030204" pitchFamily="34" charset="0"/>
              </a:rPr>
              <a:t>“</a:t>
            </a:r>
            <a:r>
              <a:rPr lang="ar-YE" sz="2400" dirty="0">
                <a:solidFill>
                  <a:schemeClr val="tx1"/>
                </a:solidFill>
                <a:latin typeface="Calibri" panose="020F0502020204030204" pitchFamily="34" charset="0"/>
                <a:cs typeface="Calibri" panose="020F0502020204030204" pitchFamily="34" charset="0"/>
              </a:rPr>
              <a:t> ("ترجمة فورية")</a:t>
            </a:r>
            <a:r>
              <a:rPr lang="ar-SA" sz="2400" dirty="0">
                <a:solidFill>
                  <a:schemeClr val="tx1"/>
                </a:solidFill>
                <a:latin typeface="Calibri" panose="020F0502020204030204" pitchFamily="34" charset="0"/>
                <a:cs typeface="Calibri" panose="020F0502020204030204" pitchFamily="34" charset="0"/>
              </a:rPr>
              <a:t> رمز الكرة الأرضية، ثم اختيار اللغة المطلوبة</a:t>
            </a:r>
            <a:endParaRPr lang="en-US" sz="2400" dirty="0">
              <a:solidFill>
                <a:schemeClr val="tx1"/>
              </a:solidFill>
              <a:latin typeface="Calibri" panose="020F0502020204030204" pitchFamily="34" charset="0"/>
              <a:cs typeface="Calibri" panose="020F0502020204030204" pitchFamily="34" charset="0"/>
            </a:endParaRPr>
          </a:p>
          <a:p>
            <a:pPr marL="383540" indent="-182880" algn="r" rtl="1">
              <a:lnSpc>
                <a:spcPct val="100000"/>
              </a:lnSpc>
              <a:spcBef>
                <a:spcPts val="400"/>
              </a:spcBef>
              <a:spcAft>
                <a:spcPts val="400"/>
              </a:spcAft>
              <a:buClr>
                <a:srgbClr val="004B24"/>
              </a:buClr>
              <a:buSzTx/>
              <a:buFont typeface="Wingdings" panose="05000000000000000000" pitchFamily="2" charset="2"/>
              <a:buChar char="§"/>
            </a:pPr>
            <a:r>
              <a:rPr lang="ar-YE" sz="2400" dirty="0">
                <a:solidFill>
                  <a:schemeClr val="tx1"/>
                </a:solidFill>
                <a:latin typeface="Aptos Narrow"/>
                <a:ea typeface="Calibri"/>
                <a:cs typeface="Calibri"/>
              </a:rPr>
              <a:t>يُرجى التحدث ببطء</a:t>
            </a:r>
            <a:endParaRPr lang="en-US" sz="2400" dirty="0">
              <a:solidFill>
                <a:schemeClr val="tx1"/>
              </a:solidFill>
              <a:latin typeface="Aptos Narrow"/>
              <a:ea typeface="Calibri"/>
              <a:cs typeface="Calibri"/>
            </a:endParaRPr>
          </a:p>
          <a:p>
            <a:pPr marL="383540" indent="-182880" algn="r" rtl="1">
              <a:lnSpc>
                <a:spcPct val="100000"/>
              </a:lnSpc>
              <a:spcBef>
                <a:spcPts val="400"/>
              </a:spcBef>
              <a:spcAft>
                <a:spcPts val="400"/>
              </a:spcAft>
              <a:buClr>
                <a:srgbClr val="004B24"/>
              </a:buClr>
              <a:buSzTx/>
              <a:buFont typeface="Wingdings" panose="05000000000000000000" pitchFamily="2" charset="2"/>
              <a:buChar char="§"/>
            </a:pPr>
            <a:r>
              <a:rPr lang="ar-YE" sz="2400" dirty="0">
                <a:solidFill>
                  <a:schemeClr val="tx1"/>
                </a:solidFill>
                <a:latin typeface="Aptos Narrow"/>
                <a:ea typeface="Calibri"/>
                <a:cs typeface="Calibri"/>
              </a:rPr>
              <a:t>يُطلب من جميع المشاركين اختيار قناة اللغة، حتى في حال المشاركة باللغة الإنجليزية</a:t>
            </a:r>
            <a:endParaRPr lang="en-US" sz="2400" dirty="0">
              <a:solidFill>
                <a:schemeClr val="tx1"/>
              </a:solidFill>
              <a:latin typeface="Aptos Narrow"/>
              <a:ea typeface="Calibri"/>
              <a:cs typeface="Calibri"/>
            </a:endParaRPr>
          </a:p>
        </p:txBody>
      </p:sp>
      <p:pic>
        <p:nvPicPr>
          <p:cNvPr id="4" name="Picture 3" descr="How to Use Language Interpretation in Zoom Meetings | Notta">
            <a:extLst>
              <a:ext uri="{FF2B5EF4-FFF2-40B4-BE49-F238E27FC236}">
                <a16:creationId xmlns:a16="http://schemas.microsoft.com/office/drawing/2014/main" id="{6A41E644-DE47-8E50-4FAB-93B11643B561}"/>
              </a:ext>
            </a:extLst>
          </p:cNvPr>
          <p:cNvPicPr>
            <a:picLocks noChangeAspect="1"/>
          </p:cNvPicPr>
          <p:nvPr/>
        </p:nvPicPr>
        <p:blipFill>
          <a:blip r:embed="rId2"/>
          <a:srcRect l="63460" t="77709" r="13634" b="962"/>
          <a:stretch>
            <a:fillRect/>
          </a:stretch>
        </p:blipFill>
        <p:spPr>
          <a:xfrm>
            <a:off x="12852222" y="14288866"/>
            <a:ext cx="628369" cy="276428"/>
          </a:xfrm>
          <a:prstGeom prst="rect">
            <a:avLst/>
          </a:prstGeom>
        </p:spPr>
      </p:pic>
    </p:spTree>
    <p:extLst>
      <p:ext uri="{BB962C8B-B14F-4D97-AF65-F5344CB8AC3E}">
        <p14:creationId xmlns:p14="http://schemas.microsoft.com/office/powerpoint/2010/main" val="1270496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04C7-DD89-9BBC-5A8E-4CCCC34B365E}"/>
              </a:ext>
            </a:extLst>
          </p:cNvPr>
          <p:cNvSpPr>
            <a:spLocks noGrp="1"/>
          </p:cNvSpPr>
          <p:nvPr>
            <p:ph type="title"/>
          </p:nvPr>
        </p:nvSpPr>
        <p:spPr/>
        <p:txBody>
          <a:bodyPr/>
          <a:lstStyle/>
          <a:p>
            <a:pPr algn="r" rtl="1"/>
            <a:r>
              <a:rPr lang="ar-YE" dirty="0">
                <a:latin typeface="Calibri" panose="020F0502020204030204" pitchFamily="34" charset="0"/>
                <a:cs typeface="Calibri" panose="020F0502020204030204" pitchFamily="34" charset="0"/>
              </a:rPr>
              <a:t>الإشعار بالتسجيل </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A0D2958-6488-46D4-057D-E913179DDC80}"/>
              </a:ext>
            </a:extLst>
          </p:cNvPr>
          <p:cNvSpPr>
            <a:spLocks noGrp="1"/>
          </p:cNvSpPr>
          <p:nvPr>
            <p:ph idx="1"/>
          </p:nvPr>
        </p:nvSpPr>
        <p:spPr>
          <a:xfrm>
            <a:off x="1097280" y="2048934"/>
            <a:ext cx="10058400" cy="3820160"/>
          </a:xfrm>
        </p:spPr>
        <p:txBody>
          <a:bodyPr vert="horz" lIns="0" tIns="45720" rIns="0" bIns="45720" rtlCol="0" anchor="t">
            <a:normAutofit/>
          </a:bodyPr>
          <a:lstStyle/>
          <a:p>
            <a:pPr algn="r" rtl="1"/>
            <a:r>
              <a:rPr lang="ar-YE" sz="2400" dirty="0">
                <a:latin typeface="Calibri" panose="020F0502020204030204" pitchFamily="34" charset="0"/>
                <a:cs typeface="Calibri" panose="020F0502020204030204" pitchFamily="34" charset="0"/>
              </a:rPr>
              <a:t>سيتم تسجيل هذا الاجتماع، وقد تقوم إدارة الحفاظ على الموارد الطبيعية والترفيه و/أو المكتب التنفيذي لشؤون الطاقة والبيئة بنشر الفيديوهات المرئية أو الصور الثابتة أو التسجيلات الصوتية و/أو نصوص المحادثة. </a:t>
            </a:r>
            <a:br>
              <a:rPr lang="en-US" sz="2400" dirty="0">
                <a:latin typeface="Calibri" panose="020F0502020204030204" pitchFamily="34" charset="0"/>
                <a:cs typeface="Calibri" panose="020F0502020204030204" pitchFamily="34" charset="0"/>
              </a:rPr>
            </a:br>
            <a:br>
              <a:rPr lang="en-US" sz="2400" dirty="0">
                <a:latin typeface="Calibri" panose="020F0502020204030204" pitchFamily="34" charset="0"/>
                <a:cs typeface="Calibri" panose="020F0502020204030204" pitchFamily="34" charset="0"/>
              </a:rPr>
            </a:br>
            <a:r>
              <a:rPr lang="ar-YE" sz="2400" dirty="0">
                <a:latin typeface="Calibri" panose="020F0502020204030204" pitchFamily="34" charset="0"/>
                <a:cs typeface="Calibri" panose="020F0502020204030204" pitchFamily="34" charset="0"/>
              </a:rPr>
              <a:t>بمواصلة المشاركة في هذا الاجتماع الافتراضي، فإنك توافق على أن تكون جزءًا من هذه الفعالية التي سيتم تسجيلها. وقد تُعامل التسجيلات ونصوص المحادثة على أنها سجلات عامة. </a:t>
            </a:r>
            <a:endParaRPr lang="en-US" sz="2400"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75846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lstStyle/>
          <a:p>
            <a:pPr algn="r" rtl="1"/>
            <a:r>
              <a:rPr lang="ar-SA" dirty="0">
                <a:latin typeface="Calibri" panose="020F0502020204030204" pitchFamily="34" charset="0"/>
                <a:cs typeface="Calibri" panose="020F0502020204030204" pitchFamily="34" charset="0"/>
              </a:rPr>
              <a:t>إرشادات استخدام منصة </a:t>
            </a:r>
            <a:r>
              <a:rPr lang="en-US" dirty="0">
                <a:latin typeface="Calibri" panose="020F0502020204030204" pitchFamily="34" charset="0"/>
                <a:cs typeface="Calibri" panose="020F0502020204030204" pitchFamily="34" charset="0"/>
              </a:rPr>
              <a:t>Zoom</a:t>
            </a: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rmAutofit/>
          </a:bodyPr>
          <a:lstStyle/>
          <a:p>
            <a:pPr marL="571500" indent="-571500" algn="r" rtl="1">
              <a:buClr>
                <a:srgbClr val="004B24"/>
              </a:buClr>
              <a:buFont typeface="Wingdings" panose="020F0502020204030204" pitchFamily="34" charset="0"/>
              <a:buChar char="§"/>
            </a:pPr>
            <a:r>
              <a:rPr lang="ar-YE" sz="2800" dirty="0">
                <a:latin typeface="Aptos Narrow"/>
                <a:ea typeface="+mn-lt"/>
                <a:cs typeface="+mn-lt"/>
              </a:rPr>
              <a:t>ستتوفر خاصية الدردشة لتمكين المشاركين من تقديم الملاحظات وطرح الأسئلة (مع العلم أنها قد تُدرج ضمن السجل العام)</a:t>
            </a:r>
            <a:endParaRPr lang="en-US" sz="2800" dirty="0">
              <a:latin typeface="Aptos Narrow"/>
              <a:ea typeface="+mn-lt"/>
              <a:cs typeface="+mn-lt"/>
            </a:endParaRPr>
          </a:p>
          <a:p>
            <a:pPr marL="571500" indent="-571500" algn="r" rtl="1">
              <a:buClr>
                <a:srgbClr val="004B24"/>
              </a:buClr>
              <a:buFont typeface="Wingdings" panose="020F0502020204030204" pitchFamily="34" charset="0"/>
              <a:buChar char="§"/>
            </a:pPr>
            <a:r>
              <a:rPr lang="ar-YE" sz="2800" dirty="0">
                <a:latin typeface="Aptos Narrow"/>
                <a:ea typeface="+mn-lt"/>
                <a:cs typeface="+mn-lt"/>
              </a:rPr>
              <a:t>يُرجى عدم استخدام خاصية الرسائل الخاصة</a:t>
            </a:r>
            <a:endParaRPr lang="en-US" sz="2800" dirty="0">
              <a:latin typeface="Aptos Narrow"/>
              <a:ea typeface="+mn-lt"/>
              <a:cs typeface="+mn-lt"/>
            </a:endParaRPr>
          </a:p>
          <a:p>
            <a:pPr marL="571500" indent="-571500" algn="r" rtl="1">
              <a:buClr>
                <a:srgbClr val="004B24"/>
              </a:buClr>
              <a:buFont typeface="Wingdings" panose="020F0502020204030204" pitchFamily="34" charset="0"/>
              <a:buChar char="§"/>
            </a:pPr>
            <a:r>
              <a:rPr lang="ar-YE" sz="2800" dirty="0">
                <a:latin typeface="Aptos Narrow"/>
                <a:ea typeface="+mn-lt"/>
                <a:cs typeface="+mn-lt"/>
              </a:rPr>
              <a:t>يُرجى كتم صوت الميكروفون ما لم تكن بصدد التحدث، وذلك للحد من الضوضاء الخلفية</a:t>
            </a:r>
            <a:endParaRPr lang="en-US" sz="2800" dirty="0">
              <a:latin typeface="Aptos Narrow"/>
              <a:ea typeface="Calibri" panose="020F0502020204030204"/>
              <a:cs typeface="Calibri" panose="020F0502020204030204"/>
            </a:endParaRPr>
          </a:p>
          <a:p>
            <a:endParaRPr lang="en-US" dirty="0">
              <a:ea typeface="Calibri" panose="020F0502020204030204"/>
              <a:cs typeface="Calibri" panose="020F0502020204030204"/>
            </a:endParaRPr>
          </a:p>
        </p:txBody>
      </p:sp>
    </p:spTree>
    <p:extLst>
      <p:ext uri="{BB962C8B-B14F-4D97-AF65-F5344CB8AC3E}">
        <p14:creationId xmlns:p14="http://schemas.microsoft.com/office/powerpoint/2010/main" val="64182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lstStyle/>
          <a:p>
            <a:pPr algn="r" rtl="1"/>
            <a:r>
              <a:rPr lang="en-US" dirty="0">
                <a:latin typeface="Calibri" panose="020F0502020204030204" pitchFamily="34" charset="0"/>
                <a:ea typeface="Calibri Light"/>
                <a:cs typeface="Calibri" panose="020F0502020204030204" pitchFamily="34" charset="0"/>
              </a:rPr>
              <a:t> </a:t>
            </a:r>
            <a:r>
              <a:rPr lang="ar-YE" dirty="0">
                <a:latin typeface="Calibri" panose="020F0502020204030204" pitchFamily="34" charset="0"/>
                <a:ea typeface="Calibri Light"/>
                <a:cs typeface="Calibri" panose="020F0502020204030204" pitchFamily="34" charset="0"/>
              </a:rPr>
              <a:t>تسجيل الحضور </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1097280" y="1665869"/>
            <a:ext cx="5464894" cy="4573710"/>
          </a:xfrm>
        </p:spPr>
        <p:txBody>
          <a:bodyPr vert="horz" lIns="0" tIns="45720" rIns="0" bIns="45720" rtlCol="0" anchor="t">
            <a:noAutofit/>
          </a:bodyPr>
          <a:lstStyle/>
          <a:p>
            <a:pPr marL="384175" marR="0" indent="-182880" algn="r" rtl="1">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latin typeface="Aptos Narrow"/>
                <a:ea typeface="+mn-lt"/>
                <a:cs typeface="+mn-lt"/>
              </a:rPr>
              <a:t>Massachusetts Bicycle Coalition, Inc.</a:t>
            </a:r>
            <a:r>
              <a:rPr lang="ar-SA" sz="1600" b="1" dirty="0">
                <a:solidFill>
                  <a:schemeClr val="tx1"/>
                </a:solidFill>
                <a:latin typeface="Calibri" panose="020F0502020204030204" pitchFamily="34" charset="0"/>
                <a:cs typeface="Calibri" panose="020F0502020204030204" pitchFamily="34" charset="0"/>
              </a:rPr>
              <a:t>: </a:t>
            </a:r>
            <a:r>
              <a:rPr lang="en-US" sz="1600" dirty="0">
                <a:solidFill>
                  <a:schemeClr val="tx1"/>
                </a:solidFill>
                <a:latin typeface="Calibri" panose="020F0502020204030204" pitchFamily="34" charset="0"/>
                <a:cs typeface="Calibri" panose="020F0502020204030204" pitchFamily="34" charset="0"/>
              </a:rPr>
              <a:t>Galen Mook</a:t>
            </a:r>
            <a:r>
              <a:rPr lang="ar-SA" sz="1600" dirty="0">
                <a:solidFill>
                  <a:schemeClr val="tx1"/>
                </a:solidFill>
                <a:latin typeface="Calibri" panose="020F0502020204030204" pitchFamily="34" charset="0"/>
                <a:cs typeface="Calibri" panose="020F0502020204030204" pitchFamily="34" charset="0"/>
              </a:rPr>
              <a:t>، المدير التنفيذي </a:t>
            </a:r>
            <a:endParaRPr lang="ar-YE" sz="1600" dirty="0">
              <a:solidFill>
                <a:schemeClr val="tx1"/>
              </a:solidFill>
              <a:latin typeface="Calibri" panose="020F0502020204030204" pitchFamily="34"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latin typeface="Aptos Narrow"/>
                <a:ea typeface="+mn-lt"/>
                <a:cs typeface="+mn-lt"/>
              </a:rPr>
              <a:t>Charles River Conservancy, Inc.</a:t>
            </a:r>
            <a:r>
              <a:rPr lang="ar-SA" sz="1600" b="1" dirty="0">
                <a:solidFill>
                  <a:schemeClr val="tx1"/>
                </a:solidFill>
                <a:latin typeface="Calibri" panose="020F0502020204030204" pitchFamily="34" charset="0"/>
                <a:cs typeface="Calibri" panose="020F0502020204030204" pitchFamily="34" charset="0"/>
              </a:rPr>
              <a:t>: </a:t>
            </a:r>
            <a:r>
              <a:rPr lang="en-US" sz="1600" dirty="0">
                <a:solidFill>
                  <a:schemeClr val="tx1"/>
                </a:solidFill>
                <a:latin typeface="Calibri" panose="020F0502020204030204" pitchFamily="34" charset="0"/>
                <a:cs typeface="Calibri" panose="020F0502020204030204" pitchFamily="34" charset="0"/>
              </a:rPr>
              <a:t>Laura Jasinski</a:t>
            </a:r>
            <a:r>
              <a:rPr lang="ar-SA" sz="1600" dirty="0">
                <a:solidFill>
                  <a:schemeClr val="tx1"/>
                </a:solidFill>
                <a:latin typeface="Calibri" panose="020F0502020204030204" pitchFamily="34" charset="0"/>
                <a:cs typeface="Calibri" panose="020F0502020204030204" pitchFamily="34" charset="0"/>
              </a:rPr>
              <a:t>، المديرة التنفيذية </a:t>
            </a:r>
            <a:endParaRPr lang="ar-YE" sz="1600" b="1" dirty="0">
              <a:solidFill>
                <a:schemeClr val="tx1"/>
              </a:solidFill>
              <a:latin typeface="Calibri" panose="020F0502020204030204" pitchFamily="34" charset="0"/>
              <a:cs typeface="Calibri" panose="020F0502020204030204" pitchFamily="34" charset="0"/>
            </a:endParaRPr>
          </a:p>
          <a:p>
            <a:pPr marL="384175" marR="0"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مجموعة </a:t>
            </a:r>
            <a:r>
              <a:rPr lang="en-US" sz="1600" b="1" dirty="0">
                <a:solidFill>
                  <a:schemeClr val="tx1"/>
                </a:solidFill>
                <a:latin typeface="Calibri" panose="020F0502020204030204" pitchFamily="34" charset="0"/>
                <a:cs typeface="Calibri" panose="020F0502020204030204" pitchFamily="34" charset="0"/>
              </a:rPr>
              <a:t>Mothers Out Front</a:t>
            </a:r>
            <a:r>
              <a:rPr lang="ar-SA" sz="1600" b="1" dirty="0">
                <a:solidFill>
                  <a:schemeClr val="tx1"/>
                </a:solidFill>
                <a:latin typeface="Calibri" panose="020F0502020204030204" pitchFamily="34" charset="0"/>
                <a:cs typeface="Calibri" panose="020F0502020204030204" pitchFamily="34" charset="0"/>
              </a:rPr>
              <a:t> </a:t>
            </a:r>
            <a:r>
              <a:rPr lang="en-US" sz="1600" b="1" dirty="0">
                <a:solidFill>
                  <a:schemeClr val="tx1"/>
                </a:solidFill>
                <a:latin typeface="Calibri" panose="020F0502020204030204" pitchFamily="34" charset="0"/>
                <a:cs typeface="Calibri" panose="020F0502020204030204" pitchFamily="34" charset="0"/>
              </a:rPr>
              <a:t>Cambridge</a:t>
            </a:r>
            <a:r>
              <a:rPr lang="ar-SA" sz="1600" b="1" dirty="0">
                <a:solidFill>
                  <a:schemeClr val="tx1"/>
                </a:solidFill>
                <a:latin typeface="Calibri" panose="020F0502020204030204" pitchFamily="34" charset="0"/>
                <a:cs typeface="Calibri" panose="020F0502020204030204" pitchFamily="34" charset="0"/>
              </a:rPr>
              <a:t>: </a:t>
            </a:r>
            <a:r>
              <a:rPr lang="en-US" sz="1600" dirty="0">
                <a:solidFill>
                  <a:schemeClr val="tx1"/>
                </a:solidFill>
                <a:latin typeface="Calibri" panose="020F0502020204030204" pitchFamily="34" charset="0"/>
                <a:cs typeface="Calibri" panose="020F0502020204030204" pitchFamily="34" charset="0"/>
              </a:rPr>
              <a:t>Angela DeSousa</a:t>
            </a:r>
            <a:r>
              <a:rPr lang="ar-SA" sz="1600" dirty="0">
                <a:solidFill>
                  <a:schemeClr val="tx1"/>
                </a:solidFill>
                <a:latin typeface="Calibri" panose="020F0502020204030204" pitchFamily="34" charset="0"/>
                <a:cs typeface="Calibri" panose="020F0502020204030204" pitchFamily="34" charset="0"/>
              </a:rPr>
              <a:t>، عضوة في الفريق القيادي </a:t>
            </a:r>
            <a:endParaRPr lang="ar-YE" sz="1600" dirty="0">
              <a:solidFill>
                <a:schemeClr val="tx1"/>
              </a:solidFill>
              <a:latin typeface="Calibri" panose="020F0502020204030204" pitchFamily="34"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مؤسسة</a:t>
            </a:r>
            <a:r>
              <a:rPr lang="ar-YE" sz="1600" b="1" dirty="0">
                <a:solidFill>
                  <a:schemeClr val="tx1"/>
                </a:solidFill>
                <a:latin typeface="Calibri" panose="020F0502020204030204" pitchFamily="34" charset="0"/>
                <a:cs typeface="Calibri" panose="020F0502020204030204" pitchFamily="34" charset="0"/>
              </a:rPr>
              <a:t> </a:t>
            </a:r>
            <a:r>
              <a:rPr lang="en-US" sz="1600" b="1" dirty="0">
                <a:solidFill>
                  <a:schemeClr val="tx1"/>
                </a:solidFill>
                <a:latin typeface="Calibri" panose="020F0502020204030204" pitchFamily="34" charset="0"/>
                <a:cs typeface="Calibri" panose="020F0502020204030204" pitchFamily="34" charset="0"/>
              </a:rPr>
              <a:t>The People for Riverbend Park Trust</a:t>
            </a:r>
            <a:r>
              <a:rPr lang="ar-YE" sz="1600" b="1" dirty="0">
                <a:solidFill>
                  <a:schemeClr val="tx1"/>
                </a:solidFill>
                <a:latin typeface="Calibri" panose="020F0502020204030204" pitchFamily="34" charset="0"/>
                <a:cs typeface="Calibri" panose="020F0502020204030204" pitchFamily="34" charset="0"/>
              </a:rPr>
              <a:t>:</a:t>
            </a:r>
          </a:p>
          <a:p>
            <a:pPr marL="201295" indent="0" algn="r" rtl="1">
              <a:lnSpc>
                <a:spcPct val="120000"/>
              </a:lnSpc>
              <a:spcBef>
                <a:spcPts val="0"/>
              </a:spcBef>
              <a:spcAft>
                <a:spcPts val="0"/>
              </a:spcAft>
              <a:buClr>
                <a:srgbClr val="004B24"/>
              </a:buClr>
              <a:buNone/>
            </a:pPr>
            <a:r>
              <a:rPr lang="ar-YE" sz="1600" b="1" dirty="0">
                <a:solidFill>
                  <a:schemeClr val="tx1"/>
                </a:solidFill>
                <a:latin typeface="Calibri" panose="020F0502020204030204" pitchFamily="34" charset="0"/>
                <a:cs typeface="Calibri" panose="020F0502020204030204" pitchFamily="34" charset="0"/>
              </a:rPr>
              <a:t>   </a:t>
            </a:r>
            <a:r>
              <a:rPr lang="ar-SA" sz="1600" b="1" dirty="0">
                <a:solidFill>
                  <a:schemeClr val="tx1"/>
                </a:solidFill>
                <a:latin typeface="Calibri" panose="020F0502020204030204" pitchFamily="34" charset="0"/>
                <a:cs typeface="Calibri" panose="020F0502020204030204" pitchFamily="34" charset="0"/>
              </a:rPr>
              <a:t> </a:t>
            </a:r>
            <a:r>
              <a:rPr lang="en-US" sz="1600" dirty="0">
                <a:solidFill>
                  <a:schemeClr val="tx1"/>
                </a:solidFill>
                <a:latin typeface="Calibri" panose="020F0502020204030204" pitchFamily="34" charset="0"/>
                <a:cs typeface="Calibri" panose="020F0502020204030204" pitchFamily="34" charset="0"/>
              </a:rPr>
              <a:t>Franziska "Fran" Amacher</a:t>
            </a:r>
            <a:r>
              <a:rPr lang="ar-SA" sz="1600" dirty="0">
                <a:solidFill>
                  <a:schemeClr val="tx1"/>
                </a:solidFill>
                <a:latin typeface="Calibri" panose="020F0502020204030204" pitchFamily="34" charset="0"/>
                <a:cs typeface="Calibri" panose="020F0502020204030204" pitchFamily="34" charset="0"/>
              </a:rPr>
              <a:t>، عضوة مجلس الأمناء </a:t>
            </a:r>
            <a:endParaRPr lang="ar-YE" sz="1600" dirty="0">
              <a:solidFill>
                <a:schemeClr val="tx1"/>
              </a:solidFill>
              <a:latin typeface="Calibri" panose="020F0502020204030204" pitchFamily="34" charset="0"/>
              <a:cs typeface="Calibri" panose="020F0502020204030204" pitchFamily="34" charset="0"/>
            </a:endParaRPr>
          </a:p>
          <a:p>
            <a:pPr marL="384175" marR="0"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حضور فردي: </a:t>
            </a:r>
            <a:r>
              <a:rPr lang="en-US" sz="1600" dirty="0">
                <a:solidFill>
                  <a:schemeClr val="tx1"/>
                </a:solidFill>
                <a:latin typeface="Calibri" panose="020F0502020204030204" pitchFamily="34" charset="0"/>
                <a:cs typeface="Calibri" panose="020F0502020204030204" pitchFamily="34" charset="0"/>
              </a:rPr>
              <a:t>Lawrence Adkins </a:t>
            </a:r>
            <a:endParaRPr lang="ar-YE" sz="1600" dirty="0">
              <a:solidFill>
                <a:schemeClr val="tx1"/>
              </a:solidFill>
              <a:latin typeface="Calibri" panose="020F0502020204030204" pitchFamily="34"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حضور فردي: </a:t>
            </a:r>
            <a:r>
              <a:rPr lang="en-US" sz="1600" dirty="0">
                <a:solidFill>
                  <a:schemeClr val="tx1"/>
                </a:solidFill>
                <a:latin typeface="Calibri" panose="020F0502020204030204" pitchFamily="34" charset="0"/>
                <a:cs typeface="Calibri" panose="020F0502020204030204" pitchFamily="34" charset="0"/>
              </a:rPr>
              <a:t>Sheila Headley-Burwell</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حضور فردي: </a:t>
            </a:r>
            <a:r>
              <a:rPr lang="en-US" sz="1600" dirty="0">
                <a:solidFill>
                  <a:schemeClr val="tx1"/>
                </a:solidFill>
                <a:latin typeface="Calibri" panose="020F0502020204030204" pitchFamily="34" charset="0"/>
                <a:cs typeface="Calibri" panose="020F0502020204030204" pitchFamily="34" charset="0"/>
              </a:rPr>
              <a:t>Steven Miller</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حضور فردي: </a:t>
            </a:r>
            <a:r>
              <a:rPr lang="en-US" sz="1600" dirty="0">
                <a:solidFill>
                  <a:schemeClr val="tx1"/>
                </a:solidFill>
                <a:latin typeface="Calibri" panose="020F0502020204030204" pitchFamily="34" charset="0"/>
                <a:cs typeface="Calibri" panose="020F0502020204030204" pitchFamily="34" charset="0"/>
              </a:rPr>
              <a:t>Thomas Leonard</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حضور فردي: </a:t>
            </a:r>
            <a:r>
              <a:rPr lang="en-US" sz="1600" dirty="0">
                <a:solidFill>
                  <a:schemeClr val="tx1"/>
                </a:solidFill>
                <a:latin typeface="Calibri" panose="020F0502020204030204" pitchFamily="34" charset="0"/>
                <a:cs typeface="Calibri" panose="020F0502020204030204" pitchFamily="34" charset="0"/>
              </a:rPr>
              <a:t>Denise Haynes</a:t>
            </a: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حضور فردي: </a:t>
            </a:r>
            <a:r>
              <a:rPr lang="en-US" sz="1600" dirty="0">
                <a:solidFill>
                  <a:schemeClr val="tx1"/>
                </a:solidFill>
                <a:latin typeface="Calibri" panose="020F0502020204030204" pitchFamily="34" charset="0"/>
                <a:cs typeface="Calibri" panose="020F0502020204030204" pitchFamily="34" charset="0"/>
              </a:rPr>
              <a:t>David</a:t>
            </a:r>
            <a:r>
              <a:rPr lang="en-US" sz="1600" b="1" dirty="0">
                <a:solidFill>
                  <a:schemeClr val="tx1"/>
                </a:solidFill>
                <a:latin typeface="Calibri" panose="020F0502020204030204" pitchFamily="34" charset="0"/>
                <a:cs typeface="Calibri" panose="020F0502020204030204" pitchFamily="34" charset="0"/>
              </a:rPr>
              <a:t> </a:t>
            </a:r>
            <a:r>
              <a:rPr lang="en-US" sz="1600" dirty="0">
                <a:solidFill>
                  <a:schemeClr val="tx1"/>
                </a:solidFill>
                <a:latin typeface="Calibri" panose="020F0502020204030204" pitchFamily="34" charset="0"/>
                <a:cs typeface="Calibri" panose="020F0502020204030204" pitchFamily="34" charset="0"/>
              </a:rPr>
              <a:t>English</a:t>
            </a:r>
          </a:p>
          <a:p>
            <a:pPr marL="384175" indent="-182880" algn="r" rtl="1">
              <a:lnSpc>
                <a:spcPct val="120000"/>
              </a:lnSpc>
              <a:spcBef>
                <a:spcPts val="0"/>
              </a:spcBef>
              <a:spcAft>
                <a:spcPts val="0"/>
              </a:spcAft>
              <a:buClr>
                <a:srgbClr val="004B24"/>
              </a:buClr>
              <a:buFont typeface="Wingdings" panose="020F0502020204030204" pitchFamily="34" charset="0"/>
              <a:buChar char="§"/>
            </a:pPr>
            <a:endParaRPr lang="en-US" sz="1600" b="1" dirty="0">
              <a:solidFill>
                <a:schemeClr val="tx1"/>
              </a:solidFill>
              <a:latin typeface="Calibri" panose="020F0502020204030204" pitchFamily="34" charset="0"/>
              <a:cs typeface="Calibri" panose="020F0502020204030204" pitchFamily="34" charset="0"/>
            </a:endParaRPr>
          </a:p>
          <a:p>
            <a:pPr marL="384175" marR="0" indent="-182880" algn="r" rtl="1">
              <a:lnSpc>
                <a:spcPct val="120000"/>
              </a:lnSpc>
              <a:spcBef>
                <a:spcPts val="0"/>
              </a:spcBef>
              <a:spcAft>
                <a:spcPts val="0"/>
              </a:spcAft>
              <a:buClr>
                <a:srgbClr val="004B24"/>
              </a:buClr>
              <a:buFont typeface="Wingdings" panose="020F0502020204030204" pitchFamily="34" charset="0"/>
              <a:buChar char="§"/>
            </a:pPr>
            <a:endParaRPr lang="en-US" sz="1600" b="1" dirty="0">
              <a:solidFill>
                <a:schemeClr val="tx1"/>
              </a:solidFill>
              <a:latin typeface="Calibri" panose="020F0502020204030204" pitchFamily="34"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endParaRPr lang="en-US" sz="1600" dirty="0">
              <a:solidFill>
                <a:schemeClr val="tx1"/>
              </a:solidFill>
              <a:latin typeface="Calibri" panose="020F0502020204030204" pitchFamily="34" charset="0"/>
              <a:cs typeface="Calibri" panose="020F0502020204030204" pitchFamily="34" charset="0"/>
            </a:endParaRPr>
          </a:p>
          <a:p>
            <a:pPr marL="384175" marR="0" indent="-182880" algn="r" rtl="1">
              <a:lnSpc>
                <a:spcPct val="120000"/>
              </a:lnSpc>
              <a:spcBef>
                <a:spcPts val="0"/>
              </a:spcBef>
              <a:spcAft>
                <a:spcPts val="0"/>
              </a:spcAft>
              <a:buClr>
                <a:srgbClr val="004B24"/>
              </a:buClr>
              <a:buFont typeface="Wingdings" panose="020F0502020204030204" pitchFamily="34" charset="0"/>
              <a:buChar char="§"/>
            </a:pPr>
            <a:endParaRPr lang="en-US" sz="1600" dirty="0">
              <a:solidFill>
                <a:schemeClr val="tx1"/>
              </a:solidFill>
              <a:latin typeface="Calibri" panose="020F0502020204030204" pitchFamily="34"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endParaRPr lang="en-US" sz="1600" dirty="0">
              <a:solidFill>
                <a:schemeClr val="tx1"/>
              </a:solidFill>
              <a:latin typeface="Calibri" panose="020F0502020204030204" pitchFamily="34" charset="0"/>
              <a:cs typeface="Calibri" panose="020F0502020204030204" pitchFamily="34" charset="0"/>
            </a:endParaRPr>
          </a:p>
          <a:p>
            <a:pPr marL="384175" marR="0" indent="-182880" algn="r" rtl="1">
              <a:lnSpc>
                <a:spcPct val="120000"/>
              </a:lnSpc>
              <a:spcBef>
                <a:spcPts val="0"/>
              </a:spcBef>
              <a:spcAft>
                <a:spcPts val="0"/>
              </a:spcAft>
              <a:buClr>
                <a:srgbClr val="004B24"/>
              </a:buClr>
              <a:buFont typeface="Wingdings" panose="020F0502020204030204" pitchFamily="34" charset="0"/>
              <a:buChar char="§"/>
            </a:pPr>
            <a:endParaRPr lang="en-US" sz="1600" dirty="0">
              <a:solidFill>
                <a:schemeClr val="tx1"/>
              </a:solidFill>
              <a:latin typeface="Calibri" panose="020F0502020204030204" pitchFamily="34"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endParaRPr lang="en-US" sz="1700" dirty="0">
              <a:solidFill>
                <a:schemeClr val="tx1"/>
              </a:solidFill>
              <a:latin typeface="Aptos Narrow"/>
            </a:endParaRPr>
          </a:p>
        </p:txBody>
      </p:sp>
      <p:sp>
        <p:nvSpPr>
          <p:cNvPr id="5" name="Content Placeholder 2">
            <a:extLst>
              <a:ext uri="{FF2B5EF4-FFF2-40B4-BE49-F238E27FC236}">
                <a16:creationId xmlns:a16="http://schemas.microsoft.com/office/drawing/2014/main" id="{90CC0AC1-D072-2F30-C89B-BB83919E70CE}"/>
              </a:ext>
            </a:extLst>
          </p:cNvPr>
          <p:cNvSpPr txBox="1">
            <a:spLocks/>
          </p:cNvSpPr>
          <p:nvPr/>
        </p:nvSpPr>
        <p:spPr>
          <a:xfrm>
            <a:off x="6656439" y="1746757"/>
            <a:ext cx="5059046"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الرئيسة المشاركة عن </a:t>
            </a:r>
            <a:r>
              <a:rPr lang="en-US" sz="1600" b="1" dirty="0">
                <a:solidFill>
                  <a:schemeClr val="tx1"/>
                </a:solidFill>
                <a:latin typeface="Calibri" panose="020F0502020204030204" pitchFamily="34" charset="0"/>
                <a:ea typeface="Times New Roman" panose="02020603050405020304" pitchFamily="18" charset="0"/>
                <a:cs typeface="Calibri" panose="020F0502020204030204" pitchFamily="34" charset="0"/>
              </a:rPr>
              <a:t>EEA</a:t>
            </a:r>
            <a:r>
              <a:rPr lang="ar-SA" sz="1600" dirty="0">
                <a:solidFill>
                  <a:schemeClr val="tx1"/>
                </a:solidFill>
                <a:latin typeface="Calibri" panose="020F0502020204030204" pitchFamily="34" charset="0"/>
                <a:ea typeface="Times New Roman" panose="02020603050405020304" pitchFamily="18" charset="0"/>
                <a:cs typeface="Calibri" panose="020F0502020204030204" pitchFamily="34" charset="0"/>
              </a:rPr>
              <a:t> (أمانة شؤون الطاقة والبيئة):</a:t>
            </a:r>
            <a:r>
              <a:rPr lang="ar-YE" sz="1600" dirty="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lang="en-US" sz="1600" dirty="0">
                <a:solidFill>
                  <a:schemeClr val="tx1"/>
                </a:solidFill>
                <a:latin typeface="Calibri" panose="020F0502020204030204" pitchFamily="34" charset="0"/>
                <a:ea typeface="Times New Roman" panose="02020603050405020304" pitchFamily="18" charset="0"/>
                <a:cs typeface="Calibri" panose="020F0502020204030204" pitchFamily="34" charset="0"/>
              </a:rPr>
              <a:t>María Belén Power</a:t>
            </a:r>
            <a:r>
              <a:rPr lang="ar-SA" sz="1600" dirty="0">
                <a:solidFill>
                  <a:schemeClr val="tx1"/>
                </a:solidFill>
                <a:latin typeface="Calibri" panose="020F0502020204030204" pitchFamily="34" charset="0"/>
                <a:ea typeface="Times New Roman" panose="02020603050405020304" pitchFamily="18" charset="0"/>
                <a:cs typeface="Calibri" panose="020F0502020204030204" pitchFamily="34" charset="0"/>
              </a:rPr>
              <a:t>، وكيلة الوزارة لشؤون العدالة البيئية والإنصاف</a:t>
            </a:r>
            <a:endParaRPr lang="ar-YE" sz="1600" dirty="0">
              <a:solidFill>
                <a:schemeClr val="tx1"/>
              </a:solidFill>
              <a:latin typeface="Calibri" panose="020F0502020204030204" pitchFamily="34" charset="0"/>
              <a:ea typeface="Times New Roman" panose="02020603050405020304" pitchFamily="18"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الرئيسة المشاركة عن </a:t>
            </a:r>
            <a:r>
              <a:rPr lang="en-US" sz="1600" b="1" dirty="0">
                <a:solidFill>
                  <a:schemeClr val="tx1"/>
                </a:solidFill>
                <a:latin typeface="Calibri" panose="020F0502020204030204" pitchFamily="34" charset="0"/>
                <a:cs typeface="Calibri" panose="020F0502020204030204" pitchFamily="34" charset="0"/>
              </a:rPr>
              <a:t>DCR</a:t>
            </a:r>
            <a:r>
              <a:rPr lang="ar-SA" sz="1600" b="1" dirty="0">
                <a:solidFill>
                  <a:schemeClr val="tx1"/>
                </a:solidFill>
                <a:latin typeface="Calibri" panose="020F0502020204030204" pitchFamily="34" charset="0"/>
                <a:cs typeface="Calibri" panose="020F0502020204030204" pitchFamily="34" charset="0"/>
              </a:rPr>
              <a:t> </a:t>
            </a:r>
            <a:r>
              <a:rPr lang="ar-SA" sz="1600" dirty="0">
                <a:solidFill>
                  <a:schemeClr val="tx1"/>
                </a:solidFill>
                <a:latin typeface="Calibri" panose="020F0502020204030204" pitchFamily="34" charset="0"/>
                <a:cs typeface="Calibri" panose="020F0502020204030204" pitchFamily="34" charset="0"/>
              </a:rPr>
              <a:t>(إدارة الحفاظ على الموارد الطبيعية والترفيه): </a:t>
            </a:r>
            <a:r>
              <a:rPr lang="en-US" sz="1600" dirty="0">
                <a:solidFill>
                  <a:schemeClr val="tx1"/>
                </a:solidFill>
                <a:latin typeface="Calibri" panose="020F0502020204030204" pitchFamily="34" charset="0"/>
                <a:cs typeface="Calibri" panose="020F0502020204030204" pitchFamily="34" charset="0"/>
              </a:rPr>
              <a:t>Nicole LaChapelle</a:t>
            </a:r>
            <a:r>
              <a:rPr lang="ar-SA" sz="1600" dirty="0">
                <a:solidFill>
                  <a:schemeClr val="tx1"/>
                </a:solidFill>
                <a:latin typeface="Calibri" panose="020F0502020204030204" pitchFamily="34" charset="0"/>
                <a:cs typeface="Calibri" panose="020F0502020204030204" pitchFamily="34" charset="0"/>
              </a:rPr>
              <a:t>، المفوضة </a:t>
            </a:r>
            <a:endParaRPr lang="ar-YE" sz="1600" dirty="0">
              <a:solidFill>
                <a:schemeClr val="tx1"/>
              </a:solidFill>
              <a:latin typeface="Calibri" panose="020F0502020204030204" pitchFamily="34" charset="0"/>
              <a:cs typeface="Calibri" panose="020F0502020204030204" pitchFamily="34" charset="0"/>
            </a:endParaRPr>
          </a:p>
          <a:p>
            <a:pPr marL="384175" marR="0"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مدير مكتب المناخ والصحة البيئية بوزارة الصحة العامة، أو من ينوب عنه: </a:t>
            </a:r>
            <a:r>
              <a:rPr lang="en-US" sz="1600" dirty="0">
                <a:solidFill>
                  <a:schemeClr val="tx1"/>
                </a:solidFill>
                <a:latin typeface="Calibri" panose="020F0502020204030204" pitchFamily="34" charset="0"/>
                <a:cs typeface="Calibri" panose="020F0502020204030204" pitchFamily="34" charset="0"/>
              </a:rPr>
              <a:t>Logan Bailey</a:t>
            </a:r>
            <a:r>
              <a:rPr lang="ar-SA" sz="1600" dirty="0">
                <a:solidFill>
                  <a:schemeClr val="tx1"/>
                </a:solidFill>
                <a:latin typeface="Calibri" panose="020F0502020204030204" pitchFamily="34" charset="0"/>
                <a:cs typeface="Calibri" panose="020F0502020204030204" pitchFamily="34" charset="0"/>
              </a:rPr>
              <a:t>، كبير العلماء، قسم علم السموم، مكتب المناخ والصحة البيئية، وزارة الصحة العامة </a:t>
            </a:r>
            <a:endParaRPr lang="ar-YE" sz="1600" dirty="0">
              <a:solidFill>
                <a:schemeClr val="tx1"/>
              </a:solidFill>
              <a:latin typeface="Calibri" panose="020F0502020204030204" pitchFamily="34"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en-US" sz="1600" b="1" dirty="0">
                <a:solidFill>
                  <a:schemeClr val="tx1"/>
                </a:solidFill>
                <a:latin typeface="Calibri" panose="020F0502020204030204" pitchFamily="34" charset="0"/>
                <a:cs typeface="Calibri" panose="020F0502020204030204" pitchFamily="34" charset="0"/>
              </a:rPr>
              <a:t>Cambridge Health Alliance</a:t>
            </a:r>
            <a:r>
              <a:rPr lang="ar-SA" sz="1600" b="1" dirty="0">
                <a:solidFill>
                  <a:schemeClr val="tx1"/>
                </a:solidFill>
                <a:latin typeface="Calibri" panose="020F0502020204030204" pitchFamily="34" charset="0"/>
                <a:cs typeface="Calibri" panose="020F0502020204030204" pitchFamily="34" charset="0"/>
              </a:rPr>
              <a:t>: </a:t>
            </a:r>
            <a:r>
              <a:rPr lang="en-US" sz="1600" dirty="0">
                <a:solidFill>
                  <a:schemeClr val="tx1"/>
                </a:solidFill>
                <a:latin typeface="Calibri" panose="020F0502020204030204" pitchFamily="34" charset="0"/>
                <a:cs typeface="Calibri" panose="020F0502020204030204" pitchFamily="34" charset="0"/>
              </a:rPr>
              <a:t>Derrick Neal</a:t>
            </a:r>
            <a:r>
              <a:rPr lang="ar-SA" sz="1600" dirty="0">
                <a:solidFill>
                  <a:schemeClr val="tx1"/>
                </a:solidFill>
                <a:latin typeface="Calibri" panose="020F0502020204030204" pitchFamily="34" charset="0"/>
                <a:cs typeface="Calibri" panose="020F0502020204030204" pitchFamily="34" charset="0"/>
              </a:rPr>
              <a:t>، كبير مسؤولي الصحة العامة، مدينة </a:t>
            </a:r>
            <a:r>
              <a:rPr lang="en-US" sz="1600" dirty="0">
                <a:solidFill>
                  <a:schemeClr val="tx1"/>
                </a:solidFill>
                <a:latin typeface="Calibri" panose="020F0502020204030204" pitchFamily="34" charset="0"/>
                <a:cs typeface="Calibri" panose="020F0502020204030204" pitchFamily="34" charset="0"/>
              </a:rPr>
              <a:t>Cambridge </a:t>
            </a:r>
            <a:endParaRPr lang="ar-YE" sz="1600" dirty="0">
              <a:solidFill>
                <a:schemeClr val="tx1"/>
              </a:solidFill>
              <a:latin typeface="Calibri" panose="020F0502020204030204" pitchFamily="34" charset="0"/>
              <a:cs typeface="Calibri" panose="020F0502020204030204" pitchFamily="34" charset="0"/>
            </a:endParaRPr>
          </a:p>
          <a:p>
            <a:pPr marL="384175" marR="0"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هيئة إعادة تطوير </a:t>
            </a:r>
            <a:r>
              <a:rPr lang="en-US" sz="1600" b="1" dirty="0">
                <a:solidFill>
                  <a:schemeClr val="tx1"/>
                </a:solidFill>
                <a:latin typeface="Calibri" panose="020F0502020204030204" pitchFamily="34" charset="0"/>
                <a:cs typeface="Calibri" panose="020F0502020204030204" pitchFamily="34" charset="0"/>
              </a:rPr>
              <a:t>Cambridge</a:t>
            </a:r>
            <a:r>
              <a:rPr lang="ar-SA" sz="1600" b="1" dirty="0">
                <a:solidFill>
                  <a:schemeClr val="tx1"/>
                </a:solidFill>
                <a:latin typeface="Calibri" panose="020F0502020204030204" pitchFamily="34" charset="0"/>
                <a:cs typeface="Calibri" panose="020F0502020204030204" pitchFamily="34" charset="0"/>
              </a:rPr>
              <a:t>: </a:t>
            </a:r>
            <a:r>
              <a:rPr lang="en-US" sz="1600" dirty="0">
                <a:solidFill>
                  <a:schemeClr val="tx1"/>
                </a:solidFill>
                <a:latin typeface="Calibri" panose="020F0502020204030204" pitchFamily="34" charset="0"/>
                <a:cs typeface="Calibri" panose="020F0502020204030204" pitchFamily="34" charset="0"/>
              </a:rPr>
              <a:t>Kyle Vangel</a:t>
            </a:r>
            <a:r>
              <a:rPr lang="ar-SA" sz="1600" dirty="0">
                <a:solidFill>
                  <a:schemeClr val="tx1"/>
                </a:solidFill>
                <a:latin typeface="Calibri" panose="020F0502020204030204" pitchFamily="34" charset="0"/>
                <a:cs typeface="Calibri" panose="020F0502020204030204" pitchFamily="34" charset="0"/>
              </a:rPr>
              <a:t>، مدير المشاريع والتخطيط </a:t>
            </a:r>
            <a:endParaRPr lang="ar-YE" sz="1600" dirty="0">
              <a:solidFill>
                <a:schemeClr val="tx1"/>
              </a:solidFill>
              <a:latin typeface="Calibri" panose="020F0502020204030204" pitchFamily="34"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فرع </a:t>
            </a:r>
            <a:r>
              <a:rPr lang="en-US" sz="1600" b="1" dirty="0">
                <a:solidFill>
                  <a:schemeClr val="tx1"/>
                </a:solidFill>
                <a:latin typeface="Calibri" panose="020F0502020204030204" pitchFamily="34" charset="0"/>
                <a:cs typeface="Calibri" panose="020F0502020204030204" pitchFamily="34" charset="0"/>
              </a:rPr>
              <a:t>Cambridge</a:t>
            </a:r>
            <a:r>
              <a:rPr lang="ar-SA" sz="1600" b="1" dirty="0">
                <a:solidFill>
                  <a:schemeClr val="tx1"/>
                </a:solidFill>
                <a:latin typeface="Calibri" panose="020F0502020204030204" pitchFamily="34" charset="0"/>
                <a:cs typeface="Calibri" panose="020F0502020204030204" pitchFamily="34" charset="0"/>
              </a:rPr>
              <a:t> لجمعية </a:t>
            </a:r>
            <a:r>
              <a:rPr lang="en-US" sz="1600" b="1" dirty="0">
                <a:solidFill>
                  <a:schemeClr val="tx1"/>
                </a:solidFill>
                <a:latin typeface="Calibri" panose="020F0502020204030204" pitchFamily="34" charset="0"/>
                <a:cs typeface="Calibri" panose="020F0502020204030204" pitchFamily="34" charset="0"/>
              </a:rPr>
              <a:t>NAACP</a:t>
            </a:r>
            <a:r>
              <a:rPr lang="ar-SA" sz="1600" b="1" dirty="0">
                <a:solidFill>
                  <a:schemeClr val="tx1"/>
                </a:solidFill>
                <a:latin typeface="Calibri" panose="020F0502020204030204" pitchFamily="34" charset="0"/>
                <a:cs typeface="Calibri" panose="020F0502020204030204" pitchFamily="34" charset="0"/>
              </a:rPr>
              <a:t> (الجمعية الوطنية لتعزيز حقوق ذوي البشرة السمراء): </a:t>
            </a:r>
            <a:r>
              <a:rPr lang="en-US" sz="1600" dirty="0">
                <a:solidFill>
                  <a:schemeClr val="tx1"/>
                </a:solidFill>
                <a:latin typeface="Calibri" panose="020F0502020204030204" pitchFamily="34" charset="0"/>
                <a:cs typeface="Calibri" panose="020F0502020204030204" pitchFamily="34" charset="0"/>
              </a:rPr>
              <a:t>Ken Reeves</a:t>
            </a:r>
            <a:r>
              <a:rPr lang="ar-SA" sz="1600" dirty="0">
                <a:solidFill>
                  <a:schemeClr val="tx1"/>
                </a:solidFill>
                <a:latin typeface="Calibri" panose="020F0502020204030204" pitchFamily="34" charset="0"/>
                <a:cs typeface="Calibri" panose="020F0502020204030204" pitchFamily="34" charset="0"/>
              </a:rPr>
              <a:t>، الرئيس </a:t>
            </a:r>
            <a:endParaRPr lang="ar-YE" sz="1600" dirty="0">
              <a:solidFill>
                <a:schemeClr val="tx1"/>
              </a:solidFill>
              <a:latin typeface="Calibri" panose="020F0502020204030204" pitchFamily="34" charset="0"/>
              <a:cs typeface="Calibri" panose="020F0502020204030204" pitchFamily="34" charset="0"/>
            </a:endParaRPr>
          </a:p>
          <a:p>
            <a:pPr marL="384175" marR="0" indent="-182880" algn="r" rtl="1">
              <a:lnSpc>
                <a:spcPct val="120000"/>
              </a:lnSpc>
              <a:spcBef>
                <a:spcPts val="0"/>
              </a:spcBef>
              <a:spcAft>
                <a:spcPts val="0"/>
              </a:spcAft>
              <a:buClr>
                <a:srgbClr val="004B24"/>
              </a:buClr>
              <a:buFont typeface="Wingdings" panose="020F0502020204030204" pitchFamily="34" charset="0"/>
              <a:buChar char="§"/>
            </a:pPr>
            <a:r>
              <a:rPr lang="ar-SA" sz="1600" b="1" dirty="0">
                <a:solidFill>
                  <a:schemeClr val="tx1"/>
                </a:solidFill>
                <a:latin typeface="Calibri" panose="020F0502020204030204" pitchFamily="34" charset="0"/>
                <a:cs typeface="Calibri" panose="020F0502020204030204" pitchFamily="34" charset="0"/>
              </a:rPr>
              <a:t> </a:t>
            </a:r>
            <a:r>
              <a:rPr lang="en-US" sz="1600" b="1" dirty="0">
                <a:solidFill>
                  <a:schemeClr val="tx1"/>
                </a:solidFill>
                <a:latin typeface="Calibri" panose="020F0502020204030204" pitchFamily="34" charset="0"/>
                <a:cs typeface="Calibri" panose="020F0502020204030204" pitchFamily="34" charset="0"/>
              </a:rPr>
              <a:t>Cambridge Black Pastors Alliance, Inc.</a:t>
            </a:r>
            <a:r>
              <a:rPr lang="ar-YE" sz="1600" b="1" dirty="0">
                <a:solidFill>
                  <a:schemeClr val="tx1"/>
                </a:solidFill>
                <a:latin typeface="Calibri" panose="020F0502020204030204" pitchFamily="34" charset="0"/>
                <a:cs typeface="Calibri" panose="020F0502020204030204" pitchFamily="34" charset="0"/>
              </a:rPr>
              <a:t>:</a:t>
            </a:r>
            <a:r>
              <a:rPr lang="ar-SA" sz="1600" b="1" dirty="0">
                <a:solidFill>
                  <a:schemeClr val="tx1"/>
                </a:solidFill>
                <a:latin typeface="Calibri" panose="020F0502020204030204" pitchFamily="34" charset="0"/>
                <a:cs typeface="Calibri" panose="020F0502020204030204" pitchFamily="34" charset="0"/>
              </a:rPr>
              <a:t> </a:t>
            </a:r>
            <a:endParaRPr lang="en-US" sz="1600" b="1" dirty="0">
              <a:solidFill>
                <a:schemeClr val="tx1"/>
              </a:solidFill>
              <a:latin typeface="Calibri" panose="020F0502020204030204" pitchFamily="34" charset="0"/>
              <a:cs typeface="Calibri" panose="020F0502020204030204" pitchFamily="34" charset="0"/>
            </a:endParaRPr>
          </a:p>
          <a:p>
            <a:pPr marL="201295" marR="0" indent="0" algn="r" rtl="1">
              <a:lnSpc>
                <a:spcPct val="120000"/>
              </a:lnSpc>
              <a:spcBef>
                <a:spcPts val="0"/>
              </a:spcBef>
              <a:spcAft>
                <a:spcPts val="0"/>
              </a:spcAft>
              <a:buClr>
                <a:srgbClr val="004B24"/>
              </a:buClr>
              <a:buNone/>
            </a:pPr>
            <a:r>
              <a:rPr lang="en-US" sz="1600" b="1" dirty="0">
                <a:solidFill>
                  <a:schemeClr val="tx1"/>
                </a:solidFill>
                <a:latin typeface="Calibri" panose="020F0502020204030204" pitchFamily="34" charset="0"/>
                <a:cs typeface="Calibri" panose="020F0502020204030204" pitchFamily="34" charset="0"/>
              </a:rPr>
              <a:t>   </a:t>
            </a:r>
            <a:r>
              <a:rPr lang="ar-SA" sz="1600" b="1" dirty="0">
                <a:solidFill>
                  <a:schemeClr val="tx1"/>
                </a:solidFill>
                <a:latin typeface="Calibri" panose="020F0502020204030204" pitchFamily="34" charset="0"/>
                <a:cs typeface="Calibri" panose="020F0502020204030204" pitchFamily="34" charset="0"/>
              </a:rPr>
              <a:t> </a:t>
            </a:r>
            <a:r>
              <a:rPr lang="en-US" sz="1600" dirty="0">
                <a:solidFill>
                  <a:schemeClr val="tx1"/>
                </a:solidFill>
                <a:latin typeface="Calibri" panose="020F0502020204030204" pitchFamily="34" charset="0"/>
                <a:cs typeface="Calibri" panose="020F0502020204030204" pitchFamily="34" charset="0"/>
              </a:rPr>
              <a:t>Jeremy D. Battle</a:t>
            </a:r>
            <a:r>
              <a:rPr lang="ar-SA" sz="1600" dirty="0">
                <a:solidFill>
                  <a:schemeClr val="tx1"/>
                </a:solidFill>
                <a:latin typeface="Calibri" panose="020F0502020204030204" pitchFamily="34" charset="0"/>
                <a:cs typeface="Calibri" panose="020F0502020204030204" pitchFamily="34" charset="0"/>
              </a:rPr>
              <a:t>، قس، كنيسة </a:t>
            </a:r>
            <a:r>
              <a:rPr lang="en-US" sz="1600" dirty="0">
                <a:solidFill>
                  <a:schemeClr val="tx1"/>
                </a:solidFill>
                <a:latin typeface="Calibri" panose="020F0502020204030204" pitchFamily="34" charset="0"/>
                <a:cs typeface="Calibri" panose="020F0502020204030204" pitchFamily="34" charset="0"/>
              </a:rPr>
              <a:t>Western Avenue </a:t>
            </a:r>
          </a:p>
          <a:p>
            <a:pPr marL="384175" indent="-182880" algn="r" rtl="1">
              <a:lnSpc>
                <a:spcPct val="120000"/>
              </a:lnSpc>
              <a:spcBef>
                <a:spcPts val="0"/>
              </a:spcBef>
              <a:spcAft>
                <a:spcPts val="0"/>
              </a:spcAft>
              <a:buClr>
                <a:srgbClr val="004B24"/>
              </a:buClr>
              <a:buFont typeface="Wingdings" panose="020F0502020204030204" pitchFamily="34" charset="0"/>
              <a:buChar char="§"/>
            </a:pPr>
            <a:endParaRPr lang="en-US" sz="1600" dirty="0">
              <a:solidFill>
                <a:schemeClr val="tx1"/>
              </a:solidFill>
              <a:latin typeface="Calibri" panose="020F0502020204030204" pitchFamily="34" charset="0"/>
              <a:cs typeface="Calibri" panose="020F0502020204030204" pitchFamily="34" charset="0"/>
            </a:endParaRPr>
          </a:p>
          <a:p>
            <a:pPr marL="384175" marR="0" indent="-182880" algn="r" rtl="1">
              <a:lnSpc>
                <a:spcPct val="120000"/>
              </a:lnSpc>
              <a:spcBef>
                <a:spcPts val="0"/>
              </a:spcBef>
              <a:spcAft>
                <a:spcPts val="0"/>
              </a:spcAft>
              <a:buClr>
                <a:srgbClr val="004B24"/>
              </a:buClr>
              <a:buFont typeface="Wingdings" panose="020F0502020204030204" pitchFamily="34" charset="0"/>
              <a:buChar char="§"/>
            </a:pPr>
            <a:endParaRPr lang="en-US" sz="1700" dirty="0">
              <a:solidFill>
                <a:schemeClr val="tx1"/>
              </a:solidFill>
              <a:latin typeface="Calibri" panose="020F0502020204030204" pitchFamily="34"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endParaRPr lang="en-US" sz="1700" dirty="0">
              <a:latin typeface="Calibri" panose="020F0502020204030204" pitchFamily="34" charset="0"/>
              <a:cs typeface="Calibri" panose="020F0502020204030204" pitchFamily="34" charset="0"/>
            </a:endParaRPr>
          </a:p>
          <a:p>
            <a:pPr marL="384175" marR="0" indent="-182880" algn="r" rtl="1">
              <a:lnSpc>
                <a:spcPct val="120000"/>
              </a:lnSpc>
              <a:spcBef>
                <a:spcPts val="0"/>
              </a:spcBef>
              <a:spcAft>
                <a:spcPts val="0"/>
              </a:spcAft>
              <a:buClr>
                <a:srgbClr val="004B24"/>
              </a:buClr>
              <a:buFont typeface="Wingdings" panose="020F0502020204030204" pitchFamily="34" charset="0"/>
              <a:buChar char="§"/>
            </a:pPr>
            <a:endParaRPr lang="en-US" sz="1700" dirty="0">
              <a:latin typeface="Calibri" panose="020F0502020204030204" pitchFamily="34"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endParaRPr lang="en-US" sz="1700" dirty="0">
              <a:latin typeface="Calibri" panose="020F0502020204030204" pitchFamily="34" charset="0"/>
              <a:cs typeface="Calibri" panose="020F0502020204030204" pitchFamily="34" charset="0"/>
            </a:endParaRPr>
          </a:p>
          <a:p>
            <a:pPr marL="384175" indent="-182880" algn="r" rtl="1">
              <a:lnSpc>
                <a:spcPct val="120000"/>
              </a:lnSpc>
              <a:spcBef>
                <a:spcPts val="0"/>
              </a:spcBef>
              <a:spcAft>
                <a:spcPts val="0"/>
              </a:spcAft>
              <a:buClr>
                <a:srgbClr val="004B24"/>
              </a:buClr>
              <a:buFont typeface="Wingdings" panose="020F0502020204030204" pitchFamily="34" charset="0"/>
              <a:buChar char="§"/>
            </a:pPr>
            <a:endParaRPr lang="en-US" sz="1700"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2318505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lstStyle/>
          <a:p>
            <a:pPr algn="r" rtl="1"/>
            <a:r>
              <a:rPr lang="ar-YE" dirty="0">
                <a:latin typeface="Calibri" panose="020F0502020204030204" pitchFamily="34" charset="0"/>
                <a:cs typeface="Calibri" panose="020F0502020204030204" pitchFamily="34" charset="0"/>
              </a:rPr>
              <a:t>معايير عمل فريق العمل </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1051788" y="1950512"/>
            <a:ext cx="10333967" cy="4046107"/>
          </a:xfrm>
        </p:spPr>
        <p:txBody>
          <a:bodyPr vert="horz" lIns="0" tIns="45720" rIns="0" bIns="45720" rtlCol="0" anchor="t">
            <a:noAutofit/>
          </a:bodyPr>
          <a:lstStyle/>
          <a:p>
            <a:pPr marL="383540" lvl="1" algn="r" rtl="1">
              <a:lnSpc>
                <a:spcPct val="100000"/>
              </a:lnSpc>
              <a:spcBef>
                <a:spcPts val="400"/>
              </a:spcBef>
              <a:buClr>
                <a:srgbClr val="004B24"/>
              </a:buClr>
              <a:buFont typeface="Wingdings" panose="05000000000000000000" pitchFamily="2" charset="2"/>
              <a:buChar char="§"/>
            </a:pPr>
            <a:r>
              <a:rPr lang="ar-YE" sz="2000" dirty="0">
                <a:solidFill>
                  <a:schemeClr val="tx1"/>
                </a:solidFill>
                <a:latin typeface="Calibri" panose="020F0502020204030204" pitchFamily="34" charset="0"/>
                <a:cs typeface="Calibri" panose="020F0502020204030204" pitchFamily="34" charset="0"/>
              </a:rPr>
              <a:t>ستُعلن جميع الاجتماعات بشكل علني وفقًا لقانون الاجتماعات المفتوحة. </a:t>
            </a:r>
          </a:p>
          <a:p>
            <a:pPr marL="383540" lvl="1" algn="r" rtl="1">
              <a:lnSpc>
                <a:spcPct val="100000"/>
              </a:lnSpc>
              <a:spcBef>
                <a:spcPts val="400"/>
              </a:spcBef>
              <a:buClr>
                <a:srgbClr val="004B24"/>
              </a:buClr>
              <a:buFont typeface="Wingdings" panose="05000000000000000000" pitchFamily="2" charset="2"/>
              <a:buChar char="§"/>
            </a:pPr>
            <a:r>
              <a:rPr lang="ar-YE" sz="2000" dirty="0">
                <a:solidFill>
                  <a:schemeClr val="tx1"/>
                </a:solidFill>
                <a:latin typeface="Calibri" panose="020F0502020204030204" pitchFamily="34" charset="0"/>
                <a:cs typeface="Calibri" panose="020F0502020204030204" pitchFamily="34" charset="0"/>
              </a:rPr>
              <a:t>ستُوزَّع محاور الاجتماع قبل الاجتماع بما لا يقل عن 48 ساعة، مع تحديد الموضوعات المطروحة للنقاش بوضوح. </a:t>
            </a:r>
          </a:p>
          <a:p>
            <a:pPr marL="383540" lvl="1" algn="r" rtl="1">
              <a:lnSpc>
                <a:spcPct val="100000"/>
              </a:lnSpc>
              <a:spcBef>
                <a:spcPts val="400"/>
              </a:spcBef>
              <a:buClr>
                <a:srgbClr val="004B24"/>
              </a:buClr>
              <a:buFont typeface="Wingdings" panose="05000000000000000000" pitchFamily="2" charset="2"/>
              <a:buChar char="§"/>
            </a:pPr>
            <a:r>
              <a:rPr lang="ar-YE" sz="2000" dirty="0">
                <a:solidFill>
                  <a:schemeClr val="tx1"/>
                </a:solidFill>
                <a:latin typeface="Calibri" panose="020F0502020204030204" pitchFamily="34" charset="0"/>
                <a:cs typeface="Calibri" panose="020F0502020204030204" pitchFamily="34" charset="0"/>
              </a:rPr>
              <a:t>ستُتاح محاضر الاجتماعات بشكل علني خلال فترة زمنية مناسبة. </a:t>
            </a:r>
          </a:p>
          <a:p>
            <a:pPr marL="383540" lvl="1" algn="r" rtl="1">
              <a:lnSpc>
                <a:spcPct val="100000"/>
              </a:lnSpc>
              <a:spcBef>
                <a:spcPts val="400"/>
              </a:spcBef>
              <a:buClr>
                <a:srgbClr val="004B24"/>
              </a:buClr>
              <a:buFont typeface="Wingdings" panose="05000000000000000000" pitchFamily="2" charset="2"/>
              <a:buChar char="§"/>
            </a:pPr>
            <a:r>
              <a:rPr lang="ar-YE" sz="2000" dirty="0">
                <a:solidFill>
                  <a:schemeClr val="tx1"/>
                </a:solidFill>
                <a:latin typeface="Calibri" panose="020F0502020204030204" pitchFamily="34" charset="0"/>
                <a:cs typeface="Calibri" panose="020F0502020204030204" pitchFamily="34" charset="0"/>
              </a:rPr>
              <a:t>لن تُجرى أيّ مداولات أو تُتخذ أيّ قرارات خارج الاجتماعات المعلنة رسميًا. </a:t>
            </a:r>
          </a:p>
          <a:p>
            <a:pPr marL="383540" lvl="1" algn="r" rtl="1">
              <a:lnSpc>
                <a:spcPct val="100000"/>
              </a:lnSpc>
              <a:spcBef>
                <a:spcPts val="400"/>
              </a:spcBef>
              <a:buClr>
                <a:srgbClr val="004B24"/>
              </a:buClr>
              <a:buFont typeface="Wingdings" panose="05000000000000000000" pitchFamily="2" charset="2"/>
              <a:buChar char="§"/>
            </a:pPr>
            <a:r>
              <a:rPr lang="ar-YE" sz="2000" dirty="0">
                <a:solidFill>
                  <a:schemeClr val="tx1"/>
                </a:solidFill>
                <a:latin typeface="Calibri" panose="020F0502020204030204" pitchFamily="34" charset="0"/>
                <a:cs typeface="Calibri" panose="020F0502020204030204" pitchFamily="34" charset="0"/>
              </a:rPr>
              <a:t>سيلتزم الأعضاء بالاستماع باهتمام واحترام لجميع المتحدثين، بما في ذلك آراء غير الأعضاء. </a:t>
            </a:r>
          </a:p>
          <a:p>
            <a:pPr marL="383540" lvl="1" algn="r" rtl="1">
              <a:lnSpc>
                <a:spcPct val="100000"/>
              </a:lnSpc>
              <a:spcBef>
                <a:spcPts val="400"/>
              </a:spcBef>
              <a:buClr>
                <a:srgbClr val="004B24"/>
              </a:buClr>
              <a:buFont typeface="Wingdings" panose="05000000000000000000" pitchFamily="2" charset="2"/>
              <a:buChar char="§"/>
            </a:pPr>
            <a:r>
              <a:rPr lang="ar-YE" sz="2000" dirty="0">
                <a:solidFill>
                  <a:schemeClr val="tx1"/>
                </a:solidFill>
                <a:latin typeface="Calibri" panose="020F0502020204030204" pitchFamily="34" charset="0"/>
                <a:cs typeface="Calibri" panose="020F0502020204030204" pitchFamily="34" charset="0"/>
              </a:rPr>
              <a:t>سيُعبّر عن الاختلافات في الرأي بطريقة بنّاءة، مع التركيز على الأفكار لا الأشخاص. </a:t>
            </a:r>
          </a:p>
          <a:p>
            <a:pPr marL="383540" lvl="1" algn="r" rtl="1">
              <a:lnSpc>
                <a:spcPct val="100000"/>
              </a:lnSpc>
              <a:spcBef>
                <a:spcPts val="400"/>
              </a:spcBef>
              <a:buClr>
                <a:srgbClr val="004B24"/>
              </a:buClr>
              <a:buFont typeface="Wingdings" panose="05000000000000000000" pitchFamily="2" charset="2"/>
              <a:buChar char="§"/>
            </a:pPr>
            <a:r>
              <a:rPr lang="ar-YE" sz="2000" dirty="0">
                <a:solidFill>
                  <a:schemeClr val="tx1"/>
                </a:solidFill>
                <a:latin typeface="Calibri" panose="020F0502020204030204" pitchFamily="34" charset="0"/>
                <a:cs typeface="Calibri" panose="020F0502020204030204" pitchFamily="34" charset="0"/>
              </a:rPr>
              <a:t>سيُقلّل من المقاطعات لضمان مشاركة عادلة، تحت إشراف الرؤساء المشاركين. </a:t>
            </a:r>
          </a:p>
          <a:p>
            <a:pPr marL="383540" lvl="1" algn="r" rtl="1">
              <a:lnSpc>
                <a:spcPct val="100000"/>
              </a:lnSpc>
              <a:spcBef>
                <a:spcPts val="400"/>
              </a:spcBef>
              <a:buClr>
                <a:srgbClr val="004B24"/>
              </a:buClr>
              <a:buFont typeface="Wingdings" panose="05000000000000000000" pitchFamily="2" charset="2"/>
              <a:buChar char="§"/>
            </a:pPr>
            <a:r>
              <a:rPr lang="ar-YE" sz="2000" dirty="0">
                <a:solidFill>
                  <a:schemeClr val="tx1"/>
                </a:solidFill>
                <a:latin typeface="Calibri" panose="020F0502020204030204" pitchFamily="34" charset="0"/>
                <a:cs typeface="Calibri" panose="020F0502020204030204" pitchFamily="34" charset="0"/>
              </a:rPr>
              <a:t>سيُخصص وقت محدد لملاحظات غير الأعضاء، مع توضيح مدة المشاركة وطريقة إجرائها. </a:t>
            </a:r>
          </a:p>
          <a:p>
            <a:pPr marL="383540" lvl="1" algn="r" rtl="1">
              <a:lnSpc>
                <a:spcPct val="100000"/>
              </a:lnSpc>
              <a:spcBef>
                <a:spcPts val="400"/>
              </a:spcBef>
              <a:buClr>
                <a:srgbClr val="004B24"/>
              </a:buClr>
              <a:buFont typeface="Wingdings" panose="05000000000000000000" pitchFamily="2" charset="2"/>
              <a:buChar char="§"/>
            </a:pPr>
            <a:r>
              <a:rPr lang="ar-YE" sz="2000" dirty="0">
                <a:solidFill>
                  <a:schemeClr val="tx1"/>
                </a:solidFill>
                <a:latin typeface="Calibri" panose="020F0502020204030204" pitchFamily="34" charset="0"/>
                <a:cs typeface="Calibri" panose="020F0502020204030204" pitchFamily="34" charset="0"/>
              </a:rPr>
              <a:t>ستُؤخذ ملاحظات غير الأعضاء بعين الاعتبار ضمن عملية اتخاذ القرار. </a:t>
            </a:r>
            <a:endParaRPr lang="en-US" sz="20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9520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lstStyle/>
          <a:p>
            <a:pPr algn="r" rtl="1"/>
            <a:r>
              <a:rPr lang="ar-YE" dirty="0">
                <a:latin typeface="Calibri" panose="020F0502020204030204" pitchFamily="34" charset="0"/>
                <a:cs typeface="Calibri" panose="020F0502020204030204" pitchFamily="34" charset="0"/>
              </a:rPr>
              <a:t>معايير عمل فريق العمل (تكملة)</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354284" y="1902599"/>
            <a:ext cx="10990996" cy="4398674"/>
          </a:xfrm>
        </p:spPr>
        <p:txBody>
          <a:bodyPr vert="horz" lIns="0" tIns="45720" rIns="0" bIns="45720" rtlCol="0" anchor="t">
            <a:noAutofit/>
          </a:bodyPr>
          <a:lstStyle/>
          <a:p>
            <a:pPr marL="383540" lvl="1" algn="r" rtl="1">
              <a:buClr>
                <a:srgbClr val="004B24"/>
              </a:buClr>
              <a:buFont typeface="Wingdings" panose="05000000000000000000" pitchFamily="2" charset="2"/>
              <a:buChar char="§"/>
            </a:pPr>
            <a:r>
              <a:rPr lang="en-US" sz="2200" dirty="0">
                <a:solidFill>
                  <a:schemeClr val="tx1"/>
                </a:solidFill>
                <a:latin typeface="Calibri" panose="020F0502020204030204" pitchFamily="34" charset="0"/>
                <a:cs typeface="Calibri" panose="020F0502020204030204" pitchFamily="34" charset="0"/>
              </a:rPr>
              <a:t> </a:t>
            </a:r>
            <a:r>
              <a:rPr lang="ar-YE" sz="2200" dirty="0">
                <a:solidFill>
                  <a:schemeClr val="tx1"/>
                </a:solidFill>
                <a:latin typeface="Calibri" panose="020F0502020204030204" pitchFamily="34" charset="0"/>
                <a:cs typeface="Calibri" panose="020F0502020204030204" pitchFamily="34" charset="0"/>
              </a:rPr>
              <a:t>ستُوفّر خدمات الترجمة والتسهيلات اللغوية لضمان مشاركة الجميع بشكل شامل. </a:t>
            </a:r>
          </a:p>
          <a:p>
            <a:pPr marL="383540" lvl="1" algn="r" rtl="1">
              <a:buClr>
                <a:srgbClr val="004B24"/>
              </a:buClr>
              <a:buFont typeface="Wingdings" panose="05000000000000000000" pitchFamily="2" charset="2"/>
              <a:buChar char="§"/>
            </a:pPr>
            <a:r>
              <a:rPr lang="ar-YE" sz="2200" dirty="0">
                <a:solidFill>
                  <a:schemeClr val="tx1"/>
                </a:solidFill>
                <a:latin typeface="Calibri" panose="020F0502020204030204" pitchFamily="34" charset="0"/>
                <a:cs typeface="Calibri" panose="020F0502020204030204" pitchFamily="34" charset="0"/>
              </a:rPr>
              <a:t>ستُعقد الاجتماعات في أماكن يسهل الوصول إليها أو عبر الإنترنت لتلبية احتياجات المشاركين المختلفة. </a:t>
            </a:r>
          </a:p>
          <a:p>
            <a:pPr marL="383540" lvl="1" algn="r" rtl="1">
              <a:buClr>
                <a:srgbClr val="004B24"/>
              </a:buClr>
              <a:buFont typeface="Wingdings" panose="05000000000000000000" pitchFamily="2" charset="2"/>
              <a:buChar char="§"/>
            </a:pPr>
            <a:r>
              <a:rPr lang="ar-YE" sz="2200" dirty="0">
                <a:solidFill>
                  <a:schemeClr val="tx1"/>
                </a:solidFill>
                <a:latin typeface="Calibri" panose="020F0502020204030204" pitchFamily="34" charset="0"/>
                <a:cs typeface="Calibri" panose="020F0502020204030204" pitchFamily="34" charset="0"/>
              </a:rPr>
              <a:t>ستُقدم المواد بلغة واضحة ومبسطة، مع توفير الترجمات اللازمة. </a:t>
            </a:r>
          </a:p>
          <a:p>
            <a:pPr marL="383540" lvl="1" algn="r" rtl="1">
              <a:buClr>
                <a:srgbClr val="004B24"/>
              </a:buClr>
              <a:buFont typeface="Wingdings" panose="05000000000000000000" pitchFamily="2" charset="2"/>
              <a:buChar char="§"/>
            </a:pPr>
            <a:r>
              <a:rPr lang="ar-YE" sz="2200" dirty="0">
                <a:solidFill>
                  <a:schemeClr val="tx1"/>
                </a:solidFill>
                <a:latin typeface="Calibri" panose="020F0502020204030204" pitchFamily="34" charset="0"/>
                <a:cs typeface="Calibri" panose="020F0502020204030204" pitchFamily="34" charset="0"/>
              </a:rPr>
              <a:t>سيحرص الأعضاء على تمكين الأصوات من المجتمعات المتأثرة مباشرة والمهمشة تاريخيًا. </a:t>
            </a:r>
          </a:p>
          <a:p>
            <a:pPr marL="383540" lvl="1" algn="r" rtl="1">
              <a:buClr>
                <a:srgbClr val="004B24"/>
              </a:buClr>
              <a:buFont typeface="Wingdings" panose="05000000000000000000" pitchFamily="2" charset="2"/>
              <a:buChar char="§"/>
            </a:pPr>
            <a:r>
              <a:rPr lang="ar-YE" sz="2200" dirty="0">
                <a:solidFill>
                  <a:schemeClr val="tx1"/>
                </a:solidFill>
                <a:latin typeface="Calibri" panose="020F0502020204030204" pitchFamily="34" charset="0"/>
                <a:cs typeface="Calibri" panose="020F0502020204030204" pitchFamily="34" charset="0"/>
              </a:rPr>
              <a:t>سيراجع الأعضاء المواد مسبقًا ويأتون مستعدين للمشاركة بوعي وتفكير نقدي. </a:t>
            </a:r>
          </a:p>
          <a:p>
            <a:pPr marL="383540" lvl="1" algn="r" rtl="1">
              <a:buClr>
                <a:srgbClr val="004B24"/>
              </a:buClr>
              <a:buFont typeface="Wingdings" panose="05000000000000000000" pitchFamily="2" charset="2"/>
              <a:buChar char="§"/>
            </a:pPr>
            <a:r>
              <a:rPr lang="ar-YE" sz="2200" dirty="0">
                <a:solidFill>
                  <a:schemeClr val="tx1"/>
                </a:solidFill>
                <a:latin typeface="Calibri" panose="020F0502020204030204" pitchFamily="34" charset="0"/>
                <a:cs typeface="Calibri" panose="020F0502020204030204" pitchFamily="34" charset="0"/>
              </a:rPr>
              <a:t>يُتوقع الالتزام بالحضور في الوقت المحدد، وفي حال التعذر يجب إعلام الرؤساء المشاركين مسبقًا. ويمكن للأعضاء تفويض شخص آخر للحضور نيابة عنهم، لكن دون أن يكون له حق التصويت أو أيّ صفة رسمية ضمن فريق العمل. </a:t>
            </a:r>
          </a:p>
          <a:p>
            <a:pPr marL="383540" lvl="1" algn="r" rtl="1">
              <a:buClr>
                <a:srgbClr val="004B24"/>
              </a:buClr>
              <a:buFont typeface="Wingdings" panose="05000000000000000000" pitchFamily="2" charset="2"/>
              <a:buChar char="§"/>
            </a:pPr>
            <a:r>
              <a:rPr lang="ar-YE" sz="2200" dirty="0">
                <a:solidFill>
                  <a:schemeClr val="tx1"/>
                </a:solidFill>
                <a:latin typeface="Calibri" panose="020F0502020204030204" pitchFamily="34" charset="0"/>
                <a:cs typeface="Calibri" panose="020F0502020204030204" pitchFamily="34" charset="0"/>
              </a:rPr>
              <a:t>سيتم الإفصاح عن أيّ تضارب في المصالح والتعامل معه وفقًا للضوابط المعتمدة. </a:t>
            </a:r>
          </a:p>
          <a:p>
            <a:pPr marL="383540" lvl="1" algn="r" rtl="1">
              <a:buClr>
                <a:srgbClr val="004B24"/>
              </a:buClr>
              <a:buFont typeface="Wingdings" panose="05000000000000000000" pitchFamily="2" charset="2"/>
              <a:buChar char="§"/>
            </a:pPr>
            <a:r>
              <a:rPr lang="ar-YE" sz="2200" dirty="0">
                <a:solidFill>
                  <a:schemeClr val="tx1"/>
                </a:solidFill>
                <a:latin typeface="Calibri" panose="020F0502020204030204" pitchFamily="34" charset="0"/>
                <a:cs typeface="Calibri" panose="020F0502020204030204" pitchFamily="34" charset="0"/>
              </a:rPr>
              <a:t>ستُراجع هذه المعايير بشكل دوري لتلبية الاحتياجات المتجددة وسيتم أخذ الملاحظات بعين الاعتبار. </a:t>
            </a:r>
          </a:p>
          <a:p>
            <a:pPr marL="383540" lvl="1" algn="r" rtl="1">
              <a:buClr>
                <a:srgbClr val="004B24"/>
              </a:buClr>
              <a:buFont typeface="Wingdings" panose="05000000000000000000" pitchFamily="2" charset="2"/>
              <a:buChar char="§"/>
            </a:pPr>
            <a:r>
              <a:rPr lang="ar-YE" sz="2200" dirty="0">
                <a:solidFill>
                  <a:schemeClr val="tx1"/>
                </a:solidFill>
                <a:latin typeface="Calibri" panose="020F0502020204030204" pitchFamily="34" charset="0"/>
                <a:cs typeface="Calibri" panose="020F0502020204030204" pitchFamily="34" charset="0"/>
              </a:rPr>
              <a:t>يُشجّع الأعضاء على تقديم مقترحات لتحسين آليات الاجتماعات وتعزيز سهولة المشاركة.</a:t>
            </a:r>
            <a:endParaRPr lang="en-US" sz="2200" dirty="0">
              <a:solidFill>
                <a:schemeClr val="tx1"/>
              </a:solidFill>
              <a:latin typeface="Calibri" panose="020F0502020204030204" pitchFamily="34" charset="0"/>
              <a:cs typeface="Calibri" panose="020F0502020204030204" pitchFamily="34" charset="0"/>
            </a:endParaRPr>
          </a:p>
          <a:p>
            <a:pPr marL="383540" lvl="1">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ndParaRPr>
          </a:p>
        </p:txBody>
      </p:sp>
    </p:spTree>
    <p:extLst>
      <p:ext uri="{BB962C8B-B14F-4D97-AF65-F5344CB8AC3E}">
        <p14:creationId xmlns:p14="http://schemas.microsoft.com/office/powerpoint/2010/main" val="326066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p:txBody>
          <a:bodyPr/>
          <a:lstStyle/>
          <a:p>
            <a:pPr algn="r" rtl="1"/>
            <a:r>
              <a:rPr lang="ar-YE" dirty="0">
                <a:latin typeface="Calibri" panose="020F0502020204030204" pitchFamily="34" charset="0"/>
                <a:cs typeface="Calibri" panose="020F0502020204030204" pitchFamily="34" charset="0"/>
              </a:rPr>
              <a:t>جدول محاور الاجتماع </a:t>
            </a:r>
            <a:endParaRPr lang="en-US" dirty="0">
              <a:latin typeface="Calibri" panose="020F0502020204030204" pitchFamily="34" charset="0"/>
              <a:cs typeface="Calibri" panose="020F0502020204030204" pitchFamily="34" charset="0"/>
            </a:endParaRPr>
          </a:p>
        </p:txBody>
      </p:sp>
      <p:sp>
        <p:nvSpPr>
          <p:cNvPr id="5" name="Content Placeholder 2">
            <a:extLst>
              <a:ext uri="{FF2B5EF4-FFF2-40B4-BE49-F238E27FC236}">
                <a16:creationId xmlns:a16="http://schemas.microsoft.com/office/drawing/2014/main" id="{69C73ACE-61FC-A6E5-509B-9AFAC69E7415}"/>
              </a:ext>
            </a:extLst>
          </p:cNvPr>
          <p:cNvSpPr txBox="1">
            <a:spLocks/>
          </p:cNvSpPr>
          <p:nvPr/>
        </p:nvSpPr>
        <p:spPr>
          <a:xfrm>
            <a:off x="649519" y="1820633"/>
            <a:ext cx="10506161" cy="4286934"/>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lgn="r" rtl="1">
              <a:buClr>
                <a:srgbClr val="99CB38"/>
              </a:buClr>
              <a:buAutoNum type="arabicPeriod"/>
            </a:pPr>
            <a:r>
              <a:rPr lang="ar-YE" sz="1800" dirty="0">
                <a:solidFill>
                  <a:schemeClr val="tx1"/>
                </a:solidFill>
                <a:ea typeface="+mn-lt"/>
                <a:cs typeface="+mn-lt"/>
              </a:rPr>
              <a:t>الترحيب وتسجيل الحضور (المدة المقترحة: 10 دقائق) </a:t>
            </a:r>
          </a:p>
          <a:p>
            <a:pPr marL="457200" indent="-457200" algn="r" rtl="1">
              <a:buClr>
                <a:srgbClr val="99CB38"/>
              </a:buClr>
              <a:buAutoNum type="arabicPeriod"/>
            </a:pPr>
            <a:r>
              <a:rPr lang="ar-YE" sz="1800" dirty="0">
                <a:solidFill>
                  <a:schemeClr val="tx1"/>
                </a:solidFill>
                <a:ea typeface="+mn-lt"/>
                <a:cs typeface="+mn-lt"/>
              </a:rPr>
              <a:t>مراجعة نشرة مجموعة النقاش (المدة المقترحة: 15 دقيقة) </a:t>
            </a:r>
          </a:p>
          <a:p>
            <a:pPr marL="457200" indent="-457200" algn="r" rtl="1">
              <a:buClr>
                <a:srgbClr val="99CB38"/>
              </a:buClr>
              <a:buAutoNum type="arabicPeriod"/>
            </a:pPr>
            <a:r>
              <a:rPr lang="ar-YE" sz="1800" dirty="0">
                <a:solidFill>
                  <a:schemeClr val="tx1"/>
                </a:solidFill>
                <a:ea typeface="+mn-lt"/>
                <a:cs typeface="+mn-lt"/>
              </a:rPr>
              <a:t>مناقشة نشرة التوعية بالجلسة العامة (المدة المقترحة: 10 دقائق) </a:t>
            </a:r>
          </a:p>
          <a:p>
            <a:pPr marL="457200" indent="-457200" algn="r" rtl="1">
              <a:buClr>
                <a:srgbClr val="99CB38"/>
              </a:buClr>
              <a:buAutoNum type="arabicPeriod"/>
            </a:pPr>
            <a:r>
              <a:rPr lang="ar-YE" sz="1800" dirty="0">
                <a:solidFill>
                  <a:schemeClr val="tx1"/>
                </a:solidFill>
                <a:ea typeface="+mn-lt"/>
                <a:cs typeface="+mn-lt"/>
              </a:rPr>
              <a:t>مناقشة المسودة الأولية للتوصيات (المدة المقترحة: 40 دقيقة) </a:t>
            </a:r>
          </a:p>
          <a:p>
            <a:pPr marL="457200" indent="-457200" algn="r" rtl="1">
              <a:buClr>
                <a:srgbClr val="99CB38"/>
              </a:buClr>
              <a:buAutoNum type="arabicPeriod"/>
            </a:pPr>
            <a:r>
              <a:rPr lang="ar-YE" sz="1800" dirty="0">
                <a:solidFill>
                  <a:schemeClr val="tx1"/>
                </a:solidFill>
                <a:ea typeface="+mn-lt"/>
                <a:cs typeface="+mn-lt"/>
              </a:rPr>
              <a:t>معاينة جدول محاور الجلسة العامة والاستبيان الاستطلاعي المبدئي (المدة المقترحة: 10 دقائق) </a:t>
            </a:r>
          </a:p>
          <a:p>
            <a:pPr marL="457200" indent="-457200" algn="r" rtl="1">
              <a:buClr>
                <a:srgbClr val="99CB38"/>
              </a:buClr>
              <a:buAutoNum type="arabicPeriod"/>
            </a:pPr>
            <a:r>
              <a:rPr lang="ar-YE" sz="1800" dirty="0">
                <a:solidFill>
                  <a:schemeClr val="tx1"/>
                </a:solidFill>
                <a:ea typeface="+mn-lt"/>
                <a:cs typeface="+mn-lt"/>
              </a:rPr>
              <a:t>مراجعة محضر الاجتماع رقم 6 المُنعقد في 28 يناير [تصويت] (المدة المقترحة: 10 دقائق)</a:t>
            </a:r>
          </a:p>
          <a:p>
            <a:pPr marL="457200" indent="-457200" algn="r" rtl="1">
              <a:buClr>
                <a:srgbClr val="99CB38"/>
              </a:buClr>
              <a:buAutoNum type="arabicPeriod"/>
            </a:pPr>
            <a:r>
              <a:rPr lang="ar-YE" sz="1800" dirty="0">
                <a:solidFill>
                  <a:schemeClr val="tx1"/>
                </a:solidFill>
                <a:ea typeface="+mn-lt"/>
                <a:cs typeface="+mn-lt"/>
              </a:rPr>
              <a:t>مراجعة محضر الاجتماع رقم 7 المُنعقد في 24 فبراير [تصويت] (المدة المقترحة: 5 دقائق)</a:t>
            </a:r>
          </a:p>
          <a:p>
            <a:pPr marL="457200" indent="-457200" algn="r" rtl="1">
              <a:buClr>
                <a:srgbClr val="99CB38"/>
              </a:buClr>
              <a:buAutoNum type="arabicPeriod"/>
            </a:pPr>
            <a:r>
              <a:rPr lang="ar-YE" sz="1800" dirty="0">
                <a:solidFill>
                  <a:schemeClr val="tx1"/>
                </a:solidFill>
                <a:ea typeface="+mn-lt"/>
                <a:cs typeface="+mn-lt"/>
              </a:rPr>
              <a:t>متابعة الجدول الزمني لفريق العمل (المدة المقترحة: 15 دقيقة) </a:t>
            </a:r>
          </a:p>
          <a:p>
            <a:pPr marL="457200" indent="-457200" algn="r" rtl="1">
              <a:buClr>
                <a:srgbClr val="99CB38"/>
              </a:buClr>
              <a:buAutoNum type="arabicPeriod"/>
            </a:pPr>
            <a:r>
              <a:rPr lang="ar-YE" sz="1800" dirty="0">
                <a:solidFill>
                  <a:schemeClr val="tx1"/>
                </a:solidFill>
                <a:ea typeface="+mn-lt"/>
                <a:cs typeface="+mn-lt"/>
              </a:rPr>
              <a:t>اختتام الاجتماع [تصويت] (المدة المقترحة: 5 دقائق) </a:t>
            </a:r>
            <a:endParaRPr lang="en-US" sz="1800" dirty="0">
              <a:solidFill>
                <a:schemeClr val="tx1"/>
              </a:solidFill>
              <a:ea typeface="+mn-lt"/>
              <a:cs typeface="+mn-lt"/>
            </a:endParaRPr>
          </a:p>
          <a:p>
            <a:pPr marL="0" indent="0">
              <a:buClr>
                <a:srgbClr val="99CB38"/>
              </a:buClr>
              <a:buNone/>
            </a:pPr>
            <a:endParaRPr lang="en-US" sz="1800" dirty="0">
              <a:solidFill>
                <a:schemeClr val="tx1"/>
              </a:solidFill>
              <a:latin typeface="Aptos Narrow"/>
              <a:ea typeface="Calibri"/>
              <a:cs typeface="Times New Roman"/>
            </a:endParaRPr>
          </a:p>
          <a:p>
            <a:pPr marL="457200" indent="-457200">
              <a:lnSpc>
                <a:spcPct val="100000"/>
              </a:lnSpc>
              <a:spcBef>
                <a:spcPts val="600"/>
              </a:spcBef>
              <a:buClr>
                <a:srgbClr val="004B24"/>
              </a:buClr>
              <a:buAutoNum type="arabicPeriod"/>
            </a:pPr>
            <a:endParaRPr lang="en-US" sz="1800" dirty="0">
              <a:solidFill>
                <a:schemeClr val="tx1"/>
              </a:solidFill>
              <a:latin typeface="Aptos Narrow"/>
              <a:ea typeface="+mn-lt"/>
              <a:cs typeface="+mn-lt"/>
            </a:endParaRPr>
          </a:p>
          <a:p>
            <a:pPr marL="383540" lvl="1">
              <a:buClr>
                <a:srgbClr val="99CB38"/>
              </a:buClr>
            </a:pPr>
            <a:endParaRPr lang="en-US" dirty="0">
              <a:solidFill>
                <a:schemeClr val="tx1"/>
              </a:solidFill>
              <a:latin typeface="Aptos Narrow"/>
              <a:ea typeface="Calibri"/>
              <a:cs typeface="Arial" panose="020B0604020202020204" pitchFamily="34" charset="0"/>
            </a:endParaRPr>
          </a:p>
        </p:txBody>
      </p:sp>
    </p:spTree>
    <p:extLst>
      <p:ext uri="{BB962C8B-B14F-4D97-AF65-F5344CB8AC3E}">
        <p14:creationId xmlns:p14="http://schemas.microsoft.com/office/powerpoint/2010/main" val="1899753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025CD-5EA1-9E63-6B45-931DC51BE900}"/>
              </a:ext>
            </a:extLst>
          </p:cNvPr>
          <p:cNvSpPr>
            <a:spLocks noGrp="1"/>
          </p:cNvSpPr>
          <p:nvPr>
            <p:ph type="title"/>
          </p:nvPr>
        </p:nvSpPr>
        <p:spPr/>
        <p:txBody>
          <a:bodyPr/>
          <a:lstStyle/>
          <a:p>
            <a:pPr algn="r" rtl="1"/>
            <a:r>
              <a:rPr lang="ar-YE" dirty="0">
                <a:latin typeface="Calibri" panose="020F0502020204030204" pitchFamily="34" charset="0"/>
                <a:ea typeface="Calibri Light"/>
                <a:cs typeface="Calibri" panose="020F0502020204030204" pitchFamily="34" charset="0"/>
              </a:rPr>
              <a:t>أهداف اجتماع اليوم </a:t>
            </a:r>
            <a:endParaRPr lang="en-US" dirty="0">
              <a:latin typeface="Calibri" panose="020F0502020204030204" pitchFamily="34" charset="0"/>
              <a:ea typeface="Calibri Light"/>
              <a:cs typeface="Calibri" panose="020F0502020204030204" pitchFamily="34" charset="0"/>
            </a:endParaRPr>
          </a:p>
        </p:txBody>
      </p:sp>
      <p:sp>
        <p:nvSpPr>
          <p:cNvPr id="3" name="Content Placeholder 2">
            <a:extLst>
              <a:ext uri="{FF2B5EF4-FFF2-40B4-BE49-F238E27FC236}">
                <a16:creationId xmlns:a16="http://schemas.microsoft.com/office/drawing/2014/main" id="{63793A59-1EF2-1A57-EA52-34456FA03BD9}"/>
              </a:ext>
            </a:extLst>
          </p:cNvPr>
          <p:cNvSpPr>
            <a:spLocks noGrp="1"/>
          </p:cNvSpPr>
          <p:nvPr>
            <p:ph idx="1"/>
          </p:nvPr>
        </p:nvSpPr>
        <p:spPr>
          <a:xfrm>
            <a:off x="1097280" y="2059094"/>
            <a:ext cx="10058400" cy="3810000"/>
          </a:xfrm>
        </p:spPr>
        <p:txBody>
          <a:bodyPr vert="horz" lIns="0" tIns="45720" rIns="0" bIns="45720" rtlCol="0" anchor="t">
            <a:noAutofit/>
          </a:bodyPr>
          <a:lstStyle/>
          <a:p>
            <a:pPr marL="742950" indent="-742950" algn="r" rtl="1">
              <a:buAutoNum type="arabicPeriod"/>
            </a:pPr>
            <a:r>
              <a:rPr lang="ar-YE" sz="4000" dirty="0">
                <a:highlight>
                  <a:srgbClr val="FFFFFF"/>
                </a:highlight>
                <a:latin typeface="Aptos Narrow"/>
                <a:ea typeface="Calibri"/>
                <a:cs typeface="Calibri"/>
              </a:rPr>
              <a:t>مراجعة خطة مجموعة التركيز الحالية </a:t>
            </a:r>
          </a:p>
          <a:p>
            <a:pPr marL="742950" indent="-742950" algn="r" rtl="1">
              <a:buAutoNum type="arabicPeriod"/>
            </a:pPr>
            <a:r>
              <a:rPr lang="ar-YE" sz="4000" dirty="0">
                <a:highlight>
                  <a:srgbClr val="FFFFFF"/>
                </a:highlight>
                <a:latin typeface="Aptos Narrow"/>
                <a:ea typeface="Calibri"/>
                <a:cs typeface="Calibri"/>
              </a:rPr>
              <a:t>المضي قدمًا في صياغة التوصيات الأولية </a:t>
            </a:r>
          </a:p>
          <a:p>
            <a:pPr marL="742950" indent="-742950" algn="r" rtl="1">
              <a:buAutoNum type="arabicPeriod"/>
            </a:pPr>
            <a:r>
              <a:rPr lang="ar-YE" sz="4000" dirty="0">
                <a:highlight>
                  <a:srgbClr val="FFFFFF"/>
                </a:highlight>
                <a:latin typeface="Aptos Narrow"/>
                <a:ea typeface="Calibri"/>
                <a:cs typeface="Calibri"/>
              </a:rPr>
              <a:t>مناقشة سبل المشاركة في جلسات الاستماع العامة القادمة </a:t>
            </a:r>
            <a:endParaRPr lang="en-US" sz="4000" dirty="0">
              <a:highlight>
                <a:srgbClr val="FFFFFF"/>
              </a:highlight>
              <a:latin typeface="Aptos Narrow"/>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387704903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5" ma:contentTypeDescription="Create a new document." ma:contentTypeScope="" ma:versionID="72a2f2d3193ec56d4fb2c356de615c25">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cd70fe20db7356ce93e04af07d3fd734"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3A0BFB8-30F4-4602-8850-AAF437458C50}">
  <ds:schemaRefs>
    <ds:schemaRef ds:uri="http://schemas.microsoft.com/office/2006/metadata/contentType"/>
    <ds:schemaRef ds:uri="http://schemas.microsoft.com/office/2006/metadata/properties/metaAttributes"/>
    <ds:schemaRef ds:uri="http://www.w3.org/2000/xmlns/"/>
    <ds:schemaRef ds:uri="http://www.w3.org/2001/XMLSchema"/>
    <ds:schemaRef ds:uri="cfac202d-5dfe-4943-8fc4-9115dd8079c4"/>
    <ds:schemaRef ds:uri="699ac1d4-ca39-4946-aa46-a9cdf037dbb3"/>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DF1B4A7-2522-4C55-B0CA-8B68D827813E}">
  <ds:schemaRefs>
    <ds:schemaRef ds:uri="http://schemas.microsoft.com/sharepoint/v3/contenttype/forms"/>
  </ds:schemaRefs>
</ds:datastoreItem>
</file>

<file path=customXml/itemProps3.xml><?xml version="1.0" encoding="utf-8"?>
<ds:datastoreItem xmlns:ds="http://schemas.openxmlformats.org/officeDocument/2006/customXml" ds:itemID="{58F6FF82-FE7A-41E4-9095-CE55FAD4DF43}">
  <ds:schemaRefs>
    <ds:schemaRef ds:uri="http://schemas.microsoft.com/office/2006/metadata/properties"/>
    <ds:schemaRef ds:uri="http://www.w3.org/2000/xmln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328</TotalTime>
  <Words>1491</Words>
  <Application>Microsoft Office PowerPoint</Application>
  <PresentationFormat>Widescreen</PresentationFormat>
  <Paragraphs>161</Paragraphs>
  <Slides>19</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Aptos</vt:lpstr>
      <vt:lpstr>Aptos Display</vt:lpstr>
      <vt:lpstr>Aptos Narrow</vt:lpstr>
      <vt:lpstr>Arial</vt:lpstr>
      <vt:lpstr>Calibri</vt:lpstr>
      <vt:lpstr>Calibri Light</vt:lpstr>
      <vt:lpstr>Wingdings</vt:lpstr>
      <vt:lpstr>Wingdings,Sans-Serif</vt:lpstr>
      <vt:lpstr>Retrospect</vt:lpstr>
      <vt:lpstr>فريق عمل River Charles لتعزيز إتاحة الوصول العادل إلى النهر </vt:lpstr>
      <vt:lpstr>ترتيبات الترجمة الفورية</vt:lpstr>
      <vt:lpstr>الإشعار بالتسجيل </vt:lpstr>
      <vt:lpstr>إرشادات استخدام منصة Zoom</vt:lpstr>
      <vt:lpstr> تسجيل الحضور </vt:lpstr>
      <vt:lpstr>معايير عمل فريق العمل </vt:lpstr>
      <vt:lpstr>معايير عمل فريق العمل (تكملة)</vt:lpstr>
      <vt:lpstr>جدول محاور الاجتماع </vt:lpstr>
      <vt:lpstr>أهداف اجتماع اليوم </vt:lpstr>
      <vt:lpstr>مراجعة نشرة مجموعة النقاش</vt:lpstr>
      <vt:lpstr>مناقشة نشرة التوعية بجلسة الاستماع العامة </vt:lpstr>
      <vt:lpstr>مناقشة المسودة الأولية لتوصيات تقرير فريق العمل </vt:lpstr>
      <vt:lpstr>الجدول المقترح لمحاور جلسة الاستماع العامة </vt:lpstr>
      <vt:lpstr>مسودة أهداف الاستبيان</vt:lpstr>
      <vt:lpstr>مسودة أسئلة الاستبيان </vt:lpstr>
      <vt:lpstr>مراجعة محضر الاجتماع رقم 6 المُنعقد في 28 يناير [تصويت]</vt:lpstr>
      <vt:lpstr>مراجعة محضر الاجتماع رقم 7 المنعقد في 24 فبراير [تصويت] </vt:lpstr>
      <vt:lpstr>الجدول الزمني حتى شهر يونيو</vt:lpstr>
      <vt:lpstr>خلال الشهر القادم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Charles River Task Force on  Equitable River Access</dc:title>
  <dc:creator>Emily Proctor</dc:creator>
  <cp:lastModifiedBy>Emily P</cp:lastModifiedBy>
  <cp:revision>69</cp:revision>
  <dcterms:created xsi:type="dcterms:W3CDTF">2025-11-26T14:59:35Z</dcterms:created>
  <dcterms:modified xsi:type="dcterms:W3CDTF">2026-04-02T16:27:31Z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ies>
</file>