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257" r:id="rId5"/>
    <p:sldId id="297" r:id="rId6"/>
    <p:sldId id="287" r:id="rId7"/>
    <p:sldId id="279" r:id="rId8"/>
    <p:sldId id="285" r:id="rId9"/>
    <p:sldId id="258" r:id="rId10"/>
    <p:sldId id="273" r:id="rId11"/>
    <p:sldId id="288" r:id="rId12"/>
    <p:sldId id="321" r:id="rId13"/>
    <p:sldId id="319" r:id="rId14"/>
    <p:sldId id="330" r:id="rId15"/>
    <p:sldId id="331" r:id="rId16"/>
    <p:sldId id="335" r:id="rId17"/>
    <p:sldId id="332" r:id="rId18"/>
    <p:sldId id="336" r:id="rId19"/>
    <p:sldId id="325" r:id="rId20"/>
    <p:sldId id="334" r:id="rId21"/>
    <p:sldId id="328" r:id="rId22"/>
    <p:sldId id="30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Microsoft JhengHei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Microsoft JhengHei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Microsoft JhengHei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Microsoft JhengHei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Microsoft JhengHei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Microsoft JhengHei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Microsoft JhengHei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Microsoft JhengHei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Microsoft JhengHei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1C2012C-A259-574D-5FBA-6A6709D8C0A2}" name="Marie C" initials="MC" userId="S::translation5@baystateinterpreters.com::e7db4a94-6218-4deb-ad05-193e8e053f63" providerId="AD"/>
  <p188:author id="{9DA5F047-F686-846E-B10A-195DEE70198A}" name="Du, Van" initials="DV" userId="S::vdu_mapc.org#ext#@massgov.onmicrosoft.com::47a6d444-42b4-4a65-aee3-c1a322a54d41" providerId="AD"/>
  <p188:author id="{91E4CB4D-C9A5-12EE-5DBA-DD024DF10616}" name="Roy, Monika (DCR)" initials="RM" userId="S::monika.roy@mass.gov::cd6c4b63-5e77-48d5-b6cc-4177d9876de7" providerId="AD"/>
  <p188:author id="{708887B2-8303-7170-A5BB-32686198284B}" name="Amaral, Kendra (DCR)" initials="AK" userId="S::kendra.amaral@mass.gov::9c547365-2c36-4614-b86e-4ea364dbb741" providerId="AD"/>
  <p188:author id="{7FE267EE-50AC-8DCC-5C55-8F210B1B959F}" name="Barrera, Mila (DCR)" initials="BM" userId="S::mila.barrera@mass.gov::dce33d62-759b-4d0c-bd61-1bd79f9ef6e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61C1DD-31B7-6659-C6D0-B1596B455EE0}" v="19" dt="2026-03-17T18:41:37.082"/>
    <p1510:client id="{32E496DE-327F-446C-B5CE-32483F762DA0}" v="3" dt="2026-03-17T20:11:20.546"/>
    <p1510:client id="{4C36F47F-235D-7AFD-0DF6-3EB48894EA4B}" v="4" dt="2026-03-18T02:01:52.603"/>
    <p1510:client id="{CB222AC8-4E15-7724-D340-C46231C47D05}" v="582" dt="2026-03-17T02:57:00.648"/>
    <p1510:client id="{DD53296C-C438-A296-68F0-CA4311828B68}" v="159" dt="2026-03-17T01:12:23.135"/>
    <p1510:client id="{E03E07F8-5274-60C0-7426-23F9BB417CDB}" v="122" dt="2026-03-17T15:21:44.9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Microsoft JhengHei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Microsoft JhengHei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Microsoft JhengHei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Microsoft JhengHe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Microsoft JhengHei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Microsoft JhengHe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Microsoft JhengHei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Microsoft JhengHe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Microsoft JhengHei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Microsoft JhengHe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Microsoft JhengHei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Microsoft JhengHe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Microsoft JhengHei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Microsoft JhengHe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Microsoft JhengHei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Microsoft JhengHe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Microsoft JhengHei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Microsoft JhengHe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Microsoft JhengHei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Microsoft JhengHe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Microsoft JhengHei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Microsoft JhengHei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Microsoft JhengHei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Microsoft JhengHei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Microsoft JhengHei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Microsoft JhengHei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Microsoft JhengHei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Microsoft JhengHei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Microsoft JhengHei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Microsoft JhengHei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000">
                <a:latin typeface="Microsoft JhengHei" panose="020B0604020202020204" pitchFamily="34" charset="0"/>
                <a:ea typeface="+mj-lt"/>
                <a:cs typeface="Microsoft JhengHei" panose="020B0604020202020204" pitchFamily="34" charset="0"/>
              </a:rPr>
              <a:t>查爾斯河 Charles River 工作小組——</a:t>
            </a:r>
            <a:br>
              <a:rPr lang="en-US" sz="5000">
                <a:latin typeface="Microsoft JhengHei" panose="020B0604020202020204" pitchFamily="34" charset="0"/>
                <a:ea typeface="+mj-lt"/>
                <a:cs typeface="Microsoft JhengHei" panose="020B0604020202020204" pitchFamily="34" charset="0"/>
              </a:rPr>
            </a:br>
            <a:r>
              <a:rPr lang="en-US" sz="5000">
                <a:latin typeface="Microsoft JhengHei" panose="020B0604020202020204" pitchFamily="34" charset="0"/>
                <a:ea typeface="+mj-lt"/>
                <a:cs typeface="Microsoft JhengHei" panose="020B0604020202020204" pitchFamily="34" charset="0"/>
              </a:rPr>
              <a:t>河流公平使用權</a:t>
            </a:r>
            <a:endParaRPr lang="en-US" sz="5000">
              <a:latin typeface="Microsoft JhengHei" panose="020B0604020202020204" pitchFamily="34" charset="0"/>
              <a:cs typeface="Microsoft JhengHei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/>
          </a:p>
          <a:p>
            <a:r>
              <a:rPr lang="en-US" sz="2800" cap="none">
                <a:solidFill>
                  <a:srgbClr val="004B24"/>
                </a:solidFill>
                <a:latin typeface="Microsoft JhengHei"/>
                <a:cs typeface="Microsoft JhengHei"/>
              </a:rPr>
              <a:t>第8次會議 | 2026年3月18日</a:t>
            </a:r>
          </a:p>
        </p:txBody>
      </p:sp>
    </p:spTree>
    <p:extLst>
      <p:ext uri="{BB962C8B-B14F-4D97-AF65-F5344CB8AC3E}">
        <p14:creationId xmlns:p14="http://schemas.microsoft.com/office/powerpoint/2010/main" val="280327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69E95-6E91-EF4B-3D8F-D21E5898A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ea typeface="Microsoft JhengHei"/>
                <a:cs typeface="Microsoft JhengHei"/>
              </a:rPr>
              <a:t>審查焦點</a:t>
            </a:r>
            <a:br>
              <a:rPr lang="en-US" dirty="0">
                <a:ea typeface="Microsoft JhengHei"/>
                <a:cs typeface="Microsoft JhengHei"/>
              </a:rPr>
            </a:br>
            <a:r>
              <a:rPr lang="en-US" dirty="0">
                <a:ea typeface="Microsoft JhengHei"/>
                <a:cs typeface="Microsoft JhengHei"/>
              </a:rPr>
              <a:t>小組傳單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720FA-618C-E35C-FC9C-C045D49AB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28216"/>
            <a:ext cx="10058400" cy="4365533"/>
          </a:xfrm>
        </p:spPr>
        <p:txBody>
          <a:bodyPr vert="horz" lIns="0" tIns="45720" rIns="0" bIns="45720" rtlCol="0" anchor="t">
            <a:normAutofit/>
          </a:bodyPr>
          <a:lstStyle/>
          <a:p>
            <a:pPr marL="457200" indent="-457200">
              <a:buFont typeface="Microsoft JhengHei" panose="020F0502020204030204" pitchFamily="34" charset="0"/>
              <a:buChar char="•"/>
            </a:pPr>
            <a:r>
              <a:rPr lang="en-US" sz="3500">
                <a:solidFill>
                  <a:srgbClr val="404040"/>
                </a:solidFill>
                <a:ea typeface="Microsoft JhengHei"/>
                <a:cs typeface="Microsoft JhengHei"/>
              </a:rPr>
              <a:t>討論</a:t>
            </a:r>
          </a:p>
          <a:p>
            <a:pPr marL="932180" lvl="2" indent="-457200"/>
            <a:endParaRPr lang="en-US" sz="2000">
              <a:ea typeface="Microsoft JhengHei"/>
              <a:cs typeface="Microsoft JhengHei"/>
            </a:endParaRPr>
          </a:p>
          <a:p>
            <a:pPr marL="0" indent="0">
              <a:buNone/>
            </a:pPr>
            <a:endParaRPr lang="en-US" sz="2600">
              <a:ea typeface="Microsoft JhengHei"/>
              <a:cs typeface="Microsoft JhengHei"/>
            </a:endParaRPr>
          </a:p>
          <a:p>
            <a:pPr marL="932180" lvl="2" indent="-457200">
              <a:buAutoNum type="arabicPeriod"/>
            </a:pPr>
            <a:endParaRPr lang="en-US">
              <a:ea typeface="Microsoft JhengHei"/>
              <a:cs typeface="Microsoft JhengHei"/>
            </a:endParaRPr>
          </a:p>
        </p:txBody>
      </p:sp>
      <p:pic>
        <p:nvPicPr>
          <p:cNvPr id="4" name="Picture 3" descr="Focus group flyer draft">
            <a:extLst>
              <a:ext uri="{FF2B5EF4-FFF2-40B4-BE49-F238E27FC236}">
                <a16:creationId xmlns:a16="http://schemas.microsoft.com/office/drawing/2014/main" id="{C763C0DB-20B8-3A78-B3ED-56ECD2795B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8195" y="93569"/>
            <a:ext cx="4905375" cy="626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681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D779CF-48FE-0979-F21D-874929A04C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B361A-FD4B-DDD7-5E7D-7DB5CE57E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Microsoft JhengHei"/>
                <a:cs typeface="Microsoft JhengHei"/>
              </a:rPr>
              <a:t>討論公聽會外展傳單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3E82D-A540-46E2-992F-9CB2C4663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70784"/>
            <a:ext cx="10058400" cy="4622965"/>
          </a:xfrm>
        </p:spPr>
        <p:txBody>
          <a:bodyPr vert="horz" lIns="0" tIns="45720" rIns="0" bIns="45720" rtlCol="0" anchor="t">
            <a:normAutofit/>
          </a:bodyPr>
          <a:lstStyle/>
          <a:p>
            <a:pPr marL="457200" indent="-457200">
              <a:buFont typeface="Microsoft JhengHei" panose="020F0502020204030204" pitchFamily="34" charset="0"/>
              <a:buChar char="•"/>
            </a:pPr>
            <a:r>
              <a:rPr lang="en-US" sz="3500">
                <a:solidFill>
                  <a:srgbClr val="404040"/>
                </a:solidFill>
                <a:ea typeface="Microsoft JhengHei"/>
                <a:cs typeface="Microsoft JhengHei"/>
              </a:rPr>
              <a:t>討論</a:t>
            </a:r>
          </a:p>
          <a:p>
            <a:pPr marL="932180" lvl="2" indent="-457200"/>
            <a:endParaRPr lang="en-US" sz="2000">
              <a:ea typeface="Microsoft JhengHei"/>
              <a:cs typeface="Microsoft JhengHei"/>
            </a:endParaRPr>
          </a:p>
          <a:p>
            <a:pPr marL="0" indent="0">
              <a:buNone/>
            </a:pPr>
            <a:endParaRPr lang="en-US" sz="2600">
              <a:ea typeface="Microsoft JhengHei"/>
              <a:cs typeface="Microsoft JhengHei"/>
            </a:endParaRPr>
          </a:p>
          <a:p>
            <a:pPr marL="932180" lvl="2" indent="-457200">
              <a:buAutoNum type="arabicPeriod"/>
            </a:pPr>
            <a:endParaRPr lang="en-US">
              <a:ea typeface="Microsoft JhengHei"/>
              <a:cs typeface="Microsoft JhengHei"/>
            </a:endParaRPr>
          </a:p>
        </p:txBody>
      </p:sp>
    </p:spTree>
    <p:extLst>
      <p:ext uri="{BB962C8B-B14F-4D97-AF65-F5344CB8AC3E}">
        <p14:creationId xmlns:p14="http://schemas.microsoft.com/office/powerpoint/2010/main" val="46177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07B30-1A18-D5BF-0AB2-02F8878620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A988A-B465-ED36-B0C9-0FC7A7691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a typeface="Microsoft JhengHei"/>
                <a:cs typeface="Microsoft JhengHei"/>
              </a:rPr>
              <a:t>討論工作小組報告初步建議草稿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280B6-F434-E2CA-7E99-F21804042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4901"/>
            <a:ext cx="10058400" cy="4398848"/>
          </a:xfrm>
        </p:spPr>
        <p:txBody>
          <a:bodyPr vert="horz" lIns="0" tIns="45720" rIns="0" bIns="45720" rtlCol="0" anchor="t">
            <a:normAutofit/>
          </a:bodyPr>
          <a:lstStyle/>
          <a:p>
            <a:pPr marL="457200" indent="-457200">
              <a:buFont typeface="Microsoft JhengHei" panose="020F0502020204030204" pitchFamily="34" charset="0"/>
              <a:buChar char="•"/>
            </a:pPr>
            <a:r>
              <a:rPr lang="en-US" b="1" u="sng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建議一：</a:t>
            </a:r>
            <a:r>
              <a:rPr lang="en-US" b="1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 </a:t>
            </a:r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DCR 應釐清或建立明確的流程與工具，以便更主動地回應社區需求，尤其是在有進行中及/或即將啟動專案的地區。</a:t>
            </a:r>
            <a:endParaRPr lang="en-US" b="1" u="sng">
              <a:solidFill>
                <a:srgbClr val="000000"/>
              </a:solidFill>
              <a:highlight>
                <a:srgbClr val="FFFFFF"/>
              </a:highlight>
              <a:latin typeface="Microsoft JhengHei"/>
              <a:ea typeface="Microsoft JhengHei"/>
              <a:cs typeface="Microsoft JhengHei"/>
            </a:endParaRPr>
          </a:p>
          <a:p>
            <a:pPr marL="457200" indent="-457200">
              <a:buFont typeface="Microsoft JhengHei" panose="020F0502020204030204" pitchFamily="34" charset="0"/>
              <a:buChar char="•"/>
            </a:pPr>
            <a:r>
              <a:rPr lang="en-US" b="1" u="sng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建議二：</a:t>
            </a:r>
            <a:r>
              <a:rPr lang="en-US" b="1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 </a:t>
            </a:r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DCR 應建立清晰且一致的流程，就近期及長期規劃中的專案進行溝通。</a:t>
            </a:r>
            <a:endParaRPr lang="en-US">
              <a:solidFill>
                <a:srgbClr val="404040"/>
              </a:solidFill>
              <a:latin typeface="Microsoft JhengHei"/>
              <a:ea typeface="Microsoft JhengHei"/>
              <a:cs typeface="Microsoft JhengHei"/>
            </a:endParaRPr>
          </a:p>
          <a:p>
            <a:pPr marL="457200" indent="-457200">
              <a:buFont typeface="Microsoft JhengHei" panose="020F0502020204030204" pitchFamily="34" charset="0"/>
              <a:buChar char="•"/>
            </a:pPr>
            <a:r>
              <a:rPr lang="en-US" b="1" u="sng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建議三：</a:t>
            </a:r>
            <a:r>
              <a:rPr lang="en-US" b="1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 </a:t>
            </a:r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DCR 應建立明確的流程，確保邊緣化社群及歷史上受公共流程影響並被排除在外的群體，在 DCR 流程中享有明確的參與角色。</a:t>
            </a:r>
          </a:p>
          <a:p>
            <a:pPr marL="457200" indent="-457200">
              <a:buFont typeface="Microsoft JhengHei" panose="020F0502020204030204" pitchFamily="34" charset="0"/>
              <a:buChar char="•"/>
            </a:pPr>
            <a:r>
              <a:rPr lang="en-US" b="1" u="sng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建議四：</a:t>
            </a:r>
            <a:r>
              <a:rPr lang="en-US" b="1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 </a:t>
            </a:r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DCR 應將上述溝通與外展建議（建議一至三）應用於 Longfellow 橋與 Eliot 橋之間 Memorial Drive 區域的基礎設施挑戰與意見回饋，作為解決全州其他基礎設施挑戰的試辦方案。</a:t>
            </a:r>
          </a:p>
        </p:txBody>
      </p:sp>
    </p:spTree>
    <p:extLst>
      <p:ext uri="{BB962C8B-B14F-4D97-AF65-F5344CB8AC3E}">
        <p14:creationId xmlns:p14="http://schemas.microsoft.com/office/powerpoint/2010/main" val="306364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3D915B-20A7-A97D-12D1-80DD2C54E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E5C5F-5140-6F49-9087-4CEECB3BE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Microsoft JhengHei"/>
                <a:cs typeface="Microsoft JhengHei"/>
              </a:rPr>
              <a:t>公聽會議程草案</a:t>
            </a:r>
            <a:endParaRPr lang="en-US" dirty="0">
              <a:ea typeface="Microsoft JhengHei"/>
              <a:cs typeface="Microsoft JhengHei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C20FE9E-D1F9-6225-0BD6-212A89ABDAE3}"/>
              </a:ext>
            </a:extLst>
          </p:cNvPr>
          <p:cNvSpPr>
            <a:spLocks noGrp="1"/>
          </p:cNvSpPr>
          <p:nvPr/>
        </p:nvSpPr>
        <p:spPr>
          <a:xfrm>
            <a:off x="1103854" y="2116468"/>
            <a:ext cx="10058400" cy="4023360"/>
          </a:xfrm>
          <a:prstGeom prst="rect">
            <a:avLst/>
          </a:prstGeom>
        </p:spPr>
        <p:txBody>
          <a:bodyPr vert="horz" lIns="0" tIns="45720" rIns="0" bIns="45720" rtlCol="0" anchor="t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Microsoft JhengHe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r>
              <a:rPr lang="en-US" b="1" dirty="0">
                <a:solidFill>
                  <a:srgbClr val="000000"/>
                </a:solidFill>
                <a:latin typeface="Microsoft JhengHei"/>
                <a:ea typeface="+mn-lt"/>
                <a:cs typeface="Microsoft JhengHei"/>
              </a:rPr>
              <a:t>下午6:10 – 6:45：概況報告 + </a:t>
            </a:r>
            <a:r>
              <a:rPr lang="en-US" b="1" dirty="0" err="1">
                <a:solidFill>
                  <a:srgbClr val="000000"/>
                </a:solidFill>
                <a:latin typeface="Microsoft JhengHei"/>
                <a:ea typeface="+mn-lt"/>
                <a:cs typeface="Microsoft JhengHei"/>
              </a:rPr>
              <a:t>問答</a:t>
            </a:r>
            <a:endParaRPr lang="en-US" dirty="0"/>
          </a:p>
          <a:p>
            <a:pPr marL="383540" lvl="1">
              <a:buClr>
                <a:srgbClr val="004B24"/>
              </a:buClr>
              <a:buFont typeface="Microsoft JhengHei" panose="020F050202020403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Microsoft JhengHei"/>
                <a:ea typeface="+mn-lt"/>
                <a:cs typeface="Microsoft JhengHei"/>
              </a:rPr>
              <a:t>DCR 將進行15至20分鐘的概況報告，說明查爾斯河工作小組的宗旨與目標、迄今完成的活動，以及工作小組建議草稿的內容說明 </a:t>
            </a:r>
          </a:p>
          <a:p>
            <a:pPr marL="383540" lvl="1">
              <a:buClr>
                <a:srgbClr val="004B24"/>
              </a:buClr>
              <a:buFont typeface="Microsoft JhengHei" panose="020F050202020403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Microsoft JhengHei"/>
                <a:ea typeface="+mn-lt"/>
                <a:cs typeface="Microsoft JhengHei"/>
              </a:rPr>
              <a:t>約10至15分鐘用於釐清問題</a:t>
            </a:r>
            <a:endParaRPr lang="en-US" dirty="0"/>
          </a:p>
          <a:p>
            <a:pPr>
              <a:buClr>
                <a:srgbClr val="004B24"/>
              </a:buClr>
            </a:pPr>
            <a:r>
              <a:rPr lang="en-US" b="1" dirty="0">
                <a:solidFill>
                  <a:srgbClr val="000000"/>
                </a:solidFill>
                <a:latin typeface="Microsoft JhengHei"/>
                <a:ea typeface="+mn-lt"/>
                <a:cs typeface="Microsoft JhengHei"/>
              </a:rPr>
              <a:t>下午6:45 – 7:30：分組討論</a:t>
            </a:r>
          </a:p>
          <a:p>
            <a:pPr marL="383540" lvl="1">
              <a:buClr>
                <a:srgbClr val="004B24"/>
              </a:buClr>
              <a:buFont typeface="Microsoft JhengHei" panose="020B0604020202020204" pitchFamily="34" charset="0"/>
              <a:buChar char="•"/>
            </a:pPr>
            <a:r>
              <a:rPr lang="en-US" sz="2000" dirty="0" err="1">
                <a:solidFill>
                  <a:srgbClr val="000000"/>
                </a:solidFill>
                <a:latin typeface="Microsoft JhengHei"/>
                <a:ea typeface="+mn-lt"/>
                <a:cs typeface="Microsoft JhengHei"/>
              </a:rPr>
              <a:t>引導討論問題將聚焦於工作小組報告建議草稿的意見回饋</a:t>
            </a:r>
            <a:endParaRPr lang="en-US" sz="2000" dirty="0">
              <a:solidFill>
                <a:srgbClr val="000000"/>
              </a:solidFill>
              <a:latin typeface="Microsoft JhengHei"/>
              <a:ea typeface="+mn-lt"/>
              <a:cs typeface="Microsoft JhengHei"/>
            </a:endParaRPr>
          </a:p>
          <a:p>
            <a:pPr marL="383540" lvl="1">
              <a:buClr>
                <a:srgbClr val="004B24"/>
              </a:buClr>
              <a:buFont typeface="Microsoft JhengHei" panose="020B0604020202020204" pitchFamily="34" charset="0"/>
              <a:buChar char="•"/>
            </a:pPr>
            <a:r>
              <a:rPr lang="en-US" sz="2000" dirty="0" err="1">
                <a:solidFill>
                  <a:srgbClr val="000000"/>
                </a:solidFill>
                <a:latin typeface="Microsoft JhengHei"/>
                <a:ea typeface="+mn-lt"/>
                <a:cs typeface="Microsoft JhengHei"/>
              </a:rPr>
              <a:t>與會者將分成小組，每組由一名專案團隊成員帶領並配有記錄員</a:t>
            </a:r>
            <a:endParaRPr lang="en-US" dirty="0"/>
          </a:p>
          <a:p>
            <a:pPr>
              <a:buClr>
                <a:srgbClr val="004B24"/>
              </a:buClr>
            </a:pPr>
            <a:r>
              <a:rPr lang="en-US" b="1" dirty="0">
                <a:solidFill>
                  <a:srgbClr val="000000"/>
                </a:solidFill>
                <a:latin typeface="Microsoft JhengHei"/>
                <a:ea typeface="+mn-lt"/>
                <a:cs typeface="Microsoft JhengHei"/>
              </a:rPr>
              <a:t>下午7:30 – 8:00：分組匯報與結束</a:t>
            </a:r>
            <a:r>
              <a:rPr lang="en-US" dirty="0">
                <a:solidFill>
                  <a:srgbClr val="000000"/>
                </a:solidFill>
                <a:latin typeface="Microsoft JhengHei"/>
                <a:ea typeface="+mn-lt"/>
                <a:cs typeface="Microsoft JhengHei"/>
              </a:rPr>
              <a:t> </a:t>
            </a:r>
          </a:p>
          <a:p>
            <a:pPr marL="383540" lvl="1">
              <a:buClr>
                <a:srgbClr val="004B24"/>
              </a:buClr>
              <a:buFont typeface="Microsoft JhengHei" panose="020B0604020202020204" pitchFamily="34" charset="0"/>
              <a:buChar char="•"/>
            </a:pPr>
            <a:r>
              <a:rPr lang="en-US" sz="2000" dirty="0" err="1">
                <a:solidFill>
                  <a:srgbClr val="000000"/>
                </a:solidFill>
                <a:latin typeface="Microsoft JhengHei"/>
                <a:ea typeface="+mn-lt"/>
                <a:cs typeface="Microsoft JhengHei"/>
              </a:rPr>
              <a:t>回到主會場分享討論中出現的主要議題</a:t>
            </a:r>
            <a:endParaRPr lang="en-US" sz="2000" dirty="0">
              <a:solidFill>
                <a:srgbClr val="000000"/>
              </a:solidFill>
              <a:latin typeface="Microsoft JhengHei"/>
              <a:ea typeface="+mn-lt"/>
              <a:cs typeface="Microsoft JhengHei"/>
            </a:endParaRPr>
          </a:p>
          <a:p>
            <a:pPr marL="383540" lvl="1">
              <a:buClr>
                <a:srgbClr val="004B24"/>
              </a:buClr>
              <a:buFont typeface="Microsoft JhengHei" panose="020B0604020202020204" pitchFamily="34" charset="0"/>
              <a:buChar char="•"/>
            </a:pPr>
            <a:r>
              <a:rPr lang="en-US" sz="2000" dirty="0" err="1">
                <a:solidFill>
                  <a:srgbClr val="000000"/>
                </a:solidFill>
                <a:latin typeface="Microsoft JhengHei"/>
                <a:ea typeface="+mn-lt"/>
                <a:cs typeface="Microsoft JhengHei"/>
              </a:rPr>
              <a:t>活動結束並說明後續步驟</a:t>
            </a:r>
            <a:endParaRPr lang="en-US" sz="2000" dirty="0">
              <a:solidFill>
                <a:srgbClr val="000000"/>
              </a:solidFill>
              <a:latin typeface="Microsoft JhengHei"/>
              <a:ea typeface="+mn-lt"/>
              <a:cs typeface="Microsoft JhengHei"/>
            </a:endParaRPr>
          </a:p>
          <a:p>
            <a:pPr marL="383540" lvl="1">
              <a:buClr>
                <a:srgbClr val="99CB38"/>
              </a:buClr>
            </a:pPr>
            <a:endParaRPr lang="en-US" sz="2000" dirty="0">
              <a:solidFill>
                <a:srgbClr val="404040"/>
              </a:solidFill>
              <a:latin typeface="Microsoft JhengHei" panose="020B0604020202020204" pitchFamily="34" charset="0"/>
              <a:ea typeface="+mn-lt"/>
              <a:cs typeface="Microsoft JhengHei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526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04310-F2D2-4B9B-D60C-B91D57FA4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79AA0-9173-7318-830D-49C59780B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Microsoft JhengHei"/>
                <a:cs typeface="Microsoft JhengHei"/>
              </a:rPr>
              <a:t>問卷調查草稿目標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02802-E288-D196-DDC1-91A30DDF2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9450"/>
            <a:ext cx="10058400" cy="4284299"/>
          </a:xfrm>
        </p:spPr>
        <p:txBody>
          <a:bodyPr vert="horz" lIns="0" tIns="45720" rIns="0" bIns="45720" rtlCol="0" anchor="t">
            <a:normAutofit/>
          </a:bodyPr>
          <a:lstStyle/>
          <a:p>
            <a:pPr marL="457200" indent="-457200">
              <a:buFont typeface="Microsoft JhengHei" panose="020F0502020204030204" pitchFamily="34" charset="0"/>
              <a:buChar char="•"/>
            </a:pPr>
            <a:r>
              <a:rPr lang="en-US" sz="2800">
                <a:ea typeface="+mn-lt"/>
                <a:cs typeface="+mn-lt"/>
              </a:rPr>
              <a:t>您認為這些建議能在多大程度上滿足您對 DCR 溝通與外展活動的需求？</a:t>
            </a:r>
            <a:endParaRPr lang="en-US" sz="2800">
              <a:ea typeface="Microsoft JhengHei"/>
              <a:cs typeface="Microsoft JhengHei"/>
            </a:endParaRPr>
          </a:p>
          <a:p>
            <a:pPr marL="457200" indent="-457200">
              <a:buFont typeface="Microsoft JhengHei" panose="020F0502020204030204" pitchFamily="34" charset="0"/>
              <a:buChar char="•"/>
            </a:pPr>
            <a:r>
              <a:rPr lang="en-US" sz="2800">
                <a:ea typeface="+mn-lt"/>
                <a:cs typeface="+mn-lt"/>
              </a:rPr>
              <a:t>這些建議還應包含哪些內容？ </a:t>
            </a:r>
          </a:p>
          <a:p>
            <a:pPr marL="457200" indent="-457200">
              <a:buFont typeface="Microsoft JhengHei" panose="020F0502020204030204" pitchFamily="34" charset="0"/>
              <a:buChar char="•"/>
            </a:pPr>
            <a:r>
              <a:rPr lang="en-US" sz="2800">
                <a:ea typeface="+mn-lt"/>
                <a:cs typeface="+mn-lt"/>
              </a:rPr>
              <a:t>您對於與 DCR 溝通的經驗有何想法想分享？ </a:t>
            </a:r>
          </a:p>
          <a:p>
            <a:pPr marL="457200" indent="-457200">
              <a:buFont typeface="Microsoft JhengHei" panose="020F0502020204030204" pitchFamily="34" charset="0"/>
              <a:buChar char="•"/>
            </a:pPr>
            <a:endParaRPr lang="en-US" sz="3500">
              <a:ea typeface="+mn-lt"/>
              <a:cs typeface="+mn-lt"/>
            </a:endParaRPr>
          </a:p>
          <a:p>
            <a:pPr marL="749300" lvl="1">
              <a:buSzPct val="100000"/>
              <a:buFont typeface="Microsoft JhengHei" panose="020F0502020204030204" pitchFamily="34" charset="0"/>
              <a:buChar char="•"/>
            </a:pPr>
            <a:endParaRPr lang="en-US" sz="3300">
              <a:ea typeface="Microsoft JhengHei"/>
              <a:cs typeface="Microsoft JhengHei"/>
            </a:endParaRPr>
          </a:p>
          <a:p>
            <a:pPr marL="932180" lvl="2" indent="-457200"/>
            <a:endParaRPr lang="en-US" sz="2000">
              <a:ea typeface="Microsoft JhengHei"/>
              <a:cs typeface="Microsoft JhengHei"/>
            </a:endParaRPr>
          </a:p>
          <a:p>
            <a:pPr marL="0" indent="0">
              <a:buNone/>
            </a:pPr>
            <a:endParaRPr lang="en-US" sz="2600">
              <a:ea typeface="Microsoft JhengHei"/>
              <a:cs typeface="Microsoft JhengHei"/>
            </a:endParaRPr>
          </a:p>
          <a:p>
            <a:pPr marL="932180" lvl="2" indent="-457200">
              <a:buAutoNum type="arabicPeriod"/>
            </a:pPr>
            <a:endParaRPr lang="en-US">
              <a:ea typeface="Microsoft JhengHei"/>
              <a:cs typeface="Microsoft JhengHei"/>
            </a:endParaRPr>
          </a:p>
        </p:txBody>
      </p:sp>
    </p:spTree>
    <p:extLst>
      <p:ext uri="{BB962C8B-B14F-4D97-AF65-F5344CB8AC3E}">
        <p14:creationId xmlns:p14="http://schemas.microsoft.com/office/powerpoint/2010/main" val="10485230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690FD-E3D4-14AC-919F-919B53C88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solidFill>
                  <a:schemeClr val="tx1"/>
                </a:solidFill>
                <a:ea typeface="Microsoft JhengHei"/>
                <a:cs typeface="Microsoft JhengHei"/>
              </a:rPr>
              <a:t>問卷調查草稿題目</a:t>
            </a:r>
            <a:endParaRPr lang="en-US" noProof="1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0D836-40CD-D2F8-CD7A-78F991EA2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171450" indent="-171450">
              <a:buFont typeface="Microsoft JhengHei" panose="020F0502020204030204" pitchFamily="34" charset="0"/>
              <a:buChar char="•"/>
            </a:pPr>
            <a:r>
              <a:rPr lang="en-US" b="1" noProof="1">
                <a:solidFill>
                  <a:srgbClr val="404040"/>
                </a:solidFill>
                <a:latin typeface="Microsoft JhengHei"/>
                <a:ea typeface="Microsoft JhengHei"/>
                <a:cs typeface="Microsoft JhengHei"/>
              </a:rPr>
              <a:t>您通常如何描述自己的身份？</a:t>
            </a:r>
            <a:r>
              <a:rPr lang="en-US" b="1" i="1" noProof="1">
                <a:solidFill>
                  <a:srgbClr val="404040"/>
                </a:solidFill>
                <a:latin typeface="Microsoft JhengHei"/>
                <a:ea typeface="Microsoft JhengHei"/>
                <a:cs typeface="Microsoft JhengHei"/>
              </a:rPr>
              <a:t>〔地點及身份選項〕</a:t>
            </a:r>
          </a:p>
          <a:p>
            <a:pPr marL="171450" indent="-171450">
              <a:buFont typeface="Microsoft JhengHei" panose="020F0502020204030204" pitchFamily="34" charset="0"/>
              <a:buChar char="•"/>
            </a:pPr>
            <a:r>
              <a:rPr lang="en-US" b="1" noProof="1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如果您是 Cambridge 居民，您代表哪個社區？</a:t>
            </a:r>
            <a:r>
              <a:rPr lang="en-US" b="1" i="1" noProof="1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〔開放式回答〕</a:t>
            </a:r>
            <a:endParaRPr lang="en-US" i="1" noProof="1">
              <a:solidFill>
                <a:srgbClr val="000000"/>
              </a:solidFill>
              <a:highlight>
                <a:srgbClr val="FFFFFF"/>
              </a:highlight>
              <a:latin typeface="Microsoft JhengHei"/>
              <a:ea typeface="Microsoft JhengHei"/>
              <a:cs typeface="Microsoft JhengHei"/>
            </a:endParaRPr>
          </a:p>
          <a:p>
            <a:pPr marL="171450" indent="-171450">
              <a:buFont typeface="Microsoft JhengHei" panose="020F0502020204030204" pitchFamily="34" charset="0"/>
              <a:buChar char="•"/>
            </a:pPr>
            <a:r>
              <a:rPr lang="en-US" b="1" noProof="1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針對每項建議：</a:t>
            </a:r>
            <a:endParaRPr lang="en-US" noProof="1">
              <a:solidFill>
                <a:srgbClr val="000000"/>
              </a:solidFill>
              <a:highlight>
                <a:srgbClr val="FFFFFF"/>
              </a:highlight>
              <a:latin typeface="Microsoft JhengHei"/>
              <a:ea typeface="Microsoft JhengHei"/>
              <a:cs typeface="Microsoft JhengHei"/>
            </a:endParaRPr>
          </a:p>
          <a:p>
            <a:pPr marL="383540" lvl="1">
              <a:buFont typeface="Microsoft JhengHei" panose="020F0502020204030204" pitchFamily="34" charset="0"/>
              <a:buChar char="•"/>
            </a:pPr>
            <a:r>
              <a:rPr lang="en-US" sz="2000" noProof="1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您在多大程度上同意此建議？</a:t>
            </a:r>
            <a:r>
              <a:rPr lang="en-US" sz="2000" i="1" noProof="1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〔評分：「非常不同意」至「非常同意」〕</a:t>
            </a:r>
          </a:p>
          <a:p>
            <a:pPr marL="383540" lvl="1">
              <a:buFont typeface="Microsoft JhengHei" panose="020F0502020204030204" pitchFamily="34" charset="0"/>
              <a:buChar char="•"/>
            </a:pPr>
            <a:r>
              <a:rPr lang="en-US" sz="2000" noProof="1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此建議的措辭如何可以更加清晰？</a:t>
            </a:r>
            <a:r>
              <a:rPr lang="en-US" sz="2000" i="1" noProof="1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〔開放式回答〕</a:t>
            </a:r>
            <a:endParaRPr lang="en-US" sz="2000" noProof="1">
              <a:solidFill>
                <a:srgbClr val="000000"/>
              </a:solidFill>
              <a:highlight>
                <a:srgbClr val="FFFFFF"/>
              </a:highlight>
              <a:latin typeface="Microsoft JhengHei"/>
              <a:ea typeface="Microsoft JhengHei"/>
              <a:cs typeface="Microsoft JhengHei"/>
            </a:endParaRPr>
          </a:p>
          <a:p>
            <a:pPr marL="383540" lvl="1">
              <a:buFont typeface="Microsoft JhengHei" panose="020F0502020204030204" pitchFamily="34" charset="0"/>
              <a:buChar char="•"/>
            </a:pPr>
            <a:r>
              <a:rPr lang="en-US" sz="2000" noProof="1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您對額外的實施策略/行動有何建議？</a:t>
            </a:r>
            <a:r>
              <a:rPr lang="en-US" sz="2000" i="1" noProof="1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〔開放式回答〕</a:t>
            </a:r>
            <a:endParaRPr lang="en-US" sz="2000" noProof="1">
              <a:solidFill>
                <a:srgbClr val="404040"/>
              </a:solidFill>
              <a:latin typeface="Microsoft JhengHei"/>
              <a:ea typeface="Microsoft JhengHei"/>
              <a:cs typeface="Microsoft JhengHei"/>
            </a:endParaRPr>
          </a:p>
          <a:p>
            <a:pPr marL="383540" lvl="1">
              <a:buFont typeface="Microsoft JhengHei" panose="020F0502020204030204" pitchFamily="34" charset="0"/>
              <a:buChar char="•"/>
            </a:pPr>
            <a:r>
              <a:rPr lang="en-US" sz="2000" noProof="1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您對額外的成效衡量指標有何建議？</a:t>
            </a:r>
            <a:r>
              <a:rPr lang="en-US" sz="2000" i="1" noProof="1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〔開放式回答〕</a:t>
            </a:r>
          </a:p>
          <a:p>
            <a:pPr>
              <a:buFont typeface="Microsoft JhengHei" panose="020F0502020204030204" pitchFamily="34" charset="0"/>
              <a:buChar char="•"/>
            </a:pPr>
            <a:r>
              <a:rPr lang="en-US" b="1" noProof="1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在審閱所有4項建議後，您希望工作小組在報告中考慮納入哪些額外建議？ </a:t>
            </a:r>
            <a:r>
              <a:rPr lang="en-US" sz="1800" b="1" i="1" noProof="1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〔開放式回答〕</a:t>
            </a:r>
          </a:p>
          <a:p>
            <a:pPr>
              <a:buFont typeface="Microsoft JhengHei" panose="020F0502020204030204" pitchFamily="34" charset="0"/>
              <a:buChar char="•"/>
            </a:pPr>
            <a:r>
              <a:rPr lang="en-US" b="1" noProof="1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關於 DCR 的溝通或外展流程，您還有任何想分享的內容嗎？</a:t>
            </a:r>
            <a:r>
              <a:rPr lang="en-US" sz="1800" b="1" i="1" noProof="1">
                <a:solidFill>
                  <a:srgbClr val="000000"/>
                </a:solidFill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〔開放式回答〕</a:t>
            </a:r>
            <a:endParaRPr lang="en-US" noProof="1">
              <a:solidFill>
                <a:srgbClr val="000000"/>
              </a:solidFill>
              <a:highlight>
                <a:srgbClr val="FFFFFF"/>
              </a:highlight>
              <a:latin typeface="Microsoft JhengHei"/>
              <a:ea typeface="Microsoft JhengHei"/>
              <a:cs typeface="Microsoft JhengHei"/>
            </a:endParaRPr>
          </a:p>
          <a:p>
            <a:pPr marL="171450" indent="-171450">
              <a:buFont typeface="Microsoft JhengHei" panose="020F0502020204030204" pitchFamily="34" charset="0"/>
              <a:buChar char="•"/>
            </a:pPr>
            <a:endParaRPr lang="en-US" sz="1200" b="1" noProof="1">
              <a:solidFill>
                <a:srgbClr val="000000"/>
              </a:solidFill>
              <a:highlight>
                <a:srgbClr val="FFFFFF"/>
              </a:highlight>
              <a:latin typeface="Microsoft JhengHei"/>
              <a:ea typeface="Microsoft JhengHei"/>
              <a:cs typeface="Microsoft JhengHei"/>
            </a:endParaRPr>
          </a:p>
        </p:txBody>
      </p:sp>
    </p:spTree>
    <p:extLst>
      <p:ext uri="{BB962C8B-B14F-4D97-AF65-F5344CB8AC3E}">
        <p14:creationId xmlns:p14="http://schemas.microsoft.com/office/powerpoint/2010/main" val="22700997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599BB-8ABA-4FA5-17DB-073D8A6B0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89EE6-F133-CCF0-9C96-499A54184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Microsoft JhengHei"/>
                <a:ea typeface="Microsoft JhengHei"/>
                <a:cs typeface="Microsoft JhengHei"/>
              </a:rPr>
              <a:t>審查1月28日第6次會議記錄【表決】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20FDA-0CFE-1D61-C3EF-6E2D593B9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Microsoft JhengHei"/>
                <a:ea typeface="Microsoft JhengHei"/>
                <a:cs typeface="Microsoft JhengHei"/>
              </a:rPr>
              <a:t>是否有任何修正意見？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Microsoft JhengHei"/>
                <a:ea typeface="Microsoft JhengHei"/>
                <a:cs typeface="Microsoft JhengHei"/>
              </a:rPr>
              <a:t>表決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ea typeface="Microsoft JhengHei"/>
              <a:cs typeface="Microsoft JhengHei"/>
            </a:endParaRPr>
          </a:p>
          <a:p>
            <a:endParaRPr lang="en-US">
              <a:ea typeface="Microsoft JhengHei"/>
              <a:cs typeface="Microsoft JhengHei"/>
            </a:endParaRPr>
          </a:p>
        </p:txBody>
      </p:sp>
    </p:spTree>
    <p:extLst>
      <p:ext uri="{BB962C8B-B14F-4D97-AF65-F5344CB8AC3E}">
        <p14:creationId xmlns:p14="http://schemas.microsoft.com/office/powerpoint/2010/main" val="4130215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3096F3-701A-FCF5-45BC-C71A8E337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649EB-C0FB-24F2-CD1D-B7D7172F9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Microsoft JhengHei"/>
                <a:ea typeface="Microsoft JhengHei"/>
                <a:cs typeface="Microsoft JhengHei"/>
              </a:rPr>
              <a:t>審查2月24日第7次會議記錄【表決】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59DB5-75BC-6D31-6BC7-F816AEF22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Microsoft JhengHei"/>
                <a:ea typeface="Microsoft JhengHei"/>
                <a:cs typeface="Microsoft JhengHei"/>
              </a:rPr>
              <a:t>是否有任何修正意見？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Microsoft JhengHei"/>
                <a:ea typeface="Microsoft JhengHei"/>
                <a:cs typeface="Microsoft JhengHei"/>
              </a:rPr>
              <a:t>表決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ea typeface="Microsoft JhengHei"/>
              <a:cs typeface="Microsoft JhengHei"/>
            </a:endParaRPr>
          </a:p>
          <a:p>
            <a:endParaRPr lang="en-US">
              <a:ea typeface="Microsoft JhengHei"/>
              <a:cs typeface="Microsoft JhengHei"/>
            </a:endParaRPr>
          </a:p>
        </p:txBody>
      </p:sp>
    </p:spTree>
    <p:extLst>
      <p:ext uri="{BB962C8B-B14F-4D97-AF65-F5344CB8AC3E}">
        <p14:creationId xmlns:p14="http://schemas.microsoft.com/office/powerpoint/2010/main" val="20680213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A52C8-F4BB-C6C6-3C31-76861C7B7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id="{FFED7D46-BF88-CFAB-5C74-DD2B60032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51664" y="4120827"/>
            <a:ext cx="9687258" cy="184848"/>
            <a:chOff x="1051664" y="3431606"/>
            <a:chExt cx="10110591" cy="216597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3650F441-4539-DE51-45EC-BA2CE88BA2F1}"/>
                </a:ext>
              </a:extLst>
            </p:cNvPr>
            <p:cNvCxnSpPr/>
            <p:nvPr/>
          </p:nvCxnSpPr>
          <p:spPr>
            <a:xfrm>
              <a:off x="1093416" y="3543821"/>
              <a:ext cx="10068839" cy="1670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C4724301-1DC9-5DF5-5444-CD5588A1C959}"/>
                </a:ext>
              </a:extLst>
            </p:cNvPr>
            <p:cNvSpPr/>
            <p:nvPr/>
          </p:nvSpPr>
          <p:spPr>
            <a:xfrm flipV="1">
              <a:off x="1051664" y="3473362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CCF38ADD-09CA-0052-64C2-FAC4B75B81BB}"/>
                </a:ext>
              </a:extLst>
            </p:cNvPr>
            <p:cNvSpPr/>
            <p:nvPr/>
          </p:nvSpPr>
          <p:spPr>
            <a:xfrm flipV="1">
              <a:off x="9214457" y="3452483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0E944288-5339-C41A-41FA-AFDBF42EFAB8}"/>
                </a:ext>
              </a:extLst>
            </p:cNvPr>
            <p:cNvSpPr/>
            <p:nvPr/>
          </p:nvSpPr>
          <p:spPr>
            <a:xfrm flipV="1">
              <a:off x="3642310" y="3431606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5C211A56-1806-7DF8-3BD1-53F2161C6CC7}"/>
                </a:ext>
              </a:extLst>
            </p:cNvPr>
            <p:cNvSpPr/>
            <p:nvPr/>
          </p:nvSpPr>
          <p:spPr>
            <a:xfrm flipV="1">
              <a:off x="6492710" y="3473360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1F520162-D799-34B1-B386-1AACA3C92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0168000" y="3702906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3AA9376D-DDA0-8D47-B282-9BB3B37FB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2072758" y="3689653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BBAA784E-F757-B6E6-19D4-8C161C5CC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4669597" y="3706355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170001D-86B8-A3E6-535B-F5CDCB549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5966903" y="4223387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827B5C9-9B0B-A430-3FEF-79E4AD6BD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7710381" y="3700520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C09BE29-DEDE-7832-48E9-F7637FF8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6997844" y="4234593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9FC9A001-9664-7F1B-AA1A-1021FCC69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Microsoft JhengHei"/>
                <a:ea typeface="Microsoft JhengHei"/>
                <a:cs typeface="Microsoft JhengHei"/>
              </a:rPr>
              <a:t>六月前時程總覽 </a:t>
            </a:r>
            <a:endParaRPr lang="en-US" noProof="1">
              <a:latin typeface="Microsoft JhengHei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5171EDB-53CC-B299-9751-E77B138170AC}"/>
              </a:ext>
            </a:extLst>
          </p:cNvPr>
          <p:cNvSpPr txBox="1"/>
          <p:nvPr/>
        </p:nvSpPr>
        <p:spPr>
          <a:xfrm>
            <a:off x="765989" y="4311040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 noProof="1">
                <a:ea typeface="Microsoft JhengHei"/>
                <a:cs typeface="Microsoft JhengHei"/>
              </a:rPr>
              <a:t>三月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800AACE-7613-F099-FFEA-227E3B3DA486}"/>
              </a:ext>
            </a:extLst>
          </p:cNvPr>
          <p:cNvSpPr txBox="1"/>
          <p:nvPr/>
        </p:nvSpPr>
        <p:spPr>
          <a:xfrm>
            <a:off x="1137728" y="2853291"/>
            <a:ext cx="1956039" cy="83099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noProof="1">
                <a:ea typeface="Microsoft JhengHei"/>
                <a:cs typeface="Microsoft JhengHei"/>
              </a:rPr>
              <a:t>3月18日 第8次會議 </a:t>
            </a:r>
            <a:endParaRPr lang="en-US" sz="1600" noProof="1"/>
          </a:p>
          <a:p>
            <a:pPr algn="ctr"/>
            <a:r>
              <a:rPr lang="en-US" sz="1600" noProof="1">
                <a:ea typeface="Microsoft JhengHei"/>
                <a:cs typeface="Microsoft JhengHei"/>
              </a:rPr>
              <a:t>（下午6至8時 混合模式）</a:t>
            </a:r>
            <a:endParaRPr lang="en-US" sz="1600" noProof="1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BB9E0AC-477A-81EF-26F7-F2C373853C1C}"/>
              </a:ext>
            </a:extLst>
          </p:cNvPr>
          <p:cNvSpPr txBox="1"/>
          <p:nvPr/>
        </p:nvSpPr>
        <p:spPr>
          <a:xfrm>
            <a:off x="3368671" y="4311040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noProof="1">
                <a:ea typeface="Microsoft JhengHei"/>
                <a:cs typeface="Microsoft JhengHei"/>
              </a:rPr>
              <a:t>四月 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42020D0-CF6A-9A4C-E984-CAA6A9ACD6BD}"/>
              </a:ext>
            </a:extLst>
          </p:cNvPr>
          <p:cNvSpPr txBox="1"/>
          <p:nvPr/>
        </p:nvSpPr>
        <p:spPr>
          <a:xfrm>
            <a:off x="3759148" y="2631353"/>
            <a:ext cx="1870061" cy="107721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noProof="1">
                <a:ea typeface="Microsoft JhengHei"/>
                <a:cs typeface="Microsoft JhengHei"/>
              </a:rPr>
              <a:t>4月15日 </a:t>
            </a:r>
            <a:endParaRPr lang="en-US" sz="1600" noProof="1"/>
          </a:p>
          <a:p>
            <a:pPr algn="ctr"/>
            <a:r>
              <a:rPr lang="en-US" sz="1600" noProof="1">
                <a:ea typeface="Microsoft JhengHei"/>
                <a:cs typeface="Microsoft JhengHei"/>
              </a:rPr>
              <a:t>第9次會議</a:t>
            </a:r>
            <a:endParaRPr lang="en-US" sz="1600" noProof="1"/>
          </a:p>
          <a:p>
            <a:pPr algn="ctr"/>
            <a:r>
              <a:rPr lang="en-US" sz="1600" noProof="1">
                <a:ea typeface="Microsoft JhengHei"/>
                <a:cs typeface="Microsoft JhengHei"/>
              </a:rPr>
              <a:t>（下午6至8時 混合模式）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7D669CF-1047-CF65-E181-F339AA5A8FDB}"/>
              </a:ext>
            </a:extLst>
          </p:cNvPr>
          <p:cNvSpPr txBox="1"/>
          <p:nvPr/>
        </p:nvSpPr>
        <p:spPr>
          <a:xfrm>
            <a:off x="3970878" y="5036724"/>
            <a:ext cx="2394955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noProof="1">
                <a:ea typeface="Microsoft JhengHei"/>
                <a:cs typeface="Microsoft JhengHei"/>
              </a:rPr>
              <a:t>4月29日</a:t>
            </a:r>
          </a:p>
          <a:p>
            <a:pPr algn="ctr"/>
            <a:r>
              <a:rPr lang="en-US" sz="1600" noProof="1">
                <a:ea typeface="Microsoft JhengHei"/>
                <a:cs typeface="Microsoft JhengHei"/>
              </a:rPr>
              <a:t>第3場公聽會</a:t>
            </a:r>
          </a:p>
          <a:p>
            <a:pPr algn="ctr"/>
            <a:r>
              <a:rPr lang="en-US" sz="1600" noProof="1">
                <a:ea typeface="Microsoft JhengHei"/>
                <a:cs typeface="Microsoft JhengHei"/>
              </a:rPr>
              <a:t>下午6至8時 純實體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88F8E7D-53C7-F4ED-3B42-6929B2DAB069}"/>
              </a:ext>
            </a:extLst>
          </p:cNvPr>
          <p:cNvSpPr txBox="1"/>
          <p:nvPr/>
        </p:nvSpPr>
        <p:spPr>
          <a:xfrm>
            <a:off x="6122992" y="4309314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 noProof="1">
                <a:ea typeface="Microsoft JhengHei"/>
                <a:cs typeface="Microsoft JhengHei"/>
              </a:rPr>
              <a:t>五月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D4A3F1-D09A-0BFB-46C6-AD62542F582F}"/>
              </a:ext>
            </a:extLst>
          </p:cNvPr>
          <p:cNvSpPr txBox="1"/>
          <p:nvPr/>
        </p:nvSpPr>
        <p:spPr>
          <a:xfrm>
            <a:off x="6559078" y="5047928"/>
            <a:ext cx="2392681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noProof="1">
                <a:ea typeface="Microsoft JhengHei"/>
                <a:cs typeface="Microsoft JhengHei"/>
              </a:rPr>
              <a:t>5月5日</a:t>
            </a:r>
          </a:p>
          <a:p>
            <a:pPr algn="ctr"/>
            <a:r>
              <a:rPr lang="en-US" sz="1600" noProof="1">
                <a:ea typeface="Microsoft JhengHei"/>
                <a:cs typeface="Microsoft JhengHei"/>
              </a:rPr>
              <a:t>第4場公聽會</a:t>
            </a:r>
          </a:p>
          <a:p>
            <a:pPr algn="ctr"/>
            <a:r>
              <a:rPr lang="en-US" sz="1600" noProof="1">
                <a:ea typeface="Microsoft JhengHei"/>
                <a:cs typeface="Microsoft JhengHei"/>
              </a:rPr>
              <a:t>下午6至8時 純線上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1623107-395F-25D4-94D5-65ABD11EBC3E}"/>
              </a:ext>
            </a:extLst>
          </p:cNvPr>
          <p:cNvSpPr txBox="1"/>
          <p:nvPr/>
        </p:nvSpPr>
        <p:spPr>
          <a:xfrm>
            <a:off x="6774641" y="2618871"/>
            <a:ext cx="1871479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noProof="1">
                <a:ea typeface="Microsoft JhengHei"/>
                <a:cs typeface="Microsoft JhengHei"/>
              </a:rPr>
              <a:t>5月13日</a:t>
            </a:r>
            <a:endParaRPr lang="en-US" sz="1600" noProof="1"/>
          </a:p>
          <a:p>
            <a:pPr algn="ctr"/>
            <a:r>
              <a:rPr lang="en-US" sz="1600" noProof="1">
                <a:ea typeface="Microsoft JhengHei"/>
                <a:cs typeface="Microsoft JhengHei"/>
              </a:rPr>
              <a:t>第10次會議</a:t>
            </a:r>
            <a:endParaRPr lang="en-US" sz="1600" noProof="1"/>
          </a:p>
          <a:p>
            <a:pPr algn="ctr"/>
            <a:r>
              <a:rPr lang="en-US" sz="1600" noProof="1">
                <a:ea typeface="Microsoft JhengHei"/>
                <a:cs typeface="Microsoft JhengHei"/>
              </a:rPr>
              <a:t>（下午6至8時 混合模式）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46A67F-06DD-CC7E-386C-25C8A72156B2}"/>
              </a:ext>
            </a:extLst>
          </p:cNvPr>
          <p:cNvSpPr txBox="1"/>
          <p:nvPr/>
        </p:nvSpPr>
        <p:spPr>
          <a:xfrm>
            <a:off x="8611640" y="4311040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 noProof="1">
                <a:ea typeface="Microsoft JhengHei"/>
                <a:cs typeface="Microsoft JhengHei"/>
              </a:rPr>
              <a:t>六月</a:t>
            </a:r>
            <a:endParaRPr lang="en-US" b="1" noProof="1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F00ABB1-F1FC-7981-BDEF-5CD89B405259}"/>
              </a:ext>
            </a:extLst>
          </p:cNvPr>
          <p:cNvSpPr txBox="1"/>
          <p:nvPr/>
        </p:nvSpPr>
        <p:spPr>
          <a:xfrm>
            <a:off x="9184211" y="2631353"/>
            <a:ext cx="1870061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noProof="1">
                <a:ea typeface="Microsoft JhengHei"/>
                <a:cs typeface="Microsoft JhengHei"/>
              </a:rPr>
              <a:t>6月17日</a:t>
            </a:r>
            <a:br>
              <a:rPr lang="en-US" sz="1600" noProof="1">
                <a:ea typeface="Microsoft JhengHei"/>
                <a:cs typeface="Microsoft JhengHei"/>
              </a:rPr>
            </a:br>
            <a:r>
              <a:rPr lang="en-US" sz="1600" noProof="1">
                <a:ea typeface="Microsoft JhengHei"/>
                <a:cs typeface="Microsoft JhengHei"/>
              </a:rPr>
              <a:t>第11次會議</a:t>
            </a:r>
          </a:p>
          <a:p>
            <a:pPr algn="ctr"/>
            <a:r>
              <a:rPr lang="en-US" sz="1600" noProof="1">
                <a:ea typeface="Microsoft JhengHei"/>
                <a:cs typeface="Microsoft JhengHei"/>
              </a:rPr>
              <a:t>（下午6至8時 混合模式）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E421854-13A0-0DCA-2593-414270BFAD66}"/>
              </a:ext>
            </a:extLst>
          </p:cNvPr>
          <p:cNvSpPr txBox="1"/>
          <p:nvPr/>
        </p:nvSpPr>
        <p:spPr>
          <a:xfrm>
            <a:off x="10583363" y="3857414"/>
            <a:ext cx="1409700" cy="92333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 noProof="1">
                <a:solidFill>
                  <a:srgbClr val="00B050"/>
                </a:solidFill>
                <a:ea typeface="Microsoft JhengHei"/>
                <a:cs typeface="Microsoft JhengHei"/>
              </a:rPr>
              <a:t>最終報告截止日期：6月30日</a:t>
            </a:r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3987872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6EE84-EC84-ACA4-5095-9AAC13BFA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1F8E4-8F89-56C9-12F3-7A807295E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Microsoft JhengHei"/>
                <a:ea typeface="Microsoft JhengHei"/>
                <a:cs typeface="Microsoft JhengHei"/>
              </a:rPr>
              <a:t>未來一個月動態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D3A1C-71C6-2D10-F8A0-DD243646A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17591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>
                <a:solidFill>
                  <a:schemeClr val="accent3">
                    <a:lumMod val="76000"/>
                  </a:schemeClr>
                </a:solidFill>
                <a:latin typeface="Microsoft JhengHei"/>
                <a:ea typeface="Microsoft JhengHei"/>
                <a:cs typeface="Microsoft JhengHei"/>
              </a:rPr>
              <a:t>三月工作小組會議里程碑</a:t>
            </a: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en-US" sz="2200">
                <a:solidFill>
                  <a:srgbClr val="404040"/>
                </a:solidFill>
                <a:latin typeface="Microsoft JhengHei"/>
                <a:ea typeface="Microsoft JhengHei"/>
                <a:cs typeface="Microsoft JhengHei"/>
              </a:rPr>
              <a:t>設計公聽會外展資料 </a:t>
            </a:r>
            <a:endParaRPr lang="en-US" sz="2200">
              <a:solidFill>
                <a:srgbClr val="000000"/>
              </a:solidFill>
              <a:latin typeface="Microsoft JhengHei"/>
              <a:ea typeface="Microsoft JhengHei"/>
              <a:cs typeface="Microsoft JhengHei"/>
            </a:endParaRP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en-US" sz="2200">
                <a:solidFill>
                  <a:srgbClr val="404040"/>
                </a:solidFill>
                <a:latin typeface="Microsoft JhengHei"/>
                <a:ea typeface="Microsoft JhengHei"/>
                <a:cs typeface="Microsoft JhengHei"/>
              </a:rPr>
              <a:t>起草公聽會議程</a:t>
            </a:r>
            <a:endParaRPr lang="en-US" sz="2200">
              <a:solidFill>
                <a:srgbClr val="000000"/>
              </a:solidFill>
              <a:latin typeface="Microsoft JhengHei"/>
              <a:ea typeface="Microsoft JhengHei"/>
              <a:cs typeface="Microsoft JhengHei"/>
            </a:endParaRP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en-US" sz="2200">
                <a:solidFill>
                  <a:srgbClr val="404040"/>
                </a:solidFill>
                <a:latin typeface="Microsoft JhengHei"/>
                <a:ea typeface="Microsoft JhengHei"/>
                <a:cs typeface="Microsoft JhengHei"/>
              </a:rPr>
              <a:t>起草與公聽會同步進行的問卷調查 </a:t>
            </a:r>
            <a:endParaRPr lang="en-US" sz="2200">
              <a:solidFill>
                <a:srgbClr val="000000"/>
              </a:solidFill>
              <a:latin typeface="Microsoft JhengHei"/>
              <a:ea typeface="Microsoft JhengHei"/>
              <a:cs typeface="Microsoft JhengHei"/>
            </a:endParaRP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en-US" sz="2200">
                <a:solidFill>
                  <a:srgbClr val="404040"/>
                </a:solidFill>
                <a:latin typeface="Microsoft JhengHei"/>
                <a:ea typeface="Microsoft JhengHei"/>
                <a:cs typeface="Microsoft JhengHei"/>
              </a:rPr>
              <a:t>討論建議草稿 </a:t>
            </a:r>
            <a:endParaRPr lang="en-US"/>
          </a:p>
          <a:p>
            <a:pPr marL="0" indent="0">
              <a:buClr>
                <a:srgbClr val="99CB38"/>
              </a:buClr>
              <a:buNone/>
            </a:pPr>
            <a:endParaRPr lang="en-US" sz="2800">
              <a:latin typeface="Microsoft JhengHei"/>
              <a:ea typeface="Microsoft JhengHei"/>
              <a:cs typeface="Microsoft JhengHe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latin typeface="Microsoft JhengHei" panose="020F0502020204030204"/>
              <a:ea typeface="Microsoft JhengHei"/>
              <a:cs typeface="Microsoft JhengHei"/>
            </a:endParaRPr>
          </a:p>
          <a:p>
            <a:pPr>
              <a:buClr>
                <a:srgbClr val="99CB38"/>
              </a:buClr>
            </a:pPr>
            <a:endParaRPr lang="en-US">
              <a:solidFill>
                <a:srgbClr val="404040"/>
              </a:solidFill>
              <a:latin typeface="Microsoft JhengHei" panose="020F0502020204030204"/>
              <a:ea typeface="Microsoft JhengHei"/>
              <a:cs typeface="Microsoft JhengHei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591C77D-070D-3A13-149D-0209B873E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4B807C6-D848-6B7C-B78D-CE233748DD2A}"/>
              </a:ext>
            </a:extLst>
          </p:cNvPr>
          <p:cNvSpPr>
            <a:spLocks noGrp="1"/>
          </p:cNvSpPr>
          <p:nvPr/>
        </p:nvSpPr>
        <p:spPr>
          <a:xfrm>
            <a:off x="6916189" y="2151670"/>
            <a:ext cx="4500880" cy="4104640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Microsoft JhengHe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>
                <a:solidFill>
                  <a:schemeClr val="accent3">
                    <a:lumMod val="76000"/>
                  </a:schemeClr>
                </a:solidFill>
                <a:latin typeface="Microsoft JhengHei"/>
                <a:ea typeface="Microsoft JhengHei"/>
                <a:cs typeface="Microsoft JhengHei"/>
              </a:rPr>
              <a:t>四月工作小組會議里程碑</a:t>
            </a:r>
            <a:endParaRPr lang="en-US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200">
                <a:solidFill>
                  <a:srgbClr val="404040"/>
                </a:solidFill>
                <a:latin typeface="Microsoft JhengHei"/>
                <a:ea typeface="+mn-lt"/>
                <a:cs typeface="+mn-lt"/>
              </a:rPr>
              <a:t>定稿公聽會議程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200">
                <a:solidFill>
                  <a:srgbClr val="404040"/>
                </a:solidFill>
                <a:latin typeface="Microsoft JhengHei"/>
                <a:ea typeface="+mn-lt"/>
                <a:cs typeface="+mn-lt"/>
              </a:rPr>
              <a:t>定稿公聽會傳單及外展計畫</a:t>
            </a:r>
            <a:endParaRPr lang="en-US"/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200">
                <a:latin typeface="Microsoft JhengHei"/>
                <a:ea typeface="Microsoft JhengHei" panose="020F0502020204030204"/>
                <a:cs typeface="Microsoft JhengHei" panose="020F0502020204030204"/>
              </a:rPr>
              <a:t>通過公聽會及公眾意見徵集期的建議草稿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200">
                <a:latin typeface="Microsoft JhengHei"/>
                <a:ea typeface="Microsoft JhengHei" panose="020F0502020204030204"/>
                <a:cs typeface="Microsoft JhengHei" panose="020F0502020204030204"/>
              </a:rPr>
              <a:t>通過問卷調查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endParaRPr lang="en-US" sz="2200">
              <a:solidFill>
                <a:srgbClr val="404040"/>
              </a:solidFill>
              <a:latin typeface="Microsoft JhengHei"/>
              <a:ea typeface="Microsoft JhengHei"/>
              <a:cs typeface="Microsoft JhengHe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>
              <a:solidFill>
                <a:srgbClr val="404040"/>
              </a:solidFill>
              <a:latin typeface="Microsoft JhengHei"/>
              <a:ea typeface="Microsoft JhengHei"/>
              <a:cs typeface="Microsoft JhengHe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latin typeface="Microsoft JhengHei" panose="020F0502020204030204"/>
              <a:ea typeface="Microsoft JhengHei"/>
              <a:cs typeface="Microsoft JhengHei"/>
            </a:endParaRPr>
          </a:p>
          <a:p>
            <a:pPr>
              <a:buClr>
                <a:srgbClr val="99CB38"/>
              </a:buClr>
            </a:pPr>
            <a:endParaRPr lang="en-US">
              <a:solidFill>
                <a:srgbClr val="404040"/>
              </a:solidFill>
              <a:latin typeface="Microsoft JhengHei" panose="020F0502020204030204"/>
              <a:ea typeface="Microsoft JhengHei"/>
              <a:cs typeface="Microsoft JhengHei"/>
            </a:endParaRPr>
          </a:p>
        </p:txBody>
      </p:sp>
    </p:spTree>
    <p:extLst>
      <p:ext uri="{BB962C8B-B14F-4D97-AF65-F5344CB8AC3E}">
        <p14:creationId xmlns:p14="http://schemas.microsoft.com/office/powerpoint/2010/main" val="1119600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4489-4B64-FD82-E0AB-95CAC07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325D-C86A-0380-8FEA-26DDB1F4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Microsoft JhengHei"/>
                <a:ea typeface="Microsoft JhengHei"/>
                <a:cs typeface="Microsoft JhengHei"/>
              </a:rPr>
              <a:t>口譯說明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72BA-D598-50DE-7D74-DDB10DB9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indent="-18288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4B24"/>
              </a:buClr>
              <a:buSzTx/>
              <a:buFont typeface="Wingdings" panose="05000000000000000000" pitchFamily="2" charset="2"/>
              <a:buChar char="§"/>
            </a:pPr>
            <a:r>
              <a:rPr lang="en-US" sz="2400">
                <a:solidFill>
                  <a:schemeClr val="tx1"/>
                </a:solidFill>
                <a:latin typeface="Microsoft JhengHei"/>
              </a:rPr>
              <a:t> </a:t>
            </a:r>
            <a:r>
              <a:rPr lang="en-US" sz="2400">
                <a:solidFill>
                  <a:schemeClr val="tx1"/>
                </a:solidFill>
                <a:latin typeface="Microsoft JhengHei"/>
                <a:ea typeface="Microsoft JhengHei"/>
                <a:cs typeface="Microsoft JhengHei"/>
              </a:rPr>
              <a:t>本次會議提供以下語言口譯服務：西班牙語、巴西葡萄牙語、海地克里奧爾語、普通話、廣東話、阿姆哈拉語、阿拉伯語及美國手語（ASL）。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</a:rPr>
              <a:t>如需以您偏好的語言參與，請點擊「口譯 (Interpretation)」地球圖示並選擇語言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</a:rPr>
              <a:t>請放慢說話速度。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</a:rPr>
              <a:t>所有出席者均須選擇語言頻道，即使以英語參與亦然。</a:t>
            </a:r>
            <a:endParaRPr lang="en-US" sz="2400"/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>
              <a:solidFill>
                <a:srgbClr val="FF0000"/>
              </a:solidFill>
              <a:highlight>
                <a:srgbClr val="FFFF00"/>
              </a:highlight>
              <a:latin typeface="Microsoft JhengHei" panose="020B0004020202020204" pitchFamily="34" charset="0"/>
              <a:ea typeface="Microsoft JhengHei"/>
              <a:cs typeface="Microsoft JhengHei"/>
            </a:endParaRPr>
          </a:p>
        </p:txBody>
      </p:sp>
      <p:pic>
        <p:nvPicPr>
          <p:cNvPr id="4" name="Picture 3" descr="How to Use Language Interpretation in Zoom Meetings | Notta">
            <a:extLst>
              <a:ext uri="{FF2B5EF4-FFF2-40B4-BE49-F238E27FC236}">
                <a16:creationId xmlns:a16="http://schemas.microsoft.com/office/drawing/2014/main" id="{6A41E644-DE47-8E50-4FAB-93B11643B5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3460" t="77709" r="13634" b="962"/>
          <a:stretch>
            <a:fillRect/>
          </a:stretch>
        </p:blipFill>
        <p:spPr>
          <a:xfrm>
            <a:off x="12852222" y="14288866"/>
            <a:ext cx="628369" cy="2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96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Microsoft JhengHei" panose="020B0604020202020204" pitchFamily="34" charset="0"/>
                <a:ea typeface="Microsoft JhengHei"/>
                <a:cs typeface="Microsoft JhengHei" panose="020B0604020202020204" pitchFamily="34" charset="0"/>
              </a:rPr>
              <a:t>錄影通知</a:t>
            </a:r>
            <a:endParaRPr lang="en-US">
              <a:latin typeface="Microsoft JhengHei" panose="020B0604020202020204" pitchFamily="34" charset="0"/>
              <a:cs typeface="Microsoft JhengHei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48934"/>
            <a:ext cx="10058400" cy="382016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sz="2400">
                <a:solidFill>
                  <a:srgbClr val="000000"/>
                </a:solidFill>
                <a:latin typeface="Microsoft JhengHei"/>
                <a:cs typeface="Microsoft JhengHei"/>
              </a:rPr>
              <a:t>本次會議將進行錄影，保育與休憩局（DCR）及/或能源與環境事務行政辦公室(EEA)得選擇發布影片、靜態圖像、音訊及/或或聊天記錄。 </a:t>
            </a:r>
            <a:br>
              <a:rPr lang="en-US" sz="2400">
                <a:latin typeface="Microsoft JhengHei"/>
                <a:cs typeface="Microsoft JhengHei" panose="020B0604020202020204" pitchFamily="34" charset="0"/>
              </a:rPr>
            </a:br>
            <a:br>
              <a:rPr lang="en-US" sz="2400">
                <a:latin typeface="Microsoft JhengHei"/>
                <a:cs typeface="Microsoft JhengHei" panose="020B0604020202020204" pitchFamily="34" charset="0"/>
              </a:rPr>
            </a:br>
            <a:r>
              <a:rPr lang="en-US" sz="2400">
                <a:solidFill>
                  <a:srgbClr val="000000"/>
                </a:solidFill>
                <a:latin typeface="Microsoft JhengHei"/>
                <a:cs typeface="Microsoft JhengHei"/>
              </a:rPr>
              <a:t>繼續參與本次線上會議，即表示您同意成為錄影活動的一部分。相關錄影及聊天記錄可能被視為公開紀錄。</a:t>
            </a: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Microsoft JhengHei"/>
                <a:ea typeface="Microsoft JhengHei"/>
                <a:cs typeface="Microsoft JhengHei"/>
              </a:rPr>
              <a:t>Zoom 使用說明</a:t>
            </a:r>
            <a:endParaRPr lang="en-US">
              <a:latin typeface="Microsoft JhengHe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latin typeface="Microsoft JhengHei"/>
                <a:ea typeface="Microsoft JhengHei"/>
                <a:cs typeface="Microsoft JhengHei"/>
              </a:rPr>
              <a:t>成員可使用聊天功能發表意見及提問（</a:t>
            </a:r>
            <a:r>
              <a:rPr lang="en-US" sz="2800" dirty="0" err="1">
                <a:latin typeface="Microsoft JhengHei"/>
                <a:ea typeface="+mn-lt"/>
                <a:cs typeface="+mn-lt"/>
              </a:rPr>
              <a:t>可能列入公開紀錄</a:t>
            </a:r>
            <a:r>
              <a:rPr lang="en-US" sz="2800" dirty="0">
                <a:latin typeface="Microsoft JhengHei"/>
                <a:ea typeface="+mn-lt"/>
                <a:cs typeface="+mn-lt"/>
              </a:rPr>
              <a:t>）</a:t>
            </a:r>
            <a:endParaRPr lang="en-US" dirty="0">
              <a:latin typeface="Microsoft JhengHei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latin typeface="Microsoft JhengHei"/>
                <a:ea typeface="+mn-lt"/>
                <a:cs typeface="+mn-lt"/>
              </a:rPr>
              <a:t>請勿使用私訊功能</a:t>
            </a:r>
            <a:endParaRPr lang="en-US" dirty="0">
              <a:latin typeface="Microsoft JhengHei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latin typeface="Microsoft JhengHei"/>
                <a:ea typeface="+mn-lt"/>
                <a:cs typeface="+mn-lt"/>
              </a:rPr>
              <a:t>請在未發言時保持靜音，以減少背景噪音</a:t>
            </a:r>
            <a:endParaRPr lang="en-US" dirty="0">
              <a:latin typeface="Microsoft JhengHei"/>
              <a:ea typeface="Microsoft JhengHei" panose="020F0502020204030204"/>
              <a:cs typeface="Microsoft JhengHei" panose="020F0502020204030204"/>
            </a:endParaRP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n-US" sz="2800" dirty="0">
              <a:latin typeface="Microsoft JhengHei"/>
              <a:ea typeface="Microsoft JhengHei" panose="020F0502020204030204"/>
              <a:cs typeface="Microsoft JhengHei" panose="020F0502020204030204"/>
            </a:endParaRPr>
          </a:p>
          <a:p>
            <a:endParaRPr lang="en-US" dirty="0">
              <a:ea typeface="Microsoft JhengHei" panose="020F0502020204030204"/>
              <a:cs typeface="Microsoft JhengHe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Microsoft JhengHei"/>
                <a:ea typeface="Microsoft JhengHei"/>
                <a:cs typeface="Microsoft JhengHei"/>
              </a:rPr>
              <a:t>點名名單</a:t>
            </a:r>
            <a:endParaRPr lang="en-US" noProof="1">
              <a:latin typeface="Microsoft JhengHe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48822"/>
            <a:ext cx="5464894" cy="4573710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EEA 共同主席：</a:t>
            </a:r>
            <a:r>
              <a:rPr lang="en-US" sz="1700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María Belén Power，環境正義與公平次長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DCR 共同主席：</a:t>
            </a:r>
            <a:r>
              <a:rPr lang="en-US" sz="1700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Nicole LaChapelle，局長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公共衛生部門轄下「氣候與環境健康局」局長或指定代表：</a:t>
            </a:r>
            <a:r>
              <a:rPr lang="en-US" sz="1700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Logan Bailey，毒理學處首席科學家（氣候與環境健康局；公共衛生部門）</a:t>
            </a:r>
            <a:endParaRPr lang="en-US" sz="1700" noProof="1">
              <a:solidFill>
                <a:schemeClr val="tx1"/>
              </a:solidFill>
              <a:latin typeface="Microsoft JhengHei"/>
              <a:ea typeface="Microsoft JhengHei"/>
              <a:cs typeface="Microsoft JhengHei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Cambridge Health Alliance (Cambridge 健康聯盟)：</a:t>
            </a:r>
            <a:r>
              <a:rPr lang="en-US" sz="1700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Derrick Neal，Cambridge市首席公共衛生官</a:t>
            </a:r>
            <a:endParaRPr lang="en-US" sz="1700" noProof="1">
              <a:solidFill>
                <a:schemeClr val="tx1"/>
              </a:solidFill>
              <a:latin typeface="Microsoft JhengHei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Cambridge 重建管理局：</a:t>
            </a:r>
            <a:r>
              <a:rPr lang="en-US" sz="1700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Kyle Vangel，專案與規劃總監</a:t>
            </a:r>
            <a:endParaRPr lang="en-US" sz="1700" noProof="1">
              <a:solidFill>
                <a:schemeClr val="tx1"/>
              </a:solidFill>
              <a:latin typeface="Microsoft JhengHei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Cambridge NAACP 分會：</a:t>
            </a:r>
            <a:r>
              <a:rPr lang="en-US" sz="1700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Ken Reeves，會長</a:t>
            </a:r>
            <a:endParaRPr lang="en-US" sz="1700" noProof="1">
              <a:solidFill>
                <a:schemeClr val="tx1"/>
              </a:solidFill>
              <a:latin typeface="Microsoft JhengHei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Cambridge Black Pastors Alliance, Inc.：</a:t>
            </a:r>
            <a:r>
              <a:rPr lang="en-US" sz="1700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Jeremy D. Battle，牧師，Western Avenue 教會</a:t>
            </a:r>
            <a:endParaRPr lang="en-US" sz="1700" noProof="1">
              <a:solidFill>
                <a:schemeClr val="tx1"/>
              </a:solidFill>
              <a:latin typeface="Microsoft JhengHei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681311" y="1746757"/>
            <a:ext cx="5034174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Microsoft JhengHe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Massachusetts Bicycle Coalition, Inc.：</a:t>
            </a:r>
            <a:r>
              <a:rPr lang="en-US" sz="1700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Galen Mook，執行董事</a:t>
            </a:r>
            <a:endParaRPr lang="en-US" sz="1700" noProof="1">
              <a:solidFill>
                <a:schemeClr val="tx1"/>
              </a:solidFill>
              <a:latin typeface="Microsoft JhengHei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Charles River Conservancy, Inc.：</a:t>
            </a:r>
            <a:r>
              <a:rPr lang="en-US" sz="1700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Laura Jasinski，執行董事</a:t>
            </a:r>
            <a:endParaRPr lang="en-US" sz="1700" noProof="1">
              <a:solidFill>
                <a:schemeClr val="tx1"/>
              </a:solidFill>
              <a:latin typeface="Microsoft JhengHei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Cambridge Mothers Out Front：</a:t>
            </a:r>
            <a:r>
              <a:rPr lang="en-US" sz="1700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Angela DeSousa，成員暨領導團隊</a:t>
            </a:r>
            <a:endParaRPr lang="en-US" sz="1700" noProof="1">
              <a:solidFill>
                <a:schemeClr val="tx1"/>
              </a:solidFill>
              <a:latin typeface="Microsoft JhengHei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The People for Riverbend Park Trust：</a:t>
            </a:r>
            <a:r>
              <a:rPr lang="en-US" sz="1700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Franziska "Fran" Amacher，受託人</a:t>
            </a:r>
            <a:endParaRPr lang="en-US" sz="1700" noProof="1">
              <a:solidFill>
                <a:schemeClr val="tx1"/>
              </a:solidFill>
              <a:latin typeface="Microsoft JhengHei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個人代表：</a:t>
            </a:r>
            <a:r>
              <a:rPr lang="en-US" sz="1700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 Lawrence Adkins</a:t>
            </a:r>
            <a:endParaRPr lang="en-US" sz="1700" noProof="1">
              <a:solidFill>
                <a:schemeClr val="tx1"/>
              </a:solidFill>
              <a:latin typeface="Microsoft JhengHei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個人代表： </a:t>
            </a:r>
            <a:r>
              <a:rPr lang="en-US" sz="1700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Sheila Headley-Burwell</a:t>
            </a:r>
            <a:endParaRPr lang="en-US" sz="1700" noProof="1">
              <a:solidFill>
                <a:schemeClr val="tx1"/>
              </a:solidFill>
              <a:latin typeface="Microsoft JhengHei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個人代表： </a:t>
            </a:r>
            <a:r>
              <a:rPr lang="en-US" sz="1700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Steven Miller</a:t>
            </a:r>
            <a:endParaRPr lang="en-US" sz="1700" noProof="1">
              <a:solidFill>
                <a:schemeClr val="tx1"/>
              </a:solidFill>
              <a:latin typeface="Microsoft JhengHei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個人代表：</a:t>
            </a:r>
            <a:r>
              <a:rPr lang="en-US" sz="1700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 Thomas Leonard</a:t>
            </a:r>
            <a:endParaRPr lang="en-US" sz="1700" noProof="1">
              <a:solidFill>
                <a:schemeClr val="tx1"/>
              </a:solidFill>
              <a:latin typeface="Microsoft JhengHei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個人代表：</a:t>
            </a:r>
            <a:r>
              <a:rPr lang="en-US" sz="1700" noProof="1">
                <a:solidFill>
                  <a:schemeClr val="tx1"/>
                </a:solidFill>
                <a:latin typeface="Microsoft JhengHei"/>
                <a:ea typeface="+mn-lt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JhengHei"/>
                <a:ea typeface="Microsoft JhengHei"/>
                <a:cs typeface="Microsoft JhengHei"/>
              </a:rPr>
              <a:t>個人代表：</a:t>
            </a:r>
            <a:r>
              <a:rPr lang="en-US" sz="1700" noProof="1">
                <a:solidFill>
                  <a:schemeClr val="tx1"/>
                </a:solidFill>
                <a:latin typeface="Microsoft JhengHei"/>
                <a:ea typeface="Microsoft JhengHei"/>
                <a:cs typeface="Microsoft JhengHei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Microsoft JhengHei" panose="020B0004020202020204" pitchFamily="34" charset="0"/>
              </a:rPr>
              <a:t>工作小組行為規範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Microsoft JhengHei"/>
              </a:rPr>
              <a:t>所有會議通知均依據《公開會議法》規定公開張貼。 </a:t>
            </a:r>
            <a:endParaRPr lang="en-US">
              <a:solidFill>
                <a:schemeClr val="tx1"/>
              </a:solidFill>
              <a:ea typeface="Microsoft JhengHei" panose="020F0502020204030204"/>
              <a:cs typeface="Microsoft JhengHei" panose="020F0502020204030204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Microsoft JhengHei"/>
              </a:rPr>
              <a:t>議程將至少提前48小時發送，並包含明確的討論主題。 </a:t>
            </a:r>
            <a:endParaRPr lang="en-US" sz="2000">
              <a:solidFill>
                <a:schemeClr val="tx1"/>
              </a:solidFill>
              <a:latin typeface="Microsoft JhengHei"/>
              <a:ea typeface="Microsoft JhengHei"/>
              <a:cs typeface="Microsoft JhengHe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Microsoft JhengHei"/>
              </a:rPr>
              <a:t>會議記錄將於合理期限內公開。 </a:t>
            </a:r>
            <a:endParaRPr lang="en-US" sz="2000">
              <a:solidFill>
                <a:schemeClr val="tx1"/>
              </a:solidFill>
              <a:latin typeface="Microsoft JhengHei"/>
              <a:ea typeface="Microsoft JhengHei"/>
              <a:cs typeface="Microsoft JhengHe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Microsoft JhengHei"/>
              </a:rPr>
              <a:t>不得在公開張貼的會議以外進行審議或決策。 </a:t>
            </a:r>
            <a:endParaRPr lang="en-US" sz="2000">
              <a:solidFill>
                <a:schemeClr val="tx1"/>
              </a:solidFill>
              <a:latin typeface="Microsoft JhengHei"/>
              <a:ea typeface="Microsoft JhengHei"/>
              <a:cs typeface="Microsoft JhengHe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Microsoft JhengHei"/>
              </a:rPr>
              <a:t>成員應積極、尊重地聆聽所有發言者，包括公眾意見。 </a:t>
            </a:r>
            <a:endParaRPr lang="en-US" sz="2000">
              <a:solidFill>
                <a:schemeClr val="tx1"/>
              </a:solidFill>
              <a:latin typeface="Microsoft JhengHei"/>
              <a:ea typeface="Microsoft JhengHei"/>
              <a:cs typeface="Microsoft JhengHe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Microsoft JhengHei"/>
              </a:rPr>
              <a:t>異議應以建設性方式表達，聚焦於意見本身而非針對個人。 </a:t>
            </a:r>
            <a:endParaRPr lang="en-US" sz="2000">
              <a:solidFill>
                <a:schemeClr val="tx1"/>
              </a:solidFill>
              <a:latin typeface="Microsoft JhengHei"/>
              <a:ea typeface="Microsoft JhengHei"/>
              <a:cs typeface="Microsoft JhengHe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Microsoft JhengHei"/>
              </a:rPr>
              <a:t>應盡量避免打斷他人發言，以確保聯席主席的公平參與。 </a:t>
            </a:r>
            <a:endParaRPr lang="en-US" sz="2000">
              <a:solidFill>
                <a:schemeClr val="tx1"/>
              </a:solidFill>
              <a:latin typeface="Microsoft JhengHei"/>
              <a:ea typeface="Microsoft JhengHei"/>
              <a:cs typeface="Microsoft JhengHe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Microsoft JhengHei"/>
              </a:rPr>
              <a:t>將為公眾意見預留時間，並提供明確的時長及格式指引。 </a:t>
            </a:r>
            <a:endParaRPr lang="en-US" sz="2000">
              <a:solidFill>
                <a:schemeClr val="tx1"/>
              </a:solidFill>
              <a:latin typeface="Microsoft JhengHei"/>
              <a:ea typeface="Microsoft JhengHei"/>
              <a:cs typeface="Microsoft JhengHe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Microsoft JhengHei"/>
              </a:rPr>
              <a:t>成員應承認並考量公眾意見，將其納入決策過程。 </a:t>
            </a:r>
            <a:endParaRPr lang="en-US" sz="2000">
              <a:solidFill>
                <a:schemeClr val="tx1"/>
              </a:solidFill>
              <a:ea typeface="Microsoft JhengHei"/>
              <a:cs typeface="Microsoft JhengHe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>
              <a:solidFill>
                <a:srgbClr val="FF0000"/>
              </a:solidFill>
              <a:highlight>
                <a:srgbClr val="FFFF00"/>
              </a:highlight>
              <a:latin typeface="Microsoft JhengHei" panose="020B0004020202020204" pitchFamily="34" charset="0"/>
              <a:ea typeface="Microsoft JhengHei"/>
              <a:cs typeface="Microsoft JhengHe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Microsoft JhengHei"/>
              </a:rPr>
              <a:t>工作小組行為規範（續）</a:t>
            </a:r>
            <a:endParaRPr lang="en-US" noProof="1">
              <a:latin typeface="Microsoft JhengHei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noProof="1">
                <a:solidFill>
                  <a:schemeClr val="tx1"/>
                </a:solidFill>
                <a:latin typeface="Microsoft JhengHei"/>
              </a:rPr>
              <a:t>將提供語言協助及無障礙安排，確保具包容性的參與。 </a:t>
            </a:r>
            <a:endParaRPr lang="en-US" sz="2200" noProof="1">
              <a:solidFill>
                <a:schemeClr val="tx1"/>
              </a:solidFill>
              <a:latin typeface="Microsoft JhengHei"/>
              <a:ea typeface="Microsoft JhengHei"/>
              <a:cs typeface="Microsoft JhengHe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noProof="1">
                <a:solidFill>
                  <a:schemeClr val="tx1"/>
                </a:solidFill>
                <a:latin typeface="Microsoft JhengHei"/>
              </a:rPr>
              <a:t>會議將在無障礙場所舉行及/或或以線上形式進行，以滿足多元需求。 </a:t>
            </a:r>
            <a:endParaRPr lang="en-US" sz="2200" noProof="1">
              <a:solidFill>
                <a:schemeClr val="tx1"/>
              </a:solidFill>
              <a:latin typeface="Microsoft JhengHei"/>
              <a:ea typeface="Microsoft JhengHei"/>
              <a:cs typeface="Microsoft JhengHe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noProof="1">
                <a:solidFill>
                  <a:schemeClr val="tx1"/>
                </a:solidFill>
                <a:latin typeface="Microsoft JhengHei"/>
              </a:rPr>
              <a:t>資料將以淺顯易懂的語言提供並附翻譯。 </a:t>
            </a:r>
            <a:endParaRPr lang="en-US" sz="2200" noProof="1">
              <a:solidFill>
                <a:schemeClr val="tx1"/>
              </a:solidFill>
              <a:latin typeface="Microsoft JhengHei"/>
              <a:ea typeface="Microsoft JhengHei"/>
              <a:cs typeface="Microsoft JhengHe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noProof="1">
                <a:solidFill>
                  <a:schemeClr val="tx1"/>
                </a:solidFill>
                <a:latin typeface="Microsoft JhengHei"/>
              </a:rPr>
              <a:t>成員應努力提升第一線及歷史上被邊緣化社群的聲音。 </a:t>
            </a:r>
            <a:endParaRPr lang="en-US" sz="2200" noProof="1">
              <a:solidFill>
                <a:schemeClr val="tx1"/>
              </a:solidFill>
              <a:latin typeface="Microsoft JhengHei"/>
              <a:ea typeface="Microsoft JhengHei"/>
              <a:cs typeface="Microsoft JhengHe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noProof="1">
                <a:solidFill>
                  <a:schemeClr val="tx1"/>
                </a:solidFill>
                <a:latin typeface="Microsoft JhengHei"/>
              </a:rPr>
              <a:t>成員應提前閱讀資料，並做好充分準備，以深思熟慮地參與討論。 </a:t>
            </a:r>
            <a:endParaRPr lang="en-US" sz="2200" noProof="1">
              <a:solidFill>
                <a:schemeClr val="tx1"/>
              </a:solidFill>
              <a:latin typeface="Microsoft JhengHei"/>
              <a:ea typeface="Microsoft JhengHei"/>
              <a:cs typeface="Microsoft JhengHe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noProof="1">
                <a:solidFill>
                  <a:schemeClr val="tx1"/>
                </a:solidFill>
                <a:latin typeface="Microsoft JhengHei"/>
              </a:rPr>
              <a:t>要求成員出席並準時；如無法出席，應提前通知聯席主席。成員可派人以公眾身份出席會議，但該人員不具投票權，也不具工作小組正式成員身份。</a:t>
            </a:r>
            <a:endParaRPr lang="en-US" sz="2200" noProof="1">
              <a:solidFill>
                <a:schemeClr val="tx1"/>
              </a:solidFill>
              <a:latin typeface="Microsoft JhengHei"/>
              <a:ea typeface="Microsoft JhengHei"/>
              <a:cs typeface="Microsoft JhengHe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noProof="1">
                <a:solidFill>
                  <a:schemeClr val="tx1"/>
                </a:solidFill>
                <a:latin typeface="Microsoft JhengHei"/>
              </a:rPr>
              <a:t>利益衝突應依據相關指引予以揭露及處理。 </a:t>
            </a:r>
            <a:endParaRPr lang="en-US" sz="2200" noProof="1">
              <a:solidFill>
                <a:schemeClr val="tx1"/>
              </a:solidFill>
              <a:latin typeface="Microsoft JhengHei"/>
              <a:ea typeface="Microsoft JhengHei"/>
              <a:cs typeface="Microsoft JhengHe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noProof="1">
                <a:solidFill>
                  <a:schemeClr val="tx1"/>
                </a:solidFill>
                <a:latin typeface="Microsoft JhengHei"/>
              </a:rPr>
              <a:t>行為規範將定期檢討，以反映不斷變化的需求與意見回饋。 </a:t>
            </a:r>
            <a:endParaRPr lang="en-US" sz="2200" noProof="1">
              <a:solidFill>
                <a:schemeClr val="tx1"/>
              </a:solidFill>
              <a:latin typeface="Microsoft JhengHei"/>
              <a:ea typeface="Microsoft JhengHei"/>
              <a:cs typeface="Microsoft JhengHe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noProof="1">
                <a:solidFill>
                  <a:schemeClr val="tx1"/>
                </a:solidFill>
                <a:latin typeface="Microsoft JhengHei"/>
              </a:rPr>
              <a:t>鼓勵成員就會議流程及無障礙措施提出改善建議。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 noProof="1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 noProof="1">
              <a:solidFill>
                <a:srgbClr val="FF0000"/>
              </a:solidFill>
              <a:highlight>
                <a:srgbClr val="FFFF00"/>
              </a:highlight>
              <a:latin typeface="Microsoft JhengHei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Microsoft JhengHei"/>
                <a:cs typeface="Microsoft JhengHei"/>
              </a:rPr>
              <a:t>議程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9C73ACE-61FC-A6E5-509B-9AFAC69E7415}"/>
              </a:ext>
            </a:extLst>
          </p:cNvPr>
          <p:cNvSpPr txBox="1">
            <a:spLocks/>
          </p:cNvSpPr>
          <p:nvPr/>
        </p:nvSpPr>
        <p:spPr>
          <a:xfrm>
            <a:off x="1177813" y="1820633"/>
            <a:ext cx="10506161" cy="428693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Microsoft JhengHe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Microsoft JhengHe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"/>
                <a:ea typeface="+mn-ea"/>
                <a:cs typeface="+mn-cs"/>
              </a:defRPr>
            </a:lvl9pPr>
          </a:lstStyle>
          <a:p>
            <a:pPr marL="457200" indent="-457200">
              <a:buClr>
                <a:srgbClr val="99CB38"/>
              </a:buClr>
              <a:buAutoNum type="arabicPeriod"/>
            </a:pPr>
            <a:r>
              <a:rPr lang="en-US" sz="1800">
                <a:solidFill>
                  <a:schemeClr val="tx1"/>
                </a:solidFill>
                <a:ea typeface="+mn-lt"/>
                <a:cs typeface="+mn-lt"/>
              </a:rPr>
              <a:t>歡迎及點名（建議時間：10 分鐘）</a:t>
            </a:r>
          </a:p>
          <a:p>
            <a:pPr marL="457200" indent="-457200">
              <a:buAutoNum type="arabicPeriod"/>
            </a:pPr>
            <a:r>
              <a:rPr lang="en-US" sz="1800">
                <a:solidFill>
                  <a:schemeClr val="tx1"/>
                </a:solidFill>
                <a:ea typeface="+mn-lt"/>
                <a:cs typeface="+mn-lt"/>
              </a:rPr>
              <a:t>審查焦點小組傳單（建議時間：15 分鐘） </a:t>
            </a:r>
          </a:p>
          <a:p>
            <a:pPr marL="457200" indent="-457200">
              <a:buAutoNum type="arabicPeriod"/>
            </a:pPr>
            <a:r>
              <a:rPr lang="en-US" sz="1800">
                <a:solidFill>
                  <a:schemeClr val="tx1"/>
                </a:solidFill>
                <a:ea typeface="+mn-lt"/>
                <a:cs typeface="+mn-lt"/>
              </a:rPr>
              <a:t>討論公聽會外展傳單（建議時間：10 分鐘）</a:t>
            </a:r>
          </a:p>
          <a:p>
            <a:pPr marL="457200" indent="-457200">
              <a:buAutoNum type="arabicPeriod"/>
            </a:pPr>
            <a:r>
              <a:rPr lang="en-US" sz="1800">
                <a:solidFill>
                  <a:schemeClr val="tx1"/>
                </a:solidFill>
                <a:ea typeface="+mn-lt"/>
                <a:cs typeface="+mn-lt"/>
              </a:rPr>
              <a:t>討論初步建議草稿（建議時間：40 分鐘）</a:t>
            </a:r>
          </a:p>
          <a:p>
            <a:pPr marL="457200" indent="-457200">
              <a:buAutoNum type="arabicPeriod"/>
            </a:pPr>
            <a:r>
              <a:rPr lang="en-US" sz="1800">
                <a:solidFill>
                  <a:schemeClr val="tx1"/>
                </a:solidFill>
                <a:ea typeface="+mn-lt"/>
                <a:cs typeface="+mn-lt"/>
              </a:rPr>
              <a:t>預覽公聽會議程草稿及問卷調查（建議時間：10 分鐘）</a:t>
            </a:r>
          </a:p>
          <a:p>
            <a:pPr marL="457200" indent="-457200">
              <a:buAutoNum type="arabicPeriod"/>
            </a:pPr>
            <a:r>
              <a:rPr lang="en-US" sz="1800">
                <a:solidFill>
                  <a:schemeClr val="tx1"/>
                </a:solidFill>
                <a:ea typeface="+mn-lt"/>
                <a:cs typeface="+mn-lt"/>
              </a:rPr>
              <a:t>審查1月28日第6次會議記錄【表決】（建議時間：10 分鐘）</a:t>
            </a:r>
            <a:endParaRPr lang="en-US" sz="1800">
              <a:solidFill>
                <a:schemeClr val="tx1"/>
              </a:solidFill>
              <a:ea typeface="Microsoft JhengHei"/>
              <a:cs typeface="Microsoft JhengHei"/>
            </a:endParaRPr>
          </a:p>
          <a:p>
            <a:pPr marL="457200" indent="-457200">
              <a:buAutoNum type="arabicPeriod"/>
            </a:pPr>
            <a:r>
              <a:rPr lang="en-US" sz="1800">
                <a:solidFill>
                  <a:schemeClr val="tx1"/>
                </a:solidFill>
                <a:ea typeface="+mn-lt"/>
                <a:cs typeface="+mn-lt"/>
              </a:rPr>
              <a:t>審查2月24日第7次會議記錄【表決】（建議時間：5 分鐘）</a:t>
            </a:r>
          </a:p>
          <a:p>
            <a:pPr marL="457200" indent="-457200">
              <a:buAutoNum type="arabicPeriod"/>
            </a:pPr>
            <a:r>
              <a:rPr lang="en-US" sz="1800">
                <a:solidFill>
                  <a:schemeClr val="tx1"/>
                </a:solidFill>
                <a:ea typeface="+mn-lt"/>
                <a:cs typeface="+mn-lt"/>
              </a:rPr>
              <a:t>工作小組後續時程（建議時間：15 分鐘）</a:t>
            </a:r>
          </a:p>
          <a:p>
            <a:pPr marL="457200" indent="-457200">
              <a:buAutoNum type="arabicPeriod"/>
            </a:pPr>
            <a:r>
              <a:rPr lang="en-US" sz="1800">
                <a:solidFill>
                  <a:schemeClr val="tx1"/>
                </a:solidFill>
                <a:ea typeface="+mn-lt"/>
                <a:cs typeface="+mn-lt"/>
              </a:rPr>
              <a:t>散會【表決】（建議時間：5 分鐘）</a:t>
            </a:r>
          </a:p>
          <a:p>
            <a:pPr marL="457200" indent="-457200">
              <a:buClr>
                <a:srgbClr val="99CB38"/>
              </a:buClr>
              <a:buAutoNum type="arabicPeriod"/>
            </a:pPr>
            <a:endParaRPr lang="en-US" sz="1800">
              <a:solidFill>
                <a:schemeClr val="tx1"/>
              </a:solidFill>
              <a:latin typeface="Microsoft JhengHei"/>
              <a:ea typeface="Microsoft JhengHei"/>
              <a:cs typeface="Microsoft JhengHei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AutoNum type="arabicPeriod"/>
            </a:pPr>
            <a:endParaRPr lang="en-US" sz="1800">
              <a:solidFill>
                <a:schemeClr val="tx1"/>
              </a:solidFill>
              <a:latin typeface="Microsoft JhengHei"/>
              <a:ea typeface="+mn-lt"/>
              <a:cs typeface="+mn-lt"/>
            </a:endParaRPr>
          </a:p>
          <a:p>
            <a:pPr marL="383540" lvl="1">
              <a:buClr>
                <a:srgbClr val="99CB38"/>
              </a:buClr>
            </a:pPr>
            <a:endParaRPr lang="en-US">
              <a:solidFill>
                <a:schemeClr val="tx1"/>
              </a:solidFill>
              <a:latin typeface="Microsoft JhengHei"/>
              <a:ea typeface="Microsoft JhengHei"/>
              <a:cs typeface="Microsoft JhengHei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025CD-5EA1-9E63-6B45-931DC51BE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Microsoft JhengHei"/>
                <a:ea typeface="Microsoft JhengHei"/>
                <a:cs typeface="Microsoft JhengHei"/>
              </a:rPr>
              <a:t>今日會議目標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93A59-1EF2-1A57-EA52-34456FA03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59094"/>
            <a:ext cx="10058400" cy="3810000"/>
          </a:xfrm>
        </p:spPr>
        <p:txBody>
          <a:bodyPr vert="horz" lIns="0" tIns="45720" rIns="0" bIns="45720" rtlCol="0" anchor="t">
            <a:noAutofit/>
          </a:bodyPr>
          <a:lstStyle/>
          <a:p>
            <a:pPr marL="742950" indent="-742950">
              <a:buAutoNum type="arabicPeriod"/>
            </a:pPr>
            <a:r>
              <a:rPr lang="en-US" sz="4000" dirty="0" err="1">
                <a:highlight>
                  <a:srgbClr val="FFFFFF"/>
                </a:highlight>
                <a:latin typeface="Microsoft JhengHei"/>
              </a:rPr>
              <a:t>審查目前焦點小組計畫</a:t>
            </a:r>
            <a:endParaRPr lang="en-US" sz="4000" dirty="0">
              <a:highlight>
                <a:srgbClr val="FFFFFF"/>
              </a:highlight>
              <a:latin typeface="Microsoft JhengHei"/>
            </a:endParaRPr>
          </a:p>
          <a:p>
            <a:pPr marL="742950" indent="-742950">
              <a:buAutoNum type="arabicPeriod"/>
            </a:pPr>
            <a:r>
              <a:rPr lang="zh-TW" altLang="en-US" sz="4000" dirty="0">
                <a:highlight>
                  <a:srgbClr val="FFFFFF"/>
                </a:highlight>
                <a:latin typeface="Microsoft JhengHei"/>
              </a:rPr>
              <a:t>推進建議草稿的完善工作</a:t>
            </a:r>
            <a:endParaRPr lang="en-US" dirty="0"/>
          </a:p>
          <a:p>
            <a:pPr marL="742950" indent="-742950">
              <a:buAutoNum type="arabicPeriod"/>
            </a:pPr>
            <a:r>
              <a:rPr lang="en-US" sz="4000" dirty="0" err="1">
                <a:highlight>
                  <a:srgbClr val="FFFFFF"/>
                </a:highlight>
                <a:latin typeface="Microsoft JhengHei"/>
                <a:ea typeface="Microsoft JhengHei"/>
                <a:cs typeface="Microsoft JhengHei"/>
              </a:rPr>
              <a:t>討論即將舉行的公聽會之參與策略</a:t>
            </a:r>
            <a:endParaRPr lang="en-US" sz="4000" dirty="0">
              <a:highlight>
                <a:srgbClr val="FFFFFF"/>
              </a:highlight>
              <a:latin typeface="Microsoft JhengHei"/>
              <a:ea typeface="Microsoft JhengHei"/>
              <a:cs typeface="Microsoft JhengHei"/>
            </a:endParaRPr>
          </a:p>
          <a:p>
            <a:pPr marL="742950" indent="-742950">
              <a:buAutoNum type="arabicPeriod"/>
            </a:pPr>
            <a:endParaRPr lang="en-US" sz="4000" dirty="0">
              <a:highlight>
                <a:srgbClr val="FFFFFF"/>
              </a:highlight>
              <a:latin typeface="Microsoft JhengHei"/>
              <a:ea typeface="Microsoft JhengHei"/>
              <a:cs typeface="Microsoft JhengHei"/>
            </a:endParaRPr>
          </a:p>
          <a:p>
            <a:endParaRPr lang="en-US" dirty="0">
              <a:ea typeface="Microsoft JhengHei"/>
              <a:cs typeface="Microsoft JhengHei"/>
            </a:endParaRPr>
          </a:p>
        </p:txBody>
      </p:sp>
    </p:spTree>
    <p:extLst>
      <p:ext uri="{BB962C8B-B14F-4D97-AF65-F5344CB8AC3E}">
        <p14:creationId xmlns:p14="http://schemas.microsoft.com/office/powerpoint/2010/main" val="387704903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Microsoft JhengHei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Microsoft JhengHe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72a2f2d3193ec56d4fb2c356de615c25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cd70fe20db7356ce93e04af07d3fd73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F1B4A7-2522-4C55-B0CA-8B68D82781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F6FF82-FE7A-41E4-9095-CE55FAD4DF43}">
  <ds:schemaRefs>
    <ds:schemaRef ds:uri="http://schemas.microsoft.com/office/2006/metadata/properties"/>
    <ds:schemaRef ds:uri="http://purl.org/dc/elements/1.1/"/>
    <ds:schemaRef ds:uri="699ac1d4-ca39-4946-aa46-a9cdf037dbb3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cfac202d-5dfe-4943-8fc4-9115dd8079c4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3A0BFB8-30F4-4602-8850-AAF437458C50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712</Words>
  <Application>Microsoft Office PowerPoint</Application>
  <PresentationFormat>Widescreen</PresentationFormat>
  <Paragraphs>147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Microsoft JhengHei</vt:lpstr>
      <vt:lpstr>Wingdings</vt:lpstr>
      <vt:lpstr>Wingdings,Sans-Serif</vt:lpstr>
      <vt:lpstr>Retrospect</vt:lpstr>
      <vt:lpstr>查爾斯河 Charles River 工作小組—— 河流公平使用權</vt:lpstr>
      <vt:lpstr>口譯說明</vt:lpstr>
      <vt:lpstr>錄影通知</vt:lpstr>
      <vt:lpstr>Zoom 使用說明</vt:lpstr>
      <vt:lpstr>點名名單</vt:lpstr>
      <vt:lpstr>工作小組行為規範</vt:lpstr>
      <vt:lpstr>工作小組行為規範（續）</vt:lpstr>
      <vt:lpstr>議程</vt:lpstr>
      <vt:lpstr>今日會議目標</vt:lpstr>
      <vt:lpstr>審查焦點 小組傳單</vt:lpstr>
      <vt:lpstr>討論公聽會外展傳單 </vt:lpstr>
      <vt:lpstr>討論工作小組報告初步建議草稿</vt:lpstr>
      <vt:lpstr>公聽會議程草案</vt:lpstr>
      <vt:lpstr>問卷調查草稿目標</vt:lpstr>
      <vt:lpstr>問卷調查草稿題目</vt:lpstr>
      <vt:lpstr>審查1月28日第6次會議記錄【表決】</vt:lpstr>
      <vt:lpstr>審查2月24日第7次會議記錄【表決】</vt:lpstr>
      <vt:lpstr>六月前時程總覽 </vt:lpstr>
      <vt:lpstr>未來一個月動態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Emily Proctor</dc:creator>
  <cp:lastModifiedBy>Emily P</cp:lastModifiedBy>
  <cp:revision>32</cp:revision>
  <dcterms:created xsi:type="dcterms:W3CDTF">2025-11-26T14:59:35Z</dcterms:created>
  <dcterms:modified xsi:type="dcterms:W3CDTF">2026-04-01T16:35:50Z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</Properties>
</file>