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97" r:id="rId6"/>
    <p:sldId id="287" r:id="rId7"/>
    <p:sldId id="279" r:id="rId8"/>
    <p:sldId id="285" r:id="rId9"/>
    <p:sldId id="258" r:id="rId10"/>
    <p:sldId id="273" r:id="rId11"/>
    <p:sldId id="288" r:id="rId12"/>
    <p:sldId id="321" r:id="rId13"/>
    <p:sldId id="319" r:id="rId14"/>
    <p:sldId id="330" r:id="rId15"/>
    <p:sldId id="331" r:id="rId16"/>
    <p:sldId id="335" r:id="rId17"/>
    <p:sldId id="332" r:id="rId18"/>
    <p:sldId id="336" r:id="rId19"/>
    <p:sldId id="325" r:id="rId20"/>
    <p:sldId id="334" r:id="rId21"/>
    <p:sldId id="328" r:id="rId22"/>
    <p:sldId id="30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Microsoft YaHei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Microsoft YaHei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Microsoft YaHei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Microsoft YaHei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Microsoft YaHei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Microsoft YaHei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Microsoft YaHei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Microsoft YaHei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Microsoft YaHei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C2012C-A259-574D-5FBA-6A6709D8C0A2}" name="Marie C" initials="MC" userId="S::translation5@baystateinterpreters.com::e7db4a94-6218-4deb-ad05-193e8e053f63" providerId="AD"/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1C1DD-31B7-6659-C6D0-B1596B455EE0}" v="19" dt="2026-03-17T18:41:37.082"/>
    <p1510:client id="{32E496DE-327F-446C-B5CE-32483F762DA0}" v="3" dt="2026-03-17T20:11:20.546"/>
    <p1510:client id="{4C36F47F-235D-7AFD-0DF6-3EB48894EA4B}" v="4" dt="2026-03-18T02:01:52.603"/>
    <p1510:client id="{CB222AC8-4E15-7724-D340-C46231C47D05}" v="582" dt="2026-03-17T02:57:00.648"/>
    <p1510:client id="{DD53296C-C438-A296-68F0-CA4311828B68}" v="159" dt="2026-03-17T01:12:23.135"/>
    <p1510:client id="{E03E07F8-5274-60C0-7426-23F9BB417CDB}" v="122" dt="2026-03-17T15:21:44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Microsoft YaHei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Microsoft YaHei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Microsoft YaHei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Microsoft YaHei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Microsoft YaHei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YaHei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YaHei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YaHei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YaHei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YaHei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YaHei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icrosoft YaHei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Microsoft YaHei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Microsoft YaHei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Microsoft YaHei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Microsoft YaHei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Microsoft YaHei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Microsoft YaHei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Microsoft YaHei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Microsoft YaHei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Microsoft YaHei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>
                <a:latin typeface="Microsoft YaHei" panose="020B0604020202020204" pitchFamily="34" charset="0"/>
                <a:ea typeface="+mj-lt"/>
                <a:cs typeface="Microsoft YaHei" panose="020B0604020202020204" pitchFamily="34" charset="0"/>
              </a:rPr>
              <a:t>查尔斯河 Charles River 工作小组——</a:t>
            </a:r>
            <a:br>
              <a:rPr lang="en-US" sz="5000">
                <a:latin typeface="Microsoft YaHei" panose="020B0604020202020204" pitchFamily="34" charset="0"/>
                <a:ea typeface="+mj-lt"/>
                <a:cs typeface="Microsoft YaHei" panose="020B0604020202020204" pitchFamily="34" charset="0"/>
              </a:rPr>
            </a:br>
            <a:r>
              <a:rPr lang="en-US" sz="5000">
                <a:latin typeface="Microsoft YaHei" panose="020B0604020202020204" pitchFamily="34" charset="0"/>
                <a:ea typeface="+mj-lt"/>
                <a:cs typeface="Microsoft YaHei" panose="020B0604020202020204" pitchFamily="34" charset="0"/>
              </a:rPr>
              <a:t>河流公平使用权</a:t>
            </a:r>
            <a:endParaRPr lang="en-US" sz="5000">
              <a:latin typeface="Microsoft YaHei" panose="020B0604020202020204" pitchFamily="34" charset="0"/>
              <a:cs typeface="Microsoft YaHei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sz="2800" cap="none">
                <a:solidFill>
                  <a:srgbClr val="004B24"/>
                </a:solidFill>
                <a:latin typeface="Microsoft YaHei"/>
                <a:cs typeface="Microsoft YaHei"/>
              </a:rPr>
              <a:t>第8次会议 | 2026年3月18日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Microsoft YaHei"/>
                <a:cs typeface="Microsoft YaHei"/>
              </a:rPr>
              <a:t>审查焦点</a:t>
            </a:r>
            <a:br>
              <a:rPr lang="en-US" dirty="0">
                <a:ea typeface="Microsoft YaHei"/>
                <a:cs typeface="Microsoft YaHei"/>
              </a:rPr>
            </a:br>
            <a:r>
              <a:rPr lang="en-US" dirty="0">
                <a:ea typeface="Microsoft YaHei"/>
                <a:cs typeface="Microsoft YaHei"/>
              </a:rPr>
              <a:t>小组传单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28216"/>
            <a:ext cx="10058400" cy="4365533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3500">
                <a:solidFill>
                  <a:srgbClr val="404040"/>
                </a:solidFill>
                <a:ea typeface="Microsoft YaHei"/>
                <a:cs typeface="Microsoft YaHei"/>
              </a:rPr>
              <a:t>讨论</a:t>
            </a:r>
          </a:p>
          <a:p>
            <a:pPr marL="932180" lvl="2" indent="-457200"/>
            <a:endParaRPr lang="en-US" sz="2000">
              <a:ea typeface="Microsoft YaHei"/>
              <a:cs typeface="Microsoft YaHei"/>
            </a:endParaRPr>
          </a:p>
          <a:p>
            <a:pPr marL="0" indent="0">
              <a:buNone/>
            </a:pPr>
            <a:endParaRPr lang="en-US" sz="2600">
              <a:ea typeface="Microsoft YaHei"/>
              <a:cs typeface="Microsoft YaHei"/>
            </a:endParaRPr>
          </a:p>
          <a:p>
            <a:pPr marL="932180" lvl="2" indent="-457200">
              <a:buAutoNum type="arabicPeriod"/>
            </a:pPr>
            <a:endParaRPr lang="en-US">
              <a:ea typeface="Microsoft YaHei"/>
              <a:cs typeface="Microsoft YaHei"/>
            </a:endParaRPr>
          </a:p>
        </p:txBody>
      </p:sp>
      <p:pic>
        <p:nvPicPr>
          <p:cNvPr id="4" name="Picture 3" descr="Focus group flyer draft">
            <a:extLst>
              <a:ext uri="{FF2B5EF4-FFF2-40B4-BE49-F238E27FC236}">
                <a16:creationId xmlns:a16="http://schemas.microsoft.com/office/drawing/2014/main" id="{C763C0DB-20B8-3A78-B3ED-56ECD2795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195" y="93569"/>
            <a:ext cx="4905375" cy="626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779CF-48FE-0979-F21D-874929A04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B361A-FD4B-DDD7-5E7D-7DB5CE57E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ea typeface="Microsoft YaHei"/>
                <a:cs typeface="Microsoft YaHei"/>
              </a:rPr>
              <a:t>讨论公听会外展传单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3E82D-A540-46E2-992F-9CB2C4663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70784"/>
            <a:ext cx="10058400" cy="4622965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3500" noProof="1">
                <a:solidFill>
                  <a:srgbClr val="404040"/>
                </a:solidFill>
                <a:ea typeface="Microsoft YaHei"/>
                <a:cs typeface="Microsoft YaHei"/>
              </a:rPr>
              <a:t>讨论</a:t>
            </a:r>
          </a:p>
          <a:p>
            <a:pPr marL="932180" lvl="2" indent="-457200"/>
            <a:endParaRPr lang="en-US" sz="2000" noProof="1">
              <a:ea typeface="Microsoft YaHei"/>
              <a:cs typeface="Microsoft YaHei"/>
            </a:endParaRPr>
          </a:p>
          <a:p>
            <a:pPr marL="0" indent="0">
              <a:buNone/>
            </a:pPr>
            <a:endParaRPr lang="en-US" sz="2600" noProof="1">
              <a:ea typeface="Microsoft YaHei"/>
              <a:cs typeface="Microsoft YaHei"/>
            </a:endParaRPr>
          </a:p>
          <a:p>
            <a:pPr marL="932180" lvl="2" indent="-457200">
              <a:buAutoNum type="arabicPeriod"/>
            </a:pPr>
            <a:endParaRPr lang="en-US" noProof="1">
              <a:ea typeface="Microsoft YaHei"/>
              <a:cs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46177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07B30-1A18-D5BF-0AB2-02F887862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A988A-B465-ED36-B0C9-0FC7A7691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1">
                <a:ea typeface="Microsoft YaHei"/>
                <a:cs typeface="Microsoft YaHei"/>
              </a:rPr>
              <a:t>讨论工作小组报告初步建议草稿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280B6-F434-E2CA-7E99-F21804042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4901"/>
            <a:ext cx="10058400" cy="4398848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b="1" u="sng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建议一：</a:t>
            </a:r>
            <a:r>
              <a:rPr lang="en-US" b="1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 </a:t>
            </a:r>
            <a:r>
              <a:rPr lang="en-US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DCR 应厘清或建立明确的流程与工具，以便更主动地回应社区需求，尤其是在有进行中及/或即将启动项目的地区。</a:t>
            </a:r>
            <a:endParaRPr lang="en-US" b="1" u="sng" noProof="1">
              <a:solidFill>
                <a:srgbClr val="000000"/>
              </a:solidFill>
              <a:highlight>
                <a:srgbClr val="FFFFFF"/>
              </a:highlight>
              <a:latin typeface="Microsoft YaHei"/>
              <a:ea typeface="Microsoft YaHei"/>
              <a:cs typeface="Microsoft YaHei"/>
            </a:endParaRP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b="1" u="sng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建议二：</a:t>
            </a:r>
            <a:r>
              <a:rPr lang="en-US" b="1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 </a:t>
            </a:r>
            <a:r>
              <a:rPr lang="en-US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DCR 应建立清晰且一致的流程，就近期及长期规划中的项目进行沟通。</a:t>
            </a:r>
            <a:endParaRPr lang="en-US" noProof="1">
              <a:solidFill>
                <a:srgbClr val="404040"/>
              </a:solidFill>
              <a:latin typeface="Microsoft YaHei"/>
              <a:ea typeface="Microsoft YaHei"/>
              <a:cs typeface="Microsoft YaHei"/>
            </a:endParaRP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b="1" u="sng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建议三：</a:t>
            </a:r>
            <a:r>
              <a:rPr lang="en-US" b="1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 </a:t>
            </a:r>
            <a:r>
              <a:rPr lang="en-US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DCR 应建立明确的流程，确保边缘化社区及历史上受公共流程影响并被排除在外的群体，在 DCR 流程中享有明确的参与角色。</a:t>
            </a: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b="1" u="sng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建议四：</a:t>
            </a:r>
            <a:r>
              <a:rPr lang="en-US" b="1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 </a:t>
            </a:r>
            <a:r>
              <a:rPr lang="en-US" noProof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DCR 应将上述沟通与外展建议（建议一至三）应用于 Longfellow 桥与 Eliot 桥之间 Memorial Drive 区域的基础设施挑战与反馈意见，作为解决全州其他基础设施挑战的试办方案。</a:t>
            </a:r>
          </a:p>
        </p:txBody>
      </p:sp>
    </p:spTree>
    <p:extLst>
      <p:ext uri="{BB962C8B-B14F-4D97-AF65-F5344CB8AC3E}">
        <p14:creationId xmlns:p14="http://schemas.microsoft.com/office/powerpoint/2010/main" val="306364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D915B-20A7-A97D-12D1-80DD2C54E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E5C5F-5140-6F49-9087-4CEECB3BE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ea typeface="Microsoft YaHei"/>
                <a:cs typeface="Microsoft YaHei"/>
              </a:rPr>
              <a:t>公听会议程草案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/>
        </p:nvSpPr>
        <p:spPr>
          <a:xfrm>
            <a:off x="1103854" y="2116468"/>
            <a:ext cx="10058400" cy="402336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b="1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下午6:10 – 6:45：概况报告 + 问答</a:t>
            </a:r>
            <a:endParaRPr lang="en-US" noProof="1"/>
          </a:p>
          <a:p>
            <a:pPr marL="383540" lvl="1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DCR 将进行15至20分钟的概况报告，说明查尔斯河工作小组的宗旨与目标、迄今完成的活动，以及工作小组建议草稿的内容说明 </a:t>
            </a:r>
          </a:p>
          <a:p>
            <a:pPr marL="383540" lvl="1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约10至15分钟用于厘清问题</a:t>
            </a:r>
            <a:endParaRPr lang="en-US" noProof="1"/>
          </a:p>
          <a:p>
            <a:pPr>
              <a:buClr>
                <a:srgbClr val="004B24"/>
              </a:buClr>
            </a:pPr>
            <a:r>
              <a:rPr lang="en-US" b="1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下午6:45 – 7:30：分组讨论</a:t>
            </a:r>
          </a:p>
          <a:p>
            <a:pPr marL="383540" lvl="1">
              <a:buClr>
                <a:srgbClr val="004B24"/>
              </a:buClr>
              <a:buFont typeface="Arial" panose="020B060402020202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引导讨论问题将聚焦于工作小组报告建议草稿的反馈意见</a:t>
            </a:r>
          </a:p>
          <a:p>
            <a:pPr marL="383540" lvl="1">
              <a:buClr>
                <a:srgbClr val="004B24"/>
              </a:buClr>
              <a:buFont typeface="Arial" panose="020B060402020202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与会者将分成小组，每组由一名项目团队成员带领并配有记录员</a:t>
            </a:r>
            <a:endParaRPr lang="en-US" noProof="1"/>
          </a:p>
          <a:p>
            <a:pPr>
              <a:buClr>
                <a:srgbClr val="004B24"/>
              </a:buClr>
            </a:pPr>
            <a:r>
              <a:rPr lang="en-US" b="1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下午7:30 – 8:00：分组汇报与结束</a:t>
            </a:r>
            <a:r>
              <a:rPr lang="en-US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 </a:t>
            </a:r>
          </a:p>
          <a:p>
            <a:pPr marL="383540" lvl="1">
              <a:buClr>
                <a:srgbClr val="004B24"/>
              </a:buClr>
              <a:buFont typeface="Arial" panose="020B060402020202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回到主会场分享讨论中出现的主要议题</a:t>
            </a:r>
          </a:p>
          <a:p>
            <a:pPr marL="383540" lvl="1">
              <a:buClr>
                <a:srgbClr val="004B24"/>
              </a:buClr>
              <a:buFont typeface="Arial" panose="020B0604020202020204" pitchFamily="34" charset="0"/>
              <a:buChar char="•"/>
            </a:pPr>
            <a:r>
              <a:rPr lang="en-US" sz="2000" noProof="1">
                <a:solidFill>
                  <a:srgbClr val="000000"/>
                </a:solidFill>
                <a:latin typeface="Microsoft YaHei"/>
                <a:ea typeface="+mn-lt"/>
                <a:cs typeface="Microsoft YaHei"/>
              </a:rPr>
              <a:t>活动结束并说明后续步骤</a:t>
            </a:r>
          </a:p>
          <a:p>
            <a:pPr marL="383540" lvl="1">
              <a:buClr>
                <a:srgbClr val="99CB38"/>
              </a:buClr>
            </a:pPr>
            <a:endParaRPr lang="en-US" sz="2000" noProof="1">
              <a:solidFill>
                <a:srgbClr val="404040"/>
              </a:solidFill>
              <a:latin typeface="Microsoft YaHei" panose="020B0604020202020204" pitchFamily="34" charset="0"/>
              <a:ea typeface="+mn-lt"/>
              <a:cs typeface="Microsoft YaHei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526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04310-F2D2-4B9B-D60C-B91D57FA4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79AA0-9173-7318-830D-49C59780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icrosoft YaHei"/>
                <a:cs typeface="Microsoft YaHei"/>
              </a:rPr>
              <a:t>问卷调查草稿目标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02802-E288-D196-DDC1-91A30DDF2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9450"/>
            <a:ext cx="10058400" cy="4284299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2800" dirty="0" err="1">
                <a:ea typeface="+mn-lt"/>
                <a:cs typeface="+mn-lt"/>
              </a:rPr>
              <a:t>您认为这些建议能在多大程度上满足您对</a:t>
            </a:r>
            <a:r>
              <a:rPr lang="en-US" sz="2800" dirty="0">
                <a:ea typeface="+mn-lt"/>
                <a:cs typeface="+mn-lt"/>
              </a:rPr>
              <a:t> DCR </a:t>
            </a:r>
            <a:r>
              <a:rPr lang="en-US" sz="2800" dirty="0" err="1">
                <a:ea typeface="+mn-lt"/>
                <a:cs typeface="+mn-lt"/>
              </a:rPr>
              <a:t>沟通与外展活动的需求</a:t>
            </a:r>
            <a:r>
              <a:rPr lang="en-US" sz="2800" dirty="0">
                <a:ea typeface="+mn-lt"/>
                <a:cs typeface="+mn-lt"/>
              </a:rPr>
              <a:t>？</a:t>
            </a:r>
            <a:endParaRPr lang="en-US" sz="2800" dirty="0">
              <a:ea typeface="Microsoft YaHei"/>
              <a:cs typeface="Microsoft YaHei"/>
            </a:endParaRP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2800" dirty="0" err="1">
                <a:ea typeface="+mn-lt"/>
                <a:cs typeface="+mn-lt"/>
              </a:rPr>
              <a:t>这些建议还应包含哪些内容</a:t>
            </a:r>
            <a:r>
              <a:rPr lang="en-US" sz="2800" dirty="0">
                <a:ea typeface="+mn-lt"/>
                <a:cs typeface="+mn-lt"/>
              </a:rPr>
              <a:t>？ </a:t>
            </a: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zh-CN" altLang="en-US" sz="2800" dirty="0">
                <a:ea typeface="+mn-lt"/>
                <a:cs typeface="+mn-lt"/>
              </a:rPr>
              <a:t>您想分享哪些与 </a:t>
            </a:r>
            <a:r>
              <a:rPr lang="en-US" altLang="zh-CN" sz="2800" dirty="0">
                <a:ea typeface="+mn-lt"/>
                <a:cs typeface="+mn-lt"/>
              </a:rPr>
              <a:t>DCR </a:t>
            </a:r>
            <a:r>
              <a:rPr lang="zh-CN" altLang="en-US" sz="2800" dirty="0">
                <a:ea typeface="+mn-lt"/>
                <a:cs typeface="+mn-lt"/>
              </a:rPr>
              <a:t>沟通的相关经验？</a:t>
            </a:r>
            <a:r>
              <a:rPr lang="en-US" sz="2800" dirty="0">
                <a:ea typeface="+mn-lt"/>
                <a:cs typeface="+mn-lt"/>
              </a:rPr>
              <a:t> </a:t>
            </a:r>
          </a:p>
          <a:p>
            <a:pPr marL="457200" indent="-457200">
              <a:buFont typeface="Arial" panose="020F0502020204030204" pitchFamily="34" charset="0"/>
              <a:buChar char="•"/>
            </a:pPr>
            <a:endParaRPr lang="en-US" sz="3500" dirty="0">
              <a:ea typeface="+mn-lt"/>
              <a:cs typeface="+mn-lt"/>
            </a:endParaRPr>
          </a:p>
          <a:p>
            <a:pPr marL="749300" lvl="1">
              <a:buSzPct val="100000"/>
              <a:buFont typeface="Arial" panose="020F0502020204030204" pitchFamily="34" charset="0"/>
              <a:buChar char="•"/>
            </a:pPr>
            <a:endParaRPr lang="en-US" sz="3300" dirty="0">
              <a:ea typeface="Microsoft YaHei"/>
              <a:cs typeface="Microsoft YaHei"/>
            </a:endParaRPr>
          </a:p>
          <a:p>
            <a:pPr marL="932180" lvl="2" indent="-457200"/>
            <a:endParaRPr lang="en-US" sz="2000" dirty="0">
              <a:ea typeface="Microsoft YaHei"/>
              <a:cs typeface="Microsoft YaHei"/>
            </a:endParaRPr>
          </a:p>
          <a:p>
            <a:pPr marL="0" indent="0">
              <a:buNone/>
            </a:pPr>
            <a:endParaRPr lang="en-US" sz="2600" dirty="0">
              <a:ea typeface="Microsoft YaHei"/>
              <a:cs typeface="Microsoft YaHei"/>
            </a:endParaRPr>
          </a:p>
          <a:p>
            <a:pPr marL="932180" lvl="2" indent="-457200">
              <a:buAutoNum type="arabicPeriod"/>
            </a:pPr>
            <a:endParaRPr lang="en-US" dirty="0">
              <a:ea typeface="Microsoft YaHei"/>
              <a:cs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1048523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90FD-E3D4-14AC-919F-919B53C8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ea typeface="Microsoft YaHei"/>
                <a:cs typeface="Microsoft YaHei"/>
              </a:rPr>
              <a:t>问卷调查草稿题目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0D836-40CD-D2F8-CD7A-78F991EA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171450" indent="-171450">
              <a:buFont typeface="Arial" panose="020F0502020204030204" pitchFamily="34" charset="0"/>
              <a:buChar char="•"/>
            </a:pPr>
            <a:r>
              <a:rPr lang="zh-TW" altLang="en-US" b="1" dirty="0">
                <a:solidFill>
                  <a:srgbClr val="404040"/>
                </a:solidFill>
                <a:latin typeface="Microsoft YaHei"/>
                <a:ea typeface="Microsoft YaHei"/>
                <a:cs typeface="Microsoft YaHei"/>
              </a:rPr>
              <a:t>您通常如何描述自己的身份？</a:t>
            </a:r>
            <a:r>
              <a:rPr lang="en-US" altLang="zh-CN" b="1" i="1" dirty="0">
                <a:solidFill>
                  <a:srgbClr val="404040"/>
                </a:solidFill>
                <a:latin typeface="Microsoft YaHei"/>
                <a:ea typeface="Microsoft YaHei"/>
                <a:cs typeface="Microsoft YaHei"/>
              </a:rPr>
              <a:t>〔</a:t>
            </a:r>
            <a:r>
              <a:rPr lang="zh-CN" altLang="en-US" b="1" i="1" dirty="0">
                <a:solidFill>
                  <a:srgbClr val="404040"/>
                </a:solidFill>
                <a:latin typeface="Microsoft YaHei"/>
                <a:ea typeface="Microsoft YaHei"/>
                <a:cs typeface="Microsoft YaHei"/>
              </a:rPr>
              <a:t>地点及身份选项</a:t>
            </a:r>
            <a:r>
              <a:rPr lang="en-US" altLang="zh-CN" b="1" i="1" dirty="0">
                <a:solidFill>
                  <a:srgbClr val="404040"/>
                </a:solidFill>
                <a:latin typeface="Microsoft YaHei"/>
                <a:ea typeface="Microsoft YaHei"/>
                <a:cs typeface="Microsoft YaHei"/>
              </a:rPr>
              <a:t>〕</a:t>
            </a:r>
            <a:endParaRPr lang="en-US" b="1" i="1" dirty="0">
              <a:solidFill>
                <a:srgbClr val="404040"/>
              </a:solidFill>
              <a:latin typeface="Microsoft YaHei"/>
              <a:ea typeface="Microsoft YaHei"/>
              <a:cs typeface="Microsoft YaHe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如果您是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 Cambridge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居民，您代表哪个社区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？</a:t>
            </a:r>
            <a:r>
              <a:rPr lang="en-US" b="1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〔</a:t>
            </a:r>
            <a:r>
              <a:rPr lang="en-US" b="1" i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开放式回答</a:t>
            </a:r>
            <a:r>
              <a:rPr lang="en-US" b="1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〕</a:t>
            </a:r>
            <a:endParaRPr lang="en-US" i="1" dirty="0">
              <a:solidFill>
                <a:srgbClr val="000000"/>
              </a:solidFill>
              <a:highlight>
                <a:srgbClr val="FFFFFF"/>
              </a:highlight>
              <a:latin typeface="Microsoft YaHei"/>
              <a:ea typeface="Microsoft YaHei"/>
              <a:cs typeface="Microsoft YaHe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针对每项建议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：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Microsoft YaHei"/>
              <a:ea typeface="Microsoft YaHei"/>
              <a:cs typeface="Microsoft YaHe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您在多大程度上同意此建议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？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〔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评分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："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非常不同意"至"非常同意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"〕</a:t>
            </a: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此建议的措辞如何可以更加清晰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？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〔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开放式回答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〕</a:t>
            </a: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Microsoft YaHei"/>
              <a:ea typeface="Microsoft YaHei"/>
              <a:cs typeface="Microsoft YaHe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您对额外的实施策略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/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行动有何建议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？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〔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开放式回答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〕</a:t>
            </a:r>
            <a:endParaRPr lang="en-US" sz="2000" dirty="0">
              <a:solidFill>
                <a:srgbClr val="404040"/>
              </a:solidFill>
              <a:latin typeface="Microsoft YaHei"/>
              <a:ea typeface="Microsoft YaHei"/>
              <a:cs typeface="Microsoft YaHe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您对额外的成效衡量指标有何建议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？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〔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开放式回答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〕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在审阅所有4项建议后，您希望工作小组在报告中考虑纳入哪些额外建议？ 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〔</a:t>
            </a:r>
            <a:r>
              <a:rPr lang="en-US" sz="1800" b="1" i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开放式回答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〕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关于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 DCR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的沟通或外展流程，您还有任何想分享的内容吗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？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〔</a:t>
            </a:r>
            <a:r>
              <a:rPr lang="en-US" sz="1800" b="1" i="1" dirty="0" err="1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开放式回答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Microsoft YaHei"/>
                <a:ea typeface="Microsoft YaHei"/>
                <a:cs typeface="Microsoft YaHei"/>
              </a:rPr>
              <a:t>〕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Microsoft YaHei"/>
              <a:ea typeface="Microsoft YaHei"/>
              <a:cs typeface="Microsoft YaHe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Microsoft YaHei" panose="020B0503020204020204" pitchFamily="34" charset="-122"/>
              <a:ea typeface="Microsoft YaHei"/>
              <a:cs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2270099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YaHei"/>
                <a:ea typeface="Microsoft YaHei"/>
                <a:cs typeface="Microsoft YaHei"/>
              </a:rPr>
              <a:t>审查1月28日第6次会议记录【表决】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是否有任何修正意见？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表决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ea typeface="Microsoft YaHei"/>
              <a:cs typeface="Microsoft YaHei"/>
            </a:endParaRPr>
          </a:p>
          <a:p>
            <a:endParaRPr lang="en-US" noProof="1">
              <a:ea typeface="Microsoft YaHei"/>
              <a:cs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096F3-701A-FCF5-45BC-C71A8E337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649EB-C0FB-24F2-CD1D-B7D7172F9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YaHei"/>
                <a:ea typeface="Microsoft YaHei"/>
                <a:cs typeface="Microsoft YaHei"/>
              </a:rPr>
              <a:t>审查2月24日第7次会议记录【表决】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59DB5-75BC-6D31-6BC7-F816AEF22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是否有任何修正意见？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表决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ea typeface="Microsoft YaHei"/>
              <a:cs typeface="Microsoft YaHei"/>
            </a:endParaRPr>
          </a:p>
          <a:p>
            <a:endParaRPr lang="en-US" noProof="1">
              <a:ea typeface="Microsoft YaHei"/>
              <a:cs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2068021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51664" y="4120827"/>
            <a:ext cx="9687258" cy="184848"/>
            <a:chOff x="1051664" y="3431606"/>
            <a:chExt cx="10110591" cy="216597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C4724301-1DC9-5DF5-5444-CD5588A1C959}"/>
                </a:ext>
              </a:extLst>
            </p:cNvPr>
            <p:cNvSpPr/>
            <p:nvPr/>
          </p:nvSpPr>
          <p:spPr>
            <a:xfrm flipV="1">
              <a:off x="1051664" y="3473362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214457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3642310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6492710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AA9376D-DDA0-8D47-B282-9BB3B37FB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7" idx="2"/>
          </p:cNvCxnSpPr>
          <p:nvPr/>
        </p:nvCxnSpPr>
        <p:spPr>
          <a:xfrm flipV="1">
            <a:off x="2108384" y="3575644"/>
            <a:ext cx="0" cy="694396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466959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966903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710381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997844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YaHei"/>
                <a:ea typeface="Microsoft YaHei"/>
                <a:cs typeface="Microsoft YaHei"/>
              </a:rPr>
              <a:t>六月前时程总览 </a:t>
            </a:r>
            <a:endParaRPr lang="en-US" noProof="1">
              <a:latin typeface="Microsoft YaHei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171EDB-53CC-B299-9751-E77B138170AC}"/>
              </a:ext>
            </a:extLst>
          </p:cNvPr>
          <p:cNvSpPr txBox="1"/>
          <p:nvPr/>
        </p:nvSpPr>
        <p:spPr>
          <a:xfrm>
            <a:off x="765989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noProof="1">
                <a:ea typeface="Microsoft YaHei"/>
                <a:cs typeface="Microsoft YaHei"/>
              </a:rPr>
              <a:t>三月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0AACE-7613-F099-FFEA-227E3B3DA486}"/>
              </a:ext>
            </a:extLst>
          </p:cNvPr>
          <p:cNvSpPr txBox="1"/>
          <p:nvPr/>
        </p:nvSpPr>
        <p:spPr>
          <a:xfrm>
            <a:off x="1091669" y="2744647"/>
            <a:ext cx="2033430" cy="83099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YaHei"/>
                <a:cs typeface="Microsoft YaHei"/>
              </a:rPr>
              <a:t>3月18日 第8次会议 </a:t>
            </a:r>
            <a:endParaRPr lang="en-US" sz="1600" noProof="1"/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（下午6至8时 混合模式）</a:t>
            </a:r>
            <a:endParaRPr lang="en-US" sz="1600" noProof="1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3368671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noProof="1">
                <a:ea typeface="Microsoft YaHei"/>
                <a:cs typeface="Microsoft YaHei"/>
              </a:rPr>
              <a:t>四月 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3725530" y="2621308"/>
            <a:ext cx="1870061" cy="107721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YaHei"/>
                <a:cs typeface="Microsoft YaHei"/>
              </a:rPr>
              <a:t>4月15日 </a:t>
            </a:r>
            <a:endParaRPr lang="en-US" sz="1600" noProof="1"/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第9次会议</a:t>
            </a:r>
            <a:endParaRPr lang="en-US" sz="1600" noProof="1"/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（下午6至8时 混合模式）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3970878" y="5036724"/>
            <a:ext cx="2394955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YaHei"/>
                <a:cs typeface="Microsoft YaHei"/>
              </a:rPr>
              <a:t>4月29日</a:t>
            </a:r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第3场公听会</a:t>
            </a:r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下午6至8时 纯线下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6122992" y="4309314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noProof="1">
                <a:ea typeface="Microsoft YaHei"/>
                <a:cs typeface="Microsoft YaHei"/>
              </a:rPr>
              <a:t>五月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6559078" y="5047928"/>
            <a:ext cx="2392681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YaHei"/>
                <a:cs typeface="Microsoft YaHei"/>
              </a:rPr>
              <a:t>5月5日</a:t>
            </a:r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第4场公听会</a:t>
            </a:r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下午6至8时 纯线上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623107-395F-25D4-94D5-65ABD11EBC3E}"/>
              </a:ext>
            </a:extLst>
          </p:cNvPr>
          <p:cNvSpPr txBox="1"/>
          <p:nvPr/>
        </p:nvSpPr>
        <p:spPr>
          <a:xfrm>
            <a:off x="6774641" y="2618871"/>
            <a:ext cx="1871479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YaHei"/>
                <a:cs typeface="Microsoft YaHei"/>
              </a:rPr>
              <a:t>5月13日</a:t>
            </a:r>
            <a:endParaRPr lang="en-US" sz="1600" noProof="1"/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第10次会议</a:t>
            </a:r>
            <a:endParaRPr lang="en-US" sz="1600" noProof="1"/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（下午6至8时 混合模式）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611640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noProof="1">
                <a:ea typeface="Microsoft YaHei"/>
                <a:cs typeface="Microsoft YaHei"/>
              </a:rPr>
              <a:t>六月</a:t>
            </a:r>
            <a:endParaRPr lang="en-US" b="1" noProof="1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148585" y="2616893"/>
            <a:ext cx="1870061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noProof="1">
                <a:ea typeface="Microsoft YaHei"/>
                <a:cs typeface="Microsoft YaHei"/>
              </a:rPr>
              <a:t>6月17日</a:t>
            </a:r>
            <a:br>
              <a:rPr lang="en-US" sz="1600" noProof="1">
                <a:ea typeface="Microsoft YaHei"/>
                <a:cs typeface="Microsoft YaHei"/>
              </a:rPr>
            </a:br>
            <a:r>
              <a:rPr lang="en-US" sz="1600" noProof="1">
                <a:ea typeface="Microsoft YaHei"/>
                <a:cs typeface="Microsoft YaHei"/>
              </a:rPr>
              <a:t>第11次会议</a:t>
            </a:r>
          </a:p>
          <a:p>
            <a:pPr algn="ctr"/>
            <a:r>
              <a:rPr lang="en-US" sz="1600" noProof="1">
                <a:ea typeface="Microsoft YaHei"/>
                <a:cs typeface="Microsoft YaHei"/>
              </a:rPr>
              <a:t>（下午6至8时 混合模式）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83363" y="3857414"/>
            <a:ext cx="1409700" cy="92333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noProof="1">
                <a:solidFill>
                  <a:srgbClr val="00B050"/>
                </a:solidFill>
                <a:ea typeface="Microsoft YaHei"/>
                <a:cs typeface="Microsoft YaHei"/>
              </a:rPr>
              <a:t>最终报告截止日期：6月30日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YaHei"/>
                <a:ea typeface="Microsoft YaHei"/>
                <a:cs typeface="Microsoft YaHei"/>
              </a:rPr>
              <a:t>未来一个月动态</a:t>
            </a:r>
            <a:endParaRPr lang="en-US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17591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三月工作小组会议里程碑</a:t>
            </a: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 noProof="1">
                <a:solidFill>
                  <a:srgbClr val="40404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设计公听会外展资料 </a:t>
            </a:r>
            <a:endParaRPr lang="en-US" sz="2200" noProof="1">
              <a:solidFill>
                <a:srgbClr val="000000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 noProof="1">
                <a:solidFill>
                  <a:srgbClr val="40404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起草公听会议程</a:t>
            </a:r>
            <a:endParaRPr lang="en-US" sz="2200" noProof="1">
              <a:solidFill>
                <a:srgbClr val="000000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 noProof="1">
                <a:solidFill>
                  <a:srgbClr val="40404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起草与公听会同步进行的问卷调查 </a:t>
            </a:r>
            <a:endParaRPr lang="en-US" sz="2200" noProof="1">
              <a:solidFill>
                <a:srgbClr val="000000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 noProof="1">
                <a:solidFill>
                  <a:srgbClr val="40404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讨论建议草稿 </a:t>
            </a:r>
            <a:endParaRPr lang="en-US" noProof="1"/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Microsoft YaHei" panose="020F0502020204030204"/>
              <a:ea typeface="Microsoft YaHei"/>
              <a:cs typeface="Microsoft YaHe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Microsoft YaHei" panose="020F0502020204030204"/>
              <a:ea typeface="Microsoft YaHei"/>
              <a:cs typeface="Microsoft YaHe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916189" y="2151670"/>
            <a:ext cx="4500880" cy="410464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四月工作小组会议里程碑</a:t>
            </a:r>
            <a:endParaRPr lang="en-US" noProof="1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 noProof="1">
                <a:solidFill>
                  <a:srgbClr val="404040"/>
                </a:solidFill>
                <a:latin typeface="Microsoft YaHei" panose="020B0503020204020204" pitchFamily="34" charset="-122"/>
                <a:ea typeface="+mn-lt"/>
                <a:cs typeface="+mn-lt"/>
              </a:rPr>
              <a:t>定稿公听会议程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 noProof="1">
                <a:solidFill>
                  <a:srgbClr val="404040"/>
                </a:solidFill>
                <a:latin typeface="Microsoft YaHei" panose="020B0503020204020204" pitchFamily="34" charset="-122"/>
                <a:ea typeface="+mn-lt"/>
                <a:cs typeface="+mn-lt"/>
              </a:rPr>
              <a:t>定稿公听会传单及外展计划</a:t>
            </a:r>
            <a:endParaRPr lang="en-US" noProof="1"/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 noProof="1">
                <a:latin typeface="Microsoft YaHei" panose="020B0503020204020204" pitchFamily="34" charset="-122"/>
                <a:ea typeface="Microsoft YaHei" panose="020F0502020204030204"/>
                <a:cs typeface="Microsoft YaHei" panose="020F0502020204030204"/>
              </a:rPr>
              <a:t>通过公听会及公众意见征集期的建议草稿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 noProof="1">
                <a:latin typeface="Microsoft YaHei" panose="020B0503020204020204" pitchFamily="34" charset="-122"/>
                <a:ea typeface="Microsoft YaHei" panose="020F0502020204030204"/>
                <a:cs typeface="Microsoft YaHei" panose="020F0502020204030204"/>
              </a:rPr>
              <a:t>通过问卷调查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200" noProof="1">
              <a:solidFill>
                <a:srgbClr val="404040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solidFill>
                <a:srgbClr val="404040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Microsoft YaHei" panose="020F0502020204030204"/>
              <a:ea typeface="Microsoft YaHei"/>
              <a:cs typeface="Microsoft YaHe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Microsoft YaHei" panose="020F0502020204030204"/>
              <a:ea typeface="Microsoft YaHei"/>
              <a:cs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1">
                <a:latin typeface="Microsoft YaHei"/>
                <a:ea typeface="Microsoft YaHei"/>
                <a:cs typeface="Microsoft YaHei"/>
              </a:rPr>
              <a:t>口译说明</a:t>
            </a:r>
            <a:endParaRPr lang="en-US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noProof="1">
                <a:solidFill>
                  <a:schemeClr val="tx1"/>
                </a:solidFill>
                <a:latin typeface="Microsoft YaHei" panose="020B0503020204020204" pitchFamily="34" charset="-122"/>
              </a:rPr>
              <a:t> </a:t>
            </a:r>
            <a:r>
              <a:rPr lang="en-US" sz="2400" noProof="1">
                <a:solidFill>
                  <a:schemeClr val="tx1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本次会议提供以下语言口译服务：西班牙语、巴西葡萄牙语、海地克里奥尔语、普通话、粤语、阿姆哈拉语、阿拉伯语及美国手语（ASL）。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noProof="1">
                <a:solidFill>
                  <a:srgbClr val="00000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如需以您偏好的语言参与，请点击"口译 (Interpretation)"地球图标并选择语言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noProof="1">
                <a:solidFill>
                  <a:srgbClr val="00000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请放慢说话速度。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noProof="1">
                <a:solidFill>
                  <a:srgbClr val="000000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所有与会者均须选择语言频道，即使以英语参与亦然。</a:t>
            </a:r>
            <a:endParaRPr lang="en-US" sz="2400" noProof="1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noProof="1">
              <a:solidFill>
                <a:srgbClr val="FF0000"/>
              </a:solidFill>
              <a:highlight>
                <a:srgbClr val="FFFF00"/>
              </a:highlight>
              <a:latin typeface="Microsoft YaHei" panose="020B0503020204020204" pitchFamily="34" charset="-122"/>
              <a:ea typeface="Microsoft YaHei"/>
              <a:cs typeface="Microsoft YaHe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YaHei" panose="020B0604020202020204" pitchFamily="34" charset="0"/>
                <a:ea typeface="Microsoft YaHei"/>
                <a:cs typeface="Microsoft YaHei" panose="020B0604020202020204" pitchFamily="34" charset="0"/>
              </a:rPr>
              <a:t>录像通知</a:t>
            </a:r>
            <a:endParaRPr lang="en-US" noProof="1">
              <a:latin typeface="Microsoft YaHei" panose="020B0604020202020204" pitchFamily="34" charset="0"/>
              <a:cs typeface="Microsoft YaHei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 noProof="1">
                <a:solidFill>
                  <a:srgbClr val="000000"/>
                </a:solidFill>
                <a:latin typeface="Microsoft YaHei" panose="020B0503020204020204" pitchFamily="34" charset="-122"/>
                <a:cs typeface="Microsoft YaHei"/>
              </a:rPr>
              <a:t>本次会议将进行录像，保育与休憩局（DCR）及/或能源与环境事务行政办公室（EEA）可选择发布视频、静态图像、音频及/或聊天记录。 </a:t>
            </a:r>
            <a:br>
              <a:rPr lang="en-US" sz="2400" noProof="1">
                <a:latin typeface="Microsoft YaHei" panose="020B0503020204020204" pitchFamily="34" charset="-122"/>
                <a:cs typeface="Microsoft YaHei" panose="020B0604020202020204" pitchFamily="34" charset="0"/>
              </a:rPr>
            </a:br>
            <a:br>
              <a:rPr lang="en-US" sz="2400" noProof="1">
                <a:latin typeface="Microsoft YaHei" panose="020B0503020204020204" pitchFamily="34" charset="-122"/>
                <a:cs typeface="Microsoft YaHei" panose="020B0604020202020204" pitchFamily="34" charset="0"/>
              </a:rPr>
            </a:br>
            <a:r>
              <a:rPr lang="en-US" sz="2400" noProof="1">
                <a:solidFill>
                  <a:srgbClr val="000000"/>
                </a:solidFill>
                <a:latin typeface="Microsoft YaHei" panose="020B0503020204020204" pitchFamily="34" charset="-122"/>
                <a:cs typeface="Microsoft YaHei"/>
              </a:rPr>
              <a:t>继续参与本次线上会议，即表示您同意成为录像活动的一部分。相关录像及聊天记录可能被视为公开记录。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YaHei"/>
                <a:ea typeface="Microsoft YaHei"/>
                <a:cs typeface="Microsoft YaHei"/>
              </a:rPr>
              <a:t>Zoom 使用说明</a:t>
            </a:r>
            <a:endParaRPr lang="en-US" noProof="1">
              <a:latin typeface="Microsoft YaHe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latin typeface="Microsoft YaHei" panose="020B0503020204020204" pitchFamily="34" charset="-122"/>
                <a:ea typeface="Microsoft YaHei"/>
                <a:cs typeface="Microsoft YaHei"/>
              </a:rPr>
              <a:t>成员可使用聊天功能发表意见及提问（</a:t>
            </a:r>
            <a:r>
              <a:rPr lang="en-US" sz="2800" noProof="1">
                <a:latin typeface="Microsoft YaHei" panose="020B0503020204020204" pitchFamily="34" charset="-122"/>
                <a:ea typeface="+mn-lt"/>
                <a:cs typeface="+mn-lt"/>
              </a:rPr>
              <a:t>可能列入公开记录）</a:t>
            </a:r>
            <a:endParaRPr lang="en-US" noProof="1">
              <a:latin typeface="Microsoft YaHei" panose="020B0503020204020204" pitchFamily="34" charset="-122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latin typeface="Microsoft YaHei" panose="020B0503020204020204" pitchFamily="34" charset="-122"/>
                <a:ea typeface="+mn-lt"/>
                <a:cs typeface="+mn-lt"/>
              </a:rPr>
              <a:t>请勿使用私信功能</a:t>
            </a:r>
            <a:endParaRPr lang="en-US" noProof="1">
              <a:latin typeface="Microsoft YaHei" panose="020B0503020204020204" pitchFamily="34" charset="-122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latin typeface="Microsoft YaHei" panose="020B0503020204020204" pitchFamily="34" charset="-122"/>
                <a:ea typeface="+mn-lt"/>
                <a:cs typeface="+mn-lt"/>
              </a:rPr>
              <a:t>请在未发言时保持静音，以减少背景噪音</a:t>
            </a:r>
            <a:endParaRPr lang="en-US" noProof="1">
              <a:latin typeface="Microsoft YaHei" panose="020B0503020204020204" pitchFamily="34" charset="-122"/>
              <a:ea typeface="Microsoft YaHei" panose="020F0502020204030204"/>
              <a:cs typeface="Microsoft YaHe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noProof="1">
              <a:latin typeface="Microsoft YaHei" panose="020B0503020204020204" pitchFamily="34" charset="-122"/>
              <a:ea typeface="Microsoft YaHei" panose="020F0502020204030204"/>
              <a:cs typeface="Microsoft YaHei" panose="020F0502020204030204"/>
            </a:endParaRPr>
          </a:p>
          <a:p>
            <a:endParaRPr lang="en-US" noProof="1">
              <a:ea typeface="Microsoft YaHei" panose="020F0502020204030204"/>
              <a:cs typeface="Microsoft YaHe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YaHei"/>
                <a:ea typeface="Microsoft YaHei"/>
                <a:cs typeface="Microsoft YaHei"/>
              </a:rPr>
              <a:t>点名名单</a:t>
            </a:r>
            <a:endParaRPr lang="en-US" noProof="1">
              <a:latin typeface="Microsoft YaHe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48822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EEA 共同主席：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María Belén Power，环境正义与公平次长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DCR 共同主席：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Nicole LaChapelle，局长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公共卫生部门下属"气候与环境健康局"局长或指定代表：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Logan Bailey，毒理学处首席科学家（气候与环境健康局；公共卫生部门）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Cambridge Health Alliance (Cambridge 健康联盟)：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Derrick Neal，Cambridge市首席公共卫生官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Cambridge 重建管理局：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Kyle Vangel，项目与规划总监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Cambridge NAACP 分会：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Ken Reeves，会长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Cambridge Black Pastors Alliance, Inc.：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Jeremy D. Battle，牧师，Western Avenue 教会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Massachusetts Bicycle Coalition, Inc.：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Galen Mook，执行董事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Charles River Conservancy, Inc.：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Laura Jasinski，执行董事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Cambridge Mothers Out Front：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Angela DeSousa，成员暨领导团队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The People for Riverbend Park Trust：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Franziska "Fran" Amacher，受托人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个人代表：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 Lawrence Adkins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个人代表： 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Sheila Headley-Burwell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个人代表： 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Steven Miller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个人代表：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 Thomas Leonard</a:t>
            </a:r>
            <a:endParaRPr lang="en-US" sz="1700" noProof="1">
              <a:solidFill>
                <a:schemeClr val="tx1"/>
              </a:solidFill>
              <a:latin typeface="Microsoft YaHei" panose="020B0503020204020204" pitchFamily="34" charset="-122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个人代表：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个人代表：</a:t>
            </a:r>
            <a:r>
              <a:rPr lang="en-US" sz="1700" noProof="1">
                <a:solidFill>
                  <a:schemeClr val="tx1"/>
                </a:solidFill>
                <a:latin typeface="Microsoft YaHei" panose="020B0503020204020204" pitchFamily="34" charset="-122"/>
                <a:ea typeface="Microsoft YaHei"/>
                <a:cs typeface="Microsoft YaHe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icrosoft YaHei" panose="020B0004020202020204" pitchFamily="34" charset="0"/>
              </a:rPr>
              <a:t>工作小组行为规范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Microsoft YaHei" panose="020B0503020204020204" pitchFamily="34" charset="-122"/>
              </a:rPr>
              <a:t>所有会议通知均依据《公开会议法》规定公开张贴</a:t>
            </a:r>
            <a:r>
              <a:rPr lang="en-US" sz="2000" dirty="0">
                <a:solidFill>
                  <a:schemeClr val="tx1"/>
                </a:solidFill>
                <a:latin typeface="Microsoft YaHei" panose="020B0503020204020204" pitchFamily="34" charset="-122"/>
              </a:rPr>
              <a:t>。 </a:t>
            </a:r>
            <a:endParaRPr lang="en-US" dirty="0">
              <a:solidFill>
                <a:schemeClr val="tx1"/>
              </a:solidFill>
              <a:ea typeface="Microsoft YaHei" panose="020F0502020204030204"/>
              <a:cs typeface="Microsoft YaHe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Microsoft YaHei" panose="020B0503020204020204" pitchFamily="34" charset="-122"/>
              </a:rPr>
              <a:t>议程将至少提前48小时发送，并包含明确的讨论主题。 </a:t>
            </a:r>
            <a:endParaRPr lang="en-US" sz="2000" dirty="0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Microsoft YaHei" panose="020B0503020204020204" pitchFamily="34" charset="-122"/>
              </a:rPr>
              <a:t>会议记录将在合理期限内公开</a:t>
            </a:r>
            <a:r>
              <a:rPr lang="en-US" sz="2000" dirty="0">
                <a:solidFill>
                  <a:schemeClr val="tx1"/>
                </a:solidFill>
                <a:latin typeface="Microsoft YaHei" panose="020B0503020204020204" pitchFamily="34" charset="-122"/>
              </a:rPr>
              <a:t>。 </a:t>
            </a:r>
            <a:endParaRPr lang="en-US" sz="2000" dirty="0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Microsoft YaHei" panose="020B0503020204020204" pitchFamily="34" charset="-122"/>
              </a:rPr>
              <a:t>不得在公开张贴的会议以外进行审议或决策</a:t>
            </a:r>
            <a:r>
              <a:rPr lang="en-US" sz="2000" dirty="0">
                <a:solidFill>
                  <a:schemeClr val="tx1"/>
                </a:solidFill>
                <a:latin typeface="Microsoft YaHei" panose="020B0503020204020204" pitchFamily="34" charset="-122"/>
              </a:rPr>
              <a:t>。 </a:t>
            </a:r>
            <a:endParaRPr lang="en-US" sz="2000" dirty="0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Microsoft YaHei" panose="020B0503020204020204" pitchFamily="34" charset="-122"/>
              </a:rPr>
              <a:t>成员应积极、尊重地倾听所有发言者，包括公众意见</a:t>
            </a:r>
            <a:r>
              <a:rPr lang="en-US" sz="2000" dirty="0">
                <a:solidFill>
                  <a:schemeClr val="tx1"/>
                </a:solidFill>
                <a:latin typeface="Microsoft YaHei" panose="020B0503020204020204" pitchFamily="34" charset="-122"/>
              </a:rPr>
              <a:t>。 </a:t>
            </a:r>
            <a:endParaRPr lang="en-US" sz="2000" dirty="0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Microsoft YaHei" panose="020B0503020204020204" pitchFamily="34" charset="-122"/>
              </a:rPr>
              <a:t>异议应以建设性方式表达，聚焦于意见本身而非针对个人</a:t>
            </a:r>
            <a:r>
              <a:rPr lang="en-US" sz="2000" dirty="0">
                <a:solidFill>
                  <a:schemeClr val="tx1"/>
                </a:solidFill>
                <a:latin typeface="Microsoft YaHei" panose="020B0503020204020204" pitchFamily="34" charset="-122"/>
              </a:rPr>
              <a:t>。 </a:t>
            </a:r>
            <a:endParaRPr lang="en-US" sz="2000" dirty="0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Microsoft YaHei" panose="020B0503020204020204" pitchFamily="34" charset="-122"/>
              </a:rPr>
              <a:t>应尽量避免打断他人发言，以确保联席主席的公平参与</a:t>
            </a:r>
            <a:r>
              <a:rPr lang="en-US" sz="2000" dirty="0">
                <a:solidFill>
                  <a:schemeClr val="tx1"/>
                </a:solidFill>
                <a:latin typeface="Microsoft YaHei" panose="020B0503020204020204" pitchFamily="34" charset="-122"/>
              </a:rPr>
              <a:t>。 </a:t>
            </a:r>
            <a:endParaRPr lang="en-US" sz="2000" dirty="0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Microsoft YaHei" panose="020B0503020204020204" pitchFamily="34" charset="-122"/>
              </a:rPr>
              <a:t>将为公众意见预留时间，并提供明确的时长及格式指引</a:t>
            </a:r>
            <a:r>
              <a:rPr lang="en-US" sz="2000" dirty="0">
                <a:solidFill>
                  <a:schemeClr val="tx1"/>
                </a:solidFill>
                <a:latin typeface="Microsoft YaHei" panose="020B0503020204020204" pitchFamily="34" charset="-122"/>
              </a:rPr>
              <a:t>。 </a:t>
            </a:r>
            <a:endParaRPr lang="en-US" sz="2000" dirty="0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Microsoft YaHei" panose="020B0503020204020204" pitchFamily="34" charset="-122"/>
              </a:rPr>
              <a:t>成员应承认并考量公众意见，将其纳入决策过程</a:t>
            </a:r>
            <a:r>
              <a:rPr lang="en-US" sz="2000" dirty="0">
                <a:solidFill>
                  <a:schemeClr val="tx1"/>
                </a:solidFill>
                <a:latin typeface="Microsoft YaHei" panose="020B0503020204020204" pitchFamily="34" charset="-122"/>
              </a:rPr>
              <a:t>。 </a:t>
            </a:r>
            <a:endParaRPr lang="en-US" sz="2000" dirty="0">
              <a:solidFill>
                <a:schemeClr val="tx1"/>
              </a:solidFill>
              <a:ea typeface="Microsoft YaHei"/>
              <a:cs typeface="Microsoft YaHe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Microsoft YaHei" panose="020B0503020204020204" pitchFamily="34" charset="-122"/>
              <a:ea typeface="Microsoft YaHei"/>
              <a:cs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YaHei"/>
              </a:rPr>
              <a:t>工作小组行为规范（续）</a:t>
            </a:r>
            <a:endParaRPr lang="en-US" noProof="1">
              <a:latin typeface="Microsoft YaHei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将提供语言协助及无障碍安排，确保具包容性的参与。 </a:t>
            </a:r>
            <a:endParaRPr lang="en-US" sz="2200" noProof="1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会议将在无障碍场所举行及/或以线上形式进行，以满足多元需求。 </a:t>
            </a:r>
            <a:endParaRPr lang="en-US" sz="2200" noProof="1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资料将以通俗易懂的语言提供并附翻译。 </a:t>
            </a:r>
            <a:endParaRPr lang="en-US" sz="2200" noProof="1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成员应努力提升一线及历史上被边缘化群体的声音。 </a:t>
            </a:r>
            <a:endParaRPr lang="en-US" sz="2200" noProof="1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成员应提前阅读资料，并做好充分准备，以深思熟虑地参与讨论。 </a:t>
            </a:r>
            <a:endParaRPr lang="en-US" sz="2200" noProof="1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要求成员出席并准时；如无法出席，应提前通知联席主席。</a:t>
            </a:r>
            <a:r>
              <a:rPr lang="zh-CN" alt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成员可派人以公众身份出席会议，但该人员不具投票权，也不具工作小组的正式成员身份。</a:t>
            </a:r>
            <a:endParaRPr lang="en-US" sz="2200" noProof="1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利益冲突应依据相关指引予以披露及处理。 </a:t>
            </a:r>
            <a:endParaRPr lang="en-US" sz="2200" noProof="1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行为规范将定期检讨，以反映不断变化的需求与反馈意见。 </a:t>
            </a:r>
            <a:endParaRPr lang="en-US" sz="2200" noProof="1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noProof="1">
                <a:solidFill>
                  <a:schemeClr val="tx1"/>
                </a:solidFill>
                <a:latin typeface="Microsoft YaHei" panose="020B0503020204020204" pitchFamily="34" charset="-122"/>
              </a:rPr>
              <a:t>鼓励成员就会议流程及无障碍措施提出改善建议。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noProof="1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noProof="1">
              <a:solidFill>
                <a:srgbClr val="FF0000"/>
              </a:solidFill>
              <a:highlight>
                <a:srgbClr val="FFFF00"/>
              </a:highlight>
              <a:latin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Microsoft YaHei"/>
                <a:cs typeface="Microsoft YaHei"/>
              </a:rPr>
              <a:t>议程</a:t>
            </a:r>
            <a:endParaRPr lang="en-US" dirty="0">
              <a:latin typeface="Microsoft YaHei"/>
              <a:cs typeface="Microsoft YaHe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99CB38"/>
              </a:buClr>
              <a:buAutoNum type="arabicPeriod"/>
            </a:pPr>
            <a:r>
              <a:rPr lang="en-US" sz="1800" dirty="0">
                <a:solidFill>
                  <a:schemeClr val="tx1"/>
                </a:solidFill>
                <a:ea typeface="+mn-lt"/>
                <a:cs typeface="+mn-lt"/>
              </a:rPr>
              <a:t>欢迎与点名（建议时间：10分钟）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tx1"/>
                </a:solidFill>
                <a:ea typeface="+mn-lt"/>
                <a:cs typeface="+mn-lt"/>
              </a:rPr>
              <a:t>审查焦点小组传单（建议时间：15分钟） 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tx1"/>
                </a:solidFill>
                <a:ea typeface="+mn-lt"/>
                <a:cs typeface="+mn-lt"/>
              </a:rPr>
              <a:t>讨论公听会外展传单（建议时间：10分钟）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tx1"/>
                </a:solidFill>
                <a:ea typeface="+mn-lt"/>
                <a:cs typeface="+mn-lt"/>
              </a:rPr>
              <a:t>讨论初步建议草稿（建议时间：40分钟）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tx1"/>
                </a:solidFill>
                <a:ea typeface="+mn-lt"/>
                <a:cs typeface="+mn-lt"/>
              </a:rPr>
              <a:t>预览公听会议程草稿及问卷调查（建议时间：10分钟）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tx1"/>
                </a:solidFill>
                <a:ea typeface="+mn-lt"/>
                <a:cs typeface="+mn-lt"/>
              </a:rPr>
              <a:t>审查1月28日第6次会议记录【表决】（建议时间：10分钟）</a:t>
            </a:r>
            <a:endParaRPr lang="en-US" sz="1800" dirty="0">
              <a:solidFill>
                <a:schemeClr val="tx1"/>
              </a:solidFill>
              <a:ea typeface="Microsoft YaHei"/>
              <a:cs typeface="Microsoft YaHei"/>
            </a:endParaRP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tx1"/>
                </a:solidFill>
                <a:ea typeface="+mn-lt"/>
                <a:cs typeface="+mn-lt"/>
              </a:rPr>
              <a:t>审查2月24日第7次会议记录【表决】（建议时间：5分钟）</a:t>
            </a:r>
          </a:p>
          <a:p>
            <a:pPr marL="457200" indent="-457200">
              <a:buAutoNum type="arabicPeriod"/>
            </a:pPr>
            <a:r>
              <a:rPr lang="en-US" sz="1800" dirty="0">
                <a:solidFill>
                  <a:schemeClr val="tx1"/>
                </a:solidFill>
                <a:ea typeface="+mn-lt"/>
                <a:cs typeface="+mn-lt"/>
              </a:rPr>
              <a:t>工作小组后续时程（建议时间：15分钟）</a:t>
            </a: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ea typeface="+mn-lt"/>
                <a:cs typeface="+mn-lt"/>
              </a:rPr>
              <a:t>散会【表决</a:t>
            </a:r>
            <a:r>
              <a:rPr lang="en-US" sz="1800" dirty="0">
                <a:solidFill>
                  <a:schemeClr val="tx1"/>
                </a:solidFill>
                <a:ea typeface="+mn-lt"/>
                <a:cs typeface="+mn-lt"/>
              </a:rPr>
              <a:t>】（建议时间：5分钟）</a:t>
            </a:r>
          </a:p>
          <a:p>
            <a:pPr marL="457200" indent="-457200">
              <a:buClr>
                <a:srgbClr val="99CB38"/>
              </a:buClr>
              <a:buAutoNum type="arabicPeriod"/>
            </a:pPr>
            <a:endParaRPr lang="en-US" sz="1800" dirty="0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AutoNum type="arabicPeriod"/>
            </a:pPr>
            <a:endParaRPr lang="en-US" sz="1800" dirty="0">
              <a:solidFill>
                <a:schemeClr val="tx1"/>
              </a:solidFill>
              <a:latin typeface="Microsoft YaHei" panose="020B0503020204020204" pitchFamily="34" charset="-122"/>
              <a:ea typeface="+mn-lt"/>
              <a:cs typeface="+mn-lt"/>
            </a:endParaRPr>
          </a:p>
          <a:p>
            <a:pPr marL="383540" lvl="1">
              <a:buClr>
                <a:srgbClr val="99CB38"/>
              </a:buClr>
            </a:pPr>
            <a:endParaRPr lang="en-US" dirty="0">
              <a:solidFill>
                <a:schemeClr val="tx1"/>
              </a:solidFill>
              <a:latin typeface="Microsoft YaHei" panose="020B0503020204020204" pitchFamily="34" charset="-122"/>
              <a:ea typeface="Microsoft YaHei"/>
              <a:cs typeface="Microsoft YaHei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Microsoft YaHei" panose="020B0503020204020204" pitchFamily="34" charset="-122"/>
                <a:ea typeface="Microsoft YaHei"/>
                <a:cs typeface="Microsoft YaHei"/>
              </a:rPr>
              <a:t>今日会议目标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59094"/>
            <a:ext cx="10058400" cy="3810000"/>
          </a:xfrm>
        </p:spPr>
        <p:txBody>
          <a:bodyPr vert="horz" lIns="0" tIns="45720" rIns="0" bIns="45720" rtlCol="0" anchor="t">
            <a:noAutofit/>
          </a:bodyPr>
          <a:lstStyle/>
          <a:p>
            <a:pPr marL="742950" indent="-742950">
              <a:buAutoNum type="arabicPeriod"/>
            </a:pPr>
            <a:r>
              <a:rPr lang="en-US" sz="4000" noProof="1">
                <a:highlight>
                  <a:srgbClr val="FFFFFF"/>
                </a:highlight>
                <a:latin typeface="Microsoft YaHei"/>
              </a:rPr>
              <a:t>审查当前焦点小组计划</a:t>
            </a:r>
          </a:p>
          <a:p>
            <a:pPr marL="742950" indent="-742950">
              <a:buAutoNum type="arabicPeriod"/>
            </a:pPr>
            <a:r>
              <a:rPr lang="en-US" sz="4000" noProof="1">
                <a:highlight>
                  <a:srgbClr val="FFFFFF"/>
                </a:highlight>
                <a:latin typeface="Microsoft YaHei"/>
              </a:rPr>
              <a:t>推进建议草稿的完善工作</a:t>
            </a:r>
            <a:endParaRPr lang="en-US" noProof="1">
              <a:latin typeface="Microsoft YaHei"/>
            </a:endParaRPr>
          </a:p>
          <a:p>
            <a:pPr marL="742950" indent="-742950">
              <a:buAutoNum type="arabicPeriod"/>
            </a:pPr>
            <a:r>
              <a:rPr lang="en-US" sz="4000" noProof="1">
                <a:highlight>
                  <a:srgbClr val="FFFFFF"/>
                </a:highlight>
                <a:latin typeface="Microsoft YaHei"/>
                <a:cs typeface="Microsoft YaHei"/>
              </a:rPr>
              <a:t>讨论即将举行的公听会之参与策略</a:t>
            </a:r>
          </a:p>
          <a:p>
            <a:pPr marL="0" indent="0">
              <a:buNone/>
            </a:pPr>
            <a:endParaRPr lang="en-US" sz="4000" noProof="1">
              <a:highlight>
                <a:srgbClr val="FFFFFF"/>
              </a:highlight>
              <a:latin typeface="Microsoft YaHei"/>
              <a:cs typeface="Microsoft YaHei"/>
            </a:endParaRPr>
          </a:p>
          <a:p>
            <a:endParaRPr lang="en-US" noProof="1">
              <a:latin typeface="Microsoft YaHei"/>
              <a:cs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自訂 3">
      <a:majorFont>
        <a:latin typeface="Microsoft YaHei"/>
        <a:ea typeface="Microsoft YaHei"/>
        <a:cs typeface=""/>
      </a:majorFont>
      <a:minorFont>
        <a:latin typeface="Microsoft YaHei"/>
        <a:ea typeface="Microsoft YaHei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purl.org/dc/elements/1.1/"/>
    <ds:schemaRef ds:uri="699ac1d4-ca39-4946-aa46-a9cdf037dbb3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cfac202d-5dfe-4943-8fc4-9115dd8079c4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766</Words>
  <Application>Microsoft Office PowerPoint</Application>
  <PresentationFormat>Widescreen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Microsoft YaHei</vt:lpstr>
      <vt:lpstr>Arial</vt:lpstr>
      <vt:lpstr>Calibri</vt:lpstr>
      <vt:lpstr>Wingdings</vt:lpstr>
      <vt:lpstr>Wingdings,Sans-Serif</vt:lpstr>
      <vt:lpstr>Retrospect</vt:lpstr>
      <vt:lpstr>查尔斯河 Charles River 工作小组—— 河流公平使用权</vt:lpstr>
      <vt:lpstr>口译说明</vt:lpstr>
      <vt:lpstr>录像通知</vt:lpstr>
      <vt:lpstr>Zoom 使用说明</vt:lpstr>
      <vt:lpstr>点名名单</vt:lpstr>
      <vt:lpstr>工作小组行为规范</vt:lpstr>
      <vt:lpstr>工作小组行为规范（续）</vt:lpstr>
      <vt:lpstr>议程</vt:lpstr>
      <vt:lpstr>今日会议目标</vt:lpstr>
      <vt:lpstr>审查焦点 小组传单</vt:lpstr>
      <vt:lpstr>讨论公听会外展传单 </vt:lpstr>
      <vt:lpstr>讨论工作小组报告初步建议草稿</vt:lpstr>
      <vt:lpstr>公听会议程草案</vt:lpstr>
      <vt:lpstr>问卷调查草稿目标</vt:lpstr>
      <vt:lpstr>问卷调查草稿题目</vt:lpstr>
      <vt:lpstr>审查1月28日第6次会议记录【表决】</vt:lpstr>
      <vt:lpstr>审查2月24日第7次会议记录【表决】</vt:lpstr>
      <vt:lpstr>六月前时程总览 </vt:lpstr>
      <vt:lpstr>未来一个月动态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Proctor</dc:creator>
  <cp:lastModifiedBy>Emily P</cp:lastModifiedBy>
  <cp:revision>31</cp:revision>
  <dcterms:created xsi:type="dcterms:W3CDTF">2025-11-26T14:59:35Z</dcterms:created>
  <dcterms:modified xsi:type="dcterms:W3CDTF">2026-04-01T16:40:01Z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