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20_713BF12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19" r:id="rId14"/>
    <p:sldId id="330" r:id="rId15"/>
    <p:sldId id="331" r:id="rId16"/>
    <p:sldId id="335" r:id="rId17"/>
    <p:sldId id="332" r:id="rId18"/>
    <p:sldId id="336" r:id="rId19"/>
    <p:sldId id="325" r:id="rId20"/>
    <p:sldId id="334" r:id="rId21"/>
    <p:sldId id="328" r:id="rId22"/>
    <p:sldId id="30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1C1DD-31B7-6659-C6D0-B1596B455EE0}" v="19" dt="2026-03-17T18:41:37.082"/>
    <p1510:client id="{32E496DE-327F-446C-B5CE-32483F762DA0}" v="3" dt="2026-03-17T20:11:20.546"/>
    <p1510:client id="{4C36F47F-235D-7AFD-0DF6-3EB48894EA4B}" v="4" dt="2026-03-18T02:01:52.603"/>
    <p1510:client id="{CB222AC8-4E15-7724-D340-C46231C47D05}" v="582" dt="2026-03-17T02:57:00.648"/>
    <p1510:client id="{DD53296C-C438-A296-68F0-CA4311828B68}" v="159" dt="2026-03-17T01:12:23.135"/>
    <p1510:client id="{E03E07F8-5274-60C0-7426-23F9BB417CDB}" v="122" dt="2026-03-17T15:21:44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omments/modernComment_120_713BF1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D95ED67-3A5F-42B6-AD76-0323BA0E4CFA}" authorId="{7FE267EE-50AC-8DCC-5C55-8F210B1B959F}" status="resolved" created="2026-01-28T12:43:29.78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99753760" sldId="288"/>
      <ac:spMk id="2" creationId="{8F41268C-D8A9-B8D6-C176-4382FEF53B40}"/>
      <ac:txMk cp="0" len="6">
        <ac:context len="7" hash="2200860749"/>
      </ac:txMk>
    </ac:txMkLst>
    <p188:pos x="2231571" y="914400"/>
    <p188:txBody>
      <a:bodyPr/>
      <a:lstStyle/>
      <a:p>
        <a:r>
          <a:rPr lang="en-US"/>
          <a:t>should we update this w/ the new timing re: visioning section or just leave it?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0_713BF12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Arial"/>
                <a:cs typeface="Arial"/>
              </a:rPr>
              <a:t>Meeting 8 | March 18,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Calibri Light"/>
                <a:cs typeface="Calibri Light"/>
              </a:rPr>
              <a:t>Review of Focus </a:t>
            </a:r>
            <a:br>
              <a:rPr lang="en-US" dirty="0">
                <a:ea typeface="Calibri Light"/>
                <a:cs typeface="Calibri Light"/>
              </a:rPr>
            </a:br>
            <a:r>
              <a:rPr lang="en-US" dirty="0">
                <a:ea typeface="Calibri Light"/>
                <a:cs typeface="Calibri Light"/>
              </a:rPr>
              <a:t>Group Flyer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10058400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Calibri"/>
                <a:cs typeface="Calibri"/>
              </a:rPr>
              <a:t>Discussion</a:t>
            </a:r>
          </a:p>
          <a:p>
            <a:pPr marL="932180" lvl="2" indent="-457200"/>
            <a:endParaRPr lang="en-US" sz="200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>
              <a:ea typeface="Calibri"/>
              <a:cs typeface="Calibri"/>
            </a:endParaRPr>
          </a:p>
        </p:txBody>
      </p:sp>
      <p:pic>
        <p:nvPicPr>
          <p:cNvPr id="4" name="Picture 3" descr="Focus group flyer draft">
            <a:extLst>
              <a:ext uri="{FF2B5EF4-FFF2-40B4-BE49-F238E27FC236}">
                <a16:creationId xmlns:a16="http://schemas.microsoft.com/office/drawing/2014/main" id="{C763C0DB-20B8-3A78-B3ED-56ECD2795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195" y="93569"/>
            <a:ext cx="4905375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79CF-48FE-0979-F21D-874929A04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B361A-FD4B-DDD7-5E7D-7DB5CE57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Discuss Public Hearing Outreach Flyer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3E82D-A540-46E2-992F-9CB2C4663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70784"/>
            <a:ext cx="10058400" cy="4622965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Calibri"/>
                <a:cs typeface="Calibri"/>
              </a:rPr>
              <a:t>Discussion</a:t>
            </a:r>
          </a:p>
          <a:p>
            <a:pPr marL="932180" lvl="2" indent="-457200"/>
            <a:endParaRPr lang="en-US" sz="200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17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07B30-1A18-D5BF-0AB2-02F887862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988A-B465-ED36-B0C9-0FC7A769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 Light"/>
                <a:cs typeface="Calibri Light"/>
              </a:rPr>
              <a:t>Discuss Preliminary Draft Recommendations for Task Force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280B6-F434-E2CA-7E99-F21804042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4901"/>
            <a:ext cx="10058400" cy="4398848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Recommendation 1: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DCR to clarify or establish clear processes and tools to be more  proactive and responsive to community needs, especially in areas with active and/or  upcoming projects.</a:t>
            </a:r>
            <a:endParaRPr lang="en-US" b="1" u="sng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Recommendation 2: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DCR to develop a clear and consistent process for communicating  planned projects, both near- and long-term.</a:t>
            </a:r>
            <a:endParaRPr lang="en-US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Recommendation 3: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DCR to establish a clear process for ensuring that marginalized communities and those who have historically been impacted by and excluded from public processes have a clear role in DCR processes. 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b="1" u="sng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Recommendation 4:</a:t>
            </a: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DCR to apply the communication and outreach recommendations  above (Recommendations 1-3) to address infrastructure challenges and feedback received through this Task Force for the Memorial Drive area between Longfellow and Eliot bridges, as a pilot for addressing other infrastructure challenges across the Commonwealth.</a:t>
            </a:r>
          </a:p>
        </p:txBody>
      </p:sp>
    </p:spTree>
    <p:extLst>
      <p:ext uri="{BB962C8B-B14F-4D97-AF65-F5344CB8AC3E}">
        <p14:creationId xmlns:p14="http://schemas.microsoft.com/office/powerpoint/2010/main" val="30636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D915B-20A7-A97D-12D1-80DD2C54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5C5F-5140-6F49-9087-4CEECB3BE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Proposed Public Hearing Agenda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/>
        </p:nvSpPr>
        <p:spPr>
          <a:xfrm>
            <a:off x="1103854" y="2116468"/>
            <a:ext cx="100584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b="1">
                <a:solidFill>
                  <a:srgbClr val="000000"/>
                </a:solidFill>
                <a:latin typeface="Arial"/>
                <a:ea typeface="+mn-lt"/>
                <a:cs typeface="Arial"/>
              </a:rPr>
              <a:t>6:10 – 6:45pm: Overview Presentation + Q&amp;A</a:t>
            </a:r>
            <a:endParaRPr lang="en-US"/>
          </a:p>
          <a:p>
            <a:pPr marL="383540" lvl="1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DCR will give a 15-20 minute overview of the Charles River Task Force purpose and goals, activities done to date, and a run-through of the draft Task Force recommendations </a:t>
            </a:r>
          </a:p>
          <a:p>
            <a:pPr marL="383540" lvl="1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~10-15 minutes for clarifying questions</a:t>
            </a:r>
            <a:endParaRPr lang="en-US"/>
          </a:p>
          <a:p>
            <a:pPr>
              <a:buClr>
                <a:srgbClr val="004B24"/>
              </a:buClr>
            </a:pPr>
            <a:r>
              <a:rPr lang="en-US" b="1">
                <a:solidFill>
                  <a:srgbClr val="000000"/>
                </a:solidFill>
                <a:latin typeface="Arial"/>
                <a:ea typeface="+mn-lt"/>
                <a:cs typeface="Arial"/>
              </a:rPr>
              <a:t>6:45 – 7:30pm: Small Group Discussion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The prompting discussion questions will focus on feedback to the draft recommendations of the Task Force report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The room will split into smaller groups, each group will be facilitated by a project team member and include a note-taker</a:t>
            </a:r>
            <a:endParaRPr lang="en-US"/>
          </a:p>
          <a:p>
            <a:pPr>
              <a:buClr>
                <a:srgbClr val="004B24"/>
              </a:buClr>
            </a:pPr>
            <a:r>
              <a:rPr lang="en-US" b="1">
                <a:solidFill>
                  <a:srgbClr val="000000"/>
                </a:solidFill>
                <a:latin typeface="Arial"/>
                <a:ea typeface="+mn-lt"/>
                <a:cs typeface="Arial"/>
              </a:rPr>
              <a:t>7:30 – 8:00pm: Discussion Share-out &amp; Close</a:t>
            </a:r>
            <a:r>
              <a:rPr lang="en-US">
                <a:solidFill>
                  <a:srgbClr val="000000"/>
                </a:solidFill>
                <a:latin typeface="Arial"/>
                <a:ea typeface="+mn-lt"/>
                <a:cs typeface="Arial"/>
              </a:rPr>
              <a:t> 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Regroup in the main space to share out key themes that came up in discussion</a:t>
            </a:r>
          </a:p>
          <a:p>
            <a:pPr marL="383540" lvl="1">
              <a:buClr>
                <a:srgbClr val="004B24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  <a:ea typeface="+mn-lt"/>
                <a:cs typeface="Arial"/>
              </a:rPr>
              <a:t>Event close with information about next steps</a:t>
            </a:r>
          </a:p>
          <a:p>
            <a:pPr marL="383540" lvl="1">
              <a:buClr>
                <a:srgbClr val="99CB38"/>
              </a:buClr>
            </a:pPr>
            <a:endParaRPr lang="en-US" sz="2000">
              <a:solidFill>
                <a:srgbClr val="40404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52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04310-F2D2-4B9B-D60C-B91D57FA4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9AA0-9173-7318-830D-49C59780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Draft Survey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2802-E288-D196-DDC1-91A30DDF2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450"/>
            <a:ext cx="10058400" cy="4284299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2800">
                <a:solidFill>
                  <a:srgbClr val="404040"/>
                </a:solidFill>
                <a:ea typeface="+mn-lt"/>
                <a:cs typeface="+mn-lt"/>
              </a:rPr>
              <a:t>How</a:t>
            </a:r>
            <a:r>
              <a:rPr lang="en-US" sz="2800">
                <a:ea typeface="+mn-lt"/>
                <a:cs typeface="+mn-lt"/>
              </a:rPr>
              <a:t> well do you feel these recommendations address your needs regarding DCR communications and outreach?</a:t>
            </a:r>
            <a:endParaRPr lang="en-US" sz="2800">
              <a:ea typeface="Calibri"/>
              <a:cs typeface="Calibr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2800">
                <a:ea typeface="+mn-lt"/>
                <a:cs typeface="+mn-lt"/>
              </a:rPr>
              <a:t>What else should be included in these recommendations? 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2800">
                <a:ea typeface="+mn-lt"/>
                <a:cs typeface="+mn-lt"/>
              </a:rPr>
              <a:t>What would you like to share about your experience communicating with DCR? 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endParaRPr lang="en-US" sz="3500">
              <a:ea typeface="+mn-lt"/>
              <a:cs typeface="+mn-lt"/>
            </a:endParaRPr>
          </a:p>
          <a:p>
            <a:pPr marL="749300" lvl="1">
              <a:buSzPct val="100000"/>
              <a:buFont typeface="Arial" panose="020F0502020204030204" pitchFamily="34" charset="0"/>
              <a:buChar char="•"/>
            </a:pPr>
            <a:endParaRPr lang="en-US" sz="3300">
              <a:ea typeface="Calibri"/>
              <a:cs typeface="Calibri"/>
            </a:endParaRPr>
          </a:p>
          <a:p>
            <a:pPr marL="932180" lvl="2" indent="-457200"/>
            <a:endParaRPr lang="en-US" sz="200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852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ea typeface="Calibri Light"/>
                <a:cs typeface="Calibri Light"/>
              </a:rPr>
              <a:t>Draft Survey Questions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10000"/>
          </a:bodyPr>
          <a:lstStyle/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How do you identify? </a:t>
            </a:r>
            <a:r>
              <a:rPr lang="en-US" b="1" i="1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[Selection of locations and user options]</a:t>
            </a: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If you are a Cambridge resident, what neighborhood do you represent? </a:t>
            </a:r>
            <a:r>
              <a:rPr lang="en-US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i="1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For each recommendation:</a:t>
            </a:r>
            <a:endParaRPr lang="en-US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To what extent do you agree with this recommendation? 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[Ranking “Strongly Disagree to Strongly Agree]</a:t>
            </a: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How can the language for this recommendation be clearer?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sz="20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Do you have suggestions for additional implementation strategies/actions?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sz="2000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Do you have suggestions for additional measures of success?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Having reviewed all 4 recommendations, what additional recommendations would you like the Task Force to consider including in their report? </a:t>
            </a:r>
            <a:r>
              <a:rPr lang="en-US" sz="1800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Is there anything else you would like to share about DCR’s communication or outreach processes? </a:t>
            </a:r>
            <a:r>
              <a:rPr lang="en-US" sz="1800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>
              <a:solidFill>
                <a:srgbClr val="00000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1/28 Meeting 6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096F3-701A-FCF5-45BC-C71A8E337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649EB-C0FB-24F2-CD1D-B7D7172F9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2/24 Meeting 7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59DB5-75BC-6D31-6BC7-F816AEF22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8021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1664" y="4120827"/>
            <a:ext cx="9687258" cy="184848"/>
            <a:chOff x="1051664" y="3431606"/>
            <a:chExt cx="10110591" cy="21659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4724301-1DC9-5DF5-5444-CD5588A1C959}"/>
                </a:ext>
              </a:extLst>
            </p:cNvPr>
            <p:cNvSpPr/>
            <p:nvPr/>
          </p:nvSpPr>
          <p:spPr>
            <a:xfrm flipV="1">
              <a:off x="1051664" y="3473362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214457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3642310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6492710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AA9376D-DDA0-8D47-B282-9BB3B37F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2072758" y="3689653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66959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966903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710381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997844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Timeline Overview to June </a:t>
            </a:r>
            <a:endParaRPr lang="en-US">
              <a:latin typeface="Aptos Display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171EDB-53CC-B299-9751-E77B138170AC}"/>
              </a:ext>
            </a:extLst>
          </p:cNvPr>
          <p:cNvSpPr txBox="1"/>
          <p:nvPr/>
        </p:nvSpPr>
        <p:spPr>
          <a:xfrm>
            <a:off x="765989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March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00AACE-7613-F099-FFEA-227E3B3DA486}"/>
              </a:ext>
            </a:extLst>
          </p:cNvPr>
          <p:cNvSpPr txBox="1"/>
          <p:nvPr/>
        </p:nvSpPr>
        <p:spPr>
          <a:xfrm>
            <a:off x="1118263" y="2771689"/>
            <a:ext cx="1870061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March 18 Meeting #8 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 Hybrid)</a:t>
            </a:r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3368671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Calibri"/>
                <a:cs typeface="Calibri"/>
              </a:rPr>
              <a:t>April 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3747184" y="2776878"/>
            <a:ext cx="1870061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ea typeface="Calibri"/>
                <a:cs typeface="Calibri"/>
              </a:rPr>
              <a:t>April 15 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Meeting #9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(6-8 PM Hybrid)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3970878" y="5036724"/>
            <a:ext cx="2394955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29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#3</a:t>
            </a:r>
          </a:p>
          <a:p>
            <a:pPr algn="ctr"/>
            <a:r>
              <a:rPr lang="en-US">
                <a:ea typeface="Calibri"/>
                <a:cs typeface="Calibri"/>
              </a:rPr>
              <a:t>6-8 PM In-Person Only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6122992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May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6559078" y="5047928"/>
            <a:ext cx="239268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5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#4</a:t>
            </a:r>
          </a:p>
          <a:p>
            <a:pPr algn="ctr"/>
            <a:r>
              <a:rPr lang="en-US">
                <a:ea typeface="Calibri"/>
                <a:cs typeface="Calibri"/>
              </a:rPr>
              <a:t>6-8  PM Virtual Only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782157" y="2773652"/>
            <a:ext cx="1871479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13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Meeting #10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June</a:t>
            </a:r>
            <a:endParaRPr lang="en-US" b="1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6708" y="2771741"/>
            <a:ext cx="187006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June 17</a:t>
            </a:r>
            <a:br>
              <a:rPr lang="en-US">
                <a:ea typeface="Calibri"/>
                <a:cs typeface="Calibri"/>
              </a:rPr>
            </a:br>
            <a:r>
              <a:rPr lang="en-US">
                <a:ea typeface="Calibri"/>
                <a:cs typeface="Calibri"/>
              </a:rPr>
              <a:t>Meeting #11</a:t>
            </a:r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rgbClr val="00B050"/>
                </a:solidFill>
                <a:ea typeface="Calibri"/>
                <a:cs typeface="Calibri"/>
              </a:rPr>
              <a:t>Final Report due June 30th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Over the Next Month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MARCH TASK FORCE MEETING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Design outreach materials for the public hearings </a:t>
            </a:r>
            <a:endParaRPr lang="en-US" sz="220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agenda for Public Hearings</a:t>
            </a:r>
            <a:endParaRPr lang="en-US" sz="220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Draft Survey to parallel Public Hearings </a:t>
            </a:r>
            <a:endParaRPr lang="en-US" sz="220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Discuss Draft Recommendations </a:t>
            </a:r>
            <a:endParaRPr lang="en-US"/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500880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APRIL TASK FORCE MEETING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Finalize agenda for the Public Hearings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Finalize flyer and outreach plan for the public hearings</a:t>
            </a:r>
            <a:endParaRPr lang="en-US"/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Approve draft recommendations for the Public Hearings and public comment period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Approve survey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Interpretation Logistics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Language Interpretation is being offered in: Spanish, Brazilian Portuguese, Haitian Creole, Mandarin, Cantonese, Amharic, Arabic, and American Sign Language (ASL)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 participate in your desired language, click the “Interpretation” globe icon and select your language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Please speak slowly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All attendees must select a language channel, even if participating in English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>
                <a:latin typeface="Aptos Narrow"/>
                <a:cs typeface="Arial" panose="020B0604020202020204" pitchFamily="34" charset="0"/>
              </a:rPr>
            </a:br>
            <a:br>
              <a:rPr lang="en-US" sz="2400">
                <a:latin typeface="Aptos Narrow"/>
                <a:cs typeface="Arial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>
                <a:latin typeface="Aptos Narrow"/>
                <a:ea typeface="Calibri"/>
                <a:cs typeface="Calibri"/>
              </a:rPr>
              <a:t>ubject</a:t>
            </a:r>
            <a:r>
              <a:rPr lang="en-US" sz="2800">
                <a:latin typeface="Aptos Narrow"/>
                <a:ea typeface="+mn-lt"/>
                <a:cs typeface="+mn-lt"/>
              </a:rPr>
              <a:t> to public record)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EEA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Undersecretary of Environmental Justice &amp; Equity 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DCR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Commissioner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</a:t>
            </a: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70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70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(continued)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Welcome and roll call (suggested time: 10 min)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Review of focus group flyer (suggested time: 15 min) 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Discuss public hearing outreach flyer (suggested time: 10 min)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Discuss preliminary draft recommendations (suggested time: 40 min)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Preview draft public hearing agenda and survey (suggested time: 10 min)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Review of January 28 Meeting #6 minutes [Vote] (suggested time: 10 min)</a:t>
            </a:r>
            <a:endParaRPr lang="en-US" sz="1800">
              <a:solidFill>
                <a:schemeClr val="tx1"/>
              </a:solidFill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Review of February 24 Meeting #7 minutes [Vote] (suggested time: 5 min)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Task Force timeline moving forward (suggested time: 15 mins)</a:t>
            </a:r>
          </a:p>
          <a:p>
            <a:pPr marL="457200" indent="-457200">
              <a:buAutoNum type="arabicPeriod"/>
            </a:pPr>
            <a:r>
              <a:rPr lang="en-US" sz="1800">
                <a:solidFill>
                  <a:schemeClr val="tx1"/>
                </a:solidFill>
                <a:ea typeface="+mn-lt"/>
                <a:cs typeface="+mn-lt"/>
              </a:rPr>
              <a:t>Adjourn [Vote] (suggested time: 5 min)</a:t>
            </a:r>
          </a:p>
          <a:p>
            <a:pPr marL="457200" indent="-457200">
              <a:buClr>
                <a:srgbClr val="99CB38"/>
              </a:buClr>
              <a:buAutoNum type="arabicPeriod"/>
            </a:pPr>
            <a:endParaRPr lang="en-US" sz="1800">
              <a:solidFill>
                <a:schemeClr val="tx1"/>
              </a:solidFill>
              <a:latin typeface="Aptos Narrow"/>
              <a:ea typeface="Calibri"/>
              <a:cs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AutoNum type="arabicPeriod"/>
            </a:pPr>
            <a:endParaRPr lang="en-US" sz="180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Goal of Today's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59094"/>
            <a:ext cx="10058400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4000">
                <a:highlight>
                  <a:srgbClr val="FFFFFF"/>
                </a:highlight>
                <a:latin typeface="Aptos Narrow"/>
              </a:rPr>
              <a:t>Review current focus group plan</a:t>
            </a:r>
          </a:p>
          <a:p>
            <a:pPr marL="742950" indent="-742950">
              <a:buAutoNum type="arabicPeriod"/>
            </a:pPr>
            <a:r>
              <a:rPr lang="en-US" sz="4000">
                <a:highlight>
                  <a:srgbClr val="FFFFFF"/>
                </a:highlight>
                <a:latin typeface="Aptos Narrow"/>
              </a:rPr>
              <a:t>Move forward in shaping the draft recommendations</a:t>
            </a:r>
            <a:endParaRPr lang="en-US"/>
          </a:p>
          <a:p>
            <a:pPr marL="742950" indent="-742950">
              <a:buAutoNum type="arabicPeriod"/>
            </a:pPr>
            <a:r>
              <a:rPr lang="en-US" sz="4000">
                <a:highlight>
                  <a:srgbClr val="FFFFFF"/>
                </a:highlight>
                <a:latin typeface="Aptos Narrow"/>
                <a:ea typeface="Calibri"/>
                <a:cs typeface="Calibri"/>
              </a:rPr>
              <a:t>Discuss engagement for the upcoming public hearings</a:t>
            </a:r>
          </a:p>
          <a:p>
            <a:pPr marL="742950" indent="-742950">
              <a:buAutoNum type="arabicPeriod"/>
            </a:pPr>
            <a:endParaRPr lang="en-US" sz="4000">
              <a:highlight>
                <a:srgbClr val="FFFFFF"/>
              </a:highlight>
              <a:latin typeface="Aptos Narrow"/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1480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Charles River Task Force on  Equitable River Access</vt:lpstr>
      <vt:lpstr>Interpretation Logistics</vt:lpstr>
      <vt:lpstr>Notification of Recording</vt:lpstr>
      <vt:lpstr>Zoom Logistics</vt:lpstr>
      <vt:lpstr> Roll Call</vt:lpstr>
      <vt:lpstr>Task Force Norms</vt:lpstr>
      <vt:lpstr>Task Force Norms (continued)</vt:lpstr>
      <vt:lpstr>Agenda</vt:lpstr>
      <vt:lpstr>Goal of Today's Meeting</vt:lpstr>
      <vt:lpstr>Review of Focus  Group Flyer</vt:lpstr>
      <vt:lpstr>Discuss Public Hearing Outreach Flyer </vt:lpstr>
      <vt:lpstr>Discuss Preliminary Draft Recommendations for Task Force Report</vt:lpstr>
      <vt:lpstr>Proposed Public Hearing Agenda</vt:lpstr>
      <vt:lpstr>Draft Survey Goals</vt:lpstr>
      <vt:lpstr>Draft Survey Questions</vt:lpstr>
      <vt:lpstr>Review of 1/28 Meeting 6 Minutes [Vote]</vt:lpstr>
      <vt:lpstr>Review of 2/24 Meeting 7 Minutes [Vote]</vt:lpstr>
      <vt:lpstr>Timeline Overview to June </vt:lpstr>
      <vt:lpstr>Over the Next Month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26</cp:revision>
  <dcterms:created xsi:type="dcterms:W3CDTF">2025-11-26T14:59:35Z</dcterms:created>
  <dcterms:modified xsi:type="dcterms:W3CDTF">2026-03-24T19:53:05Z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