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notesMasterIdLst>
    <p:notesMasterId r:id="rId22"/>
  </p:notesMasterIdLst>
  <p:sldIdLst>
    <p:sldId id="257" r:id="rId5"/>
    <p:sldId id="297" r:id="rId6"/>
    <p:sldId id="287" r:id="rId7"/>
    <p:sldId id="279" r:id="rId8"/>
    <p:sldId id="285" r:id="rId9"/>
    <p:sldId id="258" r:id="rId10"/>
    <p:sldId id="273" r:id="rId11"/>
    <p:sldId id="288" r:id="rId12"/>
    <p:sldId id="321" r:id="rId13"/>
    <p:sldId id="325" r:id="rId14"/>
    <p:sldId id="339" r:id="rId15"/>
    <p:sldId id="340" r:id="rId16"/>
    <p:sldId id="328" r:id="rId17"/>
    <p:sldId id="337" r:id="rId18"/>
    <p:sldId id="319" r:id="rId19"/>
    <p:sldId id="336" r:id="rId20"/>
    <p:sldId id="30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515122-0602-DCEB-F43D-174646A5D163}" name="Parodi, Sasha" initials="PS" userId="S::sparodi_mapc.org#ext#@massgov.onmicrosoft.com::16587afd-2dc1-4635-a6f1-2223e7652d60" providerId="AD"/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9BBD5B94-B21F-0481-E548-359D08F068A9}" name="Translation Staff 8" initials="TS8" userId="S-1-5-21-2908740814-649741892-379563398-2143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B03A02-B8C9-F9B2-D3D3-61C44C3AA8B6}" v="6" dt="2026-04-13T21:43:32.038"/>
    <p1510:client id="{24DA9C91-178B-F312-4AF3-424245C6EC10}" v="538" dt="2026-04-15T14:19:52.876"/>
    <p1510:client id="{4C700CB9-A50A-046C-6955-56F6E476DA7A}" v="340" dt="2026-04-13T19:18:01.769"/>
    <p1510:client id="{519106B5-62A4-3328-27D5-A9A082550FD1}" v="1" dt="2026-04-15T13:36:46.842"/>
    <p1510:client id="{61156D97-47E5-EA4B-6A5F-6BE9FF79C696}" v="295" dt="2026-04-14T01:24:11.035"/>
    <p1510:client id="{723E7F6C-879B-AEBF-8EC1-7A83337D11E1}" v="313" dt="2026-04-13T20:26:02.721"/>
    <p1510:client id="{766B5652-BD69-C0CC-52DB-96BB64BD7361}" v="22" dt="2026-04-14T12:04:34.235"/>
    <p1510:client id="{877B749C-2D3B-D118-DD63-637D81921158}" v="1" dt="2026-04-14T19:42:11.698"/>
    <p1510:client id="{99401265-9C96-EE38-AEBE-BD1BC89E33EE}" v="123" dt="2026-04-14T19:53:40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93" autoAdjust="0"/>
  </p:normalViewPr>
  <p:slideViewPr>
    <p:cSldViewPr snapToGrid="0">
      <p:cViewPr varScale="1">
        <p:scale>
          <a:sx n="97" d="100"/>
          <a:sy n="97" d="100"/>
        </p:scale>
        <p:origin x="107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8E847-D5F0-4F7A-9F1E-AEF06B2D16B8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6E3C7-A376-4E81-95F6-7B1F0FF1327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87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6E3C7-A376-4E81-95F6-7B1F0FF1327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6E3C7-A376-4E81-95F6-7B1F0FF1327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 err="1">
                <a:latin typeface="Power Geez Unicode1" pitchFamily="2" charset="0"/>
                <a:ea typeface="+mj-lt"/>
                <a:cs typeface="Arial" panose="020B0604020202020204" pitchFamily="34" charset="0"/>
              </a:rPr>
              <a:t>በፍትሐዊ</a:t>
            </a:r>
            <a: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Power Geez Unicode1" pitchFamily="2" charset="0"/>
                <a:ea typeface="+mj-lt"/>
                <a:cs typeface="Arial" panose="020B0604020202020204" pitchFamily="34" charset="0"/>
              </a:rPr>
              <a:t>የወንዝ</a:t>
            </a:r>
            <a: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Power Geez Unicode1" pitchFamily="2" charset="0"/>
                <a:ea typeface="+mj-lt"/>
                <a:cs typeface="Arial" panose="020B0604020202020204" pitchFamily="34" charset="0"/>
              </a:rPr>
              <a:t>ተደራሽነት</a:t>
            </a:r>
            <a: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  <a:t> </a:t>
            </a:r>
            <a:r>
              <a:rPr lang="en-US" sz="5000" dirty="0" err="1">
                <a:latin typeface="Power Geez Unicode1" pitchFamily="2" charset="0"/>
                <a:ea typeface="+mj-lt"/>
                <a:cs typeface="Arial" panose="020B0604020202020204" pitchFamily="34" charset="0"/>
              </a:rPr>
              <a:t>ላይ</a:t>
            </a:r>
            <a: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  <a:t> </a:t>
            </a:r>
            <a:b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</a:br>
            <a: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  <a:t>የ 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Charles River </a:t>
            </a:r>
            <a:r>
              <a:rPr lang="en-US" sz="5000" dirty="0" err="1">
                <a:latin typeface="Power Geez Unicode1" pitchFamily="2" charset="0"/>
                <a:ea typeface="+mj-lt"/>
                <a:cs typeface="Arial" panose="020B0604020202020204" pitchFamily="34" charset="0"/>
              </a:rPr>
              <a:t>ግብረ</a:t>
            </a:r>
            <a: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  <a:t> </a:t>
            </a:r>
            <a:r>
              <a:rPr lang="am-ET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  <a:t>ኃ</a:t>
            </a:r>
            <a:r>
              <a:rPr lang="en-US" sz="5000" dirty="0" err="1">
                <a:latin typeface="Power Geez Unicode1" pitchFamily="2" charset="0"/>
                <a:ea typeface="+mj-lt"/>
                <a:cs typeface="Arial" panose="020B0604020202020204" pitchFamily="34" charset="0"/>
              </a:rPr>
              <a:t>ይል</a:t>
            </a:r>
            <a: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  <a:t> </a:t>
            </a:r>
            <a:b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</a:br>
            <a:r>
              <a:rPr lang="en-US" sz="5000" dirty="0">
                <a:latin typeface="Power Geez Unicode1" pitchFamily="2" charset="0"/>
                <a:ea typeface="+mj-lt"/>
                <a:cs typeface="Arial" panose="020B0604020202020204" pitchFamily="34" charset="0"/>
              </a:rPr>
              <a:t>(</a:t>
            </a:r>
            <a: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Task Force)  </a:t>
            </a:r>
            <a:br>
              <a:rPr lang="en-U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cap="none" dirty="0" err="1">
                <a:solidFill>
                  <a:srgbClr val="004B24"/>
                </a:solidFill>
                <a:latin typeface="Power Geez Unicode1" pitchFamily="2" charset="0"/>
                <a:cs typeface="Arial"/>
              </a:rPr>
              <a:t>ስብሰባ</a:t>
            </a:r>
            <a:r>
              <a:rPr lang="en-US" sz="2800" cap="none" dirty="0">
                <a:solidFill>
                  <a:srgbClr val="004B24"/>
                </a:solidFill>
                <a:latin typeface="Arial"/>
                <a:cs typeface="Arial"/>
              </a:rPr>
              <a:t> 9 | </a:t>
            </a:r>
            <a:r>
              <a:rPr lang="en-US" sz="2800" cap="none" dirty="0">
                <a:solidFill>
                  <a:srgbClr val="004B24"/>
                </a:solidFill>
                <a:latin typeface="Power Geez Unicode1" pitchFamily="2" charset="0"/>
                <a:cs typeface="Arial"/>
              </a:rPr>
              <a:t>15-ኤፕሪል-2026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የማርች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3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ቀን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8ኛ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ስብሰባ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ቃለ-ጉባዔዎችን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መገምገም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[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ድምፅ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መስጠት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ማንኛውም</a:t>
            </a:r>
            <a:r>
              <a:rPr lang="en-US" sz="28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ማሻሻያዎች</a:t>
            </a:r>
            <a:r>
              <a:rPr lang="en-US" sz="28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አሉ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ድምፅ</a:t>
            </a:r>
            <a:r>
              <a:rPr lang="en-US" sz="28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መስጠት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7F165-A345-FEAE-A5B5-39B9F2445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A6968-CD6E-B5C8-E631-98C5DE12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የትኩረት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ቡድን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ውጤቶችን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መገምገም</a:t>
            </a:r>
            <a:br>
              <a:rPr lang="en-US" dirty="0">
                <a:latin typeface="Power Geez Unicode1" pitchFamily="2" charset="0"/>
                <a:ea typeface="Calibri Light"/>
                <a:cs typeface="Calibri Light"/>
              </a:rPr>
            </a:br>
            <a:endParaRPr lang="en-US" dirty="0">
              <a:latin typeface="Power Geez Unicode1" pitchFamily="2" charset="0"/>
              <a:ea typeface="Calibri Light"/>
              <a:cs typeface="Calibri Ligh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F76FE-08CC-C96F-D7B9-3E5CAFE55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8553" y="1886692"/>
            <a:ext cx="3798570" cy="695642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err="1">
                <a:latin typeface="Power Geez Unicode1" pitchFamily="2" charset="0"/>
                <a:ea typeface="Calibri"/>
                <a:cs typeface="Calibri"/>
              </a:rPr>
              <a:t>ማህበረሰቡ</a:t>
            </a:r>
            <a:r>
              <a:rPr lang="en-US" sz="2400" b="1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Power Geez Unicode1" pitchFamily="2" charset="0"/>
                <a:ea typeface="Calibri"/>
                <a:cs typeface="Calibri"/>
              </a:rPr>
              <a:t>ጋር</a:t>
            </a:r>
            <a:r>
              <a:rPr lang="en-US" sz="2400" b="1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Power Geez Unicode1" pitchFamily="2" charset="0"/>
                <a:ea typeface="Calibri"/>
                <a:cs typeface="Calibri"/>
              </a:rPr>
              <a:t>በንቃት</a:t>
            </a:r>
            <a:r>
              <a:rPr lang="en-US" sz="2400" b="1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Power Geez Unicode1" pitchFamily="2" charset="0"/>
                <a:ea typeface="Calibri"/>
                <a:cs typeface="Calibri"/>
              </a:rPr>
              <a:t>መድረስና</a:t>
            </a:r>
            <a:r>
              <a:rPr lang="en-US" sz="2400" b="1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Power Geez Unicode1" pitchFamily="2" charset="0"/>
                <a:ea typeface="Calibri"/>
                <a:cs typeface="Calibri"/>
              </a:rPr>
              <a:t>ማሳተፍ</a:t>
            </a:r>
            <a:r>
              <a:rPr lang="en-US" sz="2400" b="1" dirty="0">
                <a:latin typeface="Aptos Narrow"/>
                <a:ea typeface="Calibri"/>
                <a:cs typeface="Calibri"/>
              </a:rPr>
              <a:t>  </a:t>
            </a:r>
            <a:r>
              <a:rPr lang="en-US" sz="2400" b="1" dirty="0" err="1">
                <a:latin typeface="Power Geez Unicode1" pitchFamily="2" charset="0"/>
                <a:ea typeface="Calibri"/>
                <a:cs typeface="Calibri"/>
              </a:rPr>
              <a:t>እና</a:t>
            </a:r>
            <a:r>
              <a:rPr lang="en-US" sz="2400" b="1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Power Geez Unicode1" pitchFamily="2" charset="0"/>
                <a:ea typeface="Calibri"/>
                <a:cs typeface="Calibri"/>
              </a:rPr>
              <a:t>ስልቶች</a:t>
            </a:r>
            <a:endParaRPr lang="en-US" sz="2400" b="1" dirty="0">
              <a:latin typeface="Aptos Narrow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4E141-D951-4411-8AF9-9B1311188C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endParaRPr lang="en-US" sz="2800"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3E546D-06F9-C4A2-0278-AB12F504F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17564" y="2571751"/>
            <a:ext cx="4821342" cy="3378200"/>
          </a:xfrm>
        </p:spPr>
        <p:txBody>
          <a:bodyPr vert="horz" lIns="0" tIns="45720" rIns="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የፅሁፍ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የስልክ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መልእክቶች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/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ማስታወቂያ</a:t>
            </a:r>
            <a:r>
              <a:rPr lang="en-US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 </a:t>
            </a:r>
            <a:endParaRPr lang="en-US" dirty="0">
              <a:latin typeface="Power Geez Unicode1" pitchFamily="2" charset="0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የርቀት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ተሳትፎ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አማራጮች</a:t>
            </a:r>
            <a:r>
              <a:rPr lang="en-US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በትምህርት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ቤቶች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፣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በአካባቢ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ቴሌቪዥን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ጣቢያዎች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፣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በሬድዮ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ጣቢያዎች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በዜና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ማሰራጫዎች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(Cambridge Day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ወዘተ</a:t>
            </a:r>
            <a:r>
              <a:rPr lang="en-US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)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በኩል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በሚደርሱ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ማስታወቂያዎች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፡፡</a:t>
            </a:r>
            <a:r>
              <a:rPr lang="en-US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br>
              <a:rPr lang="en-US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</a:br>
            <a:r>
              <a:rPr lang="en-US" i="1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*</a:t>
            </a:r>
            <a:r>
              <a:rPr lang="en-US" sz="1800" i="1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የመረጃ</a:t>
            </a:r>
            <a:r>
              <a:rPr lang="en-US" sz="1800" i="1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i="1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ስርጭት</a:t>
            </a:r>
            <a:r>
              <a:rPr lang="en-US" sz="1800" i="1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i="1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ሙሉ</a:t>
            </a:r>
            <a:r>
              <a:rPr lang="en-US" sz="1800" i="1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i="1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ለሙሉ</a:t>
            </a:r>
            <a:r>
              <a:rPr lang="en-US" sz="1800" i="1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i="1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በቴክኖሎጂ</a:t>
            </a:r>
            <a:r>
              <a:rPr lang="en-US" sz="1800" i="1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i="1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ላይ</a:t>
            </a:r>
            <a:r>
              <a:rPr lang="en-US" sz="1800" i="1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i="1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መመርኮዝ</a:t>
            </a:r>
            <a:r>
              <a:rPr lang="en-US" sz="1800" i="1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i="1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የለበትም</a:t>
            </a:r>
            <a:r>
              <a:rPr lang="en-US" sz="1800" i="1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፡፡</a:t>
            </a:r>
            <a:endParaRPr lang="en-US" i="1" dirty="0">
              <a:latin typeface="Power Geez Unicode1" pitchFamily="2" charset="0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የተለያዩ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የተሳትፎ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ጊዜዎች</a:t>
            </a:r>
            <a:endParaRPr lang="en-US" dirty="0">
              <a:latin typeface="Power Geez Unicode1" pitchFamily="2" charset="0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በ Cambridge 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ውስጥ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ስለሚከናወኑ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ነገሮች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መረጃ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ለመጋራት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ማዕከላዊ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መንገድ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መኖር</a:t>
            </a:r>
            <a:endParaRPr lang="en-US" dirty="0">
              <a:latin typeface="Power Geez Unicode1" pitchFamily="2" charset="0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endParaRPr lang="en-US" dirty="0">
              <a:latin typeface="Power Geez Unicode1" pitchFamily="2" charset="0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endParaRPr lang="en-US" dirty="0">
              <a:latin typeface="Power Geez Unicode1" pitchFamily="2" charset="0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E74EE942-8660-C8E1-E085-00A707DDEB3C}"/>
              </a:ext>
            </a:extLst>
          </p:cNvPr>
          <p:cNvSpPr txBox="1">
            <a:spLocks/>
          </p:cNvSpPr>
          <p:nvPr/>
        </p:nvSpPr>
        <p:spPr>
          <a:xfrm>
            <a:off x="6248880" y="1891200"/>
            <a:ext cx="5260788" cy="373218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ሰዎች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በቀላሉ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ሊያገኙት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የሚችሉት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ወቅታዊና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በተወሰነ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ቦታ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የሚገኝ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ማዕከላዊ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የክስተቶች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ዝርዝር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በሰዎች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የፖስታ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ሳጥን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ውስጥ</a:t>
            </a:r>
            <a:r>
              <a:rPr lang="en-US" sz="1800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ወይም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በቤቶች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ደጃፍ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ላይ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በራሪ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ወረቀቶችን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መለጠፍ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 sz="1800" dirty="0">
                <a:latin typeface="Aptos Narrow"/>
                <a:ea typeface="Calibri" panose="020F0502020204030204"/>
                <a:cs typeface="Calibri" panose="020F0502020204030204"/>
              </a:rPr>
              <a:t>DCR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በክስተቶች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ላይ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ተጨማሪ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የመረጃ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ጠረጴዛዎችን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እንዲያዘጋጅ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ክስተቶችን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ለማስተዋወቅ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ከ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 Cambridge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ከተማ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ጋር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መተባበር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ሰዎች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በተገቢው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ሁኔታ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ለመዘጋጀት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እንዲችሉ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ማስታወቂያዎችን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በተደጋጋሚ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ከብዙ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ወራት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በፊት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መስጠት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ወቅታዊ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መረጃዎችን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ለማጋራት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የማስታወቂያ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ቦርድ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መጠቀም</a:t>
            </a:r>
            <a:r>
              <a:rPr lang="en-US" sz="1800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(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እንደ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 WBZ </a:t>
            </a:r>
            <a:r>
              <a:rPr lang="en-US" dirty="0" err="1">
                <a:latin typeface="Aptos Narrow"/>
                <a:ea typeface="Calibri" panose="020F0502020204030204"/>
                <a:cs typeface="Calibri" panose="020F0502020204030204"/>
              </a:rPr>
              <a:t>አይነት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የማስታወቂያ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ቦርድ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765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68884-6569-BFC3-8176-C6E00D8E9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28FDF-DF5E-1671-233D-9A57D241E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የትኩረት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ቡድን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ውጤቶችን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መገምገም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የቀጠለ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BBA0F-F84C-CFCC-44D6-247335B41A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endParaRPr lang="en-US" sz="2800"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1FA4A4-AFA9-C5ED-FBFC-474EF3C10A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94647" y="1839702"/>
            <a:ext cx="4500880" cy="776922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Power Geez Unicode1" pitchFamily="2" charset="0"/>
              </a:rPr>
              <a:t>ሳቢ</a:t>
            </a:r>
            <a:r>
              <a:rPr lang="en-US" b="1" dirty="0">
                <a:latin typeface="Power Geez Unicode1" pitchFamily="2" charset="0"/>
              </a:rPr>
              <a:t> </a:t>
            </a:r>
            <a:r>
              <a:rPr lang="en-US" b="1" dirty="0" err="1">
                <a:latin typeface="Power Geez Unicode1" pitchFamily="2" charset="0"/>
              </a:rPr>
              <a:t>ተግባራት</a:t>
            </a:r>
            <a:r>
              <a:rPr lang="en-US" b="1" dirty="0">
                <a:latin typeface="Power Geez Unicode1" pitchFamily="2" charset="0"/>
              </a:rPr>
              <a:t> 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260F902A-E605-ADC4-EED8-F4D715E41064}"/>
              </a:ext>
            </a:extLst>
          </p:cNvPr>
          <p:cNvSpPr txBox="1">
            <a:spLocks/>
          </p:cNvSpPr>
          <p:nvPr/>
        </p:nvSpPr>
        <p:spPr>
          <a:xfrm>
            <a:off x="756080" y="2581049"/>
            <a:ext cx="5001259" cy="3674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dirty="0"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ሀይማኖታዊ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ባህላዊ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ፕሮግራሞች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ከቤተሰብ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ጋር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መራመድ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/መ</a:t>
            </a:r>
            <a:r>
              <a:rPr lang="am-ET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ዝ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መቻል</a:t>
            </a:r>
            <a:r>
              <a:rPr lang="en-US" sz="2400" dirty="0">
                <a:latin typeface="Aptos Narrow"/>
                <a:ea typeface="Calibri" panose="020F0502020204030204"/>
                <a:cs typeface="Calibri" panose="020F0502020204030204"/>
              </a:rPr>
              <a:t>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400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ለልጆች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መጫወቻ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ቦታ</a:t>
            </a:r>
            <a:endParaRPr lang="en-US" sz="24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ከቤተሰብ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ጋር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የሚደረጉ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የምግብ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ማብሰል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ዝግጅቶችና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የማህበረሰብ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ባርበኪው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(barbecue- </a:t>
            </a:r>
            <a:r>
              <a:rPr lang="en-US" sz="2400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>
                <a:latin typeface="Aptos Narrow"/>
                <a:ea typeface="Calibri" panose="020F0502020204030204"/>
                <a:cs typeface="Calibri" panose="020F0502020204030204"/>
              </a:rPr>
              <a:t>BBQs)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400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የመዋኛ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የውሀ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እንቅስቃሴዎች</a:t>
            </a:r>
            <a:endParaRPr lang="en-US" sz="24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400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የበለጠ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ማህበራዊ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ትስስር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የሚፈጥሩ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ተግባራት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endParaRPr lang="en-US" sz="24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endParaRPr lang="en-US" sz="2400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34BF1D7-70BA-F5B7-B507-E36A6A052345}"/>
              </a:ext>
            </a:extLst>
          </p:cNvPr>
          <p:cNvSpPr txBox="1">
            <a:spLocks/>
          </p:cNvSpPr>
          <p:nvPr/>
        </p:nvSpPr>
        <p:spPr>
          <a:xfrm>
            <a:off x="6691207" y="1839702"/>
            <a:ext cx="5019040" cy="76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000" b="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latin typeface="Power Geez Unicode1" pitchFamily="2" charset="0"/>
              </a:rPr>
              <a:t>ከጠረጴዛ</a:t>
            </a:r>
            <a:r>
              <a:rPr lang="en-US" b="1" dirty="0">
                <a:latin typeface="Power Geez Unicode1" pitchFamily="2" charset="0"/>
              </a:rPr>
              <a:t> </a:t>
            </a:r>
            <a:r>
              <a:rPr lang="en-US" b="1" dirty="0" err="1">
                <a:latin typeface="Power Geez Unicode1" pitchFamily="2" charset="0"/>
              </a:rPr>
              <a:t>ውይይቶች</a:t>
            </a:r>
            <a:r>
              <a:rPr lang="en-US" b="1" dirty="0">
                <a:latin typeface="Power Geez Unicode1" pitchFamily="2" charset="0"/>
              </a:rPr>
              <a:t> </a:t>
            </a:r>
            <a:r>
              <a:rPr lang="en-US" b="1" dirty="0" err="1">
                <a:latin typeface="Power Geez Unicode1" pitchFamily="2" charset="0"/>
              </a:rPr>
              <a:t>ውጪ</a:t>
            </a:r>
            <a:r>
              <a:rPr lang="en-US" b="1" dirty="0">
                <a:latin typeface="Power Geez Unicode1" pitchFamily="2" charset="0"/>
              </a:rPr>
              <a:t> </a:t>
            </a:r>
            <a:r>
              <a:rPr lang="en-US" b="1" dirty="0" err="1">
                <a:latin typeface="Power Geez Unicode1" pitchFamily="2" charset="0"/>
              </a:rPr>
              <a:t>የሚመጡ</a:t>
            </a:r>
            <a:r>
              <a:rPr lang="en-US" b="1" dirty="0">
                <a:latin typeface="Power Geez Unicode1" pitchFamily="2" charset="0"/>
              </a:rPr>
              <a:t> </a:t>
            </a:r>
            <a:r>
              <a:rPr lang="en-US" b="1" dirty="0" err="1">
                <a:latin typeface="Power Geez Unicode1" pitchFamily="2" charset="0"/>
              </a:rPr>
              <a:t>ሌሎች</a:t>
            </a:r>
            <a:r>
              <a:rPr lang="en-US" b="1" dirty="0">
                <a:latin typeface="Power Geez Unicode1" pitchFamily="2" charset="0"/>
              </a:rPr>
              <a:t> </a:t>
            </a:r>
            <a:r>
              <a:rPr lang="en-US" b="1" dirty="0" err="1">
                <a:latin typeface="Power Geez Unicode1" pitchFamily="2" charset="0"/>
              </a:rPr>
              <a:t>ግብረ</a:t>
            </a:r>
            <a:r>
              <a:rPr lang="en-US" b="1" dirty="0">
                <a:latin typeface="Power Geez Unicode1" pitchFamily="2" charset="0"/>
              </a:rPr>
              <a:t> </a:t>
            </a:r>
            <a:r>
              <a:rPr lang="en-US" b="1" dirty="0" err="1">
                <a:latin typeface="Power Geez Unicode1" pitchFamily="2" charset="0"/>
              </a:rPr>
              <a:t>መልሶች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0731F1D7-2F57-DC82-F17C-F235572E0077}"/>
              </a:ext>
            </a:extLst>
          </p:cNvPr>
          <p:cNvSpPr txBox="1">
            <a:spLocks/>
          </p:cNvSpPr>
          <p:nvPr/>
        </p:nvSpPr>
        <p:spPr>
          <a:xfrm>
            <a:off x="6272959" y="2611529"/>
            <a:ext cx="5793739" cy="3674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200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የተገለሉ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ማህበረሰቦች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እንዲያውቁና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መረጃውን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ከሌሎች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ጋር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በተመሳሳይ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ጊዜ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እንዲያገኙ</a:t>
            </a: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ለመረጃና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ለወቅታዊ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ማሻሻያዎች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ከ </a:t>
            </a:r>
            <a:r>
              <a:rPr lang="en-US" sz="1800" dirty="0">
                <a:latin typeface="Aptos Narrow"/>
                <a:ea typeface="Calibri" panose="020F0502020204030204"/>
                <a:cs typeface="Calibri" panose="020F0502020204030204"/>
              </a:rPr>
              <a:t>DCR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፣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ከከተማ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ከኬሎች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ኤጀንሲዎች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ጋር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ግንኙነትንና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ትብብርን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ለማስቀጠል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የሚያስችል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ስርዓት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ያስፈልጋል</a:t>
            </a: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200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አንዳንድ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ሰዎች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በጉዳዩ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ላይ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ድምፅ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መስጠት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እንዳለባቸው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ወይም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እንደሚችሉ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አያውቁም</a:t>
            </a:r>
            <a:r>
              <a:rPr lang="am-ET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፤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ሰዎች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በጉዳዩ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ላይ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ድርሻ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እንዳላቸው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/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እንደሚያገባቸው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እንዲያውቁ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መረጃውን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እንዴት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ማቅረብ</a:t>
            </a:r>
            <a:r>
              <a:rPr lang="en-US" sz="18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18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እንደሚቻል</a:t>
            </a: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69135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1668" y="4120822"/>
            <a:ext cx="9647254" cy="184846"/>
            <a:chOff x="1093416" y="3431606"/>
            <a:chExt cx="10068839" cy="216595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145898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1900878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5464306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304833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4929006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119174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157016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83363" y="3857414"/>
            <a:ext cx="1409700" cy="1107996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dirty="0" err="1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የመጨረሻ</a:t>
            </a:r>
            <a:r>
              <a:rPr lang="en-US" sz="1600" b="1" dirty="0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ሪፖርት</a:t>
            </a:r>
            <a:r>
              <a:rPr lang="en-US" sz="1600" b="1" dirty="0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ማቅረቢያ</a:t>
            </a:r>
            <a:r>
              <a:rPr lang="en-US" sz="1600" b="1" dirty="0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ቀን</a:t>
            </a:r>
            <a:r>
              <a:rPr lang="en-US" sz="1600" b="1" dirty="0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b="1" dirty="0" err="1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ጁን</a:t>
            </a:r>
            <a:r>
              <a:rPr lang="en-US" sz="1600" b="1" dirty="0">
                <a:solidFill>
                  <a:srgbClr val="00B050"/>
                </a:solidFill>
                <a:latin typeface="Power Geez Unicode1" pitchFamily="2" charset="0"/>
                <a:ea typeface="Calibri"/>
                <a:cs typeface="Calibri"/>
              </a:rPr>
              <a:t> 30</a:t>
            </a:r>
            <a:r>
              <a:rPr lang="en-US" b="1" dirty="0">
                <a:solidFill>
                  <a:srgbClr val="00B050"/>
                </a:solidFill>
                <a:ea typeface="Calibri"/>
                <a:cs typeface="Calibri"/>
              </a:rPr>
              <a:t> 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151787" y="2711779"/>
            <a:ext cx="1870061" cy="1077218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ን 17</a:t>
            </a:r>
            <a:br>
              <a:rPr lang="en-US" dirty="0">
                <a:ea typeface="Calibri"/>
                <a:cs typeface="Calibri"/>
              </a:rPr>
            </a:b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ስብሰባ</a:t>
            </a:r>
            <a:r>
              <a:rPr lang="en-US" sz="1600" dirty="0">
                <a:ea typeface="Calibri"/>
                <a:cs typeface="Calibri"/>
              </a:rPr>
              <a:t> #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11</a:t>
            </a:r>
            <a:endParaRPr lang="en-US" sz="1600" dirty="0">
              <a:ea typeface="Calibri"/>
              <a:cs typeface="Calibri"/>
            </a:endParaRPr>
          </a:p>
          <a:p>
            <a:pPr algn="ctr"/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(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ምሽት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ከ6-8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ሰዓት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በአካልና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በኦንላይን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611640" y="4311040"/>
            <a:ext cx="864296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1" dirty="0" err="1">
                <a:latin typeface="Power Geez Unicode1" pitchFamily="2" charset="0"/>
              </a:rPr>
              <a:t>ጁን</a:t>
            </a:r>
            <a:endParaRPr lang="en-US" sz="1600" b="1" dirty="0">
              <a:latin typeface="Power Geez Unicode1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5789234" y="5036555"/>
            <a:ext cx="2085607" cy="132343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ሜይ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5</a:t>
            </a:r>
          </a:p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የህዝብ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አስተያየት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መቀበያ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ስብሰባ</a:t>
            </a:r>
            <a:r>
              <a:rPr lang="en-US" sz="1600" dirty="0">
                <a:ea typeface="Calibri"/>
                <a:cs typeface="Calibri"/>
              </a:rPr>
              <a:t> #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4</a:t>
            </a:r>
            <a:endParaRPr lang="en-US" sz="1600" dirty="0">
              <a:ea typeface="Calibri"/>
              <a:cs typeface="Calibri"/>
            </a:endParaRPr>
          </a:p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ምሽት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ከ6-8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ሰዓት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በኦንላይን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ብቻ</a:t>
            </a:r>
            <a:endParaRPr lang="en-US" sz="1600" dirty="0">
              <a:latin typeface="Power Geez Unicode1" pitchFamily="2" charset="0"/>
              <a:ea typeface="Calibri"/>
              <a:cs typeface="Calibri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5058820" y="4309314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 err="1">
                <a:latin typeface="Power Geez Unicode1" pitchFamily="2" charset="0"/>
                <a:ea typeface="Calibri"/>
                <a:cs typeface="Calibri"/>
              </a:rPr>
              <a:t>ሜይ</a:t>
            </a:r>
            <a:endParaRPr lang="en-US" b="1" dirty="0">
              <a:latin typeface="Power Geez Unicode1" pitchFamily="2" charset="0"/>
              <a:ea typeface="Calibri"/>
              <a:cs typeface="Calibri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2997102" y="5036724"/>
            <a:ext cx="2315343" cy="132343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ኤፕሪል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29</a:t>
            </a:r>
          </a:p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የህዝብ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አስተያየት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መቀበያ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ስብሰባ</a:t>
            </a:r>
            <a:r>
              <a:rPr lang="en-US" sz="1600" dirty="0">
                <a:ea typeface="Calibri"/>
                <a:cs typeface="Calibri"/>
              </a:rPr>
              <a:t> #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3</a:t>
            </a:r>
            <a:endParaRPr lang="en-US" sz="1600" dirty="0">
              <a:ea typeface="Calibri"/>
              <a:cs typeface="Calibri"/>
            </a:endParaRPr>
          </a:p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ምሽት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ከ6-8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ሰዓት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በአካል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ብቻ</a:t>
            </a:r>
            <a:endParaRPr lang="en-US" sz="1600" dirty="0">
              <a:latin typeface="Power Geez Unicode1" pitchFamily="2" charset="0"/>
              <a:ea typeface="Calibri"/>
              <a:cs typeface="Calibri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1472361" y="2776878"/>
            <a:ext cx="1870061" cy="1107996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ኤፕሪል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15</a:t>
            </a:r>
            <a:r>
              <a:rPr lang="en-US" sz="1600" dirty="0">
                <a:ea typeface="Calibri"/>
                <a:cs typeface="Calibri"/>
              </a:rPr>
              <a:t> </a:t>
            </a:r>
            <a:endParaRPr lang="en-US" sz="1600" dirty="0"/>
          </a:p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ስብሰባ</a:t>
            </a:r>
            <a:r>
              <a:rPr lang="en-US" sz="1600" dirty="0">
                <a:ea typeface="Calibri"/>
                <a:cs typeface="Calibri"/>
              </a:rPr>
              <a:t> #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9</a:t>
            </a:r>
            <a:endParaRPr lang="en-US" sz="1600" dirty="0"/>
          </a:p>
          <a:p>
            <a:pPr algn="ctr"/>
            <a:r>
              <a:rPr lang="en-US" sz="1600" dirty="0">
                <a:ea typeface="Calibri"/>
                <a:cs typeface="Calibri"/>
              </a:rPr>
              <a:t>(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ምሽት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ከ6</a:t>
            </a:r>
            <a:r>
              <a:rPr lang="en-US" sz="1600" dirty="0">
                <a:ea typeface="Calibri"/>
                <a:cs typeface="Calibri"/>
              </a:rPr>
              <a:t>-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8</a:t>
            </a:r>
            <a:r>
              <a:rPr lang="en-US" sz="1600" dirty="0"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ሰዓት</a:t>
            </a:r>
            <a:r>
              <a:rPr lang="en-US" sz="1600" dirty="0"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በአካልና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በኦንላይን</a:t>
            </a:r>
            <a:r>
              <a:rPr lang="en-US" dirty="0">
                <a:ea typeface="Calibri"/>
                <a:cs typeface="Calibri"/>
              </a:rPr>
              <a:t>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925016" y="4311040"/>
            <a:ext cx="86429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dirty="0" err="1">
                <a:latin typeface="Power Geez Unicode1" pitchFamily="2" charset="0"/>
                <a:ea typeface="Calibri"/>
                <a:cs typeface="Calibri"/>
              </a:rPr>
              <a:t>ኤፕሪል</a:t>
            </a:r>
            <a:r>
              <a:rPr lang="en-US" sz="1600" b="1" dirty="0">
                <a:ea typeface="Calibri"/>
                <a:cs typeface="Calibri"/>
              </a:rPr>
              <a:t>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እስከ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ጁን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ድረስ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ያለ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የጊዜ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ሰሌዳ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አጠላቃይ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እይታ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 </a:t>
            </a:r>
            <a:endParaRPr lang="en-US" dirty="0">
              <a:latin typeface="Aptos Display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78C383E-467E-8DC3-D4C3-AA6D80C01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4151530" y="3694981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67D6739-81F5-A2AB-2CEE-ADF245C485E0}"/>
              </a:ext>
            </a:extLst>
          </p:cNvPr>
          <p:cNvSpPr txBox="1"/>
          <p:nvPr/>
        </p:nvSpPr>
        <p:spPr>
          <a:xfrm>
            <a:off x="3610510" y="2776877"/>
            <a:ext cx="2006538" cy="83099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ኤፕሪል</a:t>
            </a:r>
            <a:r>
              <a:rPr lang="en-US" sz="1600" dirty="0">
                <a:ea typeface="Calibri"/>
                <a:cs typeface="Calibri"/>
              </a:rPr>
              <a:t> 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23</a:t>
            </a:r>
            <a:r>
              <a:rPr lang="en-US" sz="1600" dirty="0">
                <a:ea typeface="Calibri"/>
                <a:cs typeface="Calibri"/>
              </a:rPr>
              <a:t> </a:t>
            </a:r>
            <a:endParaRPr lang="en-US" sz="1600" dirty="0"/>
          </a:p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ረቂቅ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ምክረ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ሀሳቦችን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መልቀቅ</a:t>
            </a:r>
            <a:endParaRPr lang="en-US" sz="1600" dirty="0">
              <a:latin typeface="Power Geez Unicode1" pitchFamily="2" charset="0"/>
              <a:ea typeface="Calibri"/>
              <a:cs typeface="Calibri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1D80AC5-56B5-9F93-202E-186B62B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648020" y="4234759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CE16FD5-006F-59C2-5A6D-35B0732F941B}"/>
              </a:ext>
            </a:extLst>
          </p:cNvPr>
          <p:cNvSpPr txBox="1"/>
          <p:nvPr/>
        </p:nvSpPr>
        <p:spPr>
          <a:xfrm>
            <a:off x="8069519" y="5036723"/>
            <a:ext cx="1621581" cy="1323439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ሜይ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29</a:t>
            </a:r>
          </a:p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የህዝብ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አስተያየት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መቀበያ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ስብሰባ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ጊዜ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መዝጊያ</a:t>
            </a:r>
            <a:endParaRPr lang="en-US" sz="1600" dirty="0">
              <a:latin typeface="Power Geez Unicode1" pitchFamily="2" charset="0"/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EBC3D5-9EC5-B957-9BE1-B6C5970328DB}"/>
              </a:ext>
            </a:extLst>
          </p:cNvPr>
          <p:cNvSpPr txBox="1"/>
          <p:nvPr/>
        </p:nvSpPr>
        <p:spPr>
          <a:xfrm>
            <a:off x="6157016" y="2696399"/>
            <a:ext cx="2006538" cy="107721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 err="1">
                <a:latin typeface="Power Geez Unicode1" pitchFamily="2" charset="0"/>
              </a:rPr>
              <a:t>ሜይ</a:t>
            </a:r>
            <a:r>
              <a:rPr lang="en-US" sz="1600" dirty="0">
                <a:latin typeface="Power Geez Unicode1" pitchFamily="2" charset="0"/>
              </a:rPr>
              <a:t> 13</a:t>
            </a:r>
          </a:p>
          <a:p>
            <a:pPr algn="ctr"/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ስብሰባ</a:t>
            </a:r>
            <a:r>
              <a:rPr lang="en-US" sz="1600" dirty="0">
                <a:ea typeface="Calibri"/>
                <a:cs typeface="Calibri"/>
              </a:rPr>
              <a:t> #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10</a:t>
            </a:r>
            <a:endParaRPr lang="en-US" sz="1600" dirty="0">
              <a:ea typeface="Calibri"/>
              <a:cs typeface="Calibri"/>
            </a:endParaRPr>
          </a:p>
          <a:p>
            <a:pPr algn="ctr"/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(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ምሽት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ከ6-8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ሰዓት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በአካልና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600" dirty="0" err="1">
                <a:latin typeface="Power Geez Unicode1" pitchFamily="2" charset="0"/>
                <a:ea typeface="Calibri"/>
                <a:cs typeface="Calibri"/>
              </a:rPr>
              <a:t>በኦንላይን</a:t>
            </a:r>
            <a:r>
              <a:rPr lang="en-US" sz="1600" dirty="0">
                <a:latin typeface="Power Geez Unicode1" pitchFamily="2" charset="0"/>
                <a:ea typeface="Calibri"/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7C6C5-7B9F-828C-074D-6FC37AD79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0C1C5-127E-8FEE-2E7B-8172098A4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ለህዝብ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ለመልቀቅ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የታቀዱ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ረቂቅ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ምክረ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ሀሳቦች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ላይ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ውይይት</a:t>
            </a:r>
            <a:endParaRPr lang="en-US" dirty="0">
              <a:latin typeface="Power Geez Unicode1" pitchFamily="2" charset="0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027AF-554A-1535-FEEF-7E8DF0A85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113" y="1804402"/>
            <a:ext cx="10471150" cy="4515263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 </a:t>
            </a:r>
            <a:r>
              <a:rPr lang="en-US" b="1" u="sng" dirty="0" err="1"/>
              <a:t>ምክረ</a:t>
            </a:r>
            <a:r>
              <a:rPr lang="en-US" b="1" u="sng" dirty="0"/>
              <a:t> </a:t>
            </a:r>
            <a:r>
              <a:rPr lang="en-US" b="1" u="sng" dirty="0" err="1"/>
              <a:t>ሀሳብ</a:t>
            </a:r>
            <a:r>
              <a:rPr lang="en-US" b="1" u="sng" dirty="0"/>
              <a:t> 1 - </a:t>
            </a:r>
            <a:r>
              <a:rPr lang="en-US" b="1" u="sng" dirty="0" err="1"/>
              <a:t>የሂደት</a:t>
            </a:r>
            <a:r>
              <a:rPr lang="en-US" b="1" u="sng" dirty="0"/>
              <a:t> </a:t>
            </a:r>
            <a:r>
              <a:rPr lang="en-US" b="1" u="sng" dirty="0" err="1"/>
              <a:t>እና</a:t>
            </a:r>
            <a:r>
              <a:rPr lang="en-US" b="1" u="sng" dirty="0"/>
              <a:t> </a:t>
            </a:r>
            <a:r>
              <a:rPr lang="en-US" b="1" u="sng" dirty="0" err="1"/>
              <a:t>ግንኙነት</a:t>
            </a:r>
            <a:r>
              <a:rPr lang="en-US" b="1" u="sng" dirty="0"/>
              <a:t> </a:t>
            </a:r>
            <a:r>
              <a:rPr lang="en-US" b="1" u="sng" dirty="0" err="1"/>
              <a:t>ማሻሻያ</a:t>
            </a:r>
            <a:r>
              <a:rPr lang="en-US" b="1" u="sng" dirty="0"/>
              <a:t>: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DCR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የማህበረሰብ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ፍላጎቶችን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ለማ</a:t>
            </a:r>
            <a:r>
              <a:rPr lang="am-ET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ሟ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ላት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ግልፅ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ሂደቶችን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እና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ንቁና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ምላሽ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ሰጪ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መሳሪያዎችን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ለመመስረትና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ለማብራራት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ይሰራል</a:t>
            </a:r>
            <a:r>
              <a:rPr lang="am-ET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፤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በተለይም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በስራ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ላይ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ያሉ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እና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/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ወይም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የመጪ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ጊዜ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ፕሮጀክቶች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ባሉባቸው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አካባቢዎች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ላይ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ea typeface="+mn-lt"/>
                <a:cs typeface="+mn-lt"/>
              </a:rPr>
              <a:t>:: </a:t>
            </a:r>
            <a:endParaRPr lang="en-US" dirty="0">
              <a:latin typeface="Power Geez Unicode1" pitchFamily="2" charset="0"/>
            </a:endParaRPr>
          </a:p>
          <a:p>
            <a:pPr>
              <a:buNone/>
            </a:pPr>
            <a:r>
              <a:rPr lang="en-US" b="1" u="sng" dirty="0" err="1"/>
              <a:t>ምክረ</a:t>
            </a:r>
            <a:r>
              <a:rPr lang="en-US" b="1" u="sng" dirty="0"/>
              <a:t> </a:t>
            </a:r>
            <a:r>
              <a:rPr lang="en-US" b="1" u="sng" dirty="0" err="1"/>
              <a:t>ሀሳብ</a:t>
            </a:r>
            <a:r>
              <a:rPr lang="en-US" b="1" u="sng" dirty="0"/>
              <a:t> 2 - </a:t>
            </a:r>
            <a:r>
              <a:rPr lang="en-US" b="1" u="sng" dirty="0" err="1"/>
              <a:t>የፕሮጀክት</a:t>
            </a:r>
            <a:r>
              <a:rPr lang="en-US" b="1" u="sng" dirty="0"/>
              <a:t> </a:t>
            </a:r>
            <a:r>
              <a:rPr lang="en-US" b="1" u="sng" dirty="0" err="1"/>
              <a:t>እቅድ</a:t>
            </a:r>
            <a:r>
              <a:rPr lang="en-US" b="1" u="sng" dirty="0"/>
              <a:t> </a:t>
            </a:r>
            <a:r>
              <a:rPr lang="en-US" b="1" u="sng" dirty="0" err="1"/>
              <a:t>ማሻሻያ</a:t>
            </a:r>
            <a:r>
              <a:rPr lang="en-US" b="1" u="sng" dirty="0"/>
              <a:t>:</a:t>
            </a:r>
            <a:r>
              <a:rPr lang="en-US" dirty="0"/>
              <a:t> </a:t>
            </a:r>
            <a:r>
              <a:rPr lang="en-US" dirty="0" err="1"/>
              <a:t>የአጭር-ጊዜ</a:t>
            </a:r>
            <a:r>
              <a:rPr lang="en-US" dirty="0"/>
              <a:t> </a:t>
            </a:r>
            <a:r>
              <a:rPr lang="en-US" dirty="0" err="1"/>
              <a:t>እና</a:t>
            </a:r>
            <a:r>
              <a:rPr lang="en-US" dirty="0"/>
              <a:t> </a:t>
            </a:r>
            <a:r>
              <a:rPr lang="en-US" dirty="0" err="1"/>
              <a:t>የረጅም-ጊዜ</a:t>
            </a:r>
            <a:r>
              <a:rPr lang="en-US" dirty="0"/>
              <a:t> </a:t>
            </a:r>
            <a:r>
              <a:rPr lang="en-US" dirty="0" err="1"/>
              <a:t>የታቀዱ</a:t>
            </a:r>
            <a:r>
              <a:rPr lang="en-US" dirty="0"/>
              <a:t> </a:t>
            </a:r>
            <a:r>
              <a:rPr lang="en-US" dirty="0" err="1"/>
              <a:t>ፕሮጀክቶችን</a:t>
            </a:r>
            <a:r>
              <a:rPr lang="en-US" dirty="0"/>
              <a:t>  </a:t>
            </a:r>
            <a:r>
              <a:rPr lang="en-US" dirty="0" err="1"/>
              <a:t>መረጃ</a:t>
            </a:r>
            <a:r>
              <a:rPr lang="en-US" dirty="0"/>
              <a:t> </a:t>
            </a:r>
            <a:r>
              <a:rPr lang="en-US" dirty="0" err="1"/>
              <a:t>ለማስተላለፍ</a:t>
            </a:r>
            <a:r>
              <a:rPr lang="en-US" dirty="0"/>
              <a:t> DCR </a:t>
            </a:r>
            <a:r>
              <a:rPr lang="en-US" dirty="0" err="1"/>
              <a:t>ግልፅ</a:t>
            </a:r>
            <a:r>
              <a:rPr lang="en-US" dirty="0"/>
              <a:t>፣ </a:t>
            </a:r>
            <a:r>
              <a:rPr lang="en-US" dirty="0" err="1"/>
              <a:t>ወጥ</a:t>
            </a:r>
            <a:r>
              <a:rPr lang="en-US" dirty="0"/>
              <a:t> </a:t>
            </a:r>
            <a:r>
              <a:rPr lang="en-US" dirty="0" err="1"/>
              <a:t>የሆኑ</a:t>
            </a:r>
            <a:r>
              <a:rPr lang="en-US" dirty="0"/>
              <a:t> </a:t>
            </a:r>
            <a:r>
              <a:rPr lang="en-US" dirty="0" err="1"/>
              <a:t>ሂደቶችን</a:t>
            </a:r>
            <a:r>
              <a:rPr lang="en-US" dirty="0"/>
              <a:t> </a:t>
            </a:r>
            <a:r>
              <a:rPr lang="en-US" dirty="0" err="1"/>
              <a:t>እንዲያዳብር</a:t>
            </a:r>
            <a:r>
              <a:rPr lang="en-US" dirty="0"/>
              <a:t>፡፡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Aptos Narrow"/>
              <a:ea typeface="+mn-lt"/>
              <a:cs typeface="+mn-lt"/>
            </a:endParaRPr>
          </a:p>
          <a:p>
            <a:pPr>
              <a:buNone/>
            </a:pPr>
            <a:r>
              <a:rPr lang="en-US" b="1" u="sng" dirty="0" err="1"/>
              <a:t>ምክረ</a:t>
            </a:r>
            <a:r>
              <a:rPr lang="en-US" b="1" u="sng" dirty="0"/>
              <a:t> </a:t>
            </a:r>
            <a:r>
              <a:rPr lang="en-US" b="1" u="sng" dirty="0" err="1"/>
              <a:t>ሀሳብ</a:t>
            </a:r>
            <a:r>
              <a:rPr lang="en-US" b="1" u="sng" dirty="0"/>
              <a:t> 3 - </a:t>
            </a:r>
            <a:r>
              <a:rPr lang="en-US" b="1" u="sng" dirty="0" err="1"/>
              <a:t>ፍትሐዊነትን</a:t>
            </a:r>
            <a:r>
              <a:rPr lang="en-US" b="1" u="sng" dirty="0"/>
              <a:t> </a:t>
            </a:r>
            <a:r>
              <a:rPr lang="en-US" b="1" u="sng" dirty="0" err="1"/>
              <a:t>እና</a:t>
            </a:r>
            <a:r>
              <a:rPr lang="en-US" b="1" u="sng" dirty="0"/>
              <a:t> </a:t>
            </a:r>
            <a:r>
              <a:rPr lang="en-US" b="1" u="sng" dirty="0" err="1"/>
              <a:t>አካባቢያዊ</a:t>
            </a:r>
            <a:r>
              <a:rPr lang="en-US" b="1" u="sng" dirty="0"/>
              <a:t> </a:t>
            </a:r>
            <a:r>
              <a:rPr lang="en-US" b="1" u="sng" dirty="0" err="1"/>
              <a:t>ፍትሕን</a:t>
            </a:r>
            <a:r>
              <a:rPr lang="en-US" b="1" u="sng" dirty="0"/>
              <a:t> </a:t>
            </a:r>
            <a:r>
              <a:rPr lang="en-US" b="1" u="sng" dirty="0" err="1"/>
              <a:t>ማዕከል</a:t>
            </a:r>
            <a:r>
              <a:rPr lang="en-US" b="1" u="sng" dirty="0"/>
              <a:t> </a:t>
            </a:r>
            <a:r>
              <a:rPr lang="en-US" b="1" u="sng" dirty="0" err="1"/>
              <a:t>ማድረግ</a:t>
            </a:r>
            <a:r>
              <a:rPr lang="en-US" b="1" u="sng" dirty="0"/>
              <a:t>:</a:t>
            </a:r>
            <a:r>
              <a:rPr lang="en-US" dirty="0"/>
              <a:t> </a:t>
            </a:r>
            <a:r>
              <a:rPr lang="en-US" dirty="0" err="1"/>
              <a:t>የተገለሉ</a:t>
            </a:r>
            <a:r>
              <a:rPr lang="en-US" dirty="0"/>
              <a:t> </a:t>
            </a:r>
            <a:r>
              <a:rPr lang="en-US" dirty="0" err="1"/>
              <a:t>ማህበረሰቦችና</a:t>
            </a:r>
            <a:r>
              <a:rPr lang="en-US" dirty="0"/>
              <a:t> </a:t>
            </a:r>
            <a:r>
              <a:rPr lang="en-US" dirty="0" err="1"/>
              <a:t>በታሪክ</a:t>
            </a:r>
            <a:r>
              <a:rPr lang="en-US" dirty="0"/>
              <a:t> </a:t>
            </a:r>
            <a:r>
              <a:rPr lang="en-US" dirty="0" err="1"/>
              <a:t>ሂደት</a:t>
            </a:r>
            <a:r>
              <a:rPr lang="en-US" dirty="0"/>
              <a:t> </a:t>
            </a:r>
            <a:r>
              <a:rPr lang="en-US" dirty="0" err="1"/>
              <a:t>እንደሚታየው</a:t>
            </a:r>
            <a:r>
              <a:rPr lang="en-US" dirty="0"/>
              <a:t> </a:t>
            </a:r>
            <a:r>
              <a:rPr lang="en-US" dirty="0" err="1"/>
              <a:t>በህዝብ</a:t>
            </a:r>
            <a:r>
              <a:rPr lang="en-US" dirty="0"/>
              <a:t> </a:t>
            </a:r>
            <a:r>
              <a:rPr lang="en-US" dirty="0" err="1"/>
              <a:t>ሂደቶች</a:t>
            </a:r>
            <a:r>
              <a:rPr lang="en-US" dirty="0"/>
              <a:t> </a:t>
            </a:r>
            <a:r>
              <a:rPr lang="en-US" dirty="0" err="1"/>
              <a:t>ተፅእኖ</a:t>
            </a:r>
            <a:r>
              <a:rPr lang="en-US" dirty="0"/>
              <a:t> </a:t>
            </a:r>
            <a:r>
              <a:rPr lang="en-US" dirty="0" err="1"/>
              <a:t>ደርሶባቸውና</a:t>
            </a:r>
            <a:r>
              <a:rPr lang="en-US" dirty="0"/>
              <a:t> </a:t>
            </a:r>
            <a:r>
              <a:rPr lang="en-US" dirty="0" err="1"/>
              <a:t>ከሂደቶቹ</a:t>
            </a:r>
            <a:r>
              <a:rPr lang="en-US" dirty="0"/>
              <a:t> </a:t>
            </a:r>
            <a:r>
              <a:rPr lang="en-US" dirty="0" err="1"/>
              <a:t>ወጪ</a:t>
            </a:r>
            <a:r>
              <a:rPr lang="en-US" dirty="0"/>
              <a:t> </a:t>
            </a:r>
            <a:r>
              <a:rPr lang="en-US" dirty="0" err="1"/>
              <a:t>ተደርገው</a:t>
            </a:r>
            <a:r>
              <a:rPr lang="en-US" dirty="0"/>
              <a:t> </a:t>
            </a:r>
            <a:r>
              <a:rPr lang="en-US" dirty="0" err="1"/>
              <a:t>የነበሩት</a:t>
            </a:r>
            <a:r>
              <a:rPr lang="en-US" dirty="0"/>
              <a:t> በ DCR </a:t>
            </a:r>
            <a:r>
              <a:rPr lang="en-US" dirty="0" err="1"/>
              <a:t>ሂደቶች</a:t>
            </a:r>
            <a:r>
              <a:rPr lang="en-US" dirty="0"/>
              <a:t> </a:t>
            </a:r>
            <a:r>
              <a:rPr lang="en-US" dirty="0" err="1"/>
              <a:t>ውስጥ</a:t>
            </a:r>
            <a:r>
              <a:rPr lang="en-US" dirty="0"/>
              <a:t> </a:t>
            </a:r>
            <a:r>
              <a:rPr lang="en-US" dirty="0" err="1"/>
              <a:t>ግልፅ</a:t>
            </a:r>
            <a:r>
              <a:rPr lang="en-US" dirty="0"/>
              <a:t>  </a:t>
            </a:r>
            <a:r>
              <a:rPr lang="en-US" dirty="0" err="1"/>
              <a:t>ሚና</a:t>
            </a:r>
            <a:r>
              <a:rPr lang="en-US" dirty="0"/>
              <a:t> </a:t>
            </a:r>
            <a:r>
              <a:rPr lang="en-US" dirty="0" err="1"/>
              <a:t>እንዲኖራቸው</a:t>
            </a:r>
            <a:r>
              <a:rPr lang="en-US" dirty="0"/>
              <a:t> </a:t>
            </a:r>
            <a:r>
              <a:rPr lang="en-US" dirty="0" err="1"/>
              <a:t>ለማረጋገጥ</a:t>
            </a:r>
            <a:r>
              <a:rPr lang="en-US" dirty="0"/>
              <a:t> DCR  </a:t>
            </a:r>
            <a:r>
              <a:rPr lang="en-US" dirty="0" err="1"/>
              <a:t>ግልፅ</a:t>
            </a:r>
            <a:r>
              <a:rPr lang="en-US" dirty="0"/>
              <a:t> </a:t>
            </a:r>
            <a:r>
              <a:rPr lang="en-US" dirty="0" err="1"/>
              <a:t>ሂደትን</a:t>
            </a:r>
            <a:r>
              <a:rPr lang="en-US" dirty="0"/>
              <a:t> </a:t>
            </a:r>
            <a:r>
              <a:rPr lang="en-US" dirty="0" err="1"/>
              <a:t>እንዲመሰርት</a:t>
            </a:r>
            <a:r>
              <a:rPr lang="en-US" dirty="0"/>
              <a:t>፡፡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Aptos Narrow"/>
              <a:ea typeface="+mn-lt"/>
              <a:cs typeface="+mn-lt"/>
            </a:endParaRPr>
          </a:p>
          <a:p>
            <a:r>
              <a:rPr lang="en-US" b="1" u="sng" dirty="0" err="1"/>
              <a:t>ምክረ</a:t>
            </a:r>
            <a:r>
              <a:rPr lang="en-US" b="1" u="sng" dirty="0"/>
              <a:t> </a:t>
            </a:r>
            <a:r>
              <a:rPr lang="en-US" b="1" u="sng" dirty="0" err="1"/>
              <a:t>ሀሳብ</a:t>
            </a:r>
            <a:r>
              <a:rPr lang="en-US" b="1" u="sng" dirty="0"/>
              <a:t> 4 - </a:t>
            </a:r>
            <a:r>
              <a:rPr lang="en-US" b="1" u="sng" dirty="0" err="1"/>
              <a:t>ተግባራዊ</a:t>
            </a:r>
            <a:r>
              <a:rPr lang="en-US" b="1" u="sng" dirty="0"/>
              <a:t> </a:t>
            </a:r>
            <a:r>
              <a:rPr lang="en-US" b="1" u="sng" dirty="0" err="1"/>
              <a:t>አፈፃፀም</a:t>
            </a:r>
            <a:r>
              <a:rPr lang="en-US" b="1" u="sng" dirty="0"/>
              <a:t>/</a:t>
            </a:r>
            <a:r>
              <a:rPr lang="en-US" b="1" u="sng" dirty="0" err="1"/>
              <a:t>ትግበራ</a:t>
            </a:r>
            <a:r>
              <a:rPr lang="en-US" b="1" u="sng" dirty="0"/>
              <a:t>:</a:t>
            </a:r>
            <a:r>
              <a:rPr lang="en-US" dirty="0"/>
              <a:t> DCR </a:t>
            </a:r>
            <a:r>
              <a:rPr lang="en-US" dirty="0" err="1"/>
              <a:t>ከላይ</a:t>
            </a:r>
            <a:r>
              <a:rPr lang="en-US" dirty="0"/>
              <a:t> </a:t>
            </a:r>
            <a:r>
              <a:rPr lang="en-US" dirty="0" err="1"/>
              <a:t>የቀረቡትን</a:t>
            </a:r>
            <a:r>
              <a:rPr lang="en-US" dirty="0"/>
              <a:t> </a:t>
            </a:r>
            <a:r>
              <a:rPr lang="en-US" dirty="0" err="1"/>
              <a:t>የመረጃ</a:t>
            </a:r>
            <a:r>
              <a:rPr lang="en-US" dirty="0"/>
              <a:t> </a:t>
            </a:r>
            <a:r>
              <a:rPr lang="en-US" dirty="0" err="1"/>
              <a:t>ማስተላለፍና</a:t>
            </a:r>
            <a:r>
              <a:rPr lang="en-US" dirty="0"/>
              <a:t> </a:t>
            </a:r>
            <a:r>
              <a:rPr lang="en-US" dirty="0" err="1"/>
              <a:t>ማህበረሰቡን</a:t>
            </a:r>
            <a:r>
              <a:rPr lang="en-US" dirty="0"/>
              <a:t> </a:t>
            </a:r>
            <a:r>
              <a:rPr lang="en-US" dirty="0" err="1"/>
              <a:t>በተነሳሽነት</a:t>
            </a:r>
            <a:r>
              <a:rPr lang="en-US" dirty="0"/>
              <a:t> </a:t>
            </a:r>
            <a:r>
              <a:rPr lang="en-US" dirty="0" err="1"/>
              <a:t>ማግኘትና</a:t>
            </a:r>
            <a:r>
              <a:rPr lang="en-US" dirty="0"/>
              <a:t> </a:t>
            </a:r>
            <a:r>
              <a:rPr lang="en-US" dirty="0" err="1"/>
              <a:t>ማሳተፍ</a:t>
            </a:r>
            <a:r>
              <a:rPr lang="en-US" dirty="0"/>
              <a:t> </a:t>
            </a:r>
            <a:r>
              <a:rPr lang="en-US" dirty="0" err="1"/>
              <a:t>ምክረ</a:t>
            </a:r>
            <a:r>
              <a:rPr lang="en-US" dirty="0"/>
              <a:t> </a:t>
            </a:r>
            <a:r>
              <a:rPr lang="en-US" dirty="0" err="1"/>
              <a:t>ሀሳቦች</a:t>
            </a:r>
            <a:r>
              <a:rPr lang="en-US" dirty="0"/>
              <a:t> (</a:t>
            </a:r>
            <a:r>
              <a:rPr lang="en-US" dirty="0" err="1"/>
              <a:t>ምክረ</a:t>
            </a:r>
            <a:r>
              <a:rPr lang="en-US" dirty="0"/>
              <a:t> </a:t>
            </a:r>
            <a:r>
              <a:rPr lang="en-US" dirty="0" err="1"/>
              <a:t>ሀሳቦች</a:t>
            </a:r>
            <a:r>
              <a:rPr lang="en-US" dirty="0"/>
              <a:t> 1-3) በ Longfellow </a:t>
            </a:r>
            <a:r>
              <a:rPr lang="en-US" dirty="0" err="1"/>
              <a:t>እና</a:t>
            </a:r>
            <a:r>
              <a:rPr lang="en-US" dirty="0"/>
              <a:t> Eliot </a:t>
            </a:r>
            <a:r>
              <a:rPr lang="en-US" dirty="0" err="1"/>
              <a:t>ድልድዮች</a:t>
            </a:r>
            <a:r>
              <a:rPr lang="en-US" dirty="0"/>
              <a:t> </a:t>
            </a:r>
            <a:r>
              <a:rPr lang="en-US" dirty="0" err="1"/>
              <a:t>መካከል</a:t>
            </a:r>
            <a:r>
              <a:rPr lang="en-US" dirty="0"/>
              <a:t> </a:t>
            </a:r>
            <a:r>
              <a:rPr lang="en-US" dirty="0" err="1"/>
              <a:t>ላለው</a:t>
            </a:r>
            <a:r>
              <a:rPr lang="en-US" dirty="0"/>
              <a:t> የ Charles River </a:t>
            </a:r>
            <a:r>
              <a:rPr lang="en-US" dirty="0" err="1"/>
              <a:t>አካባቢ</a:t>
            </a:r>
            <a:r>
              <a:rPr lang="en-US" dirty="0"/>
              <a:t> </a:t>
            </a:r>
            <a:r>
              <a:rPr lang="en-US" dirty="0" err="1"/>
              <a:t>በዚህ</a:t>
            </a:r>
            <a:r>
              <a:rPr lang="en-US" dirty="0"/>
              <a:t> </a:t>
            </a:r>
            <a:r>
              <a:rPr lang="en-US" dirty="0" err="1"/>
              <a:t>ግብረ</a:t>
            </a:r>
            <a:r>
              <a:rPr lang="en-US" dirty="0"/>
              <a:t> </a:t>
            </a:r>
            <a:r>
              <a:rPr lang="en-US" dirty="0" err="1"/>
              <a:t>ኃይል</a:t>
            </a:r>
            <a:r>
              <a:rPr lang="en-US" dirty="0"/>
              <a:t> </a:t>
            </a:r>
            <a:r>
              <a:rPr lang="en-US" dirty="0" err="1"/>
              <a:t>በኩል</a:t>
            </a:r>
            <a:r>
              <a:rPr lang="en-US" dirty="0"/>
              <a:t> </a:t>
            </a:r>
            <a:r>
              <a:rPr lang="en-US" dirty="0" err="1"/>
              <a:t>የተቀበለውን</a:t>
            </a:r>
            <a:r>
              <a:rPr lang="en-US" dirty="0"/>
              <a:t> </a:t>
            </a:r>
            <a:r>
              <a:rPr lang="en-US" dirty="0" err="1"/>
              <a:t>ከተጨባጭ</a:t>
            </a:r>
            <a:r>
              <a:rPr lang="en-US" dirty="0"/>
              <a:t> </a:t>
            </a:r>
            <a:r>
              <a:rPr lang="en-US" dirty="0" err="1"/>
              <a:t>መሠረተ</a:t>
            </a:r>
            <a:r>
              <a:rPr lang="en-US" dirty="0"/>
              <a:t> </a:t>
            </a:r>
            <a:r>
              <a:rPr lang="en-US" dirty="0" err="1"/>
              <a:t>ልማት</a:t>
            </a:r>
            <a:r>
              <a:rPr lang="en-US" dirty="0"/>
              <a:t> </a:t>
            </a:r>
            <a:r>
              <a:rPr lang="en-US" dirty="0" err="1"/>
              <a:t>ጋር</a:t>
            </a:r>
            <a:r>
              <a:rPr lang="en-US" dirty="0"/>
              <a:t> </a:t>
            </a:r>
            <a:r>
              <a:rPr lang="en-US" dirty="0" err="1"/>
              <a:t>የተያያዘ</a:t>
            </a:r>
            <a:r>
              <a:rPr lang="en-US" dirty="0"/>
              <a:t> </a:t>
            </a:r>
            <a:r>
              <a:rPr lang="en-US" dirty="0" err="1"/>
              <a:t>ግብረ</a:t>
            </a:r>
            <a:r>
              <a:rPr lang="en-US" dirty="0"/>
              <a:t> </a:t>
            </a:r>
            <a:r>
              <a:rPr lang="en-US" dirty="0" err="1"/>
              <a:t>መልስ</a:t>
            </a:r>
            <a:r>
              <a:rPr lang="en-US" dirty="0"/>
              <a:t> </a:t>
            </a:r>
            <a:r>
              <a:rPr lang="en-US" dirty="0" err="1"/>
              <a:t>ለማስተናገድ</a:t>
            </a:r>
            <a:r>
              <a:rPr lang="en-US" dirty="0"/>
              <a:t> </a:t>
            </a:r>
            <a:r>
              <a:rPr lang="en-US" dirty="0" err="1"/>
              <a:t>በተግባር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እንዲያውለው</a:t>
            </a:r>
            <a:r>
              <a:rPr lang="en-US" dirty="0"/>
              <a:t>፤ </a:t>
            </a:r>
            <a:r>
              <a:rPr lang="en-US" dirty="0" err="1"/>
              <a:t>ይህም</a:t>
            </a:r>
            <a:r>
              <a:rPr lang="en-US" dirty="0"/>
              <a:t> </a:t>
            </a:r>
            <a:r>
              <a:rPr lang="en-US" dirty="0" err="1"/>
              <a:t>በመላው</a:t>
            </a:r>
            <a:r>
              <a:rPr lang="en-US" dirty="0"/>
              <a:t> </a:t>
            </a:r>
            <a:r>
              <a:rPr lang="en-US" dirty="0" err="1"/>
              <a:t>ኮመን</a:t>
            </a:r>
            <a:r>
              <a:rPr lang="en-US" dirty="0"/>
              <a:t> </a:t>
            </a:r>
            <a:r>
              <a:rPr lang="en-US" dirty="0" err="1"/>
              <a:t>ዌልዝ</a:t>
            </a:r>
            <a:r>
              <a:rPr lang="en-US" dirty="0"/>
              <a:t> </a:t>
            </a:r>
            <a:r>
              <a:rPr lang="en-US" dirty="0" err="1"/>
              <a:t>ውስጥ</a:t>
            </a:r>
            <a:r>
              <a:rPr lang="en-US" dirty="0"/>
              <a:t> </a:t>
            </a:r>
            <a:r>
              <a:rPr lang="en-US" dirty="0" err="1"/>
              <a:t>ላሉ</a:t>
            </a:r>
            <a:r>
              <a:rPr lang="en-US" dirty="0"/>
              <a:t> </a:t>
            </a:r>
            <a:r>
              <a:rPr lang="en-US" dirty="0" err="1"/>
              <a:t>ሌሎች</a:t>
            </a:r>
            <a:r>
              <a:rPr lang="en-US" dirty="0"/>
              <a:t> የ DCR </a:t>
            </a:r>
            <a:r>
              <a:rPr lang="en-US" dirty="0" err="1"/>
              <a:t>ፕሮጀክቶች</a:t>
            </a:r>
            <a:r>
              <a:rPr lang="en-US" dirty="0"/>
              <a:t> </a:t>
            </a:r>
            <a:r>
              <a:rPr lang="en-US" dirty="0" err="1"/>
              <a:t>የመረጃ</a:t>
            </a:r>
            <a:r>
              <a:rPr lang="en-US" dirty="0"/>
              <a:t> </a:t>
            </a:r>
            <a:r>
              <a:rPr lang="en-US" dirty="0" err="1"/>
              <a:t>ማስተላለፍና</a:t>
            </a:r>
            <a:r>
              <a:rPr lang="en-US" dirty="0"/>
              <a:t> </a:t>
            </a:r>
            <a:r>
              <a:rPr lang="en-US" dirty="0" err="1"/>
              <a:t>ማህበረሰቡን</a:t>
            </a:r>
            <a:r>
              <a:rPr lang="en-US" dirty="0"/>
              <a:t> </a:t>
            </a:r>
            <a:r>
              <a:rPr lang="en-US" dirty="0" err="1"/>
              <a:t>በተነሳሽነት</a:t>
            </a:r>
            <a:r>
              <a:rPr lang="en-US" dirty="0"/>
              <a:t> </a:t>
            </a:r>
            <a:r>
              <a:rPr lang="en-US" dirty="0" err="1"/>
              <a:t>ማግኘትና</a:t>
            </a:r>
            <a:r>
              <a:rPr lang="en-US" dirty="0"/>
              <a:t> </a:t>
            </a:r>
            <a:r>
              <a:rPr lang="en-US" dirty="0" err="1"/>
              <a:t>ማሳተፍ</a:t>
            </a:r>
            <a:r>
              <a:rPr lang="en-US" dirty="0"/>
              <a:t> </a:t>
            </a:r>
            <a:r>
              <a:rPr lang="en-US" dirty="0" err="1"/>
              <a:t>ስልቶችን</a:t>
            </a:r>
            <a:r>
              <a:rPr lang="en-US" dirty="0"/>
              <a:t> </a:t>
            </a:r>
            <a:r>
              <a:rPr lang="en-US" dirty="0" err="1"/>
              <a:t>ለመተግበር</a:t>
            </a:r>
            <a:r>
              <a:rPr lang="en-US" dirty="0"/>
              <a:t> </a:t>
            </a:r>
            <a:r>
              <a:rPr lang="en-US" dirty="0" err="1"/>
              <a:t>እንደ</a:t>
            </a:r>
            <a:r>
              <a:rPr lang="en-US" dirty="0"/>
              <a:t> </a:t>
            </a:r>
            <a:r>
              <a:rPr lang="en-US" dirty="0" err="1"/>
              <a:t>ሙከራ</a:t>
            </a:r>
            <a:r>
              <a:rPr lang="en-US" dirty="0"/>
              <a:t> (pilot) </a:t>
            </a:r>
            <a:r>
              <a:rPr lang="en-US" dirty="0" err="1"/>
              <a:t>እንዲሆን</a:t>
            </a:r>
            <a:r>
              <a:rPr lang="en-US" dirty="0"/>
              <a:t>፡፡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Aptos Narrow"/>
              <a:ea typeface="+mn-lt"/>
              <a:cs typeface="+mn-lt"/>
            </a:endParaRPr>
          </a:p>
          <a:p>
            <a:pPr marL="0" indent="0">
              <a:buNone/>
            </a:pP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Aptos Narrow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1120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5486400" cy="143762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Power Geez Unicode1" pitchFamily="2" charset="0"/>
              </a:rPr>
              <a:t>የህዝብ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latin typeface="Power Geez Unicode1" pitchFamily="2" charset="0"/>
              </a:rPr>
              <a:t>አስተያየት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latin typeface="Power Geez Unicode1" pitchFamily="2" charset="0"/>
              </a:rPr>
              <a:t>መቀበያ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latin typeface="Power Geez Unicode1" pitchFamily="2" charset="0"/>
              </a:rPr>
              <a:t>ስብሰባ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latin typeface="Power Geez Unicode1" pitchFamily="2" charset="0"/>
              </a:rPr>
              <a:t>በራሪ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latin typeface="Power Geez Unicode1" pitchFamily="2" charset="0"/>
              </a:rPr>
              <a:t>ወረቀት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latin typeface="Power Geez Unicode1" pitchFamily="2" charset="0"/>
              </a:rPr>
              <a:t>ግምገማ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28216"/>
            <a:ext cx="5013435" cy="4365533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3500" dirty="0">
                <a:solidFill>
                  <a:srgbClr val="404040"/>
                </a:solidFill>
                <a:ea typeface="Calibri"/>
                <a:cs typeface="Calibri"/>
              </a:rPr>
              <a:t> </a:t>
            </a:r>
            <a:r>
              <a:rPr lang="en-US" sz="35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ውይይት</a:t>
            </a:r>
            <a:endParaRPr lang="en-US" sz="3500" dirty="0">
              <a:solidFill>
                <a:srgbClr val="404040"/>
              </a:solidFill>
              <a:ea typeface="Calibri"/>
              <a:cs typeface="Calibri"/>
            </a:endParaRP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3500" dirty="0" err="1">
                <a:latin typeface="Power Geez Unicode1" pitchFamily="2" charset="0"/>
                <a:ea typeface="Calibri"/>
                <a:cs typeface="Calibri"/>
              </a:rPr>
              <a:t>ድምፅ</a:t>
            </a:r>
            <a:r>
              <a:rPr lang="en-US" sz="3500" dirty="0"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500" dirty="0" err="1">
                <a:latin typeface="Power Geez Unicode1" pitchFamily="2" charset="0"/>
                <a:ea typeface="Calibri"/>
                <a:cs typeface="Calibri"/>
              </a:rPr>
              <a:t>መስጠት</a:t>
            </a:r>
            <a:endParaRPr lang="en-US" sz="3500" dirty="0">
              <a:latin typeface="Power Geez Unicode1" pitchFamily="2" charset="0"/>
              <a:ea typeface="Calibri"/>
              <a:cs typeface="Calibri"/>
            </a:endParaRPr>
          </a:p>
          <a:p>
            <a:pPr marL="932180" lvl="2" indent="-457200"/>
            <a:endParaRPr lang="en-US" sz="20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 dirty="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 dirty="0">
              <a:ea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48158F-8340-E460-421F-BC79A8671E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8276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90FD-E3D4-14AC-919F-919B53C8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የረቂቅ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መጠይቅ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ጥያቄዎች</a:t>
            </a:r>
            <a:endParaRPr lang="en-US" dirty="0">
              <a:solidFill>
                <a:schemeClr val="tx1"/>
              </a:solidFill>
              <a:latin typeface="Power Geez Unicode1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0D836-40CD-D2F8-CD7A-78F991EA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እንዴት</a:t>
            </a:r>
            <a:r>
              <a:rPr lang="en-US" b="1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መለየት</a:t>
            </a:r>
            <a:r>
              <a:rPr lang="en-US" b="1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ይቻላል</a:t>
            </a:r>
            <a:r>
              <a:rPr lang="en-US" b="1" dirty="0">
                <a:solidFill>
                  <a:srgbClr val="404040"/>
                </a:solidFill>
                <a:latin typeface="Calibri"/>
                <a:ea typeface="Calibri"/>
                <a:cs typeface="Calibri"/>
              </a:rPr>
              <a:t>? </a:t>
            </a:r>
            <a:r>
              <a:rPr lang="en-US" b="1" i="1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[</a:t>
            </a:r>
            <a:r>
              <a:rPr lang="en-US" b="1" i="1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የቦታዎች</a:t>
            </a:r>
            <a:r>
              <a:rPr lang="en-US" b="1" i="1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እና</a:t>
            </a:r>
            <a:r>
              <a:rPr lang="en-US" b="1" i="1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የተጠቃሚ</a:t>
            </a:r>
            <a:r>
              <a:rPr lang="en-US" b="1" i="1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አማራጮች</a:t>
            </a:r>
            <a:r>
              <a:rPr lang="en-US" b="1" i="1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መምረጫ</a:t>
            </a:r>
            <a:r>
              <a:rPr lang="en-US" b="1" i="1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]</a:t>
            </a: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እርስዎ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የ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Cambridge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ነዋሪ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ከሆኑ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የትኛውን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መንደር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/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አጎራባች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ይወክላሉ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? </a:t>
            </a:r>
            <a:r>
              <a:rPr lang="en-US" b="1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[</a:t>
            </a:r>
            <a:r>
              <a:rPr lang="en-US" b="1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ክፍት</a:t>
            </a:r>
            <a:r>
              <a:rPr lang="en-US" b="1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መልስ</a:t>
            </a:r>
            <a:r>
              <a:rPr lang="en-US" b="1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]</a:t>
            </a:r>
            <a:endParaRPr lang="en-US" i="1" dirty="0">
              <a:solidFill>
                <a:srgbClr val="000000"/>
              </a:solidFill>
              <a:highlight>
                <a:srgbClr val="FFFFFF"/>
              </a:highlight>
              <a:latin typeface="Power Geez Unicode1" pitchFamily="2" charset="0"/>
              <a:ea typeface="Calibri"/>
              <a:cs typeface="Calibr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ለእያንዳንዱ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ምክረ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ሀሳብ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: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ከዚህ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ምክረ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ሀሳብ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ጋር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እስከ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ምን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ድረስ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ይስማማሉ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? 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መለኪያ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ከ “”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በጣም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አልስማማም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“”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እስከ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“’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በጣም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እስማማለሁ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“]</a:t>
            </a: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የዚህ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ምክረ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ሀሳብ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am-ET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ቋ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ን</a:t>
            </a:r>
            <a:r>
              <a:rPr lang="am-ET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ቋ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እንዴት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የበለጠ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ግልፅ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ሊሆን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ይችላል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? 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[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ክፍት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መልስ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]</a:t>
            </a:r>
            <a:endParaRPr lang="en-US" sz="2000" dirty="0">
              <a:solidFill>
                <a:srgbClr val="000000"/>
              </a:solidFill>
              <a:highlight>
                <a:srgbClr val="FFFFFF"/>
              </a:highlight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ለተጨማሪ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የአፈፃፀም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ስልቶች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ወይም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እርምጃዎች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አስተያየቶች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አለዎት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? 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[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ክፍት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መልስ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]</a:t>
            </a:r>
            <a:endParaRPr lang="en-US" sz="2000" dirty="0">
              <a:solidFill>
                <a:srgbClr val="404040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ለተጨማሪ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የስኬት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መለኪያዎች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ጥቆማዎች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አለዎት</a:t>
            </a:r>
            <a:r>
              <a:rPr lang="en-US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? 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[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ክፍት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መልስ</a:t>
            </a:r>
            <a:r>
              <a:rPr lang="en-US" sz="2000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]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4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ቱን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ምክረ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ሀሳቦችን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ከተመለከትን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በ</a:t>
            </a:r>
            <a:r>
              <a:rPr lang="am-ET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ኃ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ላ፣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ግብረ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am-ET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ኃ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ይሉ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ምን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ተጨማሪ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ምክረ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ሀሳቦችን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በሪፖርቱ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ውስጥ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ማካተትን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ከግምት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እንዲያስገባ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ትፈልጋላችሁ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? 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[</a:t>
            </a:r>
            <a:r>
              <a:rPr lang="en-US" sz="1800" b="1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ክፍት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መልስ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]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ስለ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DCR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ግንኙነት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ወይም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ማህበረሰብ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ጋር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መድረስና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ማሳተፍ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ሂደቶች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ማጋራት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የምትፈልጉት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ሌላ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ነገር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አለ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? 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[</a:t>
            </a:r>
            <a:r>
              <a:rPr lang="en-US" sz="1800" b="1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ክፍት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ጥያቄ</a:t>
            </a:r>
            <a:r>
              <a:rPr lang="en-U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]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Power Geez Unicode1" pitchFamily="2" charset="0"/>
              <a:ea typeface="Calibri"/>
              <a:cs typeface="Calibr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0099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Power Geez Unicode1" pitchFamily="2" charset="0"/>
              </a:rPr>
              <a:t>በሚቀጥለው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latin typeface="Power Geez Unicode1" pitchFamily="2" charset="0"/>
              </a:rPr>
              <a:t>ወር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latin typeface="Power Geez Unicode1" pitchFamily="2" charset="0"/>
              </a:rPr>
              <a:t>ውስጥ</a:t>
            </a:r>
            <a:endParaRPr lang="en-US" dirty="0">
              <a:latin typeface="Power Geez Unicode1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17591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ለኤፕሪል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የግብረ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ኃይል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ስብሰባ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ዋና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የስኬት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ነጥቦች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/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ምዕራፎች</a:t>
            </a:r>
            <a:endParaRPr lang="en-US" sz="2400" b="1" dirty="0">
              <a:solidFill>
                <a:schemeClr val="accent3">
                  <a:lumMod val="76000"/>
                </a:schemeClr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ለህዝብ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አስተያየት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መቀበያ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ስብሰባዎችና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ለህዝብ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አስተያየት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ጊዜ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የሚቀርቡ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ረቂቅ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ምክረ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ሀሳቦችን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ማፅደቅ</a:t>
            </a: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ከረቂቅ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ምክረ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ሀሳብ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ጋር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የሚሄድን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/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የሚያግዝን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መጠይቅ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ማጠናቀቅ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እና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ማፅደቅ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ለህዝብ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አስተያየት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መቀበያ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ስብሰባዎች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በራሪ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ወረቀቶችንና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ማህበረሰብ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ጋር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የመድረስና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የማሳተፍ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እቅድን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200" dirty="0" err="1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ማጠናቀቅ</a:t>
            </a:r>
            <a:r>
              <a:rPr lang="en-US" sz="2200" dirty="0">
                <a:solidFill>
                  <a:srgbClr val="40404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2200" dirty="0"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916189" y="2151670"/>
            <a:ext cx="4172432" cy="410464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ለሜይ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የግብረ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am-ET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ኃ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ይል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ስብሰባ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ዋና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የስኬት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ነጥቦች</a:t>
            </a: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/</a:t>
            </a:r>
            <a:r>
              <a:rPr lang="en-US" sz="2400" b="1" dirty="0" err="1">
                <a:solidFill>
                  <a:schemeClr val="accent3">
                    <a:lumMod val="76000"/>
                  </a:schemeClr>
                </a:solidFill>
                <a:latin typeface="Power Geez Unicode1" pitchFamily="2" charset="0"/>
                <a:ea typeface="Calibri"/>
                <a:cs typeface="Calibri"/>
              </a:rPr>
              <a:t>ምዕራፎች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እስከአሁን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ድረስ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ከህዝብ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አስተያየት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መቀበያ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>
                <a:latin typeface="Power Geez Unicode1" pitchFamily="2" charset="0"/>
                <a:ea typeface="Calibri" panose="020F0502020204030204"/>
                <a:cs typeface="Calibri" panose="020F0502020204030204"/>
              </a:rPr>
              <a:t>ስብሰባዎችና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በመጠይቆች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የተሰበሰበ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ግብረ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መልስ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ላይ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መወያየት</a:t>
            </a:r>
            <a:endParaRPr lang="en-US" sz="2200" dirty="0">
              <a:latin typeface="Power Geez Unicode1" pitchFamily="2" charset="0"/>
              <a:ea typeface="Calibri" panose="020F0502020204030204"/>
              <a:cs typeface="Calibri" panose="020F0502020204030204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በረቂቅ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ምክረ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ሀሳቦች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ማሻሻያዎች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ላይ</a:t>
            </a:r>
            <a:r>
              <a:rPr lang="en-US" sz="2200" dirty="0">
                <a:latin typeface="Power Geez Unicode1" pitchFamily="2" charset="0"/>
                <a:ea typeface="Calibri" panose="020F0502020204030204"/>
                <a:cs typeface="Calibri" panose="020F0502020204030204"/>
              </a:rPr>
              <a:t> </a:t>
            </a:r>
            <a:r>
              <a:rPr lang="en-US" sz="2200" dirty="0" err="1">
                <a:latin typeface="Power Geez Unicode1" pitchFamily="2" charset="0"/>
                <a:ea typeface="Calibri" panose="020F0502020204030204"/>
                <a:cs typeface="Calibri" panose="020F0502020204030204"/>
              </a:rPr>
              <a:t>መወያየት</a:t>
            </a: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የትር</a:t>
            </a:r>
            <a:r>
              <a:rPr lang="am-ET" dirty="0">
                <a:latin typeface="Power Geez Unicode1" pitchFamily="2" charset="0"/>
                <a:ea typeface="Calibri Light"/>
                <a:cs typeface="Calibri Light"/>
              </a:rPr>
              <a:t>ጓ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ሜ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ዝግጅቶች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(</a:t>
            </a:r>
            <a:r>
              <a:rPr lang="en-US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Logistics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የ</a:t>
            </a:r>
            <a:r>
              <a:rPr lang="am-ET" sz="2400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ን</a:t>
            </a:r>
            <a:r>
              <a:rPr lang="am-ET" sz="2400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ትር</a:t>
            </a:r>
            <a:r>
              <a:rPr lang="am-ET" sz="2400" dirty="0">
                <a:solidFill>
                  <a:schemeClr val="tx1"/>
                </a:solidFill>
                <a:latin typeface="Power Geez Unicode1" pitchFamily="2" charset="0"/>
              </a:rPr>
              <a:t>ጓ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ሜ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በሚከተሉት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am-ET" sz="2400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ን</a:t>
            </a:r>
            <a:r>
              <a:rPr lang="am-ET" sz="2400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ቆች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ይቀርባል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፡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ስፓኒሽ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የብራዚል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ፖርቲጊዝ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ሄይቲያን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ክሪኦል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ማንዳሪን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ካንቶኒዝ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አማርኛ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፣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ዓረብኛ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የአሜሪካ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ower Geez Unicode1" pitchFamily="2" charset="0"/>
              </a:rPr>
              <a:t>ምልክት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am-ET" sz="2400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ን</a:t>
            </a:r>
            <a:r>
              <a:rPr lang="am-ET" sz="2400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sz="2400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(ASL-American Sign Language) 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በሚፈልጉት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am-ET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ቋ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ን</a:t>
            </a:r>
            <a:r>
              <a:rPr lang="am-ET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ቋ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ለመሳተፍ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“Interpretation”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የሚለውን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የዓለም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አዶ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(globe icon)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ይጫኑ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am-ET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ቋ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ን</a:t>
            </a:r>
            <a:r>
              <a:rPr lang="am-ET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ቋ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ዎን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ይምረጡ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እባክዎ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በቀስታ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ይናገሩ</a:t>
            </a:r>
            <a:endParaRPr lang="en-US" sz="240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ሁሉም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ተሳታፊዎች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በእንግሊዝኛ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ቢሳተፉም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እን</a:t>
            </a:r>
            <a:r>
              <a:rPr lang="am-ET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ኳ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ን የ</a:t>
            </a:r>
            <a:r>
              <a:rPr lang="am-ET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ቋ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ን</a:t>
            </a:r>
            <a:r>
              <a:rPr lang="am-ET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ቋ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ቻናል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መምረጥ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ea typeface="Calibri"/>
                <a:cs typeface="Calibri"/>
              </a:rPr>
              <a:t>አለባቸው</a:t>
            </a:r>
            <a:endParaRPr lang="en-US" sz="2400" dirty="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Power Geez Unicode1" pitchFamily="2" charset="0"/>
                <a:cs typeface="Arial" panose="020B0604020202020204" pitchFamily="34" charset="0"/>
              </a:rPr>
              <a:t>ሪከርድ</a:t>
            </a:r>
            <a:r>
              <a:rPr lang="en-US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Power Geez Unicode1" pitchFamily="2" charset="0"/>
                <a:cs typeface="Arial" panose="020B0604020202020204" pitchFamily="34" charset="0"/>
              </a:rPr>
              <a:t>የማድረግ</a:t>
            </a:r>
            <a:r>
              <a:rPr lang="en-US" dirty="0">
                <a:latin typeface="Power Geez Unicode1" pitchFamily="2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Power Geez Unicode1" pitchFamily="2" charset="0"/>
                <a:cs typeface="Arial" panose="020B0604020202020204" pitchFamily="34" charset="0"/>
              </a:rPr>
              <a:t>የመቅረፅ</a:t>
            </a:r>
            <a:r>
              <a:rPr lang="en-US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Power Geez Unicode1" pitchFamily="2" charset="0"/>
                <a:cs typeface="Arial" panose="020B0604020202020204" pitchFamily="34" charset="0"/>
              </a:rPr>
              <a:t>ማስታወቂያ</a:t>
            </a:r>
            <a:endParaRPr lang="en-US" dirty="0">
              <a:latin typeface="Power Geez Unicode1" pitchFamily="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ይህ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ስብሰባ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ይቀረፃል</a:t>
            </a:r>
            <a:r>
              <a:rPr lang="am-ET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፤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የጥበቃ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መዝናኛ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ዲፓርትመንት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(Department of Conservation and Recreation)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ወይም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የሀይል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የአካባቢ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ጉዳዮች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አስፈፃሚ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ቢሮ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Excutive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Office of Energy &amp; Environmental Affairs)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ይህን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ቪዲዮ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፣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የማይንቀሳቀስ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ምስል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፣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ድምፅ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እና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ወይም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የቻት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ፅሁፍ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ግልባጭ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ሊያሰራጩ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wer Geez Unicode1" pitchFamily="2" charset="0"/>
                <a:cs typeface="Arial"/>
              </a:rPr>
              <a:t>ይችላሉ</a:t>
            </a:r>
            <a:r>
              <a:rPr lang="en-US" sz="2400" dirty="0">
                <a:solidFill>
                  <a:srgbClr val="000000"/>
                </a:solidFill>
                <a:latin typeface="Power Geez Unicode1" pitchFamily="2" charset="0"/>
                <a:cs typeface="Arial"/>
              </a:rPr>
              <a:t>፡፡</a:t>
            </a: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በዚህ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ቨርቹዋል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ስብሰባ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መሳተፋችሁን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ስትቀጥሉ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የሚቀረፅ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ዝግጅት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አካል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ለመሆን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ተስማምታች</a:t>
            </a:r>
            <a:r>
              <a:rPr lang="am-ET" sz="2400" dirty="0">
                <a:latin typeface="Power Geez Unicode1" pitchFamily="2" charset="0"/>
                <a:cs typeface="Arial" panose="020B0604020202020204" pitchFamily="34" charset="0"/>
              </a:rPr>
              <a:t>ኃ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ል፡፡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ቅጂዎች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እና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የቻት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ፅሁፍ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ግልባጮች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የህዝቡ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ሪከርድ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ሊደረጉ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Power Geez Unicode1" pitchFamily="2" charset="0"/>
                <a:cs typeface="Arial" panose="020B0604020202020204" pitchFamily="34" charset="0"/>
              </a:rPr>
              <a:t>ይችላሉ</a:t>
            </a:r>
            <a:r>
              <a:rPr lang="en-US" sz="2400" dirty="0">
                <a:latin typeface="Power Geez Unicode1" pitchFamily="2" charset="0"/>
                <a:cs typeface="Arial" panose="020B0604020202020204" pitchFamily="34" charset="0"/>
              </a:rPr>
              <a:t>፡፡</a:t>
            </a:r>
            <a:endParaRPr lang="en-US" sz="2400" dirty="0">
              <a:solidFill>
                <a:srgbClr val="000000"/>
              </a:solidFill>
              <a:latin typeface="Aptos Narrow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የ 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Zoom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ዝግጅቶች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አባላት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አስተያየት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እንዲሰጡና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ጥያቄዎችን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እንዲያቀርቡ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ቻት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(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Chat)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ማድረግ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የሚችሉበት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ቦታ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አለ</a:t>
            </a:r>
            <a:r>
              <a:rPr lang="en-US" sz="2800" dirty="0">
                <a:latin typeface="Aptos Narrow"/>
                <a:ea typeface="Calibri Light"/>
                <a:cs typeface="Calibri Light"/>
              </a:rPr>
              <a:t> 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ይህ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በህዝብ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መዝገብ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ውስጥ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ሊገባ</a:t>
            </a:r>
            <a:r>
              <a:rPr lang="en-US" sz="2800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2800" dirty="0" err="1">
                <a:latin typeface="Power Geez Unicode1" pitchFamily="2" charset="0"/>
                <a:ea typeface="Calibri Light"/>
                <a:cs typeface="Calibri Light"/>
              </a:rPr>
              <a:t>ይችላል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)</a:t>
            </a:r>
            <a:endParaRPr lang="en-US" dirty="0">
              <a:latin typeface="Power Geez Unicode1" pitchFamily="2" charset="0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እባክዎን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የግል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መልእክት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መላኪያውን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አይተጠሙ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ከግብረ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am-ET" sz="2800" dirty="0">
                <a:latin typeface="Power Geez Unicode1" pitchFamily="2" charset="0"/>
                <a:ea typeface="+mn-lt"/>
                <a:cs typeface="+mn-lt"/>
              </a:rPr>
              <a:t>ኃ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ይል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ጋር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በቀጥታ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እየተነጋገሩ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ካልሆነ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በስተቀር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፣ ከ</a:t>
            </a:r>
            <a:r>
              <a:rPr lang="am-ET" sz="2800" dirty="0">
                <a:latin typeface="Power Geez Unicode1" pitchFamily="2" charset="0"/>
                <a:ea typeface="+mn-lt"/>
                <a:cs typeface="+mn-lt"/>
              </a:rPr>
              <a:t>ኃ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ላ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የሚመጣ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ድምፅን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ለመቀነስ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ሲባል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እባክዎ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ማይክራፎኖትን</a:t>
            </a:r>
            <a:r>
              <a:rPr lang="en-US" sz="2800" dirty="0"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2800" dirty="0" err="1">
                <a:latin typeface="Power Geez Unicode1" pitchFamily="2" charset="0"/>
                <a:ea typeface="+mn-lt"/>
                <a:cs typeface="+mn-lt"/>
              </a:rPr>
              <a:t>ይዝጉ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886996"/>
            <a:ext cx="10058400" cy="813128"/>
          </a:xfrm>
        </p:spPr>
        <p:txBody>
          <a:bodyPr/>
          <a:lstStyle/>
          <a:p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የአባላትን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ስም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ዝርዝር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መጥራት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537" y="1700124"/>
            <a:ext cx="5676560" cy="4848877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 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EEA 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Co-Chair (ኮ-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ቸየርስ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)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Power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የአካባቢ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ፍትህ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እና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ፍትሐዊነት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ምክትል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ፀሀፊ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የአካባቢ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ጥበቃ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እና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መዝናኛ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ዲፓርትመንተ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(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DCR) 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ጣምራ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ሊቀመንበር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 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ኮሚሽነር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በማህበ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ረሰብ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እና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ጤና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ዲፓርትመንት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ውስጥ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ያለው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የአየር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ንብረት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እና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አካባቢ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ጤና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ቢሮ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(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Bureau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)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ዳይሬክተር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Calibri"/>
              </a:rPr>
              <a:t> 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Calibri"/>
              </a:rPr>
              <a:t>ወይም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Calibri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Calibri"/>
              </a:rPr>
              <a:t>ተወካይ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Logan Bailey,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ዋና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ሳይንቲስት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፣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ቶክሲኮሎጂ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ክፍል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፣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የአየር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ንብረት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እና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አካባቢ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ጤና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ቢሮ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፣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የማህበረሰብ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ጤና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ዲፓርትመንት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endParaRPr lang="en-US" sz="1400" dirty="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የጤና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ማህበራት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ጥምረት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(Health Alliance): 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ዋና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የህዝብ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ጤና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ኦፊሰር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፣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 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ከተማ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የመልሶ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ማልማት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ባለስልጣን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</a:t>
            </a:r>
            <a:r>
              <a:rPr lang="en-US" sz="14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Vangel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የፕሮጀክቶች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እና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እቅድ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ዝግጅት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ዳይሬክተር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የጥቁሮች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እድገት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ብሄራዊ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ማህበር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(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NAACP) Cambridge 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ቅርንጫፍ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: 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ፕሬዝዳንት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ፓስተር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፣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Western </a:t>
            </a:r>
            <a:r>
              <a:rPr lang="en-U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Avenue Church</a:t>
            </a:r>
            <a:endParaRPr lang="en-US" sz="1600" dirty="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279097" y="1700124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Galen </a:t>
            </a:r>
            <a:r>
              <a:rPr lang="en-US" sz="14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Mook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አስፈፃሚ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ዳይሬክተር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Laura </a:t>
            </a:r>
            <a:r>
              <a:rPr lang="en-US" sz="14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Jasinski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አስፈፃሚ</a:t>
            </a:r>
            <a:r>
              <a:rPr lang="en-US" sz="1400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ዳይሬክተር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የCambridge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በህዝብ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ፊት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በግልፅ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የሚቆሙ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እናቶች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ቡድን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 (Cambridge Mothers Out Front):</a:t>
            </a:r>
            <a:r>
              <a:rPr lang="en-US" sz="1400" i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400" i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ክፍት</a:t>
            </a:r>
            <a:endParaRPr lang="en-US" sz="1400" i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ለRiverbend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Park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የሚሰሩ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/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የሚደግፉ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ሰዎች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ቡድን</a:t>
            </a:r>
            <a:r>
              <a:rPr lang="en-US" sz="14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: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4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Franziska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"Fran" </a:t>
            </a:r>
            <a:r>
              <a:rPr lang="en-US" sz="14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Amacher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</a:t>
            </a:r>
            <a:r>
              <a:rPr lang="en-US" sz="1400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ባለአደራ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ግለሰብ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Lawrence Adkins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ግለሰብ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Sheila Headley-Burwell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ግለሰብ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Steven Miller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ግለሰብ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Thomas Leonard</a:t>
            </a:r>
            <a:endParaRPr lang="en-US" sz="14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ግለሰብ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400" b="1" dirty="0" err="1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ግለሰብ</a:t>
            </a:r>
            <a:r>
              <a:rPr lang="en-US" sz="1400" b="1" dirty="0">
                <a:solidFill>
                  <a:schemeClr val="tx1"/>
                </a:solidFill>
                <a:latin typeface="Power Geez Unicode1" pitchFamily="2" charset="0"/>
                <a:ea typeface="+mn-lt"/>
                <a:cs typeface="+mn-lt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</a:t>
            </a:r>
            <a:r>
              <a:rPr lang="en-US" sz="1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Power Geez Unicode1" pitchFamily="2" charset="0"/>
              </a:rPr>
              <a:t>የግብረ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am-ET" dirty="0">
                <a:latin typeface="Aptos Display" panose="020B0004020202020204" pitchFamily="34" charset="0"/>
              </a:rPr>
              <a:t>ኃ</a:t>
            </a:r>
            <a:r>
              <a:rPr lang="en-US" dirty="0" err="1">
                <a:latin typeface="Power Geez Unicode1" pitchFamily="2" charset="0"/>
              </a:rPr>
              <a:t>ይል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latin typeface="Power Geez Unicode1" pitchFamily="2" charset="0"/>
              </a:rPr>
              <a:t>ደንቦች</a:t>
            </a:r>
            <a:r>
              <a:rPr lang="en-US" dirty="0">
                <a:latin typeface="Power Geez Unicode1" pitchFamily="2" charset="0"/>
              </a:rPr>
              <a:t> (</a:t>
            </a:r>
            <a:r>
              <a:rPr lang="en-US" dirty="0">
                <a:latin typeface="Aptos Display" panose="020B0004020202020204" pitchFamily="34" charset="0"/>
              </a:rPr>
              <a:t>Norms)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ሁሉም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የስብሰባ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ማስታወቂያዎች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በ 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Open Meeting Law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መስፈርት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መሰረት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ለህዝብ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ይፋ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ይሆናሉ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ይለጠፋሉ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አጀንዳዎች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ቢያንስ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ከ 48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ሰዓታት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በፊት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አስቀድመው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ይሰራጫሉ</a:t>
            </a:r>
            <a:r>
              <a:rPr lang="am-ET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ግልፅ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የውይይት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ርዕስን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ይይዛሉ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የስብሰባ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ቃለ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ጉባኤዎች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ምክንያታዊ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በሆነ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የጊዜ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ገደብ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ውስጥ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ለህዝቡ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ይፋ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ይሆናሉ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ምንም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አይነት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ምክክር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ወይም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ውሳኔ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ማስተላለፎች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ለህዝቡ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ይፋ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ከሆኑ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ስብሰባዎች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ውጪ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አይከናወኑም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አባላት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የህዝብ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አስተያየቶችን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ጨምሮ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ሁሉንም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ተናጋሪዎች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በንቃት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በአክብሮት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ያዳምጣሉ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 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 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አለመስማማቶች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ገንቢ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በሆነ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ሁኔታ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፣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ከግለሰቡ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ይልቅ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ሀሳቦች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ላይ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በማተኮር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ይገለፃሉ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  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co-leads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ፍትሐዊ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ተሳትፎ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ያገኙ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መሆኑን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ለማረጋገጥ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ማ</a:t>
            </a:r>
            <a:r>
              <a:rPr lang="am-ET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ረጦች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እንዲቀንሱ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ይደረጋል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 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ለህዝብ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አስተያየት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ጊዜ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ይመደባል</a:t>
            </a:r>
            <a:r>
              <a:rPr lang="am-ET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ለአስተያየቱ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የሚሰጠውን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ጊዜ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አስተያየቱ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የሚቀርብበትን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መንገድ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የሚመለከት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ግልፅ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መመሪያ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ይኖራል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አባላት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ከህዝብ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ለሚገኙ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ግብአቶች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እውቅና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ይሰጣሉ</a:t>
            </a:r>
            <a:r>
              <a:rPr lang="am-ET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የውሳኔ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መስጠት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አካል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በማድረግም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ከግምት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ያስገ</a:t>
            </a:r>
            <a:r>
              <a:rPr lang="am-ET" dirty="0">
                <a:solidFill>
                  <a:schemeClr val="tx1"/>
                </a:solidFill>
                <a:latin typeface="Power Geez Unicode1" pitchFamily="2" charset="0"/>
              </a:rPr>
              <a:t>ቧ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ቸዋል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</a:rPr>
              <a:t>የግብረ</a:t>
            </a:r>
            <a:r>
              <a:rPr lang="en-US" dirty="0">
                <a:latin typeface="Aptos Display"/>
              </a:rPr>
              <a:t> </a:t>
            </a:r>
            <a:r>
              <a:rPr lang="am-ET" dirty="0">
                <a:latin typeface="Aptos Display"/>
              </a:rPr>
              <a:t>ኃ</a:t>
            </a:r>
            <a:r>
              <a:rPr lang="en-US" dirty="0" err="1">
                <a:latin typeface="Aptos Display"/>
              </a:rPr>
              <a:t>ይል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ደንቦች</a:t>
            </a:r>
            <a:r>
              <a:rPr lang="en-US" dirty="0">
                <a:latin typeface="Aptos Display"/>
              </a:rPr>
              <a:t>  (</a:t>
            </a:r>
            <a:r>
              <a:rPr lang="en-US" dirty="0" err="1">
                <a:latin typeface="Aptos Display"/>
              </a:rPr>
              <a:t>ቀጥ</a:t>
            </a:r>
            <a:r>
              <a:rPr lang="am-ET" dirty="0">
                <a:latin typeface="Aptos Display"/>
              </a:rPr>
              <a:t>ሏ</a:t>
            </a:r>
            <a:r>
              <a:rPr lang="en-US" dirty="0">
                <a:latin typeface="Aptos Display"/>
              </a:rPr>
              <a:t>ል)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አካታች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ተሳትፎን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ለማረጋገጥ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፥ </a:t>
            </a:r>
            <a:r>
              <a:rPr lang="am-ET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ን</a:t>
            </a:r>
            <a:r>
              <a:rPr lang="am-ET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ን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ለመረዳት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የሚያስችል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ድጋፍና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አስፈላጊ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ማስተካከያዎች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(accommodations)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ይሰጣሉ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የተለያዩ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ፍላጎቶችን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ተሳታፊ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ለማድረግ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እንቅፋቶችን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ለማስወገድ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ስብሰባዎች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በተደራሽ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ቦታዎች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ወይም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በቨርቹዋል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ይደረጋሉ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 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የስብሰባው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ሰነዶችና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መረጃዎች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(materials)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በግልፅ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am-ET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ን</a:t>
            </a:r>
            <a:r>
              <a:rPr lang="am-ET" dirty="0">
                <a:solidFill>
                  <a:schemeClr val="tx1"/>
                </a:solidFill>
                <a:latin typeface="Power Geez Unicode1" pitchFamily="2" charset="0"/>
              </a:rPr>
              <a:t>ቋ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ተተርጉመው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ይጋራሉ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 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አባላት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ከፊት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ለፊት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የሆኑ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የተጋለጡ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(frontline)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በታሪክ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አጋጣሚ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የተገለሉ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ማህበረሰቦችን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ድምፅ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ለማጉላት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ጥረት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ያደርጋሉ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 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አባላት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ሰነዶችን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መረጃዎችን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አስቀድመው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ያጠናሉ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ይገመግማሉ</a:t>
            </a:r>
            <a:r>
              <a:rPr lang="am-ET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አስበው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በጥንቃቄ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ለመሳተፍ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ተዘጋጅተው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ይመጣሉ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 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 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መገኘት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ሰአት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ማክበር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ይጠበቃል</a:t>
            </a:r>
            <a:r>
              <a:rPr lang="am-ET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አባላት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መገኘት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ካልቻሉ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ለ 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co-leads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አስቀድመው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ያሳውቃሉ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አባሎች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የማይገኙ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ከሆነ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ሌላ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ሰው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ስብሰባው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ላይ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እንደማንኛውም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የማህበረሰብ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አባል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ሆኖ</a:t>
            </a:r>
            <a:r>
              <a:rPr lang="en-US" dirty="0">
                <a:solidFill>
                  <a:schemeClr val="tx1"/>
                </a:solidFill>
                <a:latin typeface="Aptos Narrow"/>
              </a:rPr>
              <a:t> (public capacity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)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እንዲሳተፍ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ሊልኩ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ይችላሉ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፤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ነገር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ግን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ያ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ሰው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የመምረጥ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መብት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የለውም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ወይም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እንደ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ግብረ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am-ET" dirty="0">
                <a:solidFill>
                  <a:schemeClr val="tx1"/>
                </a:solidFill>
                <a:latin typeface="Power Geez Unicode1" pitchFamily="2" charset="0"/>
              </a:rPr>
              <a:t>ኃ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ይል</a:t>
            </a:r>
            <a:r>
              <a:rPr lang="en-US" dirty="0"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አይቆጠርም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 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የጥቅም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ግጭቶች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ግልፅ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ይደረጋሉ</a:t>
            </a:r>
            <a:r>
              <a:rPr lang="am-ET" dirty="0">
                <a:solidFill>
                  <a:schemeClr val="tx1"/>
                </a:solidFill>
                <a:latin typeface="Aptos Narrow"/>
              </a:rPr>
              <a:t>፤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ጉዳዩ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በሚመለከተው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መመሪያ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መሰረት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ይስተናገዳል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endParaRPr lang="en-US" dirty="0">
              <a:solidFill>
                <a:schemeClr val="tx1"/>
              </a:solidFill>
              <a:latin typeface="Power Geez Unicode1" pitchFamily="2" charset="0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አዳዲስ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የሚመጡ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ፍላጎቶችን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ግብረ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መልሶችን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እንዲያንፀባርቁ</a:t>
            </a:r>
            <a:r>
              <a:rPr lang="am-ET" dirty="0">
                <a:solidFill>
                  <a:schemeClr val="tx1"/>
                </a:solidFill>
                <a:latin typeface="Aptos Narrow"/>
              </a:rPr>
              <a:t>፥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ደንቦች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በየወቅቱ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በድጋሚ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ይታያሉ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  <a:endParaRPr lang="en-US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አባላት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በስብሰባ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ሂደቶች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እና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ተደራሽነቶች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ላይ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ማሻሻያዎችን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እንዲጠቁሙ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ower Geez Unicode1" pitchFamily="2" charset="0"/>
              </a:rPr>
              <a:t>ይበረታታሉ</a:t>
            </a:r>
            <a:r>
              <a:rPr lang="en-US" dirty="0">
                <a:solidFill>
                  <a:schemeClr val="tx1"/>
                </a:solidFill>
                <a:latin typeface="Power Geez Unicode1" pitchFamily="2" charset="0"/>
              </a:rPr>
              <a:t>፡፡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  <a:latin typeface="Aptos Narrow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cs typeface="Arial"/>
              </a:rPr>
              <a:t>Agenda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841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>
              <a:buClr>
                <a:srgbClr val="99CB38"/>
              </a:buClr>
              <a:buFont typeface="Calibri" panose="020F0502020204030204" pitchFamily="34" charset="0"/>
              <a:buAutoNum type="arabicPeriod"/>
            </a:pPr>
            <a:r>
              <a:rPr lang="en-US" sz="1800" dirty="0" err="1">
                <a:latin typeface="Power Geez Unicode1" pitchFamily="2" charset="0"/>
              </a:rPr>
              <a:t>እንኳን</a:t>
            </a:r>
            <a:r>
              <a:rPr lang="en-US" sz="1800" dirty="0">
                <a:latin typeface="Power Geez Unicode1" pitchFamily="2" charset="0"/>
              </a:rPr>
              <a:t> </a:t>
            </a:r>
            <a:r>
              <a:rPr lang="en-US" sz="1800" dirty="0" err="1">
                <a:latin typeface="Power Geez Unicode1" pitchFamily="2" charset="0"/>
              </a:rPr>
              <a:t>በደህና</a:t>
            </a:r>
            <a:r>
              <a:rPr lang="en-US" sz="1800" dirty="0">
                <a:latin typeface="Power Geez Unicode1" pitchFamily="2" charset="0"/>
              </a:rPr>
              <a:t> </a:t>
            </a:r>
            <a:r>
              <a:rPr lang="en-US" sz="1800" dirty="0" err="1">
                <a:latin typeface="Power Geez Unicode1" pitchFamily="2" charset="0"/>
              </a:rPr>
              <a:t>መጡ</a:t>
            </a:r>
            <a:r>
              <a:rPr lang="en-US" sz="1800" dirty="0">
                <a:latin typeface="Power Geez Unicode1" pitchFamily="2" charset="0"/>
              </a:rPr>
              <a:t> </a:t>
            </a:r>
            <a:r>
              <a:rPr lang="en-US" sz="1800" dirty="0" err="1">
                <a:latin typeface="Power Geez Unicode1" pitchFamily="2" charset="0"/>
              </a:rPr>
              <a:t>እና</a:t>
            </a:r>
            <a:r>
              <a:rPr lang="en-US" sz="1800" dirty="0">
                <a:latin typeface="Power Geez Unicode1" pitchFamily="2" charset="0"/>
              </a:rPr>
              <a:t> </a:t>
            </a:r>
            <a:r>
              <a:rPr lang="en-US" sz="1800" dirty="0" err="1">
                <a:latin typeface="Power Geez Unicode1" pitchFamily="2" charset="0"/>
              </a:rPr>
              <a:t>የአባላትን</a:t>
            </a:r>
            <a:r>
              <a:rPr lang="en-US" sz="1800" dirty="0">
                <a:latin typeface="Power Geez Unicode1" pitchFamily="2" charset="0"/>
              </a:rPr>
              <a:t> </a:t>
            </a:r>
            <a:r>
              <a:rPr lang="en-US" sz="1800" dirty="0" err="1">
                <a:latin typeface="Power Geez Unicode1" pitchFamily="2" charset="0"/>
              </a:rPr>
              <a:t>ስም</a:t>
            </a:r>
            <a:r>
              <a:rPr lang="en-US" sz="1800" dirty="0">
                <a:latin typeface="Power Geez Unicode1" pitchFamily="2" charset="0"/>
              </a:rPr>
              <a:t> </a:t>
            </a:r>
            <a:r>
              <a:rPr lang="en-US" sz="1800" dirty="0" err="1">
                <a:latin typeface="Power Geez Unicode1" pitchFamily="2" charset="0"/>
              </a:rPr>
              <a:t>ዝርዝር</a:t>
            </a:r>
            <a:r>
              <a:rPr lang="en-US" sz="1800" dirty="0">
                <a:latin typeface="Power Geez Unicode1" pitchFamily="2" charset="0"/>
              </a:rPr>
              <a:t> </a:t>
            </a:r>
            <a:r>
              <a:rPr lang="en-US" sz="1800" dirty="0" err="1">
                <a:latin typeface="Power Geez Unicode1" pitchFamily="2" charset="0"/>
              </a:rPr>
              <a:t>መጥራት</a:t>
            </a:r>
            <a:r>
              <a:rPr lang="en-US" sz="1800" dirty="0">
                <a:latin typeface="Power Geez Unicode1" pitchFamily="2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የተጠቆመ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ጊዜ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፡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10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ደቂቃ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)</a:t>
            </a: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የማርች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18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ስብሰባ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#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8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ቃለ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ጉባኤዎችን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እንደገና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መገምገም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[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ድምፅ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መስጠት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]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የተጠቆመ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ጊዜ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፡ 5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ደቂቃ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)</a:t>
            </a:r>
            <a:endParaRPr lang="en-US" sz="240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የትኩረት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ቡድን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ውጤቶች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ግምገማ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 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የተጠቆመ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ጊዜ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፡ 15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ደቂቃ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)</a:t>
            </a:r>
            <a:endParaRPr lang="en-US" sz="240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ለህዝብ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ለመለቀቅ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የተዘጋጁ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የተሻሻሉ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ረቂቅ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ምክረ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ሀሳቦች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ላይ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ግምገማ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እና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ውይይት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[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ድምፅ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መስጠት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]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የተጠቆመ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ጊዜ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፡ 40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ደቂቃ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)</a:t>
            </a: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በህዝብ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አስተያየት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መቀበያ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ስብሰባ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ላይ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በንቃት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ወደ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ማህበረሰቡ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የሚደርስና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አሳታፊ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(outreach)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በራሪ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ወረቀት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ላይ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ግምገማ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 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[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ድምፅ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መስጠት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]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 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የተጠቆመ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ጊዜ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፡ 10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ደቂቃ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)</a:t>
            </a: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ረቂቅ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መጠይቅ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ላይ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ግምገማ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እና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ውይይት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[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ድምፅ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መስጠት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]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 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የተጠቆመ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ጊዜ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፡ 20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ደቂቃ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)</a:t>
            </a:r>
            <a:endParaRPr lang="en-US" sz="240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የግብረ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am-ET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ኃ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ይል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የወደፊት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የጊዜ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ሰሌዳ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የተጠቆመ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ጊዜ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፡ 15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ደቂቃ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)</a:t>
            </a:r>
            <a:endParaRPr lang="en-US" sz="240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ስብሰባ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ማ</a:t>
            </a:r>
            <a:r>
              <a:rPr lang="am-ET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ቋ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ረጥ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 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[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ድምፅ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መስጠት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]</a:t>
            </a:r>
            <a:r>
              <a:rPr lang="en-US" sz="240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 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(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የተጠቆመ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ጊዜ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፡ 5 </a:t>
            </a:r>
            <a:r>
              <a:rPr lang="en-US" sz="1800" dirty="0" err="1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ደቂቃ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wer Geez Unicode1" pitchFamily="2" charset="0"/>
                <a:ea typeface="Calibri Light"/>
                <a:cs typeface="Calibri Light"/>
              </a:rPr>
              <a:t>)</a:t>
            </a:r>
            <a:endParaRPr lang="en-US" sz="240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543560" lvl="1" indent="-342900">
              <a:buAutoNum type="arabicPeriod"/>
            </a:pPr>
            <a:endParaRPr lang="en-US" sz="1800" dirty="0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የዛሬው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ስብሰባ</a:t>
            </a:r>
            <a:r>
              <a:rPr lang="en-US" dirty="0">
                <a:latin typeface="Power Geez Unicode1" pitchFamily="2" charset="0"/>
                <a:ea typeface="Calibri Light"/>
                <a:cs typeface="Calibri Light"/>
              </a:rPr>
              <a:t> </a:t>
            </a:r>
            <a:r>
              <a:rPr lang="en-US" dirty="0" err="1">
                <a:latin typeface="Power Geez Unicode1" pitchFamily="2" charset="0"/>
                <a:ea typeface="Calibri Light"/>
                <a:cs typeface="Calibri Light"/>
              </a:rPr>
              <a:t>ዓላማ</a:t>
            </a:r>
            <a:endParaRPr lang="en-US" dirty="0">
              <a:latin typeface="Power Geez Unicode1" pitchFamily="2" charset="0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43761"/>
            <a:ext cx="10513483" cy="3810000"/>
          </a:xfrm>
        </p:spPr>
        <p:txBody>
          <a:bodyPr vert="horz" lIns="0" tIns="45720" rIns="0" bIns="45720" rtlCol="0" anchor="t">
            <a:noAutofit/>
          </a:bodyPr>
          <a:lstStyle/>
          <a:p>
            <a:pPr marL="742950" indent="-742950">
              <a:buAutoNum type="arabicPeriod"/>
            </a:pP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ለህዝብ</a:t>
            </a:r>
            <a:r>
              <a:rPr lang="en-US" sz="3200" dirty="0">
                <a:highlight>
                  <a:srgbClr val="FFFFFF"/>
                </a:highlight>
                <a:latin typeface="Aptos Narrow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ለመልቀቅ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የተዘጋጁ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ረቂቅ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ምክረ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ሀሳቦች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ላይ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ግምገማ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እና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ድምፅ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</a:rPr>
              <a:t>መስጠት</a:t>
            </a:r>
            <a:endParaRPr lang="en-US" sz="3200" dirty="0">
              <a:ea typeface="Calibri"/>
              <a:cs typeface="Calibri"/>
            </a:endParaRPr>
          </a:p>
          <a:p>
            <a:pPr marL="742950" indent="-742950">
              <a:buAutoNum type="arabicPeriod"/>
            </a:pP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ለመጪ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የህዝብ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አስተያየት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መቀበያ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ስብሰባዎች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ተሳትፎና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በንቃት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ማህበረሰብ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ጋር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መድረስ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ላይ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ውይይት</a:t>
            </a:r>
            <a:endParaRPr lang="en-US" sz="3200" dirty="0">
              <a:highlight>
                <a:srgbClr val="FFFFFF"/>
              </a:highlight>
              <a:latin typeface="Aptos Narrow"/>
              <a:ea typeface="Calibri"/>
              <a:cs typeface="Calibri"/>
            </a:endParaRPr>
          </a:p>
          <a:p>
            <a:pPr marL="742950" indent="-742950">
              <a:buAutoNum type="arabicPeriod"/>
            </a:pP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በረቂቅ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ምክረ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ሀሳቦቹ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ላይ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ግብረ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መልስ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ለማሰባሰብ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በመጠይቁ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ላይ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ግምገማና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ድምፅ</a:t>
            </a:r>
            <a:r>
              <a:rPr lang="en-US" sz="3200" dirty="0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 </a:t>
            </a:r>
            <a:r>
              <a:rPr lang="en-US" sz="3200" dirty="0" err="1">
                <a:highlight>
                  <a:srgbClr val="FFFFFF"/>
                </a:highlight>
                <a:latin typeface="Power Geez Unicode1" pitchFamily="2" charset="0"/>
                <a:ea typeface="Calibri"/>
                <a:cs typeface="Calibri"/>
              </a:rPr>
              <a:t>መስጠት</a:t>
            </a:r>
            <a:endParaRPr lang="en-US" sz="3200" dirty="0">
              <a:highlight>
                <a:srgbClr val="FFFFFF"/>
              </a:highlight>
              <a:latin typeface="Aptos Narrow"/>
              <a:ea typeface="Calibri"/>
              <a:cs typeface="Calibri"/>
            </a:endParaRPr>
          </a:p>
          <a:p>
            <a:endParaRPr lang="en-US" dirty="0"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9ac1d4-ca39-4946-aa46-a9cdf037dbb3" xsi:nil="true"/>
    <lcf76f155ced4ddcb4097134ff3c332f xmlns="cfac202d-5dfe-4943-8fc4-9115dd8079c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14" ma:contentTypeDescription="Create a new document." ma:contentTypeScope="" ma:versionID="2fea115a275ac8d6f430b672391ff4c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e4fbdf1cc72f0db62e371ff3d98755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706e644-e941-40e6-a9f7-79db2ae58d56}" ma:internalName="TaxCatchAll" ma:showField="CatchAllData" ma:web="699ac1d4-ca39-4946-aa46-a9cdf037db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F6FF82-FE7A-41E4-9095-CE55FAD4DF43}">
  <ds:schemaRefs>
    <ds:schemaRef ds:uri="http://schemas.microsoft.com/office/2006/documentManagement/types"/>
    <ds:schemaRef ds:uri="cfac202d-5dfe-4943-8fc4-9115dd8079c4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99ac1d4-ca39-4946-aa46-a9cdf037dbb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7AE34AE-2DF3-4E76-8910-A3355585DBCC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885</TotalTime>
  <Words>1708</Words>
  <Application>Microsoft Office PowerPoint</Application>
  <PresentationFormat>Widescreen</PresentationFormat>
  <Paragraphs>153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Aptos</vt:lpstr>
      <vt:lpstr>Aptos Display</vt:lpstr>
      <vt:lpstr>Aptos Narrow</vt:lpstr>
      <vt:lpstr>Arial</vt:lpstr>
      <vt:lpstr>Calibri</vt:lpstr>
      <vt:lpstr>Calibri Light</vt:lpstr>
      <vt:lpstr>Power Geez Unicode1</vt:lpstr>
      <vt:lpstr>Wingdings</vt:lpstr>
      <vt:lpstr>Wingdings,Sans-Serif</vt:lpstr>
      <vt:lpstr>Retrospect</vt:lpstr>
      <vt:lpstr>በፍትሐዊ የወንዝ ተደራሽነት ላይ  የ Charles River ግብረ ኃይል  (Task Force)   </vt:lpstr>
      <vt:lpstr>የትርጓሜ ዝግጅቶች (Logistics)</vt:lpstr>
      <vt:lpstr>ሪከርድ የማድረግ/የመቅረፅ ማስታወቂያ</vt:lpstr>
      <vt:lpstr>የ Zoom ዝግጅቶች</vt:lpstr>
      <vt:lpstr>የአባላትን ስም ዝርዝር መጥራት</vt:lpstr>
      <vt:lpstr>የግብረ ኃይል ደንቦች (Norms)</vt:lpstr>
      <vt:lpstr>የግብረ ኃይል ደንቦች  (ቀጥሏል)</vt:lpstr>
      <vt:lpstr>Agenda</vt:lpstr>
      <vt:lpstr>የዛሬው ስብሰባ ዓላማ</vt:lpstr>
      <vt:lpstr>የማርች 3 ቀን 8ኛ ስብሰባ ቃለ-ጉባዔዎችን መገምገም [ድምፅ መስጠት]</vt:lpstr>
      <vt:lpstr>የትኩረት ቡድን ውጤቶችን መገምገም </vt:lpstr>
      <vt:lpstr>የትኩረት ቡድን ውጤቶችን መገምገም (የቀጠለ)</vt:lpstr>
      <vt:lpstr>እስከ ጁን ድረስ ያለ የጊዜ ሰሌዳ አጠላቃይ እይታ </vt:lpstr>
      <vt:lpstr>ለህዝብ ለመልቀቅ የታቀዱ ረቂቅ ምክረ ሀሳቦች ላይ ውይይት</vt:lpstr>
      <vt:lpstr>የህዝብ አስተያየት መቀበያ ስብሰባ በራሪ ወረቀት ግምገማ</vt:lpstr>
      <vt:lpstr>የረቂቅ መጠይቅ ጥያቄዎች</vt:lpstr>
      <vt:lpstr>በሚቀጥለው ወር ውስጥ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በፍትሐዊ የወንዝ ተደራሽነት ላይ  የ Charles River ግብረ ኃይል  (Task Force)</dc:title>
  <dc:creator>user</dc:creator>
  <cp:lastModifiedBy>Translation Staff 8</cp:lastModifiedBy>
  <cp:revision>164</cp:revision>
  <dcterms:created xsi:type="dcterms:W3CDTF">2025-11-26T14:59:35Z</dcterms:created>
  <dcterms:modified xsi:type="dcterms:W3CDTF">2026-04-23T16:42:38Z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