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7" r:id="rId5"/>
    <p:sldId id="297" r:id="rId6"/>
    <p:sldId id="287" r:id="rId7"/>
    <p:sldId id="279" r:id="rId8"/>
    <p:sldId id="285" r:id="rId9"/>
    <p:sldId id="258" r:id="rId10"/>
    <p:sldId id="273" r:id="rId11"/>
    <p:sldId id="288" r:id="rId12"/>
    <p:sldId id="321" r:id="rId13"/>
    <p:sldId id="325" r:id="rId14"/>
    <p:sldId id="339" r:id="rId15"/>
    <p:sldId id="340" r:id="rId16"/>
    <p:sldId id="328" r:id="rId17"/>
    <p:sldId id="337" r:id="rId18"/>
    <p:sldId id="319" r:id="rId19"/>
    <p:sldId id="336" r:id="rId20"/>
    <p:sldId id="30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515122-0602-DCEB-F43D-174646A5D163}" name="Parodi, Sasha" initials="PS" userId="S::sparodi_mapc.org#ext#@massgov.onmicrosoft.com::16587afd-2dc1-4635-a6f1-2223e7652d60" providerId="AD"/>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708887B2-8303-7170-A5BB-32686198284B}" name="Amaral, Kendra (DCR)" initials="AK" userId="S::kendra.amaral@mass.gov::9c547365-2c36-4614-b86e-4ea364dbb741" providerId="AD"/>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B03A02-B8C9-F9B2-D3D3-61C44C3AA8B6}" v="6" dt="2026-04-13T21:43:32.038"/>
    <p1510:client id="{24DA9C91-178B-F312-4AF3-424245C6EC10}" v="538" dt="2026-04-15T14:19:52.876"/>
    <p1510:client id="{4C700CB9-A50A-046C-6955-56F6E476DA7A}" v="340" dt="2026-04-13T19:18:01.769"/>
    <p1510:client id="{519106B5-62A4-3328-27D5-A9A082550FD1}" v="1" dt="2026-04-15T13:36:46.842"/>
    <p1510:client id="{61156D97-47E5-EA4B-6A5F-6BE9FF79C696}" v="295" dt="2026-04-14T01:24:11.035"/>
    <p1510:client id="{723E7F6C-879B-AEBF-8EC1-7A83337D11E1}" v="313" dt="2026-04-13T20:26:02.721"/>
    <p1510:client id="{766B5652-BD69-C0CC-52DB-96BB64BD7361}" v="22" dt="2026-04-14T12:04:34.235"/>
    <p1510:client id="{877B749C-2D3B-D118-DD63-637D81921158}" v="1" dt="2026-04-14T19:42:11.698"/>
    <p1510:client id="{99401265-9C96-EE38-AEBE-BD1BC89E33EE}" v="123" dt="2026-04-14T19:53:40.1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706" autoAdjust="0"/>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4/23/2026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4/23/2026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4/23/2026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rtl="1"/>
            <a:r>
              <a:rPr lang="ar-SA" sz="5000" dirty="0">
                <a:latin typeface="Arial" panose="020B0604020202020204" pitchFamily="34" charset="0"/>
                <a:ea typeface="+mj-lt"/>
                <a:cs typeface="Arial" panose="020B0604020202020204" pitchFamily="34" charset="0"/>
              </a:rPr>
              <a:t>فريق عمل نهر </a:t>
            </a:r>
            <a:r>
              <a:rPr lang="fr-FR" sz="5000" dirty="0">
                <a:latin typeface="Arial" panose="020B0604020202020204" pitchFamily="34" charset="0"/>
                <a:ea typeface="+mj-lt"/>
                <a:cs typeface="Arial" panose="020B0604020202020204" pitchFamily="34" charset="0"/>
              </a:rPr>
              <a:t>Charles River</a:t>
            </a:r>
            <a:r>
              <a:rPr lang="ar-SA" sz="5000" dirty="0">
                <a:latin typeface="Arial" panose="020B0604020202020204" pitchFamily="34" charset="0"/>
                <a:ea typeface="+mj-lt"/>
                <a:cs typeface="Arial" panose="020B0604020202020204" pitchFamily="34" charset="0"/>
              </a:rPr>
              <a:t> حول الوصول العادل إلى النهر</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pPr algn="r" rtl="1"/>
            <a:endParaRPr lang="en-US" dirty="0">
              <a:latin typeface="+mn-lt"/>
            </a:endParaRPr>
          </a:p>
          <a:p>
            <a:pPr algn="just" rtl="1"/>
            <a:r>
              <a:rPr lang="ar-SA" dirty="0">
                <a:latin typeface="+mn-lt"/>
              </a:rPr>
              <a:t>الاجتماع 9 | 15 أبريل 2026</a:t>
            </a: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99BB-8ABA-4FA5-17DB-073D8A6B0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89EE6-F133-CCF0-9C96-499A54184163}"/>
              </a:ext>
            </a:extLst>
          </p:cNvPr>
          <p:cNvSpPr>
            <a:spLocks noGrp="1"/>
          </p:cNvSpPr>
          <p:nvPr>
            <p:ph type="title"/>
          </p:nvPr>
        </p:nvSpPr>
        <p:spPr/>
        <p:txBody>
          <a:bodyPr>
            <a:normAutofit/>
          </a:bodyPr>
          <a:lstStyle/>
          <a:p>
            <a:pPr algn="r" rtl="1"/>
            <a:r>
              <a:rPr lang="ar-SA" sz="4400" dirty="0">
                <a:latin typeface="Aptos Display"/>
                <a:ea typeface="Calibri Light"/>
                <a:cs typeface="+mn-cs"/>
              </a:rPr>
              <a:t>مراجعة محضر الاجتماع رقم 8 بتاريخ 18  مارس[تصويت] </a:t>
            </a:r>
            <a:endParaRPr lang="en-US" sz="4400" dirty="0">
              <a:latin typeface="Aptos Display"/>
              <a:ea typeface="Calibri Light"/>
              <a:cs typeface="+mn-cs"/>
            </a:endParaRPr>
          </a:p>
        </p:txBody>
      </p:sp>
      <p:sp>
        <p:nvSpPr>
          <p:cNvPr id="3" name="Content Placeholder 2">
            <a:extLst>
              <a:ext uri="{FF2B5EF4-FFF2-40B4-BE49-F238E27FC236}">
                <a16:creationId xmlns:a16="http://schemas.microsoft.com/office/drawing/2014/main" id="{6A920FDA-0CFE-1D61-C3EF-6E2D593B971E}"/>
              </a:ext>
            </a:extLst>
          </p:cNvPr>
          <p:cNvSpPr>
            <a:spLocks noGrp="1"/>
          </p:cNvSpPr>
          <p:nvPr>
            <p:ph idx="1"/>
          </p:nvPr>
        </p:nvSpPr>
        <p:spPr/>
        <p:txBody>
          <a:bodyPr vert="horz" lIns="0" tIns="45720" rIns="0" bIns="45720" rtlCol="0" anchor="t">
            <a:normAutofit/>
          </a:bodyPr>
          <a:lstStyle/>
          <a:p>
            <a:pPr marL="383540" lvl="1" algn="r" rtl="1">
              <a:lnSpc>
                <a:spcPct val="100000"/>
              </a:lnSpc>
              <a:spcBef>
                <a:spcPts val="400"/>
              </a:spcBef>
              <a:buClr>
                <a:srgbClr val="004B24"/>
              </a:buClr>
              <a:buFont typeface="Wingdings" panose="05000000000000000000" pitchFamily="2" charset="2"/>
              <a:buChar char="§"/>
            </a:pPr>
            <a:r>
              <a:rPr lang="ar-SA" sz="2400" dirty="0"/>
              <a:t>هل هناك أي تعديلات؟</a:t>
            </a:r>
          </a:p>
          <a:p>
            <a:pPr marL="383540" lvl="1" algn="r" rtl="1">
              <a:lnSpc>
                <a:spcPct val="100000"/>
              </a:lnSpc>
              <a:spcBef>
                <a:spcPts val="400"/>
              </a:spcBef>
              <a:buClr>
                <a:srgbClr val="004B24"/>
              </a:buClr>
              <a:buFont typeface="Wingdings" panose="05000000000000000000" pitchFamily="2" charset="2"/>
              <a:buChar char="§"/>
            </a:pPr>
            <a:r>
              <a:rPr lang="ar-SA" sz="2400" dirty="0"/>
              <a:t>تصويت</a:t>
            </a:r>
          </a:p>
        </p:txBody>
      </p:sp>
    </p:spTree>
    <p:extLst>
      <p:ext uri="{BB962C8B-B14F-4D97-AF65-F5344CB8AC3E}">
        <p14:creationId xmlns:p14="http://schemas.microsoft.com/office/powerpoint/2010/main" val="41302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7F165-A345-FEAE-A5B5-39B9F24458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FA6968-CD6E-B5C8-E631-98C5DE127BCA}"/>
              </a:ext>
            </a:extLst>
          </p:cNvPr>
          <p:cNvSpPr>
            <a:spLocks noGrp="1"/>
          </p:cNvSpPr>
          <p:nvPr>
            <p:ph type="title"/>
          </p:nvPr>
        </p:nvSpPr>
        <p:spPr/>
        <p:txBody>
          <a:bodyPr/>
          <a:lstStyle/>
          <a:p>
            <a:pPr algn="r" rtl="1"/>
            <a:r>
              <a:rPr lang="ar-SA" dirty="0">
                <a:latin typeface="Aptos Display"/>
                <a:ea typeface="Calibri Light"/>
                <a:cs typeface="Calibri Light"/>
              </a:rPr>
              <a:t>مراجعة نتائج مجموعات التركيز </a:t>
            </a:r>
            <a:endParaRPr lang="en-US" dirty="0">
              <a:latin typeface="Aptos Display"/>
              <a:ea typeface="Calibri Light"/>
              <a:cs typeface="Calibri Light"/>
            </a:endParaRPr>
          </a:p>
        </p:txBody>
      </p:sp>
      <p:sp>
        <p:nvSpPr>
          <p:cNvPr id="4" name="Text Placeholder 3">
            <a:extLst>
              <a:ext uri="{FF2B5EF4-FFF2-40B4-BE49-F238E27FC236}">
                <a16:creationId xmlns:a16="http://schemas.microsoft.com/office/drawing/2014/main" id="{26DF76FE-08CC-C96F-D7B9-3E5CAFE55FCB}"/>
              </a:ext>
            </a:extLst>
          </p:cNvPr>
          <p:cNvSpPr>
            <a:spLocks noGrp="1"/>
          </p:cNvSpPr>
          <p:nvPr>
            <p:ph type="body" idx="1"/>
          </p:nvPr>
        </p:nvSpPr>
        <p:spPr>
          <a:xfrm>
            <a:off x="7275585" y="1876109"/>
            <a:ext cx="3798570" cy="695642"/>
          </a:xfrm>
        </p:spPr>
        <p:txBody>
          <a:bodyPr>
            <a:normAutofit/>
          </a:bodyPr>
          <a:lstStyle/>
          <a:p>
            <a:pPr algn="r" rtl="1"/>
            <a:r>
              <a:rPr lang="ar-SA" sz="2400" b="1" dirty="0">
                <a:latin typeface="Aptos Narrow"/>
                <a:ea typeface="Calibri"/>
                <a:cs typeface="Calibri"/>
              </a:rPr>
              <a:t>التواصل والاستراتيجيات</a:t>
            </a:r>
            <a:endParaRPr lang="en-US" sz="2400" b="1" dirty="0">
              <a:latin typeface="Aptos Narrow"/>
              <a:ea typeface="Calibri"/>
              <a:cs typeface="Calibri"/>
            </a:endParaRPr>
          </a:p>
        </p:txBody>
      </p:sp>
      <p:sp>
        <p:nvSpPr>
          <p:cNvPr id="3" name="Content Placeholder 2">
            <a:extLst>
              <a:ext uri="{FF2B5EF4-FFF2-40B4-BE49-F238E27FC236}">
                <a16:creationId xmlns:a16="http://schemas.microsoft.com/office/drawing/2014/main" id="{05F4E141-D951-4411-8AF9-9B1311188C83}"/>
              </a:ext>
            </a:extLst>
          </p:cNvPr>
          <p:cNvSpPr>
            <a:spLocks noGrp="1"/>
          </p:cNvSpPr>
          <p:nvPr>
            <p:ph sz="half" idx="2"/>
          </p:nvPr>
        </p:nvSpPr>
        <p:spPr/>
        <p:txBody>
          <a:bodyPr vert="horz" lIns="0" tIns="45720" rIns="0" bIns="45720" rtlCol="0" anchor="t">
            <a:normAutofit/>
          </a:bodyPr>
          <a:lstStyle/>
          <a:p>
            <a:pPr marL="571500" indent="-571500">
              <a:buClr>
                <a:srgbClr val="004B24"/>
              </a:buClr>
              <a:buFont typeface="Wingdings,Sans-Serif" panose="020F0502020204030204" pitchFamily="34" charset="0"/>
              <a:buChar char="§"/>
            </a:pPr>
            <a:endParaRPr lang="en-US" sz="2800">
              <a:latin typeface="Aptos Narrow"/>
              <a:ea typeface="Calibri"/>
              <a:cs typeface="Calibri"/>
            </a:endParaRPr>
          </a:p>
          <a:p>
            <a:pPr>
              <a:buFont typeface="Wingdings,Sans-Serif" panose="020F0502020204030204" pitchFamily="34" charset="0"/>
              <a:buChar char="§"/>
            </a:pPr>
            <a:endParaRPr lang="en-US" sz="1700">
              <a:solidFill>
                <a:srgbClr val="000000"/>
              </a:solidFill>
              <a:ea typeface="Calibri"/>
              <a:cs typeface="Calibri"/>
            </a:endParaRPr>
          </a:p>
          <a:p>
            <a:endParaRPr lang="en-US">
              <a:ea typeface="Calibri"/>
              <a:cs typeface="Calibri"/>
            </a:endParaRPr>
          </a:p>
        </p:txBody>
      </p:sp>
      <p:sp>
        <p:nvSpPr>
          <p:cNvPr id="6" name="Content Placeholder 5">
            <a:extLst>
              <a:ext uri="{FF2B5EF4-FFF2-40B4-BE49-F238E27FC236}">
                <a16:creationId xmlns:a16="http://schemas.microsoft.com/office/drawing/2014/main" id="{1F3E546D-06F9-C4A2-0278-AB12F504FD25}"/>
              </a:ext>
            </a:extLst>
          </p:cNvPr>
          <p:cNvSpPr>
            <a:spLocks noGrp="1"/>
          </p:cNvSpPr>
          <p:nvPr>
            <p:ph sz="quarter" idx="4"/>
          </p:nvPr>
        </p:nvSpPr>
        <p:spPr>
          <a:xfrm>
            <a:off x="1217564" y="1876109"/>
            <a:ext cx="4821342" cy="4380312"/>
          </a:xfrm>
        </p:spPr>
        <p:txBody>
          <a:bodyPr vert="horz" lIns="0" tIns="45720" rIns="0" bIns="45720" rtlCol="0" anchor="t">
            <a:noAutofit/>
          </a:bodyPr>
          <a:lstStyle/>
          <a:p>
            <a:pPr marL="457200" indent="-457200" algn="r" rtl="1">
              <a:lnSpc>
                <a:spcPct val="100000"/>
              </a:lnSpc>
              <a:spcBef>
                <a:spcPts val="600"/>
              </a:spcBef>
              <a:spcAft>
                <a:spcPts val="600"/>
              </a:spcAft>
              <a:buFont typeface="Wingdings" panose="020F0502020204030204" pitchFamily="34" charset="0"/>
              <a:buChar char="§"/>
            </a:pPr>
            <a:r>
              <a:rPr lang="ar-SA" dirty="0"/>
              <a:t>وجود قائمة مركزية ومحدثة للفعاليات في موقع ثابت يسهل على الناس العثور عليه</a:t>
            </a:r>
          </a:p>
          <a:p>
            <a:pPr marL="457200" indent="-457200" algn="r" rtl="1">
              <a:lnSpc>
                <a:spcPct val="100000"/>
              </a:lnSpc>
              <a:spcBef>
                <a:spcPts val="600"/>
              </a:spcBef>
              <a:spcAft>
                <a:spcPts val="600"/>
              </a:spcAft>
              <a:buFont typeface="Wingdings" panose="020F0502020204030204" pitchFamily="34" charset="0"/>
              <a:buChar char="§"/>
            </a:pPr>
            <a:r>
              <a:rPr lang="ar-SA" dirty="0"/>
              <a:t>نشر منشورات في صناديق البريد أو على الأبواب وحولها</a:t>
            </a:r>
          </a:p>
          <a:p>
            <a:pPr marL="457200" indent="-457200" algn="r" rtl="1">
              <a:lnSpc>
                <a:spcPct val="100000"/>
              </a:lnSpc>
              <a:spcBef>
                <a:spcPts val="600"/>
              </a:spcBef>
              <a:spcAft>
                <a:spcPts val="600"/>
              </a:spcAft>
              <a:buFont typeface="Wingdings" panose="020F0502020204030204" pitchFamily="34" charset="0"/>
              <a:buChar char="§"/>
            </a:pPr>
            <a:r>
              <a:rPr lang="ar-SA" dirty="0"/>
              <a:t>قيام إدارة الحفظ والترفيه</a:t>
            </a:r>
            <a:r>
              <a:rPr lang="en-US" dirty="0"/>
              <a:t> (</a:t>
            </a:r>
            <a:r>
              <a:rPr lang="fr-FR" dirty="0"/>
              <a:t>DCR) </a:t>
            </a:r>
            <a:r>
              <a:rPr lang="ar-SA" dirty="0"/>
              <a:t>بالمشاركة بشكل أكبر في الفعاليات</a:t>
            </a:r>
          </a:p>
          <a:p>
            <a:pPr marL="457200" indent="-457200" algn="r" rtl="1">
              <a:lnSpc>
                <a:spcPct val="100000"/>
              </a:lnSpc>
              <a:spcBef>
                <a:spcPts val="600"/>
              </a:spcBef>
              <a:spcAft>
                <a:spcPts val="600"/>
              </a:spcAft>
              <a:buFont typeface="Wingdings" panose="020F0502020204030204" pitchFamily="34" charset="0"/>
              <a:buChar char="§"/>
            </a:pPr>
            <a:r>
              <a:rPr lang="ar-SA" dirty="0"/>
              <a:t>التعاون مع مدينة </a:t>
            </a:r>
            <a:r>
              <a:rPr lang="fr-FR" dirty="0"/>
              <a:t>Cambridge</a:t>
            </a:r>
            <a:r>
              <a:rPr lang="ar-SA" dirty="0"/>
              <a:t> للترويج للفعاليات</a:t>
            </a:r>
          </a:p>
          <a:p>
            <a:pPr marL="457200" indent="-457200" algn="r" rtl="1">
              <a:lnSpc>
                <a:spcPct val="100000"/>
              </a:lnSpc>
              <a:spcBef>
                <a:spcPts val="600"/>
              </a:spcBef>
              <a:spcAft>
                <a:spcPts val="600"/>
              </a:spcAft>
              <a:buFont typeface="Wingdings" panose="020F0502020204030204" pitchFamily="34" charset="0"/>
              <a:buChar char="§"/>
            </a:pPr>
            <a:r>
              <a:rPr lang="ar-SA" dirty="0"/>
              <a:t>إرسال الإشعارات بشكل متكرر وقبل أشهر حتى يتمكن الناس من الاستعداد</a:t>
            </a:r>
          </a:p>
          <a:p>
            <a:pPr marL="457200" indent="-457200" algn="r" rtl="1">
              <a:lnSpc>
                <a:spcPct val="100000"/>
              </a:lnSpc>
              <a:spcBef>
                <a:spcPts val="600"/>
              </a:spcBef>
              <a:spcAft>
                <a:spcPts val="600"/>
              </a:spcAft>
              <a:buFont typeface="Wingdings" panose="020F0502020204030204" pitchFamily="34" charset="0"/>
              <a:buChar char="§"/>
            </a:pPr>
            <a:r>
              <a:rPr lang="ar-SA" dirty="0"/>
              <a:t>استخدام لوحة إعلانات لمشاركة التحديثات (مثل لوحة إعلانات </a:t>
            </a:r>
            <a:r>
              <a:rPr lang="en-US" dirty="0"/>
              <a:t>(</a:t>
            </a:r>
            <a:r>
              <a:rPr lang="fr-FR" dirty="0"/>
              <a:t>WBZ</a:t>
            </a:r>
            <a:endParaRPr lang="en-US" dirty="0">
              <a:latin typeface="Aptos Narrow"/>
              <a:ea typeface="Calibri" panose="020F0502020204030204"/>
              <a:cs typeface="Calibri" panose="020F0502020204030204"/>
            </a:endParaRPr>
          </a:p>
        </p:txBody>
      </p:sp>
      <p:sp>
        <p:nvSpPr>
          <p:cNvPr id="11" name="Content Placeholder 5">
            <a:extLst>
              <a:ext uri="{FF2B5EF4-FFF2-40B4-BE49-F238E27FC236}">
                <a16:creationId xmlns:a16="http://schemas.microsoft.com/office/drawing/2014/main" id="{E74EE942-8660-C8E1-E085-00A707DDEB3C}"/>
              </a:ext>
            </a:extLst>
          </p:cNvPr>
          <p:cNvSpPr txBox="1">
            <a:spLocks/>
          </p:cNvSpPr>
          <p:nvPr/>
        </p:nvSpPr>
        <p:spPr>
          <a:xfrm>
            <a:off x="6224817" y="2571751"/>
            <a:ext cx="5260788" cy="3834065"/>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lnSpc>
                <a:spcPct val="100000"/>
              </a:lnSpc>
              <a:spcBef>
                <a:spcPts val="600"/>
              </a:spcBef>
              <a:spcAft>
                <a:spcPts val="600"/>
              </a:spcAft>
              <a:buFont typeface="Arial" panose="020F0502020204030204" pitchFamily="34" charset="0"/>
              <a:buChar char="•"/>
            </a:pPr>
            <a:r>
              <a:rPr lang="ar-SA" dirty="0"/>
              <a:t>إشعارات عبر الرسائل النصية والمكالمات</a:t>
            </a:r>
          </a:p>
          <a:p>
            <a:pPr marL="457200" indent="-457200" algn="r" rtl="1">
              <a:lnSpc>
                <a:spcPct val="100000"/>
              </a:lnSpc>
              <a:spcBef>
                <a:spcPts val="600"/>
              </a:spcBef>
              <a:spcAft>
                <a:spcPts val="600"/>
              </a:spcAft>
              <a:buFont typeface="Arial" panose="020F0502020204030204" pitchFamily="34" charset="0"/>
              <a:buChar char="•"/>
            </a:pPr>
            <a:r>
              <a:rPr lang="ar-SA" dirty="0"/>
              <a:t>خيارات المشاركة عن بُعد</a:t>
            </a:r>
          </a:p>
          <a:p>
            <a:pPr marL="457200" indent="-457200" algn="r" rtl="1">
              <a:lnSpc>
                <a:spcPct val="100000"/>
              </a:lnSpc>
              <a:spcBef>
                <a:spcPts val="600"/>
              </a:spcBef>
              <a:spcAft>
                <a:spcPts val="600"/>
              </a:spcAft>
              <a:buFont typeface="Arial" panose="020F0502020204030204" pitchFamily="34" charset="0"/>
              <a:buChar char="•"/>
            </a:pPr>
            <a:r>
              <a:rPr lang="ar-SA" dirty="0"/>
              <a:t>إشعارات عبر المدارس، قنوات التلفزيون المحلية، محطات الإذاعة، ووسائل الأخبار (مثل </a:t>
            </a:r>
            <a:r>
              <a:rPr lang="fr-FR" dirty="0"/>
              <a:t>Cambridge Day، </a:t>
            </a:r>
            <a:r>
              <a:rPr lang="ar-SA" dirty="0"/>
              <a:t>وغيرها).</a:t>
            </a:r>
            <a:br>
              <a:rPr lang="ar-SA" dirty="0"/>
            </a:br>
            <a:r>
              <a:rPr lang="ar-SA" i="1" dirty="0"/>
              <a:t>*يجب ألا يكون نشر المعلومات معتمدًا بالكامل على التكنولوجيا.</a:t>
            </a:r>
          </a:p>
          <a:p>
            <a:pPr marL="457200" indent="-457200" algn="r" rtl="1">
              <a:lnSpc>
                <a:spcPct val="100000"/>
              </a:lnSpc>
              <a:spcBef>
                <a:spcPts val="600"/>
              </a:spcBef>
              <a:spcAft>
                <a:spcPts val="600"/>
              </a:spcAft>
              <a:buFont typeface="Arial" panose="020F0502020204030204" pitchFamily="34" charset="0"/>
              <a:buChar char="•"/>
            </a:pPr>
            <a:r>
              <a:rPr lang="ar-SA" dirty="0"/>
              <a:t>تنويع أوقات المشاركة</a:t>
            </a:r>
          </a:p>
          <a:p>
            <a:pPr marL="457200" indent="-457200" algn="r" rtl="1">
              <a:lnSpc>
                <a:spcPct val="100000"/>
              </a:lnSpc>
              <a:spcBef>
                <a:spcPts val="600"/>
              </a:spcBef>
              <a:spcAft>
                <a:spcPts val="600"/>
              </a:spcAft>
              <a:buFont typeface="Arial" panose="020F0502020204030204" pitchFamily="34" charset="0"/>
              <a:buChar char="•"/>
            </a:pPr>
            <a:r>
              <a:rPr lang="ar-SA" dirty="0"/>
              <a:t>وجود وسيلة مركزية لمشاركة المعلومات حول ما يحدث في </a:t>
            </a:r>
            <a:r>
              <a:rPr lang="fr-FR" dirty="0"/>
              <a:t>Cambridge</a:t>
            </a:r>
            <a:br>
              <a:rPr lang="ar-SA" dirty="0"/>
            </a:br>
            <a:endParaRPr lang="en-US" dirty="0">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2067658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68884-6569-BFC3-8176-C6E00D8E9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28FDF-DF5E-1671-233D-9A57D241E4B5}"/>
              </a:ext>
            </a:extLst>
          </p:cNvPr>
          <p:cNvSpPr>
            <a:spLocks noGrp="1"/>
          </p:cNvSpPr>
          <p:nvPr>
            <p:ph type="title"/>
          </p:nvPr>
        </p:nvSpPr>
        <p:spPr/>
        <p:txBody>
          <a:bodyPr/>
          <a:lstStyle/>
          <a:p>
            <a:pPr algn="r" rtl="1"/>
            <a:r>
              <a:rPr lang="ar-SA" dirty="0">
                <a:latin typeface="Aptos Display"/>
                <a:ea typeface="Calibri Light"/>
                <a:cs typeface="Calibri Light"/>
              </a:rPr>
              <a:t>مراجعة نتائج مجموعات التركيز (متابعة) </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054BBA0F-F84C-CFCC-44D6-247335B41AEA}"/>
              </a:ext>
            </a:extLst>
          </p:cNvPr>
          <p:cNvSpPr>
            <a:spLocks noGrp="1"/>
          </p:cNvSpPr>
          <p:nvPr>
            <p:ph sz="half" idx="2"/>
          </p:nvPr>
        </p:nvSpPr>
        <p:spPr/>
        <p:txBody>
          <a:bodyPr vert="horz" lIns="0" tIns="45720" rIns="0" bIns="45720" rtlCol="0" anchor="t">
            <a:normAutofit/>
          </a:bodyPr>
          <a:lstStyle/>
          <a:p>
            <a:pPr marL="571500" indent="-571500">
              <a:buClr>
                <a:srgbClr val="004B24"/>
              </a:buClr>
              <a:buFont typeface="Wingdings,Sans-Serif" panose="020F0502020204030204" pitchFamily="34" charset="0"/>
              <a:buChar char="§"/>
            </a:pPr>
            <a:endParaRPr lang="en-US" sz="2800">
              <a:latin typeface="Aptos Narrow"/>
              <a:ea typeface="Calibri"/>
              <a:cs typeface="Calibri"/>
            </a:endParaRPr>
          </a:p>
          <a:p>
            <a:pPr>
              <a:buFont typeface="Wingdings,Sans-Serif" panose="020F0502020204030204" pitchFamily="34" charset="0"/>
              <a:buChar char="§"/>
            </a:pPr>
            <a:endParaRPr lang="en-US" sz="1700">
              <a:solidFill>
                <a:srgbClr val="000000"/>
              </a:solidFill>
              <a:ea typeface="Calibri"/>
              <a:cs typeface="Calibri"/>
            </a:endParaRPr>
          </a:p>
          <a:p>
            <a:endParaRPr lang="en-US">
              <a:ea typeface="Calibri"/>
              <a:cs typeface="Calibri"/>
            </a:endParaRPr>
          </a:p>
        </p:txBody>
      </p:sp>
      <p:sp>
        <p:nvSpPr>
          <p:cNvPr id="5" name="Text Placeholder 4">
            <a:extLst>
              <a:ext uri="{FF2B5EF4-FFF2-40B4-BE49-F238E27FC236}">
                <a16:creationId xmlns:a16="http://schemas.microsoft.com/office/drawing/2014/main" id="{401FA4A4-AFA9-C5ED-FBFC-474EF3C10A84}"/>
              </a:ext>
            </a:extLst>
          </p:cNvPr>
          <p:cNvSpPr>
            <a:spLocks noGrp="1"/>
          </p:cNvSpPr>
          <p:nvPr>
            <p:ph type="body" sz="quarter" idx="3"/>
          </p:nvPr>
        </p:nvSpPr>
        <p:spPr>
          <a:xfrm>
            <a:off x="6654800" y="1834607"/>
            <a:ext cx="4500880" cy="776922"/>
          </a:xfrm>
        </p:spPr>
        <p:txBody>
          <a:bodyPr>
            <a:normAutofit/>
          </a:bodyPr>
          <a:lstStyle/>
          <a:p>
            <a:pPr algn="r" rtl="1"/>
            <a:r>
              <a:rPr lang="ar-SA" sz="2400" b="1" dirty="0">
                <a:latin typeface="Aptos Narrow"/>
                <a:ea typeface="Calibri"/>
                <a:cs typeface="Calibri"/>
              </a:rPr>
              <a:t>الأنشطة ذات الاهتمام </a:t>
            </a:r>
            <a:endParaRPr lang="en-US" sz="2400" b="1" dirty="0">
              <a:latin typeface="Aptos Narrow"/>
            </a:endParaRPr>
          </a:p>
        </p:txBody>
      </p:sp>
      <p:sp>
        <p:nvSpPr>
          <p:cNvPr id="8" name="Content Placeholder 5">
            <a:extLst>
              <a:ext uri="{FF2B5EF4-FFF2-40B4-BE49-F238E27FC236}">
                <a16:creationId xmlns:a16="http://schemas.microsoft.com/office/drawing/2014/main" id="{260F902A-E605-ADC4-EED8-F4D715E41064}"/>
              </a:ext>
            </a:extLst>
          </p:cNvPr>
          <p:cNvSpPr txBox="1">
            <a:spLocks/>
          </p:cNvSpPr>
          <p:nvPr/>
        </p:nvSpPr>
        <p:spPr>
          <a:xfrm>
            <a:off x="756080" y="2581049"/>
            <a:ext cx="5001259" cy="36745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lnSpc>
                <a:spcPct val="100000"/>
              </a:lnSpc>
              <a:spcBef>
                <a:spcPts val="600"/>
              </a:spcBef>
              <a:spcAft>
                <a:spcPts val="600"/>
              </a:spcAft>
              <a:buFont typeface="Arial" panose="020F0502020204030204" pitchFamily="34" charset="0"/>
              <a:buChar char="•"/>
            </a:pPr>
            <a:r>
              <a:rPr lang="ar-SA" dirty="0"/>
              <a:t>يجب أن تعرف المجتمعات المهمشة المعلومات وأن تحصل عليها في نفس الوقت الذي يحصل عليه الآخرون</a:t>
            </a:r>
          </a:p>
          <a:p>
            <a:pPr marL="457200" indent="-457200" algn="r" rtl="1">
              <a:lnSpc>
                <a:spcPct val="100000"/>
              </a:lnSpc>
              <a:spcBef>
                <a:spcPts val="600"/>
              </a:spcBef>
              <a:spcAft>
                <a:spcPts val="600"/>
              </a:spcAft>
              <a:buFont typeface="Arial" panose="020F0502020204030204" pitchFamily="34" charset="0"/>
              <a:buChar char="•"/>
            </a:pPr>
            <a:r>
              <a:rPr lang="ar-SA" dirty="0"/>
              <a:t>الحاجة إلى آلية للحفاظ على التواصل والتنسيق مع إدارة الحفظ والترفيه </a:t>
            </a:r>
            <a:r>
              <a:rPr lang="fr-FR" dirty="0"/>
              <a:t>DCR)</a:t>
            </a:r>
            <a:r>
              <a:rPr lang="ar-SA" dirty="0"/>
              <a:t>) والمدينة والجهات الأخرى للحصول على المعلومات والتحديثات</a:t>
            </a:r>
          </a:p>
          <a:p>
            <a:pPr marL="457200" indent="-457200" algn="r" rtl="1">
              <a:lnSpc>
                <a:spcPct val="100000"/>
              </a:lnSpc>
              <a:spcBef>
                <a:spcPts val="600"/>
              </a:spcBef>
              <a:spcAft>
                <a:spcPts val="600"/>
              </a:spcAft>
              <a:buFont typeface="Arial" panose="020F0502020204030204" pitchFamily="34" charset="0"/>
              <a:buChar char="•"/>
            </a:pPr>
            <a:r>
              <a:rPr lang="ar-SA" dirty="0"/>
              <a:t>بعض الأشخاص لا يعرفون ما إذا كان يحق لهم أو ينبغي لهم أن يكون لهم صوت في هذا الموضوع - كيفية صياغة المعلومات بحيث يدرك الناس أن لهم مصلحة فيه</a:t>
            </a:r>
          </a:p>
        </p:txBody>
      </p:sp>
      <p:sp>
        <p:nvSpPr>
          <p:cNvPr id="6" name="Text Placeholder 4">
            <a:extLst>
              <a:ext uri="{FF2B5EF4-FFF2-40B4-BE49-F238E27FC236}">
                <a16:creationId xmlns:a16="http://schemas.microsoft.com/office/drawing/2014/main" id="{234BF1D7-70BA-F5B7-B507-E36A6A052345}"/>
              </a:ext>
            </a:extLst>
          </p:cNvPr>
          <p:cNvSpPr txBox="1">
            <a:spLocks/>
          </p:cNvSpPr>
          <p:nvPr/>
        </p:nvSpPr>
        <p:spPr>
          <a:xfrm>
            <a:off x="859361" y="1844767"/>
            <a:ext cx="4937760" cy="76676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000" b="0" kern="1200" cap="all"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2000" b="1"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800" b="1"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9pPr>
          </a:lstStyle>
          <a:p>
            <a:pPr algn="r" rtl="1"/>
            <a:r>
              <a:rPr lang="ar-SA" sz="2400" b="1" dirty="0">
                <a:latin typeface="Aptos Narrow"/>
                <a:ea typeface="Calibri"/>
                <a:cs typeface="Calibri"/>
              </a:rPr>
              <a:t>ملاحظات أخرى مهمة </a:t>
            </a:r>
            <a:endParaRPr lang="en-US" dirty="0"/>
          </a:p>
        </p:txBody>
      </p:sp>
      <p:sp>
        <p:nvSpPr>
          <p:cNvPr id="4" name="Content Placeholder 5">
            <a:extLst>
              <a:ext uri="{FF2B5EF4-FFF2-40B4-BE49-F238E27FC236}">
                <a16:creationId xmlns:a16="http://schemas.microsoft.com/office/drawing/2014/main" id="{0731F1D7-2F57-DC82-F17C-F235572E0077}"/>
              </a:ext>
            </a:extLst>
          </p:cNvPr>
          <p:cNvSpPr txBox="1">
            <a:spLocks/>
          </p:cNvSpPr>
          <p:nvPr/>
        </p:nvSpPr>
        <p:spPr>
          <a:xfrm>
            <a:off x="5300981" y="2576761"/>
            <a:ext cx="5793739" cy="36745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lnSpc>
                <a:spcPct val="100000"/>
              </a:lnSpc>
              <a:spcBef>
                <a:spcPts val="600"/>
              </a:spcBef>
              <a:spcAft>
                <a:spcPts val="600"/>
              </a:spcAft>
              <a:buFont typeface="Arial" panose="020F0502020204030204" pitchFamily="34" charset="0"/>
              <a:buChar char="•"/>
            </a:pPr>
            <a:r>
              <a:rPr lang="ar-SA" dirty="0"/>
              <a:t>الأنشطة الدينية والثقافية</a:t>
            </a:r>
          </a:p>
          <a:p>
            <a:pPr marL="457200" indent="-457200" algn="r" rtl="1">
              <a:lnSpc>
                <a:spcPct val="100000"/>
              </a:lnSpc>
              <a:spcBef>
                <a:spcPts val="600"/>
              </a:spcBef>
              <a:spcAft>
                <a:spcPts val="600"/>
              </a:spcAft>
              <a:buFont typeface="Arial" panose="020F0502020204030204" pitchFamily="34" charset="0"/>
              <a:buChar char="•"/>
            </a:pPr>
            <a:r>
              <a:rPr lang="ar-SA" dirty="0"/>
              <a:t>إمكانية المشي مع العائلة</a:t>
            </a:r>
          </a:p>
          <a:p>
            <a:pPr marL="457200" indent="-457200" algn="r" rtl="1">
              <a:lnSpc>
                <a:spcPct val="100000"/>
              </a:lnSpc>
              <a:spcBef>
                <a:spcPts val="600"/>
              </a:spcBef>
              <a:spcAft>
                <a:spcPts val="600"/>
              </a:spcAft>
              <a:buFont typeface="Arial" panose="020F0502020204030204" pitchFamily="34" charset="0"/>
              <a:buChar char="•"/>
            </a:pPr>
            <a:r>
              <a:rPr lang="ar-SA" dirty="0"/>
              <a:t>مساحات لعب للأطفال</a:t>
            </a:r>
          </a:p>
          <a:p>
            <a:pPr marL="457200" indent="-457200" algn="r" rtl="1">
              <a:lnSpc>
                <a:spcPct val="100000"/>
              </a:lnSpc>
              <a:spcBef>
                <a:spcPts val="600"/>
              </a:spcBef>
              <a:spcAft>
                <a:spcPts val="600"/>
              </a:spcAft>
              <a:buFont typeface="Arial" panose="020F0502020204030204" pitchFamily="34" charset="0"/>
              <a:buChar char="•"/>
            </a:pPr>
            <a:r>
              <a:rPr lang="ar-SA" dirty="0"/>
              <a:t>نزهات عائلية وشواء مجتمعي</a:t>
            </a:r>
          </a:p>
          <a:p>
            <a:pPr marL="457200" indent="-457200" algn="r" rtl="1">
              <a:lnSpc>
                <a:spcPct val="100000"/>
              </a:lnSpc>
              <a:spcBef>
                <a:spcPts val="600"/>
              </a:spcBef>
              <a:spcAft>
                <a:spcPts val="600"/>
              </a:spcAft>
              <a:buFont typeface="Arial" panose="020F0502020204030204" pitchFamily="34" charset="0"/>
              <a:buChar char="•"/>
            </a:pPr>
            <a:r>
              <a:rPr lang="ar-SA" dirty="0"/>
              <a:t>أنشطة المسبح والمياه</a:t>
            </a:r>
          </a:p>
          <a:p>
            <a:pPr marL="457200" indent="-457200" algn="r" rtl="1">
              <a:lnSpc>
                <a:spcPct val="100000"/>
              </a:lnSpc>
              <a:spcBef>
                <a:spcPts val="600"/>
              </a:spcBef>
              <a:spcAft>
                <a:spcPts val="600"/>
              </a:spcAft>
              <a:buFont typeface="Arial" panose="020F0502020204030204" pitchFamily="34" charset="0"/>
              <a:buChar char="•"/>
            </a:pPr>
            <a:r>
              <a:rPr lang="ar-SA" dirty="0"/>
              <a:t>أنشطة تعزز التماسك الاجتماعي</a:t>
            </a:r>
          </a:p>
        </p:txBody>
      </p:sp>
    </p:spTree>
    <p:extLst>
      <p:ext uri="{BB962C8B-B14F-4D97-AF65-F5344CB8AC3E}">
        <p14:creationId xmlns:p14="http://schemas.microsoft.com/office/powerpoint/2010/main" val="3269135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A52C8-F4BB-C6C6-3C31-76861C7B7F0D}"/>
            </a:ext>
          </a:extLst>
        </p:cNvPr>
        <p:cNvGrpSpPr/>
        <p:nvPr/>
      </p:nvGrpSpPr>
      <p:grpSpPr>
        <a:xfrm>
          <a:off x="0" y="0"/>
          <a:ext cx="0" cy="0"/>
          <a:chOff x="0" y="0"/>
          <a:chExt cx="0" cy="0"/>
        </a:xfrm>
      </p:grpSpPr>
      <p:grpSp>
        <p:nvGrpSpPr>
          <p:cNvPr id="44" name="Group 43">
            <a:extLst>
              <a:ext uri="{FF2B5EF4-FFF2-40B4-BE49-F238E27FC236}">
                <a16:creationId xmlns:a16="http://schemas.microsoft.com/office/drawing/2014/main" id="{FFED7D46-BF88-CFAB-5C74-DD2B6003256A}"/>
              </a:ext>
              <a:ext uri="{C183D7F6-B498-43B3-948B-1728B52AA6E4}">
                <adec:decorative xmlns:adec="http://schemas.microsoft.com/office/drawing/2017/decorative" val="1"/>
              </a:ext>
            </a:extLst>
          </p:cNvPr>
          <p:cNvGrpSpPr/>
          <p:nvPr/>
        </p:nvGrpSpPr>
        <p:grpSpPr>
          <a:xfrm>
            <a:off x="1091668" y="4120822"/>
            <a:ext cx="9647254" cy="184846"/>
            <a:chOff x="1093416" y="3431606"/>
            <a:chExt cx="10068839" cy="216595"/>
          </a:xfrm>
        </p:grpSpPr>
        <p:cxnSp>
          <p:nvCxnSpPr>
            <p:cNvPr id="27" name="Straight Arrow Connector 26">
              <a:extLst>
                <a:ext uri="{FF2B5EF4-FFF2-40B4-BE49-F238E27FC236}">
                  <a16:creationId xmlns:a16="http://schemas.microsoft.com/office/drawing/2014/main" id="{3650F441-4539-DE51-45EC-BA2CE88BA2F1}"/>
                </a:ext>
              </a:extLst>
            </p:cNvPr>
            <p:cNvCxnSpPr/>
            <p:nvPr/>
          </p:nvCxnSpPr>
          <p:spPr>
            <a:xfrm>
              <a:off x="1093416" y="3543821"/>
              <a:ext cx="10068839" cy="16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CCF38ADD-09CA-0052-64C2-FAC4B75B81BB}"/>
                </a:ext>
              </a:extLst>
            </p:cNvPr>
            <p:cNvSpPr/>
            <p:nvPr/>
          </p:nvSpPr>
          <p:spPr>
            <a:xfrm flipV="1">
              <a:off x="9145898" y="3452483"/>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E944288-5339-C41A-41FA-AFDBF42EFAB8}"/>
                </a:ext>
              </a:extLst>
            </p:cNvPr>
            <p:cNvSpPr/>
            <p:nvPr/>
          </p:nvSpPr>
          <p:spPr>
            <a:xfrm flipV="1">
              <a:off x="1900878" y="3431606"/>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211A56-1806-7DF8-3BD1-53F2161C6CC7}"/>
                </a:ext>
              </a:extLst>
            </p:cNvPr>
            <p:cNvSpPr/>
            <p:nvPr/>
          </p:nvSpPr>
          <p:spPr>
            <a:xfrm flipV="1">
              <a:off x="5464306" y="3473360"/>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6" name="Straight Arrow Connector 55">
            <a:extLst>
              <a:ext uri="{FF2B5EF4-FFF2-40B4-BE49-F238E27FC236}">
                <a16:creationId xmlns:a16="http://schemas.microsoft.com/office/drawing/2014/main" id="{1F520162-D799-34B1-B386-1AACA3C92587}"/>
              </a:ext>
              <a:ext uri="{C183D7F6-B498-43B3-948B-1728B52AA6E4}">
                <adec:decorative xmlns:adec="http://schemas.microsoft.com/office/drawing/2017/decorative" val="1"/>
              </a:ext>
            </a:extLst>
          </p:cNvPr>
          <p:cNvCxnSpPr>
            <a:cxnSpLocks/>
          </p:cNvCxnSpPr>
          <p:nvPr/>
        </p:nvCxnSpPr>
        <p:spPr>
          <a:xfrm flipH="1" flipV="1">
            <a:off x="10168000" y="3702906"/>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BAA784E-F757-B6E6-19D4-8C161C5CC0BA}"/>
              </a:ext>
              <a:ext uri="{C183D7F6-B498-43B3-948B-1728B52AA6E4}">
                <adec:decorative xmlns:adec="http://schemas.microsoft.com/office/drawing/2017/decorative" val="1"/>
              </a:ext>
            </a:extLst>
          </p:cNvPr>
          <p:cNvCxnSpPr/>
          <p:nvPr/>
        </p:nvCxnSpPr>
        <p:spPr>
          <a:xfrm flipH="1" flipV="1">
            <a:off x="3048337" y="3706355"/>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70001D-86B8-A3E6-535B-F5CDCB549781}"/>
              </a:ext>
              <a:ext uri="{C183D7F6-B498-43B3-948B-1728B52AA6E4}">
                <adec:decorative xmlns:adec="http://schemas.microsoft.com/office/drawing/2017/decorative" val="1"/>
              </a:ext>
            </a:extLst>
          </p:cNvPr>
          <p:cNvCxnSpPr>
            <a:cxnSpLocks/>
          </p:cNvCxnSpPr>
          <p:nvPr/>
        </p:nvCxnSpPr>
        <p:spPr>
          <a:xfrm flipH="1" flipV="1">
            <a:off x="4929006" y="4223387"/>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827B5C9-9B0B-A430-3FEF-79E4AD6BDCA7}"/>
              </a:ext>
              <a:ext uri="{C183D7F6-B498-43B3-948B-1728B52AA6E4}">
                <adec:decorative xmlns:adec="http://schemas.microsoft.com/office/drawing/2017/decorative" val="1"/>
              </a:ext>
            </a:extLst>
          </p:cNvPr>
          <p:cNvCxnSpPr>
            <a:cxnSpLocks/>
          </p:cNvCxnSpPr>
          <p:nvPr/>
        </p:nvCxnSpPr>
        <p:spPr>
          <a:xfrm flipH="1" flipV="1">
            <a:off x="7119174" y="3700520"/>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C09BE29-DEDE-7832-48E9-F7637FF86DF8}"/>
              </a:ext>
              <a:ext uri="{C183D7F6-B498-43B3-948B-1728B52AA6E4}">
                <adec:decorative xmlns:adec="http://schemas.microsoft.com/office/drawing/2017/decorative" val="1"/>
              </a:ext>
            </a:extLst>
          </p:cNvPr>
          <p:cNvCxnSpPr>
            <a:cxnSpLocks/>
          </p:cNvCxnSpPr>
          <p:nvPr/>
        </p:nvCxnSpPr>
        <p:spPr>
          <a:xfrm flipH="1" flipV="1">
            <a:off x="6157016" y="4234593"/>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9E421854-13A0-0DCA-2593-414270BFAD66}"/>
              </a:ext>
            </a:extLst>
          </p:cNvPr>
          <p:cNvSpPr txBox="1"/>
          <p:nvPr/>
        </p:nvSpPr>
        <p:spPr>
          <a:xfrm>
            <a:off x="10593144" y="4097735"/>
            <a:ext cx="1409700" cy="923330"/>
          </a:xfrm>
          <a:prstGeom prst="rect">
            <a:avLst/>
          </a:prstGeom>
          <a:noFill/>
          <a:ln w="28575">
            <a:solidFill>
              <a:srgbClr val="0070C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b="1" dirty="0">
                <a:solidFill>
                  <a:srgbClr val="00B050"/>
                </a:solidFill>
                <a:ea typeface="Calibri"/>
                <a:cs typeface="Calibri"/>
              </a:rPr>
              <a:t>تسليم التقرير النهائي في 30 يونيو</a:t>
            </a:r>
            <a:endParaRPr lang="en-US" b="1" dirty="0">
              <a:solidFill>
                <a:srgbClr val="00B050"/>
              </a:solidFill>
              <a:ea typeface="Calibri"/>
              <a:cs typeface="Calibri"/>
            </a:endParaRPr>
          </a:p>
        </p:txBody>
      </p:sp>
      <p:sp>
        <p:nvSpPr>
          <p:cNvPr id="58" name="TextBox 57">
            <a:extLst>
              <a:ext uri="{FF2B5EF4-FFF2-40B4-BE49-F238E27FC236}">
                <a16:creationId xmlns:a16="http://schemas.microsoft.com/office/drawing/2014/main" id="{3F00ABB1-F1FC-7981-BDEF-5CD89B405259}"/>
              </a:ext>
            </a:extLst>
          </p:cNvPr>
          <p:cNvSpPr txBox="1"/>
          <p:nvPr/>
        </p:nvSpPr>
        <p:spPr>
          <a:xfrm>
            <a:off x="9232969" y="2731693"/>
            <a:ext cx="1870061" cy="1200329"/>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t>17 يونيو</a:t>
            </a:r>
            <a:br>
              <a:rPr lang="ar-SA" dirty="0"/>
            </a:br>
            <a:r>
              <a:rPr lang="ar-SA" dirty="0"/>
              <a:t>الاجتماع رقم 11</a:t>
            </a:r>
            <a:endParaRPr lang="en-US" dirty="0">
              <a:ea typeface="Calibri"/>
              <a:cs typeface="Calibri"/>
            </a:endParaRPr>
          </a:p>
          <a:p>
            <a:pPr algn="ctr"/>
            <a:r>
              <a:rPr lang="ar-SA" dirty="0"/>
              <a:t>)6–8 مساءً، حضور حضوري/افتراضي)</a:t>
            </a:r>
            <a:endParaRPr lang="en-US" dirty="0">
              <a:ea typeface="Calibri"/>
              <a:cs typeface="Calibri"/>
            </a:endParaRPr>
          </a:p>
        </p:txBody>
      </p:sp>
      <p:sp>
        <p:nvSpPr>
          <p:cNvPr id="38" name="TextBox 37">
            <a:extLst>
              <a:ext uri="{FF2B5EF4-FFF2-40B4-BE49-F238E27FC236}">
                <a16:creationId xmlns:a16="http://schemas.microsoft.com/office/drawing/2014/main" id="{A646A67F-06DD-CC7E-386C-25C8A72156B2}"/>
              </a:ext>
            </a:extLst>
          </p:cNvPr>
          <p:cNvSpPr txBox="1"/>
          <p:nvPr/>
        </p:nvSpPr>
        <p:spPr>
          <a:xfrm>
            <a:off x="8611640"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ar-SA" b="1" dirty="0">
                <a:ea typeface="Calibri"/>
                <a:cs typeface="Calibri"/>
              </a:rPr>
              <a:t>يونيو</a:t>
            </a:r>
            <a:endParaRPr lang="en-US" b="1" dirty="0"/>
          </a:p>
        </p:txBody>
      </p:sp>
      <p:sp>
        <p:nvSpPr>
          <p:cNvPr id="57" name="TextBox 56">
            <a:extLst>
              <a:ext uri="{FF2B5EF4-FFF2-40B4-BE49-F238E27FC236}">
                <a16:creationId xmlns:a16="http://schemas.microsoft.com/office/drawing/2014/main" id="{F1623107-395F-25D4-94D5-65ABD11EBC3E}"/>
              </a:ext>
            </a:extLst>
          </p:cNvPr>
          <p:cNvSpPr txBox="1"/>
          <p:nvPr/>
        </p:nvSpPr>
        <p:spPr>
          <a:xfrm>
            <a:off x="6190950" y="2773652"/>
            <a:ext cx="1871479" cy="1200329"/>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t>13 مايو</a:t>
            </a:r>
            <a:br>
              <a:rPr lang="ar-SA" dirty="0"/>
            </a:br>
            <a:r>
              <a:rPr lang="ar-SA" dirty="0"/>
              <a:t> الاجتماع رقم 10</a:t>
            </a:r>
            <a:endParaRPr lang="en-US" dirty="0"/>
          </a:p>
          <a:p>
            <a:pPr algn="ctr"/>
            <a:r>
              <a:rPr lang="ar-SA" dirty="0"/>
              <a:t>)6–8 مساءً، حضور حضوري/افتراضي)</a:t>
            </a:r>
            <a:endParaRPr lang="en-US" dirty="0">
              <a:ea typeface="Calibri"/>
              <a:cs typeface="Calibri"/>
            </a:endParaRPr>
          </a:p>
        </p:txBody>
      </p:sp>
      <p:sp>
        <p:nvSpPr>
          <p:cNvPr id="3" name="TextBox 2">
            <a:extLst>
              <a:ext uri="{FF2B5EF4-FFF2-40B4-BE49-F238E27FC236}">
                <a16:creationId xmlns:a16="http://schemas.microsoft.com/office/drawing/2014/main" id="{EDD4A3F1-D09A-0BFB-46C6-AD62542F582F}"/>
              </a:ext>
            </a:extLst>
          </p:cNvPr>
          <p:cNvSpPr txBox="1"/>
          <p:nvPr/>
        </p:nvSpPr>
        <p:spPr>
          <a:xfrm>
            <a:off x="5559498" y="5036555"/>
            <a:ext cx="2315343" cy="1200329"/>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t>5 مايو</a:t>
            </a:r>
            <a:br>
              <a:rPr lang="ar-SA" dirty="0"/>
            </a:br>
            <a:r>
              <a:rPr lang="ar-SA" dirty="0"/>
              <a:t> جلسة الاستماع العامة رقم 4 </a:t>
            </a:r>
          </a:p>
          <a:p>
            <a:pPr algn="ctr"/>
            <a:r>
              <a:rPr lang="ar-SA" dirty="0"/>
              <a:t>)6–8 مساءً، افتراضي فقط)</a:t>
            </a:r>
            <a:endParaRPr lang="en-US" dirty="0">
              <a:ea typeface="Calibri"/>
              <a:cs typeface="Calibri"/>
            </a:endParaRPr>
          </a:p>
        </p:txBody>
      </p:sp>
      <p:sp>
        <p:nvSpPr>
          <p:cNvPr id="37" name="TextBox 36">
            <a:extLst>
              <a:ext uri="{FF2B5EF4-FFF2-40B4-BE49-F238E27FC236}">
                <a16:creationId xmlns:a16="http://schemas.microsoft.com/office/drawing/2014/main" id="{288F8E7D-53C7-F4ED-3B42-6929B2DAB069}"/>
              </a:ext>
            </a:extLst>
          </p:cNvPr>
          <p:cNvSpPr txBox="1"/>
          <p:nvPr/>
        </p:nvSpPr>
        <p:spPr>
          <a:xfrm>
            <a:off x="5058820" y="430931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ar-SA" b="1" dirty="0">
                <a:ea typeface="Calibri"/>
                <a:cs typeface="Calibri"/>
              </a:rPr>
              <a:t>مايو</a:t>
            </a:r>
            <a:endParaRPr lang="en-US" b="1" dirty="0">
              <a:ea typeface="Calibri"/>
              <a:cs typeface="Calibri"/>
            </a:endParaRPr>
          </a:p>
        </p:txBody>
      </p:sp>
      <p:sp>
        <p:nvSpPr>
          <p:cNvPr id="55" name="TextBox 54">
            <a:extLst>
              <a:ext uri="{FF2B5EF4-FFF2-40B4-BE49-F238E27FC236}">
                <a16:creationId xmlns:a16="http://schemas.microsoft.com/office/drawing/2014/main" id="{B7D669CF-1047-CF65-E181-F339AA5A8FDB}"/>
              </a:ext>
            </a:extLst>
          </p:cNvPr>
          <p:cNvSpPr txBox="1"/>
          <p:nvPr/>
        </p:nvSpPr>
        <p:spPr>
          <a:xfrm>
            <a:off x="2997102" y="5036724"/>
            <a:ext cx="2315343" cy="1200329"/>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t>29 أبريل</a:t>
            </a:r>
            <a:br>
              <a:rPr lang="ar-SA" dirty="0"/>
            </a:br>
            <a:r>
              <a:rPr lang="ar-SA" dirty="0"/>
              <a:t> جلسة الاستماع العامة رقم 3 )6–8 مساءً، حضور شخصي فقط)</a:t>
            </a:r>
            <a:endParaRPr lang="en-US" dirty="0">
              <a:ea typeface="Calibri"/>
              <a:cs typeface="Calibri"/>
            </a:endParaRPr>
          </a:p>
        </p:txBody>
      </p:sp>
      <p:sp>
        <p:nvSpPr>
          <p:cNvPr id="50" name="TextBox 49">
            <a:extLst>
              <a:ext uri="{FF2B5EF4-FFF2-40B4-BE49-F238E27FC236}">
                <a16:creationId xmlns:a16="http://schemas.microsoft.com/office/drawing/2014/main" id="{C42020D0-CF6A-9A4C-E984-CAA6A9ACD6BD}"/>
              </a:ext>
            </a:extLst>
          </p:cNvPr>
          <p:cNvSpPr txBox="1"/>
          <p:nvPr/>
        </p:nvSpPr>
        <p:spPr>
          <a:xfrm>
            <a:off x="1335885" y="2776878"/>
            <a:ext cx="2006538" cy="1200329"/>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ea typeface="Calibri"/>
                <a:cs typeface="Calibri"/>
              </a:rPr>
              <a:t>15 أبريل </a:t>
            </a:r>
          </a:p>
          <a:p>
            <a:pPr algn="ctr"/>
            <a:r>
              <a:rPr lang="ar-SA" dirty="0">
                <a:ea typeface="Calibri"/>
                <a:cs typeface="Calibri"/>
              </a:rPr>
              <a:t>الاجتماع رقم 9</a:t>
            </a:r>
          </a:p>
          <a:p>
            <a:pPr algn="ctr"/>
            <a:r>
              <a:rPr lang="ar-SA" dirty="0">
                <a:ea typeface="Calibri"/>
                <a:cs typeface="Calibri"/>
              </a:rPr>
              <a:t>)6–8 مساءً، حضور حضوري/افتراضي)</a:t>
            </a:r>
          </a:p>
        </p:txBody>
      </p:sp>
      <p:sp>
        <p:nvSpPr>
          <p:cNvPr id="36" name="TextBox 35">
            <a:extLst>
              <a:ext uri="{FF2B5EF4-FFF2-40B4-BE49-F238E27FC236}">
                <a16:creationId xmlns:a16="http://schemas.microsoft.com/office/drawing/2014/main" id="{7BB9E0AC-477A-81EF-26F7-F2C373853C1C}"/>
              </a:ext>
            </a:extLst>
          </p:cNvPr>
          <p:cNvSpPr txBox="1"/>
          <p:nvPr/>
        </p:nvSpPr>
        <p:spPr>
          <a:xfrm>
            <a:off x="925016"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ar-SA" b="1" dirty="0">
                <a:ea typeface="Calibri"/>
                <a:cs typeface="Calibri"/>
              </a:rPr>
              <a:t>ابريل</a:t>
            </a:r>
            <a:r>
              <a:rPr lang="en-US" b="1" dirty="0">
                <a:ea typeface="Calibri"/>
                <a:cs typeface="Calibri"/>
              </a:rPr>
              <a:t> </a:t>
            </a:r>
          </a:p>
        </p:txBody>
      </p:sp>
      <p:sp>
        <p:nvSpPr>
          <p:cNvPr id="2" name="Title 1">
            <a:extLst>
              <a:ext uri="{FF2B5EF4-FFF2-40B4-BE49-F238E27FC236}">
                <a16:creationId xmlns:a16="http://schemas.microsoft.com/office/drawing/2014/main" id="{9FC9A001-9664-7F1B-AA1A-1021FCC699A9}"/>
              </a:ext>
            </a:extLst>
          </p:cNvPr>
          <p:cNvSpPr>
            <a:spLocks noGrp="1"/>
          </p:cNvSpPr>
          <p:nvPr>
            <p:ph type="title"/>
          </p:nvPr>
        </p:nvSpPr>
        <p:spPr/>
        <p:txBody>
          <a:bodyPr/>
          <a:lstStyle/>
          <a:p>
            <a:pPr algn="r" rtl="1"/>
            <a:r>
              <a:rPr lang="ar-SA" dirty="0">
                <a:latin typeface="Aptos Display"/>
                <a:ea typeface="Calibri Light"/>
                <a:cs typeface="Calibri Light"/>
              </a:rPr>
              <a:t>نظرة عامة على الجدول الزمني حتى شهر يونيو</a:t>
            </a:r>
            <a:endParaRPr lang="en-US" dirty="0">
              <a:latin typeface="Aptos Display"/>
            </a:endParaRPr>
          </a:p>
        </p:txBody>
      </p:sp>
      <p:cxnSp>
        <p:nvCxnSpPr>
          <p:cNvPr id="4" name="Straight Arrow Connector 3">
            <a:extLst>
              <a:ext uri="{FF2B5EF4-FFF2-40B4-BE49-F238E27FC236}">
                <a16:creationId xmlns:a16="http://schemas.microsoft.com/office/drawing/2014/main" id="{778C383E-467E-8DC3-D4C3-AA6D80C01E1D}"/>
              </a:ext>
              <a:ext uri="{C183D7F6-B498-43B3-948B-1728B52AA6E4}">
                <adec:decorative xmlns:adec="http://schemas.microsoft.com/office/drawing/2017/decorative" val="1"/>
              </a:ext>
            </a:extLst>
          </p:cNvPr>
          <p:cNvCxnSpPr>
            <a:cxnSpLocks/>
          </p:cNvCxnSpPr>
          <p:nvPr/>
        </p:nvCxnSpPr>
        <p:spPr>
          <a:xfrm flipH="1" flipV="1">
            <a:off x="4151530" y="3694981"/>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67D6739-81F5-A2AB-2CEE-ADF245C485E0}"/>
              </a:ext>
            </a:extLst>
          </p:cNvPr>
          <p:cNvSpPr txBox="1"/>
          <p:nvPr/>
        </p:nvSpPr>
        <p:spPr>
          <a:xfrm>
            <a:off x="3610510" y="2776877"/>
            <a:ext cx="2006538" cy="923330"/>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t>23 أبريل</a:t>
            </a:r>
            <a:br>
              <a:rPr lang="ar-SA" dirty="0"/>
            </a:br>
            <a:r>
              <a:rPr lang="ar-SA" dirty="0"/>
              <a:t>نشر مسودة التوصيات</a:t>
            </a:r>
          </a:p>
          <a:p>
            <a:pPr algn="ctr"/>
            <a:endParaRPr lang="en-US" dirty="0">
              <a:ea typeface="Calibri"/>
              <a:cs typeface="Calibri"/>
            </a:endParaRPr>
          </a:p>
        </p:txBody>
      </p:sp>
      <p:cxnSp>
        <p:nvCxnSpPr>
          <p:cNvPr id="7" name="Straight Arrow Connector 6">
            <a:extLst>
              <a:ext uri="{FF2B5EF4-FFF2-40B4-BE49-F238E27FC236}">
                <a16:creationId xmlns:a16="http://schemas.microsoft.com/office/drawing/2014/main" id="{A1D80AC5-56B5-9F93-202E-186B62B959D0}"/>
              </a:ext>
              <a:ext uri="{C183D7F6-B498-43B3-948B-1728B52AA6E4}">
                <adec:decorative xmlns:adec="http://schemas.microsoft.com/office/drawing/2017/decorative" val="1"/>
              </a:ext>
            </a:extLst>
          </p:cNvPr>
          <p:cNvCxnSpPr>
            <a:cxnSpLocks/>
          </p:cNvCxnSpPr>
          <p:nvPr/>
        </p:nvCxnSpPr>
        <p:spPr>
          <a:xfrm flipH="1" flipV="1">
            <a:off x="8648020" y="4234759"/>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CE16FD5-006F-59C2-5A6D-35B0732F941B}"/>
              </a:ext>
            </a:extLst>
          </p:cNvPr>
          <p:cNvSpPr txBox="1"/>
          <p:nvPr/>
        </p:nvSpPr>
        <p:spPr>
          <a:xfrm>
            <a:off x="8069519" y="5036723"/>
            <a:ext cx="1621581"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dirty="0">
                <a:ea typeface="Calibri"/>
                <a:cs typeface="Calibri"/>
              </a:rPr>
              <a:t>29 مايو</a:t>
            </a:r>
            <a:endParaRPr lang="en-US" dirty="0">
              <a:ea typeface="Calibri"/>
              <a:cs typeface="Calibri"/>
            </a:endParaRPr>
          </a:p>
          <a:p>
            <a:pPr algn="ctr"/>
            <a:r>
              <a:rPr lang="ar-SA" dirty="0">
                <a:ea typeface="Calibri"/>
                <a:cs typeface="Calibri"/>
              </a:rPr>
              <a:t>انتهاء فترة جلسات استماع</a:t>
            </a:r>
            <a:endParaRPr lang="en-US" dirty="0">
              <a:ea typeface="Calibri"/>
              <a:cs typeface="Calibri"/>
            </a:endParaRPr>
          </a:p>
        </p:txBody>
      </p:sp>
    </p:spTree>
    <p:extLst>
      <p:ext uri="{BB962C8B-B14F-4D97-AF65-F5344CB8AC3E}">
        <p14:creationId xmlns:p14="http://schemas.microsoft.com/office/powerpoint/2010/main" val="398787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7C6C5-7B9F-828C-074D-6FC37AD79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80C1C5-127E-8FEE-2E7B-8172098A4ECC}"/>
              </a:ext>
            </a:extLst>
          </p:cNvPr>
          <p:cNvSpPr>
            <a:spLocks noGrp="1"/>
          </p:cNvSpPr>
          <p:nvPr>
            <p:ph type="title"/>
          </p:nvPr>
        </p:nvSpPr>
        <p:spPr/>
        <p:txBody>
          <a:bodyPr>
            <a:normAutofit/>
          </a:bodyPr>
          <a:lstStyle/>
          <a:p>
            <a:pPr algn="r" rtl="1"/>
            <a:r>
              <a:rPr lang="ar-SA" dirty="0">
                <a:ea typeface="Calibri Light"/>
                <a:cs typeface="Calibri Light"/>
              </a:rPr>
              <a:t>مناقشة مسودة التوصيات للنشر العام</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7B4027AF-554A-1535-FEEF-7E8DF0A85B62}"/>
              </a:ext>
            </a:extLst>
          </p:cNvPr>
          <p:cNvSpPr>
            <a:spLocks noGrp="1"/>
          </p:cNvSpPr>
          <p:nvPr>
            <p:ph idx="1"/>
          </p:nvPr>
        </p:nvSpPr>
        <p:spPr>
          <a:xfrm>
            <a:off x="967339" y="1820444"/>
            <a:ext cx="10471150" cy="4515263"/>
          </a:xfrm>
        </p:spPr>
        <p:txBody>
          <a:bodyPr vert="horz" lIns="0" tIns="45720" rIns="0" bIns="45720" rtlCol="0" anchor="t">
            <a:noAutofit/>
          </a:bodyPr>
          <a:lstStyle/>
          <a:p>
            <a:pPr marL="0" indent="0" algn="r" rtl="1">
              <a:buNone/>
            </a:pPr>
            <a:r>
              <a:rPr lang="ar-SA" sz="2000" b="1" u="sng" dirty="0"/>
              <a:t>التوصية 1 - تحسين الإجراءات والتواصل: </a:t>
            </a:r>
            <a:r>
              <a:rPr lang="ar-SA" sz="2000" dirty="0"/>
              <a:t>على </a:t>
            </a:r>
            <a:r>
              <a:rPr lang="fr-FR" sz="2000" dirty="0"/>
              <a:t>DCR </a:t>
            </a:r>
            <a:r>
              <a:rPr lang="ar-SA" sz="2000" dirty="0"/>
              <a:t> توضيح وإنشاء عمليات واضحة وأدوات استباقية وسريعة الاستجابة لتلبية احتياجات المجتمع، خاصة في المناطق التي توجد فيها مشاريع نشطة و/أو قادمة.</a:t>
            </a:r>
          </a:p>
          <a:p>
            <a:pPr marL="0" indent="0" algn="r" rtl="1">
              <a:buNone/>
            </a:pPr>
            <a:br>
              <a:rPr lang="ar-SA" sz="2000" dirty="0"/>
            </a:br>
            <a:r>
              <a:rPr lang="ar-SA" sz="2000" b="1" u="sng" dirty="0"/>
              <a:t>التوصية 2 - تحسين تخطيط المشاريع: </a:t>
            </a:r>
            <a:r>
              <a:rPr lang="ar-SA" sz="2000" dirty="0"/>
              <a:t>على </a:t>
            </a:r>
            <a:r>
              <a:rPr lang="fr-FR" sz="2000" dirty="0"/>
              <a:t>DCR</a:t>
            </a:r>
            <a:r>
              <a:rPr lang="ar-SA" sz="2000" dirty="0"/>
              <a:t> تطوير عملية واضحة ومتسقة للتواصل حول المشاريع المخطط لها، سواء على المدى القريب أو البعيد.</a:t>
            </a:r>
          </a:p>
          <a:p>
            <a:pPr marL="0" indent="0" algn="r" rtl="1">
              <a:buNone/>
            </a:pPr>
            <a:br>
              <a:rPr lang="ar-SA" sz="2000" dirty="0"/>
            </a:br>
            <a:r>
              <a:rPr lang="ar-SA" sz="2000" b="1" u="sng" dirty="0"/>
              <a:t>التوصية 3 - التركيز على العدالة والعدالة البيئية: </a:t>
            </a:r>
            <a:r>
              <a:rPr lang="ar-SA" sz="2000" dirty="0"/>
              <a:t>على </a:t>
            </a:r>
            <a:r>
              <a:rPr lang="fr-FR" sz="2000" dirty="0"/>
              <a:t>DCR </a:t>
            </a:r>
            <a:r>
              <a:rPr lang="ar-SA" sz="2000" dirty="0"/>
              <a:t> إنشاء عملية واضحة لضمان أن المجتمعات المهمشة وتلك التي تأثرت تاريخيًا أو تم استبعادها من العمليات العامة يكون لها دور واضح في عمليات </a:t>
            </a:r>
            <a:r>
              <a:rPr lang="fr-FR" sz="2000" dirty="0"/>
              <a:t>DCR</a:t>
            </a:r>
            <a:r>
              <a:rPr lang="ar-SA" sz="2000" dirty="0"/>
              <a:t>.</a:t>
            </a:r>
          </a:p>
          <a:p>
            <a:pPr marL="0" indent="0" algn="r" rtl="1">
              <a:buNone/>
            </a:pPr>
            <a:br>
              <a:rPr lang="fr-FR" sz="2000" dirty="0"/>
            </a:br>
            <a:r>
              <a:rPr lang="ar-SA" sz="2000" b="1" u="sng" dirty="0"/>
              <a:t>التوصية 4 - التنفيذ: </a:t>
            </a:r>
            <a:r>
              <a:rPr lang="ar-SA" sz="2000" dirty="0"/>
              <a:t>على </a:t>
            </a:r>
            <a:r>
              <a:rPr lang="fr-FR" sz="2000" dirty="0"/>
              <a:t>DCR </a:t>
            </a:r>
            <a:r>
              <a:rPr lang="ar-SA" sz="2000" dirty="0"/>
              <a:t> تطبيق توصيات التواصل والمشاركة أعلاه (التوصيات 1–3) لمعالجة الملاحظات المتعلقة بالبنية التحتية المادية التي تم تلقيها من خلال فريق العمل فيما يخص منطقة</a:t>
            </a:r>
            <a:r>
              <a:rPr lang="fr-FR" sz="2000" dirty="0"/>
              <a:t>Charles River </a:t>
            </a:r>
            <a:r>
              <a:rPr lang="ar-SA" sz="2000" dirty="0"/>
              <a:t> بين جسر </a:t>
            </a:r>
            <a:r>
              <a:rPr lang="fr-FR" sz="2000" dirty="0"/>
              <a:t>Longfellow</a:t>
            </a:r>
            <a:r>
              <a:rPr lang="ar-SA" sz="2000" dirty="0"/>
              <a:t> وجسر </a:t>
            </a:r>
            <a:r>
              <a:rPr lang="fr-FR" sz="2000" dirty="0"/>
              <a:t>Eliot</a:t>
            </a:r>
            <a:r>
              <a:rPr lang="ar-SA" sz="2000" dirty="0"/>
              <a:t>، وذلك كمشروع تجريبي لتطبيق استراتيجيات التواصل والمشاركة على مشاريع </a:t>
            </a:r>
            <a:r>
              <a:rPr lang="fr-FR" sz="2000" dirty="0"/>
              <a:t>DCR</a:t>
            </a:r>
            <a:r>
              <a:rPr lang="ar-SA" sz="2000" dirty="0"/>
              <a:t> الأخرى في جميع أنحاء الولاية.</a:t>
            </a:r>
            <a:endParaRPr lang="en-US" sz="2200" dirty="0">
              <a:solidFill>
                <a:srgbClr val="000000"/>
              </a:solidFill>
              <a:highlight>
                <a:srgbClr val="FFFFFF"/>
              </a:highlight>
              <a:latin typeface="Aptos Narrow"/>
              <a:ea typeface="+mn-lt"/>
              <a:cs typeface="+mn-lt"/>
            </a:endParaRPr>
          </a:p>
        </p:txBody>
      </p:sp>
    </p:spTree>
    <p:extLst>
      <p:ext uri="{BB962C8B-B14F-4D97-AF65-F5344CB8AC3E}">
        <p14:creationId xmlns:p14="http://schemas.microsoft.com/office/powerpoint/2010/main" val="891120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95-6E91-EF4B-3D8F-D21E5898ABD9}"/>
              </a:ext>
            </a:extLst>
          </p:cNvPr>
          <p:cNvSpPr>
            <a:spLocks noGrp="1"/>
          </p:cNvSpPr>
          <p:nvPr>
            <p:ph type="title"/>
          </p:nvPr>
        </p:nvSpPr>
        <p:spPr>
          <a:xfrm>
            <a:off x="1097280" y="286603"/>
            <a:ext cx="5486400" cy="1437620"/>
          </a:xfrm>
        </p:spPr>
        <p:txBody>
          <a:bodyPr>
            <a:normAutofit/>
          </a:bodyPr>
          <a:lstStyle/>
          <a:p>
            <a:pPr algn="r" rtl="1"/>
            <a:r>
              <a:rPr lang="ar-SA" dirty="0">
                <a:ea typeface="Calibri Light"/>
                <a:cs typeface="Calibri Light"/>
              </a:rPr>
              <a:t>مراجعة منشور جلسة الاستماع </a:t>
            </a:r>
            <a:r>
              <a:rPr lang="ar-SA" sz="4800" dirty="0">
                <a:solidFill>
                  <a:srgbClr val="404040"/>
                </a:solidFill>
                <a:ea typeface="Calibri"/>
                <a:cs typeface="Calibri"/>
              </a:rPr>
              <a:t>العامة</a:t>
            </a:r>
            <a:r>
              <a:rPr lang="ar-SA" dirty="0">
                <a:ea typeface="Calibri Light"/>
                <a:cs typeface="Calibri Light"/>
              </a:rPr>
              <a:t> </a:t>
            </a:r>
            <a:endParaRPr lang="en-US" dirty="0"/>
          </a:p>
        </p:txBody>
      </p:sp>
      <p:sp>
        <p:nvSpPr>
          <p:cNvPr id="3" name="Content Placeholder 2">
            <a:extLst>
              <a:ext uri="{FF2B5EF4-FFF2-40B4-BE49-F238E27FC236}">
                <a16:creationId xmlns:a16="http://schemas.microsoft.com/office/drawing/2014/main" id="{E6F720FA-618C-E35C-FC9C-C045D49ABACF}"/>
              </a:ext>
            </a:extLst>
          </p:cNvPr>
          <p:cNvSpPr>
            <a:spLocks noGrp="1"/>
          </p:cNvSpPr>
          <p:nvPr>
            <p:ph idx="1"/>
          </p:nvPr>
        </p:nvSpPr>
        <p:spPr>
          <a:xfrm>
            <a:off x="1097280" y="2028216"/>
            <a:ext cx="5013435" cy="4365533"/>
          </a:xfrm>
        </p:spPr>
        <p:txBody>
          <a:bodyPr vert="horz" lIns="0" tIns="45720" rIns="0" bIns="45720" rtlCol="0" anchor="t">
            <a:normAutofit/>
          </a:bodyPr>
          <a:lstStyle/>
          <a:p>
            <a:pPr marL="457200" indent="-457200" algn="r" rtl="1">
              <a:buFont typeface="Arial" panose="020F0502020204030204" pitchFamily="34" charset="0"/>
              <a:buChar char="•"/>
            </a:pPr>
            <a:r>
              <a:rPr lang="ar-SA" sz="3500" dirty="0">
                <a:solidFill>
                  <a:srgbClr val="404040"/>
                </a:solidFill>
                <a:ea typeface="Calibri"/>
                <a:cs typeface="Calibri"/>
              </a:rPr>
              <a:t>المناقشة</a:t>
            </a:r>
          </a:p>
          <a:p>
            <a:pPr marL="457200" indent="-457200" algn="r" rtl="1">
              <a:buFont typeface="Arial" panose="020F0502020204030204" pitchFamily="34" charset="0"/>
              <a:buChar char="•"/>
            </a:pPr>
            <a:r>
              <a:rPr lang="ar-SA" sz="3500" dirty="0">
                <a:solidFill>
                  <a:srgbClr val="404040"/>
                </a:solidFill>
                <a:ea typeface="Calibri"/>
                <a:cs typeface="Calibri"/>
              </a:rPr>
              <a:t>التصويت</a:t>
            </a:r>
          </a:p>
          <a:p>
            <a:pPr marL="932180" lvl="2" indent="-457200"/>
            <a:endParaRPr lang="en-US" sz="2000" dirty="0">
              <a:ea typeface="Calibri"/>
              <a:cs typeface="Calibri"/>
            </a:endParaRPr>
          </a:p>
          <a:p>
            <a:pPr marL="0" indent="0">
              <a:buNone/>
            </a:pPr>
            <a:endParaRPr lang="en-US" sz="2600" dirty="0">
              <a:ea typeface="Calibri"/>
              <a:cs typeface="Calibri"/>
            </a:endParaRPr>
          </a:p>
          <a:p>
            <a:pPr marL="932180" lvl="2" indent="-457200">
              <a:buAutoNum type="arabicPeriod"/>
            </a:pPr>
            <a:endParaRPr lang="en-US" dirty="0">
              <a:ea typeface="Calibri"/>
              <a:cs typeface="Calibri"/>
            </a:endParaRPr>
          </a:p>
        </p:txBody>
      </p:sp>
      <p:pic>
        <p:nvPicPr>
          <p:cNvPr id="6" name="Picture 5">
            <a:extLst>
              <a:ext uri="{FF2B5EF4-FFF2-40B4-BE49-F238E27FC236}">
                <a16:creationId xmlns:a16="http://schemas.microsoft.com/office/drawing/2014/main" id="{D33C13C1-09FF-F178-4D68-4CB4F9264E3D}"/>
              </a:ext>
            </a:extLst>
          </p:cNvPr>
          <p:cNvPicPr>
            <a:picLocks noChangeAspect="1"/>
          </p:cNvPicPr>
          <p:nvPr/>
        </p:nvPicPr>
        <p:blipFill>
          <a:blip r:embed="rId2"/>
          <a:stretch>
            <a:fillRect/>
          </a:stretch>
        </p:blipFill>
        <p:spPr>
          <a:xfrm>
            <a:off x="6898276" y="0"/>
            <a:ext cx="5299364" cy="6858000"/>
          </a:xfrm>
          <a:prstGeom prst="rect">
            <a:avLst/>
          </a:prstGeom>
        </p:spPr>
      </p:pic>
    </p:spTree>
    <p:extLst>
      <p:ext uri="{BB962C8B-B14F-4D97-AF65-F5344CB8AC3E}">
        <p14:creationId xmlns:p14="http://schemas.microsoft.com/office/powerpoint/2010/main" val="2799681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690FD-E3D4-14AC-919F-919B53C88889}"/>
              </a:ext>
            </a:extLst>
          </p:cNvPr>
          <p:cNvSpPr>
            <a:spLocks noGrp="1"/>
          </p:cNvSpPr>
          <p:nvPr>
            <p:ph type="title"/>
          </p:nvPr>
        </p:nvSpPr>
        <p:spPr>
          <a:xfrm>
            <a:off x="1168400" y="185003"/>
            <a:ext cx="10058400" cy="1450757"/>
          </a:xfrm>
        </p:spPr>
        <p:txBody>
          <a:bodyPr/>
          <a:lstStyle/>
          <a:p>
            <a:pPr algn="r" rtl="1"/>
            <a:r>
              <a:rPr lang="ar-SA" dirty="0">
                <a:solidFill>
                  <a:schemeClr val="tx1"/>
                </a:solidFill>
                <a:ea typeface="Calibri Light"/>
                <a:cs typeface="Calibri Light"/>
              </a:rPr>
              <a:t>مسودة أسئلة الاستبيان </a:t>
            </a:r>
            <a:endParaRPr lang="en-US" dirty="0">
              <a:solidFill>
                <a:schemeClr val="tx1"/>
              </a:solidFill>
            </a:endParaRPr>
          </a:p>
        </p:txBody>
      </p:sp>
      <p:sp>
        <p:nvSpPr>
          <p:cNvPr id="3" name="Content Placeholder 2">
            <a:extLst>
              <a:ext uri="{FF2B5EF4-FFF2-40B4-BE49-F238E27FC236}">
                <a16:creationId xmlns:a16="http://schemas.microsoft.com/office/drawing/2014/main" id="{6EC0D836-40CD-D2F8-CD7A-78F991EA26A4}"/>
              </a:ext>
            </a:extLst>
          </p:cNvPr>
          <p:cNvSpPr>
            <a:spLocks noGrp="1"/>
          </p:cNvSpPr>
          <p:nvPr>
            <p:ph idx="1"/>
          </p:nvPr>
        </p:nvSpPr>
        <p:spPr/>
        <p:txBody>
          <a:bodyPr vert="horz" lIns="0" tIns="45720" rIns="0" bIns="45720" rtlCol="0" anchor="t">
            <a:normAutofit/>
          </a:bodyPr>
          <a:lstStyle/>
          <a:p>
            <a:pPr marL="457200" indent="-457200" algn="r" rtl="1">
              <a:lnSpc>
                <a:spcPct val="100000"/>
              </a:lnSpc>
              <a:spcBef>
                <a:spcPts val="600"/>
              </a:spcBef>
              <a:spcAft>
                <a:spcPts val="600"/>
              </a:spcAft>
              <a:buFont typeface="Arial" panose="020F0502020204030204" pitchFamily="34" charset="0"/>
              <a:buChar char="•"/>
            </a:pPr>
            <a:r>
              <a:rPr lang="ar-SA" b="1" dirty="0"/>
              <a:t>كيف تعرف/تُعرّف نفسك؟ </a:t>
            </a:r>
            <a:r>
              <a:rPr lang="ar-SA" b="1" i="1" dirty="0"/>
              <a:t>[اختيار من قائمة المواقع وخيارات المستخدمين]</a:t>
            </a:r>
          </a:p>
          <a:p>
            <a:pPr marL="457200" indent="-457200" algn="r" rtl="1">
              <a:lnSpc>
                <a:spcPct val="100000"/>
              </a:lnSpc>
              <a:spcBef>
                <a:spcPts val="600"/>
              </a:spcBef>
              <a:spcAft>
                <a:spcPts val="600"/>
              </a:spcAft>
              <a:buFont typeface="Arial" panose="020F0502020204030204" pitchFamily="34" charset="0"/>
              <a:buChar char="•"/>
            </a:pPr>
            <a:r>
              <a:rPr lang="ar-SA" b="1" dirty="0"/>
              <a:t>إذا كنت من سكان </a:t>
            </a:r>
            <a:r>
              <a:rPr lang="fr-FR" b="1" dirty="0"/>
              <a:t>Cambridge</a:t>
            </a:r>
            <a:r>
              <a:rPr lang="ar-SA" b="1" dirty="0"/>
              <a:t>، ما الحي الذي تمثله؟ </a:t>
            </a:r>
            <a:r>
              <a:rPr lang="ar-SA" b="1" i="1" dirty="0"/>
              <a:t>[إجابة مفتوحة]</a:t>
            </a:r>
          </a:p>
          <a:p>
            <a:pPr marL="457200" indent="-457200" algn="r" rtl="1">
              <a:lnSpc>
                <a:spcPct val="100000"/>
              </a:lnSpc>
              <a:spcBef>
                <a:spcPts val="600"/>
              </a:spcBef>
              <a:spcAft>
                <a:spcPts val="600"/>
              </a:spcAft>
              <a:buFont typeface="Arial" panose="020F0502020204030204" pitchFamily="34" charset="0"/>
              <a:buChar char="•"/>
            </a:pPr>
            <a:r>
              <a:rPr lang="ar-SA" b="1" dirty="0"/>
              <a:t>لكل توصية:</a:t>
            </a:r>
          </a:p>
          <a:p>
            <a:pPr marL="932688" lvl="2" indent="-457200" algn="r" rtl="1">
              <a:lnSpc>
                <a:spcPct val="100000"/>
              </a:lnSpc>
              <a:spcBef>
                <a:spcPts val="0"/>
              </a:spcBef>
              <a:spcAft>
                <a:spcPts val="0"/>
              </a:spcAft>
              <a:buFont typeface="Arial" panose="020F0502020204030204" pitchFamily="34" charset="0"/>
              <a:buChar char="•"/>
            </a:pPr>
            <a:r>
              <a:rPr lang="ar-SA" sz="2000" dirty="0"/>
              <a:t>إلى أي مدى توافق على هذه التوصية؟ </a:t>
            </a:r>
            <a:r>
              <a:rPr lang="ar-SA" sz="2000" i="1" dirty="0"/>
              <a:t>[تصنيف من “لا أوافق بشدة” إلى “أوافق بشدة”]</a:t>
            </a:r>
          </a:p>
          <a:p>
            <a:pPr marL="932688" lvl="2" indent="-457200" algn="r" rtl="1">
              <a:lnSpc>
                <a:spcPct val="100000"/>
              </a:lnSpc>
              <a:spcBef>
                <a:spcPts val="0"/>
              </a:spcBef>
              <a:spcAft>
                <a:spcPts val="0"/>
              </a:spcAft>
              <a:buFont typeface="Arial" panose="020F0502020204030204" pitchFamily="34" charset="0"/>
              <a:buChar char="•"/>
            </a:pPr>
            <a:r>
              <a:rPr lang="ar-SA" sz="2000" dirty="0"/>
              <a:t>كيف يمكن أن تكون صياغة هذه التوصية أوضح؟ </a:t>
            </a:r>
            <a:r>
              <a:rPr lang="ar-SA" sz="2000" i="1" dirty="0"/>
              <a:t>[إجابة مفتوحة]</a:t>
            </a:r>
          </a:p>
          <a:p>
            <a:pPr marL="932688" lvl="2" indent="-457200" algn="r" rtl="1">
              <a:lnSpc>
                <a:spcPct val="100000"/>
              </a:lnSpc>
              <a:spcBef>
                <a:spcPts val="0"/>
              </a:spcBef>
              <a:spcAft>
                <a:spcPts val="0"/>
              </a:spcAft>
              <a:buFont typeface="Arial" panose="020F0502020204030204" pitchFamily="34" charset="0"/>
              <a:buChar char="•"/>
            </a:pPr>
            <a:r>
              <a:rPr lang="ar-SA" sz="2000" dirty="0"/>
              <a:t>هل لديك اقتراحات لاستراتيجيات أو إجراءات إضافية للتنفيذ؟ </a:t>
            </a:r>
            <a:r>
              <a:rPr lang="ar-SA" sz="2000" i="1" dirty="0"/>
              <a:t>[إجابة مفتوحة]</a:t>
            </a:r>
          </a:p>
          <a:p>
            <a:pPr marL="932688" lvl="2" indent="-457200" algn="r" rtl="1">
              <a:lnSpc>
                <a:spcPct val="100000"/>
              </a:lnSpc>
              <a:spcBef>
                <a:spcPts val="0"/>
              </a:spcBef>
              <a:spcAft>
                <a:spcPts val="0"/>
              </a:spcAft>
              <a:buFont typeface="Arial" panose="020F0502020204030204" pitchFamily="34" charset="0"/>
              <a:buChar char="•"/>
            </a:pPr>
            <a:r>
              <a:rPr lang="ar-SA" sz="2000" dirty="0"/>
              <a:t>هل لديك اقتراحات لمؤشرات إضافية للنجاح؟ </a:t>
            </a:r>
            <a:r>
              <a:rPr lang="ar-SA" sz="2000" i="1" dirty="0"/>
              <a:t>[إجابة مفتوحة]</a:t>
            </a:r>
          </a:p>
          <a:p>
            <a:pPr marL="457200" indent="-457200" algn="r" rtl="1">
              <a:lnSpc>
                <a:spcPct val="100000"/>
              </a:lnSpc>
              <a:spcBef>
                <a:spcPts val="600"/>
              </a:spcBef>
              <a:spcAft>
                <a:spcPts val="600"/>
              </a:spcAft>
              <a:buFont typeface="Arial" panose="020F0502020204030204" pitchFamily="34" charset="0"/>
              <a:buChar char="•"/>
            </a:pPr>
            <a:r>
              <a:rPr lang="ar-SA" b="1" dirty="0"/>
              <a:t>بعد مراجعة التوصيات الأربع، ما التوصيات الإضافية التي ترغب في أن ينظر فريق العمل في تضمينها في التقرير؟ </a:t>
            </a:r>
            <a:r>
              <a:rPr lang="ar-SA" b="1" i="1" dirty="0"/>
              <a:t>[إجابة مفتوحة]</a:t>
            </a:r>
          </a:p>
          <a:p>
            <a:pPr marL="457200" indent="-457200" algn="r" rtl="1">
              <a:lnSpc>
                <a:spcPct val="100000"/>
              </a:lnSpc>
              <a:spcBef>
                <a:spcPts val="600"/>
              </a:spcBef>
              <a:spcAft>
                <a:spcPts val="600"/>
              </a:spcAft>
              <a:buFont typeface="Arial" panose="020F0502020204030204" pitchFamily="34" charset="0"/>
              <a:buChar char="•"/>
            </a:pPr>
            <a:r>
              <a:rPr lang="ar-SA" b="1" dirty="0"/>
              <a:t>هل هناك أي شيء آخر تود مشاركته حول عمليات التواصل أو التوعية الخاصة ب</a:t>
            </a:r>
            <a:r>
              <a:rPr lang="en-US" b="1" dirty="0"/>
              <a:t>DCR</a:t>
            </a:r>
            <a:r>
              <a:rPr lang="ar-SA" b="1" dirty="0"/>
              <a:t>؟ </a:t>
            </a:r>
            <a:r>
              <a:rPr lang="en-US" b="1" i="1" dirty="0"/>
              <a:t>]</a:t>
            </a:r>
            <a:r>
              <a:rPr lang="ar-SA" b="1" i="1" dirty="0"/>
              <a:t>إجابة مفتوحة]</a:t>
            </a:r>
          </a:p>
        </p:txBody>
      </p:sp>
    </p:spTree>
    <p:extLst>
      <p:ext uri="{BB962C8B-B14F-4D97-AF65-F5344CB8AC3E}">
        <p14:creationId xmlns:p14="http://schemas.microsoft.com/office/powerpoint/2010/main" val="2270099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pPr algn="r" rtl="1"/>
            <a:r>
              <a:rPr lang="ar-SA" dirty="0">
                <a:latin typeface="Aptos Display"/>
                <a:ea typeface="Calibri Light"/>
                <a:cs typeface="Calibri Light"/>
              </a:rPr>
              <a:t>على مدار الشهر المقبل </a:t>
            </a:r>
            <a:endParaRPr lang="en-US" dirty="0"/>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6848374" y="2016759"/>
            <a:ext cx="4175910" cy="4104640"/>
          </a:xfrm>
        </p:spPr>
        <p:txBody>
          <a:bodyPr vert="horz" lIns="0" tIns="45720" rIns="0" bIns="45720" rtlCol="0" anchor="t">
            <a:normAutofit/>
          </a:bodyPr>
          <a:lstStyle/>
          <a:p>
            <a:pPr marL="0" indent="0" algn="r" rtl="1">
              <a:lnSpc>
                <a:spcPct val="100000"/>
              </a:lnSpc>
              <a:spcBef>
                <a:spcPts val="600"/>
              </a:spcBef>
              <a:spcAft>
                <a:spcPts val="600"/>
              </a:spcAft>
              <a:buNone/>
            </a:pPr>
            <a:r>
              <a:rPr lang="ar-SA" sz="2400" b="1" dirty="0">
                <a:solidFill>
                  <a:schemeClr val="accent3">
                    <a:lumMod val="76000"/>
                  </a:schemeClr>
                </a:solidFill>
                <a:latin typeface="Aptos Narrow"/>
                <a:ea typeface="Calibri"/>
                <a:cs typeface="Calibri"/>
              </a:rPr>
              <a:t>اهداف اجتماع فريق العمل في أبريل </a:t>
            </a:r>
          </a:p>
          <a:p>
            <a:pPr marL="457200" indent="-457200" algn="r" rtl="1">
              <a:lnSpc>
                <a:spcPct val="100000"/>
              </a:lnSpc>
              <a:spcBef>
                <a:spcPts val="600"/>
              </a:spcBef>
              <a:spcAft>
                <a:spcPts val="600"/>
              </a:spcAft>
              <a:buFont typeface="Arial" panose="020F0502020204030204" pitchFamily="34" charset="0"/>
              <a:buChar char="•"/>
            </a:pPr>
            <a:r>
              <a:rPr lang="ar-SA" dirty="0"/>
              <a:t>الموافقة على مسودة التوصيات لجلسات الاستماع العامة وفترة التعليقات العامة</a:t>
            </a:r>
          </a:p>
          <a:p>
            <a:pPr marL="457200" indent="-457200" algn="r" rtl="1">
              <a:lnSpc>
                <a:spcPct val="100000"/>
              </a:lnSpc>
              <a:spcBef>
                <a:spcPts val="600"/>
              </a:spcBef>
              <a:spcAft>
                <a:spcPts val="600"/>
              </a:spcAft>
              <a:buFont typeface="Arial" panose="020F0502020204030204" pitchFamily="34" charset="0"/>
              <a:buChar char="•"/>
            </a:pPr>
            <a:r>
              <a:rPr lang="ar-SA" dirty="0"/>
              <a:t>إقرار وتثبيت الاستبيان المرافق لمسودة التوصيات</a:t>
            </a:r>
          </a:p>
          <a:p>
            <a:pPr marL="457200" indent="-457200" algn="r" rtl="1">
              <a:lnSpc>
                <a:spcPct val="100000"/>
              </a:lnSpc>
              <a:spcBef>
                <a:spcPts val="600"/>
              </a:spcBef>
              <a:spcAft>
                <a:spcPts val="600"/>
              </a:spcAft>
              <a:buFont typeface="Arial" panose="020F0502020204030204" pitchFamily="34" charset="0"/>
              <a:buChar char="•"/>
            </a:pPr>
            <a:r>
              <a:rPr lang="ar-SA" dirty="0"/>
              <a:t>تثبيت المنشور وخطة التوعية لجلسات الاستماع العامة</a:t>
            </a: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5882640"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4B807C6-D848-6B7C-B78D-CE233748DD2A}"/>
              </a:ext>
            </a:extLst>
          </p:cNvPr>
          <p:cNvSpPr>
            <a:spLocks noGrp="1"/>
          </p:cNvSpPr>
          <p:nvPr/>
        </p:nvSpPr>
        <p:spPr>
          <a:xfrm>
            <a:off x="1464764" y="2087611"/>
            <a:ext cx="4172432" cy="410464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r" rtl="1">
              <a:lnSpc>
                <a:spcPct val="100000"/>
              </a:lnSpc>
              <a:spcBef>
                <a:spcPts val="600"/>
              </a:spcBef>
              <a:spcAft>
                <a:spcPts val="600"/>
              </a:spcAft>
              <a:buNone/>
            </a:pPr>
            <a:r>
              <a:rPr lang="ar-SA" sz="2400" b="1" dirty="0">
                <a:solidFill>
                  <a:schemeClr val="accent3">
                    <a:lumMod val="76000"/>
                  </a:schemeClr>
                </a:solidFill>
                <a:latin typeface="Aptos Narrow"/>
                <a:ea typeface="Calibri"/>
                <a:cs typeface="Calibri"/>
              </a:rPr>
              <a:t>اهداف اجتماع فريق العمل في مايو</a:t>
            </a:r>
          </a:p>
          <a:p>
            <a:pPr marL="457200" indent="-457200" algn="r" rtl="1">
              <a:lnSpc>
                <a:spcPct val="100000"/>
              </a:lnSpc>
              <a:spcBef>
                <a:spcPts val="600"/>
              </a:spcBef>
              <a:spcAft>
                <a:spcPts val="600"/>
              </a:spcAft>
              <a:buFont typeface="Arial" panose="020F0502020204030204" pitchFamily="34" charset="0"/>
              <a:buChar char="•"/>
            </a:pPr>
            <a:r>
              <a:rPr lang="ar-SA" dirty="0"/>
              <a:t>مناقشة الملاحظات الواردة في جلسات الاستماع العامة ومن خلال الاستبيان حتى الآن</a:t>
            </a:r>
          </a:p>
          <a:p>
            <a:pPr marL="457200" indent="-457200" algn="r" rtl="1">
              <a:lnSpc>
                <a:spcPct val="100000"/>
              </a:lnSpc>
              <a:spcBef>
                <a:spcPts val="600"/>
              </a:spcBef>
              <a:spcAft>
                <a:spcPts val="600"/>
              </a:spcAft>
              <a:buFont typeface="Arial" panose="020F0502020204030204" pitchFamily="34" charset="0"/>
              <a:buChar char="•"/>
            </a:pPr>
            <a:r>
              <a:rPr lang="ar-SA" dirty="0"/>
              <a:t>مناقشة التعديلات على مسودة التوصيات</a:t>
            </a:r>
          </a:p>
          <a:p>
            <a:pPr marL="0" indent="0">
              <a:buClr>
                <a:srgbClr val="004B24"/>
              </a:buClr>
              <a:buNone/>
            </a:pPr>
            <a:endParaRPr lang="en-US" sz="2200" dirty="0">
              <a:solidFill>
                <a:srgbClr val="404040"/>
              </a:solidFill>
              <a:latin typeface="Aptos Narrow"/>
              <a:ea typeface="Calibri"/>
              <a:cs typeface="Calibri"/>
            </a:endParaRPr>
          </a:p>
          <a:p>
            <a:pPr marL="0" indent="0">
              <a:buClr>
                <a:srgbClr val="99CB38"/>
              </a:buClr>
              <a:buNone/>
            </a:pPr>
            <a:endParaRPr lang="en-US" sz="2800" dirty="0">
              <a:solidFill>
                <a:srgbClr val="404040"/>
              </a:solidFill>
              <a:latin typeface="Aptos Narrow"/>
              <a:ea typeface="Calibri"/>
              <a:cs typeface="Calibri"/>
            </a:endParaRPr>
          </a:p>
          <a:p>
            <a:pPr>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1119600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pPr algn="r" rtl="1"/>
            <a:r>
              <a:rPr lang="ar-SA" dirty="0">
                <a:latin typeface="Aptos Display"/>
                <a:ea typeface="Calibri Light"/>
                <a:cs typeface="Calibri Light"/>
              </a:rPr>
              <a:t>خدمات الترجمة الفورية</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1051788" y="2097996"/>
            <a:ext cx="10786280" cy="4046107"/>
          </a:xfrm>
        </p:spPr>
        <p:txBody>
          <a:bodyPr vert="horz" lIns="0" tIns="45720" rIns="0" bIns="45720" rtlCol="0" anchor="t">
            <a:noAutofit/>
          </a:bodyPr>
          <a:lstStyle/>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000" dirty="0"/>
              <a:t>تتوفر الترجمة الفورية باللغات التالية: الإسبانية، البرتغالية البرازيلية، الكريولية الهايتية، الماندرين، الكانتونية، الأمهرية، العربية، ولغة الإشارة الأمريكية (</a:t>
            </a:r>
            <a:r>
              <a:rPr lang="fr-FR" sz="2000" dirty="0"/>
              <a:t>ASL</a:t>
            </a:r>
            <a:r>
              <a:rPr lang="ar-SA" sz="2000" dirty="0"/>
              <a:t>)</a:t>
            </a:r>
            <a:endParaRPr lang="fr-FR" dirty="0"/>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000" dirty="0"/>
              <a:t>للمشاركة بلغتك المفضلة، اضغط على أيقونة الكرة الأرضية "</a:t>
            </a:r>
            <a:r>
              <a:rPr lang="fr-FR" sz="2000" dirty="0"/>
              <a:t>Interptation</a:t>
            </a:r>
            <a:r>
              <a:rPr lang="ar-SA" sz="2000" dirty="0"/>
              <a:t>"</a:t>
            </a:r>
            <a:r>
              <a:rPr lang="fr-FR" sz="2000" dirty="0"/>
              <a:t> </a:t>
            </a:r>
            <a:r>
              <a:rPr lang="ar-SA" sz="2000" dirty="0"/>
              <a:t>(الترجمة الفورية) واختر لغتك</a:t>
            </a:r>
            <a:endParaRPr lang="en-US" sz="2000" dirty="0"/>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000" dirty="0"/>
              <a:t>يرجى التحدث ببطء</a:t>
            </a:r>
            <a:endParaRPr lang="en-US" sz="2000" dirty="0"/>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000" dirty="0"/>
              <a:t>يجب على جميع الحضور اختيار قناة لغوية، حتى عند المشاركة باللغة الإنجليزية</a:t>
            </a:r>
            <a:endParaRPr lang="en-US" sz="2400" dirty="0">
              <a:solidFill>
                <a:srgbClr val="FF0000"/>
              </a:solidFill>
              <a:highlight>
                <a:srgbClr val="FFFF00"/>
              </a:highlight>
              <a:latin typeface="Aptos Narrow" panose="020B0004020202020204" pitchFamily="34" charset="0"/>
              <a:ea typeface="Calibri"/>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pPr algn="r" rtl="1"/>
            <a:r>
              <a:rPr lang="ar-SA" dirty="0">
                <a:latin typeface="Arial" panose="020B0604020202020204" pitchFamily="34" charset="0"/>
                <a:ea typeface="Calibri Light"/>
                <a:cs typeface="Arial" panose="020B0604020202020204" pitchFamily="34" charset="0"/>
              </a:rPr>
              <a:t>إشعار بالتسجيل</a:t>
            </a:r>
            <a:endParaRPr lang="en-US" dirty="0">
              <a:latin typeface="Arial" panose="020B0604020202020204" pitchFamily="34" charset="0"/>
              <a:ea typeface="Calibri Light"/>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pPr algn="r" rtl="1"/>
            <a:r>
              <a:rPr lang="ar-SA" sz="2400" dirty="0">
                <a:solidFill>
                  <a:srgbClr val="000000"/>
                </a:solidFill>
                <a:latin typeface="Aptos Narrow"/>
                <a:cs typeface="Arial"/>
              </a:rPr>
              <a:t>سيتم تسجيل هذا الاجتماع، وقد تختار إدارة الحفظ والترفيه و/أو المكتب التنفيذي لشؤون الطاقة والبيئة نشر الفيديو أو الصور الثابتة أو الصوت و/أو نص الدردشة. </a:t>
            </a:r>
          </a:p>
          <a:p>
            <a:pPr algn="r" rtl="1"/>
            <a:endParaRPr lang="ar-SA" sz="2400" dirty="0">
              <a:solidFill>
                <a:srgbClr val="000000"/>
              </a:solidFill>
              <a:latin typeface="Aptos Narrow"/>
              <a:cs typeface="Arial"/>
            </a:endParaRPr>
          </a:p>
          <a:p>
            <a:pPr algn="r" rtl="1"/>
            <a:r>
              <a:rPr lang="ar-SA" sz="2400" dirty="0">
                <a:solidFill>
                  <a:srgbClr val="000000"/>
                </a:solidFill>
                <a:latin typeface="Aptos Narrow"/>
                <a:cs typeface="Arial"/>
              </a:rPr>
              <a:t>من خلال الاستمرار في هذا الاجتماع الافتراضي، فإنك توافق على أن تكون جزءًا من حدث مُسجّل. قد يتم التعامل مع التسجيلات ونصوص الدردشة كسجلات عامة.</a:t>
            </a:r>
          </a:p>
        </p:txBody>
      </p:sp>
    </p:spTree>
    <p:extLst>
      <p:ext uri="{BB962C8B-B14F-4D97-AF65-F5344CB8AC3E}">
        <p14:creationId xmlns:p14="http://schemas.microsoft.com/office/powerpoint/2010/main" val="2075846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pPr algn="r" rtl="1"/>
            <a:r>
              <a:rPr lang="ar-SA" dirty="0">
                <a:latin typeface="Aptos Display"/>
                <a:ea typeface="Calibri Light"/>
                <a:cs typeface="Calibri Light"/>
              </a:rPr>
              <a:t>لوجستيات </a:t>
            </a:r>
            <a:r>
              <a:rPr lang="en-US" dirty="0">
                <a:latin typeface="Aptos Display"/>
                <a:ea typeface="Calibri Light"/>
                <a:cs typeface="Calibri Light"/>
              </a:rPr>
              <a:t>Zoom</a:t>
            </a:r>
            <a:r>
              <a:rPr lang="ar-SA" dirty="0">
                <a:latin typeface="Aptos Display"/>
                <a:ea typeface="Calibri Light"/>
                <a:cs typeface="Calibri Light"/>
              </a:rPr>
              <a:t> </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SA" sz="2800" dirty="0">
                <a:latin typeface="Aptos Narrow"/>
                <a:ea typeface="Calibri Light"/>
                <a:cs typeface="Calibri Light"/>
              </a:rPr>
              <a:t>الدردشة متاحة للأعضاء لتقديم التعليقات وطرح الأسئلة (خاضعة للسجل العام)</a:t>
            </a:r>
          </a:p>
          <a:p>
            <a:pPr marL="571500" indent="-571500" algn="r" rtl="1">
              <a:buClr>
                <a:srgbClr val="004B24"/>
              </a:buClr>
              <a:buFont typeface="Wingdings" panose="020F0502020204030204" pitchFamily="34" charset="0"/>
              <a:buChar char="§"/>
            </a:pPr>
            <a:r>
              <a:rPr lang="ar-SA" sz="2800" dirty="0">
                <a:latin typeface="Aptos Narrow"/>
                <a:ea typeface="Calibri Light"/>
                <a:cs typeface="Calibri Light"/>
              </a:rPr>
              <a:t>يرجى عدم استخدام خاصية الرسائل الخاصة</a:t>
            </a:r>
          </a:p>
          <a:p>
            <a:pPr marL="571500" indent="-571500" algn="r" rtl="1">
              <a:buClr>
                <a:srgbClr val="004B24"/>
              </a:buClr>
              <a:buFont typeface="Wingdings" panose="020F0502020204030204" pitchFamily="34" charset="0"/>
              <a:buChar char="§"/>
            </a:pPr>
            <a:r>
              <a:rPr lang="ar-SA" sz="2800" dirty="0">
                <a:latin typeface="Aptos Narrow"/>
                <a:ea typeface="Calibri Light"/>
                <a:cs typeface="Calibri Light"/>
              </a:rPr>
              <a:t>يرجى كتم صوت الميكروفون ما لم تكن تتحدث مباشرةً إلى فريق العمل وذلك لتقليل الضوضاء الخلفية</a:t>
            </a:r>
            <a:endParaRPr lang="en-US" sz="2800" dirty="0">
              <a:latin typeface="Aptos Narrow"/>
              <a:ea typeface="Calibri" panose="020F0502020204030204"/>
              <a:cs typeface="Calibri" panose="020F0502020204030204"/>
            </a:endParaRPr>
          </a:p>
          <a:p>
            <a:pPr algn="r" rtl="1"/>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pPr algn="r" rtl="1"/>
            <a:r>
              <a:rPr lang="ar-SA" dirty="0">
                <a:latin typeface="Aptos Display"/>
                <a:ea typeface="Calibri Light"/>
                <a:cs typeface="Calibri Light"/>
              </a:rPr>
              <a:t>نداء الأسماء</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887673" y="1639517"/>
            <a:ext cx="5676560" cy="4848877"/>
          </a:xfrm>
        </p:spPr>
        <p:txBody>
          <a:bodyPr vert="horz" lIns="0" tIns="45720" rIns="0" bIns="45720" rtlCol="0" anchor="t">
            <a:noAutofit/>
          </a:body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n-lt"/>
              </a:rPr>
              <a:t> Massachusetts Bicycle Coalition, Inc.</a:t>
            </a:r>
            <a:r>
              <a:rPr lang="ar-SA" sz="1600" dirty="0">
                <a:cs typeface="+mj-cs"/>
              </a:rPr>
              <a:t>: </a:t>
            </a:r>
            <a:r>
              <a:rPr lang="fr-FR" sz="1600" dirty="0">
                <a:cs typeface="+mj-cs"/>
              </a:rPr>
              <a:t>Galen Mook</a:t>
            </a:r>
            <a:r>
              <a:rPr lang="ar-SA" sz="1600" dirty="0">
                <a:cs typeface="+mj-cs"/>
              </a:rPr>
              <a:t>، المدير التنفيذي</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n-lt"/>
              </a:rPr>
              <a:t>Charles River Conservancy, Inc.</a:t>
            </a:r>
            <a:r>
              <a:rPr lang="ar-SA" sz="1600" b="1" dirty="0">
                <a:solidFill>
                  <a:schemeClr val="tx1"/>
                </a:solidFill>
                <a:cs typeface="+mj-cs"/>
              </a:rPr>
              <a:t>: </a:t>
            </a:r>
            <a:r>
              <a:rPr lang="fr-FR" sz="1600" dirty="0">
                <a:cs typeface="+mj-cs"/>
              </a:rPr>
              <a:t>Laura Jasinski</a:t>
            </a:r>
            <a:r>
              <a:rPr lang="ar-SA" sz="1600" dirty="0">
                <a:cs typeface="+mj-cs"/>
              </a:rPr>
              <a:t>، المديرة التنفيذية</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منظمة أمهات </a:t>
            </a:r>
            <a:r>
              <a:rPr lang="fr-FR" sz="1600" b="1" dirty="0">
                <a:solidFill>
                  <a:schemeClr val="tx1"/>
                </a:solidFill>
                <a:cs typeface="+mj-cs"/>
              </a:rPr>
              <a:t>Cambridge</a:t>
            </a:r>
            <a:r>
              <a:rPr lang="ar-SA" sz="1600" b="1" dirty="0">
                <a:solidFill>
                  <a:schemeClr val="tx1"/>
                </a:solidFill>
                <a:cs typeface="+mj-cs"/>
              </a:rPr>
              <a:t> في المقدمة</a:t>
            </a:r>
            <a:r>
              <a:rPr lang="ar-SA" sz="1600" dirty="0">
                <a:cs typeface="+mj-cs"/>
              </a:rPr>
              <a:t>: </a:t>
            </a:r>
            <a:r>
              <a:rPr lang="ar-SA" sz="1600" i="1" dirty="0">
                <a:cs typeface="+mj-cs"/>
              </a:rPr>
              <a:t>شاغر</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صندوق «</a:t>
            </a:r>
            <a:r>
              <a:rPr lang="en-US" sz="1600" b="1" dirty="0">
                <a:solidFill>
                  <a:schemeClr val="tx1"/>
                </a:solidFill>
                <a:cs typeface="+mj-cs"/>
              </a:rPr>
              <a:t>The People for Riverbend Park </a:t>
            </a:r>
            <a:r>
              <a:rPr lang="ar-SA" sz="1600" b="1" dirty="0">
                <a:solidFill>
                  <a:schemeClr val="tx1"/>
                </a:solidFill>
                <a:cs typeface="+mj-cs"/>
              </a:rPr>
              <a:t>»: </a:t>
            </a:r>
            <a:r>
              <a:rPr lang="fr-FR" sz="1600" dirty="0">
                <a:cs typeface="+mj-cs"/>
              </a:rPr>
              <a:t>Franziska "Fran" Amacher</a:t>
            </a:r>
            <a:r>
              <a:rPr lang="ar-SA" sz="1600" dirty="0">
                <a:cs typeface="+mj-cs"/>
              </a:rPr>
              <a:t>، وصية على الصندوق</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Lawrence Adkins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Sheila Headley-Burwell</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Steven Miller</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Thomas Leonard</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Denise Haynes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فرد: </a:t>
            </a:r>
            <a:r>
              <a:rPr lang="fr-FR" sz="1600" dirty="0">
                <a:cs typeface="+mj-cs"/>
              </a:rPr>
              <a:t>David English</a:t>
            </a:r>
            <a:endParaRPr lang="en-US" sz="1600" dirty="0">
              <a:solidFill>
                <a:schemeClr val="tx1"/>
              </a:solidFill>
              <a:latin typeface="Aptos Narrow"/>
              <a:cs typeface="+mj-cs"/>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564233" y="1737360"/>
            <a:ext cx="5034174"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j-cs"/>
              </a:rPr>
              <a:t> </a:t>
            </a:r>
            <a:r>
              <a:rPr lang="ar-SA" sz="1600" b="1" dirty="0">
                <a:solidFill>
                  <a:schemeClr val="tx1"/>
                </a:solidFill>
                <a:cs typeface="+mj-cs"/>
              </a:rPr>
              <a:t>الرئيسة المشاركة من المكتب التنفيذي لشؤون الطاقة والبيئة(</a:t>
            </a:r>
            <a:r>
              <a:rPr lang="en-US" sz="1600" b="1" dirty="0">
                <a:solidFill>
                  <a:schemeClr val="tx1"/>
                </a:solidFill>
                <a:cs typeface="+mj-cs"/>
              </a:rPr>
              <a:t>EEA</a:t>
            </a:r>
            <a:r>
              <a:rPr lang="ar-SA" sz="1600" b="1" dirty="0">
                <a:solidFill>
                  <a:schemeClr val="tx1"/>
                </a:solidFill>
                <a:cs typeface="+mj-cs"/>
              </a:rPr>
              <a:t>): </a:t>
            </a:r>
            <a:r>
              <a:rPr lang="fr-FR" sz="1600" dirty="0">
                <a:cs typeface="+mj-cs"/>
              </a:rPr>
              <a:t>María Belén Power</a:t>
            </a:r>
            <a:r>
              <a:rPr lang="ar-SA" sz="1600" dirty="0">
                <a:cs typeface="+mj-cs"/>
              </a:rPr>
              <a:t>، وكيلة وزارة العدالة البيئية والإنصاف</a:t>
            </a:r>
            <a:endParaRPr lang="en-US" sz="1600" dirty="0">
              <a:cs typeface="+mj-cs"/>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الرئيسة المشاركة من إدارة الحفظ والترفيه(</a:t>
            </a:r>
            <a:r>
              <a:rPr lang="en-US" sz="1600" b="1" dirty="0">
                <a:solidFill>
                  <a:schemeClr val="tx1"/>
                </a:solidFill>
                <a:cs typeface="+mj-cs"/>
              </a:rPr>
              <a:t>DCR</a:t>
            </a:r>
            <a:r>
              <a:rPr lang="ar-SA" sz="1600" b="1" dirty="0">
                <a:solidFill>
                  <a:schemeClr val="tx1"/>
                </a:solidFill>
                <a:cs typeface="+mj-cs"/>
              </a:rPr>
              <a:t>):</a:t>
            </a:r>
            <a:r>
              <a:rPr lang="fr-FR" sz="1600" dirty="0">
                <a:cs typeface="+mj-cs"/>
              </a:rPr>
              <a:t>Nicole LaChapelle</a:t>
            </a:r>
            <a:r>
              <a:rPr lang="ar-SA" sz="1600" dirty="0">
                <a:cs typeface="+mj-cs"/>
              </a:rPr>
              <a:t>، المفوضة</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مدير مكتب المناخ والصحة البيئية ضمن إدارة الصحة العامة، أو من ينوب عنه: </a:t>
            </a:r>
            <a:r>
              <a:rPr lang="fr-FR" sz="1600" dirty="0">
                <a:cs typeface="+mj-cs"/>
              </a:rPr>
              <a:t>Logan Bailey</a:t>
            </a:r>
            <a:r>
              <a:rPr lang="ar-SA" sz="1600" dirty="0">
                <a:cs typeface="+mj-cs"/>
              </a:rPr>
              <a:t>، عالم رئيسي، قسم علم السموم، مكتب المناخ والصحة البيئية، إدارة الصحة العامة</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تحالف </a:t>
            </a:r>
            <a:r>
              <a:rPr lang="fr-FR" sz="1600" b="1" dirty="0">
                <a:solidFill>
                  <a:schemeClr val="tx1"/>
                </a:solidFill>
                <a:cs typeface="+mj-cs"/>
              </a:rPr>
              <a:t>Cambridge</a:t>
            </a:r>
            <a:r>
              <a:rPr lang="ar-SA" sz="1600" b="1" dirty="0">
                <a:solidFill>
                  <a:schemeClr val="tx1"/>
                </a:solidFill>
                <a:cs typeface="+mj-cs"/>
              </a:rPr>
              <a:t> الصحي: </a:t>
            </a:r>
            <a:r>
              <a:rPr lang="fr-FR" sz="1600" dirty="0">
                <a:cs typeface="+mj-cs"/>
              </a:rPr>
              <a:t>Derrick Neal</a:t>
            </a:r>
            <a:r>
              <a:rPr lang="ar-SA" sz="1600" dirty="0">
                <a:cs typeface="+mj-cs"/>
              </a:rPr>
              <a:t>، رئيس مسؤولي الصحة العامة، مدينة </a:t>
            </a:r>
            <a:r>
              <a:rPr lang="fr-FR" sz="1600" dirty="0">
                <a:cs typeface="+mj-cs"/>
              </a:rPr>
              <a:t>Cambridge</a:t>
            </a:r>
            <a:endParaRPr lang="ar-SA" sz="1600" dirty="0">
              <a:cs typeface="+mj-cs"/>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هيئة إعادة تطوير </a:t>
            </a:r>
            <a:r>
              <a:rPr lang="fr-FR" sz="1600" b="1" dirty="0">
                <a:solidFill>
                  <a:schemeClr val="tx1"/>
                </a:solidFill>
                <a:cs typeface="+mj-cs"/>
              </a:rPr>
              <a:t>Cambridge</a:t>
            </a:r>
            <a:r>
              <a:rPr lang="ar-SA" sz="1600" b="1" dirty="0">
                <a:solidFill>
                  <a:schemeClr val="tx1"/>
                </a:solidFill>
                <a:cs typeface="+mj-cs"/>
              </a:rPr>
              <a:t>: </a:t>
            </a:r>
            <a:r>
              <a:rPr lang="fr-FR" sz="1600" dirty="0">
                <a:cs typeface="+mj-cs"/>
              </a:rPr>
              <a:t>Kyle Vangel</a:t>
            </a:r>
            <a:r>
              <a:rPr lang="ar-SA" sz="1600" dirty="0">
                <a:cs typeface="+mj-cs"/>
              </a:rPr>
              <a:t>، مدير المشاريع والتخطيط</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cs typeface="+mj-cs"/>
              </a:rPr>
              <a:t>فرع </a:t>
            </a:r>
            <a:r>
              <a:rPr lang="fr-FR" sz="1600" b="1" dirty="0">
                <a:solidFill>
                  <a:schemeClr val="tx1"/>
                </a:solidFill>
                <a:cs typeface="+mj-cs"/>
              </a:rPr>
              <a:t>Cambridge</a:t>
            </a:r>
            <a:r>
              <a:rPr lang="ar-SA" sz="1600" b="1" dirty="0">
                <a:solidFill>
                  <a:schemeClr val="tx1"/>
                </a:solidFill>
                <a:cs typeface="+mj-cs"/>
              </a:rPr>
              <a:t> للجمعية الوطنية للنهوض بالملونين(</a:t>
            </a:r>
            <a:r>
              <a:rPr lang="fr-FR" sz="1600" b="1" dirty="0">
                <a:solidFill>
                  <a:schemeClr val="tx1"/>
                </a:solidFill>
                <a:cs typeface="+mj-cs"/>
              </a:rPr>
              <a:t>NAACP</a:t>
            </a:r>
            <a:r>
              <a:rPr lang="ar-SA" sz="1600" b="1" dirty="0">
                <a:solidFill>
                  <a:schemeClr val="tx1"/>
                </a:solidFill>
                <a:cs typeface="+mj-cs"/>
              </a:rPr>
              <a:t>):</a:t>
            </a:r>
            <a:r>
              <a:rPr lang="fr-FR" sz="1600" dirty="0">
                <a:cs typeface="+mj-cs"/>
              </a:rPr>
              <a:t> Ken Reeves</a:t>
            </a:r>
            <a:r>
              <a:rPr lang="ar-SA" sz="1600" dirty="0">
                <a:cs typeface="+mj-cs"/>
              </a:rPr>
              <a:t>، الرئيس</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n-lt"/>
              </a:rPr>
              <a:t>Cambridge Black Pastors Alliance, Inc </a:t>
            </a:r>
            <a:r>
              <a:rPr lang="ar-SA" sz="1600" b="1" dirty="0">
                <a:solidFill>
                  <a:schemeClr val="tx1"/>
                </a:solidFill>
                <a:cs typeface="+mj-cs"/>
              </a:rPr>
              <a:t>: </a:t>
            </a:r>
            <a:r>
              <a:rPr lang="fr-FR" sz="1600" dirty="0">
                <a:cs typeface="+mj-cs"/>
              </a:rPr>
              <a:t>Jeremy D. Battle</a:t>
            </a:r>
            <a:r>
              <a:rPr lang="ar-SA" sz="1600" dirty="0">
                <a:cs typeface="+mj-cs"/>
              </a:rPr>
              <a:t>، قس، كنيسة </a:t>
            </a:r>
            <a:r>
              <a:rPr lang="fr-FR" sz="1600" dirty="0">
                <a:cs typeface="+mj-cs"/>
              </a:rPr>
              <a:t>Western Avenue </a:t>
            </a:r>
            <a:br>
              <a:rPr lang="ar-SA" sz="1600" dirty="0">
                <a:cs typeface="+mj-cs"/>
              </a:rPr>
            </a:br>
            <a:endParaRPr lang="en-US" sz="1600" dirty="0">
              <a:solidFill>
                <a:schemeClr val="tx1"/>
              </a:solidFill>
              <a:latin typeface="Aptos Narrow"/>
              <a:ea typeface="Calibri"/>
              <a:cs typeface="+mj-cs"/>
            </a:endParaRP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pPr algn="r" rtl="1"/>
            <a:r>
              <a:rPr lang="ar-SA" dirty="0">
                <a:latin typeface="Aptos Display" panose="020B0004020202020204" pitchFamily="34" charset="0"/>
              </a:rPr>
              <a:t>معايير فريق العمل </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955536" y="2097996"/>
            <a:ext cx="10786280" cy="4046107"/>
          </a:xfrm>
        </p:spPr>
        <p:txBody>
          <a:bodyPr vert="horz" lIns="0" tIns="45720" rIns="0" bIns="45720" rtlCol="0" anchor="t">
            <a:noAutofit/>
          </a:bodyPr>
          <a:lstStyle/>
          <a:p>
            <a:pPr marL="383540" lvl="1" algn="r" rtl="1">
              <a:lnSpc>
                <a:spcPct val="100000"/>
              </a:lnSpc>
              <a:spcBef>
                <a:spcPts val="400"/>
              </a:spcBef>
              <a:buClr>
                <a:srgbClr val="004B24"/>
              </a:buClr>
              <a:buFont typeface="Wingdings" panose="05000000000000000000" pitchFamily="2" charset="2"/>
              <a:buChar char="§"/>
            </a:pPr>
            <a:r>
              <a:rPr lang="ar-SA" sz="2000" dirty="0"/>
              <a:t>سيتم نشر جميع إخطارات الاجتماعات بشكل علني وفقًا لمتطلبات قانون الاجتماعات المفتوحة.</a:t>
            </a:r>
          </a:p>
          <a:p>
            <a:pPr marL="383540" lvl="1" algn="r" rtl="1">
              <a:lnSpc>
                <a:spcPct val="100000"/>
              </a:lnSpc>
              <a:spcBef>
                <a:spcPts val="400"/>
              </a:spcBef>
              <a:buClr>
                <a:srgbClr val="004B24"/>
              </a:buClr>
              <a:buFont typeface="Wingdings" panose="05000000000000000000" pitchFamily="2" charset="2"/>
              <a:buChar char="§"/>
            </a:pPr>
            <a:r>
              <a:rPr lang="ar-SA" sz="2000" dirty="0"/>
              <a:t>سيتم توزيع جداول الأعمال قبل 48 ساعة على الأقل، وستتضمن موضوعات نقاش واضحة.</a:t>
            </a:r>
          </a:p>
          <a:p>
            <a:pPr marL="383540" lvl="1" algn="r" rtl="1">
              <a:lnSpc>
                <a:spcPct val="100000"/>
              </a:lnSpc>
              <a:spcBef>
                <a:spcPts val="400"/>
              </a:spcBef>
              <a:buClr>
                <a:srgbClr val="004B24"/>
              </a:buClr>
              <a:buFont typeface="Wingdings" panose="05000000000000000000" pitchFamily="2" charset="2"/>
              <a:buChar char="§"/>
            </a:pPr>
            <a:r>
              <a:rPr lang="ar-SA" sz="2000" dirty="0"/>
              <a:t>سيتم إتاحة محاضر الاجتماعات للعامة خلال إطار زمني معقول.</a:t>
            </a:r>
          </a:p>
          <a:p>
            <a:pPr marL="383540" lvl="1" algn="r" rtl="1">
              <a:lnSpc>
                <a:spcPct val="100000"/>
              </a:lnSpc>
              <a:spcBef>
                <a:spcPts val="400"/>
              </a:spcBef>
              <a:buClr>
                <a:srgbClr val="004B24"/>
              </a:buClr>
              <a:buFont typeface="Wingdings" panose="05000000000000000000" pitchFamily="2" charset="2"/>
              <a:buChar char="§"/>
            </a:pPr>
            <a:r>
              <a:rPr lang="ar-SA" sz="2000" dirty="0"/>
              <a:t>لن تتم أي مداولات أو اتخاذ قرارات خارج الاجتماعات المعلنة علنًا.</a:t>
            </a:r>
          </a:p>
          <a:p>
            <a:pPr marL="383540" lvl="1" algn="r" rtl="1">
              <a:lnSpc>
                <a:spcPct val="100000"/>
              </a:lnSpc>
              <a:spcBef>
                <a:spcPts val="400"/>
              </a:spcBef>
              <a:buClr>
                <a:srgbClr val="004B24"/>
              </a:buClr>
              <a:buFont typeface="Wingdings" panose="05000000000000000000" pitchFamily="2" charset="2"/>
              <a:buChar char="§"/>
            </a:pPr>
            <a:r>
              <a:rPr lang="ar-SA" sz="2000" dirty="0"/>
              <a:t>سيستمع الأعضاء بانتباه واحترام لجميع المتحدثين، بما في ذلك تعليقات الجمهور.</a:t>
            </a:r>
          </a:p>
          <a:p>
            <a:pPr marL="383540" lvl="1" algn="r" rtl="1">
              <a:lnSpc>
                <a:spcPct val="100000"/>
              </a:lnSpc>
              <a:spcBef>
                <a:spcPts val="400"/>
              </a:spcBef>
              <a:buClr>
                <a:srgbClr val="004B24"/>
              </a:buClr>
              <a:buFont typeface="Wingdings" panose="05000000000000000000" pitchFamily="2" charset="2"/>
              <a:buChar char="§"/>
            </a:pPr>
            <a:r>
              <a:rPr lang="ar-SA" sz="2000" dirty="0"/>
              <a:t>سيتم التعبير عن الاختلافات بشكل بنّاء مع التركيز على الأفكار بدلًا من الأفراد.</a:t>
            </a:r>
          </a:p>
          <a:p>
            <a:pPr marL="383540" lvl="1" algn="r" rtl="1">
              <a:lnSpc>
                <a:spcPct val="100000"/>
              </a:lnSpc>
              <a:spcBef>
                <a:spcPts val="400"/>
              </a:spcBef>
              <a:buClr>
                <a:srgbClr val="004B24"/>
              </a:buClr>
              <a:buFont typeface="Wingdings" panose="05000000000000000000" pitchFamily="2" charset="2"/>
              <a:buChar char="§"/>
            </a:pPr>
            <a:r>
              <a:rPr lang="ar-SA" sz="2000" dirty="0"/>
              <a:t>سيتم تقليل المقاطعات لضمان مشاركة عادلة من قبل الرؤساء المشاركين.</a:t>
            </a:r>
          </a:p>
          <a:p>
            <a:pPr marL="383540" lvl="1" algn="r" rtl="1">
              <a:lnSpc>
                <a:spcPct val="100000"/>
              </a:lnSpc>
              <a:spcBef>
                <a:spcPts val="400"/>
              </a:spcBef>
              <a:buClr>
                <a:srgbClr val="004B24"/>
              </a:buClr>
              <a:buFont typeface="Wingdings" panose="05000000000000000000" pitchFamily="2" charset="2"/>
              <a:buChar char="§"/>
            </a:pPr>
            <a:r>
              <a:rPr lang="ar-SA" sz="2000" dirty="0"/>
              <a:t>سيتم تخصيص وقت لتعليقات الجمهور مع إرشادات واضحة بشأن المدة والشكل.</a:t>
            </a:r>
          </a:p>
          <a:p>
            <a:pPr marL="383540" lvl="1" algn="r" rtl="1">
              <a:lnSpc>
                <a:spcPct val="100000"/>
              </a:lnSpc>
              <a:spcBef>
                <a:spcPts val="400"/>
              </a:spcBef>
              <a:buClr>
                <a:srgbClr val="004B24"/>
              </a:buClr>
              <a:buFont typeface="Wingdings" panose="05000000000000000000" pitchFamily="2" charset="2"/>
              <a:buChar char="§"/>
            </a:pPr>
            <a:r>
              <a:rPr lang="ar-SA" sz="2000" dirty="0"/>
              <a:t>سيأخذ الأعضاء مدخلات الجمهور بعين الاعتبار كجزء من عملية اتخاذ القرار.</a:t>
            </a:r>
            <a:endParaRPr lang="en-US" sz="2400" dirty="0">
              <a:solidFill>
                <a:srgbClr val="FF0000"/>
              </a:solidFill>
              <a:highlight>
                <a:srgbClr val="FFFF00"/>
              </a:highlight>
              <a:latin typeface="Aptos Narrow" panose="020B0004020202020204" pitchFamily="34" charset="0"/>
              <a:ea typeface="Calibri"/>
              <a:cs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pPr algn="r" rtl="1"/>
            <a:r>
              <a:rPr lang="ar-SA" dirty="0">
                <a:latin typeface="Aptos Display"/>
              </a:rPr>
              <a:t>معايير فريق العمل (متابعة) </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855212" y="1894578"/>
            <a:ext cx="10990996" cy="4398674"/>
          </a:xfrm>
        </p:spPr>
        <p:txBody>
          <a:bodyPr vert="horz" lIns="0" tIns="45720" rIns="0" bIns="45720" rtlCol="0" anchor="t">
            <a:noAutofit/>
          </a:bodyPr>
          <a:lstStyle/>
          <a:p>
            <a:pPr marL="383540" lvl="1" algn="r" rtl="1">
              <a:buClr>
                <a:srgbClr val="004B24"/>
              </a:buClr>
              <a:buFont typeface="Wingdings" panose="05000000000000000000" pitchFamily="2" charset="2"/>
              <a:buChar char="§"/>
            </a:pPr>
            <a:r>
              <a:rPr lang="ar-SA" sz="2200" dirty="0">
                <a:solidFill>
                  <a:schemeClr val="tx1"/>
                </a:solidFill>
                <a:latin typeface="Aptos Narrow"/>
              </a:rPr>
              <a:t>سيتم توفير الوصول اللغوي والتسهيلات لضمان مشاركة شاملة.</a:t>
            </a:r>
          </a:p>
          <a:p>
            <a:pPr marL="383540" lvl="1" algn="r" rtl="1">
              <a:buClr>
                <a:srgbClr val="004B24"/>
              </a:buClr>
              <a:buFont typeface="Wingdings" panose="05000000000000000000" pitchFamily="2" charset="2"/>
              <a:buChar char="§"/>
            </a:pPr>
            <a:r>
              <a:rPr lang="ar-SA" sz="2200" dirty="0">
                <a:solidFill>
                  <a:schemeClr val="tx1"/>
                </a:solidFill>
                <a:latin typeface="Aptos Narrow"/>
              </a:rPr>
              <a:t>ستُعقد الاجتماعات في مواقع يسهل الوصول إليها و/أو بشكل افتراضي لتلبية الاحتياجات المتنوعة.</a:t>
            </a:r>
          </a:p>
          <a:p>
            <a:pPr marL="383540" lvl="1" algn="r" rtl="1">
              <a:buClr>
                <a:srgbClr val="004B24"/>
              </a:buClr>
              <a:buFont typeface="Wingdings" panose="05000000000000000000" pitchFamily="2" charset="2"/>
              <a:buChar char="§"/>
            </a:pPr>
            <a:r>
              <a:rPr lang="ar-SA" sz="2200" dirty="0">
                <a:solidFill>
                  <a:schemeClr val="tx1"/>
                </a:solidFill>
                <a:latin typeface="Aptos Narrow"/>
              </a:rPr>
              <a:t>سيتم مشاركة المواد بلغة مبسطة ومترجمة.</a:t>
            </a:r>
          </a:p>
          <a:p>
            <a:pPr marL="383540" lvl="1" algn="r" rtl="1">
              <a:buClr>
                <a:srgbClr val="004B24"/>
              </a:buClr>
              <a:buFont typeface="Wingdings" panose="05000000000000000000" pitchFamily="2" charset="2"/>
              <a:buChar char="§"/>
            </a:pPr>
            <a:r>
              <a:rPr lang="ar-SA" sz="2200" dirty="0">
                <a:solidFill>
                  <a:schemeClr val="tx1"/>
                </a:solidFill>
                <a:latin typeface="Aptos Narrow"/>
              </a:rPr>
              <a:t>سيسعى الأعضاء إلى إبراز أصوات المجتمعات المتأثرة بشكل مباشر والمهمشة تاريخيًا.</a:t>
            </a:r>
          </a:p>
          <a:p>
            <a:pPr marL="383540" lvl="1" algn="r" rtl="1">
              <a:buClr>
                <a:srgbClr val="004B24"/>
              </a:buClr>
              <a:buFont typeface="Wingdings" panose="05000000000000000000" pitchFamily="2" charset="2"/>
              <a:buChar char="§"/>
            </a:pPr>
            <a:r>
              <a:rPr lang="ar-SA" sz="2200" dirty="0">
                <a:solidFill>
                  <a:schemeClr val="tx1"/>
                </a:solidFill>
                <a:latin typeface="Aptos Narrow"/>
              </a:rPr>
              <a:t>سيقوم الأعضاء بمراجعة المواد مسبقًا والاستعداد للمشاركة بشكل مدروس.</a:t>
            </a:r>
          </a:p>
          <a:p>
            <a:pPr marL="383540" lvl="1" algn="r" rtl="1">
              <a:buClr>
                <a:srgbClr val="004B24"/>
              </a:buClr>
              <a:buFont typeface="Wingdings" panose="05000000000000000000" pitchFamily="2" charset="2"/>
              <a:buChar char="§"/>
            </a:pPr>
            <a:r>
              <a:rPr lang="ar-SA" sz="2200" dirty="0">
                <a:solidFill>
                  <a:schemeClr val="tx1"/>
                </a:solidFill>
                <a:latin typeface="Aptos Narrow"/>
              </a:rPr>
              <a:t>يُتوقع الالتزام بالحضور والانضباط في المواعيد؛ وعلى الأعضاء إخطار الرؤساء المشاركين مسبقًا إذا تعذر عليهم الحضور. يمكن للأعضاء إرسال شخص للحضور بصفة عامة، لكن هذا الشخص لا يمتلك حق التصويت أو صفة رسمية داخل فريق العمل.</a:t>
            </a:r>
          </a:p>
          <a:p>
            <a:pPr marL="383540" lvl="1" algn="r" rtl="1">
              <a:buClr>
                <a:srgbClr val="004B24"/>
              </a:buClr>
              <a:buFont typeface="Wingdings" panose="05000000000000000000" pitchFamily="2" charset="2"/>
              <a:buChar char="§"/>
            </a:pPr>
            <a:r>
              <a:rPr lang="ar-SA" sz="2200" dirty="0">
                <a:solidFill>
                  <a:schemeClr val="tx1"/>
                </a:solidFill>
                <a:latin typeface="Aptos Narrow"/>
              </a:rPr>
              <a:t>سيتم الإفصاح عن تضارب المصالح وإدارته وفقًا للإرشادات المعمول بها.</a:t>
            </a:r>
          </a:p>
          <a:p>
            <a:pPr marL="383540" lvl="1" algn="r" rtl="1">
              <a:buClr>
                <a:srgbClr val="004B24"/>
              </a:buClr>
              <a:buFont typeface="Wingdings" panose="05000000000000000000" pitchFamily="2" charset="2"/>
              <a:buChar char="§"/>
            </a:pPr>
            <a:r>
              <a:rPr lang="ar-SA" sz="2200" dirty="0">
                <a:solidFill>
                  <a:schemeClr val="tx1"/>
                </a:solidFill>
                <a:latin typeface="Aptos Narrow"/>
              </a:rPr>
              <a:t>سيتم إعادة النظر في المعايير بشكل دوري لتعكس الاحتياجات المتطورة والملاحظات.</a:t>
            </a:r>
          </a:p>
          <a:p>
            <a:pPr marL="383540" lvl="1" algn="r" rtl="1">
              <a:buClr>
                <a:srgbClr val="004B24"/>
              </a:buClr>
              <a:buFont typeface="Wingdings" panose="05000000000000000000" pitchFamily="2" charset="2"/>
              <a:buChar char="§"/>
            </a:pPr>
            <a:r>
              <a:rPr lang="ar-SA" sz="2200" dirty="0">
                <a:solidFill>
                  <a:schemeClr val="tx1"/>
                </a:solidFill>
                <a:latin typeface="Aptos Narrow"/>
              </a:rPr>
              <a:t>يُشجَّع الأعضاء على اقتراح تحسينات على إجراءات الاجتماعات وإمكانية الوصول.</a:t>
            </a:r>
            <a:endParaRPr lang="en-US" sz="2200" dirty="0">
              <a:solidFill>
                <a:schemeClr val="tx1"/>
              </a:solidFill>
              <a:latin typeface="Aptos Narrow"/>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pPr algn="r" rtl="1"/>
            <a:r>
              <a:rPr lang="ar-SA" dirty="0">
                <a:latin typeface="Aptos Display"/>
                <a:cs typeface="Arial"/>
              </a:rPr>
              <a:t>جدول الأعمال </a:t>
            </a:r>
            <a:endParaRPr lang="en-US" dirty="0">
              <a:latin typeface="Aptos Display"/>
              <a:cs typeface="Arial"/>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1177813" y="18841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الترحيب ونداء الأسماء (الوقت المقترح: 10 دقائق)</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مراجعة محضر الاجتماع رقم 8 بتاريخ 18 مارس [تصويت] (الوقت المقترح: 5 دقائق)</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مراجعة نتائج مجموعات التركيز (الوقت المقترح: 15 دقيقة)</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مراجعة ومناقشة مسودة التوصيات المحدثة للنشر العام [تصويت] (الوقت المقترح: 40 دقيقة)</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مراجعة منشور التوعية لجلسة الاستماع العامة [تصويت] (الوقت المقترح: 10 دقائق)</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مراجعة ومناقشة مسودة الاستبيان [تصويت] (الوقت المقترح: 20 دقيقة)</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الجدول الزمني لفريق العمل للمضي قدمًا (الوقت المقترح: 15 دقيقة)</a:t>
            </a:r>
          </a:p>
          <a:p>
            <a:pPr marL="457200" indent="-457200" algn="r" rtl="1">
              <a:buFont typeface="Calibri" panose="020F0502020204030204" pitchFamily="34" charset="0"/>
              <a:buAutoNum type="arabicPeriod"/>
            </a:pPr>
            <a:r>
              <a:rPr lang="ar-SA" sz="2400" dirty="0">
                <a:solidFill>
                  <a:schemeClr val="tx1"/>
                </a:solidFill>
                <a:highlight>
                  <a:srgbClr val="FFFFFF"/>
                </a:highlight>
                <a:latin typeface="Aptos Narrow"/>
                <a:ea typeface="Calibri Light"/>
              </a:rPr>
              <a:t>اختتام الاجتماع [تصويت] (الوقت المقترح: 5 دقائق)</a:t>
            </a: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25CD-5EA1-9E63-6B45-931DC51BE900}"/>
              </a:ext>
            </a:extLst>
          </p:cNvPr>
          <p:cNvSpPr>
            <a:spLocks noGrp="1"/>
          </p:cNvSpPr>
          <p:nvPr>
            <p:ph type="title"/>
          </p:nvPr>
        </p:nvSpPr>
        <p:spPr/>
        <p:txBody>
          <a:bodyPr/>
          <a:lstStyle/>
          <a:p>
            <a:pPr algn="r" rtl="1"/>
            <a:r>
              <a:rPr lang="ar-SA" dirty="0">
                <a:latin typeface="Aptos Display"/>
                <a:ea typeface="Calibri Light"/>
                <a:cs typeface="Calibri Light"/>
              </a:rPr>
              <a:t>هدف اجتماع اليوم </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3793A59-1EF2-1A57-EA52-34456FA03BD9}"/>
              </a:ext>
            </a:extLst>
          </p:cNvPr>
          <p:cNvSpPr>
            <a:spLocks noGrp="1"/>
          </p:cNvSpPr>
          <p:nvPr>
            <p:ph idx="1"/>
          </p:nvPr>
        </p:nvSpPr>
        <p:spPr>
          <a:xfrm>
            <a:off x="1097280" y="2143761"/>
            <a:ext cx="10513483" cy="3810000"/>
          </a:xfrm>
        </p:spPr>
        <p:txBody>
          <a:bodyPr vert="horz" lIns="0" tIns="45720" rIns="0" bIns="45720" rtlCol="0" anchor="t">
            <a:noAutofit/>
          </a:bodyPr>
          <a:lstStyle/>
          <a:p>
            <a:pPr marL="742950" indent="-742950" algn="r" rtl="1">
              <a:buAutoNum type="arabicPeriod"/>
            </a:pPr>
            <a:r>
              <a:rPr lang="ar-SA" sz="2800" dirty="0"/>
              <a:t>مراجعة والتصويت على مسودة التوصيات للنشر العام</a:t>
            </a:r>
          </a:p>
          <a:p>
            <a:pPr marL="742950" indent="-742950" algn="r" rtl="1">
              <a:buAutoNum type="arabicPeriod"/>
            </a:pPr>
            <a:r>
              <a:rPr lang="ar-SA" sz="2800" dirty="0"/>
              <a:t>مناقشة سبل المشاركة والتواصل لجلسات الاستماع العامة القادمة</a:t>
            </a:r>
          </a:p>
          <a:p>
            <a:pPr marL="742950" indent="-742950" algn="r" rtl="1">
              <a:buAutoNum type="arabicPeriod"/>
            </a:pPr>
            <a:r>
              <a:rPr lang="ar-SA" sz="2800" dirty="0"/>
              <a:t>مراجعة والتصويت على الاستبيان لجمع الملاحظات حول مسودة التوصيات</a:t>
            </a:r>
            <a:endParaRPr lang="en-US" dirty="0">
              <a:latin typeface="Calibri" panose="020F0502020204030204"/>
              <a:ea typeface="Calibri"/>
              <a:cs typeface="Calibri"/>
            </a:endParaRPr>
          </a:p>
        </p:txBody>
      </p:sp>
    </p:spTree>
    <p:extLst>
      <p:ext uri="{BB962C8B-B14F-4D97-AF65-F5344CB8AC3E}">
        <p14:creationId xmlns:p14="http://schemas.microsoft.com/office/powerpoint/2010/main" val="38770490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99ac1d4-ca39-4946-aa46-a9cdf037dbb3" xsi:nil="true"/>
    <lcf76f155ced4ddcb4097134ff3c332f xmlns="cfac202d-5dfe-4943-8fc4-9115dd8079c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14" ma:contentTypeDescription="Create a new document." ma:contentTypeScope="" ma:versionID="2fea115a275ac8d6f430b672391ff4cb">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e4fbdf1cc72f0db62e371ff3d987557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5706e644-e941-40e6-a9f7-79db2ae58d56}" ma:internalName="TaxCatchAll" ma:showField="CatchAllData" ma:web="699ac1d4-ca39-4946-aa46-a9cdf037db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F6FF82-FE7A-41E4-9095-CE55FAD4DF43}">
  <ds:schemaRefs>
    <ds:schemaRef ds:uri="http://www.w3.org/XML/1998/namespace"/>
    <ds:schemaRef ds:uri="699ac1d4-ca39-4946-aa46-a9cdf037dbb3"/>
    <ds:schemaRef ds:uri="http://schemas.openxmlformats.org/package/2006/metadata/core-properties"/>
    <ds:schemaRef ds:uri="http://schemas.microsoft.com/office/2006/metadata/properties"/>
    <ds:schemaRef ds:uri="http://purl.org/dc/dcmitype/"/>
    <ds:schemaRef ds:uri="http://schemas.microsoft.com/office/2006/documentManagement/types"/>
    <ds:schemaRef ds:uri="http://purl.org/dc/terms/"/>
    <ds:schemaRef ds:uri="http://schemas.microsoft.com/office/infopath/2007/PartnerControls"/>
    <ds:schemaRef ds:uri="cfac202d-5dfe-4943-8fc4-9115dd8079c4"/>
    <ds:schemaRef ds:uri="http://purl.org/dc/elements/1.1/"/>
  </ds:schemaRefs>
</ds:datastoreItem>
</file>

<file path=customXml/itemProps2.xml><?xml version="1.0" encoding="utf-8"?>
<ds:datastoreItem xmlns:ds="http://schemas.openxmlformats.org/officeDocument/2006/customXml" ds:itemID="{8DF1B4A7-2522-4C55-B0CA-8B68D827813E}">
  <ds:schemaRefs>
    <ds:schemaRef ds:uri="http://schemas.microsoft.com/sharepoint/v3/contenttype/forms"/>
  </ds:schemaRefs>
</ds:datastoreItem>
</file>

<file path=customXml/itemProps3.xml><?xml version="1.0" encoding="utf-8"?>
<ds:datastoreItem xmlns:ds="http://schemas.openxmlformats.org/officeDocument/2006/customXml" ds:itemID="{57AE34AE-2DF3-4E76-8910-A3355585DBCC}">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77</TotalTime>
  <Words>1473</Words>
  <Application>Microsoft Office PowerPoint</Application>
  <PresentationFormat>Widescreen</PresentationFormat>
  <Paragraphs>144</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Aptos Display</vt:lpstr>
      <vt:lpstr>Aptos Narrow</vt:lpstr>
      <vt:lpstr>Arial</vt:lpstr>
      <vt:lpstr>Calibri</vt:lpstr>
      <vt:lpstr>Calibri Light</vt:lpstr>
      <vt:lpstr>Wingdings</vt:lpstr>
      <vt:lpstr>Wingdings,Sans-Serif</vt:lpstr>
      <vt:lpstr>Retrospect</vt:lpstr>
      <vt:lpstr>فريق عمل نهر Charles River حول الوصول العادل إلى النهر</vt:lpstr>
      <vt:lpstr>خدمات الترجمة الفورية</vt:lpstr>
      <vt:lpstr>إشعار بالتسجيل</vt:lpstr>
      <vt:lpstr>لوجستيات Zoom </vt:lpstr>
      <vt:lpstr>نداء الأسماء</vt:lpstr>
      <vt:lpstr>معايير فريق العمل </vt:lpstr>
      <vt:lpstr>معايير فريق العمل (متابعة) </vt:lpstr>
      <vt:lpstr>جدول الأعمال </vt:lpstr>
      <vt:lpstr>هدف اجتماع اليوم </vt:lpstr>
      <vt:lpstr>مراجعة محضر الاجتماع رقم 8 بتاريخ 18  مارس[تصويت] </vt:lpstr>
      <vt:lpstr>مراجعة نتائج مجموعات التركيز </vt:lpstr>
      <vt:lpstr>مراجعة نتائج مجموعات التركيز (متابعة) </vt:lpstr>
      <vt:lpstr>نظرة عامة على الجدول الزمني حتى شهر يونيو</vt:lpstr>
      <vt:lpstr>مناقشة مسودة التوصيات للنشر العام</vt:lpstr>
      <vt:lpstr>مراجعة منشور جلسة الاستماع العامة </vt:lpstr>
      <vt:lpstr>مسودة أسئلة الاستبيان </vt:lpstr>
      <vt:lpstr>على مدار الشهر المقبل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Translation Staff 8</cp:lastModifiedBy>
  <cp:revision>18</cp:revision>
  <dcterms:created xsi:type="dcterms:W3CDTF">2025-11-26T14:59:35Z</dcterms:created>
  <dcterms:modified xsi:type="dcterms:W3CDTF">2026-04-23T15:41:14Z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y fmtid="{D5CDD505-2E9C-101B-9397-08002B2CF9AE}" pid="3" name="MediaServiceImageTags">
    <vt:lpwstr/>
  </property>
</Properties>
</file>