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25" r:id="rId14"/>
    <p:sldId id="339" r:id="rId15"/>
    <p:sldId id="340" r:id="rId16"/>
    <p:sldId id="328" r:id="rId17"/>
    <p:sldId id="337" r:id="rId18"/>
    <p:sldId id="319" r:id="rId19"/>
    <p:sldId id="336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03A02-B8C9-F9B2-D3D3-61C44C3AA8B6}" v="6" dt="2026-04-13T21:43:32.038"/>
    <p1510:client id="{24DA9C91-178B-F312-4AF3-424245C6EC10}" v="538" dt="2026-04-15T14:19:52.876"/>
    <p1510:client id="{4C700CB9-A50A-046C-6955-56F6E476DA7A}" v="340" dt="2026-04-13T19:18:01.769"/>
    <p1510:client id="{519106B5-62A4-3328-27D5-A9A082550FD1}" v="1" dt="2026-04-15T13:36:46.842"/>
    <p1510:client id="{61156D97-47E5-EA4B-6A5F-6BE9FF79C696}" v="295" dt="2026-04-14T01:24:11.035"/>
    <p1510:client id="{723E7F6C-879B-AEBF-8EC1-7A83337D11E1}" v="313" dt="2026-04-13T20:26:02.721"/>
    <p1510:client id="{766B5652-BD69-C0CC-52DB-96BB64BD7361}" v="22" dt="2026-04-14T12:04:34.235"/>
    <p1510:client id="{877B749C-2D3B-D118-DD63-637D81921158}" v="1" dt="2026-04-14T19:42:11.698"/>
    <p1510:client id="{99401265-9C96-EE38-AEBE-BD1BC89E33EE}" v="123" dt="2026-04-14T19:53:40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9531" autoAdjust="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查尔斯河（Charles River）</a:t>
            </a:r>
            <a:br>
              <a:rPr lang="en-US" alt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公平河岸通行工作组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zh-CN" sz="2800" cap="none">
                <a:solidFill>
                  <a:srgbClr val="004B24"/>
                </a:solidFill>
                <a:latin typeface="Arial"/>
                <a:ea typeface="SimSun"/>
                <a:cs typeface="Arial"/>
              </a:rPr>
              <a:t>第9次会议 | 2026年4月15日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审议3月18日第四次会议纪要[表决]。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修订情况？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+mn-lt"/>
                <a:ea typeface="+mn-ea"/>
                <a:cs typeface="Calibri Light"/>
              </a:rPr>
              <a:t>焦点小组成果回顾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F76FE-08CC-C96F-D7B9-3E5CAFE5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553" y="1886692"/>
            <a:ext cx="3798570" cy="695642"/>
          </a:xfrm>
        </p:spPr>
        <p:txBody>
          <a:bodyPr>
            <a:normAutofit/>
          </a:bodyPr>
          <a:lstStyle/>
          <a:p>
            <a:r>
              <a:rPr lang="zh-CN" sz="2400" b="1">
                <a:cs typeface="Calibri"/>
              </a:rPr>
              <a:t>外展与策略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4E141-D951-4411-8AF9-9B1311188C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571751"/>
            <a:ext cx="4821342" cy="3378200"/>
          </a:xfrm>
        </p:spPr>
        <p:txBody>
          <a:bodyPr vert="horz" lIns="0" tIns="45720" rIns="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zh-CN" dirty="0">
                <a:cs typeface="Calibri" panose="020F0502020204030204"/>
              </a:rPr>
              <a:t>短信和电话通知。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zh-CN" dirty="0">
                <a:cs typeface="Calibri" panose="020F0502020204030204"/>
              </a:rPr>
              <a:t>远程参与选项。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zh-CN" dirty="0">
                <a:cs typeface="Calibri" panose="020F0502020204030204"/>
              </a:rPr>
              <a:t>通过学校、当地电视频道、广播电台及新闻媒体（如Cambridge Day等）发布通知。 </a:t>
            </a:r>
            <a:br>
              <a:rPr lang="zh-CN" dirty="0">
                <a:cs typeface="Calibri" panose="020F0502020204030204"/>
              </a:rPr>
            </a:br>
            <a:r>
              <a:rPr lang="zh-CN" i="1" dirty="0">
                <a:cs typeface="Calibri" panose="020F0502020204030204"/>
              </a:rPr>
              <a:t>*信息传播不应完全依赖</a:t>
            </a:r>
            <a:r>
              <a:rPr lang="zh-CN" altLang="en-US" i="1" dirty="0">
                <a:cs typeface="Calibri" panose="020F0502020204030204"/>
              </a:rPr>
              <a:t>于</a:t>
            </a:r>
            <a:r>
              <a:rPr lang="zh-CN" i="1" dirty="0">
                <a:cs typeface="Calibri" panose="020F0502020204030204"/>
              </a:rPr>
              <a:t>技术。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zh-CN" dirty="0">
                <a:cs typeface="Calibri" panose="020F0502020204030204"/>
              </a:rPr>
              <a:t>灵活的参与时间。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zh-CN" altLang="en-US" dirty="0">
                <a:cs typeface="Calibri" panose="020F0502020204030204"/>
              </a:rPr>
              <a:t>建立集中分享</a:t>
            </a:r>
            <a:r>
              <a:rPr lang="en-US" altLang="zh-CN" dirty="0">
                <a:cs typeface="Calibri" panose="020F0502020204030204"/>
              </a:rPr>
              <a:t>Cambridge</a:t>
            </a:r>
            <a:r>
              <a:rPr lang="zh-CN" altLang="en-US" dirty="0">
                <a:cs typeface="Calibri" panose="020F0502020204030204"/>
              </a:rPr>
              <a:t>最新动态的平台。</a:t>
            </a:r>
            <a:endParaRPr lang="en-US" dirty="0"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cs typeface="Calibri" panose="020F050202020403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74EE942-8660-C8E1-E085-00A707DDEB3C}"/>
              </a:ext>
            </a:extLst>
          </p:cNvPr>
          <p:cNvSpPr txBox="1">
            <a:spLocks/>
          </p:cNvSpPr>
          <p:nvPr/>
        </p:nvSpPr>
        <p:spPr>
          <a:xfrm>
            <a:off x="6248880" y="1891200"/>
            <a:ext cx="5260788" cy="37321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altLang="en-US" dirty="0">
                <a:cs typeface="Calibri" panose="020F0502020204030204"/>
              </a:rPr>
              <a:t>创建及时更新且位置固定的中心列表，方便大家随时查阅。</a:t>
            </a:r>
            <a:endParaRPr lang="zh-CN" dirty="0"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dirty="0">
                <a:cs typeface="Calibri" panose="020F0502020204030204"/>
              </a:rPr>
              <a:t>在居民信箱内/周围或门上张贴宣传单。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dirty="0">
                <a:cs typeface="Calibri" panose="020F0502020204030204"/>
              </a:rPr>
              <a:t>DCR在活动中展示更多内容。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dirty="0">
                <a:cs typeface="Calibri" panose="020F0502020204030204"/>
              </a:rPr>
              <a:t>与Cambridge市政府合作推广活动。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dirty="0">
                <a:cs typeface="Calibri" panose="020F0502020204030204"/>
              </a:rPr>
              <a:t>提前几个月反复发送通知，使大家能做好相应准备。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zh-CN" dirty="0">
                <a:cs typeface="Calibri" panose="020F0502020204030204"/>
              </a:rPr>
              <a:t>利用公告栏分享最新动态（如WBZ公告栏）。</a:t>
            </a:r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884-6569-BFC3-8176-C6E00D8E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8FDF-DF5E-1671-233D-9A57D241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焦点小组成果回顾（续）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BBA0F-F84C-CFCC-44D6-247335B41A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FA4A4-AFA9-C5ED-FBFC-474EF3C10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94647" y="1839702"/>
            <a:ext cx="4500880" cy="776922"/>
          </a:xfrm>
        </p:spPr>
        <p:txBody>
          <a:bodyPr>
            <a:normAutofit/>
          </a:bodyPr>
          <a:lstStyle/>
          <a:p>
            <a:r>
              <a:rPr lang="zh-CN" sz="2400" b="1">
                <a:latin typeface="Aptos Narrow"/>
                <a:ea typeface="SimSun"/>
                <a:cs typeface="Calibri"/>
              </a:rPr>
              <a:t>兴趣活动</a:t>
            </a:r>
            <a:endParaRPr lang="zh-CN" sz="2400" b="1" dirty="0">
              <a:latin typeface="Aptos Narrow"/>
              <a:ea typeface="SimSun"/>
              <a:cs typeface="Calibri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60F902A-E605-ADC4-EED8-F4D715E41064}"/>
              </a:ext>
            </a:extLst>
          </p:cNvPr>
          <p:cNvSpPr txBox="1">
            <a:spLocks/>
          </p:cNvSpPr>
          <p:nvPr/>
        </p:nvSpPr>
        <p:spPr>
          <a:xfrm>
            <a:off x="958205" y="2581049"/>
            <a:ext cx="500125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宗教与文化项目。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能和家人一起散步。 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儿童游乐空间。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和家人一起野餐、社区烧烤。 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游泳池和水上活动。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400" dirty="0">
                <a:latin typeface="Aptos Narrow"/>
                <a:ea typeface="SimSun" panose="020F0502020204030204"/>
                <a:cs typeface="Calibri" panose="020F0502020204030204"/>
              </a:rPr>
              <a:t>增强社会凝聚力的活动。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34BF1D7-70BA-F5B7-B507-E36A6A052345}"/>
              </a:ext>
            </a:extLst>
          </p:cNvPr>
          <p:cNvSpPr txBox="1">
            <a:spLocks/>
          </p:cNvSpPr>
          <p:nvPr/>
        </p:nvSpPr>
        <p:spPr>
          <a:xfrm>
            <a:off x="6691207" y="1839702"/>
            <a:ext cx="5019040" cy="76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sz="2400" b="1">
                <a:latin typeface="Aptos Narrow"/>
                <a:ea typeface="SimSun"/>
                <a:cs typeface="Calibri"/>
              </a:rPr>
              <a:t>其他值得注意的反馈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31F1D7-2F57-DC82-F17C-F235572E0077}"/>
              </a:ext>
            </a:extLst>
          </p:cNvPr>
          <p:cNvSpPr txBox="1">
            <a:spLocks/>
          </p:cNvSpPr>
          <p:nvPr/>
        </p:nvSpPr>
        <p:spPr>
          <a:xfrm>
            <a:off x="5993832" y="2611529"/>
            <a:ext cx="5716415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200" dirty="0">
                <a:latin typeface="Aptos Narrow"/>
                <a:ea typeface="SimSun" panose="020F0502020204030204"/>
                <a:cs typeface="Calibri" panose="020F0502020204030204"/>
              </a:rPr>
              <a:t>让边缘化群体能够和其他人一样同时了解并掌握信息。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200" dirty="0">
                <a:latin typeface="Aptos Narrow"/>
                <a:ea typeface="SimSun" panose="020F0502020204030204"/>
                <a:cs typeface="Calibri" panose="020F0502020204030204"/>
              </a:rPr>
              <a:t>需要建立与DCR、市政府和其他机构保持沟通和协调的机制，获取信息和最新动态。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zh-CN" sz="2200" dirty="0">
                <a:latin typeface="Aptos Narrow"/>
                <a:ea typeface="SimSun" panose="020F0502020204030204"/>
                <a:cs typeface="Calibri" panose="020F0502020204030204"/>
              </a:rPr>
              <a:t>有些人不知道自己是否应该或能够对此事发表意见，我们应该如何组织信息，让人们意识到此事与他们息息相关。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913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20822"/>
            <a:ext cx="9647254" cy="184846"/>
            <a:chOff x="1093416" y="3431606"/>
            <a:chExt cx="10068839" cy="216595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145898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1900878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546430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04833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29006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19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57016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b="1" dirty="0">
                <a:solidFill>
                  <a:srgbClr val="00B050"/>
                </a:solidFill>
                <a:ea typeface="Calibri"/>
                <a:cs typeface="Calibri"/>
              </a:rPr>
              <a:t>最终报告截止日期：</a:t>
            </a:r>
            <a:endParaRPr lang="en-US" altLang="zh-CN" b="1" dirty="0">
              <a:solidFill>
                <a:srgbClr val="00B050"/>
              </a:solidFill>
              <a:ea typeface="Calibri"/>
              <a:cs typeface="Calibri"/>
            </a:endParaRPr>
          </a:p>
          <a:p>
            <a:pPr algn="ctr"/>
            <a:r>
              <a:rPr lang="en-US" altLang="zh-CN" b="1" dirty="0">
                <a:solidFill>
                  <a:srgbClr val="00B050"/>
                </a:solidFill>
                <a:ea typeface="Calibri"/>
                <a:cs typeface="Calibri"/>
              </a:rPr>
              <a:t>6</a:t>
            </a:r>
            <a:r>
              <a:rPr lang="zh-CN" altLang="en-US" b="1" dirty="0">
                <a:solidFill>
                  <a:srgbClr val="00B050"/>
                </a:solidFill>
                <a:ea typeface="Calibri"/>
                <a:cs typeface="Calibri"/>
              </a:rPr>
              <a:t>月</a:t>
            </a:r>
            <a:r>
              <a:rPr lang="en-US" altLang="zh-CN" b="1" dirty="0">
                <a:solidFill>
                  <a:srgbClr val="00B050"/>
                </a:solidFill>
                <a:ea typeface="Calibri"/>
                <a:cs typeface="Calibri"/>
              </a:rPr>
              <a:t>30</a:t>
            </a:r>
            <a:r>
              <a:rPr lang="zh-CN" altLang="en-US" b="1" dirty="0">
                <a:solidFill>
                  <a:srgbClr val="00B050"/>
                </a:solidFill>
                <a:ea typeface="Calibri"/>
                <a:cs typeface="Calibri"/>
              </a:rPr>
              <a:t>日</a:t>
            </a:r>
            <a:endParaRPr lang="zh-CN" b="1" dirty="0">
              <a:solidFill>
                <a:srgbClr val="00B050"/>
              </a:solidFill>
              <a:ea typeface="Calibri"/>
              <a:cs typeface="Calibri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6708" y="2771741"/>
            <a:ext cx="1870061" cy="95410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1400" dirty="0"/>
              <a:t>6月17日</a:t>
            </a:r>
            <a:br>
              <a:rPr lang="zh-CN" sz="1400" dirty="0"/>
            </a:br>
            <a:r>
              <a:rPr lang="zh-CN" sz="1400" dirty="0"/>
              <a:t>第11次会议</a:t>
            </a:r>
          </a:p>
          <a:p>
            <a:pPr algn="ctr"/>
            <a:r>
              <a:rPr lang="zh-CN" sz="1400" dirty="0"/>
              <a:t>（下午6点至8点，线上线下结合）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b="1">
                <a:ea typeface="Calibri"/>
                <a:cs typeface="Calibri"/>
              </a:rPr>
              <a:t>6月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190950" y="2773652"/>
            <a:ext cx="1871479" cy="95410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1400" dirty="0"/>
              <a:t>5月13日</a:t>
            </a:r>
          </a:p>
          <a:p>
            <a:pPr algn="ctr"/>
            <a:r>
              <a:rPr lang="zh-CN" sz="1400" dirty="0"/>
              <a:t>第10次会议</a:t>
            </a:r>
          </a:p>
          <a:p>
            <a:pPr algn="ctr"/>
            <a:r>
              <a:rPr lang="zh-CN" sz="1400" dirty="0"/>
              <a:t>（下午6点至8点，线上线下结合）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5789234" y="5036555"/>
            <a:ext cx="2085607" cy="95410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1400" dirty="0"/>
              <a:t>5月5日</a:t>
            </a:r>
          </a:p>
          <a:p>
            <a:pPr algn="ctr"/>
            <a:r>
              <a:rPr lang="zh-CN" sz="1400" dirty="0"/>
              <a:t>第4次公开听证会</a:t>
            </a:r>
          </a:p>
          <a:p>
            <a:pPr algn="ctr"/>
            <a:r>
              <a:rPr lang="zh-CN" sz="1400" dirty="0"/>
              <a:t>下午6点至8点 ，仅限线上参加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5058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b="1">
                <a:ea typeface="Calibri"/>
                <a:cs typeface="Calibri"/>
              </a:rPr>
              <a:t>5月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2997102" y="5036724"/>
            <a:ext cx="2315343" cy="95410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1400" dirty="0"/>
              <a:t>4月29日</a:t>
            </a:r>
          </a:p>
          <a:p>
            <a:pPr algn="ctr"/>
            <a:r>
              <a:rPr lang="zh-CN" sz="1400" dirty="0"/>
              <a:t>第3次公开听证会</a:t>
            </a:r>
          </a:p>
          <a:p>
            <a:pPr algn="ctr"/>
            <a:r>
              <a:rPr lang="zh-CN" sz="1400" dirty="0"/>
              <a:t>下午6点至8点 ，仅限现场参加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1472361" y="2776878"/>
            <a:ext cx="1870061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1400" dirty="0"/>
              <a:t>4月15日 </a:t>
            </a:r>
          </a:p>
          <a:p>
            <a:pPr algn="ctr"/>
            <a:r>
              <a:rPr lang="zh-CN" sz="1400" dirty="0"/>
              <a:t>第9次会议</a:t>
            </a:r>
          </a:p>
          <a:p>
            <a:pPr algn="ctr"/>
            <a:r>
              <a:rPr lang="zh-CN" sz="1400" dirty="0"/>
              <a:t>（下午6点至8点，线上线下结合）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925016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b="1">
                <a:ea typeface="Calibri"/>
                <a:cs typeface="Calibri"/>
              </a:rPr>
              <a:t>4月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6月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份</a:t>
            </a:r>
            <a:r>
              <a:rPr lang="zh-CN" dirty="0">
                <a:latin typeface="Aptos Display"/>
                <a:ea typeface="SimSun"/>
                <a:cs typeface="Calibri Light"/>
              </a:rPr>
              <a:t>时间表概览 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8C383E-467E-8DC3-D4C3-AA6D80C0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151530" y="369498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7D6739-81F5-A2AB-2CEE-ADF245C485E0}"/>
              </a:ext>
            </a:extLst>
          </p:cNvPr>
          <p:cNvSpPr txBox="1"/>
          <p:nvPr/>
        </p:nvSpPr>
        <p:spPr>
          <a:xfrm>
            <a:off x="3610510" y="2776877"/>
            <a:ext cx="2006538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dirty="0"/>
              <a:t>4月23日 </a:t>
            </a:r>
          </a:p>
          <a:p>
            <a:pPr algn="ctr"/>
            <a:r>
              <a:rPr lang="zh-CN" dirty="0"/>
              <a:t>发布建议草案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D80AC5-56B5-9F93-202E-186B62B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648020" y="4234759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8069519" y="5036723"/>
            <a:ext cx="1621581" cy="934703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dirty="0"/>
              <a:t>5月29日</a:t>
            </a:r>
          </a:p>
          <a:p>
            <a:pPr algn="ctr"/>
            <a:r>
              <a:rPr lang="zh-CN" dirty="0"/>
              <a:t>公开听证会 </a:t>
            </a:r>
          </a:p>
          <a:p>
            <a:pPr algn="ctr"/>
            <a:r>
              <a:rPr lang="zh-CN" dirty="0"/>
              <a:t>期间截止</a:t>
            </a: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C6C5-7B9F-828C-074D-6FC37AD7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C1C5-127E-8FEE-2E7B-8172098A4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/>
              <a:t>讨论拟公开发布的建议草案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27AF-554A-1535-FEEF-7E8DF0A85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13" y="1804402"/>
            <a:ext cx="10373536" cy="4515263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sz="2200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建议1——流程与沟通改进</a:t>
            </a:r>
            <a:r>
              <a:rPr lang="zh-CN" sz="2200" b="1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：</a:t>
            </a:r>
            <a:r>
              <a:rPr 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DCR应阐明并制定清晰的流程以及积极响应工具</a:t>
            </a:r>
            <a:r>
              <a:rPr lang="zh-CN" alt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，以</a:t>
            </a:r>
            <a:r>
              <a:rPr 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满足社区需求，尤其是正在实施及/或即将开展项目的地区。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zh-CN" sz="2200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建议2——项目规划改进</a:t>
            </a:r>
            <a:r>
              <a:rPr lang="zh-CN" sz="2200" b="1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：</a:t>
            </a:r>
            <a:r>
              <a:rPr 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DCR应制定清晰一致的流程，用于沟通短期和长期的计划项目。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zh-CN" sz="2200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建议3——以公平和环境正义为核心</a:t>
            </a:r>
            <a:r>
              <a:rPr lang="zh-CN" sz="2200" b="1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：</a:t>
            </a:r>
            <a:r>
              <a:rPr lang="zh-CN" alt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DCR</a:t>
            </a:r>
            <a:r>
              <a:rPr lang="zh-CN" alt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应建立明确的流程，确保边缘化群体以及历史上曾受公开流程影响或被边缘化的群体，能在</a:t>
            </a:r>
            <a:r>
              <a:rPr lang="en-US" alt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DCR</a:t>
            </a:r>
            <a:r>
              <a:rPr lang="zh-CN" alt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的流程中担当明确的角色。</a:t>
            </a:r>
            <a:endParaRPr lang="en-US" altLang="zh-CN" sz="2200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SimSun"/>
              <a:cs typeface="+mn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sz="2200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建议4——实施</a:t>
            </a:r>
            <a:r>
              <a:rPr lang="zh-CN" sz="2200" b="1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：</a:t>
            </a:r>
            <a:r>
              <a:rPr lang="zh-CN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SimSun"/>
                <a:cs typeface="+mn-lt"/>
              </a:rPr>
              <a:t>DCR应使用上述沟通和外展建议（建议1-3），回应工作组收到的有关Longfellow桥与Eliot桥之间查尔斯河区域实体基础设施的相关反馈，并以此作为在全州其他DCR项目中应用沟通与外展策略的试点。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1120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4998720" cy="1437620"/>
          </a:xfrm>
        </p:spPr>
        <p:txBody>
          <a:bodyPr>
            <a:normAutofit/>
          </a:bodyPr>
          <a:lstStyle/>
          <a:p>
            <a:r>
              <a:rPr lang="zh-CN" dirty="0"/>
              <a:t>审议公开听证会宣传单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5013435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zh-CN" sz="3500" dirty="0">
                <a:solidFill>
                  <a:srgbClr val="404040"/>
                </a:solidFill>
                <a:latin typeface="+mn-ea"/>
                <a:cs typeface="Calibri"/>
              </a:rPr>
              <a:t>讨论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zh-CN" sz="3500" dirty="0">
                <a:latin typeface="+mn-ea"/>
                <a:cs typeface="Calibri"/>
              </a:rPr>
              <a:t>表决</a:t>
            </a:r>
          </a:p>
          <a:p>
            <a:pPr marL="932180" lvl="2" indent="-457200"/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 dirty="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676B5D-B899-E2A4-6452-29862A8F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3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solidFill>
                  <a:schemeClr val="tx1"/>
                </a:solidFill>
                <a:latin typeface="+mn-ea"/>
                <a:ea typeface="+mn-ea"/>
                <a:cs typeface="Calibri Light"/>
              </a:rPr>
              <a:t>调查问卷草案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171450" indent="-171450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altLang="en-US" b="1" i="0" dirty="0">
                <a:solidFill>
                  <a:srgbClr val="333333"/>
                </a:solidFill>
                <a:effectLst/>
                <a:latin typeface="PingFang SC"/>
              </a:rPr>
              <a:t>您认同自己的身份为</a:t>
            </a:r>
            <a:r>
              <a:rPr lang="en-US" altLang="zh-CN" b="1" i="0" dirty="0">
                <a:solidFill>
                  <a:srgbClr val="333333"/>
                </a:solidFill>
                <a:effectLst/>
                <a:latin typeface="PingFang SC"/>
              </a:rPr>
              <a:t>……</a:t>
            </a:r>
            <a:r>
              <a:rPr lang="zh-CN" altLang="en-US" b="1" i="0" dirty="0">
                <a:solidFill>
                  <a:srgbClr val="333333"/>
                </a:solidFill>
                <a:effectLst/>
                <a:latin typeface="PingFang SC"/>
              </a:rPr>
              <a:t>？</a:t>
            </a:r>
            <a:r>
              <a:rPr lang="zh-CN" b="1" i="1" dirty="0">
                <a:solidFill>
                  <a:srgbClr val="404040"/>
                </a:solidFill>
                <a:latin typeface="Calibri"/>
                <a:ea typeface="SimSun"/>
                <a:cs typeface="Calibri"/>
              </a:rPr>
              <a:t>[位置选择与用户选项]</a:t>
            </a:r>
          </a:p>
          <a:p>
            <a:pPr marL="171450" indent="-171450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如果您是Cambridge居民，您代表哪个社区？</a:t>
            </a:r>
            <a:r>
              <a:rPr lang="zh-CN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 marL="171450" indent="-171450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对于每条建议：</a:t>
            </a:r>
          </a:p>
          <a:p>
            <a:pPr marL="383540" lvl="1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您</a:t>
            </a:r>
            <a:r>
              <a:rPr lang="zh-CN" alt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对这项建议的同意程度？</a:t>
            </a:r>
            <a:r>
              <a:rPr lang="zh-CN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</a:t>
            </a:r>
            <a:r>
              <a:rPr lang="zh-CN" alt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从</a:t>
            </a:r>
            <a:r>
              <a:rPr lang="zh-CN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“非常不同意”到“非常同意”排序]</a:t>
            </a:r>
          </a:p>
          <a:p>
            <a:pPr marL="383540" lvl="1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如何使这项建议的措辞更清晰？</a:t>
            </a:r>
            <a:r>
              <a:rPr lang="zh-CN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 marL="383540" lvl="1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您对其他实施策略/措施是否有建议？</a:t>
            </a:r>
            <a:r>
              <a:rPr lang="zh-CN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 marL="383540" lvl="1"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您对衡量成功的</a:t>
            </a:r>
            <a:r>
              <a:rPr lang="zh-CN" alt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其他</a:t>
            </a:r>
            <a:r>
              <a:rPr lang="zh-CN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指标是否有建议？</a:t>
            </a:r>
            <a:r>
              <a:rPr lang="zh-CN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在审阅了全部4项建议后，您希望工作组在报告中考虑纳入哪些其他建议？</a:t>
            </a:r>
            <a:r>
              <a:rPr lang="zh-CN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>
              <a:lnSpc>
                <a:spcPct val="100000"/>
              </a:lnSpc>
              <a:buFont typeface="Arial" panose="020F0502020204030204" pitchFamily="34" charset="0"/>
              <a:buChar char="•"/>
            </a:pPr>
            <a:r>
              <a:rPr lang="zh-CN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关于DCR的沟通或外展流程，您是否还有其他想分享的内容？</a:t>
            </a:r>
            <a:r>
              <a:rPr lang="zh-CN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SimSun"/>
                <a:cs typeface="Calibri"/>
              </a:rPr>
              <a:t>[开放式回答]</a:t>
            </a: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 dirty="0">
              <a:solidFill>
                <a:srgbClr val="00000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i="0">
                <a:solidFill>
                  <a:srgbClr val="333333"/>
                </a:solidFill>
                <a:effectLst/>
                <a:latin typeface="PingFang SC"/>
              </a:rPr>
              <a:t>未来一个月的计划</a:t>
            </a:r>
            <a:endParaRPr lang="zh-CN" dirty="0">
              <a:latin typeface="Aptos Display"/>
              <a:ea typeface="SimSun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zh-CN" sz="2400" b="1" dirty="0">
                <a:solidFill>
                  <a:schemeClr val="accent3">
                    <a:lumMod val="76000"/>
                  </a:schemeClr>
                </a:solidFill>
                <a:latin typeface="Aptos Narrow"/>
                <a:ea typeface="SimSun"/>
                <a:cs typeface="Calibri"/>
              </a:rPr>
              <a:t>4月工作组会议的关键节点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通过公开听证会及公众意见征询期的建议草案</a:t>
            </a:r>
            <a:r>
              <a:rPr lang="zh-CN" altLang="en-US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。</a:t>
            </a:r>
            <a:endParaRPr lang="zh-CN" sz="22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最终确定并通过建议草案随附的调查问卷</a:t>
            </a:r>
            <a:r>
              <a:rPr lang="zh-CN" altLang="en-US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。</a:t>
            </a:r>
            <a:endParaRPr lang="zh-CN" sz="22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最终确定公开听证会的宣传单和外展计划</a:t>
            </a:r>
            <a:r>
              <a:rPr lang="zh-CN" altLang="en-US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。</a:t>
            </a:r>
            <a:endParaRPr lang="zh-CN" sz="22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172432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sz="2400" b="1" dirty="0">
                <a:solidFill>
                  <a:schemeClr val="accent3">
                    <a:lumMod val="76000"/>
                  </a:schemeClr>
                </a:solidFill>
                <a:latin typeface="Aptos Narrow"/>
                <a:ea typeface="SimSun"/>
                <a:cs typeface="Calibri"/>
              </a:rPr>
              <a:t>5月工作组会议的关键节点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200" dirty="0">
                <a:latin typeface="Aptos Narrow"/>
                <a:ea typeface="SimSun" panose="020F0502020204030204"/>
                <a:cs typeface="Calibri" panose="020F0502020204030204"/>
              </a:rPr>
              <a:t>讨论到目前为止在公开听证会及问卷调查中收到的反馈意见</a:t>
            </a:r>
            <a:r>
              <a:rPr lang="zh-CN" altLang="en-US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。</a:t>
            </a:r>
            <a:endParaRPr lang="zh-CN" sz="2200" dirty="0">
              <a:latin typeface="Aptos Narrow"/>
              <a:ea typeface="SimSun" panose="020F0502020204030204"/>
              <a:cs typeface="Calibri" panose="020F0502020204030204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讨论对建议草案的修订</a:t>
            </a:r>
            <a:r>
              <a:rPr lang="zh-CN" altLang="en-US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。</a:t>
            </a:r>
            <a:endParaRPr lang="zh-CN" sz="22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口译服务安排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zh-CN" sz="2400" dirty="0">
                <a:solidFill>
                  <a:schemeClr val="tx1"/>
                </a:solidFill>
                <a:latin typeface="Aptos Narrow"/>
                <a:ea typeface="SimSun"/>
                <a:cs typeface="Calibri"/>
              </a:rPr>
              <a:t> 我们提供以下语言</a:t>
            </a:r>
            <a:r>
              <a:rPr lang="zh-CN" altLang="en-US" sz="2400" dirty="0">
                <a:solidFill>
                  <a:schemeClr val="tx1"/>
                </a:solidFill>
                <a:latin typeface="Aptos Narrow"/>
                <a:ea typeface="SimSun"/>
                <a:cs typeface="Calibri"/>
              </a:rPr>
              <a:t>版本</a:t>
            </a:r>
            <a:r>
              <a:rPr lang="zh-CN" sz="2400" dirty="0">
                <a:solidFill>
                  <a:schemeClr val="tx1"/>
                </a:solidFill>
                <a:latin typeface="Aptos Narrow"/>
                <a:ea typeface="SimSun"/>
                <a:cs typeface="Calibri"/>
              </a:rPr>
              <a:t>的口译服务：西班牙语、巴西葡萄牙语、海地克里奥尔语、中文普通话、粤语、阿姆哈拉语、阿拉伯语和美国手语（ASL）。</a:t>
            </a:r>
          </a:p>
          <a:p>
            <a:pPr marL="383540" lvl="1">
              <a:lnSpc>
                <a:spcPct val="12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如需使用您的语言参与，请点击“口译”地球图标，选择您的语言。</a:t>
            </a:r>
          </a:p>
          <a:p>
            <a:pPr marL="383540" lvl="1">
              <a:lnSpc>
                <a:spcPct val="12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请</a:t>
            </a:r>
            <a:r>
              <a:rPr lang="zh-CN" altLang="en-US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放</a:t>
            </a: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慢</a:t>
            </a:r>
            <a:r>
              <a:rPr lang="zh-CN" alt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讲话语速</a:t>
            </a: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。</a:t>
            </a:r>
          </a:p>
          <a:p>
            <a:pPr marL="383540" lvl="1">
              <a:lnSpc>
                <a:spcPct val="12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所有与会者都必须选择一个语言频道，以</a:t>
            </a:r>
            <a:r>
              <a:rPr lang="zh-CN" sz="240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英语参会</a:t>
            </a:r>
            <a:r>
              <a:rPr lang="zh-CN" altLang="en-US" sz="240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亦</a:t>
            </a:r>
            <a:r>
              <a:rPr lang="zh-CN" sz="240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要</a:t>
            </a: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Calibri"/>
              </a:rPr>
              <a:t>选择。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录制通知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pPr algn="just"/>
            <a:r>
              <a:rPr lang="en-US" altLang="zh-CN" sz="2400" dirty="0">
                <a:solidFill>
                  <a:srgbClr val="000000"/>
                </a:solidFill>
                <a:latin typeface="Aptos Narrow"/>
                <a:ea typeface="SimSun"/>
                <a:cs typeface="Arial"/>
              </a:rPr>
              <a:t>          </a:t>
            </a: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Arial"/>
              </a:rPr>
              <a:t>本次会议将进行录制，马萨诸塞州自然资源保护与利用署（Department of Conservation and Recreation）及/或能源与环境事务部（Energy &amp; Environmental Affairs）执行办公室可能会选择发布视频、静态图像、音频及/或聊天记录。</a:t>
            </a:r>
            <a:endParaRPr lang="en-US" altLang="zh-CN" sz="2400" dirty="0">
              <a:solidFill>
                <a:srgbClr val="000000"/>
              </a:solidFill>
              <a:latin typeface="Aptos Narrow"/>
              <a:ea typeface="SimSun"/>
              <a:cs typeface="Arial"/>
            </a:endParaRPr>
          </a:p>
          <a:p>
            <a:pPr algn="just"/>
            <a:br>
              <a:rPr lang="zh-CN" sz="2400" dirty="0">
                <a:latin typeface="Aptos Narrow"/>
                <a:ea typeface="SimSun"/>
                <a:cs typeface="Arial" panose="020B0604020202020204" pitchFamily="34" charset="0"/>
              </a:rPr>
            </a:br>
            <a:r>
              <a:rPr lang="en-US" altLang="zh-CN" sz="2400" dirty="0">
                <a:latin typeface="Aptos Narrow"/>
                <a:ea typeface="SimSun"/>
                <a:cs typeface="Arial" panose="020B0604020202020204" pitchFamily="34" charset="0"/>
              </a:rPr>
              <a:t>          </a:t>
            </a:r>
            <a:r>
              <a:rPr lang="zh-CN" sz="2400" dirty="0">
                <a:solidFill>
                  <a:srgbClr val="000000"/>
                </a:solidFill>
                <a:latin typeface="Aptos Narrow"/>
                <a:ea typeface="SimSun"/>
                <a:cs typeface="Arial"/>
              </a:rPr>
              <a:t>如继续参加本次线上会议，即表示您同意参与录制。录像和聊天记录可能被视为公共记录。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Zoom聊天管理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/>
              <a:t>成员可通过聊天功能发表评论并提出问题（须公开记录）。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请勿使用私信功能。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除非正在向工作组作汇报，否则请将麦克风调静音，尽量减少背景噪音。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 点名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2" y="1794562"/>
            <a:ext cx="5802231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EEA联合主席：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María Belén Power，环境正义与公平副部长 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DCR联合主席：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Nicole LaChapelle，专员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</a:rPr>
              <a:t>公共卫生部气候与环境卫生局局长或其指定人员：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Logan Bailey，公共卫生部气候与环境卫生局毒理学部门首席科学家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剑桥健康联盟（Cambridge Health Alliance）：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Derrick Neal，剑桥市首席公共卫生官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剑桥市重建局（Cambridge Redevelopment Authority）：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Kyle Vangel，项目与规划总监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全美有色人种协进会剑桥分会（Cambridge branch of the NAACP）：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Ken Reeves，主席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剑桥黑人牧师联盟（Cambridge Black Pastors Alliance, Inc.）：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Jeremy D. Battle，西大道教堂（Western Avenue Church）牧师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564232" y="1785257"/>
            <a:ext cx="5322967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马萨诸塞州自行车联盟公司（Massachusetts Bicycle Coalition, Inc.）：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Galen Mook，执行董事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查尔斯河保护公司（Charles River Conservancy, Inc.）：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Laura Jasinski，执行董事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剑桥“妈妈先锋”（Cambridge Mothers Out Front）：</a:t>
            </a:r>
            <a:r>
              <a:rPr lang="zh-CN" sz="1700" i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空缺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河湾公园信托人民基金（The People for Riverbend Park Trust）：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Franziska "Fran" Amacher，受托人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700" b="1" dirty="0">
                <a:solidFill>
                  <a:schemeClr val="tx1"/>
                </a:solidFill>
                <a:latin typeface="Aptos Narrow"/>
                <a:ea typeface="SimSun"/>
                <a:cs typeface="Calibri"/>
              </a:rPr>
              <a:t> 个人：</a:t>
            </a:r>
            <a:r>
              <a:rPr lang="zh-CN" sz="1700" dirty="0">
                <a:solidFill>
                  <a:schemeClr val="tx1"/>
                </a:solidFill>
                <a:latin typeface="Aptos Narrow"/>
                <a:ea typeface="SimSun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 panose="020B0004020202020204" pitchFamily="34" charset="0"/>
                <a:ea typeface="SimSun"/>
              </a:rPr>
              <a:t>工作组规范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所有会议通知均应按《公开会议法》（Open Meeting Law）的要求予以公示。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至少提前48小时分发议程，议程应包括明确的讨论议题。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应在合理时间范围内公开会议记录。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除公开发布的会议外，不得在情况下进行任何审议或决策。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成员应积极、尊重地倾听所有发言者的发言，包括公众意见。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如有分歧，应以建设性的方式表达出来，对事不对人。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尽量减少干扰，确保所有联合负责人都能公平参与。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应分配时间征求公众意见，并明确规定时长和形式。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作为决策过程的一部分，成员应认可并考量公众意见。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工作组规范（续）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应提供语言服务和便利措施，确保包容性参与。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会议应在无障碍场所及/或以线上形式举行，满足不同需求。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材料应以通俗易懂的语言提供并进行翻译。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成员应致力于提高一线群体以及历史上被边缘化群体的声音。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成员应提前审阅材料，做好积极参与的充分准备。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所有成员应按时出席，如无法出席，应提前通知联合负责人。成员可委派人员以公众身份出席会议，但该人员没有投票权，亦不享有工作组内的正式身份。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利益冲突应根据适用指南进行披露和管理。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为反映不断变化的需求和反馈，规范应定期修订。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200" dirty="0">
                <a:solidFill>
                  <a:schemeClr val="tx1"/>
                </a:solidFill>
                <a:latin typeface="Aptos Narrow"/>
                <a:ea typeface="SimSun"/>
              </a:rPr>
              <a:t>鼓励成员对会议的流程和可及性提出改进建议。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Arial"/>
              </a:rPr>
              <a:t>议程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841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欢迎致辞与点名（建议时长：10分钟）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审议3月18日第8次会议纪要[表决]（建议时长：5分钟）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焦点小组成果回顾（建议时长：15分钟）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审议并讨论拟公开</a:t>
            </a:r>
            <a:r>
              <a:rPr lang="zh-CN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发布的建议草案</a:t>
            </a:r>
            <a:r>
              <a:rPr lang="zh-CN" altLang="zh-CN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更新版</a:t>
            </a:r>
            <a:r>
              <a:rPr lang="zh-CN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[</a:t>
            </a: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表决]（建议时长：40分钟）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审议公开听证会外展宣传单 [表决]（建议时长：10分钟）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审议并讨论调查问卷草案 [投票]（建议时长：20 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工作组后续工作时间表（建议时长：15分钟）</a:t>
            </a:r>
          </a:p>
          <a:p>
            <a:pPr marL="457200" indent="-457200">
              <a:buAutoNum type="arabicPeriod"/>
            </a:pPr>
            <a:r>
              <a:rPr lang="zh-CN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SimSun"/>
                <a:cs typeface="Calibri Light"/>
              </a:rPr>
              <a:t>休会 [表决]（建议时长：5分钟）</a:t>
            </a:r>
          </a:p>
          <a:p>
            <a:pPr marL="543560" lvl="1" indent="-342900">
              <a:buAutoNum type="arabicPeriod"/>
            </a:pPr>
            <a:endParaRPr lang="en-US" sz="1800" dirty="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ptos Display"/>
                <a:ea typeface="SimSun"/>
                <a:cs typeface="Calibri Light"/>
              </a:rPr>
              <a:t>今日</a:t>
            </a:r>
            <a:r>
              <a:rPr lang="zh-CN" dirty="0">
                <a:latin typeface="Aptos Display"/>
                <a:ea typeface="SimSun"/>
                <a:cs typeface="Calibri Light"/>
              </a:rPr>
              <a:t>会议目标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2143761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zh-CN" sz="3200" dirty="0">
                <a:highlight>
                  <a:srgbClr val="FFFFFF"/>
                </a:highlight>
                <a:latin typeface="Aptos Narrow"/>
                <a:ea typeface="SimSun"/>
              </a:rPr>
              <a:t>审议并投票表决拟公开发布的建议草案。</a:t>
            </a:r>
          </a:p>
          <a:p>
            <a:pPr marL="742950" indent="-742950">
              <a:buAutoNum type="arabicPeriod"/>
            </a:pPr>
            <a:r>
              <a:rPr lang="zh-CN" sz="3200" dirty="0">
                <a:highlight>
                  <a:srgbClr val="FFFFFF"/>
                </a:highlight>
                <a:latin typeface="Aptos Narrow"/>
                <a:ea typeface="SimSun"/>
                <a:cs typeface="Calibri"/>
              </a:rPr>
              <a:t>讨论即将举行的公开听证会的参与和外展工作。</a:t>
            </a:r>
          </a:p>
          <a:p>
            <a:pPr marL="742950" indent="-742950">
              <a:buAutoNum type="arabicPeriod"/>
            </a:pPr>
            <a:r>
              <a:rPr lang="zh-CN" sz="3200" dirty="0">
                <a:highlight>
                  <a:srgbClr val="FFFFFF"/>
                </a:highlight>
                <a:latin typeface="Aptos Narrow"/>
                <a:ea typeface="SimSun"/>
                <a:cs typeface="Calibri"/>
              </a:rPr>
              <a:t>审议并投票表决调查问卷，收集对建议草案的反馈意见。</a:t>
            </a:r>
          </a:p>
          <a:p>
            <a:endParaRPr lang="en-US" dirty="0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www.w3.org/XML/1998/namespace"/>
    <ds:schemaRef ds:uri="699ac1d4-ca39-4946-aa46-a9cdf037dbb3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cfac202d-5dfe-4943-8fc4-9115dd8079c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3227</Words>
  <Application>Microsoft Office PowerPoint</Application>
  <PresentationFormat>Widescreen</PresentationFormat>
  <Paragraphs>152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Aptos Display</vt:lpstr>
      <vt:lpstr>Aptos Narrow</vt:lpstr>
      <vt:lpstr>Arial</vt:lpstr>
      <vt:lpstr>Calibri</vt:lpstr>
      <vt:lpstr>Calibri Light</vt:lpstr>
      <vt:lpstr>PingFang SC</vt:lpstr>
      <vt:lpstr>Wingdings</vt:lpstr>
      <vt:lpstr>Wingdings,Sans-Serif</vt:lpstr>
      <vt:lpstr>Retrospect</vt:lpstr>
      <vt:lpstr>查尔斯河（Charles River） 公平河岸通行工作组</vt:lpstr>
      <vt:lpstr>口译服务安排</vt:lpstr>
      <vt:lpstr>录制通知</vt:lpstr>
      <vt:lpstr>Zoom聊天管理</vt:lpstr>
      <vt:lpstr> 点名</vt:lpstr>
      <vt:lpstr>工作组规范</vt:lpstr>
      <vt:lpstr>工作组规范（续）</vt:lpstr>
      <vt:lpstr>议程</vt:lpstr>
      <vt:lpstr>今日会议目标</vt:lpstr>
      <vt:lpstr>审议3月18日第四次会议纪要[表决]。</vt:lpstr>
      <vt:lpstr>焦点小组成果回顾</vt:lpstr>
      <vt:lpstr>焦点小组成果回顾（续）</vt:lpstr>
      <vt:lpstr>6月份时间表概览 </vt:lpstr>
      <vt:lpstr>讨论拟公开发布的建议草案</vt:lpstr>
      <vt:lpstr>审议公开听证会宣传单</vt:lpstr>
      <vt:lpstr>调查问卷草案</vt:lpstr>
      <vt:lpstr>未来一个月的计划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Translation Staff 8</cp:lastModifiedBy>
  <cp:revision>26</cp:revision>
  <dcterms:created xsi:type="dcterms:W3CDTF">2025-11-26T14:59:35Z</dcterms:created>
  <dcterms:modified xsi:type="dcterms:W3CDTF">2026-04-23T15:14:24Z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