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7" r:id="rId5"/>
    <p:sldId id="297" r:id="rId6"/>
    <p:sldId id="287" r:id="rId7"/>
    <p:sldId id="279" r:id="rId8"/>
    <p:sldId id="285" r:id="rId9"/>
    <p:sldId id="258" r:id="rId10"/>
    <p:sldId id="273" r:id="rId11"/>
    <p:sldId id="288" r:id="rId12"/>
    <p:sldId id="321" r:id="rId13"/>
    <p:sldId id="325" r:id="rId14"/>
    <p:sldId id="339" r:id="rId15"/>
    <p:sldId id="340" r:id="rId16"/>
    <p:sldId id="328" r:id="rId17"/>
    <p:sldId id="337" r:id="rId18"/>
    <p:sldId id="319" r:id="rId19"/>
    <p:sldId id="336" r:id="rId20"/>
    <p:sldId id="30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515122-0602-DCEB-F43D-174646A5D163}" name="Parodi, Sasha" initials="PS" userId="S::sparodi_mapc.org#ext#@massgov.onmicrosoft.com::16587afd-2dc1-4635-a6f1-2223e7652d60" providerId="AD"/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B03A02-B8C9-F9B2-D3D3-61C44C3AA8B6}" v="6" dt="2026-04-13T21:43:32.038"/>
    <p1510:client id="{24DA9C91-178B-F312-4AF3-424245C6EC10}" v="538" dt="2026-04-15T14:19:52.876"/>
    <p1510:client id="{4C700CB9-A50A-046C-6955-56F6E476DA7A}" v="340" dt="2026-04-13T19:18:01.769"/>
    <p1510:client id="{519106B5-62A4-3328-27D5-A9A082550FD1}" v="1" dt="2026-04-15T13:36:46.842"/>
    <p1510:client id="{61156D97-47E5-EA4B-6A5F-6BE9FF79C696}" v="295" dt="2026-04-14T01:24:11.035"/>
    <p1510:client id="{723E7F6C-879B-AEBF-8EC1-7A83337D11E1}" v="313" dt="2026-04-13T20:26:02.721"/>
    <p1510:client id="{766B5652-BD69-C0CC-52DB-96BB64BD7361}" v="22" dt="2026-04-14T12:04:34.235"/>
    <p1510:client id="{877B749C-2D3B-D118-DD63-637D81921158}" v="1" dt="2026-04-14T19:42:11.698"/>
    <p1510:client id="{99401265-9C96-EE38-AEBE-BD1BC89E33EE}" v="123" dt="2026-04-14T19:53:40.1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69531" autoAdjust="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sz="5000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查尔斯河（Charles River）</a:t>
            </a:r>
            <a:br>
              <a:rPr lang="en-US" altLang="zh-CN" sz="5000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</a:br>
            <a:r>
              <a:rPr lang="zh-CN" sz="5000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公平河岸通行工作组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r>
              <a:rPr lang="zh-CN" sz="2800" cap="none">
                <a:solidFill>
                  <a:srgbClr val="004B24"/>
                </a:solidFill>
                <a:latin typeface="Arial"/>
                <a:ea typeface="SimSun"/>
                <a:cs typeface="Arial"/>
              </a:rPr>
              <a:t>第9次会议 | 2026年4月15日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599BB-8ABA-4FA5-17DB-073D8A6B0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89EE6-F133-CCF0-9C96-499A54184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  <a:cs typeface="Calibri Light"/>
              </a:rPr>
              <a:t>审议3月18日第四次会议纪要[表决]。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20FDA-0CFE-1D61-C3EF-6E2D593B9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zh-CN" sz="28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修订情况？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zh-CN" sz="28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表决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021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67F165-A345-FEAE-A5B5-39B9F2445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A6968-CD6E-B5C8-E631-98C5DE12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+mn-lt"/>
                <a:ea typeface="+mn-ea"/>
                <a:cs typeface="Calibri Light"/>
              </a:rPr>
              <a:t>焦点小组成果回顾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DF76FE-08CC-C96F-D7B9-3E5CAFE55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48553" y="1886692"/>
            <a:ext cx="3798570" cy="695642"/>
          </a:xfrm>
        </p:spPr>
        <p:txBody>
          <a:bodyPr>
            <a:normAutofit/>
          </a:bodyPr>
          <a:lstStyle/>
          <a:p>
            <a:r>
              <a:rPr lang="zh-CN" sz="2400" b="1">
                <a:cs typeface="Calibri"/>
              </a:rPr>
              <a:t>外展与策略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4E141-D951-4411-8AF9-9B1311188C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endParaRPr lang="en-US" sz="2800"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3E546D-06F9-C4A2-0278-AB12F504F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17564" y="2571751"/>
            <a:ext cx="4821342" cy="3378200"/>
          </a:xfrm>
        </p:spPr>
        <p:txBody>
          <a:bodyPr vert="horz" lIns="0" tIns="45720" rIns="0" bIns="45720" rtlCol="0" anchor="t"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zh-CN" dirty="0">
                <a:cs typeface="Calibri" panose="020F0502020204030204"/>
              </a:rPr>
              <a:t>短信和电话通知。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zh-CN" dirty="0">
                <a:cs typeface="Calibri" panose="020F0502020204030204"/>
              </a:rPr>
              <a:t>远程参与选项。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zh-CN" dirty="0">
                <a:cs typeface="Calibri" panose="020F0502020204030204"/>
              </a:rPr>
              <a:t>通过学校、当地电视频道、广播电台及新闻媒体（如Cambridge Day等）发布通知。 </a:t>
            </a:r>
            <a:br>
              <a:rPr lang="zh-CN" dirty="0">
                <a:cs typeface="Calibri" panose="020F0502020204030204"/>
              </a:rPr>
            </a:br>
            <a:r>
              <a:rPr lang="zh-CN" i="1" dirty="0">
                <a:cs typeface="Calibri" panose="020F0502020204030204"/>
              </a:rPr>
              <a:t>*信息传播不应完全依赖</a:t>
            </a:r>
            <a:r>
              <a:rPr lang="zh-CN" altLang="en-US" i="1" dirty="0">
                <a:cs typeface="Calibri" panose="020F0502020204030204"/>
              </a:rPr>
              <a:t>于</a:t>
            </a:r>
            <a:r>
              <a:rPr lang="zh-CN" i="1" dirty="0">
                <a:cs typeface="Calibri" panose="020F0502020204030204"/>
              </a:rPr>
              <a:t>技术。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zh-CN" dirty="0">
                <a:cs typeface="Calibri" panose="020F0502020204030204"/>
              </a:rPr>
              <a:t>灵活的参与时间。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zh-CN" altLang="en-US" dirty="0">
                <a:cs typeface="Calibri" panose="020F0502020204030204"/>
              </a:rPr>
              <a:t>建立集中分享</a:t>
            </a:r>
            <a:r>
              <a:rPr lang="en-US" altLang="zh-CN" dirty="0">
                <a:cs typeface="Calibri" panose="020F0502020204030204"/>
              </a:rPr>
              <a:t>Cambridge</a:t>
            </a:r>
            <a:r>
              <a:rPr lang="zh-CN" altLang="en-US" dirty="0">
                <a:cs typeface="Calibri" panose="020F0502020204030204"/>
              </a:rPr>
              <a:t>最新动态的平台。</a:t>
            </a:r>
            <a:endParaRPr lang="en-US" dirty="0"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endParaRPr lang="en-US" dirty="0">
              <a:cs typeface="Calibri" panose="020F0502020204030204"/>
            </a:endParaRP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E74EE942-8660-C8E1-E085-00A707DDEB3C}"/>
              </a:ext>
            </a:extLst>
          </p:cNvPr>
          <p:cNvSpPr txBox="1">
            <a:spLocks/>
          </p:cNvSpPr>
          <p:nvPr/>
        </p:nvSpPr>
        <p:spPr>
          <a:xfrm>
            <a:off x="6248880" y="1891200"/>
            <a:ext cx="5260788" cy="3732188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zh-CN" altLang="en-US" dirty="0">
                <a:cs typeface="Calibri" panose="020F0502020204030204"/>
              </a:rPr>
              <a:t>创建及时更新且位置固定的中心列表，方便大家随时查阅。</a:t>
            </a:r>
            <a:endParaRPr lang="zh-CN" dirty="0"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zh-CN" dirty="0">
                <a:cs typeface="Calibri" panose="020F0502020204030204"/>
              </a:rPr>
              <a:t>在居民信箱内/周围或门上张贴宣传单。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zh-CN" dirty="0">
                <a:cs typeface="Calibri" panose="020F0502020204030204"/>
              </a:rPr>
              <a:t>DCR在活动中展示更多内容。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zh-CN" dirty="0">
                <a:cs typeface="Calibri" panose="020F0502020204030204"/>
              </a:rPr>
              <a:t>与Cambridge市政府合作推广活动。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zh-CN" dirty="0">
                <a:cs typeface="Calibri" panose="020F0502020204030204"/>
              </a:rPr>
              <a:t>提前几个月反复发送通知，使大家能做好相应准备。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zh-CN" dirty="0">
                <a:cs typeface="Calibri" panose="020F0502020204030204"/>
              </a:rPr>
              <a:t>利用公告栏分享最新动态（如WBZ公告栏）。</a:t>
            </a:r>
          </a:p>
        </p:txBody>
      </p:sp>
    </p:spTree>
    <p:extLst>
      <p:ext uri="{BB962C8B-B14F-4D97-AF65-F5344CB8AC3E}">
        <p14:creationId xmlns:p14="http://schemas.microsoft.com/office/powerpoint/2010/main" val="2067658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68884-6569-BFC3-8176-C6E00D8E9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28FDF-DF5E-1671-233D-9A57D241E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  <a:cs typeface="Calibri Light"/>
              </a:rPr>
              <a:t>焦点小组成果回顾（续）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BBA0F-F84C-CFCC-44D6-247335B41AE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endParaRPr lang="en-US" sz="2800"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1FA4A4-AFA9-C5ED-FBFC-474EF3C10A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194647" y="1839702"/>
            <a:ext cx="4500880" cy="776922"/>
          </a:xfrm>
        </p:spPr>
        <p:txBody>
          <a:bodyPr>
            <a:normAutofit/>
          </a:bodyPr>
          <a:lstStyle/>
          <a:p>
            <a:r>
              <a:rPr lang="zh-CN" sz="2400" b="1">
                <a:latin typeface="Aptos Narrow"/>
                <a:ea typeface="SimSun"/>
                <a:cs typeface="Calibri"/>
              </a:rPr>
              <a:t>兴趣活动</a:t>
            </a:r>
            <a:endParaRPr lang="zh-CN" sz="2400" b="1" dirty="0">
              <a:latin typeface="Aptos Narrow"/>
              <a:ea typeface="SimSun"/>
              <a:cs typeface="Calibri"/>
            </a:endParaRP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260F902A-E605-ADC4-EED8-F4D715E41064}"/>
              </a:ext>
            </a:extLst>
          </p:cNvPr>
          <p:cNvSpPr txBox="1">
            <a:spLocks/>
          </p:cNvSpPr>
          <p:nvPr/>
        </p:nvSpPr>
        <p:spPr>
          <a:xfrm>
            <a:off x="958205" y="2581049"/>
            <a:ext cx="5001259" cy="36745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zh-CN" sz="2400" dirty="0">
                <a:latin typeface="Aptos Narrow"/>
                <a:ea typeface="SimSun" panose="020F0502020204030204"/>
                <a:cs typeface="Calibri" panose="020F0502020204030204"/>
              </a:rPr>
              <a:t>宗教与文化项目。</a:t>
            </a:r>
          </a:p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zh-CN" sz="2400" dirty="0">
                <a:latin typeface="Aptos Narrow"/>
                <a:ea typeface="SimSun" panose="020F0502020204030204"/>
                <a:cs typeface="Calibri" panose="020F0502020204030204"/>
              </a:rPr>
              <a:t>能和家人一起散步。 </a:t>
            </a:r>
          </a:p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zh-CN" sz="2400" dirty="0">
                <a:latin typeface="Aptos Narrow"/>
                <a:ea typeface="SimSun" panose="020F0502020204030204"/>
                <a:cs typeface="Calibri" panose="020F0502020204030204"/>
              </a:rPr>
              <a:t>儿童游乐空间。</a:t>
            </a:r>
          </a:p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zh-CN" sz="2400" dirty="0">
                <a:latin typeface="Aptos Narrow"/>
                <a:ea typeface="SimSun" panose="020F0502020204030204"/>
                <a:cs typeface="Calibri" panose="020F0502020204030204"/>
              </a:rPr>
              <a:t>和家人一起野餐、社区烧烤。 </a:t>
            </a:r>
          </a:p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zh-CN" sz="2400" dirty="0">
                <a:latin typeface="Aptos Narrow"/>
                <a:ea typeface="SimSun" panose="020F0502020204030204"/>
                <a:cs typeface="Calibri" panose="020F0502020204030204"/>
              </a:rPr>
              <a:t>游泳池和水上活动。</a:t>
            </a:r>
          </a:p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zh-CN" sz="2400" dirty="0">
                <a:latin typeface="Aptos Narrow"/>
                <a:ea typeface="SimSun" panose="020F0502020204030204"/>
                <a:cs typeface="Calibri" panose="020F0502020204030204"/>
              </a:rPr>
              <a:t>增强社会凝聚力的活动。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endParaRPr lang="en-US" sz="2400" dirty="0">
              <a:latin typeface="Aptos Narrow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234BF1D7-70BA-F5B7-B507-E36A6A052345}"/>
              </a:ext>
            </a:extLst>
          </p:cNvPr>
          <p:cNvSpPr txBox="1">
            <a:spLocks/>
          </p:cNvSpPr>
          <p:nvPr/>
        </p:nvSpPr>
        <p:spPr>
          <a:xfrm>
            <a:off x="6691207" y="1839702"/>
            <a:ext cx="5019040" cy="766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000" b="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sz="2400" b="1">
                <a:latin typeface="Aptos Narrow"/>
                <a:ea typeface="SimSun"/>
                <a:cs typeface="Calibri"/>
              </a:rPr>
              <a:t>其他值得注意的反馈</a:t>
            </a:r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0731F1D7-2F57-DC82-F17C-F235572E0077}"/>
              </a:ext>
            </a:extLst>
          </p:cNvPr>
          <p:cNvSpPr txBox="1">
            <a:spLocks/>
          </p:cNvSpPr>
          <p:nvPr/>
        </p:nvSpPr>
        <p:spPr>
          <a:xfrm>
            <a:off x="5993832" y="2611529"/>
            <a:ext cx="5716415" cy="36745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zh-CN" sz="2200" dirty="0">
                <a:latin typeface="Aptos Narrow"/>
                <a:ea typeface="SimSun" panose="020F0502020204030204"/>
                <a:cs typeface="Calibri" panose="020F0502020204030204"/>
              </a:rPr>
              <a:t>让边缘化群体能够和其他人一样同时了解并掌握信息。</a:t>
            </a:r>
          </a:p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zh-CN" sz="2200" dirty="0">
                <a:latin typeface="Aptos Narrow"/>
                <a:ea typeface="SimSun" panose="020F0502020204030204"/>
                <a:cs typeface="Calibri" panose="020F0502020204030204"/>
              </a:rPr>
              <a:t>需要建立与DCR、市政府和其他机构保持沟通和协调的机制，获取信息和最新动态。</a:t>
            </a:r>
          </a:p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zh-CN" sz="2200" dirty="0">
                <a:latin typeface="Aptos Narrow"/>
                <a:ea typeface="SimSun" panose="020F0502020204030204"/>
                <a:cs typeface="Calibri" panose="020F0502020204030204"/>
              </a:rPr>
              <a:t>有些人不知道自己是否应该或能够对此事发表意见，我们应该如何组织信息，让人们意识到此事与他们息息相关。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endParaRPr lang="en-US" sz="2200" dirty="0">
              <a:latin typeface="Aptos Narrow"/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69135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A52C8-F4BB-C6C6-3C31-76861C7B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FFED7D46-BF88-CFAB-5C74-DD2B60032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91668" y="4120822"/>
            <a:ext cx="9647254" cy="184846"/>
            <a:chOff x="1093416" y="3431606"/>
            <a:chExt cx="10068839" cy="216595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3650F441-4539-DE51-45EC-BA2CE88BA2F1}"/>
                </a:ext>
              </a:extLst>
            </p:cNvPr>
            <p:cNvCxnSpPr/>
            <p:nvPr/>
          </p:nvCxnSpPr>
          <p:spPr>
            <a:xfrm>
              <a:off x="1093416" y="3543821"/>
              <a:ext cx="10068839" cy="167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CF38ADD-09CA-0052-64C2-FAC4B75B81BB}"/>
                </a:ext>
              </a:extLst>
            </p:cNvPr>
            <p:cNvSpPr/>
            <p:nvPr/>
          </p:nvSpPr>
          <p:spPr>
            <a:xfrm flipV="1">
              <a:off x="9145898" y="3452483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E944288-5339-C41A-41FA-AFDBF42EFAB8}"/>
                </a:ext>
              </a:extLst>
            </p:cNvPr>
            <p:cNvSpPr/>
            <p:nvPr/>
          </p:nvSpPr>
          <p:spPr>
            <a:xfrm flipV="1">
              <a:off x="1900878" y="3431606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5C211A56-1806-7DF8-3BD1-53F2161C6CC7}"/>
                </a:ext>
              </a:extLst>
            </p:cNvPr>
            <p:cNvSpPr/>
            <p:nvPr/>
          </p:nvSpPr>
          <p:spPr>
            <a:xfrm flipV="1">
              <a:off x="5464306" y="3473360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F520162-D799-34B1-B386-1AACA3C92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0168000" y="3702906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BAA784E-F757-B6E6-19D4-8C161C5CC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3048337" y="3706355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170001D-86B8-A3E6-535B-F5CDCB549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4929006" y="4223387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827B5C9-9B0B-A430-3FEF-79E4AD6BD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7119174" y="3700520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C09BE29-DEDE-7832-48E9-F7637FF8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6157016" y="4234593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E421854-13A0-0DCA-2593-414270BFAD66}"/>
              </a:ext>
            </a:extLst>
          </p:cNvPr>
          <p:cNvSpPr txBox="1"/>
          <p:nvPr/>
        </p:nvSpPr>
        <p:spPr>
          <a:xfrm>
            <a:off x="10583363" y="3857414"/>
            <a:ext cx="1409700" cy="92333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zh-CN" altLang="en-US" b="1" dirty="0">
                <a:solidFill>
                  <a:srgbClr val="00B050"/>
                </a:solidFill>
                <a:ea typeface="Calibri"/>
                <a:cs typeface="Calibri"/>
              </a:rPr>
              <a:t>最终报告截止日期：</a:t>
            </a:r>
            <a:endParaRPr lang="en-US" altLang="zh-CN" b="1" dirty="0">
              <a:solidFill>
                <a:srgbClr val="00B050"/>
              </a:solidFill>
              <a:ea typeface="Calibri"/>
              <a:cs typeface="Calibri"/>
            </a:endParaRPr>
          </a:p>
          <a:p>
            <a:pPr algn="ctr"/>
            <a:r>
              <a:rPr lang="en-US" altLang="zh-CN" b="1" dirty="0">
                <a:solidFill>
                  <a:srgbClr val="00B050"/>
                </a:solidFill>
                <a:ea typeface="Calibri"/>
                <a:cs typeface="Calibri"/>
              </a:rPr>
              <a:t>6</a:t>
            </a:r>
            <a:r>
              <a:rPr lang="zh-CN" altLang="en-US" b="1" dirty="0">
                <a:solidFill>
                  <a:srgbClr val="00B050"/>
                </a:solidFill>
                <a:ea typeface="Calibri"/>
                <a:cs typeface="Calibri"/>
              </a:rPr>
              <a:t>月</a:t>
            </a:r>
            <a:r>
              <a:rPr lang="en-US" altLang="zh-CN" b="1" dirty="0">
                <a:solidFill>
                  <a:srgbClr val="00B050"/>
                </a:solidFill>
                <a:ea typeface="Calibri"/>
                <a:cs typeface="Calibri"/>
              </a:rPr>
              <a:t>30</a:t>
            </a:r>
            <a:r>
              <a:rPr lang="zh-CN" altLang="en-US" b="1" dirty="0">
                <a:solidFill>
                  <a:srgbClr val="00B050"/>
                </a:solidFill>
                <a:ea typeface="Calibri"/>
                <a:cs typeface="Calibri"/>
              </a:rPr>
              <a:t>日</a:t>
            </a:r>
            <a:endParaRPr lang="zh-CN" b="1" dirty="0">
              <a:solidFill>
                <a:srgbClr val="00B050"/>
              </a:solidFill>
              <a:ea typeface="Calibri"/>
              <a:cs typeface="Calibri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F00ABB1-F1FC-7981-BDEF-5CD89B405259}"/>
              </a:ext>
            </a:extLst>
          </p:cNvPr>
          <p:cNvSpPr txBox="1"/>
          <p:nvPr/>
        </p:nvSpPr>
        <p:spPr>
          <a:xfrm>
            <a:off x="9156708" y="2771741"/>
            <a:ext cx="1870061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zh-CN" sz="1400" dirty="0"/>
              <a:t>6月17日</a:t>
            </a:r>
            <a:br>
              <a:rPr lang="zh-CN" sz="1400" dirty="0"/>
            </a:br>
            <a:r>
              <a:rPr lang="zh-CN" sz="1400" dirty="0"/>
              <a:t>第11次会议</a:t>
            </a:r>
          </a:p>
          <a:p>
            <a:pPr algn="ctr"/>
            <a:r>
              <a:rPr lang="zh-CN" sz="1400" dirty="0"/>
              <a:t>（下午6点至8点，线上线下结合）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46A67F-06DD-CC7E-386C-25C8A72156B2}"/>
              </a:ext>
            </a:extLst>
          </p:cNvPr>
          <p:cNvSpPr txBox="1"/>
          <p:nvPr/>
        </p:nvSpPr>
        <p:spPr>
          <a:xfrm>
            <a:off x="8611640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CN" b="1">
                <a:ea typeface="Calibri"/>
                <a:cs typeface="Calibri"/>
              </a:rPr>
              <a:t>6月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1623107-395F-25D4-94D5-65ABD11EBC3E}"/>
              </a:ext>
            </a:extLst>
          </p:cNvPr>
          <p:cNvSpPr txBox="1"/>
          <p:nvPr/>
        </p:nvSpPr>
        <p:spPr>
          <a:xfrm>
            <a:off x="6190950" y="2773652"/>
            <a:ext cx="1871479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zh-CN" sz="1400" dirty="0"/>
              <a:t>5月13日</a:t>
            </a:r>
          </a:p>
          <a:p>
            <a:pPr algn="ctr"/>
            <a:r>
              <a:rPr lang="zh-CN" sz="1400" dirty="0"/>
              <a:t>第10次会议</a:t>
            </a:r>
          </a:p>
          <a:p>
            <a:pPr algn="ctr"/>
            <a:r>
              <a:rPr lang="zh-CN" sz="1400" dirty="0"/>
              <a:t>（下午6点至8点，线上线下结合）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D4A3F1-D09A-0BFB-46C6-AD62542F582F}"/>
              </a:ext>
            </a:extLst>
          </p:cNvPr>
          <p:cNvSpPr txBox="1"/>
          <p:nvPr/>
        </p:nvSpPr>
        <p:spPr>
          <a:xfrm>
            <a:off x="5789234" y="5036555"/>
            <a:ext cx="2085607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zh-CN" sz="1400" dirty="0"/>
              <a:t>5月5日</a:t>
            </a:r>
          </a:p>
          <a:p>
            <a:pPr algn="ctr"/>
            <a:r>
              <a:rPr lang="zh-CN" sz="1400" dirty="0"/>
              <a:t>第4次公开听证会</a:t>
            </a:r>
          </a:p>
          <a:p>
            <a:pPr algn="ctr"/>
            <a:r>
              <a:rPr lang="zh-CN" sz="1400" dirty="0"/>
              <a:t>下午6点至8点 ，仅限线上参加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88F8E7D-53C7-F4ED-3B42-6929B2DAB069}"/>
              </a:ext>
            </a:extLst>
          </p:cNvPr>
          <p:cNvSpPr txBox="1"/>
          <p:nvPr/>
        </p:nvSpPr>
        <p:spPr>
          <a:xfrm>
            <a:off x="5058820" y="4309314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CN" b="1">
                <a:ea typeface="Calibri"/>
                <a:cs typeface="Calibri"/>
              </a:rPr>
              <a:t>5月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7D669CF-1047-CF65-E181-F339AA5A8FDB}"/>
              </a:ext>
            </a:extLst>
          </p:cNvPr>
          <p:cNvSpPr txBox="1"/>
          <p:nvPr/>
        </p:nvSpPr>
        <p:spPr>
          <a:xfrm>
            <a:off x="2997102" y="5036724"/>
            <a:ext cx="2315343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zh-CN" sz="1400" dirty="0"/>
              <a:t>4月29日</a:t>
            </a:r>
          </a:p>
          <a:p>
            <a:pPr algn="ctr"/>
            <a:r>
              <a:rPr lang="zh-CN" sz="1400" dirty="0"/>
              <a:t>第3次公开听证会</a:t>
            </a:r>
          </a:p>
          <a:p>
            <a:pPr algn="ctr"/>
            <a:r>
              <a:rPr lang="zh-CN" sz="1400" dirty="0"/>
              <a:t>下午6点至8点 ，仅限现场参加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2020D0-CF6A-9A4C-E984-CAA6A9ACD6BD}"/>
              </a:ext>
            </a:extLst>
          </p:cNvPr>
          <p:cNvSpPr txBox="1"/>
          <p:nvPr/>
        </p:nvSpPr>
        <p:spPr>
          <a:xfrm>
            <a:off x="1472361" y="2776878"/>
            <a:ext cx="1870061" cy="95410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zh-CN" sz="1400" dirty="0"/>
              <a:t>4月15日 </a:t>
            </a:r>
          </a:p>
          <a:p>
            <a:pPr algn="ctr"/>
            <a:r>
              <a:rPr lang="zh-CN" sz="1400" dirty="0"/>
              <a:t>第9次会议</a:t>
            </a:r>
          </a:p>
          <a:p>
            <a:pPr algn="ctr"/>
            <a:r>
              <a:rPr lang="zh-CN" sz="1400" dirty="0"/>
              <a:t>（下午6点至8点，线上线下结合）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BB9E0AC-477A-81EF-26F7-F2C373853C1C}"/>
              </a:ext>
            </a:extLst>
          </p:cNvPr>
          <p:cNvSpPr txBox="1"/>
          <p:nvPr/>
        </p:nvSpPr>
        <p:spPr>
          <a:xfrm>
            <a:off x="925016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zh-CN" b="1">
                <a:ea typeface="Calibri"/>
                <a:cs typeface="Calibri"/>
              </a:rPr>
              <a:t>4月 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C9A001-9664-7F1B-AA1A-1021FCC69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  <a:cs typeface="Calibri Light"/>
              </a:rPr>
              <a:t>6月</a:t>
            </a:r>
            <a:r>
              <a:rPr lang="zh-CN" altLang="en-US" dirty="0">
                <a:latin typeface="Aptos Display"/>
                <a:ea typeface="SimSun"/>
                <a:cs typeface="Calibri Light"/>
              </a:rPr>
              <a:t>份</a:t>
            </a:r>
            <a:r>
              <a:rPr lang="zh-CN" dirty="0">
                <a:latin typeface="Aptos Display"/>
                <a:ea typeface="SimSun"/>
                <a:cs typeface="Calibri Light"/>
              </a:rPr>
              <a:t>时间表概览 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78C383E-467E-8DC3-D4C3-AA6D80C01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4151530" y="3694981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67D6739-81F5-A2AB-2CEE-ADF245C485E0}"/>
              </a:ext>
            </a:extLst>
          </p:cNvPr>
          <p:cNvSpPr txBox="1"/>
          <p:nvPr/>
        </p:nvSpPr>
        <p:spPr>
          <a:xfrm>
            <a:off x="3610510" y="2776877"/>
            <a:ext cx="2006538" cy="92333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zh-CN" dirty="0"/>
              <a:t>4月23日 </a:t>
            </a:r>
          </a:p>
          <a:p>
            <a:pPr algn="ctr"/>
            <a:r>
              <a:rPr lang="zh-CN" dirty="0"/>
              <a:t>发布建议草案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1D80AC5-56B5-9F93-202E-186B62B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8648020" y="4234759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CE16FD5-006F-59C2-5A6D-35B0732F941B}"/>
              </a:ext>
            </a:extLst>
          </p:cNvPr>
          <p:cNvSpPr txBox="1"/>
          <p:nvPr/>
        </p:nvSpPr>
        <p:spPr>
          <a:xfrm>
            <a:off x="8069519" y="5036723"/>
            <a:ext cx="1621581" cy="934703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zh-CN" dirty="0"/>
              <a:t>5月29日</a:t>
            </a:r>
          </a:p>
          <a:p>
            <a:pPr algn="ctr"/>
            <a:r>
              <a:rPr lang="zh-CN" dirty="0"/>
              <a:t>公开听证会 </a:t>
            </a:r>
          </a:p>
          <a:p>
            <a:pPr algn="ctr"/>
            <a:r>
              <a:rPr lang="zh-CN" dirty="0"/>
              <a:t>期间截止</a:t>
            </a:r>
          </a:p>
        </p:txBody>
      </p:sp>
    </p:spTree>
    <p:extLst>
      <p:ext uri="{BB962C8B-B14F-4D97-AF65-F5344CB8AC3E}">
        <p14:creationId xmlns:p14="http://schemas.microsoft.com/office/powerpoint/2010/main" val="3987872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7C6C5-7B9F-828C-074D-6FC37AD79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0C1C5-127E-8FEE-2E7B-8172098A4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dirty="0"/>
              <a:t>讨论拟公开发布的建议草案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027AF-554A-1535-FEEF-7E8DF0A85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113" y="1804402"/>
            <a:ext cx="10373536" cy="4515263"/>
          </a:xfrm>
        </p:spPr>
        <p:txBody>
          <a:bodyPr vert="horz" lIns="0" tIns="45720" rIns="0" bIns="45720" rtlCol="0" anchor="t"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zh-CN" sz="2200" b="1" u="sng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建议1——流程与沟通改进</a:t>
            </a:r>
            <a:r>
              <a:rPr lang="zh-CN" sz="2200" b="1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：</a:t>
            </a:r>
            <a:r>
              <a:rPr lang="zh-CN" sz="2200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DCR应阐明并制定清晰的流程以及积极响应工具</a:t>
            </a:r>
            <a:r>
              <a:rPr lang="zh-CN" altLang="en-US" sz="2200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，以</a:t>
            </a:r>
            <a:r>
              <a:rPr lang="zh-CN" sz="2200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满足社区需求，尤其是正在实施及/或即将开展项目的地区。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zh-CN" sz="2200" b="1" u="sng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建议2——项目规划改进</a:t>
            </a:r>
            <a:r>
              <a:rPr lang="zh-CN" sz="2200" b="1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：</a:t>
            </a:r>
            <a:r>
              <a:rPr lang="zh-CN" sz="2200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DCR应制定清晰一致的流程，用于沟通短期和长期的计划项目。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zh-CN" sz="2200" b="1" u="sng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建议3——以公平和环境正义为核心</a:t>
            </a:r>
            <a:r>
              <a:rPr lang="zh-CN" sz="2200" b="1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：</a:t>
            </a:r>
            <a:r>
              <a:rPr lang="zh-CN" altLang="en-US" sz="2200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DCR</a:t>
            </a:r>
            <a:r>
              <a:rPr lang="zh-CN" altLang="en-US" sz="2200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应建立明确的流程，确保边缘化群体以及历史上曾受公开流程影响或被边缘化的群体，能在</a:t>
            </a:r>
            <a:r>
              <a:rPr lang="en-US" altLang="zh-CN" sz="2200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DCR</a:t>
            </a:r>
            <a:r>
              <a:rPr lang="zh-CN" altLang="en-US" sz="2200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的流程中担当明确的角色。</a:t>
            </a:r>
            <a:endParaRPr lang="en-US" altLang="zh-CN" sz="2200" dirty="0">
              <a:solidFill>
                <a:srgbClr val="000000"/>
              </a:solidFill>
              <a:highlight>
                <a:srgbClr val="FFFFFF"/>
              </a:highlight>
              <a:latin typeface="Aptos Narrow"/>
              <a:ea typeface="SimSun"/>
              <a:cs typeface="+mn-lt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zh-CN" sz="2200" b="1" u="sng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建议4——实施</a:t>
            </a:r>
            <a:r>
              <a:rPr lang="zh-CN" sz="2200" b="1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：</a:t>
            </a:r>
            <a:r>
              <a:rPr lang="zh-CN" sz="2200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SimSun"/>
                <a:cs typeface="+mn-lt"/>
              </a:rPr>
              <a:t>DCR应使用上述沟通和外展建议（建议1-3），回应工作组收到的有关Longfellow桥与Eliot桥之间查尔斯河区域实体基础设施的相关反馈，并以此作为在全州其他DCR项目中应用沟通与外展策略的试点。</a:t>
            </a:r>
          </a:p>
          <a:p>
            <a:pPr marL="0" indent="0">
              <a:buNone/>
            </a:pPr>
            <a:endParaRPr lang="en-US" sz="2200" dirty="0">
              <a:solidFill>
                <a:srgbClr val="000000"/>
              </a:solidFill>
              <a:highlight>
                <a:srgbClr val="FFFFFF"/>
              </a:highlight>
              <a:latin typeface="Aptos Narrow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1120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9E95-6E91-EF4B-3D8F-D21E5898A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4998720" cy="1437620"/>
          </a:xfrm>
        </p:spPr>
        <p:txBody>
          <a:bodyPr>
            <a:normAutofit/>
          </a:bodyPr>
          <a:lstStyle/>
          <a:p>
            <a:r>
              <a:rPr lang="zh-CN" dirty="0"/>
              <a:t>审议公开听证会宣传单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720FA-618C-E35C-FC9C-C045D49AB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28216"/>
            <a:ext cx="5013435" cy="4365533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>
              <a:buFont typeface="Arial" panose="020F0502020204030204" pitchFamily="34" charset="0"/>
              <a:buChar char="•"/>
            </a:pPr>
            <a:r>
              <a:rPr lang="zh-CN" sz="3500" dirty="0">
                <a:solidFill>
                  <a:srgbClr val="404040"/>
                </a:solidFill>
                <a:latin typeface="+mn-ea"/>
                <a:cs typeface="Calibri"/>
              </a:rPr>
              <a:t>讨论</a:t>
            </a:r>
          </a:p>
          <a:p>
            <a:pPr marL="457200" indent="-457200">
              <a:buFont typeface="Arial" panose="020F0502020204030204" pitchFamily="34" charset="0"/>
              <a:buChar char="•"/>
            </a:pPr>
            <a:r>
              <a:rPr lang="zh-CN" sz="3500" dirty="0">
                <a:latin typeface="+mn-ea"/>
                <a:cs typeface="Calibri"/>
              </a:rPr>
              <a:t>表决</a:t>
            </a:r>
          </a:p>
          <a:p>
            <a:pPr marL="932180" lvl="2" indent="-457200"/>
            <a:endParaRPr lang="en-US" sz="2000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2600" dirty="0">
              <a:ea typeface="Calibri"/>
              <a:cs typeface="Calibri"/>
            </a:endParaRPr>
          </a:p>
          <a:p>
            <a:pPr marL="932180" lvl="2" indent="-457200">
              <a:buAutoNum type="arabicPeriod"/>
            </a:pPr>
            <a:endParaRPr lang="en-US" dirty="0">
              <a:ea typeface="Calibri"/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676B5D-B899-E2A4-6452-29862A8F49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2636" y="0"/>
            <a:ext cx="52993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681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90FD-E3D4-14AC-919F-919B53C88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solidFill>
                  <a:schemeClr val="tx1"/>
                </a:solidFill>
                <a:latin typeface="+mn-ea"/>
                <a:ea typeface="+mn-ea"/>
                <a:cs typeface="Calibri Light"/>
              </a:rPr>
              <a:t>调查问卷草案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0D836-40CD-D2F8-CD7A-78F991EA2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171450" indent="-171450">
              <a:lnSpc>
                <a:spcPct val="100000"/>
              </a:lnSpc>
              <a:buFont typeface="Arial" panose="020F0502020204030204" pitchFamily="34" charset="0"/>
              <a:buChar char="•"/>
            </a:pPr>
            <a:r>
              <a:rPr lang="zh-CN" altLang="en-US" b="1" i="0" dirty="0">
                <a:solidFill>
                  <a:srgbClr val="333333"/>
                </a:solidFill>
                <a:effectLst/>
                <a:latin typeface="PingFang SC"/>
              </a:rPr>
              <a:t>您认同自己的身份为</a:t>
            </a:r>
            <a:r>
              <a:rPr lang="en-US" altLang="zh-CN" b="1" i="0" dirty="0">
                <a:solidFill>
                  <a:srgbClr val="333333"/>
                </a:solidFill>
                <a:effectLst/>
                <a:latin typeface="PingFang SC"/>
              </a:rPr>
              <a:t>……</a:t>
            </a:r>
            <a:r>
              <a:rPr lang="zh-CN" altLang="en-US" b="1" i="0" dirty="0">
                <a:solidFill>
                  <a:srgbClr val="333333"/>
                </a:solidFill>
                <a:effectLst/>
                <a:latin typeface="PingFang SC"/>
              </a:rPr>
              <a:t>？</a:t>
            </a:r>
            <a:r>
              <a:rPr lang="zh-CN" b="1" i="1" dirty="0">
                <a:solidFill>
                  <a:srgbClr val="404040"/>
                </a:solidFill>
                <a:latin typeface="Calibri"/>
                <a:ea typeface="SimSun"/>
                <a:cs typeface="Calibri"/>
              </a:rPr>
              <a:t>[位置选择与用户选项]</a:t>
            </a:r>
          </a:p>
          <a:p>
            <a:pPr marL="171450" indent="-171450">
              <a:lnSpc>
                <a:spcPct val="100000"/>
              </a:lnSpc>
              <a:buFont typeface="Arial" panose="020F0502020204030204" pitchFamily="34" charset="0"/>
              <a:buChar char="•"/>
            </a:pPr>
            <a:r>
              <a:rPr lang="zh-CN" b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如果您是Cambridge居民，您代表哪个社区？</a:t>
            </a:r>
            <a:r>
              <a:rPr lang="zh-CN" b="1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[开放式回答]</a:t>
            </a:r>
          </a:p>
          <a:p>
            <a:pPr marL="171450" indent="-171450">
              <a:lnSpc>
                <a:spcPct val="100000"/>
              </a:lnSpc>
              <a:buFont typeface="Arial" panose="020F0502020204030204" pitchFamily="34" charset="0"/>
              <a:buChar char="•"/>
            </a:pPr>
            <a:r>
              <a:rPr lang="zh-CN" b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对于每条建议：</a:t>
            </a:r>
          </a:p>
          <a:p>
            <a:pPr marL="383540" lvl="1">
              <a:lnSpc>
                <a:spcPct val="100000"/>
              </a:lnSpc>
              <a:buFont typeface="Arial" panose="020F0502020204030204" pitchFamily="34" charset="0"/>
              <a:buChar char="•"/>
            </a:pPr>
            <a:r>
              <a:rPr lang="zh-CN" sz="2000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您</a:t>
            </a:r>
            <a:r>
              <a:rPr lang="zh-CN" alt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对这项建议的同意程度？</a:t>
            </a:r>
            <a:r>
              <a:rPr lang="zh-CN" sz="2000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[</a:t>
            </a:r>
            <a:r>
              <a:rPr lang="zh-CN" alt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从</a:t>
            </a:r>
            <a:r>
              <a:rPr lang="zh-CN" sz="2000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“非常不同意”到“非常同意”排序]</a:t>
            </a:r>
          </a:p>
          <a:p>
            <a:pPr marL="383540" lvl="1">
              <a:lnSpc>
                <a:spcPct val="100000"/>
              </a:lnSpc>
              <a:buFont typeface="Arial" panose="020F0502020204030204" pitchFamily="34" charset="0"/>
              <a:buChar char="•"/>
            </a:pPr>
            <a:r>
              <a:rPr lang="zh-CN" sz="2000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如何使这项建议的措辞更清晰？</a:t>
            </a:r>
            <a:r>
              <a:rPr lang="zh-CN" sz="2000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[开放式回答]</a:t>
            </a:r>
          </a:p>
          <a:p>
            <a:pPr marL="383540" lvl="1">
              <a:lnSpc>
                <a:spcPct val="100000"/>
              </a:lnSpc>
              <a:buFont typeface="Arial" panose="020F0502020204030204" pitchFamily="34" charset="0"/>
              <a:buChar char="•"/>
            </a:pPr>
            <a:r>
              <a:rPr lang="zh-CN" sz="2000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您对其他实施策略/措施是否有建议？</a:t>
            </a:r>
            <a:r>
              <a:rPr lang="zh-CN" sz="2000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[开放式回答]</a:t>
            </a:r>
          </a:p>
          <a:p>
            <a:pPr marL="383540" lvl="1">
              <a:lnSpc>
                <a:spcPct val="100000"/>
              </a:lnSpc>
              <a:buFont typeface="Arial" panose="020F0502020204030204" pitchFamily="34" charset="0"/>
              <a:buChar char="•"/>
            </a:pPr>
            <a:r>
              <a:rPr lang="zh-CN" sz="2000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您对衡量成功的</a:t>
            </a:r>
            <a:r>
              <a:rPr lang="zh-CN" altLang="zh-CN" sz="2000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其他</a:t>
            </a:r>
            <a:r>
              <a:rPr lang="zh-CN" sz="2000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指标是否有建议？</a:t>
            </a:r>
            <a:r>
              <a:rPr lang="zh-CN" sz="2000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[开放式回答]</a:t>
            </a:r>
          </a:p>
          <a:p>
            <a:pPr>
              <a:lnSpc>
                <a:spcPct val="100000"/>
              </a:lnSpc>
              <a:buFont typeface="Arial" panose="020F0502020204030204" pitchFamily="34" charset="0"/>
              <a:buChar char="•"/>
            </a:pPr>
            <a:r>
              <a:rPr lang="zh-CN" b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在审阅了全部4项建议后，您希望工作组在报告中考虑纳入哪些其他建议？</a:t>
            </a:r>
            <a:r>
              <a:rPr lang="zh-CN" sz="1800" b="1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[开放式回答]</a:t>
            </a:r>
          </a:p>
          <a:p>
            <a:pPr>
              <a:lnSpc>
                <a:spcPct val="100000"/>
              </a:lnSpc>
              <a:buFont typeface="Arial" panose="020F0502020204030204" pitchFamily="34" charset="0"/>
              <a:buChar char="•"/>
            </a:pPr>
            <a:r>
              <a:rPr lang="zh-CN" b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关于DCR的沟通或外展流程，您是否还有其他想分享的内容？</a:t>
            </a:r>
            <a:r>
              <a:rPr lang="zh-CN" sz="1800" b="1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SimSun"/>
                <a:cs typeface="Calibri"/>
              </a:rPr>
              <a:t>[开放式回答]</a:t>
            </a:r>
          </a:p>
          <a:p>
            <a:pPr marL="171450" indent="-171450">
              <a:buFont typeface="Arial" panose="020F0502020204030204" pitchFamily="34" charset="0"/>
              <a:buChar char="•"/>
            </a:pP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Aptos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00997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i="0">
                <a:solidFill>
                  <a:srgbClr val="333333"/>
                </a:solidFill>
                <a:effectLst/>
                <a:latin typeface="PingFang SC"/>
              </a:rPr>
              <a:t>未来一个月的计划</a:t>
            </a:r>
            <a:endParaRPr lang="zh-CN" dirty="0">
              <a:latin typeface="Aptos Display"/>
              <a:ea typeface="SimSun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17591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zh-CN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SimSun"/>
                <a:cs typeface="Calibri"/>
              </a:rPr>
              <a:t>4月工作组会议的关键节点</a:t>
            </a: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zh-CN" sz="22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通过公开听证会及公众意见征询期的建议草案</a:t>
            </a:r>
            <a:r>
              <a:rPr lang="zh-CN" altLang="en-US" sz="22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。</a:t>
            </a:r>
            <a:endParaRPr lang="zh-CN" sz="2200" dirty="0">
              <a:solidFill>
                <a:srgbClr val="404040"/>
              </a:solidFill>
              <a:latin typeface="Aptos Narrow"/>
              <a:ea typeface="SimSun"/>
              <a:cs typeface="Calibr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zh-CN" sz="22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最终确定并通过建议草案随附的调查问卷</a:t>
            </a:r>
            <a:r>
              <a:rPr lang="zh-CN" altLang="en-US" sz="22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。</a:t>
            </a:r>
            <a:endParaRPr lang="zh-CN" sz="2200" dirty="0">
              <a:solidFill>
                <a:srgbClr val="404040"/>
              </a:solidFill>
              <a:latin typeface="Aptos Narrow"/>
              <a:ea typeface="SimSun"/>
              <a:cs typeface="Calibr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zh-CN" sz="22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最终确定公开听证会的宣传单和外展计划</a:t>
            </a:r>
            <a:r>
              <a:rPr lang="zh-CN" altLang="en-US" sz="22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。</a:t>
            </a:r>
            <a:endParaRPr lang="zh-CN" sz="2200" dirty="0">
              <a:solidFill>
                <a:srgbClr val="404040"/>
              </a:solidFill>
              <a:latin typeface="Aptos Narrow"/>
              <a:ea typeface="SimSun"/>
              <a:cs typeface="Calibr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2200" dirty="0"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/>
        </p:nvSpPr>
        <p:spPr>
          <a:xfrm>
            <a:off x="6916189" y="2151670"/>
            <a:ext cx="4172432" cy="4104640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SimSun"/>
                <a:cs typeface="Calibri"/>
              </a:rPr>
              <a:t>5月工作组会议的关键节点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2200" dirty="0">
                <a:latin typeface="Aptos Narrow"/>
                <a:ea typeface="SimSun" panose="020F0502020204030204"/>
                <a:cs typeface="Calibri" panose="020F0502020204030204"/>
              </a:rPr>
              <a:t>讨论到目前为止在公开听证会及问卷调查中收到的反馈意见</a:t>
            </a:r>
            <a:r>
              <a:rPr lang="zh-CN" altLang="en-US" sz="22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。</a:t>
            </a:r>
            <a:endParaRPr lang="zh-CN" sz="2200" dirty="0">
              <a:latin typeface="Aptos Narrow"/>
              <a:ea typeface="SimSun" panose="020F0502020204030204"/>
              <a:cs typeface="Calibri" panose="020F0502020204030204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22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讨论对建议草案的修订</a:t>
            </a:r>
            <a:r>
              <a:rPr lang="zh-CN" altLang="en-US" sz="22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。</a:t>
            </a:r>
            <a:endParaRPr lang="zh-CN" sz="2200" dirty="0">
              <a:solidFill>
                <a:srgbClr val="404040"/>
              </a:solidFill>
              <a:latin typeface="Aptos Narrow"/>
              <a:ea typeface="SimSun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endParaRPr lang="en-US" sz="22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dirty="0">
                <a:latin typeface="Aptos Display"/>
                <a:ea typeface="SimSun"/>
                <a:cs typeface="Calibri Light"/>
              </a:rPr>
              <a:t>口译服务安排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zh-CN" sz="2400" dirty="0">
                <a:solidFill>
                  <a:schemeClr val="tx1"/>
                </a:solidFill>
                <a:latin typeface="Aptos Narrow"/>
                <a:ea typeface="SimSun"/>
                <a:cs typeface="Calibri"/>
              </a:rPr>
              <a:t> 我们提供以下语言</a:t>
            </a:r>
            <a:r>
              <a:rPr lang="zh-CN" altLang="en-US" sz="2400" dirty="0">
                <a:solidFill>
                  <a:schemeClr val="tx1"/>
                </a:solidFill>
                <a:latin typeface="Aptos Narrow"/>
                <a:ea typeface="SimSun"/>
                <a:cs typeface="Calibri"/>
              </a:rPr>
              <a:t>版本</a:t>
            </a:r>
            <a:r>
              <a:rPr lang="zh-CN" sz="2400" dirty="0">
                <a:solidFill>
                  <a:schemeClr val="tx1"/>
                </a:solidFill>
                <a:latin typeface="Aptos Narrow"/>
                <a:ea typeface="SimSun"/>
                <a:cs typeface="Calibri"/>
              </a:rPr>
              <a:t>的口译服务：西班牙语、巴西葡萄牙语、海地克里奥尔语、中文普通话、粤语、阿姆哈拉语、阿拉伯语和美国手语（ASL）。</a:t>
            </a:r>
          </a:p>
          <a:p>
            <a:pPr marL="383540" lvl="1">
              <a:lnSpc>
                <a:spcPct val="12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400" dirty="0">
                <a:solidFill>
                  <a:srgbClr val="000000"/>
                </a:solidFill>
                <a:latin typeface="Aptos Narrow"/>
                <a:ea typeface="SimSun"/>
                <a:cs typeface="Calibri"/>
              </a:rPr>
              <a:t>如需使用您的语言参与，请点击“口译”地球图标，选择您的语言。</a:t>
            </a:r>
          </a:p>
          <a:p>
            <a:pPr marL="383540" lvl="1">
              <a:lnSpc>
                <a:spcPct val="12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400" dirty="0">
                <a:solidFill>
                  <a:srgbClr val="000000"/>
                </a:solidFill>
                <a:latin typeface="Aptos Narrow"/>
                <a:ea typeface="SimSun"/>
                <a:cs typeface="Calibri"/>
              </a:rPr>
              <a:t>请</a:t>
            </a:r>
            <a:r>
              <a:rPr lang="zh-CN" altLang="en-US" sz="2400" dirty="0">
                <a:solidFill>
                  <a:srgbClr val="000000"/>
                </a:solidFill>
                <a:latin typeface="Aptos Narrow"/>
                <a:ea typeface="SimSun"/>
                <a:cs typeface="Calibri"/>
              </a:rPr>
              <a:t>放</a:t>
            </a:r>
            <a:r>
              <a:rPr lang="zh-CN" sz="2400" dirty="0">
                <a:solidFill>
                  <a:srgbClr val="000000"/>
                </a:solidFill>
                <a:latin typeface="Aptos Narrow"/>
                <a:ea typeface="SimSun"/>
                <a:cs typeface="Calibri"/>
              </a:rPr>
              <a:t>慢</a:t>
            </a:r>
            <a:r>
              <a:rPr lang="zh-CN" altLang="zh-CN" sz="2400" dirty="0">
                <a:solidFill>
                  <a:srgbClr val="000000"/>
                </a:solidFill>
                <a:latin typeface="Aptos Narrow"/>
                <a:ea typeface="SimSun"/>
                <a:cs typeface="Calibri"/>
              </a:rPr>
              <a:t>讲话语速</a:t>
            </a:r>
            <a:r>
              <a:rPr lang="zh-CN" sz="2400" dirty="0">
                <a:solidFill>
                  <a:srgbClr val="000000"/>
                </a:solidFill>
                <a:latin typeface="Aptos Narrow"/>
                <a:ea typeface="SimSun"/>
                <a:cs typeface="Calibri"/>
              </a:rPr>
              <a:t>。</a:t>
            </a:r>
          </a:p>
          <a:p>
            <a:pPr marL="383540" lvl="1">
              <a:lnSpc>
                <a:spcPct val="12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400" dirty="0">
                <a:solidFill>
                  <a:srgbClr val="000000"/>
                </a:solidFill>
                <a:latin typeface="Aptos Narrow"/>
                <a:ea typeface="SimSun"/>
                <a:cs typeface="Calibri"/>
              </a:rPr>
              <a:t>所有与会者都必须选择一个语言频道，以</a:t>
            </a:r>
            <a:r>
              <a:rPr lang="zh-CN" sz="2400">
                <a:solidFill>
                  <a:srgbClr val="000000"/>
                </a:solidFill>
                <a:latin typeface="Aptos Narrow"/>
                <a:ea typeface="SimSun"/>
                <a:cs typeface="Calibri"/>
              </a:rPr>
              <a:t>英语参会</a:t>
            </a:r>
            <a:r>
              <a:rPr lang="zh-CN" altLang="en-US" sz="2400">
                <a:solidFill>
                  <a:srgbClr val="000000"/>
                </a:solidFill>
                <a:latin typeface="Aptos Narrow"/>
                <a:ea typeface="SimSun"/>
                <a:cs typeface="Calibri"/>
              </a:rPr>
              <a:t>亦</a:t>
            </a:r>
            <a:r>
              <a:rPr lang="zh-CN" sz="2400">
                <a:solidFill>
                  <a:srgbClr val="000000"/>
                </a:solidFill>
                <a:latin typeface="Aptos Narrow"/>
                <a:ea typeface="SimSun"/>
                <a:cs typeface="Calibri"/>
              </a:rPr>
              <a:t>要</a:t>
            </a:r>
            <a:r>
              <a:rPr lang="zh-CN" sz="2400" dirty="0">
                <a:solidFill>
                  <a:srgbClr val="000000"/>
                </a:solidFill>
                <a:latin typeface="Aptos Narrow"/>
                <a:ea typeface="SimSun"/>
                <a:cs typeface="Calibri"/>
              </a:rPr>
              <a:t>选择。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录制通知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pPr algn="just"/>
            <a:r>
              <a:rPr lang="en-US" altLang="zh-CN" sz="2400" dirty="0">
                <a:solidFill>
                  <a:srgbClr val="000000"/>
                </a:solidFill>
                <a:latin typeface="Aptos Narrow"/>
                <a:ea typeface="SimSun"/>
                <a:cs typeface="Arial"/>
              </a:rPr>
              <a:t>          </a:t>
            </a:r>
            <a:r>
              <a:rPr lang="zh-CN" sz="2400" dirty="0">
                <a:solidFill>
                  <a:srgbClr val="000000"/>
                </a:solidFill>
                <a:latin typeface="Aptos Narrow"/>
                <a:ea typeface="SimSun"/>
                <a:cs typeface="Arial"/>
              </a:rPr>
              <a:t>本次会议将进行录制，马萨诸塞州自然资源保护与利用署（Department of Conservation and Recreation）及/或能源与环境事务部（Energy &amp; Environmental Affairs）执行办公室可能会选择发布视频、静态图像、音频及/或聊天记录。</a:t>
            </a:r>
            <a:endParaRPr lang="en-US" altLang="zh-CN" sz="2400" dirty="0">
              <a:solidFill>
                <a:srgbClr val="000000"/>
              </a:solidFill>
              <a:latin typeface="Aptos Narrow"/>
              <a:ea typeface="SimSun"/>
              <a:cs typeface="Arial"/>
            </a:endParaRPr>
          </a:p>
          <a:p>
            <a:pPr algn="just"/>
            <a:br>
              <a:rPr lang="zh-CN" sz="2400" dirty="0">
                <a:latin typeface="Aptos Narrow"/>
                <a:ea typeface="SimSun"/>
                <a:cs typeface="Arial" panose="020B0604020202020204" pitchFamily="34" charset="0"/>
              </a:rPr>
            </a:br>
            <a:r>
              <a:rPr lang="en-US" altLang="zh-CN" sz="2400" dirty="0">
                <a:latin typeface="Aptos Narrow"/>
                <a:ea typeface="SimSun"/>
                <a:cs typeface="Arial" panose="020B0604020202020204" pitchFamily="34" charset="0"/>
              </a:rPr>
              <a:t>          </a:t>
            </a:r>
            <a:r>
              <a:rPr lang="zh-CN" sz="2400" dirty="0">
                <a:solidFill>
                  <a:srgbClr val="000000"/>
                </a:solidFill>
                <a:latin typeface="Aptos Narrow"/>
                <a:ea typeface="SimSun"/>
                <a:cs typeface="Arial"/>
              </a:rPr>
              <a:t>如继续参加本次线上会议，即表示您同意参与录制。录像和聊天记录可能被视为公共记录。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>
                <a:latin typeface="Aptos Display"/>
                <a:ea typeface="SimSun"/>
                <a:cs typeface="Calibri Light"/>
              </a:rPr>
              <a:t>Zoom聊天管理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2800" dirty="0"/>
              <a:t>成员可通过聊天功能发表评论并提出问题（须公开记录）。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2800" dirty="0">
                <a:latin typeface="Aptos Narrow"/>
                <a:ea typeface="SimSun"/>
                <a:cs typeface="+mn-lt"/>
              </a:rPr>
              <a:t>请勿使用私信功能。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2800" dirty="0">
                <a:latin typeface="Aptos Narrow"/>
                <a:ea typeface="SimSun"/>
                <a:cs typeface="+mn-lt"/>
              </a:rPr>
              <a:t>除非正在向工作组作汇报，否则请将麦克风调静音，尽量减少背景噪音。</a:t>
            </a: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  <a:cs typeface="Calibri Light"/>
              </a:rPr>
              <a:t> 点名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2" y="1794562"/>
            <a:ext cx="5802231" cy="4848877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EEA联合主席：</a:t>
            </a:r>
            <a:r>
              <a:rPr lang="zh-CN" sz="1700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María Belén Power，环境正义与公平副部长 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DCR联合主席：</a:t>
            </a:r>
            <a:r>
              <a:rPr lang="zh-CN" sz="1700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Nicole LaChapelle，专员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</a:rPr>
              <a:t>公共卫生部气候与环境卫生局局长或其指定人员：</a:t>
            </a:r>
            <a:r>
              <a:rPr lang="zh-CN" sz="1700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Logan Bailey，公共卫生部气候与环境卫生局毒理学部门首席科学家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 剑桥健康联盟（Cambridge Health Alliance）：</a:t>
            </a:r>
            <a:r>
              <a:rPr lang="zh-CN" sz="1700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Derrick Neal，剑桥市首席公共卫生官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 剑桥市重建局（Cambridge Redevelopment Authority）：</a:t>
            </a:r>
            <a:r>
              <a:rPr lang="zh-CN" sz="1700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Kyle Vangel，项目与规划总监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 全美有色人种协进会剑桥分会（Cambridge branch of the NAACP）：</a:t>
            </a:r>
            <a:r>
              <a:rPr lang="zh-CN" sz="1700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Ken Reeves，主席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 剑桥黑人牧师联盟（Cambridge Black Pastors Alliance, Inc.）：</a:t>
            </a:r>
            <a:r>
              <a:rPr lang="zh-CN" sz="1700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Jeremy D. Battle，西大道教堂（Western Avenue Church）牧师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564232" y="1785257"/>
            <a:ext cx="5322967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 马萨诸塞州自行车联盟公司（Massachusetts Bicycle Coalition, Inc.）：</a:t>
            </a:r>
            <a:r>
              <a:rPr lang="zh-CN" sz="1700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Galen Mook，执行董事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 查尔斯河保护公司（Charles River Conservancy, Inc.）：</a:t>
            </a:r>
            <a:r>
              <a:rPr lang="zh-CN" sz="1700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Laura Jasinski，执行董事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 剑桥“妈妈先锋”（Cambridge Mothers Out Front）：</a:t>
            </a:r>
            <a:r>
              <a:rPr lang="zh-CN" sz="1700" i="1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空缺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 河湾公园信托人民基金（The People for Riverbend Park Trust）：</a:t>
            </a:r>
            <a:r>
              <a:rPr lang="zh-CN" sz="1700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Franziska "Fran" Amacher，受托人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 个人：</a:t>
            </a:r>
            <a:r>
              <a:rPr lang="zh-CN" sz="1700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 Lawrence Adkins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 个人：</a:t>
            </a:r>
            <a:r>
              <a:rPr lang="zh-CN" sz="1700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Sheila Headley-Burwell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 个人：</a:t>
            </a:r>
            <a:r>
              <a:rPr lang="zh-CN" sz="1700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Steven Miller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 个人：</a:t>
            </a:r>
            <a:r>
              <a:rPr lang="zh-CN" sz="1700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 Thomas Leonard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 个人：</a:t>
            </a:r>
            <a:r>
              <a:rPr lang="zh-CN" sz="1700" dirty="0">
                <a:solidFill>
                  <a:schemeClr val="tx1"/>
                </a:solidFill>
                <a:latin typeface="Aptos Narrow"/>
                <a:ea typeface="SimSun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700" b="1" dirty="0">
                <a:solidFill>
                  <a:schemeClr val="tx1"/>
                </a:solidFill>
                <a:latin typeface="Aptos Narrow"/>
                <a:ea typeface="SimSun"/>
                <a:cs typeface="Calibri"/>
              </a:rPr>
              <a:t> 个人：</a:t>
            </a:r>
            <a:r>
              <a:rPr lang="zh-CN" sz="1700" dirty="0">
                <a:solidFill>
                  <a:schemeClr val="tx1"/>
                </a:solidFill>
                <a:latin typeface="Aptos Narrow"/>
                <a:ea typeface="SimSun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>
                <a:latin typeface="Aptos Display" panose="020B0004020202020204" pitchFamily="34" charset="0"/>
                <a:ea typeface="SimSun"/>
              </a:rPr>
              <a:t>工作组规范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所有会议通知均应按《公开会议法》（Open Meeting Law）的要求予以公示。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至少提前48小时分发议程，议程应包括明确的讨论议题。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应在合理时间范围内公开会议记录。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除公开发布的会议外，不得在情况下进行任何审议或决策。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成员应积极、尊重地倾听所有发言者的发言，包括公众意见。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如有分歧，应以建设性的方式表达出来，对事不对人。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尽量减少干扰，确保所有联合负责人都能公平参与。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应分配时间征求公众意见，并明确规定时长和形式。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作为决策过程的一部分，成员应认可并考量公众意见。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</a:rPr>
              <a:t>工作组规范（续）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应提供语言服务和便利措施，确保包容性参与。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会议应在无障碍场所及/或以线上形式举行，满足不同需求。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材料应以通俗易懂的语言提供并进行翻译。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成员应致力于提高一线群体以及历史上被边缘化群体的声音。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成员应提前审阅材料，做好积极参与的充分准备。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所有成员应按时出席，如无法出席，应提前通知联合负责人。成员可委派人员以公众身份出席会议，但该人员没有投票权，亦不享有工作组内的正式身份。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利益冲突应根据适用指南进行披露和管理。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为反映不断变化的需求和反馈，规范应定期修订。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200" dirty="0">
                <a:solidFill>
                  <a:schemeClr val="tx1"/>
                </a:solidFill>
                <a:latin typeface="Aptos Narrow"/>
                <a:ea typeface="SimSun"/>
              </a:rPr>
              <a:t>鼓励成员对会议的流程和可及性提出改进建议。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  <a:cs typeface="Arial"/>
              </a:rPr>
              <a:t>议程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1177813" y="1884133"/>
            <a:ext cx="10506161" cy="42869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Clr>
                <a:srgbClr val="99CB38"/>
              </a:buClr>
              <a:buAutoNum type="arabicPeriod"/>
            </a:pPr>
            <a:r>
              <a:rPr lang="zh-CN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SimSun"/>
                <a:cs typeface="Calibri Light"/>
              </a:rPr>
              <a:t>欢迎致辞与点名（建议时长：10分钟）</a:t>
            </a:r>
          </a:p>
          <a:p>
            <a:pPr marL="457200" indent="-457200">
              <a:buAutoNum type="arabicPeriod"/>
            </a:pPr>
            <a:r>
              <a:rPr lang="zh-CN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SimSun"/>
                <a:cs typeface="Calibri Light"/>
              </a:rPr>
              <a:t>审议3月18日第8次会议纪要[表决]（建议时长：5分钟）</a:t>
            </a:r>
          </a:p>
          <a:p>
            <a:pPr marL="457200" indent="-457200">
              <a:buAutoNum type="arabicPeriod"/>
            </a:pPr>
            <a:r>
              <a:rPr lang="zh-CN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SimSun"/>
                <a:cs typeface="Calibri Light"/>
              </a:rPr>
              <a:t>焦点小组成果回顾（建议时长：15分钟）</a:t>
            </a:r>
          </a:p>
          <a:p>
            <a:pPr marL="457200" indent="-457200">
              <a:buAutoNum type="arabicPeriod"/>
            </a:pPr>
            <a:r>
              <a:rPr lang="zh-CN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SimSun"/>
                <a:cs typeface="Calibri Light"/>
              </a:rPr>
              <a:t>审议并讨论拟公开</a:t>
            </a:r>
            <a:r>
              <a:rPr lang="zh-CN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SimSun"/>
                <a:cs typeface="Calibri Light"/>
              </a:rPr>
              <a:t>发布的建议草案</a:t>
            </a:r>
            <a:r>
              <a:rPr lang="zh-CN" altLang="zh-CN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SimSun"/>
                <a:cs typeface="Calibri Light"/>
              </a:rPr>
              <a:t>更新版</a:t>
            </a:r>
            <a:r>
              <a:rPr lang="zh-CN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SimSun"/>
                <a:cs typeface="Calibri Light"/>
              </a:rPr>
              <a:t>[</a:t>
            </a:r>
            <a:r>
              <a:rPr lang="zh-CN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SimSun"/>
                <a:cs typeface="Calibri Light"/>
              </a:rPr>
              <a:t>表决]（建议时长：40分钟）</a:t>
            </a:r>
          </a:p>
          <a:p>
            <a:pPr marL="457200" indent="-457200">
              <a:buAutoNum type="arabicPeriod"/>
            </a:pPr>
            <a:r>
              <a:rPr lang="zh-CN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SimSun"/>
                <a:cs typeface="Calibri Light"/>
              </a:rPr>
              <a:t>审议公开听证会外展宣传单 [表决]（建议时长：10分钟）</a:t>
            </a:r>
          </a:p>
          <a:p>
            <a:pPr marL="457200" indent="-457200">
              <a:buAutoNum type="arabicPeriod"/>
            </a:pPr>
            <a:r>
              <a:rPr lang="zh-CN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SimSun"/>
                <a:cs typeface="Calibri Light"/>
              </a:rPr>
              <a:t>审议并讨论调查问卷草案 [投票]（建议时长：20 分钟）</a:t>
            </a:r>
          </a:p>
          <a:p>
            <a:pPr marL="457200" indent="-457200">
              <a:buAutoNum type="arabicPeriod"/>
            </a:pPr>
            <a:r>
              <a:rPr lang="zh-CN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SimSun"/>
                <a:cs typeface="Calibri Light"/>
              </a:rPr>
              <a:t>工作组后续工作时间表（建议时长：15分钟）</a:t>
            </a:r>
          </a:p>
          <a:p>
            <a:pPr marL="457200" indent="-457200">
              <a:buAutoNum type="arabicPeriod"/>
            </a:pPr>
            <a:r>
              <a:rPr lang="zh-CN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SimSun"/>
                <a:cs typeface="Calibri Light"/>
              </a:rPr>
              <a:t>休会 [表决]（建议时长：5分钟）</a:t>
            </a:r>
          </a:p>
          <a:p>
            <a:pPr marL="543560" lvl="1" indent="-342900">
              <a:buAutoNum type="arabicPeriod"/>
            </a:pPr>
            <a:endParaRPr lang="en-US" sz="1800" dirty="0">
              <a:solidFill>
                <a:schemeClr val="tx1"/>
              </a:solidFill>
              <a:latin typeface="Aptos Narrow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025CD-5EA1-9E63-6B45-931DC51BE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Aptos Display"/>
                <a:ea typeface="SimSun"/>
                <a:cs typeface="Calibri Light"/>
              </a:rPr>
              <a:t>今日</a:t>
            </a:r>
            <a:r>
              <a:rPr lang="zh-CN" dirty="0">
                <a:latin typeface="Aptos Display"/>
                <a:ea typeface="SimSun"/>
                <a:cs typeface="Calibri Light"/>
              </a:rPr>
              <a:t>会议目标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93A59-1EF2-1A57-EA52-34456FA0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1" y="2143761"/>
            <a:ext cx="10058400" cy="3810000"/>
          </a:xfrm>
        </p:spPr>
        <p:txBody>
          <a:bodyPr vert="horz" lIns="0" tIns="45720" rIns="0" bIns="45720" rtlCol="0" anchor="t">
            <a:noAutofit/>
          </a:bodyPr>
          <a:lstStyle/>
          <a:p>
            <a:pPr marL="742950" indent="-742950">
              <a:buAutoNum type="arabicPeriod"/>
            </a:pPr>
            <a:r>
              <a:rPr lang="zh-CN" sz="3200" dirty="0">
                <a:highlight>
                  <a:srgbClr val="FFFFFF"/>
                </a:highlight>
                <a:latin typeface="Aptos Narrow"/>
                <a:ea typeface="SimSun"/>
              </a:rPr>
              <a:t>审议并投票表决拟公开发布的建议草案。</a:t>
            </a:r>
          </a:p>
          <a:p>
            <a:pPr marL="742950" indent="-742950">
              <a:buAutoNum type="arabicPeriod"/>
            </a:pPr>
            <a:r>
              <a:rPr lang="zh-CN" sz="3200" dirty="0">
                <a:highlight>
                  <a:srgbClr val="FFFFFF"/>
                </a:highlight>
                <a:latin typeface="Aptos Narrow"/>
                <a:ea typeface="SimSun"/>
                <a:cs typeface="Calibri"/>
              </a:rPr>
              <a:t>讨论即将举行的公开听证会的参与和外展工作。</a:t>
            </a:r>
          </a:p>
          <a:p>
            <a:pPr marL="742950" indent="-742950">
              <a:buAutoNum type="arabicPeriod"/>
            </a:pPr>
            <a:r>
              <a:rPr lang="zh-CN" sz="3200" dirty="0">
                <a:highlight>
                  <a:srgbClr val="FFFFFF"/>
                </a:highlight>
                <a:latin typeface="Aptos Narrow"/>
                <a:ea typeface="SimSun"/>
                <a:cs typeface="Calibri"/>
              </a:rPr>
              <a:t>审议并投票表决调查问卷，收集对建议草案的反馈意见。</a:t>
            </a:r>
          </a:p>
          <a:p>
            <a:endParaRPr lang="en-US" dirty="0"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704903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SimSun"/>
        <a:cs typeface=""/>
      </a:majorFont>
      <a:minorFont>
        <a:latin typeface="Calibri" panose="020F0502020204030204"/>
        <a:ea typeface="SimSun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14" ma:contentTypeDescription="Create a new document." ma:contentTypeScope="" ma:versionID="2fea115a275ac8d6f430b672391ff4cb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e4fbdf1cc72f0db62e371ff3d98755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5706e644-e941-40e6-a9f7-79db2ae58d56}" ma:internalName="TaxCatchAll" ma:showField="CatchAllData" ma:web="699ac1d4-ca39-4946-aa46-a9cdf037db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9ac1d4-ca39-4946-aa46-a9cdf037dbb3" xsi:nil="true"/>
    <lcf76f155ced4ddcb4097134ff3c332f xmlns="cfac202d-5dfe-4943-8fc4-9115dd8079c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AE34AE-2DF3-4E76-8910-A3355585DBCC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8F6FF82-FE7A-41E4-9095-CE55FAD4DF43}">
  <ds:schemaRefs>
    <ds:schemaRef ds:uri="http://www.w3.org/XML/1998/namespace"/>
    <ds:schemaRef ds:uri="699ac1d4-ca39-4946-aa46-a9cdf037dbb3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cfac202d-5dfe-4943-8fc4-9115dd8079c4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3227</Words>
  <Application>Microsoft Office PowerPoint</Application>
  <PresentationFormat>Widescreen</PresentationFormat>
  <Paragraphs>152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Aptos</vt:lpstr>
      <vt:lpstr>Aptos Display</vt:lpstr>
      <vt:lpstr>Aptos Narrow</vt:lpstr>
      <vt:lpstr>Arial</vt:lpstr>
      <vt:lpstr>Calibri</vt:lpstr>
      <vt:lpstr>Calibri Light</vt:lpstr>
      <vt:lpstr>PingFang SC</vt:lpstr>
      <vt:lpstr>Wingdings</vt:lpstr>
      <vt:lpstr>Wingdings,Sans-Serif</vt:lpstr>
      <vt:lpstr>Retrospect</vt:lpstr>
      <vt:lpstr>查尔斯河（Charles River） 公平河岸通行工作组</vt:lpstr>
      <vt:lpstr>口译服务安排</vt:lpstr>
      <vt:lpstr>录制通知</vt:lpstr>
      <vt:lpstr>Zoom聊天管理</vt:lpstr>
      <vt:lpstr> 点名</vt:lpstr>
      <vt:lpstr>工作组规范</vt:lpstr>
      <vt:lpstr>工作组规范（续）</vt:lpstr>
      <vt:lpstr>议程</vt:lpstr>
      <vt:lpstr>今日会议目标</vt:lpstr>
      <vt:lpstr>审议3月18日第四次会议纪要[表决]。</vt:lpstr>
      <vt:lpstr>焦点小组成果回顾</vt:lpstr>
      <vt:lpstr>焦点小组成果回顾（续）</vt:lpstr>
      <vt:lpstr>6月份时间表概览 </vt:lpstr>
      <vt:lpstr>讨论拟公开发布的建议草案</vt:lpstr>
      <vt:lpstr>审议公开听证会宣传单</vt:lpstr>
      <vt:lpstr>调查问卷草案</vt:lpstr>
      <vt:lpstr>未来一个月的计划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Translation Staff 8</cp:lastModifiedBy>
  <cp:revision>26</cp:revision>
  <dcterms:created xsi:type="dcterms:W3CDTF">2025-11-26T14:59:35Z</dcterms:created>
  <dcterms:modified xsi:type="dcterms:W3CDTF">2026-04-23T15:14:24Z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