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notesMasterIdLst>
    <p:notesMasterId r:id="rId22"/>
  </p:notesMasterIdLst>
  <p:sldIdLst>
    <p:sldId id="257" r:id="rId5"/>
    <p:sldId id="297" r:id="rId6"/>
    <p:sldId id="287" r:id="rId7"/>
    <p:sldId id="279" r:id="rId8"/>
    <p:sldId id="285" r:id="rId9"/>
    <p:sldId id="258" r:id="rId10"/>
    <p:sldId id="273" r:id="rId11"/>
    <p:sldId id="288" r:id="rId12"/>
    <p:sldId id="321" r:id="rId13"/>
    <p:sldId id="325" r:id="rId14"/>
    <p:sldId id="339" r:id="rId15"/>
    <p:sldId id="340" r:id="rId16"/>
    <p:sldId id="328" r:id="rId17"/>
    <p:sldId id="337" r:id="rId18"/>
    <p:sldId id="319" r:id="rId19"/>
    <p:sldId id="336" r:id="rId20"/>
    <p:sldId id="30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9515122-0602-DCEB-F43D-174646A5D163}" name="Parodi, Sasha" initials="PS" userId="S::sparodi_mapc.org#ext#@massgov.onmicrosoft.com::16587afd-2dc1-4635-a6f1-2223e7652d60" providerId="AD"/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708887B2-8303-7170-A5BB-32686198284B}" name="Amaral, Kendra (DCR)" initials="AK" userId="S::kendra.amaral@mass.gov::9c547365-2c36-4614-b86e-4ea364dbb741" providerId="AD"/>
  <p188:author id="{7FE267EE-50AC-8DCC-5C55-8F210B1B959F}" name="Barrera, Mila (DCR)" initials="BM" userId="S::mila.barrera@mass.gov::dce33d62-759b-4d0c-bd61-1bd79f9ef6e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B03A02-B8C9-F9B2-D3D3-61C44C3AA8B6}" v="6" dt="2026-04-13T21:43:32.038"/>
    <p1510:client id="{24DA9C91-178B-F312-4AF3-424245C6EC10}" v="538" dt="2026-04-15T14:19:52.876"/>
    <p1510:client id="{4C700CB9-A50A-046C-6955-56F6E476DA7A}" v="340" dt="2026-04-13T19:18:01.769"/>
    <p1510:client id="{519106B5-62A4-3328-27D5-A9A082550FD1}" v="1" dt="2026-04-15T13:36:46.842"/>
    <p1510:client id="{61156D97-47E5-EA4B-6A5F-6BE9FF79C696}" v="295" dt="2026-04-14T01:24:11.035"/>
    <p1510:client id="{723E7F6C-879B-AEBF-8EC1-7A83337D11E1}" v="313" dt="2026-04-13T20:26:02.721"/>
    <p1510:client id="{766B5652-BD69-C0CC-52DB-96BB64BD7361}" v="22" dt="2026-04-14T12:04:34.235"/>
    <p1510:client id="{877B749C-2D3B-D118-DD63-637D81921158}" v="1" dt="2026-04-14T19:42:11.698"/>
    <p1510:client id="{99401265-9C96-EE38-AEBE-BD1BC89E33EE}" v="123" dt="2026-04-14T19:53:40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015" autoAdjust="0"/>
  </p:normalViewPr>
  <p:slideViewPr>
    <p:cSldViewPr snapToGrid="0">
      <p:cViewPr varScale="1">
        <p:scale>
          <a:sx n="97" d="100"/>
          <a:sy n="97" d="100"/>
        </p:scale>
        <p:origin x="10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94B36-6F6D-4662-941A-5111B8A6E0C5}" type="datetimeFigureOut">
              <a:rPr lang="es-VE" smtClean="0"/>
              <a:t>23/4/2026</a:t>
            </a:fld>
            <a:endParaRPr lang="es-VE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D00789-66B7-4F02-A6D6-48424486E316}" type="slidenum">
              <a:rPr lang="es-VE" smtClean="0"/>
              <a:t>‹#›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09510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00789-66B7-4F02-A6D6-48424486E316}" type="slidenum">
              <a:rPr lang="es-VE" smtClean="0"/>
              <a:t>6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2924932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00789-66B7-4F02-A6D6-48424486E316}" type="slidenum">
              <a:rPr lang="es-VE" smtClean="0"/>
              <a:t>14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207832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D00789-66B7-4F02-A6D6-48424486E316}" type="slidenum">
              <a:rPr lang="es-VE" smtClean="0"/>
              <a:t>16</a:t>
            </a:fld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1071037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4/23/2026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Grupo de Trabajo del Charles </a:t>
            </a:r>
            <a:r>
              <a:rPr lang="es-ES" sz="5000" dirty="0" err="1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River</a:t>
            </a:r>
            <a:r>
              <a:rPr lang="es-ES" sz="500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 sobre el acceso equitativo al río</a:t>
            </a:r>
            <a:endParaRPr lang="en-US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s-ES" sz="2800" cap="none" dirty="0">
                <a:solidFill>
                  <a:srgbClr val="004B24"/>
                </a:solidFill>
                <a:latin typeface="Arial"/>
                <a:cs typeface="Arial"/>
              </a:rPr>
              <a:t>Reunión 9 | 15 de abril de 2026</a:t>
            </a:r>
          </a:p>
        </p:txBody>
      </p:sp>
    </p:spTree>
    <p:extLst>
      <p:ext uri="{BB962C8B-B14F-4D97-AF65-F5344CB8AC3E}">
        <p14:creationId xmlns:p14="http://schemas.microsoft.com/office/powerpoint/2010/main" val="280327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599BB-8ABA-4FA5-17DB-073D8A6B0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89EE6-F133-CCF0-9C96-499A54184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Revisión de las actas de la reunión del 18 de marzo (votación)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0FDA-0CFE-1D61-C3EF-6E2D593B9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¿Alguna enmienda?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es-ES" sz="28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Votación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0215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67F165-A345-FEAE-A5B5-39B9F2445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A6968-CD6E-B5C8-E631-98C5DE12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Revisión de los resultados de los grupos focales</a:t>
            </a:r>
            <a:endParaRPr lang="en-US" dirty="0">
              <a:latin typeface="Aptos Display"/>
              <a:ea typeface="Calibri Light"/>
              <a:cs typeface="Calibri Ligh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DF76FE-08CC-C96F-D7B9-3E5CAFE55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4648" y="1685624"/>
            <a:ext cx="4253731" cy="695642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Aptos Narrow"/>
                <a:ea typeface="Calibri"/>
                <a:cs typeface="Calibri"/>
              </a:rPr>
              <a:t>ALCANCE Y ESTRATEGIAS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4E141-D951-4411-8AF9-9B1311188C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endParaRPr lang="en-US" sz="2800" dirty="0"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3E546D-06F9-C4A2-0278-AB12F504F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2263" y="2239246"/>
            <a:ext cx="5586152" cy="3378200"/>
          </a:xfrm>
        </p:spPr>
        <p:txBody>
          <a:bodyPr vert="horz" lIns="0" tIns="45720" rIns="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Notificaciones por mensajes de texto y llamadas. </a:t>
            </a:r>
            <a:endParaRPr lang="es-ES" sz="1900" dirty="0">
              <a:latin typeface="Aptos Narrow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Opciones de participación remota.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Avisos a través de las escuelas, canales de televisión locales, emisoras de radio, medios de comunicación (Cambridge Day, etc.). </a:t>
            </a:r>
            <a:b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</a:br>
            <a:r>
              <a:rPr lang="es-ES" sz="1900" i="1" dirty="0">
                <a:latin typeface="Aptos Narrow"/>
                <a:ea typeface="Calibri" panose="020F0502020204030204"/>
                <a:cs typeface="Calibri" panose="020F0502020204030204"/>
              </a:rPr>
              <a:t>* La difusión de información no debería depender exclusivamente de la tecnología.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Momentos variables de interacción.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Disponer de una vía centralizada para compartir información sobre lo que sucede en Cambridge. 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20F0502020204030204" pitchFamily="34" charset="0"/>
              <a:buChar char="§"/>
            </a:pPr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E74EE942-8660-C8E1-E085-00A707DDEB3C}"/>
              </a:ext>
            </a:extLst>
          </p:cNvPr>
          <p:cNvSpPr txBox="1">
            <a:spLocks/>
          </p:cNvSpPr>
          <p:nvPr/>
        </p:nvSpPr>
        <p:spPr>
          <a:xfrm>
            <a:off x="5885411" y="1791450"/>
            <a:ext cx="6101542" cy="373218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Tener una lista central de eventos que esté actualizada y en una ubicación consistente que la gente pueda encontrar fácilmente.</a:t>
            </a:r>
            <a:endParaRPr lang="en-US" sz="1900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Colocar folletos en o alrededor de los buzones de correo o en las puertas de las personas.</a:t>
            </a:r>
            <a:r>
              <a:rPr lang="en-US" sz="1900" dirty="0">
                <a:latin typeface="Aptos Narrow"/>
                <a:ea typeface="Calibri" panose="020F0502020204030204"/>
                <a:cs typeface="Calibri" panose="020F0502020204030204"/>
              </a:rPr>
              <a:t>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El DCR tendrá más stands en eventos.</a:t>
            </a:r>
            <a:endParaRPr lang="en-US" sz="19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Colaboración con la ciudad de Cambridge para promover eventos. </a:t>
            </a:r>
            <a:r>
              <a:rPr lang="en-US" sz="1900" dirty="0">
                <a:latin typeface="Aptos Narrow"/>
                <a:ea typeface="Calibri" panose="020F0502020204030204"/>
                <a:cs typeface="Calibri" panose="020F0502020204030204"/>
              </a:rPr>
              <a:t>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Notificaciones repetidas y con meses de antelación para que la gente pueda prepararse adecuadamente.</a:t>
            </a:r>
            <a:r>
              <a:rPr lang="en-US" sz="1900" dirty="0">
                <a:latin typeface="Aptos Narrow"/>
                <a:ea typeface="Calibri" panose="020F0502020204030204"/>
                <a:cs typeface="Calibri" panose="020F0502020204030204"/>
              </a:rPr>
              <a:t>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F0502020204030204" pitchFamily="34" charset="0"/>
              <a:buChar char="•"/>
            </a:pPr>
            <a:r>
              <a:rPr lang="es-ES" sz="1900" dirty="0">
                <a:latin typeface="Aptos Narrow"/>
                <a:ea typeface="Calibri" panose="020F0502020204030204"/>
                <a:cs typeface="Calibri" panose="020F0502020204030204"/>
              </a:rPr>
              <a:t>Utilizar los tablones de anuncios para compartir actualizaciones (como el de WBZ).</a:t>
            </a:r>
            <a:endParaRPr lang="en-US" sz="1900" dirty="0">
              <a:latin typeface="Aptos Narrow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067658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68884-6569-BFC3-8176-C6E00D8E9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28FDF-DF5E-1671-233D-9A57D241E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Revisión de los resultados de los grupos focales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BBA0F-F84C-CFCC-44D6-247335B41AE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endParaRPr lang="en-US" sz="2800" dirty="0">
              <a:latin typeface="Aptos Narrow"/>
              <a:ea typeface="Calibri"/>
              <a:cs typeface="Calibri"/>
            </a:endParaRPr>
          </a:p>
          <a:p>
            <a:pP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1FA4A4-AFA9-C5ED-FBFC-474EF3C10A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887" y="1690076"/>
            <a:ext cx="4500880" cy="776922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Aptos Narrow"/>
                <a:ea typeface="Calibri"/>
                <a:cs typeface="Calibri"/>
              </a:rPr>
              <a:t>ACTIVIDADES DE INTERÉS</a:t>
            </a:r>
            <a:endParaRPr lang="en-US" sz="2400" b="1" dirty="0">
              <a:latin typeface="Aptos Narrow"/>
            </a:endParaRPr>
          </a:p>
        </p:txBody>
      </p:sp>
      <p:sp>
        <p:nvSpPr>
          <p:cNvPr id="8" name="Content Placeholder 5">
            <a:extLst>
              <a:ext uri="{FF2B5EF4-FFF2-40B4-BE49-F238E27FC236}">
                <a16:creationId xmlns:a16="http://schemas.microsoft.com/office/drawing/2014/main" id="{260F902A-E605-ADC4-EED8-F4D715E41064}"/>
              </a:ext>
            </a:extLst>
          </p:cNvPr>
          <p:cNvSpPr txBox="1">
            <a:spLocks/>
          </p:cNvSpPr>
          <p:nvPr/>
        </p:nvSpPr>
        <p:spPr>
          <a:xfrm>
            <a:off x="756080" y="2265170"/>
            <a:ext cx="5001259" cy="36745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s-ES" sz="2400" dirty="0">
                <a:latin typeface="Aptos Narrow"/>
                <a:ea typeface="Calibri" panose="020F0502020204030204"/>
                <a:cs typeface="Calibri" panose="020F0502020204030204"/>
              </a:rPr>
              <a:t>Programación religiosa y cultural.</a:t>
            </a:r>
            <a:endParaRPr lang="es-ES" dirty="0"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s-ES" sz="2400" dirty="0">
                <a:latin typeface="Aptos Narrow"/>
                <a:ea typeface="Calibri" panose="020F0502020204030204"/>
                <a:cs typeface="Calibri" panose="020F0502020204030204"/>
              </a:rPr>
              <a:t>Capacidad para caminar con la familia.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s-ES" sz="2400" dirty="0">
                <a:latin typeface="Aptos Narrow"/>
                <a:ea typeface="Calibri" panose="020F0502020204030204"/>
                <a:cs typeface="Calibri" panose="020F0502020204030204"/>
              </a:rPr>
              <a:t>Espacio de juego para los niños.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s-ES" sz="2400" dirty="0">
                <a:latin typeface="Aptos Narrow"/>
                <a:ea typeface="Calibri" panose="020F0502020204030204"/>
                <a:cs typeface="Calibri" panose="020F0502020204030204"/>
              </a:rPr>
              <a:t>Comidas al aire libre con la familia, barbacoas comunitarias. 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s-ES" sz="2400" dirty="0">
                <a:latin typeface="Aptos Narrow"/>
                <a:ea typeface="Calibri" panose="020F0502020204030204"/>
                <a:cs typeface="Calibri" panose="020F0502020204030204"/>
              </a:rPr>
              <a:t>Piscinas y actividades acuáticas.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s-ES" sz="2400" dirty="0">
                <a:latin typeface="Aptos Narrow"/>
                <a:ea typeface="Calibri" panose="020F0502020204030204"/>
                <a:cs typeface="Calibri" panose="020F0502020204030204"/>
              </a:rPr>
              <a:t>Actividades que generen mayor cohesión social.</a:t>
            </a: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endParaRPr lang="en-US" sz="2400" dirty="0">
              <a:latin typeface="Aptos Narrow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234BF1D7-70BA-F5B7-B507-E36A6A052345}"/>
              </a:ext>
            </a:extLst>
          </p:cNvPr>
          <p:cNvSpPr txBox="1">
            <a:spLocks/>
          </p:cNvSpPr>
          <p:nvPr/>
        </p:nvSpPr>
        <p:spPr>
          <a:xfrm>
            <a:off x="6132406" y="1673451"/>
            <a:ext cx="5934291" cy="7667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000" b="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8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6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Aptos Narrow"/>
                <a:ea typeface="Calibri"/>
                <a:cs typeface="Calibri"/>
              </a:rPr>
              <a:t>OTROS COMENTARIOS NOTABLEs</a:t>
            </a:r>
            <a:endParaRPr lang="en-US" dirty="0"/>
          </a:p>
        </p:txBody>
      </p:sp>
      <p:sp>
        <p:nvSpPr>
          <p:cNvPr id="4" name="Content Placeholder 5">
            <a:extLst>
              <a:ext uri="{FF2B5EF4-FFF2-40B4-BE49-F238E27FC236}">
                <a16:creationId xmlns:a16="http://schemas.microsoft.com/office/drawing/2014/main" id="{0731F1D7-2F57-DC82-F17C-F235572E0077}"/>
              </a:ext>
            </a:extLst>
          </p:cNvPr>
          <p:cNvSpPr txBox="1">
            <a:spLocks/>
          </p:cNvSpPr>
          <p:nvPr/>
        </p:nvSpPr>
        <p:spPr>
          <a:xfrm>
            <a:off x="6098539" y="2212524"/>
            <a:ext cx="5968159" cy="3674534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s-ES" sz="2200" dirty="0">
                <a:latin typeface="Aptos Narrow"/>
                <a:ea typeface="Calibri" panose="020F0502020204030204"/>
                <a:cs typeface="Calibri" panose="020F0502020204030204"/>
              </a:rPr>
              <a:t>Las comunidades marginadas deben conocer y tener la información al mismo tiempo que los demás.</a:t>
            </a: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s-ES" sz="2200" dirty="0">
                <a:latin typeface="Aptos Narrow"/>
                <a:ea typeface="Calibri" panose="020F0502020204030204"/>
                <a:cs typeface="Calibri" panose="020F0502020204030204"/>
              </a:rPr>
              <a:t>Se necesita un mecanismo para mantener la comunicación y la coordinación con el DCR, la ciudad y otras agencias para obtener información y actualizaciones.</a:t>
            </a: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r>
              <a:rPr lang="es-ES" sz="2200" dirty="0">
                <a:latin typeface="Aptos Narrow"/>
                <a:ea typeface="Calibri" panose="020F0502020204030204"/>
                <a:cs typeface="Calibri" panose="020F0502020204030204"/>
              </a:rPr>
              <a:t>Algunas personas no saben si deben o pueden opinar sobre el asunto. Revisar cómo presentar la información para que la gente sepa que tiene un interés en ello.</a:t>
            </a: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457200" indent="-4572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/>
              <a:buChar char="§"/>
            </a:pP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691351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A52C8-F4BB-C6C6-3C31-76861C7B7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FFED7D46-BF88-CFAB-5C74-DD2B60032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1668" y="4120822"/>
            <a:ext cx="9647254" cy="184846"/>
            <a:chOff x="1093416" y="3431606"/>
            <a:chExt cx="10068839" cy="216595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3650F441-4539-DE51-45EC-BA2CE88BA2F1}"/>
                </a:ext>
              </a:extLst>
            </p:cNvPr>
            <p:cNvCxnSpPr/>
            <p:nvPr/>
          </p:nvCxnSpPr>
          <p:spPr>
            <a:xfrm>
              <a:off x="1093416" y="3543821"/>
              <a:ext cx="10068839" cy="1670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CF38ADD-09CA-0052-64C2-FAC4B75B81BB}"/>
                </a:ext>
              </a:extLst>
            </p:cNvPr>
            <p:cNvSpPr/>
            <p:nvPr/>
          </p:nvSpPr>
          <p:spPr>
            <a:xfrm flipV="1">
              <a:off x="9145898" y="3452483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0E944288-5339-C41A-41FA-AFDBF42EFAB8}"/>
                </a:ext>
              </a:extLst>
            </p:cNvPr>
            <p:cNvSpPr/>
            <p:nvPr/>
          </p:nvSpPr>
          <p:spPr>
            <a:xfrm flipV="1">
              <a:off x="1900878" y="3431606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5C211A56-1806-7DF8-3BD1-53F2161C6CC7}"/>
                </a:ext>
              </a:extLst>
            </p:cNvPr>
            <p:cNvSpPr/>
            <p:nvPr/>
          </p:nvSpPr>
          <p:spPr>
            <a:xfrm flipV="1">
              <a:off x="5464306" y="3473360"/>
              <a:ext cx="213986" cy="17484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1F520162-D799-34B1-B386-1AACA3C92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168000" y="3702906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BBAA784E-F757-B6E6-19D4-8C161C5CC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3048337" y="3706355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170001D-86B8-A3E6-535B-F5CDCB549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4929006" y="4223387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827B5C9-9B0B-A430-3FEF-79E4AD6BDC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7119174" y="3700520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8C09BE29-DEDE-7832-48E9-F7637FF8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157016" y="4234593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9E421854-13A0-0DCA-2593-414270BFAD66}"/>
              </a:ext>
            </a:extLst>
          </p:cNvPr>
          <p:cNvSpPr txBox="1"/>
          <p:nvPr/>
        </p:nvSpPr>
        <p:spPr>
          <a:xfrm>
            <a:off x="10583363" y="3857414"/>
            <a:ext cx="1409700" cy="1477328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b="1" dirty="0">
                <a:solidFill>
                  <a:srgbClr val="00B050"/>
                </a:solidFill>
                <a:ea typeface="Calibri"/>
                <a:cs typeface="Calibri"/>
              </a:rPr>
              <a:t>Informe final previsto para el 30 de junio</a:t>
            </a:r>
            <a:endParaRPr lang="es-E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00ABB1-F1FC-7981-BDEF-5CD89B405259}"/>
              </a:ext>
            </a:extLst>
          </p:cNvPr>
          <p:cNvSpPr txBox="1"/>
          <p:nvPr/>
        </p:nvSpPr>
        <p:spPr>
          <a:xfrm>
            <a:off x="9055004" y="2771741"/>
            <a:ext cx="1971765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17 de junio</a:t>
            </a:r>
            <a:br>
              <a:rPr lang="es-ES" dirty="0">
                <a:ea typeface="Calibri"/>
                <a:cs typeface="Calibri"/>
              </a:rPr>
            </a:br>
            <a:r>
              <a:rPr lang="es-ES" dirty="0">
                <a:ea typeface="Calibri"/>
                <a:cs typeface="Calibri"/>
              </a:rPr>
              <a:t>Reunión n.º 11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(6-8 p. m., híbrida)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646A67F-06DD-CC7E-386C-25C8A72156B2}"/>
              </a:ext>
            </a:extLst>
          </p:cNvPr>
          <p:cNvSpPr txBox="1"/>
          <p:nvPr/>
        </p:nvSpPr>
        <p:spPr>
          <a:xfrm>
            <a:off x="8611640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s-ES" b="1" dirty="0">
                <a:ea typeface="Calibri"/>
                <a:cs typeface="Calibri"/>
              </a:rPr>
              <a:t>Junio</a:t>
            </a:r>
            <a:endParaRPr lang="es-ES" b="1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1623107-395F-25D4-94D5-65ABD11EBC3E}"/>
              </a:ext>
            </a:extLst>
          </p:cNvPr>
          <p:cNvSpPr txBox="1"/>
          <p:nvPr/>
        </p:nvSpPr>
        <p:spPr>
          <a:xfrm>
            <a:off x="6190950" y="2773652"/>
            <a:ext cx="2151431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13 de mayo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Reunión n.º 10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(6-8 p. m., híbrida)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D4A3F1-D09A-0BFB-46C6-AD62542F582F}"/>
              </a:ext>
            </a:extLst>
          </p:cNvPr>
          <p:cNvSpPr txBox="1"/>
          <p:nvPr/>
        </p:nvSpPr>
        <p:spPr>
          <a:xfrm>
            <a:off x="5484574" y="5036555"/>
            <a:ext cx="2390267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5 de mayo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Audiencia pública n.º 4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6-8  p. m., solo virtual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88F8E7D-53C7-F4ED-3B42-6929B2DAB069}"/>
              </a:ext>
            </a:extLst>
          </p:cNvPr>
          <p:cNvSpPr txBox="1"/>
          <p:nvPr/>
        </p:nvSpPr>
        <p:spPr>
          <a:xfrm>
            <a:off x="5058820" y="4309314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b="1" dirty="0">
                <a:ea typeface="Calibri"/>
                <a:cs typeface="Calibri"/>
              </a:rPr>
              <a:t>Mayo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7D669CF-1047-CF65-E181-F339AA5A8FDB}"/>
              </a:ext>
            </a:extLst>
          </p:cNvPr>
          <p:cNvSpPr txBox="1"/>
          <p:nvPr/>
        </p:nvSpPr>
        <p:spPr>
          <a:xfrm>
            <a:off x="2793076" y="5036724"/>
            <a:ext cx="2519370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29 de abril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Audiencia pública n.º 3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6-8 p. m., solo presencial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2020D0-CF6A-9A4C-E984-CAA6A9ACD6BD}"/>
              </a:ext>
            </a:extLst>
          </p:cNvPr>
          <p:cNvSpPr txBox="1"/>
          <p:nvPr/>
        </p:nvSpPr>
        <p:spPr>
          <a:xfrm>
            <a:off x="1189105" y="2776878"/>
            <a:ext cx="2153317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15 de abril 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Reunión n.º 9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(6-8 p. m., híbrida)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BB9E0AC-477A-81EF-26F7-F2C373853C1C}"/>
              </a:ext>
            </a:extLst>
          </p:cNvPr>
          <p:cNvSpPr txBox="1"/>
          <p:nvPr/>
        </p:nvSpPr>
        <p:spPr>
          <a:xfrm>
            <a:off x="925016" y="4311040"/>
            <a:ext cx="86429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>
                <a:ea typeface="Calibri"/>
                <a:cs typeface="Calibri"/>
              </a:rPr>
              <a:t>Abril 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C9A001-9664-7F1B-AA1A-1021FCC69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79" y="286603"/>
            <a:ext cx="10623665" cy="1450757"/>
          </a:xfrm>
        </p:spPr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Resumen del cronograma hasta junio </a:t>
            </a:r>
            <a:r>
              <a:rPr lang="en-US" dirty="0">
                <a:latin typeface="Aptos Display"/>
                <a:ea typeface="Calibri Light"/>
                <a:cs typeface="Calibri Light"/>
              </a:rPr>
              <a:t> </a:t>
            </a:r>
            <a:endParaRPr lang="en-US" dirty="0">
              <a:latin typeface="Aptos Display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78C383E-467E-8DC3-D4C3-AA6D80C01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4151530" y="3694981"/>
            <a:ext cx="5219" cy="52191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67D6739-81F5-A2AB-2CEE-ADF245C485E0}"/>
              </a:ext>
            </a:extLst>
          </p:cNvPr>
          <p:cNvSpPr txBox="1"/>
          <p:nvPr/>
        </p:nvSpPr>
        <p:spPr>
          <a:xfrm>
            <a:off x="3610510" y="2776877"/>
            <a:ext cx="2170296" cy="92333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23 de abril </a:t>
            </a:r>
            <a:endParaRPr lang="es-ES" dirty="0"/>
          </a:p>
          <a:p>
            <a:pPr algn="ctr"/>
            <a:r>
              <a:rPr lang="es-ES" dirty="0">
                <a:ea typeface="Calibri"/>
                <a:cs typeface="Calibri"/>
              </a:rPr>
              <a:t>Publicar  borrador de recomendaciones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1D80AC5-56B5-9F93-202E-186B62B95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648020" y="4234759"/>
            <a:ext cx="4732" cy="797678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CE16FD5-006F-59C2-5A6D-35B0732F941B}"/>
              </a:ext>
            </a:extLst>
          </p:cNvPr>
          <p:cNvSpPr txBox="1"/>
          <p:nvPr/>
        </p:nvSpPr>
        <p:spPr>
          <a:xfrm>
            <a:off x="8069519" y="5036723"/>
            <a:ext cx="2238263" cy="923330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>
                <a:ea typeface="Calibri"/>
                <a:cs typeface="Calibri"/>
              </a:rPr>
              <a:t>29 de mayo</a:t>
            </a:r>
          </a:p>
          <a:p>
            <a:pPr algn="ctr"/>
            <a:r>
              <a:rPr lang="es-ES" dirty="0">
                <a:ea typeface="Calibri"/>
                <a:cs typeface="Calibri"/>
              </a:rPr>
              <a:t>Cierre del período de audiencias públicas</a:t>
            </a:r>
          </a:p>
        </p:txBody>
      </p:sp>
    </p:spTree>
    <p:extLst>
      <p:ext uri="{BB962C8B-B14F-4D97-AF65-F5344CB8AC3E}">
        <p14:creationId xmlns:p14="http://schemas.microsoft.com/office/powerpoint/2010/main" val="3987872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07C6C5-7B9F-828C-074D-6FC37AD79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0C1C5-127E-8FEE-2E7B-8172098A4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1474" y="286603"/>
            <a:ext cx="10594206" cy="1450757"/>
          </a:xfrm>
        </p:spPr>
        <p:txBody>
          <a:bodyPr>
            <a:normAutofit/>
          </a:bodyPr>
          <a:lstStyle/>
          <a:p>
            <a:r>
              <a:rPr lang="es-ES" dirty="0">
                <a:ea typeface="Calibri Light"/>
                <a:cs typeface="Calibri Light"/>
              </a:rPr>
              <a:t>Analizar el borrador de recomendaciones para su publicación</a:t>
            </a:r>
            <a:endParaRPr lang="en-US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027AF-554A-1535-FEEF-7E8DF0A85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888" y="1804402"/>
            <a:ext cx="11504814" cy="4515263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>
              <a:buNone/>
            </a:pPr>
            <a:r>
              <a:rPr lang="es-ES" b="1" u="sng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Recomendación 1 – Mejora de procesos y comunicación:</a:t>
            </a:r>
            <a:r>
              <a:rPr lang="es-ES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 El DCR deberá clarificar y establecer procesos claros y herramientas proactivas y receptivas para abordar las necesidades de la comunidad, especialmente en áreas con proyectos activos o futuros.</a:t>
            </a:r>
            <a:endParaRPr lang="es-ES" dirty="0">
              <a:latin typeface="Aptos Narrow"/>
            </a:endParaRPr>
          </a:p>
          <a:p>
            <a:pPr marL="0" indent="0">
              <a:buNone/>
            </a:pPr>
            <a:r>
              <a:rPr lang="es-ES" b="1" u="sng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Recomendación 2 – Mejora de la planificación de proyectos</a:t>
            </a:r>
            <a:r>
              <a:rPr lang="es-ES" b="1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: </a:t>
            </a:r>
            <a:r>
              <a:rPr lang="es-ES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El DCR desarrollará procesos claros y coherentes para comunicar los proyectos planificados, tanto a corto plazo como a largo plazo.</a:t>
            </a:r>
          </a:p>
          <a:p>
            <a:pPr marL="0" indent="0">
              <a:buNone/>
            </a:pPr>
            <a:r>
              <a:rPr lang="es-ES" b="1" u="sng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Recomendación 3 – Priorizar la equidad y la justicia ambiental:</a:t>
            </a:r>
            <a:r>
              <a:rPr lang="es-ES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 El DCR deberá establecer un proceso claro para garantizar que las comunidades marginadas y aquellas que históricamente se han visto afectadas y excluidas de los procesos públicos tengan un papel definido en los procesos del DCR.</a:t>
            </a:r>
          </a:p>
          <a:p>
            <a:pPr marL="0" indent="0">
              <a:buNone/>
            </a:pPr>
            <a:r>
              <a:rPr lang="es-ES" b="1" u="sng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Recomendación 4 - Implementación:</a:t>
            </a:r>
            <a:r>
              <a:rPr lang="es-ES" dirty="0">
                <a:solidFill>
                  <a:srgbClr val="000000"/>
                </a:solidFill>
                <a:highlight>
                  <a:srgbClr val="FFFFFF"/>
                </a:highlight>
                <a:latin typeface="Aptos Narrow"/>
                <a:ea typeface="+mn-lt"/>
                <a:cs typeface="+mn-lt"/>
              </a:rPr>
              <a:t> El DCR aplicará las recomendaciones de comunicación y divulgación anteriores (recomendaciones 1-3) para abordar los comentarios relacionados con la infraestructura física recibidos a través de este Grupo de Trabajo para el área del río Charles entre los puentes Longfellow y Eliot, como proyecto piloto para aplicar estrategias de comunicación y divulgación para otros proyectos del DCR en toda la Mancomunidad.</a:t>
            </a:r>
          </a:p>
          <a:p>
            <a:pPr marL="0" indent="0">
              <a:buNone/>
            </a:pPr>
            <a:endParaRPr lang="en-US" sz="2200" dirty="0">
              <a:solidFill>
                <a:srgbClr val="000000"/>
              </a:solidFill>
              <a:highlight>
                <a:srgbClr val="FFFFFF"/>
              </a:highlight>
              <a:latin typeface="Aptos Narrow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91120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69E95-6E91-EF4B-3D8F-D21E5898A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221" y="286603"/>
            <a:ext cx="7267073" cy="1437620"/>
          </a:xfrm>
        </p:spPr>
        <p:txBody>
          <a:bodyPr>
            <a:normAutofit/>
          </a:bodyPr>
          <a:lstStyle/>
          <a:p>
            <a:r>
              <a:rPr lang="es-ES" dirty="0">
                <a:ea typeface="Calibri Light"/>
                <a:cs typeface="Calibri Light"/>
              </a:rPr>
              <a:t>Revisión del folleto </a:t>
            </a:r>
            <a:br>
              <a:rPr lang="es-ES" dirty="0">
                <a:ea typeface="Calibri Light"/>
                <a:cs typeface="Calibri Light"/>
              </a:rPr>
            </a:br>
            <a:r>
              <a:rPr lang="es-ES" dirty="0">
                <a:ea typeface="Calibri Light"/>
                <a:cs typeface="Calibri Light"/>
              </a:rPr>
              <a:t>sobre la audiencia pública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720FA-618C-E35C-FC9C-C045D49ABA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28216"/>
            <a:ext cx="5013435" cy="4365533"/>
          </a:xfrm>
        </p:spPr>
        <p:txBody>
          <a:bodyPr vert="horz" lIns="0" tIns="45720" rIns="0" bIns="45720" rtlCol="0" anchor="t">
            <a:normAutofit/>
          </a:bodyPr>
          <a:lstStyle/>
          <a:p>
            <a:pPr marL="457200" indent="-457200">
              <a:buFont typeface="Arial" panose="020F0502020204030204" pitchFamily="34" charset="0"/>
              <a:buChar char="•"/>
            </a:pPr>
            <a:r>
              <a:rPr lang="es-ES" sz="3500" dirty="0">
                <a:solidFill>
                  <a:srgbClr val="404040"/>
                </a:solidFill>
                <a:ea typeface="Calibri"/>
                <a:cs typeface="Calibri"/>
              </a:rPr>
              <a:t>Debate</a:t>
            </a:r>
          </a:p>
          <a:p>
            <a:pPr marL="457200" indent="-457200">
              <a:buFont typeface="Arial" panose="020F0502020204030204" pitchFamily="34" charset="0"/>
              <a:buChar char="•"/>
            </a:pPr>
            <a:r>
              <a:rPr lang="es-ES" sz="3500" dirty="0">
                <a:ea typeface="Calibri"/>
                <a:cs typeface="Calibri"/>
              </a:rPr>
              <a:t>Votación</a:t>
            </a:r>
          </a:p>
          <a:p>
            <a:pPr marL="932180" lvl="2" indent="-457200"/>
            <a:endParaRPr lang="en-US" sz="20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600" dirty="0">
              <a:ea typeface="Calibri"/>
              <a:cs typeface="Calibri"/>
            </a:endParaRPr>
          </a:p>
          <a:p>
            <a:pPr marL="932180" lvl="2" indent="-457200">
              <a:buAutoNum type="arabicPeriod"/>
            </a:pPr>
            <a:endParaRPr lang="en-US" dirty="0">
              <a:ea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3C13C1-09FF-F178-4D68-4CB4F9264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8276" y="0"/>
            <a:ext cx="529936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6815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690FD-E3D4-14AC-919F-919B53C888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solidFill>
                  <a:schemeClr val="tx1"/>
                </a:solidFill>
                <a:ea typeface="Calibri Light"/>
                <a:cs typeface="Calibri Light"/>
              </a:rPr>
              <a:t>Borrador de preguntas de la encuesta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0D836-40CD-D2F8-CD7A-78F991EA26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61776"/>
            <a:ext cx="10058400" cy="4426730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marL="171450" indent="-171450">
              <a:buFont typeface="Arial" panose="020F0502020204030204" pitchFamily="34" charset="0"/>
              <a:buChar char="•"/>
            </a:pPr>
            <a:r>
              <a:rPr lang="es-ES" b="1" dirty="0">
                <a:solidFill>
                  <a:srgbClr val="404040"/>
                </a:solidFill>
                <a:latin typeface="Calibri"/>
                <a:ea typeface="Calibri"/>
                <a:cs typeface="Calibri"/>
              </a:rPr>
              <a:t>¿Cómo se identifica? </a:t>
            </a:r>
            <a:r>
              <a:rPr lang="es-ES" b="1" i="1" dirty="0">
                <a:solidFill>
                  <a:srgbClr val="404040"/>
                </a:solidFill>
                <a:latin typeface="Calibri"/>
                <a:ea typeface="Calibri"/>
                <a:cs typeface="Calibri"/>
              </a:rPr>
              <a:t>[</a:t>
            </a:r>
            <a:r>
              <a:rPr lang="es-ES" b="1" i="1" dirty="0">
                <a:solidFill>
                  <a:srgbClr val="404040"/>
                </a:solidFill>
                <a:ea typeface="Calibri"/>
                <a:cs typeface="Calibri"/>
              </a:rPr>
              <a:t>Selección de ubicaciones y opciones de usuario</a:t>
            </a:r>
            <a:r>
              <a:rPr lang="es-ES" b="1" i="1" dirty="0">
                <a:solidFill>
                  <a:srgbClr val="404040"/>
                </a:solidFill>
                <a:latin typeface="Calibri"/>
                <a:ea typeface="Calibri"/>
                <a:cs typeface="Calibri"/>
              </a:rPr>
              <a:t>]</a:t>
            </a:r>
          </a:p>
          <a:p>
            <a:pPr marL="171450" indent="-171450">
              <a:buFont typeface="Arial" panose="020F0502020204030204" pitchFamily="34" charset="0"/>
              <a:buChar char="•"/>
            </a:pPr>
            <a:r>
              <a:rPr lang="es-ES" b="1" dirty="0">
                <a:solidFill>
                  <a:srgbClr val="000000"/>
                </a:solidFill>
                <a:highlight>
                  <a:srgbClr val="FFFFFF"/>
                </a:highlight>
                <a:ea typeface="Calibri"/>
                <a:cs typeface="Calibri"/>
              </a:rPr>
              <a:t>Si es residente de Cambridge, ¿a qué vecindario representa? </a:t>
            </a:r>
            <a:r>
              <a:rPr lang="es-E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r>
              <a:rPr lang="es-ES" b="1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[Respuesta abierta]</a:t>
            </a:r>
            <a:endParaRPr lang="es-ES" i="1" dirty="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r>
              <a:rPr lang="es-E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Para cada recomendación:</a:t>
            </a:r>
            <a:endParaRPr lang="es-ES" dirty="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383540" lvl="1">
              <a:lnSpc>
                <a:spcPct val="110000"/>
              </a:lnSpc>
              <a:buFont typeface="Arial" panose="020F050202020403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highlight>
                  <a:srgbClr val="FFFFFF"/>
                </a:highlight>
                <a:ea typeface="Calibri"/>
                <a:cs typeface="Calibri"/>
              </a:rPr>
              <a:t>¿Hasta qué punto está de acuerdo con esta recomendación?</a:t>
            </a:r>
            <a:r>
              <a:rPr lang="es-ES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es-ES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</a:t>
            </a:r>
            <a:r>
              <a:rPr lang="es-ES" sz="2000" i="1" dirty="0">
                <a:solidFill>
                  <a:srgbClr val="000000"/>
                </a:solidFill>
                <a:highlight>
                  <a:srgbClr val="FFFFFF"/>
                </a:highlight>
                <a:ea typeface="Calibri"/>
                <a:cs typeface="Calibri"/>
              </a:rPr>
              <a:t>Clasificación “Totalmente en desacuerdo” a “Totalmente de acuerdo”</a:t>
            </a:r>
            <a:r>
              <a:rPr lang="es-ES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]</a:t>
            </a:r>
          </a:p>
          <a:p>
            <a:pPr marL="383540" lvl="1">
              <a:lnSpc>
                <a:spcPct val="110000"/>
              </a:lnSpc>
              <a:buFont typeface="Arial" panose="020F050202020403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highlight>
                  <a:srgbClr val="FFFFFF"/>
                </a:highlight>
                <a:ea typeface="Calibri"/>
                <a:cs typeface="Calibri"/>
              </a:rPr>
              <a:t>¿Cómo se puede hacer más claro el lenguaje de esta recomendación?</a:t>
            </a:r>
            <a:r>
              <a:rPr lang="es-ES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r>
              <a:rPr lang="es-ES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[Respuesta abierta]</a:t>
            </a:r>
            <a:endParaRPr lang="es-ES" sz="2000" dirty="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383540" lvl="1">
              <a:lnSpc>
                <a:spcPct val="110000"/>
              </a:lnSpc>
              <a:buFont typeface="Arial" panose="020F050202020403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highlight>
                  <a:srgbClr val="FFFFFF"/>
                </a:highlight>
                <a:ea typeface="Calibri"/>
                <a:cs typeface="Calibri"/>
              </a:rPr>
              <a:t>¿Tiene alguna sugerencia sobre estrategias o acciones adicionales para su implementación?</a:t>
            </a:r>
            <a:r>
              <a:rPr lang="es-ES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r>
              <a:rPr lang="es-ES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[Respuesta abierta]</a:t>
            </a:r>
            <a:endParaRPr lang="es-ES" sz="2000" dirty="0">
              <a:solidFill>
                <a:srgbClr val="404040"/>
              </a:solidFill>
              <a:latin typeface="Calibri"/>
              <a:ea typeface="Calibri"/>
              <a:cs typeface="Calibri"/>
            </a:endParaRPr>
          </a:p>
          <a:p>
            <a:pPr marL="383540" lvl="1">
              <a:lnSpc>
                <a:spcPct val="110000"/>
              </a:lnSpc>
              <a:buFont typeface="Arial" panose="020F0502020204030204" pitchFamily="34" charset="0"/>
              <a:buChar char="•"/>
            </a:pPr>
            <a:r>
              <a:rPr lang="es-ES" sz="2000" dirty="0">
                <a:solidFill>
                  <a:srgbClr val="000000"/>
                </a:solidFill>
                <a:highlight>
                  <a:srgbClr val="FFFFFF"/>
                </a:highlight>
                <a:ea typeface="Calibri"/>
                <a:cs typeface="Calibri"/>
              </a:rPr>
              <a:t>¿Tiene alguna sugerencia para otras medidas de éxito?</a:t>
            </a:r>
            <a:r>
              <a:rPr lang="es-ES" sz="2000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r>
              <a:rPr lang="es-ES" sz="2000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[Respuesta abierta]</a:t>
            </a:r>
          </a:p>
          <a:p>
            <a:pPr>
              <a:lnSpc>
                <a:spcPct val="110000"/>
              </a:lnSpc>
              <a:buFont typeface="Arial" panose="020F0502020204030204" pitchFamily="34" charset="0"/>
              <a:buChar char="•"/>
            </a:pPr>
            <a:r>
              <a:rPr lang="es-E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es-ES" b="1" dirty="0">
                <a:solidFill>
                  <a:srgbClr val="000000"/>
                </a:solidFill>
                <a:highlight>
                  <a:srgbClr val="FFFFFF"/>
                </a:highlight>
                <a:ea typeface="Calibri"/>
                <a:cs typeface="Calibri"/>
              </a:rPr>
              <a:t>Tras haber revisado las cuatro recomendaciones, ¿qué otras recomendaciones le gustaría que el Grupo de Trabajo considerara incluir en su informe? </a:t>
            </a:r>
            <a:r>
              <a:rPr lang="es-E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r>
              <a:rPr lang="es-E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[Respuesta abierta]</a:t>
            </a:r>
          </a:p>
          <a:p>
            <a:pPr>
              <a:lnSpc>
                <a:spcPct val="120000"/>
              </a:lnSpc>
              <a:buFont typeface="Arial" panose="020F0502020204030204" pitchFamily="34" charset="0"/>
              <a:buChar char="•"/>
            </a:pPr>
            <a:r>
              <a:rPr lang="es-E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es-ES" b="1" dirty="0">
                <a:solidFill>
                  <a:srgbClr val="000000"/>
                </a:solidFill>
                <a:highlight>
                  <a:srgbClr val="FFFFFF"/>
                </a:highlight>
                <a:ea typeface="Calibri"/>
                <a:cs typeface="Calibri"/>
              </a:rPr>
              <a:t>¿Hay algo más que le gustaría compartir sobre los procesos de comunicación o divulgación del DCR? </a:t>
            </a:r>
            <a:r>
              <a:rPr lang="es-ES" b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 </a:t>
            </a:r>
            <a:r>
              <a:rPr lang="es-ES" sz="1800" b="1" i="1" dirty="0">
                <a:solidFill>
                  <a:srgbClr val="000000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[Respuesta abierta]</a:t>
            </a:r>
            <a:endParaRPr lang="es-ES" dirty="0">
              <a:solidFill>
                <a:srgbClr val="000000"/>
              </a:solidFill>
              <a:highlight>
                <a:srgbClr val="FFFFFF"/>
              </a:highlight>
              <a:latin typeface="Calibri"/>
              <a:ea typeface="Calibri"/>
              <a:cs typeface="Calibri"/>
            </a:endParaRPr>
          </a:p>
          <a:p>
            <a:pPr marL="171450" indent="-171450">
              <a:buFont typeface="Arial" panose="020F0502020204030204" pitchFamily="34" charset="0"/>
              <a:buChar char="•"/>
            </a:pPr>
            <a:endParaRPr lang="en-US" sz="1200" b="1" dirty="0">
              <a:solidFill>
                <a:srgbClr val="000000"/>
              </a:solidFill>
              <a:highlight>
                <a:srgbClr val="FFFFFF"/>
              </a:highlight>
              <a:latin typeface="Aptos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0099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E6EE84-EC84-ACA4-5095-9AAC13BFA5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1F8E4-8F89-56C9-12F3-7A807295E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Durante el próximo mes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D3A1C-71C6-2D10-F8A0-DD243646A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990114"/>
            <a:ext cx="4308909" cy="4707466"/>
          </a:xfrm>
        </p:spPr>
        <p:txBody>
          <a:bodyPr vert="horz" lIns="0" tIns="45720" rIns="0" bIns="45720" rtlCol="0" anchor="t">
            <a:normAutofit fontScale="92500"/>
          </a:bodyPr>
          <a:lstStyle/>
          <a:p>
            <a:pPr marL="0" indent="0">
              <a:buNone/>
            </a:pPr>
            <a:r>
              <a:rPr lang="es-E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HITOS PARA LA REUNIÓN DEL GRUPO DE TRABAJO DE ABRIL</a:t>
            </a:r>
            <a:endParaRPr lang="en-US" sz="2400" b="1" dirty="0">
              <a:solidFill>
                <a:schemeClr val="accent3">
                  <a:lumMod val="76000"/>
                </a:schemeClr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s-E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Aprobar el borrador de recomendaciones para las audiencias públicas y el período de comentarios públicos.</a:t>
            </a:r>
            <a:endParaRPr lang="en-US" sz="22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s-E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Finalizar y aprobar la encuesta que acompañará al borrador de recomendaciones.</a:t>
            </a:r>
            <a:endParaRPr lang="en-US" sz="22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r>
              <a:rPr lang="es-E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Finalizar el folleto y el plan de difusión para las audiencias públicas.</a:t>
            </a:r>
            <a:endParaRPr lang="en-US" sz="22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2200" dirty="0"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591C77D-070D-3A13-149D-0209B873ED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882640" y="2153919"/>
            <a:ext cx="30480" cy="383032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B807C6-D848-6B7C-B78D-CE233748DD2A}"/>
              </a:ext>
            </a:extLst>
          </p:cNvPr>
          <p:cNvSpPr>
            <a:spLocks noGrp="1"/>
          </p:cNvSpPr>
          <p:nvPr/>
        </p:nvSpPr>
        <p:spPr>
          <a:xfrm>
            <a:off x="6389572" y="2151670"/>
            <a:ext cx="4699049" cy="4104640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b="1" dirty="0">
                <a:solidFill>
                  <a:schemeClr val="accent3">
                    <a:lumMod val="76000"/>
                  </a:schemeClr>
                </a:solidFill>
                <a:latin typeface="Aptos Narrow"/>
                <a:ea typeface="Calibri"/>
                <a:cs typeface="Calibri"/>
              </a:rPr>
              <a:t>HITOS PARA LA REUNIÓN DEL GRUPO DE TRABAJO DE MAYO</a:t>
            </a:r>
            <a:endParaRPr lang="en-US" dirty="0">
              <a:solidFill>
                <a:schemeClr val="accent3">
                  <a:lumMod val="76000"/>
                </a:schemeClr>
              </a:solidFill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200" dirty="0">
                <a:latin typeface="Aptos Narrow"/>
                <a:ea typeface="Calibri" panose="020F0502020204030204"/>
                <a:cs typeface="Calibri" panose="020F0502020204030204"/>
              </a:rPr>
              <a:t>Analizar los comentarios recibidos en las audiencias públicas y a través de la encuesta realizada hasta la fecha.</a:t>
            </a:r>
            <a:endParaRPr lang="en-US" sz="22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20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Analizar las revisiones al borrador de recomendaciones.</a:t>
            </a:r>
            <a:endParaRPr lang="en-US" sz="22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endParaRPr lang="en-US" sz="22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buClr>
                <a:srgbClr val="99CB38"/>
              </a:buClr>
              <a:buNone/>
            </a:pPr>
            <a:endParaRPr lang="en-US" sz="280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>
              <a:buClr>
                <a:srgbClr val="99CB38"/>
              </a:buClr>
              <a:buFont typeface="Wingdings,Sans-Serif" panose="020F0502020204030204" pitchFamily="34" charset="0"/>
              <a:buChar char="§"/>
            </a:pPr>
            <a:endParaRPr lang="en-US" sz="1700" dirty="0">
              <a:solidFill>
                <a:srgbClr val="000000"/>
              </a:solidFill>
              <a:latin typeface="Calibri" panose="020F0502020204030204"/>
              <a:ea typeface="Calibri"/>
              <a:cs typeface="Calibri"/>
            </a:endParaRPr>
          </a:p>
          <a:p>
            <a:pPr>
              <a:buClr>
                <a:srgbClr val="99CB38"/>
              </a:buClr>
            </a:pPr>
            <a:endParaRPr lang="en-US" dirty="0">
              <a:solidFill>
                <a:srgbClr val="404040"/>
              </a:solidFill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9600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ED4489-4B64-FD82-E0AB-95CAC0728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325D-C86A-0380-8FEA-26DDB1F4D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Logística para el servicio de interpretación</a:t>
            </a:r>
            <a:endParaRPr lang="es-E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572BA-D598-50DE-7D74-DDB10DB9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indent="-18288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004B24"/>
              </a:buClr>
              <a:buSzTx/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sz="24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Se ofrecen servicios de interpretación en los siguientes idiomas: español, portugués brasileño, criollo haitiano, mandarín, cantonés, amárico, árabe y lengua de signos estadounidense (ASL).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Para participar en el idioma que prefiera, haga clic en el icono del globo terráqueo de “Interpretation” (“Interpretación”) y seleccione su idioma.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Hable lentamente.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rgbClr val="000000"/>
                </a:solidFill>
                <a:latin typeface="Aptos Narrow"/>
                <a:ea typeface="Calibri"/>
                <a:cs typeface="Calibri"/>
              </a:rPr>
              <a:t>Todos los asistentes deben seleccionar un canal de idioma, incluso si participan en inglés.</a:t>
            </a:r>
            <a:endParaRPr lang="es-ES" sz="2400" dirty="0"/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  <p:pic>
        <p:nvPicPr>
          <p:cNvPr id="4" name="Picture 3" descr="How to Use Language Interpretation in Zoom Meetings | Notta">
            <a:extLst>
              <a:ext uri="{FF2B5EF4-FFF2-40B4-BE49-F238E27FC236}">
                <a16:creationId xmlns:a16="http://schemas.microsoft.com/office/drawing/2014/main" id="{6A41E644-DE47-8E50-4FAB-93B11643B5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460" t="77709" r="13634" b="962"/>
          <a:stretch>
            <a:fillRect/>
          </a:stretch>
        </p:blipFill>
        <p:spPr>
          <a:xfrm>
            <a:off x="12852222" y="14288866"/>
            <a:ext cx="628369" cy="27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49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Notificación de grabación</a:t>
            </a: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48934"/>
            <a:ext cx="10058400" cy="38201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s-ES" sz="2400" dirty="0">
                <a:solidFill>
                  <a:srgbClr val="000000"/>
                </a:solidFill>
                <a:latin typeface="Aptos Narrow"/>
                <a:cs typeface="Arial"/>
              </a:rPr>
              <a:t>Esta reunión será grabada, y el Departamento de Conservación y Recreación (DCR) y/o la Oficina Ejecutiva de Energía y Asuntos Ambientales (EEA) podrán optar por distribuir el video, las imágenes fijas, el audio y/o la transcripción del chat.</a:t>
            </a:r>
            <a:br>
              <a:rPr lang="en-US" sz="2400" dirty="0">
                <a:latin typeface="Aptos Narrow"/>
                <a:cs typeface="Arial" panose="020B0604020202020204" pitchFamily="34" charset="0"/>
              </a:rPr>
            </a:br>
            <a:br>
              <a:rPr lang="en-US" sz="2400" dirty="0">
                <a:latin typeface="Aptos Narrow"/>
                <a:cs typeface="Arial" panose="020B0604020202020204" pitchFamily="34" charset="0"/>
              </a:rPr>
            </a:br>
            <a:r>
              <a:rPr lang="es-ES" sz="2400" dirty="0">
                <a:solidFill>
                  <a:srgbClr val="000000"/>
                </a:solidFill>
                <a:latin typeface="Aptos Narrow"/>
                <a:cs typeface="Arial"/>
              </a:rPr>
              <a:t>Al continuar con esta reunión virtual, usted acepta formar parte de un evento que será grabado. Las grabaciones y las transcripciones del chat podrán ser tratadas como documentos públicos.</a:t>
            </a:r>
            <a:endParaRPr lang="en-US" sz="2400" dirty="0">
              <a:solidFill>
                <a:srgbClr val="000000"/>
              </a:solidFill>
              <a:latin typeface="Aptos Narrow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Logística para Zoom</a:t>
            </a:r>
            <a:endParaRPr lang="es-ES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latin typeface="Aptos Narrow"/>
                <a:ea typeface="Calibri Light"/>
                <a:cs typeface="Calibri Light"/>
              </a:rPr>
              <a:t>El chat está disponible para que los miembros hagan comentarios y formulen preguntas (sujeto a registro público).</a:t>
            </a:r>
            <a:endParaRPr lang="es-E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latin typeface="Aptos Narrow"/>
                <a:ea typeface="+mn-lt"/>
                <a:cs typeface="+mn-lt"/>
              </a:rPr>
              <a:t>No use la función de mensajería privada.</a:t>
            </a:r>
            <a:endParaRPr lang="es-ES" dirty="0">
              <a:latin typeface="Aptos Narrow"/>
              <a:ea typeface="+mn-lt"/>
              <a:cs typeface="+mn-lt"/>
            </a:endParaRP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2800" dirty="0">
                <a:latin typeface="Aptos Narrow"/>
                <a:ea typeface="+mn-lt"/>
                <a:cs typeface="+mn-lt"/>
              </a:rPr>
              <a:t>Silencie su micrófono a menos que se esté dirigiendo activamente al Grupo de Trabajo, para minimizar el ruido de fondo.</a:t>
            </a:r>
            <a:endParaRPr lang="es-E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en-US" sz="280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170227"/>
            <a:ext cx="10058400" cy="1450757"/>
          </a:xfrm>
        </p:spPr>
        <p:txBody>
          <a:bodyPr/>
          <a:lstStyle/>
          <a:p>
            <a:r>
              <a:rPr lang="es-ES" dirty="0">
                <a:latin typeface="Aptos Display"/>
              </a:rPr>
              <a:t>Lista de asistencia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" y="1789142"/>
            <a:ext cx="6633556" cy="4848877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Copresidente de la Oficina Ejecutiva de Energía y Asuntos Ambientales (EEA): 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María Belén Power, subsecretaria de Justicia Ambiental y Equidad 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Copresidente del Departamento de Conservación y Recreación (DCR): 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Nicole LaChapelle, comisionada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Director de la Oficina de Clima y Salud Ambiental del Departamento de Salud Pública, o una persona designada</a:t>
            </a: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: 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Logan Bailey, científico jefe, División de Toxicología, Oficina de Clima y Salud Ambiental, Departamento de Salud Pública</a:t>
            </a:r>
            <a:endParaRPr lang="es-ES" sz="1600" dirty="0">
              <a:solidFill>
                <a:schemeClr val="tx1"/>
              </a:solidFill>
              <a:latin typeface="Aptos Narrow"/>
              <a:ea typeface="Calibri Light"/>
              <a:cs typeface="Calibri Ligh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Health Alliance: 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Derrick Neal, director de Salud Pública de la ciudad de Cambridge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Autoridad de Reurbanización de Cambridge: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Kyle Vangel, director de Proyectos y Planificación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Filial de Cambridge de la Asociación Nacional para el Progreso de las Personas de Color (NAACP): 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Ken Reeves, presidente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517178" y="1746757"/>
            <a:ext cx="5674821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Black Pastors Alliance, Inc.: 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Jeremy D. Battle, pastor, iglesia de Western Avenue</a:t>
            </a:r>
            <a:endParaRPr lang="es-ES" sz="1600" b="1" dirty="0">
              <a:solidFill>
                <a:schemeClr val="tx1"/>
              </a:solidFill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Massachusetts Bicycle Coalition, Inc.: 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Galen Mook, director ejecutivo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Charles River Conservancy, Inc.: 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Laura Jasinski, directora ejecutiva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Cambridge Mothers Out Front:</a:t>
            </a:r>
            <a:r>
              <a:rPr lang="es-ES" sz="1600" i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Vacante</a:t>
            </a:r>
            <a:endParaRPr lang="es-ES" sz="1600" i="1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The People for Riverbend Park Trust: 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Franziska "Fran" Amacher, fideicomisaria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Individual: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Lawrence Adkins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Individual: 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Sheila Headley-Burwell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Individual: 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Steven Miller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Individual: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Thomas Leonard</a:t>
            </a:r>
            <a:endParaRPr lang="es-ES" sz="1600" dirty="0">
              <a:solidFill>
                <a:schemeClr val="tx1"/>
              </a:solidFill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Individual: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es-ES" sz="1600" b="1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Individual:</a:t>
            </a:r>
            <a:r>
              <a:rPr lang="es-ES" sz="1600" dirty="0">
                <a:solidFill>
                  <a:schemeClr val="tx1"/>
                </a:solidFill>
                <a:latin typeface="Aptos Narrow"/>
                <a:ea typeface="Calibri"/>
                <a:cs typeface="Calibri"/>
              </a:rPr>
              <a:t> David English</a:t>
            </a: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 panose="020B0004020202020204" pitchFamily="34" charset="0"/>
              </a:rPr>
              <a:t>Normas del Grupo de Trabajo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18" y="1865246"/>
            <a:ext cx="11288684" cy="4435801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sz="1760" dirty="0">
                <a:solidFill>
                  <a:schemeClr val="tx1"/>
                </a:solidFill>
                <a:latin typeface="Aptos Narrow"/>
              </a:rPr>
              <a:t>Todos los avisos de reuniones se publicarán de conformidad con los requisitos de la Ley de Reuniones Abiertas. </a:t>
            </a:r>
            <a:r>
              <a:rPr lang="en-US" sz="176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760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6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sz="1760" dirty="0">
                <a:solidFill>
                  <a:schemeClr val="tx1"/>
                </a:solidFill>
                <a:latin typeface="Aptos Narrow"/>
              </a:rPr>
              <a:t>Los agendas del día se distribuirán con al menos 48 horas de antelación e incluirán temas de debate claros. </a:t>
            </a:r>
            <a:r>
              <a:rPr lang="en-US" sz="176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76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6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sz="1760" dirty="0">
                <a:solidFill>
                  <a:schemeClr val="tx1"/>
                </a:solidFill>
                <a:latin typeface="Aptos Narrow"/>
              </a:rPr>
              <a:t>Las actas de la reunión se harán públicas en un plazo razonable. </a:t>
            </a:r>
            <a:r>
              <a:rPr lang="en-US" sz="176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76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6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sz="1760" dirty="0">
                <a:solidFill>
                  <a:schemeClr val="tx1"/>
                </a:solidFill>
                <a:latin typeface="Aptos Narrow"/>
              </a:rPr>
              <a:t>No se llevará a cabo ninguna deliberación ni toma de decisiones fuera de las reuniones anunciadas públicamente.</a:t>
            </a:r>
            <a:endParaRPr lang="en-US" sz="176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6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sz="1760" dirty="0">
                <a:solidFill>
                  <a:schemeClr val="tx1"/>
                </a:solidFill>
                <a:latin typeface="Aptos Narrow"/>
              </a:rPr>
              <a:t>Los miembros escucharán de forma activa y respetuosa a todos los oradores, incluidos los comentarios del público.</a:t>
            </a:r>
            <a:r>
              <a:rPr lang="en-US" sz="176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76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6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sz="1760" dirty="0">
                <a:solidFill>
                  <a:schemeClr val="tx1"/>
                </a:solidFill>
                <a:latin typeface="Aptos Narrow"/>
              </a:rPr>
              <a:t>Los desacuerdos se expresarán de forma constructiva, centrándose en las ideas más que en las personas.</a:t>
            </a:r>
            <a:endParaRPr lang="en-US" sz="176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6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sz="1760" dirty="0">
                <a:solidFill>
                  <a:schemeClr val="tx1"/>
                </a:solidFill>
                <a:latin typeface="Aptos Narrow"/>
              </a:rPr>
              <a:t>Se minimizarán las interrupciones para garantizar la participación equitativa de todos los colíderes.</a:t>
            </a:r>
            <a:endParaRPr lang="en-US" sz="176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6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sz="1760" dirty="0">
                <a:solidFill>
                  <a:schemeClr val="tx1"/>
                </a:solidFill>
                <a:latin typeface="Aptos Narrow"/>
              </a:rPr>
              <a:t>Se reservará un tiempo para comentarios del público, con directrices claras sobre la duración y el formato.</a:t>
            </a:r>
            <a:endParaRPr lang="en-US" sz="176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n-US" sz="176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s-ES" sz="1760" dirty="0">
                <a:solidFill>
                  <a:schemeClr val="tx1"/>
                </a:solidFill>
                <a:latin typeface="Aptos Narrow"/>
              </a:rPr>
              <a:t>Los miembros reconocerán y tendrán en cuenta las opiniones del público como parte del proceso de toma de decisiones.</a:t>
            </a:r>
            <a:endParaRPr lang="en-US" sz="176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175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389" y="286603"/>
            <a:ext cx="11006051" cy="1450757"/>
          </a:xfrm>
        </p:spPr>
        <p:txBody>
          <a:bodyPr/>
          <a:lstStyle/>
          <a:p>
            <a:r>
              <a:rPr lang="es-ES" dirty="0">
                <a:latin typeface="Aptos Display" panose="020B0004020202020204" pitchFamily="34" charset="0"/>
              </a:rPr>
              <a:t>Normas del Grupo de Trabajo </a:t>
            </a:r>
            <a:r>
              <a:rPr lang="en-US" dirty="0">
                <a:latin typeface="Aptos Display"/>
              </a:rPr>
              <a:t>(</a:t>
            </a:r>
            <a:r>
              <a:rPr lang="es-ES" dirty="0">
                <a:latin typeface="Aptos Display"/>
              </a:rPr>
              <a:t>continuación</a:t>
            </a:r>
            <a:r>
              <a:rPr lang="en-US" dirty="0">
                <a:latin typeface="Aptos Display"/>
              </a:rPr>
              <a:t>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007" y="1786224"/>
            <a:ext cx="11787447" cy="5038526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30" dirty="0">
                <a:solidFill>
                  <a:schemeClr val="tx1"/>
                </a:solidFill>
                <a:latin typeface="Aptos Narrow"/>
              </a:rPr>
              <a:t>Se facilitará el acceso lingüístico y se ofrecerán adaptaciones para garantizar la participación inclusiva. </a:t>
            </a:r>
            <a:r>
              <a:rPr lang="en-US" sz="183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83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30" dirty="0">
                <a:solidFill>
                  <a:schemeClr val="tx1"/>
                </a:solidFill>
                <a:latin typeface="Aptos Narrow"/>
              </a:rPr>
              <a:t>Las reuniones se celebrarán en lugares accesibles y/o de forma virtual para adaptarse a las diversas necesidades.</a:t>
            </a:r>
            <a:endParaRPr lang="en-US" sz="183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30" dirty="0">
                <a:solidFill>
                  <a:schemeClr val="tx1"/>
                </a:solidFill>
                <a:latin typeface="Aptos Narrow"/>
              </a:rPr>
              <a:t>Los materiales se compartirán en lenguaje sencillo y traducidos.</a:t>
            </a:r>
            <a:endParaRPr lang="en-US" sz="183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30" dirty="0">
                <a:solidFill>
                  <a:schemeClr val="tx1"/>
                </a:solidFill>
                <a:latin typeface="Aptos Narrow"/>
              </a:rPr>
              <a:t>Los miembros se esforzarán por dar voz a las personas que viven en primera línea y a las comunidades históricamente marginadas.</a:t>
            </a:r>
            <a:endParaRPr lang="en-US" sz="183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30" dirty="0">
                <a:solidFill>
                  <a:schemeClr val="tx1"/>
                </a:solidFill>
                <a:latin typeface="Aptos Narrow"/>
              </a:rPr>
              <a:t>Los miembros revisarán los materiales con antelación y vendrán preparados para participar de forma reflexiva.</a:t>
            </a:r>
            <a:endParaRPr lang="en-US" sz="183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30" dirty="0">
                <a:solidFill>
                  <a:schemeClr val="tx1"/>
                </a:solidFill>
                <a:latin typeface="Aptos Narrow"/>
              </a:rPr>
              <a:t>Se espera asistencia y puntualidad; los miembros deberán notificar a los colíderes con antelación si no pueden asistir. Los miembros pueden enviar a alguien para que asista a las reuniones en calidad de representante público, pero dicha persona no tendrá derecho a voto ni cargo formal dentro del grupo de trabajo.</a:t>
            </a:r>
            <a:endParaRPr lang="en-US" sz="183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30" dirty="0">
                <a:solidFill>
                  <a:schemeClr val="tx1"/>
                </a:solidFill>
                <a:latin typeface="Aptos Narrow"/>
              </a:rPr>
              <a:t>Los conflictos de intereses se divulgarán y gestionarán de conformidad con las directrices aplicables. </a:t>
            </a:r>
            <a:r>
              <a:rPr lang="en-US" sz="183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83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30" dirty="0">
                <a:solidFill>
                  <a:schemeClr val="tx1"/>
                </a:solidFill>
                <a:latin typeface="Aptos Narrow"/>
              </a:rPr>
              <a:t>Las normas se revisarán periódicamente para reflejar la evolución de las necesidades y los comentarios recibidos.</a:t>
            </a:r>
            <a:r>
              <a:rPr lang="en-US" sz="1830" dirty="0">
                <a:solidFill>
                  <a:schemeClr val="tx1"/>
                </a:solidFill>
                <a:latin typeface="Aptos Narrow"/>
              </a:rPr>
              <a:t> </a:t>
            </a:r>
            <a:endParaRPr lang="en-US" sz="183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es-ES" sz="1830" dirty="0">
                <a:solidFill>
                  <a:schemeClr val="tx1"/>
                </a:solidFill>
                <a:latin typeface="Aptos Narrow"/>
              </a:rPr>
              <a:t>Se anima a los miembros a sugerir mejoras en los procesos de las reuniones y en la accesibilidad.</a:t>
            </a:r>
            <a:endParaRPr lang="en-US" sz="1830" dirty="0">
              <a:solidFill>
                <a:schemeClr val="tx1"/>
              </a:solidFill>
              <a:latin typeface="Aptos Narrow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ptos Display"/>
                <a:cs typeface="Arial"/>
              </a:rPr>
              <a:t>Agenda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9C73ACE-61FC-A6E5-509B-9AFAC69E7415}"/>
              </a:ext>
            </a:extLst>
          </p:cNvPr>
          <p:cNvSpPr txBox="1">
            <a:spLocks/>
          </p:cNvSpPr>
          <p:nvPr/>
        </p:nvSpPr>
        <p:spPr>
          <a:xfrm>
            <a:off x="649519" y="1850882"/>
            <a:ext cx="11204430" cy="4566543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Clr>
                <a:srgbClr val="99CB38"/>
              </a:buClr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Bienvenida y pase de lista de asistencia (tiempo sugerido: 10 min)</a:t>
            </a:r>
            <a:endParaRPr lang="en-US" sz="215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457200" indent="-45720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Revisión del acta de la reunión n.° 8 del 18 de marzo [Votación] (tiempo sugerido: 5 min)</a:t>
            </a:r>
            <a:endParaRPr lang="en-US" sz="215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457200" indent="-45720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Revisión de los resultados de los grupos focales (tiempo sugerido: 15 min)</a:t>
            </a:r>
            <a:endParaRPr lang="en-US" sz="215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457200" indent="-45720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Revisión y debate del borrador de recomendaciones actualizado para su publicación [Votación] (tiempo sugerido: 40 min)</a:t>
            </a:r>
            <a:endParaRPr lang="en-US" sz="215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457200" indent="-45720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Revisión del folleto informativo sobre la audiencia pública [Votación] (tiempo sugerido: 10 min)</a:t>
            </a:r>
            <a:endParaRPr lang="en-US" sz="215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457200" indent="-45720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Revisión y debate del borrador de la encuesta [Votación] (tiempo sugerido: 20 min)</a:t>
            </a:r>
            <a:endParaRPr lang="en-US" sz="215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457200" indent="-45720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Cronograma del Grupo de Trabajo (tiempo sugerido: 15 min)</a:t>
            </a:r>
            <a:endParaRPr lang="en-US" sz="215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457200" indent="-457200">
              <a:buAutoNum type="arabicPeriod"/>
            </a:pPr>
            <a:r>
              <a:rPr lang="es-ES" sz="2150" dirty="0">
                <a:solidFill>
                  <a:schemeClr val="tx1"/>
                </a:solidFill>
                <a:highlight>
                  <a:srgbClr val="FFFFFF"/>
                </a:highlight>
                <a:latin typeface="Aptos Narrow"/>
                <a:ea typeface="Calibri Light"/>
                <a:cs typeface="Calibri Light"/>
              </a:rPr>
              <a:t>Cierre [Votación] (tiempo sugerido: 5 min)</a:t>
            </a:r>
            <a:endParaRPr lang="en-US" sz="2150" dirty="0">
              <a:solidFill>
                <a:schemeClr val="tx1"/>
              </a:solidFill>
              <a:highlight>
                <a:srgbClr val="FFFFFF"/>
              </a:highlight>
              <a:latin typeface="Aptos Narrow"/>
              <a:ea typeface="Calibri Light"/>
              <a:cs typeface="Calibri Light"/>
            </a:endParaRPr>
          </a:p>
          <a:p>
            <a:pPr marL="543560" lvl="1" indent="-342900">
              <a:buAutoNum type="arabicPeriod"/>
            </a:pPr>
            <a:endParaRPr lang="en-US" sz="2150" dirty="0">
              <a:solidFill>
                <a:schemeClr val="tx1"/>
              </a:solidFill>
              <a:latin typeface="Aptos Narrow"/>
              <a:ea typeface="Calibri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025CD-5EA1-9E63-6B45-931DC51B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>
                <a:latin typeface="Aptos Display"/>
                <a:ea typeface="Calibri Light"/>
                <a:cs typeface="Calibri Light"/>
              </a:rPr>
              <a:t>Meta de la reunión de hoy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93A59-1EF2-1A57-EA52-34456FA03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143761"/>
            <a:ext cx="10696363" cy="3810000"/>
          </a:xfrm>
        </p:spPr>
        <p:txBody>
          <a:bodyPr vert="horz" lIns="0" tIns="45720" rIns="0" bIns="45720" rtlCol="0" anchor="t">
            <a:noAutofit/>
          </a:bodyPr>
          <a:lstStyle/>
          <a:p>
            <a:pPr marL="742950" indent="-742950">
              <a:buAutoNum type="arabicPeriod"/>
            </a:pPr>
            <a:r>
              <a:rPr lang="es-ES" sz="3200" dirty="0">
                <a:highlight>
                  <a:srgbClr val="FFFFFF"/>
                </a:highlight>
                <a:latin typeface="Aptos Narrow"/>
              </a:rPr>
              <a:t>Revisar y votar sobre el borrador de recomendaciones para su publicación.</a:t>
            </a:r>
            <a:endParaRPr lang="en-US" sz="3200" dirty="0">
              <a:ea typeface="Calibri"/>
              <a:cs typeface="Calibri"/>
            </a:endParaRPr>
          </a:p>
          <a:p>
            <a:pPr marL="742950" indent="-742950">
              <a:buAutoNum type="arabicPeriod"/>
            </a:pPr>
            <a:r>
              <a:rPr lang="es-ES" sz="3200" dirty="0">
                <a:highlight>
                  <a:srgbClr val="FFFFFF"/>
                </a:highlight>
                <a:latin typeface="Aptos Narrow"/>
                <a:ea typeface="Calibri"/>
                <a:cs typeface="Calibri"/>
              </a:rPr>
              <a:t>Analizar la participación y la difusión de información para las próximas audiencias públicas.</a:t>
            </a:r>
            <a:endParaRPr lang="en-US" sz="3200" dirty="0">
              <a:highlight>
                <a:srgbClr val="FFFFFF"/>
              </a:highlight>
              <a:latin typeface="Aptos Narrow"/>
              <a:ea typeface="Calibri"/>
              <a:cs typeface="Calibri"/>
            </a:endParaRPr>
          </a:p>
          <a:p>
            <a:pPr marL="742950" indent="-742950">
              <a:buAutoNum type="arabicPeriod"/>
            </a:pPr>
            <a:r>
              <a:rPr lang="es-ES" sz="3200" dirty="0">
                <a:highlight>
                  <a:srgbClr val="FFFFFF"/>
                </a:highlight>
                <a:latin typeface="Aptos Narrow"/>
                <a:ea typeface="Calibri"/>
                <a:cs typeface="Calibri"/>
              </a:rPr>
              <a:t>Revisar la encuesta para recopilar comentarios sobre el borrador de recomendaciones y votar sobre su implementación.</a:t>
            </a:r>
            <a:endParaRPr lang="en-US" dirty="0">
              <a:latin typeface="Calibri" panose="020F0502020204030204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7049035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99ac1d4-ca39-4946-aa46-a9cdf037dbb3" xsi:nil="true"/>
    <lcf76f155ced4ddcb4097134ff3c332f xmlns="cfac202d-5dfe-4943-8fc4-9115dd8079c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14" ma:contentTypeDescription="Create a new document." ma:contentTypeScope="" ma:versionID="2fea115a275ac8d6f430b672391ff4cb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e4fbdf1cc72f0db62e371ff3d98755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706e644-e941-40e6-a9f7-79db2ae58d56}" ma:internalName="TaxCatchAll" ma:showField="CatchAllData" ma:web="699ac1d4-ca39-4946-aa46-a9cdf037db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F6FF82-FE7A-41E4-9095-CE55FAD4DF43}">
  <ds:schemaRefs>
    <ds:schemaRef ds:uri="http://www.w3.org/XML/1998/namespace"/>
    <ds:schemaRef ds:uri="http://schemas.microsoft.com/office/infopath/2007/PartnerControls"/>
    <ds:schemaRef ds:uri="cfac202d-5dfe-4943-8fc4-9115dd8079c4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699ac1d4-ca39-4946-aa46-a9cdf037dbb3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DF1B4A7-2522-4C55-B0CA-8B68D82781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AE34AE-2DF3-4E76-8910-A3355585DBCC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</TotalTime>
  <Words>1913</Words>
  <Application>Microsoft Office PowerPoint</Application>
  <PresentationFormat>Widescreen</PresentationFormat>
  <Paragraphs>152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Aptos</vt:lpstr>
      <vt:lpstr>Aptos Display</vt:lpstr>
      <vt:lpstr>Aptos Narrow</vt:lpstr>
      <vt:lpstr>Arial</vt:lpstr>
      <vt:lpstr>Calibri</vt:lpstr>
      <vt:lpstr>Calibri Light</vt:lpstr>
      <vt:lpstr>Wingdings</vt:lpstr>
      <vt:lpstr>Wingdings,Sans-Serif</vt:lpstr>
      <vt:lpstr>Retrospect</vt:lpstr>
      <vt:lpstr>Grupo de Trabajo del Charles River sobre el acceso equitativo al río</vt:lpstr>
      <vt:lpstr>Logística para el servicio de interpretación</vt:lpstr>
      <vt:lpstr>Notificación de grabación</vt:lpstr>
      <vt:lpstr>Logística para Zoom</vt:lpstr>
      <vt:lpstr>Lista de asistencia</vt:lpstr>
      <vt:lpstr>Normas del Grupo de Trabajo</vt:lpstr>
      <vt:lpstr>Normas del Grupo de Trabajo (continuación)</vt:lpstr>
      <vt:lpstr>Agenda</vt:lpstr>
      <vt:lpstr>Meta de la reunión de hoy</vt:lpstr>
      <vt:lpstr>Revisión de las actas de la reunión del 18 de marzo (votación)</vt:lpstr>
      <vt:lpstr>Revisión de los resultados de los grupos focales</vt:lpstr>
      <vt:lpstr>Revisión de los resultados de los grupos focales (cont.)</vt:lpstr>
      <vt:lpstr>Resumen del cronograma hasta junio  </vt:lpstr>
      <vt:lpstr>Analizar el borrador de recomendaciones para su publicación</vt:lpstr>
      <vt:lpstr>Revisión del folleto  sobre la audiencia pública</vt:lpstr>
      <vt:lpstr>Borrador de preguntas de la encuesta</vt:lpstr>
      <vt:lpstr>Durante el próximo 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Charles River Task Force on  Equitable River Access</dc:title>
  <dc:creator>USER</dc:creator>
  <cp:lastModifiedBy>Translation Staff 8</cp:lastModifiedBy>
  <cp:revision>19</cp:revision>
  <dcterms:created xsi:type="dcterms:W3CDTF">2025-11-26T14:59:35Z</dcterms:created>
  <dcterms:modified xsi:type="dcterms:W3CDTF">2026-04-23T15:51:07Z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