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s/modernComment_120_713BF120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4"/>
  </p:sldMasterIdLst>
  <p:sldIdLst>
    <p:sldId id="257" r:id="rId5"/>
    <p:sldId id="297" r:id="rId6"/>
    <p:sldId id="287" r:id="rId7"/>
    <p:sldId id="279" r:id="rId8"/>
    <p:sldId id="285" r:id="rId9"/>
    <p:sldId id="258" r:id="rId10"/>
    <p:sldId id="273" r:id="rId11"/>
    <p:sldId id="288" r:id="rId12"/>
    <p:sldId id="321" r:id="rId13"/>
    <p:sldId id="325" r:id="rId14"/>
    <p:sldId id="339" r:id="rId15"/>
    <p:sldId id="340" r:id="rId16"/>
    <p:sldId id="328" r:id="rId17"/>
    <p:sldId id="337" r:id="rId18"/>
    <p:sldId id="319" r:id="rId19"/>
    <p:sldId id="336" r:id="rId20"/>
    <p:sldId id="30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9515122-0602-DCEB-F43D-174646A5D163}" name="Parodi, Sasha" initials="PS" userId="S::sparodi_mapc.org#ext#@massgov.onmicrosoft.com::16587afd-2dc1-4635-a6f1-2223e7652d60" providerId="AD"/>
  <p188:author id="{9DA5F047-F686-846E-B10A-195DEE70198A}" name="Du, Van" initials="DV" userId="S::vdu_mapc.org#ext#@massgov.onmicrosoft.com::47a6d444-42b4-4a65-aee3-c1a322a54d41" providerId="AD"/>
  <p188:author id="{91E4CB4D-C9A5-12EE-5DBA-DD024DF10616}" name="Roy, Monika (DCR)" initials="RM" userId="S::monika.roy@mass.gov::cd6c4b63-5e77-48d5-b6cc-4177d9876de7" providerId="AD"/>
  <p188:author id="{708887B2-8303-7170-A5BB-32686198284B}" name="Amaral, Kendra (DCR)" initials="AK" userId="S::kendra.amaral@mass.gov::9c547365-2c36-4614-b86e-4ea364dbb741" providerId="AD"/>
  <p188:author id="{7FE267EE-50AC-8DCC-5C55-8F210B1B959F}" name="Barrera, Mila (DCR)" initials="BM" userId="S::mila.barrera@mass.gov::dce33d62-759b-4d0c-bd61-1bd79f9ef6e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B03A02-B8C9-F9B2-D3D3-61C44C3AA8B6}" v="6" dt="2026-04-13T21:43:32.038"/>
    <p1510:client id="{24DA9C91-178B-F312-4AF3-424245C6EC10}" v="538" dt="2026-04-15T14:19:52.876"/>
    <p1510:client id="{4C700CB9-A50A-046C-6955-56F6E476DA7A}" v="340" dt="2026-04-13T19:18:01.769"/>
    <p1510:client id="{519106B5-62A4-3328-27D5-A9A082550FD1}" v="1" dt="2026-04-15T13:36:46.842"/>
    <p1510:client id="{61156D97-47E5-EA4B-6A5F-6BE9FF79C696}" v="295" dt="2026-04-14T01:24:11.035"/>
    <p1510:client id="{723E7F6C-879B-AEBF-8EC1-7A83337D11E1}" v="313" dt="2026-04-13T20:26:02.721"/>
    <p1510:client id="{766B5652-BD69-C0CC-52DB-96BB64BD7361}" v="22" dt="2026-04-14T12:04:34.235"/>
    <p1510:client id="{877B749C-2D3B-D118-DD63-637D81921158}" v="1" dt="2026-04-14T19:42:11.698"/>
    <p1510:client id="{99401265-9C96-EE38-AEBE-BD1BC89E33EE}" v="123" dt="2026-04-14T19:53:40.1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comments/modernComment_120_713BF12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D95ED67-3A5F-42B6-AD76-0323BA0E4CFA}" authorId="{7FE267EE-50AC-8DCC-5C55-8F210B1B959F}" status="resolved" created="2026-01-28T12:43:29.787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899753760" sldId="288"/>
      <ac:spMk id="2" creationId="{8F41268C-D8A9-B8D6-C176-4382FEF53B40}"/>
      <ac:txMk cp="0" len="6">
        <ac:context len="7" hash="2200860749"/>
      </ac:txMk>
    </ac:txMkLst>
    <p188:pos x="2231571" y="914400"/>
    <p188:txBody>
      <a:bodyPr/>
      <a:lstStyle/>
      <a:p>
        <a:r>
          <a:rPr lang="en-US"/>
          <a:t>should we update this w/ the new timing re: visioning section or just leave it? 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6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7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04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CD46E6-90C9-5A94-5A35-1C98F051F6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022" y="416577"/>
            <a:ext cx="10643616" cy="717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cap="all" baseline="0"/>
            </a:lvl1pPr>
          </a:lstStyle>
          <a:p>
            <a:pPr algn="ctr"/>
            <a:r>
              <a:rPr lang="en-US">
                <a:solidFill>
                  <a:srgbClr val="4D5BE2"/>
                </a:solidFill>
              </a:rPr>
              <a:t>ADD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D4AE5-C0C9-3ADD-96CD-4F646C40E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315" y="1181873"/>
            <a:ext cx="2787650" cy="1154112"/>
          </a:xfrm>
          <a:solidFill>
            <a:schemeClr val="accent1"/>
          </a:solidFill>
        </p:spPr>
        <p:txBody>
          <a:bodyPr lIns="32004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840F69-82D1-BA5D-BCDE-065BCBD76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6E650B-9763-2E1B-83A3-D40D92876A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37610" y="1181873"/>
            <a:ext cx="4532630" cy="1154112"/>
          </a:xfrm>
          <a:solidFill>
            <a:schemeClr val="accent1"/>
          </a:solidFill>
        </p:spPr>
        <p:txBody>
          <a:bodyPr lIns="274320" tIns="457200" r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0365650-4538-97BE-682C-4FEE50D5B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1541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605A104-600A-E6C4-A7F3-4C6E6E8B6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50250" y="1181873"/>
            <a:ext cx="3084388" cy="1154112"/>
          </a:xfrm>
          <a:solidFill>
            <a:schemeClr val="accent1"/>
          </a:solidFill>
        </p:spPr>
        <p:txBody>
          <a:bodyPr lIns="27432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3846D8-2231-F40F-1840-B4D3ECF557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02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328A27F-4D37-7494-A00B-931B4AF98F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6161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B72A2B16-E242-6548-CD5D-53E996473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4120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A825916-F570-17B8-0B3F-0C3FC2D746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2079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36D7BCE-44E5-237E-196D-3CCF2508C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10038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F3883B4-1028-4C70-B921-8FBE334E7F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37996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538B7A0-40F3-1C50-E2D0-32A910FA7E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5581" y="4431347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7A61A86-EC14-71A1-4F13-8B5BC4DD2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8706" y="5667186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AB8BDC8-1B18-C92E-002C-8E803D4474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65161" y="5079585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3C067A7-180C-CF1A-D355-AD9EFC1F30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1906" y="358359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9E3E312-6617-D826-24CF-F63DC3CC30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06265" y="383778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917E37C-ED1D-4637-B0A8-CAECDD7D93A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06164" y="4551608"/>
            <a:ext cx="4828474" cy="23063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4481A-F390-506E-4D63-DCAF6A499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708" y="2352259"/>
            <a:ext cx="10816491" cy="3363296"/>
            <a:chOff x="700708" y="2352259"/>
            <a:chExt cx="10816491" cy="33632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C823AA8-87A2-6001-8638-F343F400A907}"/>
                </a:ext>
              </a:extLst>
            </p:cNvPr>
            <p:cNvCxnSpPr/>
            <p:nvPr/>
          </p:nvCxnSpPr>
          <p:spPr>
            <a:xfrm flipV="1">
              <a:off x="774192" y="2451652"/>
              <a:ext cx="10643616" cy="0"/>
            </a:xfrm>
            <a:prstGeom prst="line">
              <a:avLst/>
            </a:pr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D0F530E-03E0-7D35-0708-C47F20465254}"/>
                </a:ext>
              </a:extLst>
            </p:cNvPr>
            <p:cNvSpPr/>
            <p:nvPr/>
          </p:nvSpPr>
          <p:spPr>
            <a:xfrm>
              <a:off x="700708" y="2355117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5A788A8-1C4E-8BDE-6C51-E311BF3124E3}"/>
                </a:ext>
              </a:extLst>
            </p:cNvPr>
            <p:cNvSpPr/>
            <p:nvPr/>
          </p:nvSpPr>
          <p:spPr>
            <a:xfrm>
              <a:off x="11318416" y="2352259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B1C1373-9DDB-2372-515C-67A4497F18F3}"/>
                </a:ext>
              </a:extLst>
            </p:cNvPr>
            <p:cNvSpPr/>
            <p:nvPr/>
          </p:nvSpPr>
          <p:spPr>
            <a:xfrm>
              <a:off x="2824250" y="2360833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260ED27-416C-9721-BEEA-92FC9C6AFE0E}"/>
                </a:ext>
              </a:extLst>
            </p:cNvPr>
            <p:cNvSpPr/>
            <p:nvPr/>
          </p:nvSpPr>
          <p:spPr>
            <a:xfrm>
              <a:off x="7071334" y="2366548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FF3DAA4-1C0B-AB02-F0B7-AB04EEC80102}"/>
                </a:ext>
              </a:extLst>
            </p:cNvPr>
            <p:cNvSpPr/>
            <p:nvPr/>
          </p:nvSpPr>
          <p:spPr>
            <a:xfrm>
              <a:off x="9194876" y="2357975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6169A7-8DDB-F115-7D7E-F3F5AE9B0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03" y="2451650"/>
              <a:ext cx="1592" cy="183899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0D69B09-D0BB-952F-77DD-FCCA81D192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21650" y="2528842"/>
              <a:ext cx="1592" cy="2984894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3322965-77FF-0956-83EE-ADA9AFCC2F19}"/>
                </a:ext>
              </a:extLst>
            </p:cNvPr>
            <p:cNvCxnSpPr>
              <a:cxnSpLocks/>
            </p:cNvCxnSpPr>
            <p:nvPr/>
          </p:nvCxnSpPr>
          <p:spPr>
            <a:xfrm>
              <a:off x="7166344" y="2496185"/>
              <a:ext cx="0" cy="932815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D744AE-A2B8-150A-697C-7B187BF232E9}"/>
                </a:ext>
              </a:extLst>
            </p:cNvPr>
            <p:cNvCxnSpPr>
              <a:cxnSpLocks/>
            </p:cNvCxnSpPr>
            <p:nvPr/>
          </p:nvCxnSpPr>
          <p:spPr>
            <a:xfrm>
              <a:off x="9287099" y="2447199"/>
              <a:ext cx="2067" cy="122673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F6EBDE-BEBF-BD05-1C3E-6D9CC3A8AA09}"/>
                </a:ext>
              </a:extLst>
            </p:cNvPr>
            <p:cNvSpPr/>
            <p:nvPr/>
          </p:nvSpPr>
          <p:spPr>
            <a:xfrm>
              <a:off x="704140" y="4297941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5038F8-201A-2CE5-4F96-F5D0E07662F3}"/>
                </a:ext>
              </a:extLst>
            </p:cNvPr>
            <p:cNvSpPr/>
            <p:nvPr/>
          </p:nvSpPr>
          <p:spPr>
            <a:xfrm>
              <a:off x="2817657" y="5516772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52144A-0227-81C8-5EB0-4217CF1CEEE7}"/>
                </a:ext>
              </a:extLst>
            </p:cNvPr>
            <p:cNvSpPr/>
            <p:nvPr/>
          </p:nvSpPr>
          <p:spPr>
            <a:xfrm>
              <a:off x="7066553" y="3435384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30680FA-8F0F-C8F7-B721-95071536CA7B}"/>
                </a:ext>
              </a:extLst>
            </p:cNvPr>
            <p:cNvSpPr/>
            <p:nvPr/>
          </p:nvSpPr>
          <p:spPr>
            <a:xfrm>
              <a:off x="9194875" y="3679366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0A1FBC1-3297-E024-39A0-EAA69D56BF0E}"/>
                </a:ext>
              </a:extLst>
            </p:cNvPr>
            <p:cNvSpPr/>
            <p:nvPr/>
          </p:nvSpPr>
          <p:spPr>
            <a:xfrm>
              <a:off x="4947792" y="2363691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BE65DC2-ECCC-4D86-835A-D8496935F50C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 flipH="1">
              <a:off x="5043997" y="2562474"/>
              <a:ext cx="3187" cy="234858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877BD28-BE76-FA51-3EE0-19344A0C1BDE}"/>
                </a:ext>
              </a:extLst>
            </p:cNvPr>
            <p:cNvSpPr/>
            <p:nvPr/>
          </p:nvSpPr>
          <p:spPr>
            <a:xfrm>
              <a:off x="4944605" y="4911060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353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4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5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7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3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8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0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20_713BF120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00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Charles River Task Force on </a:t>
            </a:r>
            <a:br>
              <a:rPr lang="en-US" sz="500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</a:br>
            <a:r>
              <a:rPr lang="en-US" sz="500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Equitable River Access</a:t>
            </a:r>
            <a:endParaRPr lang="en-US" sz="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r>
              <a:rPr lang="en-US" sz="2800" cap="none">
                <a:solidFill>
                  <a:srgbClr val="004B24"/>
                </a:solidFill>
                <a:latin typeface="Arial"/>
                <a:cs typeface="Arial"/>
              </a:rPr>
              <a:t>Meeting 9 | April 15, 2026</a:t>
            </a:r>
          </a:p>
        </p:txBody>
      </p:sp>
    </p:spTree>
    <p:extLst>
      <p:ext uri="{BB962C8B-B14F-4D97-AF65-F5344CB8AC3E}">
        <p14:creationId xmlns:p14="http://schemas.microsoft.com/office/powerpoint/2010/main" val="2803271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599BB-8ABA-4FA5-17DB-073D8A6B0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89EE6-F133-CCF0-9C96-499A54184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Review of 3/18 Meeting 8 Minutes [Vote]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20FDA-0CFE-1D61-C3EF-6E2D593B9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Any amendments?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Vote</a:t>
            </a:r>
          </a:p>
          <a:p>
            <a:pPr>
              <a:buFont typeface="Wingdings,Sans-Serif" panose="020F0502020204030204" pitchFamily="34" charset="0"/>
              <a:buChar char="§"/>
            </a:pPr>
            <a:endParaRPr lang="en-US" sz="170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021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7F165-A345-FEAE-A5B5-39B9F2445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A6968-CD6E-B5C8-E631-98C5DE12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Review of Focus Group Outcomes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DF76FE-08CC-C96F-D7B9-3E5CAFE55F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8553" y="1886692"/>
            <a:ext cx="3798570" cy="695642"/>
          </a:xfrm>
        </p:spPr>
        <p:txBody>
          <a:bodyPr>
            <a:normAutofit/>
          </a:bodyPr>
          <a:lstStyle/>
          <a:p>
            <a:r>
              <a:rPr lang="en-US" sz="2400" b="1">
                <a:latin typeface="Aptos Narrow"/>
                <a:ea typeface="Calibri"/>
                <a:cs typeface="Calibri"/>
              </a:rPr>
              <a:t>Outreach &amp;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F4E141-D951-4411-8AF9-9B1311188C8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0" tIns="45720" rIns="0" bIns="45720" rtlCol="0" anchor="t">
            <a:normAutofit fontScale="70000" lnSpcReduction="20000"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800"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3E546D-06F9-C4A2-0278-AB12F504FD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17564" y="2571751"/>
            <a:ext cx="4821342" cy="3378200"/>
          </a:xfrm>
        </p:spPr>
        <p:txBody>
          <a:bodyPr vert="horz" lIns="0" tIns="45720" rIns="0" bIns="45720" rtlCol="0" anchor="t"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r>
              <a:rPr lang="en-US">
                <a:latin typeface="Aptos Narrow"/>
                <a:ea typeface="Calibri" panose="020F0502020204030204"/>
                <a:cs typeface="Calibri" panose="020F0502020204030204"/>
              </a:rPr>
              <a:t>Text &amp; call notices </a:t>
            </a:r>
            <a:endParaRPr lang="en-US">
              <a:latin typeface="Aptos Narrow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r>
              <a:rPr lang="en-US">
                <a:latin typeface="Aptos Narrow"/>
                <a:ea typeface="Calibri" panose="020F0502020204030204"/>
                <a:cs typeface="Calibri" panose="020F0502020204030204"/>
              </a:rPr>
              <a:t>Remote participation options 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r>
              <a:rPr lang="en-US">
                <a:latin typeface="Aptos Narrow"/>
                <a:ea typeface="Calibri" panose="020F0502020204030204"/>
                <a:cs typeface="Calibri" panose="020F0502020204030204"/>
              </a:rPr>
              <a:t>Notices through schools, local TV channels, radio station, news outlets (Cambridge Day, etc.). </a:t>
            </a:r>
            <a:br>
              <a:rPr lang="en-US">
                <a:latin typeface="Aptos Narrow"/>
                <a:ea typeface="Calibri" panose="020F0502020204030204"/>
                <a:cs typeface="Calibri" panose="020F0502020204030204"/>
              </a:rPr>
            </a:br>
            <a:r>
              <a:rPr lang="en-US" i="1">
                <a:latin typeface="Aptos Narrow"/>
                <a:ea typeface="Calibri" panose="020F0502020204030204"/>
                <a:cs typeface="Calibri" panose="020F0502020204030204"/>
              </a:rPr>
              <a:t>*Information dissemination should not all be technologically dependent.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r>
              <a:rPr lang="en-US">
                <a:latin typeface="Aptos Narrow"/>
                <a:ea typeface="Calibri" panose="020F0502020204030204"/>
                <a:cs typeface="Calibri" panose="020F0502020204030204"/>
              </a:rPr>
              <a:t>Varying timing of engagement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r>
              <a:rPr lang="en-US">
                <a:latin typeface="Aptos Narrow"/>
                <a:ea typeface="Calibri" panose="020F0502020204030204"/>
                <a:cs typeface="Calibri" panose="020F0502020204030204"/>
              </a:rPr>
              <a:t>Having a central way to share information about what's happening in Cambridge 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endParaRPr lang="en-US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endParaRPr lang="en-US">
              <a:latin typeface="Aptos Narrow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E74EE942-8660-C8E1-E085-00A707DDEB3C}"/>
              </a:ext>
            </a:extLst>
          </p:cNvPr>
          <p:cNvSpPr txBox="1">
            <a:spLocks/>
          </p:cNvSpPr>
          <p:nvPr/>
        </p:nvSpPr>
        <p:spPr>
          <a:xfrm>
            <a:off x="6248880" y="1891200"/>
            <a:ext cx="5260788" cy="3732188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F0502020204030204" pitchFamily="34" charset="0"/>
              <a:buChar char="•"/>
            </a:pPr>
            <a:r>
              <a:rPr lang="en-US">
                <a:latin typeface="Aptos Narrow"/>
                <a:ea typeface="Calibri" panose="020F0502020204030204"/>
                <a:cs typeface="Calibri" panose="020F0502020204030204"/>
              </a:rPr>
              <a:t>Having a central list of events that is up to date and in a consistent location people can easily find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F0502020204030204" pitchFamily="34" charset="0"/>
              <a:buChar char="•"/>
            </a:pPr>
            <a:r>
              <a:rPr lang="en-US">
                <a:latin typeface="Aptos Narrow"/>
                <a:ea typeface="Calibri" panose="020F0502020204030204"/>
                <a:cs typeface="Calibri" panose="020F0502020204030204"/>
              </a:rPr>
              <a:t>Posting flyers in/around people's mailboxes or on doors 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F0502020204030204" pitchFamily="34" charset="0"/>
              <a:buChar char="•"/>
            </a:pPr>
            <a:r>
              <a:rPr lang="en-US">
                <a:latin typeface="Aptos Narrow"/>
                <a:ea typeface="Calibri" panose="020F0502020204030204"/>
                <a:cs typeface="Calibri" panose="020F0502020204030204"/>
              </a:rPr>
              <a:t>DCR to table more at events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F0502020204030204" pitchFamily="34" charset="0"/>
              <a:buChar char="•"/>
            </a:pPr>
            <a:r>
              <a:rPr lang="en-US">
                <a:latin typeface="Aptos Narrow"/>
                <a:ea typeface="Calibri" panose="020F0502020204030204"/>
                <a:cs typeface="Calibri" panose="020F0502020204030204"/>
              </a:rPr>
              <a:t>Collaboration with City of Cambridge to promote events 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F0502020204030204" pitchFamily="34" charset="0"/>
              <a:buChar char="•"/>
            </a:pPr>
            <a:r>
              <a:rPr lang="en-US">
                <a:latin typeface="Aptos Narrow"/>
                <a:ea typeface="Calibri" panose="020F0502020204030204"/>
                <a:cs typeface="Calibri" panose="020F0502020204030204"/>
              </a:rPr>
              <a:t>Notifications repeatedly and months in advance so people can prepare accordingly 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F0502020204030204" pitchFamily="34" charset="0"/>
              <a:buChar char="•"/>
            </a:pPr>
            <a:r>
              <a:rPr lang="en-US">
                <a:latin typeface="Aptos Narrow"/>
                <a:ea typeface="Calibri" panose="020F0502020204030204"/>
                <a:cs typeface="Calibri" panose="020F0502020204030204"/>
              </a:rPr>
              <a:t>Use bulletin board to share updates (like the WBZ bulletin board)</a:t>
            </a:r>
          </a:p>
        </p:txBody>
      </p:sp>
    </p:spTree>
    <p:extLst>
      <p:ext uri="{BB962C8B-B14F-4D97-AF65-F5344CB8AC3E}">
        <p14:creationId xmlns:p14="http://schemas.microsoft.com/office/powerpoint/2010/main" val="2067658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68884-6569-BFC3-8176-C6E00D8E9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28FDF-DF5E-1671-233D-9A57D241E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Review of Focus Group Outcomes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4BBA0F-F84C-CFCC-44D6-247335B41A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0" tIns="45720" rIns="0" bIns="45720" rtlCol="0" anchor="t">
            <a:normAutofit fontScale="70000" lnSpcReduction="20000"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800"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1FA4A4-AFA9-C5ED-FBFC-474EF3C10A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194647" y="1839702"/>
            <a:ext cx="4500880" cy="776922"/>
          </a:xfrm>
        </p:spPr>
        <p:txBody>
          <a:bodyPr>
            <a:normAutofit/>
          </a:bodyPr>
          <a:lstStyle/>
          <a:p>
            <a:r>
              <a:rPr lang="en-US" sz="2400" b="1">
                <a:latin typeface="Aptos Narrow"/>
                <a:ea typeface="Calibri"/>
                <a:cs typeface="Calibri"/>
              </a:rPr>
              <a:t>Activities of interest</a:t>
            </a:r>
            <a:endParaRPr lang="en-US" sz="2400" b="1">
              <a:latin typeface="Aptos Narrow"/>
            </a:endParaRP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260F902A-E605-ADC4-EED8-F4D715E41064}"/>
              </a:ext>
            </a:extLst>
          </p:cNvPr>
          <p:cNvSpPr txBox="1">
            <a:spLocks/>
          </p:cNvSpPr>
          <p:nvPr/>
        </p:nvSpPr>
        <p:spPr>
          <a:xfrm>
            <a:off x="756080" y="2581049"/>
            <a:ext cx="5001259" cy="3674534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en-US" sz="2400">
                <a:latin typeface="Aptos Narrow"/>
                <a:ea typeface="Calibri" panose="020F0502020204030204"/>
                <a:cs typeface="Calibri" panose="020F0502020204030204"/>
              </a:rPr>
              <a:t>Religious &amp; cultural programming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en-US" sz="2400">
                <a:latin typeface="Aptos Narrow"/>
                <a:ea typeface="Calibri" panose="020F0502020204030204"/>
                <a:cs typeface="Calibri" panose="020F0502020204030204"/>
              </a:rPr>
              <a:t>Ability to walk with family 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en-US" sz="2400">
                <a:latin typeface="Aptos Narrow"/>
                <a:ea typeface="Calibri" panose="020F0502020204030204"/>
                <a:cs typeface="Calibri" panose="020F0502020204030204"/>
              </a:rPr>
              <a:t>Play space for children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en-US" sz="2400">
                <a:latin typeface="Aptos Narrow"/>
                <a:ea typeface="Calibri" panose="020F0502020204030204"/>
                <a:cs typeface="Calibri" panose="020F0502020204030204"/>
              </a:rPr>
              <a:t>Cookouts with family, community BBQs 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en-US" sz="2400">
                <a:latin typeface="Aptos Narrow"/>
                <a:ea typeface="Calibri" panose="020F0502020204030204"/>
                <a:cs typeface="Calibri" panose="020F0502020204030204"/>
              </a:rPr>
              <a:t>Pool and water activities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en-US" sz="2400">
                <a:latin typeface="Aptos Narrow"/>
                <a:ea typeface="Calibri" panose="020F0502020204030204"/>
                <a:cs typeface="Calibri" panose="020F0502020204030204"/>
              </a:rPr>
              <a:t>Activities that generate more social cohesion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endParaRPr lang="en-US" sz="2400">
              <a:latin typeface="Aptos Narrow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234BF1D7-70BA-F5B7-B507-E36A6A052345}"/>
              </a:ext>
            </a:extLst>
          </p:cNvPr>
          <p:cNvSpPr txBox="1">
            <a:spLocks/>
          </p:cNvSpPr>
          <p:nvPr/>
        </p:nvSpPr>
        <p:spPr>
          <a:xfrm>
            <a:off x="6691207" y="1839702"/>
            <a:ext cx="5019040" cy="766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b="0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>
                <a:latin typeface="Aptos Narrow"/>
                <a:ea typeface="Calibri"/>
                <a:cs typeface="Calibri"/>
              </a:rPr>
              <a:t>Other Notable feedback</a:t>
            </a:r>
            <a:endParaRPr lang="en-US"/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0731F1D7-2F57-DC82-F17C-F235572E0077}"/>
              </a:ext>
            </a:extLst>
          </p:cNvPr>
          <p:cNvSpPr txBox="1">
            <a:spLocks/>
          </p:cNvSpPr>
          <p:nvPr/>
        </p:nvSpPr>
        <p:spPr>
          <a:xfrm>
            <a:off x="6272959" y="2611529"/>
            <a:ext cx="5793739" cy="3674534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en-US" sz="2200">
                <a:latin typeface="Aptos Narrow"/>
                <a:ea typeface="Calibri" panose="020F0502020204030204"/>
                <a:cs typeface="Calibri" panose="020F0502020204030204"/>
              </a:rPr>
              <a:t>Marginalized communities to know and have the information at the same time as others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en-US" sz="2200">
                <a:latin typeface="Aptos Narrow"/>
                <a:ea typeface="Calibri" panose="020F0502020204030204"/>
                <a:cs typeface="Calibri" panose="020F0502020204030204"/>
              </a:rPr>
              <a:t>Need a mechanism to maintain communication and coordination with DCR, City, and other agencies for information and updates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en-US" sz="2200">
                <a:latin typeface="Aptos Narrow"/>
                <a:ea typeface="Calibri" panose="020F0502020204030204"/>
                <a:cs typeface="Calibri" panose="020F0502020204030204"/>
              </a:rPr>
              <a:t>Some people don't know if they should or can have a voice in the matter – how to frame the information so that people know they have a stake in it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endParaRPr lang="en-US" sz="2200">
              <a:latin typeface="Aptos Narrow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691351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A52C8-F4BB-C6C6-3C31-76861C7B7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FFED7D46-BF88-CFAB-5C74-DD2B60032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91668" y="4120822"/>
            <a:ext cx="9647254" cy="184846"/>
            <a:chOff x="1093416" y="3431606"/>
            <a:chExt cx="10068839" cy="216595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650F441-4539-DE51-45EC-BA2CE88BA2F1}"/>
                </a:ext>
              </a:extLst>
            </p:cNvPr>
            <p:cNvCxnSpPr/>
            <p:nvPr/>
          </p:nvCxnSpPr>
          <p:spPr>
            <a:xfrm>
              <a:off x="1093416" y="3543821"/>
              <a:ext cx="10068839" cy="1670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CF38ADD-09CA-0052-64C2-FAC4B75B81BB}"/>
                </a:ext>
              </a:extLst>
            </p:cNvPr>
            <p:cNvSpPr/>
            <p:nvPr/>
          </p:nvSpPr>
          <p:spPr>
            <a:xfrm flipV="1">
              <a:off x="9145898" y="3452483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E944288-5339-C41A-41FA-AFDBF42EFAB8}"/>
                </a:ext>
              </a:extLst>
            </p:cNvPr>
            <p:cNvSpPr/>
            <p:nvPr/>
          </p:nvSpPr>
          <p:spPr>
            <a:xfrm flipV="1">
              <a:off x="1900878" y="3431606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C211A56-1806-7DF8-3BD1-53F2161C6CC7}"/>
                </a:ext>
              </a:extLst>
            </p:cNvPr>
            <p:cNvSpPr/>
            <p:nvPr/>
          </p:nvSpPr>
          <p:spPr>
            <a:xfrm flipV="1">
              <a:off x="5464306" y="3473360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1F520162-D799-34B1-B386-1AACA3C92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0168000" y="3702906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BBAA784E-F757-B6E6-19D4-8C161C5CC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3048337" y="3706355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170001D-86B8-A3E6-535B-F5CDCB549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4929006" y="4223387"/>
            <a:ext cx="4732" cy="79767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B827B5C9-9B0B-A430-3FEF-79E4AD6BD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7119174" y="3700520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C09BE29-DEDE-7832-48E9-F7637FF8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6157016" y="4234593"/>
            <a:ext cx="4732" cy="79767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9E421854-13A0-0DCA-2593-414270BFAD66}"/>
              </a:ext>
            </a:extLst>
          </p:cNvPr>
          <p:cNvSpPr txBox="1"/>
          <p:nvPr/>
        </p:nvSpPr>
        <p:spPr>
          <a:xfrm>
            <a:off x="10583363" y="3857414"/>
            <a:ext cx="1409700" cy="92333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rgbClr val="00B050"/>
                </a:solidFill>
                <a:ea typeface="Calibri"/>
                <a:cs typeface="Calibri"/>
              </a:rPr>
              <a:t>Final Report due June 30th </a:t>
            </a:r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F00ABB1-F1FC-7981-BDEF-5CD89B405259}"/>
              </a:ext>
            </a:extLst>
          </p:cNvPr>
          <p:cNvSpPr txBox="1"/>
          <p:nvPr/>
        </p:nvSpPr>
        <p:spPr>
          <a:xfrm>
            <a:off x="9156708" y="2771741"/>
            <a:ext cx="1870061" cy="92333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ea typeface="Calibri"/>
                <a:cs typeface="Calibri"/>
              </a:rPr>
              <a:t>June 17</a:t>
            </a:r>
            <a:br>
              <a:rPr lang="en-US">
                <a:ea typeface="Calibri"/>
                <a:cs typeface="Calibri"/>
              </a:rPr>
            </a:br>
            <a:r>
              <a:rPr lang="en-US">
                <a:ea typeface="Calibri"/>
                <a:cs typeface="Calibri"/>
              </a:rPr>
              <a:t>Meeting #11</a:t>
            </a:r>
          </a:p>
          <a:p>
            <a:pPr algn="ctr"/>
            <a:r>
              <a:rPr lang="en-US">
                <a:ea typeface="Calibri"/>
                <a:cs typeface="Calibri"/>
              </a:rPr>
              <a:t>(6-8 PM Hybrid)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646A67F-06DD-CC7E-386C-25C8A72156B2}"/>
              </a:ext>
            </a:extLst>
          </p:cNvPr>
          <p:cNvSpPr txBox="1"/>
          <p:nvPr/>
        </p:nvSpPr>
        <p:spPr>
          <a:xfrm>
            <a:off x="8611640" y="4311040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>
                <a:ea typeface="Calibri"/>
                <a:cs typeface="Calibri"/>
              </a:rPr>
              <a:t>June</a:t>
            </a:r>
            <a:endParaRPr lang="en-US" b="1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1623107-395F-25D4-94D5-65ABD11EBC3E}"/>
              </a:ext>
            </a:extLst>
          </p:cNvPr>
          <p:cNvSpPr txBox="1"/>
          <p:nvPr/>
        </p:nvSpPr>
        <p:spPr>
          <a:xfrm>
            <a:off x="6190950" y="2773652"/>
            <a:ext cx="1871479" cy="92333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ea typeface="Calibri"/>
                <a:cs typeface="Calibri"/>
              </a:rPr>
              <a:t>May 13</a:t>
            </a:r>
            <a:endParaRPr lang="en-US"/>
          </a:p>
          <a:p>
            <a:pPr algn="ctr"/>
            <a:r>
              <a:rPr lang="en-US">
                <a:ea typeface="Calibri"/>
                <a:cs typeface="Calibri"/>
              </a:rPr>
              <a:t>Meeting #10</a:t>
            </a:r>
            <a:endParaRPr lang="en-US"/>
          </a:p>
          <a:p>
            <a:pPr algn="ctr"/>
            <a:r>
              <a:rPr lang="en-US">
                <a:ea typeface="Calibri"/>
                <a:cs typeface="Calibri"/>
              </a:rPr>
              <a:t>(6-8 PM Hybrid)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D4A3F1-D09A-0BFB-46C6-AD62542F582F}"/>
              </a:ext>
            </a:extLst>
          </p:cNvPr>
          <p:cNvSpPr txBox="1"/>
          <p:nvPr/>
        </p:nvSpPr>
        <p:spPr>
          <a:xfrm>
            <a:off x="5789234" y="5036555"/>
            <a:ext cx="2085607" cy="92333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ea typeface="Calibri"/>
                <a:cs typeface="Calibri"/>
              </a:rPr>
              <a:t>May 5</a:t>
            </a:r>
          </a:p>
          <a:p>
            <a:pPr algn="ctr"/>
            <a:r>
              <a:rPr lang="en-US">
                <a:ea typeface="Calibri"/>
                <a:cs typeface="Calibri"/>
              </a:rPr>
              <a:t>Public Hearing #4</a:t>
            </a:r>
          </a:p>
          <a:p>
            <a:pPr algn="ctr"/>
            <a:r>
              <a:rPr lang="en-US">
                <a:ea typeface="Calibri"/>
                <a:cs typeface="Calibri"/>
              </a:rPr>
              <a:t>6-8  PM Virtual Only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88F8E7D-53C7-F4ED-3B42-6929B2DAB069}"/>
              </a:ext>
            </a:extLst>
          </p:cNvPr>
          <p:cNvSpPr txBox="1"/>
          <p:nvPr/>
        </p:nvSpPr>
        <p:spPr>
          <a:xfrm>
            <a:off x="5058820" y="4309314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>
                <a:ea typeface="Calibri"/>
                <a:cs typeface="Calibri"/>
              </a:rPr>
              <a:t>May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7D669CF-1047-CF65-E181-F339AA5A8FDB}"/>
              </a:ext>
            </a:extLst>
          </p:cNvPr>
          <p:cNvSpPr txBox="1"/>
          <p:nvPr/>
        </p:nvSpPr>
        <p:spPr>
          <a:xfrm>
            <a:off x="2997102" y="5036724"/>
            <a:ext cx="2315343" cy="92333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ea typeface="Calibri"/>
                <a:cs typeface="Calibri"/>
              </a:rPr>
              <a:t>April 29</a:t>
            </a:r>
          </a:p>
          <a:p>
            <a:pPr algn="ctr"/>
            <a:r>
              <a:rPr lang="en-US">
                <a:ea typeface="Calibri"/>
                <a:cs typeface="Calibri"/>
              </a:rPr>
              <a:t>Public Hearing #3</a:t>
            </a:r>
          </a:p>
          <a:p>
            <a:pPr algn="ctr"/>
            <a:r>
              <a:rPr lang="en-US">
                <a:ea typeface="Calibri"/>
                <a:cs typeface="Calibri"/>
              </a:rPr>
              <a:t>6-8 PM In-Person Only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42020D0-CF6A-9A4C-E984-CAA6A9ACD6BD}"/>
              </a:ext>
            </a:extLst>
          </p:cNvPr>
          <p:cNvSpPr txBox="1"/>
          <p:nvPr/>
        </p:nvSpPr>
        <p:spPr>
          <a:xfrm>
            <a:off x="1472361" y="2776878"/>
            <a:ext cx="1870061" cy="92333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ea typeface="Calibri"/>
                <a:cs typeface="Calibri"/>
              </a:rPr>
              <a:t>April 15 </a:t>
            </a:r>
            <a:endParaRPr lang="en-US"/>
          </a:p>
          <a:p>
            <a:pPr algn="ctr"/>
            <a:r>
              <a:rPr lang="en-US">
                <a:ea typeface="Calibri"/>
                <a:cs typeface="Calibri"/>
              </a:rPr>
              <a:t>Meeting #9</a:t>
            </a:r>
            <a:endParaRPr lang="en-US"/>
          </a:p>
          <a:p>
            <a:pPr algn="ctr"/>
            <a:r>
              <a:rPr lang="en-US">
                <a:ea typeface="Calibri"/>
                <a:cs typeface="Calibri"/>
              </a:rPr>
              <a:t>(6-8 PM Hybrid)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BB9E0AC-477A-81EF-26F7-F2C373853C1C}"/>
              </a:ext>
            </a:extLst>
          </p:cNvPr>
          <p:cNvSpPr txBox="1"/>
          <p:nvPr/>
        </p:nvSpPr>
        <p:spPr>
          <a:xfrm>
            <a:off x="925016" y="4311040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ea typeface="Calibri"/>
                <a:cs typeface="Calibri"/>
              </a:rPr>
              <a:t>April 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C9A001-9664-7F1B-AA1A-1021FCC69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Timeline Overview to June </a:t>
            </a:r>
            <a:endParaRPr lang="en-US">
              <a:latin typeface="Aptos Display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78C383E-467E-8DC3-D4C3-AA6D80C01E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4151530" y="3694981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067D6739-81F5-A2AB-2CEE-ADF245C485E0}"/>
              </a:ext>
            </a:extLst>
          </p:cNvPr>
          <p:cNvSpPr txBox="1"/>
          <p:nvPr/>
        </p:nvSpPr>
        <p:spPr>
          <a:xfrm>
            <a:off x="3610510" y="2776877"/>
            <a:ext cx="2006538" cy="92333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ea typeface="Calibri"/>
                <a:cs typeface="Calibri"/>
              </a:rPr>
              <a:t>April 23 </a:t>
            </a:r>
            <a:endParaRPr lang="en-US"/>
          </a:p>
          <a:p>
            <a:pPr algn="ctr"/>
            <a:r>
              <a:rPr lang="en-US">
                <a:ea typeface="Calibri"/>
                <a:cs typeface="Calibri"/>
              </a:rPr>
              <a:t>Release Draft Recommendations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1D80AC5-56B5-9F93-202E-186B62B95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8648020" y="4234759"/>
            <a:ext cx="4732" cy="79767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CE16FD5-006F-59C2-5A6D-35B0732F941B}"/>
              </a:ext>
            </a:extLst>
          </p:cNvPr>
          <p:cNvSpPr txBox="1"/>
          <p:nvPr/>
        </p:nvSpPr>
        <p:spPr>
          <a:xfrm>
            <a:off x="8069519" y="5036723"/>
            <a:ext cx="1621581" cy="934703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ea typeface="Calibri"/>
                <a:cs typeface="Calibri"/>
              </a:rPr>
              <a:t>May 29</a:t>
            </a:r>
          </a:p>
          <a:p>
            <a:pPr algn="ctr"/>
            <a:r>
              <a:rPr lang="en-US">
                <a:ea typeface="Calibri"/>
                <a:cs typeface="Calibri"/>
              </a:rPr>
              <a:t>Public Hearing </a:t>
            </a:r>
          </a:p>
          <a:p>
            <a:pPr algn="ctr"/>
            <a:r>
              <a:rPr lang="en-US">
                <a:ea typeface="Calibri"/>
                <a:cs typeface="Calibri"/>
              </a:rPr>
              <a:t>Period Closes</a:t>
            </a:r>
          </a:p>
        </p:txBody>
      </p:sp>
    </p:spTree>
    <p:extLst>
      <p:ext uri="{BB962C8B-B14F-4D97-AF65-F5344CB8AC3E}">
        <p14:creationId xmlns:p14="http://schemas.microsoft.com/office/powerpoint/2010/main" val="39878727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7C6C5-7B9F-828C-074D-6FC37AD79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0C1C5-127E-8FEE-2E7B-8172098A4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ea typeface="Calibri Light"/>
                <a:cs typeface="Calibri Light"/>
              </a:rPr>
              <a:t>Discuss Draft Recommendations for Public Release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4027AF-554A-1535-FEEF-7E8DF0A85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3113" y="1804402"/>
            <a:ext cx="10471150" cy="4515263"/>
          </a:xfrm>
        </p:spPr>
        <p:txBody>
          <a:bodyPr vert="horz" lIns="0" tIns="45720" rIns="0" bIns="45720" rtlCol="0" anchor="t">
            <a:noAutofit/>
          </a:bodyPr>
          <a:lstStyle/>
          <a:p>
            <a:pPr marL="0" indent="0">
              <a:buNone/>
            </a:pPr>
            <a:r>
              <a:rPr lang="en-US" sz="2200" b="1" u="sng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+mn-lt"/>
                <a:cs typeface="+mn-lt"/>
              </a:rPr>
              <a:t>Recommendation 1 – Process and Communication Improvement:</a:t>
            </a:r>
            <a:r>
              <a:rPr lang="en-US" sz="2200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+mn-lt"/>
                <a:cs typeface="+mn-lt"/>
              </a:rPr>
              <a:t> DCR to clarify and establish clear processes and proactive and responsive tools to address community needs, especially in areas with active and/or upcoming projects.</a:t>
            </a:r>
            <a:endParaRPr lang="en-US" sz="2200">
              <a:latin typeface="Aptos Narrow"/>
            </a:endParaRPr>
          </a:p>
          <a:p>
            <a:r>
              <a:rPr lang="en-US" sz="2200" b="1" u="sng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+mn-lt"/>
                <a:cs typeface="+mn-lt"/>
              </a:rPr>
              <a:t>Recommendation 2 – Project Planning Improvement</a:t>
            </a:r>
            <a:r>
              <a:rPr lang="en-US" sz="2200" b="1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+mn-lt"/>
                <a:cs typeface="+mn-lt"/>
              </a:rPr>
              <a:t>: </a:t>
            </a:r>
            <a:r>
              <a:rPr lang="en-US" sz="2200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+mn-lt"/>
                <a:cs typeface="+mn-lt"/>
              </a:rPr>
              <a:t>DCR to develop a clear and consistent process for communicating planned projects, both near- and long-term.</a:t>
            </a:r>
          </a:p>
          <a:p>
            <a:r>
              <a:rPr lang="en-US" sz="2200" b="1" u="sng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+mn-lt"/>
                <a:cs typeface="+mn-lt"/>
              </a:rPr>
              <a:t>Recommendation 3 – Centering Equity &amp; Environmental Justice:</a:t>
            </a:r>
            <a:r>
              <a:rPr lang="en-US" sz="2200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+mn-lt"/>
                <a:cs typeface="+mn-lt"/>
              </a:rPr>
              <a:t> DCR to establish a clear process for ensuring marginalized communities and those who have historically been impacted by and excluded from public processes have a clear role in DCR processes. </a:t>
            </a:r>
          </a:p>
          <a:p>
            <a:r>
              <a:rPr lang="en-US" sz="2200" b="1" u="sng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+mn-lt"/>
                <a:cs typeface="+mn-lt"/>
              </a:rPr>
              <a:t>Recommendation 4 - Implementation:</a:t>
            </a:r>
            <a:r>
              <a:rPr lang="en-US" sz="2200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+mn-lt"/>
                <a:cs typeface="+mn-lt"/>
              </a:rPr>
              <a:t>  DCR to apply the communication and outreach recommendations above (Recommendations 1-3) to address physical infrastructure-related  feedback received through this Task Force for the Charles River area between Longfellow and Eliot bridges, as a pilot for applying communication and outreach strategies for other DCR projects across the Commonwealth.</a:t>
            </a:r>
          </a:p>
          <a:p>
            <a:pPr marL="0" indent="0">
              <a:buNone/>
            </a:pPr>
            <a:endParaRPr lang="en-US" sz="2200">
              <a:solidFill>
                <a:srgbClr val="000000"/>
              </a:solidFill>
              <a:highlight>
                <a:srgbClr val="FFFFFF"/>
              </a:highlight>
              <a:latin typeface="Aptos Narrow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911206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69E95-6E91-EF4B-3D8F-D21E5898A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5486400" cy="1437620"/>
          </a:xfrm>
        </p:spPr>
        <p:txBody>
          <a:bodyPr>
            <a:normAutofit/>
          </a:bodyPr>
          <a:lstStyle/>
          <a:p>
            <a:r>
              <a:rPr lang="en-US">
                <a:ea typeface="Calibri Light"/>
                <a:cs typeface="Calibri Light"/>
              </a:rPr>
              <a:t>Review of Public </a:t>
            </a:r>
            <a:br>
              <a:rPr lang="en-US">
                <a:ea typeface="Calibri Light"/>
                <a:cs typeface="Calibri Light"/>
              </a:rPr>
            </a:br>
            <a:r>
              <a:rPr lang="en-US">
                <a:ea typeface="Calibri Light"/>
                <a:cs typeface="Calibri Light"/>
              </a:rPr>
              <a:t>Hearing Flyer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720FA-618C-E35C-FC9C-C045D49ABA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28216"/>
            <a:ext cx="5013435" cy="4365533"/>
          </a:xfrm>
        </p:spPr>
        <p:txBody>
          <a:bodyPr vert="horz" lIns="0" tIns="45720" rIns="0" bIns="45720" rtlCol="0" anchor="t">
            <a:normAutofit/>
          </a:bodyPr>
          <a:lstStyle/>
          <a:p>
            <a:pPr marL="457200" indent="-457200">
              <a:buFont typeface="Arial" panose="020F0502020204030204" pitchFamily="34" charset="0"/>
              <a:buChar char="•"/>
            </a:pPr>
            <a:r>
              <a:rPr lang="en-US" sz="3500">
                <a:solidFill>
                  <a:srgbClr val="404040"/>
                </a:solidFill>
                <a:ea typeface="Calibri"/>
                <a:cs typeface="Calibri"/>
              </a:rPr>
              <a:t>Discussion</a:t>
            </a:r>
          </a:p>
          <a:p>
            <a:pPr marL="457200" indent="-457200">
              <a:buFont typeface="Arial" panose="020F0502020204030204" pitchFamily="34" charset="0"/>
              <a:buChar char="•"/>
            </a:pPr>
            <a:r>
              <a:rPr lang="en-US" sz="3500">
                <a:ea typeface="Calibri"/>
                <a:cs typeface="Calibri"/>
              </a:rPr>
              <a:t>Voting</a:t>
            </a:r>
          </a:p>
          <a:p>
            <a:pPr marL="932180" lvl="2" indent="-457200"/>
            <a:endParaRPr lang="en-US" sz="2000">
              <a:ea typeface="Calibri"/>
              <a:cs typeface="Calibri"/>
            </a:endParaRPr>
          </a:p>
          <a:p>
            <a:pPr marL="0" indent="0">
              <a:buNone/>
            </a:pPr>
            <a:endParaRPr lang="en-US" sz="2600">
              <a:ea typeface="Calibri"/>
              <a:cs typeface="Calibri"/>
            </a:endParaRPr>
          </a:p>
          <a:p>
            <a:pPr marL="932180" lvl="2" indent="-457200">
              <a:buAutoNum type="arabicPeriod"/>
            </a:pPr>
            <a:endParaRPr lang="en-US">
              <a:ea typeface="Calibri"/>
              <a:cs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3C13C1-09FF-F178-4D68-4CB4F9264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8276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6815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690FD-E3D4-14AC-919F-919B53C88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  <a:ea typeface="Calibri Light"/>
                <a:cs typeface="Calibri Light"/>
              </a:rPr>
              <a:t>Draft Survey Questions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0D836-40CD-D2F8-CD7A-78F991EA2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 fontScale="92500" lnSpcReduction="10000"/>
          </a:bodyPr>
          <a:lstStyle/>
          <a:p>
            <a:pPr marL="171450" indent="-171450">
              <a:buFont typeface="Arial" panose="020F0502020204030204" pitchFamily="34" charset="0"/>
              <a:buChar char="•"/>
            </a:pPr>
            <a:r>
              <a:rPr lang="en-US" b="1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How do you identify? </a:t>
            </a:r>
            <a:r>
              <a:rPr lang="en-US" b="1" i="1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[Selection of locations and user options]</a:t>
            </a:r>
          </a:p>
          <a:p>
            <a:pPr marL="171450" indent="-171450">
              <a:buFont typeface="Arial" panose="020F0502020204030204" pitchFamily="34" charset="0"/>
              <a:buChar char="•"/>
            </a:pPr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If you are a Cambridge resident, what neighborhood do you represent? </a:t>
            </a:r>
            <a:r>
              <a:rPr lang="en-US" b="1" i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[Open answer]</a:t>
            </a:r>
            <a:endParaRPr lang="en-US" i="1">
              <a:solidFill>
                <a:srgbClr val="000000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171450" indent="-171450">
              <a:buFont typeface="Arial" panose="020F0502020204030204" pitchFamily="34" charset="0"/>
              <a:buChar char="•"/>
            </a:pPr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For each recommendation:</a:t>
            </a:r>
            <a:endParaRPr lang="en-US">
              <a:solidFill>
                <a:srgbClr val="000000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383540" lvl="1">
              <a:buFont typeface="Arial" panose="020F050202020403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To what extent do you agree with this recommendation? </a:t>
            </a:r>
            <a:r>
              <a:rPr lang="en-US" sz="2000" i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[Ranking “Strongly Disagree to Strongly Agree]</a:t>
            </a:r>
          </a:p>
          <a:p>
            <a:pPr marL="383540" lvl="1">
              <a:buFont typeface="Arial" panose="020F050202020403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How can the language for this recommendation be clearer? </a:t>
            </a:r>
            <a:r>
              <a:rPr lang="en-US" sz="2000" i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[Open answer]</a:t>
            </a:r>
            <a:endParaRPr lang="en-US" sz="2000">
              <a:solidFill>
                <a:srgbClr val="000000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383540" lvl="1">
              <a:buFont typeface="Arial" panose="020F050202020403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Do you have suggestions for additional implementation strategies/actions? </a:t>
            </a:r>
            <a:r>
              <a:rPr lang="en-US" sz="2000" i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[Open answer]</a:t>
            </a:r>
            <a:endParaRPr lang="en-US" sz="2000">
              <a:solidFill>
                <a:srgbClr val="404040"/>
              </a:solidFill>
              <a:latin typeface="Calibri"/>
              <a:ea typeface="Calibri"/>
              <a:cs typeface="Calibri"/>
            </a:endParaRPr>
          </a:p>
          <a:p>
            <a:pPr marL="383540" lvl="1">
              <a:buFont typeface="Arial" panose="020F050202020403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Do you have suggestions for additional measures of success? </a:t>
            </a:r>
            <a:r>
              <a:rPr lang="en-US" sz="2000" i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[Open answer]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Having reviewed all 4 recommendations, what additional recommendations would you like the Task Force to consider including in their report? </a:t>
            </a:r>
            <a:r>
              <a:rPr lang="en-US" sz="1800" b="1" i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[Open answer]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Is there anything else you would like to share about DCR’s communication or outreach processes? </a:t>
            </a:r>
            <a:r>
              <a:rPr lang="en-US" sz="1800" b="1" i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[Open answer]</a:t>
            </a:r>
            <a:endParaRPr lang="en-US">
              <a:solidFill>
                <a:srgbClr val="000000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171450" indent="-171450">
              <a:buFont typeface="Arial" panose="020F0502020204030204" pitchFamily="34" charset="0"/>
              <a:buChar char="•"/>
            </a:pPr>
            <a:endParaRPr lang="en-US" sz="1200" b="1">
              <a:solidFill>
                <a:srgbClr val="000000"/>
              </a:solidFill>
              <a:highlight>
                <a:srgbClr val="FFFFFF"/>
              </a:highlight>
              <a:latin typeface="Aptos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00997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6EE84-EC84-ACA4-5095-9AAC13BFA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1F8E4-8F89-56C9-12F3-7A807295E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Over the Next Month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D3A1C-71C6-2D10-F8A0-DD243646A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50534"/>
            <a:ext cx="4175910" cy="4104640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>
                <a:solidFill>
                  <a:schemeClr val="accent3">
                    <a:lumMod val="76000"/>
                  </a:schemeClr>
                </a:solidFill>
                <a:latin typeface="Aptos Narrow"/>
                <a:ea typeface="Calibri"/>
                <a:cs typeface="Calibri"/>
              </a:rPr>
              <a:t>MILESTONES FOR APRIL TASK FORCE MEETING</a:t>
            </a:r>
          </a:p>
          <a:p>
            <a:pPr marL="571500" indent="-571500"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r>
              <a:rPr lang="en-US" sz="22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Approve draft recommendations for the Public Hearings and public comment period</a:t>
            </a:r>
          </a:p>
          <a:p>
            <a:pPr marL="571500" indent="-571500"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r>
              <a:rPr lang="en-US" sz="22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Finalize and approve survey to accompany the draft recommendations</a:t>
            </a:r>
          </a:p>
          <a:p>
            <a:pPr marL="571500" indent="-571500"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r>
              <a:rPr lang="en-US" sz="22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Finalize flyer and outreach plan for the public hearings</a:t>
            </a:r>
          </a:p>
          <a:p>
            <a:pPr marL="571500" indent="-571500"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2200">
              <a:latin typeface="Aptos Narrow"/>
              <a:ea typeface="Calibri"/>
              <a:cs typeface="Calibri"/>
            </a:endParaRPr>
          </a:p>
          <a:p>
            <a:pPr marL="0" indent="0">
              <a:buClr>
                <a:srgbClr val="99CB38"/>
              </a:buClr>
              <a:buNone/>
            </a:pPr>
            <a:endParaRPr lang="en-US" sz="2800">
              <a:latin typeface="Aptos Narrow"/>
              <a:ea typeface="Calibri"/>
              <a:cs typeface="Calibri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pPr>
              <a:buClr>
                <a:srgbClr val="99CB38"/>
              </a:buClr>
            </a:pPr>
            <a:endParaRPr lang="en-US">
              <a:solidFill>
                <a:srgbClr val="404040"/>
              </a:solidFill>
              <a:latin typeface="Calibri" panose="020F0502020204030204"/>
              <a:ea typeface="Calibri"/>
              <a:cs typeface="Calibri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591C77D-070D-3A13-149D-0209B873E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882640" y="2153919"/>
            <a:ext cx="30480" cy="383032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4B807C6-D848-6B7C-B78D-CE233748DD2A}"/>
              </a:ext>
            </a:extLst>
          </p:cNvPr>
          <p:cNvSpPr>
            <a:spLocks noGrp="1"/>
          </p:cNvSpPr>
          <p:nvPr/>
        </p:nvSpPr>
        <p:spPr>
          <a:xfrm>
            <a:off x="6916189" y="2151670"/>
            <a:ext cx="4172432" cy="4104640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>
                <a:solidFill>
                  <a:schemeClr val="accent3">
                    <a:lumMod val="76000"/>
                  </a:schemeClr>
                </a:solidFill>
                <a:latin typeface="Aptos Narrow"/>
                <a:ea typeface="Calibri"/>
                <a:cs typeface="Calibri"/>
              </a:rPr>
              <a:t>MILESTONES FOR MAY TASK FORCE MEETING</a:t>
            </a:r>
            <a:endParaRPr lang="en-US">
              <a:solidFill>
                <a:schemeClr val="accent3">
                  <a:lumMod val="76000"/>
                </a:schemeClr>
              </a:solidFill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200">
                <a:latin typeface="Aptos Narrow"/>
                <a:ea typeface="Calibri" panose="020F0502020204030204"/>
                <a:cs typeface="Calibri" panose="020F0502020204030204"/>
              </a:rPr>
              <a:t>Discuss feedback received at the public hearings and through the survey to date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2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Discuss revisions to the draft recommendations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endParaRPr lang="en-US" sz="220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0" indent="0">
              <a:buClr>
                <a:srgbClr val="99CB38"/>
              </a:buClr>
              <a:buNone/>
            </a:pPr>
            <a:endParaRPr lang="en-US" sz="280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pPr>
              <a:buClr>
                <a:srgbClr val="99CB38"/>
              </a:buClr>
            </a:pPr>
            <a:endParaRPr lang="en-US">
              <a:solidFill>
                <a:srgbClr val="404040"/>
              </a:solidFill>
              <a:latin typeface="Calibri" panose="020F0502020204030204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9600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D4489-4B64-FD82-E0AB-95CAC0728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5325D-C86A-0380-8FEA-26DDB1F4D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Interpretation Logistics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572BA-D598-50DE-7D74-DDB10DB92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indent="-18288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4B24"/>
              </a:buClr>
              <a:buSzTx/>
              <a:buFont typeface="Wingdings" panose="05000000000000000000" pitchFamily="2" charset="2"/>
              <a:buChar char="§"/>
            </a:pPr>
            <a:r>
              <a:rPr lang="en-US" sz="2400">
                <a:solidFill>
                  <a:schemeClr val="tx1"/>
                </a:solidFill>
                <a:latin typeface="Aptos Narrow"/>
              </a:rPr>
              <a:t> </a:t>
            </a:r>
            <a:r>
              <a:rPr lang="en-US" sz="240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Language Interpretation is being offered in: Spanish, Brazilian Portuguese, Haitian Creole, Mandarin, Cantonese, Amharic, Arabic, and American Sign Language (ASL)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To participate in your desired language, click the “Interpretation” globe icon and select your language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Please speak slowly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All attendees must select a language channel, even if participating in English</a:t>
            </a:r>
            <a:endParaRPr lang="en-US" sz="2400"/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  <p:pic>
        <p:nvPicPr>
          <p:cNvPr id="4" name="Picture 3" descr="How to Use Language Interpretation in Zoom Meetings | Notta">
            <a:extLst>
              <a:ext uri="{FF2B5EF4-FFF2-40B4-BE49-F238E27FC236}">
                <a16:creationId xmlns:a16="http://schemas.microsoft.com/office/drawing/2014/main" id="{6A41E644-DE47-8E50-4FAB-93B11643B5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460" t="77709" r="13634" b="962"/>
          <a:stretch>
            <a:fillRect/>
          </a:stretch>
        </p:blipFill>
        <p:spPr>
          <a:xfrm>
            <a:off x="12852222" y="14288866"/>
            <a:ext cx="628369" cy="2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96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904C7-DD89-9BBC-5A8E-4CCCC34B3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Notification of Recording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D2958-6488-46D4-057D-E913179DD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48934"/>
            <a:ext cx="10058400" cy="3820160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en-US" sz="2400">
                <a:solidFill>
                  <a:srgbClr val="000000"/>
                </a:solidFill>
                <a:latin typeface="Aptos Narrow"/>
                <a:cs typeface="Arial"/>
              </a:rPr>
              <a:t>This meeting will be recorded, and the Department of Conservation and Recreation and/or the Executive Office of Energy &amp; Environmental Affairs may choose to distribute the video, still images, audio, and/or the chat transcript. </a:t>
            </a:r>
            <a:br>
              <a:rPr lang="en-US" sz="2400">
                <a:latin typeface="Aptos Narrow"/>
                <a:cs typeface="Arial" panose="020B0604020202020204" pitchFamily="34" charset="0"/>
              </a:rPr>
            </a:br>
            <a:br>
              <a:rPr lang="en-US" sz="2400">
                <a:latin typeface="Aptos Narrow"/>
                <a:cs typeface="Arial" panose="020B0604020202020204" pitchFamily="34" charset="0"/>
              </a:rPr>
            </a:br>
            <a:r>
              <a:rPr lang="en-US" sz="2400">
                <a:solidFill>
                  <a:srgbClr val="000000"/>
                </a:solidFill>
                <a:latin typeface="Aptos Narrow"/>
                <a:cs typeface="Arial"/>
              </a:rPr>
              <a:t>By continuing with this virtual meeting, you are agreeing to be part of a recorded event. The recordings and chat transcripts may be treated as public records.</a:t>
            </a:r>
          </a:p>
        </p:txBody>
      </p:sp>
    </p:spTree>
    <p:extLst>
      <p:ext uri="{BB962C8B-B14F-4D97-AF65-F5344CB8AC3E}">
        <p14:creationId xmlns:p14="http://schemas.microsoft.com/office/powerpoint/2010/main" val="2075846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4CAF5-3A6D-62D7-BA8B-B14D9A06A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Zoom Logistics</a:t>
            </a:r>
            <a:endParaRPr lang="en-US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FCB0C-E411-3654-AD68-F5BF68F8E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8134"/>
            <a:ext cx="10058400" cy="3870960"/>
          </a:xfrm>
        </p:spPr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latin typeface="Aptos Narrow"/>
                <a:ea typeface="Calibri Light"/>
                <a:cs typeface="Calibri Light"/>
              </a:rPr>
              <a:t>Chat is available for members to provide comments and pose questions (s</a:t>
            </a:r>
            <a:r>
              <a:rPr lang="en-US" sz="2800">
                <a:latin typeface="Aptos Narrow"/>
                <a:ea typeface="Calibri"/>
                <a:cs typeface="Calibri"/>
              </a:rPr>
              <a:t>ubject</a:t>
            </a:r>
            <a:r>
              <a:rPr lang="en-US" sz="2800">
                <a:latin typeface="Aptos Narrow"/>
                <a:ea typeface="+mn-lt"/>
                <a:cs typeface="+mn-lt"/>
              </a:rPr>
              <a:t> to public record)</a:t>
            </a:r>
            <a:endParaRPr lang="en-US">
              <a:latin typeface="Aptos Narrow"/>
              <a:ea typeface="+mn-lt"/>
              <a:cs typeface="+mn-lt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latin typeface="Aptos Narrow"/>
                <a:ea typeface="+mn-lt"/>
                <a:cs typeface="+mn-lt"/>
              </a:rPr>
              <a:t>Please do not use the private messaging function</a:t>
            </a:r>
            <a:endParaRPr lang="en-US">
              <a:latin typeface="Aptos Narrow"/>
              <a:ea typeface="+mn-lt"/>
              <a:cs typeface="+mn-lt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>
                <a:latin typeface="Aptos Narrow"/>
                <a:ea typeface="+mn-lt"/>
                <a:cs typeface="+mn-lt"/>
              </a:rPr>
              <a:t>Kindly mute your microphone unless you are actively addressing the Task Force to minimize background noise</a:t>
            </a:r>
            <a:endParaRPr lang="en-US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571500" indent="-571500">
              <a:buFont typeface="Wingdings" panose="020F0502020204030204" pitchFamily="34" charset="0"/>
              <a:buChar char="§"/>
            </a:pPr>
            <a:endParaRPr lang="en-US" sz="2800">
              <a:latin typeface="Aptos Narrow"/>
              <a:ea typeface="Calibri" panose="020F0502020204030204"/>
              <a:cs typeface="Calibri" panose="020F0502020204030204"/>
            </a:endParaRPr>
          </a:p>
          <a:p>
            <a:endParaRPr lang="en-US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1829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0D3D-45BC-1CC0-0010-25C945E7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710B-F314-BC3B-76A7-5EB82C3C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 Roll Call</a:t>
            </a:r>
            <a:endParaRPr lang="en-US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C0F33-13F8-9C8C-0C6D-0C8D8EFD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673" y="1639517"/>
            <a:ext cx="5676560" cy="4848877"/>
          </a:xfrm>
        </p:spPr>
        <p:txBody>
          <a:bodyPr vert="horz" lIns="0" tIns="45720" rIns="0" bIns="45720" rtlCol="0" anchor="t">
            <a:noAutofit/>
          </a:bodyPr>
          <a:lstStyle/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EEA Co-Chair: 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María Belén Power, Undersecretary of Environmental Justice &amp; Equity 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DCR Co-Chair: 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Nicole LaChapelle, Commissioner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Director</a:t>
            </a: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 of the Bureau of Climate and Environmental Health within the Department of Public Health, or a designee: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Logan Bailey, Lead Scientist, Toxicology Division, Bureau of Climate and Environmental Health, Department of Public Health</a:t>
            </a:r>
            <a:endParaRPr lang="en-US" sz="1700">
              <a:solidFill>
                <a:schemeClr val="tx1"/>
              </a:solidFill>
              <a:latin typeface="Aptos Narrow"/>
              <a:ea typeface="Calibri Light"/>
              <a:cs typeface="Calibri Light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Cambridge Health Alliance: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Derrick Neal, Chief Public Health Officer, City of Cambridge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Cambridge Redevelopment Authority: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Kyle Vangel, Director of Projects and Planning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Cambridge branch of the NAACP: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Ken Reeves, President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Cambridge Black Pastors Alliance, Inc.: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Jeremy D. Battle, Pastor, Western Avenue Church</a:t>
            </a:r>
            <a:endParaRPr lang="en-US" sz="1700">
              <a:solidFill>
                <a:schemeClr val="tx1"/>
              </a:solidFill>
              <a:latin typeface="Aptos Narrow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CC0AC1-D072-2F30-C89B-BB83919E70CE}"/>
              </a:ext>
            </a:extLst>
          </p:cNvPr>
          <p:cNvSpPr txBox="1">
            <a:spLocks/>
          </p:cNvSpPr>
          <p:nvPr/>
        </p:nvSpPr>
        <p:spPr>
          <a:xfrm>
            <a:off x="6681311" y="1746757"/>
            <a:ext cx="5034174" cy="449282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Massachusetts Bicycle Coalition, Inc.: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Galen Mook, Executive Director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Charles River Conservancy, Inc.: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Laura Jasinski, Executive Director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Cambridge Mothers Out Front:</a:t>
            </a:r>
            <a:r>
              <a:rPr lang="en-US" sz="1700" i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Vacant</a:t>
            </a:r>
            <a:endParaRPr lang="en-US" sz="1700" i="1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The People for Riverbend Park Trust: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Franziska "Fran" Amacher, Trustee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Individual: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Lawrence Adkins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Individual: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Sheila Headley-Burwell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Individual: 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Steven Miller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Individual: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Thomas Leonard</a:t>
            </a:r>
            <a:endParaRPr lang="en-US" sz="170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Individual:</a:t>
            </a:r>
            <a:r>
              <a:rPr lang="en-US" sz="170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Denise Haynes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 Individual:</a:t>
            </a:r>
            <a:r>
              <a:rPr lang="en-US" sz="170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 David English</a:t>
            </a:r>
          </a:p>
        </p:txBody>
      </p:sp>
    </p:spTree>
    <p:extLst>
      <p:ext uri="{BB962C8B-B14F-4D97-AF65-F5344CB8AC3E}">
        <p14:creationId xmlns:p14="http://schemas.microsoft.com/office/powerpoint/2010/main" val="2318505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A720-D29C-F0F6-6136-8D0F7D66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D942-FBCE-D8F5-09BD-7BCF97BB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 panose="020B0004020202020204" pitchFamily="34" charset="0"/>
              </a:rPr>
              <a:t>Task Force Norms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F0E8A-DA1D-4751-9A34-B9FA9C945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All meeting notices will be publicly posted in accordance with Open Meeting Law requirements. </a:t>
            </a:r>
            <a:endParaRPr lang="en-US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Agendas will be distributed at least 48 hours in advance and include clear discussion topics.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Meeting minutes will be made publicly available within a reasonable timeframe.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No deliberation or decision-making will occur outside of publicly posted meetings.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Members will listen actively and respectfully to all speakers, including public comments.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Disagreements will be expressed constructively, focusing on ideas rather than individuals.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Interruptions will be minimized to ensure equitable participation by co-leads.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Time will be allocated for public comment, with clear guidelines on duration and format.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Members will acknowledge and consider public input as part of the decision-making process. </a:t>
            </a:r>
            <a:endParaRPr lang="en-US" sz="2000">
              <a:solidFill>
                <a:schemeClr val="tx1"/>
              </a:solidFill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9520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4BED5-4DFF-D7C2-8938-BD25F01A8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DDC83-9886-CF7E-F97D-71AAA0F34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</a:rPr>
              <a:t>Task Force Norms (continued)</a:t>
            </a:r>
            <a:endParaRPr lang="en-US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9F87E-1996-C408-B8CA-56F6AC41F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549" y="1902599"/>
            <a:ext cx="10990996" cy="4398674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Language access and accommodations will be provided to ensure inclusive participation.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Meetings will be held in accessible locations and/or virtually to accommodate diverse needs.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Materials will be shared in plain language and translated.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Members will strive to uplift voices from the frontline and historically marginalized communities.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Members will review materials in advance and come prepared to engage thoughtfully.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Attendance and punctuality are expected; members will notify the co-leads in advance if they are unable to attend. Members may send someone to attend the meetings in a public capacity, but that individual does not hold voting rights or formal standing within the task force.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Conflicts of interest will be disclosed and managed in accordance with applicable guidance.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Norms will be revisited periodically to reflect evolving needs and feedback.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Members are encouraged to suggest improvements to meeting processes and accessibility. </a:t>
            </a:r>
          </a:p>
          <a:p>
            <a:pPr marL="383540" lvl="1">
              <a:buFont typeface="Wingdings" panose="05000000000000000000" pitchFamily="2" charset="2"/>
              <a:buChar char="§"/>
            </a:pPr>
            <a:endParaRPr lang="en-US"/>
          </a:p>
          <a:p>
            <a:pPr marL="383540" lvl="1">
              <a:buFont typeface="Wingdings" panose="05000000000000000000" pitchFamily="2" charset="2"/>
              <a:buChar char="§"/>
            </a:pPr>
            <a:endParaRPr lang="en-US" sz="240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662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268C-D8A9-B8D6-C176-4382FEF5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cs typeface="Arial"/>
              </a:rPr>
              <a:t>Agenda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9C73ACE-61FC-A6E5-509B-9AFAC69E7415}"/>
              </a:ext>
            </a:extLst>
          </p:cNvPr>
          <p:cNvSpPr txBox="1">
            <a:spLocks/>
          </p:cNvSpPr>
          <p:nvPr/>
        </p:nvSpPr>
        <p:spPr>
          <a:xfrm>
            <a:off x="1177813" y="1884133"/>
            <a:ext cx="10506161" cy="4286934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Clr>
                <a:srgbClr val="99CB38"/>
              </a:buClr>
              <a:buAutoNum type="arabicPeriod"/>
            </a:pPr>
            <a:r>
              <a:rPr lang="en-US" sz="240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Welcome and roll call (suggested time: 10 min)</a:t>
            </a:r>
            <a:endParaRPr lang="en-US" sz="24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457200" indent="-457200">
              <a:buAutoNum type="arabicPeriod"/>
            </a:pPr>
            <a:r>
              <a:rPr lang="en-US" sz="240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Review of March 18 Meeting #8 minutes [Vote] (suggested time: 5 min)</a:t>
            </a:r>
          </a:p>
          <a:p>
            <a:pPr marL="457200" indent="-457200">
              <a:buAutoNum type="arabicPeriod"/>
            </a:pPr>
            <a:r>
              <a:rPr lang="en-US" sz="240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Review of focus group outcomes (suggested time: 15 min)</a:t>
            </a:r>
          </a:p>
          <a:p>
            <a:pPr marL="457200" indent="-457200">
              <a:buAutoNum type="arabicPeriod"/>
            </a:pPr>
            <a:r>
              <a:rPr lang="en-US" sz="240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Review and discuss updated draft recommendations for public release [Vote] (suggested time: 40 min)</a:t>
            </a:r>
          </a:p>
          <a:p>
            <a:pPr marL="457200" indent="-457200">
              <a:buAutoNum type="arabicPeriod"/>
            </a:pPr>
            <a:r>
              <a:rPr lang="en-US" sz="240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Review public hearing outreach flyer [Vote] (suggested time: 10 min)</a:t>
            </a:r>
          </a:p>
          <a:p>
            <a:pPr marL="457200" indent="-457200">
              <a:buAutoNum type="arabicPeriod"/>
            </a:pPr>
            <a:r>
              <a:rPr lang="en-US" sz="240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Review and discuss draft survey [Vote] (suggested time: 20 min)</a:t>
            </a:r>
          </a:p>
          <a:p>
            <a:pPr marL="457200" indent="-457200">
              <a:buAutoNum type="arabicPeriod"/>
            </a:pPr>
            <a:r>
              <a:rPr lang="en-US" sz="240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Task Force timeline moving forward (suggested time: 15 mins)</a:t>
            </a:r>
          </a:p>
          <a:p>
            <a:pPr marL="457200" indent="-457200">
              <a:buAutoNum type="arabicPeriod"/>
            </a:pPr>
            <a:r>
              <a:rPr lang="en-US" sz="240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Adjourn [Vote] (suggested time: 5 min)</a:t>
            </a:r>
          </a:p>
          <a:p>
            <a:pPr marL="543560" lvl="1" indent="-342900">
              <a:buAutoNum type="arabicPeriod"/>
            </a:pPr>
            <a:endParaRPr lang="en-US" sz="1800">
              <a:solidFill>
                <a:schemeClr val="tx1"/>
              </a:solidFill>
              <a:latin typeface="Aptos Narrow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75376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025CD-5EA1-9E63-6B45-931DC51BE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Goal of Today's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93A59-1EF2-1A57-EA52-34456FA03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43761"/>
            <a:ext cx="10513483" cy="3810000"/>
          </a:xfrm>
        </p:spPr>
        <p:txBody>
          <a:bodyPr vert="horz" lIns="0" tIns="45720" rIns="0" bIns="45720" rtlCol="0" anchor="t">
            <a:noAutofit/>
          </a:bodyPr>
          <a:lstStyle/>
          <a:p>
            <a:pPr marL="742950" indent="-742950">
              <a:buAutoNum type="arabicPeriod"/>
            </a:pPr>
            <a:r>
              <a:rPr lang="en-US" sz="3200">
                <a:highlight>
                  <a:srgbClr val="FFFFFF"/>
                </a:highlight>
                <a:latin typeface="Aptos Narrow"/>
              </a:rPr>
              <a:t>Review and vote on the draft recommendations for public release</a:t>
            </a:r>
            <a:endParaRPr lang="en-US" sz="3200">
              <a:ea typeface="Calibri"/>
              <a:cs typeface="Calibri"/>
            </a:endParaRPr>
          </a:p>
          <a:p>
            <a:pPr marL="742950" indent="-742950">
              <a:buAutoNum type="arabicPeriod"/>
            </a:pPr>
            <a:r>
              <a:rPr lang="en-US" sz="3200">
                <a:highlight>
                  <a:srgbClr val="FFFFFF"/>
                </a:highlight>
                <a:latin typeface="Aptos Narrow"/>
                <a:ea typeface="Calibri"/>
                <a:cs typeface="Calibri"/>
              </a:rPr>
              <a:t>Discuss engagement and outreach for the upcoming public hearings</a:t>
            </a:r>
          </a:p>
          <a:p>
            <a:pPr marL="742950" indent="-742950">
              <a:buAutoNum type="arabicPeriod"/>
            </a:pPr>
            <a:r>
              <a:rPr lang="en-US" sz="3200">
                <a:highlight>
                  <a:srgbClr val="FFFFFF"/>
                </a:highlight>
                <a:latin typeface="Aptos Narrow"/>
                <a:ea typeface="Calibri"/>
                <a:cs typeface="Calibri"/>
              </a:rPr>
              <a:t>Review and vote on the survey to collect feedback on the draft recommendations</a:t>
            </a:r>
          </a:p>
          <a:p>
            <a:endParaRPr lang="en-US">
              <a:latin typeface="Calibri" panose="020F0502020204030204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704903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A98940F2259D4AA15776BBE75254EA" ma:contentTypeVersion="14" ma:contentTypeDescription="Create a new document." ma:contentTypeScope="" ma:versionID="2fea115a275ac8d6f430b672391ff4cb">
  <xsd:schema xmlns:xsd="http://www.w3.org/2001/XMLSchema" xmlns:xs="http://www.w3.org/2001/XMLSchema" xmlns:p="http://schemas.microsoft.com/office/2006/metadata/properties" xmlns:ns2="cfac202d-5dfe-4943-8fc4-9115dd8079c4" xmlns:ns3="699ac1d4-ca39-4946-aa46-a9cdf037dbb3" targetNamespace="http://schemas.microsoft.com/office/2006/metadata/properties" ma:root="true" ma:fieldsID="e4fbdf1cc72f0db62e371ff3d9875574" ns2:_="" ns3:_="">
    <xsd:import namespace="cfac202d-5dfe-4943-8fc4-9115dd8079c4"/>
    <xsd:import namespace="699ac1d4-ca39-4946-aa46-a9cdf037db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202d-5dfe-4943-8fc4-9115dd807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ac1d4-ca39-4946-aa46-a9cdf037dbb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5706e644-e941-40e6-a9f7-79db2ae58d56}" ma:internalName="TaxCatchAll" ma:showField="CatchAllData" ma:web="699ac1d4-ca39-4946-aa46-a9cdf037dbb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99ac1d4-ca39-4946-aa46-a9cdf037dbb3" xsi:nil="true"/>
    <lcf76f155ced4ddcb4097134ff3c332f xmlns="cfac202d-5dfe-4943-8fc4-9115dd8079c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DF1B4A7-2522-4C55-B0CA-8B68D827813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7AE34AE-2DF3-4E76-8910-A3355585DBCC}">
  <ds:schemaRefs>
    <ds:schemaRef ds:uri="699ac1d4-ca39-4946-aa46-a9cdf037dbb3"/>
    <ds:schemaRef ds:uri="cfac202d-5dfe-4943-8fc4-9115dd8079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8F6FF82-FE7A-41E4-9095-CE55FAD4DF43}">
  <ds:schemaRefs>
    <ds:schemaRef ds:uri="699ac1d4-ca39-4946-aa46-a9cdf037dbb3"/>
    <ds:schemaRef ds:uri="cfac202d-5dfe-4943-8fc4-9115dd8079c4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17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Retrospect</vt:lpstr>
      <vt:lpstr>Charles River Task Force on  Equitable River Access</vt:lpstr>
      <vt:lpstr>Interpretation Logistics</vt:lpstr>
      <vt:lpstr>Notification of Recording</vt:lpstr>
      <vt:lpstr>Zoom Logistics</vt:lpstr>
      <vt:lpstr> Roll Call</vt:lpstr>
      <vt:lpstr>Task Force Norms</vt:lpstr>
      <vt:lpstr>Task Force Norms (continued)</vt:lpstr>
      <vt:lpstr>Agenda</vt:lpstr>
      <vt:lpstr>Goal of Today's Meeting</vt:lpstr>
      <vt:lpstr>Review of 3/18 Meeting 8 Minutes [Vote]</vt:lpstr>
      <vt:lpstr>Review of Focus Group Outcomes</vt:lpstr>
      <vt:lpstr>Review of Focus Group Outcomes (cont.)</vt:lpstr>
      <vt:lpstr>Timeline Overview to June </vt:lpstr>
      <vt:lpstr>Discuss Draft Recommendations for Public Release</vt:lpstr>
      <vt:lpstr>Review of Public  Hearing Flyer</vt:lpstr>
      <vt:lpstr>Draft Survey Questions</vt:lpstr>
      <vt:lpstr>Over the Next Month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2</cp:revision>
  <dcterms:created xsi:type="dcterms:W3CDTF">2025-11-26T14:59:35Z</dcterms:created>
  <dcterms:modified xsi:type="dcterms:W3CDTF">2026-04-15T21:53:55Z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0x0101006DA98940F2259D4AA15776BBE75254EA</vt:lpwstr>
  </property>
  <property fmtid="{D5CDD505-2E9C-101B-9397-08002B2CF9AE}" pid="3" name="MediaServiceImageTags">
    <vt:lpwstr/>
  </property>
</Properties>
</file>