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s/modernComment_120_713BF12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25" r:id="rId14"/>
    <p:sldId id="339" r:id="rId15"/>
    <p:sldId id="340" r:id="rId16"/>
    <p:sldId id="328" r:id="rId17"/>
    <p:sldId id="337" r:id="rId18"/>
    <p:sldId id="319" r:id="rId19"/>
    <p:sldId id="336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515122-0602-DCEB-F43D-174646A5D163}" name="Parodi, Sasha" initials="PS" userId="S::sparodi_mapc.org#ext#@massgov.onmicrosoft.com::16587afd-2dc1-4635-a6f1-2223e7652d60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03A02-B8C9-F9B2-D3D3-61C44C3AA8B6}" v="6" dt="2026-04-13T21:43:32.038"/>
    <p1510:client id="{24DA9C91-178B-F312-4AF3-424245C6EC10}" v="538" dt="2026-04-15T14:19:52.876"/>
    <p1510:client id="{4C700CB9-A50A-046C-6955-56F6E476DA7A}" v="340" dt="2026-04-13T19:18:01.769"/>
    <p1510:client id="{519106B5-62A4-3328-27D5-A9A082550FD1}" v="1" dt="2026-04-15T13:36:46.842"/>
    <p1510:client id="{61156D97-47E5-EA4B-6A5F-6BE9FF79C696}" v="295" dt="2026-04-14T01:24:11.035"/>
    <p1510:client id="{723E7F6C-879B-AEBF-8EC1-7A83337D11E1}" v="313" dt="2026-04-13T20:26:02.721"/>
    <p1510:client id="{766B5652-BD69-C0CC-52DB-96BB64BD7361}" v="22" dt="2026-04-14T12:04:34.235"/>
    <p1510:client id="{877B749C-2D3B-D118-DD63-637D81921158}" v="1" dt="2026-04-14T19:42:11.698"/>
    <p1510:client id="{99401265-9C96-EE38-AEBE-BD1BC89E33EE}" v="123" dt="2026-04-14T19:53:40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omments/modernComment_120_713BF1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D95ED67-3A5F-42B6-AD76-0323BA0E4CFA}" authorId="{7FE267EE-50AC-8DCC-5C55-8F210B1B959F}" status="resolved" created="2026-01-28T12:43:29.78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899753760" sldId="288"/>
      <ac:spMk id="2" creationId="{8F41268C-D8A9-B8D6-C176-4382FEF53B40}"/>
      <ac:txMk cp="0" len="6">
        <ac:context len="7" hash="2200860749"/>
      </ac:txMk>
    </ac:txMkLst>
    <p188:pos x="2231571" y="914400"/>
    <p188:txBody>
      <a:bodyPr/>
      <a:lstStyle/>
      <a:p>
        <a:r>
          <a:rPr lang="en-US"/>
          <a:t>should we update this w/ the new timing re: visioning section or just leave it? 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0_713BF12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Charles River Task Force on </a:t>
            </a:r>
            <a:b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</a:br>
            <a:r>
              <a:rPr lang="en-US" sz="500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Equitable River Access</a:t>
            </a:r>
            <a:endParaRPr lang="en-US" sz="5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r>
              <a:rPr lang="en-US" sz="2800" cap="none">
                <a:solidFill>
                  <a:srgbClr val="004B24"/>
                </a:solidFill>
                <a:latin typeface="Arial"/>
                <a:cs typeface="Arial"/>
              </a:rPr>
              <a:t>Meeting 9 | April 15,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3/18 Meeting 8 Minutes [Vote]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Any amendments?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n-US" sz="28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Vote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7F165-A345-FEAE-A5B5-39B9F2445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6968-CD6E-B5C8-E631-98C5DE12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Focus Group Outcomes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76FE-08CC-C96F-D7B9-3E5CAFE5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48553" y="1886692"/>
            <a:ext cx="3798570" cy="695642"/>
          </a:xfrm>
        </p:spPr>
        <p:txBody>
          <a:bodyPr>
            <a:normAutofit/>
          </a:bodyPr>
          <a:lstStyle/>
          <a:p>
            <a:r>
              <a:rPr lang="en-US" sz="2400" b="1">
                <a:latin typeface="Aptos Narrow"/>
                <a:ea typeface="Calibri"/>
                <a:cs typeface="Calibri"/>
              </a:rPr>
              <a:t>Outreach &amp;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E141-D951-4411-8AF9-9B1311188C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 fontScale="70000" lnSpcReduction="20000"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E546D-06F9-C4A2-0278-AB12F504F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17564" y="2571751"/>
            <a:ext cx="4821342" cy="3378200"/>
          </a:xfrm>
        </p:spPr>
        <p:txBody>
          <a:bodyPr vert="horz" lIns="0" tIns="45720" rIns="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Text &amp; call notices </a:t>
            </a:r>
            <a:endParaRPr lang="en-US">
              <a:latin typeface="Aptos Narrow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Remote participation options 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Notices through schools, local TV channels, radio station, news outlets (Cambridge Day, etc.). </a:t>
            </a:r>
            <a:br>
              <a:rPr lang="en-US">
                <a:latin typeface="Aptos Narrow"/>
                <a:ea typeface="Calibri" panose="020F0502020204030204"/>
                <a:cs typeface="Calibri" panose="020F0502020204030204"/>
              </a:rPr>
            </a:br>
            <a:r>
              <a:rPr lang="en-US" i="1">
                <a:latin typeface="Aptos Narrow"/>
                <a:ea typeface="Calibri" panose="020F0502020204030204"/>
                <a:cs typeface="Calibri" panose="020F0502020204030204"/>
              </a:rPr>
              <a:t>*Information dissemination should not all be technologically dependent.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Varying timing of engagement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Having a central way to share information about what's happening in Cambridge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74EE942-8660-C8E1-E085-00A707DDEB3C}"/>
              </a:ext>
            </a:extLst>
          </p:cNvPr>
          <p:cNvSpPr txBox="1">
            <a:spLocks/>
          </p:cNvSpPr>
          <p:nvPr/>
        </p:nvSpPr>
        <p:spPr>
          <a:xfrm>
            <a:off x="6248880" y="1891200"/>
            <a:ext cx="5260788" cy="373218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Having a central list of events that is up to date and in a consistent location people can easily find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Posting flyers in/around people's mailboxes or on doors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DCR to table more at events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Collaboration with City of Cambridge to promote events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Notifications repeatedly and months in advance so people can prepare accordingly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n-US">
                <a:latin typeface="Aptos Narrow"/>
                <a:ea typeface="Calibri" panose="020F0502020204030204"/>
                <a:cs typeface="Calibri" panose="020F0502020204030204"/>
              </a:rPr>
              <a:t>Use bulletin board to share updates (like the WBZ bulletin board)</a:t>
            </a:r>
          </a:p>
        </p:txBody>
      </p:sp>
    </p:spTree>
    <p:extLst>
      <p:ext uri="{BB962C8B-B14F-4D97-AF65-F5344CB8AC3E}">
        <p14:creationId xmlns:p14="http://schemas.microsoft.com/office/powerpoint/2010/main" val="206765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884-6569-BFC3-8176-C6E00D8E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8FDF-DF5E-1671-233D-9A57D241E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Review of Focus Group Outcomes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BA0F-F84C-CFCC-44D6-247335B41A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 fontScale="70000" lnSpcReduction="20000"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FA4A4-AFA9-C5ED-FBFC-474EF3C10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194647" y="1839702"/>
            <a:ext cx="4500880" cy="776922"/>
          </a:xfrm>
        </p:spPr>
        <p:txBody>
          <a:bodyPr>
            <a:normAutofit/>
          </a:bodyPr>
          <a:lstStyle/>
          <a:p>
            <a:r>
              <a:rPr lang="en-US" sz="2400" b="1">
                <a:latin typeface="Aptos Narrow"/>
                <a:ea typeface="Calibri"/>
                <a:cs typeface="Calibri"/>
              </a:rPr>
              <a:t>Activities of interest</a:t>
            </a:r>
            <a:endParaRPr lang="en-US" sz="2400" b="1">
              <a:latin typeface="Aptos Narrow"/>
            </a:endParaRP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60F902A-E605-ADC4-EED8-F4D715E41064}"/>
              </a:ext>
            </a:extLst>
          </p:cNvPr>
          <p:cNvSpPr txBox="1">
            <a:spLocks/>
          </p:cNvSpPr>
          <p:nvPr/>
        </p:nvSpPr>
        <p:spPr>
          <a:xfrm>
            <a:off x="756080" y="2581049"/>
            <a:ext cx="500125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Religious &amp; cultural programming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Ability to walk with family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Play space for children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Cookouts with family, community BBQs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Pool and water activities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400">
                <a:latin typeface="Aptos Narrow"/>
                <a:ea typeface="Calibri" panose="020F0502020204030204"/>
                <a:cs typeface="Calibri" panose="020F0502020204030204"/>
              </a:rPr>
              <a:t>Activities that generate more social cohesion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40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34BF1D7-70BA-F5B7-B507-E36A6A052345}"/>
              </a:ext>
            </a:extLst>
          </p:cNvPr>
          <p:cNvSpPr txBox="1">
            <a:spLocks/>
          </p:cNvSpPr>
          <p:nvPr/>
        </p:nvSpPr>
        <p:spPr>
          <a:xfrm>
            <a:off x="6691207" y="1839702"/>
            <a:ext cx="5019040" cy="76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latin typeface="Aptos Narrow"/>
                <a:ea typeface="Calibri"/>
                <a:cs typeface="Calibri"/>
              </a:rPr>
              <a:t>Other Notable feedback</a:t>
            </a:r>
            <a:endParaRPr lang="en-US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0731F1D7-2F57-DC82-F17C-F235572E0077}"/>
              </a:ext>
            </a:extLst>
          </p:cNvPr>
          <p:cNvSpPr txBox="1">
            <a:spLocks/>
          </p:cNvSpPr>
          <p:nvPr/>
        </p:nvSpPr>
        <p:spPr>
          <a:xfrm>
            <a:off x="6272959" y="2611529"/>
            <a:ext cx="579373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Marginalized communities to know and have the information at the same time as others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Need a mechanism to maintain communication and coordination with DCR, City, and other agencies for information and updates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Some people don't know if they should or can have a voice in the matter – how to frame the information so that people know they have a stake in it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200">
              <a:latin typeface="Aptos Narrow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913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1668" y="4120822"/>
            <a:ext cx="9647254" cy="184846"/>
            <a:chOff x="1093416" y="3431606"/>
            <a:chExt cx="10068839" cy="216595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145898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1900878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5464306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04833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929006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119174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157016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92333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solidFill>
                  <a:srgbClr val="00B050"/>
                </a:solidFill>
                <a:ea typeface="Calibri"/>
                <a:cs typeface="Calibri"/>
              </a:rPr>
              <a:t>Final Report due June 30th </a:t>
            </a:r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156708" y="2771741"/>
            <a:ext cx="187006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June 17</a:t>
            </a:r>
            <a:br>
              <a:rPr lang="en-US">
                <a:ea typeface="Calibri"/>
                <a:cs typeface="Calibri"/>
              </a:rPr>
            </a:br>
            <a:r>
              <a:rPr lang="en-US">
                <a:ea typeface="Calibri"/>
                <a:cs typeface="Calibri"/>
              </a:rPr>
              <a:t>Meeting #11</a:t>
            </a:r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June</a:t>
            </a:r>
            <a:endParaRPr lang="en-US" b="1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190950" y="2773652"/>
            <a:ext cx="1871479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13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Meeting #10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5789234" y="5036555"/>
            <a:ext cx="2085607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5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#4</a:t>
            </a:r>
          </a:p>
          <a:p>
            <a:pPr algn="ctr"/>
            <a:r>
              <a:rPr lang="en-US">
                <a:ea typeface="Calibri"/>
                <a:cs typeface="Calibri"/>
              </a:rPr>
              <a:t>6-8  PM Virtual Only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5058820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>
                <a:ea typeface="Calibri"/>
                <a:cs typeface="Calibri"/>
              </a:rPr>
              <a:t>May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2997102" y="5036724"/>
            <a:ext cx="2315343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29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#3</a:t>
            </a:r>
          </a:p>
          <a:p>
            <a:pPr algn="ctr"/>
            <a:r>
              <a:rPr lang="en-US">
                <a:ea typeface="Calibri"/>
                <a:cs typeface="Calibri"/>
              </a:rPr>
              <a:t>6-8 PM In-Person Only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1472361" y="2776878"/>
            <a:ext cx="1870061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15 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Meeting #9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(6-8 PM Hybrid)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925016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>
                <a:ea typeface="Calibri"/>
                <a:cs typeface="Calibri"/>
              </a:rPr>
              <a:t>April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Timeline Overview to June </a:t>
            </a:r>
            <a:endParaRPr lang="en-US">
              <a:latin typeface="Aptos Display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78C383E-467E-8DC3-D4C3-AA6D80C01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151530" y="3694981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67D6739-81F5-A2AB-2CEE-ADF245C485E0}"/>
              </a:ext>
            </a:extLst>
          </p:cNvPr>
          <p:cNvSpPr txBox="1"/>
          <p:nvPr/>
        </p:nvSpPr>
        <p:spPr>
          <a:xfrm>
            <a:off x="3610510" y="2776877"/>
            <a:ext cx="2006538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April 23 </a:t>
            </a:r>
            <a:endParaRPr lang="en-US"/>
          </a:p>
          <a:p>
            <a:pPr algn="ctr"/>
            <a:r>
              <a:rPr lang="en-US">
                <a:ea typeface="Calibri"/>
                <a:cs typeface="Calibri"/>
              </a:rPr>
              <a:t>Release Draft Recommendations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D80AC5-56B5-9F93-202E-186B62B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648020" y="4234759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CE16FD5-006F-59C2-5A6D-35B0732F941B}"/>
              </a:ext>
            </a:extLst>
          </p:cNvPr>
          <p:cNvSpPr txBox="1"/>
          <p:nvPr/>
        </p:nvSpPr>
        <p:spPr>
          <a:xfrm>
            <a:off x="8069519" y="5036723"/>
            <a:ext cx="1621581" cy="934703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ea typeface="Calibri"/>
                <a:cs typeface="Calibri"/>
              </a:rPr>
              <a:t>May 29</a:t>
            </a:r>
          </a:p>
          <a:p>
            <a:pPr algn="ctr"/>
            <a:r>
              <a:rPr lang="en-US">
                <a:ea typeface="Calibri"/>
                <a:cs typeface="Calibri"/>
              </a:rPr>
              <a:t>Public Hearing </a:t>
            </a:r>
          </a:p>
          <a:p>
            <a:pPr algn="ctr"/>
            <a:r>
              <a:rPr lang="en-US">
                <a:ea typeface="Calibri"/>
                <a:cs typeface="Calibri"/>
              </a:rPr>
              <a:t>Period Closes</a:t>
            </a: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7C6C5-7B9F-828C-074D-6FC37AD7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0C1C5-127E-8FEE-2E7B-8172098A4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 Light"/>
                <a:cs typeface="Calibri Light"/>
              </a:rPr>
              <a:t>Discuss Draft Recommendations for Public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027AF-554A-1535-FEEF-7E8DF0A8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3113" y="1804402"/>
            <a:ext cx="10471150" cy="4515263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en-US" sz="2200" b="1" u="sng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Recommendation 1 – Process and Communication Improvement:</a:t>
            </a:r>
            <a:r>
              <a:rPr lang="en-US" sz="220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DCR to clarify and establish clear processes and proactive and responsive tools to address community needs, especially in areas with active and/or upcoming projects.</a:t>
            </a:r>
            <a:endParaRPr lang="en-US" sz="2200">
              <a:latin typeface="Aptos Narrow"/>
            </a:endParaRPr>
          </a:p>
          <a:p>
            <a:r>
              <a:rPr lang="en-US" sz="2200" b="1" u="sng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Recommendation 2 – Project Planning Improvement</a:t>
            </a:r>
            <a:r>
              <a:rPr lang="en-US" sz="2200" b="1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: </a:t>
            </a:r>
            <a:r>
              <a:rPr lang="en-US" sz="220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DCR to develop a clear and consistent process for communicating planned projects, both near- and long-term.</a:t>
            </a:r>
          </a:p>
          <a:p>
            <a:r>
              <a:rPr lang="en-US" sz="2200" b="1" u="sng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Recommendation 3 – Centering Equity &amp; Environmental Justice:</a:t>
            </a:r>
            <a:r>
              <a:rPr lang="en-US" sz="220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DCR to establish a clear process for ensuring marginalized communities and those who have historically been impacted by and excluded from public processes have a clear role in DCR processes. </a:t>
            </a:r>
          </a:p>
          <a:p>
            <a:r>
              <a:rPr lang="en-US" sz="2200" b="1" u="sng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Recommendation 4 - Implementation:</a:t>
            </a:r>
            <a:r>
              <a:rPr lang="en-US" sz="220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 DCR to apply the communication and outreach recommendations above (Recommendations 1-3) to address physical infrastructure-related  feedback received through this Task Force for the Charles River area between Longfellow and Eliot bridges, as a pilot for applying communication and outreach strategies for other DCR projects across the Commonwealth.</a:t>
            </a:r>
          </a:p>
          <a:p>
            <a:pPr marL="0" indent="0">
              <a:buNone/>
            </a:pPr>
            <a:endParaRPr lang="en-US" sz="220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112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5486400" cy="1437620"/>
          </a:xfrm>
        </p:spPr>
        <p:txBody>
          <a:bodyPr>
            <a:normAutofit/>
          </a:bodyPr>
          <a:lstStyle/>
          <a:p>
            <a:r>
              <a:rPr lang="en-US">
                <a:ea typeface="Calibri Light"/>
                <a:cs typeface="Calibri Light"/>
              </a:rPr>
              <a:t>Review of Public </a:t>
            </a:r>
            <a:br>
              <a:rPr lang="en-US">
                <a:ea typeface="Calibri Light"/>
                <a:cs typeface="Calibri Light"/>
              </a:rPr>
            </a:br>
            <a:r>
              <a:rPr lang="en-US">
                <a:ea typeface="Calibri Light"/>
                <a:cs typeface="Calibri Light"/>
              </a:rPr>
              <a:t>Hearing Flyer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5013435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>
                <a:solidFill>
                  <a:srgbClr val="404040"/>
                </a:solidFill>
                <a:ea typeface="Calibri"/>
                <a:cs typeface="Calibri"/>
              </a:rPr>
              <a:t>Discussion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n-US" sz="3500">
                <a:ea typeface="Calibri"/>
                <a:cs typeface="Calibri"/>
              </a:rPr>
              <a:t>Voting</a:t>
            </a:r>
          </a:p>
          <a:p>
            <a:pPr marL="932180" lvl="2" indent="-457200"/>
            <a:endParaRPr lang="en-US" sz="200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3C13C1-09FF-F178-4D68-4CB4F9264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276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ea typeface="Calibri Light"/>
                <a:cs typeface="Calibri Light"/>
              </a:rPr>
              <a:t>Draft Survey Questions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10000"/>
          </a:bodyPr>
          <a:lstStyle/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How do you identify? </a:t>
            </a:r>
            <a:r>
              <a:rPr lang="en-US" b="1" i="1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[Selection of locations and user options]</a:t>
            </a: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If you are a Cambridge resident, what neighborhood do you represent? </a:t>
            </a:r>
            <a:r>
              <a:rPr lang="en-US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i="1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For each recommendation:</a:t>
            </a:r>
            <a:endParaRPr lang="en-US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To what extent do you agree with this recommendation? 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[Ranking “Strongly Disagree to Strongly Agree]</a:t>
            </a: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How can the language for this recommendation be clearer?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sz="200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Do you have suggestions for additional implementation strategies/actions?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 sz="2000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pPr marL="383540" lvl="1">
              <a:buFont typeface="Arial" panose="020F0502020204030204" pitchFamily="34" charset="0"/>
              <a:buChar char="•"/>
            </a:pPr>
            <a:r>
              <a:rPr lang="en-US" sz="200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Do you have suggestions for additional measures of success? </a:t>
            </a:r>
            <a:r>
              <a:rPr lang="en-US" sz="2000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Having reviewed all 4 recommendations, what additional recommendations would you like the Task Force to consider including in their report? </a:t>
            </a:r>
            <a:r>
              <a:rPr lang="en-US" sz="1800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Is there anything else you would like to share about DCR’s communication or outreach processes? </a:t>
            </a:r>
            <a:r>
              <a:rPr lang="en-US" sz="1800" b="1" i="1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[Open answer]</a:t>
            </a:r>
            <a:endParaRPr lang="en-US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>
              <a:solidFill>
                <a:srgbClr val="00000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Over the Next Month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50534"/>
            <a:ext cx="4175910" cy="410464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APRIL TASK FORCE MEETING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Approve draft recommendations for the Public Hearings and public comment period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Finalize and approve survey to accompany the draft recommendations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Finalize flyer and outreach plan for the public hearings</a:t>
            </a: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2200"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916189" y="2151670"/>
            <a:ext cx="4172432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MILESTONES FOR MAY TASK FORCE MEETING</a:t>
            </a:r>
            <a:endParaRPr lang="en-US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latin typeface="Aptos Narrow"/>
                <a:ea typeface="Calibri" panose="020F0502020204030204"/>
                <a:cs typeface="Calibri" panose="020F0502020204030204"/>
              </a:rPr>
              <a:t>Discuss feedback received at the public hearings and through the survey to date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20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Discuss revisions to the draft recommendations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Interpretation Logistics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n-US" sz="240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4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Language Interpretation is being offered in: Spanish, Brazilian Portuguese, Haitian Creole, Mandarin, Cantonese, Amharic, Arabic, and American Sign Language (ASL)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 participate in your desired language, click the “Interpretation” globe icon and select your language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Please speak slowly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40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All attendees must select a language channel, even if participating in English</a:t>
            </a:r>
            <a:endParaRPr lang="en-US" sz="240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Notification of Recording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This meeting will be recorded, and the Department of Conservation and Recreation and/or the Executive Office of Energy &amp; Environmental Affairs may choose to distribute the video, still images, audio, and/or the chat transcript. </a:t>
            </a:r>
            <a:br>
              <a:rPr lang="en-US" sz="2400">
                <a:latin typeface="Aptos Narrow"/>
                <a:cs typeface="Arial" panose="020B0604020202020204" pitchFamily="34" charset="0"/>
              </a:rPr>
            </a:br>
            <a:br>
              <a:rPr lang="en-US" sz="2400">
                <a:latin typeface="Aptos Narrow"/>
                <a:cs typeface="Arial" panose="020B0604020202020204" pitchFamily="34" charset="0"/>
              </a:rPr>
            </a:br>
            <a:r>
              <a:rPr lang="en-US" sz="2400">
                <a:solidFill>
                  <a:srgbClr val="000000"/>
                </a:solidFill>
                <a:latin typeface="Aptos Narrow"/>
                <a:cs typeface="Arial"/>
              </a:rPr>
              <a:t>By continuing with this virtual meeting, you are agreeing to be part of a recorded event. The recordings and chat transcripts may be treated as public records.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Zoom Logistics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Calibri Light"/>
                <a:cs typeface="Calibri Light"/>
              </a:rPr>
              <a:t>Chat is available for members to provide comments and pose questions (s</a:t>
            </a:r>
            <a:r>
              <a:rPr lang="en-US" sz="2800">
                <a:latin typeface="Aptos Narrow"/>
                <a:ea typeface="Calibri"/>
                <a:cs typeface="Calibri"/>
              </a:rPr>
              <a:t>ubject</a:t>
            </a:r>
            <a:r>
              <a:rPr lang="en-US" sz="2800">
                <a:latin typeface="Aptos Narrow"/>
                <a:ea typeface="+mn-lt"/>
                <a:cs typeface="+mn-lt"/>
              </a:rPr>
              <a:t> to public record)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Please do not use the private messaging function</a:t>
            </a:r>
            <a:endParaRPr lang="en-US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2800">
                <a:latin typeface="Aptos Narrow"/>
                <a:ea typeface="+mn-lt"/>
                <a:cs typeface="+mn-lt"/>
              </a:rPr>
              <a:t>Kindly mute your microphone unless you are actively addressing the Task Force to minimize background noise</a:t>
            </a:r>
            <a:endParaRPr lang="en-US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 Roll Call</a:t>
            </a:r>
            <a:endParaRPr lang="en-US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673" y="1639517"/>
            <a:ext cx="5676560" cy="4848877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EEA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Undersecretary of Environmental Justice &amp; Equity 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DCR Co-Chair: 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Commissioner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</a:t>
            </a: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 of the Bureau of Climate and Environmental Health within the Department of Public Health, or a designee: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Lead Scientist, Toxicology Division, Bureau of Climate and Environmental Health, Department of Public Health</a:t>
            </a:r>
            <a:endParaRPr lang="en-US" sz="170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Health Alliance: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Chief Public Health Officer, City of Cambridge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Redevelopment Authority: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of Projects and Planning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branch of the NAACP: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Black Pastors Alliance,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Western Avenue Church</a:t>
            </a:r>
            <a:endParaRPr lang="en-US" sz="170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681311" y="1746757"/>
            <a:ext cx="5034174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Massachusetts Bicycle Coalition,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Charles River Conservancy, Inc.: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Executive Director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Cambridge Mothers Out Front:</a:t>
            </a:r>
            <a:r>
              <a:rPr lang="en-US" sz="1700" i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Vacant</a:t>
            </a:r>
            <a:endParaRPr lang="en-US" sz="1700" i="1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The People for Riverbend Park Trust: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Trustee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 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n-US" sz="170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700" b="1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Individual:</a:t>
            </a:r>
            <a:r>
              <a:rPr lang="en-US" sz="170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 panose="020B0004020202020204" pitchFamily="34" charset="0"/>
              </a:rPr>
              <a:t>Task Force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All meeting notices will be publicly posted in accordance with Open Meeting Law requirements. </a:t>
            </a:r>
            <a:endParaRPr lang="en-US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Agendas will be distributed at least 48 hours in advance and include clear discussion topics.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Meeting minutes will be made publicly available within a reasonable timeframe.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No deliberation or decision-making will occur outside of publicly posted meetings.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listen actively and respectfully to all speakers, including public comments.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Disagreements will be expressed constructively, focusing on ideas rather than individuals.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Interruptions will be minimized to ensure equitable participation by co-leads.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Time will be allocated for public comment, with clear guidelines on duration and format. </a:t>
            </a:r>
            <a:endParaRPr lang="en-US" sz="20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000">
                <a:solidFill>
                  <a:schemeClr val="tx1"/>
                </a:solidFill>
                <a:latin typeface="Aptos Narrow"/>
              </a:rPr>
              <a:t>  Members will acknowledge and consider public input as part of the decision-making process. </a:t>
            </a:r>
            <a:endParaRPr lang="en-US" sz="200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</a:rPr>
              <a:t>Task Force Norms (continued)</a:t>
            </a:r>
            <a:endParaRPr lang="en-US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Language access and accommodations will be provided to ensure inclusive participation.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Meetings will be held in accessible locations and/or virtually to accommodate diverse needs.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Materials will be shared in plain language and translated.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strive to uplift voices from the frontline and historically marginalized communities.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will review materials in advance and come prepared to engage thoughtfully.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Attendance and punctuality are expected; members will notify the co-leads in advance if they are unable to attend. Members may send someone to attend the meetings in a public capacity, but that individual does not hold voting rights or formal standing within the task force.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Conflicts of interest will be disclosed and managed in accordance with applicable guidance.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Norms will be revisited periodically to reflect evolving needs and feedback. </a:t>
            </a:r>
            <a:endParaRPr lang="en-US" sz="22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2200">
                <a:solidFill>
                  <a:schemeClr val="tx1"/>
                </a:solidFill>
                <a:latin typeface="Aptos Narrow"/>
              </a:rPr>
              <a:t>Members are encouraged to suggest improvements to meeting processes and accessibility.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1177813" y="1884133"/>
            <a:ext cx="10506161" cy="42869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Welcome and roll call (suggested time: 10 min)</a:t>
            </a:r>
            <a:endParaRPr lang="en-US" sz="240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Review of March 18 Meeting #8 minutes [Vote] (suggested time: 5 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Review of focus group outcomes (suggested time: 15 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Review and discuss updated draft recommendations for public release [Vote] (suggested time: 40 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Review public hearing outreach flyer [Vote] (suggested time: 10 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Review and discuss draft survey [Vote] (suggested time: 20 min)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Task Force timeline moving forward (suggested time: 15 mins)</a:t>
            </a:r>
          </a:p>
          <a:p>
            <a:pPr marL="457200" indent="-457200">
              <a:buAutoNum type="arabicPeriod"/>
            </a:pPr>
            <a:r>
              <a:rPr lang="en-US" sz="240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Adjourn [Vote] (suggested time: 5 min)</a:t>
            </a:r>
          </a:p>
          <a:p>
            <a:pPr marL="543560" lvl="1" indent="-342900">
              <a:buAutoNum type="arabicPeriod"/>
            </a:pPr>
            <a:endParaRPr lang="en-US" sz="180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 Display"/>
                <a:ea typeface="Calibri Light"/>
                <a:cs typeface="Calibri Light"/>
              </a:rPr>
              <a:t>Goal of Today's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43761"/>
            <a:ext cx="10513483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n-US" sz="3200">
                <a:highlight>
                  <a:srgbClr val="FFFFFF"/>
                </a:highlight>
                <a:latin typeface="Aptos Narrow"/>
              </a:rPr>
              <a:t>Review and vote on the draft recommendations for public release</a:t>
            </a:r>
            <a:endParaRPr lang="en-US" sz="3200">
              <a:ea typeface="Calibri"/>
              <a:cs typeface="Calibri"/>
            </a:endParaRPr>
          </a:p>
          <a:p>
            <a:pPr marL="742950" indent="-742950">
              <a:buAutoNum type="arabicPeriod"/>
            </a:pPr>
            <a:r>
              <a:rPr lang="en-US" sz="3200">
                <a:highlight>
                  <a:srgbClr val="FFFFFF"/>
                </a:highlight>
                <a:latin typeface="Aptos Narrow"/>
                <a:ea typeface="Calibri"/>
                <a:cs typeface="Calibri"/>
              </a:rPr>
              <a:t>Discuss engagement and outreach for the upcoming public hearings</a:t>
            </a:r>
          </a:p>
          <a:p>
            <a:pPr marL="742950" indent="-742950">
              <a:buAutoNum type="arabicPeriod"/>
            </a:pPr>
            <a:r>
              <a:rPr lang="en-US" sz="3200">
                <a:highlight>
                  <a:srgbClr val="FFFFFF"/>
                </a:highlight>
                <a:latin typeface="Aptos Narrow"/>
                <a:ea typeface="Calibri"/>
                <a:cs typeface="Calibri"/>
              </a:rPr>
              <a:t>Review and vote on the survey to collect feedback on the draft recommendations</a:t>
            </a:r>
          </a:p>
          <a:p>
            <a:endParaRPr lang="en-US"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14" ma:contentTypeDescription="Create a new document." ma:contentTypeScope="" ma:versionID="2fea115a275ac8d6f430b672391ff4c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e4fbdf1cc72f0db62e371ff3d98755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06e644-e941-40e6-a9f7-79db2ae58d56}" ma:internalName="TaxCatchAll" ma:showField="CatchAllData" ma:web="699ac1d4-ca39-4946-aa46-a9cdf037db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9ac1d4-ca39-4946-aa46-a9cdf037dbb3" xsi:nil="true"/>
    <lcf76f155ced4ddcb4097134ff3c332f xmlns="cfac202d-5dfe-4943-8fc4-9115dd8079c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AE34AE-2DF3-4E76-8910-A3355585DBCC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8F6FF82-FE7A-41E4-9095-CE55FAD4DF43}">
  <ds:schemaRefs>
    <ds:schemaRef ds:uri="699ac1d4-ca39-4946-aa46-a9cdf037dbb3"/>
    <ds:schemaRef ds:uri="cfac202d-5dfe-4943-8fc4-9115dd8079c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Retrospect</vt:lpstr>
      <vt:lpstr>Charles River Task Force on  Equitable River Access</vt:lpstr>
      <vt:lpstr>Interpretation Logistics</vt:lpstr>
      <vt:lpstr>Notification of Recording</vt:lpstr>
      <vt:lpstr>Zoom Logistics</vt:lpstr>
      <vt:lpstr> Roll Call</vt:lpstr>
      <vt:lpstr>Task Force Norms</vt:lpstr>
      <vt:lpstr>Task Force Norms (continued)</vt:lpstr>
      <vt:lpstr>Agenda</vt:lpstr>
      <vt:lpstr>Goal of Today's Meeting</vt:lpstr>
      <vt:lpstr>Review of 3/18 Meeting 8 Minutes [Vote]</vt:lpstr>
      <vt:lpstr>Review of Focus Group Outcomes</vt:lpstr>
      <vt:lpstr>Review of Focus Group Outcomes (cont.)</vt:lpstr>
      <vt:lpstr>Timeline Overview to June </vt:lpstr>
      <vt:lpstr>Discuss Draft Recommendations for Public Release</vt:lpstr>
      <vt:lpstr>Review of Public  Hearing Flyer</vt:lpstr>
      <vt:lpstr>Draft Survey Questions</vt:lpstr>
      <vt:lpstr>Over the Next Month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2</cp:revision>
  <dcterms:created xsi:type="dcterms:W3CDTF">2025-11-26T14:59:35Z</dcterms:created>
  <dcterms:modified xsi:type="dcterms:W3CDTF">2026-04-15T21:53:55Z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