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sldIdLst>
    <p:sldId id="297" r:id="rId5"/>
    <p:sldId id="356" r:id="rId6"/>
    <p:sldId id="355" r:id="rId7"/>
    <p:sldId id="256" r:id="rId8"/>
    <p:sldId id="257" r:id="rId9"/>
    <p:sldId id="276" r:id="rId10"/>
    <p:sldId id="301" r:id="rId11"/>
    <p:sldId id="285" r:id="rId12"/>
    <p:sldId id="260" r:id="rId13"/>
    <p:sldId id="353" r:id="rId14"/>
    <p:sldId id="354" r:id="rId15"/>
    <p:sldId id="339" r:id="rId16"/>
    <p:sldId id="340" r:id="rId17"/>
    <p:sldId id="289" r:id="rId18"/>
    <p:sldId id="342" r:id="rId19"/>
    <p:sldId id="343" r:id="rId20"/>
    <p:sldId id="344" r:id="rId21"/>
    <p:sldId id="345" r:id="rId22"/>
    <p:sldId id="346" r:id="rId23"/>
    <p:sldId id="347" r:id="rId24"/>
    <p:sldId id="348" r:id="rId25"/>
    <p:sldId id="349" r:id="rId26"/>
    <p:sldId id="258" r:id="rId27"/>
    <p:sldId id="350" r:id="rId28"/>
    <p:sldId id="341" r:id="rId29"/>
    <p:sldId id="27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E88F1C-7E2F-BF46-B055-CF71A71D1490}" name="Du, Van" initials="VD" userId="S::VDu@mapc.org::04a5bfda-6167-4024-be42-ce9539001a06" providerId="AD"/>
  <p188:author id="{9DA5F047-F686-846E-B10A-195DEE70198A}" name="Du, Van" initials="DV" userId="S::vdu_mapc.org#ext#@massgov.onmicrosoft.com::47a6d444-42b4-4a65-aee3-c1a322a54d41" providerId="AD"/>
  <p188:author id="{91E4CB4D-C9A5-12EE-5DBA-DD024DF10616}" name="Roy, Monika (DCR)" initials="RM" userId="S::monika.roy@mass.gov::cd6c4b63-5e77-48d5-b6cc-4177d9876de7" providerId="AD"/>
  <p188:author id="{81F99954-DA0F-B49F-C971-0BFEC4A4310C}" name="Du, Van" initials="DV" userId="S::vdu@mapc.org::04a5bfda-6167-4024-be42-ce9539001a06" providerId="AD"/>
  <p188:author id="{3800E263-3FA3-6076-83E9-1C8DF9DE9C65}" name="Guzman, Jonathan (EEA)" initials="GJ" userId="S::jonathan.guzman@mass.gov::f35dc4a8-b2b6-4599-a8e6-9c85fbc90cfd" providerId="AD"/>
  <p188:author id="{27AAB498-5DD2-DE09-12C8-3433824A6625}" name="Guest User" initials="GU" userId="S::urn:spo:tenantanon#c75d8168-fa8e-4753-8aef-55111ae727bd::" providerId="AD"/>
  <p188:author id="{708887B2-8303-7170-A5BB-32686198284B}" name="Amaral, Kendra (DCR)" initials="AK" userId="S::kendra.amaral@mass.gov::9c547365-2c36-4614-b86e-4ea364dbb741" providerId="AD"/>
  <p188:author id="{954BAEE1-65EF-0E9C-FD0A-F2645D9341B6}" name="Roy, Monika (DCR)" initials="MR" userId="S::Monika.Roy@mass.gov::cd6c4b63-5e77-48d5-b6cc-4177d9876de7" providerId="AD"/>
  <p188:author id="{7FE267EE-50AC-8DCC-5C55-8F210B1B959F}" name="Barrera, Mila (DCR)" initials="BM" userId="S::mila.barrera@mass.gov::dce33d62-759b-4d0c-bd61-1bd79f9ef6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00"/>
    <a:srgbClr val="004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78050-10DF-68BC-5C00-035F25AC8FFD}" v="3" dt="2026-05-05T21:46:29.495"/>
    <p1510:client id="{62184F3D-23D2-452E-1B07-AF39DF9CDC75}" v="20" dt="2026-05-05T21:46:30.768"/>
    <p1510:client id="{AA71878B-42E7-3B70-6A17-526799AD2904}" v="16" dt="2026-05-04T18:18:16.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682" autoAdjust="0"/>
  </p:normalViewPr>
  <p:slideViewPr>
    <p:cSldViewPr snapToGrid="0">
      <p:cViewPr varScale="1">
        <p:scale>
          <a:sx n="82" d="100"/>
          <a:sy n="82" d="100"/>
        </p:scale>
        <p:origin x="744" y="60"/>
      </p:cViewPr>
      <p:guideLst/>
    </p:cSldViewPr>
  </p:slideViewPr>
  <p:outlineViewPr>
    <p:cViewPr>
      <p:scale>
        <a:sx n="33" d="100"/>
        <a:sy n="33" d="100"/>
      </p:scale>
      <p:origin x="0" y="-480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56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447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810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CD46E6-90C9-5A94-5A35-1C98F051F60F}"/>
              </a:ext>
            </a:extLst>
          </p:cNvPr>
          <p:cNvSpPr>
            <a:spLocks noGrp="1"/>
          </p:cNvSpPr>
          <p:nvPr>
            <p:ph type="title" hasCustomPrompt="1"/>
          </p:nvPr>
        </p:nvSpPr>
        <p:spPr>
          <a:xfrm>
            <a:off x="791022" y="416577"/>
            <a:ext cx="10643616" cy="717279"/>
          </a:xfrm>
          <a:prstGeom prst="rect">
            <a:avLst/>
          </a:prstGeom>
        </p:spPr>
        <p:txBody>
          <a:bodyPr>
            <a:normAutofit/>
          </a:bodyPr>
          <a:lstStyle>
            <a:lvl1pPr>
              <a:defRPr sz="3600" cap="all" baseline="0"/>
            </a:lvl1pPr>
          </a:lstStyle>
          <a:p>
            <a:pPr algn="ctr"/>
            <a:r>
              <a:rPr lang="en-US">
                <a:solidFill>
                  <a:srgbClr val="4D5BE2"/>
                </a:solidFill>
              </a:rPr>
              <a:t>ADD TITLE HERE</a:t>
            </a:r>
          </a:p>
        </p:txBody>
      </p:sp>
      <p:sp>
        <p:nvSpPr>
          <p:cNvPr id="7" name="Text Placeholder 6">
            <a:extLst>
              <a:ext uri="{FF2B5EF4-FFF2-40B4-BE49-F238E27FC236}">
                <a16:creationId xmlns:a16="http://schemas.microsoft.com/office/drawing/2014/main" id="{C47D4AE5-C0C9-3ADD-96CD-4F646C40ECDE}"/>
              </a:ext>
            </a:extLst>
          </p:cNvPr>
          <p:cNvSpPr>
            <a:spLocks noGrp="1"/>
          </p:cNvSpPr>
          <p:nvPr>
            <p:ph type="body" sz="quarter" idx="10" hasCustomPrompt="1"/>
          </p:nvPr>
        </p:nvSpPr>
        <p:spPr>
          <a:xfrm>
            <a:off x="869315" y="1181873"/>
            <a:ext cx="2787650" cy="1154112"/>
          </a:xfrm>
          <a:solidFill>
            <a:schemeClr val="accent1"/>
          </a:solidFill>
        </p:spPr>
        <p:txBody>
          <a:bodyPr lIns="320040" t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1" name="Text Placeholder 10">
            <a:extLst>
              <a:ext uri="{FF2B5EF4-FFF2-40B4-BE49-F238E27FC236}">
                <a16:creationId xmlns:a16="http://schemas.microsoft.com/office/drawing/2014/main" id="{9C840F69-82D1-BA5D-BCDE-065BCBD763CC}"/>
              </a:ext>
            </a:extLst>
          </p:cNvPr>
          <p:cNvSpPr>
            <a:spLocks noGrp="1"/>
          </p:cNvSpPr>
          <p:nvPr>
            <p:ph type="body" sz="quarter" idx="13" hasCustomPrompt="1"/>
          </p:nvPr>
        </p:nvSpPr>
        <p:spPr>
          <a:xfrm>
            <a:off x="1076960" y="1347291"/>
            <a:ext cx="2265363" cy="304800"/>
          </a:xfrm>
        </p:spPr>
        <p:txBody>
          <a:bodyPr>
            <a:noAutofit/>
          </a:bodyPr>
          <a:lstStyle>
            <a:lvl1pPr marL="0" indent="0">
              <a:buNone/>
              <a:defRPr sz="1400" b="1">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8" name="Text Placeholder 6">
            <a:extLst>
              <a:ext uri="{FF2B5EF4-FFF2-40B4-BE49-F238E27FC236}">
                <a16:creationId xmlns:a16="http://schemas.microsoft.com/office/drawing/2014/main" id="{2E6E650B-9763-2E1B-83A3-D40D92876A32}"/>
              </a:ext>
            </a:extLst>
          </p:cNvPr>
          <p:cNvSpPr>
            <a:spLocks noGrp="1"/>
          </p:cNvSpPr>
          <p:nvPr>
            <p:ph type="body" sz="quarter" idx="11" hasCustomPrompt="1"/>
          </p:nvPr>
        </p:nvSpPr>
        <p:spPr>
          <a:xfrm>
            <a:off x="3737610" y="1181873"/>
            <a:ext cx="4532630" cy="1154112"/>
          </a:xfrm>
          <a:solidFill>
            <a:schemeClr val="accent1"/>
          </a:solidFill>
        </p:spPr>
        <p:txBody>
          <a:bodyPr lIns="274320" tIns="457200" r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2" name="Text Placeholder 10">
            <a:extLst>
              <a:ext uri="{FF2B5EF4-FFF2-40B4-BE49-F238E27FC236}">
                <a16:creationId xmlns:a16="http://schemas.microsoft.com/office/drawing/2014/main" id="{F0365650-4538-97BE-682C-4FEE50D5B36D}"/>
              </a:ext>
            </a:extLst>
          </p:cNvPr>
          <p:cNvSpPr>
            <a:spLocks noGrp="1"/>
          </p:cNvSpPr>
          <p:nvPr>
            <p:ph type="body" sz="quarter" idx="14" hasCustomPrompt="1"/>
          </p:nvPr>
        </p:nvSpPr>
        <p:spPr>
          <a:xfrm>
            <a:off x="3915410" y="1347291"/>
            <a:ext cx="2265363" cy="304800"/>
          </a:xfrm>
        </p:spPr>
        <p:txBody>
          <a:bodyPr>
            <a:noAutofit/>
          </a:bodyPr>
          <a:lstStyle>
            <a:lvl1pPr marL="0" indent="0">
              <a:buNone/>
              <a:defRPr sz="1400" b="1" spc="40" baseline="0">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9" name="Text Placeholder 6">
            <a:extLst>
              <a:ext uri="{FF2B5EF4-FFF2-40B4-BE49-F238E27FC236}">
                <a16:creationId xmlns:a16="http://schemas.microsoft.com/office/drawing/2014/main" id="{E605A104-600A-E6C4-A7F3-4C6E6E8B6230}"/>
              </a:ext>
            </a:extLst>
          </p:cNvPr>
          <p:cNvSpPr>
            <a:spLocks noGrp="1"/>
          </p:cNvSpPr>
          <p:nvPr>
            <p:ph type="body" sz="quarter" idx="12" hasCustomPrompt="1"/>
          </p:nvPr>
        </p:nvSpPr>
        <p:spPr>
          <a:xfrm>
            <a:off x="8350250" y="1181873"/>
            <a:ext cx="3084388" cy="1154112"/>
          </a:xfrm>
          <a:solidFill>
            <a:schemeClr val="accent1"/>
          </a:solidFill>
        </p:spPr>
        <p:txBody>
          <a:bodyPr lIns="274320" t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3" name="Text Placeholder 10">
            <a:extLst>
              <a:ext uri="{FF2B5EF4-FFF2-40B4-BE49-F238E27FC236}">
                <a16:creationId xmlns:a16="http://schemas.microsoft.com/office/drawing/2014/main" id="{D53846D8-2231-F40F-1840-B4D3ECF5575D}"/>
              </a:ext>
            </a:extLst>
          </p:cNvPr>
          <p:cNvSpPr>
            <a:spLocks noGrp="1"/>
          </p:cNvSpPr>
          <p:nvPr>
            <p:ph type="body" sz="quarter" idx="15" hasCustomPrompt="1"/>
          </p:nvPr>
        </p:nvSpPr>
        <p:spPr>
          <a:xfrm>
            <a:off x="8542020" y="1347291"/>
            <a:ext cx="2265363" cy="304800"/>
          </a:xfrm>
        </p:spPr>
        <p:txBody>
          <a:bodyPr>
            <a:noAutofit/>
          </a:bodyPr>
          <a:lstStyle>
            <a:lvl1pPr marL="0" indent="0">
              <a:buNone/>
              <a:defRPr sz="1400" b="1" spc="40" baseline="0">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4" name="Text Placeholder 10">
            <a:extLst>
              <a:ext uri="{FF2B5EF4-FFF2-40B4-BE49-F238E27FC236}">
                <a16:creationId xmlns:a16="http://schemas.microsoft.com/office/drawing/2014/main" id="{0328A27F-4D37-7494-A00B-931B4AF98F3C}"/>
              </a:ext>
            </a:extLst>
          </p:cNvPr>
          <p:cNvSpPr>
            <a:spLocks noGrp="1"/>
          </p:cNvSpPr>
          <p:nvPr>
            <p:ph type="body" sz="quarter" idx="16" hasCustomPrompt="1"/>
          </p:nvPr>
        </p:nvSpPr>
        <p:spPr>
          <a:xfrm>
            <a:off x="1026161"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5" name="Text Placeholder 10">
            <a:extLst>
              <a:ext uri="{FF2B5EF4-FFF2-40B4-BE49-F238E27FC236}">
                <a16:creationId xmlns:a16="http://schemas.microsoft.com/office/drawing/2014/main" id="{B72A2B16-E242-6548-CD5D-53E9964738AB}"/>
              </a:ext>
            </a:extLst>
          </p:cNvPr>
          <p:cNvSpPr>
            <a:spLocks noGrp="1"/>
          </p:cNvSpPr>
          <p:nvPr>
            <p:ph type="body" sz="quarter" idx="17" hasCustomPrompt="1"/>
          </p:nvPr>
        </p:nvSpPr>
        <p:spPr>
          <a:xfrm>
            <a:off x="3154120"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6" name="Text Placeholder 10">
            <a:extLst>
              <a:ext uri="{FF2B5EF4-FFF2-40B4-BE49-F238E27FC236}">
                <a16:creationId xmlns:a16="http://schemas.microsoft.com/office/drawing/2014/main" id="{AA825916-F570-17B8-0B3F-0C3FC2D74643}"/>
              </a:ext>
            </a:extLst>
          </p:cNvPr>
          <p:cNvSpPr>
            <a:spLocks noGrp="1"/>
          </p:cNvSpPr>
          <p:nvPr>
            <p:ph type="body" sz="quarter" idx="18" hasCustomPrompt="1"/>
          </p:nvPr>
        </p:nvSpPr>
        <p:spPr>
          <a:xfrm>
            <a:off x="5282079"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7" name="Text Placeholder 10">
            <a:extLst>
              <a:ext uri="{FF2B5EF4-FFF2-40B4-BE49-F238E27FC236}">
                <a16:creationId xmlns:a16="http://schemas.microsoft.com/office/drawing/2014/main" id="{936D7BCE-44E5-237E-196D-3CCF2508CE47}"/>
              </a:ext>
            </a:extLst>
          </p:cNvPr>
          <p:cNvSpPr>
            <a:spLocks noGrp="1"/>
          </p:cNvSpPr>
          <p:nvPr>
            <p:ph type="body" sz="quarter" idx="19" hasCustomPrompt="1"/>
          </p:nvPr>
        </p:nvSpPr>
        <p:spPr>
          <a:xfrm>
            <a:off x="7410038"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8" name="Text Placeholder 10">
            <a:extLst>
              <a:ext uri="{FF2B5EF4-FFF2-40B4-BE49-F238E27FC236}">
                <a16:creationId xmlns:a16="http://schemas.microsoft.com/office/drawing/2014/main" id="{FF3883B4-1028-4C70-B921-8FBE334E7F38}"/>
              </a:ext>
            </a:extLst>
          </p:cNvPr>
          <p:cNvSpPr>
            <a:spLocks noGrp="1"/>
          </p:cNvSpPr>
          <p:nvPr>
            <p:ph type="body" sz="quarter" idx="20" hasCustomPrompt="1"/>
          </p:nvPr>
        </p:nvSpPr>
        <p:spPr>
          <a:xfrm>
            <a:off x="9537996"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9" name="Text Placeholder 10">
            <a:extLst>
              <a:ext uri="{FF2B5EF4-FFF2-40B4-BE49-F238E27FC236}">
                <a16:creationId xmlns:a16="http://schemas.microsoft.com/office/drawing/2014/main" id="{2538B7A0-40F3-1C50-E2D0-32A910FA7E69}"/>
              </a:ext>
            </a:extLst>
          </p:cNvPr>
          <p:cNvSpPr>
            <a:spLocks noGrp="1"/>
          </p:cNvSpPr>
          <p:nvPr>
            <p:ph type="body" sz="quarter" idx="21" hasCustomPrompt="1"/>
          </p:nvPr>
        </p:nvSpPr>
        <p:spPr>
          <a:xfrm>
            <a:off x="195581" y="4431347"/>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0" name="Text Placeholder 10">
            <a:extLst>
              <a:ext uri="{FF2B5EF4-FFF2-40B4-BE49-F238E27FC236}">
                <a16:creationId xmlns:a16="http://schemas.microsoft.com/office/drawing/2014/main" id="{E7A61A86-EC14-71A1-4F13-8B5BC4DD2CD7}"/>
              </a:ext>
            </a:extLst>
          </p:cNvPr>
          <p:cNvSpPr>
            <a:spLocks noGrp="1"/>
          </p:cNvSpPr>
          <p:nvPr>
            <p:ph type="body" sz="quarter" idx="22" hasCustomPrompt="1"/>
          </p:nvPr>
        </p:nvSpPr>
        <p:spPr>
          <a:xfrm>
            <a:off x="2338706" y="5667186"/>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3" name="Text Placeholder 10">
            <a:extLst>
              <a:ext uri="{FF2B5EF4-FFF2-40B4-BE49-F238E27FC236}">
                <a16:creationId xmlns:a16="http://schemas.microsoft.com/office/drawing/2014/main" id="{8AB8BDC8-1B18-C92E-002C-8E803D447435}"/>
              </a:ext>
            </a:extLst>
          </p:cNvPr>
          <p:cNvSpPr>
            <a:spLocks noGrp="1"/>
          </p:cNvSpPr>
          <p:nvPr>
            <p:ph type="body" sz="quarter" idx="23" hasCustomPrompt="1"/>
          </p:nvPr>
        </p:nvSpPr>
        <p:spPr>
          <a:xfrm>
            <a:off x="4465161" y="5079585"/>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4" name="Text Placeholder 10">
            <a:extLst>
              <a:ext uri="{FF2B5EF4-FFF2-40B4-BE49-F238E27FC236}">
                <a16:creationId xmlns:a16="http://schemas.microsoft.com/office/drawing/2014/main" id="{33C067A7-180C-CF1A-D355-AD9EFC1F30E3}"/>
              </a:ext>
            </a:extLst>
          </p:cNvPr>
          <p:cNvSpPr>
            <a:spLocks noGrp="1"/>
          </p:cNvSpPr>
          <p:nvPr>
            <p:ph type="body" sz="quarter" idx="24" hasCustomPrompt="1"/>
          </p:nvPr>
        </p:nvSpPr>
        <p:spPr>
          <a:xfrm>
            <a:off x="6531906" y="3583592"/>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5" name="Text Placeholder 10">
            <a:extLst>
              <a:ext uri="{FF2B5EF4-FFF2-40B4-BE49-F238E27FC236}">
                <a16:creationId xmlns:a16="http://schemas.microsoft.com/office/drawing/2014/main" id="{89E3E312-6617-D826-24CF-F63DC3CC30D4}"/>
              </a:ext>
            </a:extLst>
          </p:cNvPr>
          <p:cNvSpPr>
            <a:spLocks noGrp="1"/>
          </p:cNvSpPr>
          <p:nvPr>
            <p:ph type="body" sz="quarter" idx="25" hasCustomPrompt="1"/>
          </p:nvPr>
        </p:nvSpPr>
        <p:spPr>
          <a:xfrm>
            <a:off x="8706265" y="3837782"/>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8" name="Picture Placeholder 27">
            <a:extLst>
              <a:ext uri="{FF2B5EF4-FFF2-40B4-BE49-F238E27FC236}">
                <a16:creationId xmlns:a16="http://schemas.microsoft.com/office/drawing/2014/main" id="{7917E37C-ED1D-4637-B0A8-CAECDD7D93AA}"/>
              </a:ext>
            </a:extLst>
          </p:cNvPr>
          <p:cNvSpPr>
            <a:spLocks noGrp="1"/>
          </p:cNvSpPr>
          <p:nvPr>
            <p:ph type="pic" sz="quarter" idx="26"/>
          </p:nvPr>
        </p:nvSpPr>
        <p:spPr>
          <a:xfrm>
            <a:off x="6606164" y="4551608"/>
            <a:ext cx="4828474" cy="2306392"/>
          </a:xfrm>
        </p:spPr>
        <p:txBody>
          <a:bodyPr/>
          <a:lstStyle>
            <a:lvl1pPr marL="0" indent="0" algn="ctr">
              <a:buNone/>
              <a:defRPr/>
            </a:lvl1pPr>
          </a:lstStyle>
          <a:p>
            <a:endParaRPr lang="en-US"/>
          </a:p>
        </p:txBody>
      </p:sp>
      <p:grpSp>
        <p:nvGrpSpPr>
          <p:cNvPr id="2" name="Group 1">
            <a:extLst>
              <a:ext uri="{FF2B5EF4-FFF2-40B4-BE49-F238E27FC236}">
                <a16:creationId xmlns:a16="http://schemas.microsoft.com/office/drawing/2014/main" id="{47F4481A-F390-506E-4D63-DCAF6A49957F}"/>
              </a:ext>
              <a:ext uri="{C183D7F6-B498-43B3-948B-1728B52AA6E4}">
                <adec:decorative xmlns:adec="http://schemas.microsoft.com/office/drawing/2017/decorative" val="1"/>
              </a:ext>
            </a:extLst>
          </p:cNvPr>
          <p:cNvGrpSpPr/>
          <p:nvPr userDrawn="1"/>
        </p:nvGrpSpPr>
        <p:grpSpPr>
          <a:xfrm>
            <a:off x="700708" y="2352259"/>
            <a:ext cx="10816491" cy="3363296"/>
            <a:chOff x="700708" y="2352259"/>
            <a:chExt cx="10816491" cy="3363296"/>
          </a:xfrm>
        </p:grpSpPr>
        <p:cxnSp>
          <p:nvCxnSpPr>
            <p:cNvPr id="3" name="Straight Connector 2">
              <a:extLst>
                <a:ext uri="{FF2B5EF4-FFF2-40B4-BE49-F238E27FC236}">
                  <a16:creationId xmlns:a16="http://schemas.microsoft.com/office/drawing/2014/main" id="{7C823AA8-87A2-6001-8638-F343F400A907}"/>
                </a:ext>
              </a:extLst>
            </p:cNvPr>
            <p:cNvCxnSpPr/>
            <p:nvPr/>
          </p:nvCxnSpPr>
          <p:spPr>
            <a:xfrm flipV="1">
              <a:off x="774192" y="2451652"/>
              <a:ext cx="10643616"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D0F530E-03E0-7D35-0708-C47F20465254}"/>
                </a:ext>
              </a:extLst>
            </p:cNvPr>
            <p:cNvSpPr/>
            <p:nvPr/>
          </p:nvSpPr>
          <p:spPr>
            <a:xfrm>
              <a:off x="700708" y="2355117"/>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5A788A8-1C4E-8BDE-6C51-E311BF3124E3}"/>
                </a:ext>
              </a:extLst>
            </p:cNvPr>
            <p:cNvSpPr/>
            <p:nvPr/>
          </p:nvSpPr>
          <p:spPr>
            <a:xfrm>
              <a:off x="11318416" y="2352259"/>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1C1373-9DDB-2372-515C-67A4497F18F3}"/>
                </a:ext>
              </a:extLst>
            </p:cNvPr>
            <p:cNvSpPr/>
            <p:nvPr/>
          </p:nvSpPr>
          <p:spPr>
            <a:xfrm>
              <a:off x="2824250" y="2360833"/>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60ED27-416C-9721-BEEA-92FC9C6AFE0E}"/>
                </a:ext>
              </a:extLst>
            </p:cNvPr>
            <p:cNvSpPr/>
            <p:nvPr/>
          </p:nvSpPr>
          <p:spPr>
            <a:xfrm>
              <a:off x="7071334" y="2366548"/>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F3DAA4-1C0B-AB02-F0B7-AB04EEC80102}"/>
                </a:ext>
              </a:extLst>
            </p:cNvPr>
            <p:cNvSpPr/>
            <p:nvPr/>
          </p:nvSpPr>
          <p:spPr>
            <a:xfrm>
              <a:off x="9194876" y="2357975"/>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A6169A7-8DDB-F115-7D7E-F3F5AE9B0DE0}"/>
                </a:ext>
              </a:extLst>
            </p:cNvPr>
            <p:cNvCxnSpPr>
              <a:cxnSpLocks/>
            </p:cNvCxnSpPr>
            <p:nvPr/>
          </p:nvCxnSpPr>
          <p:spPr>
            <a:xfrm flipH="1">
              <a:off x="799303" y="2451650"/>
              <a:ext cx="1592" cy="18389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D69B09-D0BB-952F-77DD-FCCA81D1923E}"/>
                </a:ext>
              </a:extLst>
            </p:cNvPr>
            <p:cNvCxnSpPr>
              <a:cxnSpLocks/>
            </p:cNvCxnSpPr>
            <p:nvPr/>
          </p:nvCxnSpPr>
          <p:spPr>
            <a:xfrm flipH="1">
              <a:off x="2921650" y="2528842"/>
              <a:ext cx="1592" cy="29848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322965-77FF-0956-83EE-ADA9AFCC2F19}"/>
                </a:ext>
              </a:extLst>
            </p:cNvPr>
            <p:cNvCxnSpPr>
              <a:cxnSpLocks/>
            </p:cNvCxnSpPr>
            <p:nvPr/>
          </p:nvCxnSpPr>
          <p:spPr>
            <a:xfrm>
              <a:off x="7166344" y="2496185"/>
              <a:ext cx="0" cy="93281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D744AE-A2B8-150A-697C-7B187BF232E9}"/>
                </a:ext>
              </a:extLst>
            </p:cNvPr>
            <p:cNvCxnSpPr>
              <a:cxnSpLocks/>
            </p:cNvCxnSpPr>
            <p:nvPr/>
          </p:nvCxnSpPr>
          <p:spPr>
            <a:xfrm>
              <a:off x="9287099" y="2447199"/>
              <a:ext cx="2067" cy="12267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3F6EBDE-BEBF-BD05-1C3E-6D9CC3A8AA09}"/>
                </a:ext>
              </a:extLst>
            </p:cNvPr>
            <p:cNvSpPr/>
            <p:nvPr/>
          </p:nvSpPr>
          <p:spPr>
            <a:xfrm>
              <a:off x="704140" y="4297941"/>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35038F8-201A-2CE5-4F96-F5D0E07662F3}"/>
                </a:ext>
              </a:extLst>
            </p:cNvPr>
            <p:cNvSpPr/>
            <p:nvPr/>
          </p:nvSpPr>
          <p:spPr>
            <a:xfrm>
              <a:off x="2817657" y="5516772"/>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152144A-0227-81C8-5EB0-4217CF1CEEE7}"/>
                </a:ext>
              </a:extLst>
            </p:cNvPr>
            <p:cNvSpPr/>
            <p:nvPr/>
          </p:nvSpPr>
          <p:spPr>
            <a:xfrm>
              <a:off x="7066553" y="3435384"/>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30680FA-8F0F-C8F7-B721-95071536CA7B}"/>
                </a:ext>
              </a:extLst>
            </p:cNvPr>
            <p:cNvSpPr/>
            <p:nvPr/>
          </p:nvSpPr>
          <p:spPr>
            <a:xfrm>
              <a:off x="9194875" y="3679366"/>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0A1FBC1-3297-E024-39A0-EAA69D56BF0E}"/>
                </a:ext>
              </a:extLst>
            </p:cNvPr>
            <p:cNvSpPr/>
            <p:nvPr/>
          </p:nvSpPr>
          <p:spPr>
            <a:xfrm>
              <a:off x="4947792" y="2363691"/>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BE65DC2-ECCC-4D86-835A-D8496935F50C}"/>
                </a:ext>
              </a:extLst>
            </p:cNvPr>
            <p:cNvCxnSpPr>
              <a:cxnSpLocks/>
              <a:stCxn id="35" idx="4"/>
            </p:cNvCxnSpPr>
            <p:nvPr/>
          </p:nvCxnSpPr>
          <p:spPr>
            <a:xfrm flipH="1">
              <a:off x="5043997" y="2562474"/>
              <a:ext cx="3187" cy="23485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877BD28-BE76-FA51-3EE0-19344A0C1BDE}"/>
                </a:ext>
              </a:extLst>
            </p:cNvPr>
            <p:cNvSpPr/>
            <p:nvPr/>
          </p:nvSpPr>
          <p:spPr>
            <a:xfrm>
              <a:off x="4944605" y="4911060"/>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3536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34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8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75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924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915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5/6/2026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797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5/6/2026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9743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468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5/6/2026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0159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ass.gov/charlesrivertaskforce" TargetMode="External"/><Relationship Id="rId2" Type="http://schemas.openxmlformats.org/officeDocument/2006/relationships/hyperlink" Target="mailto:charlesrivertaskforce@mass.gov"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mapc.az1.qualtrics.com/jfe/form/SV_6L3ME8i3JSpRJs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udget.digital.mass.gov/summary/fy25/outside-section/section-205-charles-river-task-force-on-equitable-river-acces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4489-4B64-FD82-E0AB-95CAC0728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5325D-C86A-0380-8FEA-26DDB1F4D0BC}"/>
              </a:ext>
            </a:extLst>
          </p:cNvPr>
          <p:cNvSpPr>
            <a:spLocks noGrp="1"/>
          </p:cNvSpPr>
          <p:nvPr>
            <p:ph type="title"/>
          </p:nvPr>
        </p:nvSpPr>
        <p:spPr/>
        <p:txBody>
          <a:bodyPr>
            <a:normAutofit/>
          </a:bodyPr>
          <a:lstStyle/>
          <a:p>
            <a:r>
              <a:rPr lang="en-US" dirty="0">
                <a:latin typeface="Aptos Display"/>
                <a:ea typeface="Calibri Light"/>
                <a:cs typeface="Calibri Light"/>
              </a:rPr>
              <a:t>Interpretation Logistics</a:t>
            </a:r>
            <a:endParaRPr lang="en-US" dirty="0"/>
          </a:p>
        </p:txBody>
      </p:sp>
      <p:sp>
        <p:nvSpPr>
          <p:cNvPr id="3" name="Content Placeholder 2">
            <a:extLst>
              <a:ext uri="{FF2B5EF4-FFF2-40B4-BE49-F238E27FC236}">
                <a16:creationId xmlns:a16="http://schemas.microsoft.com/office/drawing/2014/main" id="{BC1572BA-D598-50DE-7D74-DDB10DB9263C}"/>
              </a:ext>
            </a:extLst>
          </p:cNvPr>
          <p:cNvSpPr>
            <a:spLocks noGrp="1"/>
          </p:cNvSpPr>
          <p:nvPr>
            <p:ph idx="1"/>
          </p:nvPr>
        </p:nvSpPr>
        <p:spPr>
          <a:xfrm>
            <a:off x="1051788" y="2271252"/>
            <a:ext cx="10786280" cy="3872851"/>
          </a:xfrm>
        </p:spPr>
        <p:txBody>
          <a:bodyPr vert="horz" lIns="0" tIns="45720" rIns="0" bIns="45720" rtlCol="0" anchor="t">
            <a:noAutofit/>
          </a:bodyPr>
          <a:lstStyle/>
          <a:p>
            <a:pPr marL="457200" indent="-457200">
              <a:lnSpc>
                <a:spcPct val="100000"/>
              </a:lnSpc>
              <a:spcBef>
                <a:spcPts val="600"/>
              </a:spcBef>
              <a:spcAft>
                <a:spcPts val="600"/>
              </a:spcAft>
              <a:buClr>
                <a:srgbClr val="004B24"/>
              </a:buClr>
              <a:buSzTx/>
              <a:buFont typeface="Wingdings" panose="05000000000000000000" pitchFamily="2" charset="2"/>
              <a:buChar char="§"/>
            </a:pPr>
            <a:r>
              <a:rPr lang="en-US" sz="2400">
                <a:solidFill>
                  <a:schemeClr val="tx1"/>
                </a:solidFill>
                <a:latin typeface="Arial"/>
                <a:ea typeface="Calibri"/>
                <a:cs typeface="Calibri"/>
              </a:rPr>
              <a:t>Language Interpretation is being offered in: ASL, Spanish, Brazilian Portuguese, Haitian Creole, Mandarin, Cantonese, Arabic and Amharic.</a:t>
            </a: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rgbClr val="000000"/>
                </a:solidFill>
                <a:latin typeface="Arial"/>
                <a:ea typeface="Calibri"/>
                <a:cs typeface="Calibri"/>
              </a:rPr>
              <a:t>To participate in your desired language, please visit the interpretation table for a receiver in your language of choice.</a:t>
            </a: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rgbClr val="000000"/>
                </a:solidFill>
                <a:latin typeface="Arial"/>
                <a:ea typeface="Calibri"/>
                <a:cs typeface="Calibri"/>
              </a:rPr>
              <a:t>Please speak slowly to accommodate the interpreters.</a:t>
            </a:r>
            <a:endParaRPr lang="en-US" sz="2400">
              <a:latin typeface="Arial"/>
            </a:endParaRPr>
          </a:p>
          <a:p>
            <a:pPr marL="457200" lvl="1" indent="-457200">
              <a:lnSpc>
                <a:spcPct val="100000"/>
              </a:lnSpc>
              <a:spcBef>
                <a:spcPts val="600"/>
              </a:spcBef>
              <a:spcAft>
                <a:spcPts val="600"/>
              </a:spcAft>
              <a:buClr>
                <a:srgbClr val="99CB38"/>
              </a:buClr>
              <a:buFont typeface="Wingdings" panose="05000000000000000000" pitchFamily="2" charset="2"/>
              <a:buChar char="§"/>
            </a:pPr>
            <a:endParaRPr lang="en-US" sz="2400">
              <a:solidFill>
                <a:srgbClr val="FF0000"/>
              </a:solidFill>
              <a:highlight>
                <a:srgbClr val="FFFF00"/>
              </a:highlight>
              <a:latin typeface="Aptos Narrow" panose="020B0004020202020204" pitchFamily="34" charset="0"/>
              <a:ea typeface="Calibri"/>
              <a:cs typeface="Calibri"/>
            </a:endParaRPr>
          </a:p>
        </p:txBody>
      </p:sp>
      <p:pic>
        <p:nvPicPr>
          <p:cNvPr id="4" name="Picture 3" descr="How to Use Language Interpretation in Zoom Meetings | Notta">
            <a:extLst>
              <a:ext uri="{FF2B5EF4-FFF2-40B4-BE49-F238E27FC236}">
                <a16:creationId xmlns:a16="http://schemas.microsoft.com/office/drawing/2014/main" id="{6A41E644-DE47-8E50-4FAB-93B11643B561}"/>
              </a:ext>
            </a:extLst>
          </p:cNvPr>
          <p:cNvPicPr>
            <a:picLocks noChangeAspect="1"/>
          </p:cNvPicPr>
          <p:nvPr/>
        </p:nvPicPr>
        <p:blipFill>
          <a:blip r:embed="rId2"/>
          <a:srcRect l="63460" t="77709" r="13634" b="962"/>
          <a:stretch>
            <a:fillRect/>
          </a:stretch>
        </p:blipFill>
        <p:spPr>
          <a:xfrm>
            <a:off x="12852222" y="14288866"/>
            <a:ext cx="628369" cy="276428"/>
          </a:xfrm>
          <a:prstGeom prst="rect">
            <a:avLst/>
          </a:prstGeom>
        </p:spPr>
      </p:pic>
    </p:spTree>
    <p:extLst>
      <p:ext uri="{BB962C8B-B14F-4D97-AF65-F5344CB8AC3E}">
        <p14:creationId xmlns:p14="http://schemas.microsoft.com/office/powerpoint/2010/main" val="127049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83668-3465-85E0-60AC-969A7A3C6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9D7EB-14C9-A80B-1015-3099F891543B}"/>
              </a:ext>
            </a:extLst>
          </p:cNvPr>
          <p:cNvSpPr>
            <a:spLocks noGrp="1"/>
          </p:cNvSpPr>
          <p:nvPr>
            <p:ph type="title"/>
          </p:nvPr>
        </p:nvSpPr>
        <p:spPr>
          <a:xfrm>
            <a:off x="778833" y="286603"/>
            <a:ext cx="10376847" cy="794265"/>
          </a:xfrm>
        </p:spPr>
        <p:txBody>
          <a:bodyPr>
            <a:normAutofit/>
          </a:bodyPr>
          <a:lstStyle/>
          <a:p>
            <a:r>
              <a:rPr lang="en-US">
                <a:latin typeface="Aptos Display"/>
              </a:rPr>
              <a:t>Project Timeline</a:t>
            </a:r>
          </a:p>
        </p:txBody>
      </p:sp>
      <p:sp>
        <p:nvSpPr>
          <p:cNvPr id="6" name="Text Placeholder 2">
            <a:extLst>
              <a:ext uri="{FF2B5EF4-FFF2-40B4-BE49-F238E27FC236}">
                <a16:creationId xmlns:a16="http://schemas.microsoft.com/office/drawing/2014/main" id="{366C7A25-126E-0304-6B43-2BEA4802EC60}"/>
              </a:ext>
            </a:extLst>
          </p:cNvPr>
          <p:cNvSpPr>
            <a:spLocks noGrp="1"/>
          </p:cNvSpPr>
          <p:nvPr/>
        </p:nvSpPr>
        <p:spPr>
          <a:xfrm>
            <a:off x="904484" y="1181873"/>
            <a:ext cx="2729035" cy="1154112"/>
          </a:xfrm>
          <a:prstGeom prst="rect">
            <a:avLst/>
          </a:prstGeom>
          <a:solidFill>
            <a:srgbClr val="004B24"/>
          </a:solidFill>
        </p:spPr>
        <p:txBody>
          <a:bodyPr vert="horz" lIns="320040" tIns="457200" rIns="0" bIns="45720" rtlCol="0" anchor="b">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200" b="0" kern="1200">
                <a:solidFill>
                  <a:schemeClr val="accent1">
                    <a:lumMod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1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1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a:solidFill>
                  <a:schemeClr val="bg1"/>
                </a:solidFill>
                <a:latin typeface="Aptos ExtraBold"/>
              </a:rPr>
              <a:t>Initial Steps &amp; </a:t>
            </a:r>
            <a:br>
              <a:rPr lang="en-US" sz="2200">
                <a:latin typeface="Aptos ExtraBold" panose="020B0004020202020204" pitchFamily="34" charset="0"/>
              </a:rPr>
            </a:br>
            <a:r>
              <a:rPr lang="en-US" sz="2200">
                <a:solidFill>
                  <a:schemeClr val="bg1"/>
                </a:solidFill>
                <a:latin typeface="Aptos ExtraBold"/>
              </a:rPr>
              <a:t>Engagement Preparation</a:t>
            </a:r>
          </a:p>
        </p:txBody>
      </p:sp>
      <p:sp>
        <p:nvSpPr>
          <p:cNvPr id="7" name="Text Placeholder 3">
            <a:extLst>
              <a:ext uri="{FF2B5EF4-FFF2-40B4-BE49-F238E27FC236}">
                <a16:creationId xmlns:a16="http://schemas.microsoft.com/office/drawing/2014/main" id="{215E64D6-8891-CA26-9B07-F769CCD3A6E4}"/>
              </a:ext>
            </a:extLst>
          </p:cNvPr>
          <p:cNvSpPr>
            <a:spLocks noGrp="1"/>
          </p:cNvSpPr>
          <p:nvPr/>
        </p:nvSpPr>
        <p:spPr>
          <a:xfrm>
            <a:off x="3737610" y="1181873"/>
            <a:ext cx="4532630" cy="1154112"/>
          </a:xfrm>
          <a:prstGeom prst="rect">
            <a:avLst/>
          </a:prstGeom>
          <a:solidFill>
            <a:srgbClr val="004B24"/>
          </a:solidFill>
        </p:spPr>
        <p:txBody>
          <a:bodyPr vert="horz" lIns="32004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200" b="0" kern="1200">
                <a:solidFill>
                  <a:schemeClr val="accent1">
                    <a:lumMod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1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1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a:solidFill>
                  <a:schemeClr val="bg1"/>
                </a:solidFill>
                <a:latin typeface="Aptos ExtraBold"/>
              </a:rPr>
              <a:t>Outreach and Engagement</a:t>
            </a:r>
          </a:p>
        </p:txBody>
      </p:sp>
      <p:sp>
        <p:nvSpPr>
          <p:cNvPr id="8" name="Text Placeholder 4">
            <a:extLst>
              <a:ext uri="{FF2B5EF4-FFF2-40B4-BE49-F238E27FC236}">
                <a16:creationId xmlns:a16="http://schemas.microsoft.com/office/drawing/2014/main" id="{FCDB86B3-DECF-9B02-5D84-B0EDEC4BB96F}"/>
              </a:ext>
            </a:extLst>
          </p:cNvPr>
          <p:cNvSpPr>
            <a:spLocks noGrp="1"/>
          </p:cNvSpPr>
          <p:nvPr/>
        </p:nvSpPr>
        <p:spPr>
          <a:xfrm>
            <a:off x="8350250" y="1181873"/>
            <a:ext cx="3084388" cy="1154112"/>
          </a:xfrm>
          <a:prstGeom prst="rect">
            <a:avLst/>
          </a:prstGeom>
          <a:solidFill>
            <a:srgbClr val="004B24"/>
          </a:solidFill>
        </p:spPr>
        <p:txBody>
          <a:bodyPr vert="horz" lIns="320040" tIns="457200" rIns="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200" b="0" kern="1200">
                <a:solidFill>
                  <a:schemeClr val="accent1">
                    <a:lumMod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1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1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a:solidFill>
                  <a:schemeClr val="bg1"/>
                </a:solidFill>
                <a:latin typeface="Aptos ExtraBold"/>
              </a:rPr>
              <a:t>Development of Recommendations</a:t>
            </a:r>
          </a:p>
          <a:p>
            <a:endParaRPr lang="en-US" sz="2000">
              <a:latin typeface="Aptos ExtraBold" panose="020B0004020202020204" pitchFamily="34" charset="0"/>
            </a:endParaRPr>
          </a:p>
        </p:txBody>
      </p:sp>
      <p:sp>
        <p:nvSpPr>
          <p:cNvPr id="9" name="Text Placeholder 8">
            <a:extLst>
              <a:ext uri="{FF2B5EF4-FFF2-40B4-BE49-F238E27FC236}">
                <a16:creationId xmlns:a16="http://schemas.microsoft.com/office/drawing/2014/main" id="{C3809DEE-8EEA-C632-F478-3BF9033CA875}"/>
              </a:ext>
            </a:extLst>
          </p:cNvPr>
          <p:cNvSpPr>
            <a:spLocks noGrp="1"/>
          </p:cNvSpPr>
          <p:nvPr/>
        </p:nvSpPr>
        <p:spPr>
          <a:xfrm>
            <a:off x="908643" y="2406816"/>
            <a:ext cx="1843406" cy="2616906"/>
          </a:xfrm>
          <a:prstGeom prst="rect">
            <a:avLst/>
          </a:prstGeom>
        </p:spPr>
        <p:txBody>
          <a:bodyPr vert="horz" lIns="0" tIns="45720" rIns="0" bIns="45720" rtlCol="0" anchor="t">
            <a:noAutofit/>
          </a:bodyPr>
          <a:lstStyle>
            <a:lvl1pPr marL="0" indent="0" algn="l" defTabSz="914400" rtl="0" eaLnBrk="1" latinLnBrk="0" hangingPunct="1">
              <a:lnSpc>
                <a:spcPts val="1500"/>
              </a:lnSpc>
              <a:spcBef>
                <a:spcPts val="0"/>
              </a:spcBef>
              <a:spcAft>
                <a:spcPts val="200"/>
              </a:spcAft>
              <a:buClr>
                <a:schemeClr val="accent1"/>
              </a:buClr>
              <a:buSzPct val="100000"/>
              <a:buFont typeface="Calibri" panose="020F0502020204030204" pitchFamily="34" charset="0"/>
              <a:buNone/>
              <a:defRPr sz="1200" b="0" kern="1200" spc="0"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Aft>
                <a:spcPts val="0"/>
              </a:spcAft>
              <a:buClr>
                <a:srgbClr val="99CB38"/>
              </a:buClr>
              <a:buSzPct val="100000"/>
              <a:buFont typeface="Calibri" panose="020F0502020204030204" pitchFamily="34" charset="0"/>
              <a:buNone/>
              <a:tabLst/>
              <a:defRPr/>
            </a:pPr>
            <a:r>
              <a:rPr kumimoji="0" lang="en-US" sz="2400" b="1" i="0" u="none" strike="noStrike" kern="1200" cap="none" spc="0" normalizeH="0" baseline="0" noProof="0">
                <a:ln>
                  <a:noFill/>
                </a:ln>
                <a:solidFill>
                  <a:srgbClr val="455F51"/>
                </a:solidFill>
                <a:effectLst/>
                <a:uLnTx/>
                <a:uFillTx/>
                <a:latin typeface="Aptos Narrow"/>
                <a:ea typeface="+mn-ea"/>
                <a:cs typeface="+mn-cs"/>
              </a:rPr>
              <a:t>July - August</a:t>
            </a:r>
            <a:endParaRPr lang="en-US" sz="2400" b="1" i="0" u="none" strike="noStrike" kern="1200" cap="none" spc="0" normalizeH="0" baseline="0" noProof="0">
              <a:ln>
                <a:noFill/>
              </a:ln>
              <a:solidFill>
                <a:srgbClr val="455F51"/>
              </a:solidFill>
              <a:effectLst/>
              <a:uLnTx/>
              <a:uFillTx/>
              <a:latin typeface="Aptos Narrow" panose="020B0004020202020204" pitchFamily="34" charset="0"/>
            </a:endParaRPr>
          </a:p>
          <a:p>
            <a:pPr>
              <a:lnSpc>
                <a:spcPct val="100000"/>
              </a:lnSpc>
              <a:spcAft>
                <a:spcPts val="0"/>
              </a:spcAft>
            </a:pPr>
            <a:endParaRPr lang="en-US" sz="2000">
              <a:latin typeface="Aptos"/>
            </a:endParaRPr>
          </a:p>
          <a:p>
            <a:pPr marL="171450">
              <a:lnSpc>
                <a:spcPct val="100000"/>
              </a:lnSpc>
              <a:spcAft>
                <a:spcPts val="0"/>
              </a:spcAft>
              <a:buClr>
                <a:srgbClr val="004B24"/>
              </a:buClr>
              <a:buFont typeface="Wingdings" panose="05000000000000000000" pitchFamily="2" charset="2"/>
              <a:buChar char="§"/>
            </a:pPr>
            <a:r>
              <a:rPr lang="en-US" sz="1800">
                <a:latin typeface="Aptos"/>
              </a:rPr>
              <a:t>Task Force formation</a:t>
            </a:r>
          </a:p>
          <a:p>
            <a:pPr marL="171450">
              <a:lnSpc>
                <a:spcPct val="100000"/>
              </a:lnSpc>
              <a:spcAft>
                <a:spcPts val="0"/>
              </a:spcAft>
              <a:buClr>
                <a:srgbClr val="004B24"/>
              </a:buClr>
              <a:buFont typeface="Wingdings" panose="05000000000000000000" pitchFamily="2" charset="2"/>
              <a:buChar char="§"/>
            </a:pPr>
            <a:r>
              <a:rPr lang="en-US" sz="1800">
                <a:latin typeface="Aptos"/>
              </a:rPr>
              <a:t>Informational meetings</a:t>
            </a:r>
            <a:endParaRPr lang="en-US" sz="1800">
              <a:latin typeface="Aptos"/>
              <a:ea typeface="Calibri"/>
              <a:cs typeface="Calibri"/>
            </a:endParaRPr>
          </a:p>
          <a:p>
            <a:pPr marL="171450">
              <a:lnSpc>
                <a:spcPct val="100000"/>
              </a:lnSpc>
              <a:spcAft>
                <a:spcPts val="0"/>
              </a:spcAft>
              <a:buClr>
                <a:srgbClr val="004B24"/>
              </a:buClr>
              <a:buFont typeface="Wingdings" panose="05000000000000000000" pitchFamily="2" charset="2"/>
              <a:buChar char="§"/>
            </a:pPr>
            <a:r>
              <a:rPr lang="en-US" sz="1800">
                <a:latin typeface="Aptos"/>
              </a:rPr>
              <a:t>Preliminary stakeholder mapping</a:t>
            </a:r>
          </a:p>
          <a:p>
            <a:pPr marL="171450">
              <a:lnSpc>
                <a:spcPct val="100000"/>
              </a:lnSpc>
              <a:spcAft>
                <a:spcPts val="0"/>
              </a:spcAft>
              <a:buClr>
                <a:srgbClr val="004B24"/>
              </a:buClr>
              <a:buFont typeface="Wingdings" panose="05000000000000000000" pitchFamily="2" charset="2"/>
              <a:buChar char="§"/>
            </a:pPr>
            <a:endParaRPr lang="en-US" sz="1800">
              <a:latin typeface="Aptos Narrow"/>
              <a:ea typeface="+mn-lt"/>
              <a:cs typeface="+mn-lt"/>
            </a:endParaRPr>
          </a:p>
        </p:txBody>
      </p:sp>
      <p:sp>
        <p:nvSpPr>
          <p:cNvPr id="10" name="Text Placeholder 27" descr="-Task Force meeting #2 &#10;(9/12)&#10;-Develop a Community Engagement Strategy&#10;-Develop the structure and content for the public hearings&#10;">
            <a:extLst>
              <a:ext uri="{FF2B5EF4-FFF2-40B4-BE49-F238E27FC236}">
                <a16:creationId xmlns:a16="http://schemas.microsoft.com/office/drawing/2014/main" id="{DE271D21-41F7-DD0C-5E82-DB3C73F55435}"/>
              </a:ext>
            </a:extLst>
          </p:cNvPr>
          <p:cNvSpPr txBox="1">
            <a:spLocks/>
          </p:cNvSpPr>
          <p:nvPr/>
        </p:nvSpPr>
        <p:spPr>
          <a:xfrm>
            <a:off x="3740479" y="2406348"/>
            <a:ext cx="4770498" cy="3548721"/>
          </a:xfrm>
          <a:prstGeom prst="rect">
            <a:avLst/>
          </a:prstGeom>
          <a:solidFill>
            <a:schemeClr val="bg1"/>
          </a:solidFill>
        </p:spPr>
        <p:txBody>
          <a:bodyPr vert="horz" lIns="0" tIns="45720" rIns="0" bIns="45720" rtlCol="0" anchor="t">
            <a:noAutofit/>
          </a:bodyPr>
          <a:lstStyle>
            <a:defPPr>
              <a:defRPr lang="en-US"/>
            </a:defPPr>
            <a:lvl1pPr marL="0" indent="0" algn="l" defTabSz="914400" rtl="0" eaLnBrk="1" latinLnBrk="0" hangingPunct="1">
              <a:lnSpc>
                <a:spcPts val="1500"/>
              </a:lnSpc>
              <a:spcBef>
                <a:spcPts val="0"/>
              </a:spcBef>
              <a:spcAft>
                <a:spcPts val="200"/>
              </a:spcAft>
              <a:buClr>
                <a:schemeClr val="accent1"/>
              </a:buClr>
              <a:buSzPct val="100000"/>
              <a:buFont typeface="Calibri" panose="020F0502020204030204" pitchFamily="34" charset="0"/>
              <a:buNone/>
              <a:defRPr sz="1200" b="0" kern="1200" spc="0"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defTabSz="914400" rtl="0" eaLnBrk="1" fontAlgn="auto" latinLnBrk="0" hangingPunct="1">
              <a:lnSpc>
                <a:spcPct val="100000"/>
              </a:lnSpc>
              <a:spcAft>
                <a:spcPts val="0"/>
              </a:spcAft>
              <a:buClr>
                <a:srgbClr val="99CB38"/>
              </a:buClr>
              <a:buSzPct val="100000"/>
              <a:buFont typeface="Calibri" panose="020F0502020204030204" pitchFamily="34" charset="0"/>
              <a:buNone/>
              <a:tabLst/>
              <a:defRPr/>
            </a:pPr>
            <a:r>
              <a:rPr kumimoji="0" lang="en-US" sz="2400" b="1" i="0" u="none" strike="noStrike" kern="1200" cap="none" spc="0" normalizeH="0" baseline="0" noProof="0">
                <a:ln>
                  <a:noFill/>
                </a:ln>
                <a:solidFill>
                  <a:srgbClr val="455F51"/>
                </a:solidFill>
                <a:effectLst/>
                <a:uLnTx/>
                <a:uFillTx/>
                <a:latin typeface="Aptos Narrow"/>
                <a:ea typeface="+mn-ea"/>
                <a:cs typeface="+mn-cs"/>
              </a:rPr>
              <a:t>September 2025 – May 2026</a:t>
            </a:r>
            <a:endParaRPr lang="en-US" sz="2400" b="1" i="0" u="none" strike="noStrike" kern="1200" cap="none" spc="0" normalizeH="0" baseline="0" noProof="0">
              <a:ln>
                <a:noFill/>
              </a:ln>
              <a:solidFill>
                <a:srgbClr val="455F51"/>
              </a:solidFill>
              <a:effectLst/>
              <a:uLnTx/>
              <a:uFillTx/>
              <a:latin typeface="Aptos Narrow" panose="020B0004020202020204" pitchFamily="34" charset="0"/>
            </a:endParaRPr>
          </a:p>
          <a:p>
            <a:pPr marL="171450">
              <a:lnSpc>
                <a:spcPct val="100000"/>
              </a:lnSpc>
              <a:spcAft>
                <a:spcPts val="0"/>
              </a:spcAft>
              <a:buClr>
                <a:srgbClr val="004B24"/>
              </a:buClr>
            </a:pPr>
            <a:endParaRPr lang="en-US" sz="2000">
              <a:latin typeface="Aptos"/>
            </a:endParaRPr>
          </a:p>
          <a:p>
            <a:pPr marL="171450">
              <a:lnSpc>
                <a:spcPct val="100000"/>
              </a:lnSpc>
              <a:spcAft>
                <a:spcPts val="0"/>
              </a:spcAft>
              <a:buClr>
                <a:srgbClr val="004B24"/>
              </a:buClr>
              <a:buFont typeface="Wingdings" panose="05000000000000000000" pitchFamily="2" charset="2"/>
              <a:buChar char="§"/>
            </a:pPr>
            <a:r>
              <a:rPr lang="en-US" sz="1800">
                <a:latin typeface="Aptos"/>
              </a:rPr>
              <a:t>Task Force Meetings (monthly) </a:t>
            </a:r>
            <a:endParaRPr lang="en-US" sz="1800">
              <a:ea typeface="Calibri"/>
              <a:cs typeface="Calibri"/>
            </a:endParaRPr>
          </a:p>
          <a:p>
            <a:pPr marL="171450">
              <a:lnSpc>
                <a:spcPct val="100000"/>
              </a:lnSpc>
              <a:spcAft>
                <a:spcPts val="0"/>
              </a:spcAft>
              <a:buClr>
                <a:srgbClr val="004B24"/>
              </a:buClr>
              <a:buFont typeface="Wingdings" panose="05000000000000000000" pitchFamily="2" charset="2"/>
              <a:buChar char="§"/>
            </a:pPr>
            <a:r>
              <a:rPr lang="en-US" sz="1800">
                <a:latin typeface="Aptos"/>
              </a:rPr>
              <a:t>Fall 2025 engagement activities</a:t>
            </a:r>
          </a:p>
          <a:p>
            <a:pPr marL="628650" lvl="1">
              <a:lnSpc>
                <a:spcPct val="100000"/>
              </a:lnSpc>
              <a:spcBef>
                <a:spcPts val="0"/>
              </a:spcBef>
              <a:spcAft>
                <a:spcPts val="0"/>
              </a:spcAft>
              <a:buClr>
                <a:srgbClr val="004B24"/>
              </a:buClr>
              <a:buFont typeface="Wingdings" panose="05000000000000000000" pitchFamily="2" charset="2"/>
              <a:buChar char="§"/>
            </a:pPr>
            <a:r>
              <a:rPr lang="en-US" sz="1600">
                <a:latin typeface="Aptos"/>
              </a:rPr>
              <a:t>Door knocking, interviews, focus group</a:t>
            </a:r>
          </a:p>
          <a:p>
            <a:pPr marL="628650" lvl="1">
              <a:lnSpc>
                <a:spcPct val="100000"/>
              </a:lnSpc>
              <a:spcBef>
                <a:spcPts val="0"/>
              </a:spcBef>
              <a:spcAft>
                <a:spcPts val="0"/>
              </a:spcAft>
              <a:buClr>
                <a:srgbClr val="004B24"/>
              </a:buClr>
              <a:buFont typeface="Wingdings" panose="05000000000000000000" pitchFamily="2" charset="2"/>
              <a:buChar char="§"/>
            </a:pPr>
            <a:r>
              <a:rPr lang="en-US" sz="1600">
                <a:latin typeface="Aptos"/>
              </a:rPr>
              <a:t>2 public hearings (November 10 &amp; 17)</a:t>
            </a:r>
          </a:p>
          <a:p>
            <a:pPr marL="171450">
              <a:lnSpc>
                <a:spcPct val="100000"/>
              </a:lnSpc>
              <a:spcAft>
                <a:spcPts val="0"/>
              </a:spcAft>
              <a:buClr>
                <a:srgbClr val="004B24"/>
              </a:buClr>
              <a:buFont typeface="Wingdings" panose="05000000000000000000" pitchFamily="2" charset="2"/>
              <a:buChar char="§"/>
            </a:pPr>
            <a:r>
              <a:rPr lang="en-US" sz="1800">
                <a:latin typeface="Aptos"/>
              </a:rPr>
              <a:t>Synthesize key themes and input received from Fall engagement to begin developing draft recommendations </a:t>
            </a:r>
          </a:p>
          <a:p>
            <a:pPr marL="171450">
              <a:lnSpc>
                <a:spcPct val="100000"/>
              </a:lnSpc>
              <a:spcAft>
                <a:spcPts val="0"/>
              </a:spcAft>
              <a:buClr>
                <a:srgbClr val="004B24"/>
              </a:buClr>
              <a:buFont typeface="Wingdings" panose="05000000000000000000" pitchFamily="2" charset="2"/>
              <a:buChar char="§"/>
            </a:pPr>
            <a:r>
              <a:rPr lang="en-US" sz="1800">
                <a:latin typeface="Aptos"/>
              </a:rPr>
              <a:t>Spring 2026 engagement activities </a:t>
            </a:r>
          </a:p>
          <a:p>
            <a:pPr marL="628650" lvl="1">
              <a:lnSpc>
                <a:spcPct val="100000"/>
              </a:lnSpc>
              <a:spcBef>
                <a:spcPts val="0"/>
              </a:spcBef>
              <a:spcAft>
                <a:spcPts val="0"/>
              </a:spcAft>
              <a:buClr>
                <a:srgbClr val="004B24"/>
              </a:buClr>
              <a:buFont typeface="Wingdings" panose="05000000000000000000" pitchFamily="2" charset="2"/>
              <a:buChar char="§"/>
            </a:pPr>
            <a:r>
              <a:rPr lang="en-US" sz="1600">
                <a:latin typeface="Aptos"/>
              </a:rPr>
              <a:t>Focus groups at CHA and Senior Center</a:t>
            </a:r>
          </a:p>
          <a:p>
            <a:pPr marL="628650" lvl="1">
              <a:lnSpc>
                <a:spcPct val="100000"/>
              </a:lnSpc>
              <a:spcBef>
                <a:spcPts val="0"/>
              </a:spcBef>
              <a:spcAft>
                <a:spcPts val="0"/>
              </a:spcAft>
              <a:buClr>
                <a:srgbClr val="004B24"/>
              </a:buClr>
              <a:buFont typeface="Wingdings" panose="05000000000000000000" pitchFamily="2" charset="2"/>
              <a:buChar char="§"/>
            </a:pPr>
            <a:r>
              <a:rPr lang="en-US" sz="1600">
                <a:latin typeface="Aptos"/>
              </a:rPr>
              <a:t>2 public hearings (April 29, May 5) </a:t>
            </a:r>
          </a:p>
          <a:p>
            <a:pPr marL="171450">
              <a:lnSpc>
                <a:spcPct val="100000"/>
              </a:lnSpc>
              <a:spcAft>
                <a:spcPts val="0"/>
              </a:spcAft>
              <a:buClr>
                <a:srgbClr val="004B24"/>
              </a:buClr>
              <a:buFont typeface="Wingdings" panose="05000000000000000000" pitchFamily="2" charset="2"/>
              <a:buChar char="§"/>
            </a:pPr>
            <a:r>
              <a:rPr lang="en-US" sz="1800">
                <a:latin typeface="Aptos"/>
              </a:rPr>
              <a:t> Public comment period (April 29 – May 29) on the Task Force’s draft recommendations</a:t>
            </a:r>
          </a:p>
          <a:p>
            <a:pPr marL="628650" lvl="1">
              <a:lnSpc>
                <a:spcPct val="100000"/>
              </a:lnSpc>
              <a:spcBef>
                <a:spcPts val="0"/>
              </a:spcBef>
              <a:spcAft>
                <a:spcPts val="0"/>
              </a:spcAft>
              <a:buClr>
                <a:srgbClr val="004B24"/>
              </a:buClr>
              <a:buFont typeface="Wingdings" panose="05000000000000000000" pitchFamily="2" charset="2"/>
              <a:buChar char="§"/>
            </a:pPr>
            <a:endParaRPr lang="en-US" sz="1800">
              <a:latin typeface="Aptos"/>
            </a:endParaRPr>
          </a:p>
          <a:p>
            <a:pPr marL="171450">
              <a:lnSpc>
                <a:spcPct val="100000"/>
              </a:lnSpc>
              <a:spcAft>
                <a:spcPts val="0"/>
              </a:spcAft>
              <a:buClr>
                <a:srgbClr val="004B24"/>
              </a:buClr>
              <a:buFont typeface="Wingdings" panose="05000000000000000000" pitchFamily="2" charset="2"/>
              <a:buChar char="§"/>
            </a:pPr>
            <a:endParaRPr lang="en-US" sz="1800">
              <a:latin typeface="Aptos Narrow"/>
            </a:endParaRPr>
          </a:p>
          <a:p>
            <a:pPr marL="171450">
              <a:lnSpc>
                <a:spcPct val="100000"/>
              </a:lnSpc>
              <a:spcAft>
                <a:spcPts val="0"/>
              </a:spcAft>
              <a:buClr>
                <a:srgbClr val="004B24"/>
              </a:buClr>
              <a:buFont typeface="Wingdings" panose="05000000000000000000" pitchFamily="2" charset="2"/>
              <a:buChar char="§"/>
            </a:pPr>
            <a:endParaRPr lang="en-US" sz="1800">
              <a:latin typeface="Aptos Narrow"/>
            </a:endParaRPr>
          </a:p>
          <a:p>
            <a:pPr marL="171450">
              <a:lnSpc>
                <a:spcPct val="100000"/>
              </a:lnSpc>
              <a:spcAft>
                <a:spcPts val="0"/>
              </a:spcAft>
              <a:buFont typeface="Wingdings" panose="05000000000000000000" pitchFamily="2" charset="2"/>
              <a:buChar char="§"/>
            </a:pPr>
            <a:endParaRPr lang="en-US">
              <a:latin typeface="Aptos ExtraBold" panose="020B0004020202020204" pitchFamily="34" charset="0"/>
            </a:endParaRPr>
          </a:p>
        </p:txBody>
      </p:sp>
      <p:sp>
        <p:nvSpPr>
          <p:cNvPr id="11" name="Text Placeholder 63">
            <a:extLst>
              <a:ext uri="{FF2B5EF4-FFF2-40B4-BE49-F238E27FC236}">
                <a16:creationId xmlns:a16="http://schemas.microsoft.com/office/drawing/2014/main" id="{9365CF50-0B55-2D7C-58C8-0C8B17BAA65F}"/>
              </a:ext>
            </a:extLst>
          </p:cNvPr>
          <p:cNvSpPr>
            <a:spLocks noGrp="1"/>
          </p:cNvSpPr>
          <p:nvPr/>
        </p:nvSpPr>
        <p:spPr>
          <a:xfrm>
            <a:off x="8704879" y="2408639"/>
            <a:ext cx="2021082" cy="3369804"/>
          </a:xfrm>
          <a:prstGeom prst="rect">
            <a:avLst/>
          </a:prstGeom>
        </p:spPr>
        <p:txBody>
          <a:bodyPr vert="horz" lIns="0" tIns="45720" rIns="0" bIns="45720" rtlCol="0" anchor="t">
            <a:noAutofit/>
          </a:bodyPr>
          <a:lstStyle>
            <a:lvl1pPr marL="0" indent="0" algn="l" defTabSz="914400" rtl="0" eaLnBrk="1" latinLnBrk="0" hangingPunct="1">
              <a:lnSpc>
                <a:spcPts val="1500"/>
              </a:lnSpc>
              <a:spcBef>
                <a:spcPts val="0"/>
              </a:spcBef>
              <a:spcAft>
                <a:spcPts val="200"/>
              </a:spcAft>
              <a:buClr>
                <a:schemeClr val="accent1"/>
              </a:buClr>
              <a:buSzPct val="100000"/>
              <a:buFont typeface="Calibri" panose="020F0502020204030204" pitchFamily="34" charset="0"/>
              <a:buNone/>
              <a:defRPr sz="1200" b="0" kern="1200" spc="0"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Aft>
                <a:spcPts val="0"/>
              </a:spcAft>
              <a:buClr>
                <a:srgbClr val="99CB38"/>
              </a:buClr>
              <a:buSzPct val="100000"/>
              <a:buFont typeface="Calibri" panose="020F0502020204030204" pitchFamily="34" charset="0"/>
              <a:buNone/>
              <a:tabLst/>
              <a:defRPr/>
            </a:pPr>
            <a:r>
              <a:rPr kumimoji="0" lang="en-US" sz="2400" b="1" i="0" u="none" strike="noStrike" kern="1200" cap="none" spc="0" normalizeH="0" baseline="0" noProof="0">
                <a:ln>
                  <a:noFill/>
                </a:ln>
                <a:solidFill>
                  <a:srgbClr val="455F51"/>
                </a:solidFill>
                <a:effectLst/>
                <a:uLnTx/>
                <a:uFillTx/>
                <a:latin typeface="Aptos Narrow"/>
              </a:rPr>
              <a:t>June 2026</a:t>
            </a:r>
            <a:endParaRPr lang="en-US"/>
          </a:p>
          <a:p>
            <a:pPr marL="171450">
              <a:lnSpc>
                <a:spcPct val="100000"/>
              </a:lnSpc>
              <a:spcAft>
                <a:spcPts val="0"/>
              </a:spcAft>
              <a:buClr>
                <a:srgbClr val="004B24"/>
              </a:buClr>
            </a:pPr>
            <a:endParaRPr lang="en-US" sz="2000">
              <a:latin typeface="Aptos"/>
            </a:endParaRPr>
          </a:p>
          <a:p>
            <a:pPr marL="171450">
              <a:lnSpc>
                <a:spcPct val="100000"/>
              </a:lnSpc>
              <a:spcAft>
                <a:spcPts val="0"/>
              </a:spcAft>
              <a:buClr>
                <a:srgbClr val="004B24"/>
              </a:buClr>
              <a:buFont typeface="Wingdings" panose="05000000000000000000" pitchFamily="2" charset="2"/>
              <a:buChar char="§"/>
            </a:pPr>
            <a:r>
              <a:rPr lang="en-US" sz="1800">
                <a:latin typeface="Aptos"/>
              </a:rPr>
              <a:t>Task Force’s final meeting (June 17) to review all input on draft recommendations</a:t>
            </a:r>
            <a:endParaRPr lang="en-US" sz="1800">
              <a:ea typeface="Calibri"/>
              <a:cs typeface="Calibri"/>
            </a:endParaRPr>
          </a:p>
          <a:p>
            <a:pPr marL="171450">
              <a:lnSpc>
                <a:spcPct val="100000"/>
              </a:lnSpc>
              <a:spcAft>
                <a:spcPts val="0"/>
              </a:spcAft>
              <a:buClr>
                <a:srgbClr val="004B24"/>
              </a:buClr>
              <a:buFont typeface="Wingdings" panose="05000000000000000000" pitchFamily="2" charset="2"/>
              <a:buChar char="§"/>
            </a:pPr>
            <a:r>
              <a:rPr lang="en-US" sz="1800">
                <a:latin typeface="Aptos"/>
              </a:rPr>
              <a:t>Finalize report and submit</a:t>
            </a:r>
          </a:p>
          <a:p>
            <a:pPr marL="171450">
              <a:lnSpc>
                <a:spcPct val="100000"/>
              </a:lnSpc>
              <a:spcAft>
                <a:spcPts val="0"/>
              </a:spcAft>
              <a:buFont typeface="Wingdings" panose="05000000000000000000" pitchFamily="2" charset="2"/>
              <a:buChar char="§"/>
            </a:pPr>
            <a:endParaRPr lang="en-US">
              <a:latin typeface="Aptos"/>
            </a:endParaRPr>
          </a:p>
          <a:p>
            <a:pPr marL="171450">
              <a:lnSpc>
                <a:spcPct val="100000"/>
              </a:lnSpc>
              <a:spcAft>
                <a:spcPts val="0"/>
              </a:spcAft>
              <a:buFont typeface="Wingdings" panose="05000000000000000000" pitchFamily="2" charset="2"/>
              <a:buChar char="§"/>
            </a:pPr>
            <a:endParaRPr lang="en-US">
              <a:latin typeface="Aptos ExtraBold" panose="020B0004020202020204" pitchFamily="34" charset="0"/>
            </a:endParaRPr>
          </a:p>
        </p:txBody>
      </p:sp>
    </p:spTree>
    <p:extLst>
      <p:ext uri="{BB962C8B-B14F-4D97-AF65-F5344CB8AC3E}">
        <p14:creationId xmlns:p14="http://schemas.microsoft.com/office/powerpoint/2010/main" val="45098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6190B-C97A-3D37-67E5-1B108C562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2BE47-911B-B13E-1D7D-EB44A33F0390}"/>
              </a:ext>
            </a:extLst>
          </p:cNvPr>
          <p:cNvSpPr>
            <a:spLocks noGrp="1"/>
          </p:cNvSpPr>
          <p:nvPr>
            <p:ph type="title"/>
          </p:nvPr>
        </p:nvSpPr>
        <p:spPr/>
        <p:txBody>
          <a:bodyPr/>
          <a:lstStyle/>
          <a:p>
            <a:r>
              <a:rPr lang="en-US">
                <a:latin typeface="Aptos Display"/>
              </a:rPr>
              <a:t>Feedback Themes from Fall Engagement</a:t>
            </a:r>
            <a:endParaRPr lang="en-US">
              <a:latin typeface="Aptos Display" panose="020B0004020202020204" pitchFamily="34" charset="0"/>
            </a:endParaRPr>
          </a:p>
        </p:txBody>
      </p:sp>
      <p:sp>
        <p:nvSpPr>
          <p:cNvPr id="3" name="Content Placeholder 2">
            <a:extLst>
              <a:ext uri="{FF2B5EF4-FFF2-40B4-BE49-F238E27FC236}">
                <a16:creationId xmlns:a16="http://schemas.microsoft.com/office/drawing/2014/main" id="{5F840D55-AED1-04EA-4DA9-641E62825765}"/>
              </a:ext>
            </a:extLst>
          </p:cNvPr>
          <p:cNvSpPr>
            <a:spLocks noGrp="1"/>
          </p:cNvSpPr>
          <p:nvPr>
            <p:ph idx="1"/>
          </p:nvPr>
        </p:nvSpPr>
        <p:spPr>
          <a:xfrm>
            <a:off x="1097280" y="2095943"/>
            <a:ext cx="10058400" cy="4137091"/>
          </a:xfrm>
        </p:spPr>
        <p:txBody>
          <a:bodyPr vert="horz" lIns="0" tIns="45720" rIns="0" bIns="45720" rtlCol="0" anchor="t">
            <a:noAutofit/>
          </a:bodyPr>
          <a:lstStyle/>
          <a:p>
            <a:pPr marL="715010" lvl="1" indent="-514350">
              <a:lnSpc>
                <a:spcPct val="108000"/>
              </a:lnSpc>
              <a:spcBef>
                <a:spcPts val="600"/>
              </a:spcBef>
              <a:spcAft>
                <a:spcPts val="600"/>
              </a:spcAft>
              <a:buAutoNum type="arabicPeriod"/>
            </a:pPr>
            <a:r>
              <a:rPr lang="en-US" sz="2000" b="1">
                <a:solidFill>
                  <a:schemeClr val="tx1"/>
                </a:solidFill>
                <a:latin typeface="Aptos Narrow"/>
              </a:rPr>
              <a:t>The need to engage and include impacted neighborhoods early, often, and meaningfully  </a:t>
            </a:r>
            <a:endParaRPr lang="en-US" sz="2000">
              <a:solidFill>
                <a:schemeClr val="tx1"/>
              </a:solidFill>
              <a:ea typeface="Calibri"/>
              <a:cs typeface="Calibri"/>
            </a:endParaRPr>
          </a:p>
          <a:p>
            <a:pPr marL="715010" lvl="1" indent="-514350">
              <a:lnSpc>
                <a:spcPct val="108000"/>
              </a:lnSpc>
              <a:spcBef>
                <a:spcPts val="600"/>
              </a:spcBef>
              <a:spcAft>
                <a:spcPts val="600"/>
              </a:spcAft>
              <a:buAutoNum type="arabicPeriod"/>
            </a:pPr>
            <a:r>
              <a:rPr lang="en-US" sz="2000" b="1">
                <a:solidFill>
                  <a:schemeClr val="tx1"/>
                </a:solidFill>
                <a:latin typeface="Aptos Narrow"/>
              </a:rPr>
              <a:t>Work more closely with the City of Cambridge and affiliated agencies to assist with outreach, engagement, communication, and programming</a:t>
            </a:r>
            <a:endParaRPr lang="en-US" sz="2000">
              <a:solidFill>
                <a:schemeClr val="tx1"/>
              </a:solidFill>
              <a:latin typeface="Calibri"/>
              <a:ea typeface="Calibri"/>
              <a:cs typeface="Calibri"/>
            </a:endParaRPr>
          </a:p>
          <a:p>
            <a:pPr marL="715010" lvl="1" indent="-514350">
              <a:lnSpc>
                <a:spcPct val="108000"/>
              </a:lnSpc>
              <a:spcBef>
                <a:spcPts val="600"/>
              </a:spcBef>
              <a:spcAft>
                <a:spcPts val="600"/>
              </a:spcAft>
              <a:buAutoNum type="arabicPeriod"/>
            </a:pPr>
            <a:r>
              <a:rPr lang="en-US" sz="2000" b="1">
                <a:solidFill>
                  <a:schemeClr val="tx1"/>
                </a:solidFill>
                <a:latin typeface="Aptos Narrow"/>
              </a:rPr>
              <a:t>The desire for more proactive and regular updates from DCR about proposed projects and project progress </a:t>
            </a:r>
            <a:endParaRPr lang="en-US" sz="2000">
              <a:solidFill>
                <a:schemeClr val="tx1"/>
              </a:solidFill>
              <a:latin typeface="Calibri"/>
              <a:ea typeface="Calibri"/>
              <a:cs typeface="Calibri"/>
            </a:endParaRPr>
          </a:p>
          <a:p>
            <a:pPr marL="715010" lvl="1" indent="-514350">
              <a:lnSpc>
                <a:spcPct val="108000"/>
              </a:lnSpc>
              <a:spcBef>
                <a:spcPts val="600"/>
              </a:spcBef>
              <a:spcAft>
                <a:spcPts val="600"/>
              </a:spcAft>
              <a:buAutoNum type="arabicPeriod"/>
            </a:pPr>
            <a:r>
              <a:rPr lang="en-US" sz="2000" b="1">
                <a:solidFill>
                  <a:schemeClr val="tx1"/>
                </a:solidFill>
                <a:latin typeface="Aptos Narrow"/>
              </a:rPr>
              <a:t>The need for clear explanation of closures and disruptions, especially for the residents who are most impacted/affected</a:t>
            </a:r>
            <a:endParaRPr lang="en-US" sz="2000">
              <a:solidFill>
                <a:schemeClr val="tx1"/>
              </a:solidFill>
              <a:latin typeface="Calibri"/>
              <a:ea typeface="Calibri"/>
              <a:cs typeface="Calibri"/>
            </a:endParaRPr>
          </a:p>
          <a:p>
            <a:pPr marL="715010" lvl="1" indent="-514350">
              <a:lnSpc>
                <a:spcPct val="108000"/>
              </a:lnSpc>
              <a:spcBef>
                <a:spcPts val="600"/>
              </a:spcBef>
              <a:spcAft>
                <a:spcPts val="600"/>
              </a:spcAft>
              <a:buAutoNum type="arabicPeriod"/>
            </a:pPr>
            <a:r>
              <a:rPr lang="en-US" sz="2000" b="1">
                <a:solidFill>
                  <a:schemeClr val="tx1"/>
                </a:solidFill>
                <a:latin typeface="Aptos Narrow"/>
              </a:rPr>
              <a:t>The need for infrastructure improvements and safety dialogue for more equitable access to the Charles River (e.g., safer speed limits, better stoplight coordination around crosswalks, pathway infrastructure upgrades and maintenance, etc.)</a:t>
            </a:r>
            <a:endParaRPr lang="en-US" sz="2000">
              <a:solidFill>
                <a:schemeClr val="tx1"/>
              </a:solidFill>
              <a:latin typeface="Calibri"/>
              <a:ea typeface="Calibri"/>
              <a:cs typeface="Calibri"/>
            </a:endParaRPr>
          </a:p>
        </p:txBody>
      </p:sp>
    </p:spTree>
    <p:extLst>
      <p:ext uri="{BB962C8B-B14F-4D97-AF65-F5344CB8AC3E}">
        <p14:creationId xmlns:p14="http://schemas.microsoft.com/office/powerpoint/2010/main" val="360241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7F165-A345-FEAE-A5B5-39B9F2445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A6968-CD6E-B5C8-E631-98C5DE127BCA}"/>
              </a:ext>
            </a:extLst>
          </p:cNvPr>
          <p:cNvSpPr>
            <a:spLocks noGrp="1"/>
          </p:cNvSpPr>
          <p:nvPr>
            <p:ph type="title"/>
          </p:nvPr>
        </p:nvSpPr>
        <p:spPr>
          <a:xfrm>
            <a:off x="1097280" y="286603"/>
            <a:ext cx="10412388" cy="1450757"/>
          </a:xfrm>
        </p:spPr>
        <p:txBody>
          <a:bodyPr/>
          <a:lstStyle/>
          <a:p>
            <a:r>
              <a:rPr lang="en-US">
                <a:latin typeface="Aptos Display"/>
                <a:ea typeface="Calibri Light"/>
                <a:cs typeface="Calibri Light"/>
              </a:rPr>
              <a:t>Review of Spring Focus Group Feedback</a:t>
            </a:r>
          </a:p>
        </p:txBody>
      </p:sp>
      <p:sp>
        <p:nvSpPr>
          <p:cNvPr id="5" name="Rectangle: Rounded Corners 4">
            <a:extLst>
              <a:ext uri="{FF2B5EF4-FFF2-40B4-BE49-F238E27FC236}">
                <a16:creationId xmlns:a16="http://schemas.microsoft.com/office/drawing/2014/main" id="{FE1EBC4E-3876-50AC-9A6A-C2EC550562B9}"/>
              </a:ext>
            </a:extLst>
          </p:cNvPr>
          <p:cNvSpPr/>
          <p:nvPr/>
        </p:nvSpPr>
        <p:spPr>
          <a:xfrm>
            <a:off x="212472" y="2084439"/>
            <a:ext cx="1355557" cy="39820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rgbClr val="005F00"/>
                </a:solidFill>
                <a:latin typeface="Aptos Narrow" panose="020B0004020202020204" pitchFamily="34" charset="0"/>
              </a:rPr>
              <a:t>Feedback was received via three (3) focus groups at Cambridge Housing Authority sites &amp; Citywide Senior Center </a:t>
            </a:r>
          </a:p>
        </p:txBody>
      </p:sp>
      <p:sp>
        <p:nvSpPr>
          <p:cNvPr id="4" name="Text Placeholder 3">
            <a:extLst>
              <a:ext uri="{FF2B5EF4-FFF2-40B4-BE49-F238E27FC236}">
                <a16:creationId xmlns:a16="http://schemas.microsoft.com/office/drawing/2014/main" id="{26DF76FE-08CC-C96F-D7B9-3E5CAFE55FCB}"/>
              </a:ext>
            </a:extLst>
          </p:cNvPr>
          <p:cNvSpPr>
            <a:spLocks noGrp="1"/>
          </p:cNvSpPr>
          <p:nvPr>
            <p:ph type="body" idx="1"/>
          </p:nvPr>
        </p:nvSpPr>
        <p:spPr>
          <a:xfrm>
            <a:off x="2108992" y="1886692"/>
            <a:ext cx="3798570" cy="695642"/>
          </a:xfrm>
        </p:spPr>
        <p:txBody>
          <a:bodyPr>
            <a:normAutofit/>
          </a:bodyPr>
          <a:lstStyle/>
          <a:p>
            <a:r>
              <a:rPr lang="en-US" sz="2400" b="1">
                <a:latin typeface="Aptos Narrow"/>
                <a:ea typeface="Calibri"/>
                <a:cs typeface="Calibri"/>
              </a:rPr>
              <a:t>Outreach &amp; Strategies</a:t>
            </a:r>
          </a:p>
        </p:txBody>
      </p:sp>
      <p:sp>
        <p:nvSpPr>
          <p:cNvPr id="6" name="Content Placeholder 5">
            <a:extLst>
              <a:ext uri="{FF2B5EF4-FFF2-40B4-BE49-F238E27FC236}">
                <a16:creationId xmlns:a16="http://schemas.microsoft.com/office/drawing/2014/main" id="{1F3E546D-06F9-C4A2-0278-AB12F504FD25}"/>
              </a:ext>
            </a:extLst>
          </p:cNvPr>
          <p:cNvSpPr>
            <a:spLocks noGrp="1"/>
          </p:cNvSpPr>
          <p:nvPr>
            <p:ph sz="quarter" idx="4"/>
          </p:nvPr>
        </p:nvSpPr>
        <p:spPr>
          <a:xfrm>
            <a:off x="1778003" y="2571751"/>
            <a:ext cx="4821342" cy="3378200"/>
          </a:xfrm>
        </p:spPr>
        <p:txBody>
          <a:bodyPr vert="horz" lIns="0" tIns="45720" rIns="0" bIns="45720" rtlCol="0" anchor="t">
            <a:noAutofit/>
          </a:bodyPr>
          <a:lstStyle/>
          <a:p>
            <a:pPr marL="457200" indent="-457200">
              <a:lnSpc>
                <a:spcPct val="100000"/>
              </a:lnSpc>
              <a:spcBef>
                <a:spcPts val="600"/>
              </a:spcBef>
              <a:spcAft>
                <a:spcPts val="600"/>
              </a:spcAft>
              <a:buFont typeface="Wingdings" panose="020F0502020204030204" pitchFamily="34" charset="0"/>
              <a:buChar char="§"/>
            </a:pPr>
            <a:r>
              <a:rPr lang="en-US">
                <a:latin typeface="Aptos Narrow"/>
                <a:ea typeface="Calibri" panose="020F0502020204030204"/>
                <a:cs typeface="Calibri" panose="020F0502020204030204"/>
              </a:rPr>
              <a:t>Text &amp; call notices </a:t>
            </a:r>
            <a:endParaRPr lang="en-US">
              <a:latin typeface="Aptos Narrow"/>
            </a:endParaRPr>
          </a:p>
          <a:p>
            <a:pPr marL="457200" indent="-457200">
              <a:lnSpc>
                <a:spcPct val="100000"/>
              </a:lnSpc>
              <a:spcBef>
                <a:spcPts val="600"/>
              </a:spcBef>
              <a:spcAft>
                <a:spcPts val="600"/>
              </a:spcAft>
              <a:buFont typeface="Wingdings" panose="020F0502020204030204" pitchFamily="34" charset="0"/>
              <a:buChar char="§"/>
            </a:pPr>
            <a:r>
              <a:rPr lang="en-US">
                <a:latin typeface="Aptos Narrow"/>
                <a:ea typeface="Calibri" panose="020F0502020204030204"/>
                <a:cs typeface="Calibri" panose="020F0502020204030204"/>
              </a:rPr>
              <a:t>Remote participation options </a:t>
            </a:r>
          </a:p>
          <a:p>
            <a:pPr marL="457200" indent="-457200">
              <a:lnSpc>
                <a:spcPct val="100000"/>
              </a:lnSpc>
              <a:spcBef>
                <a:spcPts val="600"/>
              </a:spcBef>
              <a:spcAft>
                <a:spcPts val="600"/>
              </a:spcAft>
              <a:buFont typeface="Wingdings" panose="020F0502020204030204" pitchFamily="34" charset="0"/>
              <a:buChar char="§"/>
            </a:pPr>
            <a:r>
              <a:rPr lang="en-US">
                <a:latin typeface="Aptos Narrow"/>
                <a:ea typeface="Calibri" panose="020F0502020204030204"/>
                <a:cs typeface="Calibri" panose="020F0502020204030204"/>
              </a:rPr>
              <a:t>Notices through schools, local TV channels, radio station, news outlets (Cambridge Day, etc.). </a:t>
            </a:r>
            <a:br>
              <a:rPr lang="en-US">
                <a:latin typeface="Aptos Narrow"/>
                <a:ea typeface="Calibri" panose="020F0502020204030204"/>
                <a:cs typeface="Calibri" panose="020F0502020204030204"/>
              </a:rPr>
            </a:br>
            <a:r>
              <a:rPr lang="en-US" i="1">
                <a:latin typeface="Aptos Narrow"/>
                <a:ea typeface="Calibri" panose="020F0502020204030204"/>
                <a:cs typeface="Calibri" panose="020F0502020204030204"/>
              </a:rPr>
              <a:t>*Information dissemination should not all be technologically dependent.</a:t>
            </a:r>
          </a:p>
          <a:p>
            <a:pPr marL="457200" indent="-457200">
              <a:lnSpc>
                <a:spcPct val="100000"/>
              </a:lnSpc>
              <a:spcBef>
                <a:spcPts val="600"/>
              </a:spcBef>
              <a:spcAft>
                <a:spcPts val="600"/>
              </a:spcAft>
              <a:buFont typeface="Wingdings" panose="020F0502020204030204" pitchFamily="34" charset="0"/>
              <a:buChar char="§"/>
            </a:pPr>
            <a:r>
              <a:rPr lang="en-US">
                <a:latin typeface="Aptos Narrow"/>
                <a:ea typeface="Calibri" panose="020F0502020204030204"/>
                <a:cs typeface="Calibri" panose="020F0502020204030204"/>
              </a:rPr>
              <a:t>Varying timing of engagement</a:t>
            </a:r>
          </a:p>
          <a:p>
            <a:pPr marL="457200" indent="-457200">
              <a:lnSpc>
                <a:spcPct val="100000"/>
              </a:lnSpc>
              <a:spcBef>
                <a:spcPts val="600"/>
              </a:spcBef>
              <a:spcAft>
                <a:spcPts val="600"/>
              </a:spcAft>
              <a:buFont typeface="Wingdings" panose="020F0502020204030204" pitchFamily="34" charset="0"/>
              <a:buChar char="§"/>
            </a:pPr>
            <a:r>
              <a:rPr lang="en-US">
                <a:latin typeface="Aptos Narrow"/>
                <a:ea typeface="Calibri" panose="020F0502020204030204"/>
                <a:cs typeface="Calibri" panose="020F0502020204030204"/>
              </a:rPr>
              <a:t>Having a central way to share information about what's happening in Cambridge </a:t>
            </a:r>
          </a:p>
          <a:p>
            <a:pPr marL="457200" indent="-457200">
              <a:lnSpc>
                <a:spcPct val="100000"/>
              </a:lnSpc>
              <a:spcBef>
                <a:spcPts val="600"/>
              </a:spcBef>
              <a:spcAft>
                <a:spcPts val="600"/>
              </a:spcAft>
              <a:buFont typeface="Wingdings" panose="020F0502020204030204" pitchFamily="34" charset="0"/>
              <a:buChar char="§"/>
            </a:pPr>
            <a:endParaRPr lang="en-US">
              <a:latin typeface="Aptos Narrow"/>
              <a:ea typeface="Calibri" panose="020F0502020204030204"/>
              <a:cs typeface="Calibri" panose="020F0502020204030204"/>
            </a:endParaRPr>
          </a:p>
          <a:p>
            <a:pPr marL="457200" indent="-457200">
              <a:lnSpc>
                <a:spcPct val="100000"/>
              </a:lnSpc>
              <a:spcBef>
                <a:spcPts val="600"/>
              </a:spcBef>
              <a:spcAft>
                <a:spcPts val="600"/>
              </a:spcAft>
              <a:buFont typeface="Wingdings" panose="020F0502020204030204" pitchFamily="34" charset="0"/>
              <a:buChar char="§"/>
            </a:pPr>
            <a:endParaRPr lang="en-US">
              <a:latin typeface="Aptos Narrow"/>
              <a:ea typeface="Calibri" panose="020F0502020204030204"/>
              <a:cs typeface="Calibri" panose="020F0502020204030204"/>
            </a:endParaRPr>
          </a:p>
        </p:txBody>
      </p:sp>
      <p:sp>
        <p:nvSpPr>
          <p:cNvPr id="11" name="Content Placeholder 5">
            <a:extLst>
              <a:ext uri="{FF2B5EF4-FFF2-40B4-BE49-F238E27FC236}">
                <a16:creationId xmlns:a16="http://schemas.microsoft.com/office/drawing/2014/main" id="{E74EE942-8660-C8E1-E085-00A707DDEB3C}"/>
              </a:ext>
            </a:extLst>
          </p:cNvPr>
          <p:cNvSpPr txBox="1">
            <a:spLocks/>
          </p:cNvSpPr>
          <p:nvPr/>
        </p:nvSpPr>
        <p:spPr>
          <a:xfrm>
            <a:off x="6809319" y="1891200"/>
            <a:ext cx="5260788" cy="3732188"/>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nSpc>
                <a:spcPct val="100000"/>
              </a:lnSpc>
              <a:spcBef>
                <a:spcPts val="600"/>
              </a:spcBef>
              <a:spcAft>
                <a:spcPts val="600"/>
              </a:spcAft>
              <a:buFont typeface="Arial" panose="020F0502020204030204" pitchFamily="34" charset="0"/>
              <a:buChar char="•"/>
            </a:pPr>
            <a:r>
              <a:rPr lang="en-US">
                <a:latin typeface="Aptos Narrow"/>
                <a:ea typeface="Calibri" panose="020F0502020204030204"/>
                <a:cs typeface="Calibri" panose="020F0502020204030204"/>
              </a:rPr>
              <a:t>Having a central list of events that is up to date and in a consistent location people can easily find</a:t>
            </a:r>
            <a:endParaRPr lang="en-US">
              <a:ea typeface="Calibri" panose="020F0502020204030204"/>
              <a:cs typeface="Calibri" panose="020F0502020204030204"/>
            </a:endParaRPr>
          </a:p>
          <a:p>
            <a:pPr marL="457200" indent="-457200">
              <a:lnSpc>
                <a:spcPct val="100000"/>
              </a:lnSpc>
              <a:spcBef>
                <a:spcPts val="600"/>
              </a:spcBef>
              <a:spcAft>
                <a:spcPts val="600"/>
              </a:spcAft>
              <a:buFont typeface="Arial" panose="020F0502020204030204" pitchFamily="34" charset="0"/>
              <a:buChar char="•"/>
            </a:pPr>
            <a:r>
              <a:rPr lang="en-US">
                <a:latin typeface="Aptos Narrow"/>
                <a:ea typeface="Calibri" panose="020F0502020204030204"/>
                <a:cs typeface="Calibri" panose="020F0502020204030204"/>
              </a:rPr>
              <a:t>Posting flyers in/around people's mailboxes or on doors </a:t>
            </a:r>
          </a:p>
          <a:p>
            <a:pPr marL="457200" indent="-457200">
              <a:lnSpc>
                <a:spcPct val="100000"/>
              </a:lnSpc>
              <a:spcBef>
                <a:spcPts val="600"/>
              </a:spcBef>
              <a:spcAft>
                <a:spcPts val="600"/>
              </a:spcAft>
              <a:buFont typeface="Arial" panose="020F0502020204030204" pitchFamily="34" charset="0"/>
              <a:buChar char="•"/>
            </a:pPr>
            <a:r>
              <a:rPr lang="en-US">
                <a:latin typeface="Aptos Narrow"/>
                <a:ea typeface="Calibri" panose="020F0502020204030204"/>
                <a:cs typeface="Calibri" panose="020F0502020204030204"/>
              </a:rPr>
              <a:t>DCR to table more at events</a:t>
            </a:r>
          </a:p>
          <a:p>
            <a:pPr marL="457200" indent="-457200">
              <a:lnSpc>
                <a:spcPct val="100000"/>
              </a:lnSpc>
              <a:spcBef>
                <a:spcPts val="600"/>
              </a:spcBef>
              <a:spcAft>
                <a:spcPts val="600"/>
              </a:spcAft>
              <a:buFont typeface="Arial" panose="020F0502020204030204" pitchFamily="34" charset="0"/>
              <a:buChar char="•"/>
            </a:pPr>
            <a:r>
              <a:rPr lang="en-US">
                <a:latin typeface="Aptos Narrow"/>
                <a:ea typeface="Calibri" panose="020F0502020204030204"/>
                <a:cs typeface="Calibri" panose="020F0502020204030204"/>
              </a:rPr>
              <a:t>Collaboration with City of Cambridge to promote events </a:t>
            </a:r>
          </a:p>
          <a:p>
            <a:pPr marL="457200" indent="-457200">
              <a:lnSpc>
                <a:spcPct val="100000"/>
              </a:lnSpc>
              <a:spcBef>
                <a:spcPts val="600"/>
              </a:spcBef>
              <a:spcAft>
                <a:spcPts val="600"/>
              </a:spcAft>
              <a:buFont typeface="Arial" panose="020F0502020204030204" pitchFamily="34" charset="0"/>
              <a:buChar char="•"/>
            </a:pPr>
            <a:r>
              <a:rPr lang="en-US">
                <a:latin typeface="Aptos Narrow"/>
                <a:ea typeface="Calibri" panose="020F0502020204030204"/>
                <a:cs typeface="Calibri" panose="020F0502020204030204"/>
              </a:rPr>
              <a:t>Notifications repeatedly and months in advance so people can prepare accordingly </a:t>
            </a:r>
          </a:p>
          <a:p>
            <a:pPr marL="457200" indent="-457200">
              <a:lnSpc>
                <a:spcPct val="100000"/>
              </a:lnSpc>
              <a:spcBef>
                <a:spcPts val="600"/>
              </a:spcBef>
              <a:spcAft>
                <a:spcPts val="600"/>
              </a:spcAft>
              <a:buFont typeface="Arial" panose="020F0502020204030204" pitchFamily="34" charset="0"/>
              <a:buChar char="•"/>
            </a:pPr>
            <a:r>
              <a:rPr lang="en-US">
                <a:latin typeface="Aptos Narrow"/>
                <a:ea typeface="Calibri" panose="020F0502020204030204"/>
                <a:cs typeface="Calibri" panose="020F0502020204030204"/>
              </a:rPr>
              <a:t>Use bulletin board to share updates (like the WBZ bulletin board)</a:t>
            </a:r>
          </a:p>
        </p:txBody>
      </p:sp>
    </p:spTree>
    <p:extLst>
      <p:ext uri="{BB962C8B-B14F-4D97-AF65-F5344CB8AC3E}">
        <p14:creationId xmlns:p14="http://schemas.microsoft.com/office/powerpoint/2010/main" val="206765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8884-6569-BFC3-8176-C6E00D8E9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28FDF-DF5E-1671-233D-9A57D241E4B5}"/>
              </a:ext>
            </a:extLst>
          </p:cNvPr>
          <p:cNvSpPr>
            <a:spLocks noGrp="1"/>
          </p:cNvSpPr>
          <p:nvPr>
            <p:ph type="title"/>
          </p:nvPr>
        </p:nvSpPr>
        <p:spPr/>
        <p:txBody>
          <a:bodyPr/>
          <a:lstStyle/>
          <a:p>
            <a:r>
              <a:rPr lang="en-US">
                <a:latin typeface="Aptos Display"/>
                <a:ea typeface="Calibri Light"/>
                <a:cs typeface="Calibri Light"/>
              </a:rPr>
              <a:t>Review of Spring Focus Group Feedback (cont.)</a:t>
            </a:r>
          </a:p>
        </p:txBody>
      </p:sp>
      <p:sp>
        <p:nvSpPr>
          <p:cNvPr id="5" name="Text Placeholder 4">
            <a:extLst>
              <a:ext uri="{FF2B5EF4-FFF2-40B4-BE49-F238E27FC236}">
                <a16:creationId xmlns:a16="http://schemas.microsoft.com/office/drawing/2014/main" id="{401FA4A4-AFA9-C5ED-FBFC-474EF3C10A84}"/>
              </a:ext>
            </a:extLst>
          </p:cNvPr>
          <p:cNvSpPr>
            <a:spLocks noGrp="1"/>
          </p:cNvSpPr>
          <p:nvPr>
            <p:ph type="body" sz="quarter" idx="3"/>
          </p:nvPr>
        </p:nvSpPr>
        <p:spPr>
          <a:xfrm>
            <a:off x="1194647" y="1839702"/>
            <a:ext cx="4500880" cy="776922"/>
          </a:xfrm>
        </p:spPr>
        <p:txBody>
          <a:bodyPr>
            <a:normAutofit/>
          </a:bodyPr>
          <a:lstStyle/>
          <a:p>
            <a:r>
              <a:rPr lang="en-US" sz="2400" b="1">
                <a:latin typeface="Aptos Narrow"/>
                <a:ea typeface="Calibri"/>
                <a:cs typeface="Calibri"/>
              </a:rPr>
              <a:t>Activities of interest</a:t>
            </a:r>
            <a:endParaRPr lang="en-US" sz="2400" b="1">
              <a:latin typeface="Aptos Narrow"/>
            </a:endParaRPr>
          </a:p>
        </p:txBody>
      </p:sp>
      <p:sp>
        <p:nvSpPr>
          <p:cNvPr id="8" name="Content Placeholder 5">
            <a:extLst>
              <a:ext uri="{FF2B5EF4-FFF2-40B4-BE49-F238E27FC236}">
                <a16:creationId xmlns:a16="http://schemas.microsoft.com/office/drawing/2014/main" id="{260F902A-E605-ADC4-EED8-F4D715E41064}"/>
              </a:ext>
            </a:extLst>
          </p:cNvPr>
          <p:cNvSpPr txBox="1">
            <a:spLocks/>
          </p:cNvSpPr>
          <p:nvPr/>
        </p:nvSpPr>
        <p:spPr>
          <a:xfrm>
            <a:off x="756080" y="2581049"/>
            <a:ext cx="5001259" cy="3674534"/>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nSpc>
                <a:spcPct val="100000"/>
              </a:lnSpc>
              <a:spcBef>
                <a:spcPts val="600"/>
              </a:spcBef>
              <a:spcAft>
                <a:spcPts val="600"/>
              </a:spcAft>
              <a:buFont typeface="Wingdings"/>
              <a:buChar char="§"/>
            </a:pPr>
            <a:r>
              <a:rPr lang="en-US" sz="2400">
                <a:latin typeface="Aptos Narrow"/>
                <a:ea typeface="Calibri" panose="020F0502020204030204"/>
                <a:cs typeface="Calibri" panose="020F0502020204030204"/>
              </a:rPr>
              <a:t>Religious &amp; cultural programming</a:t>
            </a:r>
            <a:endParaRPr lang="en-US">
              <a:ea typeface="Calibri" panose="020F0502020204030204"/>
              <a:cs typeface="Calibri" panose="020F0502020204030204"/>
            </a:endParaRPr>
          </a:p>
          <a:p>
            <a:pPr marL="457200" indent="-457200">
              <a:lnSpc>
                <a:spcPct val="100000"/>
              </a:lnSpc>
              <a:spcBef>
                <a:spcPts val="600"/>
              </a:spcBef>
              <a:spcAft>
                <a:spcPts val="600"/>
              </a:spcAft>
              <a:buFont typeface="Wingdings"/>
              <a:buChar char="§"/>
            </a:pPr>
            <a:r>
              <a:rPr lang="en-US" sz="2400">
                <a:latin typeface="Aptos Narrow"/>
                <a:ea typeface="Calibri" panose="020F0502020204030204"/>
                <a:cs typeface="Calibri" panose="020F0502020204030204"/>
              </a:rPr>
              <a:t>Ability to walk with family </a:t>
            </a:r>
          </a:p>
          <a:p>
            <a:pPr marL="457200" indent="-457200">
              <a:lnSpc>
                <a:spcPct val="100000"/>
              </a:lnSpc>
              <a:spcBef>
                <a:spcPts val="600"/>
              </a:spcBef>
              <a:spcAft>
                <a:spcPts val="600"/>
              </a:spcAft>
              <a:buFont typeface="Wingdings"/>
              <a:buChar char="§"/>
            </a:pPr>
            <a:r>
              <a:rPr lang="en-US" sz="2400">
                <a:latin typeface="Aptos Narrow"/>
                <a:ea typeface="Calibri" panose="020F0502020204030204"/>
                <a:cs typeface="Calibri" panose="020F0502020204030204"/>
              </a:rPr>
              <a:t>Play space for children</a:t>
            </a:r>
          </a:p>
          <a:p>
            <a:pPr marL="457200" indent="-457200">
              <a:lnSpc>
                <a:spcPct val="100000"/>
              </a:lnSpc>
              <a:spcBef>
                <a:spcPts val="600"/>
              </a:spcBef>
              <a:spcAft>
                <a:spcPts val="600"/>
              </a:spcAft>
              <a:buFont typeface="Wingdings"/>
              <a:buChar char="§"/>
            </a:pPr>
            <a:r>
              <a:rPr lang="en-US" sz="2400">
                <a:latin typeface="Aptos Narrow"/>
                <a:ea typeface="Calibri" panose="020F0502020204030204"/>
                <a:cs typeface="Calibri" panose="020F0502020204030204"/>
              </a:rPr>
              <a:t>Cookouts with family, community BBQs </a:t>
            </a:r>
          </a:p>
          <a:p>
            <a:pPr marL="457200" indent="-457200">
              <a:lnSpc>
                <a:spcPct val="100000"/>
              </a:lnSpc>
              <a:spcBef>
                <a:spcPts val="600"/>
              </a:spcBef>
              <a:spcAft>
                <a:spcPts val="600"/>
              </a:spcAft>
              <a:buFont typeface="Wingdings"/>
              <a:buChar char="§"/>
            </a:pPr>
            <a:r>
              <a:rPr lang="en-US" sz="2400">
                <a:latin typeface="Aptos Narrow"/>
                <a:ea typeface="Calibri" panose="020F0502020204030204"/>
                <a:cs typeface="Calibri" panose="020F0502020204030204"/>
              </a:rPr>
              <a:t>Pool and water activities</a:t>
            </a:r>
          </a:p>
          <a:p>
            <a:pPr marL="457200" indent="-457200">
              <a:lnSpc>
                <a:spcPct val="100000"/>
              </a:lnSpc>
              <a:spcBef>
                <a:spcPts val="600"/>
              </a:spcBef>
              <a:spcAft>
                <a:spcPts val="600"/>
              </a:spcAft>
              <a:buFont typeface="Wingdings"/>
              <a:buChar char="§"/>
            </a:pPr>
            <a:r>
              <a:rPr lang="en-US" sz="2400">
                <a:latin typeface="Aptos Narrow"/>
                <a:ea typeface="Calibri" panose="020F0502020204030204"/>
                <a:cs typeface="Calibri" panose="020F0502020204030204"/>
              </a:rPr>
              <a:t>Activities that generate more social cohesion</a:t>
            </a:r>
          </a:p>
          <a:p>
            <a:pPr marL="457200" indent="-457200">
              <a:lnSpc>
                <a:spcPct val="100000"/>
              </a:lnSpc>
              <a:spcBef>
                <a:spcPts val="600"/>
              </a:spcBef>
              <a:spcAft>
                <a:spcPts val="600"/>
              </a:spcAft>
              <a:buFont typeface="Wingdings"/>
              <a:buChar char="§"/>
            </a:pPr>
            <a:endParaRPr lang="en-US" sz="2400">
              <a:latin typeface="Aptos Narrow"/>
              <a:ea typeface="Calibri" panose="020F0502020204030204"/>
              <a:cs typeface="Calibri" panose="020F0502020204030204"/>
            </a:endParaRPr>
          </a:p>
        </p:txBody>
      </p:sp>
      <p:sp>
        <p:nvSpPr>
          <p:cNvPr id="6" name="Text Placeholder 4">
            <a:extLst>
              <a:ext uri="{FF2B5EF4-FFF2-40B4-BE49-F238E27FC236}">
                <a16:creationId xmlns:a16="http://schemas.microsoft.com/office/drawing/2014/main" id="{234BF1D7-70BA-F5B7-B507-E36A6A052345}"/>
              </a:ext>
            </a:extLst>
          </p:cNvPr>
          <p:cNvSpPr txBox="1">
            <a:spLocks/>
          </p:cNvSpPr>
          <p:nvPr/>
        </p:nvSpPr>
        <p:spPr>
          <a:xfrm>
            <a:off x="6691207" y="1839702"/>
            <a:ext cx="5019040" cy="7667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sz="2400" b="1">
                <a:latin typeface="Aptos Narrow"/>
                <a:ea typeface="Calibri"/>
                <a:cs typeface="Calibri"/>
              </a:rPr>
              <a:t>Other Notable feedback</a:t>
            </a:r>
            <a:endParaRPr lang="en-US"/>
          </a:p>
        </p:txBody>
      </p:sp>
      <p:sp>
        <p:nvSpPr>
          <p:cNvPr id="4" name="Content Placeholder 5">
            <a:extLst>
              <a:ext uri="{FF2B5EF4-FFF2-40B4-BE49-F238E27FC236}">
                <a16:creationId xmlns:a16="http://schemas.microsoft.com/office/drawing/2014/main" id="{0731F1D7-2F57-DC82-F17C-F235572E0077}"/>
              </a:ext>
            </a:extLst>
          </p:cNvPr>
          <p:cNvSpPr txBox="1">
            <a:spLocks/>
          </p:cNvSpPr>
          <p:nvPr/>
        </p:nvSpPr>
        <p:spPr>
          <a:xfrm>
            <a:off x="6272959" y="2611529"/>
            <a:ext cx="5793739" cy="3674534"/>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nSpc>
                <a:spcPct val="100000"/>
              </a:lnSpc>
              <a:spcBef>
                <a:spcPts val="600"/>
              </a:spcBef>
              <a:spcAft>
                <a:spcPts val="600"/>
              </a:spcAft>
              <a:buFont typeface="Wingdings"/>
              <a:buChar char="§"/>
            </a:pPr>
            <a:r>
              <a:rPr lang="en-US" sz="2200">
                <a:latin typeface="Aptos Narrow"/>
                <a:ea typeface="Calibri" panose="020F0502020204030204"/>
                <a:cs typeface="Calibri" panose="020F0502020204030204"/>
              </a:rPr>
              <a:t>Marginalized communities to know and have the information at the same time as others</a:t>
            </a:r>
          </a:p>
          <a:p>
            <a:pPr marL="457200" indent="-457200">
              <a:lnSpc>
                <a:spcPct val="100000"/>
              </a:lnSpc>
              <a:spcBef>
                <a:spcPts val="600"/>
              </a:spcBef>
              <a:spcAft>
                <a:spcPts val="600"/>
              </a:spcAft>
              <a:buFont typeface="Wingdings"/>
              <a:buChar char="§"/>
            </a:pPr>
            <a:r>
              <a:rPr lang="en-US" sz="2200">
                <a:latin typeface="Aptos Narrow"/>
                <a:ea typeface="Calibri" panose="020F0502020204030204"/>
                <a:cs typeface="Calibri" panose="020F0502020204030204"/>
              </a:rPr>
              <a:t>Need a mechanism to maintain communication and coordination with DCR, City, and other agencies for information and updates</a:t>
            </a:r>
          </a:p>
          <a:p>
            <a:pPr marL="457200" indent="-457200">
              <a:lnSpc>
                <a:spcPct val="100000"/>
              </a:lnSpc>
              <a:spcBef>
                <a:spcPts val="600"/>
              </a:spcBef>
              <a:spcAft>
                <a:spcPts val="600"/>
              </a:spcAft>
              <a:buFont typeface="Wingdings"/>
              <a:buChar char="§"/>
            </a:pPr>
            <a:r>
              <a:rPr lang="en-US" sz="2200">
                <a:latin typeface="Aptos Narrow"/>
                <a:ea typeface="Calibri" panose="020F0502020204030204"/>
                <a:cs typeface="Calibri" panose="020F0502020204030204"/>
              </a:rPr>
              <a:t>Some people don't know if they should or can have a voice in the matter – how to frame the information so that people know they have a stake in it</a:t>
            </a:r>
          </a:p>
          <a:p>
            <a:pPr marL="457200" indent="-457200">
              <a:lnSpc>
                <a:spcPct val="100000"/>
              </a:lnSpc>
              <a:spcBef>
                <a:spcPts val="600"/>
              </a:spcBef>
              <a:spcAft>
                <a:spcPts val="600"/>
              </a:spcAft>
              <a:buFont typeface="Wingdings"/>
              <a:buChar char="§"/>
            </a:pPr>
            <a:endParaRPr lang="en-US" sz="2200">
              <a:latin typeface="Aptos Narrow"/>
              <a:ea typeface="Calibri" panose="020F0502020204030204"/>
              <a:cs typeface="Calibri" panose="020F0502020204030204"/>
            </a:endParaRPr>
          </a:p>
        </p:txBody>
      </p:sp>
    </p:spTree>
    <p:extLst>
      <p:ext uri="{BB962C8B-B14F-4D97-AF65-F5344CB8AC3E}">
        <p14:creationId xmlns:p14="http://schemas.microsoft.com/office/powerpoint/2010/main" val="326913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F3F2-3BC4-FE0E-EAB5-1E89E2EFA5EB}"/>
              </a:ext>
            </a:extLst>
          </p:cNvPr>
          <p:cNvSpPr>
            <a:spLocks noGrp="1"/>
          </p:cNvSpPr>
          <p:nvPr>
            <p:ph type="title"/>
          </p:nvPr>
        </p:nvSpPr>
        <p:spPr/>
        <p:txBody>
          <a:bodyPr/>
          <a:lstStyle/>
          <a:p>
            <a:r>
              <a:rPr lang="en-US">
                <a:latin typeface="Aptos Display"/>
                <a:ea typeface="Calibri Light"/>
                <a:cs typeface="Calibri Light"/>
              </a:rPr>
              <a:t>Scope of Recommendations</a:t>
            </a:r>
          </a:p>
        </p:txBody>
      </p:sp>
      <p:sp>
        <p:nvSpPr>
          <p:cNvPr id="6" name="Content Placeholder 5">
            <a:extLst>
              <a:ext uri="{FF2B5EF4-FFF2-40B4-BE49-F238E27FC236}">
                <a16:creationId xmlns:a16="http://schemas.microsoft.com/office/drawing/2014/main" id="{3AAFEA63-4337-CF55-3A5F-31C17C31DAFA}"/>
              </a:ext>
            </a:extLst>
          </p:cNvPr>
          <p:cNvSpPr>
            <a:spLocks noGrp="1"/>
          </p:cNvSpPr>
          <p:nvPr>
            <p:ph idx="1"/>
          </p:nvPr>
        </p:nvSpPr>
        <p:spPr>
          <a:xfrm>
            <a:off x="1176892" y="1982212"/>
            <a:ext cx="10058400" cy="4023360"/>
          </a:xfrm>
        </p:spPr>
        <p:txBody>
          <a:bodyPr vert="horz" lIns="0" tIns="45720" rIns="0" bIns="45720" rtlCol="0" anchor="t">
            <a:normAutofit/>
          </a:bodyPr>
          <a:lstStyle/>
          <a:p>
            <a:pPr marL="0" indent="0">
              <a:lnSpc>
                <a:spcPct val="100000"/>
              </a:lnSpc>
              <a:spcBef>
                <a:spcPts val="0"/>
              </a:spcBef>
              <a:spcAft>
                <a:spcPts val="0"/>
              </a:spcAft>
              <a:buNone/>
            </a:pPr>
            <a:r>
              <a:rPr lang="en-US" sz="2800" b="1">
                <a:solidFill>
                  <a:srgbClr val="004B24"/>
                </a:solidFill>
                <a:latin typeface="Aptos Narrow"/>
                <a:ea typeface="+mn-lt"/>
                <a:cs typeface="+mn-lt"/>
              </a:rPr>
              <a:t>From Section 205: </a:t>
            </a:r>
            <a:endParaRPr lang="en-US" sz="2800">
              <a:solidFill>
                <a:srgbClr val="004B24"/>
              </a:solidFill>
              <a:latin typeface="Aptos Narrow"/>
              <a:ea typeface="+mn-lt"/>
              <a:cs typeface="+mn-lt"/>
            </a:endParaRPr>
          </a:p>
          <a:p>
            <a:pPr>
              <a:lnSpc>
                <a:spcPct val="100000"/>
              </a:lnSpc>
              <a:spcBef>
                <a:spcPts val="0"/>
              </a:spcBef>
              <a:spcAft>
                <a:spcPts val="0"/>
              </a:spcAft>
            </a:pPr>
            <a:r>
              <a:rPr lang="en-US" sz="2400">
                <a:solidFill>
                  <a:srgbClr val="141414"/>
                </a:solidFill>
                <a:latin typeface="Aptos Narrow"/>
                <a:ea typeface="+mn-lt"/>
                <a:cs typeface="+mn-lt"/>
              </a:rPr>
              <a:t>(c) The task force's recommendations pursuant to subsection (b) and report pursuant to subsection (g) shall include, but shall not be limited to, ways to: </a:t>
            </a:r>
            <a:endParaRPr lang="en-US" sz="2400">
              <a:solidFill>
                <a:srgbClr val="000000"/>
              </a:solidFill>
              <a:latin typeface="Aptos Narrow"/>
              <a:ea typeface="+mn-lt"/>
              <a:cs typeface="+mn-lt"/>
            </a:endParaRPr>
          </a:p>
          <a:p>
            <a:pPr marL="383540" lvl="1">
              <a:lnSpc>
                <a:spcPct val="100000"/>
              </a:lnSpc>
              <a:spcBef>
                <a:spcPts val="0"/>
              </a:spcBef>
              <a:spcAft>
                <a:spcPts val="0"/>
              </a:spcAft>
            </a:pPr>
            <a:r>
              <a:rPr lang="en-US" sz="2000">
                <a:solidFill>
                  <a:srgbClr val="141414"/>
                </a:solidFill>
                <a:latin typeface="Aptos Narrow"/>
                <a:ea typeface="+mn-lt"/>
                <a:cs typeface="+mn-lt"/>
              </a:rPr>
              <a:t>(i) ensure that the department considers environmental justice principles when making decisions involving the area of the Charles river between the Longfellow bridge and the Eliot bridge; </a:t>
            </a:r>
            <a:endParaRPr lang="en-US" sz="2000">
              <a:solidFill>
                <a:srgbClr val="000000"/>
              </a:solidFill>
              <a:latin typeface="Aptos Narrow"/>
              <a:ea typeface="+mn-lt"/>
              <a:cs typeface="+mn-lt"/>
            </a:endParaRPr>
          </a:p>
          <a:p>
            <a:pPr marL="383540" lvl="1">
              <a:lnSpc>
                <a:spcPct val="100000"/>
              </a:lnSpc>
              <a:spcBef>
                <a:spcPts val="0"/>
              </a:spcBef>
              <a:spcAft>
                <a:spcPts val="0"/>
              </a:spcAft>
            </a:pPr>
            <a:r>
              <a:rPr lang="en-US" sz="2000">
                <a:solidFill>
                  <a:srgbClr val="141414"/>
                </a:solidFill>
                <a:latin typeface="Aptos Narrow"/>
                <a:ea typeface="+mn-lt"/>
                <a:cs typeface="+mn-lt"/>
              </a:rPr>
              <a:t>(ii) ensure that all stakeholders are engaged when substantive decisions are made regarding closing or limiting access to Memorial drive; </a:t>
            </a:r>
            <a:endParaRPr lang="en-US" sz="2000">
              <a:solidFill>
                <a:srgbClr val="000000"/>
              </a:solidFill>
              <a:latin typeface="Aptos Narrow"/>
              <a:ea typeface="+mn-lt"/>
              <a:cs typeface="+mn-lt"/>
            </a:endParaRPr>
          </a:p>
          <a:p>
            <a:pPr marL="383540" lvl="1">
              <a:lnSpc>
                <a:spcPct val="100000"/>
              </a:lnSpc>
              <a:spcBef>
                <a:spcPts val="0"/>
              </a:spcBef>
              <a:spcAft>
                <a:spcPts val="0"/>
              </a:spcAft>
            </a:pPr>
            <a:r>
              <a:rPr lang="en-US" sz="2000">
                <a:solidFill>
                  <a:srgbClr val="141414"/>
                </a:solidFill>
                <a:latin typeface="Aptos Narrow"/>
                <a:ea typeface="+mn-lt"/>
                <a:cs typeface="+mn-lt"/>
              </a:rPr>
              <a:t>(iii) ensure that the residents of the abutting neighborhood receive proper notification when the department makes changes to access to Memorial drive; and </a:t>
            </a:r>
            <a:endParaRPr lang="en-US" sz="2000">
              <a:solidFill>
                <a:srgbClr val="000000"/>
              </a:solidFill>
              <a:latin typeface="Aptos Narrow"/>
              <a:ea typeface="+mn-lt"/>
              <a:cs typeface="+mn-lt"/>
            </a:endParaRPr>
          </a:p>
          <a:p>
            <a:pPr marL="383540" lvl="1">
              <a:lnSpc>
                <a:spcPct val="100000"/>
              </a:lnSpc>
              <a:spcBef>
                <a:spcPts val="0"/>
              </a:spcBef>
              <a:spcAft>
                <a:spcPts val="0"/>
              </a:spcAft>
            </a:pPr>
            <a:r>
              <a:rPr lang="en-US" sz="2000">
                <a:solidFill>
                  <a:srgbClr val="141414"/>
                </a:solidFill>
                <a:latin typeface="Aptos Narrow"/>
                <a:ea typeface="+mn-lt"/>
                <a:cs typeface="+mn-lt"/>
              </a:rPr>
              <a:t>(iv) improve programming along the Charles river that may be enjoyed by a wide variety of stakeholders.</a:t>
            </a:r>
            <a:endParaRPr lang="en-US" sz="2000">
              <a:solidFill>
                <a:srgbClr val="000000"/>
              </a:solidFill>
              <a:latin typeface="Aptos Narrow"/>
              <a:ea typeface="+mn-lt"/>
              <a:cs typeface="+mn-lt"/>
            </a:endParaRPr>
          </a:p>
        </p:txBody>
      </p:sp>
    </p:spTree>
    <p:extLst>
      <p:ext uri="{BB962C8B-B14F-4D97-AF65-F5344CB8AC3E}">
        <p14:creationId xmlns:p14="http://schemas.microsoft.com/office/powerpoint/2010/main" val="398960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808D3-3741-E2C1-119E-BB40D192DE1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9F8C232-2B1B-2DF6-61D1-46B06288EC31}"/>
              </a:ext>
            </a:extLst>
          </p:cNvPr>
          <p:cNvSpPr>
            <a:spLocks noGrp="1"/>
          </p:cNvSpPr>
          <p:nvPr>
            <p:ph type="title" idx="4294967295"/>
          </p:nvPr>
        </p:nvSpPr>
        <p:spPr>
          <a:xfrm>
            <a:off x="1066800" y="207551"/>
            <a:ext cx="10058400"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300" b="0" i="1"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Draft Recommendation 1 (Part 1): </a:t>
            </a:r>
            <a:b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br>
            <a: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Process and Communication Improvement</a:t>
            </a:r>
            <a:endParaRPr kumimoji="0" lang="en-US" sz="48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4" name="Rectangle: Rounded Corners 3">
            <a:extLst>
              <a:ext uri="{FF2B5EF4-FFF2-40B4-BE49-F238E27FC236}">
                <a16:creationId xmlns:a16="http://schemas.microsoft.com/office/drawing/2014/main" id="{D874F335-FD90-825F-C1FD-CF5B1ADEBF39}"/>
              </a:ext>
            </a:extLst>
          </p:cNvPr>
          <p:cNvSpPr/>
          <p:nvPr/>
        </p:nvSpPr>
        <p:spPr>
          <a:xfrm>
            <a:off x="960938" y="1991031"/>
            <a:ext cx="10194741" cy="2748116"/>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75000"/>
                    <a:lumOff val="25000"/>
                  </a:schemeClr>
                </a:solidFill>
                <a:latin typeface="Aptos Narrow" panose="020B0004020202020204" pitchFamily="34" charset="0"/>
              </a:rPr>
              <a:t>DCR to clarify and establish for implementation clear processes to foster proactive communication and engagement, while developing and employing responsive tools to meet community needs, especially in areas with active and/or upcoming projects. Processes should include transparent communication and collaboration with relevant city agencies. </a:t>
            </a:r>
          </a:p>
        </p:txBody>
      </p:sp>
      <p:sp>
        <p:nvSpPr>
          <p:cNvPr id="6" name="TextBox 5">
            <a:extLst>
              <a:ext uri="{FF2B5EF4-FFF2-40B4-BE49-F238E27FC236}">
                <a16:creationId xmlns:a16="http://schemas.microsoft.com/office/drawing/2014/main" id="{03FB2C27-3D28-2587-AEAC-2BEBED939E91}"/>
              </a:ext>
            </a:extLst>
          </p:cNvPr>
          <p:cNvSpPr txBox="1"/>
          <p:nvPr/>
        </p:nvSpPr>
        <p:spPr>
          <a:xfrm>
            <a:off x="960938" y="4935794"/>
            <a:ext cx="10194741" cy="1323439"/>
          </a:xfrm>
          <a:prstGeom prst="rect">
            <a:avLst/>
          </a:prstGeom>
          <a:noFill/>
        </p:spPr>
        <p:txBody>
          <a:bodyPr wrap="square" rtlCol="0">
            <a:spAutoFit/>
          </a:bodyPr>
          <a:lstStyle/>
          <a:p>
            <a:r>
              <a:rPr lang="en-US" sz="2000" b="1" i="1">
                <a:latin typeface="Aptos Narrow" panose="020B0004020202020204" pitchFamily="34" charset="0"/>
              </a:rPr>
              <a:t>Background context:</a:t>
            </a:r>
            <a:r>
              <a:rPr lang="en-US" sz="2000" i="1">
                <a:latin typeface="Aptos Narrow" panose="020B0004020202020204" pitchFamily="34" charset="0"/>
              </a:rPr>
              <a:t> Currently, community members are often confused about how and/or who they can reach out to at DCR when they have feedback and/or concerns. In some instances, community members don’t receive consistent communication updates, prompt responses, or follow-up from DCR.</a:t>
            </a:r>
            <a:r>
              <a:rPr lang="en-US" sz="2000">
                <a:latin typeface="Aptos Narrow" panose="020B0004020202020204" pitchFamily="34" charset="0"/>
              </a:rPr>
              <a:t> </a:t>
            </a:r>
          </a:p>
        </p:txBody>
      </p:sp>
    </p:spTree>
    <p:extLst>
      <p:ext uri="{BB962C8B-B14F-4D97-AF65-F5344CB8AC3E}">
        <p14:creationId xmlns:p14="http://schemas.microsoft.com/office/powerpoint/2010/main" val="48344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04F83-A9E9-62FD-5BB8-7106B3886BF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9F8C232-2B1B-2DF6-61D1-46B06288EC31}"/>
              </a:ext>
            </a:extLst>
          </p:cNvPr>
          <p:cNvSpPr>
            <a:spLocks noGrp="1"/>
          </p:cNvSpPr>
          <p:nvPr>
            <p:ph type="title" idx="4294967295"/>
          </p:nvPr>
        </p:nvSpPr>
        <p:spPr>
          <a:xfrm>
            <a:off x="1066800" y="182830"/>
            <a:ext cx="10058400"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300" b="0" i="1"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Draft Recommendation 1 (Part 2): </a:t>
            </a:r>
            <a:b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br>
            <a: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Process and Communication Improvement</a:t>
            </a:r>
            <a:endParaRPr kumimoji="0" lang="en-US" sz="48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6" name="TextBox 5">
            <a:extLst>
              <a:ext uri="{FF2B5EF4-FFF2-40B4-BE49-F238E27FC236}">
                <a16:creationId xmlns:a16="http://schemas.microsoft.com/office/drawing/2014/main" id="{4D2F9AB6-7500-2E57-ECEF-44F8FA0E9A24}"/>
              </a:ext>
            </a:extLst>
          </p:cNvPr>
          <p:cNvSpPr txBox="1"/>
          <p:nvPr/>
        </p:nvSpPr>
        <p:spPr>
          <a:xfrm>
            <a:off x="1107112" y="1806184"/>
            <a:ext cx="10898075" cy="4524315"/>
          </a:xfrm>
          <a:prstGeom prst="rect">
            <a:avLst/>
          </a:prstGeom>
          <a:noFill/>
        </p:spPr>
        <p:txBody>
          <a:bodyPr wrap="square" rtlCol="0">
            <a:spAutoFit/>
          </a:bodyPr>
          <a:lstStyle/>
          <a:p>
            <a:pPr fontAlgn="base"/>
            <a:r>
              <a:rPr lang="en-US" dirty="0">
                <a:latin typeface="Aptos Narrow" panose="020B0004020202020204" pitchFamily="34" charset="0"/>
              </a:rPr>
              <a:t> </a:t>
            </a:r>
            <a:r>
              <a:rPr lang="en-US" b="1" i="1" dirty="0">
                <a:latin typeface="Aptos Narrow" panose="020B0004020202020204" pitchFamily="34" charset="0"/>
              </a:rPr>
              <a:t>Suggested implementation strategies or actions: </a:t>
            </a:r>
          </a:p>
          <a:p>
            <a:pPr marL="457200" indent="-457200" fontAlgn="base">
              <a:buFont typeface="+mj-lt"/>
              <a:buAutoNum type="arabicPeriod"/>
            </a:pPr>
            <a:r>
              <a:rPr lang="en-US" dirty="0">
                <a:latin typeface="Aptos Narrow" panose="020B0004020202020204" pitchFamily="34" charset="0"/>
              </a:rPr>
              <a:t>Community outreach should prioritize directly impacted community members (abutters) as first point of contact for information about planned DCR activities (e.g. projects or closures) </a:t>
            </a:r>
          </a:p>
          <a:p>
            <a:pPr marL="457200" indent="-457200" fontAlgn="base">
              <a:buFont typeface="+mj-lt"/>
              <a:buAutoNum type="arabicPeriod"/>
            </a:pPr>
            <a:r>
              <a:rPr lang="en-US" dirty="0">
                <a:latin typeface="Aptos Narrow" panose="020B0004020202020204" pitchFamily="34" charset="0"/>
              </a:rPr>
              <a:t>Designate a point of contact within DCR/ Energy and Environmental Affairs (EEA) and the City of Cambridge (designated agencies) for community members to reach out to for inquiries and/or to provide feedback </a:t>
            </a:r>
          </a:p>
          <a:p>
            <a:pPr marL="457200" indent="-457200" fontAlgn="base">
              <a:buFont typeface="+mj-lt"/>
              <a:buAutoNum type="arabicPeriod"/>
            </a:pPr>
            <a:r>
              <a:rPr lang="en-US" dirty="0">
                <a:latin typeface="Aptos Narrow" panose="020B0004020202020204" pitchFamily="34" charset="0"/>
              </a:rPr>
              <a:t>Regularly communicate a simple, plain-language process for how community members can reach DCR, what types of inquiries go where, and what response timelines they can expect  </a:t>
            </a:r>
          </a:p>
          <a:p>
            <a:pPr marL="457200" indent="-457200" fontAlgn="base">
              <a:buFont typeface="+mj-lt"/>
              <a:buAutoNum type="arabicPeriod"/>
            </a:pPr>
            <a:r>
              <a:rPr lang="en-US" dirty="0">
                <a:latin typeface="Aptos Narrow" panose="020B0004020202020204" pitchFamily="34" charset="0"/>
              </a:rPr>
              <a:t>Clarify the 311-style call line that exists, through which residents can leave questions, suggestions and/or complaints </a:t>
            </a:r>
          </a:p>
          <a:p>
            <a:pPr marL="457200" indent="-457200" fontAlgn="base">
              <a:buFont typeface="+mj-lt"/>
              <a:buAutoNum type="arabicPeriod"/>
            </a:pPr>
            <a:r>
              <a:rPr lang="en-US" dirty="0">
                <a:latin typeface="Aptos Narrow" panose="020B0004020202020204" pitchFamily="34" charset="0"/>
              </a:rPr>
              <a:t>Launch an info campaign to communicate about DCR’s current public input processes, as well as programs and activities in the neighborhoods </a:t>
            </a:r>
          </a:p>
          <a:p>
            <a:pPr marL="457200" indent="-457200" fontAlgn="base">
              <a:buFont typeface="+mj-lt"/>
              <a:buAutoNum type="arabicPeriod"/>
            </a:pPr>
            <a:r>
              <a:rPr lang="en-US" dirty="0">
                <a:latin typeface="Aptos Narrow" panose="020B0004020202020204" pitchFamily="34" charset="0"/>
              </a:rPr>
              <a:t>Create a feedback loop so residents receive follow-up on how their concerns were considered or resolved </a:t>
            </a:r>
          </a:p>
          <a:p>
            <a:pPr marL="457200" indent="-457200" fontAlgn="base">
              <a:buFont typeface="+mj-lt"/>
              <a:buAutoNum type="arabicPeriod"/>
            </a:pPr>
            <a:r>
              <a:rPr lang="en-US" dirty="0">
                <a:latin typeface="Aptos Narrow" panose="020B0004020202020204" pitchFamily="34" charset="0"/>
              </a:rPr>
              <a:t>Provide advance notice and clear explanations for closures, disruptions, and projects (e.g. zero phase projects, timelines and areas of impact). Information can be provided via various mediums (e.g. DCR Project site, City of Cambridge project sites, social media, etc.) </a:t>
            </a:r>
          </a:p>
        </p:txBody>
      </p:sp>
    </p:spTree>
    <p:extLst>
      <p:ext uri="{BB962C8B-B14F-4D97-AF65-F5344CB8AC3E}">
        <p14:creationId xmlns:p14="http://schemas.microsoft.com/office/powerpoint/2010/main" val="38656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09BC7-BF0F-F40D-CE2C-32BD108CE16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B6B3EBC-4815-01FE-C9C1-AEC60ED9CFA1}"/>
              </a:ext>
            </a:extLst>
          </p:cNvPr>
          <p:cNvSpPr>
            <a:spLocks noGrp="1"/>
          </p:cNvSpPr>
          <p:nvPr>
            <p:ph type="title" idx="4294967295"/>
          </p:nvPr>
        </p:nvSpPr>
        <p:spPr>
          <a:xfrm>
            <a:off x="1066800" y="145765"/>
            <a:ext cx="10058400"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300" b="0" i="1"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Draft Recommendation 2 (Part 1): </a:t>
            </a:r>
            <a:b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br>
            <a:r>
              <a:rPr kumimoji="0" lang="en-US" sz="43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Project Planning Improvement</a:t>
            </a:r>
            <a:endParaRPr kumimoji="0" lang="en-US" sz="43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4" name="Rectangle: Rounded Corners 3">
            <a:extLst>
              <a:ext uri="{FF2B5EF4-FFF2-40B4-BE49-F238E27FC236}">
                <a16:creationId xmlns:a16="http://schemas.microsoft.com/office/drawing/2014/main" id="{135677CB-7EF1-3C80-E3CA-52FAC9455700}"/>
              </a:ext>
            </a:extLst>
          </p:cNvPr>
          <p:cNvSpPr/>
          <p:nvPr/>
        </p:nvSpPr>
        <p:spPr>
          <a:xfrm>
            <a:off x="1097279" y="2089354"/>
            <a:ext cx="10058400" cy="1637072"/>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75000"/>
                    <a:lumOff val="25000"/>
                  </a:schemeClr>
                </a:solidFill>
                <a:latin typeface="Aptos Narrow" panose="020B0004020202020204" pitchFamily="34" charset="0"/>
              </a:rPr>
              <a:t>DCR to develop clear, consistent processes to effectively communicate planned projects, addressing both near-term and long-term initiatives. </a:t>
            </a:r>
          </a:p>
        </p:txBody>
      </p:sp>
      <p:sp>
        <p:nvSpPr>
          <p:cNvPr id="6" name="TextBox 5">
            <a:extLst>
              <a:ext uri="{FF2B5EF4-FFF2-40B4-BE49-F238E27FC236}">
                <a16:creationId xmlns:a16="http://schemas.microsoft.com/office/drawing/2014/main" id="{549B3B17-1EB8-D690-2981-77991CDD0BA0}"/>
              </a:ext>
            </a:extLst>
          </p:cNvPr>
          <p:cNvSpPr txBox="1"/>
          <p:nvPr/>
        </p:nvSpPr>
        <p:spPr>
          <a:xfrm>
            <a:off x="1097280" y="4168876"/>
            <a:ext cx="10087895" cy="2031325"/>
          </a:xfrm>
          <a:prstGeom prst="rect">
            <a:avLst/>
          </a:prstGeom>
          <a:noFill/>
        </p:spPr>
        <p:txBody>
          <a:bodyPr wrap="square" rtlCol="0">
            <a:spAutoFit/>
          </a:bodyPr>
          <a:lstStyle/>
          <a:p>
            <a:r>
              <a:rPr lang="en-US" b="1" i="1">
                <a:latin typeface="Aptos Narrow" panose="020B0004020202020204" pitchFamily="34" charset="0"/>
              </a:rPr>
              <a:t>Background context: </a:t>
            </a:r>
            <a:r>
              <a:rPr lang="en-US" i="1">
                <a:latin typeface="Aptos Narrow" panose="020B0004020202020204" pitchFamily="34" charset="0"/>
              </a:rPr>
              <a:t>This recommendation is built on the need for more regular and consistent approaches to communicating project work to community members in the impacted project area. A consistent theme which the Task Force heard from the community is the desire for more regular updates from DCR on project progress and next steps. Currently, the available mechanisms for which community members can provide comments or share concerns with DCR in any particular issue is limited. This recommendation will ensure more consistent processes for how DCR will communicate and provide updates to community members.</a:t>
            </a:r>
            <a:r>
              <a:rPr lang="en-US">
                <a:latin typeface="Aptos Narrow" panose="020B0004020202020204" pitchFamily="34" charset="0"/>
              </a:rPr>
              <a:t> </a:t>
            </a:r>
            <a:endParaRPr lang="en-US" sz="2000">
              <a:latin typeface="Aptos Narrow" panose="020B0004020202020204" pitchFamily="34" charset="0"/>
            </a:endParaRPr>
          </a:p>
        </p:txBody>
      </p:sp>
    </p:spTree>
    <p:extLst>
      <p:ext uri="{BB962C8B-B14F-4D97-AF65-F5344CB8AC3E}">
        <p14:creationId xmlns:p14="http://schemas.microsoft.com/office/powerpoint/2010/main" val="2561626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0F2D4-2CFE-30FE-162B-87AD517FBCB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B6B3EBC-4815-01FE-C9C1-AEC60ED9CFA1}"/>
              </a:ext>
            </a:extLst>
          </p:cNvPr>
          <p:cNvSpPr>
            <a:spLocks noGrp="1"/>
          </p:cNvSpPr>
          <p:nvPr>
            <p:ph type="title" idx="4294967295"/>
          </p:nvPr>
        </p:nvSpPr>
        <p:spPr>
          <a:xfrm>
            <a:off x="1066800" y="170476"/>
            <a:ext cx="10058400"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300" b="0" i="1"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Draft Recommendation 2 (Part 2): </a:t>
            </a:r>
            <a:b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br>
            <a:r>
              <a:rPr kumimoji="0" lang="en-US" sz="43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Project Planning Improvement</a:t>
            </a:r>
            <a:endParaRPr kumimoji="0" lang="en-US" sz="43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6" name="TextBox 5">
            <a:extLst>
              <a:ext uri="{FF2B5EF4-FFF2-40B4-BE49-F238E27FC236}">
                <a16:creationId xmlns:a16="http://schemas.microsoft.com/office/drawing/2014/main" id="{5BF5A6B3-B2D8-56C0-1E07-1069B6D88603}"/>
              </a:ext>
            </a:extLst>
          </p:cNvPr>
          <p:cNvSpPr txBox="1"/>
          <p:nvPr/>
        </p:nvSpPr>
        <p:spPr>
          <a:xfrm>
            <a:off x="344135" y="1825848"/>
            <a:ext cx="11729884" cy="4555093"/>
          </a:xfrm>
          <a:prstGeom prst="rect">
            <a:avLst/>
          </a:prstGeom>
          <a:noFill/>
        </p:spPr>
        <p:txBody>
          <a:bodyPr wrap="square" rtlCol="0">
            <a:spAutoFit/>
          </a:bodyPr>
          <a:lstStyle/>
          <a:p>
            <a:pPr fontAlgn="base"/>
            <a:r>
              <a:rPr lang="en-US">
                <a:latin typeface="Aptos Narrow" panose="020B0004020202020204" pitchFamily="34" charset="0"/>
              </a:rPr>
              <a:t> </a:t>
            </a:r>
            <a:r>
              <a:rPr lang="en-US" b="1" i="1">
                <a:latin typeface="Aptos Narrow" panose="020B0004020202020204" pitchFamily="34" charset="0"/>
              </a:rPr>
              <a:t>Suggested implementation strategies or actions: </a:t>
            </a:r>
          </a:p>
          <a:p>
            <a:pPr marL="457200" indent="-457200" fontAlgn="base">
              <a:buFont typeface="+mj-lt"/>
              <a:buAutoNum type="arabicPeriod"/>
            </a:pPr>
            <a:r>
              <a:rPr lang="en-US">
                <a:latin typeface="Aptos Narrow" panose="020B0004020202020204" pitchFamily="34" charset="0"/>
              </a:rPr>
              <a:t>Establish a consistent communication approach for project updates (i.e. sharing regular updates via designated channels) </a:t>
            </a:r>
          </a:p>
          <a:p>
            <a:pPr marL="457200" indent="-457200" fontAlgn="base">
              <a:buFont typeface="+mj-lt"/>
              <a:buAutoNum type="arabicPeriod"/>
            </a:pPr>
            <a:r>
              <a:rPr lang="en-US">
                <a:latin typeface="Aptos Narrow" panose="020B0004020202020204" pitchFamily="34" charset="0"/>
              </a:rPr>
              <a:t>Energy and Environmental Affairs (EEA) /DCR to integrate communications/stakeholder management technology for effective and timely project updates that include project goals, alternatives considered, anticipated impacts, and opportunities for community input. </a:t>
            </a:r>
          </a:p>
          <a:p>
            <a:pPr marL="457200" indent="-457200" fontAlgn="base">
              <a:buFont typeface="+mj-lt"/>
              <a:buAutoNum type="arabicPeriod"/>
            </a:pPr>
            <a:r>
              <a:rPr lang="en-US">
                <a:latin typeface="Aptos Narrow" panose="020B0004020202020204" pitchFamily="34" charset="0"/>
              </a:rPr>
              <a:t>Establish multiple modes of communication updates to ensure reaching those most impacted by project developments, including:  </a:t>
            </a:r>
          </a:p>
          <a:p>
            <a:pPr marL="914400" lvl="1" indent="-457200" fontAlgn="base">
              <a:buFont typeface="Arial" panose="020B0604020202020204" pitchFamily="34" charset="0"/>
              <a:buChar char="•"/>
            </a:pPr>
            <a:r>
              <a:rPr lang="en-US" sz="1600">
                <a:latin typeface="Aptos Narrow" panose="020B0004020202020204" pitchFamily="34" charset="0"/>
              </a:rPr>
              <a:t>Host a contact list tied to the project  </a:t>
            </a:r>
          </a:p>
          <a:p>
            <a:pPr marL="914400" lvl="1" indent="-457200" fontAlgn="base">
              <a:buFont typeface="Arial" panose="020B0604020202020204" pitchFamily="34" charset="0"/>
              <a:buChar char="•"/>
            </a:pPr>
            <a:r>
              <a:rPr lang="en-US" sz="1600">
                <a:latin typeface="Aptos Narrow" panose="020B0004020202020204" pitchFamily="34" charset="0"/>
              </a:rPr>
              <a:t>Post flyers near the physical location of the updates in advance of the project </a:t>
            </a:r>
          </a:p>
          <a:p>
            <a:pPr marL="914400" lvl="1" indent="-457200" fontAlgn="base">
              <a:buFont typeface="Arial" panose="020B0604020202020204" pitchFamily="34" charset="0"/>
              <a:buChar char="•"/>
            </a:pPr>
            <a:r>
              <a:rPr lang="en-US" sz="1600">
                <a:latin typeface="Aptos Narrow" panose="020B0004020202020204" pitchFamily="34" charset="0"/>
              </a:rPr>
              <a:t>Use traditional media outlets such as newspapers, radio or local TV channel, as well as social media outlets</a:t>
            </a:r>
          </a:p>
          <a:p>
            <a:pPr marL="914400" lvl="1" indent="-457200" fontAlgn="base">
              <a:buFont typeface="Arial" panose="020B0604020202020204" pitchFamily="34" charset="0"/>
              <a:buChar char="•"/>
            </a:pPr>
            <a:r>
              <a:rPr lang="en-US" sz="1600">
                <a:latin typeface="Aptos Narrow" panose="020B0004020202020204" pitchFamily="34" charset="0"/>
              </a:rPr>
              <a:t>Updates shared through trusted partner organizations, community groups, and local institutions such as local churches, cultural centers, senior centers, senior housing, public and affordable housing, among others.  </a:t>
            </a:r>
            <a:r>
              <a:rPr lang="en-US">
                <a:latin typeface="Aptos Narrow" panose="020B0004020202020204" pitchFamily="34" charset="0"/>
              </a:rPr>
              <a:t> </a:t>
            </a:r>
          </a:p>
          <a:p>
            <a:pPr marL="457200" indent="-457200" fontAlgn="base">
              <a:buFont typeface="+mj-lt"/>
              <a:buAutoNum type="arabicPeriod"/>
            </a:pPr>
            <a:r>
              <a:rPr lang="en-US">
                <a:latin typeface="Aptos Narrow" panose="020B0004020202020204" pitchFamily="34" charset="0"/>
              </a:rPr>
              <a:t>Ensure equitable access to information  </a:t>
            </a:r>
          </a:p>
          <a:p>
            <a:pPr marL="914400" lvl="1" indent="-457200" fontAlgn="base">
              <a:buFont typeface="Arial" panose="020B0604020202020204" pitchFamily="34" charset="0"/>
              <a:buChar char="•"/>
            </a:pPr>
            <a:r>
              <a:rPr lang="en-US" sz="1600">
                <a:latin typeface="Aptos Narrow" panose="020B0004020202020204" pitchFamily="34" charset="0"/>
              </a:rPr>
              <a:t>Use plain-language materials and summaries </a:t>
            </a:r>
          </a:p>
          <a:p>
            <a:pPr marL="914400" lvl="1" indent="-457200" fontAlgn="base">
              <a:buFont typeface="Arial" panose="020B0604020202020204" pitchFamily="34" charset="0"/>
              <a:buChar char="•"/>
            </a:pPr>
            <a:r>
              <a:rPr lang="en-US" sz="1600">
                <a:latin typeface="Aptos Narrow" panose="020B0004020202020204" pitchFamily="34" charset="0"/>
              </a:rPr>
              <a:t>Use accessible formats </a:t>
            </a:r>
          </a:p>
          <a:p>
            <a:pPr marL="914400" lvl="1" indent="-457200" fontAlgn="base">
              <a:buFont typeface="Arial" panose="020B0604020202020204" pitchFamily="34" charset="0"/>
              <a:buChar char="•"/>
            </a:pPr>
            <a:r>
              <a:rPr lang="en-US" sz="1600">
                <a:latin typeface="Aptos Narrow" panose="020B0004020202020204" pitchFamily="34" charset="0"/>
              </a:rPr>
              <a:t>Translate materials </a:t>
            </a:r>
          </a:p>
          <a:p>
            <a:pPr marL="914400" lvl="1" indent="-457200" fontAlgn="base">
              <a:buFont typeface="Arial" panose="020B0604020202020204" pitchFamily="34" charset="0"/>
              <a:buChar char="•"/>
            </a:pPr>
            <a:r>
              <a:rPr lang="en-US" sz="1600">
                <a:latin typeface="Aptos Narrow" panose="020B0004020202020204" pitchFamily="34" charset="0"/>
              </a:rPr>
              <a:t>Tailor outreach strategies to historically excluded communities </a:t>
            </a:r>
          </a:p>
        </p:txBody>
      </p:sp>
    </p:spTree>
    <p:extLst>
      <p:ext uri="{BB962C8B-B14F-4D97-AF65-F5344CB8AC3E}">
        <p14:creationId xmlns:p14="http://schemas.microsoft.com/office/powerpoint/2010/main" val="280556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8D8D-1173-850E-A1F6-41884E75A31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A165328-A38C-60A2-9138-493D9E90F13C}"/>
              </a:ext>
            </a:extLst>
          </p:cNvPr>
          <p:cNvSpPr>
            <a:spLocks noGrp="1"/>
          </p:cNvSpPr>
          <p:nvPr>
            <p:ph type="title" idx="4294967295"/>
          </p:nvPr>
        </p:nvSpPr>
        <p:spPr>
          <a:xfrm>
            <a:off x="1066800" y="182833"/>
            <a:ext cx="10058400"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300" b="0" i="1"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Draft Recommendation 3 (Part 1): </a:t>
            </a:r>
            <a:b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br>
            <a:r>
              <a:rPr kumimoji="0" lang="en-US" sz="43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Centering Equity &amp; Environmental Justice</a:t>
            </a:r>
            <a:endParaRPr kumimoji="0" lang="en-US" sz="43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4" name="Rectangle: Rounded Corners 3">
            <a:extLst>
              <a:ext uri="{FF2B5EF4-FFF2-40B4-BE49-F238E27FC236}">
                <a16:creationId xmlns:a16="http://schemas.microsoft.com/office/drawing/2014/main" id="{16098BD6-0858-DD4B-370D-FC0063311B9D}"/>
              </a:ext>
            </a:extLst>
          </p:cNvPr>
          <p:cNvSpPr/>
          <p:nvPr/>
        </p:nvSpPr>
        <p:spPr>
          <a:xfrm>
            <a:off x="960938" y="1991031"/>
            <a:ext cx="10194741" cy="2050027"/>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75000"/>
                    <a:lumOff val="25000"/>
                  </a:schemeClr>
                </a:solidFill>
                <a:latin typeface="Aptos Narrow" panose="020B0004020202020204" pitchFamily="34" charset="0"/>
              </a:rPr>
              <a:t>DCR to establish clear processes and tools to proactively address the needs of marginalized communities and those historically been impacted by and excluded from its processes, ensuring that they have a meaningful and guaranteed role in DCR decision-making. </a:t>
            </a:r>
          </a:p>
        </p:txBody>
      </p:sp>
      <p:sp>
        <p:nvSpPr>
          <p:cNvPr id="6" name="TextBox 5">
            <a:extLst>
              <a:ext uri="{FF2B5EF4-FFF2-40B4-BE49-F238E27FC236}">
                <a16:creationId xmlns:a16="http://schemas.microsoft.com/office/drawing/2014/main" id="{D0E66BD0-D487-62D3-861E-4933A5082EA9}"/>
              </a:ext>
            </a:extLst>
          </p:cNvPr>
          <p:cNvSpPr txBox="1"/>
          <p:nvPr/>
        </p:nvSpPr>
        <p:spPr>
          <a:xfrm>
            <a:off x="960938" y="4375355"/>
            <a:ext cx="10194741" cy="1754326"/>
          </a:xfrm>
          <a:prstGeom prst="rect">
            <a:avLst/>
          </a:prstGeom>
          <a:noFill/>
        </p:spPr>
        <p:txBody>
          <a:bodyPr wrap="square" rtlCol="0">
            <a:spAutoFit/>
          </a:bodyPr>
          <a:lstStyle/>
          <a:p>
            <a:r>
              <a:rPr lang="en-US" b="1" i="1">
                <a:latin typeface="Aptos Narrow" panose="020B0004020202020204" pitchFamily="34" charset="0"/>
              </a:rPr>
              <a:t>Background context:</a:t>
            </a:r>
            <a:r>
              <a:rPr lang="en-US" b="1">
                <a:latin typeface="Aptos Narrow" panose="020B0004020202020204" pitchFamily="34" charset="0"/>
              </a:rPr>
              <a:t> </a:t>
            </a:r>
            <a:r>
              <a:rPr lang="en-US" i="1">
                <a:latin typeface="Aptos Narrow" panose="020B0004020202020204" pitchFamily="34" charset="0"/>
              </a:rPr>
              <a:t>Community members expressed that in many instances, decision making at DCR does not reflect or include the voice of the immediately impacted community. Community members don’t feel that they are included in the planning and decision-making milestones, and as a result, are often left experiencing the repercussions (e.g., traffic congestion, safety-related issues, etc.) without enjoying the benefits. The Task Force believes that this recommendation will ensure equity is centered in all DCR’s planning and decision-making processes.</a:t>
            </a:r>
            <a:r>
              <a:rPr lang="en-US">
                <a:latin typeface="Aptos Narrow" panose="020B0004020202020204" pitchFamily="34" charset="0"/>
              </a:rPr>
              <a:t> </a:t>
            </a:r>
            <a:endParaRPr lang="en-US" sz="2000">
              <a:latin typeface="Aptos Narrow" panose="020B0004020202020204" pitchFamily="34" charset="0"/>
            </a:endParaRPr>
          </a:p>
        </p:txBody>
      </p:sp>
    </p:spTree>
    <p:extLst>
      <p:ext uri="{BB962C8B-B14F-4D97-AF65-F5344CB8AC3E}">
        <p14:creationId xmlns:p14="http://schemas.microsoft.com/office/powerpoint/2010/main" val="317160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CAF5-3A6D-62D7-BA8B-B14D9A06AC74}"/>
              </a:ext>
            </a:extLst>
          </p:cNvPr>
          <p:cNvSpPr>
            <a:spLocks noGrp="1"/>
          </p:cNvSpPr>
          <p:nvPr>
            <p:ph type="title"/>
          </p:nvPr>
        </p:nvSpPr>
        <p:spPr/>
        <p:txBody>
          <a:bodyPr/>
          <a:lstStyle/>
          <a:p>
            <a:r>
              <a:rPr lang="en-US">
                <a:latin typeface="Aptos Display"/>
                <a:ea typeface="Calibri Light"/>
                <a:cs typeface="Calibri Light"/>
              </a:rPr>
              <a:t>Zoom Logistics</a:t>
            </a:r>
            <a:endParaRPr lang="en-US">
              <a:latin typeface="Aptos Display"/>
            </a:endParaRPr>
          </a:p>
        </p:txBody>
      </p:sp>
      <p:sp>
        <p:nvSpPr>
          <p:cNvPr id="3" name="Content Placeholder 2">
            <a:extLst>
              <a:ext uri="{FF2B5EF4-FFF2-40B4-BE49-F238E27FC236}">
                <a16:creationId xmlns:a16="http://schemas.microsoft.com/office/drawing/2014/main" id="{A1FFCB0C-E411-3654-AD68-F5BF68F8EC61}"/>
              </a:ext>
            </a:extLst>
          </p:cNvPr>
          <p:cNvSpPr>
            <a:spLocks noGrp="1"/>
          </p:cNvSpPr>
          <p:nvPr>
            <p:ph idx="1"/>
          </p:nvPr>
        </p:nvSpPr>
        <p:spPr>
          <a:xfrm>
            <a:off x="1097280" y="1998134"/>
            <a:ext cx="10058400" cy="3870960"/>
          </a:xfrm>
        </p:spPr>
        <p:txBody>
          <a:bodyPr vert="horz" lIns="0" tIns="45720" rIns="0" bIns="45720" rtlCol="0" anchor="t">
            <a:normAutofit/>
          </a:bodyPr>
          <a:lstStyle/>
          <a:p>
            <a:pPr marL="571500" indent="-571500">
              <a:buClr>
                <a:srgbClr val="004B24"/>
              </a:buClr>
              <a:buFont typeface="Wingdings" panose="020F0502020204030204" pitchFamily="34" charset="0"/>
              <a:buChar char="§"/>
            </a:pPr>
            <a:r>
              <a:rPr lang="en-US" sz="2800">
                <a:latin typeface="Aptos Narrow"/>
                <a:ea typeface="Calibri Light"/>
                <a:cs typeface="Calibri Light"/>
              </a:rPr>
              <a:t>Kindly mute your microphone to minimize background noise unless you are participating in the Q&amp;A section or the breakout room discussions</a:t>
            </a:r>
            <a:endParaRPr lang="en-US"/>
          </a:p>
          <a:p>
            <a:pPr marL="571500" indent="-571500">
              <a:buClr>
                <a:srgbClr val="004B24"/>
              </a:buClr>
              <a:buFont typeface="Wingdings" panose="020F0502020204030204" pitchFamily="34" charset="0"/>
              <a:buChar char="§"/>
            </a:pPr>
            <a:r>
              <a:rPr lang="en-US" sz="2800">
                <a:latin typeface="Aptos Narrow"/>
                <a:ea typeface="Calibri Light"/>
                <a:cs typeface="Calibri Light"/>
              </a:rPr>
              <a:t>The chat is available for members to provide comments and pose questions (s</a:t>
            </a:r>
            <a:r>
              <a:rPr lang="en-US" sz="2800">
                <a:latin typeface="Aptos Narrow"/>
                <a:ea typeface="Calibri"/>
                <a:cs typeface="Calibri"/>
              </a:rPr>
              <a:t>ubject</a:t>
            </a:r>
            <a:r>
              <a:rPr lang="en-US" sz="2800">
                <a:latin typeface="Aptos Narrow"/>
                <a:ea typeface="+mn-lt"/>
                <a:cs typeface="+mn-lt"/>
              </a:rPr>
              <a:t> to public record)</a:t>
            </a:r>
            <a:endParaRPr lang="en-US">
              <a:latin typeface="Aptos Narrow"/>
              <a:ea typeface="+mn-lt"/>
              <a:cs typeface="+mn-lt"/>
            </a:endParaRPr>
          </a:p>
          <a:p>
            <a:pPr marL="571500" indent="-571500">
              <a:buClr>
                <a:srgbClr val="004B24"/>
              </a:buClr>
              <a:buFont typeface="Wingdings" panose="020F0502020204030204" pitchFamily="34" charset="0"/>
              <a:buChar char="§"/>
            </a:pPr>
            <a:r>
              <a:rPr lang="en-US" sz="2800">
                <a:latin typeface="Aptos Narrow"/>
                <a:ea typeface="+mn-lt"/>
                <a:cs typeface="+mn-lt"/>
              </a:rPr>
              <a:t>Please do not use the private messaging function</a:t>
            </a:r>
            <a:endParaRPr lang="en-US">
              <a:latin typeface="Aptos Narrow"/>
              <a:ea typeface="+mn-lt"/>
              <a:cs typeface="+mn-lt"/>
            </a:endParaRPr>
          </a:p>
          <a:p>
            <a:pPr marL="571500" indent="-571500">
              <a:buClr>
                <a:srgbClr val="99CB38"/>
              </a:buClr>
              <a:buFont typeface="Wingdings" panose="020F0502020204030204" pitchFamily="34" charset="0"/>
              <a:buChar char="§"/>
            </a:pPr>
            <a:endParaRPr lang="en-US" sz="2800" dirty="0">
              <a:latin typeface="Aptos Narrow"/>
              <a:ea typeface="Calibri" panose="020F0502020204030204"/>
              <a:cs typeface="Calibri" panose="020F0502020204030204"/>
            </a:endParaRPr>
          </a:p>
          <a:p>
            <a:pPr>
              <a:buClr>
                <a:srgbClr val="99CB38"/>
              </a:buClr>
            </a:pPr>
            <a:endParaRPr lang="en-US">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641829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D1D60-9694-EEF9-B8AB-35AEAB54AB9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A165328-A38C-60A2-9138-493D9E90F13C}"/>
              </a:ext>
            </a:extLst>
          </p:cNvPr>
          <p:cNvSpPr>
            <a:spLocks noGrp="1"/>
          </p:cNvSpPr>
          <p:nvPr>
            <p:ph type="title" idx="4294967295"/>
          </p:nvPr>
        </p:nvSpPr>
        <p:spPr>
          <a:xfrm>
            <a:off x="1066800" y="170480"/>
            <a:ext cx="10058400"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300" b="0" i="1"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Draft Recommendation 3 (Part 2): </a:t>
            </a:r>
            <a:b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br>
            <a:r>
              <a:rPr kumimoji="0" lang="en-US" sz="43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Centering Equity &amp; Environmental Justice</a:t>
            </a:r>
            <a:endParaRPr kumimoji="0" lang="en-US" sz="43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6" name="TextBox 5">
            <a:extLst>
              <a:ext uri="{FF2B5EF4-FFF2-40B4-BE49-F238E27FC236}">
                <a16:creationId xmlns:a16="http://schemas.microsoft.com/office/drawing/2014/main" id="{B8A58023-22F1-E7D6-7D68-E6D0DE3CB7F8}"/>
              </a:ext>
            </a:extLst>
          </p:cNvPr>
          <p:cNvSpPr txBox="1"/>
          <p:nvPr/>
        </p:nvSpPr>
        <p:spPr>
          <a:xfrm>
            <a:off x="1097279" y="2051991"/>
            <a:ext cx="10058401" cy="2554545"/>
          </a:xfrm>
          <a:prstGeom prst="rect">
            <a:avLst/>
          </a:prstGeom>
          <a:noFill/>
        </p:spPr>
        <p:txBody>
          <a:bodyPr wrap="square" lIns="91440" tIns="45720" rIns="91440" bIns="45720" rtlCol="0" anchor="t">
            <a:spAutoFit/>
          </a:bodyPr>
          <a:lstStyle/>
          <a:p>
            <a:pPr fontAlgn="base"/>
            <a:r>
              <a:rPr lang="en-US" sz="2000">
                <a:latin typeface="Aptos Narrow"/>
              </a:rPr>
              <a:t> </a:t>
            </a:r>
            <a:r>
              <a:rPr lang="en-US" sz="2000" b="1" i="1">
                <a:latin typeface="Aptos Narrow"/>
              </a:rPr>
              <a:t>Suggested implementation strategies or actions: </a:t>
            </a:r>
          </a:p>
          <a:p>
            <a:pPr marL="457200" indent="-457200" fontAlgn="base">
              <a:buFont typeface="+mj-lt"/>
              <a:buAutoNum type="arabicPeriod"/>
            </a:pPr>
            <a:r>
              <a:rPr lang="en-US" sz="2000">
                <a:latin typeface="Aptos Narrow" panose="020B0004020202020204" pitchFamily="34" charset="0"/>
              </a:rPr>
              <a:t>Build in as pre-planning: Conduct a process at the start of any project to determine who will be impacted by the changes of this project and determine what role they can or should play throughout this project lifetime. This can include coordination with local organizations and groups, such as community-based non-profits, faith communities, schools, community centers, senior center, public and affordable housing, neighborhood groups, etc.  </a:t>
            </a:r>
          </a:p>
          <a:p>
            <a:pPr marL="457200" indent="-457200" fontAlgn="base">
              <a:buFont typeface="+mj-lt"/>
              <a:buAutoNum type="arabicPeriod"/>
            </a:pPr>
            <a:r>
              <a:rPr lang="en-US" sz="2000">
                <a:latin typeface="Aptos Narrow" panose="020B0004020202020204" pitchFamily="34" charset="0"/>
              </a:rPr>
              <a:t>Ensure that DCR’s Language Access Plan is integrated in these processes. </a:t>
            </a:r>
          </a:p>
          <a:p>
            <a:pPr marL="457200" indent="-457200" fontAlgn="base">
              <a:buFont typeface="+mj-lt"/>
              <a:buAutoNum type="arabicPeriod"/>
            </a:pPr>
            <a:r>
              <a:rPr lang="en-US" sz="2000">
                <a:latin typeface="Aptos Narrow"/>
              </a:rPr>
              <a:t>Establish and implement a DCR Public Involvement Plan.</a:t>
            </a:r>
            <a:endParaRPr lang="en-US" sz="2000">
              <a:latin typeface="Aptos Narrow" panose="020B0004020202020204" pitchFamily="34" charset="0"/>
            </a:endParaRPr>
          </a:p>
        </p:txBody>
      </p:sp>
    </p:spTree>
    <p:extLst>
      <p:ext uri="{BB962C8B-B14F-4D97-AF65-F5344CB8AC3E}">
        <p14:creationId xmlns:p14="http://schemas.microsoft.com/office/powerpoint/2010/main" val="1297714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1DF49-EF2B-FC11-CFF9-51A354984F3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2E1A094-3739-BE63-B46E-A5E02E24BC01}"/>
              </a:ext>
            </a:extLst>
          </p:cNvPr>
          <p:cNvSpPr txBox="1">
            <a:spLocks noGrp="1"/>
          </p:cNvSpPr>
          <p:nvPr>
            <p:ph type="title" idx="4294967295"/>
          </p:nvPr>
        </p:nvSpPr>
        <p:spPr>
          <a:xfrm>
            <a:off x="1097279" y="255136"/>
            <a:ext cx="10058400"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300" b="0" i="1"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Draft Recommendation 4 (Part 1): </a:t>
            </a:r>
            <a:b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br>
            <a:r>
              <a:rPr kumimoji="0" lang="en-US" sz="43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Implementation</a:t>
            </a:r>
            <a:endParaRPr kumimoji="0" lang="en-US" sz="43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4" name="Rectangle: Rounded Corners 3">
            <a:extLst>
              <a:ext uri="{FF2B5EF4-FFF2-40B4-BE49-F238E27FC236}">
                <a16:creationId xmlns:a16="http://schemas.microsoft.com/office/drawing/2014/main" id="{B901FEA5-3BD8-4875-80C2-5F1DEBDBC0E3}"/>
              </a:ext>
            </a:extLst>
          </p:cNvPr>
          <p:cNvSpPr/>
          <p:nvPr/>
        </p:nvSpPr>
        <p:spPr>
          <a:xfrm>
            <a:off x="960938" y="1991031"/>
            <a:ext cx="10194741" cy="2895601"/>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75000"/>
                    <a:lumOff val="25000"/>
                  </a:schemeClr>
                </a:solidFill>
                <a:latin typeface="Aptos Narrow" panose="020B0004020202020204" pitchFamily="34" charset="0"/>
              </a:rPr>
              <a:t>DCR to apply the communication and outreach recommendations above (Recommendations 1-3) to address physical infrastructure-related feedback received through this Task Force for the Charles River area between Longfellow and Eliot bridges, as a pilot for applying communication and outreach strategies for other DCR projects across the Commonwealth.</a:t>
            </a:r>
          </a:p>
        </p:txBody>
      </p:sp>
      <p:sp>
        <p:nvSpPr>
          <p:cNvPr id="6" name="TextBox 5">
            <a:extLst>
              <a:ext uri="{FF2B5EF4-FFF2-40B4-BE49-F238E27FC236}">
                <a16:creationId xmlns:a16="http://schemas.microsoft.com/office/drawing/2014/main" id="{7428E41A-87B7-DFF8-A737-23DD884EC949}"/>
              </a:ext>
            </a:extLst>
          </p:cNvPr>
          <p:cNvSpPr txBox="1"/>
          <p:nvPr/>
        </p:nvSpPr>
        <p:spPr>
          <a:xfrm>
            <a:off x="960938" y="5171770"/>
            <a:ext cx="10194741" cy="923330"/>
          </a:xfrm>
          <a:prstGeom prst="rect">
            <a:avLst/>
          </a:prstGeom>
          <a:noFill/>
        </p:spPr>
        <p:txBody>
          <a:bodyPr wrap="square" rtlCol="0">
            <a:spAutoFit/>
          </a:bodyPr>
          <a:lstStyle/>
          <a:p>
            <a:r>
              <a:rPr lang="en-US" b="1" i="1">
                <a:latin typeface="Aptos Narrow" panose="020B0004020202020204" pitchFamily="34" charset="0"/>
              </a:rPr>
              <a:t>Background context: </a:t>
            </a:r>
            <a:r>
              <a:rPr lang="en-US" i="1">
                <a:latin typeface="Aptos Narrow" panose="020B0004020202020204" pitchFamily="34" charset="0"/>
              </a:rPr>
              <a:t>DCR should implement strategies/actions listed in the above recommendations to the Charles River area between Longfellow and Eliot bridges. Best practices and lessons learned in this pilot implementation effort can be replicated to other areas across the state that are facing similar challenges.  </a:t>
            </a:r>
            <a:r>
              <a:rPr lang="en-US">
                <a:latin typeface="Aptos Narrow" panose="020B0004020202020204" pitchFamily="34" charset="0"/>
              </a:rPr>
              <a:t> </a:t>
            </a:r>
            <a:endParaRPr lang="en-US" sz="2000">
              <a:latin typeface="Aptos Narrow" panose="020B0004020202020204" pitchFamily="34" charset="0"/>
            </a:endParaRPr>
          </a:p>
        </p:txBody>
      </p:sp>
    </p:spTree>
    <p:extLst>
      <p:ext uri="{BB962C8B-B14F-4D97-AF65-F5344CB8AC3E}">
        <p14:creationId xmlns:p14="http://schemas.microsoft.com/office/powerpoint/2010/main" val="244838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7887E-B035-F79E-6E70-4F6EEBEC6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E5975-A56A-06C8-CC88-0D89130A82AF}"/>
              </a:ext>
            </a:extLst>
          </p:cNvPr>
          <p:cNvSpPr>
            <a:spLocks noGrp="1"/>
          </p:cNvSpPr>
          <p:nvPr>
            <p:ph type="title"/>
          </p:nvPr>
        </p:nvSpPr>
        <p:spPr/>
        <p:txBody>
          <a:bodyPr>
            <a:normAutofit/>
          </a:bodyPr>
          <a:lstStyle/>
          <a:p>
            <a:r>
              <a:rPr lang="en-US" sz="3300" i="1" dirty="0">
                <a:latin typeface="Aptos Display"/>
                <a:ea typeface="Calibri Light"/>
                <a:cs typeface="Calibri Light"/>
              </a:rPr>
              <a:t>Draft Recommendation 4 (Part 2): </a:t>
            </a:r>
            <a:br>
              <a:rPr lang="en-US" dirty="0">
                <a:latin typeface="Aptos Display"/>
                <a:ea typeface="Calibri Light"/>
                <a:cs typeface="Calibri Light"/>
              </a:rPr>
            </a:br>
            <a:r>
              <a:rPr lang="en-US" sz="4300" dirty="0">
                <a:latin typeface="Aptos Display"/>
                <a:ea typeface="Calibri Light"/>
                <a:cs typeface="Calibri Light"/>
              </a:rPr>
              <a:t>Implementation</a:t>
            </a:r>
            <a:endParaRPr lang="en-US" sz="4300" dirty="0"/>
          </a:p>
        </p:txBody>
      </p:sp>
      <p:sp>
        <p:nvSpPr>
          <p:cNvPr id="6" name="TextBox 5">
            <a:extLst>
              <a:ext uri="{FF2B5EF4-FFF2-40B4-BE49-F238E27FC236}">
                <a16:creationId xmlns:a16="http://schemas.microsoft.com/office/drawing/2014/main" id="{FCD78036-C652-596D-9E06-60930C5EBC43}"/>
              </a:ext>
            </a:extLst>
          </p:cNvPr>
          <p:cNvSpPr txBox="1"/>
          <p:nvPr/>
        </p:nvSpPr>
        <p:spPr>
          <a:xfrm>
            <a:off x="1097279" y="2051991"/>
            <a:ext cx="10058401" cy="2246769"/>
          </a:xfrm>
          <a:prstGeom prst="rect">
            <a:avLst/>
          </a:prstGeom>
          <a:noFill/>
        </p:spPr>
        <p:txBody>
          <a:bodyPr wrap="square" rtlCol="0">
            <a:spAutoFit/>
          </a:bodyPr>
          <a:lstStyle/>
          <a:p>
            <a:pPr fontAlgn="base"/>
            <a:r>
              <a:rPr lang="en-US" sz="2000">
                <a:latin typeface="Aptos Narrow" panose="020B0004020202020204" pitchFamily="34" charset="0"/>
              </a:rPr>
              <a:t> </a:t>
            </a:r>
            <a:r>
              <a:rPr lang="en-US" sz="2000" b="1" i="1">
                <a:latin typeface="Aptos Narrow" panose="020B0004020202020204" pitchFamily="34" charset="0"/>
              </a:rPr>
              <a:t>Suggested implementation strategies or actions: </a:t>
            </a:r>
          </a:p>
          <a:p>
            <a:pPr marL="457200" indent="-457200" fontAlgn="base">
              <a:buFont typeface="+mj-lt"/>
              <a:buAutoNum type="arabicPeriod"/>
            </a:pPr>
            <a:r>
              <a:rPr lang="en-US" sz="2000">
                <a:latin typeface="Aptos Narrow" panose="020B0004020202020204" pitchFamily="34" charset="0"/>
              </a:rPr>
              <a:t>Provide a few examples of how different scenarios brought up during Task Force meetings, focus groups or public meetings related to infrastructure improvements in the area could be addressed via the recommendations above. </a:t>
            </a:r>
          </a:p>
          <a:p>
            <a:pPr marL="457200" indent="-457200" fontAlgn="base">
              <a:buFont typeface="+mj-lt"/>
              <a:buAutoNum type="arabicPeriod"/>
            </a:pPr>
            <a:r>
              <a:rPr lang="en-US" sz="2000">
                <a:latin typeface="Aptos Narrow" panose="020B0004020202020204" pitchFamily="34" charset="0"/>
              </a:rPr>
              <a:t>Develop a clear and transparent evaluation framework to track what communication strategies are effective, identify and address gaps and assess how community members experience the new process.</a:t>
            </a:r>
          </a:p>
        </p:txBody>
      </p:sp>
    </p:spTree>
    <p:extLst>
      <p:ext uri="{BB962C8B-B14F-4D97-AF65-F5344CB8AC3E}">
        <p14:creationId xmlns:p14="http://schemas.microsoft.com/office/powerpoint/2010/main" val="1938222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A720-D29C-F0F6-6136-8D0F7D66F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2D942-FBCE-D8F5-09BD-7BCF97BB1EAF}"/>
              </a:ext>
            </a:extLst>
          </p:cNvPr>
          <p:cNvSpPr>
            <a:spLocks noGrp="1"/>
          </p:cNvSpPr>
          <p:nvPr>
            <p:ph type="title"/>
          </p:nvPr>
        </p:nvSpPr>
        <p:spPr/>
        <p:txBody>
          <a:bodyPr/>
          <a:lstStyle/>
          <a:p>
            <a:r>
              <a:rPr lang="en-US">
                <a:latin typeface="Aptos Display"/>
              </a:rPr>
              <a:t>Q&amp;A Section (~20 Minutes)</a:t>
            </a:r>
            <a:endParaRPr lang="en-US">
              <a:latin typeface="Aptos Display" panose="020B0004020202020204" pitchFamily="34" charset="0"/>
            </a:endParaRPr>
          </a:p>
        </p:txBody>
      </p:sp>
      <p:sp>
        <p:nvSpPr>
          <p:cNvPr id="3" name="Content Placeholder 2">
            <a:extLst>
              <a:ext uri="{FF2B5EF4-FFF2-40B4-BE49-F238E27FC236}">
                <a16:creationId xmlns:a16="http://schemas.microsoft.com/office/drawing/2014/main" id="{219F0E8A-DA1D-4751-9A34-B9FA9C945454}"/>
              </a:ext>
            </a:extLst>
          </p:cNvPr>
          <p:cNvSpPr>
            <a:spLocks noGrp="1"/>
          </p:cNvSpPr>
          <p:nvPr>
            <p:ph idx="1"/>
          </p:nvPr>
        </p:nvSpPr>
        <p:spPr>
          <a:xfrm>
            <a:off x="1097280" y="2222090"/>
            <a:ext cx="10740788" cy="3922013"/>
          </a:xfrm>
        </p:spPr>
        <p:txBody>
          <a:bodyPr vert="horz" lIns="0" tIns="45720" rIns="0" bIns="45720" rtlCol="0" anchor="t">
            <a:noAutofit/>
          </a:bodyPr>
          <a:lstStyle/>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rPr>
              <a:t>Please ask clarifying questions related to the scope of work and save questions related to the recommendations for the small group discussion</a:t>
            </a: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rPr>
              <a:t>Listen actively and respectfully to all participants</a:t>
            </a:r>
            <a:endParaRPr lang="en-US" sz="2400">
              <a:solidFill>
                <a:schemeClr val="tx1"/>
              </a:solidFill>
              <a:latin typeface="Aptos Narrow"/>
              <a:ea typeface="Calibri"/>
              <a:cs typeface="Calibri"/>
            </a:endParaRP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rPr>
              <a:t>Express disagreements constructively, focusing on ideas rather than individuals</a:t>
            </a:r>
            <a:endParaRPr lang="en-US" sz="2400">
              <a:solidFill>
                <a:schemeClr val="tx1"/>
              </a:solidFill>
              <a:latin typeface="Aptos Narrow"/>
              <a:ea typeface="Calibri"/>
              <a:cs typeface="Calibri"/>
            </a:endParaRP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rPr>
              <a:t>Minimize interruptions to ensure equitable participation</a:t>
            </a:r>
            <a:endParaRPr lang="en-US" sz="2400">
              <a:solidFill>
                <a:schemeClr val="tx1"/>
              </a:solidFill>
              <a:latin typeface="Aptos Narrow"/>
              <a:ea typeface="Calibri"/>
              <a:cs typeface="Calibri"/>
            </a:endParaRP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ea typeface="Calibri"/>
                <a:cs typeface="Calibri"/>
              </a:rPr>
              <a:t>Please share your thoughts in the small group discussions – we want to hear from you! </a:t>
            </a:r>
            <a:endParaRPr lang="en-US" sz="2400">
              <a:solidFill>
                <a:schemeClr val="tx1"/>
              </a:solidFill>
            </a:endParaRPr>
          </a:p>
          <a:p>
            <a:pPr marL="457200" lvl="1" indent="-457200">
              <a:lnSpc>
                <a:spcPct val="100000"/>
              </a:lnSpc>
              <a:spcBef>
                <a:spcPts val="600"/>
              </a:spcBef>
              <a:spcAft>
                <a:spcPts val="600"/>
              </a:spcAft>
              <a:buClr>
                <a:srgbClr val="004B24"/>
              </a:buClr>
              <a:buFont typeface="Wingdings" panose="05000000000000000000" pitchFamily="2" charset="2"/>
              <a:buChar char="§"/>
            </a:pPr>
            <a:endParaRPr lang="en-US" sz="2400">
              <a:solidFill>
                <a:srgbClr val="000000"/>
              </a:solidFill>
              <a:latin typeface="Aptos Narrow" panose="020B0004020202020204" pitchFamily="34" charset="0"/>
              <a:ea typeface="Calibri"/>
              <a:cs typeface="Calibri"/>
            </a:endParaRPr>
          </a:p>
          <a:p>
            <a:pPr marL="457200" lvl="1" indent="-457200">
              <a:lnSpc>
                <a:spcPct val="100000"/>
              </a:lnSpc>
              <a:spcBef>
                <a:spcPts val="600"/>
              </a:spcBef>
              <a:spcAft>
                <a:spcPts val="600"/>
              </a:spcAft>
              <a:buFont typeface="Wingdings" panose="05000000000000000000" pitchFamily="2" charset="2"/>
              <a:buChar char="§"/>
            </a:pPr>
            <a:endParaRPr lang="en-US" sz="2400">
              <a:solidFill>
                <a:srgbClr val="FF0000"/>
              </a:solidFill>
              <a:highlight>
                <a:srgbClr val="FFFF00"/>
              </a:highlight>
              <a:latin typeface="Aptos Narrow" panose="020B0004020202020204" pitchFamily="34" charset="0"/>
              <a:ea typeface="Calibri"/>
              <a:cs typeface="Calibri"/>
            </a:endParaRPr>
          </a:p>
        </p:txBody>
      </p:sp>
    </p:spTree>
    <p:extLst>
      <p:ext uri="{BB962C8B-B14F-4D97-AF65-F5344CB8AC3E}">
        <p14:creationId xmlns:p14="http://schemas.microsoft.com/office/powerpoint/2010/main" val="293952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41886-B896-C752-2331-6B1D91D4E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21EBD-0ADF-1523-A298-E9A9AB14A975}"/>
              </a:ext>
            </a:extLst>
          </p:cNvPr>
          <p:cNvSpPr>
            <a:spLocks noGrp="1"/>
          </p:cNvSpPr>
          <p:nvPr>
            <p:ph type="title"/>
          </p:nvPr>
        </p:nvSpPr>
        <p:spPr/>
        <p:txBody>
          <a:bodyPr/>
          <a:lstStyle/>
          <a:p>
            <a:r>
              <a:rPr lang="en-US">
                <a:latin typeface="Aptos Display"/>
              </a:rPr>
              <a:t>Small Group Discussion (~40 Minutes)</a:t>
            </a:r>
            <a:endParaRPr lang="en-US">
              <a:latin typeface="Aptos Display" panose="020B0004020202020204" pitchFamily="34" charset="0"/>
            </a:endParaRPr>
          </a:p>
        </p:txBody>
      </p:sp>
      <p:sp>
        <p:nvSpPr>
          <p:cNvPr id="3" name="Content Placeholder 2">
            <a:extLst>
              <a:ext uri="{FF2B5EF4-FFF2-40B4-BE49-F238E27FC236}">
                <a16:creationId xmlns:a16="http://schemas.microsoft.com/office/drawing/2014/main" id="{63B92BC3-87D0-BF2C-F63F-50CF3918D161}"/>
              </a:ext>
            </a:extLst>
          </p:cNvPr>
          <p:cNvSpPr>
            <a:spLocks noGrp="1"/>
          </p:cNvSpPr>
          <p:nvPr>
            <p:ph idx="1"/>
          </p:nvPr>
        </p:nvSpPr>
        <p:spPr>
          <a:xfrm>
            <a:off x="1097280" y="2222090"/>
            <a:ext cx="10740788" cy="3922013"/>
          </a:xfrm>
        </p:spPr>
        <p:txBody>
          <a:bodyPr vert="horz" lIns="0" tIns="45720" rIns="0" bIns="45720" rtlCol="0" anchor="t">
            <a:noAutofit/>
          </a:bodyPr>
          <a:lstStyle/>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rPr>
              <a:t>We will split into 3 groups: Group 1 (Main Zoom Room) and Groups 2-3 (Breakout Rooms)</a:t>
            </a:r>
            <a:endParaRPr lang="en-US" sz="2400">
              <a:solidFill>
                <a:schemeClr val="tx1"/>
              </a:solidFill>
              <a:ea typeface="Calibri"/>
              <a:cs typeface="Calibri"/>
            </a:endParaRP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rPr>
              <a:t>Each group will have a pre-assigned facilitator and a note-taker</a:t>
            </a: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rPr>
              <a:t>Listen actively and respectfully to all participants</a:t>
            </a:r>
            <a:endParaRPr lang="en-US" sz="2400">
              <a:solidFill>
                <a:schemeClr val="tx1"/>
              </a:solidFill>
              <a:latin typeface="Aptos Narrow"/>
              <a:ea typeface="Calibri"/>
              <a:cs typeface="Calibri"/>
            </a:endParaRP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rPr>
              <a:t>Express disagreements constructively, focusing on ideas rather than individuals</a:t>
            </a:r>
            <a:endParaRPr lang="en-US" sz="2400">
              <a:solidFill>
                <a:schemeClr val="tx1"/>
              </a:solidFill>
              <a:latin typeface="Aptos Narrow"/>
              <a:ea typeface="Calibri"/>
              <a:cs typeface="Calibri"/>
            </a:endParaRP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rPr>
              <a:t>Minimize interruptions to ensure equitable participation</a:t>
            </a:r>
            <a:endParaRPr lang="en-US" sz="2400">
              <a:solidFill>
                <a:schemeClr val="tx1"/>
              </a:solidFill>
              <a:latin typeface="Aptos Narrow"/>
              <a:ea typeface="Calibri"/>
              <a:cs typeface="Calibri"/>
            </a:endParaRPr>
          </a:p>
          <a:p>
            <a:pPr marL="457200" lvl="1" indent="-457200">
              <a:lnSpc>
                <a:spcPct val="100000"/>
              </a:lnSpc>
              <a:spcBef>
                <a:spcPts val="600"/>
              </a:spcBef>
              <a:spcAft>
                <a:spcPts val="600"/>
              </a:spcAft>
              <a:buClr>
                <a:srgbClr val="004B24"/>
              </a:buClr>
              <a:buFont typeface="Wingdings" panose="05000000000000000000" pitchFamily="2" charset="2"/>
              <a:buChar char="§"/>
            </a:pPr>
            <a:r>
              <a:rPr lang="en-US" sz="2400">
                <a:solidFill>
                  <a:schemeClr val="tx1"/>
                </a:solidFill>
                <a:latin typeface="Aptos Narrow"/>
                <a:ea typeface="Calibri"/>
                <a:cs typeface="Calibri"/>
              </a:rPr>
              <a:t>Please share your thoughts on the recommendations – the Task Force wants to hear from you! </a:t>
            </a:r>
            <a:endParaRPr lang="en-US" sz="2400">
              <a:solidFill>
                <a:schemeClr val="tx1"/>
              </a:solidFill>
            </a:endParaRPr>
          </a:p>
          <a:p>
            <a:pPr marL="457200" lvl="1" indent="-457200">
              <a:lnSpc>
                <a:spcPct val="100000"/>
              </a:lnSpc>
              <a:spcBef>
                <a:spcPts val="600"/>
              </a:spcBef>
              <a:spcAft>
                <a:spcPts val="600"/>
              </a:spcAft>
              <a:buClr>
                <a:srgbClr val="004B24"/>
              </a:buClr>
              <a:buFont typeface="Wingdings" panose="05000000000000000000" pitchFamily="2" charset="2"/>
              <a:buChar char="§"/>
            </a:pPr>
            <a:endParaRPr lang="en-US" sz="2400">
              <a:solidFill>
                <a:srgbClr val="000000"/>
              </a:solidFill>
              <a:latin typeface="Aptos Narrow" panose="020B0004020202020204" pitchFamily="34" charset="0"/>
              <a:ea typeface="Calibri"/>
              <a:cs typeface="Calibri"/>
            </a:endParaRPr>
          </a:p>
          <a:p>
            <a:pPr marL="457200" lvl="1" indent="-457200">
              <a:lnSpc>
                <a:spcPct val="100000"/>
              </a:lnSpc>
              <a:spcBef>
                <a:spcPts val="600"/>
              </a:spcBef>
              <a:spcAft>
                <a:spcPts val="600"/>
              </a:spcAft>
              <a:buFont typeface="Wingdings" panose="05000000000000000000" pitchFamily="2" charset="2"/>
              <a:buChar char="§"/>
            </a:pPr>
            <a:endParaRPr lang="en-US" sz="2400">
              <a:solidFill>
                <a:srgbClr val="FF0000"/>
              </a:solidFill>
              <a:highlight>
                <a:srgbClr val="FFFF00"/>
              </a:highlight>
              <a:latin typeface="Aptos Narrow" panose="020B0004020202020204" pitchFamily="34" charset="0"/>
              <a:ea typeface="Calibri"/>
              <a:cs typeface="Calibri"/>
            </a:endParaRPr>
          </a:p>
        </p:txBody>
      </p:sp>
    </p:spTree>
    <p:extLst>
      <p:ext uri="{BB962C8B-B14F-4D97-AF65-F5344CB8AC3E}">
        <p14:creationId xmlns:p14="http://schemas.microsoft.com/office/powerpoint/2010/main" val="4152058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B1C03-A906-E823-38E5-38F9CEA10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65550-7CAF-31EE-BDF0-D21725C01229}"/>
              </a:ext>
            </a:extLst>
          </p:cNvPr>
          <p:cNvSpPr>
            <a:spLocks noGrp="1"/>
          </p:cNvSpPr>
          <p:nvPr>
            <p:ph type="title"/>
          </p:nvPr>
        </p:nvSpPr>
        <p:spPr/>
        <p:txBody>
          <a:bodyPr>
            <a:normAutofit/>
          </a:bodyPr>
          <a:lstStyle/>
          <a:p>
            <a:r>
              <a:rPr lang="en-US">
                <a:latin typeface="Aptos Display"/>
                <a:ea typeface="Calibri Light"/>
                <a:cs typeface="Calibri Light"/>
              </a:rPr>
              <a:t>Small Group Discussion Questions</a:t>
            </a:r>
            <a:endParaRPr lang="en-US"/>
          </a:p>
        </p:txBody>
      </p:sp>
      <p:sp>
        <p:nvSpPr>
          <p:cNvPr id="3" name="Content Placeholder 2">
            <a:extLst>
              <a:ext uri="{FF2B5EF4-FFF2-40B4-BE49-F238E27FC236}">
                <a16:creationId xmlns:a16="http://schemas.microsoft.com/office/drawing/2014/main" id="{86F16779-A395-827D-068E-CDE06348FD34}"/>
              </a:ext>
            </a:extLst>
          </p:cNvPr>
          <p:cNvSpPr>
            <a:spLocks noGrp="1"/>
          </p:cNvSpPr>
          <p:nvPr>
            <p:ph idx="1"/>
          </p:nvPr>
        </p:nvSpPr>
        <p:spPr>
          <a:xfrm>
            <a:off x="1097280" y="2428568"/>
            <a:ext cx="10058400" cy="3440526"/>
          </a:xfrm>
        </p:spPr>
        <p:txBody>
          <a:bodyPr vert="horz" lIns="0" tIns="45720" rIns="0" bIns="45720" rtlCol="0" anchor="t">
            <a:normAutofit/>
          </a:bodyPr>
          <a:lstStyle/>
          <a:p>
            <a:pPr marL="571500" indent="-571500">
              <a:buClr>
                <a:srgbClr val="004B24"/>
              </a:buClr>
              <a:buFont typeface="Wingdings,Sans-Serif" panose="020F0502020204030204" pitchFamily="34" charset="0"/>
              <a:buChar char="§"/>
            </a:pPr>
            <a:r>
              <a:rPr lang="en-US" sz="2800">
                <a:solidFill>
                  <a:srgbClr val="404040"/>
                </a:solidFill>
                <a:latin typeface="Aptos Narrow"/>
                <a:ea typeface="Calibri"/>
                <a:cs typeface="Calibri"/>
              </a:rPr>
              <a:t>To what extent do you agree with the four recommendations presented? </a:t>
            </a:r>
            <a:endParaRPr lang="en-US">
              <a:ea typeface="Calibri"/>
              <a:cs typeface="Calibri"/>
            </a:endParaRPr>
          </a:p>
          <a:p>
            <a:pPr marL="571500" indent="-571500">
              <a:buClr>
                <a:srgbClr val="004B24"/>
              </a:buClr>
              <a:buFont typeface="Wingdings,Sans-Serif" panose="020F0502020204030204" pitchFamily="34" charset="0"/>
              <a:buChar char="§"/>
            </a:pPr>
            <a:r>
              <a:rPr lang="en-US" sz="2800">
                <a:solidFill>
                  <a:srgbClr val="404040"/>
                </a:solidFill>
                <a:latin typeface="Aptos Narrow"/>
                <a:ea typeface="Calibri"/>
                <a:cs typeface="Calibri"/>
              </a:rPr>
              <a:t>How can the language for this recommendation be clearer? </a:t>
            </a:r>
          </a:p>
          <a:p>
            <a:pPr marL="571500" indent="-571500">
              <a:buClr>
                <a:srgbClr val="004B24"/>
              </a:buClr>
              <a:buFont typeface="Wingdings,Sans-Serif" panose="020F0502020204030204" pitchFamily="34" charset="0"/>
              <a:buChar char="§"/>
            </a:pPr>
            <a:r>
              <a:rPr lang="en-US" sz="2800">
                <a:solidFill>
                  <a:srgbClr val="404040"/>
                </a:solidFill>
                <a:latin typeface="Aptos Narrow"/>
                <a:ea typeface="Calibri"/>
                <a:cs typeface="Calibri"/>
              </a:rPr>
              <a:t>Do you have suggestions for additional implementation strategies/actions? </a:t>
            </a:r>
            <a:endParaRPr lang="en-US">
              <a:solidFill>
                <a:srgbClr val="404040"/>
              </a:solidFill>
              <a:latin typeface="Aptos Narrow"/>
              <a:ea typeface="Calibri"/>
              <a:cs typeface="Calibri"/>
            </a:endParaRPr>
          </a:p>
          <a:p>
            <a:endParaRPr lang="en-US">
              <a:ea typeface="Calibri"/>
              <a:cs typeface="Calibri"/>
            </a:endParaRPr>
          </a:p>
        </p:txBody>
      </p:sp>
    </p:spTree>
    <p:extLst>
      <p:ext uri="{BB962C8B-B14F-4D97-AF65-F5344CB8AC3E}">
        <p14:creationId xmlns:p14="http://schemas.microsoft.com/office/powerpoint/2010/main" val="151302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BE677-FC10-B6F5-1429-5D0FCBA97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B3A6D-65D6-9AE1-E97D-F79A89750447}"/>
              </a:ext>
            </a:extLst>
          </p:cNvPr>
          <p:cNvSpPr>
            <a:spLocks noGrp="1"/>
          </p:cNvSpPr>
          <p:nvPr>
            <p:ph type="title"/>
          </p:nvPr>
        </p:nvSpPr>
        <p:spPr/>
        <p:txBody>
          <a:bodyPr/>
          <a:lstStyle/>
          <a:p>
            <a:r>
              <a:rPr lang="en-US" dirty="0">
                <a:latin typeface="Aptos Display"/>
              </a:rPr>
              <a:t>Next Steps</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C7FFEBF4-7121-3805-811D-A578E901497E}"/>
              </a:ext>
            </a:extLst>
          </p:cNvPr>
          <p:cNvSpPr>
            <a:spLocks noGrp="1"/>
          </p:cNvSpPr>
          <p:nvPr>
            <p:ph idx="1"/>
          </p:nvPr>
        </p:nvSpPr>
        <p:spPr>
          <a:xfrm>
            <a:off x="1097280" y="2015854"/>
            <a:ext cx="10058400" cy="4023360"/>
          </a:xfrm>
        </p:spPr>
        <p:txBody>
          <a:bodyPr vert="horz" lIns="0" tIns="45720" rIns="0" bIns="45720" rtlCol="0" anchor="t">
            <a:normAutofit fontScale="92500" lnSpcReduction="10000"/>
          </a:bodyPr>
          <a:lstStyle/>
          <a:p>
            <a:pPr marL="383540" lvl="1">
              <a:lnSpc>
                <a:spcPct val="108000"/>
              </a:lnSpc>
              <a:spcBef>
                <a:spcPts val="600"/>
              </a:spcBef>
              <a:spcAft>
                <a:spcPts val="600"/>
              </a:spcAft>
              <a:buClr>
                <a:srgbClr val="004B24"/>
              </a:buClr>
              <a:buFont typeface="Wingdings" panose="05000000000000000000" pitchFamily="2" charset="2"/>
              <a:buChar char="§"/>
            </a:pPr>
            <a:r>
              <a:rPr lang="en-US" sz="2800">
                <a:latin typeface="Aptos Narrow"/>
                <a:ea typeface="Calibri"/>
                <a:cs typeface="Calibri"/>
              </a:rPr>
              <a:t>Receive public input at the Public Hearings on April 29 and May 5</a:t>
            </a:r>
          </a:p>
          <a:p>
            <a:pPr marL="566420" lvl="2">
              <a:lnSpc>
                <a:spcPct val="108000"/>
              </a:lnSpc>
              <a:spcBef>
                <a:spcPts val="600"/>
              </a:spcBef>
              <a:spcAft>
                <a:spcPts val="600"/>
              </a:spcAft>
              <a:buClr>
                <a:srgbClr val="004B24"/>
              </a:buClr>
              <a:buFont typeface="Wingdings" panose="05000000000000000000" pitchFamily="2" charset="2"/>
              <a:buChar char="§"/>
            </a:pPr>
            <a:r>
              <a:rPr lang="en-US" sz="2200" b="1">
                <a:latin typeface="Aptos Narrow"/>
              </a:rPr>
              <a:t>Task Force email address: </a:t>
            </a:r>
            <a:r>
              <a:rPr lang="en-US" sz="2400">
                <a:latin typeface="Aptos Narrow"/>
                <a:ea typeface="+mn-lt"/>
                <a:cs typeface="+mn-lt"/>
                <a:hlinkClick r:id="rId2"/>
              </a:rPr>
              <a:t>charlesrivertaskforce@mass.gov</a:t>
            </a:r>
            <a:endParaRPr lang="en-US" sz="2400">
              <a:latin typeface="Aptos Narrow"/>
              <a:ea typeface="+mn-lt"/>
              <a:cs typeface="+mn-lt"/>
            </a:endParaRPr>
          </a:p>
          <a:p>
            <a:pPr marL="566420" lvl="2">
              <a:lnSpc>
                <a:spcPct val="108000"/>
              </a:lnSpc>
              <a:spcBef>
                <a:spcPts val="600"/>
              </a:spcBef>
              <a:spcAft>
                <a:spcPts val="600"/>
              </a:spcAft>
              <a:buClr>
                <a:srgbClr val="004B24"/>
              </a:buClr>
              <a:buFont typeface="Wingdings" panose="05000000000000000000" pitchFamily="2" charset="2"/>
              <a:buChar char="§"/>
            </a:pPr>
            <a:r>
              <a:rPr lang="en-US" sz="2200" b="1">
                <a:latin typeface="Aptos Narrow"/>
              </a:rPr>
              <a:t>Task Force website:</a:t>
            </a:r>
            <a:r>
              <a:rPr lang="en-US" sz="2200">
                <a:latin typeface="Aptos Narrow"/>
              </a:rPr>
              <a:t> </a:t>
            </a:r>
            <a:r>
              <a:rPr lang="en-US" sz="2400">
                <a:latin typeface="Aptos Narrow"/>
                <a:hlinkClick r:id="rId3"/>
              </a:rPr>
              <a:t>www</a:t>
            </a:r>
            <a:r>
              <a:rPr lang="en-US" sz="2400">
                <a:solidFill>
                  <a:srgbClr val="404040"/>
                </a:solidFill>
                <a:latin typeface="Aptos Narrow"/>
                <a:ea typeface="+mn-lt"/>
                <a:cs typeface="+mn-lt"/>
                <a:hlinkClick r:id="rId3"/>
              </a:rPr>
              <a:t>.mass.gov/charlesrivertaskforce</a:t>
            </a:r>
            <a:endParaRPr lang="en-US" sz="2400">
              <a:solidFill>
                <a:srgbClr val="404040"/>
              </a:solidFill>
              <a:latin typeface="Aptos Narrow"/>
              <a:ea typeface="+mn-lt"/>
              <a:cs typeface="+mn-lt"/>
            </a:endParaRPr>
          </a:p>
          <a:p>
            <a:pPr marL="566420" lvl="2">
              <a:lnSpc>
                <a:spcPct val="108000"/>
              </a:lnSpc>
              <a:spcBef>
                <a:spcPts val="600"/>
              </a:spcBef>
              <a:spcAft>
                <a:spcPts val="600"/>
              </a:spcAft>
              <a:buClr>
                <a:srgbClr val="004B24"/>
              </a:buClr>
              <a:buFont typeface="Wingdings" panose="05000000000000000000" pitchFamily="2" charset="2"/>
              <a:buChar char="§"/>
            </a:pPr>
            <a:r>
              <a:rPr lang="en-US" sz="2400" b="1">
                <a:solidFill>
                  <a:srgbClr val="404040"/>
                </a:solidFill>
                <a:latin typeface="Aptos Narrow"/>
                <a:ea typeface="Calibri"/>
                <a:cs typeface="Calibri"/>
              </a:rPr>
              <a:t>Online survey: </a:t>
            </a:r>
            <a:r>
              <a:rPr lang="en-US" sz="2400">
                <a:solidFill>
                  <a:srgbClr val="404040"/>
                </a:solidFill>
                <a:ea typeface="+mn-lt"/>
                <a:cs typeface="+mn-lt"/>
                <a:hlinkClick r:id="rId4"/>
              </a:rPr>
              <a:t>https://mapc.az1.qualtrics.com/jfe/form/SV_6L3ME8i3JSpRJsO</a:t>
            </a:r>
            <a:r>
              <a:rPr lang="en-US" sz="2400">
                <a:solidFill>
                  <a:srgbClr val="404040"/>
                </a:solidFill>
                <a:latin typeface="Aptos Narrow"/>
                <a:ea typeface="Calibri"/>
                <a:cs typeface="Calibri"/>
              </a:rPr>
              <a:t> </a:t>
            </a:r>
          </a:p>
          <a:p>
            <a:pPr marL="383540" lvl="1">
              <a:lnSpc>
                <a:spcPct val="108000"/>
              </a:lnSpc>
              <a:spcBef>
                <a:spcPts val="600"/>
              </a:spcBef>
              <a:spcAft>
                <a:spcPts val="600"/>
              </a:spcAft>
              <a:buClr>
                <a:srgbClr val="004B24"/>
              </a:buClr>
              <a:buFont typeface="Wingdings" panose="05000000000000000000" pitchFamily="2" charset="2"/>
              <a:buChar char="§"/>
            </a:pPr>
            <a:r>
              <a:rPr lang="en-US" sz="2800">
                <a:solidFill>
                  <a:srgbClr val="404040"/>
                </a:solidFill>
                <a:latin typeface="Aptos Narrow"/>
              </a:rPr>
              <a:t>The public is welcome to attend Task Force meetings (upcoming meetings will be posted on the webpage)</a:t>
            </a:r>
            <a:endParaRPr lang="en-US" sz="2800">
              <a:solidFill>
                <a:srgbClr val="404040"/>
              </a:solidFill>
              <a:latin typeface="Aptos Narrow" panose="020B0004020202020204" pitchFamily="34" charset="0"/>
            </a:endParaRPr>
          </a:p>
          <a:p>
            <a:pPr marL="383540" lvl="1">
              <a:lnSpc>
                <a:spcPct val="108000"/>
              </a:lnSpc>
              <a:spcBef>
                <a:spcPts val="600"/>
              </a:spcBef>
              <a:spcAft>
                <a:spcPts val="600"/>
              </a:spcAft>
              <a:buClr>
                <a:srgbClr val="004B24"/>
              </a:buClr>
              <a:buFont typeface="Wingdings" panose="05000000000000000000" pitchFamily="2" charset="2"/>
              <a:buChar char="§"/>
            </a:pPr>
            <a:r>
              <a:rPr lang="en-US" sz="2800" b="1">
                <a:solidFill>
                  <a:srgbClr val="404040"/>
                </a:solidFill>
                <a:latin typeface="Aptos Narrow"/>
              </a:rPr>
              <a:t>30-day public comment period: April 29 – May 29</a:t>
            </a:r>
            <a:endParaRPr lang="en-US" sz="2800" b="1">
              <a:solidFill>
                <a:srgbClr val="404040"/>
              </a:solidFill>
              <a:latin typeface="Aptos Narrow" panose="020B0004020202020204" pitchFamily="34" charset="0"/>
            </a:endParaRPr>
          </a:p>
          <a:p>
            <a:pPr marL="383540" lvl="1">
              <a:lnSpc>
                <a:spcPct val="108000"/>
              </a:lnSpc>
              <a:spcBef>
                <a:spcPts val="600"/>
              </a:spcBef>
              <a:spcAft>
                <a:spcPts val="600"/>
              </a:spcAft>
              <a:buClr>
                <a:srgbClr val="004B24"/>
              </a:buClr>
              <a:buFont typeface="Wingdings" panose="05000000000000000000" pitchFamily="2" charset="2"/>
              <a:buChar char="§"/>
            </a:pPr>
            <a:r>
              <a:rPr lang="en-US" sz="2800">
                <a:solidFill>
                  <a:srgbClr val="404040"/>
                </a:solidFill>
                <a:latin typeface="Aptos Narrow"/>
              </a:rPr>
              <a:t>The Task Force will review and finalize the report</a:t>
            </a:r>
          </a:p>
          <a:p>
            <a:pPr marL="200660" lvl="1" indent="0">
              <a:lnSpc>
                <a:spcPct val="108000"/>
              </a:lnSpc>
              <a:spcBef>
                <a:spcPts val="600"/>
              </a:spcBef>
              <a:spcAft>
                <a:spcPts val="600"/>
              </a:spcAft>
              <a:buNone/>
            </a:pPr>
            <a:endParaRPr lang="en-US" sz="2600" i="1">
              <a:solidFill>
                <a:srgbClr val="404040"/>
              </a:solidFill>
              <a:latin typeface="Aptos Narrow" panose="020B0004020202020204" pitchFamily="34" charset="0"/>
            </a:endParaRPr>
          </a:p>
          <a:p>
            <a:pPr marL="200660" lvl="1" indent="0">
              <a:lnSpc>
                <a:spcPct val="108000"/>
              </a:lnSpc>
              <a:spcBef>
                <a:spcPts val="600"/>
              </a:spcBef>
              <a:spcAft>
                <a:spcPts val="600"/>
              </a:spcAft>
              <a:buNone/>
            </a:pPr>
            <a:endParaRPr lang="en-US" sz="2600" i="1">
              <a:solidFill>
                <a:srgbClr val="00B050"/>
              </a:solidFill>
              <a:latin typeface="Aptos Narrow" panose="020B0004020202020204" pitchFamily="34" charset="0"/>
            </a:endParaRPr>
          </a:p>
          <a:p>
            <a:pPr marL="200660" lvl="1" indent="0">
              <a:lnSpc>
                <a:spcPct val="108000"/>
              </a:lnSpc>
              <a:spcBef>
                <a:spcPts val="600"/>
              </a:spcBef>
              <a:spcAft>
                <a:spcPts val="600"/>
              </a:spcAft>
              <a:buNone/>
            </a:pPr>
            <a:endParaRPr lang="en-US" sz="2900" b="1" i="1">
              <a:solidFill>
                <a:schemeClr val="accent2"/>
              </a:solidFill>
              <a:latin typeface="Aptos Narrow" panose="020B0004020202020204" pitchFamily="34" charset="0"/>
            </a:endParaRPr>
          </a:p>
        </p:txBody>
      </p:sp>
      <p:cxnSp>
        <p:nvCxnSpPr>
          <p:cNvPr id="5" name="Connector: Curved 4">
            <a:extLst>
              <a:ext uri="{FF2B5EF4-FFF2-40B4-BE49-F238E27FC236}">
                <a16:creationId xmlns:a16="http://schemas.microsoft.com/office/drawing/2014/main" id="{EABF60B6-5156-BFE1-D9EC-C784A334083C}"/>
              </a:ext>
              <a:ext uri="{C183D7F6-B498-43B3-948B-1728B52AA6E4}">
                <adec:decorative xmlns:adec="http://schemas.microsoft.com/office/drawing/2017/decorative" val="1"/>
              </a:ext>
            </a:extLst>
          </p:cNvPr>
          <p:cNvCxnSpPr>
            <a:cxnSpLocks/>
          </p:cNvCxnSpPr>
          <p:nvPr/>
        </p:nvCxnSpPr>
        <p:spPr>
          <a:xfrm flipH="1">
            <a:off x="9794240" y="2235200"/>
            <a:ext cx="1046480" cy="1330960"/>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1921AE30-0D09-78AE-7D93-1343A3E134E9}"/>
              </a:ext>
            </a:extLst>
          </p:cNvPr>
          <p:cNvSpPr txBox="1"/>
          <p:nvPr/>
        </p:nvSpPr>
        <p:spPr>
          <a:xfrm>
            <a:off x="10668000" y="2235200"/>
            <a:ext cx="14224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4B24"/>
                </a:solidFill>
                <a:ea typeface="Calibri"/>
                <a:cs typeface="Calibri"/>
              </a:rPr>
              <a:t>Scan here for online survey!</a:t>
            </a:r>
          </a:p>
        </p:txBody>
      </p:sp>
      <p:pic>
        <p:nvPicPr>
          <p:cNvPr id="7" name="Picture 6" descr="QR code to access the survey to provide feedback on the draft recommendations. ">
            <a:extLst>
              <a:ext uri="{FF2B5EF4-FFF2-40B4-BE49-F238E27FC236}">
                <a16:creationId xmlns:a16="http://schemas.microsoft.com/office/drawing/2014/main" id="{43157A85-6499-9CB9-5E0A-1D1640ED70B2}"/>
              </a:ext>
            </a:extLst>
          </p:cNvPr>
          <p:cNvPicPr>
            <a:picLocks noChangeAspect="1"/>
          </p:cNvPicPr>
          <p:nvPr/>
        </p:nvPicPr>
        <p:blipFill>
          <a:blip r:embed="rId5"/>
          <a:stretch>
            <a:fillRect/>
          </a:stretch>
        </p:blipFill>
        <p:spPr>
          <a:xfrm>
            <a:off x="10042585" y="129396"/>
            <a:ext cx="2041585" cy="2055963"/>
          </a:xfrm>
          <a:prstGeom prst="rect">
            <a:avLst/>
          </a:prstGeom>
        </p:spPr>
      </p:pic>
    </p:spTree>
    <p:extLst>
      <p:ext uri="{BB962C8B-B14F-4D97-AF65-F5344CB8AC3E}">
        <p14:creationId xmlns:p14="http://schemas.microsoft.com/office/powerpoint/2010/main" val="36898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04C7-DD89-9BBC-5A8E-4CCCC34B365E}"/>
              </a:ext>
            </a:extLst>
          </p:cNvPr>
          <p:cNvSpPr>
            <a:spLocks noGrp="1"/>
          </p:cNvSpPr>
          <p:nvPr>
            <p:ph type="title"/>
          </p:nvPr>
        </p:nvSpPr>
        <p:spPr/>
        <p:txBody>
          <a:bodyPr/>
          <a:lstStyle/>
          <a:p>
            <a:r>
              <a:rPr lang="en-US">
                <a:latin typeface="Arial" panose="020B0604020202020204" pitchFamily="34" charset="0"/>
                <a:ea typeface="Calibri Light"/>
                <a:cs typeface="Arial" panose="020B0604020202020204" pitchFamily="34" charset="0"/>
              </a:rPr>
              <a:t>Notification of Recording</a:t>
            </a: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0D2958-6488-46D4-057D-E913179DDC80}"/>
              </a:ext>
            </a:extLst>
          </p:cNvPr>
          <p:cNvSpPr>
            <a:spLocks noGrp="1"/>
          </p:cNvSpPr>
          <p:nvPr>
            <p:ph idx="1"/>
          </p:nvPr>
        </p:nvSpPr>
        <p:spPr>
          <a:xfrm>
            <a:off x="1097280" y="2048934"/>
            <a:ext cx="10058400" cy="3820160"/>
          </a:xfrm>
        </p:spPr>
        <p:txBody>
          <a:bodyPr vert="horz" lIns="0" tIns="45720" rIns="0" bIns="45720" rtlCol="0" anchor="t">
            <a:normAutofit/>
          </a:bodyPr>
          <a:lstStyle/>
          <a:p>
            <a:r>
              <a:rPr lang="en-US" sz="2400">
                <a:solidFill>
                  <a:srgbClr val="000000"/>
                </a:solidFill>
                <a:latin typeface="Aptos Narrow"/>
                <a:cs typeface="Arial"/>
              </a:rPr>
              <a:t>This meeting will be recorded, and the Department of Conservation and Recreation and/or the Executive Office of Energy &amp; Environmental Affairs may choose to distribute the video, still images, audio, and/or the chat transcript. </a:t>
            </a:r>
            <a:br>
              <a:rPr lang="en-US" sz="2400">
                <a:latin typeface="Aptos Narrow"/>
                <a:cs typeface="Arial" panose="020B0604020202020204" pitchFamily="34" charset="0"/>
              </a:rPr>
            </a:br>
            <a:br>
              <a:rPr lang="en-US" sz="2400">
                <a:latin typeface="Aptos Narrow"/>
                <a:cs typeface="Arial" panose="020B0604020202020204" pitchFamily="34" charset="0"/>
              </a:rPr>
            </a:br>
            <a:r>
              <a:rPr lang="en-US" sz="2400">
                <a:solidFill>
                  <a:srgbClr val="000000"/>
                </a:solidFill>
                <a:latin typeface="Aptos Narrow"/>
                <a:cs typeface="Arial"/>
              </a:rPr>
              <a:t>By continuing with this virtual meeting, you are agreeing to be part of a recorded event. The recordings and chat transcripts may be treated as public records.</a:t>
            </a:r>
          </a:p>
        </p:txBody>
      </p:sp>
    </p:spTree>
    <p:extLst>
      <p:ext uri="{BB962C8B-B14F-4D97-AF65-F5344CB8AC3E}">
        <p14:creationId xmlns:p14="http://schemas.microsoft.com/office/powerpoint/2010/main" val="207584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687639"/>
            <a:ext cx="10058400" cy="1804036"/>
          </a:xfrm>
        </p:spPr>
        <p:txBody>
          <a:bodyPr>
            <a:normAutofit/>
          </a:bodyPr>
          <a:lstStyle/>
          <a:p>
            <a:r>
              <a:rPr lang="en-US" sz="5000">
                <a:latin typeface="Arial" panose="020B0604020202020204" pitchFamily="34" charset="0"/>
                <a:ea typeface="+mj-lt"/>
                <a:cs typeface="Arial" panose="020B0604020202020204" pitchFamily="34" charset="0"/>
              </a:rPr>
              <a:t>Charles River Task Force on </a:t>
            </a:r>
            <a:br>
              <a:rPr lang="en-US" sz="5000">
                <a:latin typeface="Arial" panose="020B0604020202020204" pitchFamily="34" charset="0"/>
                <a:ea typeface="+mj-lt"/>
                <a:cs typeface="Arial" panose="020B0604020202020204" pitchFamily="34" charset="0"/>
              </a:rPr>
            </a:br>
            <a:r>
              <a:rPr lang="en-US" sz="5000">
                <a:latin typeface="Arial" panose="020B0604020202020204" pitchFamily="34" charset="0"/>
                <a:ea typeface="+mj-lt"/>
                <a:cs typeface="Arial" panose="020B0604020202020204" pitchFamily="34" charset="0"/>
              </a:rPr>
              <a:t>Equitable River Access</a:t>
            </a:r>
            <a:endParaRPr lang="en-US" sz="500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51" y="3205465"/>
            <a:ext cx="10058400" cy="1143000"/>
          </a:xfrm>
        </p:spPr>
        <p:txBody>
          <a:bodyPr vert="horz" lIns="91440" tIns="45720" rIns="91440" bIns="45720" rtlCol="0" anchor="t">
            <a:normAutofit/>
          </a:bodyPr>
          <a:lstStyle/>
          <a:p>
            <a:endParaRPr lang="en-US"/>
          </a:p>
          <a:p>
            <a:r>
              <a:rPr lang="en-US" sz="2800" cap="none">
                <a:solidFill>
                  <a:srgbClr val="004B24"/>
                </a:solidFill>
                <a:latin typeface="Arial"/>
                <a:cs typeface="Arial"/>
              </a:rPr>
              <a:t>Spring Public Hearings | May 5, 2026</a:t>
            </a:r>
          </a:p>
        </p:txBody>
      </p:sp>
      <p:sp>
        <p:nvSpPr>
          <p:cNvPr id="4" name="TextBox 3">
            <a:extLst>
              <a:ext uri="{FF2B5EF4-FFF2-40B4-BE49-F238E27FC236}">
                <a16:creationId xmlns:a16="http://schemas.microsoft.com/office/drawing/2014/main" id="{B1B2CB42-F02C-DB12-5E81-9B270E45EF08}"/>
              </a:ext>
            </a:extLst>
          </p:cNvPr>
          <p:cNvSpPr txBox="1"/>
          <p:nvPr/>
        </p:nvSpPr>
        <p:spPr>
          <a:xfrm>
            <a:off x="1142999" y="4822031"/>
            <a:ext cx="9970292" cy="830997"/>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Calibri"/>
                <a:cs typeface="Arial"/>
              </a:rPr>
              <a:t>We will begin at 6:05 pm. Please feel free to describe in the chat your favorite </a:t>
            </a:r>
            <a:r>
              <a:rPr lang="en-US" sz="2400" dirty="0">
                <a:latin typeface="Arial"/>
                <a:ea typeface="Calibri"/>
                <a:cs typeface="Arial"/>
              </a:rPr>
              <a:t>activity to do along the Charles River.</a:t>
            </a:r>
            <a:endParaRPr lang="en-US" sz="2400" dirty="0">
              <a:latin typeface="Arial"/>
              <a:cs typeface="Arial"/>
            </a:endParaRPr>
          </a:p>
        </p:txBody>
      </p:sp>
    </p:spTree>
    <p:extLst>
      <p:ext uri="{BB962C8B-B14F-4D97-AF65-F5344CB8AC3E}">
        <p14:creationId xmlns:p14="http://schemas.microsoft.com/office/powerpoint/2010/main" val="10985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268C-D8A9-B8D6-C176-4382FEF53B40}"/>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5C20FE9E-D1F9-6225-0BD6-212A89ABDAE3}"/>
              </a:ext>
            </a:extLst>
          </p:cNvPr>
          <p:cNvSpPr>
            <a:spLocks noGrp="1"/>
          </p:cNvSpPr>
          <p:nvPr>
            <p:ph idx="1"/>
          </p:nvPr>
        </p:nvSpPr>
        <p:spPr>
          <a:xfrm>
            <a:off x="1097280" y="2064774"/>
            <a:ext cx="9885680" cy="4237702"/>
          </a:xfrm>
        </p:spPr>
        <p:txBody>
          <a:bodyPr vert="horz" lIns="0" tIns="45720" rIns="0" bIns="45720" rtlCol="0" anchor="t">
            <a:normAutofit/>
          </a:bodyPr>
          <a:lstStyle/>
          <a:p>
            <a:pPr>
              <a:buClr>
                <a:srgbClr val="004B24"/>
              </a:buClr>
            </a:pPr>
            <a:r>
              <a:rPr lang="en-US" b="1">
                <a:solidFill>
                  <a:srgbClr val="000000"/>
                </a:solidFill>
                <a:latin typeface="Arial"/>
                <a:ea typeface="+mn-lt"/>
                <a:cs typeface="Arial"/>
              </a:rPr>
              <a:t>6:05 – 6:15pm: Welcome Remarks by DCR Commissioner LaChapelle</a:t>
            </a:r>
            <a:endParaRPr lang="en-US" sz="2000">
              <a:ea typeface="Calibri" panose="020F0502020204030204"/>
              <a:cs typeface="Calibri" panose="020F0502020204030204"/>
            </a:endParaRPr>
          </a:p>
          <a:p>
            <a:pPr>
              <a:buClr>
                <a:srgbClr val="004B24"/>
              </a:buClr>
            </a:pPr>
            <a:r>
              <a:rPr lang="en-US" b="1">
                <a:solidFill>
                  <a:srgbClr val="000000"/>
                </a:solidFill>
                <a:latin typeface="Arial"/>
                <a:ea typeface="+mn-lt"/>
                <a:cs typeface="Arial"/>
              </a:rPr>
              <a:t>6:15 – 6:55pm: Presentation and Q&amp;A</a:t>
            </a:r>
          </a:p>
          <a:p>
            <a:pPr marL="383540" lvl="1">
              <a:buClr>
                <a:srgbClr val="004B24"/>
              </a:buClr>
              <a:buFont typeface="Arial" panose="020B0604020202020204" pitchFamily="34" charset="0"/>
              <a:buChar char="•"/>
            </a:pPr>
            <a:r>
              <a:rPr lang="en-US" sz="2000">
                <a:solidFill>
                  <a:srgbClr val="000000"/>
                </a:solidFill>
                <a:latin typeface="Arial"/>
                <a:ea typeface="+mn-lt"/>
                <a:cs typeface="Arial"/>
              </a:rPr>
              <a:t>DCR will give an overview of the Charles River Task Force’s work to date</a:t>
            </a:r>
          </a:p>
          <a:p>
            <a:pPr>
              <a:buClr>
                <a:srgbClr val="004B24"/>
              </a:buClr>
            </a:pPr>
            <a:r>
              <a:rPr lang="en-US" b="1">
                <a:solidFill>
                  <a:srgbClr val="000000"/>
                </a:solidFill>
                <a:latin typeface="Arial"/>
                <a:ea typeface="+mn-lt"/>
                <a:cs typeface="Arial"/>
              </a:rPr>
              <a:t>6:55 – 7:40pm: Small Group Discussion</a:t>
            </a:r>
            <a:endParaRPr lang="en-US">
              <a:solidFill>
                <a:srgbClr val="000000"/>
              </a:solidFill>
              <a:latin typeface="Arial"/>
              <a:ea typeface="+mn-lt"/>
              <a:cs typeface="Arial"/>
            </a:endParaRPr>
          </a:p>
          <a:p>
            <a:pPr marL="383540" lvl="1">
              <a:buClr>
                <a:srgbClr val="004B24"/>
              </a:buClr>
              <a:buFont typeface="Arial" panose="020B0604020202020204" pitchFamily="34" charset="0"/>
              <a:buChar char="•"/>
            </a:pPr>
            <a:r>
              <a:rPr lang="en-US" sz="2000">
                <a:solidFill>
                  <a:srgbClr val="000000"/>
                </a:solidFill>
                <a:latin typeface="Arial"/>
                <a:ea typeface="+mn-lt"/>
                <a:cs typeface="Arial"/>
              </a:rPr>
              <a:t>Will split into smaller groups in the cafeteria; each group will be facilitated by a team member from DCR, EEA, or MAPC, along with a note-taker</a:t>
            </a:r>
          </a:p>
          <a:p>
            <a:pPr marL="383540" lvl="1">
              <a:buClr>
                <a:srgbClr val="004B24"/>
              </a:buClr>
              <a:buFont typeface="Arial" panose="020B0604020202020204" pitchFamily="34" charset="0"/>
              <a:buChar char="•"/>
            </a:pPr>
            <a:r>
              <a:rPr lang="en-US" sz="2000">
                <a:solidFill>
                  <a:srgbClr val="000000"/>
                </a:solidFill>
                <a:latin typeface="Arial"/>
                <a:ea typeface="+mn-lt"/>
                <a:cs typeface="Arial"/>
              </a:rPr>
              <a:t>Those using interpretation services, will remain in one group</a:t>
            </a:r>
          </a:p>
          <a:p>
            <a:pPr marL="383540" lvl="1">
              <a:buClr>
                <a:srgbClr val="004B24"/>
              </a:buClr>
              <a:buFont typeface="Arial" panose="020B0604020202020204" pitchFamily="34" charset="0"/>
              <a:buChar char="•"/>
            </a:pPr>
            <a:r>
              <a:rPr lang="en-US" sz="2000">
                <a:solidFill>
                  <a:srgbClr val="000000"/>
                </a:solidFill>
                <a:latin typeface="Arial"/>
                <a:ea typeface="+mn-lt"/>
                <a:cs typeface="Arial"/>
              </a:rPr>
              <a:t>Regroup in the main space to share out key themes that came up in discussion</a:t>
            </a:r>
          </a:p>
          <a:p>
            <a:pPr>
              <a:buClr>
                <a:srgbClr val="004B24"/>
              </a:buClr>
            </a:pPr>
            <a:r>
              <a:rPr lang="en-US" b="1">
                <a:solidFill>
                  <a:srgbClr val="000000"/>
                </a:solidFill>
                <a:latin typeface="Arial"/>
                <a:ea typeface="+mn-lt"/>
                <a:cs typeface="Arial"/>
              </a:rPr>
              <a:t>7:40 – 8:00pm: Discussion Share-out &amp; Close</a:t>
            </a:r>
            <a:r>
              <a:rPr lang="en-US" dirty="0">
                <a:solidFill>
                  <a:srgbClr val="000000"/>
                </a:solidFill>
                <a:latin typeface="Arial"/>
                <a:ea typeface="+mn-lt"/>
                <a:cs typeface="Arial"/>
              </a:rPr>
              <a:t> </a:t>
            </a:r>
          </a:p>
          <a:p>
            <a:pPr marL="383540" lvl="1">
              <a:buClr>
                <a:srgbClr val="004B24"/>
              </a:buClr>
              <a:buFont typeface="Arial" panose="020B0604020202020204" pitchFamily="34" charset="0"/>
              <a:buChar char="•"/>
            </a:pPr>
            <a:r>
              <a:rPr lang="en-US" sz="2000">
                <a:solidFill>
                  <a:srgbClr val="000000"/>
                </a:solidFill>
                <a:latin typeface="Arial"/>
                <a:ea typeface="+mn-lt"/>
                <a:cs typeface="Arial"/>
              </a:rPr>
              <a:t>Regroup in the main space to share out key themes that came up in discussion</a:t>
            </a:r>
          </a:p>
          <a:p>
            <a:pPr marL="383540" lvl="1">
              <a:buClr>
                <a:srgbClr val="004B24"/>
              </a:buClr>
              <a:buFont typeface="Arial" panose="020B0604020202020204" pitchFamily="34" charset="0"/>
              <a:buChar char="•"/>
            </a:pPr>
            <a:r>
              <a:rPr lang="en-US" sz="2000">
                <a:solidFill>
                  <a:srgbClr val="000000"/>
                </a:solidFill>
                <a:latin typeface="Arial"/>
                <a:ea typeface="+mn-lt"/>
                <a:cs typeface="Arial"/>
              </a:rPr>
              <a:t>Event close with information about next steps</a:t>
            </a:r>
          </a:p>
          <a:p>
            <a:pPr marL="383540" lvl="1">
              <a:buClr>
                <a:srgbClr val="99CB38"/>
              </a:buClr>
            </a:pPr>
            <a:endParaRPr lang="en-US" sz="2000">
              <a:solidFill>
                <a:srgbClr val="404040"/>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89975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341FF-170F-978D-67D1-46B0B7884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85DC6-5174-C457-9E6D-2ADD6004B16D}"/>
              </a:ext>
            </a:extLst>
          </p:cNvPr>
          <p:cNvSpPr>
            <a:spLocks noGrp="1"/>
          </p:cNvSpPr>
          <p:nvPr>
            <p:ph type="title"/>
          </p:nvPr>
        </p:nvSpPr>
        <p:spPr/>
        <p:txBody>
          <a:bodyPr/>
          <a:lstStyle/>
          <a:p>
            <a:r>
              <a:rPr lang="en-US">
                <a:latin typeface="Aptos Display"/>
              </a:rPr>
              <a:t>Overview of the Task Force</a:t>
            </a:r>
            <a:endParaRPr lang="en-US">
              <a:latin typeface="Aptos Display" panose="020B0004020202020204" pitchFamily="34" charset="0"/>
            </a:endParaRPr>
          </a:p>
        </p:txBody>
      </p:sp>
      <p:sp>
        <p:nvSpPr>
          <p:cNvPr id="3" name="Content Placeholder 2">
            <a:extLst>
              <a:ext uri="{FF2B5EF4-FFF2-40B4-BE49-F238E27FC236}">
                <a16:creationId xmlns:a16="http://schemas.microsoft.com/office/drawing/2014/main" id="{8E2F691A-3F59-F768-654F-50ABF6F987E6}"/>
              </a:ext>
            </a:extLst>
          </p:cNvPr>
          <p:cNvSpPr>
            <a:spLocks noGrp="1"/>
          </p:cNvSpPr>
          <p:nvPr>
            <p:ph idx="1"/>
          </p:nvPr>
        </p:nvSpPr>
        <p:spPr/>
        <p:txBody>
          <a:bodyPr vert="horz" lIns="0" tIns="45720" rIns="0" bIns="45720" rtlCol="0" anchor="t">
            <a:normAutofit fontScale="92500" lnSpcReduction="10000"/>
          </a:bodyPr>
          <a:lstStyle/>
          <a:p>
            <a:pPr marL="200660" lvl="1" indent="0">
              <a:lnSpc>
                <a:spcPct val="108000"/>
              </a:lnSpc>
              <a:spcBef>
                <a:spcPts val="600"/>
              </a:spcBef>
              <a:spcAft>
                <a:spcPts val="600"/>
              </a:spcAft>
              <a:buNone/>
            </a:pPr>
            <a:r>
              <a:rPr lang="en-US" sz="2600">
                <a:latin typeface="Aptos Narrow"/>
                <a:ea typeface="+mn-lt"/>
                <a:cs typeface="+mn-lt"/>
              </a:rPr>
              <a:t>The Charles River Task Force was created by </a:t>
            </a:r>
            <a:r>
              <a:rPr lang="en-US" sz="2600">
                <a:latin typeface="Aptos Narrow"/>
                <a:ea typeface="+mn-lt"/>
                <a:cs typeface="+mn-lt"/>
                <a:hlinkClick r:id="rId2"/>
              </a:rPr>
              <a:t>Section 205</a:t>
            </a:r>
            <a:r>
              <a:rPr lang="en-US" sz="2600">
                <a:latin typeface="Aptos Narrow"/>
                <a:ea typeface="+mn-lt"/>
                <a:cs typeface="+mn-lt"/>
              </a:rPr>
              <a:t> of the </a:t>
            </a:r>
            <a:br>
              <a:rPr lang="en-US" sz="2600">
                <a:latin typeface="Aptos Narrow"/>
                <a:ea typeface="+mn-lt"/>
                <a:cs typeface="+mn-lt"/>
              </a:rPr>
            </a:br>
            <a:r>
              <a:rPr lang="en-US" sz="2600">
                <a:latin typeface="Aptos Narrow"/>
                <a:ea typeface="+mn-lt"/>
                <a:cs typeface="+mn-lt"/>
              </a:rPr>
              <a:t>Fiscal Year 2025 budget.</a:t>
            </a:r>
          </a:p>
          <a:p>
            <a:pPr marL="200660" lvl="1" indent="0">
              <a:lnSpc>
                <a:spcPct val="108000"/>
              </a:lnSpc>
              <a:spcBef>
                <a:spcPts val="600"/>
              </a:spcBef>
              <a:spcAft>
                <a:spcPts val="600"/>
              </a:spcAft>
              <a:buNone/>
            </a:pPr>
            <a:endParaRPr lang="en-US" sz="2600">
              <a:latin typeface="Aptos Narrow"/>
              <a:ea typeface="+mn-lt"/>
              <a:cs typeface="+mn-lt"/>
            </a:endParaRPr>
          </a:p>
          <a:p>
            <a:pPr marL="200660" lvl="1" indent="0">
              <a:lnSpc>
                <a:spcPct val="108000"/>
              </a:lnSpc>
              <a:spcBef>
                <a:spcPts val="600"/>
              </a:spcBef>
              <a:spcAft>
                <a:spcPts val="600"/>
              </a:spcAft>
              <a:buNone/>
            </a:pPr>
            <a:r>
              <a:rPr lang="en-US" sz="2600" b="1">
                <a:latin typeface="Aptos Narrow"/>
                <a:ea typeface="+mn-lt"/>
                <a:cs typeface="+mn-lt"/>
              </a:rPr>
              <a:t>This Task Force brings together agency leaders, advocates, and residents to:</a:t>
            </a:r>
            <a:r>
              <a:rPr lang="en-US" sz="2600">
                <a:latin typeface="Aptos Narrow"/>
                <a:ea typeface="+mn-lt"/>
                <a:cs typeface="+mn-lt"/>
              </a:rPr>
              <a:t> </a:t>
            </a:r>
            <a:endParaRPr lang="en-US"/>
          </a:p>
          <a:p>
            <a:pPr marL="657860" lvl="1" indent="-457200">
              <a:lnSpc>
                <a:spcPct val="108000"/>
              </a:lnSpc>
            </a:pPr>
            <a:r>
              <a:rPr lang="en-US" sz="2600">
                <a:latin typeface="Aptos Narrow"/>
                <a:ea typeface="+mn-lt"/>
                <a:cs typeface="+mn-lt"/>
              </a:rPr>
              <a:t>Address equitable access to the Charles river in the area between the Longfellow bridge and the Eliot bridge</a:t>
            </a:r>
          </a:p>
          <a:p>
            <a:pPr marL="657860" lvl="1" indent="-457200">
              <a:lnSpc>
                <a:spcPct val="108000"/>
              </a:lnSpc>
            </a:pPr>
            <a:r>
              <a:rPr lang="en-US" sz="2600">
                <a:latin typeface="Aptos Narrow"/>
                <a:ea typeface="+mn-lt"/>
                <a:cs typeface="+mn-lt"/>
              </a:rPr>
              <a:t>Ensure that inclusive processes are in place to engage all relevant stakeholders when decisions involving the Charles river area are made</a:t>
            </a:r>
          </a:p>
          <a:p>
            <a:pPr marL="657860" lvl="1" indent="-457200">
              <a:lnSpc>
                <a:spcPct val="108000"/>
              </a:lnSpc>
            </a:pPr>
            <a:r>
              <a:rPr lang="en-US" sz="2600">
                <a:latin typeface="Aptos Narrow"/>
                <a:ea typeface="+mn-lt"/>
                <a:cs typeface="+mn-lt"/>
              </a:rPr>
              <a:t>Improve communication with all involved stakeholders</a:t>
            </a:r>
            <a:endParaRPr lang="en-US">
              <a:ea typeface="Calibri"/>
              <a:cs typeface="Calibri"/>
            </a:endParaRPr>
          </a:p>
        </p:txBody>
      </p:sp>
      <p:pic>
        <p:nvPicPr>
          <p:cNvPr id="4" name="Picture 3" descr="QR code to access the Section 205 webpage.">
            <a:extLst>
              <a:ext uri="{FF2B5EF4-FFF2-40B4-BE49-F238E27FC236}">
                <a16:creationId xmlns:a16="http://schemas.microsoft.com/office/drawing/2014/main" id="{777AF964-BBC1-02E2-812E-D7E154E0A65D}"/>
              </a:ext>
            </a:extLst>
          </p:cNvPr>
          <p:cNvPicPr>
            <a:picLocks noChangeAspect="1"/>
          </p:cNvPicPr>
          <p:nvPr/>
        </p:nvPicPr>
        <p:blipFill>
          <a:blip r:embed="rId3"/>
          <a:stretch>
            <a:fillRect/>
          </a:stretch>
        </p:blipFill>
        <p:spPr>
          <a:xfrm>
            <a:off x="10236200" y="0"/>
            <a:ext cx="1940560" cy="1930400"/>
          </a:xfrm>
          <a:prstGeom prst="rect">
            <a:avLst/>
          </a:prstGeom>
        </p:spPr>
      </p:pic>
      <p:sp>
        <p:nvSpPr>
          <p:cNvPr id="5" name="TextBox 4">
            <a:extLst>
              <a:ext uri="{FF2B5EF4-FFF2-40B4-BE49-F238E27FC236}">
                <a16:creationId xmlns:a16="http://schemas.microsoft.com/office/drawing/2014/main" id="{F2D332E1-7054-382B-6270-48E8C19630FD}"/>
              </a:ext>
            </a:extLst>
          </p:cNvPr>
          <p:cNvSpPr txBox="1"/>
          <p:nvPr/>
        </p:nvSpPr>
        <p:spPr>
          <a:xfrm>
            <a:off x="10116176" y="1842599"/>
            <a:ext cx="20656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solidFill>
                  <a:srgbClr val="273144"/>
                </a:solidFill>
                <a:ea typeface="+mn-lt"/>
                <a:cs typeface="+mn-lt"/>
              </a:rPr>
              <a:t>https://mapc.ma/44d9yhW</a:t>
            </a:r>
            <a:endParaRPr lang="en-US" b="1"/>
          </a:p>
        </p:txBody>
      </p:sp>
    </p:spTree>
    <p:extLst>
      <p:ext uri="{BB962C8B-B14F-4D97-AF65-F5344CB8AC3E}">
        <p14:creationId xmlns:p14="http://schemas.microsoft.com/office/powerpoint/2010/main" val="325478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EC7778-A1E0-D894-A7B7-9D1EBB7A8031}"/>
              </a:ext>
            </a:extLst>
          </p:cNvPr>
          <p:cNvSpPr txBox="1">
            <a:spLocks noGrp="1"/>
          </p:cNvSpPr>
          <p:nvPr>
            <p:ph type="title" idx="4294967295"/>
          </p:nvPr>
        </p:nvSpPr>
        <p:spPr>
          <a:xfrm>
            <a:off x="1767840" y="164683"/>
            <a:ext cx="10058400" cy="8614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Map of the Charles River Area in Scope</a:t>
            </a:r>
          </a:p>
        </p:txBody>
      </p:sp>
      <p:pic>
        <p:nvPicPr>
          <p:cNvPr id="5" name="Picture 4" descr="Map of the Charles River area between the Longfellow and Eliot Bridges, with Memorial Drive highlighted in yellow.">
            <a:extLst>
              <a:ext uri="{FF2B5EF4-FFF2-40B4-BE49-F238E27FC236}">
                <a16:creationId xmlns:a16="http://schemas.microsoft.com/office/drawing/2014/main" id="{5CF228E8-8341-75D9-AB89-4A6ADB4822F6}"/>
              </a:ext>
            </a:extLst>
          </p:cNvPr>
          <p:cNvPicPr>
            <a:picLocks noChangeAspect="1"/>
          </p:cNvPicPr>
          <p:nvPr/>
        </p:nvPicPr>
        <p:blipFill>
          <a:blip r:embed="rId2"/>
          <a:stretch>
            <a:fillRect/>
          </a:stretch>
        </p:blipFill>
        <p:spPr>
          <a:xfrm>
            <a:off x="1770548" y="908110"/>
            <a:ext cx="8648970" cy="5356740"/>
          </a:xfrm>
          <a:prstGeom prst="rect">
            <a:avLst/>
          </a:prstGeom>
        </p:spPr>
      </p:pic>
    </p:spTree>
    <p:extLst>
      <p:ext uri="{BB962C8B-B14F-4D97-AF65-F5344CB8AC3E}">
        <p14:creationId xmlns:p14="http://schemas.microsoft.com/office/powerpoint/2010/main" val="235143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00D3D-45BC-1CC0-0010-25C945E71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E710B-F314-BC3B-76A7-5EB82C3C591D}"/>
              </a:ext>
            </a:extLst>
          </p:cNvPr>
          <p:cNvSpPr>
            <a:spLocks noGrp="1"/>
          </p:cNvSpPr>
          <p:nvPr>
            <p:ph type="title"/>
          </p:nvPr>
        </p:nvSpPr>
        <p:spPr/>
        <p:txBody>
          <a:bodyPr/>
          <a:lstStyle/>
          <a:p>
            <a:r>
              <a:rPr lang="en-US">
                <a:latin typeface="Aptos Display"/>
                <a:ea typeface="Calibri Light"/>
                <a:cs typeface="Calibri Light"/>
              </a:rPr>
              <a:t>Task Force Members</a:t>
            </a:r>
          </a:p>
        </p:txBody>
      </p:sp>
      <p:sp>
        <p:nvSpPr>
          <p:cNvPr id="3" name="Content Placeholder 2">
            <a:extLst>
              <a:ext uri="{FF2B5EF4-FFF2-40B4-BE49-F238E27FC236}">
                <a16:creationId xmlns:a16="http://schemas.microsoft.com/office/drawing/2014/main" id="{A0BC0F33-13F8-9C8C-0C6D-0C8D8EFD6DED}"/>
              </a:ext>
            </a:extLst>
          </p:cNvPr>
          <p:cNvSpPr>
            <a:spLocks noGrp="1"/>
          </p:cNvSpPr>
          <p:nvPr>
            <p:ph idx="1"/>
          </p:nvPr>
        </p:nvSpPr>
        <p:spPr>
          <a:xfrm>
            <a:off x="1009694" y="1966452"/>
            <a:ext cx="5162332" cy="4349332"/>
          </a:xfrm>
        </p:spPr>
        <p:txBody>
          <a:bodyPr vert="horz" lIns="0" tIns="45720" rIns="0" bIns="45720" rtlCol="0" anchor="t">
            <a:noAutofit/>
          </a:bodyPr>
          <a:lstStyle/>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EEA Co-Chair: </a:t>
            </a:r>
            <a:r>
              <a:rPr lang="en-US" sz="1500">
                <a:latin typeface="Aptos Narrow"/>
                <a:ea typeface="+mn-lt"/>
                <a:cs typeface="+mn-lt"/>
              </a:rPr>
              <a:t>María Belén Power, Undersecretary of Environmental Justice &amp; Equity ​</a:t>
            </a:r>
            <a:endParaRPr lang="en-US" sz="1500">
              <a:solidFill>
                <a:srgbClr val="404040"/>
              </a:solidFill>
              <a:latin typeface="Aptos Narrow"/>
              <a:ea typeface="+mn-lt"/>
              <a:cs typeface="+mn-lt"/>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DCR Co-Chair: </a:t>
            </a:r>
            <a:r>
              <a:rPr lang="en-US" sz="1500">
                <a:latin typeface="Aptos Narrow"/>
                <a:ea typeface="+mn-lt"/>
                <a:cs typeface="+mn-lt"/>
              </a:rPr>
              <a:t>Nicole LaChapelle, Commissioner​</a:t>
            </a: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Calibri"/>
                <a:cs typeface="Calibri"/>
              </a:rPr>
              <a:t>Director</a:t>
            </a:r>
            <a:r>
              <a:rPr lang="en-US" sz="1500" b="1">
                <a:latin typeface="Aptos Narrow"/>
                <a:ea typeface="+mn-lt"/>
                <a:cs typeface="+mn-lt"/>
              </a:rPr>
              <a:t> of the Bureau of Climate and Environmental Health within the Department of Public Health, or a designee: </a:t>
            </a:r>
            <a:r>
              <a:rPr lang="en-US" sz="1500">
                <a:latin typeface="Aptos Narrow"/>
                <a:ea typeface="+mn-lt"/>
                <a:cs typeface="+mn-lt"/>
              </a:rPr>
              <a:t>Logan Bailey, Lead Scientist, Toxicology Division, Bureau of Climate and Environmental Health, Department of Public Health</a:t>
            </a:r>
            <a:endParaRPr lang="en-US" sz="1500">
              <a:latin typeface="Aptos Narrow"/>
              <a:ea typeface="Calibri Light"/>
              <a:cs typeface="Calibri Light"/>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Cambridge Health Alliance: </a:t>
            </a:r>
            <a:r>
              <a:rPr lang="en-US" sz="1500">
                <a:latin typeface="Aptos Narrow"/>
                <a:ea typeface="+mn-lt"/>
                <a:cs typeface="+mn-lt"/>
              </a:rPr>
              <a:t>Derrick Neal, Chief Public Health Officer, City of Cambridge</a:t>
            </a:r>
            <a:endParaRPr lang="en-US" sz="150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Cambridge Redevelopment Authority:</a:t>
            </a:r>
            <a:r>
              <a:rPr lang="en-US" sz="1500">
                <a:latin typeface="Aptos Narrow"/>
                <a:ea typeface="+mn-lt"/>
                <a:cs typeface="+mn-lt"/>
              </a:rPr>
              <a:t> Kyle Vangel, Director of Projects and Planning</a:t>
            </a:r>
            <a:endParaRPr lang="en-US" sz="150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Cambridge branch of the NAACP: </a:t>
            </a:r>
            <a:r>
              <a:rPr lang="en-US" sz="1500">
                <a:latin typeface="Aptos Narrow"/>
                <a:ea typeface="+mn-lt"/>
                <a:cs typeface="+mn-lt"/>
              </a:rPr>
              <a:t>Ken Reeves, President</a:t>
            </a:r>
            <a:endParaRPr lang="en-US" sz="150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Cambridge Black Pastors Alliance, Inc.: </a:t>
            </a:r>
            <a:r>
              <a:rPr lang="en-US" sz="1500">
                <a:latin typeface="Aptos Narrow"/>
                <a:ea typeface="+mn-lt"/>
                <a:cs typeface="+mn-lt"/>
              </a:rPr>
              <a:t>Jeremy D. Battle, Pastor, Western Avenue Church</a:t>
            </a:r>
            <a:endParaRPr lang="en-US" sz="1500">
              <a:latin typeface="Aptos Narrow"/>
            </a:endParaRPr>
          </a:p>
        </p:txBody>
      </p:sp>
      <p:sp>
        <p:nvSpPr>
          <p:cNvPr id="5" name="Content Placeholder 2">
            <a:extLst>
              <a:ext uri="{FF2B5EF4-FFF2-40B4-BE49-F238E27FC236}">
                <a16:creationId xmlns:a16="http://schemas.microsoft.com/office/drawing/2014/main" id="{90CC0AC1-D072-2F30-C89B-BB83919E70CE}"/>
              </a:ext>
            </a:extLst>
          </p:cNvPr>
          <p:cNvSpPr txBox="1">
            <a:spLocks/>
          </p:cNvSpPr>
          <p:nvPr/>
        </p:nvSpPr>
        <p:spPr>
          <a:xfrm>
            <a:off x="6434782" y="1835224"/>
            <a:ext cx="5179850" cy="4492822"/>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Massachusetts Bicycle Coalition, Inc.: </a:t>
            </a:r>
            <a:r>
              <a:rPr lang="en-US" sz="1500">
                <a:latin typeface="Aptos Narrow"/>
                <a:ea typeface="+mn-lt"/>
                <a:cs typeface="+mn-lt"/>
              </a:rPr>
              <a:t>Galen Mook, Executive Director</a:t>
            </a:r>
            <a:endParaRPr lang="en-US" sz="150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Charles River Conservancy, Inc.: </a:t>
            </a:r>
            <a:r>
              <a:rPr lang="en-US" sz="1500">
                <a:latin typeface="Aptos Narrow"/>
                <a:ea typeface="+mn-lt"/>
                <a:cs typeface="+mn-lt"/>
              </a:rPr>
              <a:t>Laura Jasinski, Executive Director</a:t>
            </a:r>
            <a:endParaRPr lang="en-US" sz="150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Cambridge Mothers Out Front:</a:t>
            </a:r>
            <a:r>
              <a:rPr lang="en-US" sz="1500" dirty="0">
                <a:latin typeface="Aptos Narrow"/>
                <a:ea typeface="+mn-lt"/>
                <a:cs typeface="+mn-lt"/>
              </a:rPr>
              <a:t> </a:t>
            </a:r>
            <a:r>
              <a:rPr lang="en-US" sz="1500" i="1">
                <a:latin typeface="Aptos Narrow"/>
                <a:ea typeface="+mn-lt"/>
                <a:cs typeface="+mn-lt"/>
              </a:rPr>
              <a:t>Vacant</a:t>
            </a:r>
            <a:endParaRPr lang="en-US" sz="1500" i="1">
              <a:latin typeface="Aptos Narrow"/>
              <a:ea typeface="Calibri"/>
              <a:cs typeface="Calibri"/>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The People for Riverbend Park Trust: </a:t>
            </a:r>
            <a:r>
              <a:rPr lang="en-US" sz="1500">
                <a:latin typeface="Aptos Narrow"/>
                <a:ea typeface="+mn-lt"/>
                <a:cs typeface="+mn-lt"/>
              </a:rPr>
              <a:t>Franziska "Fran" Amacher, Trustee</a:t>
            </a:r>
            <a:endParaRPr lang="en-US" sz="150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Individual:</a:t>
            </a:r>
            <a:r>
              <a:rPr lang="en-US" sz="1500">
                <a:latin typeface="Aptos Narrow"/>
                <a:ea typeface="+mn-lt"/>
                <a:cs typeface="+mn-lt"/>
              </a:rPr>
              <a:t> Lawrence Adkins</a:t>
            </a:r>
            <a:endParaRPr lang="en-US" sz="150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Individual: </a:t>
            </a:r>
            <a:r>
              <a:rPr lang="en-US" sz="1500">
                <a:latin typeface="Aptos Narrow"/>
                <a:ea typeface="+mn-lt"/>
                <a:cs typeface="+mn-lt"/>
              </a:rPr>
              <a:t>Sheila Headley-Burwell</a:t>
            </a:r>
            <a:endParaRPr lang="en-US" sz="150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Individual: </a:t>
            </a:r>
            <a:r>
              <a:rPr lang="en-US" sz="1500">
                <a:latin typeface="Aptos Narrow"/>
                <a:ea typeface="+mn-lt"/>
                <a:cs typeface="+mn-lt"/>
              </a:rPr>
              <a:t>Steven Miller</a:t>
            </a:r>
            <a:endParaRPr lang="en-US" sz="150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Individual:</a:t>
            </a:r>
            <a:r>
              <a:rPr lang="en-US" sz="1500">
                <a:latin typeface="Aptos Narrow"/>
                <a:ea typeface="+mn-lt"/>
                <a:cs typeface="+mn-lt"/>
              </a:rPr>
              <a:t> Thomas Leonard</a:t>
            </a:r>
            <a:endParaRPr lang="en-US" sz="150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Individual:</a:t>
            </a:r>
            <a:r>
              <a:rPr lang="en-US" sz="1500">
                <a:latin typeface="Aptos Narrow"/>
                <a:ea typeface="+mn-lt"/>
                <a:cs typeface="+mn-lt"/>
              </a:rPr>
              <a:t> Denise Haynes</a:t>
            </a: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Calibri"/>
                <a:cs typeface="Calibri"/>
              </a:rPr>
              <a:t> Individual:</a:t>
            </a:r>
            <a:r>
              <a:rPr lang="en-US" sz="1500">
                <a:latin typeface="Aptos Narrow"/>
                <a:ea typeface="Calibri"/>
                <a:cs typeface="Calibri"/>
              </a:rPr>
              <a:t> David English</a:t>
            </a:r>
          </a:p>
        </p:txBody>
      </p:sp>
    </p:spTree>
    <p:extLst>
      <p:ext uri="{BB962C8B-B14F-4D97-AF65-F5344CB8AC3E}">
        <p14:creationId xmlns:p14="http://schemas.microsoft.com/office/powerpoint/2010/main" val="231850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3C1FC-E21D-1B98-9442-3710EF517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5E2F3-84C0-36BF-2DB7-6E35E9473383}"/>
              </a:ext>
            </a:extLst>
          </p:cNvPr>
          <p:cNvSpPr>
            <a:spLocks noGrp="1"/>
          </p:cNvSpPr>
          <p:nvPr>
            <p:ph type="title"/>
          </p:nvPr>
        </p:nvSpPr>
        <p:spPr/>
        <p:txBody>
          <a:bodyPr/>
          <a:lstStyle/>
          <a:p>
            <a:r>
              <a:rPr lang="en-US">
                <a:latin typeface="Aptos Display"/>
              </a:rPr>
              <a:t>Task Force Responsibilities</a:t>
            </a:r>
            <a:endParaRPr lang="en-US">
              <a:latin typeface="Aptos Display" panose="020B0004020202020204" pitchFamily="34" charset="0"/>
            </a:endParaRPr>
          </a:p>
        </p:txBody>
      </p:sp>
      <p:sp>
        <p:nvSpPr>
          <p:cNvPr id="3" name="Content Placeholder 2">
            <a:extLst>
              <a:ext uri="{FF2B5EF4-FFF2-40B4-BE49-F238E27FC236}">
                <a16:creationId xmlns:a16="http://schemas.microsoft.com/office/drawing/2014/main" id="{3B3DAB4F-1D72-F442-A08D-CCF865EB65DC}"/>
              </a:ext>
            </a:extLst>
          </p:cNvPr>
          <p:cNvSpPr>
            <a:spLocks noGrp="1"/>
          </p:cNvSpPr>
          <p:nvPr>
            <p:ph idx="1"/>
          </p:nvPr>
        </p:nvSpPr>
        <p:spPr>
          <a:xfrm>
            <a:off x="1097280" y="1913973"/>
            <a:ext cx="10058400" cy="4023360"/>
          </a:xfrm>
        </p:spPr>
        <p:txBody>
          <a:bodyPr vert="horz" lIns="0" tIns="45720" rIns="0" bIns="45720" rtlCol="0" anchor="t">
            <a:normAutofit/>
          </a:bodyPr>
          <a:lstStyle/>
          <a:p>
            <a:pPr marL="200660" lvl="1" indent="0">
              <a:lnSpc>
                <a:spcPct val="108000"/>
              </a:lnSpc>
              <a:spcBef>
                <a:spcPts val="600"/>
              </a:spcBef>
              <a:spcAft>
                <a:spcPts val="600"/>
              </a:spcAft>
              <a:buNone/>
            </a:pPr>
            <a:r>
              <a:rPr lang="en-US" sz="3100" b="1">
                <a:solidFill>
                  <a:schemeClr val="accent2"/>
                </a:solidFill>
                <a:latin typeface="Aptos Narrow"/>
              </a:rPr>
              <a:t>As described in Section 205:</a:t>
            </a:r>
            <a:endParaRPr lang="en-US" sz="2600">
              <a:latin typeface="Aptos Narrow" panose="020B0004020202020204" pitchFamily="34" charset="0"/>
            </a:endParaRPr>
          </a:p>
          <a:p>
            <a:pPr marL="383540" lvl="1">
              <a:lnSpc>
                <a:spcPct val="108000"/>
              </a:lnSpc>
              <a:spcBef>
                <a:spcPts val="600"/>
              </a:spcBef>
              <a:spcAft>
                <a:spcPts val="600"/>
              </a:spcAft>
              <a:buFont typeface="Wingdings" panose="05000000000000000000" pitchFamily="2" charset="2"/>
              <a:buChar char="§"/>
            </a:pPr>
            <a:r>
              <a:rPr lang="en-US" sz="2600">
                <a:latin typeface="Aptos Narrow" panose="020B0004020202020204" pitchFamily="34" charset="0"/>
              </a:rPr>
              <a:t>   Host three (3) public hearings </a:t>
            </a:r>
          </a:p>
          <a:p>
            <a:pPr marL="383540" lvl="1">
              <a:lnSpc>
                <a:spcPct val="108000"/>
              </a:lnSpc>
              <a:spcBef>
                <a:spcPts val="600"/>
              </a:spcBef>
              <a:spcAft>
                <a:spcPts val="600"/>
              </a:spcAft>
              <a:buFont typeface="Wingdings" panose="05000000000000000000" pitchFamily="2" charset="2"/>
              <a:buChar char="§"/>
            </a:pPr>
            <a:r>
              <a:rPr lang="en-US" sz="2600">
                <a:latin typeface="Aptos Narrow" panose="020B0004020202020204" pitchFamily="34" charset="0"/>
              </a:rPr>
              <a:t>   Accept public comment before filing the final report</a:t>
            </a:r>
          </a:p>
          <a:p>
            <a:pPr marL="383540" lvl="1">
              <a:lnSpc>
                <a:spcPct val="108000"/>
              </a:lnSpc>
              <a:spcBef>
                <a:spcPts val="600"/>
              </a:spcBef>
              <a:spcAft>
                <a:spcPts val="600"/>
              </a:spcAft>
              <a:buFont typeface="Wingdings" panose="05000000000000000000" pitchFamily="2" charset="2"/>
              <a:buChar char="§"/>
            </a:pPr>
            <a:r>
              <a:rPr lang="en-US" sz="2600">
                <a:latin typeface="Aptos Narrow"/>
              </a:rPr>
              <a:t>   Submit a report with recommendations to the clerks of the house of </a:t>
            </a:r>
            <a:br>
              <a:rPr lang="en-US" sz="2600">
                <a:latin typeface="Aptos Narrow" panose="020B0004020202020204" pitchFamily="34" charset="0"/>
              </a:rPr>
            </a:br>
            <a:r>
              <a:rPr lang="en-US" sz="2600">
                <a:latin typeface="Aptos Narrow"/>
              </a:rPr>
              <a:t>   representatives and the senate</a:t>
            </a:r>
          </a:p>
        </p:txBody>
      </p:sp>
    </p:spTree>
    <p:extLst>
      <p:ext uri="{BB962C8B-B14F-4D97-AF65-F5344CB8AC3E}">
        <p14:creationId xmlns:p14="http://schemas.microsoft.com/office/powerpoint/2010/main" val="348985937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A98940F2259D4AA15776BBE75254EA" ma:contentTypeVersion="14" ma:contentTypeDescription="Create a new document." ma:contentTypeScope="" ma:versionID="2fea115a275ac8d6f430b672391ff4cb">
  <xsd:schema xmlns:xsd="http://www.w3.org/2001/XMLSchema" xmlns:xs="http://www.w3.org/2001/XMLSchema" xmlns:p="http://schemas.microsoft.com/office/2006/metadata/properties" xmlns:ns2="cfac202d-5dfe-4943-8fc4-9115dd8079c4" xmlns:ns3="699ac1d4-ca39-4946-aa46-a9cdf037dbb3" targetNamespace="http://schemas.microsoft.com/office/2006/metadata/properties" ma:root="true" ma:fieldsID="e4fbdf1cc72f0db62e371ff3d9875574" ns2:_="" ns3:_="">
    <xsd:import namespace="cfac202d-5dfe-4943-8fc4-9115dd8079c4"/>
    <xsd:import namespace="699ac1d4-ca39-4946-aa46-a9cdf037dbb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c202d-5dfe-4943-8fc4-9115dd8079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9ac1d4-ca39-4946-aa46-a9cdf037dbb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706e644-e941-40e6-a9f7-79db2ae58d56}" ma:internalName="TaxCatchAll" ma:showField="CatchAllData" ma:web="699ac1d4-ca39-4946-aa46-a9cdf037db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9ac1d4-ca39-4946-aa46-a9cdf037dbb3" xsi:nil="true"/>
    <lcf76f155ced4ddcb4097134ff3c332f xmlns="cfac202d-5dfe-4943-8fc4-9115dd8079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BB9AB0-D4A8-4404-848C-256E57B5FC6A}">
  <ds:schemaRefs>
    <ds:schemaRef ds:uri="699ac1d4-ca39-4946-aa46-a9cdf037dbb3"/>
    <ds:schemaRef ds:uri="cfac202d-5dfe-4943-8fc4-9115dd8079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C7C060-C7A5-40BB-9154-81520B860F51}">
  <ds:schemaRefs>
    <ds:schemaRef ds:uri="http://schemas.microsoft.com/sharepoint/v3/contenttype/forms"/>
  </ds:schemaRefs>
</ds:datastoreItem>
</file>

<file path=customXml/itemProps3.xml><?xml version="1.0" encoding="utf-8"?>
<ds:datastoreItem xmlns:ds="http://schemas.openxmlformats.org/officeDocument/2006/customXml" ds:itemID="{BA5AF1A4-0282-4409-B39C-CDD315C5CFD0}">
  <ds:schemaRefs>
    <ds:schemaRef ds:uri="699ac1d4-ca39-4946-aa46-a9cdf037dbb3"/>
    <ds:schemaRef ds:uri="cfac202d-5dfe-4943-8fc4-9115dd8079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c75d8168-fa8e-4753-8aef-55111ae727bd}" enabled="0" method="" siteId="{c75d8168-fa8e-4753-8aef-55111ae727bd}" removed="1"/>
</clbl:labelList>
</file>

<file path=docProps/app.xml><?xml version="1.0" encoding="utf-8"?>
<Properties xmlns="http://schemas.openxmlformats.org/officeDocument/2006/extended-properties" xmlns:vt="http://schemas.openxmlformats.org/officeDocument/2006/docPropsVTypes">
  <Template>Retrospect</Template>
  <TotalTime>12</TotalTime>
  <Words>2743</Words>
  <Application>Microsoft Office PowerPoint</Application>
  <PresentationFormat>Widescreen</PresentationFormat>
  <Paragraphs>193</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Aptos Display</vt:lpstr>
      <vt:lpstr>Aptos ExtraBold</vt:lpstr>
      <vt:lpstr>Aptos Narrow</vt:lpstr>
      <vt:lpstr>Arial</vt:lpstr>
      <vt:lpstr>Calibri</vt:lpstr>
      <vt:lpstr>Calibri Light</vt:lpstr>
      <vt:lpstr>Wingdings</vt:lpstr>
      <vt:lpstr>Wingdings,Sans-Serif</vt:lpstr>
      <vt:lpstr>Retrospect</vt:lpstr>
      <vt:lpstr>Interpretation Logistics</vt:lpstr>
      <vt:lpstr>Zoom Logistics</vt:lpstr>
      <vt:lpstr>Notification of Recording</vt:lpstr>
      <vt:lpstr>Charles River Task Force on  Equitable River Access</vt:lpstr>
      <vt:lpstr>Agenda</vt:lpstr>
      <vt:lpstr>Overview of the Task Force</vt:lpstr>
      <vt:lpstr>Map of the Charles River Area in Scope</vt:lpstr>
      <vt:lpstr>Task Force Members</vt:lpstr>
      <vt:lpstr>Task Force Responsibilities</vt:lpstr>
      <vt:lpstr>Project Timeline</vt:lpstr>
      <vt:lpstr>Feedback Themes from Fall Engagement</vt:lpstr>
      <vt:lpstr>Review of Spring Focus Group Feedback</vt:lpstr>
      <vt:lpstr>Review of Spring Focus Group Feedback (cont.)</vt:lpstr>
      <vt:lpstr>Scope of Recommendations</vt:lpstr>
      <vt:lpstr>Draft Recommendation 1 (Part 1):  Process and Communication Improvement</vt:lpstr>
      <vt:lpstr>Draft Recommendation 1 (Part 2):  Process and Communication Improvement</vt:lpstr>
      <vt:lpstr>Draft Recommendation 2 (Part 1):  Project Planning Improvement</vt:lpstr>
      <vt:lpstr>Draft Recommendation 2 (Part 2):  Project Planning Improvement</vt:lpstr>
      <vt:lpstr>Draft Recommendation 3 (Part 1):  Centering Equity &amp; Environmental Justice</vt:lpstr>
      <vt:lpstr>Draft Recommendation 3 (Part 2):  Centering Equity &amp; Environmental Justice</vt:lpstr>
      <vt:lpstr>Draft Recommendation 4 (Part 1):  Implementation</vt:lpstr>
      <vt:lpstr>Draft Recommendation 4 (Part 2):  Implementation</vt:lpstr>
      <vt:lpstr>Q&amp;A Section (~20 Minutes)</vt:lpstr>
      <vt:lpstr>Small Group Discussion (~40 Minutes)</vt:lpstr>
      <vt:lpstr>Small Group Discussion Questions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 Van</dc:creator>
  <cp:lastModifiedBy>Roy, Monika (DCR)</cp:lastModifiedBy>
  <cp:revision>54</cp:revision>
  <dcterms:created xsi:type="dcterms:W3CDTF">2025-08-11T23:41:35Z</dcterms:created>
  <dcterms:modified xsi:type="dcterms:W3CDTF">2026-05-06T18:21:08Z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0x0101006DA98940F2259D4AA15776BBE75254EA</vt:lpwstr>
  </property>
  <property fmtid="{D5CDD505-2E9C-101B-9397-08002B2CF9AE}" pid="3" name="MediaServiceImageTags">
    <vt:lpwstr/>
  </property>
</Properties>
</file>