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1341" r:id="rId2"/>
    <p:sldId id="1342" r:id="rId3"/>
    <p:sldId id="1343" r:id="rId4"/>
    <p:sldId id="1344" r:id="rId5"/>
    <p:sldId id="1345" r:id="rId6"/>
    <p:sldId id="1346" r:id="rId7"/>
    <p:sldId id="1347" r:id="rId8"/>
    <p:sldId id="1348" r:id="rId9"/>
    <p:sldId id="1349" r:id="rId10"/>
    <p:sldId id="1350" r:id="rId11"/>
    <p:sldId id="1351" r:id="rId12"/>
    <p:sldId id="1352" r:id="rId13"/>
    <p:sldId id="1353" r:id="rId14"/>
    <p:sldId id="1354" r:id="rId15"/>
    <p:sldId id="1355" r:id="rId16"/>
    <p:sldId id="1356" r:id="rId17"/>
    <p:sldId id="1357" r:id="rId18"/>
    <p:sldId id="1358" r:id="rId19"/>
    <p:sldId id="1359" r:id="rId20"/>
    <p:sldId id="1360" r:id="rId21"/>
    <p:sldId id="1361" r:id="rId22"/>
    <p:sldId id="1362" r:id="rId23"/>
    <p:sldId id="1363" r:id="rId24"/>
    <p:sldId id="1364" r:id="rId25"/>
    <p:sldId id="1365" r:id="rId26"/>
    <p:sldId id="1366" r:id="rId27"/>
    <p:sldId id="1367" r:id="rId28"/>
    <p:sldId id="1368" r:id="rId29"/>
    <p:sldId id="1369" r:id="rId30"/>
    <p:sldId id="1370" r:id="rId31"/>
    <p:sldId id="1371" r:id="rId32"/>
    <p:sldId id="1372" r:id="rId33"/>
    <p:sldId id="1373" r:id="rId34"/>
    <p:sldId id="1374" r:id="rId35"/>
    <p:sldId id="1375" r:id="rId36"/>
    <p:sldId id="1376" r:id="rId37"/>
    <p:sldId id="1377" r:id="rId38"/>
    <p:sldId id="1378" r:id="rId39"/>
    <p:sldId id="1379" r:id="rId40"/>
    <p:sldId id="1380" r:id="rId41"/>
    <p:sldId id="1381" r:id="rId42"/>
    <p:sldId id="1382" r:id="rId43"/>
    <p:sldId id="1383" r:id="rId44"/>
    <p:sldId id="1384" r:id="rId45"/>
    <p:sldId id="1385" r:id="rId46"/>
    <p:sldId id="1386" r:id="rId47"/>
    <p:sldId id="1387" r:id="rId48"/>
    <p:sldId id="1388" r:id="rId49"/>
    <p:sldId id="1389" r:id="rId50"/>
    <p:sldId id="1390" r:id="rId51"/>
    <p:sldId id="1391" r:id="rId52"/>
    <p:sldId id="1392" r:id="rId53"/>
    <p:sldId id="1393" r:id="rId54"/>
    <p:sldId id="1394" r:id="rId55"/>
    <p:sldId id="1395" r:id="rId56"/>
    <p:sldId id="1396" r:id="rId57"/>
    <p:sldId id="1397" r:id="rId58"/>
    <p:sldId id="1398" r:id="rId59"/>
  </p:sldIdLst>
  <p:sldSz cx="9144000" cy="6858000" type="screen4x3"/>
  <p:notesSz cx="7010400" cy="92964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82A"/>
    <a:srgbClr val="FAA721"/>
    <a:srgbClr val="094975"/>
    <a:srgbClr val="33A0C8"/>
    <a:srgbClr val="800080"/>
    <a:srgbClr val="B8CFDF"/>
    <a:srgbClr val="DDA041"/>
    <a:srgbClr val="28A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93949" autoAdjust="0"/>
  </p:normalViewPr>
  <p:slideViewPr>
    <p:cSldViewPr>
      <p:cViewPr>
        <p:scale>
          <a:sx n="120" d="100"/>
          <a:sy n="120" d="100"/>
        </p:scale>
        <p:origin x="-96" y="678"/>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notesViewPr>
    <p:cSldViewPr>
      <p:cViewPr varScale="1">
        <p:scale>
          <a:sx n="96" d="100"/>
          <a:sy n="96" d="100"/>
        </p:scale>
        <p:origin x="-3564" y="-114"/>
      </p:cViewPr>
      <p:guideLst>
        <p:guide orient="horz" pos="2928"/>
        <p:guide pos="2208"/>
      </p:guideLst>
    </p:cSldViewPr>
  </p:notes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 Type="http://schemas.openxmlformats.org/officeDocument/2006/relationships/slide" Target="slides/slide4.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slide" Target="slides/slide55.xml"/>
  <Relationship Id="rId57" Type="http://schemas.openxmlformats.org/officeDocument/2006/relationships/slide" Target="slides/slide56.xml"/>
  <Relationship Id="rId58" Type="http://schemas.openxmlformats.org/officeDocument/2006/relationships/slide" Target="slides/slide57.xml"/>
  <Relationship Id="rId59" Type="http://schemas.openxmlformats.org/officeDocument/2006/relationships/slide" Target="slides/slide58.xml"/>
  <Relationship Id="rId6" Type="http://schemas.openxmlformats.org/officeDocument/2006/relationships/slide" Target="slides/slide5.xml"/>
  <Relationship Id="rId60" Type="http://schemas.openxmlformats.org/officeDocument/2006/relationships/notesMaster" Target="notesMasters/notesMaster1.xml"/>
  <Relationship Id="rId61" Type="http://schemas.openxmlformats.org/officeDocument/2006/relationships/handoutMaster" Target="handoutMasters/handoutMaster1.xml"/>
  <Relationship Id="rId62" Type="http://schemas.openxmlformats.org/officeDocument/2006/relationships/tags" Target="tags/tag1.xml"/>
  <Relationship Id="rId63" Type="http://schemas.openxmlformats.org/officeDocument/2006/relationships/presProps" Target="presProps.xml"/>
  <Relationship Id="rId64" Type="http://schemas.openxmlformats.org/officeDocument/2006/relationships/viewProps" Target="viewProps.xml"/>
  <Relationship Id="rId65" Type="http://schemas.openxmlformats.org/officeDocument/2006/relationships/theme" Target="theme/theme1.xml"/>
  <Relationship Id="rId66" Type="http://schemas.openxmlformats.org/officeDocument/2006/relationships/tableStyles" Target="tableStyles.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drawings/_rels/vmlDrawing1.vml.rels><?xml version="1.0" encoding="UTF-8"?>

<Relationships xmlns="http://schemas.openxmlformats.org/package/2006/relationships">
  <Relationship Id="rId1" Type="http://schemas.openxmlformats.org/officeDocument/2006/relationships/image" Target="../media/image1.emf"/>
</Relationships>

</file>

<file path=ppt/drawings/_rels/vmlDrawing2.vml.rels><?xml version="1.0" encoding="UTF-8"?>

<Relationships xmlns="http://schemas.openxmlformats.org/package/2006/relationships">
  <Relationship Id="rId1" Type="http://schemas.openxmlformats.org/officeDocument/2006/relationships/image" Target="../media/image1.emf"/>
</Relationships>

</file>

<file path=ppt/drawings/_rels/vmlDrawing3.vml.rels><?xml version="1.0" encoding="UTF-8"?>

<Relationships xmlns="http://schemas.openxmlformats.org/package/2006/relationships">
  <Relationship Id="rId1" Type="http://schemas.openxmlformats.org/officeDocument/2006/relationships/image" Target="../media/image1.emf"/>
</Relationships>

</file>

<file path=ppt/drawings/_rels/vmlDrawing4.vml.rels><?xml version="1.0" encoding="UTF-8"?>

<Relationships xmlns="http://schemas.openxmlformats.org/package/2006/relationships">
  <Relationship Id="rId1" Type="http://schemas.openxmlformats.org/officeDocument/2006/relationships/image" Target="../media/image1.emf"/>
</Relationships>

</file>

<file path=ppt/drawings/_rels/vmlDrawing5.vml.rels><?xml version="1.0" encoding="UTF-8"?>

<Relationships xmlns="http://schemas.openxmlformats.org/package/2006/relationships">
  <Relationship Id="rId1" Type="http://schemas.openxmlformats.org/officeDocument/2006/relationships/image" Target="../media/image1.emf"/>
</Relationships>

</file>

<file path=ppt/drawings/_rels/vmlDrawing6.vml.rels><?xml version="1.0" encoding="UTF-8"?>

<Relationships xmlns="http://schemas.openxmlformats.org/package/2006/relationships">
  <Relationship Id="rId1" Type="http://schemas.openxmlformats.org/officeDocument/2006/relationships/image" Target="../media/image1.emf"/>
</Relationship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621"/>
          </a:xfrm>
          <a:prstGeom prst="rect">
            <a:avLst/>
          </a:prstGeom>
        </p:spPr>
        <p:txBody>
          <a:bodyPr vert="horz" lIns="91440" tIns="45720" rIns="91440" bIns="45720" rtlCol="0"/>
          <a:lstStyle>
            <a:lvl1pPr algn="l">
              <a:defRPr sz="1200"/>
            </a:lvl1pPr>
          </a:lstStyle>
          <a:p>
            <a:r>
              <a:rPr lang="en-US" smtClean="0"/>
              <a:t>Chartbook 2015 Cost Trends Report– Health Policy Commission</a:t>
            </a:r>
            <a:endParaRPr lang="en-US"/>
          </a:p>
        </p:txBody>
      </p:sp>
      <p:sp>
        <p:nvSpPr>
          <p:cNvPr id="3" name="Date Placeholder 2"/>
          <p:cNvSpPr>
            <a:spLocks noGrp="1"/>
          </p:cNvSpPr>
          <p:nvPr>
            <p:ph type="dt" sz="quarter" idx="1"/>
          </p:nvPr>
        </p:nvSpPr>
        <p:spPr>
          <a:xfrm>
            <a:off x="3970339" y="0"/>
            <a:ext cx="3038475" cy="465621"/>
          </a:xfrm>
          <a:prstGeom prst="rect">
            <a:avLst/>
          </a:prstGeom>
        </p:spPr>
        <p:txBody>
          <a:bodyPr vert="horz" lIns="91440" tIns="45720" rIns="91440" bIns="45720" rtlCol="0"/>
          <a:lstStyle>
            <a:lvl1pPr algn="r">
              <a:defRPr sz="1200"/>
            </a:lvl1pPr>
          </a:lstStyle>
          <a:p>
            <a:fld id="{B4E0FEEF-4A7D-4D9D-A2FA-7A414F046A5C}" type="datetimeFigureOut">
              <a:rPr lang="en-US" smtClean="0"/>
              <a:t>2/5/2016</a:t>
            </a:fld>
            <a:endParaRPr lang="en-US"/>
          </a:p>
        </p:txBody>
      </p:sp>
      <p:sp>
        <p:nvSpPr>
          <p:cNvPr id="4" name="Footer Placeholder 3"/>
          <p:cNvSpPr>
            <a:spLocks noGrp="1"/>
          </p:cNvSpPr>
          <p:nvPr>
            <p:ph type="ftr" sz="quarter" idx="2"/>
          </p:nvPr>
        </p:nvSpPr>
        <p:spPr>
          <a:xfrm>
            <a:off x="0" y="8829180"/>
            <a:ext cx="3038475"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180"/>
            <a:ext cx="3038475" cy="465621"/>
          </a:xfrm>
          <a:prstGeom prst="rect">
            <a:avLst/>
          </a:prstGeom>
        </p:spPr>
        <p:txBody>
          <a:bodyPr vert="horz" lIns="91440" tIns="45720" rIns="91440" bIns="45720" rtlCol="0" anchor="b"/>
          <a:lstStyle>
            <a:lvl1pPr algn="r">
              <a:defRPr sz="1200"/>
            </a:lvl1pPr>
          </a:lstStyle>
          <a:p>
            <a:fld id="{3C3551EA-47F1-4C95-B481-295691484213}" type="slidenum">
              <a:rPr lang="en-US" smtClean="0"/>
              <a:t>‹#›</a:t>
            </a:fld>
            <a:endParaRPr lang="en-US"/>
          </a:p>
        </p:txBody>
      </p:sp>
    </p:spTree>
    <p:extLst>
      <p:ext uri="{BB962C8B-B14F-4D97-AF65-F5344CB8AC3E}">
        <p14:creationId xmlns:p14="http://schemas.microsoft.com/office/powerpoint/2010/main" val="116994461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r>
              <a:rPr lang="en-US" smtClean="0"/>
              <a:t>Chartbook 2015 Cost Trends Report– Health Policy Commission</a:t>
            </a:r>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2B1FEA90-D2AE-48FA-9EEC-CED6024FEBA8}" type="datetimeFigureOut">
              <a:rPr lang="en-US" smtClean="0"/>
              <a:t>2/5/2016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8BF5F93C-0589-4B61-9877-8696F456E949}" type="slidenum">
              <a:rPr lang="en-US" smtClean="0"/>
              <a:t>‹#›</a:t>
            </a:fld>
            <a:endParaRPr lang="en-US"/>
          </a:p>
        </p:txBody>
      </p:sp>
    </p:spTree>
    <p:extLst>
      <p:ext uri="{BB962C8B-B14F-4D97-AF65-F5344CB8AC3E}">
        <p14:creationId xmlns:p14="http://schemas.microsoft.com/office/powerpoint/2010/main" val="194091976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5F93C-0589-4B61-9877-8696F456E949}" type="slidenum">
              <a:rPr lang="en-US" smtClean="0"/>
              <a:t>1</a:t>
            </a:fld>
            <a:endParaRPr lang="en-US"/>
          </a:p>
        </p:txBody>
      </p:sp>
      <p:sp>
        <p:nvSpPr>
          <p:cNvPr id="5" name="Header Placeholder 4"/>
          <p:cNvSpPr>
            <a:spLocks noGrp="1"/>
          </p:cNvSpPr>
          <p:nvPr>
            <p:ph type="hdr" sz="quarter" idx="11"/>
          </p:nvPr>
        </p:nvSpPr>
        <p:spPr/>
        <p:txBody>
          <a:bodyPr/>
          <a:lstStyle/>
          <a:p>
            <a:r>
              <a:rPr lang="en-US" smtClean="0"/>
              <a:t>Chartbook 2015 Cost Trends Report– Health Policy Commission</a:t>
            </a:r>
            <a:endParaRPr lang="en-US"/>
          </a:p>
        </p:txBody>
      </p:sp>
    </p:spTree>
    <p:extLst>
      <p:ext uri="{BB962C8B-B14F-4D97-AF65-F5344CB8AC3E}">
        <p14:creationId xmlns:p14="http://schemas.microsoft.com/office/powerpoint/2010/main" val="185175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Chartbook 2015 Cost Trends Report– Health Policy Commission</a:t>
            </a:r>
            <a:endParaRPr lang="en-US"/>
          </a:p>
        </p:txBody>
      </p:sp>
      <p:sp>
        <p:nvSpPr>
          <p:cNvPr id="5" name="Slide Number Placeholder 4"/>
          <p:cNvSpPr>
            <a:spLocks noGrp="1"/>
          </p:cNvSpPr>
          <p:nvPr>
            <p:ph type="sldNum" sz="quarter" idx="11"/>
          </p:nvPr>
        </p:nvSpPr>
        <p:spPr/>
        <p:txBody>
          <a:bodyPr/>
          <a:lstStyle/>
          <a:p>
            <a:fld id="{8BF5F93C-0589-4B61-9877-8696F456E949}" type="slidenum">
              <a:rPr lang="en-US" smtClean="0"/>
              <a:t>31</a:t>
            </a:fld>
            <a:endParaRPr lang="en-US"/>
          </a:p>
        </p:txBody>
      </p:sp>
    </p:spTree>
    <p:extLst>
      <p:ext uri="{BB962C8B-B14F-4D97-AF65-F5344CB8AC3E}">
        <p14:creationId xmlns:p14="http://schemas.microsoft.com/office/powerpoint/2010/main" val="660262517"/>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vmlDrawing" Target="../drawings/vmlDrawing2.vml"/>
  <Relationship Id="rId2" Type="http://schemas.openxmlformats.org/officeDocument/2006/relationships/tags" Target="../tags/tag3.xml"/>
  <Relationship Id="rId3" Type="http://schemas.openxmlformats.org/officeDocument/2006/relationships/slideMaster" Target="../slideMasters/slideMaster1.xml"/>
  <Relationship Id="rId4" Type="http://schemas.openxmlformats.org/officeDocument/2006/relationships/oleObject" Target="../embeddings/oleObject2.bin"/>
  <Relationship Id="rId5" Type="http://schemas.openxmlformats.org/officeDocument/2006/relationships/image" Target="../media/image1.emf"/>
  <Relationship Id="rId6" Type="http://schemas.openxmlformats.org/officeDocument/2006/relationships/image" Target="../media/image2.png"/>
</Relationships>

</file>

<file path=ppt/slideLayouts/_rels/slideLayout2.xml.rels><?xml version="1.0" encoding="UTF-8"?>

<Relationships xmlns="http://schemas.openxmlformats.org/package/2006/relationships">
  <Relationship Id="rId1" Type="http://schemas.openxmlformats.org/officeDocument/2006/relationships/vmlDrawing" Target="../drawings/vmlDrawing3.vml"/>
  <Relationship Id="rId2" Type="http://schemas.openxmlformats.org/officeDocument/2006/relationships/tags" Target="../tags/tag4.xml"/>
  <Relationship Id="rId3" Type="http://schemas.openxmlformats.org/officeDocument/2006/relationships/slideMaster" Target="../slideMasters/slideMaster1.xml"/>
  <Relationship Id="rId4" Type="http://schemas.openxmlformats.org/officeDocument/2006/relationships/oleObject" Target="../embeddings/oleObject3.bin"/>
  <Relationship Id="rId5" Type="http://schemas.openxmlformats.org/officeDocument/2006/relationships/image" Target="../media/image1.emf"/>
  <Relationship Id="rId6" Type="http://schemas.openxmlformats.org/officeDocument/2006/relationships/image" Target="../media/image2.png"/>
</Relationships>

</file>

<file path=ppt/slideLayouts/_rels/slideLayout3.xml.rels><?xml version="1.0" encoding="UTF-8"?>

<Relationships xmlns="http://schemas.openxmlformats.org/package/2006/relationships">
  <Relationship Id="rId1" Type="http://schemas.openxmlformats.org/officeDocument/2006/relationships/vmlDrawing" Target="../drawings/vmlDrawing4.vml"/>
  <Relationship Id="rId2" Type="http://schemas.openxmlformats.org/officeDocument/2006/relationships/tags" Target="../tags/tag5.xml"/>
  <Relationship Id="rId3" Type="http://schemas.openxmlformats.org/officeDocument/2006/relationships/slideMaster" Target="../slideMasters/slideMaster1.xml"/>
  <Relationship Id="rId4" Type="http://schemas.openxmlformats.org/officeDocument/2006/relationships/oleObject" Target="../embeddings/oleObject4.bin"/>
  <Relationship Id="rId5" Type="http://schemas.openxmlformats.org/officeDocument/2006/relationships/image" Target="../media/image1.emf"/>
</Relationships>

</file>

<file path=ppt/slideLayouts/_rels/slideLayout4.xml.rels><?xml version="1.0" encoding="UTF-8"?>

<Relationships xmlns="http://schemas.openxmlformats.org/package/2006/relationships">
  <Relationship Id="rId1" Type="http://schemas.openxmlformats.org/officeDocument/2006/relationships/vmlDrawing" Target="../drawings/vmlDrawing5.vml"/>
  <Relationship Id="rId2" Type="http://schemas.openxmlformats.org/officeDocument/2006/relationships/tags" Target="../tags/tag6.xml"/>
  <Relationship Id="rId3" Type="http://schemas.openxmlformats.org/officeDocument/2006/relationships/slideMaster" Target="../slideMasters/slideMaster1.xml"/>
  <Relationship Id="rId4" Type="http://schemas.openxmlformats.org/officeDocument/2006/relationships/oleObject" Target="../embeddings/oleObject5.bin"/>
  <Relationship Id="rId5" Type="http://schemas.openxmlformats.org/officeDocument/2006/relationships/image" Target="../media/image1.emf"/>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35135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2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 name="Straight Connector 1"/>
          <p:cNvCxnSpPr/>
          <p:nvPr userDrawn="1"/>
        </p:nvCxnSpPr>
        <p:spPr>
          <a:xfrm flipH="1">
            <a:off x="304800" y="1447800"/>
            <a:ext cx="8585042"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304802" y="228600"/>
            <a:ext cx="8595188" cy="1200329"/>
          </a:xfrm>
          <a:prstGeom prst="rect">
            <a:avLst/>
          </a:prstGeom>
          <a:noFill/>
        </p:spPr>
        <p:txBody>
          <a:bodyPr wrap="square" lIns="91420" tIns="45711" rIns="91420" bIns="45711" rtlCol="0">
            <a:spAutoFit/>
          </a:bodyPr>
          <a:lstStyle/>
          <a:p>
            <a:pPr algn="ctr" defTabSz="914206" fontAlgn="auto">
              <a:spcBef>
                <a:spcPts val="0"/>
              </a:spcBef>
              <a:spcAft>
                <a:spcPts val="0"/>
              </a:spcAft>
            </a:pPr>
            <a:r>
              <a:rPr lang="en-US" sz="2800" cap="small" dirty="0" smtClean="0">
                <a:solidFill>
                  <a:schemeClr val="tx2"/>
                </a:solidFill>
                <a:latin typeface="Garamond" pitchFamily="18" charset="0"/>
              </a:rPr>
              <a:t>Commonwealth of Massachusetts</a:t>
            </a:r>
          </a:p>
          <a:p>
            <a:pPr algn="ctr" defTabSz="914206" fontAlgn="auto">
              <a:spcBef>
                <a:spcPts val="0"/>
              </a:spcBef>
              <a:spcAft>
                <a:spcPts val="0"/>
              </a:spcAft>
            </a:pPr>
            <a:r>
              <a:rPr lang="en-US" sz="4400" cap="small" dirty="0" smtClean="0">
                <a:solidFill>
                  <a:schemeClr val="tx2"/>
                </a:solidFill>
                <a:latin typeface="Garamond" pitchFamily="18" charset="0"/>
              </a:rPr>
              <a:t>Health Policy Commission</a:t>
            </a:r>
            <a:endParaRPr lang="en-US" sz="4400" cap="small" dirty="0">
              <a:solidFill>
                <a:schemeClr val="tx2"/>
              </a:solidFill>
              <a:latin typeface="Garamond" pitchFamily="18" charset="0"/>
            </a:endParaRPr>
          </a:p>
        </p:txBody>
      </p:sp>
      <p:sp>
        <p:nvSpPr>
          <p:cNvPr id="7" name="Text Placeholder 6"/>
          <p:cNvSpPr>
            <a:spLocks noGrp="1"/>
          </p:cNvSpPr>
          <p:nvPr>
            <p:ph type="body" sz="quarter" idx="10" hasCustomPrompt="1"/>
          </p:nvPr>
        </p:nvSpPr>
        <p:spPr>
          <a:xfrm>
            <a:off x="914400" y="2895600"/>
            <a:ext cx="7543800" cy="1066800"/>
          </a:xfrm>
          <a:prstGeom prst="rect">
            <a:avLst/>
          </a:prstGeom>
        </p:spPr>
        <p:txBody>
          <a:bodyPr lIns="91420" tIns="45711" rIns="91420" bIns="45711" anchor="ctr"/>
          <a:lstStyle>
            <a:lvl1pPr marL="0" indent="0" algn="ctr">
              <a:buNone/>
              <a:defRPr sz="4400" b="0">
                <a:solidFill>
                  <a:schemeClr val="tx2"/>
                </a:solidFill>
                <a:latin typeface="Garamond" panose="02020404030301010803" pitchFamily="18" charset="0"/>
              </a:defRPr>
            </a:lvl1pPr>
          </a:lstStyle>
          <a:p>
            <a:pPr lvl="0"/>
            <a:r>
              <a:rPr lang="en-US" dirty="0" smtClean="0"/>
              <a:t>Title here</a:t>
            </a:r>
          </a:p>
        </p:txBody>
      </p:sp>
      <p:sp>
        <p:nvSpPr>
          <p:cNvPr id="8" name="Text Placeholder 6"/>
          <p:cNvSpPr>
            <a:spLocks noGrp="1"/>
          </p:cNvSpPr>
          <p:nvPr>
            <p:ph type="body" sz="quarter" idx="11" hasCustomPrompt="1"/>
          </p:nvPr>
        </p:nvSpPr>
        <p:spPr>
          <a:xfrm>
            <a:off x="2590800" y="4876800"/>
            <a:ext cx="4114800" cy="304800"/>
          </a:xfrm>
          <a:prstGeom prst="rect">
            <a:avLst/>
          </a:prstGeom>
        </p:spPr>
        <p:txBody>
          <a:bodyPr lIns="91420" tIns="45711" rIns="91420" bIns="45711"/>
          <a:lstStyle>
            <a:lvl1pPr marL="0" indent="0" algn="ctr">
              <a:buNone/>
              <a:defRPr sz="1800">
                <a:solidFill>
                  <a:schemeClr val="tx2"/>
                </a:solidFill>
                <a:latin typeface="Garamond" panose="02020404030301010803" pitchFamily="18" charset="0"/>
              </a:defRPr>
            </a:lvl1pPr>
          </a:lstStyle>
          <a:p>
            <a:pPr lvl="0"/>
            <a:r>
              <a:rPr lang="en-US" dirty="0" smtClean="0"/>
              <a:t>Date here</a:t>
            </a:r>
          </a:p>
        </p:txBody>
      </p:sp>
      <p:sp>
        <p:nvSpPr>
          <p:cNvPr id="9" name="Rectangle 8"/>
          <p:cNvSpPr>
            <a:spLocks noChangeArrowheads="1"/>
          </p:cNvSpPr>
          <p:nvPr userDrawn="1"/>
        </p:nvSpPr>
        <p:spPr bwMode="auto">
          <a:xfrm>
            <a:off x="0" y="6251900"/>
            <a:ext cx="9144000" cy="197485"/>
          </a:xfrm>
          <a:prstGeom prst="rect">
            <a:avLst/>
          </a:prstGeom>
          <a:solidFill>
            <a:srgbClr val="DDA037"/>
          </a:solidFill>
          <a:ln w="12700" algn="in">
            <a:solidFill>
              <a:schemeClr val="bg2"/>
            </a:solidFill>
            <a:miter lim="800000"/>
            <a:headEnd/>
            <a:tailEnd/>
          </a:ln>
          <a:effectLst/>
          <a:extLst/>
        </p:spPr>
        <p:txBody>
          <a:bodyPr rot="0" vert="horz" wrap="square" lIns="36558" tIns="36558" rIns="36558" bIns="36558" anchor="t" anchorCtr="0" upright="1">
            <a:noAutofit/>
          </a:bodyPr>
          <a:lstStyle/>
          <a:p>
            <a:pPr defTabSz="914303" fontAlgn="auto">
              <a:spcBef>
                <a:spcPts val="0"/>
              </a:spcBef>
              <a:spcAft>
                <a:spcPts val="0"/>
              </a:spcAft>
            </a:pPr>
            <a:endParaRPr lang="en-US" sz="1800" dirty="0">
              <a:solidFill>
                <a:prstClr val="black"/>
              </a:solidFill>
              <a:latin typeface="Calibri"/>
            </a:endParaRPr>
          </a:p>
        </p:txBody>
      </p:sp>
      <p:sp>
        <p:nvSpPr>
          <p:cNvPr id="10" name="Rectangle 9"/>
          <p:cNvSpPr>
            <a:spLocks noChangeArrowheads="1"/>
          </p:cNvSpPr>
          <p:nvPr userDrawn="1"/>
        </p:nvSpPr>
        <p:spPr bwMode="auto">
          <a:xfrm>
            <a:off x="0" y="6543403"/>
            <a:ext cx="9144000" cy="314598"/>
          </a:xfrm>
          <a:prstGeom prst="rect">
            <a:avLst/>
          </a:prstGeom>
          <a:solidFill>
            <a:srgbClr val="0C2D83"/>
          </a:solidFill>
          <a:ln w="12700" algn="in">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DEDEDE"/>
                  </a:outerShdw>
                </a:effectLst>
              </a14:hiddenEffects>
            </a:ext>
          </a:extLst>
        </p:spPr>
        <p:txBody>
          <a:bodyPr rot="0" vert="horz" wrap="square" lIns="36558" tIns="36558" rIns="36558" bIns="36558" anchor="t" anchorCtr="0" upright="1">
            <a:noAutofit/>
          </a:bodyPr>
          <a:lstStyle/>
          <a:p>
            <a:pPr defTabSz="914303" fontAlgn="auto">
              <a:spcBef>
                <a:spcPts val="0"/>
              </a:spcBef>
              <a:spcAft>
                <a:spcPts val="0"/>
              </a:spcAft>
            </a:pPr>
            <a:endParaRPr lang="en-US" sz="1800" dirty="0">
              <a:solidFill>
                <a:prstClr val="black"/>
              </a:solidFill>
              <a:latin typeface="Calibri"/>
            </a:endParaRPr>
          </a:p>
        </p:txBody>
      </p:sp>
      <p:pic>
        <p:nvPicPr>
          <p:cNvPr id="11" name="Picture 10"/>
          <p:cNvPicPr/>
          <p:nvPr userDrawn="1"/>
        </p:nvPicPr>
        <p:blipFill>
          <a:blip r:embed="rId6" cstate="print">
            <a:extLst>
              <a:ext uri="{28A0092B-C50C-407E-A947-70E740481C1C}">
                <a14:useLocalDpi xmlns:a14="http://schemas.microsoft.com/office/drawing/2010/main" val="0"/>
              </a:ext>
            </a:extLst>
          </a:blip>
          <a:stretch>
            <a:fillRect/>
          </a:stretch>
        </p:blipFill>
        <p:spPr>
          <a:xfrm>
            <a:off x="4302444" y="6278291"/>
            <a:ext cx="539115" cy="530225"/>
          </a:xfrm>
          <a:prstGeom prst="rect">
            <a:avLst/>
          </a:prstGeom>
        </p:spPr>
      </p:pic>
    </p:spTree>
    <p:extLst>
      <p:ext uri="{BB962C8B-B14F-4D97-AF65-F5344CB8AC3E}">
        <p14:creationId xmlns:p14="http://schemas.microsoft.com/office/powerpoint/2010/main" val="12610334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track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50234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0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4"/>
          <p:cNvSpPr>
            <a:spLocks noGrp="1"/>
          </p:cNvSpPr>
          <p:nvPr>
            <p:ph type="body" sz="quarter" idx="10" hasCustomPrompt="1"/>
          </p:nvPr>
        </p:nvSpPr>
        <p:spPr>
          <a:xfrm>
            <a:off x="990600" y="838200"/>
            <a:ext cx="7239000" cy="685800"/>
          </a:xfrm>
          <a:prstGeom prst="rect">
            <a:avLst/>
          </a:prstGeom>
        </p:spPr>
        <p:txBody>
          <a:bodyPr/>
          <a:lstStyle>
            <a:lvl1pPr marL="0" indent="0" algn="ctr">
              <a:buNone/>
              <a:defRPr b="1">
                <a:solidFill>
                  <a:schemeClr val="tx2"/>
                </a:solidFill>
                <a:latin typeface="Garamond" panose="02020404030301010803" pitchFamily="18" charset="0"/>
              </a:defRPr>
            </a:lvl1pPr>
            <a:lvl2pPr marL="457200" indent="-457200" algn="l">
              <a:buFont typeface="Arial" panose="020B0604020202020204" pitchFamily="34" charset="0"/>
              <a:buChar char="•"/>
              <a:defRPr>
                <a:solidFill>
                  <a:schemeClr val="tx2"/>
                </a:solidFill>
                <a:latin typeface="Garamond" panose="02020404030301010803" pitchFamily="18" charset="0"/>
              </a:defRPr>
            </a:lvl2pPr>
            <a:lvl3pPr marL="914303" indent="0" algn="ctr">
              <a:buNone/>
              <a:defRPr>
                <a:solidFill>
                  <a:schemeClr val="tx2"/>
                </a:solidFill>
                <a:latin typeface="Garamond" panose="02020404030301010803" pitchFamily="18" charset="0"/>
              </a:defRPr>
            </a:lvl3pPr>
            <a:lvl4pPr marL="1371454" indent="0" algn="ctr">
              <a:buNone/>
              <a:defRPr>
                <a:solidFill>
                  <a:schemeClr val="tx2"/>
                </a:solidFill>
                <a:latin typeface="Garamond" panose="02020404030301010803" pitchFamily="18" charset="0"/>
              </a:defRPr>
            </a:lvl4pPr>
            <a:lvl5pPr marL="1828606" indent="0" algn="ctr">
              <a:buNone/>
              <a:defRPr>
                <a:solidFill>
                  <a:schemeClr val="tx2"/>
                </a:solidFill>
                <a:latin typeface="Garamond" panose="02020404030301010803" pitchFamily="18" charset="0"/>
              </a:defRPr>
            </a:lvl5pPr>
          </a:lstStyle>
          <a:p>
            <a:pPr lvl="0"/>
            <a:r>
              <a:rPr lang="en-US" dirty="0" smtClean="0"/>
              <a:t>Insert Agenda Title</a:t>
            </a:r>
          </a:p>
        </p:txBody>
      </p:sp>
      <p:sp>
        <p:nvSpPr>
          <p:cNvPr id="3" name="Text Placeholder 2"/>
          <p:cNvSpPr>
            <a:spLocks noGrp="1"/>
          </p:cNvSpPr>
          <p:nvPr>
            <p:ph type="body" sz="quarter" idx="11" hasCustomPrompt="1"/>
          </p:nvPr>
        </p:nvSpPr>
        <p:spPr>
          <a:xfrm>
            <a:off x="1905000" y="2057400"/>
            <a:ext cx="5410200" cy="3352800"/>
          </a:xfrm>
          <a:prstGeom prst="rect">
            <a:avLst/>
          </a:prstGeom>
        </p:spPr>
        <p:txBody>
          <a:bodyPr anchor="ctr"/>
          <a:lstStyle>
            <a:lvl1pPr marL="284163" indent="-284163">
              <a:spcAft>
                <a:spcPts val="600"/>
              </a:spcAft>
              <a:buFont typeface="Wingdings" panose="05000000000000000000" pitchFamily="2" charset="2"/>
              <a:buChar char="§"/>
              <a:defRPr sz="2400">
                <a:solidFill>
                  <a:schemeClr val="tx2"/>
                </a:solidFill>
                <a:latin typeface="Garamond" panose="02020404030301010803" pitchFamily="18" charset="0"/>
              </a:defRPr>
            </a:lvl1pPr>
            <a:lvl2pPr>
              <a:spcAft>
                <a:spcPts val="600"/>
              </a:spcAft>
              <a:defRPr sz="2000">
                <a:solidFill>
                  <a:schemeClr val="tx2"/>
                </a:solidFill>
                <a:latin typeface="Garamond" panose="02020404030301010803" pitchFamily="18" charset="0"/>
              </a:defRPr>
            </a:lvl2pPr>
            <a:lvl3pPr>
              <a:spcAft>
                <a:spcPts val="600"/>
              </a:spcAft>
              <a:defRPr sz="1800">
                <a:solidFill>
                  <a:schemeClr val="tx2"/>
                </a:solidFill>
                <a:latin typeface="Garamond" panose="02020404030301010803" pitchFamily="18" charset="0"/>
              </a:defRPr>
            </a:lvl3pPr>
            <a:lvl4pPr>
              <a:spcAft>
                <a:spcPts val="600"/>
              </a:spcAft>
              <a:defRPr sz="1600">
                <a:solidFill>
                  <a:schemeClr val="tx2"/>
                </a:solidFill>
                <a:latin typeface="Garamond" panose="02020404030301010803" pitchFamily="18" charset="0"/>
              </a:defRPr>
            </a:lvl4pPr>
            <a:lvl5pPr>
              <a:spcAft>
                <a:spcPts val="600"/>
              </a:spcAft>
              <a:defRPr sz="1600">
                <a:solidFill>
                  <a:schemeClr val="tx2"/>
                </a:solidFill>
                <a:latin typeface="Garamond" panose="02020404030301010803" pitchFamily="18" charset="0"/>
              </a:defRPr>
            </a:lvl5pPr>
          </a:lstStyle>
          <a:p>
            <a:pPr lvl="0"/>
            <a:r>
              <a:rPr lang="en-US" dirty="0" smtClean="0"/>
              <a:t>Write agenda items, and move light blue box to indicate active agenda item (bold active agenda item if desired)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a:spLocks noChangeArrowheads="1"/>
          </p:cNvSpPr>
          <p:nvPr userDrawn="1"/>
        </p:nvSpPr>
        <p:spPr bwMode="auto">
          <a:xfrm>
            <a:off x="0" y="6251900"/>
            <a:ext cx="9144000" cy="197485"/>
          </a:xfrm>
          <a:prstGeom prst="rect">
            <a:avLst/>
          </a:prstGeom>
          <a:solidFill>
            <a:srgbClr val="DDA037"/>
          </a:solidFill>
          <a:ln w="12700" algn="in">
            <a:solidFill>
              <a:schemeClr val="bg2"/>
            </a:solidFill>
            <a:miter lim="800000"/>
            <a:headEnd/>
            <a:tailEnd/>
          </a:ln>
          <a:effectLst/>
          <a:extLst/>
        </p:spPr>
        <p:txBody>
          <a:bodyPr rot="0" vert="horz" wrap="square" lIns="36558" tIns="36558" rIns="36558" bIns="36558" anchor="t" anchorCtr="0" upright="1">
            <a:noAutofit/>
          </a:bodyPr>
          <a:lstStyle/>
          <a:p>
            <a:pPr defTabSz="914303" fontAlgn="auto">
              <a:spcBef>
                <a:spcPts val="0"/>
              </a:spcBef>
              <a:spcAft>
                <a:spcPts val="0"/>
              </a:spcAft>
            </a:pPr>
            <a:endParaRPr lang="en-US" sz="1800" dirty="0">
              <a:solidFill>
                <a:prstClr val="black"/>
              </a:solidFill>
              <a:latin typeface="Calibri"/>
            </a:endParaRPr>
          </a:p>
        </p:txBody>
      </p:sp>
      <p:sp>
        <p:nvSpPr>
          <p:cNvPr id="9" name="Rectangle 8"/>
          <p:cNvSpPr>
            <a:spLocks noChangeArrowheads="1"/>
          </p:cNvSpPr>
          <p:nvPr userDrawn="1"/>
        </p:nvSpPr>
        <p:spPr bwMode="auto">
          <a:xfrm>
            <a:off x="0" y="6543403"/>
            <a:ext cx="9144000" cy="314598"/>
          </a:xfrm>
          <a:prstGeom prst="rect">
            <a:avLst/>
          </a:prstGeom>
          <a:solidFill>
            <a:srgbClr val="0C2D83"/>
          </a:solidFill>
          <a:ln w="12700" algn="in">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DEDEDE"/>
                  </a:outerShdw>
                </a:effectLst>
              </a14:hiddenEffects>
            </a:ext>
          </a:extLst>
        </p:spPr>
        <p:txBody>
          <a:bodyPr rot="0" vert="horz" wrap="square" lIns="36558" tIns="36558" rIns="36558" bIns="36558" anchor="t" anchorCtr="0" upright="1">
            <a:noAutofit/>
          </a:bodyPr>
          <a:lstStyle/>
          <a:p>
            <a:pPr defTabSz="914303" fontAlgn="auto">
              <a:spcBef>
                <a:spcPts val="0"/>
              </a:spcBef>
              <a:spcAft>
                <a:spcPts val="0"/>
              </a:spcAft>
            </a:pPr>
            <a:endParaRPr lang="en-US" sz="1800" dirty="0">
              <a:solidFill>
                <a:prstClr val="black"/>
              </a:solidFill>
              <a:latin typeface="Calibri"/>
            </a:endParaRPr>
          </a:p>
        </p:txBody>
      </p:sp>
      <p:pic>
        <p:nvPicPr>
          <p:cNvPr id="10" name="Picture 9"/>
          <p:cNvPicPr/>
          <p:nvPr userDrawn="1"/>
        </p:nvPicPr>
        <p:blipFill>
          <a:blip r:embed="rId6" cstate="print">
            <a:extLst>
              <a:ext uri="{28A0092B-C50C-407E-A947-70E740481C1C}">
                <a14:useLocalDpi xmlns:a14="http://schemas.microsoft.com/office/drawing/2010/main" val="0"/>
              </a:ext>
            </a:extLst>
          </a:blip>
          <a:stretch>
            <a:fillRect/>
          </a:stretch>
        </p:blipFill>
        <p:spPr>
          <a:xfrm>
            <a:off x="4302444" y="6278291"/>
            <a:ext cx="539115" cy="530225"/>
          </a:xfrm>
          <a:prstGeom prst="rect">
            <a:avLst/>
          </a:prstGeom>
        </p:spPr>
      </p:pic>
    </p:spTree>
    <p:extLst>
      <p:ext uri="{BB962C8B-B14F-4D97-AF65-F5344CB8AC3E}">
        <p14:creationId xmlns:p14="http://schemas.microsoft.com/office/powerpoint/2010/main" val="31228345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in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4892578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1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6000"/>
            <a:ext cx="7162800" cy="685800"/>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smtClean="0"/>
              <a:t>Insert source and notes</a:t>
            </a:r>
            <a:endParaRPr lang="en-US" dirty="0"/>
          </a:p>
        </p:txBody>
      </p:sp>
      <p:sp>
        <p:nvSpPr>
          <p:cNvPr id="2"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1" hasCustomPrompt="1"/>
          </p:nvPr>
        </p:nvSpPr>
        <p:spPr>
          <a:xfrm>
            <a:off x="457200" y="1066800"/>
            <a:ext cx="8229600" cy="533400"/>
          </a:xfrm>
          <a:prstGeom prst="rect">
            <a:avLst/>
          </a:prstGeom>
        </p:spPr>
        <p:txBody>
          <a:bodyPr/>
          <a:lstStyle>
            <a:lvl1pPr marL="0" indent="0">
              <a:buNone/>
              <a:defRPr sz="1400" i="1">
                <a:solidFill>
                  <a:schemeClr val="bg1">
                    <a:lumMod val="50000"/>
                  </a:schemeClr>
                </a:solidFill>
              </a:defRPr>
            </a:lvl1pPr>
            <a:lvl2pPr marL="457006" indent="0">
              <a:buNone/>
              <a:defRPr/>
            </a:lvl2pPr>
          </a:lstStyle>
          <a:p>
            <a:pPr lvl="0"/>
            <a:r>
              <a:rPr lang="en-US" dirty="0" smtClean="0"/>
              <a:t>Click to add subheading</a:t>
            </a:r>
          </a:p>
        </p:txBody>
      </p:sp>
    </p:spTree>
    <p:extLst>
      <p:ext uri="{BB962C8B-B14F-4D97-AF65-F5344CB8AC3E}">
        <p14:creationId xmlns:p14="http://schemas.microsoft.com/office/powerpoint/2010/main" val="11430626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8011772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94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152400" y="6096000"/>
            <a:ext cx="7162800" cy="685800"/>
          </a:xfrm>
          <a:prstGeom prst="rect">
            <a:avLst/>
          </a:prstGeom>
        </p:spPr>
        <p:txBody>
          <a:bodyPr lIns="0" tIns="0" rIns="0" bIns="0" anchor="b"/>
          <a:lstStyle>
            <a:lvl1pPr marL="0" indent="0">
              <a:buNone/>
              <a:defRPr sz="80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smtClean="0"/>
              <a:t>Insert source and notes</a:t>
            </a:r>
            <a:endParaRPr lang="en-US" dirty="0"/>
          </a:p>
        </p:txBody>
      </p:sp>
      <p:sp>
        <p:nvSpPr>
          <p:cNvPr id="2" name="Title 1"/>
          <p:cNvSpPr>
            <a:spLocks noGrp="1"/>
          </p:cNvSpPr>
          <p:nvPr>
            <p:ph type="ctrTitle"/>
          </p:nvPr>
        </p:nvSpPr>
        <p:spPr>
          <a:xfrm>
            <a:off x="457200" y="152400"/>
            <a:ext cx="8229600" cy="685800"/>
          </a:xfrm>
          <a:prstGeom prst="rect">
            <a:avLst/>
          </a:prstGeom>
        </p:spPr>
        <p:txBody>
          <a:bodyPr lIns="91402" tIns="45701" rIns="91402" bIns="45701" anchor="ctr"/>
          <a:lstStyle>
            <a:lvl1pPr algn="l">
              <a:defRPr sz="1800" b="1">
                <a:solidFill>
                  <a:schemeClr val="tx2"/>
                </a:solidFill>
                <a:latin typeface="Arial" panose="020B0604020202020204" pitchFamily="34" charset="0"/>
                <a:ea typeface="Arial Unicode MS" panose="020B0604020202020204" pitchFamily="34" charset="-128"/>
                <a:cs typeface="Arial" panose="020B0604020202020204"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1"/>
          </p:nvPr>
        </p:nvSpPr>
        <p:spPr>
          <a:xfrm>
            <a:off x="1752600" y="1828800"/>
            <a:ext cx="5638800" cy="3657600"/>
          </a:xfrm>
          <a:prstGeom prst="rect">
            <a:avLst/>
          </a:prstGeom>
        </p:spPr>
        <p:txBody>
          <a:bodyPr lIns="91440" tIns="182880" bIns="182880"/>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906595"/>
      </p:ext>
    </p:extLst>
  </p:cSld>
  <p:clrMapOvr>
    <a:masterClrMapping/>
  </p:clrMapOvr>
  <p:timing>
    <p:tnLst>
      <p:par>
        <p:cTn id="1" dur="indefinite" restart="never" nodeType="tmRoot"/>
      </p:par>
    </p:tnLst>
  </p:timing>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heme" Target="../theme/theme1.xml"/>
  <Relationship Id="rId6" Type="http://schemas.openxmlformats.org/officeDocument/2006/relationships/vmlDrawing" Target="../drawings/vmlDrawing1.vml"/>
  <Relationship Id="rId7" Type="http://schemas.openxmlformats.org/officeDocument/2006/relationships/tags" Target="../tags/tag2.xml"/>
  <Relationship Id="rId8" Type="http://schemas.openxmlformats.org/officeDocument/2006/relationships/oleObject" Target="../embeddings/oleObject1.bin"/>
  <Relationship Id="rId9" Type="http://schemas.openxmlformats.org/officeDocument/2006/relationships/image" Target="../media/image1.emf"/>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extLst>
              <p:ext uri="{D42A27DB-BD31-4B8C-83A1-F6EECF244321}">
                <p14:modId xmlns:p14="http://schemas.microsoft.com/office/powerpoint/2010/main" val="31418594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46"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8" name="Rectangle 7"/>
          <p:cNvSpPr>
            <a:spLocks noChangeArrowheads="1"/>
          </p:cNvSpPr>
          <p:nvPr userDrawn="1"/>
        </p:nvSpPr>
        <p:spPr bwMode="auto">
          <a:xfrm>
            <a:off x="457200" y="914400"/>
            <a:ext cx="8229600" cy="45719"/>
          </a:xfrm>
          <a:prstGeom prst="rect">
            <a:avLst/>
          </a:prstGeom>
          <a:solidFill>
            <a:srgbClr val="DDA037"/>
          </a:solidFill>
          <a:ln w="12700" algn="in">
            <a:solidFill>
              <a:srgbClr val="DDA037"/>
            </a:solidFill>
            <a:miter lim="800000"/>
            <a:headEnd/>
            <a:tailEnd/>
          </a:ln>
          <a:effectLst/>
          <a:extLst/>
        </p:spPr>
        <p:txBody>
          <a:bodyPr rot="0" vert="horz" wrap="square" lIns="36562" tIns="36562" rIns="36562" bIns="36562" anchor="t" anchorCtr="0" upright="1">
            <a:noAutofit/>
          </a:bodyPr>
          <a:lstStyle/>
          <a:p>
            <a:endParaRPr lang="en-US"/>
          </a:p>
        </p:txBody>
      </p:sp>
      <p:sp>
        <p:nvSpPr>
          <p:cNvPr id="9" name="TextBox 8"/>
          <p:cNvSpPr txBox="1"/>
          <p:nvPr userDrawn="1"/>
        </p:nvSpPr>
        <p:spPr>
          <a:xfrm>
            <a:off x="6781800" y="6627912"/>
            <a:ext cx="2286001" cy="153888"/>
          </a:xfrm>
          <a:prstGeom prst="rect">
            <a:avLst/>
          </a:prstGeom>
          <a:noFill/>
        </p:spPr>
        <p:txBody>
          <a:bodyPr wrap="square" lIns="0" tIns="0" rIns="0" bIns="0" rtlCol="0">
            <a:spAutoFit/>
          </a:bodyPr>
          <a:lstStyle/>
          <a:p>
            <a:pPr algn="r"/>
            <a:r>
              <a:rPr lang="en-US" sz="1000" dirty="0" smtClean="0">
                <a:solidFill>
                  <a:schemeClr val="tx2"/>
                </a:solidFill>
                <a:latin typeface="Arial" panose="020B0604020202020204" pitchFamily="34" charset="0"/>
                <a:cs typeface="Arial" panose="020B0604020202020204" pitchFamily="34" charset="0"/>
              </a:rPr>
              <a:t>Health Policy Commission | </a:t>
            </a:r>
            <a:fld id="{A5227E9D-7D62-4008-BFCE-C7B8B3FEB975}" type="slidenum">
              <a:rPr lang="en-US" sz="1000" smtClean="0">
                <a:solidFill>
                  <a:schemeClr val="tx2"/>
                </a:solidFill>
                <a:latin typeface="Arial" panose="020B0604020202020204" pitchFamily="34" charset="0"/>
                <a:cs typeface="Arial" panose="020B0604020202020204" pitchFamily="34" charset="0"/>
              </a:rPr>
              <a:pPr algn="r"/>
              <a:t>‹#›</a:t>
            </a:fld>
            <a:endParaRPr lang="en-US" sz="1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313990"/>
      </p:ext>
    </p:extLst>
  </p:cSld>
  <p:clrMap bg1="lt1" tx1="dk1" bg2="lt2" tx2="dk2" accent1="accent1" accent2="accent2" accent3="accent3" accent4="accent4" accent5="accent5" accent6="accent6" hlink="hlink" folHlink="folHlink"/>
  <p:sldLayoutIdLst>
    <p:sldLayoutId id="2147483653" r:id="rId1"/>
    <p:sldLayoutId id="2147483656" r:id="rId2"/>
    <p:sldLayoutId id="2147483657" r:id="rId3"/>
    <p:sldLayoutId id="2147483658" r:id="rId4"/>
  </p:sldLayoutIdLst>
  <p:timing>
    <p:tnLst>
      <p:par>
        <p:cTn id="1" dur="indefinite" restart="never" nodeType="tmRoot"/>
      </p:par>
    </p:tnLst>
  </p:timing>
  <p:hf sldNum="0" hdr="0" dt="0"/>
  <p:txStyles>
    <p:titleStyle>
      <a:lvl1pPr algn="ctr" defTabSz="914012" rtl="0" eaLnBrk="1" latinLnBrk="0" hangingPunct="1">
        <a:spcBef>
          <a:spcPct val="0"/>
        </a:spcBef>
        <a:buNone/>
        <a:defRPr sz="4400" kern="1200">
          <a:solidFill>
            <a:schemeClr val="tx1"/>
          </a:solidFill>
          <a:latin typeface="+mj-lt"/>
          <a:ea typeface="+mj-ea"/>
          <a:cs typeface="+mj-cs"/>
        </a:defRPr>
      </a:lvl1pPr>
    </p:titleStyle>
    <p:body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12" rtl="0" eaLnBrk="1" latinLnBrk="0" hangingPunct="1">
        <a:defRPr sz="1800" kern="1200">
          <a:solidFill>
            <a:schemeClr val="tx1"/>
          </a:solidFill>
          <a:latin typeface="+mn-lt"/>
          <a:ea typeface="+mn-ea"/>
          <a:cs typeface="+mn-cs"/>
        </a:defRPr>
      </a:lvl1pPr>
      <a:lvl2pPr marL="457008" algn="l" defTabSz="914012" rtl="0" eaLnBrk="1" latinLnBrk="0" hangingPunct="1">
        <a:defRPr sz="1800" kern="1200">
          <a:solidFill>
            <a:schemeClr val="tx1"/>
          </a:solidFill>
          <a:latin typeface="+mn-lt"/>
          <a:ea typeface="+mn-ea"/>
          <a:cs typeface="+mn-cs"/>
        </a:defRPr>
      </a:lvl2pPr>
      <a:lvl3pPr marL="914012" algn="l" defTabSz="914012" rtl="0" eaLnBrk="1" latinLnBrk="0" hangingPunct="1">
        <a:defRPr sz="1800" kern="1200">
          <a:solidFill>
            <a:schemeClr val="tx1"/>
          </a:solidFill>
          <a:latin typeface="+mn-lt"/>
          <a:ea typeface="+mn-ea"/>
          <a:cs typeface="+mn-cs"/>
        </a:defRPr>
      </a:lvl3pPr>
      <a:lvl4pPr marL="1371020" algn="l" defTabSz="914012" rtl="0" eaLnBrk="1" latinLnBrk="0" hangingPunct="1">
        <a:defRPr sz="1800" kern="1200">
          <a:solidFill>
            <a:schemeClr val="tx1"/>
          </a:solidFill>
          <a:latin typeface="+mn-lt"/>
          <a:ea typeface="+mn-ea"/>
          <a:cs typeface="+mn-cs"/>
        </a:defRPr>
      </a:lvl4pPr>
      <a:lvl5pPr marL="1828025" algn="l" defTabSz="914012" rtl="0" eaLnBrk="1" latinLnBrk="0" hangingPunct="1">
        <a:defRPr sz="1800" kern="1200">
          <a:solidFill>
            <a:schemeClr val="tx1"/>
          </a:solidFill>
          <a:latin typeface="+mn-lt"/>
          <a:ea typeface="+mn-ea"/>
          <a:cs typeface="+mn-cs"/>
        </a:defRPr>
      </a:lvl5pPr>
      <a:lvl6pPr marL="2285032" algn="l" defTabSz="914012" rtl="0" eaLnBrk="1" latinLnBrk="0" hangingPunct="1">
        <a:defRPr sz="1800" kern="1200">
          <a:solidFill>
            <a:schemeClr val="tx1"/>
          </a:solidFill>
          <a:latin typeface="+mn-lt"/>
          <a:ea typeface="+mn-ea"/>
          <a:cs typeface="+mn-cs"/>
        </a:defRPr>
      </a:lvl6pPr>
      <a:lvl7pPr marL="2742037" algn="l" defTabSz="914012" rtl="0" eaLnBrk="1" latinLnBrk="0" hangingPunct="1">
        <a:defRPr sz="1800" kern="1200">
          <a:solidFill>
            <a:schemeClr val="tx1"/>
          </a:solidFill>
          <a:latin typeface="+mn-lt"/>
          <a:ea typeface="+mn-ea"/>
          <a:cs typeface="+mn-cs"/>
        </a:defRPr>
      </a:lvl7pPr>
      <a:lvl8pPr marL="3199044" algn="l" defTabSz="914012" rtl="0" eaLnBrk="1" latinLnBrk="0" hangingPunct="1">
        <a:defRPr sz="1800" kern="1200">
          <a:solidFill>
            <a:schemeClr val="tx1"/>
          </a:solidFill>
          <a:latin typeface="+mn-lt"/>
          <a:ea typeface="+mn-ea"/>
          <a:cs typeface="+mn-cs"/>
        </a:defRPr>
      </a:lvl8pPr>
      <a:lvl9pPr marL="3656050" algn="l" defTabSz="914012"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vmlDrawing" Target="../drawings/vmlDrawing6.vml"/>
  <Relationship Id="rId10" Type="http://schemas.openxmlformats.org/officeDocument/2006/relationships/tags" Target="../tags/tag15.xml"/>
  <Relationship Id="rId11" Type="http://schemas.openxmlformats.org/officeDocument/2006/relationships/tags" Target="../tags/tag16.xml"/>
  <Relationship Id="rId12" Type="http://schemas.openxmlformats.org/officeDocument/2006/relationships/tags" Target="../tags/tag17.xml"/>
  <Relationship Id="rId13" Type="http://schemas.openxmlformats.org/officeDocument/2006/relationships/tags" Target="../tags/tag18.xml"/>
  <Relationship Id="rId14" Type="http://schemas.openxmlformats.org/officeDocument/2006/relationships/tags" Target="../tags/tag19.xml"/>
  <Relationship Id="rId15" Type="http://schemas.openxmlformats.org/officeDocument/2006/relationships/tags" Target="../tags/tag20.xml"/>
  <Relationship Id="rId16" Type="http://schemas.openxmlformats.org/officeDocument/2006/relationships/tags" Target="../tags/tag21.xml"/>
  <Relationship Id="rId17" Type="http://schemas.openxmlformats.org/officeDocument/2006/relationships/tags" Target="../tags/tag22.xml"/>
  <Relationship Id="rId18" Type="http://schemas.openxmlformats.org/officeDocument/2006/relationships/tags" Target="../tags/tag23.xml"/>
  <Relationship Id="rId19" Type="http://schemas.openxmlformats.org/officeDocument/2006/relationships/tags" Target="../tags/tag24.xml"/>
  <Relationship Id="rId2" Type="http://schemas.openxmlformats.org/officeDocument/2006/relationships/tags" Target="../tags/tag7.xml"/>
  <Relationship Id="rId20" Type="http://schemas.openxmlformats.org/officeDocument/2006/relationships/tags" Target="../tags/tag25.xml"/>
  <Relationship Id="rId21" Type="http://schemas.openxmlformats.org/officeDocument/2006/relationships/slideLayout" Target="../slideLayouts/slideLayout3.xml"/>
  <Relationship Id="rId22" Type="http://schemas.openxmlformats.org/officeDocument/2006/relationships/notesSlide" Target="../notesSlides/notesSlide1.xml"/>
  <Relationship Id="rId23" Type="http://schemas.openxmlformats.org/officeDocument/2006/relationships/oleObject" Target="../embeddings/oleObject6.bin"/>
  <Relationship Id="rId24" Type="http://schemas.openxmlformats.org/officeDocument/2006/relationships/image" Target="../media/image1.emf"/>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tags" Target="../tags/tag11.xml"/>
  <Relationship Id="rId7" Type="http://schemas.openxmlformats.org/officeDocument/2006/relationships/tags" Target="../tags/tag12.xml"/>
  <Relationship Id="rId8" Type="http://schemas.openxmlformats.org/officeDocument/2006/relationships/tags" Target="../tags/tag13.xml"/>
  <Relationship Id="rId9" Type="http://schemas.openxmlformats.org/officeDocument/2006/relationships/tags" Target="../tags/tag14.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10.png"/>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11.png"/>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12.pn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13.png"/>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14.png"/>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15.png"/>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16.png"/>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17.png"/>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18.png"/>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19.pn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3.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20.png"/>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21.png"/>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22.png"/>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23.png"/>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24.png"/>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25.png"/>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26.png"/>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27.png"/>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28.png"/>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29.png"/>
</Relationships>

</file>

<file path=ppt/slides/_rels/slide3.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3.png"/>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30.png"/>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31.png"/>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32.png"/>
</Relationships>

</file>

<file path=ppt/slides/_rels/slide33.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33.png"/>
</Relationships>

</file>

<file path=ppt/slides/_rels/slide34.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34.png"/>
</Relationships>

</file>

<file path=ppt/slides/_rels/slide35.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35.png"/>
</Relationships>

</file>

<file path=ppt/slides/_rels/slide36.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36.png"/>
</Relationships>

</file>

<file path=ppt/slides/_rels/slide37.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37.png"/>
</Relationships>

</file>

<file path=ppt/slides/_rels/slide3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38.png"/>
</Relationships>

</file>

<file path=ppt/slides/_rels/slide39.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39.pn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4.png"/>
</Relationships>

</file>

<file path=ppt/slides/_rels/slide40.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40.png"/>
</Relationships>

</file>

<file path=ppt/slides/_rels/slide41.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41.png"/>
</Relationships>

</file>

<file path=ppt/slides/_rels/slide42.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42.png"/>
</Relationships>

</file>

<file path=ppt/slides/_rels/slide43.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43.png"/>
</Relationships>

</file>

<file path=ppt/slides/_rels/slide44.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44.png"/>
</Relationships>

</file>

<file path=ppt/slides/_rels/slide45.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45.png"/>
</Relationships>

</file>

<file path=ppt/slides/_rels/slide46.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46.png"/>
</Relationships>

</file>

<file path=ppt/slides/_rels/slide47.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47.png"/>
</Relationships>

</file>

<file path=ppt/slides/_rels/slide4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48.png"/>
</Relationships>

</file>

<file path=ppt/slides/_rels/slide49.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49.png"/>
</Relationships>

</file>

<file path=ppt/slides/_rels/slide5.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5.png"/>
</Relationships>

</file>

<file path=ppt/slides/_rels/slide50.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50.png"/>
</Relationships>

</file>

<file path=ppt/slides/_rels/slide51.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51.png"/>
</Relationships>

</file>

<file path=ppt/slides/_rels/slide52.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52.png"/>
</Relationships>

</file>

<file path=ppt/slides/_rels/slide53.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53.png"/>
</Relationships>

</file>

<file path=ppt/slides/_rels/slide54.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54.png"/>
</Relationships>

</file>

<file path=ppt/slides/_rels/slide55.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55.png"/>
</Relationships>

</file>

<file path=ppt/slides/_rels/slide56.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56.png"/>
</Relationships>

</file>

<file path=ppt/slides/_rels/slide57.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57.png"/>
</Relationships>

</file>

<file path=ppt/slides/_rels/slide5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58.pn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6.pn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7.pn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8.pn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Object 67" hidden="1"/>
          <p:cNvGraphicFramePr>
            <a:graphicFrameLocks noChangeAspect="1"/>
          </p:cNvGraphicFramePr>
          <p:nvPr>
            <p:custDataLst>
              <p:tags r:id="rId2"/>
            </p:custDataLst>
            <p:extLst>
              <p:ext uri="{D42A27DB-BD31-4B8C-83A1-F6EECF244321}">
                <p14:modId xmlns:p14="http://schemas.microsoft.com/office/powerpoint/2010/main" val="1383274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8934"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67" name="Rectangle 66" hidden="1"/>
          <p:cNvSpPr/>
          <p:nvPr>
            <p:custDataLst>
              <p:tags r:id="rId3"/>
            </p:custDataLst>
          </p:nvPr>
        </p:nvSpPr>
        <p:spPr bwMode="auto">
          <a:xfrm>
            <a:off x="0" y="0"/>
            <a:ext cx="158750" cy="158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solidFill>
                <a:schemeClr val="tx1"/>
              </a:solidFill>
              <a:latin typeface="Arial"/>
              <a:cs typeface="Arial"/>
              <a:sym typeface="Arial"/>
            </a:endParaRPr>
          </a:p>
        </p:txBody>
      </p:sp>
      <p:sp>
        <p:nvSpPr>
          <p:cNvPr id="3" name="Title 2"/>
          <p:cNvSpPr>
            <a:spLocks noGrp="1"/>
          </p:cNvSpPr>
          <p:nvPr>
            <p:ph type="ctrTitle"/>
          </p:nvPr>
        </p:nvSpPr>
        <p:spPr/>
        <p:txBody>
          <a:bodyPr/>
          <a:lstStyle/>
          <a:p>
            <a:r>
              <a:rPr lang="en-US" dirty="0"/>
              <a:t>List of </a:t>
            </a:r>
            <a:r>
              <a:rPr lang="en-US" dirty="0" smtClean="0"/>
              <a:t>exhibits in 2015 </a:t>
            </a:r>
            <a:r>
              <a:rPr lang="en-US" dirty="0"/>
              <a:t>Cost Trends Report</a:t>
            </a:r>
          </a:p>
        </p:txBody>
      </p:sp>
      <p:sp>
        <p:nvSpPr>
          <p:cNvPr id="9" name="Text Placeholder 8"/>
          <p:cNvSpPr>
            <a:spLocks noGrp="1"/>
          </p:cNvSpPr>
          <p:nvPr>
            <p:ph type="body" sz="quarter" idx="11"/>
          </p:nvPr>
        </p:nvSpPr>
        <p:spPr>
          <a:xfrm>
            <a:off x="457199" y="979415"/>
            <a:ext cx="8229600" cy="5649985"/>
          </a:xfrm>
        </p:spPr>
        <p:txBody>
          <a:bodyPr/>
          <a:lstStyle/>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1.1</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Family premiums, cost-sharing, and family income in Massachusetts, 2005-2014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2.1</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Annual growth in per-capita healthcare spending, Massachusetts and the U.S., 2002-2014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2.2</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Massachusetts healthcare spending, by payer type, 2013 and 2014 </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2.3</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Growth in per-capita spending, by broad payer type, 2013-2014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2.4</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Annual growth in commercial spending per enrollee, 2010-2014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2.5</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Family health insurance premiums, Massachusetts and the U.S., 2011-2014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2.6</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Annual growth in commercial spending per enrollee, by spending category, 2010-2014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2.7</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Medicare spending per beneficiary (Original Medicare) in Massachusetts and in the U.S., by category, 2013</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2.8</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MassHealth enrollment, January 2012-August 2015 </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2.9</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MassHealth spending by program, 2012-2014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2.10</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Cost-sharing as a percentage of total spending for individuals with given diagnosed conditions, 2013</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3.1</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Frequency of provider alignment types for which the HPC received material change notices, 2013-2015</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3.2</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Frequency of providers involved in Material Change Notices consisting of corporate or contracting affiliations </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3.3</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Percentage of primary care physicians affiliated with large provider systems, 2008-2014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3.4</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Percentage of primary care physician revenue and visits by affiliation status, 2012</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4.1</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Distribution of retail prescriptions in Massachusetts and the U.S., by payer, 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4.2</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Components of U.S. drug spending growth, 2013-2014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4.3</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Massachusetts’ top 20 drug-therapy classes by spending, with growth rates, 2010-2014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4.4</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Top therapy classes by contribution to 2014 drug spending growth in Massachusetts </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5.1</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Commercial spending per member per month in Massachusetts, by outpatient service category, 2011 – 2013</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5.2</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Shifts in settings to hospital outpatient departments</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5.3</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Differences in Medicare program payments and beneficiary cost sharing for outpatient office visits provided in freestanding practices and hospital-based entities, 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5.4</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Change in volume for five major cross-over surgical procedures performed in acute care hospitals, 2011 – 2013</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5.5</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Changes in site of care for chemotherapy administration and E&amp;M visits, 2011-2013</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5.6</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Comparison of spending per procedure between hospital outpatient and non-hospital settings, 2013</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5.7</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 Prices for common lab tests by setting, 2012</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7.1</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Average spending for normal deliveries by hospital, selected hospitals, 2011-2012</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7.2</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Average spending for normal deliveries by hospital, all hospitals, 2011-2012</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7.3</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Average spending for normal deliveries by hospital type, all hospitals, 2011-2012</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8.1</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Hospital use in Massachusetts and the U.S., 2014</a:t>
            </a:r>
          </a:p>
          <a:p>
            <a:endParaRPr lang="en-US" dirty="0"/>
          </a:p>
        </p:txBody>
      </p:sp>
      <p:sp>
        <p:nvSpPr>
          <p:cNvPr id="41" name="Text Placeholder 14"/>
          <p:cNvSpPr>
            <a:spLocks noGrp="1"/>
          </p:cNvSpPr>
          <p:nvPr>
            <p:custDataLst>
              <p:tags r:id="rId4"/>
            </p:custDataLst>
          </p:nvPr>
        </p:nvSpPr>
        <p:spPr bwMode="gray">
          <a:xfrm>
            <a:off x="714375" y="5073566"/>
            <a:ext cx="2698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endParaRPr lang="en-US" sz="1200" dirty="0">
              <a:latin typeface="Arial"/>
              <a:cs typeface="Arial"/>
              <a:sym typeface="Arial"/>
            </a:endParaRPr>
          </a:p>
        </p:txBody>
      </p:sp>
      <p:sp>
        <p:nvSpPr>
          <p:cNvPr id="42" name="Text Placeholder 15"/>
          <p:cNvSpPr>
            <a:spLocks noGrp="1"/>
          </p:cNvSpPr>
          <p:nvPr>
            <p:custDataLst>
              <p:tags r:id="rId5"/>
            </p:custDataLst>
          </p:nvPr>
        </p:nvSpPr>
        <p:spPr bwMode="gray">
          <a:xfrm>
            <a:off x="630238" y="4311566"/>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endParaRPr lang="en-US" sz="1200" dirty="0">
              <a:latin typeface="Arial"/>
              <a:cs typeface="Arial"/>
              <a:sym typeface="Arial"/>
            </a:endParaRPr>
          </a:p>
        </p:txBody>
      </p:sp>
      <p:sp>
        <p:nvSpPr>
          <p:cNvPr id="83" name="Text Placeholder 45"/>
          <p:cNvSpPr>
            <a:spLocks noGrp="1"/>
          </p:cNvSpPr>
          <p:nvPr>
            <p:custDataLst>
              <p:tags r:id="rId6"/>
            </p:custDataLst>
          </p:nvPr>
        </p:nvSpPr>
        <p:spPr bwMode="gray">
          <a:xfrm>
            <a:off x="630238" y="4692566"/>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endParaRPr lang="en-US" sz="1200" dirty="0">
              <a:latin typeface="Arial"/>
              <a:cs typeface="Arial"/>
              <a:sym typeface="Arial"/>
            </a:endParaRPr>
          </a:p>
        </p:txBody>
      </p:sp>
      <p:sp>
        <p:nvSpPr>
          <p:cNvPr id="45" name="Text Placeholder 225"/>
          <p:cNvSpPr>
            <a:spLocks noGrp="1"/>
          </p:cNvSpPr>
          <p:nvPr>
            <p:custDataLst>
              <p:tags r:id="rId7"/>
            </p:custDataLst>
          </p:nvPr>
        </p:nvSpPr>
        <p:spPr bwMode="gray">
          <a:xfrm>
            <a:off x="630238" y="3930566"/>
            <a:ext cx="3540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endParaRPr lang="en-US" sz="1200" dirty="0">
              <a:latin typeface="Arial"/>
              <a:cs typeface="Arial"/>
              <a:sym typeface="Arial"/>
            </a:endParaRPr>
          </a:p>
        </p:txBody>
      </p:sp>
      <p:sp>
        <p:nvSpPr>
          <p:cNvPr id="35" name="Text Placeholder 9"/>
          <p:cNvSpPr>
            <a:spLocks noGrp="1"/>
          </p:cNvSpPr>
          <p:nvPr>
            <p:custDataLst>
              <p:tags r:id="rId8"/>
            </p:custDataLst>
          </p:nvPr>
        </p:nvSpPr>
        <p:spPr bwMode="auto">
          <a:xfrm>
            <a:off x="3870325" y="1768475"/>
            <a:ext cx="768350"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en-US" sz="1600" dirty="0">
              <a:latin typeface="Arial"/>
              <a:cs typeface="Arial"/>
              <a:sym typeface="Arial"/>
            </a:endParaRPr>
          </a:p>
        </p:txBody>
      </p:sp>
      <p:sp>
        <p:nvSpPr>
          <p:cNvPr id="36" name="Text Placeholder 10"/>
          <p:cNvSpPr>
            <a:spLocks noGrp="1"/>
          </p:cNvSpPr>
          <p:nvPr>
            <p:custDataLst>
              <p:tags r:id="rId9"/>
            </p:custDataLst>
          </p:nvPr>
        </p:nvSpPr>
        <p:spPr bwMode="auto">
          <a:xfrm>
            <a:off x="3870325" y="2063750"/>
            <a:ext cx="744538"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en-US" sz="1600" dirty="0">
              <a:latin typeface="Arial"/>
              <a:cs typeface="Arial"/>
              <a:sym typeface="Arial"/>
            </a:endParaRPr>
          </a:p>
        </p:txBody>
      </p:sp>
      <p:sp>
        <p:nvSpPr>
          <p:cNvPr id="37" name="Text Placeholder 11"/>
          <p:cNvSpPr>
            <a:spLocks noGrp="1"/>
          </p:cNvSpPr>
          <p:nvPr>
            <p:custDataLst>
              <p:tags r:id="rId10"/>
            </p:custDataLst>
          </p:nvPr>
        </p:nvSpPr>
        <p:spPr bwMode="auto">
          <a:xfrm>
            <a:off x="3870325" y="2359025"/>
            <a:ext cx="496888"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en-US" sz="1600" dirty="0">
              <a:latin typeface="Arial"/>
              <a:cs typeface="Arial"/>
              <a:sym typeface="Arial"/>
            </a:endParaRPr>
          </a:p>
        </p:txBody>
      </p:sp>
      <p:sp>
        <p:nvSpPr>
          <p:cNvPr id="38" name="Text Placeholder 12"/>
          <p:cNvSpPr>
            <a:spLocks noGrp="1"/>
          </p:cNvSpPr>
          <p:nvPr>
            <p:custDataLst>
              <p:tags r:id="rId11"/>
            </p:custDataLst>
          </p:nvPr>
        </p:nvSpPr>
        <p:spPr bwMode="auto">
          <a:xfrm>
            <a:off x="3870325" y="2654300"/>
            <a:ext cx="631825"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en-US" sz="1600" dirty="0">
              <a:latin typeface="Arial"/>
              <a:cs typeface="Arial"/>
              <a:sym typeface="Arial"/>
            </a:endParaRPr>
          </a:p>
        </p:txBody>
      </p:sp>
      <p:sp>
        <p:nvSpPr>
          <p:cNvPr id="39" name="Text Placeholder 13"/>
          <p:cNvSpPr>
            <a:spLocks noGrp="1"/>
          </p:cNvSpPr>
          <p:nvPr>
            <p:custDataLst>
              <p:tags r:id="rId12"/>
            </p:custDataLst>
          </p:nvPr>
        </p:nvSpPr>
        <p:spPr bwMode="auto">
          <a:xfrm>
            <a:off x="3870325" y="2949575"/>
            <a:ext cx="842963"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en-US" sz="1600" dirty="0">
              <a:latin typeface="Arial"/>
              <a:cs typeface="Arial"/>
              <a:sym typeface="Arial"/>
            </a:endParaRPr>
          </a:p>
        </p:txBody>
      </p:sp>
      <p:sp>
        <p:nvSpPr>
          <p:cNvPr id="34" name="Text Placeholder 8"/>
          <p:cNvSpPr>
            <a:spLocks noGrp="1"/>
          </p:cNvSpPr>
          <p:nvPr>
            <p:custDataLst>
              <p:tags r:id="rId13"/>
            </p:custDataLst>
          </p:nvPr>
        </p:nvSpPr>
        <p:spPr bwMode="auto">
          <a:xfrm>
            <a:off x="3870325" y="1473200"/>
            <a:ext cx="1514475"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en-US" sz="1600" dirty="0">
              <a:latin typeface="Arial"/>
              <a:cs typeface="Arial"/>
              <a:sym typeface="Arial"/>
            </a:endParaRPr>
          </a:p>
        </p:txBody>
      </p:sp>
      <p:sp>
        <p:nvSpPr>
          <p:cNvPr id="80" name="Text Placeholder 237"/>
          <p:cNvSpPr>
            <a:spLocks noGrp="1"/>
          </p:cNvSpPr>
          <p:nvPr>
            <p:custDataLst>
              <p:tags r:id="rId14"/>
            </p:custDataLst>
          </p:nvPr>
        </p:nvSpPr>
        <p:spPr bwMode="auto">
          <a:xfrm>
            <a:off x="1549400" y="2359025"/>
            <a:ext cx="912813"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en-US" sz="1600" dirty="0">
              <a:latin typeface="Arial"/>
              <a:cs typeface="Arial"/>
              <a:sym typeface="Arial"/>
            </a:endParaRPr>
          </a:p>
        </p:txBody>
      </p:sp>
      <p:sp>
        <p:nvSpPr>
          <p:cNvPr id="77" name="Text Placeholder 238"/>
          <p:cNvSpPr>
            <a:spLocks noGrp="1"/>
          </p:cNvSpPr>
          <p:nvPr>
            <p:custDataLst>
              <p:tags r:id="rId15"/>
            </p:custDataLst>
          </p:nvPr>
        </p:nvSpPr>
        <p:spPr bwMode="auto">
          <a:xfrm>
            <a:off x="1549400" y="1768475"/>
            <a:ext cx="1500188"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en-US" sz="1600" dirty="0">
              <a:latin typeface="Arial"/>
              <a:cs typeface="Arial"/>
              <a:sym typeface="Arial"/>
            </a:endParaRPr>
          </a:p>
        </p:txBody>
      </p:sp>
      <p:sp>
        <p:nvSpPr>
          <p:cNvPr id="79" name="Text Placeholder 240"/>
          <p:cNvSpPr>
            <a:spLocks noGrp="1"/>
          </p:cNvSpPr>
          <p:nvPr>
            <p:custDataLst>
              <p:tags r:id="rId16"/>
            </p:custDataLst>
          </p:nvPr>
        </p:nvSpPr>
        <p:spPr bwMode="auto">
          <a:xfrm>
            <a:off x="1549400" y="2063750"/>
            <a:ext cx="338138"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en-US" sz="1600" dirty="0">
              <a:latin typeface="Arial"/>
              <a:cs typeface="Arial"/>
              <a:sym typeface="Arial"/>
            </a:endParaRPr>
          </a:p>
        </p:txBody>
      </p:sp>
      <p:sp>
        <p:nvSpPr>
          <p:cNvPr id="78" name="Text Placeholder 239"/>
          <p:cNvSpPr>
            <a:spLocks noGrp="1"/>
          </p:cNvSpPr>
          <p:nvPr>
            <p:custDataLst>
              <p:tags r:id="rId17"/>
            </p:custDataLst>
          </p:nvPr>
        </p:nvSpPr>
        <p:spPr bwMode="auto">
          <a:xfrm>
            <a:off x="1549400" y="1473200"/>
            <a:ext cx="790575"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en-US" sz="1600" dirty="0">
              <a:latin typeface="Arial"/>
              <a:cs typeface="Arial"/>
              <a:sym typeface="Arial"/>
            </a:endParaRPr>
          </a:p>
        </p:txBody>
      </p:sp>
      <p:sp>
        <p:nvSpPr>
          <p:cNvPr id="27" name="Text Placeholder 2"/>
          <p:cNvSpPr>
            <a:spLocks noGrp="1"/>
          </p:cNvSpPr>
          <p:nvPr>
            <p:custDataLst>
              <p:tags r:id="rId18"/>
            </p:custDataLst>
          </p:nvPr>
        </p:nvSpPr>
        <p:spPr bwMode="auto">
          <a:xfrm>
            <a:off x="1549400" y="2654300"/>
            <a:ext cx="1882775"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en-US" sz="1600" dirty="0">
              <a:latin typeface="Arial"/>
              <a:cs typeface="Arial"/>
              <a:sym typeface="Arial"/>
            </a:endParaRPr>
          </a:p>
        </p:txBody>
      </p:sp>
      <p:sp>
        <p:nvSpPr>
          <p:cNvPr id="29" name="Text Placeholder 6"/>
          <p:cNvSpPr>
            <a:spLocks noGrp="1"/>
          </p:cNvSpPr>
          <p:nvPr>
            <p:custDataLst>
              <p:tags r:id="rId19"/>
            </p:custDataLst>
          </p:nvPr>
        </p:nvSpPr>
        <p:spPr bwMode="auto">
          <a:xfrm>
            <a:off x="1549400" y="3244850"/>
            <a:ext cx="552450"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en-US" sz="1600" dirty="0">
              <a:latin typeface="Arial"/>
              <a:cs typeface="Arial"/>
              <a:sym typeface="Arial"/>
            </a:endParaRPr>
          </a:p>
        </p:txBody>
      </p:sp>
      <p:sp>
        <p:nvSpPr>
          <p:cNvPr id="28" name="Text Placeholder 5"/>
          <p:cNvSpPr>
            <a:spLocks noGrp="1"/>
          </p:cNvSpPr>
          <p:nvPr>
            <p:custDataLst>
              <p:tags r:id="rId20"/>
            </p:custDataLst>
          </p:nvPr>
        </p:nvSpPr>
        <p:spPr bwMode="auto">
          <a:xfrm>
            <a:off x="1549400" y="2949575"/>
            <a:ext cx="1128713" cy="24447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754" indent="-342754" algn="l" defTabSz="91401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6" indent="-285630" algn="l" defTabSz="91401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5" indent="-228502" algn="l" defTabSz="91401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1"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28"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34"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endParaRPr lang="en-US" sz="1600" dirty="0">
              <a:latin typeface="Arial"/>
              <a:cs typeface="Arial"/>
              <a:sym typeface="Arial"/>
            </a:endParaRPr>
          </a:p>
        </p:txBody>
      </p:sp>
    </p:spTree>
    <p:extLst>
      <p:ext uri="{BB962C8B-B14F-4D97-AF65-F5344CB8AC3E}">
        <p14:creationId xmlns:p14="http://schemas.microsoft.com/office/powerpoint/2010/main" val="2353536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Source: Centers for Medicare and Medicaid Services; Center for Health Information and </a:t>
            </a:r>
            <a:r>
              <a:rPr lang="en-US" dirty="0" smtClean="0"/>
              <a:t>Analysis</a:t>
            </a:r>
            <a:endParaRPr lang="en-US" dirty="0"/>
          </a:p>
        </p:txBody>
      </p:sp>
      <p:sp>
        <p:nvSpPr>
          <p:cNvPr id="3" name="Title 2"/>
          <p:cNvSpPr>
            <a:spLocks noGrp="1"/>
          </p:cNvSpPr>
          <p:nvPr>
            <p:ph type="ctrTitle"/>
          </p:nvPr>
        </p:nvSpPr>
        <p:spPr/>
        <p:txBody>
          <a:bodyPr/>
          <a:lstStyle/>
          <a:p>
            <a:r>
              <a:rPr lang="en-US" dirty="0" smtClean="0"/>
              <a:t>Exhibit </a:t>
            </a:r>
            <a:r>
              <a:rPr lang="en-US" dirty="0"/>
              <a:t>2.6: Annual growth in commercial spending per enrollee, by spending category, 2010-2014</a:t>
            </a:r>
          </a:p>
        </p:txBody>
      </p:sp>
      <p:pic>
        <p:nvPicPr>
          <p:cNvPr id="590850" name="Picture 2" descr="\\HPC-FS-001\Shared\HPC ALL STAFF\Research and Cost Trends Team\2015 Research Topics\Exhibits and Deck\Exhibits\2 Trends in Spending and Care Delivery\PNG - For Report\2 - Trends in Spending v3_comm growth by cat 2.png"/>
          <p:cNvPicPr>
            <a:picLocks noChangeAspect="1" noChangeArrowheads="1"/>
          </p:cNvPicPr>
          <p:nvPr/>
        </p:nvPicPr>
        <p:blipFill rotWithShape="1">
          <a:blip r:embed="rId2">
            <a:extLst>
              <a:ext uri="{28A0092B-C50C-407E-A947-70E740481C1C}">
                <a14:useLocalDpi xmlns:a14="http://schemas.microsoft.com/office/drawing/2010/main" val="0"/>
              </a:ext>
            </a:extLst>
          </a:blip>
          <a:srcRect t="14195" b="4157"/>
          <a:stretch/>
        </p:blipFill>
        <p:spPr bwMode="auto">
          <a:xfrm>
            <a:off x="571851" y="1295400"/>
            <a:ext cx="8000299" cy="489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224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Source: Centers for Medicare and Medicaid Services; Center for Health Information and </a:t>
            </a:r>
            <a:r>
              <a:rPr lang="en-US" dirty="0" smtClean="0"/>
              <a:t>Analysis</a:t>
            </a:r>
            <a:endParaRPr lang="en-US" dirty="0"/>
          </a:p>
        </p:txBody>
      </p:sp>
      <p:sp>
        <p:nvSpPr>
          <p:cNvPr id="3" name="Title 2"/>
          <p:cNvSpPr>
            <a:spLocks noGrp="1"/>
          </p:cNvSpPr>
          <p:nvPr>
            <p:ph type="ctrTitle"/>
          </p:nvPr>
        </p:nvSpPr>
        <p:spPr/>
        <p:txBody>
          <a:bodyPr/>
          <a:lstStyle/>
          <a:p>
            <a:r>
              <a:rPr lang="en-US" dirty="0" smtClean="0"/>
              <a:t>Exhibit </a:t>
            </a:r>
            <a:r>
              <a:rPr lang="en-US" dirty="0"/>
              <a:t>2.6: Annual growth in commercial spending per enrollee, by spending category, 2010-2014</a:t>
            </a:r>
          </a:p>
        </p:txBody>
      </p:sp>
      <p:pic>
        <p:nvPicPr>
          <p:cNvPr id="591874" name="Picture 2" descr="\\HPC-FS-001\Shared\HPC ALL STAFF\Research and Cost Trends Team\2015 Research Topics\Exhibits and Deck\Exhibits\2 Trends in Spending and Care Delivery\PNG - For Report\2 - Trends in Spending v3_comm growth by cat 3.png"/>
          <p:cNvPicPr>
            <a:picLocks noChangeAspect="1" noChangeArrowheads="1"/>
          </p:cNvPicPr>
          <p:nvPr/>
        </p:nvPicPr>
        <p:blipFill rotWithShape="1">
          <a:blip r:embed="rId2">
            <a:extLst>
              <a:ext uri="{28A0092B-C50C-407E-A947-70E740481C1C}">
                <a14:useLocalDpi xmlns:a14="http://schemas.microsoft.com/office/drawing/2010/main" val="0"/>
              </a:ext>
            </a:extLst>
          </a:blip>
          <a:srcRect t="14532" b="4121"/>
          <a:stretch/>
        </p:blipFill>
        <p:spPr bwMode="auto">
          <a:xfrm>
            <a:off x="575361" y="1295400"/>
            <a:ext cx="799327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086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Categories are ordered from left to right by the amount by which spending in Massachusetts exceeds national spending. </a:t>
            </a:r>
            <a:endParaRPr lang="en-US" dirty="0" smtClean="0"/>
          </a:p>
          <a:p>
            <a:r>
              <a:rPr lang="en-US" dirty="0" smtClean="0"/>
              <a:t>Source</a:t>
            </a:r>
            <a:r>
              <a:rPr lang="en-US" dirty="0"/>
              <a:t>: Centers for Medicare and Medicaid Services</a:t>
            </a:r>
          </a:p>
        </p:txBody>
      </p:sp>
      <p:sp>
        <p:nvSpPr>
          <p:cNvPr id="3" name="Title 2"/>
          <p:cNvSpPr>
            <a:spLocks noGrp="1"/>
          </p:cNvSpPr>
          <p:nvPr>
            <p:ph type="ctrTitle"/>
          </p:nvPr>
        </p:nvSpPr>
        <p:spPr/>
        <p:txBody>
          <a:bodyPr/>
          <a:lstStyle/>
          <a:p>
            <a:r>
              <a:rPr lang="en-US" dirty="0"/>
              <a:t/>
            </a:r>
            <a:br>
              <a:rPr lang="en-US" dirty="0"/>
            </a:br>
            <a:r>
              <a:rPr lang="en-US" dirty="0" smtClean="0"/>
              <a:t>Exhibit </a:t>
            </a:r>
            <a:r>
              <a:rPr lang="en-US" dirty="0"/>
              <a:t>2.7: Medicare spending per beneficiary (Original Medicare) in Massachusetts and in the U.S., by category, 2013</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592898" name="Picture 2" descr="\\HPC-FS-001\Shared\HPC ALL STAFF\Research and Cost Trends Team\2015 Research Topics\Exhibits and Deck\Exhibits\2 Trends in Spending and Care Delivery\PNG - For Report\2 - Trends in Spending v3_medicare ma v us.png"/>
          <p:cNvPicPr>
            <a:picLocks noChangeAspect="1" noChangeArrowheads="1"/>
          </p:cNvPicPr>
          <p:nvPr/>
        </p:nvPicPr>
        <p:blipFill rotWithShape="1">
          <a:blip r:embed="rId2">
            <a:extLst>
              <a:ext uri="{28A0092B-C50C-407E-A947-70E740481C1C}">
                <a14:useLocalDpi xmlns:a14="http://schemas.microsoft.com/office/drawing/2010/main" val="0"/>
              </a:ext>
            </a:extLst>
          </a:blip>
          <a:srcRect t="14056" b="3923"/>
          <a:stretch/>
        </p:blipFill>
        <p:spPr bwMode="auto">
          <a:xfrm>
            <a:off x="443009" y="1219199"/>
            <a:ext cx="8257982" cy="508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965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Source: </a:t>
            </a:r>
            <a:r>
              <a:rPr lang="en-US" dirty="0" smtClean="0"/>
              <a:t>Center </a:t>
            </a:r>
            <a:r>
              <a:rPr lang="en-US" dirty="0"/>
              <a:t>for Health Information and </a:t>
            </a:r>
            <a:r>
              <a:rPr lang="en-US" dirty="0" smtClean="0"/>
              <a:t>Analysis</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2.8: MassHealth enrollment, January 2012-August 2015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593922" name="Picture 2" descr="\\HPC-FS-001\Shared\HPC ALL STAFF\Research and Cost Trends Team\2015 Research Topics\Exhibits and Deck\Exhibits\2 Trends in Spending and Care Delivery\PNG - For Report\2 - Discussion of MassHealth v1_masshealth enrollment combined.png"/>
          <p:cNvPicPr>
            <a:picLocks noChangeAspect="1" noChangeArrowheads="1"/>
          </p:cNvPicPr>
          <p:nvPr/>
        </p:nvPicPr>
        <p:blipFill rotWithShape="1">
          <a:blip r:embed="rId2">
            <a:extLst>
              <a:ext uri="{28A0092B-C50C-407E-A947-70E740481C1C}">
                <a14:useLocalDpi xmlns:a14="http://schemas.microsoft.com/office/drawing/2010/main" val="0"/>
              </a:ext>
            </a:extLst>
          </a:blip>
          <a:srcRect t="14166" b="3746"/>
          <a:stretch/>
        </p:blipFill>
        <p:spPr bwMode="auto">
          <a:xfrm>
            <a:off x="647700" y="1313685"/>
            <a:ext cx="7848600" cy="483200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1"/>
          </p:nvPr>
        </p:nvSpPr>
        <p:spPr>
          <a:xfrm>
            <a:off x="457200" y="990600"/>
            <a:ext cx="8229600" cy="533400"/>
          </a:xfrm>
        </p:spPr>
        <p:txBody>
          <a:bodyPr/>
          <a:lstStyle/>
          <a:p>
            <a:r>
              <a:rPr lang="en-US" dirty="0" smtClean="0"/>
              <a:t>Thousands of enrollees per month</a:t>
            </a:r>
            <a:endParaRPr lang="en-US" dirty="0"/>
          </a:p>
        </p:txBody>
      </p:sp>
    </p:spTree>
    <p:extLst>
      <p:ext uri="{BB962C8B-B14F-4D97-AF65-F5344CB8AC3E}">
        <p14:creationId xmlns:p14="http://schemas.microsoft.com/office/powerpoint/2010/main" val="239974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Senior Care Option (SCO), Programs of All-Inclusive Care for the Elderly (PACE), and OneCare not included in </a:t>
            </a:r>
            <a:r>
              <a:rPr lang="en-US" dirty="0" smtClean="0"/>
              <a:t>Exhibit. </a:t>
            </a:r>
            <a:r>
              <a:rPr lang="en-US" dirty="0"/>
              <a:t>These programs began as MassHealth managed care programs available to elderly, near elderly, and dual-eligible populations. For the SCO/PACE/OneCare program, spending was $727M (2012), $865M (2013), and $1.14B (2014). OneCare began in 2013. </a:t>
            </a:r>
            <a:endParaRPr lang="en-US" dirty="0" smtClean="0"/>
          </a:p>
          <a:p>
            <a:r>
              <a:rPr lang="en-US" dirty="0" smtClean="0"/>
              <a:t>Source</a:t>
            </a:r>
            <a:r>
              <a:rPr lang="en-US" dirty="0"/>
              <a:t>: Center for Health Information and Analysis, Total Health Care Expenditures</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2.9: MassHealth spending by program, 2012-2014</a:t>
            </a:r>
            <a:br>
              <a:rPr lang="en-US" dirty="0"/>
            </a:br>
            <a:endParaRPr lang="en-US" dirty="0"/>
          </a:p>
        </p:txBody>
      </p:sp>
      <p:sp>
        <p:nvSpPr>
          <p:cNvPr id="4" name="Text Placeholder 3"/>
          <p:cNvSpPr>
            <a:spLocks noGrp="1"/>
          </p:cNvSpPr>
          <p:nvPr>
            <p:ph type="body" sz="quarter" idx="11"/>
          </p:nvPr>
        </p:nvSpPr>
        <p:spPr/>
        <p:txBody>
          <a:bodyPr/>
          <a:lstStyle/>
          <a:p>
            <a:r>
              <a:rPr lang="en-US" dirty="0" smtClean="0"/>
              <a:t>Millions of dollars in calendar year shown</a:t>
            </a:r>
            <a:endParaRPr lang="en-US" dirty="0"/>
          </a:p>
        </p:txBody>
      </p:sp>
      <p:pic>
        <p:nvPicPr>
          <p:cNvPr id="594946" name="Picture 2" descr="\\HPC-FS-001\Shared\HPC ALL STAFF\Research and Cost Trends Team\2015 Research Topics\Exhibits and Deck\Exhibits\2 Trends in Spending and Care Delivery\PNG - For Report\2 - Discussion of MassHealth v2_masshealth spending 1.png"/>
          <p:cNvPicPr>
            <a:picLocks noChangeAspect="1" noChangeArrowheads="1"/>
          </p:cNvPicPr>
          <p:nvPr/>
        </p:nvPicPr>
        <p:blipFill rotWithShape="1">
          <a:blip r:embed="rId2">
            <a:extLst>
              <a:ext uri="{28A0092B-C50C-407E-A947-70E740481C1C}">
                <a14:useLocalDpi xmlns:a14="http://schemas.microsoft.com/office/drawing/2010/main" val="0"/>
              </a:ext>
            </a:extLst>
          </a:blip>
          <a:srcRect t="14296" b="4081"/>
          <a:stretch/>
        </p:blipFill>
        <p:spPr bwMode="auto">
          <a:xfrm>
            <a:off x="609600" y="1295400"/>
            <a:ext cx="7924800" cy="485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839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Source: HPC analysis of Massachusetts All-Payer Claims Database</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2.10: Cost-sharing as a percentage of total spending for individuals with given diagnosed conditions, 2013</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595970" name="Picture 2" descr="\\HPC-FS-001\Shared\HPC ALL STAFF\Research and Cost Trends Team\2015 Research Topics\Exhibits and Deck\Exhibits\2 Trends in Spending and Care Delivery\PNG - For Report\2 - Affordability of care v1_cost sharing by condi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t="14182" r="778" b="4195"/>
          <a:stretch/>
        </p:blipFill>
        <p:spPr bwMode="auto">
          <a:xfrm>
            <a:off x="571500" y="1219200"/>
            <a:ext cx="8001000" cy="493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817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Source: HPC</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a:t>
            </a:r>
            <a:r>
              <a:rPr lang="en-US" dirty="0"/>
              <a:t> 3.1: Frequency of provider alignment types for which the HPC received material change notices, 2013-2015</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596994" name="Picture 2" descr="\\HPC-FS-001\Shared\HPC ALL STAFF\Research and Cost Trends Team\2015 Research Topics\Exhibits and Deck\Exhibits\2 Trends in Spending and Care Delivery\PNG - For Report\2 - Affordability of care v1_MCN alignment types.png"/>
          <p:cNvPicPr>
            <a:picLocks noChangeAspect="1" noChangeArrowheads="1"/>
          </p:cNvPicPr>
          <p:nvPr/>
        </p:nvPicPr>
        <p:blipFill rotWithShape="1">
          <a:blip r:embed="rId2">
            <a:extLst>
              <a:ext uri="{28A0092B-C50C-407E-A947-70E740481C1C}">
                <a14:useLocalDpi xmlns:a14="http://schemas.microsoft.com/office/drawing/2010/main" val="0"/>
              </a:ext>
            </a:extLst>
          </a:blip>
          <a:srcRect t="14289" r="950" b="3856"/>
          <a:stretch/>
        </p:blipFill>
        <p:spPr bwMode="auto">
          <a:xfrm>
            <a:off x="490331" y="1219200"/>
            <a:ext cx="8163339" cy="5059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50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Source: HPC</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3.2: Frequency of providers involved in Material Change Notices consisting of corporate or contracting affiliations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598018" name="Picture 2" descr="\\HPC-FS-001\Shared\HPC ALL STAFF\Research and Cost Trends Team\2015 Research Topics\Exhibits and Deck\Exhibits\2 Trends in Spending and Care Delivery\PNG - For Report\2 - Affordability of care v1_MCN provider types.png"/>
          <p:cNvPicPr>
            <a:picLocks noChangeAspect="1" noChangeArrowheads="1"/>
          </p:cNvPicPr>
          <p:nvPr/>
        </p:nvPicPr>
        <p:blipFill rotWithShape="1">
          <a:blip r:embed="rId2">
            <a:extLst>
              <a:ext uri="{28A0092B-C50C-407E-A947-70E740481C1C}">
                <a14:useLocalDpi xmlns:a14="http://schemas.microsoft.com/office/drawing/2010/main" val="0"/>
              </a:ext>
            </a:extLst>
          </a:blip>
          <a:srcRect t="14291" r="434" b="4375"/>
          <a:stretch/>
        </p:blipFill>
        <p:spPr bwMode="auto">
          <a:xfrm>
            <a:off x="411331" y="1295400"/>
            <a:ext cx="8321339" cy="509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41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Reflects primary care physicians associated with Partners Community Health Care, Beth Israel Deaconess Care Organization, Steward Health Care Network, New England Quality Care Alliance, </a:t>
            </a:r>
            <a:r>
              <a:rPr lang="en-US" dirty="0" err="1"/>
              <a:t>Atrius</a:t>
            </a:r>
            <a:r>
              <a:rPr lang="en-US" dirty="0"/>
              <a:t> Health, UMass Memorial Health Care, </a:t>
            </a:r>
            <a:r>
              <a:rPr lang="en-US" dirty="0" err="1"/>
              <a:t>Baycare</a:t>
            </a:r>
            <a:r>
              <a:rPr lang="en-US" dirty="0"/>
              <a:t> Health Partners, and </a:t>
            </a:r>
            <a:r>
              <a:rPr lang="en-US" dirty="0" err="1"/>
              <a:t>Lahey</a:t>
            </a:r>
            <a:r>
              <a:rPr lang="en-US" dirty="0"/>
              <a:t> Health System. </a:t>
            </a:r>
            <a:endParaRPr lang="en-US" dirty="0" smtClean="0"/>
          </a:p>
          <a:p>
            <a:r>
              <a:rPr lang="en-US" dirty="0" smtClean="0"/>
              <a:t>Source</a:t>
            </a:r>
            <a:r>
              <a:rPr lang="en-US" dirty="0"/>
              <a:t>: HPC analysis of data from Massachusetts Health Quality Partners</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3.3: Percentage of primary care physicians affiliated with large provider systems, 2008-2014</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599042" name="Picture 2" descr="\\HPC-FS-001\Shared\HPC ALL STAFF\Research and Cost Trends Team\2015 Research Topics\Exhibits and Deck\Exhibits\2 Trends in Spending and Care Delivery\PNG - For Report\2 - Trends in Market Concentration v1_pcp affiliations.png"/>
          <p:cNvPicPr>
            <a:picLocks noChangeAspect="1" noChangeArrowheads="1"/>
          </p:cNvPicPr>
          <p:nvPr/>
        </p:nvPicPr>
        <p:blipFill rotWithShape="1">
          <a:blip r:embed="rId2">
            <a:extLst>
              <a:ext uri="{28A0092B-C50C-407E-A947-70E740481C1C}">
                <a14:useLocalDpi xmlns:a14="http://schemas.microsoft.com/office/drawing/2010/main" val="0"/>
              </a:ext>
            </a:extLst>
          </a:blip>
          <a:srcRect t="14399" b="3978"/>
          <a:stretch/>
        </p:blipFill>
        <p:spPr bwMode="auto">
          <a:xfrm>
            <a:off x="304800" y="1143000"/>
            <a:ext cx="8077200" cy="494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106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For the purposes of this analysis, major provider systems include </a:t>
            </a:r>
            <a:r>
              <a:rPr lang="en-US" dirty="0" err="1"/>
              <a:t>Atrius</a:t>
            </a:r>
            <a:r>
              <a:rPr lang="en-US" dirty="0"/>
              <a:t> Health, </a:t>
            </a:r>
            <a:r>
              <a:rPr lang="en-US" dirty="0" err="1"/>
              <a:t>Baystate</a:t>
            </a:r>
            <a:r>
              <a:rPr lang="en-US" dirty="0"/>
              <a:t> Health System, Beth Israel Deaconess Care Organization, </a:t>
            </a:r>
            <a:r>
              <a:rPr lang="en-US" dirty="0" err="1"/>
              <a:t>Lahey</a:t>
            </a:r>
            <a:r>
              <a:rPr lang="en-US" dirty="0"/>
              <a:t> Health System, New England Quality Care Alliance, Partners Community Health Care, Steward Health Care Network, and UMass Memorial Health Care. Primary care physicians affiliated with multiple systems are counted as being part of a major provider system. </a:t>
            </a:r>
            <a:endParaRPr lang="en-US" dirty="0" smtClean="0"/>
          </a:p>
          <a:p>
            <a:r>
              <a:rPr lang="en-US" dirty="0" smtClean="0"/>
              <a:t>Source</a:t>
            </a:r>
            <a:r>
              <a:rPr lang="en-US" dirty="0"/>
              <a:t>: 2012 APCD claims for BCBS and HPHC, 2012 MHQP Master Provider Database</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3.4: Percentage of primary care physician revenue and visits by affiliation status, 2012</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600066" name="Picture 2" descr="\\HPC-FS-001\Shared\HPC ALL STAFF\Research and Cost Trends Team\2015 Research Topics\Exhibits and Deck\Exhibits\2 Trends in Spending and Care Delivery\PNG - For Report\2 - Affordability of care v1_PCP statewide shares.png"/>
          <p:cNvPicPr>
            <a:picLocks noChangeAspect="1" noChangeArrowheads="1"/>
          </p:cNvPicPr>
          <p:nvPr/>
        </p:nvPicPr>
        <p:blipFill rotWithShape="1">
          <a:blip r:embed="rId2">
            <a:extLst>
              <a:ext uri="{28A0092B-C50C-407E-A947-70E740481C1C}">
                <a14:useLocalDpi xmlns:a14="http://schemas.microsoft.com/office/drawing/2010/main" val="0"/>
              </a:ext>
            </a:extLst>
          </a:blip>
          <a:srcRect t="14293" r="780" b="4085"/>
          <a:stretch/>
        </p:blipFill>
        <p:spPr bwMode="auto">
          <a:xfrm>
            <a:off x="509817" y="1143000"/>
            <a:ext cx="8124367" cy="501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326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List of e</a:t>
            </a:r>
            <a:r>
              <a:rPr lang="en-US" dirty="0" smtClean="0"/>
              <a:t>xhibits </a:t>
            </a:r>
            <a:r>
              <a:rPr lang="en-US" dirty="0"/>
              <a:t>in 2015 Cost Trends Report</a:t>
            </a:r>
          </a:p>
        </p:txBody>
      </p:sp>
      <p:sp>
        <p:nvSpPr>
          <p:cNvPr id="4" name="Text Placeholder 3"/>
          <p:cNvSpPr>
            <a:spLocks noGrp="1"/>
          </p:cNvSpPr>
          <p:nvPr>
            <p:ph type="body" sz="quarter" idx="11"/>
          </p:nvPr>
        </p:nvSpPr>
        <p:spPr>
          <a:xfrm>
            <a:off x="457200" y="1066800"/>
            <a:ext cx="8229600" cy="4191000"/>
          </a:xfrm>
        </p:spPr>
        <p:txBody>
          <a:bodyPr/>
          <a:lstStyle/>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8.2: </a:t>
            </a:r>
            <a:r>
              <a:rPr lang="en-US" sz="1000" i="0" dirty="0" smtClean="0">
                <a:solidFill>
                  <a:schemeClr val="tx1">
                    <a:lumMod val="95000"/>
                    <a:lumOff val="5000"/>
                  </a:schemeClr>
                </a:solidFill>
                <a:latin typeface="Times New Roman" panose="02020603050405020304" pitchFamily="18" charset="0"/>
                <a:cs typeface="Times New Roman" panose="02020603050405020304" pitchFamily="18" charset="0"/>
              </a:rPr>
              <a:t>Massachusetts hospitals penalized for readmissions and assessment rate, FY 2016</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8.3</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Chronic preventable hospital admissions by income quartile, 2012-2014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8.4</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Emergency Department visits by type, 2010-2014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8.5</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Behavioral health-related emergency department visits per 1,000 residents, 2010 - 2014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8.6</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Emergency Department visits by patient visit frequency, 2014 </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8.7</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Avoidable Emergency Department use by proximity to retail clinic or urgent-care sites, 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9.1</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Number of primary care providers per 10,000 Massachusetts residents, by primary care service area </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9.2</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Nurse practitioner state practice environment, 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10.1</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Distribution of Massachusetts and U.S. discharge destination by payer, all DRGs, 2012 </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10.2</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Adjusted percentage of discharges to post-acute care, all DRGs, 2010-2014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10.3</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Post-acute care spending for commercial and Medicare enrollees, 2011-2013</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10.4</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Discharge destination by payer following joint replacement (DRG 470), Massachusetts and the U.S., 2012 </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10.5</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Percentage of discharges to institutional post-acute care following joint replacement (DRG 470), by hospital, 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10.6</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Discharge destination of patients following joint replacement (DRG 470), 2010-2014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10.7</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Change in percentage of discharges to institutional post-acute care following joint replacement (DRG 470), by hospital, from 2010 to 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10.8</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Percent of patients discharged to institutional post-acute care following joint replacement (DRG 470), by hospital type, 2010-2014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10.9</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Post-acute care spending following joint replacement (DRG 470), for commercial and Medicare enrollees, 2011-2013</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11.1</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APM coverage by payer type, 2012-2014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11.2</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APM coverage by HMO and PPO, commercial payers, 2014 </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12.1</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A framework for demand-side incentives </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12.2</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Tiered and high-deductible products in Massachusetts, 2012-2014</a:t>
            </a:r>
          </a:p>
          <a:p>
            <a:r>
              <a:rPr lang="en-US" sz="1000" b="1" i="0" dirty="0" smtClean="0">
                <a:solidFill>
                  <a:schemeClr val="tx1">
                    <a:lumMod val="95000"/>
                    <a:lumOff val="5000"/>
                  </a:schemeClr>
                </a:solidFill>
                <a:latin typeface="Times New Roman" panose="02020603050405020304" pitchFamily="18" charset="0"/>
                <a:cs typeface="Times New Roman" panose="02020603050405020304" pitchFamily="18" charset="0"/>
              </a:rPr>
              <a:t>Exhibit 13.1</a:t>
            </a:r>
            <a:r>
              <a:rPr lang="en-US" sz="1000" b="1" i="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i="0" dirty="0">
                <a:solidFill>
                  <a:schemeClr val="tx1">
                    <a:lumMod val="95000"/>
                    <a:lumOff val="5000"/>
                  </a:schemeClr>
                </a:solidFill>
                <a:latin typeface="Times New Roman" panose="02020603050405020304" pitchFamily="18" charset="0"/>
                <a:cs typeface="Times New Roman" panose="02020603050405020304" pitchFamily="18" charset="0"/>
              </a:rPr>
              <a:t>Dashboard of key HPC system performance metrics</a:t>
            </a:r>
          </a:p>
          <a:p>
            <a:endParaRPr lang="en-US" dirty="0"/>
          </a:p>
        </p:txBody>
      </p:sp>
    </p:spTree>
    <p:extLst>
      <p:ext uri="{BB962C8B-B14F-4D97-AF65-F5344CB8AC3E}">
        <p14:creationId xmlns:p14="http://schemas.microsoft.com/office/powerpoint/2010/main" val="3239594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Source: IMS Health Incorporated</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4.1: Distribution of retail prescriptions in Massachusetts and the U.S., by payer, 2014</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601090" name="Picture 2" descr="\\HPC-FS-001\Shared\HPC ALL STAFF\Research and Cost Trends Team\2015 Research Topics\Exhibits and Deck\Exhibits\2 Trends in Spending and Care Delivery\PNG - For Report\2 - Drug Spending v2_drug by payer.png"/>
          <p:cNvPicPr>
            <a:picLocks noChangeAspect="1" noChangeArrowheads="1"/>
          </p:cNvPicPr>
          <p:nvPr/>
        </p:nvPicPr>
        <p:blipFill rotWithShape="1">
          <a:blip r:embed="rId2">
            <a:extLst>
              <a:ext uri="{28A0092B-C50C-407E-A947-70E740481C1C}">
                <a14:useLocalDpi xmlns:a14="http://schemas.microsoft.com/office/drawing/2010/main" val="0"/>
              </a:ext>
            </a:extLst>
          </a:blip>
          <a:srcRect t="14179" b="3849"/>
          <a:stretch/>
        </p:blipFill>
        <p:spPr bwMode="auto">
          <a:xfrm>
            <a:off x="423574" y="914400"/>
            <a:ext cx="8296853" cy="510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380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Source: “Medicine use and shifting costs of healthcare: A review of the use of medicines in the United States in 2014”: IMS Institute for Healthcare Informatics, 2015</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4.2: Components of U.S. drug spending growth, 2013-2014</a:t>
            </a:r>
            <a:br>
              <a:rPr lang="en-US" dirty="0"/>
            </a:br>
            <a:endParaRPr lang="en-US" dirty="0"/>
          </a:p>
        </p:txBody>
      </p:sp>
      <p:sp>
        <p:nvSpPr>
          <p:cNvPr id="4" name="Text Placeholder 3"/>
          <p:cNvSpPr>
            <a:spLocks noGrp="1"/>
          </p:cNvSpPr>
          <p:nvPr>
            <p:ph type="body" sz="quarter" idx="11"/>
          </p:nvPr>
        </p:nvSpPr>
        <p:spPr/>
        <p:txBody>
          <a:bodyPr/>
          <a:lstStyle/>
          <a:p>
            <a:r>
              <a:rPr lang="en-US" dirty="0" smtClean="0"/>
              <a:t>Billions of dollars in year shown</a:t>
            </a:r>
            <a:endParaRPr lang="en-US" dirty="0"/>
          </a:p>
        </p:txBody>
      </p:sp>
      <p:pic>
        <p:nvPicPr>
          <p:cNvPr id="602114" name="Picture 2" descr="\\HPC-FS-001\Shared\HPC ALL STAFF\Research and Cost Trends Team\2015 Research Topics\Exhibits and Deck\Exhibits\2 Trends in Spending and Care Delivery\PNG - For Report\2 - Drug Spending v1_drug spend component v2.png"/>
          <p:cNvPicPr>
            <a:picLocks noChangeAspect="1" noChangeArrowheads="1"/>
          </p:cNvPicPr>
          <p:nvPr/>
        </p:nvPicPr>
        <p:blipFill rotWithShape="1">
          <a:blip r:embed="rId2">
            <a:extLst>
              <a:ext uri="{28A0092B-C50C-407E-A947-70E740481C1C}">
                <a14:useLocalDpi xmlns:a14="http://schemas.microsoft.com/office/drawing/2010/main" val="0"/>
              </a:ext>
            </a:extLst>
          </a:blip>
          <a:srcRect t="14531" b="3729"/>
          <a:stretch/>
        </p:blipFill>
        <p:spPr bwMode="auto">
          <a:xfrm>
            <a:off x="435043" y="1371600"/>
            <a:ext cx="8273915" cy="507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smtClean="0"/>
          </a:p>
          <a:p>
            <a:endParaRPr lang="en-US" dirty="0"/>
          </a:p>
          <a:p>
            <a:r>
              <a:rPr lang="en-US" dirty="0" smtClean="0"/>
              <a:t>Note: Drug sp</a:t>
            </a:r>
            <a:r>
              <a:rPr lang="en-US" dirty="0" smtClean="0"/>
              <a:t>ending figures do not account for manufacturer rebates, which can affect both level and trend.</a:t>
            </a:r>
            <a:endParaRPr lang="en-US" dirty="0" smtClean="0"/>
          </a:p>
          <a:p>
            <a:r>
              <a:rPr lang="en-US" dirty="0" smtClean="0"/>
              <a:t>Source</a:t>
            </a:r>
            <a:r>
              <a:rPr lang="en-US" dirty="0" smtClean="0"/>
              <a:t>: IMS Health Incorporated</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4.3: Massachusetts’ top 20 drug-therapy classes by spending, with growth rates, 2010-2014</a:t>
            </a:r>
            <a:br>
              <a:rPr lang="en-US" dirty="0"/>
            </a:br>
            <a:endParaRPr lang="en-US" dirty="0"/>
          </a:p>
        </p:txBody>
      </p:sp>
      <p:pic>
        <p:nvPicPr>
          <p:cNvPr id="589826" name="Picture 2" descr="\\HPC-FS-001\Shared\HPC ALL STAFF\Research and Cost Trends Team\2015 Research Topics\Exhibits and Deck\Exhibits\Tables\PNG\Exhibit 4.3 Cost Trends Report Table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81" t="4462" r="9498" b="32296"/>
          <a:stretch/>
        </p:blipFill>
        <p:spPr bwMode="auto">
          <a:xfrm>
            <a:off x="1859661" y="990601"/>
            <a:ext cx="542467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996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Spending includes drugs provided in both pharmacy (prescription) and non-pharmacy (hospital and physician office) settings. IMS estimates are not directly comparable to Center for Health Information and Analysis methodology; top contributions may represent upper bound estimates. </a:t>
            </a:r>
            <a:endParaRPr lang="en-US" dirty="0" smtClean="0"/>
          </a:p>
          <a:p>
            <a:r>
              <a:rPr lang="en-US" dirty="0" smtClean="0"/>
              <a:t>Source</a:t>
            </a:r>
            <a:r>
              <a:rPr lang="en-US" dirty="0"/>
              <a:t>: IMS Health </a:t>
            </a:r>
            <a:r>
              <a:rPr lang="en-US" dirty="0" smtClean="0"/>
              <a:t>Incorporated </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4.4: Top therapy classes by contribution to 2014 drug spending growth in Massachusetts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604162" name="Picture 2" descr="\\HPC-FS-001\Shared\HPC ALL STAFF\Research and Cost Trends Team\2015 Research Topics\Exhibits and Deck\Exhibits\2 Trends in Spending and Care Delivery\PNG - For Report\2 - Drug Spending v2_therapy classes by contribu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t="14415" b="3614"/>
          <a:stretch/>
        </p:blipFill>
        <p:spPr bwMode="auto">
          <a:xfrm>
            <a:off x="503870" y="1143000"/>
            <a:ext cx="8136261" cy="500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222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Source: HPC analysis of Massachusetts All-Payer Claims Database, 2011-2013</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5.1: Commercial spending per member per month in Massachusetts, by outpatient service category, 2011 – 2013</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sp>
        <p:nvSpPr>
          <p:cNvPr id="4" name="Text Placeholder 3"/>
          <p:cNvSpPr>
            <a:spLocks noGrp="1"/>
          </p:cNvSpPr>
          <p:nvPr>
            <p:ph type="body" sz="quarter" idx="11"/>
          </p:nvPr>
        </p:nvSpPr>
        <p:spPr/>
        <p:txBody>
          <a:bodyPr/>
          <a:lstStyle/>
          <a:p>
            <a:r>
              <a:rPr lang="en-US" dirty="0" smtClean="0"/>
              <a:t>Per member per month spending</a:t>
            </a:r>
            <a:endParaRPr lang="en-US" dirty="0"/>
          </a:p>
        </p:txBody>
      </p:sp>
      <p:pic>
        <p:nvPicPr>
          <p:cNvPr id="605186" name="Picture 2" descr="\\HPC-FS-001\Shared\HPC ALL STAFF\Research and Cost Trends Team\2015 Research Topics\Exhibits and Deck\Exhibits\2 Trends in Spending and Care Delivery\PNG - For Report\2 - Outpatient Spending v3_outpt sub cat v1.png"/>
          <p:cNvPicPr>
            <a:picLocks noChangeAspect="1" noChangeArrowheads="1"/>
          </p:cNvPicPr>
          <p:nvPr/>
        </p:nvPicPr>
        <p:blipFill rotWithShape="1">
          <a:blip r:embed="rId2">
            <a:extLst>
              <a:ext uri="{28A0092B-C50C-407E-A947-70E740481C1C}">
                <a14:useLocalDpi xmlns:a14="http://schemas.microsoft.com/office/drawing/2010/main" val="0"/>
              </a:ext>
            </a:extLst>
          </a:blip>
          <a:srcRect l="-29" t="14377" b="3884"/>
          <a:stretch/>
        </p:blipFill>
        <p:spPr bwMode="auto">
          <a:xfrm>
            <a:off x="495300" y="1371600"/>
            <a:ext cx="8153400" cy="4996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27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5.2: Shifts in settings to hospital outpatient departments</a:t>
            </a:r>
            <a:br>
              <a:rPr lang="en-US" dirty="0"/>
            </a:br>
            <a:endParaRPr lang="en-US" dirty="0"/>
          </a:p>
        </p:txBody>
      </p:sp>
      <p:pic>
        <p:nvPicPr>
          <p:cNvPr id="612354" name="Picture 2" descr="\\HPC-FS-001\Shared\HPC ALL STAFF\Research and Cost Trends Team\2015 Research Topics\Exhibits and Deck\Exhibits\2 Trends in Spending and Care Delivery\PNG - For Report\2 - Outpatient Spending Infographic v1_trends copy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4" y="-265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762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MPFS: Medicare physician fee schedule. OPPS: Outpatient Prospective Payment System. (a) Paid under the Medicare physician fee schedule. (b) Paid under the OPPS. </a:t>
            </a:r>
            <a:endParaRPr lang="en-US" dirty="0" smtClean="0"/>
          </a:p>
          <a:p>
            <a:r>
              <a:rPr lang="en-US" dirty="0" smtClean="0"/>
              <a:t>Source</a:t>
            </a:r>
            <a:r>
              <a:rPr lang="en-US" dirty="0"/>
              <a:t>: Health Affairs. Health Policy Brief: Site-Neutral Payments, 2014. Medicare Payment Advisory Commission table updated by Health Affairs with 2014 payment rates from Centers for Medicare and Medicaid Services website. The Current Procedural Terminology code used for this example under the physician fee schedule is 99213. The Healthcare Common Procedure Code Set code used for this example under the outpatient prospective payment system (OPPS) is </a:t>
            </a:r>
            <a:r>
              <a:rPr lang="en-US" dirty="0" smtClean="0"/>
              <a:t>G0462</a:t>
            </a:r>
            <a:endParaRPr lang="en-US" dirty="0"/>
          </a:p>
        </p:txBody>
      </p:sp>
      <p:sp>
        <p:nvSpPr>
          <p:cNvPr id="3" name="Title 2"/>
          <p:cNvSpPr>
            <a:spLocks noGrp="1"/>
          </p:cNvSpPr>
          <p:nvPr>
            <p:ph type="ctrTitle"/>
          </p:nvPr>
        </p:nvSpPr>
        <p:spPr/>
        <p:txBody>
          <a:bodyPr/>
          <a:lstStyle/>
          <a:p>
            <a:r>
              <a:rPr lang="en-US" sz="1700" dirty="0" smtClean="0"/>
              <a:t/>
            </a:r>
            <a:br>
              <a:rPr lang="en-US" sz="1700" dirty="0" smtClean="0"/>
            </a:br>
            <a:r>
              <a:rPr lang="en-US" sz="1700" dirty="0" smtClean="0"/>
              <a:t>Exhibit </a:t>
            </a:r>
            <a:r>
              <a:rPr lang="en-US" sz="1700" dirty="0"/>
              <a:t>5.3: Differences in Medicare program payments and beneficiary cost sharing for outpatient office visits provided in freestanding practices and hospital-based entities, 2014</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606210" name="Picture 2" descr="\\HPC-FS-001\Shared\HPC ALL STAFF\Research and Cost Trends Team\2015 Research Topics\Exhibits and Deck\Exhibits\2 Trends in Spending and Care Delivery\PNG - For Report\2 - Outpatient Spending_out pay examp v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554" b="69916"/>
          <a:stretch/>
        </p:blipFill>
        <p:spPr bwMode="auto">
          <a:xfrm>
            <a:off x="762000" y="1828800"/>
            <a:ext cx="7772400" cy="226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71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The five major cross-over procedures were identified as the </a:t>
            </a:r>
            <a:r>
              <a:rPr lang="en-US" dirty="0" smtClean="0"/>
              <a:t>highest volume </a:t>
            </a:r>
            <a:r>
              <a:rPr lang="en-US" dirty="0"/>
              <a:t>procedures billed by surgeons in 2013, where at least 10 percent of the surgeries occurred at an inpatient hospital and at least 10 percent occurred in an outpatient setting. Total spending includes insurer and enrollee payments for the facility portion of the surgical procedure. Commercial FFS spending does not include capitated </a:t>
            </a:r>
            <a:r>
              <a:rPr lang="en-US" dirty="0" smtClean="0"/>
              <a:t>payments </a:t>
            </a:r>
            <a:r>
              <a:rPr lang="en-US" dirty="0"/>
              <a:t>(see Technical Appendix). </a:t>
            </a:r>
            <a:endParaRPr lang="en-US" dirty="0" smtClean="0"/>
          </a:p>
          <a:p>
            <a:r>
              <a:rPr lang="en-US" dirty="0" smtClean="0"/>
              <a:t>Source</a:t>
            </a:r>
            <a:r>
              <a:rPr lang="en-US" dirty="0"/>
              <a:t>: HPC analysis of Massachusetts All-Payer Claims Database, 2011-2013</a:t>
            </a:r>
          </a:p>
        </p:txBody>
      </p:sp>
      <p:sp>
        <p:nvSpPr>
          <p:cNvPr id="3" name="Title 2"/>
          <p:cNvSpPr>
            <a:spLocks noGrp="1"/>
          </p:cNvSpPr>
          <p:nvPr>
            <p:ph type="ctrTitle"/>
          </p:nvPr>
        </p:nvSpPr>
        <p:spPr/>
        <p:txBody>
          <a:bodyPr/>
          <a:lstStyle/>
          <a:p>
            <a:r>
              <a:rPr lang="en-US" sz="1700" dirty="0" smtClean="0"/>
              <a:t/>
            </a:r>
            <a:br>
              <a:rPr lang="en-US" sz="1700" dirty="0" smtClean="0"/>
            </a:br>
            <a:r>
              <a:rPr lang="en-US" sz="1700" dirty="0" smtClean="0"/>
              <a:t>Exhibit </a:t>
            </a:r>
            <a:r>
              <a:rPr lang="en-US" sz="1700" dirty="0"/>
              <a:t>5.4: Change in volume for five major cross-over surgical procedures performed in acute care hospitals, 2011 – 2013</a:t>
            </a:r>
            <a:br>
              <a:rPr lang="en-US" sz="1700" dirty="0"/>
            </a:br>
            <a:endParaRPr lang="en-US" sz="1700" dirty="0"/>
          </a:p>
        </p:txBody>
      </p:sp>
      <p:sp>
        <p:nvSpPr>
          <p:cNvPr id="4" name="Text Placeholder 3"/>
          <p:cNvSpPr>
            <a:spLocks noGrp="1"/>
          </p:cNvSpPr>
          <p:nvPr>
            <p:ph type="body" sz="quarter" idx="11"/>
          </p:nvPr>
        </p:nvSpPr>
        <p:spPr/>
        <p:txBody>
          <a:bodyPr/>
          <a:lstStyle/>
          <a:p>
            <a:r>
              <a:rPr lang="en-US" dirty="0"/>
              <a:t>Volume and spending for laparoscopic cholecystectomy, laparoscopic appendectomy, arthrodesis, laparoscopic total hysterectomy, and laparoscopic vaginal hysterectomy</a:t>
            </a:r>
          </a:p>
        </p:txBody>
      </p:sp>
      <p:pic>
        <p:nvPicPr>
          <p:cNvPr id="607234" name="Picture 2" descr="\\HPC-FS-001\Shared\HPC ALL STAFF\Research and Cost Trends Team\2015 Research Topics\Exhibits and Deck\Exhibits\2 Trends in Spending and Care Delivery\PNG - For Report\2 - Outpatient Spending v3_outpt surg xover.png"/>
          <p:cNvPicPr>
            <a:picLocks noChangeAspect="1" noChangeArrowheads="1"/>
          </p:cNvPicPr>
          <p:nvPr/>
        </p:nvPicPr>
        <p:blipFill rotWithShape="1">
          <a:blip r:embed="rId2">
            <a:extLst>
              <a:ext uri="{28A0092B-C50C-407E-A947-70E740481C1C}">
                <a14:useLocalDpi xmlns:a14="http://schemas.microsoft.com/office/drawing/2010/main" val="0"/>
              </a:ext>
            </a:extLst>
          </a:blip>
          <a:srcRect t="14291" b="3623"/>
          <a:stretch/>
        </p:blipFill>
        <p:spPr bwMode="auto">
          <a:xfrm>
            <a:off x="558909" y="1447800"/>
            <a:ext cx="8026183" cy="494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60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 Median price. Procedures with a missing site of service or nonhospital outpatient site were excluded. Spending includes insurer and enrollee payments for both the facility and professional portion of the covered medical service, on all claim lines for the same patient on the same date with the same CPT procedure code. Commercial FFS spending does not include capitated payments. Non-hospital setting includes office, independent lab, urgent care, ambulatory surgical center, independent clinic, FQHC, public health clinic, walk-in retail health clinic, or rural health clinic (see Technical Appendix). </a:t>
            </a:r>
            <a:endParaRPr lang="en-US" dirty="0" smtClean="0"/>
          </a:p>
          <a:p>
            <a:r>
              <a:rPr lang="en-US" dirty="0" smtClean="0"/>
              <a:t>Source</a:t>
            </a:r>
            <a:r>
              <a:rPr lang="en-US" dirty="0"/>
              <a:t>: HPC analysis of the Massachusetts All-Payer Claims Database, 2011-2013</a:t>
            </a:r>
          </a:p>
        </p:txBody>
      </p:sp>
      <p:sp>
        <p:nvSpPr>
          <p:cNvPr id="3" name="Title 2"/>
          <p:cNvSpPr>
            <a:spLocks noGrp="1"/>
          </p:cNvSpPr>
          <p:nvPr>
            <p:ph type="ctrTitle"/>
          </p:nvPr>
        </p:nvSpPr>
        <p:spPr/>
        <p:txBody>
          <a:bodyPr/>
          <a:lstStyle/>
          <a:p>
            <a:r>
              <a:rPr lang="en-US" sz="1700" dirty="0" smtClean="0"/>
              <a:t/>
            </a:r>
            <a:br>
              <a:rPr lang="en-US" sz="1700" dirty="0" smtClean="0"/>
            </a:br>
            <a:r>
              <a:rPr lang="en-US" sz="1700" dirty="0" smtClean="0"/>
              <a:t>Exhibit </a:t>
            </a:r>
            <a:r>
              <a:rPr lang="en-US" sz="1700" dirty="0"/>
              <a:t>5.5: Changes in site of care for chemotherapy administration and E&amp;M visits, 2011-2013</a:t>
            </a:r>
            <a:br>
              <a:rPr lang="en-US" sz="1700" dirty="0"/>
            </a:br>
            <a:endParaRPr lang="en-US" sz="1700" dirty="0"/>
          </a:p>
        </p:txBody>
      </p:sp>
      <p:sp>
        <p:nvSpPr>
          <p:cNvPr id="4" name="Text Placeholder 3"/>
          <p:cNvSpPr>
            <a:spLocks noGrp="1"/>
          </p:cNvSpPr>
          <p:nvPr>
            <p:ph type="body" sz="quarter" idx="11"/>
          </p:nvPr>
        </p:nvSpPr>
        <p:spPr/>
        <p:txBody>
          <a:bodyPr/>
          <a:lstStyle/>
          <a:p>
            <a:r>
              <a:rPr lang="en-US" dirty="0"/>
              <a:t>Percentage change in number of procedures per 1,000 member months</a:t>
            </a:r>
          </a:p>
        </p:txBody>
      </p:sp>
      <p:pic>
        <p:nvPicPr>
          <p:cNvPr id="608258" name="Picture 2" descr="\\HPC-FS-001\Shared\HPC ALL STAFF\Research and Cost Trends Team\2015 Research Topics\Exhibits and Deck\Exhibits\2 Trends in Spending and Care Delivery\PNG - For Report\2 - Outpatient Spending v3_outpt proc volume.png"/>
          <p:cNvPicPr>
            <a:picLocks noChangeAspect="1" noChangeArrowheads="1"/>
          </p:cNvPicPr>
          <p:nvPr/>
        </p:nvPicPr>
        <p:blipFill rotWithShape="1">
          <a:blip r:embed="rId2">
            <a:extLst>
              <a:ext uri="{28A0092B-C50C-407E-A947-70E740481C1C}">
                <a14:useLocalDpi xmlns:a14="http://schemas.microsoft.com/office/drawing/2010/main" val="0"/>
              </a:ext>
            </a:extLst>
          </a:blip>
          <a:srcRect t="14163" b="3635"/>
          <a:stretch/>
        </p:blipFill>
        <p:spPr bwMode="auto">
          <a:xfrm>
            <a:off x="533400" y="1371600"/>
            <a:ext cx="8131582" cy="501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724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Procedures with a missing site of service or non-hospital outpatient site were excluded. Spending includes insurer and enrollee payments for both the facility and professional portion of the covered medical service, on all claim lines for the same patient on the same date with the same procedure code. Commercial spending does not include capitated payments. See Technical Appendix </a:t>
            </a:r>
            <a:endParaRPr lang="en-US" dirty="0" smtClean="0"/>
          </a:p>
          <a:p>
            <a:r>
              <a:rPr lang="en-US" dirty="0" smtClean="0"/>
              <a:t>Source</a:t>
            </a:r>
            <a:r>
              <a:rPr lang="en-US" dirty="0"/>
              <a:t>: HPC analysis of Massachusetts All-Payer Claims Database, 2011-2013</a:t>
            </a:r>
          </a:p>
        </p:txBody>
      </p:sp>
      <p:sp>
        <p:nvSpPr>
          <p:cNvPr id="3" name="Title 2"/>
          <p:cNvSpPr>
            <a:spLocks noGrp="1"/>
          </p:cNvSpPr>
          <p:nvPr>
            <p:ph type="ctrTitle"/>
          </p:nvPr>
        </p:nvSpPr>
        <p:spPr/>
        <p:txBody>
          <a:bodyPr/>
          <a:lstStyle/>
          <a:p>
            <a:r>
              <a:rPr lang="en-US" sz="1700" dirty="0" smtClean="0"/>
              <a:t>Exhibit </a:t>
            </a:r>
            <a:r>
              <a:rPr lang="en-US" sz="1700" dirty="0"/>
              <a:t>5.6: Comparison of spending per procedure between hospital outpatient and non-hospital settings, 2013</a:t>
            </a:r>
          </a:p>
        </p:txBody>
      </p:sp>
      <p:pic>
        <p:nvPicPr>
          <p:cNvPr id="609282" name="Picture 2" descr="\\HPC-FS-001\Shared\HPC ALL STAFF\Research and Cost Trends Team\2015 Research Topics\Exhibits and Deck\Exhibits\2 Trends in Spending and Care Delivery\PNG - For Report\2 - Outpatient Spending v3_output sp by procedure.png"/>
          <p:cNvPicPr>
            <a:picLocks noChangeAspect="1" noChangeArrowheads="1"/>
          </p:cNvPicPr>
          <p:nvPr/>
        </p:nvPicPr>
        <p:blipFill rotWithShape="1">
          <a:blip r:embed="rId2">
            <a:extLst>
              <a:ext uri="{28A0092B-C50C-407E-A947-70E740481C1C}">
                <a14:useLocalDpi xmlns:a14="http://schemas.microsoft.com/office/drawing/2010/main" val="0"/>
              </a:ext>
            </a:extLst>
          </a:blip>
          <a:srcRect t="14076" b="4301"/>
          <a:stretch/>
        </p:blipFill>
        <p:spPr bwMode="auto">
          <a:xfrm>
            <a:off x="483285" y="1219200"/>
            <a:ext cx="8177430" cy="500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617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Cost-sharing amounts are approximate from 2005-2011. </a:t>
            </a:r>
            <a:endParaRPr lang="en-US" dirty="0" smtClean="0"/>
          </a:p>
          <a:p>
            <a:r>
              <a:rPr lang="en-US" dirty="0" smtClean="0"/>
              <a:t>Source</a:t>
            </a:r>
            <a:r>
              <a:rPr lang="en-US" dirty="0"/>
              <a:t>: American Community Survey (income), Agency for Healthcare Research and Quality (premiums) and Center for Healthcare Information and Analysis (cost-sharing)</a:t>
            </a:r>
          </a:p>
        </p:txBody>
      </p:sp>
      <p:sp>
        <p:nvSpPr>
          <p:cNvPr id="3" name="Title 2"/>
          <p:cNvSpPr>
            <a:spLocks noGrp="1"/>
          </p:cNvSpPr>
          <p:nvPr>
            <p:ph type="ctrTitle"/>
          </p:nvPr>
        </p:nvSpPr>
        <p:spPr/>
        <p:txBody>
          <a:bodyPr/>
          <a:lstStyle/>
          <a:p>
            <a:r>
              <a:rPr lang="en-US" dirty="0" smtClean="0"/>
              <a:t>Exhibit </a:t>
            </a:r>
            <a:r>
              <a:rPr lang="en-US" dirty="0"/>
              <a:t>1.1: Family premiums, cost-sharing, and family income in Massachusetts, 2005-2014</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 t="15138" b="4440"/>
          <a:stretch/>
        </p:blipFill>
        <p:spPr>
          <a:xfrm>
            <a:off x="475608" y="1295400"/>
            <a:ext cx="8192784" cy="4788956"/>
          </a:xfrm>
          <a:prstGeom prst="rect">
            <a:avLst/>
          </a:prstGeom>
        </p:spPr>
      </p:pic>
      <p:sp>
        <p:nvSpPr>
          <p:cNvPr id="7" name="TextBox 6"/>
          <p:cNvSpPr txBox="1"/>
          <p:nvPr/>
        </p:nvSpPr>
        <p:spPr>
          <a:xfrm>
            <a:off x="457200" y="1035729"/>
            <a:ext cx="2749471" cy="276999"/>
          </a:xfrm>
          <a:prstGeom prst="rect">
            <a:avLst/>
          </a:prstGeom>
          <a:noFill/>
        </p:spPr>
        <p:txBody>
          <a:bodyPr wrap="none" rtlCol="0">
            <a:spAutoFit/>
          </a:bodyPr>
          <a:lstStyle/>
          <a:p>
            <a:r>
              <a:rPr lang="en-US" sz="1200" i="1" dirty="0">
                <a:solidFill>
                  <a:schemeClr val="bg1">
                    <a:lumMod val="65000"/>
                  </a:schemeClr>
                </a:solidFill>
              </a:rPr>
              <a:t>Dollars are nominal in the year shown</a:t>
            </a:r>
          </a:p>
        </p:txBody>
      </p:sp>
    </p:spTree>
    <p:extLst>
      <p:ext uri="{BB962C8B-B14F-4D97-AF65-F5344CB8AC3E}">
        <p14:creationId xmlns:p14="http://schemas.microsoft.com/office/powerpoint/2010/main" val="135759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Tests in the hospital setting were only included if billed as an outpatient service. Providers are included if they performed at least 15 tests. </a:t>
            </a:r>
            <a:endParaRPr lang="en-US" dirty="0" smtClean="0"/>
          </a:p>
          <a:p>
            <a:r>
              <a:rPr lang="en-US" dirty="0" smtClean="0"/>
              <a:t>Source</a:t>
            </a:r>
            <a:r>
              <a:rPr lang="en-US" dirty="0"/>
              <a:t>: HPC analysis of Massachusetts All-Payer Claims Database, 2012</a:t>
            </a:r>
          </a:p>
        </p:txBody>
      </p:sp>
      <p:sp>
        <p:nvSpPr>
          <p:cNvPr id="3" name="Title 2"/>
          <p:cNvSpPr>
            <a:spLocks noGrp="1"/>
          </p:cNvSpPr>
          <p:nvPr>
            <p:ph type="ctrTitle"/>
          </p:nvPr>
        </p:nvSpPr>
        <p:spPr/>
        <p:txBody>
          <a:bodyPr/>
          <a:lstStyle/>
          <a:p>
            <a:r>
              <a:rPr lang="en-US" sz="1700" dirty="0" smtClean="0"/>
              <a:t/>
            </a:r>
            <a:br>
              <a:rPr lang="en-US" sz="1700" dirty="0" smtClean="0"/>
            </a:br>
            <a:r>
              <a:rPr lang="en-US" sz="1700" dirty="0" smtClean="0"/>
              <a:t>Exhibit </a:t>
            </a:r>
            <a:r>
              <a:rPr lang="en-US" sz="1700" dirty="0"/>
              <a:t>5.7: Prices for common lab tests by setting, 2012</a:t>
            </a:r>
            <a:br>
              <a:rPr lang="en-US" sz="1700" dirty="0"/>
            </a:br>
            <a:endParaRPr lang="en-US" sz="1700" dirty="0"/>
          </a:p>
        </p:txBody>
      </p:sp>
      <p:pic>
        <p:nvPicPr>
          <p:cNvPr id="610306" name="Picture 2" descr="\\HPC-FS-001\Shared\HPC ALL STAFF\Research and Cost Trends Team\2015 Research Topics\Exhibits and Deck\Exhibits\2 Trends in Spending and Care Delivery\PNG - For Report\2 - Outpatient Spending v3_lab sp by test.png"/>
          <p:cNvPicPr>
            <a:picLocks noChangeAspect="1" noChangeArrowheads="1"/>
          </p:cNvPicPr>
          <p:nvPr/>
        </p:nvPicPr>
        <p:blipFill rotWithShape="1">
          <a:blip r:embed="rId2">
            <a:extLst>
              <a:ext uri="{28A0092B-C50C-407E-A947-70E740481C1C}">
                <a14:useLocalDpi xmlns:a14="http://schemas.microsoft.com/office/drawing/2010/main" val="0"/>
              </a:ext>
            </a:extLst>
          </a:blip>
          <a:srcRect t="10455"/>
          <a:stretch/>
        </p:blipFill>
        <p:spPr bwMode="auto">
          <a:xfrm>
            <a:off x="493627" y="990600"/>
            <a:ext cx="8156747" cy="547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178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This chart is limited to the 15 hospitals with the greatest number of normal deliveries paid by commercial payers in 2014.  Both vaginal and C-section deliveries are included.  “D” indicates that the hospital declined to voluntarily submit rates.  C-section rate is the nulliparous term singleton vertex (NTSV) C-section rate.  </a:t>
            </a:r>
          </a:p>
          <a:p>
            <a:r>
              <a:rPr lang="en-US" dirty="0" smtClean="0"/>
              <a:t>Source</a:t>
            </a:r>
            <a:r>
              <a:rPr lang="en-US" dirty="0"/>
              <a:t>: HPC analysis of the Massachusetts All-Payer Claims Database, 2011-2012, HPC analysis of Center for Health Information and Analysis Hospital Inpatient Discharge Database, 2014; Leapfrog Group</a:t>
            </a:r>
          </a:p>
        </p:txBody>
      </p:sp>
      <p:sp>
        <p:nvSpPr>
          <p:cNvPr id="3" name="Title 2"/>
          <p:cNvSpPr>
            <a:spLocks noGrp="1"/>
          </p:cNvSpPr>
          <p:nvPr>
            <p:ph type="ctrTitle"/>
          </p:nvPr>
        </p:nvSpPr>
        <p:spPr/>
        <p:txBody>
          <a:bodyPr/>
          <a:lstStyle/>
          <a:p>
            <a:r>
              <a:rPr lang="en-US" sz="1700" dirty="0" smtClean="0"/>
              <a:t/>
            </a:r>
            <a:br>
              <a:rPr lang="en-US" sz="1700" dirty="0" smtClean="0"/>
            </a:br>
            <a:r>
              <a:rPr lang="en-US" sz="1700" dirty="0" smtClean="0"/>
              <a:t>Exhibit </a:t>
            </a:r>
            <a:r>
              <a:rPr lang="en-US" sz="1700" dirty="0"/>
              <a:t>7.1: Average spending for normal deliveries by hospital, selected hospitals, 2011-2012</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sp>
        <p:nvSpPr>
          <p:cNvPr id="4" name="Text Placeholder 3"/>
          <p:cNvSpPr>
            <a:spLocks noGrp="1"/>
          </p:cNvSpPr>
          <p:nvPr>
            <p:ph type="body" sz="quarter" idx="11"/>
          </p:nvPr>
        </p:nvSpPr>
        <p:spPr>
          <a:xfrm>
            <a:off x="457199" y="952500"/>
            <a:ext cx="8229600" cy="533400"/>
          </a:xfrm>
        </p:spPr>
        <p:txBody>
          <a:bodyPr/>
          <a:lstStyle/>
          <a:p>
            <a:r>
              <a:rPr lang="en-US" dirty="0" smtClean="0"/>
              <a:t>Spending per episode, “thousands of dollars”</a:t>
            </a:r>
            <a:endParaRPr lang="en-US" dirty="0"/>
          </a:p>
        </p:txBody>
      </p:sp>
      <p:pic>
        <p:nvPicPr>
          <p:cNvPr id="590850" name="Picture 2" descr="\\HPC-FS-001\Shared\HPC ALL STAFF\Research and Cost Trends Team\2015 Research Topics\Exhibits and Deck\Exhibits\3 Opportunities to Increase Quality and Efficiency\PNG - For Report\3 - Maternity v2_Hospital Level Spending.png"/>
          <p:cNvPicPr>
            <a:picLocks noChangeAspect="1" noChangeArrowheads="1"/>
          </p:cNvPicPr>
          <p:nvPr/>
        </p:nvPicPr>
        <p:blipFill rotWithShape="1">
          <a:blip r:embed="rId3">
            <a:extLst>
              <a:ext uri="{28A0092B-C50C-407E-A947-70E740481C1C}">
                <a14:useLocalDpi xmlns:a14="http://schemas.microsoft.com/office/drawing/2010/main" val="0"/>
              </a:ext>
            </a:extLst>
          </a:blip>
          <a:srcRect t="14049" b="3516"/>
          <a:stretch/>
        </p:blipFill>
        <p:spPr bwMode="auto">
          <a:xfrm>
            <a:off x="457200" y="1219200"/>
            <a:ext cx="8229601" cy="508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748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5334000"/>
            <a:ext cx="2057400" cy="1439855"/>
          </a:xfrm>
        </p:spPr>
        <p:txBody>
          <a:bodyPr/>
          <a:lstStyle/>
          <a:p>
            <a:r>
              <a:rPr lang="en-US" sz="700" dirty="0" smtClean="0"/>
              <a:t>Note: “D” indicates that the hospital declined to voluntarily submit rates. “N/A” indicates that the hospital was not eligible to submit rates. Both vaginal and C-section deliveries are included in episode spending</a:t>
            </a:r>
            <a:r>
              <a:rPr lang="en-US" sz="700" dirty="0"/>
              <a:t>. C-section rate is the nulliparous term singleton vertex (NTSV) C-section rate.  </a:t>
            </a:r>
            <a:endParaRPr lang="en-US" sz="700" dirty="0" smtClean="0"/>
          </a:p>
          <a:p>
            <a:r>
              <a:rPr lang="en-US" sz="700" dirty="0" smtClean="0"/>
              <a:t>Source</a:t>
            </a:r>
            <a:r>
              <a:rPr lang="en-US" sz="700" dirty="0"/>
              <a:t>: </a:t>
            </a:r>
            <a:r>
              <a:rPr lang="en-US" sz="700" dirty="0"/>
              <a:t>HPC analysis of the Massachusetts All-Payer Claims Database, 2011-2012, HPC analysis of Center for Health Information and Analysis Hospital Inpatient Discharge Database, 2014; Leapfrog Group</a:t>
            </a:r>
          </a:p>
        </p:txBody>
      </p:sp>
      <p:sp>
        <p:nvSpPr>
          <p:cNvPr id="3" name="Title 2"/>
          <p:cNvSpPr>
            <a:spLocks noGrp="1"/>
          </p:cNvSpPr>
          <p:nvPr>
            <p:ph type="ctrTitle"/>
          </p:nvPr>
        </p:nvSpPr>
        <p:spPr/>
        <p:txBody>
          <a:bodyPr/>
          <a:lstStyle/>
          <a:p>
            <a:r>
              <a:rPr lang="en-US" sz="1700" dirty="0" smtClean="0"/>
              <a:t/>
            </a:r>
            <a:br>
              <a:rPr lang="en-US" sz="1700" dirty="0" smtClean="0"/>
            </a:br>
            <a:r>
              <a:rPr lang="en-US" sz="1700" dirty="0" smtClean="0"/>
              <a:t>Exhibit </a:t>
            </a:r>
            <a:r>
              <a:rPr lang="en-US" sz="1700" dirty="0"/>
              <a:t>7.2: Average spending for normal deliveries by hospital, all hospitals, 2011-2012</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590850" name="Picture 2" descr="\\HPC-FS-001\Shared\HPC ALL STAFF\Research and Cost Trends Team\2015 Research Topics\Exhibits and Deck\Exhibits\Tables\PNG\Exhibit 7.2 Cost Trends Report Tables part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39" t="4309" r="9539" b="13872"/>
          <a:stretch/>
        </p:blipFill>
        <p:spPr bwMode="auto">
          <a:xfrm>
            <a:off x="2237979" y="954009"/>
            <a:ext cx="4668042" cy="588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620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Exhibit </a:t>
            </a:r>
            <a:r>
              <a:rPr lang="en-US" dirty="0"/>
              <a:t>7.2: Average spending for normal deliveries by hospital, all hospitals, </a:t>
            </a:r>
            <a:r>
              <a:rPr lang="en-US" dirty="0" smtClean="0"/>
              <a:t>2011-2012 (continued)</a:t>
            </a:r>
            <a:endParaRPr lang="en-US" dirty="0"/>
          </a:p>
        </p:txBody>
      </p:sp>
      <p:sp>
        <p:nvSpPr>
          <p:cNvPr id="6" name="Text Placeholder 1"/>
          <p:cNvSpPr>
            <a:spLocks noGrp="1"/>
          </p:cNvSpPr>
          <p:nvPr>
            <p:ph type="body" sz="quarter" idx="10"/>
          </p:nvPr>
        </p:nvSpPr>
        <p:spPr>
          <a:xfrm>
            <a:off x="76200" y="6088055"/>
            <a:ext cx="1981201" cy="685800"/>
          </a:xfrm>
        </p:spPr>
        <p:txBody>
          <a:bodyPr/>
          <a:lstStyle/>
          <a:p>
            <a:r>
              <a:rPr lang="en-US" sz="700" dirty="0"/>
              <a:t>Note: “D” indicates that the hospital declined to voluntarily submit rates. “N/A” indicates that the hospital was not eligible to submit rates. Both vaginal and C-section deliveries are included in episode spending. C-section rate is the nulliparous term singleton vertex (NTSV) C-section rate.  </a:t>
            </a:r>
          </a:p>
          <a:p>
            <a:r>
              <a:rPr lang="en-US" sz="700" dirty="0"/>
              <a:t>Source: HPC analysis of the Massachusetts All-Payer Claims Database, 2011-2012, HPC analysis of Center for Health Information and Analysis Hospital Inpatient Discharge Database, 2014; Leapfrog Group</a:t>
            </a:r>
            <a:endParaRPr lang="en-US" sz="700" dirty="0"/>
          </a:p>
        </p:txBody>
      </p:sp>
      <p:pic>
        <p:nvPicPr>
          <p:cNvPr id="591874" name="Picture 2" descr="\\HPC-FS-001\Shared\HPC ALL STAFF\Research and Cost Trends Team\2015 Research Topics\Exhibits and Deck\Exhibits\Tables\PNG\Exhibit 7.2 Cost Trends Report Tables part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80" t="4468" r="9395" b="19801"/>
          <a:stretch/>
        </p:blipFill>
        <p:spPr bwMode="auto">
          <a:xfrm>
            <a:off x="2171700" y="957203"/>
            <a:ext cx="4800600" cy="589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039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Both vaginal and C-section deliveries are included in episode spending. </a:t>
            </a:r>
            <a:endParaRPr lang="en-US" dirty="0" smtClean="0"/>
          </a:p>
          <a:p>
            <a:r>
              <a:rPr lang="en-US" dirty="0" smtClean="0"/>
              <a:t>Source: HPC analysis of the Massachusetts All-Payer Claims Database, 2011-2012</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7.3: Average spending for normal deliveries by hospital type, all hospitals, 2011-2012</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sp>
        <p:nvSpPr>
          <p:cNvPr id="4" name="Text Placeholder 3"/>
          <p:cNvSpPr>
            <a:spLocks noGrp="1"/>
          </p:cNvSpPr>
          <p:nvPr>
            <p:ph type="body" sz="quarter" idx="11"/>
          </p:nvPr>
        </p:nvSpPr>
        <p:spPr/>
        <p:txBody>
          <a:bodyPr/>
          <a:lstStyle/>
          <a:p>
            <a:r>
              <a:rPr lang="en-US" dirty="0" smtClean="0"/>
              <a:t>Spending per episode, dollars</a:t>
            </a:r>
            <a:endParaRPr lang="en-US" dirty="0"/>
          </a:p>
        </p:txBody>
      </p:sp>
      <p:pic>
        <p:nvPicPr>
          <p:cNvPr id="615426" name="Picture 2" descr="\\HPC-FS-001\Shared\HPC ALL STAFF\Research and Cost Trends Team\2015 Research Topics\Exhibits and Deck\Exhibits\3 Opportunities to Increase Quality and Efficiency\PNG - For Report\3 - Maternity v2_hospital spending box.png"/>
          <p:cNvPicPr>
            <a:picLocks noChangeAspect="1" noChangeArrowheads="1"/>
          </p:cNvPicPr>
          <p:nvPr/>
        </p:nvPicPr>
        <p:blipFill rotWithShape="1">
          <a:blip r:embed="rId2">
            <a:extLst>
              <a:ext uri="{28A0092B-C50C-407E-A947-70E740481C1C}">
                <a14:useLocalDpi xmlns:a14="http://schemas.microsoft.com/office/drawing/2010/main" val="0"/>
              </a:ext>
            </a:extLst>
          </a:blip>
          <a:srcRect t="14145" b="3768"/>
          <a:stretch/>
        </p:blipFill>
        <p:spPr bwMode="auto">
          <a:xfrm>
            <a:off x="573653" y="1371600"/>
            <a:ext cx="7996694" cy="492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22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Source: Kaiser Family Foundation analysis of American Hospital Association data, Centers for Medicare and Medicaid Services </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8.1: Hospital use in Massachusetts and the U.S., 2014</a:t>
            </a:r>
            <a:br>
              <a:rPr lang="en-US" dirty="0"/>
            </a:br>
            <a:endParaRPr lang="en-US" dirty="0"/>
          </a:p>
        </p:txBody>
      </p:sp>
      <p:pic>
        <p:nvPicPr>
          <p:cNvPr id="592898" name="Picture 2" descr="\\HPC-FS-001\Shared\HPC ALL STAFF\Research and Cost Trends Team\2015 Research Topics\Exhibits and Deck\Exhibits\Tables\PNG\Exhibit 8.1 Cost Trends Report Table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26" t="4624" r="9489" b="76560"/>
          <a:stretch/>
        </p:blipFill>
        <p:spPr bwMode="auto">
          <a:xfrm>
            <a:off x="356593" y="2164653"/>
            <a:ext cx="8430814" cy="252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17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Excludes Specialty and VA Hospitals. Penalty rates apply to Original Medicare payments for inpatient care. </a:t>
            </a:r>
            <a:endParaRPr lang="en-US" dirty="0" smtClean="0"/>
          </a:p>
          <a:p>
            <a:r>
              <a:rPr lang="en-US" dirty="0" smtClean="0"/>
              <a:t>Source</a:t>
            </a:r>
            <a:r>
              <a:rPr lang="en-US" dirty="0"/>
              <a:t>: Kaiser Family Foundation; analysis of Centers for Medicare and Medicaid Services data; Centers for Medicare and Medicaid Services </a:t>
            </a:r>
            <a:r>
              <a:rPr lang="en-US" dirty="0" smtClean="0"/>
              <a:t>data</a:t>
            </a:r>
            <a:endParaRPr lang="en-US" dirty="0"/>
          </a:p>
        </p:txBody>
      </p:sp>
      <p:sp>
        <p:nvSpPr>
          <p:cNvPr id="3" name="Title 2"/>
          <p:cNvSpPr>
            <a:spLocks noGrp="1"/>
          </p:cNvSpPr>
          <p:nvPr>
            <p:ph type="ctrTitle"/>
          </p:nvPr>
        </p:nvSpPr>
        <p:spPr>
          <a:xfrm>
            <a:off x="461838" y="152400"/>
            <a:ext cx="8229600" cy="685800"/>
          </a:xfrm>
        </p:spPr>
        <p:txBody>
          <a:bodyPr/>
          <a:lstStyle/>
          <a:p>
            <a:r>
              <a:rPr lang="en-US" dirty="0" smtClean="0"/>
              <a:t/>
            </a:r>
            <a:br>
              <a:rPr lang="en-US" dirty="0" smtClean="0"/>
            </a:br>
            <a:r>
              <a:rPr lang="en-US" dirty="0" smtClean="0"/>
              <a:t>Exhibit </a:t>
            </a:r>
            <a:r>
              <a:rPr lang="en-US" dirty="0"/>
              <a:t>8.2: Massachusetts hospitals penalized for readmissions and assessment rate, FY 2016</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617474" name="Picture 2" descr="\\HPC-FS-001\Shared\HPC ALL STAFF\Research and Cost Trends Team\2015 Research Topics\Exhibits and Deck\Exhibits\3 Opportunities to Increase Quality and Efficiency\PNG - For Report\3 - Avoidable hospital &amp; ED v2_readmissions.png"/>
          <p:cNvPicPr>
            <a:picLocks noChangeAspect="1" noChangeArrowheads="1"/>
          </p:cNvPicPr>
          <p:nvPr/>
        </p:nvPicPr>
        <p:blipFill rotWithShape="1">
          <a:blip r:embed="rId2">
            <a:extLst>
              <a:ext uri="{28A0092B-C50C-407E-A947-70E740481C1C}">
                <a14:useLocalDpi xmlns:a14="http://schemas.microsoft.com/office/drawing/2010/main" val="0"/>
              </a:ext>
            </a:extLst>
          </a:blip>
          <a:srcRect t="13913" b="3884"/>
          <a:stretch/>
        </p:blipFill>
        <p:spPr bwMode="auto">
          <a:xfrm>
            <a:off x="493312" y="1108544"/>
            <a:ext cx="815737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944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Income Quartiles range from $0 - $52K, 52K - 69K, 69K - 87K, and 87K+. </a:t>
            </a:r>
            <a:endParaRPr lang="en-US" dirty="0" smtClean="0"/>
          </a:p>
          <a:p>
            <a:r>
              <a:rPr lang="en-US" dirty="0" smtClean="0"/>
              <a:t>Source</a:t>
            </a:r>
            <a:r>
              <a:rPr lang="en-US" dirty="0"/>
              <a:t>: HPC analysis of Center for Health Information and Analysis Hospital Inpatient Discharge Database, </a:t>
            </a:r>
            <a:r>
              <a:rPr lang="en-US" dirty="0" smtClean="0"/>
              <a:t>2012-2014</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8.3: Chronic preventable hospital admissions by income quartile, 2012-2014</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sp>
        <p:nvSpPr>
          <p:cNvPr id="4" name="Text Placeholder 3"/>
          <p:cNvSpPr>
            <a:spLocks noGrp="1"/>
          </p:cNvSpPr>
          <p:nvPr>
            <p:ph type="body" sz="quarter" idx="11"/>
          </p:nvPr>
        </p:nvSpPr>
        <p:spPr/>
        <p:txBody>
          <a:bodyPr/>
          <a:lstStyle/>
          <a:p>
            <a:r>
              <a:rPr lang="en-US" dirty="0"/>
              <a:t>Age and sex adjusted hospitalizations per 100,000 residents</a:t>
            </a:r>
          </a:p>
        </p:txBody>
      </p:sp>
      <p:pic>
        <p:nvPicPr>
          <p:cNvPr id="618498" name="Picture 2" descr="\\HPC-FS-001\Shared\HPC ALL STAFF\Research and Cost Trends Team\2015 Research Topics\Exhibits and Deck\Exhibits\3 Opportunities to Increase Quality and Efficiency\PNG - For Report\3 - Avoidable hospital &amp; ED v2_asc.png"/>
          <p:cNvPicPr>
            <a:picLocks noChangeAspect="1" noChangeArrowheads="1"/>
          </p:cNvPicPr>
          <p:nvPr/>
        </p:nvPicPr>
        <p:blipFill rotWithShape="1">
          <a:blip r:embed="rId2">
            <a:extLst>
              <a:ext uri="{28A0092B-C50C-407E-A947-70E740481C1C}">
                <a14:useLocalDpi xmlns:a14="http://schemas.microsoft.com/office/drawing/2010/main" val="0"/>
              </a:ext>
            </a:extLst>
          </a:blip>
          <a:srcRect t="14145" b="3768"/>
          <a:stretch/>
        </p:blipFill>
        <p:spPr bwMode="auto">
          <a:xfrm>
            <a:off x="465929" y="1447800"/>
            <a:ext cx="8120465" cy="499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2553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Definition for avoidable ED visits based on NYU Billings Algorithm. </a:t>
            </a:r>
            <a:endParaRPr lang="en-US" dirty="0" smtClean="0"/>
          </a:p>
          <a:p>
            <a:r>
              <a:rPr lang="en-US" dirty="0" smtClean="0"/>
              <a:t>Source</a:t>
            </a:r>
            <a:r>
              <a:rPr lang="en-US" dirty="0"/>
              <a:t>: NYU Center for Health and Public Service Research; HPC analysis of Center for Health Information and Analysis Hospital Inpatient Discharge Database, </a:t>
            </a:r>
            <a:r>
              <a:rPr lang="en-US" dirty="0" smtClean="0"/>
              <a:t>FY2010-2014</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8.4: Emergency Department visits by type, 2010-2014</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619522" name="Picture 2" descr="\\HPC-FS-001\Shared\HPC ALL STAFF\Research and Cost Trends Team\2015 Research Topics\Exhibits and Deck\Exhibits\3 Opportunities to Increase Quality and Efficiency\PNG - For Report\3 - Avoidable hospital &amp; ED v2_ED total overtime.png"/>
          <p:cNvPicPr>
            <a:picLocks noChangeAspect="1" noChangeArrowheads="1"/>
          </p:cNvPicPr>
          <p:nvPr/>
        </p:nvPicPr>
        <p:blipFill rotWithShape="1">
          <a:blip r:embed="rId2">
            <a:extLst>
              <a:ext uri="{28A0092B-C50C-407E-A947-70E740481C1C}">
                <a14:useLocalDpi xmlns:a14="http://schemas.microsoft.com/office/drawing/2010/main" val="0"/>
              </a:ext>
            </a:extLst>
          </a:blip>
          <a:srcRect t="15016" b="3768"/>
          <a:stretch/>
        </p:blipFill>
        <p:spPr bwMode="auto">
          <a:xfrm>
            <a:off x="455696" y="1219200"/>
            <a:ext cx="8232609" cy="501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72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6096000"/>
            <a:ext cx="6934200" cy="685800"/>
          </a:xfrm>
        </p:spPr>
        <p:txBody>
          <a:bodyPr/>
          <a:lstStyle/>
          <a:p>
            <a:r>
              <a:rPr lang="en-US" dirty="0"/>
              <a:t>Note: Behavioral health includes mental health and substance use disorders. All conditions are based on primary diagnosis. All rates are adjusted for age and sex. </a:t>
            </a:r>
            <a:endParaRPr lang="en-US" dirty="0" smtClean="0"/>
          </a:p>
          <a:p>
            <a:r>
              <a:rPr lang="en-US" dirty="0" smtClean="0"/>
              <a:t>Source</a:t>
            </a:r>
            <a:r>
              <a:rPr lang="en-US" dirty="0"/>
              <a:t>: NYU Center for Health and Public Service Research HPC analysis of Center for Health Information and Analysis Hospital Inpatient Discharge Database, </a:t>
            </a:r>
            <a:r>
              <a:rPr lang="en-US" dirty="0" smtClean="0"/>
              <a:t>FY2010-2014</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8.5: Behavioral health-related emergency department visits per 1,000 residents, 2010 - 2014</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sp>
        <p:nvSpPr>
          <p:cNvPr id="4" name="Text Placeholder 3"/>
          <p:cNvSpPr>
            <a:spLocks noGrp="1"/>
          </p:cNvSpPr>
          <p:nvPr>
            <p:ph type="body" sz="quarter" idx="11"/>
          </p:nvPr>
        </p:nvSpPr>
        <p:spPr/>
        <p:txBody>
          <a:bodyPr/>
          <a:lstStyle/>
          <a:p>
            <a:r>
              <a:rPr lang="en-US" dirty="0"/>
              <a:t>Vertical bars show growth in visits </a:t>
            </a:r>
          </a:p>
        </p:txBody>
      </p:sp>
      <p:pic>
        <p:nvPicPr>
          <p:cNvPr id="620546" name="Picture 2" descr="\\HPC-FS-001\Shared\HPC ALL STAFF\Research and Cost Trends Team\2015 Research Topics\Exhibits and Deck\Exhibits\3 Opportunities to Increase Quality and Efficiency\PNG - For Report\3 - Avoidable hospital &amp; ED v1_ed bh region.png"/>
          <p:cNvPicPr>
            <a:picLocks noChangeAspect="1" noChangeArrowheads="1"/>
          </p:cNvPicPr>
          <p:nvPr/>
        </p:nvPicPr>
        <p:blipFill rotWithShape="1">
          <a:blip r:embed="rId2">
            <a:extLst>
              <a:ext uri="{28A0092B-C50C-407E-A947-70E740481C1C}">
                <a14:useLocalDpi xmlns:a14="http://schemas.microsoft.com/office/drawing/2010/main" val="0"/>
              </a:ext>
            </a:extLst>
          </a:blip>
          <a:srcRect t="14145" b="3884"/>
          <a:stretch/>
        </p:blipFill>
        <p:spPr bwMode="auto">
          <a:xfrm>
            <a:off x="495300" y="1219200"/>
            <a:ext cx="8153400" cy="501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17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U.S. data uses personal health expenditures (Centers for Medicare &amp; Medicaid Services) divided by the U.S. population. Massachusetts data uses personal health expenditures (Centers for Medicare &amp; Medicaid Services) through 2009, changes in total medical expenditures per member per year from the Center for Health Information and Analysis for 2010 and 2011, and changes in total health care expenditures per capita from the Center for Health Information and Analysis from 2012-2014. </a:t>
            </a:r>
            <a:endParaRPr lang="en-US" dirty="0" smtClean="0"/>
          </a:p>
          <a:p>
            <a:r>
              <a:rPr lang="en-US" dirty="0" smtClean="0"/>
              <a:t>Source</a:t>
            </a:r>
            <a:r>
              <a:rPr lang="en-US" dirty="0"/>
              <a:t>: Centers for Medicare and Medicaid Services; Center for Health Information and Analysis</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2.1: Annual growth in per-capita healthcare spending, Massachusetts and the U.S., 2002-2014</a:t>
            </a:r>
            <a:br>
              <a:rPr lang="en-US" dirty="0"/>
            </a:br>
            <a:endParaRPr lang="en-US" dirty="0"/>
          </a:p>
        </p:txBody>
      </p:sp>
      <p:pic>
        <p:nvPicPr>
          <p:cNvPr id="590850" name="Picture 2" descr="\\HPC-FS-001\Shared\HPC ALL STAFF\Research and Cost Trends Team\2015 Research Topics\Exhibits and Deck\Exhibits\2 Trends in Spending and Care Delivery\PNG - For Report\2 - Trends in Spending v3_ma_us_trend.png"/>
          <p:cNvPicPr>
            <a:picLocks noChangeAspect="1" noChangeArrowheads="1"/>
          </p:cNvPicPr>
          <p:nvPr/>
        </p:nvPicPr>
        <p:blipFill rotWithShape="1">
          <a:blip r:embed="rId2">
            <a:extLst>
              <a:ext uri="{28A0092B-C50C-407E-A947-70E740481C1C}">
                <a14:useLocalDpi xmlns:a14="http://schemas.microsoft.com/office/drawing/2010/main" val="0"/>
              </a:ext>
            </a:extLst>
          </a:blip>
          <a:srcRect t="14946" b="4754"/>
          <a:stretch/>
        </p:blipFill>
        <p:spPr bwMode="auto">
          <a:xfrm>
            <a:off x="443691" y="1066800"/>
            <a:ext cx="822237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1428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Source: HPC analysis of Center for Health Information and Analysis Hospital Inpatient Discharge Database, </a:t>
            </a:r>
            <a:r>
              <a:rPr lang="en-US" dirty="0" smtClean="0"/>
              <a:t>FY2014</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8.6: Emergency Department visits by patient visit frequency, 2014 </a:t>
            </a:r>
            <a:br>
              <a:rPr lang="en-US" dirty="0"/>
            </a:br>
            <a:endParaRPr lang="en-US" dirty="0"/>
          </a:p>
        </p:txBody>
      </p:sp>
      <p:sp>
        <p:nvSpPr>
          <p:cNvPr id="4" name="Text Placeholder 3"/>
          <p:cNvSpPr>
            <a:spLocks noGrp="1"/>
          </p:cNvSpPr>
          <p:nvPr>
            <p:ph type="body" sz="quarter" idx="11"/>
          </p:nvPr>
        </p:nvSpPr>
        <p:spPr/>
        <p:txBody>
          <a:bodyPr/>
          <a:lstStyle/>
          <a:p>
            <a:r>
              <a:rPr lang="en-US" dirty="0" smtClean="0"/>
              <a:t>Visits per year</a:t>
            </a:r>
            <a:endParaRPr lang="en-US" dirty="0"/>
          </a:p>
        </p:txBody>
      </p:sp>
      <p:pic>
        <p:nvPicPr>
          <p:cNvPr id="621570" name="Picture 2" descr="\\HPC-FS-001\Shared\HPC ALL STAFF\Research and Cost Trends Team\2015 Research Topics\Exhibits and Deck\Exhibits\3 Opportunities to Increase Quality and Efficiency\PNG - For Report\3 - Avoidable hospital &amp; ED v2_ED frequent.png"/>
          <p:cNvPicPr>
            <a:picLocks noChangeAspect="1" noChangeArrowheads="1"/>
          </p:cNvPicPr>
          <p:nvPr/>
        </p:nvPicPr>
        <p:blipFill rotWithShape="1">
          <a:blip r:embed="rId2">
            <a:extLst>
              <a:ext uri="{28A0092B-C50C-407E-A947-70E740481C1C}">
                <a14:useLocalDpi xmlns:a14="http://schemas.microsoft.com/office/drawing/2010/main" val="0"/>
              </a:ext>
            </a:extLst>
          </a:blip>
          <a:srcRect l="58" t="14261" b="3652"/>
          <a:stretch/>
        </p:blipFill>
        <p:spPr bwMode="auto">
          <a:xfrm>
            <a:off x="569517" y="1219200"/>
            <a:ext cx="8004967" cy="493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6789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Residents shown all live within 5 miles of an ED. Residents who do not live within 5 miles of an ED are excluded from </a:t>
            </a:r>
            <a:r>
              <a:rPr lang="en-US" dirty="0" smtClean="0"/>
              <a:t>Exhibit. </a:t>
            </a:r>
          </a:p>
          <a:p>
            <a:r>
              <a:rPr lang="en-US" dirty="0" smtClean="0"/>
              <a:t>Source</a:t>
            </a:r>
            <a:r>
              <a:rPr lang="en-US" dirty="0"/>
              <a:t>: HPC analysis of Center for Health Information and Analysis Hospital Inpatient Discharge Database FY2014; Massachusetts Department of Public Health </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8.7: Avoidable Emergency Department use by proximity to retail clinic or urgent-care sites, 2014</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sp>
        <p:nvSpPr>
          <p:cNvPr id="4" name="Text Placeholder 3"/>
          <p:cNvSpPr>
            <a:spLocks noGrp="1"/>
          </p:cNvSpPr>
          <p:nvPr>
            <p:ph type="body" sz="quarter" idx="11"/>
          </p:nvPr>
        </p:nvSpPr>
        <p:spPr/>
        <p:txBody>
          <a:bodyPr/>
          <a:lstStyle/>
          <a:p>
            <a:r>
              <a:rPr lang="en-US" dirty="0"/>
              <a:t>Number of avoidable ED visits per 1,000 residents</a:t>
            </a:r>
          </a:p>
        </p:txBody>
      </p:sp>
      <p:pic>
        <p:nvPicPr>
          <p:cNvPr id="622594" name="Picture 2" descr="\\HPC-FS-001\Shared\HPC ALL STAFF\Research and Cost Trends Team\2015 Research Topics\Exhibits and Deck\Exhibits\3 Opportunities to Increase Quality and Efficiency\PNG - For Report\3 - Avoidable hospital &amp; ED v2_ED urgent.png"/>
          <p:cNvPicPr>
            <a:picLocks noChangeAspect="1" noChangeArrowheads="1"/>
          </p:cNvPicPr>
          <p:nvPr/>
        </p:nvPicPr>
        <p:blipFill rotWithShape="1">
          <a:blip r:embed="rId2">
            <a:extLst>
              <a:ext uri="{28A0092B-C50C-407E-A947-70E740481C1C}">
                <a14:useLocalDpi xmlns:a14="http://schemas.microsoft.com/office/drawing/2010/main" val="0"/>
              </a:ext>
            </a:extLst>
          </a:blip>
          <a:srcRect t="14145" b="3768"/>
          <a:stretch/>
        </p:blipFill>
        <p:spPr bwMode="auto">
          <a:xfrm>
            <a:off x="479398" y="1056759"/>
            <a:ext cx="8185205" cy="503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3084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Massachusetts is divided into 158 regions called Primary Care Service Areas (PCSAs). These areas were developed by researchers associated with the Dartmouth Atlas of Health Care and represent a geographic approximation of patients’ travel patterns to obtain to primary care services. According to common practice, Nurse Practitioners and Physician Assistants weighted as equivalent to .75 relative to a physician. See Technical Appendix . </a:t>
            </a:r>
            <a:endParaRPr lang="en-US" dirty="0" smtClean="0"/>
          </a:p>
          <a:p>
            <a:r>
              <a:rPr lang="en-US" dirty="0" smtClean="0"/>
              <a:t>Source</a:t>
            </a:r>
            <a:r>
              <a:rPr lang="en-US" dirty="0"/>
              <a:t>: SK&amp;A Office Based Physician Database, September 30, 2015; Massachusetts Department of Public Health: Health Care Workforce Center</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9.1: Number of primary care providers per 10,000 Massachusetts residents, by primary care service area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sp>
        <p:nvSpPr>
          <p:cNvPr id="4" name="Text Placeholder 3"/>
          <p:cNvSpPr>
            <a:spLocks noGrp="1"/>
          </p:cNvSpPr>
          <p:nvPr>
            <p:ph type="body" sz="quarter" idx="11"/>
          </p:nvPr>
        </p:nvSpPr>
        <p:spPr/>
        <p:txBody>
          <a:bodyPr/>
          <a:lstStyle/>
          <a:p>
            <a:r>
              <a:rPr lang="en-US" dirty="0"/>
              <a:t>Full-time equivalent physicians, nurse practitioners and physician assistants</a:t>
            </a:r>
          </a:p>
        </p:txBody>
      </p:sp>
      <p:pic>
        <p:nvPicPr>
          <p:cNvPr id="595970" name="Picture 2" descr="C:\Users\jwolinsky\AppData\Local\Microsoft\Windows\Temporary Internet Files\Content.Outlook\D0RM6FIG\3 - Primary Care Access v1_pcps by pcsa.png"/>
          <p:cNvPicPr>
            <a:picLocks noChangeAspect="1" noChangeArrowheads="1"/>
          </p:cNvPicPr>
          <p:nvPr/>
        </p:nvPicPr>
        <p:blipFill rotWithShape="1">
          <a:blip r:embed="rId2">
            <a:extLst>
              <a:ext uri="{28A0092B-C50C-407E-A947-70E740481C1C}">
                <a14:useLocalDpi xmlns:a14="http://schemas.microsoft.com/office/drawing/2010/main" val="0"/>
              </a:ext>
            </a:extLst>
          </a:blip>
          <a:srcRect t="14142" b="3397"/>
          <a:stretch/>
        </p:blipFill>
        <p:spPr bwMode="auto">
          <a:xfrm>
            <a:off x="629284" y="1295400"/>
            <a:ext cx="788543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0923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States are defined primarily based on laws governing requirements surrounding physician collaboration and supervision. </a:t>
            </a:r>
            <a:endParaRPr lang="en-US" dirty="0" smtClean="0"/>
          </a:p>
          <a:p>
            <a:r>
              <a:rPr lang="en-US" dirty="0" smtClean="0"/>
              <a:t>Source</a:t>
            </a:r>
            <a:r>
              <a:rPr lang="en-US" dirty="0"/>
              <a:t>: American Association of Nurse Practitioners</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9.2: Nurse practitioner state practice environment, 2014</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624642" name="Picture 2" descr="\\HPC-FS-001\Shared\HPC ALL STAFF\Research and Cost Trends Team\2015 Research Topics\Exhibits and Deck\Exhibits\3 Opportunities to Increase Quality and Efficiency\PNG - For Report\3 - Primary Care Access v1_nps sop by state.png"/>
          <p:cNvPicPr>
            <a:picLocks noChangeAspect="1" noChangeArrowheads="1"/>
          </p:cNvPicPr>
          <p:nvPr/>
        </p:nvPicPr>
        <p:blipFill rotWithShape="1">
          <a:blip r:embed="rId2">
            <a:extLst>
              <a:ext uri="{28A0092B-C50C-407E-A947-70E740481C1C}">
                <a14:useLocalDpi xmlns:a14="http://schemas.microsoft.com/office/drawing/2010/main" val="0"/>
              </a:ext>
            </a:extLst>
          </a:blip>
          <a:srcRect t="14261" r="102" b="4000"/>
          <a:stretch/>
        </p:blipFill>
        <p:spPr bwMode="auto">
          <a:xfrm>
            <a:off x="563412" y="1143000"/>
            <a:ext cx="8017177" cy="491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023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Institutional includes Skilled Nursing Facility; Short-term hospital; Intermediate Care Facility (ICF); and Another Type of Facility. </a:t>
            </a:r>
            <a:endParaRPr lang="en-US" dirty="0" smtClean="0"/>
          </a:p>
          <a:p>
            <a:r>
              <a:rPr lang="en-US" dirty="0" smtClean="0"/>
              <a:t>Source</a:t>
            </a:r>
            <a:r>
              <a:rPr lang="en-US" dirty="0"/>
              <a:t>: HPC analysis of Healthcare Cost and Utilization Project (HCUPs) Massachusetts State Inpatient Database &amp; Nationwide Inpatient Sample Survey, </a:t>
            </a:r>
            <a:r>
              <a:rPr lang="en-US" dirty="0" smtClean="0"/>
              <a:t>2012</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10.1: Distribution of Massachusetts and U.S. discharge destination by payer, all DRGs, 2012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sp>
        <p:nvSpPr>
          <p:cNvPr id="4" name="Text Placeholder 3"/>
          <p:cNvSpPr>
            <a:spLocks noGrp="1"/>
          </p:cNvSpPr>
          <p:nvPr>
            <p:ph type="body" sz="quarter" idx="11"/>
          </p:nvPr>
        </p:nvSpPr>
        <p:spPr/>
        <p:txBody>
          <a:bodyPr/>
          <a:lstStyle/>
          <a:p>
            <a:r>
              <a:rPr lang="en-US" dirty="0"/>
              <a:t>Percentage of patients discharged to each category of care</a:t>
            </a:r>
          </a:p>
        </p:txBody>
      </p:sp>
      <p:pic>
        <p:nvPicPr>
          <p:cNvPr id="593922" name="Picture 2" descr="\\HPC-FS-001\Shared\HPC ALL STAFF\Research and Cost Trends Team\2015 Research Topics\Exhibits and Deck\Exhibits\Tables\PNG\Exhibit 10.1 Cost Trends Report Table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86" t="4310" r="9491" b="78457"/>
          <a:stretch/>
        </p:blipFill>
        <p:spPr bwMode="auto">
          <a:xfrm>
            <a:off x="557867" y="2324100"/>
            <a:ext cx="8028266"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401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Probabilities adjusted for changes in case mix over time. UMass is excluded due to coding irregularities in the database. Institutional includes skilled nursing facilities, inpatient rehabilitation facilities, and long-term care hospitals. </a:t>
            </a:r>
            <a:endParaRPr lang="en-US" dirty="0" smtClean="0"/>
          </a:p>
          <a:p>
            <a:r>
              <a:rPr lang="en-US" dirty="0"/>
              <a:t>Source: HPC analysis of Center for Health Information and Analysis Hospital Inpatient Discharge Database, 2014 and Massachusetts Health Data </a:t>
            </a:r>
            <a:r>
              <a:rPr lang="en-US" dirty="0" smtClean="0"/>
              <a:t>Consortium </a:t>
            </a:r>
            <a:r>
              <a:rPr lang="en-US" dirty="0"/>
              <a:t>I</a:t>
            </a:r>
            <a:r>
              <a:rPr lang="en-US" dirty="0" smtClean="0"/>
              <a:t>npatient </a:t>
            </a:r>
            <a:r>
              <a:rPr lang="en-US" dirty="0"/>
              <a:t>D</a:t>
            </a:r>
            <a:r>
              <a:rPr lang="en-US" dirty="0" smtClean="0"/>
              <a:t>ischarge </a:t>
            </a:r>
            <a:r>
              <a:rPr lang="en-US" dirty="0"/>
              <a:t>D</a:t>
            </a:r>
            <a:r>
              <a:rPr lang="en-US" dirty="0" smtClean="0"/>
              <a:t>atabase</a:t>
            </a:r>
            <a:r>
              <a:rPr lang="en-US" dirty="0"/>
              <a:t>, 2010-2013 </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10.2: Adjusted percentage of discharges to post-acute care, all DRGs, 2010-2014</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625666" name="Picture 2" descr="\\HPC-FS-001\Shared\HPC ALL STAFF\Research and Cost Trends Team\2015 Research Topics\Exhibits and Deck\Exhibits\3 Opportunities to Increase Quality and Efficiency\PNG - For Report\3 - Post-Acute Care v2_pr discharges 2014_all DRG.png"/>
          <p:cNvPicPr>
            <a:picLocks noChangeAspect="1" noChangeArrowheads="1"/>
          </p:cNvPicPr>
          <p:nvPr/>
        </p:nvPicPr>
        <p:blipFill rotWithShape="1">
          <a:blip r:embed="rId2">
            <a:extLst>
              <a:ext uri="{28A0092B-C50C-407E-A947-70E740481C1C}">
                <a14:useLocalDpi xmlns:a14="http://schemas.microsoft.com/office/drawing/2010/main" val="0"/>
              </a:ext>
            </a:extLst>
          </a:blip>
          <a:srcRect t="14261" r="608" b="3884"/>
          <a:stretch/>
        </p:blipFill>
        <p:spPr bwMode="auto">
          <a:xfrm>
            <a:off x="457200" y="1219200"/>
            <a:ext cx="8229600" cy="50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0230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Notes: Estimates include PAC utilization through December 31, starting within 60 days of an acute hospital discharge on or after January 1 of the calendar year. Spending includes insurer and enrollee payments for covered services. </a:t>
            </a:r>
            <a:endParaRPr lang="en-US" dirty="0" smtClean="0"/>
          </a:p>
          <a:p>
            <a:r>
              <a:rPr lang="en-US" dirty="0" smtClean="0"/>
              <a:t>Source</a:t>
            </a:r>
            <a:r>
              <a:rPr lang="en-US" dirty="0"/>
              <a:t>: HPC analysis of the Massachusetts All-Payer Claims </a:t>
            </a:r>
            <a:r>
              <a:rPr lang="en-US" dirty="0" smtClean="0"/>
              <a:t>Database, </a:t>
            </a:r>
            <a:r>
              <a:rPr lang="en-US" dirty="0"/>
              <a:t>2011 and 2013 </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10.3: Post-acute care spending for commercial and Medicare enrollees, 2011-2013</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626690" name="Picture 2" descr="\\HPC-FS-001\Shared\HPC ALL STAFF\Research and Cost Trends Team\2015 Research Topics\Exhibits and Deck\Exhibits\3 Opportunities to Increase Quality and Efficiency\PNG - For Report\3 - Post-Acute Care_PAC spending v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59" t="8801" r="9600" b="47484"/>
          <a:stretch/>
        </p:blipFill>
        <p:spPr bwMode="auto">
          <a:xfrm>
            <a:off x="962439" y="1118483"/>
            <a:ext cx="7219123" cy="499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3906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Institutional includes Skilled Nursing Facility; Short-term hospital; Intermediate Care Facility (ICF); Diagnosis-related group (DRG); and Another Type of Facility. </a:t>
            </a:r>
            <a:endParaRPr lang="en-US" dirty="0" smtClean="0"/>
          </a:p>
          <a:p>
            <a:r>
              <a:rPr lang="en-US" dirty="0" smtClean="0"/>
              <a:t>Source</a:t>
            </a:r>
            <a:r>
              <a:rPr lang="en-US" dirty="0"/>
              <a:t>: HPC analysis of Healthcare Cost and Utilization Project (HCUPs) Massachusetts State Inpatient Database &amp; Nationwide Inpatient Sample Survey, </a:t>
            </a:r>
            <a:r>
              <a:rPr lang="en-US" dirty="0" smtClean="0"/>
              <a:t>2012</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10.4: Discharge destination by payer following joint replacement (DRG 470), Massachusetts and the U.S., 2012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sp>
        <p:nvSpPr>
          <p:cNvPr id="4" name="Text Placeholder 3"/>
          <p:cNvSpPr>
            <a:spLocks noGrp="1"/>
          </p:cNvSpPr>
          <p:nvPr>
            <p:ph type="body" sz="quarter" idx="11"/>
          </p:nvPr>
        </p:nvSpPr>
        <p:spPr/>
        <p:txBody>
          <a:bodyPr/>
          <a:lstStyle/>
          <a:p>
            <a:r>
              <a:rPr lang="en-US" dirty="0"/>
              <a:t>Percentage of discharges to each post-acute care setting</a:t>
            </a:r>
          </a:p>
        </p:txBody>
      </p:sp>
      <p:pic>
        <p:nvPicPr>
          <p:cNvPr id="594946" name="Picture 2" descr="\\HPC-FS-001\Shared\HPC ALL STAFF\Research and Cost Trends Team\2015 Research Topics\Exhibits and Deck\Exhibits\Tables\PNG\Exhibit 10.4 Cost Trends Report Table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89" t="4462" r="9488" b="78779"/>
          <a:stretch/>
        </p:blipFill>
        <p:spPr bwMode="auto">
          <a:xfrm>
            <a:off x="381000" y="2307167"/>
            <a:ext cx="8382000" cy="224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6166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Probabilities for each hospital were calculated after adjusting for the following: age, sex, payer group, income, admission source of the patient, and length of stay. The agency’s sample included only adult patients who were discharged to routine care or some form of PAC. Specialty hospitals, except New England Baptist, were excluded from the display table and the average hospital rate. UMass is excluded due to coding irregularities in the database. Institutional includes skilled nursing facilities, inpatient rehabilitation facilities, and long-term care hospitals. DRG= diagnosis-related group; NE Baptist= New England Baptist; AMC= Academic Medical Center (see Technical Appendix). </a:t>
            </a:r>
            <a:endParaRPr lang="en-US" dirty="0" smtClean="0"/>
          </a:p>
          <a:p>
            <a:r>
              <a:rPr lang="en-US" dirty="0" smtClean="0"/>
              <a:t>Source</a:t>
            </a:r>
            <a:r>
              <a:rPr lang="en-US" dirty="0"/>
              <a:t>: HPC analysis of Center for Health Information and Analysis Hospital Inpatient Discharge Database, </a:t>
            </a:r>
            <a:r>
              <a:rPr lang="en-US" dirty="0" smtClean="0"/>
              <a:t>2014</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10.5: Percentage of discharges to institutional post-acute care following joint replacement (DRG 470), by hospital, 2014</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sp>
        <p:nvSpPr>
          <p:cNvPr id="4" name="Text Placeholder 3"/>
          <p:cNvSpPr>
            <a:spLocks noGrp="1"/>
          </p:cNvSpPr>
          <p:nvPr>
            <p:ph type="body" sz="quarter" idx="11"/>
          </p:nvPr>
        </p:nvSpPr>
        <p:spPr>
          <a:xfrm>
            <a:off x="457200" y="990600"/>
            <a:ext cx="8229600" cy="533400"/>
          </a:xfrm>
        </p:spPr>
        <p:txBody>
          <a:bodyPr/>
          <a:lstStyle/>
          <a:p>
            <a:r>
              <a:rPr lang="en-US" dirty="0"/>
              <a:t>Adjusted share of discharges to an institutional setting versus home health or routine care </a:t>
            </a:r>
          </a:p>
        </p:txBody>
      </p:sp>
      <p:pic>
        <p:nvPicPr>
          <p:cNvPr id="629762" name="Picture 2" descr="\\HPC-FS-001\Shared\HPC ALL STAFF\Research and Cost Trends Team\2015 Research Topics\Exhibits and Deck\Exhibits\3 Opportunities to Increase Quality and Efficiency\PNG - For Report\3 - Post-Acute Care v2_pr discharge inst.png"/>
          <p:cNvPicPr>
            <a:picLocks noChangeAspect="1" noChangeArrowheads="1"/>
          </p:cNvPicPr>
          <p:nvPr/>
        </p:nvPicPr>
        <p:blipFill rotWithShape="1">
          <a:blip r:embed="rId2">
            <a:extLst>
              <a:ext uri="{28A0092B-C50C-407E-A947-70E740481C1C}">
                <a14:useLocalDpi xmlns:a14="http://schemas.microsoft.com/office/drawing/2010/main" val="0"/>
              </a:ext>
            </a:extLst>
          </a:blip>
          <a:srcRect t="15755" b="3362"/>
          <a:stretch/>
        </p:blipFill>
        <p:spPr bwMode="auto">
          <a:xfrm>
            <a:off x="685800" y="1295401"/>
            <a:ext cx="7772401" cy="471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1913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UMass is excluded due to coding irregularities in the database. Institutional includes skilled nursing facilities, inpatient rehabilitation facilities, and long-term care hospitals. </a:t>
            </a:r>
            <a:endParaRPr lang="en-US" dirty="0" smtClean="0"/>
          </a:p>
          <a:p>
            <a:r>
              <a:rPr lang="en-US" dirty="0"/>
              <a:t>Source: HPC analysis of Center for Health Information and Analysis Hospital Inpatient Discharge Database, 2014 and Massachusetts </a:t>
            </a:r>
            <a:r>
              <a:rPr lang="en-US" dirty="0" smtClean="0"/>
              <a:t>Health </a:t>
            </a:r>
            <a:r>
              <a:rPr lang="en-US" dirty="0"/>
              <a:t>Data </a:t>
            </a:r>
            <a:r>
              <a:rPr lang="en-US" dirty="0" smtClean="0"/>
              <a:t>Consortium </a:t>
            </a:r>
            <a:r>
              <a:rPr lang="en-US" dirty="0"/>
              <a:t>I</a:t>
            </a:r>
            <a:r>
              <a:rPr lang="en-US" dirty="0" smtClean="0"/>
              <a:t>npatient </a:t>
            </a:r>
            <a:r>
              <a:rPr lang="en-US" dirty="0"/>
              <a:t>D</a:t>
            </a:r>
            <a:r>
              <a:rPr lang="en-US" dirty="0" smtClean="0"/>
              <a:t>ischarge </a:t>
            </a:r>
            <a:r>
              <a:rPr lang="en-US" dirty="0"/>
              <a:t>D</a:t>
            </a:r>
            <a:r>
              <a:rPr lang="en-US" dirty="0" smtClean="0"/>
              <a:t>atabase</a:t>
            </a:r>
            <a:r>
              <a:rPr lang="en-US" dirty="0"/>
              <a:t>, 2010-2013 </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10.6: Discharge destination of patients following joint replacement (DRG 470), 2010-2014</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sp>
        <p:nvSpPr>
          <p:cNvPr id="4" name="Text Placeholder 3"/>
          <p:cNvSpPr>
            <a:spLocks noGrp="1"/>
          </p:cNvSpPr>
          <p:nvPr>
            <p:ph type="body" sz="quarter" idx="11"/>
          </p:nvPr>
        </p:nvSpPr>
        <p:spPr/>
        <p:txBody>
          <a:bodyPr/>
          <a:lstStyle/>
          <a:p>
            <a:r>
              <a:rPr lang="en-US" dirty="0"/>
              <a:t>Percentage discharged to each setting</a:t>
            </a:r>
          </a:p>
        </p:txBody>
      </p:sp>
      <p:pic>
        <p:nvPicPr>
          <p:cNvPr id="630786" name="Picture 2" descr="\\HPC-FS-001\Shared\HPC ALL STAFF\Research and Cost Trends Team\2015 Research Topics\Exhibits and Deck\Exhibits\3 Opportunities to Increase Quality and Efficiency\PNG - For Report\3 - Post-Acute Care v2_pr discharges 2014_joint repl.png"/>
          <p:cNvPicPr>
            <a:picLocks noChangeAspect="1" noChangeArrowheads="1"/>
          </p:cNvPicPr>
          <p:nvPr/>
        </p:nvPicPr>
        <p:blipFill rotWithShape="1">
          <a:blip r:embed="rId2">
            <a:extLst>
              <a:ext uri="{28A0092B-C50C-407E-A947-70E740481C1C}">
                <a14:useLocalDpi xmlns:a14="http://schemas.microsoft.com/office/drawing/2010/main" val="0"/>
              </a:ext>
            </a:extLst>
          </a:blip>
          <a:srcRect t="14145" b="3884"/>
          <a:stretch/>
        </p:blipFill>
        <p:spPr bwMode="auto">
          <a:xfrm>
            <a:off x="457200" y="1112785"/>
            <a:ext cx="8229600" cy="505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977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Source: Center for Health Information and Analysis</a:t>
            </a:r>
          </a:p>
        </p:txBody>
      </p:sp>
      <p:sp>
        <p:nvSpPr>
          <p:cNvPr id="3" name="Title 2"/>
          <p:cNvSpPr>
            <a:spLocks noGrp="1"/>
          </p:cNvSpPr>
          <p:nvPr>
            <p:ph type="ctrTitle"/>
          </p:nvPr>
        </p:nvSpPr>
        <p:spPr/>
        <p:txBody>
          <a:bodyPr/>
          <a:lstStyle/>
          <a:p>
            <a:r>
              <a:rPr lang="en-US" dirty="0"/>
              <a:t/>
            </a:r>
            <a:br>
              <a:rPr lang="en-US" dirty="0"/>
            </a:br>
            <a:r>
              <a:rPr lang="en-US" dirty="0" smtClean="0"/>
              <a:t>Exhibit </a:t>
            </a:r>
            <a:r>
              <a:rPr lang="en-US" dirty="0"/>
              <a:t>2.2: Massachusetts healthcare spending, by payer type, 2013 and 2014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sp>
        <p:nvSpPr>
          <p:cNvPr id="4" name="Text Placeholder 3"/>
          <p:cNvSpPr>
            <a:spLocks noGrp="1"/>
          </p:cNvSpPr>
          <p:nvPr>
            <p:ph type="body" sz="quarter" idx="11"/>
          </p:nvPr>
        </p:nvSpPr>
        <p:spPr/>
        <p:txBody>
          <a:bodyPr/>
          <a:lstStyle/>
          <a:p>
            <a:r>
              <a:rPr lang="en-US" dirty="0" smtClean="0">
                <a:solidFill>
                  <a:schemeClr val="bg1">
                    <a:lumMod val="65000"/>
                  </a:schemeClr>
                </a:solidFill>
              </a:rPr>
              <a:t>Spending in billions of dollars</a:t>
            </a:r>
          </a:p>
          <a:p>
            <a:endParaRPr lang="en-US" dirty="0"/>
          </a:p>
        </p:txBody>
      </p:sp>
      <p:pic>
        <p:nvPicPr>
          <p:cNvPr id="591874" name="Picture 2" descr="\\HPC-FS-001\Shared\HPC ALL STAFF\Research and Cost Trends Team\2015 Research Topics\Exhibits and Deck\Exhibits\2 Trends in Spending and Care Delivery\PNG - For Report\2 - Trends in Spending v3_ma_2013_14_sp.png"/>
          <p:cNvPicPr>
            <a:picLocks noChangeAspect="1" noChangeArrowheads="1"/>
          </p:cNvPicPr>
          <p:nvPr/>
        </p:nvPicPr>
        <p:blipFill rotWithShape="1">
          <a:blip r:embed="rId2">
            <a:extLst>
              <a:ext uri="{28A0092B-C50C-407E-A947-70E740481C1C}">
                <a14:useLocalDpi xmlns:a14="http://schemas.microsoft.com/office/drawing/2010/main" val="0"/>
              </a:ext>
            </a:extLst>
          </a:blip>
          <a:srcRect t="14594" b="3608"/>
          <a:stretch/>
        </p:blipFill>
        <p:spPr bwMode="auto">
          <a:xfrm>
            <a:off x="355878" y="1447800"/>
            <a:ext cx="8291285" cy="5086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1829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Hospitals ranked by rate of institutional PAC use in 2010. Hospitals with fewer than 15 joint replacement discharges in 2010 were excluded. Probabilities for each hospital were calculated after adjusting for the following: age, sex, payer group, income, admission source of the patient, and length of stay. The agency’s sample included only adult patients who were discharged to routine care or some form of PAC. Specialty hospitals, except New England Baptist, were excluded. UMass is excluded due to coding irregularities in the database. Institutional includes skilled nursing facilities, inpatient rehabilitation facilities, and long-term care hospitals. DRG= diagnosis-related group; (see Technical Appendix). </a:t>
            </a:r>
            <a:endParaRPr lang="en-US" dirty="0" smtClean="0"/>
          </a:p>
          <a:p>
            <a:r>
              <a:rPr lang="en-US" dirty="0"/>
              <a:t>Source: HPC analysis of Center for Health Information and Analysis Hospital Inpatient Discharge Database, 2014 and Massachusetts Health Data </a:t>
            </a:r>
            <a:r>
              <a:rPr lang="en-US" dirty="0" smtClean="0"/>
              <a:t>Consortium </a:t>
            </a:r>
            <a:r>
              <a:rPr lang="en-US" dirty="0"/>
              <a:t>I</a:t>
            </a:r>
            <a:r>
              <a:rPr lang="en-US" dirty="0" smtClean="0"/>
              <a:t>npatient </a:t>
            </a:r>
            <a:r>
              <a:rPr lang="en-US" dirty="0"/>
              <a:t>D</a:t>
            </a:r>
            <a:r>
              <a:rPr lang="en-US" dirty="0" smtClean="0"/>
              <a:t>ischarge </a:t>
            </a:r>
            <a:r>
              <a:rPr lang="en-US" dirty="0"/>
              <a:t>D</a:t>
            </a:r>
            <a:r>
              <a:rPr lang="en-US" dirty="0" smtClean="0"/>
              <a:t>atabase</a:t>
            </a:r>
            <a:r>
              <a:rPr lang="en-US" dirty="0"/>
              <a:t>, 2010-2013 </a:t>
            </a:r>
            <a:endParaRPr lang="en-US" dirty="0"/>
          </a:p>
        </p:txBody>
      </p:sp>
      <p:sp>
        <p:nvSpPr>
          <p:cNvPr id="3" name="Title 2"/>
          <p:cNvSpPr>
            <a:spLocks noGrp="1"/>
          </p:cNvSpPr>
          <p:nvPr>
            <p:ph type="ctrTitle"/>
          </p:nvPr>
        </p:nvSpPr>
        <p:spPr/>
        <p:txBody>
          <a:bodyPr/>
          <a:lstStyle/>
          <a:p>
            <a:r>
              <a:rPr lang="en-US" dirty="0" smtClean="0"/>
              <a:t>Exhibit </a:t>
            </a:r>
            <a:r>
              <a:rPr lang="en-US" dirty="0"/>
              <a:t>10.7: Change in percentage of discharges to institutional post-acute care following joint replacement (DRG 470), by hospital, from 2010 to 2014</a:t>
            </a:r>
          </a:p>
        </p:txBody>
      </p:sp>
      <p:sp>
        <p:nvSpPr>
          <p:cNvPr id="4" name="Text Placeholder 3"/>
          <p:cNvSpPr>
            <a:spLocks noGrp="1"/>
          </p:cNvSpPr>
          <p:nvPr>
            <p:ph type="body" sz="quarter" idx="11"/>
          </p:nvPr>
        </p:nvSpPr>
        <p:spPr>
          <a:xfrm>
            <a:off x="457200" y="914400"/>
            <a:ext cx="8229600" cy="533400"/>
          </a:xfrm>
        </p:spPr>
        <p:txBody>
          <a:bodyPr/>
          <a:lstStyle/>
          <a:p>
            <a:r>
              <a:rPr lang="en-US" dirty="0"/>
              <a:t>Percentage point change</a:t>
            </a:r>
          </a:p>
        </p:txBody>
      </p:sp>
      <p:pic>
        <p:nvPicPr>
          <p:cNvPr id="631810" name="Picture 2" descr="\\HPC-FS-001\Shared\HPC ALL STAFF\Research and Cost Trends Team\2015 Research Topics\Exhibits and Deck\Exhibits\3 Opportunities to Increase Quality and Efficiency\PNG - For Report\3 - Post-Acute Care v1_change joint 2010-2014.png"/>
          <p:cNvPicPr>
            <a:picLocks noChangeAspect="1" noChangeArrowheads="1"/>
          </p:cNvPicPr>
          <p:nvPr/>
        </p:nvPicPr>
        <p:blipFill rotWithShape="1">
          <a:blip r:embed="rId2">
            <a:extLst>
              <a:ext uri="{28A0092B-C50C-407E-A947-70E740481C1C}">
                <a14:useLocalDpi xmlns:a14="http://schemas.microsoft.com/office/drawing/2010/main" val="0"/>
              </a:ext>
            </a:extLst>
          </a:blip>
          <a:srcRect l="-695" t="14145" r="-1" b="3768"/>
          <a:stretch/>
        </p:blipFill>
        <p:spPr bwMode="auto">
          <a:xfrm>
            <a:off x="660775" y="1143000"/>
            <a:ext cx="7822451" cy="478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3044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The agency’s sample included only adult patients who were discharged to routine care or some form of PAC. Specialty hospitals, except New England Baptist, were excluded. UMass is excluded due to coding irregularities in the database. Institutional includes skilled nursing facilities, inpatient rehabilitation facilities, and long-term care hospitals. </a:t>
            </a:r>
            <a:r>
              <a:rPr lang="en-US" dirty="0" smtClean="0"/>
              <a:t>DRG = </a:t>
            </a:r>
            <a:r>
              <a:rPr lang="en-US" dirty="0"/>
              <a:t>diagnosis-related group. </a:t>
            </a:r>
            <a:r>
              <a:rPr lang="en-US" dirty="0" smtClean="0"/>
              <a:t>AMC = academic medical center. NE Bap = New England Baptist. (See </a:t>
            </a:r>
            <a:r>
              <a:rPr lang="en-US" dirty="0"/>
              <a:t>Technical Appendix). </a:t>
            </a:r>
            <a:endParaRPr lang="en-US" dirty="0" smtClean="0"/>
          </a:p>
          <a:p>
            <a:r>
              <a:rPr lang="en-US" dirty="0"/>
              <a:t>Source: HPC analysis of Center for Health Information and Analysis Hospital Inpatient Discharge Database, 2014 and Massachusetts Health Data </a:t>
            </a:r>
            <a:r>
              <a:rPr lang="en-US" smtClean="0"/>
              <a:t>Consortium </a:t>
            </a:r>
            <a:r>
              <a:rPr lang="en-US"/>
              <a:t>I</a:t>
            </a:r>
            <a:r>
              <a:rPr lang="en-US" smtClean="0"/>
              <a:t>npatient </a:t>
            </a:r>
            <a:r>
              <a:rPr lang="en-US"/>
              <a:t>D</a:t>
            </a:r>
            <a:r>
              <a:rPr lang="en-US" smtClean="0"/>
              <a:t>ischarge </a:t>
            </a:r>
            <a:r>
              <a:rPr lang="en-US" dirty="0"/>
              <a:t>D</a:t>
            </a:r>
            <a:r>
              <a:rPr lang="en-US" smtClean="0"/>
              <a:t>atabase</a:t>
            </a:r>
            <a:r>
              <a:rPr lang="en-US" dirty="0"/>
              <a:t>, 2010-2013</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10.8: Percent of patients discharged to institutional post-acute care following joint replacement (DRG 470), by hospital type, 2010-2014</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632834" name="Picture 2" descr="\\HPC-FS-001\Shared\HPC ALL STAFF\Research and Cost Trends Team\2015 Research Topics\Exhibits and Deck\Exhibits\3 Opportunities to Increase Quality and Efficiency\PNG - For Report\3 - Post-Acute Care v2_pr jt inst.png"/>
          <p:cNvPicPr>
            <a:picLocks noChangeAspect="1" noChangeArrowheads="1"/>
          </p:cNvPicPr>
          <p:nvPr/>
        </p:nvPicPr>
        <p:blipFill rotWithShape="1">
          <a:blip r:embed="rId2">
            <a:extLst>
              <a:ext uri="{28A0092B-C50C-407E-A947-70E740481C1C}">
                <a14:useLocalDpi xmlns:a14="http://schemas.microsoft.com/office/drawing/2010/main" val="0"/>
              </a:ext>
            </a:extLst>
          </a:blip>
          <a:srcRect t="14261" b="3884"/>
          <a:stretch/>
        </p:blipFill>
        <p:spPr bwMode="auto">
          <a:xfrm>
            <a:off x="444680" y="1066800"/>
            <a:ext cx="8254640" cy="506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0079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DRG = diagnosis-related group. </a:t>
            </a:r>
            <a:endParaRPr lang="en-US" dirty="0" smtClean="0"/>
          </a:p>
          <a:p>
            <a:r>
              <a:rPr lang="en-US" dirty="0" smtClean="0"/>
              <a:t>Source</a:t>
            </a:r>
            <a:r>
              <a:rPr lang="en-US" dirty="0"/>
              <a:t>: HPC analysis of Massachusetts All-Payer Claims Database, 2011 and </a:t>
            </a:r>
            <a:r>
              <a:rPr lang="en-US" dirty="0" smtClean="0"/>
              <a:t>2013</a:t>
            </a:r>
            <a:endParaRPr lang="en-US" dirty="0"/>
          </a:p>
        </p:txBody>
      </p:sp>
      <p:sp>
        <p:nvSpPr>
          <p:cNvPr id="3" name="Title 2"/>
          <p:cNvSpPr>
            <a:spLocks noGrp="1"/>
          </p:cNvSpPr>
          <p:nvPr>
            <p:ph type="ctrTitle"/>
          </p:nvPr>
        </p:nvSpPr>
        <p:spPr/>
        <p:txBody>
          <a:bodyPr/>
          <a:lstStyle/>
          <a:p>
            <a:r>
              <a:rPr lang="en-US" dirty="0" smtClean="0"/>
              <a:t>Exhibit </a:t>
            </a:r>
            <a:r>
              <a:rPr lang="en-US" dirty="0"/>
              <a:t>10.9: Post-acute care spending following joint replacement (DRG 470), for commercial and Medicare enrollees, 2011-2013</a:t>
            </a:r>
          </a:p>
        </p:txBody>
      </p:sp>
      <p:pic>
        <p:nvPicPr>
          <p:cNvPr id="633858" name="Picture 2" descr="\\HPC-FS-001\Shared\HPC ALL STAFF\Research and Cost Trends Team\2015 Research Topics\Exhibits and Deck\Exhibits\3 Opportunities to Increase Quality and Efficiency\PNG - For Report\3 -Post-Acute Care_pr spending it v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62" t="8736" r="9799" b="47628"/>
          <a:stretch/>
        </p:blipFill>
        <p:spPr bwMode="auto">
          <a:xfrm>
            <a:off x="876300" y="1066800"/>
            <a:ext cx="7391400" cy="510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6063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Source: HPC analysis of Center for Health Information and Analysis Annual Report: Alternative Payment Methods Data Book; Centers for Medicare &amp; Medicaid Services, </a:t>
            </a:r>
            <a:r>
              <a:rPr lang="en-US" dirty="0" smtClean="0"/>
              <a:t>2012-2014</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11.1: APM coverage by payer type, 2012-2014</a:t>
            </a:r>
            <a:br>
              <a:rPr lang="en-US" dirty="0"/>
            </a:br>
            <a:endParaRPr lang="en-US" dirty="0"/>
          </a:p>
        </p:txBody>
      </p:sp>
      <p:pic>
        <p:nvPicPr>
          <p:cNvPr id="634882" name="Picture 2" descr="\\HPC-FS-001\Shared\HPC ALL STAFF\Research and Cost Trends Team\2015 Research Topics\Exhibits and Deck\Exhibits\4 Foundations for Transformation\PNG- For Report\4 - APMs v1_apm by payer type.png"/>
          <p:cNvPicPr>
            <a:picLocks noChangeAspect="1" noChangeArrowheads="1"/>
          </p:cNvPicPr>
          <p:nvPr/>
        </p:nvPicPr>
        <p:blipFill rotWithShape="1">
          <a:blip r:embed="rId2">
            <a:extLst>
              <a:ext uri="{28A0092B-C50C-407E-A947-70E740481C1C}">
                <a14:useLocalDpi xmlns:a14="http://schemas.microsoft.com/office/drawing/2010/main" val="0"/>
              </a:ext>
            </a:extLst>
          </a:blip>
          <a:srcRect t="14213" b="3816"/>
          <a:stretch/>
        </p:blipFill>
        <p:spPr bwMode="auto">
          <a:xfrm>
            <a:off x="452135" y="1066800"/>
            <a:ext cx="8239731" cy="506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9641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Source: HPC analysis of Center for Health Information and Analysis Annual Report: Alternative Payment Methods Data Book, </a:t>
            </a:r>
            <a:r>
              <a:rPr lang="en-US" dirty="0" smtClean="0"/>
              <a:t>2014</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11.2: APM coverage by HMO and PPO, commercial payers, 2014 </a:t>
            </a:r>
            <a:br>
              <a:rPr lang="en-US" dirty="0"/>
            </a:br>
            <a:endParaRPr lang="en-US" dirty="0"/>
          </a:p>
        </p:txBody>
      </p:sp>
      <p:pic>
        <p:nvPicPr>
          <p:cNvPr id="589826" name="Picture 2" descr="\\HPC-FS-001\Shared\HPC ALL STAFF\Research and Cost Trends Team\2015 Research Topics\Exhibits and Deck\Exhibits\4 Foundations for Transformation\PNG- For Report\4 - APMs v2_apm.png"/>
          <p:cNvPicPr>
            <a:picLocks noChangeAspect="1" noChangeArrowheads="1"/>
          </p:cNvPicPr>
          <p:nvPr/>
        </p:nvPicPr>
        <p:blipFill rotWithShape="1">
          <a:blip r:embed="rId2">
            <a:extLst>
              <a:ext uri="{28A0092B-C50C-407E-A947-70E740481C1C}">
                <a14:useLocalDpi xmlns:a14="http://schemas.microsoft.com/office/drawing/2010/main" val="0"/>
              </a:ext>
            </a:extLst>
          </a:blip>
          <a:srcRect l="3035" t="15323" r="2703" b="4677"/>
          <a:stretch/>
        </p:blipFill>
        <p:spPr bwMode="auto">
          <a:xfrm>
            <a:off x="262393" y="990600"/>
            <a:ext cx="8619214"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8147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12.1: A framework for demand-side incentives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pic>
        <p:nvPicPr>
          <p:cNvPr id="636930" name="Picture 2" descr="\\HPC-FS-001\Shared\HPC ALL STAFF\Research and Cost Trends Team\2015 Research Topics\Exhibits and Deck\Exhibits\4 Foundations for Transformation\PNG- For Report\4 - DSI v1_dsi diagram.png"/>
          <p:cNvPicPr>
            <a:picLocks noChangeAspect="1" noChangeArrowheads="1"/>
          </p:cNvPicPr>
          <p:nvPr/>
        </p:nvPicPr>
        <p:blipFill rotWithShape="1">
          <a:blip r:embed="rId2">
            <a:extLst>
              <a:ext uri="{28A0092B-C50C-407E-A947-70E740481C1C}">
                <a14:useLocalDpi xmlns:a14="http://schemas.microsoft.com/office/drawing/2010/main" val="0"/>
              </a:ext>
            </a:extLst>
          </a:blip>
          <a:srcRect t="14261" b="4000"/>
          <a:stretch/>
        </p:blipFill>
        <p:spPr bwMode="auto">
          <a:xfrm>
            <a:off x="421262" y="1143000"/>
            <a:ext cx="8301476" cy="508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278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Premiums include fully insured market only and are net of rebates and scaled to account for partial benefits. Market penetration percentages include both fully and self-insured </a:t>
            </a:r>
            <a:r>
              <a:rPr lang="en-US" dirty="0" smtClean="0"/>
              <a:t>markets. </a:t>
            </a:r>
          </a:p>
          <a:p>
            <a:r>
              <a:rPr lang="en-US" dirty="0" smtClean="0"/>
              <a:t>Source</a:t>
            </a:r>
            <a:r>
              <a:rPr lang="en-US" dirty="0"/>
              <a:t>: Center for Health Information and Analysis, 2015</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12.2: Tiered and high-deductible products in Massachusetts, 2012-2014</a:t>
            </a:r>
            <a:br>
              <a:rPr lang="en-US" dirty="0"/>
            </a:br>
            <a:endParaRPr lang="en-US" dirty="0"/>
          </a:p>
        </p:txBody>
      </p:sp>
      <p:pic>
        <p:nvPicPr>
          <p:cNvPr id="637954" name="Picture 2" descr="\\HPC-FS-001\Shared\HPC ALL STAFF\Research and Cost Trends Team\2015 Research Topics\Exhibits and Deck\Exhibits\4 Foundations for Transformation\PNG- For Report\4 - DSI v1_dsi combined.png"/>
          <p:cNvPicPr>
            <a:picLocks noChangeAspect="1" noChangeArrowheads="1"/>
          </p:cNvPicPr>
          <p:nvPr/>
        </p:nvPicPr>
        <p:blipFill rotWithShape="1">
          <a:blip r:embed="rId2">
            <a:extLst>
              <a:ext uri="{28A0092B-C50C-407E-A947-70E740481C1C}">
                <a14:useLocalDpi xmlns:a14="http://schemas.microsoft.com/office/drawing/2010/main" val="0"/>
              </a:ext>
            </a:extLst>
          </a:blip>
          <a:srcRect t="14145" b="4000"/>
          <a:stretch/>
        </p:blipFill>
        <p:spPr bwMode="auto">
          <a:xfrm>
            <a:off x="495300" y="1121001"/>
            <a:ext cx="8153400" cy="500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3678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Source: See next slide</a:t>
            </a:r>
            <a:endParaRPr lang="en-US" dirty="0"/>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13.1: Dashboard of key HPC system performance metrics</a:t>
            </a:r>
            <a:br>
              <a:rPr lang="en-US" dirty="0"/>
            </a:br>
            <a:endParaRPr lang="en-US" dirty="0"/>
          </a:p>
        </p:txBody>
      </p:sp>
      <p:pic>
        <p:nvPicPr>
          <p:cNvPr id="638978" name="Picture 2" descr="\\HPC-FS-001\Shared\HPC ALL STAFF\Research and Cost Trends Team\2015 Research Topics\Exhibits and Deck\Exhibits\5 Recommendations\PNG - For Report\5 - Recommendations v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04" t="8841" r="6121" b="34084"/>
          <a:stretch/>
        </p:blipFill>
        <p:spPr bwMode="auto">
          <a:xfrm>
            <a:off x="1228146" y="990600"/>
            <a:ext cx="6687709" cy="562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9835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4762830"/>
            <a:ext cx="7162800" cy="2018970"/>
          </a:xfrm>
        </p:spPr>
        <p:txBody>
          <a:bodyPr/>
          <a:lstStyle/>
          <a:p>
            <a:r>
              <a:rPr lang="en-US" dirty="0" smtClean="0"/>
              <a:t>Note: THCE = total health care expenditures; ED = Emergency Department; HMO = health maintenance organization; PPO = preferred provider organization; APM = alternative payment method; PCMH = patient-centered medical home. </a:t>
            </a:r>
          </a:p>
          <a:p>
            <a:r>
              <a:rPr lang="en-US" dirty="0" smtClean="0"/>
              <a:t>Source: Measure 1-MA: Centers for Health Information and Analysis Annual Report, 2015 Measure 1-US: Centers for Medicare and Medicaid Services National Health Expenditure Data, 2013-2014 Measures 2,2a: HPC analysis of Medical Expenditure Panel Survey data, 2012-2014 Measure 3: Commonwealth Fund Scorecard on State Health System Performance, 2015 Measure 4: Institute of Medicine analysis of CMS Medicare Geographic Variation Data Files, 2015 Measure 4a: Center for Health Information and Analysis Hospital-Wide Adult All-Payer Readmissions in Massachusetts: 2011-2013 (Report) Measures 5, 5a-MA: HPC analysis of Center for Health Information and Analysis Emergency Department Data Base , 2010-2014 Measures 5-US and MA comparison: Kaiser Family Foundation State Health Facts, accessed 2015 Measure 6-MA: HPC analysis of Center for Health Information and Analysis Hospital Discharge Database, 2013-2014 Measure 6-US and MA comparison: HPC analysis of HCUP Nationwide Inpatient Sample and State Inpatient Database, 2012 Measure 7: Commonwealth Fund Scorecard on State Health System Performance, 2015 Measure 8: HPC analysis of National Commission on Quality Assurance Clinician Directory and of American Association of Medical Colleges State Physician Workforce Database, 2014-2015 Measure 9: HPC analysis of Centers for Medicare and Medicaid Services ACO performance data , 2013-2014 Measure 10,11: HPC analysis of Center for Health Information and Analysis 2015 Annual Report: 2013-2014 Data Book Measure 12: MassHealth personal communication, 2014 and HPC analysis of Center of Health Information and Analysis 2015 Annual Report: 2013-2014 Data Book Measure 13: HPC analysis of Center for Health Information and Analysis 2015 Annual Report: 2013-2014 Data Book Measure 14: HPC analysis of Center for Health Information and Analysis Hospital Discharge Database , 2012-2014 Measure 15: HPC analysis of Center for Health Information and Analysis Relative Price Data Book, 2009-2014. </a:t>
            </a:r>
            <a:endParaRPr lang="en-US" dirty="0"/>
          </a:p>
        </p:txBody>
      </p:sp>
      <p:sp>
        <p:nvSpPr>
          <p:cNvPr id="3" name="Title 2"/>
          <p:cNvSpPr>
            <a:spLocks noGrp="1"/>
          </p:cNvSpPr>
          <p:nvPr>
            <p:ph type="ctrTitle"/>
          </p:nvPr>
        </p:nvSpPr>
        <p:spPr/>
        <p:txBody>
          <a:bodyPr/>
          <a:lstStyle/>
          <a:p>
            <a:r>
              <a:rPr lang="en-US" dirty="0" smtClean="0"/>
              <a:t>Exhibit </a:t>
            </a:r>
            <a:r>
              <a:rPr lang="en-US" dirty="0"/>
              <a:t>13.1: Dashboard of key HPC system performance </a:t>
            </a:r>
            <a:r>
              <a:rPr lang="en-US" dirty="0" smtClean="0"/>
              <a:t>metrics (continued)</a:t>
            </a:r>
            <a:endParaRPr lang="en-US" dirty="0"/>
          </a:p>
        </p:txBody>
      </p:sp>
      <p:pic>
        <p:nvPicPr>
          <p:cNvPr id="640002" name="Picture 2" descr="\\HPC-FS-001\Shared\HPC ALL STAFF\Research and Cost Trends Team\2015 Research Topics\Exhibits and Deck\Exhibits\5 Recommendations\PNG - For Report\5 - Recommendations v1.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14" t="8887" r="6011" b="53959"/>
          <a:stretch/>
        </p:blipFill>
        <p:spPr bwMode="auto">
          <a:xfrm>
            <a:off x="1143000" y="1025717"/>
            <a:ext cx="6822219" cy="373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826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Commercial spending excludes actuarial completion of partial-claims. </a:t>
            </a:r>
            <a:endParaRPr lang="en-US" dirty="0" smtClean="0"/>
          </a:p>
          <a:p>
            <a:r>
              <a:rPr lang="en-US" dirty="0" smtClean="0"/>
              <a:t>Source</a:t>
            </a:r>
            <a:r>
              <a:rPr lang="en-US" dirty="0"/>
              <a:t>: Center for Health Information and Analysis</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2.3: Growth in per-capita spending, by broad payer type, 2013-2014</a:t>
            </a:r>
            <a:br>
              <a:rPr lang="en-US" dirty="0"/>
            </a:br>
            <a:endParaRPr lang="en-US" dirty="0"/>
          </a:p>
        </p:txBody>
      </p:sp>
      <p:sp>
        <p:nvSpPr>
          <p:cNvPr id="4" name="Text Placeholder 3"/>
          <p:cNvSpPr>
            <a:spLocks noGrp="1"/>
          </p:cNvSpPr>
          <p:nvPr>
            <p:ph type="body" sz="quarter" idx="11"/>
          </p:nvPr>
        </p:nvSpPr>
        <p:spPr/>
        <p:txBody>
          <a:bodyPr/>
          <a:lstStyle/>
          <a:p>
            <a:r>
              <a:rPr lang="en-US" dirty="0"/>
              <a:t>Percentage growth per member from previous year</a:t>
            </a:r>
          </a:p>
        </p:txBody>
      </p:sp>
      <p:pic>
        <p:nvPicPr>
          <p:cNvPr id="592898" name="Picture 2" descr="\\HPC-FS-001\Shared\HPC ALL STAFF\Research and Cost Trends Team\2015 Research Topics\Exhibits and Deck\Exhibits\2 Trends in Spending and Care Delivery\PNG - For Report\2 - Trends in Spending v3_ma_13_14_percap.png"/>
          <p:cNvPicPr>
            <a:picLocks noChangeAspect="1" noChangeArrowheads="1"/>
          </p:cNvPicPr>
          <p:nvPr/>
        </p:nvPicPr>
        <p:blipFill rotWithShape="1">
          <a:blip r:embed="rId2">
            <a:extLst>
              <a:ext uri="{28A0092B-C50C-407E-A947-70E740481C1C}">
                <a14:useLocalDpi xmlns:a14="http://schemas.microsoft.com/office/drawing/2010/main" val="0"/>
              </a:ext>
            </a:extLst>
          </a:blip>
          <a:srcRect t="14382" b="3521"/>
          <a:stretch/>
        </p:blipFill>
        <p:spPr bwMode="auto">
          <a:xfrm>
            <a:off x="685800" y="1295401"/>
            <a:ext cx="7772401" cy="478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399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Source: Center for Health Information and Analysis (Massachusetts); Centers for Medicare and Medicaid Services (U.S.); and Health Care Cost Institute (Northeast)</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2.4: Annual growth in commercial spending per enrollee, 2010-2014</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sp>
        <p:nvSpPr>
          <p:cNvPr id="4" name="Text Placeholder 3"/>
          <p:cNvSpPr>
            <a:spLocks noGrp="1"/>
          </p:cNvSpPr>
          <p:nvPr>
            <p:ph type="body" sz="quarter" idx="11"/>
          </p:nvPr>
        </p:nvSpPr>
        <p:spPr/>
        <p:txBody>
          <a:bodyPr/>
          <a:lstStyle/>
          <a:p>
            <a:endParaRPr lang="en-US"/>
          </a:p>
        </p:txBody>
      </p:sp>
      <p:pic>
        <p:nvPicPr>
          <p:cNvPr id="593922" name="Picture 2" descr="\\HPC-FS-001\Shared\HPC ALL STAFF\Research and Cost Trends Team\2015 Research Topics\Exhibits and Deck\Exhibits\2 Trends in Spending and Care Delivery\PNG - For Report\2 - Trends in Spending v3_comm growth by cat 4.png"/>
          <p:cNvPicPr>
            <a:picLocks noChangeAspect="1" noChangeArrowheads="1"/>
          </p:cNvPicPr>
          <p:nvPr/>
        </p:nvPicPr>
        <p:blipFill rotWithShape="1">
          <a:blip r:embed="rId2">
            <a:extLst>
              <a:ext uri="{28A0092B-C50C-407E-A947-70E740481C1C}">
                <a14:useLocalDpi xmlns:a14="http://schemas.microsoft.com/office/drawing/2010/main" val="0"/>
              </a:ext>
            </a:extLst>
          </a:blip>
          <a:srcRect l="-1" t="14082" r="47" b="4344"/>
          <a:stretch/>
        </p:blipFill>
        <p:spPr bwMode="auto">
          <a:xfrm>
            <a:off x="568931" y="1295400"/>
            <a:ext cx="8001000" cy="489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641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Note: Premiums for employer-sponsored health insurance. Cost-sharing is not included. </a:t>
            </a:r>
            <a:endParaRPr lang="en-US" dirty="0" smtClean="0"/>
          </a:p>
          <a:p>
            <a:r>
              <a:rPr lang="en-US" dirty="0" smtClean="0"/>
              <a:t>Source</a:t>
            </a:r>
            <a:r>
              <a:rPr lang="en-US" dirty="0"/>
              <a:t>: Agency for Healthcare Research and Quality, Medical Expenditure Panel Survey</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2.5: Family health insurance premiums, Massachusetts and the U.S., 2011-2014</a:t>
            </a:r>
            <a:br>
              <a:rPr lang="en-US" dirty="0"/>
            </a:br>
            <a:endParaRPr lang="en-US" dirty="0"/>
          </a:p>
        </p:txBody>
      </p:sp>
      <p:sp>
        <p:nvSpPr>
          <p:cNvPr id="4" name="Text Placeholder 3"/>
          <p:cNvSpPr>
            <a:spLocks noGrp="1"/>
          </p:cNvSpPr>
          <p:nvPr>
            <p:ph type="body" sz="quarter" idx="11"/>
          </p:nvPr>
        </p:nvSpPr>
        <p:spPr/>
        <p:txBody>
          <a:bodyPr/>
          <a:lstStyle/>
          <a:p>
            <a:r>
              <a:rPr lang="en-US" dirty="0" smtClean="0"/>
              <a:t>Nominal dollars in the year shown</a:t>
            </a:r>
            <a:endParaRPr lang="en-US" dirty="0"/>
          </a:p>
        </p:txBody>
      </p:sp>
      <p:pic>
        <p:nvPicPr>
          <p:cNvPr id="594946" name="Picture 2" descr="\\HPC-FS-001\Shared\HPC ALL STAFF\Research and Cost Trends Team\2015 Research Topics\Exhibits and Deck\Exhibits\2 Trends in Spending and Care Delivery\PNG - For Report\2 - Trends in Spending v2_family perms.png"/>
          <p:cNvPicPr>
            <a:picLocks noChangeAspect="1" noChangeArrowheads="1"/>
          </p:cNvPicPr>
          <p:nvPr/>
        </p:nvPicPr>
        <p:blipFill rotWithShape="1">
          <a:blip r:embed="rId2">
            <a:extLst>
              <a:ext uri="{28A0092B-C50C-407E-A947-70E740481C1C}">
                <a14:useLocalDpi xmlns:a14="http://schemas.microsoft.com/office/drawing/2010/main" val="0"/>
              </a:ext>
            </a:extLst>
          </a:blip>
          <a:srcRect t="14294" b="4207"/>
          <a:stretch/>
        </p:blipFill>
        <p:spPr bwMode="auto">
          <a:xfrm>
            <a:off x="571500" y="1447800"/>
            <a:ext cx="8001000" cy="489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730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Source: Centers for Medicare and Medicaid Services; Center for Health Information and Analysis</a:t>
            </a:r>
          </a:p>
        </p:txBody>
      </p:sp>
      <p:sp>
        <p:nvSpPr>
          <p:cNvPr id="3" name="Title 2"/>
          <p:cNvSpPr>
            <a:spLocks noGrp="1"/>
          </p:cNvSpPr>
          <p:nvPr>
            <p:ph type="ctrTitle"/>
          </p:nvPr>
        </p:nvSpPr>
        <p:spPr/>
        <p:txBody>
          <a:bodyPr/>
          <a:lstStyle/>
          <a:p>
            <a:r>
              <a:rPr lang="en-US" dirty="0" smtClean="0"/>
              <a:t/>
            </a:r>
            <a:br>
              <a:rPr lang="en-US" dirty="0" smtClean="0"/>
            </a:br>
            <a:r>
              <a:rPr lang="en-US" dirty="0" smtClean="0"/>
              <a:t>Exhibit </a:t>
            </a:r>
            <a:r>
              <a:rPr lang="en-US" dirty="0"/>
              <a:t>2.6: Annual growth in commercial spending per enrollee, by spending category, 2010-2014</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sp>
        <p:nvSpPr>
          <p:cNvPr id="4" name="Text Placeholder 3"/>
          <p:cNvSpPr>
            <a:spLocks noGrp="1"/>
          </p:cNvSpPr>
          <p:nvPr>
            <p:ph type="body" sz="quarter" idx="11"/>
          </p:nvPr>
        </p:nvSpPr>
        <p:spPr/>
        <p:txBody>
          <a:bodyPr/>
          <a:lstStyle/>
          <a:p>
            <a:endParaRPr lang="en-US"/>
          </a:p>
        </p:txBody>
      </p:sp>
      <p:pic>
        <p:nvPicPr>
          <p:cNvPr id="589826" name="Picture 2" descr="\\HPC-FS-001\Shared\HPC ALL STAFF\Research and Cost Trends Team\2015 Research Topics\Exhibits and Deck\Exhibits\2 Trends in Spending and Care Delivery\PNG - For Report\2 - Trends in Spending v3_comm growth by cat 1.png"/>
          <p:cNvPicPr>
            <a:picLocks noChangeAspect="1" noChangeArrowheads="1"/>
          </p:cNvPicPr>
          <p:nvPr/>
        </p:nvPicPr>
        <p:blipFill rotWithShape="1">
          <a:blip r:embed="rId2">
            <a:extLst>
              <a:ext uri="{28A0092B-C50C-407E-A947-70E740481C1C}">
                <a14:useLocalDpi xmlns:a14="http://schemas.microsoft.com/office/drawing/2010/main" val="0"/>
              </a:ext>
            </a:extLst>
          </a:blip>
          <a:srcRect t="14232" b="4270"/>
          <a:stretch/>
        </p:blipFill>
        <p:spPr bwMode="auto">
          <a:xfrm>
            <a:off x="542936" y="1447800"/>
            <a:ext cx="7998197" cy="488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9485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9&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bNumberIsYear val=&quot;0&quot;/&gt;&lt;m_strFormatTime&gt;%1&lt;/m_strFormatTime&gt;&lt;/m_precDefaultMonth&gt;&lt;m_precDefaultWeek&gt;&lt;m_bNumberIsYear val=&quot;0&quot;/&gt;&lt;m_strFormatTime&gt;%d.&lt;/m_strFormatTime&gt;&lt;/m_precDefaultWeek&gt;&lt;m_precDefaultDay&gt;&lt;m_bNumberIsYear val=&quot;0&quot;/&gt;&lt;m_strFormatTime&gt;%#d&lt;/m_strFormatTime&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CrMHxEFFEyHhuL3HbPRt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KTqYIVDHr0i5yNmbwfuKm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xUsOM_hWG0iBzxRat7riY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d9RXZ2iqkeL13hhes3or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zYZI6YFzkK0kBQI4I7gq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vHKsTI6LU2sQycTTxNWr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LagKwb7T0W.2.vbDSKQM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egA799NLUuWyOxKun6Gn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Lx3gLwu1bUyy4exW.fZlx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s3..57ZHeEasq0X7v9nsw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DUsrO5dVBE6LRVIZboHbJ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4gWmwaf3EuAWQLemsObl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QkICBMpME0CZAE58K00Qv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WlreFHyjkmwOkilsVOLi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qm2a.ex3ikaTS77CELLOD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NnPKhHcp9UCjJHF2xWLdm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Cfuu9V5QzEqeJyUgsqxWZ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Ht5HkavUkKhoM1_A0fKnQ"/>
</p:tagLst>
</file>

<file path=ppt/theme/theme1.xml><?xml version="1.0" encoding="utf-8"?>
<a:theme xmlns:a="http://schemas.openxmlformats.org/drawingml/2006/main" name="Office Theme">
  <a:themeElements>
    <a:clrScheme name="HPC">
      <a:dk1>
        <a:srgbClr val="000000"/>
      </a:dk1>
      <a:lt1>
        <a:srgbClr val="FFFFFF"/>
      </a:lt1>
      <a:dk2>
        <a:srgbClr val="0C2D83"/>
      </a:dk2>
      <a:lt2>
        <a:srgbClr val="DDA041"/>
      </a:lt2>
      <a:accent1>
        <a:srgbClr val="C3CFE1"/>
      </a:accent1>
      <a:accent2>
        <a:srgbClr val="6F8DB9"/>
      </a:accent2>
      <a:accent3>
        <a:srgbClr val="D7E4ED"/>
      </a:accent3>
      <a:accent4>
        <a:srgbClr val="0C6E89"/>
      </a:accent4>
      <a:accent5>
        <a:srgbClr val="D8E4BC"/>
      </a:accent5>
      <a:accent6>
        <a:srgbClr val="00296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noFill/>
        </a:ln>
      </a:spPr>
      <a:bodyPr rtlCol="0" anchor="ctr"/>
      <a:lstStyle>
        <a:defPPr algn="ctr">
          <a:defRPr sz="1400" dirty="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11974</TotalTime>
  <Words>3596</Words>
  <Application>Microsoft Office PowerPoint</Application>
  <PresentationFormat>On-screen Show (4:3)</PresentationFormat>
  <Paragraphs>229</Paragraphs>
  <Slides>58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Office Theme</vt:lpstr>
      <vt:lpstr>think-cell Slide</vt:lpstr>
      <vt:lpstr>List of exhibits in 2015 Cost Trends Report</vt:lpstr>
      <vt:lpstr>List of exhibits in 2015 Cost Trends Report</vt:lpstr>
      <vt:lpstr>Exhibit 1.1: Family premiums, cost-sharing, and family income in Massachusetts, 2005-2014</vt:lpstr>
      <vt:lpstr> Exhibit 2.1: Annual growth in per-capita healthcare spending, Massachusetts and the U.S., 2002-2014 </vt:lpstr>
      <vt:lpstr> Exhibit 2.2: Massachusetts healthcare spending, by payer type, 2013 and 2014  </vt:lpstr>
      <vt:lpstr> Exhibit 2.3: Growth in per-capita spending, by broad payer type, 2013-2014 </vt:lpstr>
      <vt:lpstr> Exhibit 2.4: Annual growth in commercial spending per enrollee, 2010-2014 </vt:lpstr>
      <vt:lpstr> Exhibit 2.5: Family health insurance premiums, Massachusetts and the U.S., 2011-2014 </vt:lpstr>
      <vt:lpstr> Exhibit 2.6: Annual growth in commercial spending per enrollee, by spending category, 2010-2014 </vt:lpstr>
      <vt:lpstr>Exhibit 2.6: Annual growth in commercial spending per enrollee, by spending category, 2010-2014</vt:lpstr>
      <vt:lpstr>Exhibit 2.6: Annual growth in commercial spending per enrollee, by spending category, 2010-2014</vt:lpstr>
      <vt:lpstr> Exhibit 2.7: Medicare spending per beneficiary (Original Medicare) in Massachusetts and in the U.S., by category, 2013 </vt:lpstr>
      <vt:lpstr> Exhibit 2.8: MassHealth enrollment, January 2012-August 2015  </vt:lpstr>
      <vt:lpstr> Exhibit 2.9: MassHealth spending by program, 2012-2014 </vt:lpstr>
      <vt:lpstr> Exhibit 2.10: Cost-sharing as a percentage of total spending for individuals with given diagnosed conditions, 2013 </vt:lpstr>
      <vt:lpstr> Exhibit 3.1: Frequency of provider alignment types for which the HPC received material change notices, 2013-2015 </vt:lpstr>
      <vt:lpstr> Exhibit 3.2: Frequency of providers involved in Material Change Notices consisting of corporate or contracting affiliations  </vt:lpstr>
      <vt:lpstr> Exhibit 3.3: Percentage of primary care physicians affiliated with large provider systems, 2008-2014 </vt:lpstr>
      <vt:lpstr> Exhibit 3.4: Percentage of primary care physician revenue and visits by affiliation status, 2012 </vt:lpstr>
      <vt:lpstr> Exhibit 4.1: Distribution of retail prescriptions in Massachusetts and the U.S., by payer, 2014 </vt:lpstr>
      <vt:lpstr> Exhibit 4.2: Components of U.S. drug spending growth, 2013-2014 </vt:lpstr>
      <vt:lpstr> Exhibit 4.3: Massachusetts’ top 20 drug-therapy classes by spending, with growth rates, 2010-2014 </vt:lpstr>
      <vt:lpstr> Exhibit 4.4: Top therapy classes by contribution to 2014 drug spending growth in Massachusetts  </vt:lpstr>
      <vt:lpstr> Exhibit 5.1: Commercial spending per member per month in Massachusetts, by outpatient service category, 2011 – 2013 </vt:lpstr>
      <vt:lpstr> Exhibit 5.2: Shifts in settings to hospital outpatient departments </vt:lpstr>
      <vt:lpstr> Exhibit 5.3: Differences in Medicare program payments and beneficiary cost sharing for outpatient office visits provided in freestanding practices and hospital-based entities, 2014 </vt:lpstr>
      <vt:lpstr> Exhibit 5.4: Change in volume for five major cross-over surgical procedures performed in acute care hospitals, 2011 – 2013 </vt:lpstr>
      <vt:lpstr> Exhibit 5.5: Changes in site of care for chemotherapy administration and E&amp;M visits, 2011-2013 </vt:lpstr>
      <vt:lpstr>Exhibit 5.6: Comparison of spending per procedure between hospital outpatient and non-hospital settings, 2013</vt:lpstr>
      <vt:lpstr> Exhibit 5.7: Prices for common lab tests by setting, 2012 </vt:lpstr>
      <vt:lpstr> Exhibit 7.1: Average spending for normal deliveries by hospital, selected hospitals, 2011-2012 </vt:lpstr>
      <vt:lpstr> Exhibit 7.2: Average spending for normal deliveries by hospital, all hospitals, 2011-2012 </vt:lpstr>
      <vt:lpstr>Exhibit 7.2: Average spending for normal deliveries by hospital, all hospitals, 2011-2012 (continued)</vt:lpstr>
      <vt:lpstr> Exhibit 7.3: Average spending for normal deliveries by hospital type, all hospitals, 2011-2012 </vt:lpstr>
      <vt:lpstr> Exhibit 8.1: Hospital use in Massachusetts and the U.S., 2014 </vt:lpstr>
      <vt:lpstr> Exhibit 8.2: Massachusetts hospitals penalized for readmissions and assessment rate, FY 2016 </vt:lpstr>
      <vt:lpstr> Exhibit 8.3: Chronic preventable hospital admissions by income quartile, 2012-2014 </vt:lpstr>
      <vt:lpstr> Exhibit 8.4: Emergency Department visits by type, 2010-2014 </vt:lpstr>
      <vt:lpstr> Exhibit 8.5: Behavioral health-related emergency department visits per 1,000 residents, 2010 - 2014 </vt:lpstr>
      <vt:lpstr> Exhibit 8.6: Emergency Department visits by patient visit frequency, 2014  </vt:lpstr>
      <vt:lpstr> Exhibit 8.7: Avoidable Emergency Department use by proximity to retail clinic or urgent-care sites, 2014 </vt:lpstr>
      <vt:lpstr> Exhibit 9.1: Number of primary care providers per 10,000 Massachusetts residents, by primary care service area  </vt:lpstr>
      <vt:lpstr> Exhibit 9.2: Nurse practitioner state practice environment, 2014 </vt:lpstr>
      <vt:lpstr> Exhibit 10.1: Distribution of Massachusetts and U.S. discharge destination by payer, all DRGs, 2012  </vt:lpstr>
      <vt:lpstr> Exhibit 10.2: Adjusted percentage of discharges to post-acute care, all DRGs, 2010-2014 </vt:lpstr>
      <vt:lpstr> Exhibit 10.3: Post-acute care spending for commercial and Medicare enrollees, 2011-2013 </vt:lpstr>
      <vt:lpstr> Exhibit 10.4: Discharge destination by payer following joint replacement (DRG 470), Massachusetts and the U.S., 2012  </vt:lpstr>
      <vt:lpstr> Exhibit 10.5: Percentage of discharges to institutional post-acute care following joint replacement (DRG 470), by hospital, 2014 </vt:lpstr>
      <vt:lpstr> Exhibit 10.6: Discharge destination of patients following joint replacement (DRG 470), 2010-2014 </vt:lpstr>
      <vt:lpstr>Exhibit 10.7: Change in percentage of discharges to institutional post-acute care following joint replacement (DRG 470), by hospital, from 2010 to 2014</vt:lpstr>
      <vt:lpstr> Exhibit 10.8: Percent of patients discharged to institutional post-acute care following joint replacement (DRG 470), by hospital type, 2010-2014 </vt:lpstr>
      <vt:lpstr>Exhibit 10.9: Post-acute care spending following joint replacement (DRG 470), for commercial and Medicare enrollees, 2011-2013</vt:lpstr>
      <vt:lpstr> Exhibit 11.1: APM coverage by payer type, 2012-2014 </vt:lpstr>
      <vt:lpstr> Exhibit 11.2: APM coverage by HMO and PPO, commercial payers, 2014  </vt:lpstr>
      <vt:lpstr> Exhibit 12.1: A framework for demand-side incentives  </vt:lpstr>
      <vt:lpstr> Exhibit 12.2: Tiered and high-deductible products in Massachusetts, 2012-2014 </vt:lpstr>
      <vt:lpstr> Exhibit 13.1: Dashboard of key HPC system performance metrics </vt:lpstr>
      <vt:lpstr>Exhibit 13.1: Dashboard of key HPC system performance metrics (continued)</vt:lpstr>
    </vt:vector>
  </TitlesOfParts>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2014-08-22T15:19:41Z</dcterms:created>
  <dc:creator>itdlocal</dc:creator>
  <dc:description>Key Slides – Hospital Acquired Conditions</dc:description>
  <lastModifiedBy>ANF</lastModifiedBy>
  <lastPrinted>2015-12-16T14:16:29Z</lastPrinted>
  <dcterms:modified xsi:type="dcterms:W3CDTF">2016-02-05T19:07:07Z</dcterms:modified>
  <revision>764</revision>
  <dc:title>20140827 - Leadership Summit Flip Book MASTER - v7_GSJ</dc:title>
</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20140827 - Leadership Summit Flip Book MASTER - v7_GSJ</vt:lpwstr>
  </property>
  <property fmtid="{D5CDD505-2E9C-101B-9397-08002B2CF9AE}" pid="3" name="SlideDescription">
    <vt:lpwstr>Key Slides – Hospital Acquired Conditions</vt:lpwstr>
  </property>
</Properties>
</file>