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408" r:id="rId2"/>
    <p:sldId id="409" r:id="rId3"/>
    <p:sldId id="362" r:id="rId4"/>
    <p:sldId id="386" r:id="rId5"/>
    <p:sldId id="295" r:id="rId6"/>
    <p:sldId id="406" r:id="rId7"/>
    <p:sldId id="387" r:id="rId8"/>
    <p:sldId id="388" r:id="rId9"/>
    <p:sldId id="389" r:id="rId10"/>
    <p:sldId id="300" r:id="rId11"/>
    <p:sldId id="301" r:id="rId12"/>
    <p:sldId id="303" r:id="rId13"/>
    <p:sldId id="390" r:id="rId14"/>
    <p:sldId id="355" r:id="rId15"/>
    <p:sldId id="360" r:id="rId16"/>
    <p:sldId id="404" r:id="rId17"/>
    <p:sldId id="365" r:id="rId18"/>
    <p:sldId id="366" r:id="rId19"/>
    <p:sldId id="367" r:id="rId20"/>
    <p:sldId id="310" r:id="rId21"/>
    <p:sldId id="311" r:id="rId22"/>
    <p:sldId id="412" r:id="rId23"/>
    <p:sldId id="312" r:id="rId24"/>
    <p:sldId id="313" r:id="rId25"/>
    <p:sldId id="396" r:id="rId26"/>
    <p:sldId id="395" r:id="rId27"/>
    <p:sldId id="333" r:id="rId28"/>
    <p:sldId id="375" r:id="rId29"/>
    <p:sldId id="380" r:id="rId30"/>
    <p:sldId id="381" r:id="rId31"/>
    <p:sldId id="382" r:id="rId32"/>
    <p:sldId id="363" r:id="rId33"/>
    <p:sldId id="364" r:id="rId34"/>
    <p:sldId id="411" r:id="rId35"/>
    <p:sldId id="327" r:id="rId36"/>
    <p:sldId id="338" r:id="rId37"/>
    <p:sldId id="339" r:id="rId38"/>
    <p:sldId id="398" r:id="rId39"/>
    <p:sldId id="402" r:id="rId40"/>
    <p:sldId id="401" r:id="rId41"/>
    <p:sldId id="403" r:id="rId42"/>
    <p:sldId id="407" r:id="rId43"/>
    <p:sldId id="399" r:id="rId44"/>
  </p:sldIdLst>
  <p:sldSz cx="9144000" cy="6858000" type="screen4x3"/>
  <p:notesSz cx="70104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able of contents" id="{60864304-0A88-44AE-907D-B0800A4DABF8}">
          <p14:sldIdLst>
            <p14:sldId id="408"/>
            <p14:sldId id="409"/>
          </p14:sldIdLst>
        </p14:section>
        <p14:section name="1. Introduction" id="{B92E16DE-D33E-408C-9ED4-B4AB65EF5D0B}">
          <p14:sldIdLst>
            <p14:sldId id="362"/>
          </p14:sldIdLst>
        </p14:section>
        <p14:section name="2.Benchmark" id="{08FB0B12-462C-40BA-BAEA-20D40D233C90}">
          <p14:sldIdLst>
            <p14:sldId id="386"/>
            <p14:sldId id="295"/>
            <p14:sldId id="406"/>
            <p14:sldId id="387"/>
            <p14:sldId id="388"/>
            <p14:sldId id="389"/>
            <p14:sldId id="300"/>
            <p14:sldId id="301"/>
            <p14:sldId id="303"/>
            <p14:sldId id="390"/>
          </p14:sldIdLst>
        </p14:section>
        <p14:section name="3. Episodes" id="{10C822FD-C64A-4530-B239-BB669A172236}">
          <p14:sldIdLst>
            <p14:sldId id="355"/>
            <p14:sldId id="360"/>
            <p14:sldId id="404"/>
            <p14:sldId id="365"/>
            <p14:sldId id="366"/>
            <p14:sldId id="367"/>
          </p14:sldIdLst>
        </p14:section>
        <p14:section name="4. Post acute care" id="{FCC54095-0933-4F04-A0E7-78B5A542A6E2}">
          <p14:sldIdLst>
            <p14:sldId id="310"/>
            <p14:sldId id="311"/>
            <p14:sldId id="412"/>
            <p14:sldId id="312"/>
          </p14:sldIdLst>
        </p14:section>
        <p14:section name="5. Waste" id="{7785661C-817A-4F1D-AAAC-EB9AFF26092A}">
          <p14:sldIdLst>
            <p14:sldId id="313"/>
            <p14:sldId id="396"/>
            <p14:sldId id="395"/>
            <p14:sldId id="333"/>
          </p14:sldIdLst>
        </p14:section>
        <p14:section name="6. High cost patients" id="{47BA877C-4893-4CC1-94EB-7D72376D8DB7}">
          <p14:sldIdLst>
            <p14:sldId id="375"/>
            <p14:sldId id="380"/>
            <p14:sldId id="381"/>
            <p14:sldId id="382"/>
          </p14:sldIdLst>
        </p14:section>
        <p14:section name="7. Behavioral Health" id="{B4731A0A-C081-4F3C-81E2-1D654A429460}">
          <p14:sldIdLst>
            <p14:sldId id="363"/>
            <p14:sldId id="364"/>
            <p14:sldId id="411"/>
            <p14:sldId id="327"/>
          </p14:sldIdLst>
        </p14:section>
        <p14:section name="4a APMs" id="{4D5A96C1-2DCB-48FE-BD86-E39CFDF7F63A}">
          <p14:sldIdLst>
            <p14:sldId id="338"/>
            <p14:sldId id="339"/>
            <p14:sldId id="398"/>
            <p14:sldId id="402"/>
            <p14:sldId id="401"/>
          </p14:sldIdLst>
        </p14:section>
        <p14:section name="4b Demand Side Incentives" id="{FF0FF79F-BF36-4510-92FE-72BC61CBB7F5}">
          <p14:sldIdLst>
            <p14:sldId id="403"/>
            <p14:sldId id="407"/>
            <p14:sldId id="3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E2CB"/>
    <a:srgbClr val="465064"/>
    <a:srgbClr val="C7DAE6"/>
    <a:srgbClr val="C0C8D2"/>
    <a:srgbClr val="FCFCFC"/>
    <a:srgbClr val="8C96A0"/>
    <a:srgbClr val="FFCCCC"/>
    <a:srgbClr val="969696"/>
    <a:srgbClr val="4773E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4241" autoAdjust="0"/>
    <p:restoredTop sz="94671" autoAdjust="0"/>
  </p:normalViewPr>
  <p:slideViewPr>
    <p:cSldViewPr>
      <p:cViewPr>
        <p:scale>
          <a:sx n="120" d="100"/>
          <a:sy n="120" d="100"/>
        </p:scale>
        <p:origin x="-1362" y="-318"/>
      </p:cViewPr>
      <p:guideLst>
        <p:guide orient="horz" pos="2160"/>
        <p:guide pos="2880"/>
      </p:guideLst>
    </p:cSldViewPr>
  </p:slideViewPr>
  <p:outlineViewPr>
    <p:cViewPr>
      <p:scale>
        <a:sx n="33" d="100"/>
        <a:sy n="33" d="100"/>
      </p:scale>
      <p:origin x="0" y="282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notesMaster" Target="notesMasters/notesMaster1.xml"/>
  <Relationship Id="rId46" Type="http://schemas.openxmlformats.org/officeDocument/2006/relationships/tags" Target="tags/tag1.xml"/>
  <Relationship Id="rId47" Type="http://schemas.openxmlformats.org/officeDocument/2006/relationships/presProps" Target="presProps.xml"/>
  <Relationship Id="rId48" Type="http://schemas.openxmlformats.org/officeDocument/2006/relationships/viewProps" Target="viewProps.xml"/>
  <Relationship Id="rId49" Type="http://schemas.openxmlformats.org/officeDocument/2006/relationships/theme" Target="theme/theme1.xml"/>
  <Relationship Id="rId5" Type="http://schemas.openxmlformats.org/officeDocument/2006/relationships/slide" Target="slides/slide4.xml"/>
  <Relationship Id="rId50" Type="http://schemas.openxmlformats.org/officeDocument/2006/relationships/tableStyles" Target="tableStyles.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rawings/_rels/vmlDrawing1.vml.rels><?xml version="1.0" encoding="UTF-8"?>

<Relationships xmlns="http://schemas.openxmlformats.org/package/2006/relationships">
  <Relationship Id="rId1" Type="http://schemas.openxmlformats.org/officeDocument/2006/relationships/image" Target="../media/image1.emf"/>
</Relationships>

</file>

<file path=ppt/drawings/_rels/vmlDrawing10.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7.emf"/>
</Relationships>

</file>

<file path=ppt/drawings/_rels/vmlDrawing11.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8.emf"/>
</Relationships>

</file>

<file path=ppt/drawings/_rels/vmlDrawing12.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9.emf"/>
</Relationships>

</file>

<file path=ppt/drawings/_rels/vmlDrawing13.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10.emf"/>
</Relationships>

</file>

<file path=ppt/drawings/_rels/vmlDrawing14.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11.emf"/>
</Relationships>

</file>

<file path=ppt/drawings/_rels/vmlDrawing15.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12.emf"/>
</Relationships>

</file>

<file path=ppt/drawings/_rels/vmlDrawing16.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13.emf"/>
</Relationships>

</file>

<file path=ppt/drawings/_rels/vmlDrawing17.vml.rels><?xml version="1.0" encoding="UTF-8"?>

<Relationships xmlns="http://schemas.openxmlformats.org/package/2006/relationships">
  <Relationship Id="rId1" Type="http://schemas.openxmlformats.org/officeDocument/2006/relationships/image" Target="../media/image14.emf"/>
  <Relationship Id="rId2" Type="http://schemas.openxmlformats.org/officeDocument/2006/relationships/image" Target="../media/image15.emf"/>
</Relationships>

</file>

<file path=ppt/drawings/_rels/vmlDrawing18.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16.emf"/>
</Relationships>

</file>

<file path=ppt/drawings/_rels/vmlDrawing19.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17.emf"/>
</Relationships>

</file>

<file path=ppt/drawings/_rels/vmlDrawing2.vml.rels><?xml version="1.0" encoding="UTF-8"?>

<Relationships xmlns="http://schemas.openxmlformats.org/package/2006/relationships">
  <Relationship Id="rId1" Type="http://schemas.openxmlformats.org/officeDocument/2006/relationships/image" Target="../media/image1.emf"/>
</Relationships>

</file>

<file path=ppt/drawings/_rels/vmlDrawing20.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18.emf"/>
</Relationships>

</file>

<file path=ppt/drawings/_rels/vmlDrawing21.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19.emf"/>
</Relationships>

</file>

<file path=ppt/drawings/_rels/vmlDrawing22.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0.emf"/>
</Relationships>

</file>

<file path=ppt/drawings/_rels/vmlDrawing23.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1.emf"/>
</Relationships>

</file>

<file path=ppt/drawings/_rels/vmlDrawing24.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2.emf"/>
</Relationships>

</file>

<file path=ppt/drawings/_rels/vmlDrawing25.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3.emf"/>
</Relationships>

</file>

<file path=ppt/drawings/_rels/vmlDrawing26.vml.rels><?xml version="1.0" encoding="UTF-8"?>

<Relationships xmlns="http://schemas.openxmlformats.org/package/2006/relationships">
  <Relationship Id="rId1" Type="http://schemas.openxmlformats.org/officeDocument/2006/relationships/image" Target="../media/image24.emf"/>
</Relationships>

</file>

<file path=ppt/drawings/_rels/vmlDrawing27.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5.emf"/>
</Relationships>

</file>

<file path=ppt/drawings/_rels/vmlDrawing28.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6.emf"/>
</Relationships>

</file>

<file path=ppt/drawings/_rels/vmlDrawing29.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7.emf"/>
</Relationships>

</file>

<file path=ppt/drawings/_rels/vmlDrawing3.vml.rels><?xml version="1.0" encoding="UTF-8"?>

<Relationships xmlns="http://schemas.openxmlformats.org/package/2006/relationships">
  <Relationship Id="rId1" Type="http://schemas.openxmlformats.org/officeDocument/2006/relationships/image" Target="../media/image1.emf"/>
</Relationships>

</file>

<file path=ppt/drawings/_rels/vmlDrawing30.vml.rels><?xml version="1.0" encoding="UTF-8"?>

<Relationships xmlns="http://schemas.openxmlformats.org/package/2006/relationships">
  <Relationship Id="rId1" Type="http://schemas.openxmlformats.org/officeDocument/2006/relationships/image" Target="../media/image1.emf"/>
</Relationships>

</file>

<file path=ppt/drawings/_rels/vmlDrawing31.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9.emf"/>
  <Relationship Id="rId3" Type="http://schemas.openxmlformats.org/officeDocument/2006/relationships/image" Target="../media/image30.emf"/>
</Relationships>

</file>

<file path=ppt/drawings/_rels/vmlDrawing32.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1.emf"/>
</Relationships>

</file>

<file path=ppt/drawings/_rels/vmlDrawing33.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2.emf"/>
</Relationships>

</file>

<file path=ppt/drawings/_rels/vmlDrawing34.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3.emf"/>
</Relationships>

</file>

<file path=ppt/drawings/_rels/vmlDrawing35.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4.emf"/>
</Relationships>

</file>

<file path=ppt/drawings/_rels/vmlDrawing36.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5.emf"/>
</Relationships>

</file>

<file path=ppt/drawings/_rels/vmlDrawing37.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6.emf"/>
</Relationships>

</file>

<file path=ppt/drawings/_rels/vmlDrawing38.vml.rels><?xml version="1.0" encoding="UTF-8"?>

<Relationships xmlns="http://schemas.openxmlformats.org/package/2006/relationships">
  <Relationship Id="rId1" Type="http://schemas.openxmlformats.org/officeDocument/2006/relationships/image" Target="../media/image1.emf"/>
</Relationships>

</file>

<file path=ppt/drawings/_rels/vmlDrawing39.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7.emf"/>
</Relationships>

</file>

<file path=ppt/drawings/_rels/vmlDrawing4.vml.rels><?xml version="1.0" encoding="UTF-8"?>

<Relationships xmlns="http://schemas.openxmlformats.org/package/2006/relationships">
  <Relationship Id="rId1" Type="http://schemas.openxmlformats.org/officeDocument/2006/relationships/image" Target="../media/image1.emf"/>
</Relationships>

</file>

<file path=ppt/drawings/_rels/vmlDrawing40.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8.emf"/>
</Relationships>

</file>

<file path=ppt/drawings/_rels/vmlDrawing41.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9.emf"/>
</Relationships>

</file>

<file path=ppt/drawings/_rels/vmlDrawing42.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40.emf"/>
</Relationships>

</file>

<file path=ppt/drawings/_rels/vmlDrawing43.vml.rels><?xml version="1.0" encoding="UTF-8"?>

<Relationships xmlns="http://schemas.openxmlformats.org/package/2006/relationships">
  <Relationship Id="rId1" Type="http://schemas.openxmlformats.org/officeDocument/2006/relationships/image" Target="../media/image1.emf"/>
</Relationships>

</file>

<file path=ppt/drawings/_rels/vmlDrawing44.vml.rels><?xml version="1.0" encoding="UTF-8"?>

<Relationships xmlns="http://schemas.openxmlformats.org/package/2006/relationships">
  <Relationship Id="rId1" Type="http://schemas.openxmlformats.org/officeDocument/2006/relationships/image" Target="../media/image1.emf"/>
</Relationships>

</file>

<file path=ppt/drawings/_rels/vmlDrawing45.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41.emf"/>
</Relationships>

</file>

<file path=ppt/drawings/_rels/vmlDrawing46.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42.emf"/>
</Relationships>

</file>

<file path=ppt/drawings/_rels/vmlDrawing47.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43.emf"/>
</Relationships>

</file>

<file path=ppt/drawings/_rels/vmlDrawing5.vml.rels><?xml version="1.0" encoding="UTF-8"?>

<Relationships xmlns="http://schemas.openxmlformats.org/package/2006/relationships">
  <Relationship Id="rId1" Type="http://schemas.openxmlformats.org/officeDocument/2006/relationships/image" Target="../media/image1.emf"/>
</Relationships>

</file>

<file path=ppt/drawings/_rels/vmlDrawing6.vml.rels><?xml version="1.0" encoding="UTF-8"?>

<Relationships xmlns="http://schemas.openxmlformats.org/package/2006/relationships">
  <Relationship Id="rId1" Type="http://schemas.openxmlformats.org/officeDocument/2006/relationships/image" Target="../media/image1.emf"/>
</Relationships>

</file>

<file path=ppt/drawings/_rels/vmlDrawing7.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emf"/>
</Relationships>

</file>

<file path=ppt/drawings/_rels/vmlDrawing8.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4.emf"/>
  <Relationship Id="rId3" Type="http://schemas.openxmlformats.org/officeDocument/2006/relationships/image" Target="../media/image5.emf"/>
</Relationships>

</file>

<file path=ppt/drawings/_rels/vmlDrawing9.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6.emf"/>
</Relationships>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1FEA90-D2AE-48FA-9EEC-CED6024FEBA8}" type="datetimeFigureOut">
              <a:rPr lang="en-US" smtClean="0"/>
              <a:t>2/11/2015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F5F93C-0589-4B61-9877-8696F456E949}" type="slidenum">
              <a:rPr lang="en-US" smtClean="0"/>
              <a:t>‹#›</a:t>
            </a:fld>
            <a:endParaRPr lang="en-US"/>
          </a:p>
        </p:txBody>
      </p:sp>
    </p:spTree>
    <p:extLst>
      <p:ext uri="{BB962C8B-B14F-4D97-AF65-F5344CB8AC3E}">
        <p14:creationId xmlns:p14="http://schemas.microsoft.com/office/powerpoint/2010/main" val="194091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14</a:t>
            </a:fld>
            <a:endParaRPr lang="en-US"/>
          </a:p>
        </p:txBody>
      </p:sp>
    </p:spTree>
    <p:extLst>
      <p:ext uri="{BB962C8B-B14F-4D97-AF65-F5344CB8AC3E}">
        <p14:creationId xmlns:p14="http://schemas.microsoft.com/office/powerpoint/2010/main" val="1851750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98D40-1BE2-43D7-B203-7681072C83B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335480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32</a:t>
            </a:fld>
            <a:endParaRPr lang="en-US"/>
          </a:p>
        </p:txBody>
      </p:sp>
    </p:spTree>
    <p:extLst>
      <p:ext uri="{BB962C8B-B14F-4D97-AF65-F5344CB8AC3E}">
        <p14:creationId xmlns:p14="http://schemas.microsoft.com/office/powerpoint/2010/main" val="18965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33</a:t>
            </a:fld>
            <a:endParaRPr lang="en-US"/>
          </a:p>
        </p:txBody>
      </p:sp>
    </p:spTree>
    <p:extLst>
      <p:ext uri="{BB962C8B-B14F-4D97-AF65-F5344CB8AC3E}">
        <p14:creationId xmlns:p14="http://schemas.microsoft.com/office/powerpoint/2010/main" val="18965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36</a:t>
            </a:fld>
            <a:endParaRPr lang="en-US"/>
          </a:p>
        </p:txBody>
      </p:sp>
    </p:spTree>
    <p:extLst>
      <p:ext uri="{BB962C8B-B14F-4D97-AF65-F5344CB8AC3E}">
        <p14:creationId xmlns:p14="http://schemas.microsoft.com/office/powerpoint/2010/main" val="38690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37</a:t>
            </a:fld>
            <a:endParaRPr lang="en-US"/>
          </a:p>
        </p:txBody>
      </p:sp>
    </p:spTree>
    <p:extLst>
      <p:ext uri="{BB962C8B-B14F-4D97-AF65-F5344CB8AC3E}">
        <p14:creationId xmlns:p14="http://schemas.microsoft.com/office/powerpoint/2010/main" val="240518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39</a:t>
            </a:fld>
            <a:endParaRPr lang="en-US"/>
          </a:p>
        </p:txBody>
      </p:sp>
    </p:spTree>
    <p:extLst>
      <p:ext uri="{BB962C8B-B14F-4D97-AF65-F5344CB8AC3E}">
        <p14:creationId xmlns:p14="http://schemas.microsoft.com/office/powerpoint/2010/main" val="53050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40</a:t>
            </a:fld>
            <a:endParaRPr lang="en-US"/>
          </a:p>
        </p:txBody>
      </p:sp>
    </p:spTree>
    <p:extLst>
      <p:ext uri="{BB962C8B-B14F-4D97-AF65-F5344CB8AC3E}">
        <p14:creationId xmlns:p14="http://schemas.microsoft.com/office/powerpoint/2010/main" val="821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8" y="4995325"/>
            <a:ext cx="5974023" cy="1477329"/>
          </a:xfrm>
        </p:spPr>
        <p:txBody>
          <a:bodyPr/>
          <a:lstStyle/>
          <a:p>
            <a:endParaRPr lang="en-US" dirty="0"/>
          </a:p>
        </p:txBody>
      </p:sp>
      <p:sp>
        <p:nvSpPr>
          <p:cNvPr id="4" name="Slide Number Placeholder 3"/>
          <p:cNvSpPr>
            <a:spLocks noGrp="1"/>
          </p:cNvSpPr>
          <p:nvPr>
            <p:ph type="sldNum" sz="quarter" idx="10"/>
          </p:nvPr>
        </p:nvSpPr>
        <p:spPr/>
        <p:txBody>
          <a:bodyPr/>
          <a:lstStyle/>
          <a:p>
            <a:fld id="{70498D40-1BE2-43D7-B203-7681072C83B6}" type="slidenum">
              <a:rPr lang="en-US" smtClean="0"/>
              <a:pPr/>
              <a:t>42</a:t>
            </a:fld>
            <a:endParaRPr lang="en-US"/>
          </a:p>
        </p:txBody>
      </p:sp>
    </p:spTree>
    <p:extLst>
      <p:ext uri="{BB962C8B-B14F-4D97-AF65-F5344CB8AC3E}">
        <p14:creationId xmlns:p14="http://schemas.microsoft.com/office/powerpoint/2010/main" val="3558088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43</a:t>
            </a:fld>
            <a:endParaRPr lang="en-US"/>
          </a:p>
        </p:txBody>
      </p:sp>
    </p:spTree>
    <p:extLst>
      <p:ext uri="{BB962C8B-B14F-4D97-AF65-F5344CB8AC3E}">
        <p14:creationId xmlns:p14="http://schemas.microsoft.com/office/powerpoint/2010/main" val="245523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15</a:t>
            </a:fld>
            <a:endParaRPr lang="en-US"/>
          </a:p>
        </p:txBody>
      </p:sp>
    </p:spTree>
    <p:extLst>
      <p:ext uri="{BB962C8B-B14F-4D97-AF65-F5344CB8AC3E}">
        <p14:creationId xmlns:p14="http://schemas.microsoft.com/office/powerpoint/2010/main" val="185175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16</a:t>
            </a:fld>
            <a:endParaRPr lang="en-US"/>
          </a:p>
        </p:txBody>
      </p:sp>
    </p:spTree>
    <p:extLst>
      <p:ext uri="{BB962C8B-B14F-4D97-AF65-F5344CB8AC3E}">
        <p14:creationId xmlns:p14="http://schemas.microsoft.com/office/powerpoint/2010/main" val="185175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17</a:t>
            </a:fld>
            <a:endParaRPr lang="en-US"/>
          </a:p>
        </p:txBody>
      </p:sp>
    </p:spTree>
    <p:extLst>
      <p:ext uri="{BB962C8B-B14F-4D97-AF65-F5344CB8AC3E}">
        <p14:creationId xmlns:p14="http://schemas.microsoft.com/office/powerpoint/2010/main" val="300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18</a:t>
            </a:fld>
            <a:endParaRPr lang="en-US"/>
          </a:p>
        </p:txBody>
      </p:sp>
    </p:spTree>
    <p:extLst>
      <p:ext uri="{BB962C8B-B14F-4D97-AF65-F5344CB8AC3E}">
        <p14:creationId xmlns:p14="http://schemas.microsoft.com/office/powerpoint/2010/main" val="300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19</a:t>
            </a:fld>
            <a:endParaRPr lang="en-US"/>
          </a:p>
        </p:txBody>
      </p:sp>
    </p:spTree>
    <p:extLst>
      <p:ext uri="{BB962C8B-B14F-4D97-AF65-F5344CB8AC3E}">
        <p14:creationId xmlns:p14="http://schemas.microsoft.com/office/powerpoint/2010/main" val="300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23</a:t>
            </a:fld>
            <a:endParaRPr lang="en-US"/>
          </a:p>
        </p:txBody>
      </p:sp>
    </p:spTree>
    <p:extLst>
      <p:ext uri="{BB962C8B-B14F-4D97-AF65-F5344CB8AC3E}">
        <p14:creationId xmlns:p14="http://schemas.microsoft.com/office/powerpoint/2010/main" val="162322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98D40-1BE2-43D7-B203-7681072C83B6}" type="slidenum">
              <a:rPr lang="en-US" smtClean="0"/>
              <a:pPr/>
              <a:t>24</a:t>
            </a:fld>
            <a:endParaRPr lang="en-US"/>
          </a:p>
        </p:txBody>
      </p:sp>
    </p:spTree>
    <p:extLst>
      <p:ext uri="{BB962C8B-B14F-4D97-AF65-F5344CB8AC3E}">
        <p14:creationId xmlns:p14="http://schemas.microsoft.com/office/powerpoint/2010/main" val="359345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98D40-1BE2-43D7-B203-7681072C83B6}" type="slidenum">
              <a:rPr lang="en-US" smtClean="0"/>
              <a:pPr/>
              <a:t>25</a:t>
            </a:fld>
            <a:endParaRPr lang="en-US"/>
          </a:p>
        </p:txBody>
      </p:sp>
    </p:spTree>
    <p:extLst>
      <p:ext uri="{BB962C8B-B14F-4D97-AF65-F5344CB8AC3E}">
        <p14:creationId xmlns:p14="http://schemas.microsoft.com/office/powerpoint/2010/main" val="3593450504"/>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vmlDrawing" Target="../drawings/vmlDrawing2.vml"/>
  <Relationship Id="rId2" Type="http://schemas.openxmlformats.org/officeDocument/2006/relationships/tags" Target="../tags/tag3.xml"/>
  <Relationship Id="rId3" Type="http://schemas.openxmlformats.org/officeDocument/2006/relationships/slideMaster" Target="../slideMasters/slideMaster1.xml"/>
  <Relationship Id="rId4" Type="http://schemas.openxmlformats.org/officeDocument/2006/relationships/oleObject" Target="../embeddings/oleObject2.bin"/>
  <Relationship Id="rId5" Type="http://schemas.openxmlformats.org/officeDocument/2006/relationships/image" Target="../media/image1.emf"/>
  <Relationship Id="rId6" Type="http://schemas.openxmlformats.org/officeDocument/2006/relationships/image" Target="../media/image2.png"/>
</Relationships>

</file>

<file path=ppt/slideLayouts/_rels/slideLayout2.xml.rels><?xml version="1.0" encoding="UTF-8"?>

<Relationships xmlns="http://schemas.openxmlformats.org/package/2006/relationships">
  <Relationship Id="rId1" Type="http://schemas.openxmlformats.org/officeDocument/2006/relationships/vmlDrawing" Target="../drawings/vmlDrawing3.vml"/>
  <Relationship Id="rId2" Type="http://schemas.openxmlformats.org/officeDocument/2006/relationships/tags" Target="../tags/tag4.xml"/>
  <Relationship Id="rId3" Type="http://schemas.openxmlformats.org/officeDocument/2006/relationships/slideMaster" Target="../slideMasters/slideMaster1.xml"/>
  <Relationship Id="rId4" Type="http://schemas.openxmlformats.org/officeDocument/2006/relationships/oleObject" Target="../embeddings/oleObject3.bin"/>
  <Relationship Id="rId5" Type="http://schemas.openxmlformats.org/officeDocument/2006/relationships/image" Target="../media/image1.emf"/>
  <Relationship Id="rId6" Type="http://schemas.openxmlformats.org/officeDocument/2006/relationships/image" Target="../media/image2.png"/>
</Relationships>

</file>

<file path=ppt/slideLayouts/_rels/slideLayout3.xml.rels><?xml version="1.0" encoding="UTF-8"?>

<Relationships xmlns="http://schemas.openxmlformats.org/package/2006/relationships">
  <Relationship Id="rId1" Type="http://schemas.openxmlformats.org/officeDocument/2006/relationships/vmlDrawing" Target="../drawings/vmlDrawing4.vml"/>
  <Relationship Id="rId2" Type="http://schemas.openxmlformats.org/officeDocument/2006/relationships/tags" Target="../tags/tag5.xml"/>
  <Relationship Id="rId3" Type="http://schemas.openxmlformats.org/officeDocument/2006/relationships/slideMaster" Target="../slideMasters/slideMaster1.xml"/>
  <Relationship Id="rId4" Type="http://schemas.openxmlformats.org/officeDocument/2006/relationships/oleObject" Target="../embeddings/oleObject4.bin"/>
  <Relationship Id="rId5" Type="http://schemas.openxmlformats.org/officeDocument/2006/relationships/image" Target="../media/image1.emf"/>
</Relationships>

</file>

<file path=ppt/slideLayouts/_rels/slideLayout4.xml.rels><?xml version="1.0" encoding="UTF-8"?>

<Relationships xmlns="http://schemas.openxmlformats.org/package/2006/relationships">
  <Relationship Id="rId1" Type="http://schemas.openxmlformats.org/officeDocument/2006/relationships/vmlDrawing" Target="../drawings/vmlDrawing5.vml"/>
  <Relationship Id="rId2" Type="http://schemas.openxmlformats.org/officeDocument/2006/relationships/tags" Target="../tags/tag6.xml"/>
  <Relationship Id="rId3" Type="http://schemas.openxmlformats.org/officeDocument/2006/relationships/slideMaster" Target="../slideMasters/slideMaster1.xml"/>
  <Relationship Id="rId4" Type="http://schemas.openxmlformats.org/officeDocument/2006/relationships/oleObject" Target="../embeddings/oleObject5.bin"/>
  <Relationship Id="rId5" Type="http://schemas.openxmlformats.org/officeDocument/2006/relationships/image" Target="../media/image1.emf"/>
</Relationships>

</file>

<file path=ppt/slideLayouts/_rels/slideLayout5.xml.rels><?xml version="1.0" encoding="UTF-8"?>

<Relationships xmlns="http://schemas.openxmlformats.org/package/2006/relationships">
  <Relationship Id="rId1" Type="http://schemas.openxmlformats.org/officeDocument/2006/relationships/vmlDrawing" Target="../drawings/vmlDrawing6.vml"/>
  <Relationship Id="rId2" Type="http://schemas.openxmlformats.org/officeDocument/2006/relationships/tags" Target="../tags/tag7.xml"/>
  <Relationship Id="rId3" Type="http://schemas.openxmlformats.org/officeDocument/2006/relationships/slideMaster" Target="../slideMasters/slideMaster1.xml"/>
  <Relationship Id="rId4" Type="http://schemas.openxmlformats.org/officeDocument/2006/relationships/oleObject" Target="../embeddings/oleObject6.bin"/>
  <Relationship Id="rId5" Type="http://schemas.openxmlformats.org/officeDocument/2006/relationships/image" Target="../media/image1.emf"/>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35135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 name="Straight Connector 1"/>
          <p:cNvCxnSpPr/>
          <p:nvPr userDrawn="1"/>
        </p:nvCxnSpPr>
        <p:spPr>
          <a:xfrm flipH="1">
            <a:off x="304800" y="1447800"/>
            <a:ext cx="8585042"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304802" y="228600"/>
            <a:ext cx="8595188" cy="1200329"/>
          </a:xfrm>
          <a:prstGeom prst="rect">
            <a:avLst/>
          </a:prstGeom>
          <a:noFill/>
        </p:spPr>
        <p:txBody>
          <a:bodyPr wrap="square" lIns="91420" tIns="45711" rIns="91420" bIns="45711" rtlCol="0">
            <a:spAutoFit/>
          </a:bodyPr>
          <a:lstStyle/>
          <a:p>
            <a:pPr algn="ctr" defTabSz="914206" fontAlgn="auto">
              <a:spcBef>
                <a:spcPts val="0"/>
              </a:spcBef>
              <a:spcAft>
                <a:spcPts val="0"/>
              </a:spcAft>
            </a:pPr>
            <a:r>
              <a:rPr lang="en-US" sz="2800" cap="small" dirty="0" smtClean="0">
                <a:solidFill>
                  <a:schemeClr val="tx2"/>
                </a:solidFill>
                <a:latin typeface="Garamond" pitchFamily="18" charset="0"/>
              </a:rPr>
              <a:t>Commonwealth of Massachusetts</a:t>
            </a:r>
          </a:p>
          <a:p>
            <a:pPr algn="ctr" defTabSz="914206" fontAlgn="auto">
              <a:spcBef>
                <a:spcPts val="0"/>
              </a:spcBef>
              <a:spcAft>
                <a:spcPts val="0"/>
              </a:spcAft>
            </a:pPr>
            <a:r>
              <a:rPr lang="en-US" sz="4400" cap="small" dirty="0" smtClean="0">
                <a:solidFill>
                  <a:schemeClr val="tx2"/>
                </a:solidFill>
                <a:latin typeface="Garamond" pitchFamily="18" charset="0"/>
              </a:rPr>
              <a:t>Health Policy Commission</a:t>
            </a:r>
            <a:endParaRPr lang="en-US" sz="4400" cap="small" dirty="0">
              <a:solidFill>
                <a:schemeClr val="tx2"/>
              </a:solidFill>
              <a:latin typeface="Garamond" pitchFamily="18" charset="0"/>
            </a:endParaRPr>
          </a:p>
        </p:txBody>
      </p:sp>
      <p:sp>
        <p:nvSpPr>
          <p:cNvPr id="7" name="Text Placeholder 6"/>
          <p:cNvSpPr>
            <a:spLocks noGrp="1"/>
          </p:cNvSpPr>
          <p:nvPr>
            <p:ph type="body" sz="quarter" idx="10" hasCustomPrompt="1"/>
          </p:nvPr>
        </p:nvSpPr>
        <p:spPr>
          <a:xfrm>
            <a:off x="914400" y="2895600"/>
            <a:ext cx="7543800" cy="1066800"/>
          </a:xfrm>
          <a:prstGeom prst="rect">
            <a:avLst/>
          </a:prstGeom>
        </p:spPr>
        <p:txBody>
          <a:bodyPr lIns="91420" tIns="45711" rIns="91420" bIns="45711" anchor="ctr"/>
          <a:lstStyle>
            <a:lvl1pPr marL="0" indent="0" algn="ctr">
              <a:buNone/>
              <a:defRPr sz="4400" b="0">
                <a:solidFill>
                  <a:schemeClr val="tx2"/>
                </a:solidFill>
                <a:latin typeface="Garamond" panose="02020404030301010803" pitchFamily="18" charset="0"/>
              </a:defRPr>
            </a:lvl1pPr>
          </a:lstStyle>
          <a:p>
            <a:pPr lvl="0"/>
            <a:r>
              <a:rPr lang="en-US" dirty="0" smtClean="0"/>
              <a:t>Title here</a:t>
            </a:r>
          </a:p>
        </p:txBody>
      </p:sp>
      <p:sp>
        <p:nvSpPr>
          <p:cNvPr id="8" name="Text Placeholder 6"/>
          <p:cNvSpPr>
            <a:spLocks noGrp="1"/>
          </p:cNvSpPr>
          <p:nvPr>
            <p:ph type="body" sz="quarter" idx="11" hasCustomPrompt="1"/>
          </p:nvPr>
        </p:nvSpPr>
        <p:spPr>
          <a:xfrm>
            <a:off x="2590800" y="4876800"/>
            <a:ext cx="4114800" cy="304800"/>
          </a:xfrm>
          <a:prstGeom prst="rect">
            <a:avLst/>
          </a:prstGeom>
        </p:spPr>
        <p:txBody>
          <a:bodyPr lIns="91420" tIns="45711" rIns="91420" bIns="45711"/>
          <a:lstStyle>
            <a:lvl1pPr marL="0" indent="0" algn="ctr">
              <a:buNone/>
              <a:defRPr sz="1800">
                <a:solidFill>
                  <a:schemeClr val="tx2"/>
                </a:solidFill>
                <a:latin typeface="Garamond" panose="02020404030301010803" pitchFamily="18" charset="0"/>
              </a:defRPr>
            </a:lvl1pPr>
          </a:lstStyle>
          <a:p>
            <a:pPr lvl="0"/>
            <a:r>
              <a:rPr lang="en-US" dirty="0" smtClean="0"/>
              <a:t>Date here</a:t>
            </a:r>
          </a:p>
        </p:txBody>
      </p:sp>
      <p:sp>
        <p:nvSpPr>
          <p:cNvPr id="9" name="Rectangle 8"/>
          <p:cNvSpPr>
            <a:spLocks noChangeArrowheads="1"/>
          </p:cNvSpPr>
          <p:nvPr userDrawn="1"/>
        </p:nvSpPr>
        <p:spPr bwMode="auto">
          <a:xfrm>
            <a:off x="0" y="6251900"/>
            <a:ext cx="9144000" cy="197485"/>
          </a:xfrm>
          <a:prstGeom prst="rect">
            <a:avLst/>
          </a:prstGeom>
          <a:solidFill>
            <a:srgbClr val="DDA037"/>
          </a:solidFill>
          <a:ln w="12700" algn="in">
            <a:solidFill>
              <a:schemeClr val="bg2"/>
            </a:solidFill>
            <a:miter lim="800000"/>
            <a:headEnd/>
            <a:tailEnd/>
          </a:ln>
          <a:effectLst/>
          <a:extLst/>
        </p:spPr>
        <p:txBody>
          <a:bodyPr rot="0" vert="horz" wrap="square" lIns="36558" tIns="36558" rIns="36558" bIns="36558" anchor="t" anchorCtr="0" upright="1">
            <a:noAutofit/>
          </a:bodyPr>
          <a:lstStyle/>
          <a:p>
            <a:pPr defTabSz="914303" fontAlgn="auto">
              <a:spcBef>
                <a:spcPts val="0"/>
              </a:spcBef>
              <a:spcAft>
                <a:spcPts val="0"/>
              </a:spcAft>
            </a:pPr>
            <a:endParaRPr lang="en-US" sz="1800" dirty="0">
              <a:solidFill>
                <a:prstClr val="black"/>
              </a:solidFill>
              <a:latin typeface="Calibri"/>
            </a:endParaRPr>
          </a:p>
        </p:txBody>
      </p:sp>
      <p:sp>
        <p:nvSpPr>
          <p:cNvPr id="10" name="Rectangle 9"/>
          <p:cNvSpPr>
            <a:spLocks noChangeArrowheads="1"/>
          </p:cNvSpPr>
          <p:nvPr userDrawn="1"/>
        </p:nvSpPr>
        <p:spPr bwMode="auto">
          <a:xfrm>
            <a:off x="0" y="6543403"/>
            <a:ext cx="9144000" cy="314598"/>
          </a:xfrm>
          <a:prstGeom prst="rect">
            <a:avLst/>
          </a:prstGeom>
          <a:solidFill>
            <a:srgbClr val="0C2D83"/>
          </a:solidFill>
          <a:ln w="12700" algn="in">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rot="0" vert="horz" wrap="square" lIns="36558" tIns="36558" rIns="36558" bIns="36558" anchor="t" anchorCtr="0" upright="1">
            <a:noAutofit/>
          </a:bodyPr>
          <a:lstStyle/>
          <a:p>
            <a:pPr defTabSz="914303" fontAlgn="auto">
              <a:spcBef>
                <a:spcPts val="0"/>
              </a:spcBef>
              <a:spcAft>
                <a:spcPts val="0"/>
              </a:spcAft>
            </a:pPr>
            <a:endParaRPr lang="en-US" sz="1800" dirty="0">
              <a:solidFill>
                <a:prstClr val="black"/>
              </a:solidFill>
              <a:latin typeface="Calibri"/>
            </a:endParaRPr>
          </a:p>
        </p:txBody>
      </p:sp>
      <p:pic>
        <p:nvPicPr>
          <p:cNvPr id="11" name="Picture 10"/>
          <p:cNvPicPr/>
          <p:nvPr userDrawn="1"/>
        </p:nvPicPr>
        <p:blipFill>
          <a:blip r:embed="rId6" cstate="print">
            <a:extLst>
              <a:ext uri="{28A0092B-C50C-407E-A947-70E740481C1C}">
                <a14:useLocalDpi xmlns:a14="http://schemas.microsoft.com/office/drawing/2010/main" val="0"/>
              </a:ext>
            </a:extLst>
          </a:blip>
          <a:stretch>
            <a:fillRect/>
          </a:stretch>
        </p:blipFill>
        <p:spPr>
          <a:xfrm>
            <a:off x="4302444" y="6278291"/>
            <a:ext cx="539115" cy="530225"/>
          </a:xfrm>
          <a:prstGeom prst="rect">
            <a:avLst/>
          </a:prstGeom>
        </p:spPr>
      </p:pic>
    </p:spTree>
    <p:extLst>
      <p:ext uri="{BB962C8B-B14F-4D97-AF65-F5344CB8AC3E}">
        <p14:creationId xmlns:p14="http://schemas.microsoft.com/office/powerpoint/2010/main" val="1261033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track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5023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4"/>
          <p:cNvSpPr>
            <a:spLocks noGrp="1"/>
          </p:cNvSpPr>
          <p:nvPr>
            <p:ph type="body" sz="quarter" idx="10" hasCustomPrompt="1"/>
          </p:nvPr>
        </p:nvSpPr>
        <p:spPr>
          <a:xfrm>
            <a:off x="990600" y="838200"/>
            <a:ext cx="7239000" cy="685800"/>
          </a:xfrm>
          <a:prstGeom prst="rect">
            <a:avLst/>
          </a:prstGeom>
        </p:spPr>
        <p:txBody>
          <a:bodyPr/>
          <a:lstStyle>
            <a:lvl1pPr marL="0" indent="0" algn="ctr">
              <a:buNone/>
              <a:defRPr b="1">
                <a:solidFill>
                  <a:schemeClr val="tx2"/>
                </a:solidFill>
                <a:latin typeface="Garamond" panose="02020404030301010803" pitchFamily="18" charset="0"/>
              </a:defRPr>
            </a:lvl1pPr>
            <a:lvl2pPr marL="457200" indent="-457200" algn="l">
              <a:buFont typeface="Arial" panose="020B0604020202020204" pitchFamily="34" charset="0"/>
              <a:buChar char="•"/>
              <a:defRPr>
                <a:solidFill>
                  <a:schemeClr val="tx2"/>
                </a:solidFill>
                <a:latin typeface="Garamond" panose="02020404030301010803" pitchFamily="18" charset="0"/>
              </a:defRPr>
            </a:lvl2pPr>
            <a:lvl3pPr marL="914303" indent="0" algn="ctr">
              <a:buNone/>
              <a:defRPr>
                <a:solidFill>
                  <a:schemeClr val="tx2"/>
                </a:solidFill>
                <a:latin typeface="Garamond" panose="02020404030301010803" pitchFamily="18" charset="0"/>
              </a:defRPr>
            </a:lvl3pPr>
            <a:lvl4pPr marL="1371454" indent="0" algn="ctr">
              <a:buNone/>
              <a:defRPr>
                <a:solidFill>
                  <a:schemeClr val="tx2"/>
                </a:solidFill>
                <a:latin typeface="Garamond" panose="02020404030301010803" pitchFamily="18" charset="0"/>
              </a:defRPr>
            </a:lvl4pPr>
            <a:lvl5pPr marL="1828606" indent="0" algn="ctr">
              <a:buNone/>
              <a:defRPr>
                <a:solidFill>
                  <a:schemeClr val="tx2"/>
                </a:solidFill>
                <a:latin typeface="Garamond" panose="02020404030301010803" pitchFamily="18" charset="0"/>
              </a:defRPr>
            </a:lvl5pPr>
          </a:lstStyle>
          <a:p>
            <a:pPr lvl="0"/>
            <a:r>
              <a:rPr lang="en-US" dirty="0" smtClean="0"/>
              <a:t>Insert Agenda Title</a:t>
            </a:r>
          </a:p>
        </p:txBody>
      </p:sp>
      <p:sp>
        <p:nvSpPr>
          <p:cNvPr id="3" name="Text Placeholder 2"/>
          <p:cNvSpPr>
            <a:spLocks noGrp="1"/>
          </p:cNvSpPr>
          <p:nvPr>
            <p:ph type="body" sz="quarter" idx="11" hasCustomPrompt="1"/>
          </p:nvPr>
        </p:nvSpPr>
        <p:spPr>
          <a:xfrm>
            <a:off x="1905000" y="2057400"/>
            <a:ext cx="5410200" cy="3352800"/>
          </a:xfrm>
          <a:prstGeom prst="rect">
            <a:avLst/>
          </a:prstGeom>
        </p:spPr>
        <p:txBody>
          <a:bodyPr anchor="ctr"/>
          <a:lstStyle>
            <a:lvl1pPr marL="284163" indent="-284163">
              <a:spcAft>
                <a:spcPts val="600"/>
              </a:spcAft>
              <a:buFont typeface="Wingdings" panose="05000000000000000000" pitchFamily="2" charset="2"/>
              <a:buChar char="§"/>
              <a:defRPr sz="2400">
                <a:solidFill>
                  <a:schemeClr val="tx2"/>
                </a:solidFill>
                <a:latin typeface="Garamond" panose="02020404030301010803" pitchFamily="18" charset="0"/>
              </a:defRPr>
            </a:lvl1pPr>
            <a:lvl2pPr>
              <a:spcAft>
                <a:spcPts val="600"/>
              </a:spcAft>
              <a:defRPr sz="2000">
                <a:solidFill>
                  <a:schemeClr val="tx2"/>
                </a:solidFill>
                <a:latin typeface="Garamond" panose="02020404030301010803" pitchFamily="18" charset="0"/>
              </a:defRPr>
            </a:lvl2pPr>
            <a:lvl3pPr>
              <a:spcAft>
                <a:spcPts val="600"/>
              </a:spcAft>
              <a:defRPr sz="1800">
                <a:solidFill>
                  <a:schemeClr val="tx2"/>
                </a:solidFill>
                <a:latin typeface="Garamond" panose="02020404030301010803" pitchFamily="18" charset="0"/>
              </a:defRPr>
            </a:lvl3pPr>
            <a:lvl4pPr>
              <a:spcAft>
                <a:spcPts val="600"/>
              </a:spcAft>
              <a:defRPr sz="1600">
                <a:solidFill>
                  <a:schemeClr val="tx2"/>
                </a:solidFill>
                <a:latin typeface="Garamond" panose="02020404030301010803" pitchFamily="18" charset="0"/>
              </a:defRPr>
            </a:lvl4pPr>
            <a:lvl5pPr>
              <a:spcAft>
                <a:spcPts val="600"/>
              </a:spcAft>
              <a:defRPr sz="1600">
                <a:solidFill>
                  <a:schemeClr val="tx2"/>
                </a:solidFill>
                <a:latin typeface="Garamond" panose="02020404030301010803" pitchFamily="18" charset="0"/>
              </a:defRPr>
            </a:lvl5pPr>
          </a:lstStyle>
          <a:p>
            <a:pPr lvl="0"/>
            <a:r>
              <a:rPr lang="en-US" dirty="0" smtClean="0"/>
              <a:t>Write agenda items, and move light blue box to indicate active agenda item (bold active agenda item if desired)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a:spLocks noChangeArrowheads="1"/>
          </p:cNvSpPr>
          <p:nvPr userDrawn="1"/>
        </p:nvSpPr>
        <p:spPr bwMode="auto">
          <a:xfrm>
            <a:off x="0" y="6251900"/>
            <a:ext cx="9144000" cy="197485"/>
          </a:xfrm>
          <a:prstGeom prst="rect">
            <a:avLst/>
          </a:prstGeom>
          <a:solidFill>
            <a:srgbClr val="DDA037"/>
          </a:solidFill>
          <a:ln w="12700" algn="in">
            <a:solidFill>
              <a:schemeClr val="bg2"/>
            </a:solidFill>
            <a:miter lim="800000"/>
            <a:headEnd/>
            <a:tailEnd/>
          </a:ln>
          <a:effectLst/>
          <a:extLst/>
        </p:spPr>
        <p:txBody>
          <a:bodyPr rot="0" vert="horz" wrap="square" lIns="36558" tIns="36558" rIns="36558" bIns="36558" anchor="t" anchorCtr="0" upright="1">
            <a:noAutofit/>
          </a:bodyPr>
          <a:lstStyle/>
          <a:p>
            <a:pPr defTabSz="914303" fontAlgn="auto">
              <a:spcBef>
                <a:spcPts val="0"/>
              </a:spcBef>
              <a:spcAft>
                <a:spcPts val="0"/>
              </a:spcAft>
            </a:pPr>
            <a:endParaRPr lang="en-US" sz="1800" dirty="0">
              <a:solidFill>
                <a:prstClr val="black"/>
              </a:solidFill>
              <a:latin typeface="Calibri"/>
            </a:endParaRPr>
          </a:p>
        </p:txBody>
      </p:sp>
      <p:sp>
        <p:nvSpPr>
          <p:cNvPr id="9" name="Rectangle 8"/>
          <p:cNvSpPr>
            <a:spLocks noChangeArrowheads="1"/>
          </p:cNvSpPr>
          <p:nvPr userDrawn="1"/>
        </p:nvSpPr>
        <p:spPr bwMode="auto">
          <a:xfrm>
            <a:off x="0" y="6543403"/>
            <a:ext cx="9144000" cy="314598"/>
          </a:xfrm>
          <a:prstGeom prst="rect">
            <a:avLst/>
          </a:prstGeom>
          <a:solidFill>
            <a:srgbClr val="0C2D83"/>
          </a:solidFill>
          <a:ln w="12700" algn="in">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rot="0" vert="horz" wrap="square" lIns="36558" tIns="36558" rIns="36558" bIns="36558" anchor="t" anchorCtr="0" upright="1">
            <a:noAutofit/>
          </a:bodyPr>
          <a:lstStyle/>
          <a:p>
            <a:pPr defTabSz="914303" fontAlgn="auto">
              <a:spcBef>
                <a:spcPts val="0"/>
              </a:spcBef>
              <a:spcAft>
                <a:spcPts val="0"/>
              </a:spcAft>
            </a:pPr>
            <a:endParaRPr lang="en-US" sz="1800" dirty="0">
              <a:solidFill>
                <a:prstClr val="black"/>
              </a:solidFill>
              <a:latin typeface="Calibri"/>
            </a:endParaRPr>
          </a:p>
        </p:txBody>
      </p:sp>
      <p:pic>
        <p:nvPicPr>
          <p:cNvPr id="10" name="Picture 9"/>
          <p:cNvPicPr/>
          <p:nvPr userDrawn="1"/>
        </p:nvPicPr>
        <p:blipFill>
          <a:blip r:embed="rId6" cstate="print">
            <a:extLst>
              <a:ext uri="{28A0092B-C50C-407E-A947-70E740481C1C}">
                <a14:useLocalDpi xmlns:a14="http://schemas.microsoft.com/office/drawing/2010/main" val="0"/>
              </a:ext>
            </a:extLst>
          </a:blip>
          <a:stretch>
            <a:fillRect/>
          </a:stretch>
        </p:blipFill>
        <p:spPr>
          <a:xfrm>
            <a:off x="4302444" y="6278291"/>
            <a:ext cx="539115" cy="530225"/>
          </a:xfrm>
          <a:prstGeom prst="rect">
            <a:avLst/>
          </a:prstGeom>
        </p:spPr>
      </p:pic>
    </p:spTree>
    <p:extLst>
      <p:ext uri="{BB962C8B-B14F-4D97-AF65-F5344CB8AC3E}">
        <p14:creationId xmlns:p14="http://schemas.microsoft.com/office/powerpoint/2010/main" val="31228345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892578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3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smtClean="0"/>
              <a:t>Insert source and notes</a:t>
            </a:r>
            <a:endParaRPr lang="en-US" dirty="0"/>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smtClean="0"/>
              <a:t>Click to edit Master title style</a:t>
            </a:r>
            <a:endParaRPr lang="en-US" dirty="0"/>
          </a:p>
        </p:txBody>
      </p:sp>
      <p:sp>
        <p:nvSpPr>
          <p:cNvPr id="4" name="Text Placeholder 3"/>
          <p:cNvSpPr>
            <a:spLocks noGrp="1"/>
          </p:cNvSpPr>
          <p:nvPr>
            <p:ph type="body" sz="quarter" idx="11" hasCustomPrompt="1"/>
          </p:nvPr>
        </p:nvSpPr>
        <p:spPr>
          <a:xfrm>
            <a:off x="457200" y="1066800"/>
            <a:ext cx="8229600" cy="533400"/>
          </a:xfrm>
          <a:prstGeom prst="rect">
            <a:avLst/>
          </a:prstGeom>
        </p:spPr>
        <p:txBody>
          <a:bodyPr/>
          <a:lstStyle>
            <a:lvl1pPr marL="0" indent="0">
              <a:buNone/>
              <a:defRPr sz="800" i="1">
                <a:solidFill>
                  <a:schemeClr val="bg1">
                    <a:lumMod val="50000"/>
                  </a:schemeClr>
                </a:solidFill>
              </a:defRPr>
            </a:lvl1pPr>
            <a:lvl2pPr marL="457006" indent="0">
              <a:buNone/>
              <a:defRPr/>
            </a:lvl2pPr>
          </a:lstStyle>
          <a:p>
            <a:pPr lvl="0"/>
            <a:r>
              <a:rPr lang="en-US" dirty="0" smtClean="0"/>
              <a:t>Click to add subheading</a:t>
            </a:r>
          </a:p>
        </p:txBody>
      </p:sp>
    </p:spTree>
    <p:extLst>
      <p:ext uri="{BB962C8B-B14F-4D97-AF65-F5344CB8AC3E}">
        <p14:creationId xmlns:p14="http://schemas.microsoft.com/office/powerpoint/2010/main" val="11430626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subheading_highba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31219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87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smtClean="0"/>
              <a:t>Insert source and notes</a:t>
            </a:r>
            <a:endParaRPr lang="en-US" dirty="0"/>
          </a:p>
        </p:txBody>
      </p:sp>
      <p:sp>
        <p:nvSpPr>
          <p:cNvPr id="2" name="Title 1"/>
          <p:cNvSpPr>
            <a:spLocks noGrp="1"/>
          </p:cNvSpPr>
          <p:nvPr>
            <p:ph type="ctrTitle"/>
          </p:nvPr>
        </p:nvSpPr>
        <p:spPr>
          <a:xfrm>
            <a:off x="457200" y="152400"/>
            <a:ext cx="8229600" cy="502919"/>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smtClean="0"/>
              <a:t>Click to edit Master title style</a:t>
            </a:r>
            <a:endParaRPr lang="en-US" dirty="0"/>
          </a:p>
        </p:txBody>
      </p:sp>
      <p:sp>
        <p:nvSpPr>
          <p:cNvPr id="4" name="Text Placeholder 3"/>
          <p:cNvSpPr>
            <a:spLocks noGrp="1"/>
          </p:cNvSpPr>
          <p:nvPr>
            <p:ph type="body" sz="quarter" idx="11" hasCustomPrompt="1"/>
          </p:nvPr>
        </p:nvSpPr>
        <p:spPr>
          <a:xfrm>
            <a:off x="457200" y="668019"/>
            <a:ext cx="8229600" cy="533400"/>
          </a:xfrm>
          <a:prstGeom prst="rect">
            <a:avLst/>
          </a:prstGeom>
        </p:spPr>
        <p:txBody>
          <a:bodyPr/>
          <a:lstStyle>
            <a:lvl1pPr marL="0" indent="0">
              <a:buNone/>
              <a:defRPr sz="800" i="1">
                <a:solidFill>
                  <a:schemeClr val="bg1">
                    <a:lumMod val="50000"/>
                  </a:schemeClr>
                </a:solidFill>
              </a:defRPr>
            </a:lvl1pPr>
            <a:lvl2pPr marL="457006" indent="0">
              <a:buNone/>
              <a:defRPr/>
            </a:lvl2pPr>
          </a:lstStyle>
          <a:p>
            <a:pPr lvl="0"/>
            <a:r>
              <a:rPr lang="en-US" dirty="0" smtClean="0"/>
              <a:t>Click to add subheading</a:t>
            </a:r>
          </a:p>
        </p:txBody>
      </p:sp>
      <p:sp>
        <p:nvSpPr>
          <p:cNvPr id="6" name="Rectangle 5"/>
          <p:cNvSpPr>
            <a:spLocks noChangeArrowheads="1"/>
          </p:cNvSpPr>
          <p:nvPr userDrawn="1"/>
        </p:nvSpPr>
        <p:spPr bwMode="auto">
          <a:xfrm>
            <a:off x="457200" y="609600"/>
            <a:ext cx="8229600" cy="45719"/>
          </a:xfrm>
          <a:prstGeom prst="rect">
            <a:avLst/>
          </a:prstGeom>
          <a:solidFill>
            <a:srgbClr val="DDA037"/>
          </a:solidFill>
          <a:ln w="12700" algn="in">
            <a:solidFill>
              <a:srgbClr val="DDA037"/>
            </a:solidFill>
            <a:miter lim="800000"/>
            <a:headEnd/>
            <a:tailEnd/>
          </a:ln>
          <a:effectLst/>
          <a:extLst/>
        </p:spPr>
        <p:txBody>
          <a:bodyPr rot="0" vert="horz" wrap="square" lIns="36562" tIns="36562" rIns="36562" bIns="36562" anchor="t" anchorCtr="0" upright="1">
            <a:noAutofit/>
          </a:bodyPr>
          <a:lstStyle/>
          <a:p>
            <a:endParaRPr lang="en-US"/>
          </a:p>
        </p:txBody>
      </p:sp>
      <p:sp>
        <p:nvSpPr>
          <p:cNvPr id="7" name="TextBox 6"/>
          <p:cNvSpPr txBox="1"/>
          <p:nvPr userDrawn="1"/>
        </p:nvSpPr>
        <p:spPr>
          <a:xfrm>
            <a:off x="6781800" y="6627912"/>
            <a:ext cx="2286001" cy="153888"/>
          </a:xfrm>
          <a:prstGeom prst="rect">
            <a:avLst/>
          </a:prstGeom>
          <a:noFill/>
        </p:spPr>
        <p:txBody>
          <a:bodyPr wrap="square" lIns="0" tIns="0" rIns="0" bIns="0" rtlCol="0">
            <a:spAutoFit/>
          </a:bodyPr>
          <a:lstStyle/>
          <a:p>
            <a:pPr algn="r"/>
            <a:r>
              <a:rPr lang="en-US" sz="1000" dirty="0" smtClean="0">
                <a:solidFill>
                  <a:schemeClr val="tx2"/>
                </a:solidFill>
                <a:latin typeface="Arial" panose="020B0604020202020204" pitchFamily="34" charset="0"/>
                <a:cs typeface="Arial" panose="020B0604020202020204" pitchFamily="34" charset="0"/>
              </a:rPr>
              <a:t>Health Policy  Commission | </a:t>
            </a:r>
            <a:fld id="{A5227E9D-7D62-4008-BFCE-C7B8B3FEB975}" type="slidenum">
              <a:rPr lang="en-US" sz="1000" smtClean="0">
                <a:solidFill>
                  <a:schemeClr val="tx2"/>
                </a:solidFill>
                <a:latin typeface="Arial" panose="020B0604020202020204" pitchFamily="34" charset="0"/>
                <a:cs typeface="Arial" panose="020B0604020202020204" pitchFamily="34" charset="0"/>
              </a:rPr>
              <a:pPr algn="r"/>
              <a:t>‹#›</a:t>
            </a:fld>
            <a:endParaRPr lang="en-US" sz="1000" dirty="0">
              <a:solidFill>
                <a:schemeClr val="tx2"/>
              </a:solidFill>
              <a:latin typeface="Arial" panose="020B0604020202020204" pitchFamily="34" charset="0"/>
              <a:cs typeface="Arial" panose="020B0604020202020204" pitchFamily="34" charset="0"/>
            </a:endParaRPr>
          </a:p>
        </p:txBody>
      </p:sp>
      <p:sp>
        <p:nvSpPr>
          <p:cNvPr id="9" name="TextBox 8"/>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smtClean="0"/>
              <a:t>Confidential WORKING draft – policy IN DEVELOPMENT</a:t>
            </a:r>
            <a:endParaRPr lang="en-US" sz="800" b="0" cap="all" baseline="0" dirty="0"/>
          </a:p>
        </p:txBody>
      </p:sp>
    </p:spTree>
    <p:extLst>
      <p:ext uri="{BB962C8B-B14F-4D97-AF65-F5344CB8AC3E}">
        <p14:creationId xmlns:p14="http://schemas.microsoft.com/office/powerpoint/2010/main" val="15272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8011772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smtClean="0"/>
              <a:t>Insert source and notes</a:t>
            </a:r>
            <a:endParaRPr lang="en-US" dirty="0"/>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smtClean="0"/>
              <a:t>Click to edit Master title style</a:t>
            </a:r>
            <a:endParaRPr lang="en-US" dirty="0"/>
          </a:p>
        </p:txBody>
      </p:sp>
      <p:sp>
        <p:nvSpPr>
          <p:cNvPr id="11" name="Text Placeholder 10"/>
          <p:cNvSpPr>
            <a:spLocks noGrp="1"/>
          </p:cNvSpPr>
          <p:nvPr>
            <p:ph type="body" sz="quarter" idx="11"/>
          </p:nvPr>
        </p:nvSpPr>
        <p:spPr>
          <a:xfrm>
            <a:off x="1752600" y="1828800"/>
            <a:ext cx="5638800" cy="3657600"/>
          </a:xfrm>
          <a:prstGeom prst="rect">
            <a:avLst/>
          </a:prstGeom>
        </p:spPr>
        <p:txBody>
          <a:bodyPr lIns="91440" tIns="182880" bIns="182880"/>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906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6795" y="1600346"/>
            <a:ext cx="8230410" cy="4525567"/>
          </a:xfrm>
          <a:prstGeom prst="rect">
            <a:avLst/>
          </a:prstGeom>
        </p:spPr>
        <p:txBody>
          <a:bodyPr lIns="92926" tIns="46467" rIns="92926" bIns="4646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558707"/>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oleObject" Target="../embeddings/oleObject1.bin"/>
  <Relationship Id="rId11" Type="http://schemas.openxmlformats.org/officeDocument/2006/relationships/image" Target="../media/image1.emf"/>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1.xml"/>
  <Relationship Id="rId8" Type="http://schemas.openxmlformats.org/officeDocument/2006/relationships/vmlDrawing" Target="../drawings/vmlDrawing1.vml"/>
  <Relationship Id="rId9" Type="http://schemas.openxmlformats.org/officeDocument/2006/relationships/tags" Target="../tags/tag2.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055500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47"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8" name="Rectangle 7"/>
          <p:cNvSpPr>
            <a:spLocks noChangeArrowheads="1"/>
          </p:cNvSpPr>
          <p:nvPr/>
        </p:nvSpPr>
        <p:spPr bwMode="auto">
          <a:xfrm>
            <a:off x="457200" y="914400"/>
            <a:ext cx="8229600" cy="45719"/>
          </a:xfrm>
          <a:prstGeom prst="rect">
            <a:avLst/>
          </a:prstGeom>
          <a:solidFill>
            <a:srgbClr val="DDA037"/>
          </a:solidFill>
          <a:ln w="12700" algn="in">
            <a:solidFill>
              <a:srgbClr val="DDA037"/>
            </a:solidFill>
            <a:miter lim="800000"/>
            <a:headEnd/>
            <a:tailEnd/>
          </a:ln>
          <a:effectLst/>
          <a:extLst/>
        </p:spPr>
        <p:txBody>
          <a:bodyPr rot="0" vert="horz" wrap="square" lIns="36562" tIns="36562" rIns="36562" bIns="36562" anchor="t" anchorCtr="0" upright="1">
            <a:noAutofit/>
          </a:bodyPr>
          <a:lstStyle/>
          <a:p>
            <a:endParaRPr lang="en-US"/>
          </a:p>
        </p:txBody>
      </p:sp>
      <p:sp>
        <p:nvSpPr>
          <p:cNvPr id="3" name="TextBox 2"/>
          <p:cNvSpPr txBox="1"/>
          <p:nvPr userDrawn="1"/>
        </p:nvSpPr>
        <p:spPr>
          <a:xfrm>
            <a:off x="6008536" y="7952"/>
            <a:ext cx="3124200" cy="215444"/>
          </a:xfrm>
          <a:prstGeom prst="rect">
            <a:avLst/>
          </a:prstGeom>
          <a:noFill/>
        </p:spPr>
        <p:txBody>
          <a:bodyPr wrap="square" rtlCol="0">
            <a:spAutoFit/>
          </a:bodyPr>
          <a:lstStyle/>
          <a:p>
            <a:r>
              <a:rPr lang="en-US" sz="800" dirty="0" smtClean="0">
                <a:solidFill>
                  <a:schemeClr val="bg1">
                    <a:lumMod val="50000"/>
                  </a:schemeClr>
                </a:solidFill>
              </a:rPr>
              <a:t>Chartbook 201</a:t>
            </a:r>
            <a:r>
              <a:rPr lang="en-US" sz="800" baseline="0" dirty="0" smtClean="0">
                <a:solidFill>
                  <a:schemeClr val="bg1">
                    <a:lumMod val="50000"/>
                  </a:schemeClr>
                </a:solidFill>
              </a:rPr>
              <a:t>4 </a:t>
            </a:r>
            <a:r>
              <a:rPr lang="en-US" sz="800" dirty="0" smtClean="0">
                <a:solidFill>
                  <a:schemeClr val="bg1">
                    <a:lumMod val="50000"/>
                  </a:schemeClr>
                </a:solidFill>
              </a:rPr>
              <a:t>Cost Trends Report– Health Policy Commission</a:t>
            </a:r>
            <a:endParaRPr lang="en-US" sz="800" dirty="0">
              <a:solidFill>
                <a:schemeClr val="bg1">
                  <a:lumMod val="50000"/>
                </a:schemeClr>
              </a:solidFill>
            </a:endParaRPr>
          </a:p>
        </p:txBody>
      </p:sp>
    </p:spTree>
    <p:extLst>
      <p:ext uri="{BB962C8B-B14F-4D97-AF65-F5344CB8AC3E}">
        <p14:creationId xmlns:p14="http://schemas.microsoft.com/office/powerpoint/2010/main" val="3041313990"/>
      </p:ext>
    </p:extLst>
  </p:cSld>
  <p:clrMap bg1="lt1" tx1="dk1" bg2="lt2" tx2="dk2" accent1="accent1" accent2="accent2" accent3="accent3" accent4="accent4" accent5="accent5" accent6="accent6" hlink="hlink" folHlink="folHlink"/>
  <p:sldLayoutIdLst>
    <p:sldLayoutId id="2147483653" r:id="rId1"/>
    <p:sldLayoutId id="2147483656" r:id="rId2"/>
    <p:sldLayoutId id="2147483657" r:id="rId3"/>
    <p:sldLayoutId id="2147483662" r:id="rId4"/>
    <p:sldLayoutId id="2147483658" r:id="rId5"/>
    <p:sldLayoutId id="2147483660" r:id="rId6"/>
  </p:sldLayoutIdLst>
  <p:timing>
    <p:tnLst>
      <p:par>
        <p:cTn id="1" dur="indefinite" restart="never" nodeType="tmRoot"/>
      </p:par>
    </p:tnLst>
  </p:timing>
  <p:txStyles>
    <p:titleStyle>
      <a:lvl1pPr algn="ctr" defTabSz="914012" rtl="0" eaLnBrk="1" latinLnBrk="0" hangingPunct="1">
        <a:spcBef>
          <a:spcPct val="0"/>
        </a:spcBef>
        <a:buNone/>
        <a:defRPr sz="4400" kern="1200">
          <a:solidFill>
            <a:schemeClr val="tx1"/>
          </a:solidFill>
          <a:latin typeface="+mj-lt"/>
          <a:ea typeface="+mj-ea"/>
          <a:cs typeface="+mj-cs"/>
        </a:defRPr>
      </a:lvl1pPr>
    </p:titleStyle>
    <p:body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12" rtl="0" eaLnBrk="1" latinLnBrk="0" hangingPunct="1">
        <a:defRPr sz="1800" kern="1200">
          <a:solidFill>
            <a:schemeClr val="tx1"/>
          </a:solidFill>
          <a:latin typeface="+mn-lt"/>
          <a:ea typeface="+mn-ea"/>
          <a:cs typeface="+mn-cs"/>
        </a:defRPr>
      </a:lvl1pPr>
      <a:lvl2pPr marL="457008" algn="l" defTabSz="914012" rtl="0" eaLnBrk="1" latinLnBrk="0" hangingPunct="1">
        <a:defRPr sz="1800" kern="1200">
          <a:solidFill>
            <a:schemeClr val="tx1"/>
          </a:solidFill>
          <a:latin typeface="+mn-lt"/>
          <a:ea typeface="+mn-ea"/>
          <a:cs typeface="+mn-cs"/>
        </a:defRPr>
      </a:lvl2pPr>
      <a:lvl3pPr marL="914012" algn="l" defTabSz="914012" rtl="0" eaLnBrk="1" latinLnBrk="0" hangingPunct="1">
        <a:defRPr sz="1800" kern="1200">
          <a:solidFill>
            <a:schemeClr val="tx1"/>
          </a:solidFill>
          <a:latin typeface="+mn-lt"/>
          <a:ea typeface="+mn-ea"/>
          <a:cs typeface="+mn-cs"/>
        </a:defRPr>
      </a:lvl3pPr>
      <a:lvl4pPr marL="1371020" algn="l" defTabSz="914012" rtl="0" eaLnBrk="1" latinLnBrk="0" hangingPunct="1">
        <a:defRPr sz="1800" kern="1200">
          <a:solidFill>
            <a:schemeClr val="tx1"/>
          </a:solidFill>
          <a:latin typeface="+mn-lt"/>
          <a:ea typeface="+mn-ea"/>
          <a:cs typeface="+mn-cs"/>
        </a:defRPr>
      </a:lvl4pPr>
      <a:lvl5pPr marL="1828025" algn="l" defTabSz="914012" rtl="0" eaLnBrk="1" latinLnBrk="0" hangingPunct="1">
        <a:defRPr sz="1800" kern="1200">
          <a:solidFill>
            <a:schemeClr val="tx1"/>
          </a:solidFill>
          <a:latin typeface="+mn-lt"/>
          <a:ea typeface="+mn-ea"/>
          <a:cs typeface="+mn-cs"/>
        </a:defRPr>
      </a:lvl5pPr>
      <a:lvl6pPr marL="2285032" algn="l" defTabSz="914012" rtl="0" eaLnBrk="1" latinLnBrk="0" hangingPunct="1">
        <a:defRPr sz="1800" kern="1200">
          <a:solidFill>
            <a:schemeClr val="tx1"/>
          </a:solidFill>
          <a:latin typeface="+mn-lt"/>
          <a:ea typeface="+mn-ea"/>
          <a:cs typeface="+mn-cs"/>
        </a:defRPr>
      </a:lvl6pPr>
      <a:lvl7pPr marL="2742037" algn="l" defTabSz="914012" rtl="0" eaLnBrk="1" latinLnBrk="0" hangingPunct="1">
        <a:defRPr sz="1800" kern="1200">
          <a:solidFill>
            <a:schemeClr val="tx1"/>
          </a:solidFill>
          <a:latin typeface="+mn-lt"/>
          <a:ea typeface="+mn-ea"/>
          <a:cs typeface="+mn-cs"/>
        </a:defRPr>
      </a:lvl7pPr>
      <a:lvl8pPr marL="3199044" algn="l" defTabSz="914012" rtl="0" eaLnBrk="1" latinLnBrk="0" hangingPunct="1">
        <a:defRPr sz="1800" kern="1200">
          <a:solidFill>
            <a:schemeClr val="tx1"/>
          </a:solidFill>
          <a:latin typeface="+mn-lt"/>
          <a:ea typeface="+mn-ea"/>
          <a:cs typeface="+mn-cs"/>
        </a:defRPr>
      </a:lvl8pPr>
      <a:lvl9pPr marL="3656050" algn="l" defTabSz="914012"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
  <Relationship Id="rId1" Type="http://schemas.openxmlformats.org/officeDocument/2006/relationships/vmlDrawing" Target="../drawings/vmlDrawing14.vml"/>
  <Relationship Id="rId10" Type="http://schemas.openxmlformats.org/officeDocument/2006/relationships/tags" Target="../tags/tag128.xml"/>
  <Relationship Id="rId11" Type="http://schemas.openxmlformats.org/officeDocument/2006/relationships/tags" Target="../tags/tag129.xml"/>
  <Relationship Id="rId12" Type="http://schemas.openxmlformats.org/officeDocument/2006/relationships/slideLayout" Target="../slideLayouts/slideLayout3.xml"/>
  <Relationship Id="rId13" Type="http://schemas.openxmlformats.org/officeDocument/2006/relationships/oleObject" Target="../embeddings/oleObject22.bin"/>
  <Relationship Id="rId14" Type="http://schemas.openxmlformats.org/officeDocument/2006/relationships/image" Target="../media/image1.emf"/>
  <Relationship Id="rId15" Type="http://schemas.openxmlformats.org/officeDocument/2006/relationships/oleObject" Target="../embeddings/oleObject23.bin"/>
  <Relationship Id="rId16" Type="http://schemas.openxmlformats.org/officeDocument/2006/relationships/image" Target="../media/image11.emf"/>
  <Relationship Id="rId2" Type="http://schemas.openxmlformats.org/officeDocument/2006/relationships/tags" Target="../tags/tag120.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tags" Target="../tags/tag123.xml"/>
  <Relationship Id="rId6" Type="http://schemas.openxmlformats.org/officeDocument/2006/relationships/tags" Target="../tags/tag124.xml"/>
  <Relationship Id="rId7" Type="http://schemas.openxmlformats.org/officeDocument/2006/relationships/tags" Target="../tags/tag125.xml"/>
  <Relationship Id="rId8" Type="http://schemas.openxmlformats.org/officeDocument/2006/relationships/tags" Target="../tags/tag126.xml"/>
  <Relationship Id="rId9" Type="http://schemas.openxmlformats.org/officeDocument/2006/relationships/tags" Target="../tags/tag127.xml"/>
</Relationships>

</file>

<file path=ppt/slides/_rels/slide11.xml.rels><?xml version="1.0" encoding="UTF-8"?>

<Relationships xmlns="http://schemas.openxmlformats.org/package/2006/relationships">
  <Relationship Id="rId1" Type="http://schemas.openxmlformats.org/officeDocument/2006/relationships/vmlDrawing" Target="../drawings/vmlDrawing15.vml"/>
  <Relationship Id="rId10" Type="http://schemas.openxmlformats.org/officeDocument/2006/relationships/tags" Target="../tags/tag138.xml"/>
  <Relationship Id="rId11" Type="http://schemas.openxmlformats.org/officeDocument/2006/relationships/tags" Target="../tags/tag139.xml"/>
  <Relationship Id="rId12" Type="http://schemas.openxmlformats.org/officeDocument/2006/relationships/tags" Target="../tags/tag140.xml"/>
  <Relationship Id="rId13" Type="http://schemas.openxmlformats.org/officeDocument/2006/relationships/tags" Target="../tags/tag141.xml"/>
  <Relationship Id="rId14" Type="http://schemas.openxmlformats.org/officeDocument/2006/relationships/tags" Target="../tags/tag142.xml"/>
  <Relationship Id="rId15" Type="http://schemas.openxmlformats.org/officeDocument/2006/relationships/tags" Target="../tags/tag143.xml"/>
  <Relationship Id="rId16" Type="http://schemas.openxmlformats.org/officeDocument/2006/relationships/tags" Target="../tags/tag144.xml"/>
  <Relationship Id="rId17" Type="http://schemas.openxmlformats.org/officeDocument/2006/relationships/tags" Target="../tags/tag145.xml"/>
  <Relationship Id="rId18" Type="http://schemas.openxmlformats.org/officeDocument/2006/relationships/slideLayout" Target="../slideLayouts/slideLayout3.xml"/>
  <Relationship Id="rId19" Type="http://schemas.openxmlformats.org/officeDocument/2006/relationships/oleObject" Target="../embeddings/oleObject24.bin"/>
  <Relationship Id="rId2" Type="http://schemas.openxmlformats.org/officeDocument/2006/relationships/tags" Target="../tags/tag130.xml"/>
  <Relationship Id="rId20" Type="http://schemas.openxmlformats.org/officeDocument/2006/relationships/image" Target="../media/image1.emf"/>
  <Relationship Id="rId21" Type="http://schemas.openxmlformats.org/officeDocument/2006/relationships/oleObject" Target="../embeddings/oleObject25.bin"/>
  <Relationship Id="rId22" Type="http://schemas.openxmlformats.org/officeDocument/2006/relationships/image" Target="../media/image12.emf"/>
  <Relationship Id="rId3" Type="http://schemas.openxmlformats.org/officeDocument/2006/relationships/tags" Target="../tags/tag131.xml"/>
  <Relationship Id="rId4" Type="http://schemas.openxmlformats.org/officeDocument/2006/relationships/tags" Target="../tags/tag132.xml"/>
  <Relationship Id="rId5" Type="http://schemas.openxmlformats.org/officeDocument/2006/relationships/tags" Target="../tags/tag133.xml"/>
  <Relationship Id="rId6" Type="http://schemas.openxmlformats.org/officeDocument/2006/relationships/tags" Target="../tags/tag134.xml"/>
  <Relationship Id="rId7" Type="http://schemas.openxmlformats.org/officeDocument/2006/relationships/tags" Target="../tags/tag135.xml"/>
  <Relationship Id="rId8" Type="http://schemas.openxmlformats.org/officeDocument/2006/relationships/tags" Target="../tags/tag136.xml"/>
  <Relationship Id="rId9" Type="http://schemas.openxmlformats.org/officeDocument/2006/relationships/tags" Target="../tags/tag137.xml"/>
</Relationships>

</file>

<file path=ppt/slides/_rels/slide12.xml.rels><?xml version="1.0" encoding="UTF-8"?>

<Relationships xmlns="http://schemas.openxmlformats.org/package/2006/relationships">
  <Relationship Id="rId1" Type="http://schemas.openxmlformats.org/officeDocument/2006/relationships/vmlDrawing" Target="../drawings/vmlDrawing16.vml"/>
  <Relationship Id="rId10" Type="http://schemas.openxmlformats.org/officeDocument/2006/relationships/tags" Target="../tags/tag154.xml"/>
  <Relationship Id="rId11" Type="http://schemas.openxmlformats.org/officeDocument/2006/relationships/tags" Target="../tags/tag155.xml"/>
  <Relationship Id="rId12" Type="http://schemas.openxmlformats.org/officeDocument/2006/relationships/tags" Target="../tags/tag156.xml"/>
  <Relationship Id="rId13" Type="http://schemas.openxmlformats.org/officeDocument/2006/relationships/tags" Target="../tags/tag157.xml"/>
  <Relationship Id="rId14" Type="http://schemas.openxmlformats.org/officeDocument/2006/relationships/tags" Target="../tags/tag158.xml"/>
  <Relationship Id="rId15" Type="http://schemas.openxmlformats.org/officeDocument/2006/relationships/tags" Target="../tags/tag159.xml"/>
  <Relationship Id="rId16" Type="http://schemas.openxmlformats.org/officeDocument/2006/relationships/tags" Target="../tags/tag160.xml"/>
  <Relationship Id="rId17" Type="http://schemas.openxmlformats.org/officeDocument/2006/relationships/tags" Target="../tags/tag161.xml"/>
  <Relationship Id="rId18" Type="http://schemas.openxmlformats.org/officeDocument/2006/relationships/tags" Target="../tags/tag162.xml"/>
  <Relationship Id="rId19" Type="http://schemas.openxmlformats.org/officeDocument/2006/relationships/slideLayout" Target="../slideLayouts/slideLayout3.xml"/>
  <Relationship Id="rId2" Type="http://schemas.openxmlformats.org/officeDocument/2006/relationships/tags" Target="../tags/tag146.xml"/>
  <Relationship Id="rId20" Type="http://schemas.openxmlformats.org/officeDocument/2006/relationships/oleObject" Target="../embeddings/oleObject26.bin"/>
  <Relationship Id="rId21" Type="http://schemas.openxmlformats.org/officeDocument/2006/relationships/image" Target="../media/image1.emf"/>
  <Relationship Id="rId22" Type="http://schemas.openxmlformats.org/officeDocument/2006/relationships/oleObject" Target="../embeddings/oleObject27.bin"/>
  <Relationship Id="rId23" Type="http://schemas.openxmlformats.org/officeDocument/2006/relationships/image" Target="../media/image13.emf"/>
  <Relationship Id="rId3" Type="http://schemas.openxmlformats.org/officeDocument/2006/relationships/tags" Target="../tags/tag147.xml"/>
  <Relationship Id="rId4" Type="http://schemas.openxmlformats.org/officeDocument/2006/relationships/tags" Target="../tags/tag148.xml"/>
  <Relationship Id="rId5" Type="http://schemas.openxmlformats.org/officeDocument/2006/relationships/tags" Target="../tags/tag149.xml"/>
  <Relationship Id="rId6" Type="http://schemas.openxmlformats.org/officeDocument/2006/relationships/tags" Target="../tags/tag150.xml"/>
  <Relationship Id="rId7" Type="http://schemas.openxmlformats.org/officeDocument/2006/relationships/tags" Target="../tags/tag151.xml"/>
  <Relationship Id="rId8" Type="http://schemas.openxmlformats.org/officeDocument/2006/relationships/tags" Target="../tags/tag152.xml"/>
  <Relationship Id="rId9" Type="http://schemas.openxmlformats.org/officeDocument/2006/relationships/tags" Target="../tags/tag153.xml"/>
</Relationships>

</file>

<file path=ppt/slides/_rels/slide13.xml.rels><?xml version="1.0" encoding="UTF-8"?>

<Relationships xmlns="http://schemas.openxmlformats.org/package/2006/relationships">
  <Relationship Id="rId1" Type="http://schemas.openxmlformats.org/officeDocument/2006/relationships/vmlDrawing" Target="../drawings/vmlDrawing17.vml"/>
  <Relationship Id="rId10" Type="http://schemas.openxmlformats.org/officeDocument/2006/relationships/tags" Target="../tags/tag171.xml"/>
  <Relationship Id="rId11" Type="http://schemas.openxmlformats.org/officeDocument/2006/relationships/slideLayout" Target="../slideLayouts/slideLayout3.xml"/>
  <Relationship Id="rId12" Type="http://schemas.openxmlformats.org/officeDocument/2006/relationships/oleObject" Target="../embeddings/oleObject28.bin"/>
  <Relationship Id="rId13" Type="http://schemas.openxmlformats.org/officeDocument/2006/relationships/image" Target="../media/image14.emf"/>
  <Relationship Id="rId14" Type="http://schemas.openxmlformats.org/officeDocument/2006/relationships/oleObject" Target="../embeddings/oleObject29.bin"/>
  <Relationship Id="rId15" Type="http://schemas.openxmlformats.org/officeDocument/2006/relationships/image" Target="../media/image15.emf"/>
  <Relationship Id="rId2" Type="http://schemas.openxmlformats.org/officeDocument/2006/relationships/tags" Target="../tags/tag163.xml"/>
  <Relationship Id="rId3" Type="http://schemas.openxmlformats.org/officeDocument/2006/relationships/tags" Target="../tags/tag164.xml"/>
  <Relationship Id="rId4" Type="http://schemas.openxmlformats.org/officeDocument/2006/relationships/tags" Target="../tags/tag165.xml"/>
  <Relationship Id="rId5" Type="http://schemas.openxmlformats.org/officeDocument/2006/relationships/tags" Target="../tags/tag166.xml"/>
  <Relationship Id="rId6" Type="http://schemas.openxmlformats.org/officeDocument/2006/relationships/tags" Target="../tags/tag167.xml"/>
  <Relationship Id="rId7" Type="http://schemas.openxmlformats.org/officeDocument/2006/relationships/tags" Target="../tags/tag168.xml"/>
  <Relationship Id="rId8" Type="http://schemas.openxmlformats.org/officeDocument/2006/relationships/tags" Target="../tags/tag169.xml"/>
  <Relationship Id="rId9" Type="http://schemas.openxmlformats.org/officeDocument/2006/relationships/tags" Target="../tags/tag170.xml"/>
</Relationships>

</file>

<file path=ppt/slides/_rels/slide14.xml.rels><?xml version="1.0" encoding="UTF-8"?>

<Relationships xmlns="http://schemas.openxmlformats.org/package/2006/relationships">
  <Relationship Id="rId1" Type="http://schemas.openxmlformats.org/officeDocument/2006/relationships/vmlDrawing" Target="../drawings/vmlDrawing18.vml"/>
  <Relationship Id="rId10" Type="http://schemas.openxmlformats.org/officeDocument/2006/relationships/tags" Target="../tags/tag180.xml"/>
  <Relationship Id="rId11" Type="http://schemas.openxmlformats.org/officeDocument/2006/relationships/tags" Target="../tags/tag181.xml"/>
  <Relationship Id="rId12" Type="http://schemas.openxmlformats.org/officeDocument/2006/relationships/tags" Target="../tags/tag182.xml"/>
  <Relationship Id="rId13" Type="http://schemas.openxmlformats.org/officeDocument/2006/relationships/tags" Target="../tags/tag183.xml"/>
  <Relationship Id="rId14" Type="http://schemas.openxmlformats.org/officeDocument/2006/relationships/tags" Target="../tags/tag184.xml"/>
  <Relationship Id="rId15" Type="http://schemas.openxmlformats.org/officeDocument/2006/relationships/tags" Target="../tags/tag185.xml"/>
  <Relationship Id="rId16" Type="http://schemas.openxmlformats.org/officeDocument/2006/relationships/tags" Target="../tags/tag186.xml"/>
  <Relationship Id="rId17" Type="http://schemas.openxmlformats.org/officeDocument/2006/relationships/tags" Target="../tags/tag187.xml"/>
  <Relationship Id="rId18" Type="http://schemas.openxmlformats.org/officeDocument/2006/relationships/tags" Target="../tags/tag188.xml"/>
  <Relationship Id="rId19" Type="http://schemas.openxmlformats.org/officeDocument/2006/relationships/tags" Target="../tags/tag189.xml"/>
  <Relationship Id="rId2" Type="http://schemas.openxmlformats.org/officeDocument/2006/relationships/tags" Target="../tags/tag172.xml"/>
  <Relationship Id="rId20" Type="http://schemas.openxmlformats.org/officeDocument/2006/relationships/slideLayout" Target="../slideLayouts/slideLayout3.xml"/>
  <Relationship Id="rId21" Type="http://schemas.openxmlformats.org/officeDocument/2006/relationships/notesSlide" Target="../notesSlides/notesSlide1.xml"/>
  <Relationship Id="rId22" Type="http://schemas.openxmlformats.org/officeDocument/2006/relationships/oleObject" Target="../embeddings/oleObject30.bin"/>
  <Relationship Id="rId23" Type="http://schemas.openxmlformats.org/officeDocument/2006/relationships/image" Target="../media/image1.emf"/>
  <Relationship Id="rId24" Type="http://schemas.openxmlformats.org/officeDocument/2006/relationships/oleObject" Target="../embeddings/oleObject31.bin"/>
  <Relationship Id="rId25" Type="http://schemas.openxmlformats.org/officeDocument/2006/relationships/image" Target="../media/image16.emf"/>
  <Relationship Id="rId3" Type="http://schemas.openxmlformats.org/officeDocument/2006/relationships/tags" Target="../tags/tag173.xml"/>
  <Relationship Id="rId4" Type="http://schemas.openxmlformats.org/officeDocument/2006/relationships/tags" Target="../tags/tag174.xml"/>
  <Relationship Id="rId5" Type="http://schemas.openxmlformats.org/officeDocument/2006/relationships/tags" Target="../tags/tag175.xml"/>
  <Relationship Id="rId6" Type="http://schemas.openxmlformats.org/officeDocument/2006/relationships/tags" Target="../tags/tag176.xml"/>
  <Relationship Id="rId7" Type="http://schemas.openxmlformats.org/officeDocument/2006/relationships/tags" Target="../tags/tag177.xml"/>
  <Relationship Id="rId8" Type="http://schemas.openxmlformats.org/officeDocument/2006/relationships/tags" Target="../tags/tag178.xml"/>
  <Relationship Id="rId9" Type="http://schemas.openxmlformats.org/officeDocument/2006/relationships/tags" Target="../tags/tag179.xml"/>
</Relationships>

</file>

<file path=ppt/slides/_rels/slide15.xml.rels><?xml version="1.0" encoding="UTF-8"?>

<Relationships xmlns="http://schemas.openxmlformats.org/package/2006/relationships">
  <Relationship Id="rId1" Type="http://schemas.openxmlformats.org/officeDocument/2006/relationships/vmlDrawing" Target="../drawings/vmlDrawing19.vml"/>
  <Relationship Id="rId10" Type="http://schemas.openxmlformats.org/officeDocument/2006/relationships/tags" Target="../tags/tag198.xml"/>
  <Relationship Id="rId11" Type="http://schemas.openxmlformats.org/officeDocument/2006/relationships/tags" Target="../tags/tag199.xml"/>
  <Relationship Id="rId12" Type="http://schemas.openxmlformats.org/officeDocument/2006/relationships/tags" Target="../tags/tag200.xml"/>
  <Relationship Id="rId13" Type="http://schemas.openxmlformats.org/officeDocument/2006/relationships/tags" Target="../tags/tag201.xml"/>
  <Relationship Id="rId14" Type="http://schemas.openxmlformats.org/officeDocument/2006/relationships/tags" Target="../tags/tag202.xml"/>
  <Relationship Id="rId15" Type="http://schemas.openxmlformats.org/officeDocument/2006/relationships/tags" Target="../tags/tag203.xml"/>
  <Relationship Id="rId16" Type="http://schemas.openxmlformats.org/officeDocument/2006/relationships/tags" Target="../tags/tag204.xml"/>
  <Relationship Id="rId17" Type="http://schemas.openxmlformats.org/officeDocument/2006/relationships/tags" Target="../tags/tag205.xml"/>
  <Relationship Id="rId18" Type="http://schemas.openxmlformats.org/officeDocument/2006/relationships/tags" Target="../tags/tag206.xml"/>
  <Relationship Id="rId19" Type="http://schemas.openxmlformats.org/officeDocument/2006/relationships/tags" Target="../tags/tag207.xml"/>
  <Relationship Id="rId2" Type="http://schemas.openxmlformats.org/officeDocument/2006/relationships/tags" Target="../tags/tag190.xml"/>
  <Relationship Id="rId20" Type="http://schemas.openxmlformats.org/officeDocument/2006/relationships/slideLayout" Target="../slideLayouts/slideLayout3.xml"/>
  <Relationship Id="rId21" Type="http://schemas.openxmlformats.org/officeDocument/2006/relationships/notesSlide" Target="../notesSlides/notesSlide2.xml"/>
  <Relationship Id="rId22" Type="http://schemas.openxmlformats.org/officeDocument/2006/relationships/oleObject" Target="../embeddings/oleObject32.bin"/>
  <Relationship Id="rId23" Type="http://schemas.openxmlformats.org/officeDocument/2006/relationships/image" Target="../media/image1.emf"/>
  <Relationship Id="rId24" Type="http://schemas.openxmlformats.org/officeDocument/2006/relationships/oleObject" Target="../embeddings/oleObject33.bin"/>
  <Relationship Id="rId25" Type="http://schemas.openxmlformats.org/officeDocument/2006/relationships/image" Target="../media/image17.emf"/>
  <Relationship Id="rId3" Type="http://schemas.openxmlformats.org/officeDocument/2006/relationships/tags" Target="../tags/tag191.xml"/>
  <Relationship Id="rId4" Type="http://schemas.openxmlformats.org/officeDocument/2006/relationships/tags" Target="../tags/tag192.xml"/>
  <Relationship Id="rId5" Type="http://schemas.openxmlformats.org/officeDocument/2006/relationships/tags" Target="../tags/tag193.xml"/>
  <Relationship Id="rId6" Type="http://schemas.openxmlformats.org/officeDocument/2006/relationships/tags" Target="../tags/tag194.xml"/>
  <Relationship Id="rId7" Type="http://schemas.openxmlformats.org/officeDocument/2006/relationships/tags" Target="../tags/tag195.xml"/>
  <Relationship Id="rId8" Type="http://schemas.openxmlformats.org/officeDocument/2006/relationships/tags" Target="../tags/tag196.xml"/>
  <Relationship Id="rId9" Type="http://schemas.openxmlformats.org/officeDocument/2006/relationships/tags" Target="../tags/tag197.xml"/>
</Relationships>

</file>

<file path=ppt/slides/_rels/slide16.xml.rels><?xml version="1.0" encoding="UTF-8"?>

<Relationships xmlns="http://schemas.openxmlformats.org/package/2006/relationships">
  <Relationship Id="rId1" Type="http://schemas.openxmlformats.org/officeDocument/2006/relationships/vmlDrawing" Target="../drawings/vmlDrawing20.vml"/>
  <Relationship Id="rId10" Type="http://schemas.openxmlformats.org/officeDocument/2006/relationships/tags" Target="../tags/tag216.xml"/>
  <Relationship Id="rId11" Type="http://schemas.openxmlformats.org/officeDocument/2006/relationships/tags" Target="../tags/tag217.xml"/>
  <Relationship Id="rId12" Type="http://schemas.openxmlformats.org/officeDocument/2006/relationships/tags" Target="../tags/tag218.xml"/>
  <Relationship Id="rId13" Type="http://schemas.openxmlformats.org/officeDocument/2006/relationships/tags" Target="../tags/tag219.xml"/>
  <Relationship Id="rId14" Type="http://schemas.openxmlformats.org/officeDocument/2006/relationships/tags" Target="../tags/tag220.xml"/>
  <Relationship Id="rId15" Type="http://schemas.openxmlformats.org/officeDocument/2006/relationships/tags" Target="../tags/tag221.xml"/>
  <Relationship Id="rId16" Type="http://schemas.openxmlformats.org/officeDocument/2006/relationships/slideLayout" Target="../slideLayouts/slideLayout3.xml"/>
  <Relationship Id="rId17" Type="http://schemas.openxmlformats.org/officeDocument/2006/relationships/notesSlide" Target="../notesSlides/notesSlide3.xml"/>
  <Relationship Id="rId18" Type="http://schemas.openxmlformats.org/officeDocument/2006/relationships/oleObject" Target="../embeddings/oleObject34.bin"/>
  <Relationship Id="rId19" Type="http://schemas.openxmlformats.org/officeDocument/2006/relationships/image" Target="../media/image1.emf"/>
  <Relationship Id="rId2" Type="http://schemas.openxmlformats.org/officeDocument/2006/relationships/tags" Target="../tags/tag208.xml"/>
  <Relationship Id="rId20" Type="http://schemas.openxmlformats.org/officeDocument/2006/relationships/oleObject" Target="../embeddings/oleObject35.bin"/>
  <Relationship Id="rId21" Type="http://schemas.openxmlformats.org/officeDocument/2006/relationships/image" Target="../media/image18.emf"/>
  <Relationship Id="rId3" Type="http://schemas.openxmlformats.org/officeDocument/2006/relationships/tags" Target="../tags/tag209.xml"/>
  <Relationship Id="rId4" Type="http://schemas.openxmlformats.org/officeDocument/2006/relationships/tags" Target="../tags/tag210.xml"/>
  <Relationship Id="rId5" Type="http://schemas.openxmlformats.org/officeDocument/2006/relationships/tags" Target="../tags/tag211.xml"/>
  <Relationship Id="rId6" Type="http://schemas.openxmlformats.org/officeDocument/2006/relationships/tags" Target="../tags/tag212.xml"/>
  <Relationship Id="rId7" Type="http://schemas.openxmlformats.org/officeDocument/2006/relationships/tags" Target="../tags/tag213.xml"/>
  <Relationship Id="rId8" Type="http://schemas.openxmlformats.org/officeDocument/2006/relationships/tags" Target="../tags/tag214.xml"/>
  <Relationship Id="rId9" Type="http://schemas.openxmlformats.org/officeDocument/2006/relationships/tags" Target="../tags/tag215.xml"/>
</Relationships>

</file>

<file path=ppt/slides/_rels/slide17.xml.rels><?xml version="1.0" encoding="UTF-8"?>

<Relationships xmlns="http://schemas.openxmlformats.org/package/2006/relationships">
  <Relationship Id="rId1" Type="http://schemas.openxmlformats.org/officeDocument/2006/relationships/vmlDrawing" Target="../drawings/vmlDrawing21.vml"/>
  <Relationship Id="rId10" Type="http://schemas.openxmlformats.org/officeDocument/2006/relationships/tags" Target="../tags/tag230.xml"/>
  <Relationship Id="rId11" Type="http://schemas.openxmlformats.org/officeDocument/2006/relationships/tags" Target="../tags/tag231.xml"/>
  <Relationship Id="rId12" Type="http://schemas.openxmlformats.org/officeDocument/2006/relationships/tags" Target="../tags/tag232.xml"/>
  <Relationship Id="rId13" Type="http://schemas.openxmlformats.org/officeDocument/2006/relationships/tags" Target="../tags/tag233.xml"/>
  <Relationship Id="rId14" Type="http://schemas.openxmlformats.org/officeDocument/2006/relationships/tags" Target="../tags/tag234.xml"/>
  <Relationship Id="rId15" Type="http://schemas.openxmlformats.org/officeDocument/2006/relationships/tags" Target="../tags/tag235.xml"/>
  <Relationship Id="rId16" Type="http://schemas.openxmlformats.org/officeDocument/2006/relationships/slideLayout" Target="../slideLayouts/slideLayout3.xml"/>
  <Relationship Id="rId17" Type="http://schemas.openxmlformats.org/officeDocument/2006/relationships/notesSlide" Target="../notesSlides/notesSlide4.xml"/>
  <Relationship Id="rId18" Type="http://schemas.openxmlformats.org/officeDocument/2006/relationships/oleObject" Target="../embeddings/oleObject36.bin"/>
  <Relationship Id="rId19" Type="http://schemas.openxmlformats.org/officeDocument/2006/relationships/image" Target="../media/image1.emf"/>
  <Relationship Id="rId2" Type="http://schemas.openxmlformats.org/officeDocument/2006/relationships/tags" Target="../tags/tag222.xml"/>
  <Relationship Id="rId20" Type="http://schemas.openxmlformats.org/officeDocument/2006/relationships/oleObject" Target="../embeddings/oleObject37.bin"/>
  <Relationship Id="rId21" Type="http://schemas.openxmlformats.org/officeDocument/2006/relationships/image" Target="../media/image19.emf"/>
  <Relationship Id="rId3" Type="http://schemas.openxmlformats.org/officeDocument/2006/relationships/tags" Target="../tags/tag223.xml"/>
  <Relationship Id="rId4" Type="http://schemas.openxmlformats.org/officeDocument/2006/relationships/tags" Target="../tags/tag224.xml"/>
  <Relationship Id="rId5" Type="http://schemas.openxmlformats.org/officeDocument/2006/relationships/tags" Target="../tags/tag225.xml"/>
  <Relationship Id="rId6" Type="http://schemas.openxmlformats.org/officeDocument/2006/relationships/tags" Target="../tags/tag226.xml"/>
  <Relationship Id="rId7" Type="http://schemas.openxmlformats.org/officeDocument/2006/relationships/tags" Target="../tags/tag227.xml"/>
  <Relationship Id="rId8" Type="http://schemas.openxmlformats.org/officeDocument/2006/relationships/tags" Target="../tags/tag228.xml"/>
  <Relationship Id="rId9" Type="http://schemas.openxmlformats.org/officeDocument/2006/relationships/tags" Target="../tags/tag229.xml"/>
</Relationships>

</file>

<file path=ppt/slides/_rels/slide18.xml.rels><?xml version="1.0" encoding="UTF-8"?>

<Relationships xmlns="http://schemas.openxmlformats.org/package/2006/relationships">
  <Relationship Id="rId1" Type="http://schemas.openxmlformats.org/officeDocument/2006/relationships/vmlDrawing" Target="../drawings/vmlDrawing22.vml"/>
  <Relationship Id="rId10" Type="http://schemas.openxmlformats.org/officeDocument/2006/relationships/tags" Target="../tags/tag244.xml"/>
  <Relationship Id="rId11" Type="http://schemas.openxmlformats.org/officeDocument/2006/relationships/tags" Target="../tags/tag245.xml"/>
  <Relationship Id="rId12" Type="http://schemas.openxmlformats.org/officeDocument/2006/relationships/tags" Target="../tags/tag246.xml"/>
  <Relationship Id="rId13" Type="http://schemas.openxmlformats.org/officeDocument/2006/relationships/tags" Target="../tags/tag247.xml"/>
  <Relationship Id="rId14" Type="http://schemas.openxmlformats.org/officeDocument/2006/relationships/tags" Target="../tags/tag248.xml"/>
  <Relationship Id="rId15" Type="http://schemas.openxmlformats.org/officeDocument/2006/relationships/tags" Target="../tags/tag249.xml"/>
  <Relationship Id="rId16" Type="http://schemas.openxmlformats.org/officeDocument/2006/relationships/slideLayout" Target="../slideLayouts/slideLayout3.xml"/>
  <Relationship Id="rId17" Type="http://schemas.openxmlformats.org/officeDocument/2006/relationships/notesSlide" Target="../notesSlides/notesSlide5.xml"/>
  <Relationship Id="rId18" Type="http://schemas.openxmlformats.org/officeDocument/2006/relationships/oleObject" Target="../embeddings/oleObject38.bin"/>
  <Relationship Id="rId19" Type="http://schemas.openxmlformats.org/officeDocument/2006/relationships/image" Target="../media/image1.emf"/>
  <Relationship Id="rId2" Type="http://schemas.openxmlformats.org/officeDocument/2006/relationships/tags" Target="../tags/tag236.xml"/>
  <Relationship Id="rId20" Type="http://schemas.openxmlformats.org/officeDocument/2006/relationships/oleObject" Target="../embeddings/oleObject39.bin"/>
  <Relationship Id="rId21" Type="http://schemas.openxmlformats.org/officeDocument/2006/relationships/image" Target="../media/image20.emf"/>
  <Relationship Id="rId3" Type="http://schemas.openxmlformats.org/officeDocument/2006/relationships/tags" Target="../tags/tag237.xml"/>
  <Relationship Id="rId4" Type="http://schemas.openxmlformats.org/officeDocument/2006/relationships/tags" Target="../tags/tag238.xml"/>
  <Relationship Id="rId5" Type="http://schemas.openxmlformats.org/officeDocument/2006/relationships/tags" Target="../tags/tag239.xml"/>
  <Relationship Id="rId6" Type="http://schemas.openxmlformats.org/officeDocument/2006/relationships/tags" Target="../tags/tag240.xml"/>
  <Relationship Id="rId7" Type="http://schemas.openxmlformats.org/officeDocument/2006/relationships/tags" Target="../tags/tag241.xml"/>
  <Relationship Id="rId8" Type="http://schemas.openxmlformats.org/officeDocument/2006/relationships/tags" Target="../tags/tag242.xml"/>
  <Relationship Id="rId9" Type="http://schemas.openxmlformats.org/officeDocument/2006/relationships/tags" Target="../tags/tag243.xml"/>
</Relationships>

</file>

<file path=ppt/slides/_rels/slide19.xml.rels><?xml version="1.0" encoding="UTF-8"?>

<Relationships xmlns="http://schemas.openxmlformats.org/package/2006/relationships">
  <Relationship Id="rId1" Type="http://schemas.openxmlformats.org/officeDocument/2006/relationships/vmlDrawing" Target="../drawings/vmlDrawing23.vml"/>
  <Relationship Id="rId10" Type="http://schemas.openxmlformats.org/officeDocument/2006/relationships/tags" Target="../tags/tag258.xml"/>
  <Relationship Id="rId11" Type="http://schemas.openxmlformats.org/officeDocument/2006/relationships/tags" Target="../tags/tag259.xml"/>
  <Relationship Id="rId12" Type="http://schemas.openxmlformats.org/officeDocument/2006/relationships/tags" Target="../tags/tag260.xml"/>
  <Relationship Id="rId13" Type="http://schemas.openxmlformats.org/officeDocument/2006/relationships/tags" Target="../tags/tag261.xml"/>
  <Relationship Id="rId14" Type="http://schemas.openxmlformats.org/officeDocument/2006/relationships/tags" Target="../tags/tag262.xml"/>
  <Relationship Id="rId15" Type="http://schemas.openxmlformats.org/officeDocument/2006/relationships/tags" Target="../tags/tag263.xml"/>
  <Relationship Id="rId16" Type="http://schemas.openxmlformats.org/officeDocument/2006/relationships/slideLayout" Target="../slideLayouts/slideLayout3.xml"/>
  <Relationship Id="rId17" Type="http://schemas.openxmlformats.org/officeDocument/2006/relationships/notesSlide" Target="../notesSlides/notesSlide6.xml"/>
  <Relationship Id="rId18" Type="http://schemas.openxmlformats.org/officeDocument/2006/relationships/oleObject" Target="../embeddings/oleObject40.bin"/>
  <Relationship Id="rId19" Type="http://schemas.openxmlformats.org/officeDocument/2006/relationships/image" Target="../media/image1.emf"/>
  <Relationship Id="rId2" Type="http://schemas.openxmlformats.org/officeDocument/2006/relationships/tags" Target="../tags/tag250.xml"/>
  <Relationship Id="rId20" Type="http://schemas.openxmlformats.org/officeDocument/2006/relationships/oleObject" Target="../embeddings/oleObject41.bin"/>
  <Relationship Id="rId21" Type="http://schemas.openxmlformats.org/officeDocument/2006/relationships/image" Target="../media/image21.emf"/>
  <Relationship Id="rId3" Type="http://schemas.openxmlformats.org/officeDocument/2006/relationships/tags" Target="../tags/tag251.xml"/>
  <Relationship Id="rId4" Type="http://schemas.openxmlformats.org/officeDocument/2006/relationships/tags" Target="../tags/tag252.xml"/>
  <Relationship Id="rId5" Type="http://schemas.openxmlformats.org/officeDocument/2006/relationships/tags" Target="../tags/tag253.xml"/>
  <Relationship Id="rId6" Type="http://schemas.openxmlformats.org/officeDocument/2006/relationships/tags" Target="../tags/tag254.xml"/>
  <Relationship Id="rId7" Type="http://schemas.openxmlformats.org/officeDocument/2006/relationships/tags" Target="../tags/tag255.xml"/>
  <Relationship Id="rId8" Type="http://schemas.openxmlformats.org/officeDocument/2006/relationships/tags" Target="../tags/tag256.xml"/>
  <Relationship Id="rId9" Type="http://schemas.openxmlformats.org/officeDocument/2006/relationships/tags" Target="../tags/tag257.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
  <Relationship Id="rId1" Type="http://schemas.openxmlformats.org/officeDocument/2006/relationships/vmlDrawing" Target="../drawings/vmlDrawing24.vml"/>
  <Relationship Id="rId10" Type="http://schemas.openxmlformats.org/officeDocument/2006/relationships/tags" Target="../tags/tag272.xml"/>
  <Relationship Id="rId11" Type="http://schemas.openxmlformats.org/officeDocument/2006/relationships/tags" Target="../tags/tag273.xml"/>
  <Relationship Id="rId12" Type="http://schemas.openxmlformats.org/officeDocument/2006/relationships/tags" Target="../tags/tag274.xml"/>
  <Relationship Id="rId13" Type="http://schemas.openxmlformats.org/officeDocument/2006/relationships/tags" Target="../tags/tag275.xml"/>
  <Relationship Id="rId14" Type="http://schemas.openxmlformats.org/officeDocument/2006/relationships/tags" Target="../tags/tag276.xml"/>
  <Relationship Id="rId15" Type="http://schemas.openxmlformats.org/officeDocument/2006/relationships/tags" Target="../tags/tag277.xml"/>
  <Relationship Id="rId16" Type="http://schemas.openxmlformats.org/officeDocument/2006/relationships/tags" Target="../tags/tag278.xml"/>
  <Relationship Id="rId17" Type="http://schemas.openxmlformats.org/officeDocument/2006/relationships/tags" Target="../tags/tag279.xml"/>
  <Relationship Id="rId18" Type="http://schemas.openxmlformats.org/officeDocument/2006/relationships/tags" Target="../tags/tag280.xml"/>
  <Relationship Id="rId19" Type="http://schemas.openxmlformats.org/officeDocument/2006/relationships/tags" Target="../tags/tag281.xml"/>
  <Relationship Id="rId2" Type="http://schemas.openxmlformats.org/officeDocument/2006/relationships/tags" Target="../tags/tag264.xml"/>
  <Relationship Id="rId20" Type="http://schemas.openxmlformats.org/officeDocument/2006/relationships/tags" Target="../tags/tag282.xml"/>
  <Relationship Id="rId21" Type="http://schemas.openxmlformats.org/officeDocument/2006/relationships/tags" Target="../tags/tag283.xml"/>
  <Relationship Id="rId22" Type="http://schemas.openxmlformats.org/officeDocument/2006/relationships/tags" Target="../tags/tag284.xml"/>
  <Relationship Id="rId23" Type="http://schemas.openxmlformats.org/officeDocument/2006/relationships/tags" Target="../tags/tag285.xml"/>
  <Relationship Id="rId24" Type="http://schemas.openxmlformats.org/officeDocument/2006/relationships/tags" Target="../tags/tag286.xml"/>
  <Relationship Id="rId25" Type="http://schemas.openxmlformats.org/officeDocument/2006/relationships/tags" Target="../tags/tag287.xml"/>
  <Relationship Id="rId26" Type="http://schemas.openxmlformats.org/officeDocument/2006/relationships/tags" Target="../tags/tag288.xml"/>
  <Relationship Id="rId27" Type="http://schemas.openxmlformats.org/officeDocument/2006/relationships/tags" Target="../tags/tag289.xml"/>
  <Relationship Id="rId28" Type="http://schemas.openxmlformats.org/officeDocument/2006/relationships/slideLayout" Target="../slideLayouts/slideLayout3.xml"/>
  <Relationship Id="rId29" Type="http://schemas.openxmlformats.org/officeDocument/2006/relationships/oleObject" Target="../embeddings/oleObject42.bin"/>
  <Relationship Id="rId3" Type="http://schemas.openxmlformats.org/officeDocument/2006/relationships/tags" Target="../tags/tag265.xml"/>
  <Relationship Id="rId30" Type="http://schemas.openxmlformats.org/officeDocument/2006/relationships/image" Target="../media/image1.emf"/>
  <Relationship Id="rId31" Type="http://schemas.openxmlformats.org/officeDocument/2006/relationships/oleObject" Target="../embeddings/oleObject43.bin"/>
  <Relationship Id="rId32" Type="http://schemas.openxmlformats.org/officeDocument/2006/relationships/image" Target="../media/image22.emf"/>
  <Relationship Id="rId4" Type="http://schemas.openxmlformats.org/officeDocument/2006/relationships/tags" Target="../tags/tag266.xml"/>
  <Relationship Id="rId5" Type="http://schemas.openxmlformats.org/officeDocument/2006/relationships/tags" Target="../tags/tag267.xml"/>
  <Relationship Id="rId6" Type="http://schemas.openxmlformats.org/officeDocument/2006/relationships/tags" Target="../tags/tag268.xml"/>
  <Relationship Id="rId7" Type="http://schemas.openxmlformats.org/officeDocument/2006/relationships/tags" Target="../tags/tag269.xml"/>
  <Relationship Id="rId8" Type="http://schemas.openxmlformats.org/officeDocument/2006/relationships/tags" Target="../tags/tag270.xml"/>
  <Relationship Id="rId9" Type="http://schemas.openxmlformats.org/officeDocument/2006/relationships/tags" Target="../tags/tag271.xml"/>
</Relationships>

</file>

<file path=ppt/slides/_rels/slide21.xml.rels><?xml version="1.0" encoding="UTF-8"?>

<Relationships xmlns="http://schemas.openxmlformats.org/package/2006/relationships">
  <Relationship Id="rId1" Type="http://schemas.openxmlformats.org/officeDocument/2006/relationships/vmlDrawing" Target="../drawings/vmlDrawing25.vml"/>
  <Relationship Id="rId2" Type="http://schemas.openxmlformats.org/officeDocument/2006/relationships/tags" Target="../tags/tag290.xml"/>
  <Relationship Id="rId3" Type="http://schemas.openxmlformats.org/officeDocument/2006/relationships/tags" Target="../tags/tag291.xml"/>
  <Relationship Id="rId4" Type="http://schemas.openxmlformats.org/officeDocument/2006/relationships/slideLayout" Target="../slideLayouts/slideLayout3.xml"/>
  <Relationship Id="rId5" Type="http://schemas.openxmlformats.org/officeDocument/2006/relationships/oleObject" Target="../embeddings/oleObject44.bin"/>
  <Relationship Id="rId6" Type="http://schemas.openxmlformats.org/officeDocument/2006/relationships/image" Target="../media/image1.emf"/>
  <Relationship Id="rId7" Type="http://schemas.openxmlformats.org/officeDocument/2006/relationships/oleObject" Target="../embeddings/oleObject45.bin"/>
  <Relationship Id="rId8" Type="http://schemas.openxmlformats.org/officeDocument/2006/relationships/image" Target="../media/image23.emf"/>
</Relationships>

</file>

<file path=ppt/slides/_rels/slide22.xml.rels><?xml version="1.0" encoding="UTF-8"?>

<Relationships xmlns="http://schemas.openxmlformats.org/package/2006/relationships">
  <Relationship Id="rId1" Type="http://schemas.openxmlformats.org/officeDocument/2006/relationships/vmlDrawing" Target="../drawings/vmlDrawing26.vml"/>
  <Relationship Id="rId10" Type="http://schemas.openxmlformats.org/officeDocument/2006/relationships/tags" Target="../tags/tag300.xml"/>
  <Relationship Id="rId11" Type="http://schemas.openxmlformats.org/officeDocument/2006/relationships/tags" Target="../tags/tag301.xml"/>
  <Relationship Id="rId12" Type="http://schemas.openxmlformats.org/officeDocument/2006/relationships/tags" Target="../tags/tag302.xml"/>
  <Relationship Id="rId13" Type="http://schemas.openxmlformats.org/officeDocument/2006/relationships/tags" Target="../tags/tag303.xml"/>
  <Relationship Id="rId14" Type="http://schemas.openxmlformats.org/officeDocument/2006/relationships/tags" Target="../tags/tag304.xml"/>
  <Relationship Id="rId15" Type="http://schemas.openxmlformats.org/officeDocument/2006/relationships/tags" Target="../tags/tag305.xml"/>
  <Relationship Id="rId16" Type="http://schemas.openxmlformats.org/officeDocument/2006/relationships/tags" Target="../tags/tag306.xml"/>
  <Relationship Id="rId17" Type="http://schemas.openxmlformats.org/officeDocument/2006/relationships/tags" Target="../tags/tag307.xml"/>
  <Relationship Id="rId18" Type="http://schemas.openxmlformats.org/officeDocument/2006/relationships/tags" Target="../tags/tag308.xml"/>
  <Relationship Id="rId19" Type="http://schemas.openxmlformats.org/officeDocument/2006/relationships/tags" Target="../tags/tag309.xml"/>
  <Relationship Id="rId2" Type="http://schemas.openxmlformats.org/officeDocument/2006/relationships/tags" Target="../tags/tag292.xml"/>
  <Relationship Id="rId20" Type="http://schemas.openxmlformats.org/officeDocument/2006/relationships/tags" Target="../tags/tag310.xml"/>
  <Relationship Id="rId21" Type="http://schemas.openxmlformats.org/officeDocument/2006/relationships/tags" Target="../tags/tag311.xml"/>
  <Relationship Id="rId22" Type="http://schemas.openxmlformats.org/officeDocument/2006/relationships/slideLayout" Target="../slideLayouts/slideLayout3.xml"/>
  <Relationship Id="rId23" Type="http://schemas.openxmlformats.org/officeDocument/2006/relationships/oleObject" Target="../embeddings/oleObject46.bin"/>
  <Relationship Id="rId24" Type="http://schemas.openxmlformats.org/officeDocument/2006/relationships/image" Target="../media/image24.emf"/>
  <Relationship Id="rId3" Type="http://schemas.openxmlformats.org/officeDocument/2006/relationships/tags" Target="../tags/tag293.xml"/>
  <Relationship Id="rId4" Type="http://schemas.openxmlformats.org/officeDocument/2006/relationships/tags" Target="../tags/tag294.xml"/>
  <Relationship Id="rId5" Type="http://schemas.openxmlformats.org/officeDocument/2006/relationships/tags" Target="../tags/tag295.xml"/>
  <Relationship Id="rId6" Type="http://schemas.openxmlformats.org/officeDocument/2006/relationships/tags" Target="../tags/tag296.xml"/>
  <Relationship Id="rId7" Type="http://schemas.openxmlformats.org/officeDocument/2006/relationships/tags" Target="../tags/tag297.xml"/>
  <Relationship Id="rId8" Type="http://schemas.openxmlformats.org/officeDocument/2006/relationships/tags" Target="../tags/tag298.xml"/>
  <Relationship Id="rId9" Type="http://schemas.openxmlformats.org/officeDocument/2006/relationships/tags" Target="../tags/tag299.xml"/>
</Relationships>

</file>

<file path=ppt/slides/_rels/slide23.xml.rels><?xml version="1.0" encoding="UTF-8"?>

<Relationships xmlns="http://schemas.openxmlformats.org/package/2006/relationships">
  <Relationship Id="rId1" Type="http://schemas.openxmlformats.org/officeDocument/2006/relationships/vmlDrawing" Target="../drawings/vmlDrawing27.vml"/>
  <Relationship Id="rId10" Type="http://schemas.openxmlformats.org/officeDocument/2006/relationships/tags" Target="../tags/tag320.xml"/>
  <Relationship Id="rId11" Type="http://schemas.openxmlformats.org/officeDocument/2006/relationships/tags" Target="../tags/tag321.xml"/>
  <Relationship Id="rId12" Type="http://schemas.openxmlformats.org/officeDocument/2006/relationships/tags" Target="../tags/tag322.xml"/>
  <Relationship Id="rId13" Type="http://schemas.openxmlformats.org/officeDocument/2006/relationships/tags" Target="../tags/tag323.xml"/>
  <Relationship Id="rId14" Type="http://schemas.openxmlformats.org/officeDocument/2006/relationships/tags" Target="../tags/tag324.xml"/>
  <Relationship Id="rId15" Type="http://schemas.openxmlformats.org/officeDocument/2006/relationships/tags" Target="../tags/tag325.xml"/>
  <Relationship Id="rId16" Type="http://schemas.openxmlformats.org/officeDocument/2006/relationships/tags" Target="../tags/tag326.xml"/>
  <Relationship Id="rId17" Type="http://schemas.openxmlformats.org/officeDocument/2006/relationships/tags" Target="../tags/tag327.xml"/>
  <Relationship Id="rId18" Type="http://schemas.openxmlformats.org/officeDocument/2006/relationships/tags" Target="../tags/tag328.xml"/>
  <Relationship Id="rId19" Type="http://schemas.openxmlformats.org/officeDocument/2006/relationships/tags" Target="../tags/tag329.xml"/>
  <Relationship Id="rId2" Type="http://schemas.openxmlformats.org/officeDocument/2006/relationships/tags" Target="../tags/tag312.xml"/>
  <Relationship Id="rId20" Type="http://schemas.openxmlformats.org/officeDocument/2006/relationships/tags" Target="../tags/tag330.xml"/>
  <Relationship Id="rId21" Type="http://schemas.openxmlformats.org/officeDocument/2006/relationships/tags" Target="../tags/tag331.xml"/>
  <Relationship Id="rId22" Type="http://schemas.openxmlformats.org/officeDocument/2006/relationships/tags" Target="../tags/tag332.xml"/>
  <Relationship Id="rId23" Type="http://schemas.openxmlformats.org/officeDocument/2006/relationships/tags" Target="../tags/tag333.xml"/>
  <Relationship Id="rId24" Type="http://schemas.openxmlformats.org/officeDocument/2006/relationships/tags" Target="../tags/tag334.xml"/>
  <Relationship Id="rId25" Type="http://schemas.openxmlformats.org/officeDocument/2006/relationships/slideLayout" Target="../slideLayouts/slideLayout3.xml"/>
  <Relationship Id="rId26" Type="http://schemas.openxmlformats.org/officeDocument/2006/relationships/notesSlide" Target="../notesSlides/notesSlide7.xml"/>
  <Relationship Id="rId27" Type="http://schemas.openxmlformats.org/officeDocument/2006/relationships/oleObject" Target="../embeddings/oleObject47.bin"/>
  <Relationship Id="rId28" Type="http://schemas.openxmlformats.org/officeDocument/2006/relationships/image" Target="../media/image1.emf"/>
  <Relationship Id="rId29" Type="http://schemas.openxmlformats.org/officeDocument/2006/relationships/oleObject" Target="../embeddings/oleObject48.bin"/>
  <Relationship Id="rId3" Type="http://schemas.openxmlformats.org/officeDocument/2006/relationships/tags" Target="../tags/tag313.xml"/>
  <Relationship Id="rId30" Type="http://schemas.openxmlformats.org/officeDocument/2006/relationships/image" Target="../media/image25.emf"/>
  <Relationship Id="rId4" Type="http://schemas.openxmlformats.org/officeDocument/2006/relationships/tags" Target="../tags/tag314.xml"/>
  <Relationship Id="rId5" Type="http://schemas.openxmlformats.org/officeDocument/2006/relationships/tags" Target="../tags/tag315.xml"/>
  <Relationship Id="rId6" Type="http://schemas.openxmlformats.org/officeDocument/2006/relationships/tags" Target="../tags/tag316.xml"/>
  <Relationship Id="rId7" Type="http://schemas.openxmlformats.org/officeDocument/2006/relationships/tags" Target="../tags/tag317.xml"/>
  <Relationship Id="rId8" Type="http://schemas.openxmlformats.org/officeDocument/2006/relationships/tags" Target="../tags/tag318.xml"/>
  <Relationship Id="rId9" Type="http://schemas.openxmlformats.org/officeDocument/2006/relationships/tags" Target="../tags/tag319.xml"/>
</Relationships>

</file>

<file path=ppt/slides/_rels/slide24.xml.rels><?xml version="1.0" encoding="UTF-8"?>

<Relationships xmlns="http://schemas.openxmlformats.org/package/2006/relationships">
  <Relationship Id="rId1" Type="http://schemas.openxmlformats.org/officeDocument/2006/relationships/vmlDrawing" Target="../drawings/vmlDrawing28.vml"/>
  <Relationship Id="rId10" Type="http://schemas.openxmlformats.org/officeDocument/2006/relationships/tags" Target="../tags/tag343.xml"/>
  <Relationship Id="rId11" Type="http://schemas.openxmlformats.org/officeDocument/2006/relationships/tags" Target="../tags/tag344.xml"/>
  <Relationship Id="rId12" Type="http://schemas.openxmlformats.org/officeDocument/2006/relationships/tags" Target="../tags/tag345.xml"/>
  <Relationship Id="rId13" Type="http://schemas.openxmlformats.org/officeDocument/2006/relationships/tags" Target="../tags/tag346.xml"/>
  <Relationship Id="rId14" Type="http://schemas.openxmlformats.org/officeDocument/2006/relationships/tags" Target="../tags/tag347.xml"/>
  <Relationship Id="rId15" Type="http://schemas.openxmlformats.org/officeDocument/2006/relationships/tags" Target="../tags/tag348.xml"/>
  <Relationship Id="rId16" Type="http://schemas.openxmlformats.org/officeDocument/2006/relationships/tags" Target="../tags/tag349.xml"/>
  <Relationship Id="rId17" Type="http://schemas.openxmlformats.org/officeDocument/2006/relationships/tags" Target="../tags/tag350.xml"/>
  <Relationship Id="rId18" Type="http://schemas.openxmlformats.org/officeDocument/2006/relationships/slideLayout" Target="../slideLayouts/slideLayout3.xml"/>
  <Relationship Id="rId19" Type="http://schemas.openxmlformats.org/officeDocument/2006/relationships/notesSlide" Target="../notesSlides/notesSlide8.xml"/>
  <Relationship Id="rId2" Type="http://schemas.openxmlformats.org/officeDocument/2006/relationships/tags" Target="../tags/tag335.xml"/>
  <Relationship Id="rId20" Type="http://schemas.openxmlformats.org/officeDocument/2006/relationships/oleObject" Target="../embeddings/oleObject49.bin"/>
  <Relationship Id="rId21" Type="http://schemas.openxmlformats.org/officeDocument/2006/relationships/image" Target="../media/image1.emf"/>
  <Relationship Id="rId22" Type="http://schemas.openxmlformats.org/officeDocument/2006/relationships/oleObject" Target="../embeddings/oleObject50.bin"/>
  <Relationship Id="rId23" Type="http://schemas.openxmlformats.org/officeDocument/2006/relationships/image" Target="../media/image26.emf"/>
  <Relationship Id="rId3" Type="http://schemas.openxmlformats.org/officeDocument/2006/relationships/tags" Target="../tags/tag336.xml"/>
  <Relationship Id="rId4" Type="http://schemas.openxmlformats.org/officeDocument/2006/relationships/tags" Target="../tags/tag337.xml"/>
  <Relationship Id="rId5" Type="http://schemas.openxmlformats.org/officeDocument/2006/relationships/tags" Target="../tags/tag338.xml"/>
  <Relationship Id="rId6" Type="http://schemas.openxmlformats.org/officeDocument/2006/relationships/tags" Target="../tags/tag339.xml"/>
  <Relationship Id="rId7" Type="http://schemas.openxmlformats.org/officeDocument/2006/relationships/tags" Target="../tags/tag340.xml"/>
  <Relationship Id="rId8" Type="http://schemas.openxmlformats.org/officeDocument/2006/relationships/tags" Target="../tags/tag341.xml"/>
  <Relationship Id="rId9" Type="http://schemas.openxmlformats.org/officeDocument/2006/relationships/tags" Target="../tags/tag342.xml"/>
</Relationships>

</file>

<file path=ppt/slides/_rels/slide25.xml.rels><?xml version="1.0" encoding="UTF-8"?>

<Relationships xmlns="http://schemas.openxmlformats.org/package/2006/relationships">
  <Relationship Id="rId1" Type="http://schemas.openxmlformats.org/officeDocument/2006/relationships/vmlDrawing" Target="../drawings/vmlDrawing29.vml"/>
  <Relationship Id="rId10" Type="http://schemas.openxmlformats.org/officeDocument/2006/relationships/tags" Target="../tags/tag359.xml"/>
  <Relationship Id="rId11" Type="http://schemas.openxmlformats.org/officeDocument/2006/relationships/slideLayout" Target="../slideLayouts/slideLayout3.xml"/>
  <Relationship Id="rId12" Type="http://schemas.openxmlformats.org/officeDocument/2006/relationships/notesSlide" Target="../notesSlides/notesSlide9.xml"/>
  <Relationship Id="rId13" Type="http://schemas.openxmlformats.org/officeDocument/2006/relationships/oleObject" Target="../embeddings/oleObject51.bin"/>
  <Relationship Id="rId14" Type="http://schemas.openxmlformats.org/officeDocument/2006/relationships/image" Target="../media/image1.emf"/>
  <Relationship Id="rId15" Type="http://schemas.openxmlformats.org/officeDocument/2006/relationships/oleObject" Target="../embeddings/oleObject52.bin"/>
  <Relationship Id="rId16" Type="http://schemas.openxmlformats.org/officeDocument/2006/relationships/image" Target="../media/image27.emf"/>
  <Relationship Id="rId2" Type="http://schemas.openxmlformats.org/officeDocument/2006/relationships/tags" Target="../tags/tag351.xml"/>
  <Relationship Id="rId3" Type="http://schemas.openxmlformats.org/officeDocument/2006/relationships/tags" Target="../tags/tag352.xml"/>
  <Relationship Id="rId4" Type="http://schemas.openxmlformats.org/officeDocument/2006/relationships/tags" Target="../tags/tag353.xml"/>
  <Relationship Id="rId5" Type="http://schemas.openxmlformats.org/officeDocument/2006/relationships/tags" Target="../tags/tag354.xml"/>
  <Relationship Id="rId6" Type="http://schemas.openxmlformats.org/officeDocument/2006/relationships/tags" Target="../tags/tag355.xml"/>
  <Relationship Id="rId7" Type="http://schemas.openxmlformats.org/officeDocument/2006/relationships/tags" Target="../tags/tag356.xml"/>
  <Relationship Id="rId8" Type="http://schemas.openxmlformats.org/officeDocument/2006/relationships/tags" Target="../tags/tag357.xml"/>
  <Relationship Id="rId9" Type="http://schemas.openxmlformats.org/officeDocument/2006/relationships/tags" Target="../tags/tag358.xml"/>
</Relationships>

</file>

<file path=ppt/slides/_rels/slide26.xml.rels><?xml version="1.0" encoding="UTF-8"?>

<Relationships xmlns="http://schemas.openxmlformats.org/package/2006/relationships">
  <Relationship Id="rId1" Type="http://schemas.openxmlformats.org/officeDocument/2006/relationships/vmlDrawing" Target="../drawings/vmlDrawing30.vml"/>
  <Relationship Id="rId2" Type="http://schemas.openxmlformats.org/officeDocument/2006/relationships/tags" Target="../tags/tag360.xml"/>
  <Relationship Id="rId3" Type="http://schemas.openxmlformats.org/officeDocument/2006/relationships/slideLayout" Target="../slideLayouts/slideLayout3.xml"/>
  <Relationship Id="rId4" Type="http://schemas.openxmlformats.org/officeDocument/2006/relationships/oleObject" Target="../embeddings/oleObject53.bin"/>
  <Relationship Id="rId5" Type="http://schemas.openxmlformats.org/officeDocument/2006/relationships/image" Target="../media/image1.emf"/>
  <Relationship Id="rId6" Type="http://schemas.openxmlformats.org/officeDocument/2006/relationships/image" Target="../media/image28.jpeg"/>
</Relationships>

</file>

<file path=ppt/slides/_rels/slide27.xml.rels><?xml version="1.0" encoding="UTF-8"?>

<Relationships xmlns="http://schemas.openxmlformats.org/package/2006/relationships">
  <Relationship Id="rId1" Type="http://schemas.openxmlformats.org/officeDocument/2006/relationships/vmlDrawing" Target="../drawings/vmlDrawing31.vml"/>
  <Relationship Id="rId10" Type="http://schemas.openxmlformats.org/officeDocument/2006/relationships/tags" Target="../tags/tag369.xml"/>
  <Relationship Id="rId11" Type="http://schemas.openxmlformats.org/officeDocument/2006/relationships/tags" Target="../tags/tag370.xml"/>
  <Relationship Id="rId12" Type="http://schemas.openxmlformats.org/officeDocument/2006/relationships/tags" Target="../tags/tag371.xml"/>
  <Relationship Id="rId13" Type="http://schemas.openxmlformats.org/officeDocument/2006/relationships/tags" Target="../tags/tag372.xml"/>
  <Relationship Id="rId14" Type="http://schemas.openxmlformats.org/officeDocument/2006/relationships/tags" Target="../tags/tag373.xml"/>
  <Relationship Id="rId15" Type="http://schemas.openxmlformats.org/officeDocument/2006/relationships/tags" Target="../tags/tag374.xml"/>
  <Relationship Id="rId16" Type="http://schemas.openxmlformats.org/officeDocument/2006/relationships/tags" Target="../tags/tag375.xml"/>
  <Relationship Id="rId17" Type="http://schemas.openxmlformats.org/officeDocument/2006/relationships/tags" Target="../tags/tag376.xml"/>
  <Relationship Id="rId18" Type="http://schemas.openxmlformats.org/officeDocument/2006/relationships/tags" Target="../tags/tag377.xml"/>
  <Relationship Id="rId19" Type="http://schemas.openxmlformats.org/officeDocument/2006/relationships/tags" Target="../tags/tag378.xml"/>
  <Relationship Id="rId2" Type="http://schemas.openxmlformats.org/officeDocument/2006/relationships/tags" Target="../tags/tag361.xml"/>
  <Relationship Id="rId20" Type="http://schemas.openxmlformats.org/officeDocument/2006/relationships/tags" Target="../tags/tag379.xml"/>
  <Relationship Id="rId21" Type="http://schemas.openxmlformats.org/officeDocument/2006/relationships/tags" Target="../tags/tag380.xml"/>
  <Relationship Id="rId22" Type="http://schemas.openxmlformats.org/officeDocument/2006/relationships/tags" Target="../tags/tag381.xml"/>
  <Relationship Id="rId23" Type="http://schemas.openxmlformats.org/officeDocument/2006/relationships/slideLayout" Target="../slideLayouts/slideLayout3.xml"/>
  <Relationship Id="rId24" Type="http://schemas.openxmlformats.org/officeDocument/2006/relationships/notesSlide" Target="../notesSlides/notesSlide10.xml"/>
  <Relationship Id="rId25" Type="http://schemas.openxmlformats.org/officeDocument/2006/relationships/oleObject" Target="../embeddings/oleObject54.bin"/>
  <Relationship Id="rId26" Type="http://schemas.openxmlformats.org/officeDocument/2006/relationships/image" Target="../media/image1.emf"/>
  <Relationship Id="rId27" Type="http://schemas.openxmlformats.org/officeDocument/2006/relationships/oleObject" Target="../embeddings/oleObject55.bin"/>
  <Relationship Id="rId28" Type="http://schemas.openxmlformats.org/officeDocument/2006/relationships/image" Target="../media/image29.emf"/>
  <Relationship Id="rId29" Type="http://schemas.openxmlformats.org/officeDocument/2006/relationships/oleObject" Target="../embeddings/oleObject56.bin"/>
  <Relationship Id="rId3" Type="http://schemas.openxmlformats.org/officeDocument/2006/relationships/tags" Target="../tags/tag362.xml"/>
  <Relationship Id="rId30" Type="http://schemas.openxmlformats.org/officeDocument/2006/relationships/image" Target="../media/image30.emf"/>
  <Relationship Id="rId4" Type="http://schemas.openxmlformats.org/officeDocument/2006/relationships/tags" Target="../tags/tag363.xml"/>
  <Relationship Id="rId5" Type="http://schemas.openxmlformats.org/officeDocument/2006/relationships/tags" Target="../tags/tag364.xml"/>
  <Relationship Id="rId6" Type="http://schemas.openxmlformats.org/officeDocument/2006/relationships/tags" Target="../tags/tag365.xml"/>
  <Relationship Id="rId7" Type="http://schemas.openxmlformats.org/officeDocument/2006/relationships/tags" Target="../tags/tag366.xml"/>
  <Relationship Id="rId8" Type="http://schemas.openxmlformats.org/officeDocument/2006/relationships/tags" Target="../tags/tag367.xml"/>
  <Relationship Id="rId9" Type="http://schemas.openxmlformats.org/officeDocument/2006/relationships/tags" Target="../tags/tag368.xml"/>
</Relationships>

</file>

<file path=ppt/slides/_rels/slide28.xml.rels><?xml version="1.0" encoding="UTF-8"?>

<Relationships xmlns="http://schemas.openxmlformats.org/package/2006/relationships">
  <Relationship Id="rId1" Type="http://schemas.openxmlformats.org/officeDocument/2006/relationships/vmlDrawing" Target="../drawings/vmlDrawing32.vml"/>
  <Relationship Id="rId10" Type="http://schemas.openxmlformats.org/officeDocument/2006/relationships/tags" Target="../tags/tag390.xml"/>
  <Relationship Id="rId100" Type="http://schemas.openxmlformats.org/officeDocument/2006/relationships/tags" Target="../tags/tag480.xml"/>
  <Relationship Id="rId101" Type="http://schemas.openxmlformats.org/officeDocument/2006/relationships/tags" Target="../tags/tag481.xml"/>
  <Relationship Id="rId102" Type="http://schemas.openxmlformats.org/officeDocument/2006/relationships/tags" Target="../tags/tag482.xml"/>
  <Relationship Id="rId103" Type="http://schemas.openxmlformats.org/officeDocument/2006/relationships/tags" Target="../tags/tag483.xml"/>
  <Relationship Id="rId104" Type="http://schemas.openxmlformats.org/officeDocument/2006/relationships/slideLayout" Target="../slideLayouts/slideLayout3.xml"/>
  <Relationship Id="rId105" Type="http://schemas.openxmlformats.org/officeDocument/2006/relationships/oleObject" Target="../embeddings/oleObject57.bin"/>
  <Relationship Id="rId106" Type="http://schemas.openxmlformats.org/officeDocument/2006/relationships/image" Target="../media/image1.emf"/>
  <Relationship Id="rId107" Type="http://schemas.openxmlformats.org/officeDocument/2006/relationships/oleObject" Target="../embeddings/oleObject58.bin"/>
  <Relationship Id="rId108" Type="http://schemas.openxmlformats.org/officeDocument/2006/relationships/image" Target="../media/image31.emf"/>
  <Relationship Id="rId11" Type="http://schemas.openxmlformats.org/officeDocument/2006/relationships/tags" Target="../tags/tag391.xml"/>
  <Relationship Id="rId12" Type="http://schemas.openxmlformats.org/officeDocument/2006/relationships/tags" Target="../tags/tag392.xml"/>
  <Relationship Id="rId13" Type="http://schemas.openxmlformats.org/officeDocument/2006/relationships/tags" Target="../tags/tag393.xml"/>
  <Relationship Id="rId14" Type="http://schemas.openxmlformats.org/officeDocument/2006/relationships/tags" Target="../tags/tag394.xml"/>
  <Relationship Id="rId15" Type="http://schemas.openxmlformats.org/officeDocument/2006/relationships/tags" Target="../tags/tag395.xml"/>
  <Relationship Id="rId16" Type="http://schemas.openxmlformats.org/officeDocument/2006/relationships/tags" Target="../tags/tag396.xml"/>
  <Relationship Id="rId17" Type="http://schemas.openxmlformats.org/officeDocument/2006/relationships/tags" Target="../tags/tag397.xml"/>
  <Relationship Id="rId18" Type="http://schemas.openxmlformats.org/officeDocument/2006/relationships/tags" Target="../tags/tag398.xml"/>
  <Relationship Id="rId19" Type="http://schemas.openxmlformats.org/officeDocument/2006/relationships/tags" Target="../tags/tag399.xml"/>
  <Relationship Id="rId2" Type="http://schemas.openxmlformats.org/officeDocument/2006/relationships/tags" Target="../tags/tag382.xml"/>
  <Relationship Id="rId20" Type="http://schemas.openxmlformats.org/officeDocument/2006/relationships/tags" Target="../tags/tag400.xml"/>
  <Relationship Id="rId21" Type="http://schemas.openxmlformats.org/officeDocument/2006/relationships/tags" Target="../tags/tag401.xml"/>
  <Relationship Id="rId22" Type="http://schemas.openxmlformats.org/officeDocument/2006/relationships/tags" Target="../tags/tag402.xml"/>
  <Relationship Id="rId23" Type="http://schemas.openxmlformats.org/officeDocument/2006/relationships/tags" Target="../tags/tag403.xml"/>
  <Relationship Id="rId24" Type="http://schemas.openxmlformats.org/officeDocument/2006/relationships/tags" Target="../tags/tag404.xml"/>
  <Relationship Id="rId25" Type="http://schemas.openxmlformats.org/officeDocument/2006/relationships/tags" Target="../tags/tag405.xml"/>
  <Relationship Id="rId26" Type="http://schemas.openxmlformats.org/officeDocument/2006/relationships/tags" Target="../tags/tag406.xml"/>
  <Relationship Id="rId27" Type="http://schemas.openxmlformats.org/officeDocument/2006/relationships/tags" Target="../tags/tag407.xml"/>
  <Relationship Id="rId28" Type="http://schemas.openxmlformats.org/officeDocument/2006/relationships/tags" Target="../tags/tag408.xml"/>
  <Relationship Id="rId29" Type="http://schemas.openxmlformats.org/officeDocument/2006/relationships/tags" Target="../tags/tag409.xml"/>
  <Relationship Id="rId3" Type="http://schemas.openxmlformats.org/officeDocument/2006/relationships/tags" Target="../tags/tag383.xml"/>
  <Relationship Id="rId30" Type="http://schemas.openxmlformats.org/officeDocument/2006/relationships/tags" Target="../tags/tag410.xml"/>
  <Relationship Id="rId31" Type="http://schemas.openxmlformats.org/officeDocument/2006/relationships/tags" Target="../tags/tag411.xml"/>
  <Relationship Id="rId32" Type="http://schemas.openxmlformats.org/officeDocument/2006/relationships/tags" Target="../tags/tag412.xml"/>
  <Relationship Id="rId33" Type="http://schemas.openxmlformats.org/officeDocument/2006/relationships/tags" Target="../tags/tag413.xml"/>
  <Relationship Id="rId34" Type="http://schemas.openxmlformats.org/officeDocument/2006/relationships/tags" Target="../tags/tag414.xml"/>
  <Relationship Id="rId35" Type="http://schemas.openxmlformats.org/officeDocument/2006/relationships/tags" Target="../tags/tag415.xml"/>
  <Relationship Id="rId36" Type="http://schemas.openxmlformats.org/officeDocument/2006/relationships/tags" Target="../tags/tag416.xml"/>
  <Relationship Id="rId37" Type="http://schemas.openxmlformats.org/officeDocument/2006/relationships/tags" Target="../tags/tag417.xml"/>
  <Relationship Id="rId38" Type="http://schemas.openxmlformats.org/officeDocument/2006/relationships/tags" Target="../tags/tag418.xml"/>
  <Relationship Id="rId39" Type="http://schemas.openxmlformats.org/officeDocument/2006/relationships/tags" Target="../tags/tag419.xml"/>
  <Relationship Id="rId4" Type="http://schemas.openxmlformats.org/officeDocument/2006/relationships/tags" Target="../tags/tag384.xml"/>
  <Relationship Id="rId40" Type="http://schemas.openxmlformats.org/officeDocument/2006/relationships/tags" Target="../tags/tag420.xml"/>
  <Relationship Id="rId41" Type="http://schemas.openxmlformats.org/officeDocument/2006/relationships/tags" Target="../tags/tag421.xml"/>
  <Relationship Id="rId42" Type="http://schemas.openxmlformats.org/officeDocument/2006/relationships/tags" Target="../tags/tag422.xml"/>
  <Relationship Id="rId43" Type="http://schemas.openxmlformats.org/officeDocument/2006/relationships/tags" Target="../tags/tag423.xml"/>
  <Relationship Id="rId44" Type="http://schemas.openxmlformats.org/officeDocument/2006/relationships/tags" Target="../tags/tag424.xml"/>
  <Relationship Id="rId45" Type="http://schemas.openxmlformats.org/officeDocument/2006/relationships/tags" Target="../tags/tag425.xml"/>
  <Relationship Id="rId46" Type="http://schemas.openxmlformats.org/officeDocument/2006/relationships/tags" Target="../tags/tag426.xml"/>
  <Relationship Id="rId47" Type="http://schemas.openxmlformats.org/officeDocument/2006/relationships/tags" Target="../tags/tag427.xml"/>
  <Relationship Id="rId48" Type="http://schemas.openxmlformats.org/officeDocument/2006/relationships/tags" Target="../tags/tag428.xml"/>
  <Relationship Id="rId49" Type="http://schemas.openxmlformats.org/officeDocument/2006/relationships/tags" Target="../tags/tag429.xml"/>
  <Relationship Id="rId5" Type="http://schemas.openxmlformats.org/officeDocument/2006/relationships/tags" Target="../tags/tag385.xml"/>
  <Relationship Id="rId50" Type="http://schemas.openxmlformats.org/officeDocument/2006/relationships/tags" Target="../tags/tag430.xml"/>
  <Relationship Id="rId51" Type="http://schemas.openxmlformats.org/officeDocument/2006/relationships/tags" Target="../tags/tag431.xml"/>
  <Relationship Id="rId52" Type="http://schemas.openxmlformats.org/officeDocument/2006/relationships/tags" Target="../tags/tag432.xml"/>
  <Relationship Id="rId53" Type="http://schemas.openxmlformats.org/officeDocument/2006/relationships/tags" Target="../tags/tag433.xml"/>
  <Relationship Id="rId54" Type="http://schemas.openxmlformats.org/officeDocument/2006/relationships/tags" Target="../tags/tag434.xml"/>
  <Relationship Id="rId55" Type="http://schemas.openxmlformats.org/officeDocument/2006/relationships/tags" Target="../tags/tag435.xml"/>
  <Relationship Id="rId56" Type="http://schemas.openxmlformats.org/officeDocument/2006/relationships/tags" Target="../tags/tag436.xml"/>
  <Relationship Id="rId57" Type="http://schemas.openxmlformats.org/officeDocument/2006/relationships/tags" Target="../tags/tag437.xml"/>
  <Relationship Id="rId58" Type="http://schemas.openxmlformats.org/officeDocument/2006/relationships/tags" Target="../tags/tag438.xml"/>
  <Relationship Id="rId59" Type="http://schemas.openxmlformats.org/officeDocument/2006/relationships/tags" Target="../tags/tag439.xml"/>
  <Relationship Id="rId6" Type="http://schemas.openxmlformats.org/officeDocument/2006/relationships/tags" Target="../tags/tag386.xml"/>
  <Relationship Id="rId60" Type="http://schemas.openxmlformats.org/officeDocument/2006/relationships/tags" Target="../tags/tag440.xml"/>
  <Relationship Id="rId61" Type="http://schemas.openxmlformats.org/officeDocument/2006/relationships/tags" Target="../tags/tag441.xml"/>
  <Relationship Id="rId62" Type="http://schemas.openxmlformats.org/officeDocument/2006/relationships/tags" Target="../tags/tag442.xml"/>
  <Relationship Id="rId63" Type="http://schemas.openxmlformats.org/officeDocument/2006/relationships/tags" Target="../tags/tag443.xml"/>
  <Relationship Id="rId64" Type="http://schemas.openxmlformats.org/officeDocument/2006/relationships/tags" Target="../tags/tag444.xml"/>
  <Relationship Id="rId65" Type="http://schemas.openxmlformats.org/officeDocument/2006/relationships/tags" Target="../tags/tag445.xml"/>
  <Relationship Id="rId66" Type="http://schemas.openxmlformats.org/officeDocument/2006/relationships/tags" Target="../tags/tag446.xml"/>
  <Relationship Id="rId67" Type="http://schemas.openxmlformats.org/officeDocument/2006/relationships/tags" Target="../tags/tag447.xml"/>
  <Relationship Id="rId68" Type="http://schemas.openxmlformats.org/officeDocument/2006/relationships/tags" Target="../tags/tag448.xml"/>
  <Relationship Id="rId69" Type="http://schemas.openxmlformats.org/officeDocument/2006/relationships/tags" Target="../tags/tag449.xml"/>
  <Relationship Id="rId7" Type="http://schemas.openxmlformats.org/officeDocument/2006/relationships/tags" Target="../tags/tag387.xml"/>
  <Relationship Id="rId70" Type="http://schemas.openxmlformats.org/officeDocument/2006/relationships/tags" Target="../tags/tag450.xml"/>
  <Relationship Id="rId71" Type="http://schemas.openxmlformats.org/officeDocument/2006/relationships/tags" Target="../tags/tag451.xml"/>
  <Relationship Id="rId72" Type="http://schemas.openxmlformats.org/officeDocument/2006/relationships/tags" Target="../tags/tag452.xml"/>
  <Relationship Id="rId73" Type="http://schemas.openxmlformats.org/officeDocument/2006/relationships/tags" Target="../tags/tag453.xml"/>
  <Relationship Id="rId74" Type="http://schemas.openxmlformats.org/officeDocument/2006/relationships/tags" Target="../tags/tag454.xml"/>
  <Relationship Id="rId75" Type="http://schemas.openxmlformats.org/officeDocument/2006/relationships/tags" Target="../tags/tag455.xml"/>
  <Relationship Id="rId76" Type="http://schemas.openxmlformats.org/officeDocument/2006/relationships/tags" Target="../tags/tag456.xml"/>
  <Relationship Id="rId77" Type="http://schemas.openxmlformats.org/officeDocument/2006/relationships/tags" Target="../tags/tag457.xml"/>
  <Relationship Id="rId78" Type="http://schemas.openxmlformats.org/officeDocument/2006/relationships/tags" Target="../tags/tag458.xml"/>
  <Relationship Id="rId79" Type="http://schemas.openxmlformats.org/officeDocument/2006/relationships/tags" Target="../tags/tag459.xml"/>
  <Relationship Id="rId8" Type="http://schemas.openxmlformats.org/officeDocument/2006/relationships/tags" Target="../tags/tag388.xml"/>
  <Relationship Id="rId80" Type="http://schemas.openxmlformats.org/officeDocument/2006/relationships/tags" Target="../tags/tag460.xml"/>
  <Relationship Id="rId81" Type="http://schemas.openxmlformats.org/officeDocument/2006/relationships/tags" Target="../tags/tag461.xml"/>
  <Relationship Id="rId82" Type="http://schemas.openxmlformats.org/officeDocument/2006/relationships/tags" Target="../tags/tag462.xml"/>
  <Relationship Id="rId83" Type="http://schemas.openxmlformats.org/officeDocument/2006/relationships/tags" Target="../tags/tag463.xml"/>
  <Relationship Id="rId84" Type="http://schemas.openxmlformats.org/officeDocument/2006/relationships/tags" Target="../tags/tag464.xml"/>
  <Relationship Id="rId85" Type="http://schemas.openxmlformats.org/officeDocument/2006/relationships/tags" Target="../tags/tag465.xml"/>
  <Relationship Id="rId86" Type="http://schemas.openxmlformats.org/officeDocument/2006/relationships/tags" Target="../tags/tag466.xml"/>
  <Relationship Id="rId87" Type="http://schemas.openxmlformats.org/officeDocument/2006/relationships/tags" Target="../tags/tag467.xml"/>
  <Relationship Id="rId88" Type="http://schemas.openxmlformats.org/officeDocument/2006/relationships/tags" Target="../tags/tag468.xml"/>
  <Relationship Id="rId89" Type="http://schemas.openxmlformats.org/officeDocument/2006/relationships/tags" Target="../tags/tag469.xml"/>
  <Relationship Id="rId9" Type="http://schemas.openxmlformats.org/officeDocument/2006/relationships/tags" Target="../tags/tag389.xml"/>
  <Relationship Id="rId90" Type="http://schemas.openxmlformats.org/officeDocument/2006/relationships/tags" Target="../tags/tag470.xml"/>
  <Relationship Id="rId91" Type="http://schemas.openxmlformats.org/officeDocument/2006/relationships/tags" Target="../tags/tag471.xml"/>
  <Relationship Id="rId92" Type="http://schemas.openxmlformats.org/officeDocument/2006/relationships/tags" Target="../tags/tag472.xml"/>
  <Relationship Id="rId93" Type="http://schemas.openxmlformats.org/officeDocument/2006/relationships/tags" Target="../tags/tag473.xml"/>
  <Relationship Id="rId94" Type="http://schemas.openxmlformats.org/officeDocument/2006/relationships/tags" Target="../tags/tag474.xml"/>
  <Relationship Id="rId95" Type="http://schemas.openxmlformats.org/officeDocument/2006/relationships/tags" Target="../tags/tag475.xml"/>
  <Relationship Id="rId96" Type="http://schemas.openxmlformats.org/officeDocument/2006/relationships/tags" Target="../tags/tag476.xml"/>
  <Relationship Id="rId97" Type="http://schemas.openxmlformats.org/officeDocument/2006/relationships/tags" Target="../tags/tag477.xml"/>
  <Relationship Id="rId98" Type="http://schemas.openxmlformats.org/officeDocument/2006/relationships/tags" Target="../tags/tag478.xml"/>
  <Relationship Id="rId99" Type="http://schemas.openxmlformats.org/officeDocument/2006/relationships/tags" Target="../tags/tag479.xml"/>
</Relationships>

</file>

<file path=ppt/slides/_rels/slide29.xml.rels><?xml version="1.0" encoding="UTF-8"?>

<Relationships xmlns="http://schemas.openxmlformats.org/package/2006/relationships">
  <Relationship Id="rId1" Type="http://schemas.openxmlformats.org/officeDocument/2006/relationships/vmlDrawing" Target="../drawings/vmlDrawing33.vml"/>
  <Relationship Id="rId10" Type="http://schemas.openxmlformats.org/officeDocument/2006/relationships/tags" Target="../tags/tag492.xml"/>
  <Relationship Id="rId11" Type="http://schemas.openxmlformats.org/officeDocument/2006/relationships/tags" Target="../tags/tag493.xml"/>
  <Relationship Id="rId12" Type="http://schemas.openxmlformats.org/officeDocument/2006/relationships/tags" Target="../tags/tag494.xml"/>
  <Relationship Id="rId13" Type="http://schemas.openxmlformats.org/officeDocument/2006/relationships/tags" Target="../tags/tag495.xml"/>
  <Relationship Id="rId14" Type="http://schemas.openxmlformats.org/officeDocument/2006/relationships/tags" Target="../tags/tag496.xml"/>
  <Relationship Id="rId15" Type="http://schemas.openxmlformats.org/officeDocument/2006/relationships/tags" Target="../tags/tag497.xml"/>
  <Relationship Id="rId16" Type="http://schemas.openxmlformats.org/officeDocument/2006/relationships/tags" Target="../tags/tag498.xml"/>
  <Relationship Id="rId17" Type="http://schemas.openxmlformats.org/officeDocument/2006/relationships/tags" Target="../tags/tag499.xml"/>
  <Relationship Id="rId18" Type="http://schemas.openxmlformats.org/officeDocument/2006/relationships/tags" Target="../tags/tag500.xml"/>
  <Relationship Id="rId19" Type="http://schemas.openxmlformats.org/officeDocument/2006/relationships/tags" Target="../tags/tag501.xml"/>
  <Relationship Id="rId2" Type="http://schemas.openxmlformats.org/officeDocument/2006/relationships/tags" Target="../tags/tag484.xml"/>
  <Relationship Id="rId20" Type="http://schemas.openxmlformats.org/officeDocument/2006/relationships/tags" Target="../tags/tag502.xml"/>
  <Relationship Id="rId21" Type="http://schemas.openxmlformats.org/officeDocument/2006/relationships/tags" Target="../tags/tag503.xml"/>
  <Relationship Id="rId22" Type="http://schemas.openxmlformats.org/officeDocument/2006/relationships/tags" Target="../tags/tag504.xml"/>
  <Relationship Id="rId23" Type="http://schemas.openxmlformats.org/officeDocument/2006/relationships/tags" Target="../tags/tag505.xml"/>
  <Relationship Id="rId24" Type="http://schemas.openxmlformats.org/officeDocument/2006/relationships/tags" Target="../tags/tag506.xml"/>
  <Relationship Id="rId25" Type="http://schemas.openxmlformats.org/officeDocument/2006/relationships/tags" Target="../tags/tag507.xml"/>
  <Relationship Id="rId26" Type="http://schemas.openxmlformats.org/officeDocument/2006/relationships/tags" Target="../tags/tag508.xml"/>
  <Relationship Id="rId27" Type="http://schemas.openxmlformats.org/officeDocument/2006/relationships/tags" Target="../tags/tag509.xml"/>
  <Relationship Id="rId28" Type="http://schemas.openxmlformats.org/officeDocument/2006/relationships/tags" Target="../tags/tag510.xml"/>
  <Relationship Id="rId29" Type="http://schemas.openxmlformats.org/officeDocument/2006/relationships/tags" Target="../tags/tag511.xml"/>
  <Relationship Id="rId3" Type="http://schemas.openxmlformats.org/officeDocument/2006/relationships/tags" Target="../tags/tag485.xml"/>
  <Relationship Id="rId30" Type="http://schemas.openxmlformats.org/officeDocument/2006/relationships/tags" Target="../tags/tag512.xml"/>
  <Relationship Id="rId31" Type="http://schemas.openxmlformats.org/officeDocument/2006/relationships/tags" Target="../tags/tag513.xml"/>
  <Relationship Id="rId32" Type="http://schemas.openxmlformats.org/officeDocument/2006/relationships/tags" Target="../tags/tag514.xml"/>
  <Relationship Id="rId33" Type="http://schemas.openxmlformats.org/officeDocument/2006/relationships/tags" Target="../tags/tag515.xml"/>
  <Relationship Id="rId34" Type="http://schemas.openxmlformats.org/officeDocument/2006/relationships/tags" Target="../tags/tag516.xml"/>
  <Relationship Id="rId35" Type="http://schemas.openxmlformats.org/officeDocument/2006/relationships/tags" Target="../tags/tag517.xml"/>
  <Relationship Id="rId36" Type="http://schemas.openxmlformats.org/officeDocument/2006/relationships/tags" Target="../tags/tag518.xml"/>
  <Relationship Id="rId37" Type="http://schemas.openxmlformats.org/officeDocument/2006/relationships/tags" Target="../tags/tag519.xml"/>
  <Relationship Id="rId38" Type="http://schemas.openxmlformats.org/officeDocument/2006/relationships/tags" Target="../tags/tag520.xml"/>
  <Relationship Id="rId39" Type="http://schemas.openxmlformats.org/officeDocument/2006/relationships/tags" Target="../tags/tag521.xml"/>
  <Relationship Id="rId4" Type="http://schemas.openxmlformats.org/officeDocument/2006/relationships/tags" Target="../tags/tag486.xml"/>
  <Relationship Id="rId40" Type="http://schemas.openxmlformats.org/officeDocument/2006/relationships/tags" Target="../tags/tag522.xml"/>
  <Relationship Id="rId41" Type="http://schemas.openxmlformats.org/officeDocument/2006/relationships/tags" Target="../tags/tag523.xml"/>
  <Relationship Id="rId42" Type="http://schemas.openxmlformats.org/officeDocument/2006/relationships/tags" Target="../tags/tag524.xml"/>
  <Relationship Id="rId43" Type="http://schemas.openxmlformats.org/officeDocument/2006/relationships/tags" Target="../tags/tag525.xml"/>
  <Relationship Id="rId44" Type="http://schemas.openxmlformats.org/officeDocument/2006/relationships/tags" Target="../tags/tag526.xml"/>
  <Relationship Id="rId45" Type="http://schemas.openxmlformats.org/officeDocument/2006/relationships/tags" Target="../tags/tag527.xml"/>
  <Relationship Id="rId46" Type="http://schemas.openxmlformats.org/officeDocument/2006/relationships/tags" Target="../tags/tag528.xml"/>
  <Relationship Id="rId47" Type="http://schemas.openxmlformats.org/officeDocument/2006/relationships/tags" Target="../tags/tag529.xml"/>
  <Relationship Id="rId48" Type="http://schemas.openxmlformats.org/officeDocument/2006/relationships/tags" Target="../tags/tag530.xml"/>
  <Relationship Id="rId49" Type="http://schemas.openxmlformats.org/officeDocument/2006/relationships/tags" Target="../tags/tag531.xml"/>
  <Relationship Id="rId5" Type="http://schemas.openxmlformats.org/officeDocument/2006/relationships/tags" Target="../tags/tag487.xml"/>
  <Relationship Id="rId50" Type="http://schemas.openxmlformats.org/officeDocument/2006/relationships/tags" Target="../tags/tag532.xml"/>
  <Relationship Id="rId51" Type="http://schemas.openxmlformats.org/officeDocument/2006/relationships/tags" Target="../tags/tag533.xml"/>
  <Relationship Id="rId52" Type="http://schemas.openxmlformats.org/officeDocument/2006/relationships/tags" Target="../tags/tag534.xml"/>
  <Relationship Id="rId53" Type="http://schemas.openxmlformats.org/officeDocument/2006/relationships/tags" Target="../tags/tag535.xml"/>
  <Relationship Id="rId54" Type="http://schemas.openxmlformats.org/officeDocument/2006/relationships/tags" Target="../tags/tag536.xml"/>
  <Relationship Id="rId55" Type="http://schemas.openxmlformats.org/officeDocument/2006/relationships/tags" Target="../tags/tag537.xml"/>
  <Relationship Id="rId56" Type="http://schemas.openxmlformats.org/officeDocument/2006/relationships/tags" Target="../tags/tag538.xml"/>
  <Relationship Id="rId57" Type="http://schemas.openxmlformats.org/officeDocument/2006/relationships/tags" Target="../tags/tag539.xml"/>
  <Relationship Id="rId58" Type="http://schemas.openxmlformats.org/officeDocument/2006/relationships/tags" Target="../tags/tag540.xml"/>
  <Relationship Id="rId59" Type="http://schemas.openxmlformats.org/officeDocument/2006/relationships/tags" Target="../tags/tag541.xml"/>
  <Relationship Id="rId6" Type="http://schemas.openxmlformats.org/officeDocument/2006/relationships/tags" Target="../tags/tag488.xml"/>
  <Relationship Id="rId60" Type="http://schemas.openxmlformats.org/officeDocument/2006/relationships/tags" Target="../tags/tag542.xml"/>
  <Relationship Id="rId61" Type="http://schemas.openxmlformats.org/officeDocument/2006/relationships/tags" Target="../tags/tag543.xml"/>
  <Relationship Id="rId62" Type="http://schemas.openxmlformats.org/officeDocument/2006/relationships/tags" Target="../tags/tag544.xml"/>
  <Relationship Id="rId63" Type="http://schemas.openxmlformats.org/officeDocument/2006/relationships/tags" Target="../tags/tag545.xml"/>
  <Relationship Id="rId64" Type="http://schemas.openxmlformats.org/officeDocument/2006/relationships/tags" Target="../tags/tag546.xml"/>
  <Relationship Id="rId65" Type="http://schemas.openxmlformats.org/officeDocument/2006/relationships/tags" Target="../tags/tag547.xml"/>
  <Relationship Id="rId66" Type="http://schemas.openxmlformats.org/officeDocument/2006/relationships/tags" Target="../tags/tag548.xml"/>
  <Relationship Id="rId67" Type="http://schemas.openxmlformats.org/officeDocument/2006/relationships/tags" Target="../tags/tag549.xml"/>
  <Relationship Id="rId68" Type="http://schemas.openxmlformats.org/officeDocument/2006/relationships/tags" Target="../tags/tag550.xml"/>
  <Relationship Id="rId69" Type="http://schemas.openxmlformats.org/officeDocument/2006/relationships/tags" Target="../tags/tag551.xml"/>
  <Relationship Id="rId7" Type="http://schemas.openxmlformats.org/officeDocument/2006/relationships/tags" Target="../tags/tag489.xml"/>
  <Relationship Id="rId70" Type="http://schemas.openxmlformats.org/officeDocument/2006/relationships/tags" Target="../tags/tag552.xml"/>
  <Relationship Id="rId71" Type="http://schemas.openxmlformats.org/officeDocument/2006/relationships/tags" Target="../tags/tag553.xml"/>
  <Relationship Id="rId72" Type="http://schemas.openxmlformats.org/officeDocument/2006/relationships/tags" Target="../tags/tag554.xml"/>
  <Relationship Id="rId73" Type="http://schemas.openxmlformats.org/officeDocument/2006/relationships/tags" Target="../tags/tag555.xml"/>
  <Relationship Id="rId74" Type="http://schemas.openxmlformats.org/officeDocument/2006/relationships/slideLayout" Target="../slideLayouts/slideLayout3.xml"/>
  <Relationship Id="rId75" Type="http://schemas.openxmlformats.org/officeDocument/2006/relationships/oleObject" Target="../embeddings/oleObject59.bin"/>
  <Relationship Id="rId76" Type="http://schemas.openxmlformats.org/officeDocument/2006/relationships/image" Target="../media/image1.emf"/>
  <Relationship Id="rId77" Type="http://schemas.openxmlformats.org/officeDocument/2006/relationships/oleObject" Target="../embeddings/oleObject60.bin"/>
  <Relationship Id="rId78" Type="http://schemas.openxmlformats.org/officeDocument/2006/relationships/image" Target="../media/image32.emf"/>
  <Relationship Id="rId8" Type="http://schemas.openxmlformats.org/officeDocument/2006/relationships/tags" Target="../tags/tag490.xml"/>
  <Relationship Id="rId9" Type="http://schemas.openxmlformats.org/officeDocument/2006/relationships/tags" Target="../tags/tag491.xml"/>
</Relationships>

</file>

<file path=ppt/slides/_rels/slide3.xml.rels><?xml version="1.0" encoding="UTF-8"?>

<Relationships xmlns="http://schemas.openxmlformats.org/package/2006/relationships">
  <Relationship Id="rId1" Type="http://schemas.openxmlformats.org/officeDocument/2006/relationships/vmlDrawing" Target="../drawings/vmlDrawing7.vml"/>
  <Relationship Id="rId10" Type="http://schemas.openxmlformats.org/officeDocument/2006/relationships/tags" Target="../tags/tag16.xml"/>
  <Relationship Id="rId11" Type="http://schemas.openxmlformats.org/officeDocument/2006/relationships/tags" Target="../tags/tag17.xml"/>
  <Relationship Id="rId12" Type="http://schemas.openxmlformats.org/officeDocument/2006/relationships/tags" Target="../tags/tag18.xml"/>
  <Relationship Id="rId13" Type="http://schemas.openxmlformats.org/officeDocument/2006/relationships/tags" Target="../tags/tag19.xml"/>
  <Relationship Id="rId14" Type="http://schemas.openxmlformats.org/officeDocument/2006/relationships/tags" Target="../tags/tag20.xml"/>
  <Relationship Id="rId15" Type="http://schemas.openxmlformats.org/officeDocument/2006/relationships/tags" Target="../tags/tag21.xml"/>
  <Relationship Id="rId16" Type="http://schemas.openxmlformats.org/officeDocument/2006/relationships/tags" Target="../tags/tag22.xml"/>
  <Relationship Id="rId17" Type="http://schemas.openxmlformats.org/officeDocument/2006/relationships/tags" Target="../tags/tag23.xml"/>
  <Relationship Id="rId18" Type="http://schemas.openxmlformats.org/officeDocument/2006/relationships/tags" Target="../tags/tag24.xml"/>
  <Relationship Id="rId19" Type="http://schemas.openxmlformats.org/officeDocument/2006/relationships/tags" Target="../tags/tag25.xml"/>
  <Relationship Id="rId2" Type="http://schemas.openxmlformats.org/officeDocument/2006/relationships/tags" Target="../tags/tag8.xml"/>
  <Relationship Id="rId20" Type="http://schemas.openxmlformats.org/officeDocument/2006/relationships/tags" Target="../tags/tag26.xml"/>
  <Relationship Id="rId21" Type="http://schemas.openxmlformats.org/officeDocument/2006/relationships/tags" Target="../tags/tag27.xml"/>
  <Relationship Id="rId22" Type="http://schemas.openxmlformats.org/officeDocument/2006/relationships/tags" Target="../tags/tag28.xml"/>
  <Relationship Id="rId23" Type="http://schemas.openxmlformats.org/officeDocument/2006/relationships/tags" Target="../tags/tag29.xml"/>
  <Relationship Id="rId24" Type="http://schemas.openxmlformats.org/officeDocument/2006/relationships/tags" Target="../tags/tag30.xml"/>
  <Relationship Id="rId25" Type="http://schemas.openxmlformats.org/officeDocument/2006/relationships/tags" Target="../tags/tag31.xml"/>
  <Relationship Id="rId26" Type="http://schemas.openxmlformats.org/officeDocument/2006/relationships/slideLayout" Target="../slideLayouts/slideLayout3.xml"/>
  <Relationship Id="rId27" Type="http://schemas.openxmlformats.org/officeDocument/2006/relationships/oleObject" Target="../embeddings/oleObject7.bin"/>
  <Relationship Id="rId28" Type="http://schemas.openxmlformats.org/officeDocument/2006/relationships/image" Target="../media/image1.emf"/>
  <Relationship Id="rId29" Type="http://schemas.openxmlformats.org/officeDocument/2006/relationships/oleObject" Target="../embeddings/oleObject8.bin"/>
  <Relationship Id="rId3" Type="http://schemas.openxmlformats.org/officeDocument/2006/relationships/tags" Target="../tags/tag9.xml"/>
  <Relationship Id="rId30" Type="http://schemas.openxmlformats.org/officeDocument/2006/relationships/image" Target="../media/image3.emf"/>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tags" Target="../tags/tag13.xml"/>
  <Relationship Id="rId8" Type="http://schemas.openxmlformats.org/officeDocument/2006/relationships/tags" Target="../tags/tag14.xml"/>
  <Relationship Id="rId9" Type="http://schemas.openxmlformats.org/officeDocument/2006/relationships/tags" Target="../tags/tag15.xml"/>
</Relationships>

</file>

<file path=ppt/slides/_rels/slide30.xml.rels><?xml version="1.0" encoding="UTF-8"?>

<Relationships xmlns="http://schemas.openxmlformats.org/package/2006/relationships">
  <Relationship Id="rId1" Type="http://schemas.openxmlformats.org/officeDocument/2006/relationships/vmlDrawing" Target="../drawings/vmlDrawing34.vml"/>
  <Relationship Id="rId10" Type="http://schemas.openxmlformats.org/officeDocument/2006/relationships/tags" Target="../tags/tag564.xml"/>
  <Relationship Id="rId11" Type="http://schemas.openxmlformats.org/officeDocument/2006/relationships/tags" Target="../tags/tag565.xml"/>
  <Relationship Id="rId12" Type="http://schemas.openxmlformats.org/officeDocument/2006/relationships/tags" Target="../tags/tag566.xml"/>
  <Relationship Id="rId13" Type="http://schemas.openxmlformats.org/officeDocument/2006/relationships/tags" Target="../tags/tag567.xml"/>
  <Relationship Id="rId14" Type="http://schemas.openxmlformats.org/officeDocument/2006/relationships/tags" Target="../tags/tag568.xml"/>
  <Relationship Id="rId15" Type="http://schemas.openxmlformats.org/officeDocument/2006/relationships/tags" Target="../tags/tag569.xml"/>
  <Relationship Id="rId16" Type="http://schemas.openxmlformats.org/officeDocument/2006/relationships/tags" Target="../tags/tag570.xml"/>
  <Relationship Id="rId17" Type="http://schemas.openxmlformats.org/officeDocument/2006/relationships/tags" Target="../tags/tag571.xml"/>
  <Relationship Id="rId18" Type="http://schemas.openxmlformats.org/officeDocument/2006/relationships/tags" Target="../tags/tag572.xml"/>
  <Relationship Id="rId19" Type="http://schemas.openxmlformats.org/officeDocument/2006/relationships/tags" Target="../tags/tag573.xml"/>
  <Relationship Id="rId2" Type="http://schemas.openxmlformats.org/officeDocument/2006/relationships/tags" Target="../tags/tag556.xml"/>
  <Relationship Id="rId20" Type="http://schemas.openxmlformats.org/officeDocument/2006/relationships/tags" Target="../tags/tag574.xml"/>
  <Relationship Id="rId21" Type="http://schemas.openxmlformats.org/officeDocument/2006/relationships/tags" Target="../tags/tag575.xml"/>
  <Relationship Id="rId22" Type="http://schemas.openxmlformats.org/officeDocument/2006/relationships/tags" Target="../tags/tag576.xml"/>
  <Relationship Id="rId23" Type="http://schemas.openxmlformats.org/officeDocument/2006/relationships/tags" Target="../tags/tag577.xml"/>
  <Relationship Id="rId24" Type="http://schemas.openxmlformats.org/officeDocument/2006/relationships/tags" Target="../tags/tag578.xml"/>
  <Relationship Id="rId25" Type="http://schemas.openxmlformats.org/officeDocument/2006/relationships/tags" Target="../tags/tag579.xml"/>
  <Relationship Id="rId26" Type="http://schemas.openxmlformats.org/officeDocument/2006/relationships/tags" Target="../tags/tag580.xml"/>
  <Relationship Id="rId27" Type="http://schemas.openxmlformats.org/officeDocument/2006/relationships/tags" Target="../tags/tag581.xml"/>
  <Relationship Id="rId28" Type="http://schemas.openxmlformats.org/officeDocument/2006/relationships/tags" Target="../tags/tag582.xml"/>
  <Relationship Id="rId29" Type="http://schemas.openxmlformats.org/officeDocument/2006/relationships/tags" Target="../tags/tag583.xml"/>
  <Relationship Id="rId3" Type="http://schemas.openxmlformats.org/officeDocument/2006/relationships/tags" Target="../tags/tag557.xml"/>
  <Relationship Id="rId30" Type="http://schemas.openxmlformats.org/officeDocument/2006/relationships/tags" Target="../tags/tag584.xml"/>
  <Relationship Id="rId31" Type="http://schemas.openxmlformats.org/officeDocument/2006/relationships/tags" Target="../tags/tag585.xml"/>
  <Relationship Id="rId32" Type="http://schemas.openxmlformats.org/officeDocument/2006/relationships/tags" Target="../tags/tag586.xml"/>
  <Relationship Id="rId33" Type="http://schemas.openxmlformats.org/officeDocument/2006/relationships/tags" Target="../tags/tag587.xml"/>
  <Relationship Id="rId34" Type="http://schemas.openxmlformats.org/officeDocument/2006/relationships/tags" Target="../tags/tag588.xml"/>
  <Relationship Id="rId35" Type="http://schemas.openxmlformats.org/officeDocument/2006/relationships/tags" Target="../tags/tag589.xml"/>
  <Relationship Id="rId36" Type="http://schemas.openxmlformats.org/officeDocument/2006/relationships/tags" Target="../tags/tag590.xml"/>
  <Relationship Id="rId37" Type="http://schemas.openxmlformats.org/officeDocument/2006/relationships/tags" Target="../tags/tag591.xml"/>
  <Relationship Id="rId38" Type="http://schemas.openxmlformats.org/officeDocument/2006/relationships/tags" Target="../tags/tag592.xml"/>
  <Relationship Id="rId39" Type="http://schemas.openxmlformats.org/officeDocument/2006/relationships/tags" Target="../tags/tag593.xml"/>
  <Relationship Id="rId4" Type="http://schemas.openxmlformats.org/officeDocument/2006/relationships/tags" Target="../tags/tag558.xml"/>
  <Relationship Id="rId40" Type="http://schemas.openxmlformats.org/officeDocument/2006/relationships/tags" Target="../tags/tag594.xml"/>
  <Relationship Id="rId41" Type="http://schemas.openxmlformats.org/officeDocument/2006/relationships/tags" Target="../tags/tag595.xml"/>
  <Relationship Id="rId42" Type="http://schemas.openxmlformats.org/officeDocument/2006/relationships/tags" Target="../tags/tag596.xml"/>
  <Relationship Id="rId43" Type="http://schemas.openxmlformats.org/officeDocument/2006/relationships/tags" Target="../tags/tag597.xml"/>
  <Relationship Id="rId44" Type="http://schemas.openxmlformats.org/officeDocument/2006/relationships/tags" Target="../tags/tag598.xml"/>
  <Relationship Id="rId45" Type="http://schemas.openxmlformats.org/officeDocument/2006/relationships/tags" Target="../tags/tag599.xml"/>
  <Relationship Id="rId46" Type="http://schemas.openxmlformats.org/officeDocument/2006/relationships/tags" Target="../tags/tag600.xml"/>
  <Relationship Id="rId47" Type="http://schemas.openxmlformats.org/officeDocument/2006/relationships/tags" Target="../tags/tag601.xml"/>
  <Relationship Id="rId48" Type="http://schemas.openxmlformats.org/officeDocument/2006/relationships/tags" Target="../tags/tag602.xml"/>
  <Relationship Id="rId49" Type="http://schemas.openxmlformats.org/officeDocument/2006/relationships/tags" Target="../tags/tag603.xml"/>
  <Relationship Id="rId5" Type="http://schemas.openxmlformats.org/officeDocument/2006/relationships/tags" Target="../tags/tag559.xml"/>
  <Relationship Id="rId50" Type="http://schemas.openxmlformats.org/officeDocument/2006/relationships/tags" Target="../tags/tag604.xml"/>
  <Relationship Id="rId51" Type="http://schemas.openxmlformats.org/officeDocument/2006/relationships/tags" Target="../tags/tag605.xml"/>
  <Relationship Id="rId52" Type="http://schemas.openxmlformats.org/officeDocument/2006/relationships/tags" Target="../tags/tag606.xml"/>
  <Relationship Id="rId53" Type="http://schemas.openxmlformats.org/officeDocument/2006/relationships/tags" Target="../tags/tag607.xml"/>
  <Relationship Id="rId54" Type="http://schemas.openxmlformats.org/officeDocument/2006/relationships/tags" Target="../tags/tag608.xml"/>
  <Relationship Id="rId55" Type="http://schemas.openxmlformats.org/officeDocument/2006/relationships/tags" Target="../tags/tag609.xml"/>
  <Relationship Id="rId56" Type="http://schemas.openxmlformats.org/officeDocument/2006/relationships/tags" Target="../tags/tag610.xml"/>
  <Relationship Id="rId57" Type="http://schemas.openxmlformats.org/officeDocument/2006/relationships/slideLayout" Target="../slideLayouts/slideLayout3.xml"/>
  <Relationship Id="rId58" Type="http://schemas.openxmlformats.org/officeDocument/2006/relationships/oleObject" Target="../embeddings/oleObject61.bin"/>
  <Relationship Id="rId59" Type="http://schemas.openxmlformats.org/officeDocument/2006/relationships/image" Target="../media/image1.emf"/>
  <Relationship Id="rId6" Type="http://schemas.openxmlformats.org/officeDocument/2006/relationships/tags" Target="../tags/tag560.xml"/>
  <Relationship Id="rId60" Type="http://schemas.openxmlformats.org/officeDocument/2006/relationships/oleObject" Target="../embeddings/oleObject62.bin"/>
  <Relationship Id="rId61" Type="http://schemas.openxmlformats.org/officeDocument/2006/relationships/image" Target="../media/image33.emf"/>
  <Relationship Id="rId7" Type="http://schemas.openxmlformats.org/officeDocument/2006/relationships/tags" Target="../tags/tag561.xml"/>
  <Relationship Id="rId8" Type="http://schemas.openxmlformats.org/officeDocument/2006/relationships/tags" Target="../tags/tag562.xml"/>
  <Relationship Id="rId9" Type="http://schemas.openxmlformats.org/officeDocument/2006/relationships/tags" Target="../tags/tag563.xml"/>
</Relationships>

</file>

<file path=ppt/slides/_rels/slide31.xml.rels><?xml version="1.0" encoding="UTF-8"?>

<Relationships xmlns="http://schemas.openxmlformats.org/package/2006/relationships">
  <Relationship Id="rId1" Type="http://schemas.openxmlformats.org/officeDocument/2006/relationships/vmlDrawing" Target="../drawings/vmlDrawing35.vml"/>
  <Relationship Id="rId10" Type="http://schemas.openxmlformats.org/officeDocument/2006/relationships/tags" Target="../tags/tag619.xml"/>
  <Relationship Id="rId11" Type="http://schemas.openxmlformats.org/officeDocument/2006/relationships/tags" Target="../tags/tag620.xml"/>
  <Relationship Id="rId12" Type="http://schemas.openxmlformats.org/officeDocument/2006/relationships/tags" Target="../tags/tag621.xml"/>
  <Relationship Id="rId13" Type="http://schemas.openxmlformats.org/officeDocument/2006/relationships/tags" Target="../tags/tag622.xml"/>
  <Relationship Id="rId14" Type="http://schemas.openxmlformats.org/officeDocument/2006/relationships/tags" Target="../tags/tag623.xml"/>
  <Relationship Id="rId15" Type="http://schemas.openxmlformats.org/officeDocument/2006/relationships/tags" Target="../tags/tag624.xml"/>
  <Relationship Id="rId16" Type="http://schemas.openxmlformats.org/officeDocument/2006/relationships/tags" Target="../tags/tag625.xml"/>
  <Relationship Id="rId17" Type="http://schemas.openxmlformats.org/officeDocument/2006/relationships/tags" Target="../tags/tag626.xml"/>
  <Relationship Id="rId18" Type="http://schemas.openxmlformats.org/officeDocument/2006/relationships/tags" Target="../tags/tag627.xml"/>
  <Relationship Id="rId19" Type="http://schemas.openxmlformats.org/officeDocument/2006/relationships/tags" Target="../tags/tag628.xml"/>
  <Relationship Id="rId2" Type="http://schemas.openxmlformats.org/officeDocument/2006/relationships/tags" Target="../tags/tag611.xml"/>
  <Relationship Id="rId20" Type="http://schemas.openxmlformats.org/officeDocument/2006/relationships/tags" Target="../tags/tag629.xml"/>
  <Relationship Id="rId21" Type="http://schemas.openxmlformats.org/officeDocument/2006/relationships/tags" Target="../tags/tag630.xml"/>
  <Relationship Id="rId22" Type="http://schemas.openxmlformats.org/officeDocument/2006/relationships/tags" Target="../tags/tag631.xml"/>
  <Relationship Id="rId23" Type="http://schemas.openxmlformats.org/officeDocument/2006/relationships/tags" Target="../tags/tag632.xml"/>
  <Relationship Id="rId24" Type="http://schemas.openxmlformats.org/officeDocument/2006/relationships/tags" Target="../tags/tag633.xml"/>
  <Relationship Id="rId25" Type="http://schemas.openxmlformats.org/officeDocument/2006/relationships/tags" Target="../tags/tag634.xml"/>
  <Relationship Id="rId26" Type="http://schemas.openxmlformats.org/officeDocument/2006/relationships/tags" Target="../tags/tag635.xml"/>
  <Relationship Id="rId27" Type="http://schemas.openxmlformats.org/officeDocument/2006/relationships/tags" Target="../tags/tag636.xml"/>
  <Relationship Id="rId28" Type="http://schemas.openxmlformats.org/officeDocument/2006/relationships/tags" Target="../tags/tag637.xml"/>
  <Relationship Id="rId29" Type="http://schemas.openxmlformats.org/officeDocument/2006/relationships/tags" Target="../tags/tag638.xml"/>
  <Relationship Id="rId3" Type="http://schemas.openxmlformats.org/officeDocument/2006/relationships/tags" Target="../tags/tag612.xml"/>
  <Relationship Id="rId30" Type="http://schemas.openxmlformats.org/officeDocument/2006/relationships/tags" Target="../tags/tag639.xml"/>
  <Relationship Id="rId31" Type="http://schemas.openxmlformats.org/officeDocument/2006/relationships/tags" Target="../tags/tag640.xml"/>
  <Relationship Id="rId32" Type="http://schemas.openxmlformats.org/officeDocument/2006/relationships/tags" Target="../tags/tag641.xml"/>
  <Relationship Id="rId33" Type="http://schemas.openxmlformats.org/officeDocument/2006/relationships/tags" Target="../tags/tag642.xml"/>
  <Relationship Id="rId34" Type="http://schemas.openxmlformats.org/officeDocument/2006/relationships/tags" Target="../tags/tag643.xml"/>
  <Relationship Id="rId35" Type="http://schemas.openxmlformats.org/officeDocument/2006/relationships/tags" Target="../tags/tag644.xml"/>
  <Relationship Id="rId36" Type="http://schemas.openxmlformats.org/officeDocument/2006/relationships/tags" Target="../tags/tag645.xml"/>
  <Relationship Id="rId37" Type="http://schemas.openxmlformats.org/officeDocument/2006/relationships/tags" Target="../tags/tag646.xml"/>
  <Relationship Id="rId38" Type="http://schemas.openxmlformats.org/officeDocument/2006/relationships/tags" Target="../tags/tag647.xml"/>
  <Relationship Id="rId39" Type="http://schemas.openxmlformats.org/officeDocument/2006/relationships/tags" Target="../tags/tag648.xml"/>
  <Relationship Id="rId4" Type="http://schemas.openxmlformats.org/officeDocument/2006/relationships/tags" Target="../tags/tag613.xml"/>
  <Relationship Id="rId40" Type="http://schemas.openxmlformats.org/officeDocument/2006/relationships/tags" Target="../tags/tag649.xml"/>
  <Relationship Id="rId41" Type="http://schemas.openxmlformats.org/officeDocument/2006/relationships/tags" Target="../tags/tag650.xml"/>
  <Relationship Id="rId42" Type="http://schemas.openxmlformats.org/officeDocument/2006/relationships/tags" Target="../tags/tag651.xml"/>
  <Relationship Id="rId43" Type="http://schemas.openxmlformats.org/officeDocument/2006/relationships/tags" Target="../tags/tag652.xml"/>
  <Relationship Id="rId44" Type="http://schemas.openxmlformats.org/officeDocument/2006/relationships/tags" Target="../tags/tag653.xml"/>
  <Relationship Id="rId45" Type="http://schemas.openxmlformats.org/officeDocument/2006/relationships/tags" Target="../tags/tag654.xml"/>
  <Relationship Id="rId46" Type="http://schemas.openxmlformats.org/officeDocument/2006/relationships/tags" Target="../tags/tag655.xml"/>
  <Relationship Id="rId47" Type="http://schemas.openxmlformats.org/officeDocument/2006/relationships/tags" Target="../tags/tag656.xml"/>
  <Relationship Id="rId48" Type="http://schemas.openxmlformats.org/officeDocument/2006/relationships/tags" Target="../tags/tag657.xml"/>
  <Relationship Id="rId49" Type="http://schemas.openxmlformats.org/officeDocument/2006/relationships/tags" Target="../tags/tag658.xml"/>
  <Relationship Id="rId5" Type="http://schemas.openxmlformats.org/officeDocument/2006/relationships/tags" Target="../tags/tag614.xml"/>
  <Relationship Id="rId50" Type="http://schemas.openxmlformats.org/officeDocument/2006/relationships/tags" Target="../tags/tag659.xml"/>
  <Relationship Id="rId51" Type="http://schemas.openxmlformats.org/officeDocument/2006/relationships/tags" Target="../tags/tag660.xml"/>
  <Relationship Id="rId52" Type="http://schemas.openxmlformats.org/officeDocument/2006/relationships/tags" Target="../tags/tag661.xml"/>
  <Relationship Id="rId53" Type="http://schemas.openxmlformats.org/officeDocument/2006/relationships/tags" Target="../tags/tag662.xml"/>
  <Relationship Id="rId54" Type="http://schemas.openxmlformats.org/officeDocument/2006/relationships/tags" Target="../tags/tag663.xml"/>
  <Relationship Id="rId55" Type="http://schemas.openxmlformats.org/officeDocument/2006/relationships/tags" Target="../tags/tag664.xml"/>
  <Relationship Id="rId56" Type="http://schemas.openxmlformats.org/officeDocument/2006/relationships/tags" Target="../tags/tag665.xml"/>
  <Relationship Id="rId57" Type="http://schemas.openxmlformats.org/officeDocument/2006/relationships/tags" Target="../tags/tag666.xml"/>
  <Relationship Id="rId58" Type="http://schemas.openxmlformats.org/officeDocument/2006/relationships/tags" Target="../tags/tag667.xml"/>
  <Relationship Id="rId59" Type="http://schemas.openxmlformats.org/officeDocument/2006/relationships/tags" Target="../tags/tag668.xml"/>
  <Relationship Id="rId6" Type="http://schemas.openxmlformats.org/officeDocument/2006/relationships/tags" Target="../tags/tag615.xml"/>
  <Relationship Id="rId60" Type="http://schemas.openxmlformats.org/officeDocument/2006/relationships/tags" Target="../tags/tag669.xml"/>
  <Relationship Id="rId61" Type="http://schemas.openxmlformats.org/officeDocument/2006/relationships/tags" Target="../tags/tag670.xml"/>
  <Relationship Id="rId62" Type="http://schemas.openxmlformats.org/officeDocument/2006/relationships/tags" Target="../tags/tag671.xml"/>
  <Relationship Id="rId63" Type="http://schemas.openxmlformats.org/officeDocument/2006/relationships/tags" Target="../tags/tag672.xml"/>
  <Relationship Id="rId64" Type="http://schemas.openxmlformats.org/officeDocument/2006/relationships/tags" Target="../tags/tag673.xml"/>
  <Relationship Id="rId65" Type="http://schemas.openxmlformats.org/officeDocument/2006/relationships/tags" Target="../tags/tag674.xml"/>
  <Relationship Id="rId66" Type="http://schemas.openxmlformats.org/officeDocument/2006/relationships/tags" Target="../tags/tag675.xml"/>
  <Relationship Id="rId67" Type="http://schemas.openxmlformats.org/officeDocument/2006/relationships/tags" Target="../tags/tag676.xml"/>
  <Relationship Id="rId68" Type="http://schemas.openxmlformats.org/officeDocument/2006/relationships/tags" Target="../tags/tag677.xml"/>
  <Relationship Id="rId69" Type="http://schemas.openxmlformats.org/officeDocument/2006/relationships/tags" Target="../tags/tag678.xml"/>
  <Relationship Id="rId7" Type="http://schemas.openxmlformats.org/officeDocument/2006/relationships/tags" Target="../tags/tag616.xml"/>
  <Relationship Id="rId70" Type="http://schemas.openxmlformats.org/officeDocument/2006/relationships/tags" Target="../tags/tag679.xml"/>
  <Relationship Id="rId71" Type="http://schemas.openxmlformats.org/officeDocument/2006/relationships/tags" Target="../tags/tag680.xml"/>
  <Relationship Id="rId72" Type="http://schemas.openxmlformats.org/officeDocument/2006/relationships/tags" Target="../tags/tag681.xml"/>
  <Relationship Id="rId73" Type="http://schemas.openxmlformats.org/officeDocument/2006/relationships/tags" Target="../tags/tag682.xml"/>
  <Relationship Id="rId74" Type="http://schemas.openxmlformats.org/officeDocument/2006/relationships/tags" Target="../tags/tag683.xml"/>
  <Relationship Id="rId75" Type="http://schemas.openxmlformats.org/officeDocument/2006/relationships/slideLayout" Target="../slideLayouts/slideLayout3.xml"/>
  <Relationship Id="rId76" Type="http://schemas.openxmlformats.org/officeDocument/2006/relationships/oleObject" Target="../embeddings/oleObject63.bin"/>
  <Relationship Id="rId77" Type="http://schemas.openxmlformats.org/officeDocument/2006/relationships/image" Target="../media/image1.emf"/>
  <Relationship Id="rId78" Type="http://schemas.openxmlformats.org/officeDocument/2006/relationships/oleObject" Target="../embeddings/oleObject64.bin"/>
  <Relationship Id="rId79" Type="http://schemas.openxmlformats.org/officeDocument/2006/relationships/image" Target="../media/image34.emf"/>
  <Relationship Id="rId8" Type="http://schemas.openxmlformats.org/officeDocument/2006/relationships/tags" Target="../tags/tag617.xml"/>
  <Relationship Id="rId9" Type="http://schemas.openxmlformats.org/officeDocument/2006/relationships/tags" Target="../tags/tag618.xml"/>
</Relationships>

</file>

<file path=ppt/slides/_rels/slide32.xml.rels><?xml version="1.0" encoding="UTF-8"?>

<Relationships xmlns="http://schemas.openxmlformats.org/package/2006/relationships">
  <Relationship Id="rId1" Type="http://schemas.openxmlformats.org/officeDocument/2006/relationships/vmlDrawing" Target="../drawings/vmlDrawing36.vml"/>
  <Relationship Id="rId10" Type="http://schemas.openxmlformats.org/officeDocument/2006/relationships/tags" Target="../tags/tag692.xml"/>
  <Relationship Id="rId11" Type="http://schemas.openxmlformats.org/officeDocument/2006/relationships/tags" Target="../tags/tag693.xml"/>
  <Relationship Id="rId12" Type="http://schemas.openxmlformats.org/officeDocument/2006/relationships/tags" Target="../tags/tag694.xml"/>
  <Relationship Id="rId13" Type="http://schemas.openxmlformats.org/officeDocument/2006/relationships/tags" Target="../tags/tag695.xml"/>
  <Relationship Id="rId14" Type="http://schemas.openxmlformats.org/officeDocument/2006/relationships/tags" Target="../tags/tag696.xml"/>
  <Relationship Id="rId15" Type="http://schemas.openxmlformats.org/officeDocument/2006/relationships/tags" Target="../tags/tag697.xml"/>
  <Relationship Id="rId16" Type="http://schemas.openxmlformats.org/officeDocument/2006/relationships/tags" Target="../tags/tag698.xml"/>
  <Relationship Id="rId17" Type="http://schemas.openxmlformats.org/officeDocument/2006/relationships/tags" Target="../tags/tag699.xml"/>
  <Relationship Id="rId18" Type="http://schemas.openxmlformats.org/officeDocument/2006/relationships/tags" Target="../tags/tag700.xml"/>
  <Relationship Id="rId19" Type="http://schemas.openxmlformats.org/officeDocument/2006/relationships/tags" Target="../tags/tag701.xml"/>
  <Relationship Id="rId2" Type="http://schemas.openxmlformats.org/officeDocument/2006/relationships/tags" Target="../tags/tag684.xml"/>
  <Relationship Id="rId20" Type="http://schemas.openxmlformats.org/officeDocument/2006/relationships/tags" Target="../tags/tag702.xml"/>
  <Relationship Id="rId21" Type="http://schemas.openxmlformats.org/officeDocument/2006/relationships/tags" Target="../tags/tag703.xml"/>
  <Relationship Id="rId22" Type="http://schemas.openxmlformats.org/officeDocument/2006/relationships/tags" Target="../tags/tag704.xml"/>
  <Relationship Id="rId23" Type="http://schemas.openxmlformats.org/officeDocument/2006/relationships/tags" Target="../tags/tag705.xml"/>
  <Relationship Id="rId24" Type="http://schemas.openxmlformats.org/officeDocument/2006/relationships/tags" Target="../tags/tag706.xml"/>
  <Relationship Id="rId25" Type="http://schemas.openxmlformats.org/officeDocument/2006/relationships/tags" Target="../tags/tag707.xml"/>
  <Relationship Id="rId26" Type="http://schemas.openxmlformats.org/officeDocument/2006/relationships/tags" Target="../tags/tag708.xml"/>
  <Relationship Id="rId27" Type="http://schemas.openxmlformats.org/officeDocument/2006/relationships/tags" Target="../tags/tag709.xml"/>
  <Relationship Id="rId28" Type="http://schemas.openxmlformats.org/officeDocument/2006/relationships/tags" Target="../tags/tag710.xml"/>
  <Relationship Id="rId29" Type="http://schemas.openxmlformats.org/officeDocument/2006/relationships/slideLayout" Target="../slideLayouts/slideLayout3.xml"/>
  <Relationship Id="rId3" Type="http://schemas.openxmlformats.org/officeDocument/2006/relationships/tags" Target="../tags/tag685.xml"/>
  <Relationship Id="rId30" Type="http://schemas.openxmlformats.org/officeDocument/2006/relationships/notesSlide" Target="../notesSlides/notesSlide11.xml"/>
  <Relationship Id="rId31" Type="http://schemas.openxmlformats.org/officeDocument/2006/relationships/oleObject" Target="../embeddings/oleObject65.bin"/>
  <Relationship Id="rId32" Type="http://schemas.openxmlformats.org/officeDocument/2006/relationships/image" Target="../media/image1.emf"/>
  <Relationship Id="rId33" Type="http://schemas.openxmlformats.org/officeDocument/2006/relationships/oleObject" Target="../embeddings/oleObject66.bin"/>
  <Relationship Id="rId34" Type="http://schemas.openxmlformats.org/officeDocument/2006/relationships/image" Target="../media/image35.emf"/>
  <Relationship Id="rId4" Type="http://schemas.openxmlformats.org/officeDocument/2006/relationships/tags" Target="../tags/tag686.xml"/>
  <Relationship Id="rId5" Type="http://schemas.openxmlformats.org/officeDocument/2006/relationships/tags" Target="../tags/tag687.xml"/>
  <Relationship Id="rId6" Type="http://schemas.openxmlformats.org/officeDocument/2006/relationships/tags" Target="../tags/tag688.xml"/>
  <Relationship Id="rId7" Type="http://schemas.openxmlformats.org/officeDocument/2006/relationships/tags" Target="../tags/tag689.xml"/>
  <Relationship Id="rId8" Type="http://schemas.openxmlformats.org/officeDocument/2006/relationships/tags" Target="../tags/tag690.xml"/>
  <Relationship Id="rId9" Type="http://schemas.openxmlformats.org/officeDocument/2006/relationships/tags" Target="../tags/tag691.xml"/>
</Relationships>

</file>

<file path=ppt/slides/_rels/slide33.xml.rels><?xml version="1.0" encoding="UTF-8"?>

<Relationships xmlns="http://schemas.openxmlformats.org/package/2006/relationships">
  <Relationship Id="rId1" Type="http://schemas.openxmlformats.org/officeDocument/2006/relationships/vmlDrawing" Target="../drawings/vmlDrawing37.vml"/>
  <Relationship Id="rId10" Type="http://schemas.openxmlformats.org/officeDocument/2006/relationships/tags" Target="../tags/tag719.xml"/>
  <Relationship Id="rId11" Type="http://schemas.openxmlformats.org/officeDocument/2006/relationships/tags" Target="../tags/tag720.xml"/>
  <Relationship Id="rId12" Type="http://schemas.openxmlformats.org/officeDocument/2006/relationships/tags" Target="../tags/tag721.xml"/>
  <Relationship Id="rId13" Type="http://schemas.openxmlformats.org/officeDocument/2006/relationships/tags" Target="../tags/tag722.xml"/>
  <Relationship Id="rId14" Type="http://schemas.openxmlformats.org/officeDocument/2006/relationships/tags" Target="../tags/tag723.xml"/>
  <Relationship Id="rId15" Type="http://schemas.openxmlformats.org/officeDocument/2006/relationships/tags" Target="../tags/tag724.xml"/>
  <Relationship Id="rId16" Type="http://schemas.openxmlformats.org/officeDocument/2006/relationships/tags" Target="../tags/tag725.xml"/>
  <Relationship Id="rId17" Type="http://schemas.openxmlformats.org/officeDocument/2006/relationships/tags" Target="../tags/tag726.xml"/>
  <Relationship Id="rId18" Type="http://schemas.openxmlformats.org/officeDocument/2006/relationships/tags" Target="../tags/tag727.xml"/>
  <Relationship Id="rId19" Type="http://schemas.openxmlformats.org/officeDocument/2006/relationships/tags" Target="../tags/tag728.xml"/>
  <Relationship Id="rId2" Type="http://schemas.openxmlformats.org/officeDocument/2006/relationships/tags" Target="../tags/tag711.xml"/>
  <Relationship Id="rId20" Type="http://schemas.openxmlformats.org/officeDocument/2006/relationships/tags" Target="../tags/tag729.xml"/>
  <Relationship Id="rId21" Type="http://schemas.openxmlformats.org/officeDocument/2006/relationships/tags" Target="../tags/tag730.xml"/>
  <Relationship Id="rId22" Type="http://schemas.openxmlformats.org/officeDocument/2006/relationships/tags" Target="../tags/tag731.xml"/>
  <Relationship Id="rId23" Type="http://schemas.openxmlformats.org/officeDocument/2006/relationships/tags" Target="../tags/tag732.xml"/>
  <Relationship Id="rId24" Type="http://schemas.openxmlformats.org/officeDocument/2006/relationships/tags" Target="../tags/tag733.xml"/>
  <Relationship Id="rId25" Type="http://schemas.openxmlformats.org/officeDocument/2006/relationships/tags" Target="../tags/tag734.xml"/>
  <Relationship Id="rId26" Type="http://schemas.openxmlformats.org/officeDocument/2006/relationships/tags" Target="../tags/tag735.xml"/>
  <Relationship Id="rId27" Type="http://schemas.openxmlformats.org/officeDocument/2006/relationships/tags" Target="../tags/tag736.xml"/>
  <Relationship Id="rId28" Type="http://schemas.openxmlformats.org/officeDocument/2006/relationships/tags" Target="../tags/tag737.xml"/>
  <Relationship Id="rId29" Type="http://schemas.openxmlformats.org/officeDocument/2006/relationships/slideLayout" Target="../slideLayouts/slideLayout3.xml"/>
  <Relationship Id="rId3" Type="http://schemas.openxmlformats.org/officeDocument/2006/relationships/tags" Target="../tags/tag712.xml"/>
  <Relationship Id="rId30" Type="http://schemas.openxmlformats.org/officeDocument/2006/relationships/notesSlide" Target="../notesSlides/notesSlide12.xml"/>
  <Relationship Id="rId31" Type="http://schemas.openxmlformats.org/officeDocument/2006/relationships/oleObject" Target="../embeddings/oleObject67.bin"/>
  <Relationship Id="rId32" Type="http://schemas.openxmlformats.org/officeDocument/2006/relationships/image" Target="../media/image1.emf"/>
  <Relationship Id="rId33" Type="http://schemas.openxmlformats.org/officeDocument/2006/relationships/oleObject" Target="../embeddings/oleObject68.bin"/>
  <Relationship Id="rId34" Type="http://schemas.openxmlformats.org/officeDocument/2006/relationships/image" Target="../media/image36.emf"/>
  <Relationship Id="rId4" Type="http://schemas.openxmlformats.org/officeDocument/2006/relationships/tags" Target="../tags/tag713.xml"/>
  <Relationship Id="rId5" Type="http://schemas.openxmlformats.org/officeDocument/2006/relationships/tags" Target="../tags/tag714.xml"/>
  <Relationship Id="rId6" Type="http://schemas.openxmlformats.org/officeDocument/2006/relationships/tags" Target="../tags/tag715.xml"/>
  <Relationship Id="rId7" Type="http://schemas.openxmlformats.org/officeDocument/2006/relationships/tags" Target="../tags/tag716.xml"/>
  <Relationship Id="rId8" Type="http://schemas.openxmlformats.org/officeDocument/2006/relationships/tags" Target="../tags/tag717.xml"/>
  <Relationship Id="rId9" Type="http://schemas.openxmlformats.org/officeDocument/2006/relationships/tags" Target="../tags/tag718.xml"/>
</Relationships>

</file>

<file path=ppt/slides/_rels/slide34.xml.rels><?xml version="1.0" encoding="UTF-8"?>

<Relationships xmlns="http://schemas.openxmlformats.org/package/2006/relationships">
  <Relationship Id="rId1" Type="http://schemas.openxmlformats.org/officeDocument/2006/relationships/vmlDrawing" Target="../drawings/vmlDrawing38.vml"/>
  <Relationship Id="rId10" Type="http://schemas.openxmlformats.org/officeDocument/2006/relationships/tags" Target="../tags/tag746.xml"/>
  <Relationship Id="rId100" Type="http://schemas.openxmlformats.org/officeDocument/2006/relationships/image" Target="../media/image1.emf"/>
  <Relationship Id="rId11" Type="http://schemas.openxmlformats.org/officeDocument/2006/relationships/tags" Target="../tags/tag747.xml"/>
  <Relationship Id="rId12" Type="http://schemas.openxmlformats.org/officeDocument/2006/relationships/tags" Target="../tags/tag748.xml"/>
  <Relationship Id="rId13" Type="http://schemas.openxmlformats.org/officeDocument/2006/relationships/tags" Target="../tags/tag749.xml"/>
  <Relationship Id="rId14" Type="http://schemas.openxmlformats.org/officeDocument/2006/relationships/tags" Target="../tags/tag750.xml"/>
  <Relationship Id="rId15" Type="http://schemas.openxmlformats.org/officeDocument/2006/relationships/tags" Target="../tags/tag751.xml"/>
  <Relationship Id="rId16" Type="http://schemas.openxmlformats.org/officeDocument/2006/relationships/tags" Target="../tags/tag752.xml"/>
  <Relationship Id="rId17" Type="http://schemas.openxmlformats.org/officeDocument/2006/relationships/tags" Target="../tags/tag753.xml"/>
  <Relationship Id="rId18" Type="http://schemas.openxmlformats.org/officeDocument/2006/relationships/tags" Target="../tags/tag754.xml"/>
  <Relationship Id="rId19" Type="http://schemas.openxmlformats.org/officeDocument/2006/relationships/tags" Target="../tags/tag755.xml"/>
  <Relationship Id="rId2" Type="http://schemas.openxmlformats.org/officeDocument/2006/relationships/tags" Target="../tags/tag738.xml"/>
  <Relationship Id="rId20" Type="http://schemas.openxmlformats.org/officeDocument/2006/relationships/tags" Target="../tags/tag756.xml"/>
  <Relationship Id="rId21" Type="http://schemas.openxmlformats.org/officeDocument/2006/relationships/tags" Target="../tags/tag757.xml"/>
  <Relationship Id="rId22" Type="http://schemas.openxmlformats.org/officeDocument/2006/relationships/tags" Target="../tags/tag758.xml"/>
  <Relationship Id="rId23" Type="http://schemas.openxmlformats.org/officeDocument/2006/relationships/tags" Target="../tags/tag759.xml"/>
  <Relationship Id="rId24" Type="http://schemas.openxmlformats.org/officeDocument/2006/relationships/tags" Target="../tags/tag760.xml"/>
  <Relationship Id="rId25" Type="http://schemas.openxmlformats.org/officeDocument/2006/relationships/tags" Target="../tags/tag761.xml"/>
  <Relationship Id="rId26" Type="http://schemas.openxmlformats.org/officeDocument/2006/relationships/tags" Target="../tags/tag762.xml"/>
  <Relationship Id="rId27" Type="http://schemas.openxmlformats.org/officeDocument/2006/relationships/tags" Target="../tags/tag763.xml"/>
  <Relationship Id="rId28" Type="http://schemas.openxmlformats.org/officeDocument/2006/relationships/tags" Target="../tags/tag764.xml"/>
  <Relationship Id="rId29" Type="http://schemas.openxmlformats.org/officeDocument/2006/relationships/tags" Target="../tags/tag765.xml"/>
  <Relationship Id="rId3" Type="http://schemas.openxmlformats.org/officeDocument/2006/relationships/tags" Target="../tags/tag739.xml"/>
  <Relationship Id="rId30" Type="http://schemas.openxmlformats.org/officeDocument/2006/relationships/tags" Target="../tags/tag766.xml"/>
  <Relationship Id="rId31" Type="http://schemas.openxmlformats.org/officeDocument/2006/relationships/tags" Target="../tags/tag767.xml"/>
  <Relationship Id="rId32" Type="http://schemas.openxmlformats.org/officeDocument/2006/relationships/tags" Target="../tags/tag768.xml"/>
  <Relationship Id="rId33" Type="http://schemas.openxmlformats.org/officeDocument/2006/relationships/tags" Target="../tags/tag769.xml"/>
  <Relationship Id="rId34" Type="http://schemas.openxmlformats.org/officeDocument/2006/relationships/tags" Target="../tags/tag770.xml"/>
  <Relationship Id="rId35" Type="http://schemas.openxmlformats.org/officeDocument/2006/relationships/tags" Target="../tags/tag771.xml"/>
  <Relationship Id="rId36" Type="http://schemas.openxmlformats.org/officeDocument/2006/relationships/tags" Target="../tags/tag772.xml"/>
  <Relationship Id="rId37" Type="http://schemas.openxmlformats.org/officeDocument/2006/relationships/tags" Target="../tags/tag773.xml"/>
  <Relationship Id="rId38" Type="http://schemas.openxmlformats.org/officeDocument/2006/relationships/tags" Target="../tags/tag774.xml"/>
  <Relationship Id="rId39" Type="http://schemas.openxmlformats.org/officeDocument/2006/relationships/tags" Target="../tags/tag775.xml"/>
  <Relationship Id="rId4" Type="http://schemas.openxmlformats.org/officeDocument/2006/relationships/tags" Target="../tags/tag740.xml"/>
  <Relationship Id="rId40" Type="http://schemas.openxmlformats.org/officeDocument/2006/relationships/tags" Target="../tags/tag776.xml"/>
  <Relationship Id="rId41" Type="http://schemas.openxmlformats.org/officeDocument/2006/relationships/tags" Target="../tags/tag777.xml"/>
  <Relationship Id="rId42" Type="http://schemas.openxmlformats.org/officeDocument/2006/relationships/tags" Target="../tags/tag778.xml"/>
  <Relationship Id="rId43" Type="http://schemas.openxmlformats.org/officeDocument/2006/relationships/tags" Target="../tags/tag779.xml"/>
  <Relationship Id="rId44" Type="http://schemas.openxmlformats.org/officeDocument/2006/relationships/tags" Target="../tags/tag780.xml"/>
  <Relationship Id="rId45" Type="http://schemas.openxmlformats.org/officeDocument/2006/relationships/tags" Target="../tags/tag781.xml"/>
  <Relationship Id="rId46" Type="http://schemas.openxmlformats.org/officeDocument/2006/relationships/tags" Target="../tags/tag782.xml"/>
  <Relationship Id="rId47" Type="http://schemas.openxmlformats.org/officeDocument/2006/relationships/tags" Target="../tags/tag783.xml"/>
  <Relationship Id="rId48" Type="http://schemas.openxmlformats.org/officeDocument/2006/relationships/tags" Target="../tags/tag784.xml"/>
  <Relationship Id="rId49" Type="http://schemas.openxmlformats.org/officeDocument/2006/relationships/tags" Target="../tags/tag785.xml"/>
  <Relationship Id="rId5" Type="http://schemas.openxmlformats.org/officeDocument/2006/relationships/tags" Target="../tags/tag741.xml"/>
  <Relationship Id="rId50" Type="http://schemas.openxmlformats.org/officeDocument/2006/relationships/tags" Target="../tags/tag786.xml"/>
  <Relationship Id="rId51" Type="http://schemas.openxmlformats.org/officeDocument/2006/relationships/tags" Target="../tags/tag787.xml"/>
  <Relationship Id="rId52" Type="http://schemas.openxmlformats.org/officeDocument/2006/relationships/tags" Target="../tags/tag788.xml"/>
  <Relationship Id="rId53" Type="http://schemas.openxmlformats.org/officeDocument/2006/relationships/tags" Target="../tags/tag789.xml"/>
  <Relationship Id="rId54" Type="http://schemas.openxmlformats.org/officeDocument/2006/relationships/tags" Target="../tags/tag790.xml"/>
  <Relationship Id="rId55" Type="http://schemas.openxmlformats.org/officeDocument/2006/relationships/tags" Target="../tags/tag791.xml"/>
  <Relationship Id="rId56" Type="http://schemas.openxmlformats.org/officeDocument/2006/relationships/tags" Target="../tags/tag792.xml"/>
  <Relationship Id="rId57" Type="http://schemas.openxmlformats.org/officeDocument/2006/relationships/tags" Target="../tags/tag793.xml"/>
  <Relationship Id="rId58" Type="http://schemas.openxmlformats.org/officeDocument/2006/relationships/tags" Target="../tags/tag794.xml"/>
  <Relationship Id="rId59" Type="http://schemas.openxmlformats.org/officeDocument/2006/relationships/tags" Target="../tags/tag795.xml"/>
  <Relationship Id="rId6" Type="http://schemas.openxmlformats.org/officeDocument/2006/relationships/tags" Target="../tags/tag742.xml"/>
  <Relationship Id="rId60" Type="http://schemas.openxmlformats.org/officeDocument/2006/relationships/tags" Target="../tags/tag796.xml"/>
  <Relationship Id="rId61" Type="http://schemas.openxmlformats.org/officeDocument/2006/relationships/tags" Target="../tags/tag797.xml"/>
  <Relationship Id="rId62" Type="http://schemas.openxmlformats.org/officeDocument/2006/relationships/tags" Target="../tags/tag798.xml"/>
  <Relationship Id="rId63" Type="http://schemas.openxmlformats.org/officeDocument/2006/relationships/tags" Target="../tags/tag799.xml"/>
  <Relationship Id="rId64" Type="http://schemas.openxmlformats.org/officeDocument/2006/relationships/tags" Target="../tags/tag800.xml"/>
  <Relationship Id="rId65" Type="http://schemas.openxmlformats.org/officeDocument/2006/relationships/tags" Target="../tags/tag801.xml"/>
  <Relationship Id="rId66" Type="http://schemas.openxmlformats.org/officeDocument/2006/relationships/tags" Target="../tags/tag802.xml"/>
  <Relationship Id="rId67" Type="http://schemas.openxmlformats.org/officeDocument/2006/relationships/tags" Target="../tags/tag803.xml"/>
  <Relationship Id="rId68" Type="http://schemas.openxmlformats.org/officeDocument/2006/relationships/tags" Target="../tags/tag804.xml"/>
  <Relationship Id="rId69" Type="http://schemas.openxmlformats.org/officeDocument/2006/relationships/tags" Target="../tags/tag805.xml"/>
  <Relationship Id="rId7" Type="http://schemas.openxmlformats.org/officeDocument/2006/relationships/tags" Target="../tags/tag743.xml"/>
  <Relationship Id="rId70" Type="http://schemas.openxmlformats.org/officeDocument/2006/relationships/tags" Target="../tags/tag806.xml"/>
  <Relationship Id="rId71" Type="http://schemas.openxmlformats.org/officeDocument/2006/relationships/tags" Target="../tags/tag807.xml"/>
  <Relationship Id="rId72" Type="http://schemas.openxmlformats.org/officeDocument/2006/relationships/tags" Target="../tags/tag808.xml"/>
  <Relationship Id="rId73" Type="http://schemas.openxmlformats.org/officeDocument/2006/relationships/tags" Target="../tags/tag809.xml"/>
  <Relationship Id="rId74" Type="http://schemas.openxmlformats.org/officeDocument/2006/relationships/tags" Target="../tags/tag810.xml"/>
  <Relationship Id="rId75" Type="http://schemas.openxmlformats.org/officeDocument/2006/relationships/tags" Target="../tags/tag811.xml"/>
  <Relationship Id="rId76" Type="http://schemas.openxmlformats.org/officeDocument/2006/relationships/tags" Target="../tags/tag812.xml"/>
  <Relationship Id="rId77" Type="http://schemas.openxmlformats.org/officeDocument/2006/relationships/tags" Target="../tags/tag813.xml"/>
  <Relationship Id="rId78" Type="http://schemas.openxmlformats.org/officeDocument/2006/relationships/tags" Target="../tags/tag814.xml"/>
  <Relationship Id="rId79" Type="http://schemas.openxmlformats.org/officeDocument/2006/relationships/tags" Target="../tags/tag815.xml"/>
  <Relationship Id="rId8" Type="http://schemas.openxmlformats.org/officeDocument/2006/relationships/tags" Target="../tags/tag744.xml"/>
  <Relationship Id="rId80" Type="http://schemas.openxmlformats.org/officeDocument/2006/relationships/tags" Target="../tags/tag816.xml"/>
  <Relationship Id="rId81" Type="http://schemas.openxmlformats.org/officeDocument/2006/relationships/tags" Target="../tags/tag817.xml"/>
  <Relationship Id="rId82" Type="http://schemas.openxmlformats.org/officeDocument/2006/relationships/tags" Target="../tags/tag818.xml"/>
  <Relationship Id="rId83" Type="http://schemas.openxmlformats.org/officeDocument/2006/relationships/tags" Target="../tags/tag819.xml"/>
  <Relationship Id="rId84" Type="http://schemas.openxmlformats.org/officeDocument/2006/relationships/tags" Target="../tags/tag820.xml"/>
  <Relationship Id="rId85" Type="http://schemas.openxmlformats.org/officeDocument/2006/relationships/tags" Target="../tags/tag821.xml"/>
  <Relationship Id="rId86" Type="http://schemas.openxmlformats.org/officeDocument/2006/relationships/tags" Target="../tags/tag822.xml"/>
  <Relationship Id="rId87" Type="http://schemas.openxmlformats.org/officeDocument/2006/relationships/tags" Target="../tags/tag823.xml"/>
  <Relationship Id="rId88" Type="http://schemas.openxmlformats.org/officeDocument/2006/relationships/tags" Target="../tags/tag824.xml"/>
  <Relationship Id="rId89" Type="http://schemas.openxmlformats.org/officeDocument/2006/relationships/tags" Target="../tags/tag825.xml"/>
  <Relationship Id="rId9" Type="http://schemas.openxmlformats.org/officeDocument/2006/relationships/tags" Target="../tags/tag745.xml"/>
  <Relationship Id="rId90" Type="http://schemas.openxmlformats.org/officeDocument/2006/relationships/tags" Target="../tags/tag826.xml"/>
  <Relationship Id="rId91" Type="http://schemas.openxmlformats.org/officeDocument/2006/relationships/tags" Target="../tags/tag827.xml"/>
  <Relationship Id="rId92" Type="http://schemas.openxmlformats.org/officeDocument/2006/relationships/tags" Target="../tags/tag828.xml"/>
  <Relationship Id="rId93" Type="http://schemas.openxmlformats.org/officeDocument/2006/relationships/tags" Target="../tags/tag829.xml"/>
  <Relationship Id="rId94" Type="http://schemas.openxmlformats.org/officeDocument/2006/relationships/tags" Target="../tags/tag830.xml"/>
  <Relationship Id="rId95" Type="http://schemas.openxmlformats.org/officeDocument/2006/relationships/tags" Target="../tags/tag831.xml"/>
  <Relationship Id="rId96" Type="http://schemas.openxmlformats.org/officeDocument/2006/relationships/tags" Target="../tags/tag832.xml"/>
  <Relationship Id="rId97" Type="http://schemas.openxmlformats.org/officeDocument/2006/relationships/tags" Target="../tags/tag833.xml"/>
  <Relationship Id="rId98" Type="http://schemas.openxmlformats.org/officeDocument/2006/relationships/slideLayout" Target="../slideLayouts/slideLayout3.xml"/>
  <Relationship Id="rId99" Type="http://schemas.openxmlformats.org/officeDocument/2006/relationships/oleObject" Target="../embeddings/oleObject69.bin"/>
</Relationships>

</file>

<file path=ppt/slides/_rels/slide35.xml.rels><?xml version="1.0" encoding="UTF-8"?>

<Relationships xmlns="http://schemas.openxmlformats.org/package/2006/relationships">
  <Relationship Id="rId1" Type="http://schemas.openxmlformats.org/officeDocument/2006/relationships/vmlDrawing" Target="../drawings/vmlDrawing39.vml"/>
  <Relationship Id="rId10" Type="http://schemas.openxmlformats.org/officeDocument/2006/relationships/tags" Target="../tags/tag842.xml"/>
  <Relationship Id="rId11" Type="http://schemas.openxmlformats.org/officeDocument/2006/relationships/tags" Target="../tags/tag843.xml"/>
  <Relationship Id="rId12" Type="http://schemas.openxmlformats.org/officeDocument/2006/relationships/tags" Target="../tags/tag844.xml"/>
  <Relationship Id="rId13" Type="http://schemas.openxmlformats.org/officeDocument/2006/relationships/tags" Target="../tags/tag845.xml"/>
  <Relationship Id="rId14" Type="http://schemas.openxmlformats.org/officeDocument/2006/relationships/tags" Target="../tags/tag846.xml"/>
  <Relationship Id="rId15" Type="http://schemas.openxmlformats.org/officeDocument/2006/relationships/tags" Target="../tags/tag847.xml"/>
  <Relationship Id="rId16" Type="http://schemas.openxmlformats.org/officeDocument/2006/relationships/tags" Target="../tags/tag848.xml"/>
  <Relationship Id="rId17" Type="http://schemas.openxmlformats.org/officeDocument/2006/relationships/tags" Target="../tags/tag849.xml"/>
  <Relationship Id="rId18" Type="http://schemas.openxmlformats.org/officeDocument/2006/relationships/slideLayout" Target="../slideLayouts/slideLayout3.xml"/>
  <Relationship Id="rId19" Type="http://schemas.openxmlformats.org/officeDocument/2006/relationships/oleObject" Target="../embeddings/oleObject70.bin"/>
  <Relationship Id="rId2" Type="http://schemas.openxmlformats.org/officeDocument/2006/relationships/tags" Target="../tags/tag834.xml"/>
  <Relationship Id="rId20" Type="http://schemas.openxmlformats.org/officeDocument/2006/relationships/image" Target="../media/image1.emf"/>
  <Relationship Id="rId21" Type="http://schemas.openxmlformats.org/officeDocument/2006/relationships/oleObject" Target="../embeddings/oleObject71.bin"/>
  <Relationship Id="rId22" Type="http://schemas.openxmlformats.org/officeDocument/2006/relationships/image" Target="../media/image37.emf"/>
  <Relationship Id="rId3" Type="http://schemas.openxmlformats.org/officeDocument/2006/relationships/tags" Target="../tags/tag835.xml"/>
  <Relationship Id="rId4" Type="http://schemas.openxmlformats.org/officeDocument/2006/relationships/tags" Target="../tags/tag836.xml"/>
  <Relationship Id="rId5" Type="http://schemas.openxmlformats.org/officeDocument/2006/relationships/tags" Target="../tags/tag837.xml"/>
  <Relationship Id="rId6" Type="http://schemas.openxmlformats.org/officeDocument/2006/relationships/tags" Target="../tags/tag838.xml"/>
  <Relationship Id="rId7" Type="http://schemas.openxmlformats.org/officeDocument/2006/relationships/tags" Target="../tags/tag839.xml"/>
  <Relationship Id="rId8" Type="http://schemas.openxmlformats.org/officeDocument/2006/relationships/tags" Target="../tags/tag840.xml"/>
  <Relationship Id="rId9" Type="http://schemas.openxmlformats.org/officeDocument/2006/relationships/tags" Target="../tags/tag841.xml"/>
</Relationships>

</file>

<file path=ppt/slides/_rels/slide36.xml.rels><?xml version="1.0" encoding="UTF-8"?>

<Relationships xmlns="http://schemas.openxmlformats.org/package/2006/relationships">
  <Relationship Id="rId1" Type="http://schemas.openxmlformats.org/officeDocument/2006/relationships/vmlDrawing" Target="../drawings/vmlDrawing40.vml"/>
  <Relationship Id="rId10" Type="http://schemas.openxmlformats.org/officeDocument/2006/relationships/tags" Target="../tags/tag858.xml"/>
  <Relationship Id="rId11" Type="http://schemas.openxmlformats.org/officeDocument/2006/relationships/tags" Target="../tags/tag859.xml"/>
  <Relationship Id="rId12" Type="http://schemas.openxmlformats.org/officeDocument/2006/relationships/tags" Target="../tags/tag860.xml"/>
  <Relationship Id="rId13" Type="http://schemas.openxmlformats.org/officeDocument/2006/relationships/tags" Target="../tags/tag861.xml"/>
  <Relationship Id="rId14" Type="http://schemas.openxmlformats.org/officeDocument/2006/relationships/tags" Target="../tags/tag862.xml"/>
  <Relationship Id="rId15" Type="http://schemas.openxmlformats.org/officeDocument/2006/relationships/tags" Target="../tags/tag863.xml"/>
  <Relationship Id="rId16" Type="http://schemas.openxmlformats.org/officeDocument/2006/relationships/tags" Target="../tags/tag864.xml"/>
  <Relationship Id="rId17" Type="http://schemas.openxmlformats.org/officeDocument/2006/relationships/tags" Target="../tags/tag865.xml"/>
  <Relationship Id="rId18" Type="http://schemas.openxmlformats.org/officeDocument/2006/relationships/tags" Target="../tags/tag866.xml"/>
  <Relationship Id="rId19" Type="http://schemas.openxmlformats.org/officeDocument/2006/relationships/tags" Target="../tags/tag867.xml"/>
  <Relationship Id="rId2" Type="http://schemas.openxmlformats.org/officeDocument/2006/relationships/tags" Target="../tags/tag850.xml"/>
  <Relationship Id="rId20" Type="http://schemas.openxmlformats.org/officeDocument/2006/relationships/tags" Target="../tags/tag868.xml"/>
  <Relationship Id="rId21" Type="http://schemas.openxmlformats.org/officeDocument/2006/relationships/tags" Target="../tags/tag869.xml"/>
  <Relationship Id="rId22" Type="http://schemas.openxmlformats.org/officeDocument/2006/relationships/tags" Target="../tags/tag870.xml"/>
  <Relationship Id="rId23" Type="http://schemas.openxmlformats.org/officeDocument/2006/relationships/tags" Target="../tags/tag871.xml"/>
  <Relationship Id="rId24" Type="http://schemas.openxmlformats.org/officeDocument/2006/relationships/slideLayout" Target="../slideLayouts/slideLayout3.xml"/>
  <Relationship Id="rId25" Type="http://schemas.openxmlformats.org/officeDocument/2006/relationships/notesSlide" Target="../notesSlides/notesSlide13.xml"/>
  <Relationship Id="rId26" Type="http://schemas.openxmlformats.org/officeDocument/2006/relationships/oleObject" Target="../embeddings/oleObject72.bin"/>
  <Relationship Id="rId27" Type="http://schemas.openxmlformats.org/officeDocument/2006/relationships/image" Target="../media/image1.emf"/>
  <Relationship Id="rId28" Type="http://schemas.openxmlformats.org/officeDocument/2006/relationships/oleObject" Target="../embeddings/oleObject73.bin"/>
  <Relationship Id="rId29" Type="http://schemas.openxmlformats.org/officeDocument/2006/relationships/image" Target="../media/image38.emf"/>
  <Relationship Id="rId3" Type="http://schemas.openxmlformats.org/officeDocument/2006/relationships/tags" Target="../tags/tag851.xml"/>
  <Relationship Id="rId4" Type="http://schemas.openxmlformats.org/officeDocument/2006/relationships/tags" Target="../tags/tag852.xml"/>
  <Relationship Id="rId5" Type="http://schemas.openxmlformats.org/officeDocument/2006/relationships/tags" Target="../tags/tag853.xml"/>
  <Relationship Id="rId6" Type="http://schemas.openxmlformats.org/officeDocument/2006/relationships/tags" Target="../tags/tag854.xml"/>
  <Relationship Id="rId7" Type="http://schemas.openxmlformats.org/officeDocument/2006/relationships/tags" Target="../tags/tag855.xml"/>
  <Relationship Id="rId8" Type="http://schemas.openxmlformats.org/officeDocument/2006/relationships/tags" Target="../tags/tag856.xml"/>
  <Relationship Id="rId9" Type="http://schemas.openxmlformats.org/officeDocument/2006/relationships/tags" Target="../tags/tag857.xml"/>
</Relationships>

</file>

<file path=ppt/slides/_rels/slide37.xml.rels><?xml version="1.0" encoding="UTF-8"?>

<Relationships xmlns="http://schemas.openxmlformats.org/package/2006/relationships">
  <Relationship Id="rId1" Type="http://schemas.openxmlformats.org/officeDocument/2006/relationships/vmlDrawing" Target="../drawings/vmlDrawing41.vml"/>
  <Relationship Id="rId10" Type="http://schemas.openxmlformats.org/officeDocument/2006/relationships/tags" Target="../tags/tag880.xml"/>
  <Relationship Id="rId11" Type="http://schemas.openxmlformats.org/officeDocument/2006/relationships/tags" Target="../tags/tag881.xml"/>
  <Relationship Id="rId12" Type="http://schemas.openxmlformats.org/officeDocument/2006/relationships/tags" Target="../tags/tag882.xml"/>
  <Relationship Id="rId13" Type="http://schemas.openxmlformats.org/officeDocument/2006/relationships/tags" Target="../tags/tag883.xml"/>
  <Relationship Id="rId14" Type="http://schemas.openxmlformats.org/officeDocument/2006/relationships/tags" Target="../tags/tag884.xml"/>
  <Relationship Id="rId15" Type="http://schemas.openxmlformats.org/officeDocument/2006/relationships/tags" Target="../tags/tag885.xml"/>
  <Relationship Id="rId16" Type="http://schemas.openxmlformats.org/officeDocument/2006/relationships/tags" Target="../tags/tag886.xml"/>
  <Relationship Id="rId17" Type="http://schemas.openxmlformats.org/officeDocument/2006/relationships/tags" Target="../tags/tag887.xml"/>
  <Relationship Id="rId18" Type="http://schemas.openxmlformats.org/officeDocument/2006/relationships/tags" Target="../tags/tag888.xml"/>
  <Relationship Id="rId19" Type="http://schemas.openxmlformats.org/officeDocument/2006/relationships/tags" Target="../tags/tag889.xml"/>
  <Relationship Id="rId2" Type="http://schemas.openxmlformats.org/officeDocument/2006/relationships/tags" Target="../tags/tag872.xml"/>
  <Relationship Id="rId20" Type="http://schemas.openxmlformats.org/officeDocument/2006/relationships/tags" Target="../tags/tag890.xml"/>
  <Relationship Id="rId21" Type="http://schemas.openxmlformats.org/officeDocument/2006/relationships/slideLayout" Target="../slideLayouts/slideLayout3.xml"/>
  <Relationship Id="rId22" Type="http://schemas.openxmlformats.org/officeDocument/2006/relationships/notesSlide" Target="../notesSlides/notesSlide14.xml"/>
  <Relationship Id="rId23" Type="http://schemas.openxmlformats.org/officeDocument/2006/relationships/oleObject" Target="../embeddings/oleObject74.bin"/>
  <Relationship Id="rId24" Type="http://schemas.openxmlformats.org/officeDocument/2006/relationships/image" Target="../media/image1.emf"/>
  <Relationship Id="rId25" Type="http://schemas.openxmlformats.org/officeDocument/2006/relationships/oleObject" Target="../embeddings/oleObject75.bin"/>
  <Relationship Id="rId26" Type="http://schemas.openxmlformats.org/officeDocument/2006/relationships/image" Target="../media/image39.emf"/>
  <Relationship Id="rId3" Type="http://schemas.openxmlformats.org/officeDocument/2006/relationships/tags" Target="../tags/tag873.xml"/>
  <Relationship Id="rId4" Type="http://schemas.openxmlformats.org/officeDocument/2006/relationships/tags" Target="../tags/tag874.xml"/>
  <Relationship Id="rId5" Type="http://schemas.openxmlformats.org/officeDocument/2006/relationships/tags" Target="../tags/tag875.xml"/>
  <Relationship Id="rId6" Type="http://schemas.openxmlformats.org/officeDocument/2006/relationships/tags" Target="../tags/tag876.xml"/>
  <Relationship Id="rId7" Type="http://schemas.openxmlformats.org/officeDocument/2006/relationships/tags" Target="../tags/tag877.xml"/>
  <Relationship Id="rId8" Type="http://schemas.openxmlformats.org/officeDocument/2006/relationships/tags" Target="../tags/tag878.xml"/>
  <Relationship Id="rId9" Type="http://schemas.openxmlformats.org/officeDocument/2006/relationships/tags" Target="../tags/tag879.xml"/>
</Relationships>

</file>

<file path=ppt/slides/_rels/slide38.xml.rels><?xml version="1.0" encoding="UTF-8"?>

<Relationships xmlns="http://schemas.openxmlformats.org/package/2006/relationships">
  <Relationship Id="rId1" Type="http://schemas.openxmlformats.org/officeDocument/2006/relationships/vmlDrawing" Target="../drawings/vmlDrawing42.vml"/>
  <Relationship Id="rId2" Type="http://schemas.openxmlformats.org/officeDocument/2006/relationships/tags" Target="../tags/tag891.xml"/>
  <Relationship Id="rId3" Type="http://schemas.openxmlformats.org/officeDocument/2006/relationships/tags" Target="../tags/tag892.xml"/>
  <Relationship Id="rId4" Type="http://schemas.openxmlformats.org/officeDocument/2006/relationships/tags" Target="../tags/tag893.xml"/>
  <Relationship Id="rId5" Type="http://schemas.openxmlformats.org/officeDocument/2006/relationships/slideLayout" Target="../slideLayouts/slideLayout3.xml"/>
  <Relationship Id="rId6" Type="http://schemas.openxmlformats.org/officeDocument/2006/relationships/oleObject" Target="../embeddings/oleObject76.bin"/>
  <Relationship Id="rId7" Type="http://schemas.openxmlformats.org/officeDocument/2006/relationships/image" Target="../media/image1.emf"/>
  <Relationship Id="rId8" Type="http://schemas.openxmlformats.org/officeDocument/2006/relationships/oleObject" Target="../embeddings/oleObject77.bin"/>
  <Relationship Id="rId9" Type="http://schemas.openxmlformats.org/officeDocument/2006/relationships/image" Target="../media/image40.emf"/>
</Relationships>

</file>

<file path=ppt/slides/_rels/slide39.xml.rels><?xml version="1.0" encoding="UTF-8"?>

<Relationships xmlns="http://schemas.openxmlformats.org/package/2006/relationships">
  <Relationship Id="rId1" Type="http://schemas.openxmlformats.org/officeDocument/2006/relationships/vmlDrawing" Target="../drawings/vmlDrawing43.vml"/>
  <Relationship Id="rId2" Type="http://schemas.openxmlformats.org/officeDocument/2006/relationships/tags" Target="../tags/tag894.xml"/>
  <Relationship Id="rId3" Type="http://schemas.openxmlformats.org/officeDocument/2006/relationships/tags" Target="../tags/tag895.xml"/>
  <Relationship Id="rId4" Type="http://schemas.openxmlformats.org/officeDocument/2006/relationships/slideLayout" Target="../slideLayouts/slideLayout3.xml"/>
  <Relationship Id="rId5" Type="http://schemas.openxmlformats.org/officeDocument/2006/relationships/notesSlide" Target="../notesSlides/notesSlide15.xml"/>
  <Relationship Id="rId6" Type="http://schemas.openxmlformats.org/officeDocument/2006/relationships/oleObject" Target="../embeddings/oleObject78.bin"/>
  <Relationship Id="rId7" Type="http://schemas.openxmlformats.org/officeDocument/2006/relationships/image" Target="../media/image1.emf"/>
</Relationships>

</file>

<file path=ppt/slides/_rels/slide4.xml.rels><?xml version="1.0" encoding="UTF-8"?>

<Relationships xmlns="http://schemas.openxmlformats.org/package/2006/relationships">
  <Relationship Id="rId1" Type="http://schemas.openxmlformats.org/officeDocument/2006/relationships/vmlDrawing" Target="../drawings/vmlDrawing8.vml"/>
  <Relationship Id="rId10" Type="http://schemas.openxmlformats.org/officeDocument/2006/relationships/tags" Target="../tags/tag40.xml"/>
  <Relationship Id="rId11" Type="http://schemas.openxmlformats.org/officeDocument/2006/relationships/tags" Target="../tags/tag41.xml"/>
  <Relationship Id="rId12" Type="http://schemas.openxmlformats.org/officeDocument/2006/relationships/tags" Target="../tags/tag42.xml"/>
  <Relationship Id="rId13" Type="http://schemas.openxmlformats.org/officeDocument/2006/relationships/tags" Target="../tags/tag43.xml"/>
  <Relationship Id="rId14" Type="http://schemas.openxmlformats.org/officeDocument/2006/relationships/tags" Target="../tags/tag44.xml"/>
  <Relationship Id="rId15" Type="http://schemas.openxmlformats.org/officeDocument/2006/relationships/tags" Target="../tags/tag45.xml"/>
  <Relationship Id="rId16" Type="http://schemas.openxmlformats.org/officeDocument/2006/relationships/tags" Target="../tags/tag46.xml"/>
  <Relationship Id="rId17" Type="http://schemas.openxmlformats.org/officeDocument/2006/relationships/tags" Target="../tags/tag47.xml"/>
  <Relationship Id="rId18" Type="http://schemas.openxmlformats.org/officeDocument/2006/relationships/tags" Target="../tags/tag48.xml"/>
  <Relationship Id="rId19" Type="http://schemas.openxmlformats.org/officeDocument/2006/relationships/tags" Target="../tags/tag49.xml"/>
  <Relationship Id="rId2" Type="http://schemas.openxmlformats.org/officeDocument/2006/relationships/tags" Target="../tags/tag32.xml"/>
  <Relationship Id="rId20" Type="http://schemas.openxmlformats.org/officeDocument/2006/relationships/slideLayout" Target="../slideLayouts/slideLayout3.xml"/>
  <Relationship Id="rId21" Type="http://schemas.openxmlformats.org/officeDocument/2006/relationships/oleObject" Target="../embeddings/oleObject9.bin"/>
  <Relationship Id="rId22" Type="http://schemas.openxmlformats.org/officeDocument/2006/relationships/image" Target="../media/image1.emf"/>
  <Relationship Id="rId23" Type="http://schemas.openxmlformats.org/officeDocument/2006/relationships/oleObject" Target="../embeddings/oleObject10.bin"/>
  <Relationship Id="rId24" Type="http://schemas.openxmlformats.org/officeDocument/2006/relationships/image" Target="../media/image4.emf"/>
  <Relationship Id="rId25" Type="http://schemas.openxmlformats.org/officeDocument/2006/relationships/oleObject" Target="../embeddings/oleObject11.bin"/>
  <Relationship Id="rId26" Type="http://schemas.openxmlformats.org/officeDocument/2006/relationships/image" Target="../media/image5.emf"/>
  <Relationship Id="rId3" Type="http://schemas.openxmlformats.org/officeDocument/2006/relationships/tags" Target="../tags/tag33.xml"/>
  <Relationship Id="rId4" Type="http://schemas.openxmlformats.org/officeDocument/2006/relationships/tags" Target="../tags/tag34.xml"/>
  <Relationship Id="rId5" Type="http://schemas.openxmlformats.org/officeDocument/2006/relationships/tags" Target="../tags/tag35.xml"/>
  <Relationship Id="rId6" Type="http://schemas.openxmlformats.org/officeDocument/2006/relationships/tags" Target="../tags/tag36.xml"/>
  <Relationship Id="rId7" Type="http://schemas.openxmlformats.org/officeDocument/2006/relationships/tags" Target="../tags/tag37.xml"/>
  <Relationship Id="rId8" Type="http://schemas.openxmlformats.org/officeDocument/2006/relationships/tags" Target="../tags/tag38.xml"/>
  <Relationship Id="rId9" Type="http://schemas.openxmlformats.org/officeDocument/2006/relationships/tags" Target="../tags/tag39.xml"/>
</Relationships>

</file>

<file path=ppt/slides/_rels/slide40.xml.rels><?xml version="1.0" encoding="UTF-8"?>

<Relationships xmlns="http://schemas.openxmlformats.org/package/2006/relationships">
  <Relationship Id="rId1" Type="http://schemas.openxmlformats.org/officeDocument/2006/relationships/vmlDrawing" Target="../drawings/vmlDrawing44.vml"/>
  <Relationship Id="rId2" Type="http://schemas.openxmlformats.org/officeDocument/2006/relationships/tags" Target="../tags/tag896.xml"/>
  <Relationship Id="rId3" Type="http://schemas.openxmlformats.org/officeDocument/2006/relationships/slideLayout" Target="../slideLayouts/slideLayout3.xml"/>
  <Relationship Id="rId4" Type="http://schemas.openxmlformats.org/officeDocument/2006/relationships/notesSlide" Target="../notesSlides/notesSlide16.xml"/>
  <Relationship Id="rId5" Type="http://schemas.openxmlformats.org/officeDocument/2006/relationships/oleObject" Target="../embeddings/oleObject79.bin"/>
  <Relationship Id="rId6" Type="http://schemas.openxmlformats.org/officeDocument/2006/relationships/image" Target="../media/image1.emf"/>
</Relationships>

</file>

<file path=ppt/slides/_rels/slide41.xml.rels><?xml version="1.0" encoding="UTF-8"?>

<Relationships xmlns="http://schemas.openxmlformats.org/package/2006/relationships">
  <Relationship Id="rId1" Type="http://schemas.openxmlformats.org/officeDocument/2006/relationships/vmlDrawing" Target="../drawings/vmlDrawing45.vml"/>
  <Relationship Id="rId10" Type="http://schemas.openxmlformats.org/officeDocument/2006/relationships/tags" Target="../tags/tag905.xml"/>
  <Relationship Id="rId11" Type="http://schemas.openxmlformats.org/officeDocument/2006/relationships/tags" Target="../tags/tag906.xml"/>
  <Relationship Id="rId12" Type="http://schemas.openxmlformats.org/officeDocument/2006/relationships/tags" Target="../tags/tag907.xml"/>
  <Relationship Id="rId13" Type="http://schemas.openxmlformats.org/officeDocument/2006/relationships/tags" Target="../tags/tag908.xml"/>
  <Relationship Id="rId14" Type="http://schemas.openxmlformats.org/officeDocument/2006/relationships/tags" Target="../tags/tag909.xml"/>
  <Relationship Id="rId15" Type="http://schemas.openxmlformats.org/officeDocument/2006/relationships/tags" Target="../tags/tag910.xml"/>
  <Relationship Id="rId16" Type="http://schemas.openxmlformats.org/officeDocument/2006/relationships/tags" Target="../tags/tag911.xml"/>
  <Relationship Id="rId17" Type="http://schemas.openxmlformats.org/officeDocument/2006/relationships/tags" Target="../tags/tag912.xml"/>
  <Relationship Id="rId18" Type="http://schemas.openxmlformats.org/officeDocument/2006/relationships/tags" Target="../tags/tag913.xml"/>
  <Relationship Id="rId19" Type="http://schemas.openxmlformats.org/officeDocument/2006/relationships/tags" Target="../tags/tag914.xml"/>
  <Relationship Id="rId2" Type="http://schemas.openxmlformats.org/officeDocument/2006/relationships/tags" Target="../tags/tag897.xml"/>
  <Relationship Id="rId20" Type="http://schemas.openxmlformats.org/officeDocument/2006/relationships/tags" Target="../tags/tag915.xml"/>
  <Relationship Id="rId21" Type="http://schemas.openxmlformats.org/officeDocument/2006/relationships/tags" Target="../tags/tag916.xml"/>
  <Relationship Id="rId22" Type="http://schemas.openxmlformats.org/officeDocument/2006/relationships/tags" Target="../tags/tag917.xml"/>
  <Relationship Id="rId23" Type="http://schemas.openxmlformats.org/officeDocument/2006/relationships/tags" Target="../tags/tag918.xml"/>
  <Relationship Id="rId24" Type="http://schemas.openxmlformats.org/officeDocument/2006/relationships/tags" Target="../tags/tag919.xml"/>
  <Relationship Id="rId25" Type="http://schemas.openxmlformats.org/officeDocument/2006/relationships/slideLayout" Target="../slideLayouts/slideLayout3.xml"/>
  <Relationship Id="rId26" Type="http://schemas.openxmlformats.org/officeDocument/2006/relationships/oleObject" Target="../embeddings/oleObject80.bin"/>
  <Relationship Id="rId27" Type="http://schemas.openxmlformats.org/officeDocument/2006/relationships/image" Target="../media/image1.emf"/>
  <Relationship Id="rId28" Type="http://schemas.openxmlformats.org/officeDocument/2006/relationships/oleObject" Target="../embeddings/oleObject81.bin"/>
  <Relationship Id="rId29" Type="http://schemas.openxmlformats.org/officeDocument/2006/relationships/image" Target="../media/image41.emf"/>
  <Relationship Id="rId3" Type="http://schemas.openxmlformats.org/officeDocument/2006/relationships/tags" Target="../tags/tag898.xml"/>
  <Relationship Id="rId4" Type="http://schemas.openxmlformats.org/officeDocument/2006/relationships/tags" Target="../tags/tag899.xml"/>
  <Relationship Id="rId5" Type="http://schemas.openxmlformats.org/officeDocument/2006/relationships/tags" Target="../tags/tag900.xml"/>
  <Relationship Id="rId6" Type="http://schemas.openxmlformats.org/officeDocument/2006/relationships/tags" Target="../tags/tag901.xml"/>
  <Relationship Id="rId7" Type="http://schemas.openxmlformats.org/officeDocument/2006/relationships/tags" Target="../tags/tag902.xml"/>
  <Relationship Id="rId8" Type="http://schemas.openxmlformats.org/officeDocument/2006/relationships/tags" Target="../tags/tag903.xml"/>
  <Relationship Id="rId9" Type="http://schemas.openxmlformats.org/officeDocument/2006/relationships/tags" Target="../tags/tag904.xml"/>
</Relationships>

</file>

<file path=ppt/slides/_rels/slide42.xml.rels><?xml version="1.0" encoding="UTF-8"?>

<Relationships xmlns="http://schemas.openxmlformats.org/package/2006/relationships">
  <Relationship Id="rId1" Type="http://schemas.openxmlformats.org/officeDocument/2006/relationships/vmlDrawing" Target="../drawings/vmlDrawing46.vml"/>
  <Relationship Id="rId10" Type="http://schemas.openxmlformats.org/officeDocument/2006/relationships/slideLayout" Target="../slideLayouts/slideLayout3.xml"/>
  <Relationship Id="rId11" Type="http://schemas.openxmlformats.org/officeDocument/2006/relationships/notesSlide" Target="../notesSlides/notesSlide17.xml"/>
  <Relationship Id="rId12" Type="http://schemas.openxmlformats.org/officeDocument/2006/relationships/oleObject" Target="../embeddings/oleObject82.bin"/>
  <Relationship Id="rId13" Type="http://schemas.openxmlformats.org/officeDocument/2006/relationships/image" Target="../media/image1.emf"/>
  <Relationship Id="rId14" Type="http://schemas.openxmlformats.org/officeDocument/2006/relationships/oleObject" Target="../embeddings/oleObject83.bin"/>
  <Relationship Id="rId15" Type="http://schemas.openxmlformats.org/officeDocument/2006/relationships/image" Target="../media/image42.emf"/>
  <Relationship Id="rId2" Type="http://schemas.openxmlformats.org/officeDocument/2006/relationships/tags" Target="../tags/tag920.xml"/>
  <Relationship Id="rId3" Type="http://schemas.openxmlformats.org/officeDocument/2006/relationships/tags" Target="../tags/tag921.xml"/>
  <Relationship Id="rId4" Type="http://schemas.openxmlformats.org/officeDocument/2006/relationships/tags" Target="../tags/tag922.xml"/>
  <Relationship Id="rId5" Type="http://schemas.openxmlformats.org/officeDocument/2006/relationships/tags" Target="../tags/tag923.xml"/>
  <Relationship Id="rId6" Type="http://schemas.openxmlformats.org/officeDocument/2006/relationships/tags" Target="../tags/tag924.xml"/>
  <Relationship Id="rId7" Type="http://schemas.openxmlformats.org/officeDocument/2006/relationships/tags" Target="../tags/tag925.xml"/>
  <Relationship Id="rId8" Type="http://schemas.openxmlformats.org/officeDocument/2006/relationships/tags" Target="../tags/tag926.xml"/>
  <Relationship Id="rId9" Type="http://schemas.openxmlformats.org/officeDocument/2006/relationships/tags" Target="../tags/tag927.xml"/>
</Relationships>

</file>

<file path=ppt/slides/_rels/slide43.xml.rels><?xml version="1.0" encoding="UTF-8"?>

<Relationships xmlns="http://schemas.openxmlformats.org/package/2006/relationships">
  <Relationship Id="rId1" Type="http://schemas.openxmlformats.org/officeDocument/2006/relationships/vmlDrawing" Target="../drawings/vmlDrawing47.vml"/>
  <Relationship Id="rId10" Type="http://schemas.openxmlformats.org/officeDocument/2006/relationships/tags" Target="../tags/tag936.xml"/>
  <Relationship Id="rId11" Type="http://schemas.openxmlformats.org/officeDocument/2006/relationships/tags" Target="../tags/tag937.xml"/>
  <Relationship Id="rId12" Type="http://schemas.openxmlformats.org/officeDocument/2006/relationships/tags" Target="../tags/tag938.xml"/>
  <Relationship Id="rId13" Type="http://schemas.openxmlformats.org/officeDocument/2006/relationships/slideLayout" Target="../slideLayouts/slideLayout3.xml"/>
  <Relationship Id="rId14" Type="http://schemas.openxmlformats.org/officeDocument/2006/relationships/notesSlide" Target="../notesSlides/notesSlide18.xml"/>
  <Relationship Id="rId15" Type="http://schemas.openxmlformats.org/officeDocument/2006/relationships/oleObject" Target="../embeddings/oleObject84.bin"/>
  <Relationship Id="rId16" Type="http://schemas.openxmlformats.org/officeDocument/2006/relationships/image" Target="../media/image1.emf"/>
  <Relationship Id="rId17" Type="http://schemas.openxmlformats.org/officeDocument/2006/relationships/oleObject" Target="../embeddings/oleObject85.bin"/>
  <Relationship Id="rId18" Type="http://schemas.openxmlformats.org/officeDocument/2006/relationships/image" Target="../media/image43.emf"/>
  <Relationship Id="rId2" Type="http://schemas.openxmlformats.org/officeDocument/2006/relationships/tags" Target="../tags/tag928.xml"/>
  <Relationship Id="rId3" Type="http://schemas.openxmlformats.org/officeDocument/2006/relationships/tags" Target="../tags/tag929.xml"/>
  <Relationship Id="rId4" Type="http://schemas.openxmlformats.org/officeDocument/2006/relationships/tags" Target="../tags/tag930.xml"/>
  <Relationship Id="rId5" Type="http://schemas.openxmlformats.org/officeDocument/2006/relationships/tags" Target="../tags/tag931.xml"/>
  <Relationship Id="rId6" Type="http://schemas.openxmlformats.org/officeDocument/2006/relationships/tags" Target="../tags/tag932.xml"/>
  <Relationship Id="rId7" Type="http://schemas.openxmlformats.org/officeDocument/2006/relationships/tags" Target="../tags/tag933.xml"/>
  <Relationship Id="rId8" Type="http://schemas.openxmlformats.org/officeDocument/2006/relationships/tags" Target="../tags/tag934.xml"/>
  <Relationship Id="rId9" Type="http://schemas.openxmlformats.org/officeDocument/2006/relationships/tags" Target="../tags/tag935.xml"/>
</Relationships>

</file>

<file path=ppt/slides/_rels/slide5.xml.rels><?xml version="1.0" encoding="UTF-8"?>

<Relationships xmlns="http://schemas.openxmlformats.org/package/2006/relationships">
  <Relationship Id="rId1" Type="http://schemas.openxmlformats.org/officeDocument/2006/relationships/vmlDrawing" Target="../drawings/vmlDrawing9.vml"/>
  <Relationship Id="rId10" Type="http://schemas.openxmlformats.org/officeDocument/2006/relationships/tags" Target="../tags/tag58.xml"/>
  <Relationship Id="rId11" Type="http://schemas.openxmlformats.org/officeDocument/2006/relationships/tags" Target="../tags/tag59.xml"/>
  <Relationship Id="rId12" Type="http://schemas.openxmlformats.org/officeDocument/2006/relationships/slideLayout" Target="../slideLayouts/slideLayout3.xml"/>
  <Relationship Id="rId13" Type="http://schemas.openxmlformats.org/officeDocument/2006/relationships/oleObject" Target="../embeddings/oleObject12.bin"/>
  <Relationship Id="rId14" Type="http://schemas.openxmlformats.org/officeDocument/2006/relationships/image" Target="../media/image1.emf"/>
  <Relationship Id="rId15" Type="http://schemas.openxmlformats.org/officeDocument/2006/relationships/oleObject" Target="../embeddings/oleObject13.bin"/>
  <Relationship Id="rId16" Type="http://schemas.openxmlformats.org/officeDocument/2006/relationships/image" Target="../media/image6.emf"/>
  <Relationship Id="rId2" Type="http://schemas.openxmlformats.org/officeDocument/2006/relationships/tags" Target="../tags/tag50.xml"/>
  <Relationship Id="rId3" Type="http://schemas.openxmlformats.org/officeDocument/2006/relationships/tags" Target="../tags/tag51.xml"/>
  <Relationship Id="rId4" Type="http://schemas.openxmlformats.org/officeDocument/2006/relationships/tags" Target="../tags/tag52.xml"/>
  <Relationship Id="rId5" Type="http://schemas.openxmlformats.org/officeDocument/2006/relationships/tags" Target="../tags/tag53.xml"/>
  <Relationship Id="rId6" Type="http://schemas.openxmlformats.org/officeDocument/2006/relationships/tags" Target="../tags/tag54.xml"/>
  <Relationship Id="rId7" Type="http://schemas.openxmlformats.org/officeDocument/2006/relationships/tags" Target="../tags/tag55.xml"/>
  <Relationship Id="rId8" Type="http://schemas.openxmlformats.org/officeDocument/2006/relationships/tags" Target="../tags/tag56.xml"/>
  <Relationship Id="rId9" Type="http://schemas.openxmlformats.org/officeDocument/2006/relationships/tags" Target="../tags/tag57.xml"/>
</Relationships>

</file>

<file path=ppt/slides/_rels/slide6.xml.rels><?xml version="1.0" encoding="UTF-8"?>

<Relationships xmlns="http://schemas.openxmlformats.org/package/2006/relationships">
  <Relationship Id="rId1" Type="http://schemas.openxmlformats.org/officeDocument/2006/relationships/vmlDrawing" Target="../drawings/vmlDrawing10.v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tags" Target="../tags/tag76.xml"/>
  <Relationship Id="rId19" Type="http://schemas.openxmlformats.org/officeDocument/2006/relationships/tags" Target="../tags/tag77.xml"/>
  <Relationship Id="rId2" Type="http://schemas.openxmlformats.org/officeDocument/2006/relationships/tags" Target="../tags/tag60.xml"/>
  <Relationship Id="rId20" Type="http://schemas.openxmlformats.org/officeDocument/2006/relationships/tags" Target="../tags/tag78.xml"/>
  <Relationship Id="rId21" Type="http://schemas.openxmlformats.org/officeDocument/2006/relationships/tags" Target="../tags/tag79.xml"/>
  <Relationship Id="rId22" Type="http://schemas.openxmlformats.org/officeDocument/2006/relationships/tags" Target="../tags/tag80.xml"/>
  <Relationship Id="rId23" Type="http://schemas.openxmlformats.org/officeDocument/2006/relationships/tags" Target="../tags/tag81.xml"/>
  <Relationship Id="rId24" Type="http://schemas.openxmlformats.org/officeDocument/2006/relationships/tags" Target="../tags/tag82.xml"/>
  <Relationship Id="rId25" Type="http://schemas.openxmlformats.org/officeDocument/2006/relationships/tags" Target="../tags/tag83.xml"/>
  <Relationship Id="rId26" Type="http://schemas.openxmlformats.org/officeDocument/2006/relationships/tags" Target="../tags/tag84.xml"/>
  <Relationship Id="rId27" Type="http://schemas.openxmlformats.org/officeDocument/2006/relationships/tags" Target="../tags/tag85.xml"/>
  <Relationship Id="rId28" Type="http://schemas.openxmlformats.org/officeDocument/2006/relationships/tags" Target="../tags/tag86.xml"/>
  <Relationship Id="rId29" Type="http://schemas.openxmlformats.org/officeDocument/2006/relationships/tags" Target="../tags/tag87.xml"/>
  <Relationship Id="rId3" Type="http://schemas.openxmlformats.org/officeDocument/2006/relationships/tags" Target="../tags/tag61.xml"/>
  <Relationship Id="rId30" Type="http://schemas.openxmlformats.org/officeDocument/2006/relationships/tags" Target="../tags/tag88.xml"/>
  <Relationship Id="rId31" Type="http://schemas.openxmlformats.org/officeDocument/2006/relationships/tags" Target="../tags/tag89.xml"/>
  <Relationship Id="rId32" Type="http://schemas.openxmlformats.org/officeDocument/2006/relationships/tags" Target="../tags/tag90.xml"/>
  <Relationship Id="rId33" Type="http://schemas.openxmlformats.org/officeDocument/2006/relationships/tags" Target="../tags/tag91.xml"/>
  <Relationship Id="rId34" Type="http://schemas.openxmlformats.org/officeDocument/2006/relationships/tags" Target="../tags/tag92.xml"/>
  <Relationship Id="rId35" Type="http://schemas.openxmlformats.org/officeDocument/2006/relationships/slideLayout" Target="../slideLayouts/slideLayout3.xml"/>
  <Relationship Id="rId36" Type="http://schemas.openxmlformats.org/officeDocument/2006/relationships/oleObject" Target="../embeddings/oleObject14.bin"/>
  <Relationship Id="rId37" Type="http://schemas.openxmlformats.org/officeDocument/2006/relationships/image" Target="../media/image1.emf"/>
  <Relationship Id="rId38" Type="http://schemas.openxmlformats.org/officeDocument/2006/relationships/oleObject" Target="../embeddings/oleObject15.bin"/>
  <Relationship Id="rId39" Type="http://schemas.openxmlformats.org/officeDocument/2006/relationships/image" Target="../media/image7.emf"/>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7.xml.rels><?xml version="1.0" encoding="UTF-8"?>

<Relationships xmlns="http://schemas.openxmlformats.org/package/2006/relationships">
  <Relationship Id="rId1" Type="http://schemas.openxmlformats.org/officeDocument/2006/relationships/vmlDrawing" Target="../drawings/vmlDrawing11.vml"/>
  <Relationship Id="rId10" Type="http://schemas.openxmlformats.org/officeDocument/2006/relationships/tags" Target="../tags/tag101.xml"/>
  <Relationship Id="rId11" Type="http://schemas.openxmlformats.org/officeDocument/2006/relationships/slideLayout" Target="../slideLayouts/slideLayout3.xml"/>
  <Relationship Id="rId12" Type="http://schemas.openxmlformats.org/officeDocument/2006/relationships/oleObject" Target="../embeddings/oleObject16.bin"/>
  <Relationship Id="rId13" Type="http://schemas.openxmlformats.org/officeDocument/2006/relationships/image" Target="../media/image1.emf"/>
  <Relationship Id="rId14" Type="http://schemas.openxmlformats.org/officeDocument/2006/relationships/oleObject" Target="../embeddings/oleObject17.bin"/>
  <Relationship Id="rId15" Type="http://schemas.openxmlformats.org/officeDocument/2006/relationships/image" Target="../media/image8.emf"/>
  <Relationship Id="rId2" Type="http://schemas.openxmlformats.org/officeDocument/2006/relationships/tags" Target="../tags/tag93.xml"/>
  <Relationship Id="rId3" Type="http://schemas.openxmlformats.org/officeDocument/2006/relationships/tags" Target="../tags/tag94.xml"/>
  <Relationship Id="rId4" Type="http://schemas.openxmlformats.org/officeDocument/2006/relationships/tags" Target="../tags/tag95.xml"/>
  <Relationship Id="rId5" Type="http://schemas.openxmlformats.org/officeDocument/2006/relationships/tags" Target="../tags/tag96.xml"/>
  <Relationship Id="rId6" Type="http://schemas.openxmlformats.org/officeDocument/2006/relationships/tags" Target="../tags/tag97.xml"/>
  <Relationship Id="rId7" Type="http://schemas.openxmlformats.org/officeDocument/2006/relationships/tags" Target="../tags/tag98.xml"/>
  <Relationship Id="rId8" Type="http://schemas.openxmlformats.org/officeDocument/2006/relationships/tags" Target="../tags/tag99.xml"/>
  <Relationship Id="rId9" Type="http://schemas.openxmlformats.org/officeDocument/2006/relationships/tags" Target="../tags/tag100.xml"/>
</Relationships>

</file>

<file path=ppt/slides/_rels/slide8.xml.rels><?xml version="1.0" encoding="UTF-8"?>

<Relationships xmlns="http://schemas.openxmlformats.org/package/2006/relationships">
  <Relationship Id="rId1" Type="http://schemas.openxmlformats.org/officeDocument/2006/relationships/vmlDrawing" Target="../drawings/vmlDrawing12.vml"/>
  <Relationship Id="rId10" Type="http://schemas.openxmlformats.org/officeDocument/2006/relationships/tags" Target="../tags/tag110.xml"/>
  <Relationship Id="rId11" Type="http://schemas.openxmlformats.org/officeDocument/2006/relationships/slideLayout" Target="../slideLayouts/slideLayout3.xml"/>
  <Relationship Id="rId12" Type="http://schemas.openxmlformats.org/officeDocument/2006/relationships/oleObject" Target="../embeddings/oleObject18.bin"/>
  <Relationship Id="rId13" Type="http://schemas.openxmlformats.org/officeDocument/2006/relationships/image" Target="../media/image1.emf"/>
  <Relationship Id="rId14" Type="http://schemas.openxmlformats.org/officeDocument/2006/relationships/oleObject" Target="../embeddings/oleObject19.bin"/>
  <Relationship Id="rId15" Type="http://schemas.openxmlformats.org/officeDocument/2006/relationships/image" Target="../media/image9.emf"/>
  <Relationship Id="rId2" Type="http://schemas.openxmlformats.org/officeDocument/2006/relationships/tags" Target="../tags/tag102.xml"/>
  <Relationship Id="rId3" Type="http://schemas.openxmlformats.org/officeDocument/2006/relationships/tags" Target="../tags/tag103.xml"/>
  <Relationship Id="rId4" Type="http://schemas.openxmlformats.org/officeDocument/2006/relationships/tags" Target="../tags/tag104.xml"/>
  <Relationship Id="rId5" Type="http://schemas.openxmlformats.org/officeDocument/2006/relationships/tags" Target="../tags/tag105.xml"/>
  <Relationship Id="rId6" Type="http://schemas.openxmlformats.org/officeDocument/2006/relationships/tags" Target="../tags/tag106.xml"/>
  <Relationship Id="rId7" Type="http://schemas.openxmlformats.org/officeDocument/2006/relationships/tags" Target="../tags/tag107.xml"/>
  <Relationship Id="rId8" Type="http://schemas.openxmlformats.org/officeDocument/2006/relationships/tags" Target="../tags/tag108.xml"/>
  <Relationship Id="rId9" Type="http://schemas.openxmlformats.org/officeDocument/2006/relationships/tags" Target="../tags/tag109.xml"/>
</Relationships>

</file>

<file path=ppt/slides/_rels/slide9.xml.rels><?xml version="1.0" encoding="UTF-8"?>

<Relationships xmlns="http://schemas.openxmlformats.org/package/2006/relationships">
  <Relationship Id="rId1" Type="http://schemas.openxmlformats.org/officeDocument/2006/relationships/vmlDrawing" Target="../drawings/vmlDrawing13.vml"/>
  <Relationship Id="rId10" Type="http://schemas.openxmlformats.org/officeDocument/2006/relationships/tags" Target="../tags/tag119.xml"/>
  <Relationship Id="rId11" Type="http://schemas.openxmlformats.org/officeDocument/2006/relationships/slideLayout" Target="../slideLayouts/slideLayout3.xml"/>
  <Relationship Id="rId12" Type="http://schemas.openxmlformats.org/officeDocument/2006/relationships/oleObject" Target="../embeddings/oleObject20.bin"/>
  <Relationship Id="rId13" Type="http://schemas.openxmlformats.org/officeDocument/2006/relationships/image" Target="../media/image1.emf"/>
  <Relationship Id="rId14" Type="http://schemas.openxmlformats.org/officeDocument/2006/relationships/oleObject" Target="../embeddings/oleObject21.bin"/>
  <Relationship Id="rId15" Type="http://schemas.openxmlformats.org/officeDocument/2006/relationships/image" Target="../media/image10.emf"/>
  <Relationship Id="rId2" Type="http://schemas.openxmlformats.org/officeDocument/2006/relationships/tags" Target="../tags/tag111.xml"/>
  <Relationship Id="rId3" Type="http://schemas.openxmlformats.org/officeDocument/2006/relationships/tags" Target="../tags/tag112.xml"/>
  <Relationship Id="rId4" Type="http://schemas.openxmlformats.org/officeDocument/2006/relationships/tags" Target="../tags/tag113.xml"/>
  <Relationship Id="rId5" Type="http://schemas.openxmlformats.org/officeDocument/2006/relationships/tags" Target="../tags/tag114.xml"/>
  <Relationship Id="rId6" Type="http://schemas.openxmlformats.org/officeDocument/2006/relationships/tags" Target="../tags/tag115.xml"/>
  <Relationship Id="rId7" Type="http://schemas.openxmlformats.org/officeDocument/2006/relationships/tags" Target="../tags/tag116.xml"/>
  <Relationship Id="rId8" Type="http://schemas.openxmlformats.org/officeDocument/2006/relationships/tags" Target="../tags/tag117.xml"/>
  <Relationship Id="rId9" Type="http://schemas.openxmlformats.org/officeDocument/2006/relationships/tags" Target="../tags/tag1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Chartbook for 2014 Cost Trends Report</a:t>
            </a:r>
            <a:endParaRPr lang="en-US" dirty="0"/>
          </a:p>
        </p:txBody>
      </p:sp>
    </p:spTree>
    <p:extLst>
      <p:ext uri="{BB962C8B-B14F-4D97-AF65-F5344CB8AC3E}">
        <p14:creationId xmlns:p14="http://schemas.microsoft.com/office/powerpoint/2010/main" val="1590900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33052720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076"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solidFill>
                <a:srgbClr val="000000"/>
              </a:solidFill>
              <a:sym typeface="+mn-lt"/>
            </a:endParaRPr>
          </a:p>
        </p:txBody>
      </p:sp>
      <p:sp>
        <p:nvSpPr>
          <p:cNvPr id="2" name="Text Placeholder 1"/>
          <p:cNvSpPr>
            <a:spLocks noGrp="1"/>
          </p:cNvSpPr>
          <p:nvPr>
            <p:ph type="body" sz="quarter" idx="10"/>
          </p:nvPr>
        </p:nvSpPr>
        <p:spPr/>
        <p:txBody>
          <a:bodyPr/>
          <a:lstStyle/>
          <a:p>
            <a:r>
              <a:rPr lang="en-US" dirty="0" smtClean="0"/>
              <a:t>Note: </a:t>
            </a:r>
            <a:r>
              <a:rPr lang="en-US" dirty="0"/>
              <a:t>Spending by condition is determined using </a:t>
            </a:r>
            <a:r>
              <a:rPr lang="en-US" dirty="0" err="1"/>
              <a:t>Optum’s</a:t>
            </a:r>
            <a:r>
              <a:rPr lang="en-US" dirty="0"/>
              <a:t> ETG episode grouper.</a:t>
            </a:r>
            <a:endParaRPr lang="en-US" dirty="0" smtClean="0"/>
          </a:p>
          <a:p>
            <a:r>
              <a:rPr lang="en-US" dirty="0" smtClean="0"/>
              <a:t>Source</a:t>
            </a:r>
            <a:r>
              <a:rPr lang="en-US" dirty="0"/>
              <a:t>: </a:t>
            </a:r>
            <a:r>
              <a:rPr lang="en-US" dirty="0" smtClean="0"/>
              <a:t>HPC analysis </a:t>
            </a:r>
            <a:r>
              <a:rPr lang="en-US" dirty="0"/>
              <a:t>of Massachusetts All Payers Claims Database (payers include Blue Cross Blue Shield, Harvard Pilgrim Health Care, and Tufts Health Plan), 2012</a:t>
            </a:r>
          </a:p>
        </p:txBody>
      </p:sp>
      <p:sp>
        <p:nvSpPr>
          <p:cNvPr id="3" name="Title 2"/>
          <p:cNvSpPr>
            <a:spLocks noGrp="1"/>
          </p:cNvSpPr>
          <p:nvPr>
            <p:ph type="ctrTitle"/>
          </p:nvPr>
        </p:nvSpPr>
        <p:spPr/>
        <p:txBody>
          <a:bodyPr/>
          <a:lstStyle/>
          <a:p>
            <a:r>
              <a:rPr lang="en-US" dirty="0"/>
              <a:t>Figure </a:t>
            </a:r>
            <a:r>
              <a:rPr lang="en-US" dirty="0" smtClean="0"/>
              <a:t>2.7: Out-of-pocket </a:t>
            </a:r>
            <a:r>
              <a:rPr lang="en-US" dirty="0"/>
              <a:t>spending as a percentage of total commercial spending, by type of </a:t>
            </a:r>
            <a:r>
              <a:rPr lang="en-US" dirty="0" smtClean="0"/>
              <a:t>condition</a:t>
            </a:r>
            <a:endParaRPr lang="en-US" dirty="0"/>
          </a:p>
        </p:txBody>
      </p:sp>
      <p:sp>
        <p:nvSpPr>
          <p:cNvPr id="4" name="Text Placeholder 3"/>
          <p:cNvSpPr>
            <a:spLocks noGrp="1"/>
          </p:cNvSpPr>
          <p:nvPr>
            <p:ph type="body" sz="quarter" idx="11"/>
          </p:nvPr>
        </p:nvSpPr>
        <p:spPr/>
        <p:txBody>
          <a:bodyPr/>
          <a:lstStyle/>
          <a:p>
            <a:r>
              <a:rPr lang="en-US" dirty="0" smtClean="0"/>
              <a:t>Out-of-pocket </a:t>
            </a:r>
            <a:r>
              <a:rPr lang="en-US" dirty="0"/>
              <a:t>spending as a percentage of total allowed spending, 2012</a:t>
            </a:r>
          </a:p>
          <a:p>
            <a:endParaRPr lang="en-US" dirty="0"/>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1858343623"/>
              </p:ext>
            </p:extLst>
          </p:nvPr>
        </p:nvGraphicFramePr>
        <p:xfrm>
          <a:off x="495299" y="1714500"/>
          <a:ext cx="7705812" cy="3429000"/>
        </p:xfrm>
        <a:graphic>
          <a:graphicData uri="http://schemas.openxmlformats.org/presentationml/2006/ole">
            <mc:AlternateContent xmlns:mc="http://schemas.openxmlformats.org/markup-compatibility/2006">
              <mc:Choice xmlns:v="urn:schemas-microsoft-com:vml" Requires="v">
                <p:oleObj spid="_x0000_s156077" name="Chart" r:id="rId15" imgW="7705812" imgH="3429000" progId="MSGraph.Chart.8">
                  <p:embed followColorScheme="full"/>
                </p:oleObj>
              </mc:Choice>
              <mc:Fallback>
                <p:oleObj name="Chart" r:id="rId15" imgW="7705812" imgH="3429000" progId="MSGraph.Chart.8">
                  <p:embed followColorScheme="full"/>
                  <p:pic>
                    <p:nvPicPr>
                      <p:cNvPr id="0" name=""/>
                      <p:cNvPicPr/>
                      <p:nvPr/>
                    </p:nvPicPr>
                    <p:blipFill>
                      <a:blip r:embed="rId16"/>
                      <a:stretch>
                        <a:fillRect/>
                      </a:stretch>
                    </p:blipFill>
                    <p:spPr>
                      <a:xfrm>
                        <a:off x="495299" y="1714500"/>
                        <a:ext cx="7705812" cy="3429000"/>
                      </a:xfrm>
                      <a:prstGeom prst="rect">
                        <a:avLst/>
                      </a:prstGeom>
                    </p:spPr>
                  </p:pic>
                </p:oleObj>
              </mc:Fallback>
            </mc:AlternateContent>
          </a:graphicData>
        </a:graphic>
      </p:graphicFrame>
      <p:sp>
        <p:nvSpPr>
          <p:cNvPr id="21" name="Text Placeholder 17"/>
          <p:cNvSpPr>
            <a:spLocks noGrp="1"/>
          </p:cNvSpPr>
          <p:nvPr>
            <p:custDataLst>
              <p:tags r:id="rId5"/>
            </p:custDataLst>
          </p:nvPr>
        </p:nvSpPr>
        <p:spPr bwMode="auto">
          <a:xfrm>
            <a:off x="7218363" y="5006975"/>
            <a:ext cx="738188"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4D7621A2-CACE-4BDB-9555-8B47B1D54334}" type="datetime'''Ro''''u''t''i''''''ne''''/''''&#10;Pr''even''t''i''''''o''n'">
              <a:rPr lang="en-US" sz="1200">
                <a:solidFill>
                  <a:srgbClr val="000000"/>
                </a:solidFill>
              </a:rPr>
              <a:pPr marL="0" indent="0" algn="ctr">
                <a:spcBef>
                  <a:spcPct val="0"/>
                </a:spcBef>
                <a:spcAft>
                  <a:spcPct val="0"/>
                </a:spcAft>
                <a:buFont typeface="Arial" panose="020B0604020202020204" pitchFamily="34" charset="0"/>
                <a:buNone/>
              </a:pPr>
              <a:t>Routine/
Prevention</a:t>
            </a:fld>
            <a:endParaRPr lang="en-US" sz="1200" dirty="0">
              <a:solidFill>
                <a:srgbClr val="000000"/>
              </a:solidFill>
              <a:sym typeface="Arial"/>
            </a:endParaRPr>
          </a:p>
        </p:txBody>
      </p:sp>
      <p:sp>
        <p:nvSpPr>
          <p:cNvPr id="20" name="Text Placeholder 16"/>
          <p:cNvSpPr>
            <a:spLocks noGrp="1"/>
          </p:cNvSpPr>
          <p:nvPr>
            <p:custDataLst>
              <p:tags r:id="rId6"/>
            </p:custDataLst>
          </p:nvPr>
        </p:nvSpPr>
        <p:spPr bwMode="auto">
          <a:xfrm>
            <a:off x="6119813" y="5006975"/>
            <a:ext cx="915988"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254D359D-CE39-4D67-B59B-DDD3540F9AAD}" type="datetime'P''r''''eg''''''na''''''ncy or ''''&#10;Bir''th''-R''e''lat''''ed'">
              <a:rPr lang="en-US" sz="1200">
                <a:solidFill>
                  <a:srgbClr val="000000"/>
                </a:solidFill>
              </a:rPr>
              <a:pPr marL="0" indent="0" algn="ctr">
                <a:spcBef>
                  <a:spcPct val="0"/>
                </a:spcBef>
                <a:spcAft>
                  <a:spcPct val="0"/>
                </a:spcAft>
                <a:buFont typeface="Arial" panose="020B0604020202020204" pitchFamily="34" charset="0"/>
                <a:buNone/>
              </a:pPr>
              <a:t>Pregnancy or 
Birth-Related</a:t>
            </a:fld>
            <a:endParaRPr lang="en-US" sz="1200" dirty="0">
              <a:solidFill>
                <a:srgbClr val="000000"/>
              </a:solidFill>
              <a:sym typeface="Arial"/>
            </a:endParaRPr>
          </a:p>
        </p:txBody>
      </p:sp>
      <p:sp>
        <p:nvSpPr>
          <p:cNvPr id="19" name="Text Placeholder 15"/>
          <p:cNvSpPr>
            <a:spLocks noGrp="1"/>
          </p:cNvSpPr>
          <p:nvPr>
            <p:custDataLst>
              <p:tags r:id="rId7"/>
            </p:custDataLst>
          </p:nvPr>
        </p:nvSpPr>
        <p:spPr bwMode="auto">
          <a:xfrm>
            <a:off x="5203825" y="5006975"/>
            <a:ext cx="728663"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1C85D1E1-646F-4BDB-A35C-29F3FF388FB1}" type="datetime'''''Chr''''''o''''''ni''c ''''&#10;Con''di''t''''''''i''''''ons'">
              <a:rPr lang="en-US" sz="1200">
                <a:solidFill>
                  <a:srgbClr val="000000"/>
                </a:solidFill>
              </a:rPr>
              <a:pPr marL="0" indent="0" algn="ctr">
                <a:spcBef>
                  <a:spcPct val="0"/>
                </a:spcBef>
                <a:spcAft>
                  <a:spcPct val="0"/>
                </a:spcAft>
                <a:buFont typeface="Arial" panose="020B0604020202020204" pitchFamily="34" charset="0"/>
                <a:buNone/>
              </a:pPr>
              <a:t>Chronic 
Conditions</a:t>
            </a:fld>
            <a:endParaRPr lang="en-US" sz="1200" dirty="0">
              <a:solidFill>
                <a:srgbClr val="000000"/>
              </a:solidFill>
              <a:sym typeface="Arial"/>
            </a:endParaRPr>
          </a:p>
        </p:txBody>
      </p:sp>
      <p:sp>
        <p:nvSpPr>
          <p:cNvPr id="18" name="Text Placeholder 14"/>
          <p:cNvSpPr>
            <a:spLocks noGrp="1"/>
          </p:cNvSpPr>
          <p:nvPr>
            <p:custDataLst>
              <p:tags r:id="rId8"/>
            </p:custDataLst>
          </p:nvPr>
        </p:nvSpPr>
        <p:spPr bwMode="auto">
          <a:xfrm>
            <a:off x="4173538" y="5006975"/>
            <a:ext cx="779463"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2F76EB0E-D8F3-43F8-A050-93CDE4E5BB1E}" type="datetime'''Canc''e''r/''''''''''''&#10;Ma''''l''i''''''''gnan''c''y'''''">
              <a:rPr lang="en-US" sz="1200">
                <a:solidFill>
                  <a:srgbClr val="000000"/>
                </a:solidFill>
              </a:rPr>
              <a:pPr marL="0" indent="0" algn="ctr">
                <a:spcBef>
                  <a:spcPct val="0"/>
                </a:spcBef>
                <a:spcAft>
                  <a:spcPct val="0"/>
                </a:spcAft>
                <a:buFont typeface="Arial" panose="020B0604020202020204" pitchFamily="34" charset="0"/>
                <a:buNone/>
              </a:pPr>
              <a:t>Cancer/
Malignancy</a:t>
            </a:fld>
            <a:endParaRPr lang="en-US" sz="1200" dirty="0">
              <a:solidFill>
                <a:srgbClr val="000000"/>
              </a:solidFill>
              <a:sym typeface="Arial"/>
            </a:endParaRPr>
          </a:p>
        </p:txBody>
      </p:sp>
      <p:sp>
        <p:nvSpPr>
          <p:cNvPr id="17" name="Text Placeholder 13"/>
          <p:cNvSpPr>
            <a:spLocks noGrp="1"/>
          </p:cNvSpPr>
          <p:nvPr>
            <p:custDataLst>
              <p:tags r:id="rId9"/>
            </p:custDataLst>
          </p:nvPr>
        </p:nvSpPr>
        <p:spPr bwMode="auto">
          <a:xfrm>
            <a:off x="3194050" y="5006975"/>
            <a:ext cx="728663"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357101F0-6CAA-4E8F-A4A9-7C2A0A3BE175}" type="datetime'''''''Be''''''''h''av''i''''''oral'' ''''He''a''''''lt''''''h'">
              <a:rPr lang="en-US" sz="1200">
                <a:solidFill>
                  <a:srgbClr val="000000"/>
                </a:solidFill>
                <a:sym typeface="Arial"/>
              </a:rPr>
              <a:pPr marL="0" indent="0" algn="ctr">
                <a:spcBef>
                  <a:spcPct val="0"/>
                </a:spcBef>
                <a:spcAft>
                  <a:spcPct val="0"/>
                </a:spcAft>
                <a:buFont typeface="Arial" panose="020B0604020202020204" pitchFamily="34" charset="0"/>
                <a:buNone/>
              </a:pPr>
              <a:t>Behavioral Health</a:t>
            </a:fld>
            <a:endParaRPr lang="en-US" sz="1200" dirty="0">
              <a:solidFill>
                <a:srgbClr val="000000"/>
              </a:solidFill>
              <a:sym typeface="Arial"/>
            </a:endParaRPr>
          </a:p>
        </p:txBody>
      </p:sp>
      <p:sp>
        <p:nvSpPr>
          <p:cNvPr id="6" name="Text Placeholder 2"/>
          <p:cNvSpPr>
            <a:spLocks noGrp="1"/>
          </p:cNvSpPr>
          <p:nvPr>
            <p:custDataLst>
              <p:tags r:id="rId10"/>
            </p:custDataLst>
          </p:nvPr>
        </p:nvSpPr>
        <p:spPr bwMode="auto">
          <a:xfrm>
            <a:off x="2111375" y="5006975"/>
            <a:ext cx="874713"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00387664-47F0-4191-B1B7-4AD6CC538496}" type="datetime'''''''''''''A''cut''''''''e ''Il''''''''l''''''n''e''ss'''">
              <a:rPr lang="en-US" sz="1200">
                <a:solidFill>
                  <a:srgbClr val="000000"/>
                </a:solidFill>
              </a:rPr>
              <a:pPr marL="0" indent="0" algn="ctr">
                <a:spcBef>
                  <a:spcPct val="0"/>
                </a:spcBef>
                <a:spcAft>
                  <a:spcPct val="0"/>
                </a:spcAft>
                <a:buFont typeface="Arial" panose="020B0604020202020204" pitchFamily="34" charset="0"/>
                <a:buNone/>
              </a:pPr>
              <a:t>Acute Illness</a:t>
            </a:fld>
            <a:endParaRPr lang="en-US" sz="1200" dirty="0">
              <a:solidFill>
                <a:srgbClr val="000000"/>
              </a:solidFill>
              <a:sym typeface="+mn-lt"/>
            </a:endParaRPr>
          </a:p>
        </p:txBody>
      </p:sp>
      <p:sp>
        <p:nvSpPr>
          <p:cNvPr id="28" name="Text Placeholder 20"/>
          <p:cNvSpPr>
            <a:spLocks noGrp="1"/>
          </p:cNvSpPr>
          <p:nvPr>
            <p:custDataLst>
              <p:tags r:id="rId11"/>
            </p:custDataLst>
          </p:nvPr>
        </p:nvSpPr>
        <p:spPr bwMode="auto">
          <a:xfrm>
            <a:off x="1174750" y="5006975"/>
            <a:ext cx="728663"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FAB5294-5617-49E6-BFFE-728767484954}" type="datetime'A''ll''&#10;''''''''C''''on''''''''''''''''''''diti''''o''n''s'">
              <a:rPr lang="en-US" sz="1200">
                <a:solidFill>
                  <a:srgbClr val="000000"/>
                </a:solidFill>
              </a:rPr>
              <a:pPr marL="0" indent="0" algn="ctr">
                <a:spcBef>
                  <a:spcPct val="0"/>
                </a:spcBef>
                <a:spcAft>
                  <a:spcPct val="0"/>
                </a:spcAft>
                <a:buNone/>
              </a:pPr>
              <a:t>All
Conditions</a:t>
            </a:fld>
            <a:endParaRPr lang="en-US" sz="1200" dirty="0">
              <a:solidFill>
                <a:srgbClr val="000000"/>
              </a:solidFill>
              <a:sym typeface="Arial"/>
            </a:endParaRPr>
          </a:p>
        </p:txBody>
      </p:sp>
      <p:cxnSp>
        <p:nvCxnSpPr>
          <p:cNvPr id="11" name="Straight Connector 10"/>
          <p:cNvCxnSpPr/>
          <p:nvPr/>
        </p:nvCxnSpPr>
        <p:spPr>
          <a:xfrm>
            <a:off x="2057400" y="1981200"/>
            <a:ext cx="0" cy="3962400"/>
          </a:xfrm>
          <a:prstGeom prst="line">
            <a:avLst/>
          </a:prstGeom>
          <a:ln w="19050">
            <a:solidFill>
              <a:srgbClr val="96969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352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2317129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065"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solidFill>
                <a:schemeClr val="tx1"/>
              </a:solidFill>
              <a:latin typeface="Arial"/>
              <a:sym typeface="Arial"/>
            </a:endParaRPr>
          </a:p>
        </p:txBody>
      </p:sp>
      <p:sp>
        <p:nvSpPr>
          <p:cNvPr id="2" name="Text Placeholder 1"/>
          <p:cNvSpPr>
            <a:spLocks noGrp="1"/>
          </p:cNvSpPr>
          <p:nvPr>
            <p:ph type="body" sz="quarter" idx="10"/>
          </p:nvPr>
        </p:nvSpPr>
        <p:spPr/>
        <p:txBody>
          <a:bodyPr/>
          <a:lstStyle/>
          <a:p>
            <a:r>
              <a:rPr lang="en-US" dirty="0"/>
              <a:t>Note: The presence of a </a:t>
            </a:r>
            <a:r>
              <a:rPr lang="en-US" dirty="0" smtClean="0"/>
              <a:t>chronic condition </a:t>
            </a:r>
            <a:r>
              <a:rPr lang="en-US" dirty="0"/>
              <a:t>is determined using </a:t>
            </a:r>
            <a:r>
              <a:rPr lang="en-US" dirty="0" err="1"/>
              <a:t>Optum’s</a:t>
            </a:r>
            <a:r>
              <a:rPr lang="en-US" dirty="0"/>
              <a:t> ERG episode risk groups. </a:t>
            </a:r>
          </a:p>
          <a:p>
            <a:r>
              <a:rPr lang="en-US" dirty="0" smtClean="0"/>
              <a:t>Source</a:t>
            </a:r>
            <a:r>
              <a:rPr lang="en-US" dirty="0"/>
              <a:t>: HPC </a:t>
            </a:r>
            <a:r>
              <a:rPr lang="en-US" dirty="0" smtClean="0"/>
              <a:t>analysis </a:t>
            </a:r>
            <a:r>
              <a:rPr lang="en-US" dirty="0"/>
              <a:t>of Massachusetts All Payers Claims Database (payers include Blue Cross Blue Shield, Harvard Pilgrim Health Care, and Tufts Health Plan), 2012</a:t>
            </a:r>
          </a:p>
        </p:txBody>
      </p:sp>
      <p:sp>
        <p:nvSpPr>
          <p:cNvPr id="3" name="Title 2"/>
          <p:cNvSpPr>
            <a:spLocks noGrp="1"/>
          </p:cNvSpPr>
          <p:nvPr>
            <p:ph type="ctrTitle"/>
          </p:nvPr>
        </p:nvSpPr>
        <p:spPr/>
        <p:txBody>
          <a:bodyPr/>
          <a:lstStyle/>
          <a:p>
            <a:r>
              <a:rPr lang="en-US" dirty="0"/>
              <a:t>Figure </a:t>
            </a:r>
            <a:r>
              <a:rPr lang="en-US" dirty="0" smtClean="0"/>
              <a:t>2.8: Out-of-pocket </a:t>
            </a:r>
            <a:r>
              <a:rPr lang="en-US" dirty="0"/>
              <a:t>spending by number of chronic conditions</a:t>
            </a:r>
          </a:p>
        </p:txBody>
      </p:sp>
      <p:sp>
        <p:nvSpPr>
          <p:cNvPr id="15" name="Text Placeholder 14"/>
          <p:cNvSpPr>
            <a:spLocks noGrp="1"/>
          </p:cNvSpPr>
          <p:nvPr>
            <p:ph type="body" sz="quarter" idx="11"/>
          </p:nvPr>
        </p:nvSpPr>
        <p:spPr/>
        <p:txBody>
          <a:bodyPr/>
          <a:lstStyle/>
          <a:p>
            <a:r>
              <a:rPr lang="en-US" dirty="0" smtClean="0"/>
              <a:t>Dollars per </a:t>
            </a:r>
            <a:r>
              <a:rPr lang="en-US" dirty="0"/>
              <a:t>person, 2012</a:t>
            </a:r>
          </a:p>
          <a:p>
            <a:endParaRPr lang="en-US" dirty="0"/>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3815517416"/>
              </p:ext>
            </p:extLst>
          </p:nvPr>
        </p:nvGraphicFramePr>
        <p:xfrm>
          <a:off x="1600200" y="2286000"/>
          <a:ext cx="5438857" cy="3067185"/>
        </p:xfrm>
        <a:graphic>
          <a:graphicData uri="http://schemas.openxmlformats.org/presentationml/2006/ole">
            <mc:AlternateContent xmlns:mc="http://schemas.openxmlformats.org/markup-compatibility/2006">
              <mc:Choice xmlns:v="urn:schemas-microsoft-com:vml" Requires="v">
                <p:oleObj spid="_x0000_s155066" name="Chart" r:id="rId21" imgW="5438857" imgH="3067185" progId="MSGraph.Chart.8">
                  <p:embed followColorScheme="full"/>
                </p:oleObj>
              </mc:Choice>
              <mc:Fallback>
                <p:oleObj name="Chart" r:id="rId21" imgW="5438857" imgH="3067185" progId="MSGraph.Chart.8">
                  <p:embed followColorScheme="full"/>
                  <p:pic>
                    <p:nvPicPr>
                      <p:cNvPr id="0" name=""/>
                      <p:cNvPicPr/>
                      <p:nvPr/>
                    </p:nvPicPr>
                    <p:blipFill>
                      <a:blip r:embed="rId22"/>
                      <a:stretch>
                        <a:fillRect/>
                      </a:stretch>
                    </p:blipFill>
                    <p:spPr>
                      <a:xfrm>
                        <a:off x="1600200" y="2286000"/>
                        <a:ext cx="5438857" cy="3067185"/>
                      </a:xfrm>
                      <a:prstGeom prst="rect">
                        <a:avLst/>
                      </a:prstGeom>
                    </p:spPr>
                  </p:pic>
                </p:oleObj>
              </mc:Fallback>
            </mc:AlternateContent>
          </a:graphicData>
        </a:graphic>
      </p:graphicFrame>
      <p:sp>
        <p:nvSpPr>
          <p:cNvPr id="27" name="Text Placeholder 58"/>
          <p:cNvSpPr>
            <a:spLocks noGrp="1"/>
          </p:cNvSpPr>
          <p:nvPr>
            <p:custDataLst>
              <p:tags r:id="rId5"/>
            </p:custDataLst>
          </p:nvPr>
        </p:nvSpPr>
        <p:spPr bwMode="gray">
          <a:xfrm>
            <a:off x="1168400" y="3738563"/>
            <a:ext cx="4635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25A0C5A7-B48A-46A7-81FB-967DD7BC31F5}" type="datetime'''''''''''''''$''''''''''1'''''''''''',''''''00''''0'">
              <a:rPr lang="en-US" sz="1200">
                <a:latin typeface="Arial"/>
                <a:sym typeface="Arial"/>
              </a:rPr>
              <a:pPr marL="0" indent="0" algn="r">
                <a:spcBef>
                  <a:spcPct val="0"/>
                </a:spcBef>
                <a:spcAft>
                  <a:spcPct val="0"/>
                </a:spcAft>
                <a:buNone/>
              </a:pPr>
              <a:t>$1,000</a:t>
            </a:fld>
            <a:endParaRPr lang="en-US" sz="1200" dirty="0">
              <a:latin typeface="Arial"/>
              <a:sym typeface="Arial"/>
            </a:endParaRPr>
          </a:p>
        </p:txBody>
      </p:sp>
      <p:sp>
        <p:nvSpPr>
          <p:cNvPr id="29" name="Text Placeholder 60"/>
          <p:cNvSpPr>
            <a:spLocks noGrp="1"/>
          </p:cNvSpPr>
          <p:nvPr>
            <p:custDataLst>
              <p:tags r:id="rId6"/>
            </p:custDataLst>
          </p:nvPr>
        </p:nvSpPr>
        <p:spPr bwMode="gray">
          <a:xfrm>
            <a:off x="1168400" y="2309813"/>
            <a:ext cx="4635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45DC787F-852E-4ADE-B5B1-A9C83012CBF5}" type="datetime'''''''''''''''''''$''2'',0''''0''''''''0'''''''''''">
              <a:rPr lang="en-US" sz="1200">
                <a:latin typeface="Arial"/>
                <a:sym typeface="Arial"/>
              </a:rPr>
              <a:pPr marL="0" indent="0" algn="r">
                <a:spcBef>
                  <a:spcPct val="0"/>
                </a:spcBef>
                <a:spcAft>
                  <a:spcPct val="0"/>
                </a:spcAft>
                <a:buNone/>
              </a:pPr>
              <a:t>$2,000</a:t>
            </a:fld>
            <a:endParaRPr lang="en-US" sz="1200" dirty="0">
              <a:latin typeface="Arial"/>
              <a:sym typeface="Arial"/>
            </a:endParaRPr>
          </a:p>
        </p:txBody>
      </p:sp>
      <p:sp>
        <p:nvSpPr>
          <p:cNvPr id="28" name="Text Placeholder 59"/>
          <p:cNvSpPr>
            <a:spLocks noGrp="1"/>
          </p:cNvSpPr>
          <p:nvPr>
            <p:custDataLst>
              <p:tags r:id="rId7"/>
            </p:custDataLst>
          </p:nvPr>
        </p:nvSpPr>
        <p:spPr bwMode="gray">
          <a:xfrm>
            <a:off x="1168400" y="3024188"/>
            <a:ext cx="4635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5B281A6-309A-48C9-92A5-7E46995F02E9}" type="datetime'''''$''''1'',''''''50''''''0'''''''">
              <a:rPr lang="en-US" sz="1200">
                <a:latin typeface="Arial"/>
                <a:sym typeface="Arial"/>
              </a:rPr>
              <a:pPr marL="0" indent="0" algn="r">
                <a:spcBef>
                  <a:spcPct val="0"/>
                </a:spcBef>
                <a:spcAft>
                  <a:spcPct val="0"/>
                </a:spcAft>
                <a:buNone/>
              </a:pPr>
              <a:t>$1,500</a:t>
            </a:fld>
            <a:endParaRPr lang="en-US" sz="1200" dirty="0">
              <a:latin typeface="Arial"/>
              <a:sym typeface="Arial"/>
            </a:endParaRPr>
          </a:p>
        </p:txBody>
      </p:sp>
      <p:sp>
        <p:nvSpPr>
          <p:cNvPr id="26" name="Text Placeholder 57"/>
          <p:cNvSpPr>
            <a:spLocks noGrp="1"/>
          </p:cNvSpPr>
          <p:nvPr>
            <p:custDataLst>
              <p:tags r:id="rId8"/>
            </p:custDataLst>
          </p:nvPr>
        </p:nvSpPr>
        <p:spPr bwMode="gray">
          <a:xfrm>
            <a:off x="1295400" y="4452938"/>
            <a:ext cx="3365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F0B8A0F3-87EC-476E-816D-6AAA7E556078}" type="datetime'''''''''''$''''5''''''''''''''''''00'''''''''''">
              <a:rPr lang="en-US" sz="1200">
                <a:latin typeface="Arial"/>
                <a:sym typeface="Arial"/>
              </a:rPr>
              <a:pPr marL="0" indent="0" algn="r">
                <a:spcBef>
                  <a:spcPct val="0"/>
                </a:spcBef>
                <a:spcAft>
                  <a:spcPct val="0"/>
                </a:spcAft>
                <a:buNone/>
              </a:pPr>
              <a:t>$500</a:t>
            </a:fld>
            <a:endParaRPr lang="en-US" sz="1200" dirty="0">
              <a:latin typeface="Arial"/>
              <a:sym typeface="Arial"/>
            </a:endParaRPr>
          </a:p>
        </p:txBody>
      </p:sp>
      <p:sp>
        <p:nvSpPr>
          <p:cNvPr id="25" name="Text Placeholder 56"/>
          <p:cNvSpPr>
            <a:spLocks noGrp="1"/>
          </p:cNvSpPr>
          <p:nvPr>
            <p:custDataLst>
              <p:tags r:id="rId9"/>
            </p:custDataLst>
          </p:nvPr>
        </p:nvSpPr>
        <p:spPr bwMode="gray">
          <a:xfrm>
            <a:off x="1463675" y="5167313"/>
            <a:ext cx="1682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8CFC0ACB-6C47-41EC-9321-B61C1E46B73F}" type="datetime'''''''''''''''$''''''''''''''''0'''''''''''''''''''''">
              <a:rPr lang="en-US" sz="1200">
                <a:latin typeface="Arial"/>
                <a:sym typeface="Arial"/>
              </a:rPr>
              <a:pPr marL="0" indent="0" algn="r">
                <a:spcBef>
                  <a:spcPct val="0"/>
                </a:spcBef>
                <a:spcAft>
                  <a:spcPct val="0"/>
                </a:spcAft>
                <a:buNone/>
              </a:pPr>
              <a:t>$0</a:t>
            </a:fld>
            <a:endParaRPr lang="en-US" sz="1200" dirty="0">
              <a:latin typeface="Arial"/>
              <a:sym typeface="Arial"/>
            </a:endParaRPr>
          </a:p>
        </p:txBody>
      </p:sp>
      <p:sp>
        <p:nvSpPr>
          <p:cNvPr id="10" name="Text Placeholder 6"/>
          <p:cNvSpPr>
            <a:spLocks noGrp="1"/>
          </p:cNvSpPr>
          <p:nvPr>
            <p:custDataLst>
              <p:tags r:id="rId10"/>
            </p:custDataLst>
          </p:nvPr>
        </p:nvSpPr>
        <p:spPr bwMode="auto">
          <a:xfrm>
            <a:off x="6189663" y="5397500"/>
            <a:ext cx="18573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9A5C2C6-6D4F-4D7B-8731-1FF4BAA1A72C}" type="datetime'''''''''''''''''''''''''''''''''3''''''''''''+'''''''''''">
              <a:rPr lang="en-US" sz="1200">
                <a:latin typeface="Arial"/>
                <a:sym typeface="Arial"/>
              </a:rPr>
              <a:pPr marL="0" indent="0" algn="ctr">
                <a:spcBef>
                  <a:spcPct val="0"/>
                </a:spcBef>
                <a:spcAft>
                  <a:spcPct val="0"/>
                </a:spcAft>
                <a:buNone/>
              </a:pPr>
              <a:t>3+</a:t>
            </a:fld>
            <a:endParaRPr lang="en-US" sz="1200" dirty="0">
              <a:latin typeface="Arial"/>
              <a:sym typeface="Arial"/>
            </a:endParaRPr>
          </a:p>
        </p:txBody>
      </p:sp>
      <p:sp>
        <p:nvSpPr>
          <p:cNvPr id="8" name="Text Placeholder 5"/>
          <p:cNvSpPr>
            <a:spLocks noGrp="1"/>
          </p:cNvSpPr>
          <p:nvPr>
            <p:custDataLst>
              <p:tags r:id="rId11"/>
            </p:custDataLst>
          </p:nvPr>
        </p:nvSpPr>
        <p:spPr bwMode="auto">
          <a:xfrm>
            <a:off x="4938713" y="5397500"/>
            <a:ext cx="9683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BCFC888-CECD-432A-955A-DAE8AFCD841E}" type="datetime'''''''''''2'''''''''''''''''''''''''''''''''''''''''''">
              <a:rPr lang="en-US" sz="1200"/>
              <a:pPr/>
              <a:t>2</a:t>
            </a:fld>
            <a:endParaRPr lang="en-US" sz="1200" dirty="0">
              <a:sym typeface="+mn-lt"/>
            </a:endParaRPr>
          </a:p>
        </p:txBody>
      </p:sp>
      <p:sp>
        <p:nvSpPr>
          <p:cNvPr id="7" name="Text Placeholder 3"/>
          <p:cNvSpPr>
            <a:spLocks noGrp="1"/>
          </p:cNvSpPr>
          <p:nvPr>
            <p:custDataLst>
              <p:tags r:id="rId12"/>
            </p:custDataLst>
          </p:nvPr>
        </p:nvSpPr>
        <p:spPr bwMode="auto">
          <a:xfrm>
            <a:off x="3643313" y="5397500"/>
            <a:ext cx="9683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41A403A-A603-48FB-A08E-E934EEEB6F90}" type="datetime'''''''''''''''''''''1'''''''">
              <a:rPr lang="en-US" sz="1200"/>
              <a:pPr/>
              <a:t>1</a:t>
            </a:fld>
            <a:endParaRPr lang="en-US" sz="1200" dirty="0">
              <a:sym typeface="+mn-lt"/>
            </a:endParaRPr>
          </a:p>
        </p:txBody>
      </p:sp>
      <p:sp>
        <p:nvSpPr>
          <p:cNvPr id="5" name="Text Placeholder 2"/>
          <p:cNvSpPr>
            <a:spLocks noGrp="1"/>
          </p:cNvSpPr>
          <p:nvPr>
            <p:custDataLst>
              <p:tags r:id="rId13"/>
            </p:custDataLst>
          </p:nvPr>
        </p:nvSpPr>
        <p:spPr bwMode="auto">
          <a:xfrm>
            <a:off x="2347913" y="5397500"/>
            <a:ext cx="9683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6AAB36A-AC45-46DE-BA78-36BB011C4918}" type="datetime'''''''0'''''''''''''''''''''''''''''''''''''''''''''''">
              <a:rPr lang="en-US" sz="1200"/>
              <a:pPr/>
              <a:t>0</a:t>
            </a:fld>
            <a:endParaRPr lang="en-US" sz="1200" dirty="0">
              <a:sym typeface="+mn-lt"/>
            </a:endParaRPr>
          </a:p>
        </p:txBody>
      </p:sp>
      <p:sp>
        <p:nvSpPr>
          <p:cNvPr id="12" name="Rectangle 11"/>
          <p:cNvSpPr/>
          <p:nvPr>
            <p:custDataLst>
              <p:tags r:id="rId14"/>
            </p:custDataLst>
          </p:nvPr>
        </p:nvSpPr>
        <p:spPr bwMode="auto">
          <a:xfrm>
            <a:off x="1854200" y="1824038"/>
            <a:ext cx="214313" cy="160338"/>
          </a:xfrm>
          <a:prstGeom prst="rect">
            <a:avLst/>
          </a:prstGeom>
          <a:solidFill>
            <a:srgbClr val="67727C"/>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4" name="Rectangle 13"/>
          <p:cNvSpPr/>
          <p:nvPr>
            <p:custDataLst>
              <p:tags r:id="rId15"/>
            </p:custDataLst>
          </p:nvPr>
        </p:nvSpPr>
        <p:spPr bwMode="auto">
          <a:xfrm>
            <a:off x="1854200" y="2057400"/>
            <a:ext cx="214313" cy="160338"/>
          </a:xfrm>
          <a:prstGeom prst="rect">
            <a:avLst/>
          </a:prstGeom>
          <a:solidFill>
            <a:srgbClr val="EBC68D"/>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3" name="Text Placeholder 9"/>
          <p:cNvSpPr>
            <a:spLocks noGrp="1"/>
          </p:cNvSpPr>
          <p:nvPr>
            <p:custDataLst>
              <p:tags r:id="rId16"/>
            </p:custDataLst>
          </p:nvPr>
        </p:nvSpPr>
        <p:spPr bwMode="auto">
          <a:xfrm>
            <a:off x="2119314" y="2052638"/>
            <a:ext cx="34972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C85581B-A965-4BFD-9F2F-252D150FB8A9}" type="datetime'''90th percentile of per patient ou''t o''f po''cket spending'">
              <a:rPr lang="en-US" sz="1200"/>
              <a:pPr/>
              <a:t>90th percentile of per patient out of pocket spending</a:t>
            </a:fld>
            <a:endParaRPr lang="en-US" sz="1200" dirty="0">
              <a:latin typeface="Arial"/>
              <a:sym typeface="Arial"/>
            </a:endParaRPr>
          </a:p>
        </p:txBody>
      </p:sp>
      <p:sp>
        <p:nvSpPr>
          <p:cNvPr id="11" name="Text Placeholder 8"/>
          <p:cNvSpPr>
            <a:spLocks noGrp="1"/>
          </p:cNvSpPr>
          <p:nvPr>
            <p:custDataLst>
              <p:tags r:id="rId17"/>
            </p:custDataLst>
          </p:nvPr>
        </p:nvSpPr>
        <p:spPr bwMode="auto">
          <a:xfrm>
            <a:off x="2119313" y="1819275"/>
            <a:ext cx="289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AACB3F8-B138-42AC-BB1E-7E915F2A172F}" type="datetime'Ave''rage ''per'' ''pat''ient o''ut'' of poc''ket'' spending'">
              <a:rPr lang="en-US" sz="1200"/>
              <a:pPr/>
              <a:t>Average per patient out of pocket spending</a:t>
            </a:fld>
            <a:endParaRPr lang="en-US" sz="1200" dirty="0">
              <a:sym typeface="+mn-lt"/>
            </a:endParaRPr>
          </a:p>
        </p:txBody>
      </p:sp>
      <p:sp>
        <p:nvSpPr>
          <p:cNvPr id="50" name="TextBox 49"/>
          <p:cNvSpPr txBox="1"/>
          <p:nvPr/>
        </p:nvSpPr>
        <p:spPr>
          <a:xfrm>
            <a:off x="1631950" y="5581267"/>
            <a:ext cx="5232400" cy="276999"/>
          </a:xfrm>
          <a:prstGeom prst="rect">
            <a:avLst/>
          </a:prstGeom>
          <a:noFill/>
        </p:spPr>
        <p:txBody>
          <a:bodyPr wrap="square" rtlCol="0">
            <a:spAutoFit/>
          </a:bodyPr>
          <a:lstStyle/>
          <a:p>
            <a:pPr algn="ctr"/>
            <a:r>
              <a:rPr lang="en-US" sz="1200" dirty="0" smtClean="0"/>
              <a:t>Number of Chronic Conditions</a:t>
            </a:r>
            <a:endParaRPr lang="en-US" sz="1200" dirty="0"/>
          </a:p>
        </p:txBody>
      </p:sp>
    </p:spTree>
    <p:extLst>
      <p:ext uri="{BB962C8B-B14F-4D97-AF65-F5344CB8AC3E}">
        <p14:creationId xmlns:p14="http://schemas.microsoft.com/office/powerpoint/2010/main" val="4168783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20743793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094"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solidFill>
                <a:schemeClr val="tx1"/>
              </a:solidFill>
              <a:latin typeface="Arial"/>
              <a:cs typeface="Arial"/>
              <a:sym typeface="Arial"/>
            </a:endParaRPr>
          </a:p>
        </p:txBody>
      </p:sp>
      <p:sp>
        <p:nvSpPr>
          <p:cNvPr id="2" name="Text Placeholder 1"/>
          <p:cNvSpPr>
            <a:spLocks noGrp="1"/>
          </p:cNvSpPr>
          <p:nvPr>
            <p:ph type="body" sz="quarter" idx="10"/>
          </p:nvPr>
        </p:nvSpPr>
        <p:spPr/>
        <p:txBody>
          <a:bodyPr/>
          <a:lstStyle/>
          <a:p>
            <a:r>
              <a:rPr lang="en-US" dirty="0"/>
              <a:t>Note: HPC received notice of 33 transactions, in total, between April 2013 and December 2014. Some transactions involve more than one type of provider alignment.</a:t>
            </a:r>
          </a:p>
          <a:p>
            <a:r>
              <a:rPr lang="en-US" dirty="0"/>
              <a:t>Source: Material Change Notice Filings, Health Policy </a:t>
            </a:r>
            <a:r>
              <a:rPr lang="en-US" dirty="0" smtClean="0"/>
              <a:t>Commission</a:t>
            </a:r>
            <a:endParaRPr lang="en-US" dirty="0"/>
          </a:p>
        </p:txBody>
      </p:sp>
      <p:sp>
        <p:nvSpPr>
          <p:cNvPr id="3" name="Title 2"/>
          <p:cNvSpPr>
            <a:spLocks noGrp="1"/>
          </p:cNvSpPr>
          <p:nvPr>
            <p:ph type="ctrTitle"/>
          </p:nvPr>
        </p:nvSpPr>
        <p:spPr/>
        <p:txBody>
          <a:bodyPr/>
          <a:lstStyle/>
          <a:p>
            <a:r>
              <a:rPr lang="en-US" dirty="0"/>
              <a:t>Figure </a:t>
            </a:r>
            <a:r>
              <a:rPr lang="en-US" dirty="0" smtClean="0"/>
              <a:t>2.9: </a:t>
            </a:r>
            <a:r>
              <a:rPr lang="en-US" dirty="0"/>
              <a:t>Frequency of provider alignment types for which the HPC received Material Change Notices</a:t>
            </a:r>
          </a:p>
        </p:txBody>
      </p:sp>
      <p:sp>
        <p:nvSpPr>
          <p:cNvPr id="4" name="Text Placeholder 3"/>
          <p:cNvSpPr>
            <a:spLocks noGrp="1"/>
          </p:cNvSpPr>
          <p:nvPr>
            <p:ph type="body" sz="quarter" idx="11"/>
          </p:nvPr>
        </p:nvSpPr>
        <p:spPr/>
        <p:txBody>
          <a:bodyPr/>
          <a:lstStyle/>
          <a:p>
            <a:r>
              <a:rPr lang="en-US" dirty="0"/>
              <a:t>Number of transactions received April 2013 through December 2014</a:t>
            </a:r>
          </a:p>
        </p:txBody>
      </p:sp>
      <p:graphicFrame>
        <p:nvGraphicFramePr>
          <p:cNvPr id="74" name="Object 73"/>
          <p:cNvGraphicFramePr>
            <a:graphicFrameLocks/>
          </p:cNvGraphicFramePr>
          <p:nvPr>
            <p:custDataLst>
              <p:tags r:id="rId4"/>
            </p:custDataLst>
            <p:extLst>
              <p:ext uri="{D42A27DB-BD31-4B8C-83A1-F6EECF244321}">
                <p14:modId xmlns:p14="http://schemas.microsoft.com/office/powerpoint/2010/main" val="585388574"/>
              </p:ext>
            </p:extLst>
          </p:nvPr>
        </p:nvGraphicFramePr>
        <p:xfrm>
          <a:off x="876299" y="1905000"/>
          <a:ext cx="7343834" cy="3076643"/>
        </p:xfrm>
        <a:graphic>
          <a:graphicData uri="http://schemas.openxmlformats.org/presentationml/2006/ole">
            <mc:AlternateContent xmlns:mc="http://schemas.openxmlformats.org/markup-compatibility/2006">
              <mc:Choice xmlns:v="urn:schemas-microsoft-com:vml" Requires="v">
                <p:oleObj spid="_x0000_s157095" name="Chart" r:id="rId22" imgW="7343834" imgH="3076643" progId="MSGraph.Chart.8">
                  <p:embed followColorScheme="full"/>
                </p:oleObj>
              </mc:Choice>
              <mc:Fallback>
                <p:oleObj name="Chart" r:id="rId22" imgW="7343834" imgH="3076643" progId="MSGraph.Chart.8">
                  <p:embed followColorScheme="full"/>
                  <p:pic>
                    <p:nvPicPr>
                      <p:cNvPr id="0" name=""/>
                      <p:cNvPicPr/>
                      <p:nvPr/>
                    </p:nvPicPr>
                    <p:blipFill>
                      <a:blip r:embed="rId23"/>
                      <a:stretch>
                        <a:fillRect/>
                      </a:stretch>
                    </p:blipFill>
                    <p:spPr>
                      <a:xfrm>
                        <a:off x="876299" y="1905000"/>
                        <a:ext cx="7343834" cy="3076643"/>
                      </a:xfrm>
                      <a:prstGeom prst="rect">
                        <a:avLst/>
                      </a:prstGeom>
                    </p:spPr>
                  </p:pic>
                </p:oleObj>
              </mc:Fallback>
            </mc:AlternateContent>
          </a:graphicData>
        </a:graphic>
      </p:graphicFrame>
      <p:sp>
        <p:nvSpPr>
          <p:cNvPr id="89" name="Text Placeholder 143"/>
          <p:cNvSpPr>
            <a:spLocks noGrp="1"/>
          </p:cNvSpPr>
          <p:nvPr>
            <p:custDataLst>
              <p:tags r:id="rId5"/>
            </p:custDataLst>
          </p:nvPr>
        </p:nvSpPr>
        <p:spPr bwMode="auto">
          <a:xfrm>
            <a:off x="7215188" y="5016500"/>
            <a:ext cx="771525" cy="7302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CCBF9177-E83C-43A7-8483-1C5E3FA80846}" type="datetime'Affil''''iation between a ''Provide''r a''nd C''''arr''ie''r'">
              <a:rPr lang="en-US" sz="1200">
                <a:latin typeface="Arial"/>
                <a:cs typeface="Arial"/>
                <a:sym typeface="Arial"/>
              </a:rPr>
              <a:pPr/>
              <a:t>Affiliation between a Provider and Carrier</a:t>
            </a:fld>
            <a:endParaRPr lang="en-US" sz="1200" dirty="0">
              <a:latin typeface="Arial"/>
              <a:cs typeface="Arial"/>
              <a:sym typeface="Arial"/>
            </a:endParaRPr>
          </a:p>
        </p:txBody>
      </p:sp>
      <p:sp>
        <p:nvSpPr>
          <p:cNvPr id="94" name="Text Placeholder 148"/>
          <p:cNvSpPr>
            <a:spLocks noGrp="1"/>
          </p:cNvSpPr>
          <p:nvPr>
            <p:custDataLst>
              <p:tags r:id="rId6"/>
            </p:custDataLst>
          </p:nvPr>
        </p:nvSpPr>
        <p:spPr bwMode="gray">
          <a:xfrm>
            <a:off x="7537450" y="4478338"/>
            <a:ext cx="128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AAE7214D-17EB-45A9-BCFC-70563A6FF3F4}" type="datetime'''''''''''''''''''''''''''''''''''''''''''1'''''''''''''''''''">
              <a:rPr lang="en-US" sz="1200">
                <a:latin typeface="Arial"/>
                <a:cs typeface="Arial"/>
                <a:sym typeface="Arial"/>
              </a:rPr>
              <a:pPr/>
              <a:t>1</a:t>
            </a:fld>
            <a:endParaRPr lang="en-US" sz="1200" dirty="0">
              <a:latin typeface="Arial"/>
              <a:cs typeface="Arial"/>
              <a:sym typeface="Arial"/>
            </a:endParaRPr>
          </a:p>
        </p:txBody>
      </p:sp>
      <p:sp>
        <p:nvSpPr>
          <p:cNvPr id="88" name="Text Placeholder 142"/>
          <p:cNvSpPr>
            <a:spLocks noGrp="1"/>
          </p:cNvSpPr>
          <p:nvPr>
            <p:custDataLst>
              <p:tags r:id="rId7"/>
            </p:custDataLst>
          </p:nvPr>
        </p:nvSpPr>
        <p:spPr bwMode="auto">
          <a:xfrm>
            <a:off x="6124575" y="5016500"/>
            <a:ext cx="915988" cy="54768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F6ADF957-FDC5-4154-995D-0D42C3242F04}" type="datetime'Acqui''si''t''io''n of'' a ''Pos''t-Ac''u''''te P''rovide''r'">
              <a:rPr lang="en-US" sz="1200">
                <a:latin typeface="Arial"/>
                <a:cs typeface="Arial"/>
                <a:sym typeface="Arial"/>
              </a:rPr>
              <a:pPr/>
              <a:t>Acquisition of a Post-Acute Provider</a:t>
            </a:fld>
            <a:endParaRPr lang="en-US" sz="1200" dirty="0">
              <a:latin typeface="Arial"/>
              <a:cs typeface="Arial"/>
              <a:sym typeface="Arial"/>
            </a:endParaRPr>
          </a:p>
        </p:txBody>
      </p:sp>
      <p:sp>
        <p:nvSpPr>
          <p:cNvPr id="93" name="Text Placeholder 147"/>
          <p:cNvSpPr>
            <a:spLocks noGrp="1"/>
          </p:cNvSpPr>
          <p:nvPr>
            <p:custDataLst>
              <p:tags r:id="rId8"/>
            </p:custDataLst>
          </p:nvPr>
        </p:nvSpPr>
        <p:spPr bwMode="gray">
          <a:xfrm>
            <a:off x="6518275" y="4097338"/>
            <a:ext cx="128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86E27F2D-C4D5-40C6-997F-012B103C2737}" type="datetime'''''''''''''''''''''''''''''''''''''''''''''''''''''3'''''''">
              <a:rPr lang="en-US" sz="1200">
                <a:latin typeface="Arial"/>
                <a:cs typeface="Arial"/>
                <a:sym typeface="Arial"/>
              </a:rPr>
              <a:pPr/>
              <a:t>3</a:t>
            </a:fld>
            <a:endParaRPr lang="en-US" sz="1200" dirty="0">
              <a:latin typeface="Arial"/>
              <a:cs typeface="Arial"/>
              <a:sym typeface="Arial"/>
            </a:endParaRPr>
          </a:p>
        </p:txBody>
      </p:sp>
      <p:sp>
        <p:nvSpPr>
          <p:cNvPr id="87" name="Text Placeholder 141"/>
          <p:cNvSpPr>
            <a:spLocks noGrp="1"/>
          </p:cNvSpPr>
          <p:nvPr>
            <p:custDataLst>
              <p:tags r:id="rId9"/>
            </p:custDataLst>
          </p:nvPr>
        </p:nvSpPr>
        <p:spPr bwMode="auto">
          <a:xfrm>
            <a:off x="5194300" y="5016500"/>
            <a:ext cx="738188" cy="91281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0A33F40-0C52-4DB7-9E04-A3576C9113B2}" type="datetime'Ch''ange ''in'' Owner''ship or Merge''r of Owned Entit''ies'''">
              <a:rPr lang="en-US" sz="1200">
                <a:latin typeface="Arial"/>
                <a:cs typeface="Arial"/>
                <a:sym typeface="Arial"/>
              </a:rPr>
              <a:pPr/>
              <a:t>Change in Ownership or Merger of Owned Entities</a:t>
            </a:fld>
            <a:endParaRPr lang="en-US" sz="1200" dirty="0">
              <a:latin typeface="Arial"/>
              <a:cs typeface="Arial"/>
              <a:sym typeface="Arial"/>
            </a:endParaRPr>
          </a:p>
        </p:txBody>
      </p:sp>
      <p:sp>
        <p:nvSpPr>
          <p:cNvPr id="92" name="Text Placeholder 146"/>
          <p:cNvSpPr>
            <a:spLocks noGrp="1"/>
          </p:cNvSpPr>
          <p:nvPr>
            <p:custDataLst>
              <p:tags r:id="rId10"/>
            </p:custDataLst>
          </p:nvPr>
        </p:nvSpPr>
        <p:spPr bwMode="gray">
          <a:xfrm>
            <a:off x="5499100" y="4097338"/>
            <a:ext cx="128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BD707751-A76B-439B-931B-CAAA5870ECE3}" type="datetime'3'''''''''''">
              <a:rPr lang="en-US" sz="1200">
                <a:latin typeface="Arial"/>
                <a:cs typeface="Arial"/>
                <a:sym typeface="Arial"/>
              </a:rPr>
              <a:pPr/>
              <a:t>3</a:t>
            </a:fld>
            <a:endParaRPr lang="en-US" sz="1200" dirty="0">
              <a:latin typeface="Arial"/>
              <a:cs typeface="Arial"/>
              <a:sym typeface="Arial"/>
            </a:endParaRPr>
          </a:p>
        </p:txBody>
      </p:sp>
      <p:sp>
        <p:nvSpPr>
          <p:cNvPr id="86" name="Text Placeholder 140"/>
          <p:cNvSpPr>
            <a:spLocks noGrp="1"/>
          </p:cNvSpPr>
          <p:nvPr>
            <p:custDataLst>
              <p:tags r:id="rId11"/>
            </p:custDataLst>
          </p:nvPr>
        </p:nvSpPr>
        <p:spPr bwMode="auto">
          <a:xfrm>
            <a:off x="4114800" y="5016500"/>
            <a:ext cx="866775" cy="54768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027B5F96-42D4-4B5A-9503-9C795CE389F8}" type="datetime'Form''a''''''tion of'' C''ontract''''i''''ng'''' En''ti''ty'''">
              <a:rPr lang="en-US" sz="1200">
                <a:latin typeface="Arial"/>
                <a:cs typeface="Arial"/>
                <a:sym typeface="Arial"/>
              </a:rPr>
              <a:pPr/>
              <a:t>Formation of Contracting Entity</a:t>
            </a:fld>
            <a:endParaRPr lang="en-US" sz="1200" dirty="0">
              <a:latin typeface="Arial"/>
              <a:cs typeface="Arial"/>
              <a:sym typeface="Arial"/>
            </a:endParaRPr>
          </a:p>
        </p:txBody>
      </p:sp>
      <p:sp>
        <p:nvSpPr>
          <p:cNvPr id="91" name="Text Placeholder 145"/>
          <p:cNvSpPr>
            <a:spLocks noGrp="1"/>
          </p:cNvSpPr>
          <p:nvPr>
            <p:custDataLst>
              <p:tags r:id="rId12"/>
            </p:custDataLst>
          </p:nvPr>
        </p:nvSpPr>
        <p:spPr bwMode="gray">
          <a:xfrm>
            <a:off x="4484688" y="3906838"/>
            <a:ext cx="128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E5990301-AA86-4FB2-9D74-40D6C386D6B4}" type="datetime'''''''''''''''4'''''''''''''''''''''''''''''''''''''''''">
              <a:rPr lang="en-US" sz="1200">
                <a:latin typeface="Arial"/>
                <a:cs typeface="Arial"/>
                <a:sym typeface="Arial"/>
              </a:rPr>
              <a:pPr/>
              <a:t>4</a:t>
            </a:fld>
            <a:endParaRPr lang="en-US" sz="1200" dirty="0">
              <a:latin typeface="Arial"/>
              <a:cs typeface="Arial"/>
              <a:sym typeface="Arial"/>
            </a:endParaRPr>
          </a:p>
        </p:txBody>
      </p:sp>
      <p:sp>
        <p:nvSpPr>
          <p:cNvPr id="84" name="Text Placeholder 139"/>
          <p:cNvSpPr>
            <a:spLocks noGrp="1"/>
          </p:cNvSpPr>
          <p:nvPr>
            <p:custDataLst>
              <p:tags r:id="rId13"/>
            </p:custDataLst>
          </p:nvPr>
        </p:nvSpPr>
        <p:spPr bwMode="auto">
          <a:xfrm>
            <a:off x="3221038" y="5016500"/>
            <a:ext cx="625475"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1C869C4B-FEED-4EFA-A669-0335C89CC3D6}" type="datetime'''Cli''''nical A''f''''''''''f''i''''liat''''''i''o''''''n'''">
              <a:rPr lang="en-US" sz="1200">
                <a:latin typeface="Arial"/>
                <a:cs typeface="Arial"/>
                <a:sym typeface="Arial"/>
              </a:rPr>
              <a:pPr/>
              <a:t>Clinical Affiliation</a:t>
            </a:fld>
            <a:endParaRPr lang="en-US" sz="1200" dirty="0">
              <a:latin typeface="Arial"/>
              <a:cs typeface="Arial"/>
              <a:sym typeface="Arial"/>
            </a:endParaRPr>
          </a:p>
        </p:txBody>
      </p:sp>
      <p:sp>
        <p:nvSpPr>
          <p:cNvPr id="90" name="Text Placeholder 144"/>
          <p:cNvSpPr>
            <a:spLocks noGrp="1"/>
          </p:cNvSpPr>
          <p:nvPr>
            <p:custDataLst>
              <p:tags r:id="rId14"/>
            </p:custDataLst>
          </p:nvPr>
        </p:nvSpPr>
        <p:spPr bwMode="gray">
          <a:xfrm>
            <a:off x="3470275" y="3716338"/>
            <a:ext cx="128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62A8A013-F8BE-4BF3-A676-2DFA05B7AF32}" type="datetime'''''''''''''''''''''''''''''''''''''''''''''''''''''''5'''''">
              <a:rPr lang="en-US" sz="1200">
                <a:latin typeface="Arial"/>
                <a:cs typeface="Arial"/>
                <a:sym typeface="Arial"/>
              </a:rPr>
              <a:pPr/>
              <a:t>5</a:t>
            </a:fld>
            <a:endParaRPr lang="en-US" sz="1200" dirty="0">
              <a:latin typeface="Arial"/>
              <a:cs typeface="Arial"/>
              <a:sym typeface="Arial"/>
            </a:endParaRPr>
          </a:p>
        </p:txBody>
      </p:sp>
      <p:sp>
        <p:nvSpPr>
          <p:cNvPr id="83" name="Text Placeholder 138"/>
          <p:cNvSpPr>
            <a:spLocks noGrp="1"/>
          </p:cNvSpPr>
          <p:nvPr>
            <p:custDataLst>
              <p:tags r:id="rId15"/>
            </p:custDataLst>
          </p:nvPr>
        </p:nvSpPr>
        <p:spPr bwMode="auto">
          <a:xfrm>
            <a:off x="2019300" y="5016500"/>
            <a:ext cx="992188" cy="7302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AB27571-5038-4A6E-938B-DF1CECA670FA}" type="datetime'Acute Hospi''tal Acqu''isition or ''Contracting&#10;Affiliation'">
              <a:rPr lang="en-US" sz="1200">
                <a:cs typeface="Arial"/>
              </a:rPr>
              <a:pPr/>
              <a:t>Acute Hospital Acquisition or Contracting
Affiliation</a:t>
            </a:fld>
            <a:endParaRPr lang="en-US" sz="1200" dirty="0">
              <a:latin typeface="Arial"/>
              <a:cs typeface="Arial"/>
              <a:sym typeface="Arial"/>
            </a:endParaRPr>
          </a:p>
        </p:txBody>
      </p:sp>
      <p:sp>
        <p:nvSpPr>
          <p:cNvPr id="82" name="Text Placeholder 135"/>
          <p:cNvSpPr>
            <a:spLocks noGrp="1"/>
          </p:cNvSpPr>
          <p:nvPr>
            <p:custDataLst>
              <p:tags r:id="rId16"/>
            </p:custDataLst>
          </p:nvPr>
        </p:nvSpPr>
        <p:spPr bwMode="gray">
          <a:xfrm>
            <a:off x="2408238" y="2763838"/>
            <a:ext cx="212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2C7428A0-6F8C-4FA5-8686-CA7EF300D60B}" type="datetime'''1''''''''''''''0'''''''''''''''">
              <a:rPr lang="en-US" sz="1200">
                <a:latin typeface="Arial"/>
                <a:cs typeface="Arial"/>
                <a:sym typeface="Arial"/>
              </a:rPr>
              <a:pPr/>
              <a:t>10</a:t>
            </a:fld>
            <a:endParaRPr lang="en-US" sz="1200" dirty="0">
              <a:latin typeface="Arial"/>
              <a:cs typeface="Arial"/>
              <a:sym typeface="Arial"/>
            </a:endParaRPr>
          </a:p>
        </p:txBody>
      </p:sp>
      <p:sp>
        <p:nvSpPr>
          <p:cNvPr id="85" name="Text Placeholder 137"/>
          <p:cNvSpPr>
            <a:spLocks noGrp="1"/>
          </p:cNvSpPr>
          <p:nvPr>
            <p:custDataLst>
              <p:tags r:id="rId17"/>
            </p:custDataLst>
          </p:nvPr>
        </p:nvSpPr>
        <p:spPr bwMode="auto">
          <a:xfrm>
            <a:off x="1033463" y="5016500"/>
            <a:ext cx="923925" cy="91281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FB8C20E8-DE95-4382-9D56-6784AC2F4926}" type="datetime'Physician Group ''A''cquisition or Contracting Aff''iliation'">
              <a:rPr lang="en-US" sz="1200">
                <a:cs typeface="Arial"/>
              </a:rPr>
              <a:pPr/>
              <a:t>Physician Group Acquisition or Contracting Affiliation</a:t>
            </a:fld>
            <a:endParaRPr lang="en-US" sz="1200" dirty="0">
              <a:latin typeface="Arial"/>
              <a:cs typeface="Arial"/>
              <a:sym typeface="Arial"/>
            </a:endParaRPr>
          </a:p>
        </p:txBody>
      </p:sp>
      <p:sp>
        <p:nvSpPr>
          <p:cNvPr id="81" name="Text Placeholder 134"/>
          <p:cNvSpPr>
            <a:spLocks noGrp="1"/>
          </p:cNvSpPr>
          <p:nvPr>
            <p:custDataLst>
              <p:tags r:id="rId18"/>
            </p:custDataLst>
          </p:nvPr>
        </p:nvSpPr>
        <p:spPr bwMode="gray">
          <a:xfrm>
            <a:off x="1389063" y="1811338"/>
            <a:ext cx="212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A583C10C-1C55-4B8C-836C-814AD23A4F7D}" type="datetime'''''''''''''''''''''''''''''''''''''''''''''''''''''1''''5'">
              <a:rPr lang="en-US" sz="1200">
                <a:latin typeface="Arial"/>
                <a:cs typeface="Arial"/>
                <a:sym typeface="Arial"/>
              </a:rPr>
              <a:pPr/>
              <a:t>15</a:t>
            </a:fld>
            <a:endParaRPr lang="en-US" sz="1200" dirty="0">
              <a:latin typeface="Arial"/>
              <a:cs typeface="Arial"/>
              <a:sym typeface="Arial"/>
            </a:endParaRPr>
          </a:p>
        </p:txBody>
      </p:sp>
      <p:sp>
        <p:nvSpPr>
          <p:cNvPr id="5" name="Right Brace 4"/>
          <p:cNvSpPr/>
          <p:nvPr/>
        </p:nvSpPr>
        <p:spPr>
          <a:xfrm>
            <a:off x="1828800" y="2057400"/>
            <a:ext cx="190500" cy="7064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957388" y="2279813"/>
            <a:ext cx="1943100" cy="261610"/>
          </a:xfrm>
          <a:prstGeom prst="rect">
            <a:avLst/>
          </a:prstGeom>
          <a:noFill/>
        </p:spPr>
        <p:txBody>
          <a:bodyPr wrap="square" rtlCol="0" anchor="ctr">
            <a:spAutoFit/>
          </a:bodyPr>
          <a:lstStyle/>
          <a:p>
            <a:r>
              <a:rPr lang="en-US" sz="1100" dirty="0"/>
              <a:t>Contracting Affiliation </a:t>
            </a:r>
            <a:r>
              <a:rPr lang="en-US" sz="1100" dirty="0" smtClean="0"/>
              <a:t>Only</a:t>
            </a:r>
            <a:endParaRPr lang="en-US" sz="1100" dirty="0"/>
          </a:p>
        </p:txBody>
      </p:sp>
      <p:sp>
        <p:nvSpPr>
          <p:cNvPr id="28" name="Right Brace 27"/>
          <p:cNvSpPr/>
          <p:nvPr/>
        </p:nvSpPr>
        <p:spPr>
          <a:xfrm>
            <a:off x="2830830" y="2971800"/>
            <a:ext cx="190500" cy="5587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2959418" y="3120394"/>
            <a:ext cx="1943100" cy="261610"/>
          </a:xfrm>
          <a:prstGeom prst="rect">
            <a:avLst/>
          </a:prstGeom>
          <a:noFill/>
        </p:spPr>
        <p:txBody>
          <a:bodyPr wrap="square" rtlCol="0" anchor="ctr">
            <a:spAutoFit/>
          </a:bodyPr>
          <a:lstStyle/>
          <a:p>
            <a:r>
              <a:rPr lang="en-US" sz="1100" dirty="0"/>
              <a:t>Contracting Affiliation </a:t>
            </a:r>
            <a:r>
              <a:rPr lang="en-US" sz="1100" dirty="0" smtClean="0"/>
              <a:t>Only</a:t>
            </a:r>
            <a:endParaRPr lang="en-US" sz="1100" dirty="0"/>
          </a:p>
        </p:txBody>
      </p:sp>
    </p:spTree>
    <p:extLst>
      <p:ext uri="{BB962C8B-B14F-4D97-AF65-F5344CB8AC3E}">
        <p14:creationId xmlns:p14="http://schemas.microsoft.com/office/powerpoint/2010/main" val="456449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243671824"/>
              </p:ext>
            </p:extLst>
          </p:nvPr>
        </p:nvGraphicFramePr>
        <p:xfrm>
          <a:off x="1632" y="1630"/>
          <a:ext cx="1587" cy="1587"/>
        </p:xfrm>
        <a:graphic>
          <a:graphicData uri="http://schemas.openxmlformats.org/presentationml/2006/ole">
            <mc:AlternateContent xmlns:mc="http://schemas.openxmlformats.org/markup-compatibility/2006">
              <mc:Choice xmlns:v="urn:schemas-microsoft-com:vml" Requires="v">
                <p:oleObj spid="_x0000_s137784" name="think-cell Slide" r:id="rId12" imgW="360" imgH="360" progId="TCLayout.ActiveDocument.1">
                  <p:embed/>
                </p:oleObj>
              </mc:Choice>
              <mc:Fallback>
                <p:oleObj name="think-cell Slide" r:id="rId12" imgW="360" imgH="360" progId="TCLayout.ActiveDocument.1">
                  <p:embed/>
                  <p:pic>
                    <p:nvPicPr>
                      <p:cNvPr id="0" name=""/>
                      <p:cNvPicPr/>
                      <p:nvPr/>
                    </p:nvPicPr>
                    <p:blipFill>
                      <a:blip r:embed="rId13"/>
                      <a:stretch>
                        <a:fillRect/>
                      </a:stretch>
                    </p:blipFill>
                    <p:spPr>
                      <a:xfrm>
                        <a:off x="1632" y="1630"/>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14"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29208">
              <a:spcBef>
                <a:spcPct val="0"/>
              </a:spcBef>
              <a:spcAft>
                <a:spcPct val="0"/>
              </a:spcAft>
            </a:pPr>
            <a:endParaRPr lang="en-US" sz="1100">
              <a:solidFill>
                <a:srgbClr val="FFFFFF"/>
              </a:solidFill>
              <a:latin typeface="Arial"/>
              <a:cs typeface="Arial"/>
              <a:sym typeface="Arial"/>
            </a:endParaRPr>
          </a:p>
        </p:txBody>
      </p:sp>
      <p:sp>
        <p:nvSpPr>
          <p:cNvPr id="4" name="Rectangle 3"/>
          <p:cNvSpPr/>
          <p:nvPr/>
        </p:nvSpPr>
        <p:spPr>
          <a:xfrm>
            <a:off x="6600825" y="2243137"/>
            <a:ext cx="1905000" cy="3143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6600825" y="2671762"/>
            <a:ext cx="1905000" cy="314325"/>
          </a:xfrm>
          <a:prstGeom prst="rect">
            <a:avLst/>
          </a:prstGeom>
          <a:solidFill>
            <a:srgbClr val="4C6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6600825" y="3048000"/>
            <a:ext cx="1905000" cy="314325"/>
          </a:xfrm>
          <a:prstGeom prst="rect">
            <a:avLst/>
          </a:prstGeom>
          <a:solidFill>
            <a:srgbClr val="8C9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6600825" y="3429000"/>
            <a:ext cx="1905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5" name="Rectangle 24"/>
          <p:cNvSpPr/>
          <p:nvPr/>
        </p:nvSpPr>
        <p:spPr>
          <a:xfrm>
            <a:off x="6600825" y="4495800"/>
            <a:ext cx="1905000" cy="381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aphicFrame>
        <p:nvGraphicFramePr>
          <p:cNvPr id="3" name="Object 2"/>
          <p:cNvGraphicFramePr>
            <a:graphicFrameLocks/>
          </p:cNvGraphicFramePr>
          <p:nvPr>
            <p:custDataLst>
              <p:tags r:id="rId4"/>
            </p:custDataLst>
            <p:extLst>
              <p:ext uri="{D42A27DB-BD31-4B8C-83A1-F6EECF244321}">
                <p14:modId xmlns:p14="http://schemas.microsoft.com/office/powerpoint/2010/main" val="3095944068"/>
              </p:ext>
            </p:extLst>
          </p:nvPr>
        </p:nvGraphicFramePr>
        <p:xfrm>
          <a:off x="266700" y="2095500"/>
          <a:ext cx="5934010" cy="3495743"/>
        </p:xfrm>
        <a:graphic>
          <a:graphicData uri="http://schemas.openxmlformats.org/presentationml/2006/ole">
            <mc:AlternateContent xmlns:mc="http://schemas.openxmlformats.org/markup-compatibility/2006">
              <mc:Choice xmlns:v="urn:schemas-microsoft-com:vml" Requires="v">
                <p:oleObj spid="_x0000_s137785" name="Chart" r:id="rId14" imgW="5934010" imgH="3495743" progId="MSGraph.Chart.8">
                  <p:embed followColorScheme="full"/>
                </p:oleObj>
              </mc:Choice>
              <mc:Fallback>
                <p:oleObj name="Chart" r:id="rId14" imgW="5934010" imgH="3495743" progId="MSGraph.Chart.8">
                  <p:embed followColorScheme="full"/>
                  <p:pic>
                    <p:nvPicPr>
                      <p:cNvPr id="0" name=""/>
                      <p:cNvPicPr/>
                      <p:nvPr/>
                    </p:nvPicPr>
                    <p:blipFill>
                      <a:blip r:embed="rId15"/>
                      <a:stretch>
                        <a:fillRect/>
                      </a:stretch>
                    </p:blipFill>
                    <p:spPr>
                      <a:xfrm>
                        <a:off x="266700" y="2095500"/>
                        <a:ext cx="5934010" cy="3495743"/>
                      </a:xfrm>
                      <a:prstGeom prst="rect">
                        <a:avLst/>
                      </a:prstGeom>
                    </p:spPr>
                  </p:pic>
                </p:oleObj>
              </mc:Fallback>
            </mc:AlternateContent>
          </a:graphicData>
        </a:graphic>
      </p:graphicFrame>
      <p:sp>
        <p:nvSpPr>
          <p:cNvPr id="19" name="Text Placeholder 4"/>
          <p:cNvSpPr>
            <a:spLocks noGrp="1"/>
          </p:cNvSpPr>
          <p:nvPr>
            <p:custDataLst>
              <p:tags r:id="rId5"/>
            </p:custDataLst>
          </p:nvPr>
        </p:nvSpPr>
        <p:spPr bwMode="gray">
          <a:xfrm>
            <a:off x="4983163" y="2035175"/>
            <a:ext cx="320675" cy="168275"/>
          </a:xfrm>
          <a:prstGeom prst="rect">
            <a:avLst/>
          </a:prstGeom>
          <a:noFill/>
          <a:extLst>
            <a:ext uri="{909E8E84-426E-40DD-AFC4-6F175D3DCCD1}">
              <a14:hiddenFill xmlns:a14="http://schemas.microsoft.com/office/drawing/2010/main">
                <a:solidFill>
                  <a:scrgbClr r="0" g="0" b="0"/>
                </a:solidFill>
              </a14:hiddenFill>
            </a:ext>
          </a:extLst>
        </p:spPr>
        <p:txBody>
          <a:bodyPr wrap="none" lIns="20638" tIns="0" rIns="20638"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buClr>
                <a:srgbClr val="0C2D83"/>
              </a:buClr>
            </a:pPr>
            <a:fld id="{770C3DD0-26D2-4E3E-9840-77F45E3318E0}" type="datetime'''''''''''''''''''''''''''6''1''''''''''%'''''''">
              <a:rPr lang="en-US" sz="1100">
                <a:solidFill>
                  <a:srgbClr val="000000"/>
                </a:solidFill>
                <a:cs typeface="Arial"/>
                <a:sym typeface="Arial"/>
              </a:rPr>
              <a:pPr algn="ctr">
                <a:buClr>
                  <a:srgbClr val="0C2D83"/>
                </a:buClr>
              </a:pPr>
              <a:t>61%</a:t>
            </a:fld>
            <a:endParaRPr lang="en-US" sz="1100" dirty="0">
              <a:solidFill>
                <a:srgbClr val="000000"/>
              </a:solidFill>
              <a:cs typeface="Arial"/>
              <a:sym typeface="Arial"/>
            </a:endParaRPr>
          </a:p>
        </p:txBody>
      </p:sp>
      <p:sp>
        <p:nvSpPr>
          <p:cNvPr id="21" name="Text Placeholder 4"/>
          <p:cNvSpPr>
            <a:spLocks noGrp="1"/>
          </p:cNvSpPr>
          <p:nvPr>
            <p:custDataLst>
              <p:tags r:id="rId6"/>
            </p:custDataLst>
          </p:nvPr>
        </p:nvSpPr>
        <p:spPr bwMode="auto">
          <a:xfrm>
            <a:off x="4389438" y="5622925"/>
            <a:ext cx="1509713" cy="3365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6C3E086-4FA1-4184-AFBD-566B656C9A70}" type="datetime'''2014 E''''stim''''ate&#10;(Post-P''HS tra''n''s''act''ion''''s)'">
              <a:rPr lang="en-US" sz="1100">
                <a:cs typeface="Arial"/>
              </a:rPr>
              <a:pPr/>
              <a:t>2014 Estimate
(Post-PHS transactions)</a:t>
            </a:fld>
            <a:endParaRPr lang="en-US" sz="1100" dirty="0">
              <a:latin typeface="Arial"/>
              <a:cs typeface="Arial"/>
              <a:sym typeface="Arial"/>
            </a:endParaRPr>
          </a:p>
        </p:txBody>
      </p:sp>
      <p:sp>
        <p:nvSpPr>
          <p:cNvPr id="20" name="Text Placeholder 3"/>
          <p:cNvSpPr>
            <a:spLocks noGrp="1"/>
          </p:cNvSpPr>
          <p:nvPr>
            <p:custDataLst>
              <p:tags r:id="rId7"/>
            </p:custDataLst>
          </p:nvPr>
        </p:nvSpPr>
        <p:spPr bwMode="auto">
          <a:xfrm>
            <a:off x="2519363" y="5622924"/>
            <a:ext cx="1447800" cy="3365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32B5994-59FC-40F4-AE72-9189C52AF13A}" type="datetime'2''014'' Esti''ma''''''te&#10;''(Pre-PHS'' transactio''ns'')'''">
              <a:rPr lang="en-US" sz="1100">
                <a:cs typeface="Arial"/>
              </a:rPr>
              <a:pPr/>
              <a:t>2014 Estimate
(Pre-PHS transactions)</a:t>
            </a:fld>
            <a:endParaRPr lang="en-US" sz="1100" dirty="0">
              <a:latin typeface="Arial"/>
              <a:cs typeface="Arial"/>
              <a:sym typeface="Arial"/>
            </a:endParaRPr>
          </a:p>
        </p:txBody>
      </p:sp>
      <p:sp>
        <p:nvSpPr>
          <p:cNvPr id="35" name="Text Placeholder 119"/>
          <p:cNvSpPr>
            <a:spLocks noGrp="1"/>
          </p:cNvSpPr>
          <p:nvPr>
            <p:custDataLst>
              <p:tags r:id="rId8"/>
            </p:custDataLst>
          </p:nvPr>
        </p:nvSpPr>
        <p:spPr bwMode="gray">
          <a:xfrm>
            <a:off x="3082925" y="2349500"/>
            <a:ext cx="320675" cy="168275"/>
          </a:xfrm>
          <a:prstGeom prst="rect">
            <a:avLst/>
          </a:prstGeom>
          <a:noFill/>
          <a:extLst>
            <a:ext uri="{909E8E84-426E-40DD-AFC4-6F175D3DCCD1}">
              <a14:hiddenFill xmlns:a14="http://schemas.microsoft.com/office/drawing/2010/main">
                <a:solidFill>
                  <a:scrgbClr r="0" g="0" b="0"/>
                </a:solidFill>
              </a14:hiddenFill>
            </a:ext>
          </a:extLst>
        </p:spPr>
        <p:txBody>
          <a:bodyPr wrap="none" lIns="20638" tIns="0" rIns="20638"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buClr>
                <a:srgbClr val="0C2D83"/>
              </a:buClr>
            </a:pPr>
            <a:fld id="{714F176C-5178-4CA5-AF2C-8127045EBEFD}" type="datetime'''''''''''5''''6''''''''''''''''''''''''''''%'''''">
              <a:rPr lang="en-US" sz="1100">
                <a:solidFill>
                  <a:srgbClr val="000000"/>
                </a:solidFill>
                <a:cs typeface="Arial"/>
                <a:sym typeface="Arial"/>
              </a:rPr>
              <a:pPr algn="ctr">
                <a:buClr>
                  <a:srgbClr val="0C2D83"/>
                </a:buClr>
              </a:pPr>
              <a:t>56%</a:t>
            </a:fld>
            <a:endParaRPr lang="en-US" sz="1100" dirty="0">
              <a:solidFill>
                <a:srgbClr val="000000"/>
              </a:solidFill>
              <a:cs typeface="Arial"/>
              <a:sym typeface="Arial"/>
            </a:endParaRPr>
          </a:p>
        </p:txBody>
      </p:sp>
      <p:sp>
        <p:nvSpPr>
          <p:cNvPr id="18" name="Text Placeholder 1"/>
          <p:cNvSpPr>
            <a:spLocks noGrp="1"/>
          </p:cNvSpPr>
          <p:nvPr>
            <p:custDataLst>
              <p:tags r:id="rId9"/>
            </p:custDataLst>
          </p:nvPr>
        </p:nvSpPr>
        <p:spPr bwMode="auto">
          <a:xfrm>
            <a:off x="968375" y="5622925"/>
            <a:ext cx="750888" cy="16827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E575E7B-237A-4E2D-835E-3CD1579AEC3B}" type="datetime'''2''''0''''12 A''''''''''''''''ct''u''''a''''''''''''''''l'">
              <a:rPr lang="en-US" sz="1100">
                <a:latin typeface="Arial"/>
                <a:cs typeface="Arial"/>
                <a:sym typeface="Arial"/>
              </a:rPr>
              <a:pPr/>
              <a:t>2012 Actual</a:t>
            </a:fld>
            <a:endParaRPr lang="en-US" sz="1100" dirty="0">
              <a:latin typeface="Arial"/>
              <a:cs typeface="Arial"/>
              <a:sym typeface="Arial"/>
            </a:endParaRPr>
          </a:p>
        </p:txBody>
      </p:sp>
      <p:sp>
        <p:nvSpPr>
          <p:cNvPr id="34" name="Text Placeholder 118"/>
          <p:cNvSpPr>
            <a:spLocks noGrp="1"/>
          </p:cNvSpPr>
          <p:nvPr>
            <p:custDataLst>
              <p:tags r:id="rId10"/>
            </p:custDataLst>
          </p:nvPr>
        </p:nvSpPr>
        <p:spPr bwMode="gray">
          <a:xfrm>
            <a:off x="1182688" y="2587625"/>
            <a:ext cx="320675" cy="168275"/>
          </a:xfrm>
          <a:prstGeom prst="rect">
            <a:avLst/>
          </a:prstGeom>
          <a:noFill/>
          <a:extLst>
            <a:ext uri="{909E8E84-426E-40DD-AFC4-6F175D3DCCD1}">
              <a14:hiddenFill xmlns:a14="http://schemas.microsoft.com/office/drawing/2010/main">
                <a:solidFill>
                  <a:scrgbClr r="0" g="0" b="0"/>
                </a:solidFill>
              </a14:hiddenFill>
            </a:ext>
          </a:extLst>
        </p:spPr>
        <p:txBody>
          <a:bodyPr wrap="none" lIns="20638" tIns="0" rIns="20638"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buClr>
                <a:srgbClr val="0C2D83"/>
              </a:buClr>
            </a:pPr>
            <a:fld id="{ACD7A52D-FA8B-414A-AA34-2F2A2455408B}" type="datetime'5''''''''''''''''''''''''''''''''''''''''''''1''''''''%'''''">
              <a:rPr lang="en-US" sz="1100">
                <a:solidFill>
                  <a:srgbClr val="000000"/>
                </a:solidFill>
                <a:cs typeface="Arial"/>
                <a:sym typeface="Arial"/>
              </a:rPr>
              <a:pPr algn="ctr">
                <a:buClr>
                  <a:srgbClr val="0C2D83"/>
                </a:buClr>
              </a:pPr>
              <a:t>51%</a:t>
            </a:fld>
            <a:endParaRPr lang="en-US" sz="1100" dirty="0">
              <a:solidFill>
                <a:srgbClr val="000000"/>
              </a:solidFill>
              <a:cs typeface="Arial"/>
              <a:sym typeface="Arial"/>
            </a:endParaRPr>
          </a:p>
        </p:txBody>
      </p:sp>
      <p:graphicFrame>
        <p:nvGraphicFramePr>
          <p:cNvPr id="26" name="Table 25"/>
          <p:cNvGraphicFramePr>
            <a:graphicFrameLocks noGrp="1"/>
          </p:cNvGraphicFramePr>
          <p:nvPr>
            <p:extLst>
              <p:ext uri="{D42A27DB-BD31-4B8C-83A1-F6EECF244321}">
                <p14:modId xmlns:p14="http://schemas.microsoft.com/office/powerpoint/2010/main" val="676393877"/>
              </p:ext>
            </p:extLst>
          </p:nvPr>
        </p:nvGraphicFramePr>
        <p:xfrm>
          <a:off x="6169548" y="2203451"/>
          <a:ext cx="2693133" cy="3282949"/>
        </p:xfrm>
        <a:graphic>
          <a:graphicData uri="http://schemas.openxmlformats.org/drawingml/2006/table">
            <a:tbl>
              <a:tblPr firstRow="1" bandRow="1">
                <a:tableStyleId>{2D5ABB26-0587-4C30-8999-92F81FD0307C}</a:tableStyleId>
              </a:tblPr>
              <a:tblGrid>
                <a:gridCol w="2693133"/>
              </a:tblGrid>
              <a:tr h="387349">
                <a:tc>
                  <a:txBody>
                    <a:bodyPr/>
                    <a:lstStyle/>
                    <a:p>
                      <a:pPr algn="ctr"/>
                      <a:r>
                        <a:rPr lang="en-US" sz="1000" b="0" dirty="0" smtClean="0">
                          <a:solidFill>
                            <a:schemeClr val="tx1"/>
                          </a:solidFill>
                          <a:latin typeface="+mj-lt"/>
                        </a:rPr>
                        <a:t>Lahey Health</a:t>
                      </a:r>
                      <a:endParaRPr lang="en-US" sz="1000" b="0" dirty="0">
                        <a:solidFill>
                          <a:schemeClr val="tx1"/>
                        </a:solidFill>
                        <a:latin typeface="+mj-lt"/>
                      </a:endParaRPr>
                    </a:p>
                  </a:txBody>
                  <a:tcPr marL="107577" marR="107577" marT="40341" marB="40341" anchor="ctr">
                    <a:lnL>
                      <a:noFill/>
                    </a:lnL>
                    <a:lnR>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r>
              <a:tr h="457200">
                <a:tc>
                  <a:txBody>
                    <a:bodyPr/>
                    <a:lstStyle/>
                    <a:p>
                      <a:pPr algn="ctr"/>
                      <a:r>
                        <a:rPr lang="en-US" sz="1000" b="0" dirty="0" smtClean="0">
                          <a:solidFill>
                            <a:schemeClr val="bg1"/>
                          </a:solidFill>
                          <a:latin typeface="+mj-lt"/>
                        </a:rPr>
                        <a:t>Beth Israel</a:t>
                      </a:r>
                      <a:r>
                        <a:rPr lang="en-US" sz="1000" b="0" baseline="0" dirty="0" smtClean="0">
                          <a:solidFill>
                            <a:schemeClr val="bg1"/>
                          </a:solidFill>
                          <a:latin typeface="+mj-lt"/>
                        </a:rPr>
                        <a:t> Deaconess</a:t>
                      </a:r>
                      <a:endParaRPr lang="en-US" sz="1000" b="0" dirty="0">
                        <a:solidFill>
                          <a:schemeClr val="bg1"/>
                        </a:solidFill>
                        <a:latin typeface="+mj-lt"/>
                      </a:endParaRPr>
                    </a:p>
                  </a:txBody>
                  <a:tcPr marL="107577" marR="107577" marT="40341" marB="40341"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r>
              <a:tr h="381000">
                <a:tc>
                  <a:txBody>
                    <a:bodyPr/>
                    <a:lstStyle/>
                    <a:p>
                      <a:pPr algn="ctr"/>
                      <a:r>
                        <a:rPr lang="en-US" sz="1000" b="0" dirty="0" smtClean="0">
                          <a:solidFill>
                            <a:schemeClr val="bg1"/>
                          </a:solidFill>
                          <a:latin typeface="+mj-lt"/>
                        </a:rPr>
                        <a:t>UMass Memorial Health Care</a:t>
                      </a:r>
                      <a:endParaRPr lang="en-US" sz="1000" b="0" dirty="0">
                        <a:solidFill>
                          <a:schemeClr val="bg1"/>
                        </a:solidFill>
                        <a:latin typeface="+mj-lt"/>
                      </a:endParaRPr>
                    </a:p>
                  </a:txBody>
                  <a:tcPr marL="107577" marR="107577" marT="40341" marB="40341"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r>
              <a:tr h="381000">
                <a:tc>
                  <a:txBody>
                    <a:bodyPr/>
                    <a:lstStyle/>
                    <a:p>
                      <a:pPr algn="ctr" fontAlgn="b"/>
                      <a:r>
                        <a:rPr lang="en-US" sz="1000" b="0" i="0" u="none" strike="noStrike" dirty="0" smtClean="0">
                          <a:solidFill>
                            <a:schemeClr val="bg1"/>
                          </a:solidFill>
                          <a:effectLst/>
                          <a:latin typeface="+mj-lt"/>
                        </a:rPr>
                        <a:t>Caritas Christi / </a:t>
                      </a:r>
                      <a:br>
                        <a:rPr lang="en-US" sz="1000" b="0" i="0" u="none" strike="noStrike" dirty="0" smtClean="0">
                          <a:solidFill>
                            <a:schemeClr val="bg1"/>
                          </a:solidFill>
                          <a:effectLst/>
                          <a:latin typeface="+mj-lt"/>
                        </a:rPr>
                      </a:br>
                      <a:r>
                        <a:rPr lang="en-US" sz="1000" b="0" i="0" u="none" strike="noStrike" dirty="0" smtClean="0">
                          <a:solidFill>
                            <a:schemeClr val="bg1"/>
                          </a:solidFill>
                          <a:effectLst/>
                          <a:latin typeface="+mj-lt"/>
                        </a:rPr>
                        <a:t>Steward Health Care System</a:t>
                      </a:r>
                      <a:endParaRPr lang="en-US" sz="1000" b="0" i="0" u="none" strike="noStrike" dirty="0">
                        <a:solidFill>
                          <a:schemeClr val="bg1"/>
                        </a:solidFill>
                        <a:effectLst/>
                        <a:latin typeface="+mj-lt"/>
                      </a:endParaRPr>
                    </a:p>
                  </a:txBody>
                  <a:tcPr marL="7470" marR="7470" marT="5603"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r>
              <a:tr h="16764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tx1"/>
                          </a:solidFill>
                          <a:effectLst/>
                          <a:latin typeface="+mj-lt"/>
                        </a:rPr>
                        <a:t>Partners HealthCare System</a:t>
                      </a:r>
                    </a:p>
                  </a:txBody>
                  <a:tcPr marL="7470" marR="7470" marT="5603" marB="0"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 Placeholder 5"/>
          <p:cNvSpPr>
            <a:spLocks noGrp="1"/>
          </p:cNvSpPr>
          <p:nvPr>
            <p:ph type="body" sz="quarter" idx="10"/>
          </p:nvPr>
        </p:nvSpPr>
        <p:spPr>
          <a:xfrm>
            <a:off x="152400" y="6172200"/>
            <a:ext cx="7162800" cy="609600"/>
          </a:xfrm>
        </p:spPr>
        <p:txBody>
          <a:bodyPr/>
          <a:lstStyle/>
          <a:p>
            <a:r>
              <a:rPr lang="en-US" dirty="0"/>
              <a:t>Note</a:t>
            </a:r>
            <a:r>
              <a:rPr lang="en-US" dirty="0" smtClean="0"/>
              <a:t>: </a:t>
            </a:r>
            <a:r>
              <a:rPr lang="en-US" dirty="0"/>
              <a:t>PHS = Partners HealthCare System.  Pre-PHS transactions are based on applying systems established by 2014 (including 2013 Partners HealthCare acquisition of Cooley Dickinson and 2014 </a:t>
            </a:r>
            <a:r>
              <a:rPr lang="en-US" dirty="0" err="1"/>
              <a:t>Lahey</a:t>
            </a:r>
            <a:r>
              <a:rPr lang="en-US" dirty="0"/>
              <a:t> Health acquisition of Winchester hospital) to 2012 inpatient discharge data. Post-PHS transactions estimate includes South Shore Hospital and Hallmark Health hospitals joining Partners HealthCare System. Figures may not add to totals due to rounding. </a:t>
            </a:r>
          </a:p>
          <a:p>
            <a:r>
              <a:rPr lang="en-US" dirty="0"/>
              <a:t>Source: Center for Health Information and Analysis; HPC analysis</a:t>
            </a:r>
          </a:p>
        </p:txBody>
      </p:sp>
      <p:sp>
        <p:nvSpPr>
          <p:cNvPr id="9" name="Title 8"/>
          <p:cNvSpPr>
            <a:spLocks noGrp="1"/>
          </p:cNvSpPr>
          <p:nvPr>
            <p:ph type="ctrTitle"/>
          </p:nvPr>
        </p:nvSpPr>
        <p:spPr>
          <a:prstGeom prst="rect">
            <a:avLst/>
          </a:prstGeom>
        </p:spPr>
        <p:txBody>
          <a:bodyPr/>
          <a:lstStyle/>
          <a:p>
            <a:r>
              <a:rPr lang="en-US" dirty="0">
                <a:solidFill>
                  <a:srgbClr val="002960"/>
                </a:solidFill>
              </a:rPr>
              <a:t>Figure </a:t>
            </a:r>
            <a:r>
              <a:rPr lang="en-US" dirty="0" smtClean="0">
                <a:solidFill>
                  <a:srgbClr val="002960"/>
                </a:solidFill>
              </a:rPr>
              <a:t>2.10: </a:t>
            </a:r>
            <a:r>
              <a:rPr lang="en-US" dirty="0">
                <a:solidFill>
                  <a:srgbClr val="002960"/>
                </a:solidFill>
              </a:rPr>
              <a:t>Concentration of commercial inpatient care in Massachusetts</a:t>
            </a:r>
            <a:endParaRPr lang="en-US" sz="1800" dirty="0">
              <a:solidFill>
                <a:srgbClr val="002960"/>
              </a:solidFill>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11"/>
          </p:nvPr>
        </p:nvSpPr>
        <p:spPr/>
        <p:txBody>
          <a:bodyPr/>
          <a:lstStyle/>
          <a:p>
            <a:r>
              <a:rPr lang="en-US" dirty="0" smtClean="0"/>
              <a:t>Percentage of total inpatient discharges</a:t>
            </a:r>
            <a:endParaRPr lang="en-US" dirty="0"/>
          </a:p>
          <a:p>
            <a:endParaRPr lang="en-US" dirty="0"/>
          </a:p>
        </p:txBody>
      </p:sp>
      <p:sp>
        <p:nvSpPr>
          <p:cNvPr id="5" name="Rectangle 4"/>
          <p:cNvSpPr/>
          <p:nvPr/>
        </p:nvSpPr>
        <p:spPr>
          <a:xfrm>
            <a:off x="6388894" y="1828800"/>
            <a:ext cx="2328862" cy="3657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u="sng" dirty="0" smtClean="0">
                <a:solidFill>
                  <a:schemeClr val="tx1"/>
                </a:solidFill>
                <a:latin typeface="Arial" panose="020B0604020202020204" pitchFamily="34" charset="0"/>
                <a:cs typeface="Arial" panose="020B0604020202020204" pitchFamily="34" charset="0"/>
              </a:rPr>
              <a:t>Legend</a:t>
            </a:r>
            <a:endParaRPr lang="en-US" sz="14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191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custDataLst>
              <p:tags r:id="rId2"/>
            </p:custDataLst>
            <p:extLst>
              <p:ext uri="{D42A27DB-BD31-4B8C-83A1-F6EECF244321}">
                <p14:modId xmlns:p14="http://schemas.microsoft.com/office/powerpoint/2010/main" val="3114473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140"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67" name="Rectangle 66"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solidFill>
                <a:schemeClr val="tx1"/>
              </a:solidFill>
              <a:latin typeface="Arial"/>
              <a:cs typeface="Arial"/>
              <a:sym typeface="Arial"/>
            </a:endParaRPr>
          </a:p>
        </p:txBody>
      </p:sp>
      <p:sp>
        <p:nvSpPr>
          <p:cNvPr id="2" name="Text Placeholder 1"/>
          <p:cNvSpPr>
            <a:spLocks noGrp="1"/>
          </p:cNvSpPr>
          <p:nvPr>
            <p:ph type="body" sz="quarter" idx="10"/>
          </p:nvPr>
        </p:nvSpPr>
        <p:spPr>
          <a:xfrm>
            <a:off x="122714" y="6172200"/>
            <a:ext cx="7162800" cy="685800"/>
          </a:xfrm>
        </p:spPr>
        <p:txBody>
          <a:bodyPr/>
          <a:lstStyle/>
          <a:p>
            <a:r>
              <a:rPr lang="en-US" dirty="0"/>
              <a:t>*Only hospitals with greater than 15 discharges are displayed as bars; average payment shown in table includes all hospitals studied</a:t>
            </a:r>
          </a:p>
          <a:p>
            <a:r>
              <a:rPr lang="en-US" dirty="0"/>
              <a:t>Note: NE Baptist = New England Baptist; AMC = Academic Medical </a:t>
            </a:r>
            <a:r>
              <a:rPr lang="en-US" dirty="0" smtClean="0"/>
              <a:t>Center (see Appendix A)</a:t>
            </a:r>
            <a:endParaRPr lang="en-US" dirty="0"/>
          </a:p>
          <a:p>
            <a:r>
              <a:rPr lang="en-US" dirty="0"/>
              <a:t>In this context, affiliated hospital means a non-AMC hospital that has a corporate affiliation with an AMC; unaffiliated hospital means a non-AMC hospital that does not have a corporate affiliation with an AMC. AMCs, teaching, and community hospitals defined by the Center for Health Information and Analysis. </a:t>
            </a:r>
            <a:r>
              <a:rPr lang="en-US" dirty="0" smtClean="0"/>
              <a:t>See Appendix A and Technical Appendix B3 for more details.</a:t>
            </a:r>
          </a:p>
          <a:p>
            <a:r>
              <a:rPr lang="en-US" dirty="0" smtClean="0"/>
              <a:t>Source: HPC  analysis of Massachusetts All Payers Claims Database (payers include Blue Cross Blue Shield, Harvard Pilgrim Health Care, and Tufts Health Plan), 2012</a:t>
            </a:r>
            <a:endParaRPr lang="en-US" dirty="0"/>
          </a:p>
        </p:txBody>
      </p:sp>
      <p:sp>
        <p:nvSpPr>
          <p:cNvPr id="3" name="Title 2"/>
          <p:cNvSpPr>
            <a:spLocks noGrp="1"/>
          </p:cNvSpPr>
          <p:nvPr>
            <p:ph type="ctrTitle"/>
          </p:nvPr>
        </p:nvSpPr>
        <p:spPr/>
        <p:txBody>
          <a:bodyPr/>
          <a:lstStyle/>
          <a:p>
            <a:r>
              <a:rPr lang="en-US" dirty="0"/>
              <a:t>Figure </a:t>
            </a:r>
            <a:r>
              <a:rPr lang="en-US" dirty="0" smtClean="0"/>
              <a:t>3.1</a:t>
            </a:r>
            <a:r>
              <a:rPr lang="en-US" dirty="0"/>
              <a:t>: Average </a:t>
            </a:r>
            <a:r>
              <a:rPr lang="en-US" dirty="0" smtClean="0"/>
              <a:t>spending for hip replacement episodes by type of hospital and by hospital*</a:t>
            </a:r>
            <a:endParaRPr lang="en-US" dirty="0"/>
          </a:p>
        </p:txBody>
      </p:sp>
      <p:sp>
        <p:nvSpPr>
          <p:cNvPr id="9" name="Text Placeholder 8"/>
          <p:cNvSpPr>
            <a:spLocks noGrp="1"/>
          </p:cNvSpPr>
          <p:nvPr>
            <p:ph type="body" sz="quarter" idx="11"/>
          </p:nvPr>
        </p:nvSpPr>
        <p:spPr/>
        <p:txBody>
          <a:bodyPr/>
          <a:lstStyle/>
          <a:p>
            <a:r>
              <a:rPr lang="en-US" dirty="0"/>
              <a:t>Average spending, in dollars</a:t>
            </a:r>
          </a:p>
        </p:txBody>
      </p:sp>
      <p:sp>
        <p:nvSpPr>
          <p:cNvPr id="30" name="Rectangle 29"/>
          <p:cNvSpPr/>
          <p:nvPr/>
        </p:nvSpPr>
        <p:spPr>
          <a:xfrm>
            <a:off x="1491457" y="2478088"/>
            <a:ext cx="6585743" cy="32067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383280" rtlCol="0" anchor="ctr"/>
          <a:lstStyle/>
          <a:p>
            <a:pPr marL="1085850" algn="r"/>
            <a:r>
              <a:rPr lang="en-US" sz="800" i="1" dirty="0">
                <a:solidFill>
                  <a:schemeClr val="tx1"/>
                </a:solidFill>
                <a:latin typeface="Arial" panose="020B0604020202020204" pitchFamily="34" charset="0"/>
                <a:cs typeface="Arial" panose="020B0604020202020204" pitchFamily="34" charset="0"/>
              </a:rPr>
              <a:t>Reference Hospital</a:t>
            </a:r>
          </a:p>
        </p:txBody>
      </p:sp>
      <p:sp>
        <p:nvSpPr>
          <p:cNvPr id="31" name="Rectangle 30"/>
          <p:cNvSpPr/>
          <p:nvPr/>
        </p:nvSpPr>
        <p:spPr>
          <a:xfrm>
            <a:off x="1491457" y="3117850"/>
            <a:ext cx="6585743" cy="627036"/>
          </a:xfrm>
          <a:prstGeom prst="rect">
            <a:avLst/>
          </a:prstGeom>
          <a:solidFill>
            <a:srgbClr val="FCFCFC"/>
          </a:solidFill>
          <a:ln>
            <a:solidFill>
              <a:srgbClr val="FCFCFC"/>
            </a:solidFill>
          </a:ln>
        </p:spPr>
        <p:style>
          <a:lnRef idx="2">
            <a:schemeClr val="accent1">
              <a:shade val="50000"/>
            </a:schemeClr>
          </a:lnRef>
          <a:fillRef idx="1">
            <a:schemeClr val="accent1"/>
          </a:fillRef>
          <a:effectRef idx="0">
            <a:schemeClr val="accent1"/>
          </a:effectRef>
          <a:fontRef idx="minor">
            <a:schemeClr val="lt1"/>
          </a:fontRef>
        </p:style>
        <p:txBody>
          <a:bodyPr lIns="3383280" rtlCol="0" anchor="ctr"/>
          <a:lstStyle/>
          <a:p>
            <a:pPr marL="1317625" algn="r"/>
            <a:r>
              <a:rPr lang="en-US" sz="800" i="1" dirty="0" smtClean="0">
                <a:solidFill>
                  <a:schemeClr val="tx1"/>
                </a:solidFill>
                <a:latin typeface="Arial" panose="020B0604020202020204" pitchFamily="34" charset="0"/>
                <a:cs typeface="Arial" panose="020B0604020202020204" pitchFamily="34" charset="0"/>
              </a:rPr>
              <a:t>Non-AMC hospitals</a:t>
            </a:r>
            <a:endParaRPr lang="en-US" sz="800" i="1" dirty="0">
              <a:solidFill>
                <a:schemeClr val="tx1"/>
              </a:solidFill>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2717991704"/>
              </p:ext>
            </p:extLst>
          </p:nvPr>
        </p:nvGraphicFramePr>
        <p:xfrm>
          <a:off x="1491457" y="1295400"/>
          <a:ext cx="6585743" cy="2449195"/>
        </p:xfrm>
        <a:graphic>
          <a:graphicData uri="http://schemas.openxmlformats.org/drawingml/2006/table">
            <a:tbl>
              <a:tblPr firstRow="1" bandRow="1">
                <a:tableStyleId>{2D5ABB26-0587-4C30-8999-92F81FD0307C}</a:tableStyleId>
              </a:tblPr>
              <a:tblGrid>
                <a:gridCol w="1482218"/>
                <a:gridCol w="2632582"/>
                <a:gridCol w="1255225"/>
                <a:gridCol w="1215718"/>
              </a:tblGrid>
              <a:tr h="787400">
                <a:tc>
                  <a:txBody>
                    <a:bodyPr/>
                    <a:lstStyle/>
                    <a:p>
                      <a:pPr algn="ctr"/>
                      <a:endParaRPr lang="en-US" sz="1400" dirty="0">
                        <a:latin typeface="+mj-lt"/>
                      </a:endParaRPr>
                    </a:p>
                  </a:txBody>
                  <a:tcPr marL="77724" marR="77724" marT="51816" marB="51816" anchor="ctr"/>
                </a:tc>
                <a:tc>
                  <a:txBody>
                    <a:bodyPr/>
                    <a:lstStyle/>
                    <a:p>
                      <a:pPr algn="ctr"/>
                      <a:r>
                        <a:rPr lang="en-US" sz="1400" b="1" dirty="0" smtClean="0">
                          <a:latin typeface="+mj-lt"/>
                        </a:rPr>
                        <a:t>Average spending per hip replacement episode for each type of hospital </a:t>
                      </a:r>
                      <a:endParaRPr lang="en-US" sz="1400" b="1" dirty="0">
                        <a:latin typeface="+mj-lt"/>
                      </a:endParaRPr>
                    </a:p>
                  </a:txBody>
                  <a:tcPr marL="77724" marR="77724" marT="51816" marB="51816" anchor="ctr"/>
                </a:tc>
                <a:tc>
                  <a:txBody>
                    <a:bodyPr/>
                    <a:lstStyle/>
                    <a:p>
                      <a:pPr algn="ctr" fontAlgn="b"/>
                      <a:r>
                        <a:rPr lang="en-US" sz="1400" b="1" i="0" u="none" strike="noStrike" dirty="0">
                          <a:solidFill>
                            <a:srgbClr val="000000"/>
                          </a:solidFill>
                          <a:effectLst/>
                          <a:latin typeface="+mj-lt"/>
                        </a:rPr>
                        <a:t>Percent difference compared to </a:t>
                      </a:r>
                      <a:endParaRPr lang="en-US" sz="1400" b="1" i="0" u="none" strike="noStrike" dirty="0" smtClean="0">
                        <a:solidFill>
                          <a:srgbClr val="000000"/>
                        </a:solidFill>
                        <a:effectLst/>
                        <a:latin typeface="+mj-lt"/>
                      </a:endParaRPr>
                    </a:p>
                    <a:p>
                      <a:pPr algn="ctr" fontAlgn="b"/>
                      <a:r>
                        <a:rPr lang="en-US" sz="1400" b="1" i="0" u="none" strike="noStrike" dirty="0" smtClean="0">
                          <a:solidFill>
                            <a:srgbClr val="000000"/>
                          </a:solidFill>
                          <a:effectLst/>
                          <a:latin typeface="+mj-lt"/>
                        </a:rPr>
                        <a:t>NE </a:t>
                      </a:r>
                      <a:r>
                        <a:rPr lang="en-US" sz="1400" b="1" i="0" u="none" strike="noStrike" dirty="0">
                          <a:solidFill>
                            <a:srgbClr val="000000"/>
                          </a:solidFill>
                          <a:effectLst/>
                          <a:latin typeface="+mj-lt"/>
                        </a:rPr>
                        <a:t>Baptist</a:t>
                      </a:r>
                    </a:p>
                  </a:txBody>
                  <a:tcPr marL="8096" marR="8096" marT="10795" marB="0" anchor="ctr"/>
                </a:tc>
                <a:tc>
                  <a:txBody>
                    <a:bodyPr/>
                    <a:lstStyle/>
                    <a:p>
                      <a:pPr algn="ctr" fontAlgn="b"/>
                      <a:endParaRPr lang="en-US" sz="1400" b="1" i="0" u="none" strike="noStrike" dirty="0">
                        <a:solidFill>
                          <a:srgbClr val="000000"/>
                        </a:solidFill>
                        <a:effectLst/>
                        <a:latin typeface="+mj-lt"/>
                      </a:endParaRPr>
                    </a:p>
                  </a:txBody>
                  <a:tcPr marL="8096" marR="8096" marT="10795" marB="0" anchor="ctr"/>
                </a:tc>
              </a:tr>
              <a:tr h="305326">
                <a:tc>
                  <a:txBody>
                    <a:bodyPr/>
                    <a:lstStyle/>
                    <a:p>
                      <a:pPr algn="ctr"/>
                      <a:endParaRPr lang="en-US" sz="1400" dirty="0">
                        <a:latin typeface="+mj-lt"/>
                      </a:endParaRPr>
                    </a:p>
                  </a:txBody>
                  <a:tcPr marL="77724" marR="77724" marT="51816" marB="51816" anchor="ctr">
                    <a:lnB w="6350" cap="flat" cmpd="sng" algn="ctr">
                      <a:solidFill>
                        <a:schemeClr val="bg1">
                          <a:lumMod val="50000"/>
                        </a:schemeClr>
                      </a:solidFill>
                      <a:prstDash val="solid"/>
                      <a:round/>
                      <a:headEnd type="none" w="med" len="med"/>
                      <a:tailEnd type="none" w="med" len="med"/>
                    </a:lnB>
                  </a:tcPr>
                </a:tc>
                <a:tc>
                  <a:txBody>
                    <a:bodyPr/>
                    <a:lstStyle/>
                    <a:p>
                      <a:pPr algn="ctr"/>
                      <a:r>
                        <a:rPr lang="en-US" sz="1100" i="1" dirty="0" smtClean="0">
                          <a:latin typeface="+mj-lt"/>
                        </a:rPr>
                        <a:t>(Average includes</a:t>
                      </a:r>
                      <a:r>
                        <a:rPr lang="en-US" sz="1100" i="1" baseline="0" dirty="0" smtClean="0">
                          <a:latin typeface="+mj-lt"/>
                        </a:rPr>
                        <a:t> all hospitals studied)</a:t>
                      </a:r>
                      <a:endParaRPr lang="en-US" sz="1100" i="1" dirty="0">
                        <a:latin typeface="+mj-lt"/>
                      </a:endParaRPr>
                    </a:p>
                  </a:txBody>
                  <a:tcPr marL="77724" marR="77724" marT="0" marB="0" anchor="ctr">
                    <a:lnB w="6350" cap="flat" cmpd="sng" algn="ctr">
                      <a:solidFill>
                        <a:schemeClr val="bg1">
                          <a:lumMod val="50000"/>
                        </a:schemeClr>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j-lt"/>
                      </a:endParaRPr>
                    </a:p>
                  </a:txBody>
                  <a:tcPr marL="8096" marR="8096" marT="0" marB="0" anchor="ctr">
                    <a:lnB w="6350" cap="flat" cmpd="sng" algn="ctr">
                      <a:solidFill>
                        <a:schemeClr val="bg1">
                          <a:lumMod val="50000"/>
                        </a:schemeClr>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j-lt"/>
                      </a:endParaRPr>
                    </a:p>
                  </a:txBody>
                  <a:tcPr marL="8096" marR="8096" marT="0" marB="0" anchor="ctr">
                    <a:lnB w="6350" cap="flat" cmpd="sng" algn="ctr">
                      <a:solidFill>
                        <a:schemeClr val="bg1">
                          <a:lumMod val="50000"/>
                        </a:schemeClr>
                      </a:solidFill>
                      <a:prstDash val="solid"/>
                      <a:round/>
                      <a:headEnd type="none" w="med" len="med"/>
                      <a:tailEnd type="none" w="med" len="med"/>
                    </a:lnB>
                  </a:tcPr>
                </a:tc>
              </a:tr>
              <a:tr h="305326">
                <a:tc>
                  <a:txBody>
                    <a:bodyPr/>
                    <a:lstStyle/>
                    <a:p>
                      <a:pPr algn="ctr"/>
                      <a:endParaRPr lang="en-US" sz="1400" dirty="0">
                        <a:latin typeface="+mj-lt"/>
                      </a:endParaRPr>
                    </a:p>
                  </a:txBody>
                  <a:tcPr marL="77724" marR="77724" marT="51816" marB="51816" anchor="ct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0" i="0" u="none" strike="noStrike" dirty="0">
                          <a:solidFill>
                            <a:srgbClr val="000000"/>
                          </a:solidFill>
                          <a:effectLst/>
                          <a:latin typeface="+mj-lt"/>
                        </a:rPr>
                        <a:t>$</a:t>
                      </a:r>
                      <a:r>
                        <a:rPr lang="en-US" sz="1600" b="0" i="0" u="none" strike="noStrike" dirty="0" smtClean="0">
                          <a:solidFill>
                            <a:srgbClr val="000000"/>
                          </a:solidFill>
                          <a:effectLst/>
                          <a:latin typeface="+mj-lt"/>
                        </a:rPr>
                        <a:t>30.6</a:t>
                      </a:r>
                      <a:r>
                        <a:rPr lang="en-US" sz="1600" b="0" i="0" u="none" strike="noStrike" baseline="0" dirty="0" smtClean="0">
                          <a:solidFill>
                            <a:srgbClr val="000000"/>
                          </a:solidFill>
                          <a:effectLst/>
                          <a:latin typeface="+mj-lt"/>
                        </a:rPr>
                        <a:t>K</a:t>
                      </a:r>
                      <a:endParaRPr lang="en-US" sz="1600" b="0" i="0" u="none" strike="noStrike" dirty="0">
                        <a:solidFill>
                          <a:srgbClr val="000000"/>
                        </a:solidFill>
                        <a:effectLst/>
                        <a:latin typeface="+mj-lt"/>
                      </a:endParaRPr>
                    </a:p>
                  </a:txBody>
                  <a:tcPr marL="9525" marR="9525" marT="9525" marB="0" anchor="ct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1" i="0" u="none" strike="noStrike" dirty="0" smtClean="0">
                          <a:solidFill>
                            <a:srgbClr val="000000"/>
                          </a:solidFill>
                          <a:effectLst/>
                          <a:latin typeface="+mj-lt"/>
                        </a:rPr>
                        <a:t>-</a:t>
                      </a:r>
                      <a:endParaRPr lang="en-US" sz="1600" b="1" i="0" u="none" strike="noStrike" dirty="0">
                        <a:solidFill>
                          <a:srgbClr val="000000"/>
                        </a:solidFill>
                        <a:effectLst/>
                        <a:latin typeface="+mj-lt"/>
                      </a:endParaRPr>
                    </a:p>
                  </a:txBody>
                  <a:tcPr marL="8096" marR="8096" marT="10795" marB="0" anchor="ct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endParaRPr lang="en-US" sz="1400" b="1" i="0" u="none" strike="noStrike" dirty="0">
                        <a:solidFill>
                          <a:srgbClr val="000000"/>
                        </a:solidFill>
                        <a:effectLst/>
                        <a:latin typeface="+mj-lt"/>
                      </a:endParaRPr>
                    </a:p>
                  </a:txBody>
                  <a:tcPr marL="8096" marR="8096" marT="10795" marB="0" anchor="ct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r>
              <a:tr h="305326">
                <a:tc>
                  <a:txBody>
                    <a:bodyPr/>
                    <a:lstStyle/>
                    <a:p>
                      <a:pPr algn="ctr"/>
                      <a:endParaRPr lang="en-US" sz="1400" dirty="0">
                        <a:latin typeface="+mj-lt"/>
                      </a:endParaRPr>
                    </a:p>
                  </a:txBody>
                  <a:tcPr marL="77724" marR="77724" marT="51816" marB="51816"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0" i="0" u="none" strike="noStrike" dirty="0">
                          <a:solidFill>
                            <a:srgbClr val="000000"/>
                          </a:solidFill>
                          <a:effectLst/>
                          <a:latin typeface="+mj-lt"/>
                        </a:rPr>
                        <a:t>$</a:t>
                      </a:r>
                      <a:r>
                        <a:rPr lang="en-US" sz="1600" b="0" i="0" u="none" strike="noStrike" dirty="0" smtClean="0">
                          <a:solidFill>
                            <a:srgbClr val="000000"/>
                          </a:solidFill>
                          <a:effectLst/>
                          <a:latin typeface="+mj-lt"/>
                        </a:rPr>
                        <a:t>37.7</a:t>
                      </a:r>
                      <a:r>
                        <a:rPr lang="en-US" sz="1600" b="0" i="0" u="none" strike="noStrike" baseline="0" dirty="0" smtClean="0">
                          <a:solidFill>
                            <a:srgbClr val="000000"/>
                          </a:solidFill>
                          <a:effectLst/>
                          <a:latin typeface="+mj-lt"/>
                        </a:rPr>
                        <a:t>K</a:t>
                      </a:r>
                      <a:endParaRPr lang="en-US" sz="1600" b="0" i="0" u="none" strike="noStrike" dirty="0">
                        <a:solidFill>
                          <a:srgbClr val="000000"/>
                        </a:solidFill>
                        <a:effectLst/>
                        <a:latin typeface="+mj-lt"/>
                      </a:endParaRPr>
                    </a:p>
                  </a:txBody>
                  <a:tcPr marL="9525" marR="9525" marT="952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1" i="0" u="none" strike="noStrike" dirty="0" smtClean="0">
                          <a:solidFill>
                            <a:srgbClr val="000000"/>
                          </a:solidFill>
                          <a:effectLst/>
                          <a:latin typeface="+mj-lt"/>
                        </a:rPr>
                        <a:t>+23</a:t>
                      </a:r>
                      <a:r>
                        <a:rPr lang="en-US" sz="1600" b="1" i="0" u="none" strike="noStrike" dirty="0">
                          <a:solidFill>
                            <a:srgbClr val="000000"/>
                          </a:solidFill>
                          <a:effectLst/>
                          <a:latin typeface="+mj-lt"/>
                        </a:rPr>
                        <a:t>%</a:t>
                      </a:r>
                    </a:p>
                  </a:txBody>
                  <a:tcPr marL="8096" marR="8096" marT="1079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endParaRPr lang="en-US" sz="1400" b="1" i="0" u="none" strike="noStrike" dirty="0">
                        <a:solidFill>
                          <a:srgbClr val="000000"/>
                        </a:solidFill>
                        <a:effectLst/>
                        <a:latin typeface="+mj-lt"/>
                      </a:endParaRPr>
                    </a:p>
                  </a:txBody>
                  <a:tcPr marL="8096" marR="8096" marT="1079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r>
              <a:tr h="305326">
                <a:tc>
                  <a:txBody>
                    <a:bodyPr/>
                    <a:lstStyle/>
                    <a:p>
                      <a:pPr algn="ctr"/>
                      <a:endParaRPr lang="en-US" sz="1400" dirty="0">
                        <a:latin typeface="+mj-lt"/>
                      </a:endParaRPr>
                    </a:p>
                  </a:txBody>
                  <a:tcPr marL="77724" marR="77724" marT="51816" marB="51816"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0" i="0" u="none" strike="noStrike" dirty="0">
                          <a:solidFill>
                            <a:srgbClr val="000000"/>
                          </a:solidFill>
                          <a:effectLst/>
                          <a:latin typeface="+mj-lt"/>
                        </a:rPr>
                        <a:t>$</a:t>
                      </a:r>
                      <a:r>
                        <a:rPr lang="en-US" sz="1600" b="0" i="0" u="none" strike="noStrike" dirty="0" smtClean="0">
                          <a:solidFill>
                            <a:srgbClr val="000000"/>
                          </a:solidFill>
                          <a:effectLst/>
                          <a:latin typeface="+mj-lt"/>
                        </a:rPr>
                        <a:t>32.8K</a:t>
                      </a:r>
                      <a:endParaRPr lang="en-US" sz="1600" b="0" i="0" u="none" strike="noStrike" dirty="0">
                        <a:solidFill>
                          <a:srgbClr val="000000"/>
                        </a:solidFill>
                        <a:effectLst/>
                        <a:latin typeface="+mj-lt"/>
                      </a:endParaRPr>
                    </a:p>
                  </a:txBody>
                  <a:tcPr marL="9525" marR="9525" marT="952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1" i="0" u="none" strike="noStrike" dirty="0" smtClean="0">
                          <a:solidFill>
                            <a:srgbClr val="000000"/>
                          </a:solidFill>
                          <a:effectLst/>
                          <a:latin typeface="+mj-lt"/>
                        </a:rPr>
                        <a:t>+7</a:t>
                      </a:r>
                      <a:r>
                        <a:rPr lang="en-US" sz="1600" b="1" i="0" u="none" strike="noStrike" dirty="0">
                          <a:solidFill>
                            <a:srgbClr val="000000"/>
                          </a:solidFill>
                          <a:effectLst/>
                          <a:latin typeface="+mj-lt"/>
                        </a:rPr>
                        <a:t>%</a:t>
                      </a:r>
                    </a:p>
                  </a:txBody>
                  <a:tcPr marL="8096" marR="8096" marT="1079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endParaRPr lang="en-US" sz="1400" b="1" i="0" u="none" strike="noStrike" dirty="0">
                        <a:solidFill>
                          <a:srgbClr val="000000"/>
                        </a:solidFill>
                        <a:effectLst/>
                        <a:latin typeface="+mj-lt"/>
                      </a:endParaRPr>
                    </a:p>
                  </a:txBody>
                  <a:tcPr marL="8096" marR="8096" marT="10795" marB="0" anchor="ctr">
                    <a:lnT w="3175" cap="flat" cmpd="sng" algn="ctr">
                      <a:solidFill>
                        <a:schemeClr val="bg1">
                          <a:lumMod val="75000"/>
                        </a:schemeClr>
                      </a:solidFill>
                      <a:prstDash val="sysDot"/>
                      <a:round/>
                      <a:headEnd type="none" w="med" len="med"/>
                      <a:tailEnd type="none" w="med" len="med"/>
                    </a:lnT>
                    <a:lnB w="3175" cap="flat" cmpd="sng" algn="ctr">
                      <a:noFill/>
                      <a:prstDash val="sysDot"/>
                      <a:round/>
                      <a:headEnd type="none" w="med" len="med"/>
                      <a:tailEnd type="none" w="med" len="med"/>
                    </a:lnB>
                  </a:tcPr>
                </a:tc>
              </a:tr>
              <a:tr h="305326">
                <a:tc>
                  <a:txBody>
                    <a:bodyPr/>
                    <a:lstStyle/>
                    <a:p>
                      <a:pPr algn="ctr"/>
                      <a:endParaRPr lang="en-US" sz="1400" dirty="0">
                        <a:latin typeface="+mj-lt"/>
                      </a:endParaRPr>
                    </a:p>
                  </a:txBody>
                  <a:tcPr marL="77724" marR="77724" marT="51816" marB="51816" anchor="ctr">
                    <a:lnT w="3175" cap="flat" cmpd="sng" algn="ctr">
                      <a:solidFill>
                        <a:schemeClr val="bg1">
                          <a:lumMod val="75000"/>
                        </a:schemeClr>
                      </a:solidFill>
                      <a:prstDash val="sysDot"/>
                      <a:round/>
                      <a:headEnd type="none" w="med" len="med"/>
                      <a:tailEnd type="none" w="med" len="med"/>
                    </a:lnT>
                  </a:tcPr>
                </a:tc>
                <a:tc>
                  <a:txBody>
                    <a:bodyPr/>
                    <a:lstStyle/>
                    <a:p>
                      <a:pPr algn="ctr" fontAlgn="b"/>
                      <a:r>
                        <a:rPr lang="en-US" sz="1600" b="0" i="0" u="none" strike="noStrike" dirty="0">
                          <a:solidFill>
                            <a:srgbClr val="000000"/>
                          </a:solidFill>
                          <a:effectLst/>
                          <a:latin typeface="+mj-lt"/>
                        </a:rPr>
                        <a:t>$</a:t>
                      </a:r>
                      <a:r>
                        <a:rPr lang="en-US" sz="1600" b="0" i="0" u="none" strike="noStrike" dirty="0" smtClean="0">
                          <a:solidFill>
                            <a:srgbClr val="000000"/>
                          </a:solidFill>
                          <a:effectLst/>
                          <a:latin typeface="+mj-lt"/>
                        </a:rPr>
                        <a:t>29.5K</a:t>
                      </a:r>
                      <a:endParaRPr lang="en-US" sz="1600" b="0" i="0" u="none" strike="noStrike" dirty="0">
                        <a:solidFill>
                          <a:srgbClr val="000000"/>
                        </a:solidFill>
                        <a:effectLst/>
                        <a:latin typeface="+mj-lt"/>
                      </a:endParaRPr>
                    </a:p>
                  </a:txBody>
                  <a:tcPr marL="9525" marR="9525" marT="9525" marB="0" anchor="ctr">
                    <a:lnT w="3175" cap="flat" cmpd="sng" algn="ctr">
                      <a:solidFill>
                        <a:schemeClr val="bg1">
                          <a:lumMod val="75000"/>
                        </a:schemeClr>
                      </a:solidFill>
                      <a:prstDash val="sysDot"/>
                      <a:round/>
                      <a:headEnd type="none" w="med" len="med"/>
                      <a:tailEnd type="none" w="med" len="med"/>
                    </a:lnT>
                  </a:tcPr>
                </a:tc>
                <a:tc>
                  <a:txBody>
                    <a:bodyPr/>
                    <a:lstStyle/>
                    <a:p>
                      <a:pPr algn="ctr" fontAlgn="b"/>
                      <a:r>
                        <a:rPr lang="en-US" sz="1600" b="1" i="0" u="none" strike="noStrike" dirty="0">
                          <a:solidFill>
                            <a:srgbClr val="000000"/>
                          </a:solidFill>
                          <a:effectLst/>
                          <a:latin typeface="+mj-lt"/>
                        </a:rPr>
                        <a:t>-4%</a:t>
                      </a:r>
                    </a:p>
                  </a:txBody>
                  <a:tcPr marL="8096" marR="8096" marT="10795" marB="0" anchor="ctr">
                    <a:lnT w="3175" cap="flat" cmpd="sng" algn="ctr">
                      <a:solidFill>
                        <a:schemeClr val="bg1">
                          <a:lumMod val="75000"/>
                        </a:schemeClr>
                      </a:solidFill>
                      <a:prstDash val="sysDot"/>
                      <a:round/>
                      <a:headEnd type="none" w="med" len="med"/>
                      <a:tailEnd type="none" w="med" len="med"/>
                    </a:lnT>
                  </a:tcPr>
                </a:tc>
                <a:tc>
                  <a:txBody>
                    <a:bodyPr/>
                    <a:lstStyle/>
                    <a:p>
                      <a:pPr algn="ctr" fontAlgn="b"/>
                      <a:endParaRPr lang="en-US" sz="1400" b="1" i="0" u="none" strike="noStrike" dirty="0">
                        <a:solidFill>
                          <a:srgbClr val="000000"/>
                        </a:solidFill>
                        <a:effectLst/>
                        <a:latin typeface="+mj-lt"/>
                      </a:endParaRPr>
                    </a:p>
                  </a:txBody>
                  <a:tcPr marL="8096" marR="8096" marT="10795" marB="0" anchor="ctr">
                    <a:lnT w="3175" cap="flat" cmpd="sng" algn="ctr">
                      <a:noFill/>
                      <a:prstDash val="sysDot"/>
                      <a:round/>
                      <a:headEnd type="none" w="med" len="med"/>
                      <a:tailEnd type="none" w="med" len="med"/>
                    </a:lnT>
                  </a:tcPr>
                </a:tc>
              </a:tr>
            </a:tbl>
          </a:graphicData>
        </a:graphic>
      </p:graphicFrame>
      <p:graphicFrame>
        <p:nvGraphicFramePr>
          <p:cNvPr id="33" name="Object 32"/>
          <p:cNvGraphicFramePr>
            <a:graphicFrameLocks/>
          </p:cNvGraphicFramePr>
          <p:nvPr>
            <p:custDataLst>
              <p:tags r:id="rId4"/>
            </p:custDataLst>
            <p:extLst>
              <p:ext uri="{D42A27DB-BD31-4B8C-83A1-F6EECF244321}">
                <p14:modId xmlns:p14="http://schemas.microsoft.com/office/powerpoint/2010/main" val="478699422"/>
              </p:ext>
            </p:extLst>
          </p:nvPr>
        </p:nvGraphicFramePr>
        <p:xfrm>
          <a:off x="1676400" y="3962400"/>
          <a:ext cx="6562610" cy="1628843"/>
        </p:xfrm>
        <a:graphic>
          <a:graphicData uri="http://schemas.openxmlformats.org/presentationml/2006/ole">
            <mc:AlternateContent xmlns:mc="http://schemas.openxmlformats.org/markup-compatibility/2006">
              <mc:Choice xmlns:v="urn:schemas-microsoft-com:vml" Requires="v">
                <p:oleObj spid="_x0000_s168141" name="Chart" r:id="rId24" imgW="6562610" imgH="1628843" progId="MSGraph.Chart.8">
                  <p:embed followColorScheme="full"/>
                </p:oleObj>
              </mc:Choice>
              <mc:Fallback>
                <p:oleObj name="Chart" r:id="rId24" imgW="6562610" imgH="1628843" progId="MSGraph.Chart.8">
                  <p:embed followColorScheme="full"/>
                  <p:pic>
                    <p:nvPicPr>
                      <p:cNvPr id="0" name=""/>
                      <p:cNvPicPr/>
                      <p:nvPr/>
                    </p:nvPicPr>
                    <p:blipFill>
                      <a:blip r:embed="rId25"/>
                      <a:stretch>
                        <a:fillRect/>
                      </a:stretch>
                    </p:blipFill>
                    <p:spPr>
                      <a:xfrm>
                        <a:off x="1676400" y="3962400"/>
                        <a:ext cx="6562610" cy="1628843"/>
                      </a:xfrm>
                      <a:prstGeom prst="rect">
                        <a:avLst/>
                      </a:prstGeom>
                    </p:spPr>
                  </p:pic>
                </p:oleObj>
              </mc:Fallback>
            </mc:AlternateContent>
          </a:graphicData>
        </a:graphic>
      </p:graphicFrame>
      <p:sp>
        <p:nvSpPr>
          <p:cNvPr id="45" name="Text Placeholder 225"/>
          <p:cNvSpPr>
            <a:spLocks noGrp="1"/>
          </p:cNvSpPr>
          <p:nvPr>
            <p:custDataLst>
              <p:tags r:id="rId5"/>
            </p:custDataLst>
          </p:nvPr>
        </p:nvSpPr>
        <p:spPr bwMode="gray">
          <a:xfrm>
            <a:off x="1363663" y="4833938"/>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507D7308-0158-4032-95AA-FCA2B27A3EFC}" type="datetime'''''''''''''$''''''''''''''''20''''''''''''''K'''''">
              <a:rPr lang="en-US" sz="1200">
                <a:cs typeface="Arial"/>
              </a:rPr>
              <a:pPr/>
              <a:t>$20K</a:t>
            </a:fld>
            <a:endParaRPr lang="en-US" sz="1200" dirty="0">
              <a:latin typeface="Arial"/>
              <a:cs typeface="Arial"/>
              <a:sym typeface="Arial"/>
            </a:endParaRPr>
          </a:p>
        </p:txBody>
      </p:sp>
      <p:sp>
        <p:nvSpPr>
          <p:cNvPr id="48" name="Text Placeholder 221"/>
          <p:cNvSpPr>
            <a:spLocks noGrp="1"/>
          </p:cNvSpPr>
          <p:nvPr>
            <p:custDataLst>
              <p:tags r:id="rId6"/>
            </p:custDataLst>
          </p:nvPr>
        </p:nvSpPr>
        <p:spPr bwMode="gray">
          <a:xfrm>
            <a:off x="1447800" y="5386388"/>
            <a:ext cx="2698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EFE8B99B-EEEF-46E2-9836-458B66A0C6C8}" type="datetime'$''''''''''''''''''''''''0''''''''''''K'''">
              <a:rPr lang="en-US" sz="1200">
                <a:cs typeface="Arial"/>
              </a:rPr>
              <a:pPr/>
              <a:t>$0K</a:t>
            </a:fld>
            <a:endParaRPr lang="en-US" sz="1200" dirty="0">
              <a:latin typeface="Arial"/>
              <a:cs typeface="Arial"/>
              <a:sym typeface="Arial"/>
            </a:endParaRPr>
          </a:p>
        </p:txBody>
      </p:sp>
      <p:sp>
        <p:nvSpPr>
          <p:cNvPr id="40" name="Text Placeholder 229"/>
          <p:cNvSpPr>
            <a:spLocks noGrp="1"/>
          </p:cNvSpPr>
          <p:nvPr>
            <p:custDataLst>
              <p:tags r:id="rId7"/>
            </p:custDataLst>
          </p:nvPr>
        </p:nvSpPr>
        <p:spPr bwMode="gray">
          <a:xfrm>
            <a:off x="1363663" y="4281488"/>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5E855D05-C781-4F42-97BA-2CAC31C3BDF9}" type="datetime'''''''''''$4''''''''0''''''''''''''''''''K'''''">
              <a:rPr lang="en-US" sz="1200">
                <a:cs typeface="Arial"/>
              </a:rPr>
              <a:pPr/>
              <a:t>$40K</a:t>
            </a:fld>
            <a:endParaRPr lang="en-US" sz="1200" dirty="0">
              <a:latin typeface="Arial"/>
              <a:cs typeface="Arial"/>
              <a:sym typeface="Arial"/>
            </a:endParaRPr>
          </a:p>
        </p:txBody>
      </p:sp>
      <p:sp>
        <p:nvSpPr>
          <p:cNvPr id="84" name="Text Placeholder 46"/>
          <p:cNvSpPr>
            <a:spLocks noGrp="1"/>
          </p:cNvSpPr>
          <p:nvPr>
            <p:custDataLst>
              <p:tags r:id="rId8"/>
            </p:custDataLst>
          </p:nvPr>
        </p:nvSpPr>
        <p:spPr bwMode="gray">
          <a:xfrm>
            <a:off x="1363663" y="45577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F3562623-A784-4899-8876-42D088C718CA}" type="datetime'''''''$''''3''''''''''''''''''''''''''''''0''K'">
              <a:rPr lang="en-US" sz="1200">
                <a:cs typeface="Arial"/>
              </a:rPr>
              <a:pPr/>
              <a:t>$30K</a:t>
            </a:fld>
            <a:endParaRPr lang="en-US" sz="1200" dirty="0">
              <a:latin typeface="Arial"/>
              <a:cs typeface="Arial"/>
              <a:sym typeface="Arial"/>
            </a:endParaRPr>
          </a:p>
        </p:txBody>
      </p:sp>
      <p:sp>
        <p:nvSpPr>
          <p:cNvPr id="83" name="Text Placeholder 45"/>
          <p:cNvSpPr>
            <a:spLocks noGrp="1"/>
          </p:cNvSpPr>
          <p:nvPr>
            <p:custDataLst>
              <p:tags r:id="rId9"/>
            </p:custDataLst>
          </p:nvPr>
        </p:nvSpPr>
        <p:spPr bwMode="gray">
          <a:xfrm>
            <a:off x="1363663" y="511016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49D0E36F-F0F2-44F5-A3B5-87FAFFDC9C10}" type="datetime'''''''''''''''''''''''''''''''''$''''''1''0''''''K'''''">
              <a:rPr lang="en-US" sz="1200">
                <a:cs typeface="Arial"/>
              </a:rPr>
              <a:pPr/>
              <a:t>$10K</a:t>
            </a:fld>
            <a:endParaRPr lang="en-US" sz="1200" dirty="0">
              <a:latin typeface="Arial"/>
              <a:cs typeface="Arial"/>
              <a:sym typeface="Arial"/>
            </a:endParaRPr>
          </a:p>
        </p:txBody>
      </p:sp>
      <p:sp>
        <p:nvSpPr>
          <p:cNvPr id="85" name="Text Placeholder 47"/>
          <p:cNvSpPr>
            <a:spLocks noGrp="1"/>
          </p:cNvSpPr>
          <p:nvPr>
            <p:custDataLst>
              <p:tags r:id="rId10"/>
            </p:custDataLst>
          </p:nvPr>
        </p:nvSpPr>
        <p:spPr bwMode="gray">
          <a:xfrm>
            <a:off x="1363663" y="400526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D8D7F4D4-2058-412C-9AF0-F156041CC050}" type="datetime'''''''''''''''''''''''''''$''''''5''''''''''''0''''K'''''''">
              <a:rPr lang="en-US" sz="1200">
                <a:cs typeface="Arial"/>
              </a:rPr>
              <a:pPr/>
              <a:t>$50K</a:t>
            </a:fld>
            <a:endParaRPr lang="en-US" sz="1200" dirty="0">
              <a:latin typeface="Arial"/>
              <a:cs typeface="Arial"/>
              <a:sym typeface="Arial"/>
            </a:endParaRPr>
          </a:p>
        </p:txBody>
      </p:sp>
      <p:sp>
        <p:nvSpPr>
          <p:cNvPr id="55" name="Text Placeholder 40"/>
          <p:cNvSpPr>
            <a:spLocks noGrp="1"/>
          </p:cNvSpPr>
          <p:nvPr>
            <p:custDataLst>
              <p:tags r:id="rId11"/>
            </p:custDataLst>
          </p:nvPr>
        </p:nvSpPr>
        <p:spPr bwMode="auto">
          <a:xfrm>
            <a:off x="3952875" y="5603875"/>
            <a:ext cx="485775"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33EF0933-78CC-4BA0-AADE-AB8C15F238D7}" type="datetime'N''''''''''''E'''''' B''''a''''p''''t''''''''''''i''st'">
              <a:rPr lang="en-US" sz="1100" b="1">
                <a:latin typeface="Arial"/>
                <a:cs typeface="Arial"/>
                <a:sym typeface="Arial"/>
              </a:rPr>
              <a:pPr algn="ctr"/>
              <a:t>NE Baptist</a:t>
            </a:fld>
            <a:endParaRPr lang="en-US" sz="1000" b="1" dirty="0">
              <a:latin typeface="Arial"/>
              <a:cs typeface="Arial"/>
              <a:sym typeface="Arial"/>
            </a:endParaRPr>
          </a:p>
        </p:txBody>
      </p:sp>
      <p:sp>
        <p:nvSpPr>
          <p:cNvPr id="74" name="Rectangle 73"/>
          <p:cNvSpPr/>
          <p:nvPr>
            <p:custDataLst>
              <p:tags r:id="rId12"/>
            </p:custDataLst>
          </p:nvPr>
        </p:nvSpPr>
        <p:spPr bwMode="auto">
          <a:xfrm>
            <a:off x="1627188" y="3132138"/>
            <a:ext cx="285750" cy="214313"/>
          </a:xfrm>
          <a:prstGeom prst="rect">
            <a:avLst/>
          </a:prstGeom>
          <a:solidFill>
            <a:srgbClr val="AA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75" name="Rectangle 74"/>
          <p:cNvSpPr/>
          <p:nvPr>
            <p:custDataLst>
              <p:tags r:id="rId13"/>
            </p:custDataLst>
          </p:nvPr>
        </p:nvSpPr>
        <p:spPr bwMode="auto">
          <a:xfrm>
            <a:off x="1627188" y="2836863"/>
            <a:ext cx="285750" cy="214313"/>
          </a:xfrm>
          <a:prstGeom prst="rect">
            <a:avLst/>
          </a:prstGeom>
          <a:solidFill>
            <a:srgbClr val="465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73" name="Rectangle 72"/>
          <p:cNvSpPr/>
          <p:nvPr>
            <p:custDataLst>
              <p:tags r:id="rId14"/>
            </p:custDataLst>
          </p:nvPr>
        </p:nvSpPr>
        <p:spPr bwMode="auto">
          <a:xfrm>
            <a:off x="1627188" y="3427413"/>
            <a:ext cx="285750" cy="214313"/>
          </a:xfrm>
          <a:prstGeom prst="rect">
            <a:avLst/>
          </a:prstGeom>
          <a:solidFill>
            <a:srgbClr val="D2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76" name="Rectangle 75"/>
          <p:cNvSpPr/>
          <p:nvPr>
            <p:custDataLst>
              <p:tags r:id="rId15"/>
            </p:custDataLst>
          </p:nvPr>
        </p:nvSpPr>
        <p:spPr bwMode="auto">
          <a:xfrm>
            <a:off x="1627188" y="2541588"/>
            <a:ext cx="285750" cy="214313"/>
          </a:xfrm>
          <a:prstGeom prst="rect">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78" name="Text Placeholder 239"/>
          <p:cNvSpPr>
            <a:spLocks noGrp="1"/>
          </p:cNvSpPr>
          <p:nvPr>
            <p:custDataLst>
              <p:tags r:id="rId16"/>
            </p:custDataLst>
          </p:nvPr>
        </p:nvSpPr>
        <p:spPr bwMode="auto">
          <a:xfrm>
            <a:off x="1963738" y="2535238"/>
            <a:ext cx="9588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BE7C6B3D-AD2C-42A9-BF9C-0343EB48ED7A}" type="datetime'NE'''''''''''''''''''' ''''''''B''a''p''t''i''st'''">
              <a:rPr lang="en-US" sz="1600">
                <a:latin typeface="Arial"/>
                <a:cs typeface="Arial"/>
                <a:sym typeface="Arial"/>
              </a:rPr>
              <a:pPr/>
              <a:t>NE Baptist</a:t>
            </a:fld>
            <a:endParaRPr lang="en-US" sz="1600" dirty="0">
              <a:latin typeface="Arial"/>
              <a:cs typeface="Arial"/>
              <a:sym typeface="Arial"/>
            </a:endParaRPr>
          </a:p>
        </p:txBody>
      </p:sp>
      <p:sp>
        <p:nvSpPr>
          <p:cNvPr id="80" name="Text Placeholder 237"/>
          <p:cNvSpPr>
            <a:spLocks noGrp="1"/>
          </p:cNvSpPr>
          <p:nvPr>
            <p:custDataLst>
              <p:tags r:id="rId17"/>
            </p:custDataLst>
          </p:nvPr>
        </p:nvSpPr>
        <p:spPr bwMode="auto">
          <a:xfrm>
            <a:off x="1963738" y="3421063"/>
            <a:ext cx="1011238"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4093932-6510-4F39-85BF-7E749778C1A1}" type="datetime'Un''''''aff''i''l''''''ia''''''''''''''t''''''''e''''''''d'''">
              <a:rPr lang="en-US" sz="1600">
                <a:latin typeface="Arial"/>
                <a:cs typeface="Arial"/>
                <a:sym typeface="Arial"/>
              </a:rPr>
              <a:pPr/>
              <a:t>Unaffiliated</a:t>
            </a:fld>
            <a:endParaRPr lang="en-US" sz="1600" dirty="0">
              <a:latin typeface="Arial"/>
              <a:cs typeface="Arial"/>
              <a:sym typeface="Arial"/>
            </a:endParaRPr>
          </a:p>
        </p:txBody>
      </p:sp>
      <p:sp>
        <p:nvSpPr>
          <p:cNvPr id="77" name="Text Placeholder 238"/>
          <p:cNvSpPr>
            <a:spLocks noGrp="1"/>
          </p:cNvSpPr>
          <p:nvPr>
            <p:custDataLst>
              <p:tags r:id="rId18"/>
            </p:custDataLst>
          </p:nvPr>
        </p:nvSpPr>
        <p:spPr bwMode="auto">
          <a:xfrm>
            <a:off x="1963738" y="2830513"/>
            <a:ext cx="4508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ABEC6636-094C-41EE-8401-1694F603589E}" type="datetime'''''''''''A''''''''M''''''''''C'''''''''''''''''''''''''''''''">
              <a:rPr lang="en-US" sz="1600">
                <a:latin typeface="Arial"/>
                <a:cs typeface="Arial"/>
                <a:sym typeface="Arial"/>
              </a:rPr>
              <a:pPr/>
              <a:t>AMC</a:t>
            </a:fld>
            <a:endParaRPr lang="en-US" sz="1600" dirty="0">
              <a:latin typeface="Arial"/>
              <a:cs typeface="Arial"/>
              <a:sym typeface="Arial"/>
            </a:endParaRPr>
          </a:p>
        </p:txBody>
      </p:sp>
      <p:sp>
        <p:nvSpPr>
          <p:cNvPr id="79" name="Text Placeholder 240"/>
          <p:cNvSpPr>
            <a:spLocks noGrp="1"/>
          </p:cNvSpPr>
          <p:nvPr>
            <p:custDataLst>
              <p:tags r:id="rId19"/>
            </p:custDataLst>
          </p:nvPr>
        </p:nvSpPr>
        <p:spPr bwMode="auto">
          <a:xfrm>
            <a:off x="1963738" y="3125788"/>
            <a:ext cx="77470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D065D79-8CA0-4E3E-9CB4-30219D798508}" type="datetime'A''''''''ff''i''li''''''''''a''''''''''''''''''''''ted'''">
              <a:rPr lang="en-US" sz="1600">
                <a:latin typeface="Arial"/>
                <a:cs typeface="Arial"/>
                <a:sym typeface="Arial"/>
              </a:rPr>
              <a:pPr/>
              <a:t>Affiliated</a:t>
            </a:fld>
            <a:endParaRPr lang="en-US" sz="1600" dirty="0">
              <a:latin typeface="Arial"/>
              <a:cs typeface="Arial"/>
              <a:sym typeface="Arial"/>
            </a:endParaRPr>
          </a:p>
        </p:txBody>
      </p:sp>
      <p:sp>
        <p:nvSpPr>
          <p:cNvPr id="81" name="TextBox 80"/>
          <p:cNvSpPr txBox="1"/>
          <p:nvPr/>
        </p:nvSpPr>
        <p:spPr>
          <a:xfrm>
            <a:off x="2250600" y="3860884"/>
            <a:ext cx="5034914" cy="253916"/>
          </a:xfrm>
          <a:prstGeom prst="rect">
            <a:avLst/>
          </a:prstGeom>
          <a:noFill/>
        </p:spPr>
        <p:txBody>
          <a:bodyPr wrap="square" rtlCol="0">
            <a:spAutoFit/>
          </a:bodyPr>
          <a:lstStyle/>
          <a:p>
            <a:pPr algn="ctr"/>
            <a:r>
              <a:rPr lang="en-US" sz="1050" i="1" dirty="0" smtClean="0">
                <a:latin typeface="Arial" panose="020B0604020202020204" pitchFamily="34" charset="0"/>
                <a:cs typeface="Arial" panose="020B0604020202020204" pitchFamily="34" charset="0"/>
              </a:rPr>
              <a:t>Only hospitals with more than 15 hip replacement discharges in 2012 shown</a:t>
            </a:r>
          </a:p>
        </p:txBody>
      </p:sp>
    </p:spTree>
    <p:extLst>
      <p:ext uri="{BB962C8B-B14F-4D97-AF65-F5344CB8AC3E}">
        <p14:creationId xmlns:p14="http://schemas.microsoft.com/office/powerpoint/2010/main" val="1143348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custDataLst>
              <p:tags r:id="rId2"/>
            </p:custDataLst>
            <p:extLst>
              <p:ext uri="{D42A27DB-BD31-4B8C-83A1-F6EECF244321}">
                <p14:modId xmlns:p14="http://schemas.microsoft.com/office/powerpoint/2010/main" val="33835639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0054"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67" name="Rectangle 66"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solidFill>
                <a:schemeClr val="tx1"/>
              </a:solidFill>
              <a:latin typeface="Arial"/>
              <a:cs typeface="Arial"/>
              <a:sym typeface="Arial"/>
            </a:endParaRPr>
          </a:p>
        </p:txBody>
      </p:sp>
      <p:sp>
        <p:nvSpPr>
          <p:cNvPr id="2" name="Text Placeholder 1"/>
          <p:cNvSpPr>
            <a:spLocks noGrp="1"/>
          </p:cNvSpPr>
          <p:nvPr>
            <p:ph type="body" sz="quarter" idx="10"/>
          </p:nvPr>
        </p:nvSpPr>
        <p:spPr/>
        <p:txBody>
          <a:bodyPr/>
          <a:lstStyle/>
          <a:p>
            <a:r>
              <a:rPr lang="en-US" dirty="0"/>
              <a:t>*Only hospitals with greater than 15 discharges are displayed as bars; average payment shown in table includes all hospitals studied</a:t>
            </a:r>
          </a:p>
          <a:p>
            <a:r>
              <a:rPr lang="en-US" dirty="0"/>
              <a:t>Note: NE Baptist = New England Baptist; AMC = Academic Medical </a:t>
            </a:r>
            <a:r>
              <a:rPr lang="en-US" dirty="0" smtClean="0"/>
              <a:t>Center (see Appendix A)</a:t>
            </a:r>
            <a:endParaRPr lang="en-US" dirty="0"/>
          </a:p>
          <a:p>
            <a:r>
              <a:rPr lang="en-US" dirty="0" smtClean="0"/>
              <a:t>In this context, affiliated hospital means a non-AMC </a:t>
            </a:r>
            <a:r>
              <a:rPr lang="en-US" dirty="0"/>
              <a:t>hospital that </a:t>
            </a:r>
            <a:r>
              <a:rPr lang="en-US" dirty="0" smtClean="0"/>
              <a:t>has a corporate affiliation with </a:t>
            </a:r>
            <a:r>
              <a:rPr lang="en-US" dirty="0"/>
              <a:t>an AMC; </a:t>
            </a:r>
            <a:r>
              <a:rPr lang="en-US" dirty="0" smtClean="0"/>
              <a:t>unaffiliated hospital means a </a:t>
            </a:r>
            <a:r>
              <a:rPr lang="en-US" dirty="0"/>
              <a:t>non-AMC hospital that </a:t>
            </a:r>
            <a:r>
              <a:rPr lang="en-US" dirty="0" smtClean="0"/>
              <a:t>does not have a corporate affiliation </a:t>
            </a:r>
            <a:r>
              <a:rPr lang="en-US" dirty="0"/>
              <a:t>with an </a:t>
            </a:r>
            <a:r>
              <a:rPr lang="en-US" dirty="0" smtClean="0"/>
              <a:t>AMC. AMCs, teaching, and community hospitals defined by the Center for Health Information and Analysis. See Appendix A and Technical Appendix B3 for more details. </a:t>
            </a:r>
            <a:endParaRPr lang="en-US" dirty="0"/>
          </a:p>
          <a:p>
            <a:r>
              <a:rPr lang="en-US" dirty="0"/>
              <a:t>Source: HPC  analysis of Massachusetts All Payers Claims Database (payers include Blue Cross Blue Shield, Harvard Pilgrim Health Care, and Tufts Health Plan), 2012</a:t>
            </a:r>
          </a:p>
        </p:txBody>
      </p:sp>
      <p:sp>
        <p:nvSpPr>
          <p:cNvPr id="3" name="Title 2"/>
          <p:cNvSpPr>
            <a:spLocks noGrp="1"/>
          </p:cNvSpPr>
          <p:nvPr>
            <p:ph type="ctrTitle"/>
          </p:nvPr>
        </p:nvSpPr>
        <p:spPr/>
        <p:txBody>
          <a:bodyPr/>
          <a:lstStyle/>
          <a:p>
            <a:r>
              <a:rPr lang="en-US" dirty="0"/>
              <a:t>Figure </a:t>
            </a:r>
            <a:r>
              <a:rPr lang="en-US" dirty="0" smtClean="0"/>
              <a:t>3.2: </a:t>
            </a:r>
            <a:r>
              <a:rPr lang="en-US" dirty="0"/>
              <a:t>Average </a:t>
            </a:r>
            <a:r>
              <a:rPr lang="en-US" dirty="0" smtClean="0"/>
              <a:t>spending for knee replacement episodes by type of hospital and by hospital*</a:t>
            </a:r>
            <a:endParaRPr lang="en-US" dirty="0"/>
          </a:p>
        </p:txBody>
      </p:sp>
      <p:sp>
        <p:nvSpPr>
          <p:cNvPr id="9" name="Text Placeholder 8"/>
          <p:cNvSpPr>
            <a:spLocks noGrp="1"/>
          </p:cNvSpPr>
          <p:nvPr>
            <p:ph type="body" sz="quarter" idx="11"/>
          </p:nvPr>
        </p:nvSpPr>
        <p:spPr/>
        <p:txBody>
          <a:bodyPr/>
          <a:lstStyle/>
          <a:p>
            <a:r>
              <a:rPr lang="en-US" dirty="0"/>
              <a:t>Average spending, in dollars</a:t>
            </a:r>
          </a:p>
        </p:txBody>
      </p:sp>
      <p:sp>
        <p:nvSpPr>
          <p:cNvPr id="30" name="Rectangle 29"/>
          <p:cNvSpPr/>
          <p:nvPr/>
        </p:nvSpPr>
        <p:spPr>
          <a:xfrm>
            <a:off x="1491457" y="2432050"/>
            <a:ext cx="6585743" cy="32067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383280" rtlCol="0" anchor="ctr"/>
          <a:lstStyle/>
          <a:p>
            <a:pPr marL="1085850" algn="r"/>
            <a:r>
              <a:rPr lang="en-US" sz="800" i="1" dirty="0">
                <a:solidFill>
                  <a:schemeClr val="tx1"/>
                </a:solidFill>
                <a:latin typeface="Arial" panose="020B0604020202020204" pitchFamily="34" charset="0"/>
                <a:cs typeface="Arial" panose="020B0604020202020204" pitchFamily="34" charset="0"/>
              </a:rPr>
              <a:t>Reference Hospital</a:t>
            </a:r>
          </a:p>
        </p:txBody>
      </p:sp>
      <p:sp>
        <p:nvSpPr>
          <p:cNvPr id="31" name="Rectangle 30"/>
          <p:cNvSpPr/>
          <p:nvPr/>
        </p:nvSpPr>
        <p:spPr>
          <a:xfrm>
            <a:off x="1491457" y="3071813"/>
            <a:ext cx="6585743" cy="627036"/>
          </a:xfrm>
          <a:prstGeom prst="rect">
            <a:avLst/>
          </a:prstGeom>
          <a:solidFill>
            <a:srgbClr val="FCFCFC"/>
          </a:solidFill>
          <a:ln>
            <a:solidFill>
              <a:srgbClr val="FCFCFC"/>
            </a:solidFill>
          </a:ln>
        </p:spPr>
        <p:style>
          <a:lnRef idx="2">
            <a:schemeClr val="accent1">
              <a:shade val="50000"/>
            </a:schemeClr>
          </a:lnRef>
          <a:fillRef idx="1">
            <a:schemeClr val="accent1"/>
          </a:fillRef>
          <a:effectRef idx="0">
            <a:schemeClr val="accent1"/>
          </a:effectRef>
          <a:fontRef idx="minor">
            <a:schemeClr val="lt1"/>
          </a:fontRef>
        </p:style>
        <p:txBody>
          <a:bodyPr lIns="3383280" rtlCol="0" anchor="ctr"/>
          <a:lstStyle/>
          <a:p>
            <a:pPr marL="1317625" algn="r"/>
            <a:r>
              <a:rPr lang="en-US" sz="800" i="1" dirty="0" smtClean="0">
                <a:solidFill>
                  <a:schemeClr val="tx1"/>
                </a:solidFill>
                <a:latin typeface="Arial" panose="020B0604020202020204" pitchFamily="34" charset="0"/>
                <a:cs typeface="Arial" panose="020B0604020202020204" pitchFamily="34" charset="0"/>
              </a:rPr>
              <a:t>Non-AMC hospitals</a:t>
            </a:r>
            <a:endParaRPr lang="en-US" sz="800" i="1" dirty="0">
              <a:solidFill>
                <a:schemeClr val="tx1"/>
              </a:solidFill>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249269358"/>
              </p:ext>
            </p:extLst>
          </p:nvPr>
        </p:nvGraphicFramePr>
        <p:xfrm>
          <a:off x="1491457" y="1249363"/>
          <a:ext cx="6637110" cy="2456921"/>
        </p:xfrm>
        <a:graphic>
          <a:graphicData uri="http://schemas.openxmlformats.org/drawingml/2006/table">
            <a:tbl>
              <a:tblPr firstRow="1" bandRow="1">
                <a:tableStyleId>{2D5ABB26-0587-4C30-8999-92F81FD0307C}</a:tableStyleId>
              </a:tblPr>
              <a:tblGrid>
                <a:gridCol w="1482218"/>
                <a:gridCol w="2632582"/>
                <a:gridCol w="1556543"/>
                <a:gridCol w="152400"/>
                <a:gridCol w="813367"/>
              </a:tblGrid>
              <a:tr h="787400">
                <a:tc>
                  <a:txBody>
                    <a:bodyPr/>
                    <a:lstStyle/>
                    <a:p>
                      <a:pPr algn="ctr"/>
                      <a:endParaRPr lang="en-US" sz="1400" dirty="0">
                        <a:latin typeface="+mj-lt"/>
                      </a:endParaRPr>
                    </a:p>
                  </a:txBody>
                  <a:tcPr marL="77724" marR="77724" marT="51816" marB="51816" anchor="ctr"/>
                </a:tc>
                <a:tc>
                  <a:txBody>
                    <a:bodyPr/>
                    <a:lstStyle/>
                    <a:p>
                      <a:pPr algn="ctr"/>
                      <a:r>
                        <a:rPr lang="en-US" sz="1400" b="1" dirty="0" smtClean="0">
                          <a:latin typeface="+mj-lt"/>
                        </a:rPr>
                        <a:t>Average spending per knee replacement episode</a:t>
                      </a:r>
                      <a:r>
                        <a:rPr lang="en-US" sz="1400" b="1" baseline="0" dirty="0" smtClean="0">
                          <a:latin typeface="+mj-lt"/>
                        </a:rPr>
                        <a:t> for each type of hospital</a:t>
                      </a:r>
                      <a:endParaRPr lang="en-US" sz="1400" b="1" dirty="0">
                        <a:latin typeface="+mj-lt"/>
                      </a:endParaRPr>
                    </a:p>
                  </a:txBody>
                  <a:tcPr marL="77724" marR="77724" marT="51816" marB="51816" anchor="ctr"/>
                </a:tc>
                <a:tc gridSpan="2">
                  <a:txBody>
                    <a:bodyPr/>
                    <a:lstStyle/>
                    <a:p>
                      <a:pPr algn="ctr" fontAlgn="b"/>
                      <a:r>
                        <a:rPr lang="en-US" sz="1400" b="1" i="0" u="none" strike="noStrike" dirty="0">
                          <a:solidFill>
                            <a:srgbClr val="000000"/>
                          </a:solidFill>
                          <a:effectLst/>
                          <a:latin typeface="+mj-lt"/>
                        </a:rPr>
                        <a:t>Percent difference compared to </a:t>
                      </a:r>
                      <a:endParaRPr lang="en-US" sz="1400" b="1" i="0" u="none" strike="noStrike" dirty="0" smtClean="0">
                        <a:solidFill>
                          <a:srgbClr val="000000"/>
                        </a:solidFill>
                        <a:effectLst/>
                        <a:latin typeface="+mj-lt"/>
                      </a:endParaRPr>
                    </a:p>
                    <a:p>
                      <a:pPr algn="ctr" fontAlgn="b"/>
                      <a:r>
                        <a:rPr lang="en-US" sz="1400" b="1" i="0" u="none" strike="noStrike" dirty="0" smtClean="0">
                          <a:solidFill>
                            <a:srgbClr val="000000"/>
                          </a:solidFill>
                          <a:effectLst/>
                          <a:latin typeface="+mj-lt"/>
                        </a:rPr>
                        <a:t>NE </a:t>
                      </a:r>
                      <a:r>
                        <a:rPr lang="en-US" sz="1400" b="1" i="0" u="none" strike="noStrike" dirty="0">
                          <a:solidFill>
                            <a:srgbClr val="000000"/>
                          </a:solidFill>
                          <a:effectLst/>
                          <a:latin typeface="+mj-lt"/>
                        </a:rPr>
                        <a:t>Baptist</a:t>
                      </a:r>
                    </a:p>
                  </a:txBody>
                  <a:tcPr marL="45720" marR="45720" marT="10795" marB="0" anchor="ctr"/>
                </a:tc>
                <a:tc hMerge="1">
                  <a:txBody>
                    <a:bodyPr/>
                    <a:lstStyle/>
                    <a:p>
                      <a:endParaRPr lang="en-US"/>
                    </a:p>
                  </a:txBody>
                  <a:tcPr/>
                </a:tc>
                <a:tc>
                  <a:txBody>
                    <a:bodyPr/>
                    <a:lstStyle/>
                    <a:p>
                      <a:endParaRPr lang="en-US" dirty="0"/>
                    </a:p>
                  </a:txBody>
                  <a:tcPr marL="45720" marR="45720" marT="10795" marB="0" anchor="ctr"/>
                </a:tc>
              </a:tr>
              <a:tr h="401553">
                <a:tc>
                  <a:txBody>
                    <a:bodyPr/>
                    <a:lstStyle/>
                    <a:p>
                      <a:pPr algn="ctr"/>
                      <a:endParaRPr lang="en-US" sz="1400" dirty="0">
                        <a:latin typeface="+mj-lt"/>
                      </a:endParaRPr>
                    </a:p>
                  </a:txBody>
                  <a:tcPr marL="77724" marR="77724" marT="51816" marB="51816" anchor="ctr">
                    <a:lnB w="6350" cap="flat" cmpd="sng" algn="ctr">
                      <a:solidFill>
                        <a:schemeClr val="bg1">
                          <a:lumMod val="50000"/>
                        </a:schemeClr>
                      </a:solidFill>
                      <a:prstDash val="solid"/>
                      <a:round/>
                      <a:headEnd type="none" w="med" len="med"/>
                      <a:tailEnd type="none" w="med" len="med"/>
                    </a:lnB>
                  </a:tcPr>
                </a:tc>
                <a:tc>
                  <a:txBody>
                    <a:bodyPr/>
                    <a:lstStyle/>
                    <a:p>
                      <a:pPr algn="ctr"/>
                      <a:r>
                        <a:rPr lang="en-US" sz="1100" i="1" dirty="0" smtClean="0">
                          <a:latin typeface="+mj-lt"/>
                        </a:rPr>
                        <a:t>(Average includes</a:t>
                      </a:r>
                      <a:r>
                        <a:rPr lang="en-US" sz="1100" i="1" baseline="0" dirty="0" smtClean="0">
                          <a:latin typeface="+mj-lt"/>
                        </a:rPr>
                        <a:t> all hospitals studied)</a:t>
                      </a:r>
                      <a:endParaRPr lang="en-US" sz="1100" i="1" dirty="0">
                        <a:latin typeface="+mj-lt"/>
                      </a:endParaRPr>
                    </a:p>
                  </a:txBody>
                  <a:tcPr marL="77724" marR="77724" marT="0" marB="0" anchor="ctr">
                    <a:lnB w="6350" cap="flat" cmpd="sng" algn="ctr">
                      <a:solidFill>
                        <a:schemeClr val="bg1">
                          <a:lumMod val="50000"/>
                        </a:schemeClr>
                      </a:solidFill>
                      <a:prstDash val="solid"/>
                      <a:round/>
                      <a:headEnd type="none" w="med" len="med"/>
                      <a:tailEnd type="none" w="med" len="med"/>
                    </a:lnB>
                  </a:tcPr>
                </a:tc>
                <a:tc gridSpan="3">
                  <a:txBody>
                    <a:bodyPr/>
                    <a:lstStyle/>
                    <a:p>
                      <a:pPr algn="ctr" fontAlgn="b"/>
                      <a:endParaRPr lang="en-US" sz="1400" b="0" i="0" u="none" strike="noStrike" dirty="0">
                        <a:solidFill>
                          <a:srgbClr val="000000"/>
                        </a:solidFill>
                        <a:effectLst/>
                        <a:latin typeface="+mj-lt"/>
                      </a:endParaRPr>
                    </a:p>
                  </a:txBody>
                  <a:tcPr marL="8096" marR="8096" marT="0" marB="0" anchor="ctr">
                    <a:lnB w="6350" cap="flat" cmpd="sng" algn="ctr">
                      <a:solidFill>
                        <a:schemeClr val="bg1">
                          <a:lumMod val="50000"/>
                        </a:schemeClr>
                      </a:solidFill>
                      <a:prstDash val="solid"/>
                      <a:round/>
                      <a:headEnd type="none" w="med" len="med"/>
                      <a:tailEnd type="none" w="med" len="med"/>
                    </a:lnB>
                  </a:tcPr>
                </a:tc>
                <a:tc hMerge="1">
                  <a:txBody>
                    <a:bodyPr/>
                    <a:lstStyle/>
                    <a:p>
                      <a:endParaRPr lang="en-US"/>
                    </a:p>
                  </a:txBody>
                  <a:tcPr>
                    <a:lnB w="635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r>
              <a:tr h="305326">
                <a:tc>
                  <a:txBody>
                    <a:bodyPr/>
                    <a:lstStyle/>
                    <a:p>
                      <a:pPr algn="ctr"/>
                      <a:endParaRPr lang="en-US" sz="1400" dirty="0">
                        <a:latin typeface="+mj-lt"/>
                      </a:endParaRPr>
                    </a:p>
                  </a:txBody>
                  <a:tcPr marL="77724" marR="77724" marT="51816" marB="51816" anchor="ct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0" i="0" u="none" strike="noStrike" dirty="0">
                          <a:solidFill>
                            <a:srgbClr val="000000"/>
                          </a:solidFill>
                          <a:effectLst/>
                          <a:latin typeface="+mj-lt"/>
                        </a:rPr>
                        <a:t>$</a:t>
                      </a:r>
                      <a:r>
                        <a:rPr lang="en-US" sz="1600" b="0" i="0" u="none" strike="noStrike" dirty="0" smtClean="0">
                          <a:solidFill>
                            <a:srgbClr val="000000"/>
                          </a:solidFill>
                          <a:effectLst/>
                          <a:latin typeface="+mj-lt"/>
                        </a:rPr>
                        <a:t>31.3K</a:t>
                      </a:r>
                      <a:endParaRPr lang="en-US" sz="1600" b="0" i="0" u="none" strike="noStrike" dirty="0">
                        <a:solidFill>
                          <a:srgbClr val="000000"/>
                        </a:solidFill>
                        <a:effectLst/>
                        <a:latin typeface="+mj-lt"/>
                      </a:endParaRPr>
                    </a:p>
                  </a:txBody>
                  <a:tcPr marL="9525" marR="9525" marT="9525" marB="0" anchor="ct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1" i="0" u="none" strike="noStrike" dirty="0" smtClean="0">
                          <a:solidFill>
                            <a:srgbClr val="000000"/>
                          </a:solidFill>
                          <a:effectLst/>
                          <a:latin typeface="+mj-lt"/>
                        </a:rPr>
                        <a:t>-</a:t>
                      </a:r>
                      <a:endParaRPr lang="en-US" sz="1600" b="1" i="0" u="none" strike="noStrike" dirty="0">
                        <a:solidFill>
                          <a:srgbClr val="000000"/>
                        </a:solidFill>
                        <a:effectLst/>
                        <a:latin typeface="+mj-lt"/>
                      </a:endParaRPr>
                    </a:p>
                  </a:txBody>
                  <a:tcPr marL="8096" marR="8096" marT="10795" marB="0" anchor="ct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gridSpan="2">
                  <a:txBody>
                    <a:bodyPr/>
                    <a:lstStyle/>
                    <a:p>
                      <a:pPr algn="ctr" fontAlgn="b"/>
                      <a:endParaRPr lang="en-US" sz="1400" b="1" i="0" u="none" strike="noStrike" dirty="0">
                        <a:solidFill>
                          <a:srgbClr val="000000"/>
                        </a:solidFill>
                        <a:effectLst/>
                        <a:latin typeface="+mj-lt"/>
                      </a:endParaRPr>
                    </a:p>
                  </a:txBody>
                  <a:tcPr marL="8096" marR="8096" marT="10795" marB="0" anchor="ct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hMerge="1">
                  <a:txBody>
                    <a:bodyPr/>
                    <a:lstStyle/>
                    <a:p>
                      <a:endParaRPr lang="en-US"/>
                    </a:p>
                  </a:txBody>
                  <a:tcPr/>
                </a:tc>
              </a:tr>
              <a:tr h="305326">
                <a:tc>
                  <a:txBody>
                    <a:bodyPr/>
                    <a:lstStyle/>
                    <a:p>
                      <a:pPr algn="ctr"/>
                      <a:endParaRPr lang="en-US" sz="1400" dirty="0">
                        <a:latin typeface="+mj-lt"/>
                      </a:endParaRPr>
                    </a:p>
                  </a:txBody>
                  <a:tcPr marL="77724" marR="77724" marT="51816" marB="51816"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0" i="0" u="none" strike="noStrike" dirty="0">
                          <a:solidFill>
                            <a:srgbClr val="000000"/>
                          </a:solidFill>
                          <a:effectLst/>
                          <a:latin typeface="+mj-lt"/>
                        </a:rPr>
                        <a:t>$</a:t>
                      </a:r>
                      <a:r>
                        <a:rPr lang="en-US" sz="1600" b="0" i="0" u="none" strike="noStrike" dirty="0" smtClean="0">
                          <a:solidFill>
                            <a:srgbClr val="000000"/>
                          </a:solidFill>
                          <a:effectLst/>
                          <a:latin typeface="+mj-lt"/>
                        </a:rPr>
                        <a:t>36.1K</a:t>
                      </a:r>
                      <a:endParaRPr lang="en-US" sz="1600" b="0" i="0" u="none" strike="noStrike" dirty="0">
                        <a:solidFill>
                          <a:srgbClr val="000000"/>
                        </a:solidFill>
                        <a:effectLst/>
                        <a:latin typeface="+mj-lt"/>
                      </a:endParaRPr>
                    </a:p>
                  </a:txBody>
                  <a:tcPr marL="9525" marR="9525" marT="952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1" i="0" u="none" strike="noStrike" dirty="0" smtClean="0">
                          <a:solidFill>
                            <a:srgbClr val="000000"/>
                          </a:solidFill>
                          <a:effectLst/>
                          <a:latin typeface="+mj-lt"/>
                        </a:rPr>
                        <a:t>+15</a:t>
                      </a:r>
                      <a:r>
                        <a:rPr lang="en-US" sz="1600" b="1" i="0" u="none" strike="noStrike" dirty="0">
                          <a:solidFill>
                            <a:srgbClr val="000000"/>
                          </a:solidFill>
                          <a:effectLst/>
                          <a:latin typeface="+mj-lt"/>
                        </a:rPr>
                        <a:t>%</a:t>
                      </a:r>
                    </a:p>
                  </a:txBody>
                  <a:tcPr marL="8096" marR="8096" marT="1079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gridSpan="2">
                  <a:txBody>
                    <a:bodyPr/>
                    <a:lstStyle/>
                    <a:p>
                      <a:pPr algn="ctr" fontAlgn="b"/>
                      <a:endParaRPr lang="en-US" sz="1400" b="1" i="0" u="none" strike="noStrike" dirty="0">
                        <a:solidFill>
                          <a:srgbClr val="000000"/>
                        </a:solidFill>
                        <a:effectLst/>
                        <a:latin typeface="+mj-lt"/>
                      </a:endParaRPr>
                    </a:p>
                  </a:txBody>
                  <a:tcPr marL="8096" marR="8096" marT="1079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hMerge="1">
                  <a:txBody>
                    <a:bodyPr/>
                    <a:lstStyle/>
                    <a:p>
                      <a:endParaRPr lang="en-US"/>
                    </a:p>
                  </a:txBody>
                  <a:tcPr/>
                </a:tc>
              </a:tr>
              <a:tr h="305326">
                <a:tc>
                  <a:txBody>
                    <a:bodyPr/>
                    <a:lstStyle/>
                    <a:p>
                      <a:pPr algn="ctr"/>
                      <a:endParaRPr lang="en-US" sz="1400" dirty="0">
                        <a:latin typeface="+mj-lt"/>
                      </a:endParaRPr>
                    </a:p>
                  </a:txBody>
                  <a:tcPr marL="77724" marR="77724" marT="51816" marB="51816"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0" i="0" u="none" strike="noStrike" dirty="0">
                          <a:solidFill>
                            <a:srgbClr val="000000"/>
                          </a:solidFill>
                          <a:effectLst/>
                          <a:latin typeface="+mj-lt"/>
                        </a:rPr>
                        <a:t>$</a:t>
                      </a:r>
                      <a:r>
                        <a:rPr lang="en-US" sz="1600" b="0" i="0" u="none" strike="noStrike" dirty="0" smtClean="0">
                          <a:solidFill>
                            <a:srgbClr val="000000"/>
                          </a:solidFill>
                          <a:effectLst/>
                          <a:latin typeface="+mj-lt"/>
                        </a:rPr>
                        <a:t>29.8K</a:t>
                      </a:r>
                      <a:endParaRPr lang="en-US" sz="1600" b="0" i="0" u="none" strike="noStrike" dirty="0">
                        <a:solidFill>
                          <a:srgbClr val="000000"/>
                        </a:solidFill>
                        <a:effectLst/>
                        <a:latin typeface="+mj-lt"/>
                      </a:endParaRPr>
                    </a:p>
                  </a:txBody>
                  <a:tcPr marL="9525" marR="9525" marT="952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1" i="0" u="none" strike="noStrike" dirty="0">
                          <a:solidFill>
                            <a:srgbClr val="000000"/>
                          </a:solidFill>
                          <a:effectLst/>
                          <a:latin typeface="+mj-lt"/>
                        </a:rPr>
                        <a:t>-5%</a:t>
                      </a:r>
                    </a:p>
                  </a:txBody>
                  <a:tcPr marL="8096" marR="8096" marT="1079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gridSpan="2">
                  <a:txBody>
                    <a:bodyPr/>
                    <a:lstStyle/>
                    <a:p>
                      <a:pPr algn="ctr" fontAlgn="b"/>
                      <a:endParaRPr lang="en-US" sz="1400" b="1" i="0" u="none" strike="noStrike" dirty="0">
                        <a:solidFill>
                          <a:srgbClr val="000000"/>
                        </a:solidFill>
                        <a:effectLst/>
                        <a:latin typeface="+mj-lt"/>
                      </a:endParaRPr>
                    </a:p>
                  </a:txBody>
                  <a:tcPr marL="8096" marR="8096" marT="10795" marB="0" anchor="ctr">
                    <a:lnT w="3175" cap="flat" cmpd="sng" algn="ctr">
                      <a:solidFill>
                        <a:schemeClr val="bg1">
                          <a:lumMod val="75000"/>
                        </a:schemeClr>
                      </a:solidFill>
                      <a:prstDash val="sysDot"/>
                      <a:round/>
                      <a:headEnd type="none" w="med" len="med"/>
                      <a:tailEnd type="none" w="med" len="med"/>
                    </a:lnT>
                    <a:lnB w="3175" cap="flat" cmpd="sng" algn="ctr">
                      <a:noFill/>
                      <a:prstDash val="sysDot"/>
                      <a:round/>
                      <a:headEnd type="none" w="med" len="med"/>
                      <a:tailEnd type="none" w="med" len="med"/>
                    </a:lnB>
                  </a:tcPr>
                </a:tc>
                <a:tc hMerge="1">
                  <a:txBody>
                    <a:bodyPr/>
                    <a:lstStyle/>
                    <a:p>
                      <a:endParaRPr lang="en-US"/>
                    </a:p>
                  </a:txBody>
                  <a:tcPr/>
                </a:tc>
              </a:tr>
              <a:tr h="305326">
                <a:tc>
                  <a:txBody>
                    <a:bodyPr/>
                    <a:lstStyle/>
                    <a:p>
                      <a:pPr algn="ctr"/>
                      <a:endParaRPr lang="en-US" sz="1400" dirty="0">
                        <a:latin typeface="+mj-lt"/>
                      </a:endParaRPr>
                    </a:p>
                  </a:txBody>
                  <a:tcPr marL="77724" marR="77724" marT="51816" marB="51816" anchor="ctr">
                    <a:lnT w="3175" cap="flat" cmpd="sng" algn="ctr">
                      <a:solidFill>
                        <a:schemeClr val="bg1">
                          <a:lumMod val="75000"/>
                        </a:schemeClr>
                      </a:solidFill>
                      <a:prstDash val="sysDot"/>
                      <a:round/>
                      <a:headEnd type="none" w="med" len="med"/>
                      <a:tailEnd type="none" w="med" len="med"/>
                    </a:lnT>
                  </a:tcPr>
                </a:tc>
                <a:tc>
                  <a:txBody>
                    <a:bodyPr/>
                    <a:lstStyle/>
                    <a:p>
                      <a:pPr algn="ctr" fontAlgn="b"/>
                      <a:r>
                        <a:rPr lang="en-US" sz="1600" b="0" i="0" u="none" strike="noStrike" dirty="0">
                          <a:solidFill>
                            <a:srgbClr val="000000"/>
                          </a:solidFill>
                          <a:effectLst/>
                          <a:latin typeface="+mj-lt"/>
                        </a:rPr>
                        <a:t>$</a:t>
                      </a:r>
                      <a:r>
                        <a:rPr lang="en-US" sz="1600" b="0" i="0" u="none" strike="noStrike" dirty="0" smtClean="0">
                          <a:solidFill>
                            <a:srgbClr val="000000"/>
                          </a:solidFill>
                          <a:effectLst/>
                          <a:latin typeface="+mj-lt"/>
                        </a:rPr>
                        <a:t>28.6K</a:t>
                      </a:r>
                      <a:endParaRPr lang="en-US" sz="1600" b="0" i="0" u="none" strike="noStrike" dirty="0">
                        <a:solidFill>
                          <a:srgbClr val="000000"/>
                        </a:solidFill>
                        <a:effectLst/>
                        <a:latin typeface="+mj-lt"/>
                      </a:endParaRPr>
                    </a:p>
                  </a:txBody>
                  <a:tcPr marL="9525" marR="9525" marT="9525" marB="0" anchor="ctr">
                    <a:lnT w="3175" cap="flat" cmpd="sng" algn="ctr">
                      <a:solidFill>
                        <a:schemeClr val="bg1">
                          <a:lumMod val="75000"/>
                        </a:schemeClr>
                      </a:solidFill>
                      <a:prstDash val="sysDot"/>
                      <a:round/>
                      <a:headEnd type="none" w="med" len="med"/>
                      <a:tailEnd type="none" w="med" len="med"/>
                    </a:lnT>
                  </a:tcPr>
                </a:tc>
                <a:tc>
                  <a:txBody>
                    <a:bodyPr/>
                    <a:lstStyle/>
                    <a:p>
                      <a:pPr algn="ctr" fontAlgn="b"/>
                      <a:r>
                        <a:rPr lang="en-US" sz="1600" b="1" i="0" u="none" strike="noStrike" dirty="0">
                          <a:solidFill>
                            <a:srgbClr val="000000"/>
                          </a:solidFill>
                          <a:effectLst/>
                          <a:latin typeface="+mj-lt"/>
                        </a:rPr>
                        <a:t>-9%</a:t>
                      </a:r>
                    </a:p>
                  </a:txBody>
                  <a:tcPr marL="8096" marR="8096" marT="10795" marB="0" anchor="ctr">
                    <a:lnT w="3175" cap="flat" cmpd="sng" algn="ctr">
                      <a:solidFill>
                        <a:schemeClr val="bg1">
                          <a:lumMod val="75000"/>
                        </a:schemeClr>
                      </a:solidFill>
                      <a:prstDash val="sysDot"/>
                      <a:round/>
                      <a:headEnd type="none" w="med" len="med"/>
                      <a:tailEnd type="none" w="med" len="med"/>
                    </a:lnT>
                  </a:tcPr>
                </a:tc>
                <a:tc gridSpan="2">
                  <a:txBody>
                    <a:bodyPr/>
                    <a:lstStyle/>
                    <a:p>
                      <a:pPr algn="ctr" fontAlgn="b"/>
                      <a:endParaRPr lang="en-US" sz="1400" b="1" i="0" u="none" strike="noStrike" dirty="0">
                        <a:solidFill>
                          <a:srgbClr val="000000"/>
                        </a:solidFill>
                        <a:effectLst/>
                        <a:latin typeface="+mj-lt"/>
                      </a:endParaRPr>
                    </a:p>
                  </a:txBody>
                  <a:tcPr marL="8096" marR="8096" marT="10795" marB="0" anchor="ctr">
                    <a:lnT w="3175" cap="flat" cmpd="sng" algn="ctr">
                      <a:noFill/>
                      <a:prstDash val="sysDot"/>
                      <a:round/>
                      <a:headEnd type="none" w="med" len="med"/>
                      <a:tailEnd type="none" w="med" len="med"/>
                    </a:lnT>
                  </a:tcPr>
                </a:tc>
                <a:tc hMerge="1">
                  <a:txBody>
                    <a:bodyPr/>
                    <a:lstStyle/>
                    <a:p>
                      <a:endParaRPr lang="en-US"/>
                    </a:p>
                  </a:txBody>
                  <a:tcPr/>
                </a:tc>
              </a:tr>
            </a:tbl>
          </a:graphicData>
        </a:graphic>
      </p:graphicFrame>
      <p:sp>
        <p:nvSpPr>
          <p:cNvPr id="81" name="TextBox 80"/>
          <p:cNvSpPr txBox="1"/>
          <p:nvPr/>
        </p:nvSpPr>
        <p:spPr>
          <a:xfrm>
            <a:off x="2250600" y="3810000"/>
            <a:ext cx="5034914" cy="253916"/>
          </a:xfrm>
          <a:prstGeom prst="rect">
            <a:avLst/>
          </a:prstGeom>
          <a:noFill/>
        </p:spPr>
        <p:txBody>
          <a:bodyPr wrap="square" rtlCol="0">
            <a:spAutoFit/>
          </a:bodyPr>
          <a:lstStyle/>
          <a:p>
            <a:pPr algn="ctr"/>
            <a:r>
              <a:rPr lang="en-US" sz="1050" i="1" dirty="0" smtClean="0">
                <a:latin typeface="Arial" panose="020B0604020202020204" pitchFamily="34" charset="0"/>
                <a:cs typeface="Arial" panose="020B0604020202020204" pitchFamily="34" charset="0"/>
              </a:rPr>
              <a:t>Only hospitals with more than 15 knee replacement discharges in 2012 shown</a:t>
            </a:r>
          </a:p>
        </p:txBody>
      </p:sp>
      <p:graphicFrame>
        <p:nvGraphicFramePr>
          <p:cNvPr id="36" name="Object 35"/>
          <p:cNvGraphicFramePr>
            <a:graphicFrameLocks/>
          </p:cNvGraphicFramePr>
          <p:nvPr>
            <p:custDataLst>
              <p:tags r:id="rId4"/>
            </p:custDataLst>
            <p:extLst>
              <p:ext uri="{D42A27DB-BD31-4B8C-83A1-F6EECF244321}">
                <p14:modId xmlns:p14="http://schemas.microsoft.com/office/powerpoint/2010/main" val="2611578428"/>
              </p:ext>
            </p:extLst>
          </p:nvPr>
        </p:nvGraphicFramePr>
        <p:xfrm>
          <a:off x="1752600" y="3848100"/>
          <a:ext cx="6410255" cy="1590743"/>
        </p:xfrm>
        <a:graphic>
          <a:graphicData uri="http://schemas.openxmlformats.org/presentationml/2006/ole">
            <mc:AlternateContent xmlns:mc="http://schemas.openxmlformats.org/markup-compatibility/2006">
              <mc:Choice xmlns:v="urn:schemas-microsoft-com:vml" Requires="v">
                <p:oleObj spid="_x0000_s170055" name="Chart" r:id="rId24" imgW="6410255" imgH="1590743" progId="MSGraph.Chart.8">
                  <p:embed followColorScheme="full"/>
                </p:oleObj>
              </mc:Choice>
              <mc:Fallback>
                <p:oleObj name="Chart" r:id="rId24" imgW="6410255" imgH="1590743" progId="MSGraph.Chart.8">
                  <p:embed followColorScheme="full"/>
                  <p:pic>
                    <p:nvPicPr>
                      <p:cNvPr id="0" name=""/>
                      <p:cNvPicPr/>
                      <p:nvPr/>
                    </p:nvPicPr>
                    <p:blipFill>
                      <a:blip r:embed="rId25"/>
                      <a:stretch>
                        <a:fillRect/>
                      </a:stretch>
                    </p:blipFill>
                    <p:spPr>
                      <a:xfrm>
                        <a:off x="1752600" y="3848100"/>
                        <a:ext cx="6410255" cy="1590743"/>
                      </a:xfrm>
                      <a:prstGeom prst="rect">
                        <a:avLst/>
                      </a:prstGeom>
                    </p:spPr>
                  </p:pic>
                </p:oleObj>
              </mc:Fallback>
            </mc:AlternateContent>
          </a:graphicData>
        </a:graphic>
      </p:graphicFrame>
      <p:sp>
        <p:nvSpPr>
          <p:cNvPr id="37" name="Text Placeholder 14"/>
          <p:cNvSpPr>
            <a:spLocks noGrp="1"/>
          </p:cNvSpPr>
          <p:nvPr>
            <p:custDataLst>
              <p:tags r:id="rId5"/>
            </p:custDataLst>
          </p:nvPr>
        </p:nvSpPr>
        <p:spPr bwMode="gray">
          <a:xfrm>
            <a:off x="1430338" y="4967288"/>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r"/>
            <a:fld id="{475DC5B1-F92B-4A70-9055-37E0BE45B05A}" type="datetime'''''''''''$1''0''K'''''''''''''''''''''''''">
              <a:rPr lang="en-US" sz="1200">
                <a:cs typeface="Arial"/>
              </a:rPr>
              <a:pPr/>
              <a:t>$10K</a:t>
            </a:fld>
            <a:endParaRPr lang="en-US" sz="1200" dirty="0">
              <a:latin typeface="Arial"/>
              <a:cs typeface="Arial"/>
              <a:sym typeface="Arial"/>
            </a:endParaRPr>
          </a:p>
        </p:txBody>
      </p:sp>
      <p:sp>
        <p:nvSpPr>
          <p:cNvPr id="38" name="Text Placeholder 225"/>
          <p:cNvSpPr>
            <a:spLocks noGrp="1"/>
          </p:cNvSpPr>
          <p:nvPr>
            <p:custDataLst>
              <p:tags r:id="rId6"/>
            </p:custDataLst>
          </p:nvPr>
        </p:nvSpPr>
        <p:spPr bwMode="gray">
          <a:xfrm>
            <a:off x="1430338" y="469106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buNone/>
            </a:pPr>
            <a:fld id="{C89E2F38-3927-4224-8012-B335829E33D9}" type="datetime'''''''''''''''''$20''''''K'''''''''''''''''''''''''''''''''''">
              <a:rPr lang="en-US" sz="1200">
                <a:cs typeface="Arial"/>
              </a:rPr>
              <a:pPr/>
              <a:t>$20K</a:t>
            </a:fld>
            <a:endParaRPr lang="en-US" sz="1200" dirty="0">
              <a:latin typeface="Arial"/>
              <a:cs typeface="Arial"/>
              <a:sym typeface="Arial"/>
            </a:endParaRPr>
          </a:p>
        </p:txBody>
      </p:sp>
      <p:sp>
        <p:nvSpPr>
          <p:cNvPr id="39" name="Text Placeholder 17"/>
          <p:cNvSpPr>
            <a:spLocks noGrp="1"/>
          </p:cNvSpPr>
          <p:nvPr>
            <p:custDataLst>
              <p:tags r:id="rId7"/>
            </p:custDataLst>
          </p:nvPr>
        </p:nvSpPr>
        <p:spPr bwMode="gray">
          <a:xfrm>
            <a:off x="1430338" y="442436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r"/>
            <a:fld id="{42D371D5-A695-4CF4-823A-E9374F9C48D2}" type="datetime'''''''''''''''''$''''''''''3''''''''0''''''''''''''''K'''''''">
              <a:rPr lang="en-US" sz="1200">
                <a:cs typeface="Arial"/>
              </a:rPr>
              <a:pPr/>
              <a:t>$30K</a:t>
            </a:fld>
            <a:endParaRPr lang="en-US" sz="1200" dirty="0">
              <a:latin typeface="Arial"/>
              <a:cs typeface="Arial"/>
              <a:sym typeface="Arial"/>
            </a:endParaRPr>
          </a:p>
        </p:txBody>
      </p:sp>
      <p:sp>
        <p:nvSpPr>
          <p:cNvPr id="41" name="Text Placeholder 229"/>
          <p:cNvSpPr>
            <a:spLocks noGrp="1"/>
          </p:cNvSpPr>
          <p:nvPr>
            <p:custDataLst>
              <p:tags r:id="rId8"/>
            </p:custDataLst>
          </p:nvPr>
        </p:nvSpPr>
        <p:spPr bwMode="gray">
          <a:xfrm>
            <a:off x="1430338" y="4148138"/>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buNone/>
            </a:pPr>
            <a:fld id="{F19A3F0D-0810-4CB1-BD23-C4247DEEF33A}" type="datetime'''''''''$''''''''''''''''''''''''''40''''K'''''">
              <a:rPr lang="en-US" sz="1200">
                <a:cs typeface="Arial"/>
              </a:rPr>
              <a:pPr/>
              <a:t>$40K</a:t>
            </a:fld>
            <a:endParaRPr lang="en-US" sz="1200" dirty="0">
              <a:latin typeface="Arial"/>
              <a:cs typeface="Arial"/>
              <a:sym typeface="Arial"/>
            </a:endParaRPr>
          </a:p>
        </p:txBody>
      </p:sp>
      <p:sp>
        <p:nvSpPr>
          <p:cNvPr id="42" name="Text Placeholder 20"/>
          <p:cNvSpPr>
            <a:spLocks noGrp="1"/>
          </p:cNvSpPr>
          <p:nvPr>
            <p:custDataLst>
              <p:tags r:id="rId9"/>
            </p:custDataLst>
          </p:nvPr>
        </p:nvSpPr>
        <p:spPr bwMode="gray">
          <a:xfrm>
            <a:off x="1430338" y="38719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r"/>
            <a:fld id="{355C1F80-A08F-4AA4-BD39-61F4455D5CFD}" type="datetime'''''''''''''''''$''''''''5''''''''''0''''K'''''''''''''''''">
              <a:rPr lang="en-US" sz="1200">
                <a:cs typeface="Arial"/>
              </a:rPr>
              <a:pPr/>
              <a:t>$50K</a:t>
            </a:fld>
            <a:endParaRPr lang="en-US" sz="1200" dirty="0">
              <a:latin typeface="Arial"/>
              <a:cs typeface="Arial"/>
              <a:sym typeface="Arial"/>
            </a:endParaRPr>
          </a:p>
        </p:txBody>
      </p:sp>
      <p:sp>
        <p:nvSpPr>
          <p:cNvPr id="43" name="Text Placeholder 221"/>
          <p:cNvSpPr>
            <a:spLocks noGrp="1"/>
          </p:cNvSpPr>
          <p:nvPr>
            <p:custDataLst>
              <p:tags r:id="rId10"/>
            </p:custDataLst>
          </p:nvPr>
        </p:nvSpPr>
        <p:spPr bwMode="gray">
          <a:xfrm>
            <a:off x="1514475" y="5243513"/>
            <a:ext cx="2698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buNone/>
            </a:pPr>
            <a:fld id="{90A892C6-F9CA-4C23-BD0E-AD0EB80D9CB6}" type="datetime'''''''''''''$0''''''''''''''''''''''''K'''">
              <a:rPr lang="en-US" sz="1200">
                <a:cs typeface="Arial"/>
              </a:rPr>
              <a:pPr/>
              <a:t>$0K</a:t>
            </a:fld>
            <a:endParaRPr lang="en-US" sz="1200" dirty="0">
              <a:latin typeface="Arial"/>
              <a:cs typeface="Arial"/>
              <a:sym typeface="Arial"/>
            </a:endParaRPr>
          </a:p>
        </p:txBody>
      </p:sp>
      <p:sp>
        <p:nvSpPr>
          <p:cNvPr id="44" name="Text Placeholder 48"/>
          <p:cNvSpPr>
            <a:spLocks noGrp="1"/>
          </p:cNvSpPr>
          <p:nvPr>
            <p:custDataLst>
              <p:tags r:id="rId11"/>
            </p:custDataLst>
          </p:nvPr>
        </p:nvSpPr>
        <p:spPr bwMode="auto">
          <a:xfrm>
            <a:off x="4556125" y="5473700"/>
            <a:ext cx="528638" cy="3651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16A4A69-9DDA-4AF9-BE4C-62ACE80810FB}" type="datetime'N''''''E'''''' Ba''p''''''''''''''''''''t''''i''st'''''">
              <a:rPr lang="en-US" sz="1200" b="1">
                <a:latin typeface="Arial"/>
                <a:cs typeface="Arial"/>
                <a:sym typeface="Arial"/>
              </a:rPr>
              <a:pPr algn="ctr"/>
              <a:t>NE Baptist</a:t>
            </a:fld>
            <a:endParaRPr lang="en-US" sz="1200" b="1" dirty="0">
              <a:latin typeface="Arial"/>
              <a:cs typeface="Arial"/>
              <a:sym typeface="Arial"/>
            </a:endParaRPr>
          </a:p>
        </p:txBody>
      </p:sp>
      <p:sp>
        <p:nvSpPr>
          <p:cNvPr id="88" name="Rectangle 87"/>
          <p:cNvSpPr/>
          <p:nvPr>
            <p:custDataLst>
              <p:tags r:id="rId12"/>
            </p:custDataLst>
          </p:nvPr>
        </p:nvSpPr>
        <p:spPr bwMode="auto">
          <a:xfrm>
            <a:off x="1587499" y="3086100"/>
            <a:ext cx="285750" cy="214313"/>
          </a:xfrm>
          <a:prstGeom prst="rect">
            <a:avLst/>
          </a:prstGeom>
          <a:solidFill>
            <a:srgbClr val="AA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custDataLst>
              <p:tags r:id="rId13"/>
            </p:custDataLst>
          </p:nvPr>
        </p:nvSpPr>
        <p:spPr bwMode="auto">
          <a:xfrm>
            <a:off x="1587499" y="2495550"/>
            <a:ext cx="285750" cy="214313"/>
          </a:xfrm>
          <a:prstGeom prst="rect">
            <a:avLst/>
          </a:prstGeom>
          <a:solidFill>
            <a:srgbClr val="0C2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custDataLst>
              <p:tags r:id="rId14"/>
            </p:custDataLst>
          </p:nvPr>
        </p:nvSpPr>
        <p:spPr bwMode="auto">
          <a:xfrm>
            <a:off x="1587499" y="3381375"/>
            <a:ext cx="285750" cy="214313"/>
          </a:xfrm>
          <a:prstGeom prst="rect">
            <a:avLst/>
          </a:prstGeom>
          <a:solidFill>
            <a:srgbClr val="D2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custDataLst>
              <p:tags r:id="rId15"/>
            </p:custDataLst>
          </p:nvPr>
        </p:nvSpPr>
        <p:spPr bwMode="auto">
          <a:xfrm>
            <a:off x="1587499" y="2790825"/>
            <a:ext cx="285750" cy="214313"/>
          </a:xfrm>
          <a:prstGeom prst="rect">
            <a:avLst/>
          </a:prstGeom>
          <a:solidFill>
            <a:srgbClr val="465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Placeholder 23"/>
          <p:cNvSpPr>
            <a:spLocks noGrp="1"/>
          </p:cNvSpPr>
          <p:nvPr>
            <p:custDataLst>
              <p:tags r:id="rId16"/>
            </p:custDataLst>
          </p:nvPr>
        </p:nvSpPr>
        <p:spPr bwMode="auto">
          <a:xfrm>
            <a:off x="1924050" y="3079750"/>
            <a:ext cx="77470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BE0B096A-640B-46E1-9AA8-60E7AE8055AD}" type="datetime'''Af''f''''i''''''l''''i''ate''''''''''''d'">
              <a:rPr lang="en-US">
                <a:latin typeface="Arial"/>
                <a:cs typeface="Arial"/>
                <a:sym typeface="Arial"/>
              </a:rPr>
              <a:pPr/>
              <a:t>Affiliated</a:t>
            </a:fld>
            <a:endParaRPr lang="en-US" dirty="0">
              <a:latin typeface="Arial"/>
              <a:cs typeface="Arial"/>
              <a:sym typeface="Arial"/>
            </a:endParaRPr>
          </a:p>
        </p:txBody>
      </p:sp>
      <p:sp>
        <p:nvSpPr>
          <p:cNvPr id="93" name="Text Placeholder 24"/>
          <p:cNvSpPr>
            <a:spLocks noGrp="1"/>
          </p:cNvSpPr>
          <p:nvPr>
            <p:custDataLst>
              <p:tags r:id="rId17"/>
            </p:custDataLst>
          </p:nvPr>
        </p:nvSpPr>
        <p:spPr bwMode="auto">
          <a:xfrm>
            <a:off x="1924050" y="3375025"/>
            <a:ext cx="1011238"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348BA464-2D0D-4579-825B-40B6747B89E4}" type="datetime'''U''''''''''n''''''''''''''''''''af''''fi''li''ate''''d'''''">
              <a:rPr lang="en-US">
                <a:latin typeface="Arial"/>
                <a:cs typeface="Arial"/>
                <a:sym typeface="Arial"/>
              </a:rPr>
              <a:pPr/>
              <a:t>Unaffiliated</a:t>
            </a:fld>
            <a:endParaRPr lang="en-US" dirty="0">
              <a:latin typeface="Arial"/>
              <a:cs typeface="Arial"/>
              <a:sym typeface="Arial"/>
            </a:endParaRPr>
          </a:p>
        </p:txBody>
      </p:sp>
      <p:sp>
        <p:nvSpPr>
          <p:cNvPr id="94" name="Text Placeholder 21"/>
          <p:cNvSpPr>
            <a:spLocks noGrp="1"/>
          </p:cNvSpPr>
          <p:nvPr>
            <p:custDataLst>
              <p:tags r:id="rId18"/>
            </p:custDataLst>
          </p:nvPr>
        </p:nvSpPr>
        <p:spPr bwMode="auto">
          <a:xfrm>
            <a:off x="1924050" y="2489200"/>
            <a:ext cx="9588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C70C216D-317A-4DFE-A7BB-BA71BE76ACAD}" type="datetime'''''''''N''''E'''''''''' ''''B''a''''p''''tist'''''''''''''''">
              <a:rPr lang="en-US">
                <a:latin typeface="Arial"/>
                <a:cs typeface="Arial"/>
                <a:sym typeface="Arial"/>
              </a:rPr>
              <a:pPr/>
              <a:t>NE Baptist</a:t>
            </a:fld>
            <a:endParaRPr lang="en-US" dirty="0">
              <a:latin typeface="Arial"/>
              <a:cs typeface="Arial"/>
              <a:sym typeface="Arial"/>
            </a:endParaRPr>
          </a:p>
        </p:txBody>
      </p:sp>
      <p:sp>
        <p:nvSpPr>
          <p:cNvPr id="95" name="Text Placeholder 22"/>
          <p:cNvSpPr>
            <a:spLocks noGrp="1"/>
          </p:cNvSpPr>
          <p:nvPr>
            <p:custDataLst>
              <p:tags r:id="rId19"/>
            </p:custDataLst>
          </p:nvPr>
        </p:nvSpPr>
        <p:spPr bwMode="auto">
          <a:xfrm>
            <a:off x="1924050" y="2784475"/>
            <a:ext cx="4508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51755C62-1BF9-4591-916A-82798248AED1}" type="datetime'''''''A''''M''''''C'''''''''''''''''''">
              <a:rPr lang="en-US">
                <a:latin typeface="Arial"/>
                <a:cs typeface="Arial"/>
                <a:sym typeface="Arial"/>
              </a:rPr>
              <a:pPr/>
              <a:t>AMC</a:t>
            </a:fld>
            <a:endParaRPr lang="en-US" dirty="0">
              <a:latin typeface="Arial"/>
              <a:cs typeface="Arial"/>
              <a:sym typeface="Arial"/>
            </a:endParaRPr>
          </a:p>
        </p:txBody>
      </p:sp>
    </p:spTree>
    <p:extLst>
      <p:ext uri="{BB962C8B-B14F-4D97-AF65-F5344CB8AC3E}">
        <p14:creationId xmlns:p14="http://schemas.microsoft.com/office/powerpoint/2010/main" val="2674940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custDataLst>
              <p:tags r:id="rId2"/>
            </p:custDataLst>
            <p:extLst>
              <p:ext uri="{D42A27DB-BD31-4B8C-83A1-F6EECF244321}">
                <p14:modId xmlns:p14="http://schemas.microsoft.com/office/powerpoint/2010/main" val="14934655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068"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67" name="Rectangle 66"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solidFill>
                <a:schemeClr val="tx1"/>
              </a:solidFill>
              <a:latin typeface="Arial"/>
              <a:cs typeface="Arial"/>
              <a:sym typeface="Arial"/>
            </a:endParaRPr>
          </a:p>
        </p:txBody>
      </p:sp>
      <p:sp>
        <p:nvSpPr>
          <p:cNvPr id="30" name="Rectangle 29"/>
          <p:cNvSpPr/>
          <p:nvPr/>
        </p:nvSpPr>
        <p:spPr>
          <a:xfrm>
            <a:off x="1371600" y="2706687"/>
            <a:ext cx="6705599" cy="301752"/>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383280" rtlCol="0" anchor="ctr"/>
          <a:lstStyle/>
          <a:p>
            <a:pPr marL="1085850" algn="r"/>
            <a:r>
              <a:rPr lang="en-US" sz="800" i="1" dirty="0" smtClean="0">
                <a:solidFill>
                  <a:schemeClr val="tx1"/>
                </a:solidFill>
                <a:latin typeface="Arial" panose="020B0604020202020204" pitchFamily="34" charset="0"/>
                <a:cs typeface="Arial" panose="020B0604020202020204" pitchFamily="34" charset="0"/>
              </a:rPr>
              <a:t>Reference</a:t>
            </a:r>
          </a:p>
          <a:p>
            <a:pPr marL="1085850" algn="r"/>
            <a:r>
              <a:rPr lang="en-US" sz="800" i="1" dirty="0" smtClean="0">
                <a:solidFill>
                  <a:schemeClr val="tx1"/>
                </a:solidFill>
                <a:latin typeface="Arial" panose="020B0604020202020204" pitchFamily="34" charset="0"/>
                <a:cs typeface="Arial" panose="020B0604020202020204" pitchFamily="34" charset="0"/>
              </a:rPr>
              <a:t>hospitals</a:t>
            </a:r>
            <a:endParaRPr lang="en-US" sz="800" i="1" dirty="0">
              <a:solidFill>
                <a:schemeClr val="tx1"/>
              </a:solidFill>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1497101610"/>
              </p:ext>
            </p:extLst>
          </p:nvPr>
        </p:nvGraphicFramePr>
        <p:xfrm>
          <a:off x="1376363" y="1863725"/>
          <a:ext cx="6700468" cy="1798320"/>
        </p:xfrm>
        <a:graphic>
          <a:graphicData uri="http://schemas.openxmlformats.org/drawingml/2006/table">
            <a:tbl>
              <a:tblPr firstRow="1" bandRow="1">
                <a:tableStyleId>{2D5ABB26-0587-4C30-8999-92F81FD0307C}</a:tableStyleId>
              </a:tblPr>
              <a:tblGrid>
                <a:gridCol w="985468"/>
                <a:gridCol w="3238075"/>
                <a:gridCol w="2476925"/>
              </a:tblGrid>
              <a:tr h="333220">
                <a:tc>
                  <a:txBody>
                    <a:bodyPr/>
                    <a:lstStyle/>
                    <a:p>
                      <a:pPr algn="ctr"/>
                      <a:endParaRPr lang="en-US" sz="1400" dirty="0">
                        <a:latin typeface="+mj-lt"/>
                      </a:endParaRPr>
                    </a:p>
                  </a:txBody>
                  <a:tcPr marL="77724" marR="77724" marT="51816" marB="51816" anchor="ctr"/>
                </a:tc>
                <a:tc>
                  <a:txBody>
                    <a:bodyPr/>
                    <a:lstStyle/>
                    <a:p>
                      <a:pPr algn="ctr"/>
                      <a:r>
                        <a:rPr lang="en-US" sz="1400" b="1" dirty="0" smtClean="0">
                          <a:latin typeface="+mj-lt"/>
                        </a:rPr>
                        <a:t>Average spending per PCI episode</a:t>
                      </a:r>
                      <a:r>
                        <a:rPr lang="en-US" sz="1400" b="1" baseline="0" dirty="0" smtClean="0">
                          <a:latin typeface="+mj-lt"/>
                        </a:rPr>
                        <a:t> for each type of hospital</a:t>
                      </a:r>
                      <a:endParaRPr lang="en-US" sz="1400" b="1" dirty="0">
                        <a:latin typeface="+mj-lt"/>
                      </a:endParaRPr>
                    </a:p>
                  </a:txBody>
                  <a:tcPr marL="77724" marR="77724" marT="51816" marB="51816" anchor="ctr"/>
                </a:tc>
                <a:tc>
                  <a:txBody>
                    <a:bodyPr/>
                    <a:lstStyle/>
                    <a:p>
                      <a:pPr algn="ctr" fontAlgn="b"/>
                      <a:r>
                        <a:rPr lang="en-US" sz="1400" b="1" i="0" u="none" strike="noStrike" dirty="0">
                          <a:solidFill>
                            <a:srgbClr val="000000"/>
                          </a:solidFill>
                          <a:effectLst/>
                          <a:latin typeface="+mj-lt"/>
                        </a:rPr>
                        <a:t>Percent difference compared to </a:t>
                      </a:r>
                      <a:r>
                        <a:rPr lang="en-US" sz="1400" b="1" i="0" u="none" strike="noStrike" dirty="0" smtClean="0">
                          <a:solidFill>
                            <a:srgbClr val="000000"/>
                          </a:solidFill>
                          <a:effectLst/>
                          <a:latin typeface="+mj-lt"/>
                        </a:rPr>
                        <a:t>average </a:t>
                      </a:r>
                      <a:r>
                        <a:rPr lang="en-US" sz="1400" b="1" i="0" u="none" strike="noStrike" baseline="0" dirty="0" smtClean="0">
                          <a:solidFill>
                            <a:srgbClr val="000000"/>
                          </a:solidFill>
                          <a:effectLst/>
                          <a:latin typeface="+mj-lt"/>
                        </a:rPr>
                        <a:t>t</a:t>
                      </a:r>
                      <a:r>
                        <a:rPr lang="en-US" sz="1400" b="1" i="0" u="none" strike="noStrike" dirty="0" smtClean="0">
                          <a:solidFill>
                            <a:srgbClr val="000000"/>
                          </a:solidFill>
                          <a:effectLst/>
                          <a:latin typeface="+mj-lt"/>
                        </a:rPr>
                        <a:t>eaching hospital</a:t>
                      </a:r>
                      <a:endParaRPr lang="en-US" sz="1400" b="1" i="0" u="none" strike="noStrike" dirty="0">
                        <a:solidFill>
                          <a:srgbClr val="000000"/>
                        </a:solidFill>
                        <a:effectLst/>
                        <a:latin typeface="+mj-lt"/>
                      </a:endParaRPr>
                    </a:p>
                  </a:txBody>
                  <a:tcPr marL="8096" marR="8096" marT="10795" marB="0" anchor="ctr"/>
                </a:tc>
              </a:tr>
              <a:tr h="183868">
                <a:tc>
                  <a:txBody>
                    <a:bodyPr/>
                    <a:lstStyle/>
                    <a:p>
                      <a:pPr algn="ctr"/>
                      <a:endParaRPr lang="en-US" sz="1400" dirty="0">
                        <a:latin typeface="+mj-lt"/>
                      </a:endParaRPr>
                    </a:p>
                  </a:txBody>
                  <a:tcPr marL="77724" marR="77724" marT="51816" marB="51816" anchor="ctr">
                    <a:lnB w="6350" cap="flat" cmpd="sng" algn="ctr">
                      <a:solidFill>
                        <a:schemeClr val="bg1">
                          <a:lumMod val="50000"/>
                        </a:schemeClr>
                      </a:solidFill>
                      <a:prstDash val="solid"/>
                      <a:round/>
                      <a:headEnd type="none" w="med" len="med"/>
                      <a:tailEnd type="none" w="med" len="med"/>
                    </a:lnB>
                  </a:tcPr>
                </a:tc>
                <a:tc>
                  <a:txBody>
                    <a:bodyPr/>
                    <a:lstStyle/>
                    <a:p>
                      <a:pPr algn="ctr"/>
                      <a:r>
                        <a:rPr lang="en-US" sz="1100" i="1" dirty="0" smtClean="0">
                          <a:latin typeface="+mj-lt"/>
                        </a:rPr>
                        <a:t>(Average includes</a:t>
                      </a:r>
                      <a:r>
                        <a:rPr lang="en-US" sz="1100" i="1" baseline="0" dirty="0" smtClean="0">
                          <a:latin typeface="+mj-lt"/>
                        </a:rPr>
                        <a:t> all hospitals studied)</a:t>
                      </a:r>
                      <a:endParaRPr lang="en-US" sz="1100" i="1" dirty="0">
                        <a:latin typeface="+mj-lt"/>
                      </a:endParaRPr>
                    </a:p>
                  </a:txBody>
                  <a:tcPr marL="77724" marR="77724" marT="51816" marB="51816" anchor="ctr">
                    <a:lnB w="6350" cap="flat" cmpd="sng" algn="ctr">
                      <a:solidFill>
                        <a:schemeClr val="bg1">
                          <a:lumMod val="50000"/>
                        </a:schemeClr>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j-lt"/>
                      </a:endParaRPr>
                    </a:p>
                  </a:txBody>
                  <a:tcPr marL="8096" marR="8096" marT="10795" marB="0" anchor="ctr">
                    <a:lnB w="6350" cap="flat" cmpd="sng" algn="ctr">
                      <a:solidFill>
                        <a:schemeClr val="bg1">
                          <a:lumMod val="50000"/>
                        </a:schemeClr>
                      </a:solidFill>
                      <a:prstDash val="solid"/>
                      <a:round/>
                      <a:headEnd type="none" w="med" len="med"/>
                      <a:tailEnd type="none" w="med" len="med"/>
                    </a:lnB>
                  </a:tcPr>
                </a:tc>
              </a:tr>
              <a:tr h="243889">
                <a:tc>
                  <a:txBody>
                    <a:bodyPr/>
                    <a:lstStyle/>
                    <a:p>
                      <a:pPr algn="ctr"/>
                      <a:endParaRPr lang="en-US" sz="1400" dirty="0">
                        <a:latin typeface="+mj-lt"/>
                      </a:endParaRPr>
                    </a:p>
                  </a:txBody>
                  <a:tcPr marL="77724" marR="77724" marT="51816" marB="51816" anchor="ct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0" i="0" u="none" strike="noStrike" dirty="0" smtClean="0">
                          <a:solidFill>
                            <a:srgbClr val="000000"/>
                          </a:solidFill>
                          <a:effectLst/>
                          <a:latin typeface="+mj-lt"/>
                          <a:cs typeface="Arial" panose="020B0604020202020204" pitchFamily="34" charset="0"/>
                        </a:rPr>
                        <a:t>$28.1K</a:t>
                      </a:r>
                      <a:endParaRPr lang="en-US" sz="1600" b="0" i="0" u="none" strike="noStrike" dirty="0">
                        <a:solidFill>
                          <a:srgbClr val="000000"/>
                        </a:solidFill>
                        <a:effectLst/>
                        <a:latin typeface="+mj-lt"/>
                        <a:cs typeface="Arial" panose="020B0604020202020204" pitchFamily="34" charset="0"/>
                      </a:endParaRPr>
                    </a:p>
                  </a:txBody>
                  <a:tcPr marL="8096" marR="8096" marT="10795" marB="0" anchor="ct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1" i="0" u="none" strike="noStrike" dirty="0" smtClean="0">
                          <a:solidFill>
                            <a:srgbClr val="000000"/>
                          </a:solidFill>
                          <a:effectLst/>
                          <a:latin typeface="+mj-lt"/>
                          <a:cs typeface="Arial" panose="020B0604020202020204" pitchFamily="34" charset="0"/>
                        </a:rPr>
                        <a:t>-</a:t>
                      </a:r>
                      <a:endParaRPr lang="en-US" sz="1600" b="1" i="0" u="none" strike="noStrike" dirty="0">
                        <a:solidFill>
                          <a:srgbClr val="000000"/>
                        </a:solidFill>
                        <a:effectLst/>
                        <a:latin typeface="+mj-lt"/>
                        <a:cs typeface="Arial" panose="020B0604020202020204" pitchFamily="34" charset="0"/>
                      </a:endParaRPr>
                    </a:p>
                  </a:txBody>
                  <a:tcPr marL="8096" marR="8096" marT="10795" marB="0" anchor="ct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r>
              <a:tr h="243889">
                <a:tc>
                  <a:txBody>
                    <a:bodyPr/>
                    <a:lstStyle/>
                    <a:p>
                      <a:pPr algn="ctr"/>
                      <a:endParaRPr lang="en-US" sz="1400" dirty="0">
                        <a:latin typeface="+mj-lt"/>
                      </a:endParaRPr>
                    </a:p>
                  </a:txBody>
                  <a:tcPr marL="77724" marR="77724" marT="51816" marB="51816"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0" i="0" u="none" strike="noStrike" dirty="0" smtClean="0">
                          <a:solidFill>
                            <a:srgbClr val="000000"/>
                          </a:solidFill>
                          <a:effectLst/>
                          <a:latin typeface="+mj-lt"/>
                          <a:cs typeface="Arial" panose="020B0604020202020204" pitchFamily="34" charset="0"/>
                        </a:rPr>
                        <a:t>$31.2K</a:t>
                      </a:r>
                      <a:endParaRPr lang="en-US" sz="1600" b="0" i="0" u="none" strike="noStrike" dirty="0">
                        <a:solidFill>
                          <a:srgbClr val="000000"/>
                        </a:solidFill>
                        <a:effectLst/>
                        <a:latin typeface="+mj-lt"/>
                        <a:cs typeface="Arial" panose="020B0604020202020204" pitchFamily="34" charset="0"/>
                      </a:endParaRPr>
                    </a:p>
                  </a:txBody>
                  <a:tcPr marL="8096" marR="8096" marT="1079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1" i="0" u="none" strike="noStrike" dirty="0" smtClean="0">
                          <a:solidFill>
                            <a:srgbClr val="000000"/>
                          </a:solidFill>
                          <a:effectLst/>
                          <a:latin typeface="+mj-lt"/>
                          <a:cs typeface="Arial" panose="020B0604020202020204" pitchFamily="34" charset="0"/>
                        </a:rPr>
                        <a:t>+11%</a:t>
                      </a:r>
                      <a:endParaRPr lang="en-US" sz="1600" b="1" i="0" u="none" strike="noStrike" dirty="0">
                        <a:solidFill>
                          <a:srgbClr val="000000"/>
                        </a:solidFill>
                        <a:effectLst/>
                        <a:latin typeface="+mj-lt"/>
                        <a:cs typeface="Arial" panose="020B0604020202020204" pitchFamily="34" charset="0"/>
                      </a:endParaRPr>
                    </a:p>
                  </a:txBody>
                  <a:tcPr marL="8096" marR="8096" marT="1079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r>
              <a:tr h="243889">
                <a:tc>
                  <a:txBody>
                    <a:bodyPr/>
                    <a:lstStyle/>
                    <a:p>
                      <a:pPr algn="ctr"/>
                      <a:endParaRPr lang="en-US" sz="1400" dirty="0">
                        <a:latin typeface="+mj-lt"/>
                      </a:endParaRPr>
                    </a:p>
                  </a:txBody>
                  <a:tcPr marL="77724" marR="77724" marT="51816" marB="51816"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0" i="0" u="none" strike="noStrike" dirty="0">
                          <a:solidFill>
                            <a:srgbClr val="000000"/>
                          </a:solidFill>
                          <a:effectLst/>
                          <a:latin typeface="+mj-lt"/>
                          <a:cs typeface="Arial" panose="020B0604020202020204" pitchFamily="34" charset="0"/>
                        </a:rPr>
                        <a:t>$</a:t>
                      </a:r>
                      <a:r>
                        <a:rPr lang="en-US" sz="1600" b="0" i="0" u="none" strike="noStrike" dirty="0" smtClean="0">
                          <a:solidFill>
                            <a:srgbClr val="000000"/>
                          </a:solidFill>
                          <a:effectLst/>
                          <a:latin typeface="+mj-lt"/>
                          <a:cs typeface="Arial" panose="020B0604020202020204" pitchFamily="34" charset="0"/>
                        </a:rPr>
                        <a:t>26.6K</a:t>
                      </a:r>
                      <a:endParaRPr lang="en-US" sz="1600" b="0" i="0" u="none" strike="noStrike" dirty="0">
                        <a:solidFill>
                          <a:srgbClr val="000000"/>
                        </a:solidFill>
                        <a:effectLst/>
                        <a:latin typeface="+mj-lt"/>
                        <a:cs typeface="Arial" panose="020B0604020202020204" pitchFamily="34" charset="0"/>
                      </a:endParaRPr>
                    </a:p>
                  </a:txBody>
                  <a:tcPr marL="8096" marR="8096" marT="1079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c>
                  <a:txBody>
                    <a:bodyPr/>
                    <a:lstStyle/>
                    <a:p>
                      <a:pPr algn="ctr" fontAlgn="b"/>
                      <a:r>
                        <a:rPr lang="en-US" sz="1600" b="1" i="0" u="none" strike="noStrike" dirty="0" smtClean="0">
                          <a:solidFill>
                            <a:srgbClr val="000000"/>
                          </a:solidFill>
                          <a:effectLst/>
                          <a:latin typeface="+mj-lt"/>
                          <a:cs typeface="Arial" panose="020B0604020202020204" pitchFamily="34" charset="0"/>
                        </a:rPr>
                        <a:t>-5%</a:t>
                      </a:r>
                      <a:endParaRPr lang="en-US" sz="1600" b="1" i="0" u="none" strike="noStrike" dirty="0">
                        <a:solidFill>
                          <a:srgbClr val="000000"/>
                        </a:solidFill>
                        <a:effectLst/>
                        <a:latin typeface="+mj-lt"/>
                        <a:cs typeface="Arial" panose="020B0604020202020204" pitchFamily="34" charset="0"/>
                      </a:endParaRPr>
                    </a:p>
                  </a:txBody>
                  <a:tcPr marL="8096" marR="8096" marT="10795" marB="0" anchor="ctr">
                    <a:lnT w="3175" cap="flat" cmpd="sng" algn="ctr">
                      <a:solidFill>
                        <a:schemeClr val="bg1">
                          <a:lumMod val="75000"/>
                        </a:schemeClr>
                      </a:solidFill>
                      <a:prstDash val="sysDot"/>
                      <a:round/>
                      <a:headEnd type="none" w="med" len="med"/>
                      <a:tailEnd type="none" w="med" len="med"/>
                    </a:lnT>
                    <a:lnB w="3175" cap="flat" cmpd="sng" algn="ctr">
                      <a:solidFill>
                        <a:schemeClr val="bg1">
                          <a:lumMod val="75000"/>
                        </a:schemeClr>
                      </a:solidFill>
                      <a:prstDash val="sysDot"/>
                      <a:round/>
                      <a:headEnd type="none" w="med" len="med"/>
                      <a:tailEnd type="none" w="med" len="med"/>
                    </a:lnB>
                  </a:tcPr>
                </a:tc>
              </a:tr>
            </a:tbl>
          </a:graphicData>
        </a:graphic>
      </p:graphicFrame>
      <p:sp>
        <p:nvSpPr>
          <p:cNvPr id="2" name="Text Placeholder 1"/>
          <p:cNvSpPr>
            <a:spLocks noGrp="1"/>
          </p:cNvSpPr>
          <p:nvPr>
            <p:ph type="body" sz="quarter" idx="10"/>
          </p:nvPr>
        </p:nvSpPr>
        <p:spPr/>
        <p:txBody>
          <a:bodyPr/>
          <a:lstStyle/>
          <a:p>
            <a:r>
              <a:rPr lang="en-US" dirty="0" smtClean="0"/>
              <a:t>*Only </a:t>
            </a:r>
            <a:r>
              <a:rPr lang="en-US" dirty="0"/>
              <a:t>hospitals with greater than 15 discharges are </a:t>
            </a:r>
            <a:r>
              <a:rPr lang="en-US" dirty="0" smtClean="0"/>
              <a:t>displayed as bars; average payment shown in table includes all hospitals studied</a:t>
            </a:r>
          </a:p>
          <a:p>
            <a:r>
              <a:rPr lang="en-US" dirty="0" smtClean="0"/>
              <a:t>Note: AMC = Academic medical center (see Appendix A). Teaching and Community Hospitals defined by the Center for Health Information and Analysis.</a:t>
            </a:r>
            <a:endParaRPr lang="en-US" dirty="0"/>
          </a:p>
          <a:p>
            <a:r>
              <a:rPr lang="en-US" dirty="0" smtClean="0"/>
              <a:t>Source: </a:t>
            </a:r>
            <a:r>
              <a:rPr lang="en-US" dirty="0"/>
              <a:t>HPC Analysis of </a:t>
            </a:r>
            <a:r>
              <a:rPr lang="en-US" dirty="0" smtClean="0"/>
              <a:t>All-Payer Claims Database (payers include Blue Cross Blue Shield, Harvard Pilgrim Health Care, and Tufts Health Plan), </a:t>
            </a:r>
            <a:r>
              <a:rPr lang="en-US" dirty="0"/>
              <a:t>2012</a:t>
            </a:r>
          </a:p>
        </p:txBody>
      </p:sp>
      <p:sp>
        <p:nvSpPr>
          <p:cNvPr id="3" name="Title 2"/>
          <p:cNvSpPr>
            <a:spLocks noGrp="1"/>
          </p:cNvSpPr>
          <p:nvPr>
            <p:ph type="ctrTitle"/>
          </p:nvPr>
        </p:nvSpPr>
        <p:spPr/>
        <p:txBody>
          <a:bodyPr/>
          <a:lstStyle/>
          <a:p>
            <a:r>
              <a:rPr lang="en-US" dirty="0" smtClean="0"/>
              <a:t>Figure 3.3. Average spending for PCI episodes by hospital type and by hospital*</a:t>
            </a:r>
            <a:endParaRPr lang="en-US" dirty="0"/>
          </a:p>
        </p:txBody>
      </p:sp>
      <p:sp>
        <p:nvSpPr>
          <p:cNvPr id="9" name="Text Placeholder 8"/>
          <p:cNvSpPr>
            <a:spLocks noGrp="1"/>
          </p:cNvSpPr>
          <p:nvPr>
            <p:ph type="body" sz="quarter" idx="11"/>
          </p:nvPr>
        </p:nvSpPr>
        <p:spPr/>
        <p:txBody>
          <a:bodyPr/>
          <a:lstStyle/>
          <a:p>
            <a:r>
              <a:rPr lang="en-US" dirty="0"/>
              <a:t>Average </a:t>
            </a:r>
            <a:r>
              <a:rPr lang="en-US" dirty="0" smtClean="0"/>
              <a:t>spending, in dollars</a:t>
            </a:r>
            <a:endParaRPr lang="en-US" dirty="0"/>
          </a:p>
        </p:txBody>
      </p:sp>
      <p:sp>
        <p:nvSpPr>
          <p:cNvPr id="81" name="TextBox 80"/>
          <p:cNvSpPr txBox="1"/>
          <p:nvPr/>
        </p:nvSpPr>
        <p:spPr>
          <a:xfrm>
            <a:off x="2063750" y="3886200"/>
            <a:ext cx="5588657" cy="253916"/>
          </a:xfrm>
          <a:prstGeom prst="rect">
            <a:avLst/>
          </a:prstGeom>
          <a:noFill/>
        </p:spPr>
        <p:txBody>
          <a:bodyPr wrap="square" rtlCol="0">
            <a:spAutoFit/>
          </a:bodyPr>
          <a:lstStyle/>
          <a:p>
            <a:pPr algn="ctr"/>
            <a:r>
              <a:rPr lang="en-US" sz="1050" i="1" dirty="0" smtClean="0">
                <a:latin typeface="Arial" panose="020B0604020202020204" pitchFamily="34" charset="0"/>
                <a:cs typeface="Arial" panose="020B0604020202020204" pitchFamily="34" charset="0"/>
              </a:rPr>
              <a:t>Only hospitals with more than </a:t>
            </a:r>
            <a:r>
              <a:rPr lang="en-US" sz="1050" i="1" dirty="0">
                <a:latin typeface="Arial" panose="020B0604020202020204" pitchFamily="34" charset="0"/>
                <a:cs typeface="Arial" panose="020B0604020202020204" pitchFamily="34" charset="0"/>
              </a:rPr>
              <a:t>15 </a:t>
            </a:r>
            <a:r>
              <a:rPr lang="en-US" sz="1050" i="1" dirty="0" smtClean="0">
                <a:latin typeface="Arial" panose="020B0604020202020204" pitchFamily="34" charset="0"/>
                <a:cs typeface="Arial" panose="020B0604020202020204" pitchFamily="34" charset="0"/>
              </a:rPr>
              <a:t>PCI episodes in 2012 shown</a:t>
            </a:r>
          </a:p>
        </p:txBody>
      </p:sp>
      <p:graphicFrame>
        <p:nvGraphicFramePr>
          <p:cNvPr id="99" name="Object 98"/>
          <p:cNvGraphicFramePr>
            <a:graphicFrameLocks/>
          </p:cNvGraphicFramePr>
          <p:nvPr>
            <p:custDataLst>
              <p:tags r:id="rId4"/>
            </p:custDataLst>
            <p:extLst>
              <p:ext uri="{D42A27DB-BD31-4B8C-83A1-F6EECF244321}">
                <p14:modId xmlns:p14="http://schemas.microsoft.com/office/powerpoint/2010/main" val="3652212966"/>
              </p:ext>
            </p:extLst>
          </p:nvPr>
        </p:nvGraphicFramePr>
        <p:xfrm>
          <a:off x="1638300" y="4076700"/>
          <a:ext cx="6210356" cy="1438343"/>
        </p:xfrm>
        <a:graphic>
          <a:graphicData uri="http://schemas.openxmlformats.org/presentationml/2006/ole">
            <mc:AlternateContent xmlns:mc="http://schemas.openxmlformats.org/markup-compatibility/2006">
              <mc:Choice xmlns:v="urn:schemas-microsoft-com:vml" Requires="v">
                <p:oleObj spid="_x0000_s152069" name="Chart" r:id="rId20" imgW="6210356" imgH="1438343" progId="MSGraph.Chart.8">
                  <p:embed followColorScheme="full"/>
                </p:oleObj>
              </mc:Choice>
              <mc:Fallback>
                <p:oleObj name="Chart" r:id="rId20" imgW="6210356" imgH="1438343" progId="MSGraph.Chart.8">
                  <p:embed followColorScheme="full"/>
                  <p:pic>
                    <p:nvPicPr>
                      <p:cNvPr id="0" name=""/>
                      <p:cNvPicPr/>
                      <p:nvPr/>
                    </p:nvPicPr>
                    <p:blipFill>
                      <a:blip r:embed="rId21"/>
                      <a:stretch>
                        <a:fillRect/>
                      </a:stretch>
                    </p:blipFill>
                    <p:spPr>
                      <a:xfrm>
                        <a:off x="1638300" y="4076700"/>
                        <a:ext cx="6210356" cy="1438343"/>
                      </a:xfrm>
                      <a:prstGeom prst="rect">
                        <a:avLst/>
                      </a:prstGeom>
                    </p:spPr>
                  </p:pic>
                </p:oleObj>
              </mc:Fallback>
            </mc:AlternateContent>
          </a:graphicData>
        </a:graphic>
      </p:graphicFrame>
      <p:sp>
        <p:nvSpPr>
          <p:cNvPr id="104" name="Text Placeholder 164"/>
          <p:cNvSpPr>
            <a:spLocks noGrp="1"/>
          </p:cNvSpPr>
          <p:nvPr>
            <p:custDataLst>
              <p:tags r:id="rId5"/>
            </p:custDataLst>
          </p:nvPr>
        </p:nvSpPr>
        <p:spPr bwMode="gray">
          <a:xfrm>
            <a:off x="1325563" y="47101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buNone/>
            </a:pPr>
            <a:fld id="{F278AEA4-980D-4131-815A-9588B57B7CA2}" type="datetime'''''''''''''''''''''$''''''2''''0''''''''''''''''''''''K'">
              <a:rPr lang="en-US" sz="1200">
                <a:latin typeface="Arial"/>
                <a:cs typeface="Arial"/>
                <a:sym typeface="Arial"/>
              </a:rPr>
              <a:pPr/>
              <a:t>$20K</a:t>
            </a:fld>
            <a:endParaRPr lang="en-US" sz="1200" dirty="0">
              <a:latin typeface="Arial"/>
              <a:cs typeface="Arial"/>
              <a:sym typeface="Arial"/>
            </a:endParaRPr>
          </a:p>
        </p:txBody>
      </p:sp>
      <p:sp>
        <p:nvSpPr>
          <p:cNvPr id="20" name="Text Placeholder 40"/>
          <p:cNvSpPr>
            <a:spLocks noGrp="1"/>
          </p:cNvSpPr>
          <p:nvPr>
            <p:custDataLst>
              <p:tags r:id="rId6"/>
            </p:custDataLst>
          </p:nvPr>
        </p:nvSpPr>
        <p:spPr bwMode="gray">
          <a:xfrm>
            <a:off x="1325563" y="50149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5EB6793B-28C6-42B9-A12E-0AAE4B8F7168}" type="datetime'''''''$''''''''''1''''0''''''''''''''''''K'''''''">
              <a:rPr lang="en-US" sz="1200">
                <a:latin typeface="Arial"/>
                <a:cs typeface="Arial"/>
                <a:sym typeface="Arial"/>
              </a:rPr>
              <a:pPr marL="0" indent="0" algn="r">
                <a:spcBef>
                  <a:spcPct val="0"/>
                </a:spcBef>
                <a:spcAft>
                  <a:spcPct val="0"/>
                </a:spcAft>
                <a:buNone/>
              </a:pPr>
              <a:t>$10K</a:t>
            </a:fld>
            <a:endParaRPr lang="en-US" sz="1200" dirty="0">
              <a:latin typeface="Arial"/>
              <a:cs typeface="Arial"/>
              <a:sym typeface="Arial"/>
            </a:endParaRPr>
          </a:p>
        </p:txBody>
      </p:sp>
      <p:sp>
        <p:nvSpPr>
          <p:cNvPr id="100" name="Text Placeholder 160"/>
          <p:cNvSpPr>
            <a:spLocks noGrp="1"/>
          </p:cNvSpPr>
          <p:nvPr>
            <p:custDataLst>
              <p:tags r:id="rId7"/>
            </p:custDataLst>
          </p:nvPr>
        </p:nvSpPr>
        <p:spPr bwMode="gray">
          <a:xfrm>
            <a:off x="1409700" y="5319713"/>
            <a:ext cx="2698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buNone/>
            </a:pPr>
            <a:fld id="{4928283D-6B9C-44A3-AC83-B7E55411D46F}" type="datetime'''''''''''''''''$''0''''''''''''''''K'''''''''">
              <a:rPr lang="en-US" sz="1200">
                <a:latin typeface="Arial"/>
                <a:cs typeface="Arial"/>
                <a:sym typeface="Arial"/>
              </a:rPr>
              <a:pPr/>
              <a:t>$0K</a:t>
            </a:fld>
            <a:endParaRPr lang="en-US" sz="1200" dirty="0">
              <a:latin typeface="Arial"/>
              <a:cs typeface="Arial"/>
              <a:sym typeface="Arial"/>
            </a:endParaRPr>
          </a:p>
        </p:txBody>
      </p:sp>
      <p:sp>
        <p:nvSpPr>
          <p:cNvPr id="42" name="Text Placeholder 9"/>
          <p:cNvSpPr>
            <a:spLocks noGrp="1"/>
          </p:cNvSpPr>
          <p:nvPr>
            <p:custDataLst>
              <p:tags r:id="rId8"/>
            </p:custDataLst>
          </p:nvPr>
        </p:nvSpPr>
        <p:spPr bwMode="gray">
          <a:xfrm>
            <a:off x="1325563" y="41005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E58F3E23-2127-44AD-B6D1-1B4B29DFF31F}" type="datetime'''''''''''''''''''$''''4''''0K'''''''''''''''''''''''''">
              <a:rPr lang="en-US" sz="1200">
                <a:latin typeface="Arial"/>
                <a:cs typeface="Arial"/>
                <a:sym typeface="Arial"/>
              </a:rPr>
              <a:pPr marL="0" indent="0" algn="r">
                <a:spcBef>
                  <a:spcPct val="0"/>
                </a:spcBef>
                <a:spcAft>
                  <a:spcPct val="0"/>
                </a:spcAft>
                <a:buNone/>
              </a:pPr>
              <a:t>$40K</a:t>
            </a:fld>
            <a:endParaRPr lang="en-US" sz="1200" dirty="0">
              <a:latin typeface="Arial"/>
              <a:cs typeface="Arial"/>
              <a:sym typeface="Arial"/>
            </a:endParaRPr>
          </a:p>
        </p:txBody>
      </p:sp>
      <p:sp>
        <p:nvSpPr>
          <p:cNvPr id="21" name="Text Placeholder 41"/>
          <p:cNvSpPr>
            <a:spLocks noGrp="1"/>
          </p:cNvSpPr>
          <p:nvPr>
            <p:custDataLst>
              <p:tags r:id="rId9"/>
            </p:custDataLst>
          </p:nvPr>
        </p:nvSpPr>
        <p:spPr bwMode="gray">
          <a:xfrm>
            <a:off x="1325563" y="44053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433F0E43-909D-4F60-BACF-261D89C66205}" type="datetime'''''$''''''''''''''''''''''''''''3''''''0''''''''''''K'''">
              <a:rPr lang="en-US" sz="1200">
                <a:latin typeface="Arial"/>
                <a:cs typeface="Arial"/>
                <a:sym typeface="Arial"/>
              </a:rPr>
              <a:pPr marL="0" indent="0" algn="r">
                <a:spcBef>
                  <a:spcPct val="0"/>
                </a:spcBef>
                <a:spcAft>
                  <a:spcPct val="0"/>
                </a:spcAft>
                <a:buNone/>
              </a:pPr>
              <a:t>$30K</a:t>
            </a:fld>
            <a:endParaRPr lang="en-US" sz="1200" dirty="0">
              <a:latin typeface="Arial"/>
              <a:cs typeface="Arial"/>
              <a:sym typeface="Arial"/>
            </a:endParaRPr>
          </a:p>
        </p:txBody>
      </p:sp>
      <p:sp>
        <p:nvSpPr>
          <p:cNvPr id="16" name="Rectangle 15"/>
          <p:cNvSpPr/>
          <p:nvPr>
            <p:custDataLst>
              <p:tags r:id="rId10"/>
            </p:custDataLst>
          </p:nvPr>
        </p:nvSpPr>
        <p:spPr bwMode="auto">
          <a:xfrm>
            <a:off x="1481138" y="3082925"/>
            <a:ext cx="285750" cy="214313"/>
          </a:xfrm>
          <a:prstGeom prst="rect">
            <a:avLst/>
          </a:prstGeom>
          <a:solidFill>
            <a:srgbClr val="465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17" name="Rectangle 116"/>
          <p:cNvSpPr/>
          <p:nvPr>
            <p:custDataLst>
              <p:tags r:id="rId11"/>
            </p:custDataLst>
          </p:nvPr>
        </p:nvSpPr>
        <p:spPr bwMode="auto">
          <a:xfrm>
            <a:off x="1481138" y="2787650"/>
            <a:ext cx="285750" cy="214313"/>
          </a:xfrm>
          <a:prstGeom prst="rect">
            <a:avLst/>
          </a:prstGeom>
          <a:solidFill>
            <a:srgbClr val="0C2D8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custDataLst>
              <p:tags r:id="rId12"/>
            </p:custDataLst>
          </p:nvPr>
        </p:nvSpPr>
        <p:spPr bwMode="auto">
          <a:xfrm>
            <a:off x="1481138" y="3378200"/>
            <a:ext cx="285750" cy="214313"/>
          </a:xfrm>
          <a:prstGeom prst="rect">
            <a:avLst/>
          </a:prstGeom>
          <a:solidFill>
            <a:srgbClr val="AA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48" name="Text Placeholder 13"/>
          <p:cNvSpPr>
            <a:spLocks noGrp="1"/>
          </p:cNvSpPr>
          <p:nvPr>
            <p:custDataLst>
              <p:tags r:id="rId13"/>
            </p:custDataLst>
          </p:nvPr>
        </p:nvSpPr>
        <p:spPr bwMode="auto">
          <a:xfrm>
            <a:off x="1817688" y="3371850"/>
            <a:ext cx="1027113"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10D6F8F-A29C-46CC-BCB0-F0A59FB3DD11}" type="datetime'''C''o''''''''m''m''u''''''n''''''''''i''t''''''''''y'''''">
              <a:rPr lang="en-US" sz="1600">
                <a:latin typeface="Arial"/>
                <a:cs typeface="Arial"/>
                <a:sym typeface="Arial"/>
              </a:rPr>
              <a:pPr marL="0" indent="0">
                <a:spcBef>
                  <a:spcPct val="0"/>
                </a:spcBef>
                <a:spcAft>
                  <a:spcPct val="0"/>
                </a:spcAft>
                <a:buNone/>
              </a:pPr>
              <a:t>Community</a:t>
            </a:fld>
            <a:endParaRPr lang="en-US" sz="1600" dirty="0">
              <a:latin typeface="Arial"/>
              <a:cs typeface="Arial"/>
              <a:sym typeface="Arial"/>
            </a:endParaRPr>
          </a:p>
        </p:txBody>
      </p:sp>
      <p:sp>
        <p:nvSpPr>
          <p:cNvPr id="46" name="Text Placeholder 12"/>
          <p:cNvSpPr>
            <a:spLocks noGrp="1"/>
          </p:cNvSpPr>
          <p:nvPr>
            <p:custDataLst>
              <p:tags r:id="rId14"/>
            </p:custDataLst>
          </p:nvPr>
        </p:nvSpPr>
        <p:spPr bwMode="auto">
          <a:xfrm>
            <a:off x="1817688" y="3076575"/>
            <a:ext cx="4508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577D725F-11A3-4574-A726-D7314CE01BD6}" type="datetime'''''''''''''A''''''M''''C'''''''''''''''''''''''">
              <a:rPr lang="en-US" sz="1600">
                <a:latin typeface="Arial"/>
                <a:cs typeface="Arial"/>
                <a:sym typeface="Arial"/>
              </a:rPr>
              <a:pPr marL="0" indent="0">
                <a:spcBef>
                  <a:spcPct val="0"/>
                </a:spcBef>
                <a:spcAft>
                  <a:spcPct val="0"/>
                </a:spcAft>
                <a:buNone/>
              </a:pPr>
              <a:t>AMC</a:t>
            </a:fld>
            <a:endParaRPr lang="en-US" sz="1600" dirty="0">
              <a:latin typeface="Arial"/>
              <a:cs typeface="Arial"/>
              <a:sym typeface="Arial"/>
            </a:endParaRPr>
          </a:p>
        </p:txBody>
      </p:sp>
      <p:sp>
        <p:nvSpPr>
          <p:cNvPr id="118" name="Text Placeholder 31"/>
          <p:cNvSpPr>
            <a:spLocks noGrp="1"/>
          </p:cNvSpPr>
          <p:nvPr>
            <p:custDataLst>
              <p:tags r:id="rId15"/>
            </p:custDataLst>
          </p:nvPr>
        </p:nvSpPr>
        <p:spPr bwMode="auto">
          <a:xfrm>
            <a:off x="1817688" y="2781300"/>
            <a:ext cx="811213"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B79E7B02-3508-4B89-9FEA-4A8B2F98E996}" type="datetime'''''''T''eac''''''hi''''''''''''n''''''g'''''''''">
              <a:rPr lang="en-US">
                <a:cs typeface="Arial"/>
              </a:rPr>
              <a:pPr/>
              <a:t>Teaching</a:t>
            </a:fld>
            <a:endParaRPr lang="en-US" dirty="0">
              <a:latin typeface="Arial"/>
              <a:cs typeface="Arial"/>
              <a:sym typeface="Arial"/>
            </a:endParaRPr>
          </a:p>
        </p:txBody>
      </p:sp>
    </p:spTree>
    <p:extLst>
      <p:ext uri="{BB962C8B-B14F-4D97-AF65-F5344CB8AC3E}">
        <p14:creationId xmlns:p14="http://schemas.microsoft.com/office/powerpoint/2010/main" val="625284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13959941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298"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3" name="Rectangle 22"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solidFill>
                <a:schemeClr val="tx1"/>
              </a:solidFill>
              <a:latin typeface="Arial"/>
              <a:sym typeface="Arial"/>
            </a:endParaRPr>
          </a:p>
        </p:txBody>
      </p:sp>
      <p:grpSp>
        <p:nvGrpSpPr>
          <p:cNvPr id="9" name="Group 8"/>
          <p:cNvGrpSpPr/>
          <p:nvPr/>
        </p:nvGrpSpPr>
        <p:grpSpPr>
          <a:xfrm>
            <a:off x="2314575" y="1663760"/>
            <a:ext cx="4261900" cy="3768284"/>
            <a:chOff x="2210592" y="1663760"/>
            <a:chExt cx="4261900" cy="3768284"/>
          </a:xfrm>
        </p:grpSpPr>
        <p:sp>
          <p:nvSpPr>
            <p:cNvPr id="110" name="Rectangle 109"/>
            <p:cNvSpPr/>
            <p:nvPr/>
          </p:nvSpPr>
          <p:spPr>
            <a:xfrm>
              <a:off x="2211388" y="1663760"/>
              <a:ext cx="4261104" cy="100324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en-US" sz="2000" i="1" dirty="0">
                <a:solidFill>
                  <a:schemeClr val="tx1"/>
                </a:solidFill>
                <a:latin typeface="Arial" panose="020B0604020202020204" pitchFamily="34" charset="0"/>
                <a:cs typeface="Arial" panose="020B0604020202020204" pitchFamily="34" charset="0"/>
              </a:endParaRPr>
            </a:p>
          </p:txBody>
        </p:sp>
        <p:sp>
          <p:nvSpPr>
            <p:cNvPr id="111" name="Rectangle 110"/>
            <p:cNvSpPr/>
            <p:nvPr/>
          </p:nvSpPr>
          <p:spPr>
            <a:xfrm>
              <a:off x="2210592" y="3822700"/>
              <a:ext cx="4261104" cy="1609344"/>
            </a:xfrm>
            <a:prstGeom prst="rect">
              <a:avLst/>
            </a:prstGeom>
            <a:solidFill>
              <a:srgbClr val="B6E2C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en-US" sz="2000" i="1" dirty="0">
                <a:solidFill>
                  <a:schemeClr val="tx1"/>
                </a:solidFill>
                <a:latin typeface="Arial" panose="020B0604020202020204" pitchFamily="34" charset="0"/>
                <a:cs typeface="Arial" panose="020B0604020202020204" pitchFamily="34" charset="0"/>
              </a:endParaRPr>
            </a:p>
          </p:txBody>
        </p:sp>
        <p:sp>
          <p:nvSpPr>
            <p:cNvPr id="112" name="Rectangle 111"/>
            <p:cNvSpPr/>
            <p:nvPr/>
          </p:nvSpPr>
          <p:spPr>
            <a:xfrm>
              <a:off x="2424908" y="1846469"/>
              <a:ext cx="1108428" cy="63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i="1" dirty="0" smtClean="0">
                  <a:solidFill>
                    <a:schemeClr val="tx1"/>
                  </a:solidFill>
                  <a:latin typeface="Arial" panose="020B0604020202020204" pitchFamily="34" charset="0"/>
                  <a:cs typeface="Arial" panose="020B0604020202020204" pitchFamily="34" charset="0"/>
                </a:rPr>
                <a:t>Worse Than US Rate</a:t>
              </a:r>
              <a:endParaRPr lang="en-US" sz="800" i="1" dirty="0">
                <a:solidFill>
                  <a:schemeClr val="tx1"/>
                </a:solidFill>
                <a:latin typeface="Arial" panose="020B0604020202020204" pitchFamily="34" charset="0"/>
                <a:cs typeface="Arial" panose="020B0604020202020204" pitchFamily="34" charset="0"/>
              </a:endParaRPr>
            </a:p>
          </p:txBody>
        </p:sp>
        <p:sp>
          <p:nvSpPr>
            <p:cNvPr id="113" name="Rectangle 112"/>
            <p:cNvSpPr/>
            <p:nvPr/>
          </p:nvSpPr>
          <p:spPr>
            <a:xfrm>
              <a:off x="2424908" y="2911035"/>
              <a:ext cx="1108428" cy="63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i="1" dirty="0" smtClean="0">
                  <a:solidFill>
                    <a:schemeClr val="tx1"/>
                  </a:solidFill>
                  <a:latin typeface="Arial" panose="020B0604020202020204" pitchFamily="34" charset="0"/>
                  <a:cs typeface="Arial" panose="020B0604020202020204" pitchFamily="34" charset="0"/>
                </a:rPr>
                <a:t>Not statistically different from US Rate</a:t>
              </a:r>
            </a:p>
            <a:p>
              <a:pPr algn="ctr"/>
              <a:r>
                <a:rPr lang="en-US" sz="800" i="1" dirty="0" smtClean="0">
                  <a:solidFill>
                    <a:schemeClr val="tx1"/>
                  </a:solidFill>
                  <a:latin typeface="Arial" panose="020B0604020202020204" pitchFamily="34" charset="0"/>
                  <a:cs typeface="Arial" panose="020B0604020202020204" pitchFamily="34" charset="0"/>
                </a:rPr>
                <a:t>(5.4%)</a:t>
              </a:r>
              <a:endParaRPr lang="en-US" sz="800" i="1" dirty="0">
                <a:solidFill>
                  <a:schemeClr val="tx1"/>
                </a:solidFill>
                <a:latin typeface="Arial" panose="020B0604020202020204" pitchFamily="34" charset="0"/>
                <a:cs typeface="Arial" panose="020B0604020202020204" pitchFamily="34" charset="0"/>
              </a:endParaRPr>
            </a:p>
          </p:txBody>
        </p:sp>
        <p:sp>
          <p:nvSpPr>
            <p:cNvPr id="114" name="Rectangle 113"/>
            <p:cNvSpPr/>
            <p:nvPr/>
          </p:nvSpPr>
          <p:spPr>
            <a:xfrm>
              <a:off x="2424908" y="4343577"/>
              <a:ext cx="1108428" cy="63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i="1" dirty="0" smtClean="0">
                  <a:solidFill>
                    <a:schemeClr val="tx1"/>
                  </a:solidFill>
                  <a:latin typeface="Arial" panose="020B0604020202020204" pitchFamily="34" charset="0"/>
                  <a:cs typeface="Arial" panose="020B0604020202020204" pitchFamily="34" charset="0"/>
                </a:rPr>
                <a:t>Better Than US Rate</a:t>
              </a:r>
              <a:endParaRPr lang="en-US" sz="800" i="1" dirty="0">
                <a:solidFill>
                  <a:schemeClr val="tx1"/>
                </a:solidFill>
                <a:latin typeface="Arial" panose="020B0604020202020204" pitchFamily="34" charset="0"/>
                <a:cs typeface="Arial" panose="020B0604020202020204" pitchFamily="34" charset="0"/>
              </a:endParaRPr>
            </a:p>
          </p:txBody>
        </p:sp>
      </p:grpSp>
      <p:sp>
        <p:nvSpPr>
          <p:cNvPr id="2" name="Text Placeholder 1"/>
          <p:cNvSpPr>
            <a:spLocks noGrp="1"/>
          </p:cNvSpPr>
          <p:nvPr>
            <p:ph type="body" sz="quarter" idx="10"/>
          </p:nvPr>
        </p:nvSpPr>
        <p:spPr/>
        <p:txBody>
          <a:bodyPr/>
          <a:lstStyle/>
          <a:p>
            <a:r>
              <a:rPr lang="en-US" dirty="0" smtClean="0"/>
              <a:t>Source</a:t>
            </a:r>
            <a:r>
              <a:rPr lang="en-US" dirty="0"/>
              <a:t>: HPC  analysis of Massachusetts All Payers Claims Database (payers include Blue Cross Blue Shield, Harvard Pilgrim Health Care, and Tufts Health Plan</a:t>
            </a:r>
            <a:r>
              <a:rPr lang="en-US" dirty="0" smtClean="0"/>
              <a:t>), 2012; Center for Medicare &amp; Medicaid Services, Hospital Compare 2010-2012</a:t>
            </a:r>
            <a:endParaRPr lang="en-US" dirty="0"/>
          </a:p>
        </p:txBody>
      </p:sp>
      <p:sp>
        <p:nvSpPr>
          <p:cNvPr id="3" name="Title 2"/>
          <p:cNvSpPr>
            <a:spLocks noGrp="1"/>
          </p:cNvSpPr>
          <p:nvPr>
            <p:ph type="ctrTitle"/>
          </p:nvPr>
        </p:nvSpPr>
        <p:spPr/>
        <p:txBody>
          <a:bodyPr/>
          <a:lstStyle/>
          <a:p>
            <a:r>
              <a:rPr lang="en-US" dirty="0"/>
              <a:t>Figure 3.4: </a:t>
            </a:r>
            <a:r>
              <a:rPr lang="en-US" dirty="0" smtClean="0"/>
              <a:t>Readmission </a:t>
            </a:r>
            <a:r>
              <a:rPr lang="en-US" dirty="0"/>
              <a:t>rate for total joint replacement and episode cost, hip replacement	</a:t>
            </a:r>
          </a:p>
        </p:txBody>
      </p:sp>
      <p:sp>
        <p:nvSpPr>
          <p:cNvPr id="4" name="Text Placeholder 3"/>
          <p:cNvSpPr>
            <a:spLocks noGrp="1"/>
          </p:cNvSpPr>
          <p:nvPr>
            <p:ph type="body" sz="quarter" idx="11"/>
          </p:nvPr>
        </p:nvSpPr>
        <p:spPr/>
        <p:txBody>
          <a:bodyPr/>
          <a:lstStyle/>
          <a:p>
            <a:r>
              <a:rPr lang="en-US" dirty="0" smtClean="0"/>
              <a:t>Readmission rate for hip and knee replacement compared </a:t>
            </a:r>
            <a:r>
              <a:rPr lang="en-US" dirty="0"/>
              <a:t>to average total </a:t>
            </a:r>
            <a:r>
              <a:rPr lang="en-US" dirty="0" smtClean="0"/>
              <a:t>spending per </a:t>
            </a:r>
            <a:r>
              <a:rPr lang="en-US" dirty="0"/>
              <a:t>episode of </a:t>
            </a:r>
            <a:r>
              <a:rPr lang="en-US" dirty="0" smtClean="0"/>
              <a:t>care </a:t>
            </a:r>
            <a:r>
              <a:rPr lang="en-US" dirty="0"/>
              <a:t>by </a:t>
            </a:r>
            <a:r>
              <a:rPr lang="en-US" dirty="0" smtClean="0"/>
              <a:t>hospital for top three commercial payers, 2012</a:t>
            </a:r>
            <a:endParaRPr lang="en-US" dirty="0"/>
          </a:p>
        </p:txBody>
      </p:sp>
      <p:graphicFrame>
        <p:nvGraphicFramePr>
          <p:cNvPr id="27" name="Object 26"/>
          <p:cNvGraphicFramePr>
            <a:graphicFrameLocks/>
          </p:cNvGraphicFramePr>
          <p:nvPr>
            <p:custDataLst>
              <p:tags r:id="rId4"/>
            </p:custDataLst>
            <p:extLst>
              <p:ext uri="{D42A27DB-BD31-4B8C-83A1-F6EECF244321}">
                <p14:modId xmlns:p14="http://schemas.microsoft.com/office/powerpoint/2010/main" val="309665612"/>
              </p:ext>
            </p:extLst>
          </p:nvPr>
        </p:nvGraphicFramePr>
        <p:xfrm>
          <a:off x="1752600" y="1371600"/>
          <a:ext cx="4924523" cy="4362585"/>
        </p:xfrm>
        <a:graphic>
          <a:graphicData uri="http://schemas.openxmlformats.org/presentationml/2006/ole">
            <mc:AlternateContent xmlns:mc="http://schemas.openxmlformats.org/markup-compatibility/2006">
              <mc:Choice xmlns:v="urn:schemas-microsoft-com:vml" Requires="v">
                <p:oleObj spid="_x0000_s103299" name="Chart" r:id="rId20" imgW="4924523" imgH="4362585" progId="MSGraph.Chart.8">
                  <p:embed followColorScheme="full"/>
                </p:oleObj>
              </mc:Choice>
              <mc:Fallback>
                <p:oleObj name="Chart" r:id="rId20" imgW="4924523" imgH="4362585" progId="MSGraph.Chart.8">
                  <p:embed followColorScheme="full"/>
                  <p:pic>
                    <p:nvPicPr>
                      <p:cNvPr id="0" name=""/>
                      <p:cNvPicPr/>
                      <p:nvPr/>
                    </p:nvPicPr>
                    <p:blipFill>
                      <a:blip r:embed="rId21"/>
                      <a:stretch>
                        <a:fillRect/>
                      </a:stretch>
                    </p:blipFill>
                    <p:spPr>
                      <a:xfrm>
                        <a:off x="1752600" y="1371600"/>
                        <a:ext cx="4924523" cy="4362585"/>
                      </a:xfrm>
                      <a:prstGeom prst="rect">
                        <a:avLst/>
                      </a:prstGeom>
                    </p:spPr>
                  </p:pic>
                </p:oleObj>
              </mc:Fallback>
            </mc:AlternateContent>
          </a:graphicData>
        </a:graphic>
      </p:graphicFrame>
      <p:sp>
        <p:nvSpPr>
          <p:cNvPr id="73" name="Text Placeholder 36"/>
          <p:cNvSpPr>
            <a:spLocks noGrp="1"/>
          </p:cNvSpPr>
          <p:nvPr>
            <p:custDataLst>
              <p:tags r:id="rId5"/>
            </p:custDataLst>
          </p:nvPr>
        </p:nvSpPr>
        <p:spPr bwMode="gray">
          <a:xfrm>
            <a:off x="5329238" y="5578475"/>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058DE87-F3C9-4D58-A3EB-189ABDA3A37A}" type="datetime'''''$''''''''4''''''''''''''''''''0''K'''''''''''''''''">
              <a:rPr lang="en-US" sz="1200"/>
              <a:pPr/>
              <a:t>$40K</a:t>
            </a:fld>
            <a:endParaRPr lang="en-US" sz="1200" dirty="0">
              <a:latin typeface="Arial"/>
              <a:sym typeface="Arial"/>
            </a:endParaRPr>
          </a:p>
        </p:txBody>
      </p:sp>
      <p:sp>
        <p:nvSpPr>
          <p:cNvPr id="72" name="Text Placeholder 35"/>
          <p:cNvSpPr>
            <a:spLocks noGrp="1"/>
          </p:cNvSpPr>
          <p:nvPr>
            <p:custDataLst>
              <p:tags r:id="rId6"/>
            </p:custDataLst>
          </p:nvPr>
        </p:nvSpPr>
        <p:spPr bwMode="gray">
          <a:xfrm>
            <a:off x="4262438" y="5578475"/>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94B3FAA-BA29-4C19-BF97-EE1B1D7A7236}" type="datetime'''''''''$''''''''''''3''''''''''0''K'''''''''''''''">
              <a:rPr lang="en-US" sz="1200"/>
              <a:pPr/>
              <a:t>$30K</a:t>
            </a:fld>
            <a:endParaRPr lang="en-US" sz="1200" dirty="0">
              <a:latin typeface="Arial"/>
              <a:sym typeface="Arial"/>
            </a:endParaRPr>
          </a:p>
        </p:txBody>
      </p:sp>
      <p:sp>
        <p:nvSpPr>
          <p:cNvPr id="70" name="Text Placeholder 33"/>
          <p:cNvSpPr>
            <a:spLocks noGrp="1"/>
          </p:cNvSpPr>
          <p:nvPr>
            <p:custDataLst>
              <p:tags r:id="rId7"/>
            </p:custDataLst>
          </p:nvPr>
        </p:nvSpPr>
        <p:spPr bwMode="gray">
          <a:xfrm>
            <a:off x="2128838" y="5578475"/>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EF288D7-D7FF-47DA-AA93-FE56F80351BF}" type="datetime'''''''''''''''''''''''''$10''''''''''''''''''''''''''K'''''">
              <a:rPr lang="en-US" sz="1200"/>
              <a:pPr/>
              <a:t>$10K</a:t>
            </a:fld>
            <a:endParaRPr lang="en-US" sz="1200" dirty="0">
              <a:latin typeface="Arial"/>
              <a:sym typeface="Arial"/>
            </a:endParaRPr>
          </a:p>
        </p:txBody>
      </p:sp>
      <p:sp>
        <p:nvSpPr>
          <p:cNvPr id="74" name="Text Placeholder 37"/>
          <p:cNvSpPr>
            <a:spLocks noGrp="1"/>
          </p:cNvSpPr>
          <p:nvPr>
            <p:custDataLst>
              <p:tags r:id="rId8"/>
            </p:custDataLst>
          </p:nvPr>
        </p:nvSpPr>
        <p:spPr bwMode="gray">
          <a:xfrm>
            <a:off x="6396038" y="5578475"/>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872C916-2372-4898-992E-C675FD01427C}" type="datetime'''''''''''''$''''''''5''''''''''''''''0''''K'''''''''''">
              <a:rPr lang="en-US" sz="1200"/>
              <a:pPr/>
              <a:t>$50K</a:t>
            </a:fld>
            <a:endParaRPr lang="en-US" sz="1200" dirty="0">
              <a:latin typeface="Arial"/>
              <a:sym typeface="Arial"/>
            </a:endParaRPr>
          </a:p>
        </p:txBody>
      </p:sp>
      <p:sp>
        <p:nvSpPr>
          <p:cNvPr id="71" name="Text Placeholder 34"/>
          <p:cNvSpPr>
            <a:spLocks noGrp="1"/>
          </p:cNvSpPr>
          <p:nvPr>
            <p:custDataLst>
              <p:tags r:id="rId9"/>
            </p:custDataLst>
          </p:nvPr>
        </p:nvSpPr>
        <p:spPr bwMode="gray">
          <a:xfrm>
            <a:off x="3195638" y="5578475"/>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61ED232-CEF7-4660-A3A9-D82569608936}" type="datetime'$''''''''''''''2''''''0''''''''''''''''''''''K'''''''''">
              <a:rPr lang="en-US" sz="1200"/>
              <a:pPr/>
              <a:t>$20K</a:t>
            </a:fld>
            <a:endParaRPr lang="en-US" sz="1200" dirty="0">
              <a:latin typeface="Arial"/>
              <a:sym typeface="Arial"/>
            </a:endParaRPr>
          </a:p>
        </p:txBody>
      </p:sp>
      <p:sp>
        <p:nvSpPr>
          <p:cNvPr id="90" name="Text Placeholder 44"/>
          <p:cNvSpPr>
            <a:spLocks noGrp="1"/>
          </p:cNvSpPr>
          <p:nvPr>
            <p:custDataLst>
              <p:tags r:id="rId10"/>
            </p:custDataLst>
          </p:nvPr>
        </p:nvSpPr>
        <p:spPr bwMode="auto">
          <a:xfrm>
            <a:off x="3067050" y="5881688"/>
            <a:ext cx="27432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C612E2A-38E3-4E28-9C25-C8FAD997DA5B}" type="datetime'''Mean ep''i''so''de'''' paymen''t, ''''h''''ip replacement'">
              <a:rPr lang="en-US" sz="1200"/>
              <a:pPr/>
              <a:t>Mean episode payment, hip replacement</a:t>
            </a:fld>
            <a:endParaRPr lang="en-US" sz="1200" dirty="0">
              <a:sym typeface="+mn-lt"/>
            </a:endParaRPr>
          </a:p>
        </p:txBody>
      </p:sp>
      <p:sp>
        <p:nvSpPr>
          <p:cNvPr id="69" name="Text Placeholder 32"/>
          <p:cNvSpPr>
            <a:spLocks noGrp="1"/>
          </p:cNvSpPr>
          <p:nvPr>
            <p:custDataLst>
              <p:tags r:id="rId11"/>
            </p:custDataLst>
          </p:nvPr>
        </p:nvSpPr>
        <p:spPr bwMode="auto">
          <a:xfrm flipV="1">
            <a:off x="1577975" y="2168525"/>
            <a:ext cx="182563" cy="276066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5869B12-3E36-4F7A-99D4-B4C12A10FD78}" type="datetime'''Total j''oint re''''plac''''e''ment rea''dmissions ra''te'">
              <a:rPr lang="en-US" sz="1200"/>
              <a:pPr/>
              <a:t>Total joint replacement readmissions rate</a:t>
            </a:fld>
            <a:endParaRPr lang="en-US" sz="1200" dirty="0">
              <a:sym typeface="+mn-lt"/>
            </a:endParaRPr>
          </a:p>
        </p:txBody>
      </p:sp>
      <p:sp>
        <p:nvSpPr>
          <p:cNvPr id="5" name="Rectangle 4"/>
          <p:cNvSpPr/>
          <p:nvPr>
            <p:custDataLst>
              <p:tags r:id="rId12"/>
            </p:custDataLst>
          </p:nvPr>
        </p:nvSpPr>
        <p:spPr bwMode="auto">
          <a:xfrm>
            <a:off x="6829425" y="3132138"/>
            <a:ext cx="66675" cy="66675"/>
          </a:xfrm>
          <a:prstGeom prst="rect">
            <a:avLst/>
          </a:prstGeom>
          <a:solidFill>
            <a:srgbClr val="0C2D83"/>
          </a:solidFill>
          <a:ln w="9525">
            <a:solidFill>
              <a:srgbClr val="0C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7" name="Oval 6"/>
          <p:cNvSpPr/>
          <p:nvPr>
            <p:custDataLst>
              <p:tags r:id="rId13"/>
            </p:custDataLst>
          </p:nvPr>
        </p:nvSpPr>
        <p:spPr bwMode="auto">
          <a:xfrm>
            <a:off x="6829425" y="3365500"/>
            <a:ext cx="66675" cy="66675"/>
          </a:xfrm>
          <a:prstGeom prst="ellipse">
            <a:avLst/>
          </a:prstGeom>
          <a:solidFill>
            <a:srgbClr val="8C96A0"/>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44" name="Text Placeholder 11"/>
          <p:cNvSpPr>
            <a:spLocks noGrp="1"/>
          </p:cNvSpPr>
          <p:nvPr>
            <p:custDataLst>
              <p:tags r:id="rId14"/>
            </p:custDataLst>
          </p:nvPr>
        </p:nvSpPr>
        <p:spPr bwMode="auto">
          <a:xfrm>
            <a:off x="7021513" y="3314700"/>
            <a:ext cx="5476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826BD75-7B48-4CC2-9997-4FD39D021121}" type="datetime'''''''H''osp''''it''a''''''''''''''''''''''''''l'">
              <a:rPr lang="en-US" sz="1200"/>
              <a:pPr/>
              <a:t>Hospital</a:t>
            </a:fld>
            <a:endParaRPr lang="en-US" sz="1200" dirty="0">
              <a:sym typeface="+mn-lt"/>
            </a:endParaRPr>
          </a:p>
        </p:txBody>
      </p:sp>
      <p:sp>
        <p:nvSpPr>
          <p:cNvPr id="45" name="Text Placeholder 12"/>
          <p:cNvSpPr>
            <a:spLocks noGrp="1"/>
          </p:cNvSpPr>
          <p:nvPr>
            <p:custDataLst>
              <p:tags r:id="rId15"/>
            </p:custDataLst>
          </p:nvPr>
        </p:nvSpPr>
        <p:spPr bwMode="auto">
          <a:xfrm>
            <a:off x="7021513" y="3081338"/>
            <a:ext cx="71913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F484589-FAA5-4B40-BC4F-215AC73B1C76}" type="datetime'''''''N''E'''''' ''Ba''''p''''t''''''''''''''is''''t'''">
              <a:rPr lang="en-US" sz="1200">
                <a:sym typeface="+mn-lt"/>
              </a:rPr>
              <a:pPr marL="0" indent="0">
                <a:spcBef>
                  <a:spcPct val="0"/>
                </a:spcBef>
                <a:spcAft>
                  <a:spcPct val="0"/>
                </a:spcAft>
                <a:buNone/>
              </a:pPr>
              <a:t>NE Baptist</a:t>
            </a:fld>
            <a:endParaRPr lang="en-US" sz="1200" dirty="0">
              <a:sym typeface="+mn-lt"/>
            </a:endParaRPr>
          </a:p>
        </p:txBody>
      </p:sp>
      <p:sp>
        <p:nvSpPr>
          <p:cNvPr id="109" name="Rectangle 108"/>
          <p:cNvSpPr/>
          <p:nvPr/>
        </p:nvSpPr>
        <p:spPr>
          <a:xfrm>
            <a:off x="2314575" y="2619027"/>
            <a:ext cx="4267201" cy="1267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en-US" sz="10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5170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38011568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324"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3" name="Rectangle 22"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solidFill>
                <a:schemeClr val="tx1"/>
              </a:solidFill>
              <a:latin typeface="Arial"/>
              <a:sym typeface="Arial"/>
            </a:endParaRPr>
          </a:p>
        </p:txBody>
      </p:sp>
      <p:grpSp>
        <p:nvGrpSpPr>
          <p:cNvPr id="7" name="Group 6"/>
          <p:cNvGrpSpPr/>
          <p:nvPr/>
        </p:nvGrpSpPr>
        <p:grpSpPr>
          <a:xfrm>
            <a:off x="2377440" y="1664208"/>
            <a:ext cx="4242816" cy="3762248"/>
            <a:chOff x="2377440" y="1664208"/>
            <a:chExt cx="4242816" cy="3762248"/>
          </a:xfrm>
        </p:grpSpPr>
        <p:sp>
          <p:nvSpPr>
            <p:cNvPr id="35" name="Rectangle 34"/>
            <p:cNvSpPr/>
            <p:nvPr/>
          </p:nvSpPr>
          <p:spPr>
            <a:xfrm>
              <a:off x="2377440" y="1664208"/>
              <a:ext cx="4242816" cy="100324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en-US" sz="2000" i="1" dirty="0">
                <a:solidFill>
                  <a:schemeClr val="tx1"/>
                </a:solidFill>
                <a:latin typeface="Arial" panose="020B0604020202020204" pitchFamily="34" charset="0"/>
                <a:cs typeface="Arial" panose="020B0604020202020204" pitchFamily="34" charset="0"/>
              </a:endParaRPr>
            </a:p>
          </p:txBody>
        </p:sp>
        <p:sp>
          <p:nvSpPr>
            <p:cNvPr id="36" name="Rectangle 35"/>
            <p:cNvSpPr/>
            <p:nvPr/>
          </p:nvSpPr>
          <p:spPr>
            <a:xfrm>
              <a:off x="2377440" y="3835400"/>
              <a:ext cx="4242816" cy="1591056"/>
            </a:xfrm>
            <a:prstGeom prst="rect">
              <a:avLst/>
            </a:prstGeom>
            <a:solidFill>
              <a:srgbClr val="B6E2C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en-US" sz="2000" i="1" dirty="0">
                <a:solidFill>
                  <a:schemeClr val="tx1"/>
                </a:solidFill>
                <a:latin typeface="Arial" panose="020B0604020202020204" pitchFamily="34" charset="0"/>
                <a:cs typeface="Arial" panose="020B0604020202020204" pitchFamily="34" charset="0"/>
              </a:endParaRPr>
            </a:p>
          </p:txBody>
        </p:sp>
        <p:sp>
          <p:nvSpPr>
            <p:cNvPr id="37" name="Rectangle 36"/>
            <p:cNvSpPr/>
            <p:nvPr/>
          </p:nvSpPr>
          <p:spPr>
            <a:xfrm>
              <a:off x="2586041" y="1859109"/>
              <a:ext cx="1108428" cy="63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i="1" dirty="0" smtClean="0">
                  <a:solidFill>
                    <a:schemeClr val="tx1"/>
                  </a:solidFill>
                  <a:latin typeface="Arial" panose="020B0604020202020204" pitchFamily="34" charset="0"/>
                  <a:cs typeface="Arial" panose="020B0604020202020204" pitchFamily="34" charset="0"/>
                </a:rPr>
                <a:t>Worse Than US Rate</a:t>
              </a:r>
              <a:endParaRPr lang="en-US" sz="800" i="1" dirty="0">
                <a:solidFill>
                  <a:schemeClr val="tx1"/>
                </a:solidFill>
                <a:latin typeface="Arial" panose="020B0604020202020204" pitchFamily="34" charset="0"/>
                <a:cs typeface="Arial" panose="020B0604020202020204" pitchFamily="34" charset="0"/>
              </a:endParaRPr>
            </a:p>
          </p:txBody>
        </p:sp>
        <p:sp>
          <p:nvSpPr>
            <p:cNvPr id="38" name="Rectangle 37"/>
            <p:cNvSpPr/>
            <p:nvPr/>
          </p:nvSpPr>
          <p:spPr>
            <a:xfrm>
              <a:off x="2586041" y="2938640"/>
              <a:ext cx="1108428" cy="63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i="1" dirty="0" smtClean="0">
                  <a:solidFill>
                    <a:schemeClr val="tx1"/>
                  </a:solidFill>
                  <a:latin typeface="Arial" panose="020B0604020202020204" pitchFamily="34" charset="0"/>
                  <a:cs typeface="Arial" panose="020B0604020202020204" pitchFamily="34" charset="0"/>
                </a:rPr>
                <a:t>Not statistically different from US Rate</a:t>
              </a:r>
            </a:p>
            <a:p>
              <a:pPr algn="ctr"/>
              <a:r>
                <a:rPr lang="en-US" sz="800" i="1" dirty="0" smtClean="0">
                  <a:solidFill>
                    <a:schemeClr val="tx1"/>
                  </a:solidFill>
                  <a:latin typeface="Arial" panose="020B0604020202020204" pitchFamily="34" charset="0"/>
                  <a:cs typeface="Arial" panose="020B0604020202020204" pitchFamily="34" charset="0"/>
                </a:rPr>
                <a:t>(5.4%)</a:t>
              </a:r>
              <a:endParaRPr lang="en-US" sz="800" i="1" dirty="0">
                <a:solidFill>
                  <a:schemeClr val="tx1"/>
                </a:solidFill>
                <a:latin typeface="Arial" panose="020B0604020202020204" pitchFamily="34" charset="0"/>
                <a:cs typeface="Arial" panose="020B0604020202020204" pitchFamily="34" charset="0"/>
              </a:endParaRPr>
            </a:p>
          </p:txBody>
        </p:sp>
        <p:sp>
          <p:nvSpPr>
            <p:cNvPr id="39" name="Rectangle 38"/>
            <p:cNvSpPr/>
            <p:nvPr/>
          </p:nvSpPr>
          <p:spPr>
            <a:xfrm>
              <a:off x="2586041" y="4312017"/>
              <a:ext cx="1108428" cy="63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i="1" dirty="0" smtClean="0">
                  <a:solidFill>
                    <a:schemeClr val="tx1"/>
                  </a:solidFill>
                  <a:latin typeface="Arial" panose="020B0604020202020204" pitchFamily="34" charset="0"/>
                  <a:cs typeface="Arial" panose="020B0604020202020204" pitchFamily="34" charset="0"/>
                </a:rPr>
                <a:t>Better Than US Rate</a:t>
              </a:r>
              <a:endParaRPr lang="en-US" sz="800" i="1" dirty="0">
                <a:solidFill>
                  <a:schemeClr val="tx1"/>
                </a:solidFill>
                <a:latin typeface="Arial" panose="020B0604020202020204" pitchFamily="34" charset="0"/>
                <a:cs typeface="Arial" panose="020B0604020202020204" pitchFamily="34" charset="0"/>
              </a:endParaRPr>
            </a:p>
          </p:txBody>
        </p:sp>
      </p:grpSp>
      <p:sp>
        <p:nvSpPr>
          <p:cNvPr id="2" name="Text Placeholder 1"/>
          <p:cNvSpPr>
            <a:spLocks noGrp="1"/>
          </p:cNvSpPr>
          <p:nvPr>
            <p:ph type="body" sz="quarter" idx="10"/>
          </p:nvPr>
        </p:nvSpPr>
        <p:spPr/>
        <p:txBody>
          <a:bodyPr/>
          <a:lstStyle/>
          <a:p>
            <a:r>
              <a:rPr lang="en-US" dirty="0" smtClean="0"/>
              <a:t>Source</a:t>
            </a:r>
            <a:r>
              <a:rPr lang="en-US" dirty="0"/>
              <a:t>: </a:t>
            </a:r>
            <a:r>
              <a:rPr lang="en-US" dirty="0" smtClean="0"/>
              <a:t>HPC </a:t>
            </a:r>
            <a:r>
              <a:rPr lang="en-US" dirty="0"/>
              <a:t>analysis of Massachusetts All Payers Claims Database (payers include Blue Cross Blue Shield, Harvard Pilgrim Health Care, and Tufts Health Plan), 2012; Center for Medicare &amp; Medicaid Services, Hospital Compare 2010-2012</a:t>
            </a:r>
          </a:p>
        </p:txBody>
      </p:sp>
      <p:sp>
        <p:nvSpPr>
          <p:cNvPr id="3" name="Title 2"/>
          <p:cNvSpPr>
            <a:spLocks noGrp="1"/>
          </p:cNvSpPr>
          <p:nvPr>
            <p:ph type="ctrTitle"/>
          </p:nvPr>
        </p:nvSpPr>
        <p:spPr/>
        <p:txBody>
          <a:bodyPr/>
          <a:lstStyle/>
          <a:p>
            <a:r>
              <a:rPr lang="en-US" dirty="0"/>
              <a:t>Figure 3.5: Readmission rate for total joint replacement and episode cost, knee </a:t>
            </a:r>
            <a:r>
              <a:rPr lang="en-US" dirty="0" smtClean="0"/>
              <a:t>replacement</a:t>
            </a:r>
            <a:endParaRPr lang="en-US" dirty="0"/>
          </a:p>
        </p:txBody>
      </p:sp>
      <p:sp>
        <p:nvSpPr>
          <p:cNvPr id="4" name="Text Placeholder 3"/>
          <p:cNvSpPr>
            <a:spLocks noGrp="1"/>
          </p:cNvSpPr>
          <p:nvPr>
            <p:ph type="body" sz="quarter" idx="11"/>
          </p:nvPr>
        </p:nvSpPr>
        <p:spPr/>
        <p:txBody>
          <a:bodyPr/>
          <a:lstStyle/>
          <a:p>
            <a:r>
              <a:rPr lang="en-US" dirty="0"/>
              <a:t>Readmission rate for knee replacement compared to average total </a:t>
            </a:r>
            <a:r>
              <a:rPr lang="en-US" dirty="0" smtClean="0"/>
              <a:t>spending per </a:t>
            </a:r>
            <a:r>
              <a:rPr lang="en-US" dirty="0"/>
              <a:t>episode of care </a:t>
            </a:r>
            <a:r>
              <a:rPr lang="en-US" dirty="0" smtClean="0"/>
              <a:t>by </a:t>
            </a:r>
            <a:r>
              <a:rPr lang="en-US" dirty="0"/>
              <a:t>hospital for </a:t>
            </a:r>
            <a:r>
              <a:rPr lang="en-US" dirty="0" smtClean="0"/>
              <a:t>top three commercial </a:t>
            </a:r>
            <a:r>
              <a:rPr lang="en-US" dirty="0"/>
              <a:t>payers, 2012</a:t>
            </a:r>
          </a:p>
        </p:txBody>
      </p:sp>
      <p:graphicFrame>
        <p:nvGraphicFramePr>
          <p:cNvPr id="119" name="Object 118"/>
          <p:cNvGraphicFramePr>
            <a:graphicFrameLocks/>
          </p:cNvGraphicFramePr>
          <p:nvPr>
            <p:custDataLst>
              <p:tags r:id="rId4"/>
            </p:custDataLst>
            <p:extLst>
              <p:ext uri="{D42A27DB-BD31-4B8C-83A1-F6EECF244321}">
                <p14:modId xmlns:p14="http://schemas.microsoft.com/office/powerpoint/2010/main" val="4238153271"/>
              </p:ext>
            </p:extLst>
          </p:nvPr>
        </p:nvGraphicFramePr>
        <p:xfrm>
          <a:off x="1790700" y="1371600"/>
          <a:ext cx="4943433" cy="4352857"/>
        </p:xfrm>
        <a:graphic>
          <a:graphicData uri="http://schemas.openxmlformats.org/presentationml/2006/ole">
            <mc:AlternateContent xmlns:mc="http://schemas.openxmlformats.org/markup-compatibility/2006">
              <mc:Choice xmlns:v="urn:schemas-microsoft-com:vml" Requires="v">
                <p:oleObj spid="_x0000_s104325" name="Chart" r:id="rId20" imgW="4943433" imgH="4352857" progId="MSGraph.Chart.8">
                  <p:embed followColorScheme="full"/>
                </p:oleObj>
              </mc:Choice>
              <mc:Fallback>
                <p:oleObj name="Chart" r:id="rId20" imgW="4943433" imgH="4352857" progId="MSGraph.Chart.8">
                  <p:embed followColorScheme="full"/>
                  <p:pic>
                    <p:nvPicPr>
                      <p:cNvPr id="0" name=""/>
                      <p:cNvPicPr/>
                      <p:nvPr/>
                    </p:nvPicPr>
                    <p:blipFill>
                      <a:blip r:embed="rId21"/>
                      <a:stretch>
                        <a:fillRect/>
                      </a:stretch>
                    </p:blipFill>
                    <p:spPr>
                      <a:xfrm>
                        <a:off x="1790700" y="1371600"/>
                        <a:ext cx="4943433" cy="4352857"/>
                      </a:xfrm>
                      <a:prstGeom prst="rect">
                        <a:avLst/>
                      </a:prstGeom>
                    </p:spPr>
                  </p:pic>
                </p:oleObj>
              </mc:Fallback>
            </mc:AlternateContent>
          </a:graphicData>
        </a:graphic>
      </p:graphicFrame>
      <p:sp>
        <p:nvSpPr>
          <p:cNvPr id="66" name="Text Placeholder 29"/>
          <p:cNvSpPr>
            <a:spLocks noGrp="1"/>
          </p:cNvSpPr>
          <p:nvPr>
            <p:custDataLst>
              <p:tags r:id="rId5"/>
            </p:custDataLst>
          </p:nvPr>
        </p:nvSpPr>
        <p:spPr bwMode="gray">
          <a:xfrm>
            <a:off x="6453188" y="5568950"/>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8EAE26A-7DC4-4144-9F95-452A731FC55A}" type="datetime'''''''''''''''''''$''''''''''''''''''''''''''''4''''0''''K'">
              <a:rPr lang="en-US" sz="1200">
                <a:latin typeface="Arial"/>
                <a:sym typeface="Arial"/>
              </a:rPr>
              <a:pPr marL="0" indent="0" algn="ctr">
                <a:spcBef>
                  <a:spcPct val="0"/>
                </a:spcBef>
                <a:spcAft>
                  <a:spcPct val="0"/>
                </a:spcAft>
                <a:buNone/>
              </a:pPr>
              <a:t>$40K</a:t>
            </a:fld>
            <a:endParaRPr lang="en-US" sz="1200" dirty="0">
              <a:latin typeface="Arial"/>
              <a:sym typeface="Arial"/>
            </a:endParaRPr>
          </a:p>
        </p:txBody>
      </p:sp>
      <p:sp>
        <p:nvSpPr>
          <p:cNvPr id="65" name="Text Placeholder 28"/>
          <p:cNvSpPr>
            <a:spLocks noGrp="1"/>
          </p:cNvSpPr>
          <p:nvPr>
            <p:custDataLst>
              <p:tags r:id="rId6"/>
            </p:custDataLst>
          </p:nvPr>
        </p:nvSpPr>
        <p:spPr bwMode="gray">
          <a:xfrm>
            <a:off x="5386388" y="5568950"/>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8A357B0-AE6C-4FB6-95F5-D0FB9B931D30}" type="datetime'''''''''''$''''''''''''''''3''''''''''0''''''''''''''''''''K'">
              <a:rPr lang="en-US" sz="1200">
                <a:latin typeface="Arial"/>
                <a:sym typeface="Arial"/>
              </a:rPr>
              <a:pPr marL="0" indent="0" algn="ctr">
                <a:spcBef>
                  <a:spcPct val="0"/>
                </a:spcBef>
                <a:spcAft>
                  <a:spcPct val="0"/>
                </a:spcAft>
                <a:buNone/>
              </a:pPr>
              <a:t>$30K</a:t>
            </a:fld>
            <a:endParaRPr lang="en-US" sz="1200" dirty="0">
              <a:latin typeface="Arial"/>
              <a:sym typeface="Arial"/>
            </a:endParaRPr>
          </a:p>
        </p:txBody>
      </p:sp>
      <p:sp>
        <p:nvSpPr>
          <p:cNvPr id="63" name="Text Placeholder 26"/>
          <p:cNvSpPr>
            <a:spLocks noGrp="1"/>
          </p:cNvSpPr>
          <p:nvPr>
            <p:custDataLst>
              <p:tags r:id="rId7"/>
            </p:custDataLst>
          </p:nvPr>
        </p:nvSpPr>
        <p:spPr bwMode="gray">
          <a:xfrm>
            <a:off x="3262313" y="5568950"/>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234E264-0AB4-487E-997D-E7898DAA20AE}" type="datetime'''$''''''1''''''''''''''0''''K'''''''''''''''''''''''''''''">
              <a:rPr lang="en-US" sz="1200">
                <a:latin typeface="Arial"/>
                <a:sym typeface="Arial"/>
              </a:rPr>
              <a:pPr marL="0" indent="0" algn="ctr">
                <a:spcBef>
                  <a:spcPct val="0"/>
                </a:spcBef>
                <a:spcAft>
                  <a:spcPct val="0"/>
                </a:spcAft>
                <a:buNone/>
              </a:pPr>
              <a:t>$10K</a:t>
            </a:fld>
            <a:endParaRPr lang="en-US" sz="1200" dirty="0">
              <a:latin typeface="Arial"/>
              <a:sym typeface="Arial"/>
            </a:endParaRPr>
          </a:p>
        </p:txBody>
      </p:sp>
      <p:sp>
        <p:nvSpPr>
          <p:cNvPr id="64" name="Text Placeholder 27"/>
          <p:cNvSpPr>
            <a:spLocks noGrp="1"/>
          </p:cNvSpPr>
          <p:nvPr>
            <p:custDataLst>
              <p:tags r:id="rId8"/>
            </p:custDataLst>
          </p:nvPr>
        </p:nvSpPr>
        <p:spPr bwMode="gray">
          <a:xfrm>
            <a:off x="4319588" y="5568950"/>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41E07D5-BE88-43BA-BAF2-4907880E6A17}" type="datetime'''''''''''''$''''''''''''''''''2''0''''''''K'''">
              <a:rPr lang="en-US" sz="1200">
                <a:latin typeface="Arial"/>
                <a:sym typeface="Arial"/>
              </a:rPr>
              <a:pPr marL="0" indent="0" algn="ctr">
                <a:spcBef>
                  <a:spcPct val="0"/>
                </a:spcBef>
                <a:spcAft>
                  <a:spcPct val="0"/>
                </a:spcAft>
                <a:buNone/>
              </a:pPr>
              <a:t>$20K</a:t>
            </a:fld>
            <a:endParaRPr lang="en-US" sz="1200" dirty="0">
              <a:latin typeface="Arial"/>
              <a:sym typeface="Arial"/>
            </a:endParaRPr>
          </a:p>
        </p:txBody>
      </p:sp>
      <p:sp>
        <p:nvSpPr>
          <p:cNvPr id="100" name="Text Placeholder 22"/>
          <p:cNvSpPr>
            <a:spLocks noGrp="1"/>
          </p:cNvSpPr>
          <p:nvPr>
            <p:custDataLst>
              <p:tags r:id="rId9"/>
            </p:custDataLst>
          </p:nvPr>
        </p:nvSpPr>
        <p:spPr bwMode="gray">
          <a:xfrm>
            <a:off x="2236788" y="5568950"/>
            <a:ext cx="2698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8D1CB3C-DEA8-4FED-96DD-D456B701883C}" type="datetime'''''''''''''''''''''''''''''''''''''''''$''''0''''''''''''''K'">
              <a:rPr lang="en-US" sz="1200">
                <a:latin typeface="Arial"/>
                <a:sym typeface="Arial"/>
              </a:rPr>
              <a:pPr marL="0" indent="0" algn="ctr">
                <a:spcBef>
                  <a:spcPct val="0"/>
                </a:spcBef>
                <a:spcAft>
                  <a:spcPct val="0"/>
                </a:spcAft>
                <a:buNone/>
              </a:pPr>
              <a:t>$0K</a:t>
            </a:fld>
            <a:endParaRPr lang="en-US" sz="1200" dirty="0">
              <a:latin typeface="Arial"/>
              <a:sym typeface="Arial"/>
            </a:endParaRPr>
          </a:p>
        </p:txBody>
      </p:sp>
      <p:sp>
        <p:nvSpPr>
          <p:cNvPr id="68" name="Text Placeholder 31"/>
          <p:cNvSpPr>
            <a:spLocks noGrp="1"/>
          </p:cNvSpPr>
          <p:nvPr>
            <p:custDataLst>
              <p:tags r:id="rId10"/>
            </p:custDataLst>
          </p:nvPr>
        </p:nvSpPr>
        <p:spPr bwMode="auto">
          <a:xfrm>
            <a:off x="3065463" y="5872163"/>
            <a:ext cx="28702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4B6490F-6F81-4911-A573-787DD8E9BDC7}" type="datetime'Mean e''''pis''ode payme''nt,'' kn''ee'' ''r''eplacemen''t'''">
              <a:rPr lang="en-US" sz="1200"/>
              <a:pPr/>
              <a:t>Mean episode payment, knee replacement</a:t>
            </a:fld>
            <a:endParaRPr lang="en-US" sz="1200" dirty="0">
              <a:sym typeface="+mn-lt"/>
            </a:endParaRPr>
          </a:p>
        </p:txBody>
      </p:sp>
      <p:sp>
        <p:nvSpPr>
          <p:cNvPr id="50" name="Text Placeholder 13"/>
          <p:cNvSpPr>
            <a:spLocks noGrp="1"/>
          </p:cNvSpPr>
          <p:nvPr>
            <p:custDataLst>
              <p:tags r:id="rId11"/>
            </p:custDataLst>
          </p:nvPr>
        </p:nvSpPr>
        <p:spPr bwMode="auto">
          <a:xfrm flipV="1">
            <a:off x="1644650" y="2168525"/>
            <a:ext cx="182563" cy="276066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E29811E-AD7C-4D26-BAA9-21672349043F}" type="datetime'Total joint re''p''l''acem''''en''t rea''''dmissions r''ate'''">
              <a:rPr lang="en-US" sz="1200"/>
              <a:pPr/>
              <a:t>Total joint replacement readmissions rate</a:t>
            </a:fld>
            <a:endParaRPr lang="en-US" sz="1200" dirty="0">
              <a:sym typeface="+mn-lt"/>
            </a:endParaRPr>
          </a:p>
        </p:txBody>
      </p:sp>
      <p:sp>
        <p:nvSpPr>
          <p:cNvPr id="19" name="Rectangle 18"/>
          <p:cNvSpPr/>
          <p:nvPr>
            <p:custDataLst>
              <p:tags r:id="rId12"/>
            </p:custDataLst>
          </p:nvPr>
        </p:nvSpPr>
        <p:spPr bwMode="auto">
          <a:xfrm>
            <a:off x="6886575" y="3125788"/>
            <a:ext cx="66675" cy="66675"/>
          </a:xfrm>
          <a:prstGeom prst="rect">
            <a:avLst/>
          </a:prstGeom>
          <a:solidFill>
            <a:srgbClr val="0C2D83"/>
          </a:solidFill>
          <a:ln w="9525">
            <a:solidFill>
              <a:srgbClr val="0C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1" name="Oval 10"/>
          <p:cNvSpPr/>
          <p:nvPr>
            <p:custDataLst>
              <p:tags r:id="rId13"/>
            </p:custDataLst>
          </p:nvPr>
        </p:nvSpPr>
        <p:spPr bwMode="auto">
          <a:xfrm>
            <a:off x="6886575" y="3359150"/>
            <a:ext cx="66675" cy="66675"/>
          </a:xfrm>
          <a:prstGeom prst="ellipse">
            <a:avLst/>
          </a:prstGeom>
          <a:solidFill>
            <a:srgbClr val="8C96A0"/>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87" name="Text Placeholder 43"/>
          <p:cNvSpPr>
            <a:spLocks noGrp="1"/>
          </p:cNvSpPr>
          <p:nvPr>
            <p:custDataLst>
              <p:tags r:id="rId14"/>
            </p:custDataLst>
          </p:nvPr>
        </p:nvSpPr>
        <p:spPr bwMode="auto">
          <a:xfrm>
            <a:off x="7078663" y="3074988"/>
            <a:ext cx="71913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344EA49-CADC-4484-855C-580683F450EB}" type="datetime'N''E ''''''''Bap''''''''''''''''''''t''''''is''''''''''''t'''">
              <a:rPr lang="en-US" sz="1200">
                <a:latin typeface="Arial"/>
                <a:cs typeface="Arial"/>
                <a:sym typeface="Arial"/>
              </a:rPr>
              <a:pPr marL="0" indent="0">
                <a:spcBef>
                  <a:spcPct val="0"/>
                </a:spcBef>
                <a:spcAft>
                  <a:spcPct val="0"/>
                </a:spcAft>
                <a:buNone/>
              </a:pPr>
              <a:t>NE Baptist</a:t>
            </a:fld>
            <a:endParaRPr lang="en-US" sz="1200" dirty="0">
              <a:latin typeface="Arial"/>
              <a:cs typeface="Arial"/>
              <a:sym typeface="Arial"/>
            </a:endParaRPr>
          </a:p>
        </p:txBody>
      </p:sp>
      <p:sp>
        <p:nvSpPr>
          <p:cNvPr id="76" name="Text Placeholder 39"/>
          <p:cNvSpPr>
            <a:spLocks noGrp="1"/>
          </p:cNvSpPr>
          <p:nvPr>
            <p:custDataLst>
              <p:tags r:id="rId15"/>
            </p:custDataLst>
          </p:nvPr>
        </p:nvSpPr>
        <p:spPr bwMode="auto">
          <a:xfrm>
            <a:off x="7078663" y="3308350"/>
            <a:ext cx="5476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18DE293-A83B-4D6B-B03D-D01E9772C118}" type="datetime'H''''''''''''''''o''''''''''s''''p''i''''''''''''''t''al'">
              <a:rPr lang="en-US" sz="1200">
                <a:latin typeface="Arial"/>
                <a:cs typeface="Arial"/>
                <a:sym typeface="Arial"/>
              </a:rPr>
              <a:pPr/>
              <a:t>Hospital</a:t>
            </a:fld>
            <a:endParaRPr lang="en-US" sz="1200" dirty="0">
              <a:latin typeface="Arial"/>
              <a:cs typeface="Arial"/>
              <a:sym typeface="Arial"/>
            </a:endParaRPr>
          </a:p>
        </p:txBody>
      </p:sp>
    </p:spTree>
    <p:extLst>
      <p:ext uri="{BB962C8B-B14F-4D97-AF65-F5344CB8AC3E}">
        <p14:creationId xmlns:p14="http://schemas.microsoft.com/office/powerpoint/2010/main" val="2025236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2580252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348"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3" name="Rectangle 22"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dirty="0">
              <a:solidFill>
                <a:schemeClr val="tx1"/>
              </a:solidFill>
              <a:latin typeface="Calibri"/>
              <a:sym typeface="Calibri"/>
            </a:endParaRPr>
          </a:p>
        </p:txBody>
      </p:sp>
      <p:sp>
        <p:nvSpPr>
          <p:cNvPr id="2" name="Text Placeholder 1"/>
          <p:cNvSpPr>
            <a:spLocks noGrp="1"/>
          </p:cNvSpPr>
          <p:nvPr>
            <p:ph type="body" sz="quarter" idx="10"/>
          </p:nvPr>
        </p:nvSpPr>
        <p:spPr/>
        <p:txBody>
          <a:bodyPr/>
          <a:lstStyle/>
          <a:p>
            <a:r>
              <a:rPr lang="en-US" dirty="0" smtClean="0"/>
              <a:t>*</a:t>
            </a:r>
            <a:r>
              <a:rPr lang="en-US" dirty="0"/>
              <a:t>None of the acute care facilities in the sample </a:t>
            </a:r>
            <a:r>
              <a:rPr lang="en-US" dirty="0" smtClean="0"/>
              <a:t>have mortality rates statistically </a:t>
            </a:r>
            <a:r>
              <a:rPr lang="en-US" dirty="0"/>
              <a:t>different from the </a:t>
            </a:r>
            <a:r>
              <a:rPr lang="en-US" dirty="0" smtClean="0"/>
              <a:t>statewide average mortality rate.</a:t>
            </a:r>
          </a:p>
          <a:p>
            <a:r>
              <a:rPr lang="en-US" dirty="0"/>
              <a:t>Note: Mortality r</a:t>
            </a:r>
            <a:r>
              <a:rPr lang="en-US" dirty="0" smtClean="0"/>
              <a:t>ate is for </a:t>
            </a:r>
            <a:r>
              <a:rPr lang="en-US" dirty="0"/>
              <a:t>PCI </a:t>
            </a:r>
            <a:r>
              <a:rPr lang="en-US" dirty="0" smtClean="0"/>
              <a:t>admissions with no </a:t>
            </a:r>
            <a:r>
              <a:rPr lang="en-US" dirty="0"/>
              <a:t>shock </a:t>
            </a:r>
            <a:r>
              <a:rPr lang="en-US" dirty="0" smtClean="0"/>
              <a:t>and no</a:t>
            </a:r>
            <a:r>
              <a:rPr lang="en-US" dirty="0"/>
              <a:t> </a:t>
            </a:r>
            <a:r>
              <a:rPr lang="en-US" dirty="0" smtClean="0"/>
              <a:t>segment elevation myocardial infarction  (STEMI)</a:t>
            </a:r>
            <a:endParaRPr lang="en-US" dirty="0"/>
          </a:p>
          <a:p>
            <a:r>
              <a:rPr lang="en-US" dirty="0" smtClean="0"/>
              <a:t>Source: </a:t>
            </a:r>
            <a:r>
              <a:rPr lang="en-US" dirty="0"/>
              <a:t>HPC </a:t>
            </a:r>
            <a:r>
              <a:rPr lang="en-US" dirty="0" smtClean="0"/>
              <a:t>analysis </a:t>
            </a:r>
            <a:r>
              <a:rPr lang="en-US" dirty="0"/>
              <a:t>of Massachusetts All Payers Claims Database (payers include Blue Cross Blue Shield, Harvard Pilgrim Health Care, and Tufts Health Plan</a:t>
            </a:r>
            <a:r>
              <a:rPr lang="en-US" dirty="0" smtClean="0"/>
              <a:t>), 2012; </a:t>
            </a:r>
            <a:r>
              <a:rPr lang="en-US" dirty="0"/>
              <a:t>Center for Medicare &amp; Medicaid Services, Hospital </a:t>
            </a:r>
            <a:r>
              <a:rPr lang="en-US" dirty="0" smtClean="0"/>
              <a:t>Compare 2010-2012</a:t>
            </a:r>
            <a:endParaRPr lang="en-US" dirty="0"/>
          </a:p>
        </p:txBody>
      </p:sp>
      <p:sp>
        <p:nvSpPr>
          <p:cNvPr id="3" name="Title 2"/>
          <p:cNvSpPr>
            <a:spLocks noGrp="1"/>
          </p:cNvSpPr>
          <p:nvPr>
            <p:ph type="ctrTitle"/>
          </p:nvPr>
        </p:nvSpPr>
        <p:spPr/>
        <p:txBody>
          <a:bodyPr/>
          <a:lstStyle/>
          <a:p>
            <a:r>
              <a:rPr lang="en-US" dirty="0"/>
              <a:t>Figure 3.6: Mortality rate and episode cost, low-severity PCI </a:t>
            </a:r>
            <a:r>
              <a:rPr lang="en-US" dirty="0" smtClean="0"/>
              <a:t>episodes</a:t>
            </a:r>
            <a:endParaRPr lang="en-US" dirty="0"/>
          </a:p>
        </p:txBody>
      </p:sp>
      <p:sp>
        <p:nvSpPr>
          <p:cNvPr id="4" name="Text Placeholder 3"/>
          <p:cNvSpPr>
            <a:spLocks noGrp="1"/>
          </p:cNvSpPr>
          <p:nvPr>
            <p:ph type="body" sz="quarter" idx="11"/>
          </p:nvPr>
        </p:nvSpPr>
        <p:spPr/>
        <p:txBody>
          <a:bodyPr/>
          <a:lstStyle/>
          <a:p>
            <a:r>
              <a:rPr lang="en-US" dirty="0" smtClean="0"/>
              <a:t>Mortality rate for low severity PCI compared to average total spending per episode of care by hospital, for </a:t>
            </a:r>
            <a:r>
              <a:rPr lang="en-US" dirty="0"/>
              <a:t>t</a:t>
            </a:r>
            <a:r>
              <a:rPr lang="en-US" dirty="0" smtClean="0"/>
              <a:t>op three commercial </a:t>
            </a:r>
            <a:r>
              <a:rPr lang="en-US" dirty="0"/>
              <a:t>payers, </a:t>
            </a:r>
            <a:r>
              <a:rPr lang="en-US" dirty="0" smtClean="0"/>
              <a:t>2012</a:t>
            </a:r>
            <a:endParaRPr lang="en-US" dirty="0"/>
          </a:p>
        </p:txBody>
      </p:sp>
      <p:grpSp>
        <p:nvGrpSpPr>
          <p:cNvPr id="55" name="Group 54"/>
          <p:cNvGrpSpPr/>
          <p:nvPr/>
        </p:nvGrpSpPr>
        <p:grpSpPr>
          <a:xfrm>
            <a:off x="1927225" y="1441450"/>
            <a:ext cx="4489704" cy="3887724"/>
            <a:chOff x="1579245" y="2035175"/>
            <a:chExt cx="4489704" cy="3887724"/>
          </a:xfrm>
        </p:grpSpPr>
        <p:sp>
          <p:nvSpPr>
            <p:cNvPr id="56" name="Rectangle 55"/>
            <p:cNvSpPr/>
            <p:nvPr/>
          </p:nvSpPr>
          <p:spPr>
            <a:xfrm>
              <a:off x="1579245" y="2035175"/>
              <a:ext cx="4489704" cy="157799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en-US" sz="1400" i="1" dirty="0">
                <a:solidFill>
                  <a:schemeClr val="tx1"/>
                </a:solidFill>
                <a:latin typeface="+mj-lt"/>
                <a:cs typeface="Arial" panose="020B0604020202020204" pitchFamily="34" charset="0"/>
              </a:endParaRPr>
            </a:p>
          </p:txBody>
        </p:sp>
        <p:sp>
          <p:nvSpPr>
            <p:cNvPr id="57" name="Rectangle 56"/>
            <p:cNvSpPr/>
            <p:nvPr/>
          </p:nvSpPr>
          <p:spPr>
            <a:xfrm>
              <a:off x="1579245" y="5053049"/>
              <a:ext cx="4489704" cy="869850"/>
            </a:xfrm>
            <a:prstGeom prst="rect">
              <a:avLst/>
            </a:prstGeom>
            <a:solidFill>
              <a:srgbClr val="B6E2C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en-US" sz="1400" i="1" dirty="0">
                <a:solidFill>
                  <a:schemeClr val="tx1"/>
                </a:solidFill>
                <a:latin typeface="+mj-lt"/>
                <a:cs typeface="Arial" panose="020B0604020202020204" pitchFamily="34" charset="0"/>
              </a:endParaRPr>
            </a:p>
          </p:txBody>
        </p:sp>
        <p:sp>
          <p:nvSpPr>
            <p:cNvPr id="58" name="Rectangle 57"/>
            <p:cNvSpPr/>
            <p:nvPr/>
          </p:nvSpPr>
          <p:spPr>
            <a:xfrm>
              <a:off x="1673508" y="2511864"/>
              <a:ext cx="1458312" cy="63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i="1" dirty="0" smtClean="0">
                  <a:solidFill>
                    <a:schemeClr val="tx1"/>
                  </a:solidFill>
                  <a:latin typeface="+mj-lt"/>
                  <a:cs typeface="Arial" panose="020B0604020202020204" pitchFamily="34" charset="0"/>
                </a:rPr>
                <a:t>Worse than MA rate</a:t>
              </a:r>
              <a:endParaRPr lang="en-US" sz="1200" i="1" dirty="0">
                <a:solidFill>
                  <a:schemeClr val="tx1"/>
                </a:solidFill>
                <a:latin typeface="+mj-lt"/>
                <a:cs typeface="Arial" panose="020B0604020202020204" pitchFamily="34" charset="0"/>
              </a:endParaRPr>
            </a:p>
          </p:txBody>
        </p:sp>
        <p:sp>
          <p:nvSpPr>
            <p:cNvPr id="59" name="Rectangle 58"/>
            <p:cNvSpPr/>
            <p:nvPr/>
          </p:nvSpPr>
          <p:spPr>
            <a:xfrm>
              <a:off x="1673508" y="4010279"/>
              <a:ext cx="1458312" cy="63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i="1" dirty="0">
                  <a:solidFill>
                    <a:schemeClr val="tx1"/>
                  </a:solidFill>
                  <a:latin typeface="+mj-lt"/>
                  <a:cs typeface="Arial" panose="020B0604020202020204" pitchFamily="34" charset="0"/>
                </a:rPr>
                <a:t>Not statistically different from </a:t>
              </a:r>
              <a:r>
                <a:rPr lang="en-US" sz="1200" i="1" dirty="0" smtClean="0">
                  <a:solidFill>
                    <a:schemeClr val="tx1"/>
                  </a:solidFill>
                  <a:latin typeface="+mj-lt"/>
                  <a:cs typeface="Arial" panose="020B0604020202020204" pitchFamily="34" charset="0"/>
                </a:rPr>
                <a:t>MA </a:t>
              </a:r>
              <a:r>
                <a:rPr lang="en-US" sz="1200" i="1" dirty="0">
                  <a:solidFill>
                    <a:schemeClr val="tx1"/>
                  </a:solidFill>
                  <a:latin typeface="+mj-lt"/>
                  <a:cs typeface="Arial" panose="020B0604020202020204" pitchFamily="34" charset="0"/>
                </a:rPr>
                <a:t>r</a:t>
              </a:r>
              <a:r>
                <a:rPr lang="en-US" sz="1200" i="1" dirty="0" smtClean="0">
                  <a:solidFill>
                    <a:schemeClr val="tx1"/>
                  </a:solidFill>
                  <a:latin typeface="+mj-lt"/>
                  <a:cs typeface="Arial" panose="020B0604020202020204" pitchFamily="34" charset="0"/>
                </a:rPr>
                <a:t>ate</a:t>
              </a:r>
              <a:endParaRPr lang="en-US" sz="1200" i="1" dirty="0">
                <a:solidFill>
                  <a:schemeClr val="tx1"/>
                </a:solidFill>
                <a:latin typeface="+mj-lt"/>
                <a:cs typeface="Arial" panose="020B0604020202020204" pitchFamily="34" charset="0"/>
              </a:endParaRPr>
            </a:p>
            <a:p>
              <a:pPr algn="ctr"/>
              <a:r>
                <a:rPr lang="en-US" sz="1200" i="1" dirty="0" smtClean="0">
                  <a:solidFill>
                    <a:schemeClr val="tx1"/>
                  </a:solidFill>
                  <a:latin typeface="+mj-lt"/>
                  <a:cs typeface="Arial" panose="020B0604020202020204" pitchFamily="34" charset="0"/>
                </a:rPr>
                <a:t>(0.52</a:t>
              </a:r>
              <a:r>
                <a:rPr lang="en-US" sz="1200" i="1" dirty="0">
                  <a:solidFill>
                    <a:schemeClr val="tx1"/>
                  </a:solidFill>
                  <a:latin typeface="+mj-lt"/>
                  <a:cs typeface="Arial" panose="020B0604020202020204" pitchFamily="34" charset="0"/>
                </a:rPr>
                <a:t>%)</a:t>
              </a:r>
            </a:p>
          </p:txBody>
        </p:sp>
        <p:sp>
          <p:nvSpPr>
            <p:cNvPr id="62" name="Rectangle 61"/>
            <p:cNvSpPr/>
            <p:nvPr/>
          </p:nvSpPr>
          <p:spPr>
            <a:xfrm>
              <a:off x="1673508" y="5161443"/>
              <a:ext cx="1458312" cy="63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i="1" dirty="0" smtClean="0">
                  <a:solidFill>
                    <a:schemeClr val="tx1"/>
                  </a:solidFill>
                  <a:latin typeface="+mj-lt"/>
                  <a:cs typeface="Arial" panose="020B0604020202020204" pitchFamily="34" charset="0"/>
                </a:rPr>
                <a:t>Better </a:t>
              </a:r>
              <a:r>
                <a:rPr lang="en-US" sz="1200" i="1" dirty="0">
                  <a:solidFill>
                    <a:schemeClr val="tx1"/>
                  </a:solidFill>
                  <a:latin typeface="+mj-lt"/>
                  <a:cs typeface="Arial" panose="020B0604020202020204" pitchFamily="34" charset="0"/>
                </a:rPr>
                <a:t>t</a:t>
              </a:r>
              <a:r>
                <a:rPr lang="en-US" sz="1200" i="1" dirty="0" smtClean="0">
                  <a:solidFill>
                    <a:schemeClr val="tx1"/>
                  </a:solidFill>
                  <a:latin typeface="+mj-lt"/>
                  <a:cs typeface="Arial" panose="020B0604020202020204" pitchFamily="34" charset="0"/>
                </a:rPr>
                <a:t>han MA rate</a:t>
              </a:r>
              <a:endParaRPr lang="en-US" sz="1200" i="1" dirty="0">
                <a:solidFill>
                  <a:schemeClr val="tx1"/>
                </a:solidFill>
                <a:latin typeface="+mj-lt"/>
                <a:cs typeface="Arial" panose="020B0604020202020204" pitchFamily="34" charset="0"/>
              </a:endParaRPr>
            </a:p>
          </p:txBody>
        </p:sp>
      </p:grpSp>
      <p:graphicFrame>
        <p:nvGraphicFramePr>
          <p:cNvPr id="63" name="Object 62"/>
          <p:cNvGraphicFramePr>
            <a:graphicFrameLocks/>
          </p:cNvGraphicFramePr>
          <p:nvPr>
            <p:custDataLst>
              <p:tags r:id="rId4"/>
            </p:custDataLst>
            <p:extLst>
              <p:ext uri="{D42A27DB-BD31-4B8C-83A1-F6EECF244321}">
                <p14:modId xmlns:p14="http://schemas.microsoft.com/office/powerpoint/2010/main" val="920108553"/>
              </p:ext>
            </p:extLst>
          </p:nvPr>
        </p:nvGraphicFramePr>
        <p:xfrm>
          <a:off x="1295400" y="1104900"/>
          <a:ext cx="5238688" cy="4543357"/>
        </p:xfrm>
        <a:graphic>
          <a:graphicData uri="http://schemas.openxmlformats.org/presentationml/2006/ole">
            <mc:AlternateContent xmlns:mc="http://schemas.openxmlformats.org/markup-compatibility/2006">
              <mc:Choice xmlns:v="urn:schemas-microsoft-com:vml" Requires="v">
                <p:oleObj spid="_x0000_s105349" name="Chart" r:id="rId20" imgW="5238688" imgH="4543357" progId="MSGraph.Chart.8">
                  <p:embed followColorScheme="full"/>
                </p:oleObj>
              </mc:Choice>
              <mc:Fallback>
                <p:oleObj name="Chart" r:id="rId20" imgW="5238688" imgH="4543357" progId="MSGraph.Chart.8">
                  <p:embed followColorScheme="full"/>
                  <p:pic>
                    <p:nvPicPr>
                      <p:cNvPr id="0" name=""/>
                      <p:cNvPicPr/>
                      <p:nvPr/>
                    </p:nvPicPr>
                    <p:blipFill>
                      <a:blip r:embed="rId21"/>
                      <a:stretch>
                        <a:fillRect/>
                      </a:stretch>
                    </p:blipFill>
                    <p:spPr>
                      <a:xfrm>
                        <a:off x="1295400" y="1104900"/>
                        <a:ext cx="5238688" cy="4543357"/>
                      </a:xfrm>
                      <a:prstGeom prst="rect">
                        <a:avLst/>
                      </a:prstGeom>
                    </p:spPr>
                  </p:pic>
                </p:oleObj>
              </mc:Fallback>
            </mc:AlternateContent>
          </a:graphicData>
        </a:graphic>
      </p:graphicFrame>
      <p:sp>
        <p:nvSpPr>
          <p:cNvPr id="66" name="Text Placeholder 259"/>
          <p:cNvSpPr>
            <a:spLocks noGrp="1"/>
          </p:cNvSpPr>
          <p:nvPr>
            <p:custDataLst>
              <p:tags r:id="rId5"/>
            </p:custDataLst>
          </p:nvPr>
        </p:nvSpPr>
        <p:spPr bwMode="gray">
          <a:xfrm>
            <a:off x="3981450" y="5486400"/>
            <a:ext cx="3635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1CF4AD5E-6B1B-4651-A4D1-75B1ADE91D7F}" type="datetime'''''''$''''''''''''''''''''''''3''0''''''''''''K'''''''''''''">
              <a:rPr lang="en-US" sz="1400">
                <a:latin typeface="Calibri"/>
                <a:sym typeface="Calibri"/>
              </a:rPr>
              <a:pPr/>
              <a:t>$30K</a:t>
            </a:fld>
            <a:endParaRPr lang="en-US" sz="1400" dirty="0">
              <a:latin typeface="Calibri"/>
              <a:sym typeface="Calibri"/>
            </a:endParaRPr>
          </a:p>
        </p:txBody>
      </p:sp>
      <p:sp>
        <p:nvSpPr>
          <p:cNvPr id="68" name="Text Placeholder 260"/>
          <p:cNvSpPr>
            <a:spLocks noGrp="1"/>
          </p:cNvSpPr>
          <p:nvPr>
            <p:custDataLst>
              <p:tags r:id="rId6"/>
            </p:custDataLst>
          </p:nvPr>
        </p:nvSpPr>
        <p:spPr bwMode="gray">
          <a:xfrm>
            <a:off x="6229350" y="5486400"/>
            <a:ext cx="3635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8D3DF882-0B2F-476E-9D3E-39071DBFACC3}" type="datetime'''''''''''''$''''''''''''''''''5''''''''''''0''''''K'''">
              <a:rPr lang="en-US" sz="1400">
                <a:latin typeface="Calibri"/>
                <a:sym typeface="Calibri"/>
              </a:rPr>
              <a:pPr/>
              <a:t>$50K</a:t>
            </a:fld>
            <a:endParaRPr lang="en-US" sz="1400" dirty="0">
              <a:latin typeface="Calibri"/>
              <a:sym typeface="Calibri"/>
            </a:endParaRPr>
          </a:p>
        </p:txBody>
      </p:sp>
      <p:sp>
        <p:nvSpPr>
          <p:cNvPr id="69" name="Text Placeholder 255"/>
          <p:cNvSpPr>
            <a:spLocks noGrp="1"/>
          </p:cNvSpPr>
          <p:nvPr>
            <p:custDataLst>
              <p:tags r:id="rId7"/>
            </p:custDataLst>
          </p:nvPr>
        </p:nvSpPr>
        <p:spPr bwMode="gray">
          <a:xfrm>
            <a:off x="2857500" y="5486400"/>
            <a:ext cx="3635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2E7B2029-25AE-4FC6-81D3-FE2871DFB153}" type="datetime'''''''''''''''''''$''''''2''''''''0''''''''''''K'">
              <a:rPr lang="en-US" sz="1400">
                <a:latin typeface="Calibri"/>
                <a:sym typeface="Calibri"/>
              </a:rPr>
              <a:pPr/>
              <a:t>$20K</a:t>
            </a:fld>
            <a:endParaRPr lang="en-US" sz="1400" dirty="0">
              <a:latin typeface="Calibri"/>
              <a:sym typeface="Calibri"/>
            </a:endParaRPr>
          </a:p>
        </p:txBody>
      </p:sp>
      <p:sp>
        <p:nvSpPr>
          <p:cNvPr id="70" name="Text Placeholder 258"/>
          <p:cNvSpPr>
            <a:spLocks noGrp="1"/>
          </p:cNvSpPr>
          <p:nvPr>
            <p:custDataLst>
              <p:tags r:id="rId8"/>
            </p:custDataLst>
          </p:nvPr>
        </p:nvSpPr>
        <p:spPr bwMode="gray">
          <a:xfrm>
            <a:off x="1733550" y="5486400"/>
            <a:ext cx="3635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06A46095-EB40-4202-B2B8-29428FAA8ECD}" type="datetime'''''''$1''''''''''0''''''''''''''''''K'''''''''''''">
              <a:rPr lang="en-US" sz="1400">
                <a:latin typeface="Calibri"/>
                <a:sym typeface="Calibri"/>
              </a:rPr>
              <a:pPr/>
              <a:t>$10K</a:t>
            </a:fld>
            <a:endParaRPr lang="en-US" sz="1400" dirty="0">
              <a:latin typeface="Calibri"/>
              <a:sym typeface="Calibri"/>
            </a:endParaRPr>
          </a:p>
        </p:txBody>
      </p:sp>
      <p:sp>
        <p:nvSpPr>
          <p:cNvPr id="71" name="Text Placeholder 256"/>
          <p:cNvSpPr>
            <a:spLocks noGrp="1"/>
          </p:cNvSpPr>
          <p:nvPr>
            <p:custDataLst>
              <p:tags r:id="rId9"/>
            </p:custDataLst>
          </p:nvPr>
        </p:nvSpPr>
        <p:spPr bwMode="gray">
          <a:xfrm>
            <a:off x="5105400" y="5486400"/>
            <a:ext cx="3635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DE73C5E1-64EC-4783-B8CF-0A0F8D54C32D}" type="datetime'''''''''''''$''''''4''0''''K'''''''''''''''''''''">
              <a:rPr lang="en-US" sz="1400">
                <a:latin typeface="Calibri"/>
                <a:sym typeface="Calibri"/>
              </a:rPr>
              <a:pPr/>
              <a:t>$40K</a:t>
            </a:fld>
            <a:endParaRPr lang="en-US" sz="1400" dirty="0">
              <a:latin typeface="Calibri"/>
              <a:sym typeface="Calibri"/>
            </a:endParaRPr>
          </a:p>
        </p:txBody>
      </p:sp>
      <p:sp>
        <p:nvSpPr>
          <p:cNvPr id="72" name="Text Placeholder 5"/>
          <p:cNvSpPr>
            <a:spLocks noGrp="1"/>
          </p:cNvSpPr>
          <p:nvPr>
            <p:custDataLst>
              <p:tags r:id="rId10"/>
            </p:custDataLst>
          </p:nvPr>
        </p:nvSpPr>
        <p:spPr bwMode="auto">
          <a:xfrm flipV="1">
            <a:off x="1068388" y="2844800"/>
            <a:ext cx="212725" cy="10636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E711F5D7-C89E-4692-871F-E74F0FE523EC}" type="datetime'M''''''''''''or''''''''''t''''''''a''''''li''ty ''r''a''te'''">
              <a:rPr lang="en-US" sz="1400">
                <a:latin typeface="Calibri"/>
                <a:sym typeface="Calibri"/>
              </a:rPr>
              <a:pPr/>
              <a:t>Mortality rate</a:t>
            </a:fld>
            <a:r>
              <a:rPr lang="en-US" sz="1400" baseline="30000" smtClean="0">
                <a:latin typeface="Calibri"/>
                <a:sym typeface="Calibri"/>
              </a:rPr>
              <a:t>*</a:t>
            </a:r>
            <a:endParaRPr lang="en-US" sz="1400" baseline="30000" dirty="0">
              <a:latin typeface="Calibri"/>
              <a:sym typeface="Calibri"/>
            </a:endParaRPr>
          </a:p>
        </p:txBody>
      </p:sp>
      <p:sp>
        <p:nvSpPr>
          <p:cNvPr id="73" name="Text Placeholder 64"/>
          <p:cNvSpPr>
            <a:spLocks noGrp="1"/>
          </p:cNvSpPr>
          <p:nvPr>
            <p:custDataLst>
              <p:tags r:id="rId11"/>
            </p:custDataLst>
          </p:nvPr>
        </p:nvSpPr>
        <p:spPr bwMode="auto">
          <a:xfrm>
            <a:off x="2684463" y="5840413"/>
            <a:ext cx="29575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8A2CBC63-F821-4FEE-A14A-4F42FACD0731}" type="datetime'Mean epi''sode'' ''sp''endin''g'''', l''o''w se''v''erity PCI'">
              <a:rPr lang="en-US" sz="1400">
                <a:latin typeface="Calibri"/>
                <a:sym typeface="Calibri"/>
              </a:rPr>
              <a:pPr/>
              <a:t>Mean episode spending, low severity PCI</a:t>
            </a:fld>
            <a:endParaRPr lang="en-US" sz="1400" dirty="0">
              <a:latin typeface="Calibri"/>
              <a:sym typeface="Calibri"/>
            </a:endParaRPr>
          </a:p>
        </p:txBody>
      </p:sp>
      <p:sp>
        <p:nvSpPr>
          <p:cNvPr id="74" name="Oval 73"/>
          <p:cNvSpPr/>
          <p:nvPr>
            <p:custDataLst>
              <p:tags r:id="rId12"/>
            </p:custDataLst>
          </p:nvPr>
        </p:nvSpPr>
        <p:spPr bwMode="auto">
          <a:xfrm>
            <a:off x="6569075" y="2022475"/>
            <a:ext cx="76200" cy="76200"/>
          </a:xfrm>
          <a:prstGeom prst="ellipse">
            <a:avLst/>
          </a:prstGeom>
          <a:solidFill>
            <a:srgbClr val="8C96A0"/>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78" name="Rectangle 77"/>
          <p:cNvSpPr/>
          <p:nvPr>
            <p:custDataLst>
              <p:tags r:id="rId13"/>
            </p:custDataLst>
          </p:nvPr>
        </p:nvSpPr>
        <p:spPr bwMode="auto">
          <a:xfrm>
            <a:off x="6569075" y="1546225"/>
            <a:ext cx="76200" cy="76200"/>
          </a:xfrm>
          <a:prstGeom prst="rect">
            <a:avLst/>
          </a:prstGeom>
          <a:solidFill>
            <a:srgbClr val="0C2D83"/>
          </a:solidFill>
          <a:ln w="9525">
            <a:solidFill>
              <a:srgbClr val="0C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26"/>
          <p:cNvSpPr>
            <a:spLocks noGrp="1"/>
          </p:cNvSpPr>
          <p:nvPr>
            <p:custDataLst>
              <p:tags r:id="rId14"/>
            </p:custDataLst>
          </p:nvPr>
        </p:nvSpPr>
        <p:spPr bwMode="auto">
          <a:xfrm>
            <a:off x="6783388" y="1962150"/>
            <a:ext cx="611188" cy="42545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None/>
            </a:pPr>
            <a:fld id="{6FC310AD-678C-4ED6-90D1-3899C6737C7A}" type="datetime'O''''''ther''''''&#10;''''ho''''spi''''t''''''''''''a''l'''''''''">
              <a:rPr lang="en-US" sz="1400">
                <a:latin typeface="Arial"/>
                <a:cs typeface="Arial"/>
                <a:sym typeface="Arial"/>
              </a:rPr>
              <a:pPr/>
              <a:t>Other
hospital</a:t>
            </a:fld>
            <a:endParaRPr lang="en-US" sz="1400" dirty="0">
              <a:latin typeface="Arial"/>
              <a:cs typeface="Arial"/>
              <a:sym typeface="Arial"/>
            </a:endParaRPr>
          </a:p>
        </p:txBody>
      </p:sp>
      <p:sp>
        <p:nvSpPr>
          <p:cNvPr id="92" name="Text Placeholder 61"/>
          <p:cNvSpPr>
            <a:spLocks noGrp="1"/>
          </p:cNvSpPr>
          <p:nvPr>
            <p:custDataLst>
              <p:tags r:id="rId15"/>
            </p:custDataLst>
          </p:nvPr>
        </p:nvSpPr>
        <p:spPr bwMode="auto">
          <a:xfrm>
            <a:off x="6783388" y="1485900"/>
            <a:ext cx="709613" cy="42545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B1B699E4-226F-47CE-BCFB-FB3E0B2CA419}" type="datetime'Tea''''chin''''''''''''''''''''''g''&#10;''''''h''o''sp''it''al'''">
              <a:rPr lang="en-US" sz="1400">
                <a:latin typeface="Arial"/>
                <a:cs typeface="Arial"/>
                <a:sym typeface="Arial"/>
              </a:rPr>
              <a:pPr/>
              <a:t>Teaching
hospital</a:t>
            </a:fld>
            <a:endParaRPr lang="en-US" sz="1400" dirty="0">
              <a:latin typeface="Arial"/>
              <a:cs typeface="Arial"/>
              <a:sym typeface="Arial"/>
            </a:endParaRPr>
          </a:p>
        </p:txBody>
      </p:sp>
    </p:spTree>
    <p:extLst>
      <p:ext uri="{BB962C8B-B14F-4D97-AF65-F5344CB8AC3E}">
        <p14:creationId xmlns:p14="http://schemas.microsoft.com/office/powerpoint/2010/main" val="1407303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2400"/>
            <a:ext cx="8229600" cy="685800"/>
          </a:xfrm>
        </p:spPr>
        <p:txBody>
          <a:bodyPr/>
          <a:lstStyle/>
          <a:p>
            <a:r>
              <a:rPr lang="en-US" dirty="0"/>
              <a:t>List of figures in </a:t>
            </a:r>
            <a:r>
              <a:rPr lang="en-US" dirty="0" smtClean="0"/>
              <a:t>2014 Cost </a:t>
            </a:r>
            <a:r>
              <a:rPr lang="en-US" dirty="0"/>
              <a:t>Trends </a:t>
            </a:r>
            <a:r>
              <a:rPr lang="en-US" dirty="0" smtClean="0"/>
              <a:t>Report</a:t>
            </a:r>
            <a:endParaRPr lang="en-US" dirty="0"/>
          </a:p>
        </p:txBody>
      </p:sp>
      <p:sp>
        <p:nvSpPr>
          <p:cNvPr id="5" name="Rectangle 4"/>
          <p:cNvSpPr/>
          <p:nvPr/>
        </p:nvSpPr>
        <p:spPr>
          <a:xfrm>
            <a:off x="381000" y="1029275"/>
            <a:ext cx="8534400" cy="5981125"/>
          </a:xfrm>
          <a:prstGeom prst="rect">
            <a:avLst/>
          </a:prstGeom>
        </p:spPr>
        <p:txBody>
          <a:bodyPr wrap="square">
            <a:spAutoFit/>
          </a:bodyPr>
          <a:lstStyle/>
          <a:p>
            <a:r>
              <a:rPr lang="en-US" sz="1400" b="1" baseline="30000" dirty="0" smtClean="0"/>
              <a:t>Figure </a:t>
            </a:r>
            <a:r>
              <a:rPr lang="en-US" sz="1400" b="1" baseline="30000" dirty="0"/>
              <a:t>1.1</a:t>
            </a:r>
            <a:r>
              <a:rPr lang="en-US" sz="1400" baseline="30000" dirty="0"/>
              <a:t>: State budgets for health care coverage and other priorities, FY2004- FY2014	</a:t>
            </a:r>
          </a:p>
          <a:p>
            <a:r>
              <a:rPr lang="en-US" sz="1400" b="1" baseline="30000" dirty="0"/>
              <a:t>Figure 2.1:</a:t>
            </a:r>
            <a:r>
              <a:rPr lang="en-US" sz="1400" baseline="30000" dirty="0"/>
              <a:t> Annual per-capita spending growth, 2012-2013, by payer type	</a:t>
            </a:r>
          </a:p>
          <a:p>
            <a:r>
              <a:rPr lang="en-US" sz="1400" b="1" baseline="30000" dirty="0"/>
              <a:t>Figure 2.2: </a:t>
            </a:r>
            <a:r>
              <a:rPr lang="en-US" sz="1400" baseline="30000" dirty="0"/>
              <a:t>Role of price and utilization in per-capita spending growth, major commercial payers	</a:t>
            </a:r>
          </a:p>
          <a:p>
            <a:r>
              <a:rPr lang="en-US" sz="1400" b="1" baseline="30000" dirty="0"/>
              <a:t>Figure 2.3: </a:t>
            </a:r>
            <a:r>
              <a:rPr lang="en-US" sz="1400" baseline="30000" dirty="0"/>
              <a:t>Annual growth in per-capita healthcare spending: Massachusetts versus the U.S.	</a:t>
            </a:r>
          </a:p>
          <a:p>
            <a:r>
              <a:rPr lang="en-US" sz="1400" b="1" baseline="30000" dirty="0"/>
              <a:t>Figure 2.4: </a:t>
            </a:r>
            <a:r>
              <a:rPr lang="en-US" sz="1400" baseline="30000" dirty="0"/>
              <a:t>Per-capita spending growth in MA and the U.S., commercial payers	</a:t>
            </a:r>
          </a:p>
          <a:p>
            <a:r>
              <a:rPr lang="en-US" sz="1400" b="1" baseline="30000" dirty="0"/>
              <a:t>Figure 2.5: </a:t>
            </a:r>
            <a:r>
              <a:rPr lang="en-US" sz="1400" baseline="30000" dirty="0"/>
              <a:t>Per-capita spending growth in MA and the U.S., Medicare FFS	</a:t>
            </a:r>
          </a:p>
          <a:p>
            <a:r>
              <a:rPr lang="en-US" sz="1400" b="1" baseline="30000" dirty="0"/>
              <a:t>Figure 2.6: </a:t>
            </a:r>
            <a:r>
              <a:rPr lang="en-US" sz="1400" baseline="30000" dirty="0"/>
              <a:t>Per-capita spending growth in MA and the U.S., </a:t>
            </a:r>
            <a:r>
              <a:rPr lang="en-US" sz="1400" baseline="30000" dirty="0" err="1"/>
              <a:t>MassHealth</a:t>
            </a:r>
            <a:r>
              <a:rPr lang="en-US" sz="1400" baseline="30000" dirty="0"/>
              <a:t> PCC and MCOs </a:t>
            </a:r>
            <a:r>
              <a:rPr lang="en-US" sz="1400" baseline="30000" dirty="0" smtClean="0"/>
              <a:t>combined</a:t>
            </a:r>
            <a:endParaRPr lang="en-US" sz="1400" baseline="30000" dirty="0"/>
          </a:p>
          <a:p>
            <a:r>
              <a:rPr lang="en-US" sz="1400" b="1" baseline="30000" dirty="0"/>
              <a:t>Figure 2.7: </a:t>
            </a:r>
            <a:r>
              <a:rPr lang="en-US" sz="1400" baseline="30000" dirty="0"/>
              <a:t>Out-of-pocket spending as a percentage of total commercial spending, by type of </a:t>
            </a:r>
            <a:r>
              <a:rPr lang="en-US" sz="1400" baseline="30000" dirty="0" smtClean="0"/>
              <a:t>condition</a:t>
            </a:r>
            <a:endParaRPr lang="en-US" sz="1400" baseline="30000" dirty="0"/>
          </a:p>
          <a:p>
            <a:r>
              <a:rPr lang="en-US" sz="1400" b="1" baseline="30000" dirty="0"/>
              <a:t>Figure 2.8: </a:t>
            </a:r>
            <a:r>
              <a:rPr lang="en-US" sz="1400" baseline="30000" dirty="0"/>
              <a:t>Out-of-pocket spending per member by number of chronic </a:t>
            </a:r>
            <a:r>
              <a:rPr lang="en-US" sz="1400" baseline="30000" dirty="0" smtClean="0"/>
              <a:t>conditions</a:t>
            </a:r>
            <a:endParaRPr lang="en-US" sz="1400" baseline="30000" dirty="0"/>
          </a:p>
          <a:p>
            <a:r>
              <a:rPr lang="en-US" sz="1400" b="1" baseline="30000" dirty="0"/>
              <a:t>Figure 2.9: </a:t>
            </a:r>
            <a:r>
              <a:rPr lang="en-US" sz="1400" baseline="30000" dirty="0"/>
              <a:t>Frequency of provider alignment types for which the HPC received Material Change </a:t>
            </a:r>
            <a:r>
              <a:rPr lang="en-US" sz="1400" baseline="30000" dirty="0" smtClean="0"/>
              <a:t>Notices</a:t>
            </a:r>
            <a:endParaRPr lang="en-US" sz="1400" baseline="30000" dirty="0"/>
          </a:p>
          <a:p>
            <a:r>
              <a:rPr lang="en-US" sz="1400" b="1" baseline="30000" dirty="0"/>
              <a:t>Figure 2.10:</a:t>
            </a:r>
            <a:r>
              <a:rPr lang="en-US" sz="1400" baseline="30000" dirty="0"/>
              <a:t> Concentration of commercial inpatient care in Massachusetts	</a:t>
            </a:r>
          </a:p>
          <a:p>
            <a:r>
              <a:rPr lang="en-US" sz="1400" b="1" baseline="30000" dirty="0" smtClean="0"/>
              <a:t>Figure </a:t>
            </a:r>
            <a:r>
              <a:rPr lang="en-US" sz="1400" b="1" baseline="30000" dirty="0"/>
              <a:t>3.1: </a:t>
            </a:r>
            <a:r>
              <a:rPr lang="en-US" sz="1400" baseline="30000" dirty="0"/>
              <a:t>Average spending for hip replacement episodes by hospital type and by </a:t>
            </a:r>
            <a:r>
              <a:rPr lang="en-US" sz="1400" baseline="30000" dirty="0" smtClean="0"/>
              <a:t>hospital</a:t>
            </a:r>
            <a:endParaRPr lang="en-US" sz="1400" baseline="30000" dirty="0"/>
          </a:p>
          <a:p>
            <a:r>
              <a:rPr lang="en-US" sz="1400" b="1" baseline="30000" dirty="0"/>
              <a:t>Figure 3.2: </a:t>
            </a:r>
            <a:r>
              <a:rPr lang="en-US" sz="1400" baseline="30000" dirty="0"/>
              <a:t>Average spending for knee replacement episodes by hospital type and by </a:t>
            </a:r>
            <a:r>
              <a:rPr lang="en-US" sz="1400" baseline="30000" dirty="0" smtClean="0"/>
              <a:t>hospital</a:t>
            </a:r>
            <a:r>
              <a:rPr lang="en-US" sz="1400" baseline="30000" dirty="0"/>
              <a:t>	</a:t>
            </a:r>
          </a:p>
          <a:p>
            <a:r>
              <a:rPr lang="en-US" sz="1400" b="1" baseline="30000" dirty="0"/>
              <a:t>Figure 3.3: </a:t>
            </a:r>
            <a:r>
              <a:rPr lang="en-US" sz="1400" baseline="30000" dirty="0"/>
              <a:t>Average spending for PCI episodes by hospital type and by </a:t>
            </a:r>
            <a:r>
              <a:rPr lang="en-US" sz="1400" baseline="30000" dirty="0" smtClean="0"/>
              <a:t>hospital</a:t>
            </a:r>
            <a:endParaRPr lang="en-US" sz="1400" baseline="30000" dirty="0"/>
          </a:p>
          <a:p>
            <a:r>
              <a:rPr lang="en-US" sz="1400" b="1" baseline="30000" dirty="0"/>
              <a:t>Figure 3.4:</a:t>
            </a:r>
            <a:r>
              <a:rPr lang="en-US" sz="1400" baseline="30000" dirty="0"/>
              <a:t> Readmission rate for total joint replacement and episode cost, hip replacement	</a:t>
            </a:r>
          </a:p>
          <a:p>
            <a:r>
              <a:rPr lang="en-US" sz="1400" b="1" baseline="30000" dirty="0"/>
              <a:t>Figure 3.5: </a:t>
            </a:r>
            <a:r>
              <a:rPr lang="en-US" sz="1400" baseline="30000" dirty="0"/>
              <a:t>Readmission rate for total joint replacement and episode cost, knee replacement	</a:t>
            </a:r>
          </a:p>
          <a:p>
            <a:r>
              <a:rPr lang="en-US" sz="1400" b="1" baseline="30000" dirty="0"/>
              <a:t>Figure 3.6: </a:t>
            </a:r>
            <a:r>
              <a:rPr lang="en-US" sz="1400" baseline="30000" dirty="0"/>
              <a:t>Mortality rate and episode cost, low-severity PCI episodes	</a:t>
            </a:r>
          </a:p>
          <a:p>
            <a:r>
              <a:rPr lang="en-US" sz="1400" b="1" baseline="30000" dirty="0" smtClean="0"/>
              <a:t>Figure 4.1: </a:t>
            </a:r>
            <a:r>
              <a:rPr lang="en-US" sz="1400" baseline="30000" dirty="0" smtClean="0"/>
              <a:t>Medicare spending on post-acute care, U.S., 2001-2012	</a:t>
            </a:r>
          </a:p>
          <a:p>
            <a:r>
              <a:rPr lang="en-US" sz="1400" b="1" baseline="30000" dirty="0"/>
              <a:t>Figure 4.2: </a:t>
            </a:r>
            <a:r>
              <a:rPr lang="en-US" sz="1400" baseline="30000" dirty="0"/>
              <a:t>Probability of discharge to any PAC, by hospital, all DRGs	</a:t>
            </a:r>
          </a:p>
          <a:p>
            <a:r>
              <a:rPr lang="en-US" sz="1400" b="1" baseline="30000" dirty="0"/>
              <a:t>Figure 4.3: </a:t>
            </a:r>
            <a:r>
              <a:rPr lang="en-US" sz="1400" baseline="30000" dirty="0"/>
              <a:t>Probability of discharge to institutional PAC, by hospital, all DRGs	</a:t>
            </a:r>
          </a:p>
          <a:p>
            <a:r>
              <a:rPr lang="en-US" sz="1400" b="1" baseline="30000" dirty="0"/>
              <a:t>Figure 4.4: </a:t>
            </a:r>
            <a:r>
              <a:rPr lang="en-US" sz="1400" baseline="30000" dirty="0"/>
              <a:t>Probability of discharge to institutional PAC, by hospital, after joint replacement </a:t>
            </a:r>
            <a:r>
              <a:rPr lang="en-US" sz="1400" baseline="30000" dirty="0" smtClean="0"/>
              <a:t>surgery</a:t>
            </a:r>
          </a:p>
          <a:p>
            <a:r>
              <a:rPr lang="en-US" sz="1400" b="1" baseline="30000" dirty="0"/>
              <a:t>Figure 5.1: </a:t>
            </a:r>
            <a:r>
              <a:rPr lang="en-US" sz="1400" baseline="30000" dirty="0"/>
              <a:t>Medicare condition-specific readmission rates, MA and U.S. 	</a:t>
            </a:r>
          </a:p>
          <a:p>
            <a:r>
              <a:rPr lang="en-US" sz="1400" b="1" baseline="30000" dirty="0"/>
              <a:t>Figure 5.2: </a:t>
            </a:r>
            <a:r>
              <a:rPr lang="en-US" sz="1400" baseline="30000" dirty="0"/>
              <a:t>ED visits by type 	</a:t>
            </a:r>
          </a:p>
          <a:p>
            <a:r>
              <a:rPr lang="en-US" sz="1400" b="1" baseline="30000" dirty="0"/>
              <a:t>Figure 5.3: </a:t>
            </a:r>
            <a:r>
              <a:rPr lang="en-US" sz="1400" baseline="30000" dirty="0"/>
              <a:t>Outpatient ED visits per capita, by region	</a:t>
            </a:r>
          </a:p>
          <a:p>
            <a:r>
              <a:rPr lang="en-US" sz="1400" b="1" baseline="30000" dirty="0"/>
              <a:t>Figure 5.4: </a:t>
            </a:r>
            <a:r>
              <a:rPr lang="en-US" sz="1400" baseline="30000" dirty="0"/>
              <a:t>ED visits by payer</a:t>
            </a:r>
          </a:p>
          <a:p>
            <a:r>
              <a:rPr lang="en-US" sz="1400" b="1" baseline="30000" dirty="0"/>
              <a:t>Figure 6.1: </a:t>
            </a:r>
            <a:r>
              <a:rPr lang="en-US" sz="1400" baseline="30000" dirty="0"/>
              <a:t>Key clinical conditions, commercial patients with persistently high total costs	</a:t>
            </a:r>
          </a:p>
          <a:p>
            <a:r>
              <a:rPr lang="en-US" sz="1400" b="1" baseline="30000" dirty="0"/>
              <a:t>Figure 6.2: </a:t>
            </a:r>
            <a:r>
              <a:rPr lang="en-US" sz="1400" baseline="30000" dirty="0"/>
              <a:t>Key clinical conditions, Medicare patients with persistently high total costs	</a:t>
            </a:r>
          </a:p>
          <a:p>
            <a:r>
              <a:rPr lang="en-US" sz="1400" b="1" baseline="30000" dirty="0"/>
              <a:t>Figure 6.3: </a:t>
            </a:r>
            <a:r>
              <a:rPr lang="en-US" sz="1400" baseline="30000" dirty="0"/>
              <a:t>Key clinical conditions, commercial patients with persistently high ED costs	</a:t>
            </a:r>
          </a:p>
          <a:p>
            <a:r>
              <a:rPr lang="en-US" sz="1400" b="1" baseline="30000" dirty="0"/>
              <a:t>Figure 6.4: </a:t>
            </a:r>
            <a:r>
              <a:rPr lang="en-US" sz="1400" baseline="30000" dirty="0"/>
              <a:t>Key clinical conditions, Medicare patients with persistently high ED costs	</a:t>
            </a:r>
          </a:p>
          <a:p>
            <a:r>
              <a:rPr lang="en-US" sz="1400" b="1" baseline="30000" dirty="0"/>
              <a:t>Figure 7.1: </a:t>
            </a:r>
            <a:r>
              <a:rPr lang="en-US" sz="1400" baseline="30000" dirty="0"/>
              <a:t>Medical conditions with large spending difference between patients with and without BH conditions</a:t>
            </a:r>
          </a:p>
          <a:p>
            <a:r>
              <a:rPr lang="en-US" sz="1400" b="1" baseline="30000" dirty="0"/>
              <a:t>Figure 7.2: </a:t>
            </a:r>
            <a:r>
              <a:rPr lang="en-US" sz="1400" baseline="30000" dirty="0"/>
              <a:t>Selected activities related to behavioral health by Massachusetts state government agency</a:t>
            </a:r>
          </a:p>
          <a:p>
            <a:r>
              <a:rPr lang="en-US" sz="1400" b="1" baseline="30000" dirty="0"/>
              <a:t>Figure 7.3: </a:t>
            </a:r>
            <a:r>
              <a:rPr lang="en-US" sz="1400" baseline="30000" dirty="0"/>
              <a:t>Percentage of members covered by managed behavioral health organizations (MBHOs), by payer</a:t>
            </a:r>
          </a:p>
          <a:p>
            <a:r>
              <a:rPr lang="en-US" sz="1400" b="1" baseline="30000" dirty="0"/>
              <a:t>Figure 8.1: </a:t>
            </a:r>
            <a:r>
              <a:rPr lang="en-US" sz="1400" baseline="30000" dirty="0"/>
              <a:t>Alternative payment method (APM) coverage, by payer type	</a:t>
            </a:r>
          </a:p>
          <a:p>
            <a:r>
              <a:rPr lang="en-US" sz="1400" b="1" baseline="30000" dirty="0"/>
              <a:t>Figure 8.2: </a:t>
            </a:r>
            <a:r>
              <a:rPr lang="en-US" sz="1400" baseline="30000" dirty="0"/>
              <a:t>Alternative payment method (APM) coverage, by major commercial payer	</a:t>
            </a:r>
          </a:p>
          <a:p>
            <a:r>
              <a:rPr lang="en-US" sz="1400" b="1" baseline="30000" dirty="0"/>
              <a:t>Figure 8.3:</a:t>
            </a:r>
            <a:r>
              <a:rPr lang="en-US" sz="1400" baseline="30000" dirty="0"/>
              <a:t> Statewide use of APMs and projected growth under four scenarios	</a:t>
            </a:r>
          </a:p>
          <a:p>
            <a:r>
              <a:rPr lang="en-US" sz="1400" b="1" baseline="30000" dirty="0"/>
              <a:t>Figure 8.4: </a:t>
            </a:r>
            <a:r>
              <a:rPr lang="en-US" sz="1400" baseline="30000" dirty="0"/>
              <a:t>Plans to extend APMs, by payer	</a:t>
            </a:r>
          </a:p>
          <a:p>
            <a:r>
              <a:rPr lang="en-US" sz="1400" b="1" baseline="30000" dirty="0"/>
              <a:t>Figure 8.5: </a:t>
            </a:r>
            <a:r>
              <a:rPr lang="en-US" sz="1400" baseline="30000" dirty="0"/>
              <a:t>Number of quality measures used for payment and public reporting in Massachusetts	</a:t>
            </a:r>
          </a:p>
          <a:p>
            <a:r>
              <a:rPr lang="en-US" sz="1400" b="1" baseline="30000" dirty="0"/>
              <a:t>Figure 9.1: </a:t>
            </a:r>
            <a:r>
              <a:rPr lang="en-US" sz="1400" baseline="30000" dirty="0"/>
              <a:t>Enrollment in tiered and limited network and high deductible plans	</a:t>
            </a:r>
          </a:p>
          <a:p>
            <a:r>
              <a:rPr lang="en-US" sz="1400" b="1" baseline="30000" dirty="0"/>
              <a:t>Figure 9.2: </a:t>
            </a:r>
            <a:r>
              <a:rPr lang="en-US" sz="1400" baseline="30000" dirty="0"/>
              <a:t>Distribution of networks by breadth for plans available</a:t>
            </a:r>
          </a:p>
          <a:p>
            <a:r>
              <a:rPr lang="en-US" sz="1400" b="1" baseline="30000" dirty="0"/>
              <a:t>Figure 9.3: </a:t>
            </a:r>
            <a:r>
              <a:rPr lang="en-US" sz="1400" baseline="30000" dirty="0"/>
              <a:t>Premium differences between broad and narrow network </a:t>
            </a:r>
            <a:r>
              <a:rPr lang="en-US" sz="1400" baseline="30000" dirty="0" smtClean="0"/>
              <a:t>products</a:t>
            </a:r>
            <a:endParaRPr lang="en-US" sz="1400" baseline="30000" dirty="0"/>
          </a:p>
        </p:txBody>
      </p:sp>
    </p:spTree>
    <p:extLst>
      <p:ext uri="{BB962C8B-B14F-4D97-AF65-F5344CB8AC3E}">
        <p14:creationId xmlns:p14="http://schemas.microsoft.com/office/powerpoint/2010/main" val="749580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21355507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114" name="think-cell Slide" r:id="rId29" imgW="270" imgH="270" progId="TCLayout.ActiveDocument.1">
                  <p:embed/>
                </p:oleObj>
              </mc:Choice>
              <mc:Fallback>
                <p:oleObj name="think-cell Slide" r:id="rId29" imgW="270" imgH="270" progId="TCLayout.ActiveDocument.1">
                  <p:embed/>
                  <p:pic>
                    <p:nvPicPr>
                      <p:cNvPr id="0" name=""/>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9" name="Rectangle 8"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a:solidFill>
                <a:schemeClr val="tx1"/>
              </a:solidFill>
              <a:latin typeface="Arial"/>
              <a:sym typeface="Arial"/>
            </a:endParaRPr>
          </a:p>
        </p:txBody>
      </p:sp>
      <p:sp>
        <p:nvSpPr>
          <p:cNvPr id="7" name="Text Placeholder 6"/>
          <p:cNvSpPr>
            <a:spLocks noGrp="1"/>
          </p:cNvSpPr>
          <p:nvPr>
            <p:ph type="body" sz="quarter" idx="10"/>
          </p:nvPr>
        </p:nvSpPr>
        <p:spPr/>
        <p:txBody>
          <a:bodyPr/>
          <a:lstStyle/>
          <a:p>
            <a:r>
              <a:rPr lang="en-US" dirty="0" smtClean="0"/>
              <a:t>Note: Figures represent program spending only and do not include beneficiary co-payments.</a:t>
            </a:r>
          </a:p>
          <a:p>
            <a:r>
              <a:rPr lang="en-US" dirty="0" smtClean="0"/>
              <a:t>Source: Dixon Hughes Goodman Healthcare analysis of Centers for Medicare &amp; Medicaid Services Office of the Actuary data, 2012</a:t>
            </a:r>
            <a:endParaRPr lang="en-US" dirty="0"/>
          </a:p>
        </p:txBody>
      </p:sp>
      <p:sp>
        <p:nvSpPr>
          <p:cNvPr id="3" name="Title 2"/>
          <p:cNvSpPr>
            <a:spLocks noGrp="1"/>
          </p:cNvSpPr>
          <p:nvPr>
            <p:ph type="ctrTitle"/>
          </p:nvPr>
        </p:nvSpPr>
        <p:spPr/>
        <p:txBody>
          <a:bodyPr/>
          <a:lstStyle/>
          <a:p>
            <a:r>
              <a:rPr lang="en-US" dirty="0" smtClean="0"/>
              <a:t>Figure 4.1</a:t>
            </a:r>
            <a:r>
              <a:rPr lang="en-US" dirty="0"/>
              <a:t>: </a:t>
            </a:r>
            <a:r>
              <a:rPr lang="en-US" dirty="0" smtClean="0"/>
              <a:t>Medicare </a:t>
            </a:r>
            <a:r>
              <a:rPr lang="en-US" dirty="0"/>
              <a:t>spending on post-acute care, U.S., </a:t>
            </a:r>
            <a:r>
              <a:rPr lang="en-US" dirty="0" smtClean="0"/>
              <a:t>2001-2012</a:t>
            </a:r>
            <a:endParaRPr lang="en-US" dirty="0"/>
          </a:p>
        </p:txBody>
      </p:sp>
      <p:sp>
        <p:nvSpPr>
          <p:cNvPr id="2" name="Text Placeholder 1"/>
          <p:cNvSpPr>
            <a:spLocks noGrp="1"/>
          </p:cNvSpPr>
          <p:nvPr>
            <p:ph type="body" sz="quarter" idx="11"/>
          </p:nvPr>
        </p:nvSpPr>
        <p:spPr/>
        <p:txBody>
          <a:bodyPr/>
          <a:lstStyle/>
          <a:p>
            <a:r>
              <a:rPr lang="en-US" dirty="0" smtClean="0"/>
              <a:t>Billion of dollars</a:t>
            </a:r>
            <a:endParaRPr lang="en-US" dirty="0"/>
          </a:p>
        </p:txBody>
      </p:sp>
      <p:cxnSp>
        <p:nvCxnSpPr>
          <p:cNvPr id="121" name="Straight Connector 120"/>
          <p:cNvCxnSpPr/>
          <p:nvPr>
            <p:custDataLst>
              <p:tags r:id="rId4"/>
            </p:custDataLst>
          </p:nvPr>
        </p:nvCxnSpPr>
        <p:spPr bwMode="auto">
          <a:xfrm>
            <a:off x="1216025" y="4229100"/>
            <a:ext cx="50800"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custDataLst>
              <p:tags r:id="rId5"/>
            </p:custDataLst>
          </p:nvPr>
        </p:nvCxnSpPr>
        <p:spPr bwMode="auto">
          <a:xfrm>
            <a:off x="1216025" y="2247900"/>
            <a:ext cx="50800"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custDataLst>
              <p:tags r:id="rId6"/>
            </p:custDataLst>
          </p:nvPr>
        </p:nvCxnSpPr>
        <p:spPr bwMode="auto">
          <a:xfrm>
            <a:off x="1216025" y="2743200"/>
            <a:ext cx="50800"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custDataLst>
              <p:tags r:id="rId7"/>
            </p:custDataLst>
          </p:nvPr>
        </p:nvCxnSpPr>
        <p:spPr bwMode="auto">
          <a:xfrm>
            <a:off x="1216025" y="1752600"/>
            <a:ext cx="50800"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custDataLst>
              <p:tags r:id="rId8"/>
            </p:custDataLst>
          </p:nvPr>
        </p:nvCxnSpPr>
        <p:spPr bwMode="auto">
          <a:xfrm>
            <a:off x="1216025" y="5219700"/>
            <a:ext cx="50800"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custDataLst>
              <p:tags r:id="rId9"/>
            </p:custDataLst>
          </p:nvPr>
        </p:nvCxnSpPr>
        <p:spPr bwMode="auto">
          <a:xfrm>
            <a:off x="1216025" y="3733800"/>
            <a:ext cx="50800"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custDataLst>
              <p:tags r:id="rId10"/>
            </p:custDataLst>
          </p:nvPr>
        </p:nvCxnSpPr>
        <p:spPr bwMode="auto">
          <a:xfrm>
            <a:off x="1216025" y="3238500"/>
            <a:ext cx="50800"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custDataLst>
              <p:tags r:id="rId11"/>
            </p:custDataLst>
          </p:nvPr>
        </p:nvCxnSpPr>
        <p:spPr bwMode="auto">
          <a:xfrm>
            <a:off x="1216025" y="4724400"/>
            <a:ext cx="50800"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0" name="Object 59"/>
          <p:cNvGraphicFramePr>
            <a:graphicFrameLocks/>
          </p:cNvGraphicFramePr>
          <p:nvPr>
            <p:custDataLst>
              <p:tags r:id="rId12"/>
            </p:custDataLst>
            <p:extLst>
              <p:ext uri="{D42A27DB-BD31-4B8C-83A1-F6EECF244321}">
                <p14:modId xmlns:p14="http://schemas.microsoft.com/office/powerpoint/2010/main" val="2653334788"/>
              </p:ext>
            </p:extLst>
          </p:nvPr>
        </p:nvGraphicFramePr>
        <p:xfrm>
          <a:off x="952500" y="1638300"/>
          <a:ext cx="5533943" cy="4095885"/>
        </p:xfrm>
        <a:graphic>
          <a:graphicData uri="http://schemas.openxmlformats.org/presentationml/2006/ole">
            <mc:AlternateContent xmlns:mc="http://schemas.openxmlformats.org/markup-compatibility/2006">
              <mc:Choice xmlns:v="urn:schemas-microsoft-com:vml" Requires="v">
                <p:oleObj spid="_x0000_s159115" name="Chart" r:id="rId31" imgW="5533943" imgH="4095885" progId="MSGraph.Chart.8">
                  <p:embed followColorScheme="full"/>
                </p:oleObj>
              </mc:Choice>
              <mc:Fallback>
                <p:oleObj name="Chart" r:id="rId31" imgW="5533943" imgH="4095885" progId="MSGraph.Chart.8">
                  <p:embed followColorScheme="full"/>
                  <p:pic>
                    <p:nvPicPr>
                      <p:cNvPr id="0" name=""/>
                      <p:cNvPicPr/>
                      <p:nvPr/>
                    </p:nvPicPr>
                    <p:blipFill>
                      <a:blip r:embed="rId32"/>
                      <a:stretch>
                        <a:fillRect/>
                      </a:stretch>
                    </p:blipFill>
                    <p:spPr>
                      <a:xfrm>
                        <a:off x="952500" y="1638300"/>
                        <a:ext cx="5533943" cy="4095885"/>
                      </a:xfrm>
                      <a:prstGeom prst="rect">
                        <a:avLst/>
                      </a:prstGeom>
                    </p:spPr>
                  </p:pic>
                </p:oleObj>
              </mc:Fallback>
            </mc:AlternateContent>
          </a:graphicData>
        </a:graphic>
      </p:graphicFrame>
      <p:sp>
        <p:nvSpPr>
          <p:cNvPr id="116" name="Text Placeholder 95"/>
          <p:cNvSpPr>
            <a:spLocks noGrp="1"/>
          </p:cNvSpPr>
          <p:nvPr>
            <p:custDataLst>
              <p:tags r:id="rId13"/>
            </p:custDataLst>
          </p:nvPr>
        </p:nvSpPr>
        <p:spPr bwMode="gray">
          <a:xfrm>
            <a:off x="792163" y="16621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C17A5E87-4070-4C47-9AD0-5F0B7E932E94}" type="datetime'''''''''''''''$''''''''''''''7''''''''''0''''B'''''">
              <a:rPr lang="en-US" sz="1200"/>
              <a:pPr/>
              <a:t>$70B</a:t>
            </a:fld>
            <a:endParaRPr lang="en-US" sz="1200" dirty="0">
              <a:latin typeface="Arial"/>
              <a:sym typeface="Arial"/>
            </a:endParaRPr>
          </a:p>
        </p:txBody>
      </p:sp>
      <p:sp>
        <p:nvSpPr>
          <p:cNvPr id="114" name="Text Placeholder 93"/>
          <p:cNvSpPr>
            <a:spLocks noGrp="1"/>
          </p:cNvSpPr>
          <p:nvPr>
            <p:custDataLst>
              <p:tags r:id="rId14"/>
            </p:custDataLst>
          </p:nvPr>
        </p:nvSpPr>
        <p:spPr bwMode="gray">
          <a:xfrm>
            <a:off x="792163" y="21574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318B9221-78FF-4AE5-AA93-0EF214386582}" type="datetime'''$6''0''''''''''''''''''''''''''B'''''''''''''''''''''''''">
              <a:rPr lang="en-US" sz="1200"/>
              <a:pPr/>
              <a:t>$60B</a:t>
            </a:fld>
            <a:endParaRPr lang="en-US" sz="1200" dirty="0">
              <a:latin typeface="Arial"/>
              <a:sym typeface="Arial"/>
            </a:endParaRPr>
          </a:p>
        </p:txBody>
      </p:sp>
      <p:sp>
        <p:nvSpPr>
          <p:cNvPr id="113" name="Text Placeholder 92"/>
          <p:cNvSpPr>
            <a:spLocks noGrp="1"/>
          </p:cNvSpPr>
          <p:nvPr>
            <p:custDataLst>
              <p:tags r:id="rId15"/>
            </p:custDataLst>
          </p:nvPr>
        </p:nvSpPr>
        <p:spPr bwMode="gray">
          <a:xfrm>
            <a:off x="792163" y="26527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6E753E98-B5D3-4940-A905-1AF37C9503A7}" type="datetime'''''''''''''$''''''''''5''''''''''''''''0''''''''B'''''''''''">
              <a:rPr lang="en-US" sz="1200"/>
              <a:pPr/>
              <a:t>$50B</a:t>
            </a:fld>
            <a:endParaRPr lang="en-US" sz="1200" dirty="0">
              <a:latin typeface="Arial"/>
              <a:sym typeface="Arial"/>
            </a:endParaRPr>
          </a:p>
        </p:txBody>
      </p:sp>
      <p:sp>
        <p:nvSpPr>
          <p:cNvPr id="111" name="Text Placeholder 90"/>
          <p:cNvSpPr>
            <a:spLocks noGrp="1"/>
          </p:cNvSpPr>
          <p:nvPr>
            <p:custDataLst>
              <p:tags r:id="rId16"/>
            </p:custDataLst>
          </p:nvPr>
        </p:nvSpPr>
        <p:spPr bwMode="gray">
          <a:xfrm>
            <a:off x="792163" y="31480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406C6D37-10E8-4DC2-9690-45BEBAC94551}" type="datetime'''$''''''''''''4''''''''''''0''''''B'''">
              <a:rPr lang="en-US" sz="1200"/>
              <a:pPr/>
              <a:t>$40B</a:t>
            </a:fld>
            <a:endParaRPr lang="en-US" sz="1200" dirty="0">
              <a:latin typeface="Arial"/>
              <a:sym typeface="Arial"/>
            </a:endParaRPr>
          </a:p>
        </p:txBody>
      </p:sp>
      <p:sp>
        <p:nvSpPr>
          <p:cNvPr id="109" name="Text Placeholder 88"/>
          <p:cNvSpPr>
            <a:spLocks noGrp="1"/>
          </p:cNvSpPr>
          <p:nvPr>
            <p:custDataLst>
              <p:tags r:id="rId17"/>
            </p:custDataLst>
          </p:nvPr>
        </p:nvSpPr>
        <p:spPr bwMode="gray">
          <a:xfrm>
            <a:off x="792163" y="36433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ACFC303F-8798-42C8-92AE-95039734F8BF}" type="datetime'''$''''''''3''''''''''''''0''''''''B'''''''''''''''''''''''''">
              <a:rPr lang="en-US" sz="1200"/>
              <a:pPr/>
              <a:t>$30B</a:t>
            </a:fld>
            <a:endParaRPr lang="en-US" sz="1200" dirty="0">
              <a:latin typeface="Arial"/>
              <a:sym typeface="Arial"/>
            </a:endParaRPr>
          </a:p>
        </p:txBody>
      </p:sp>
      <p:sp>
        <p:nvSpPr>
          <p:cNvPr id="107" name="Text Placeholder 86"/>
          <p:cNvSpPr>
            <a:spLocks noGrp="1"/>
          </p:cNvSpPr>
          <p:nvPr>
            <p:custDataLst>
              <p:tags r:id="rId18"/>
            </p:custDataLst>
          </p:nvPr>
        </p:nvSpPr>
        <p:spPr bwMode="gray">
          <a:xfrm>
            <a:off x="792163" y="41386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81CE5F99-4A9C-4594-AF29-35C7B1A2E872}" type="datetime'''''''$''''''''''''''''''''''20''''''''''''''''''''B'''">
              <a:rPr lang="en-US" sz="1200"/>
              <a:pPr/>
              <a:t>$20B</a:t>
            </a:fld>
            <a:endParaRPr lang="en-US" sz="1200" dirty="0">
              <a:latin typeface="Arial"/>
              <a:sym typeface="Arial"/>
            </a:endParaRPr>
          </a:p>
        </p:txBody>
      </p:sp>
      <p:sp>
        <p:nvSpPr>
          <p:cNvPr id="105" name="Text Placeholder 84"/>
          <p:cNvSpPr>
            <a:spLocks noGrp="1"/>
          </p:cNvSpPr>
          <p:nvPr>
            <p:custDataLst>
              <p:tags r:id="rId19"/>
            </p:custDataLst>
          </p:nvPr>
        </p:nvSpPr>
        <p:spPr bwMode="gray">
          <a:xfrm>
            <a:off x="792163" y="46339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111E3793-0931-4AB4-8309-FC72C7F1845C}" type="datetime'$''''''''''''''''1''''''''''''''''0B'''''''''''''''''''''''''">
              <a:rPr lang="en-US" sz="1200"/>
              <a:pPr/>
              <a:t>$10B</a:t>
            </a:fld>
            <a:endParaRPr lang="en-US" sz="1200" dirty="0">
              <a:latin typeface="Arial"/>
              <a:sym typeface="Arial"/>
            </a:endParaRPr>
          </a:p>
        </p:txBody>
      </p:sp>
      <p:sp>
        <p:nvSpPr>
          <p:cNvPr id="103" name="Text Placeholder 82"/>
          <p:cNvSpPr>
            <a:spLocks noGrp="1"/>
          </p:cNvSpPr>
          <p:nvPr>
            <p:custDataLst>
              <p:tags r:id="rId20"/>
            </p:custDataLst>
          </p:nvPr>
        </p:nvSpPr>
        <p:spPr bwMode="gray">
          <a:xfrm>
            <a:off x="876300" y="5129213"/>
            <a:ext cx="2698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65155A9-2125-4177-AB60-BD2EA6F01EB6}" type="datetime'''''''''''''''''''''''''''''''''''$''''''''''''0B'''">
              <a:rPr lang="en-US" sz="1200"/>
              <a:pPr/>
              <a:t>$0B</a:t>
            </a:fld>
            <a:endParaRPr lang="en-US" sz="1200" dirty="0">
              <a:latin typeface="Arial"/>
              <a:sym typeface="Arial"/>
            </a:endParaRPr>
          </a:p>
        </p:txBody>
      </p:sp>
      <p:cxnSp>
        <p:nvCxnSpPr>
          <p:cNvPr id="12" name="Straight Connector 11"/>
          <p:cNvCxnSpPr/>
          <p:nvPr>
            <p:custDataLst>
              <p:tags r:id="rId21"/>
            </p:custDataLst>
          </p:nvPr>
        </p:nvCxnSpPr>
        <p:spPr bwMode="auto">
          <a:xfrm flipH="1" flipV="1">
            <a:off x="6229350" y="4924425"/>
            <a:ext cx="57150" cy="7778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22"/>
            </p:custDataLst>
          </p:nvPr>
        </p:nvCxnSpPr>
        <p:spPr bwMode="auto">
          <a:xfrm flipH="1">
            <a:off x="6229350" y="4799013"/>
            <a:ext cx="57150" cy="77787"/>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Text Placeholder 8"/>
          <p:cNvSpPr>
            <a:spLocks noGrp="1"/>
          </p:cNvSpPr>
          <p:nvPr>
            <p:custDataLst>
              <p:tags r:id="rId23"/>
            </p:custDataLst>
          </p:nvPr>
        </p:nvSpPr>
        <p:spPr bwMode="auto">
          <a:xfrm>
            <a:off x="6311900" y="2066925"/>
            <a:ext cx="10461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6B7AF7B-8BFB-4E25-BE4F-E527657B869E}" type="datetime'''A''ll ''pos''''''''t''-''''''a''cute'''' ca''re'''''''">
              <a:rPr lang="en-US" sz="1000">
                <a:latin typeface="Arial"/>
                <a:sym typeface="Arial"/>
              </a:rPr>
              <a:pPr marL="0" indent="0">
                <a:spcBef>
                  <a:spcPct val="0"/>
                </a:spcBef>
                <a:spcAft>
                  <a:spcPct val="0"/>
                </a:spcAft>
                <a:buNone/>
              </a:pPr>
              <a:t>All post-acute care</a:t>
            </a:fld>
            <a:endParaRPr lang="en-US" sz="1000" dirty="0">
              <a:latin typeface="Arial"/>
              <a:sym typeface="Arial"/>
            </a:endParaRPr>
          </a:p>
        </p:txBody>
      </p:sp>
      <p:sp>
        <p:nvSpPr>
          <p:cNvPr id="41" name="Text Placeholder 10"/>
          <p:cNvSpPr>
            <a:spLocks noGrp="1"/>
          </p:cNvSpPr>
          <p:nvPr>
            <p:custDataLst>
              <p:tags r:id="rId24"/>
            </p:custDataLst>
          </p:nvPr>
        </p:nvSpPr>
        <p:spPr bwMode="auto">
          <a:xfrm>
            <a:off x="6311901" y="4722813"/>
            <a:ext cx="17192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CDE6ABE-6815-44A9-A395-80B1D4F34CF8}" type="datetime'I''n''p''at''''ient reha''b''''il''i''tation fa''cil''ities'">
              <a:rPr lang="en-US" sz="1000"/>
              <a:pPr/>
              <a:t>Inpatient rehabilitation facilities</a:t>
            </a:fld>
            <a:endParaRPr lang="en-US" sz="1000" dirty="0">
              <a:latin typeface="Arial"/>
              <a:sym typeface="Arial"/>
            </a:endParaRPr>
          </a:p>
        </p:txBody>
      </p:sp>
      <p:sp>
        <p:nvSpPr>
          <p:cNvPr id="35" name="Text Placeholder 6"/>
          <p:cNvSpPr>
            <a:spLocks noGrp="1"/>
          </p:cNvSpPr>
          <p:nvPr>
            <p:custDataLst>
              <p:tags r:id="rId25"/>
            </p:custDataLst>
          </p:nvPr>
        </p:nvSpPr>
        <p:spPr bwMode="auto">
          <a:xfrm>
            <a:off x="6311900" y="4926013"/>
            <a:ext cx="13906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19B4CF2-2BAF-4363-A633-86C6EC63757D}" type="datetime'Lon''g-t''e''r''m'' ca''''r''e ''hos''p''''i''''''''''t''als'">
              <a:rPr lang="en-US" sz="1000">
                <a:latin typeface="Arial"/>
                <a:sym typeface="Arial"/>
              </a:rPr>
              <a:pPr marL="0" indent="0">
                <a:spcBef>
                  <a:spcPct val="0"/>
                </a:spcBef>
                <a:spcAft>
                  <a:spcPct val="0"/>
                </a:spcAft>
                <a:buNone/>
              </a:pPr>
              <a:t>Long-term care hospitals</a:t>
            </a:fld>
            <a:endParaRPr lang="en-US" sz="1000" dirty="0">
              <a:latin typeface="Arial"/>
              <a:sym typeface="Arial"/>
            </a:endParaRPr>
          </a:p>
        </p:txBody>
      </p:sp>
      <p:sp>
        <p:nvSpPr>
          <p:cNvPr id="63" name="Text Placeholder 50"/>
          <p:cNvSpPr>
            <a:spLocks noGrp="1"/>
          </p:cNvSpPr>
          <p:nvPr>
            <p:custDataLst>
              <p:tags r:id="rId26"/>
            </p:custDataLst>
          </p:nvPr>
        </p:nvSpPr>
        <p:spPr bwMode="auto">
          <a:xfrm>
            <a:off x="6311900" y="4219575"/>
            <a:ext cx="12557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4074F78-6C23-490F-96FC-53A57B56BB6E}" type="datetime'''Ho''''''m''e h''''e''''''''a''''l''th ''ag''e''n''''cies'">
              <a:rPr lang="en-US" sz="1000">
                <a:latin typeface="Arial"/>
                <a:sym typeface="Arial"/>
              </a:rPr>
              <a:pPr/>
              <a:t>Home health agencies</a:t>
            </a:fld>
            <a:endParaRPr lang="en-US" sz="1000" dirty="0">
              <a:latin typeface="Arial"/>
              <a:sym typeface="Arial"/>
            </a:endParaRPr>
          </a:p>
        </p:txBody>
      </p:sp>
      <p:sp>
        <p:nvSpPr>
          <p:cNvPr id="39" name="Text Placeholder 9"/>
          <p:cNvSpPr>
            <a:spLocks noGrp="1"/>
          </p:cNvSpPr>
          <p:nvPr>
            <p:custDataLst>
              <p:tags r:id="rId27"/>
            </p:custDataLst>
          </p:nvPr>
        </p:nvSpPr>
        <p:spPr bwMode="auto">
          <a:xfrm>
            <a:off x="6311900" y="3638550"/>
            <a:ext cx="1308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9763D83-5606-497C-AF26-2AEFE1ED22C7}" type="datetime'S''k''''ille''d nur''sin''g'''''' fa''''''ci''lit''ie''''''s'">
              <a:rPr lang="en-US" sz="1000">
                <a:latin typeface="Arial"/>
                <a:sym typeface="Arial"/>
              </a:rPr>
              <a:pPr marL="0" indent="0">
                <a:spcBef>
                  <a:spcPct val="0"/>
                </a:spcBef>
                <a:spcAft>
                  <a:spcPct val="0"/>
                </a:spcAft>
                <a:buNone/>
              </a:pPr>
              <a:t>Skilled nursing facilities</a:t>
            </a:fld>
            <a:endParaRPr lang="en-US" sz="1000" dirty="0">
              <a:latin typeface="Arial"/>
              <a:sym typeface="Arial"/>
            </a:endParaRPr>
          </a:p>
        </p:txBody>
      </p:sp>
    </p:spTree>
    <p:extLst>
      <p:ext uri="{BB962C8B-B14F-4D97-AF65-F5344CB8AC3E}">
        <p14:creationId xmlns:p14="http://schemas.microsoft.com/office/powerpoint/2010/main" val="1811206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3003841234"/>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71066" name="think-cell Slide" r:id="rId5" imgW="180" imgH="180" progId="TCLayout.ActiveDocument.1">
                  <p:embed/>
                </p:oleObj>
              </mc:Choice>
              <mc:Fallback>
                <p:oleObj name="think-cell Slide" r:id="rId5" imgW="180" imgH="180" progId="TCLayout.ActiveDocument.1">
                  <p:embed/>
                  <p:pic>
                    <p:nvPicPr>
                      <p:cNvPr id="0" name=""/>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10" name="Rectangle 9" hidden="1"/>
          <p:cNvSpPr/>
          <p:nvPr>
            <p:custDataLst>
              <p:tags r:id="rId3"/>
            </p:custDataLst>
          </p:nvPr>
        </p:nvSpPr>
        <p:spPr bwMode="auto">
          <a:xfrm>
            <a:off x="0" y="0"/>
            <a:ext cx="161984" cy="161974"/>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800">
              <a:solidFill>
                <a:schemeClr val="tx1"/>
              </a:solidFill>
              <a:latin typeface="Arial"/>
              <a:sym typeface="Arial"/>
            </a:endParaRPr>
          </a:p>
        </p:txBody>
      </p:sp>
      <p:sp>
        <p:nvSpPr>
          <p:cNvPr id="2" name="Text Placeholder 1"/>
          <p:cNvSpPr>
            <a:spLocks noGrp="1"/>
          </p:cNvSpPr>
          <p:nvPr>
            <p:ph type="body" sz="quarter" idx="10"/>
          </p:nvPr>
        </p:nvSpPr>
        <p:spPr/>
        <p:txBody>
          <a:bodyPr/>
          <a:lstStyle/>
          <a:p>
            <a:pPr>
              <a:buClr>
                <a:srgbClr val="002960"/>
              </a:buClr>
            </a:pPr>
            <a:r>
              <a:rPr lang="en-US" dirty="0"/>
              <a:t>Note: Probabilities for each hospital were calculated after adjusting for the following: age, sex, payer group, income, admit source of the patient, </a:t>
            </a:r>
            <a:r>
              <a:rPr lang="en-US" dirty="0" smtClean="0"/>
              <a:t>length </a:t>
            </a:r>
            <a:r>
              <a:rPr lang="en-US" dirty="0"/>
              <a:t>of stay, and Diagnostic Related Group. Our sample included patients who had a routine discharge, a discharge to a long-term </a:t>
            </a:r>
            <a:r>
              <a:rPr lang="en-US" dirty="0" smtClean="0"/>
              <a:t>care </a:t>
            </a:r>
            <a:r>
              <a:rPr lang="en-US" dirty="0"/>
              <a:t>hospital, inpatient rehabilitation facility, skilled nursing facility, or to a home healthcare provider. Specialty hospitals were excluded from the display table and in calculating the Adjusted State Rate. </a:t>
            </a:r>
            <a:r>
              <a:rPr lang="en-US" dirty="0" smtClean="0"/>
              <a:t>AMC = Academic Medical Center (see Appendix A)</a:t>
            </a:r>
            <a:endParaRPr lang="en-US" dirty="0"/>
          </a:p>
          <a:p>
            <a:pPr>
              <a:buClr>
                <a:srgbClr val="002960"/>
              </a:buClr>
            </a:pPr>
            <a:r>
              <a:rPr lang="en-US" dirty="0" smtClean="0"/>
              <a:t>Source</a:t>
            </a:r>
            <a:r>
              <a:rPr lang="en-US" dirty="0"/>
              <a:t>:  HPC analysis of Massachusetts Health Data Consortium, </a:t>
            </a:r>
            <a:r>
              <a:rPr lang="en-US" dirty="0" smtClean="0"/>
              <a:t>inpatient </a:t>
            </a:r>
            <a:r>
              <a:rPr lang="en-US" dirty="0"/>
              <a:t>discharge </a:t>
            </a:r>
            <a:r>
              <a:rPr lang="en-US" dirty="0" smtClean="0"/>
              <a:t>database, 2012</a:t>
            </a:r>
            <a:endParaRPr lang="en-US" dirty="0"/>
          </a:p>
        </p:txBody>
      </p:sp>
      <p:sp>
        <p:nvSpPr>
          <p:cNvPr id="3" name="Title 2"/>
          <p:cNvSpPr>
            <a:spLocks noGrp="1"/>
          </p:cNvSpPr>
          <p:nvPr>
            <p:ph type="ctrTitle"/>
          </p:nvPr>
        </p:nvSpPr>
        <p:spPr/>
        <p:txBody>
          <a:bodyPr/>
          <a:lstStyle/>
          <a:p>
            <a:r>
              <a:rPr lang="en-US" dirty="0"/>
              <a:t>Figure 4.2: Probability of discharge to any </a:t>
            </a:r>
            <a:r>
              <a:rPr lang="en-US" dirty="0" smtClean="0"/>
              <a:t>PAC, by hospital, all DRGs</a:t>
            </a:r>
            <a:endParaRPr lang="en-US" dirty="0"/>
          </a:p>
        </p:txBody>
      </p:sp>
      <p:sp>
        <p:nvSpPr>
          <p:cNvPr id="26" name="TextBox 25"/>
          <p:cNvSpPr txBox="1"/>
          <p:nvPr/>
        </p:nvSpPr>
        <p:spPr>
          <a:xfrm>
            <a:off x="457200" y="1066800"/>
            <a:ext cx="4196960" cy="232707"/>
          </a:xfrm>
          <a:prstGeom prst="rect">
            <a:avLst/>
          </a:prstGeom>
          <a:noFill/>
        </p:spPr>
        <p:txBody>
          <a:bodyPr wrap="square" lIns="93296" tIns="46648" rIns="0" bIns="46648" rtlCol="0">
            <a:spAutoFit/>
          </a:bodyPr>
          <a:lstStyle/>
          <a:p>
            <a:r>
              <a:rPr lang="en-US" sz="900" i="1" dirty="0">
                <a:solidFill>
                  <a:schemeClr val="bg1">
                    <a:lumMod val="50000"/>
                  </a:schemeClr>
                </a:solidFill>
              </a:rPr>
              <a:t>Adjusted </a:t>
            </a:r>
            <a:r>
              <a:rPr lang="en-US" sz="900" i="1" dirty="0" smtClean="0">
                <a:solidFill>
                  <a:schemeClr val="bg1">
                    <a:lumMod val="50000"/>
                  </a:schemeClr>
                </a:solidFill>
              </a:rPr>
              <a:t>share of discharges </a:t>
            </a:r>
            <a:r>
              <a:rPr lang="en-US" sz="900" i="1" dirty="0">
                <a:solidFill>
                  <a:schemeClr val="bg1">
                    <a:lumMod val="50000"/>
                  </a:schemeClr>
                </a:solidFill>
              </a:rPr>
              <a:t>to any post-acute care </a:t>
            </a:r>
            <a:r>
              <a:rPr lang="en-US" sz="900" i="1" dirty="0" smtClean="0">
                <a:solidFill>
                  <a:schemeClr val="bg1">
                    <a:lumMod val="50000"/>
                  </a:schemeClr>
                </a:solidFill>
              </a:rPr>
              <a:t>setting, </a:t>
            </a:r>
            <a:r>
              <a:rPr lang="en-US" sz="900" i="1" dirty="0">
                <a:solidFill>
                  <a:schemeClr val="bg1">
                    <a:lumMod val="50000"/>
                  </a:schemeClr>
                </a:solidFill>
              </a:rPr>
              <a:t>2012</a:t>
            </a:r>
          </a:p>
        </p:txBody>
      </p:sp>
      <p:graphicFrame>
        <p:nvGraphicFramePr>
          <p:cNvPr id="21" name="Object 20"/>
          <p:cNvGraphicFramePr>
            <a:graphicFrameLocks/>
          </p:cNvGraphicFramePr>
          <p:nvPr>
            <p:extLst>
              <p:ext uri="{D42A27DB-BD31-4B8C-83A1-F6EECF244321}">
                <p14:modId xmlns:p14="http://schemas.microsoft.com/office/powerpoint/2010/main" val="362614926"/>
              </p:ext>
            </p:extLst>
          </p:nvPr>
        </p:nvGraphicFramePr>
        <p:xfrm>
          <a:off x="457200" y="1411637"/>
          <a:ext cx="6705600" cy="4227164"/>
        </p:xfrm>
        <a:graphic>
          <a:graphicData uri="http://schemas.openxmlformats.org/presentationml/2006/ole">
            <mc:AlternateContent xmlns:mc="http://schemas.openxmlformats.org/markup-compatibility/2006">
              <mc:Choice xmlns:v="urn:schemas-microsoft-com:vml" Requires="v">
                <p:oleObj spid="_x0000_s171067" name="Chart" r:id="rId7" imgW="4210022" imgH="3200400" progId="MSGraph.Chart.8">
                  <p:embed followColorScheme="full"/>
                </p:oleObj>
              </mc:Choice>
              <mc:Fallback>
                <p:oleObj name="Chart" r:id="rId7" imgW="4210022" imgH="3200400" progId="MSGraph.Chart.8">
                  <p:embed followColorScheme="full"/>
                  <p:pic>
                    <p:nvPicPr>
                      <p:cNvPr id="0" name=""/>
                      <p:cNvPicPr/>
                      <p:nvPr/>
                    </p:nvPicPr>
                    <p:blipFill>
                      <a:blip r:embed="rId8"/>
                      <a:stretch>
                        <a:fillRect/>
                      </a:stretch>
                    </p:blipFill>
                    <p:spPr>
                      <a:xfrm>
                        <a:off x="457200" y="1411637"/>
                        <a:ext cx="6705600" cy="4227164"/>
                      </a:xfrm>
                      <a:prstGeom prst="rect">
                        <a:avLst/>
                      </a:prstGeom>
                    </p:spPr>
                  </p:pic>
                </p:oleObj>
              </mc:Fallback>
            </mc:AlternateContent>
          </a:graphicData>
        </a:graphic>
      </p:graphicFrame>
      <p:sp>
        <p:nvSpPr>
          <p:cNvPr id="4" name="Right Arrow 3"/>
          <p:cNvSpPr/>
          <p:nvPr/>
        </p:nvSpPr>
        <p:spPr bwMode="auto">
          <a:xfrm rot="10800000">
            <a:off x="6845034" y="4100458"/>
            <a:ext cx="170094" cy="182644"/>
          </a:xfrm>
          <a:prstGeom prst="rightArrow">
            <a:avLst>
              <a:gd name="adj1" fmla="val 100000"/>
              <a:gd name="adj2"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cxnSp>
        <p:nvCxnSpPr>
          <p:cNvPr id="5" name="Straight Connector 4"/>
          <p:cNvCxnSpPr/>
          <p:nvPr/>
        </p:nvCxnSpPr>
        <p:spPr bwMode="auto">
          <a:xfrm>
            <a:off x="1166853" y="4191009"/>
            <a:ext cx="5731423"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 Placeholder 2"/>
          <p:cNvSpPr>
            <a:spLocks noGrp="1"/>
          </p:cNvSpPr>
          <p:nvPr/>
        </p:nvSpPr>
        <p:spPr bwMode="auto">
          <a:xfrm>
            <a:off x="5300678" y="4168447"/>
            <a:ext cx="52140" cy="14649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sz="800" dirty="0" smtClean="0">
                <a:sym typeface="+mn-lt"/>
              </a:rPr>
              <a:t> </a:t>
            </a:r>
            <a:endParaRPr lang="en-US" sz="800" dirty="0">
              <a:sym typeface="+mn-lt"/>
            </a:endParaRPr>
          </a:p>
        </p:txBody>
      </p:sp>
      <p:sp>
        <p:nvSpPr>
          <p:cNvPr id="40" name="Text Placeholder 65"/>
          <p:cNvSpPr>
            <a:spLocks noGrp="1"/>
          </p:cNvSpPr>
          <p:nvPr/>
        </p:nvSpPr>
        <p:spPr bwMode="auto">
          <a:xfrm>
            <a:off x="3409696" y="5486400"/>
            <a:ext cx="728671" cy="192157"/>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050" i="1" dirty="0" smtClean="0">
                <a:latin typeface="Arial"/>
                <a:sym typeface="Arial"/>
              </a:rPr>
              <a:t>Hospitals</a:t>
            </a:r>
          </a:p>
        </p:txBody>
      </p:sp>
      <p:sp>
        <p:nvSpPr>
          <p:cNvPr id="8" name="TextBox 7"/>
          <p:cNvSpPr txBox="1"/>
          <p:nvPr/>
        </p:nvSpPr>
        <p:spPr>
          <a:xfrm>
            <a:off x="4967923" y="3730888"/>
            <a:ext cx="1522439" cy="400110"/>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Average </a:t>
            </a:r>
            <a:r>
              <a:rPr lang="en-US" sz="1000" dirty="0" smtClean="0">
                <a:latin typeface="Arial" panose="020B0604020202020204" pitchFamily="34" charset="0"/>
                <a:cs typeface="Arial" panose="020B0604020202020204" pitchFamily="34" charset="0"/>
              </a:rPr>
              <a:t>of </a:t>
            </a:r>
            <a:r>
              <a:rPr lang="en-US" sz="1000" dirty="0">
                <a:latin typeface="Arial" panose="020B0604020202020204" pitchFamily="34" charset="0"/>
                <a:cs typeface="Arial" panose="020B0604020202020204" pitchFamily="34" charset="0"/>
              </a:rPr>
              <a:t>all </a:t>
            </a:r>
            <a:r>
              <a:rPr lang="en-US" sz="1000" dirty="0" smtClean="0">
                <a:latin typeface="Arial" panose="020B0604020202020204" pitchFamily="34" charset="0"/>
                <a:cs typeface="Arial" panose="020B0604020202020204" pitchFamily="34" charset="0"/>
              </a:rPr>
              <a:t>hospitals</a:t>
            </a:r>
          </a:p>
          <a:p>
            <a:pPr algn="r"/>
            <a:r>
              <a:rPr lang="en-US" sz="1000" dirty="0" smtClean="0">
                <a:latin typeface="Arial" panose="020B0604020202020204" pitchFamily="34" charset="0"/>
                <a:cs typeface="Arial" panose="020B0604020202020204" pitchFamily="34" charset="0"/>
              </a:rPr>
              <a:t>= 32%</a:t>
            </a:r>
            <a:endParaRPr lang="en-US" sz="1000" dirty="0"/>
          </a:p>
        </p:txBody>
      </p:sp>
      <p:sp>
        <p:nvSpPr>
          <p:cNvPr id="12" name="Rectangle 11"/>
          <p:cNvSpPr/>
          <p:nvPr/>
        </p:nvSpPr>
        <p:spPr bwMode="auto">
          <a:xfrm>
            <a:off x="2976577" y="2423167"/>
            <a:ext cx="237291" cy="159813"/>
          </a:xfrm>
          <a:prstGeom prst="rect">
            <a:avLst/>
          </a:prstGeom>
          <a:solidFill>
            <a:srgbClr val="465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bwMode="auto">
          <a:xfrm>
            <a:off x="3901076" y="2423167"/>
            <a:ext cx="237291" cy="159813"/>
          </a:xfrm>
          <a:prstGeom prst="rect">
            <a:avLst/>
          </a:prstGeom>
          <a:solidFill>
            <a:srgbClr val="C0C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43" name="Text Placeholder 51"/>
          <p:cNvSpPr>
            <a:spLocks noGrp="1"/>
          </p:cNvSpPr>
          <p:nvPr/>
        </p:nvSpPr>
        <p:spPr bwMode="auto">
          <a:xfrm>
            <a:off x="3326824" y="2411751"/>
            <a:ext cx="373785" cy="182644"/>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3ED23AD-7574-48AD-9FEF-57487DF319F0}" type="datetime'''''AM''''''''''''''''''''''''C'''''''''''''">
              <a:rPr lang="en-US" sz="1200">
                <a:latin typeface="Arial"/>
                <a:sym typeface="Arial"/>
              </a:rPr>
              <a:pPr marL="0" indent="0">
                <a:spcBef>
                  <a:spcPct val="0"/>
                </a:spcBef>
                <a:spcAft>
                  <a:spcPct val="0"/>
                </a:spcAft>
                <a:buNone/>
              </a:pPr>
              <a:t>AMC</a:t>
            </a:fld>
            <a:endParaRPr lang="en-US" sz="1200" dirty="0">
              <a:latin typeface="Arial"/>
              <a:sym typeface="Arial"/>
            </a:endParaRPr>
          </a:p>
        </p:txBody>
      </p:sp>
      <p:sp>
        <p:nvSpPr>
          <p:cNvPr id="42" name="Text Placeholder 50"/>
          <p:cNvSpPr>
            <a:spLocks noGrp="1"/>
          </p:cNvSpPr>
          <p:nvPr/>
        </p:nvSpPr>
        <p:spPr bwMode="auto">
          <a:xfrm>
            <a:off x="4230853" y="2410766"/>
            <a:ext cx="737070" cy="182644"/>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75E33CE-0082-488E-B48A-51F3997BE2BC}" type="datetime'''''N''''on''''''''-A''''''M''''C'''''">
              <a:rPr lang="en-US" sz="1200">
                <a:latin typeface="Arial"/>
                <a:sym typeface="Arial"/>
              </a:rPr>
              <a:pPr marL="0" indent="0">
                <a:spcBef>
                  <a:spcPct val="0"/>
                </a:spcBef>
                <a:spcAft>
                  <a:spcPct val="0"/>
                </a:spcAft>
                <a:buNone/>
              </a:pPr>
              <a:t>Non-AMC</a:t>
            </a:fld>
            <a:endParaRPr lang="en-US" sz="1200" dirty="0">
              <a:latin typeface="Arial"/>
              <a:sym typeface="Arial"/>
            </a:endParaRPr>
          </a:p>
        </p:txBody>
      </p:sp>
    </p:spTree>
    <p:extLst>
      <p:ext uri="{BB962C8B-B14F-4D97-AF65-F5344CB8AC3E}">
        <p14:creationId xmlns:p14="http://schemas.microsoft.com/office/powerpoint/2010/main" val="4074787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Clr>
                <a:srgbClr val="002960"/>
              </a:buClr>
            </a:pPr>
            <a:r>
              <a:rPr lang="en-US" dirty="0"/>
              <a:t>Note</a:t>
            </a:r>
            <a:r>
              <a:rPr lang="en-US" dirty="0" smtClean="0"/>
              <a:t>: </a:t>
            </a:r>
            <a:r>
              <a:rPr lang="en-US" dirty="0"/>
              <a:t>Discharge to an institutional facility (long-term care hospital, inpatient rehabilitation facility, or skilled nursing facility) as a proportion of discharges to either an institutional facility or home health</a:t>
            </a:r>
            <a:r>
              <a:rPr lang="en-US" dirty="0" smtClean="0"/>
              <a:t>. </a:t>
            </a:r>
            <a:r>
              <a:rPr lang="en-US" dirty="0"/>
              <a:t>Probabilities for each hospital were calculated after adjusting for the following: age, sex, payer group, income, admit source of the patient, length of stay, and Diagnostic Related Group. Our sample included patients who had a routine discharge, a discharge to a long-term care hospital, inpatient rehabilitation facility, skilled nursing facility, or to a home healthcare provider. Specialty hospitals were excluded from the display table and in calculating the Adjusted State Rate. AMC = Academic Medical Center (see Appendix A)</a:t>
            </a:r>
          </a:p>
          <a:p>
            <a:pPr>
              <a:buClr>
                <a:srgbClr val="002960"/>
              </a:buClr>
            </a:pPr>
            <a:r>
              <a:rPr lang="en-US" dirty="0" smtClean="0"/>
              <a:t>Source</a:t>
            </a:r>
            <a:r>
              <a:rPr lang="en-US" dirty="0"/>
              <a:t>:  HPC analysis of Massachusetts Health Data Consortium, inpatient discharge database, 2012</a:t>
            </a:r>
          </a:p>
          <a:p>
            <a:endParaRPr lang="en-US" dirty="0"/>
          </a:p>
        </p:txBody>
      </p:sp>
      <p:sp>
        <p:nvSpPr>
          <p:cNvPr id="3" name="Title 2"/>
          <p:cNvSpPr>
            <a:spLocks noGrp="1"/>
          </p:cNvSpPr>
          <p:nvPr>
            <p:ph type="ctrTitle"/>
          </p:nvPr>
        </p:nvSpPr>
        <p:spPr/>
        <p:txBody>
          <a:bodyPr/>
          <a:lstStyle/>
          <a:p>
            <a:r>
              <a:rPr lang="en-US" dirty="0"/>
              <a:t>Figure </a:t>
            </a:r>
            <a:r>
              <a:rPr lang="en-US" dirty="0" smtClean="0"/>
              <a:t>4.3: </a:t>
            </a:r>
            <a:r>
              <a:rPr lang="en-US" dirty="0"/>
              <a:t>Probability of discharge to any </a:t>
            </a:r>
            <a:r>
              <a:rPr lang="en-US" dirty="0" smtClean="0"/>
              <a:t>institutional PAC</a:t>
            </a:r>
            <a:r>
              <a:rPr lang="en-US" dirty="0"/>
              <a:t>, by hospital, all DRGs</a:t>
            </a:r>
          </a:p>
        </p:txBody>
      </p:sp>
      <p:sp>
        <p:nvSpPr>
          <p:cNvPr id="4" name="Text Placeholder 3"/>
          <p:cNvSpPr>
            <a:spLocks noGrp="1"/>
          </p:cNvSpPr>
          <p:nvPr>
            <p:ph type="body" sz="quarter" idx="11"/>
          </p:nvPr>
        </p:nvSpPr>
        <p:spPr/>
        <p:txBody>
          <a:bodyPr/>
          <a:lstStyle/>
          <a:p>
            <a:r>
              <a:rPr lang="en-US" dirty="0"/>
              <a:t>Adjusted share of discharges to an institutional setting among discharges to any post-acute care </a:t>
            </a:r>
            <a:r>
              <a:rPr lang="en-US" dirty="0" smtClean="0"/>
              <a:t>setting, </a:t>
            </a:r>
            <a:r>
              <a:rPr lang="en-US" dirty="0"/>
              <a:t>2012</a:t>
            </a:r>
          </a:p>
          <a:p>
            <a:endParaRPr lang="en-US" dirty="0"/>
          </a:p>
        </p:txBody>
      </p:sp>
      <p:graphicFrame>
        <p:nvGraphicFramePr>
          <p:cNvPr id="5" name="Object 4"/>
          <p:cNvGraphicFramePr>
            <a:graphicFrameLocks/>
          </p:cNvGraphicFramePr>
          <p:nvPr>
            <p:custDataLst>
              <p:tags r:id="rId2"/>
            </p:custDataLst>
            <p:extLst>
              <p:ext uri="{D42A27DB-BD31-4B8C-83A1-F6EECF244321}">
                <p14:modId xmlns:p14="http://schemas.microsoft.com/office/powerpoint/2010/main" val="2783651555"/>
              </p:ext>
            </p:extLst>
          </p:nvPr>
        </p:nvGraphicFramePr>
        <p:xfrm>
          <a:off x="679374" y="1790632"/>
          <a:ext cx="6788226" cy="3771967"/>
        </p:xfrm>
        <a:graphic>
          <a:graphicData uri="http://schemas.openxmlformats.org/presentationml/2006/ole">
            <mc:AlternateContent xmlns:mc="http://schemas.openxmlformats.org/markup-compatibility/2006">
              <mc:Choice xmlns:v="urn:schemas-microsoft-com:vml" Requires="v">
                <p:oleObj spid="_x0000_s172063" name="Chart" r:id="rId23" imgW="3924221" imgH="2962343" progId="MSGraph.Chart.8">
                  <p:embed followColorScheme="full"/>
                </p:oleObj>
              </mc:Choice>
              <mc:Fallback>
                <p:oleObj name="Chart" r:id="rId23" imgW="3924221" imgH="2962343" progId="MSGraph.Chart.8">
                  <p:embed followColorScheme="full"/>
                  <p:pic>
                    <p:nvPicPr>
                      <p:cNvPr id="0" name=""/>
                      <p:cNvPicPr/>
                      <p:nvPr/>
                    </p:nvPicPr>
                    <p:blipFill>
                      <a:blip r:embed="rId24"/>
                      <a:stretch>
                        <a:fillRect/>
                      </a:stretch>
                    </p:blipFill>
                    <p:spPr>
                      <a:xfrm>
                        <a:off x="679374" y="1790632"/>
                        <a:ext cx="6788226" cy="3771967"/>
                      </a:xfrm>
                      <a:prstGeom prst="rect">
                        <a:avLst/>
                      </a:prstGeom>
                    </p:spPr>
                  </p:pic>
                </p:oleObj>
              </mc:Fallback>
            </mc:AlternateContent>
          </a:graphicData>
        </a:graphic>
      </p:graphicFrame>
      <p:sp>
        <p:nvSpPr>
          <p:cNvPr id="6" name="Text Placeholder 31"/>
          <p:cNvSpPr>
            <a:spLocks noGrp="1"/>
          </p:cNvSpPr>
          <p:nvPr>
            <p:custDataLst>
              <p:tags r:id="rId3"/>
            </p:custDataLst>
          </p:nvPr>
        </p:nvSpPr>
        <p:spPr bwMode="gray">
          <a:xfrm>
            <a:off x="593925" y="5299225"/>
            <a:ext cx="255389" cy="15564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2C120374-AA8A-4F7F-BADB-9D08AD89F716}" type="datetime'''''''''''''''''''''''''''''0'''">
              <a:rPr lang="en-US" sz="1200" smtClean="0">
                <a:sym typeface="+mn-lt"/>
              </a:rPr>
              <a:pPr marL="0" indent="0" algn="r">
                <a:spcBef>
                  <a:spcPct val="0"/>
                </a:spcBef>
                <a:spcAft>
                  <a:spcPct val="0"/>
                </a:spcAft>
                <a:buNone/>
              </a:pPr>
              <a:t>0</a:t>
            </a:fld>
            <a:r>
              <a:rPr lang="en-US" sz="1200" dirty="0" smtClean="0">
                <a:sym typeface="+mn-lt"/>
              </a:rPr>
              <a:t>%</a:t>
            </a:r>
            <a:endParaRPr lang="en-US" sz="1200" dirty="0">
              <a:sym typeface="+mn-lt"/>
            </a:endParaRPr>
          </a:p>
        </p:txBody>
      </p:sp>
      <p:sp>
        <p:nvSpPr>
          <p:cNvPr id="7" name="Text Placeholder 32"/>
          <p:cNvSpPr>
            <a:spLocks noGrp="1"/>
          </p:cNvSpPr>
          <p:nvPr>
            <p:custDataLst>
              <p:tags r:id="rId4"/>
            </p:custDataLst>
          </p:nvPr>
        </p:nvSpPr>
        <p:spPr bwMode="gray">
          <a:xfrm>
            <a:off x="522119" y="4981779"/>
            <a:ext cx="354248" cy="15564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50A23F6-7E07-42DA-AF53-27BCB57D6691}" type="datetime'''''''''1''''''''''''''0'">
              <a:rPr lang="en-US" sz="1200" smtClean="0">
                <a:sym typeface="+mn-lt"/>
              </a:rPr>
              <a:pPr marL="0" indent="0" algn="r">
                <a:spcBef>
                  <a:spcPct val="0"/>
                </a:spcBef>
                <a:spcAft>
                  <a:spcPct val="0"/>
                </a:spcAft>
                <a:buNone/>
              </a:pPr>
              <a:t>10</a:t>
            </a:fld>
            <a:r>
              <a:rPr lang="en-US" sz="1200" dirty="0" smtClean="0">
                <a:sym typeface="+mn-lt"/>
              </a:rPr>
              <a:t>%</a:t>
            </a:r>
            <a:endParaRPr lang="en-US" sz="1200" dirty="0">
              <a:sym typeface="+mn-lt"/>
            </a:endParaRPr>
          </a:p>
        </p:txBody>
      </p:sp>
      <p:sp>
        <p:nvSpPr>
          <p:cNvPr id="8" name="Text Placeholder 33"/>
          <p:cNvSpPr>
            <a:spLocks noGrp="1"/>
          </p:cNvSpPr>
          <p:nvPr>
            <p:custDataLst>
              <p:tags r:id="rId5"/>
            </p:custDataLst>
          </p:nvPr>
        </p:nvSpPr>
        <p:spPr bwMode="gray">
          <a:xfrm>
            <a:off x="550810" y="4661458"/>
            <a:ext cx="354248" cy="15564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C047A4D9-38BC-458E-8270-AD0DF0352695}" type="datetime'2''''''''''''''''0'''''">
              <a:rPr lang="en-US" sz="1200" smtClean="0">
                <a:sym typeface="+mn-lt"/>
              </a:rPr>
              <a:pPr marL="0" indent="0" algn="r">
                <a:spcBef>
                  <a:spcPct val="0"/>
                </a:spcBef>
                <a:spcAft>
                  <a:spcPct val="0"/>
                </a:spcAft>
                <a:buNone/>
              </a:pPr>
              <a:t>20</a:t>
            </a:fld>
            <a:r>
              <a:rPr lang="en-US" sz="1200" dirty="0" smtClean="0">
                <a:sym typeface="+mn-lt"/>
              </a:rPr>
              <a:t>%</a:t>
            </a:r>
            <a:endParaRPr lang="en-US" sz="1200" dirty="0">
              <a:sym typeface="+mn-lt"/>
            </a:endParaRPr>
          </a:p>
        </p:txBody>
      </p:sp>
      <p:sp>
        <p:nvSpPr>
          <p:cNvPr id="9" name="Text Placeholder 34"/>
          <p:cNvSpPr>
            <a:spLocks noGrp="1"/>
          </p:cNvSpPr>
          <p:nvPr>
            <p:custDataLst>
              <p:tags r:id="rId6"/>
            </p:custDataLst>
          </p:nvPr>
        </p:nvSpPr>
        <p:spPr bwMode="gray">
          <a:xfrm>
            <a:off x="547610" y="4316935"/>
            <a:ext cx="354248" cy="15564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BA8EB604-CD28-4B38-B929-1EB84343D96E}" type="datetime'''''''''''''''''''''''''30'''''''''''''''''''''">
              <a:rPr lang="en-US" sz="1200" smtClean="0">
                <a:sym typeface="+mn-lt"/>
              </a:rPr>
              <a:pPr marL="0" indent="0" algn="r">
                <a:spcBef>
                  <a:spcPct val="0"/>
                </a:spcBef>
                <a:spcAft>
                  <a:spcPct val="0"/>
                </a:spcAft>
                <a:buNone/>
              </a:pPr>
              <a:t>30</a:t>
            </a:fld>
            <a:r>
              <a:rPr lang="en-US" sz="1200" dirty="0" smtClean="0">
                <a:sym typeface="+mn-lt"/>
              </a:rPr>
              <a:t>%</a:t>
            </a:r>
            <a:endParaRPr lang="en-US" sz="1200" dirty="0">
              <a:sym typeface="+mn-lt"/>
            </a:endParaRPr>
          </a:p>
        </p:txBody>
      </p:sp>
      <p:sp>
        <p:nvSpPr>
          <p:cNvPr id="10" name="Text Placeholder 35"/>
          <p:cNvSpPr>
            <a:spLocks noGrp="1"/>
          </p:cNvSpPr>
          <p:nvPr>
            <p:custDataLst>
              <p:tags r:id="rId7"/>
            </p:custDataLst>
          </p:nvPr>
        </p:nvSpPr>
        <p:spPr bwMode="gray">
          <a:xfrm>
            <a:off x="542859" y="3962887"/>
            <a:ext cx="354248" cy="15564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B315F971-959D-4016-BED6-5F341523C671}" type="datetime'''''''''''4''''''''''''''''''''''''''''''''''''''''''0'''''''">
              <a:rPr lang="en-US" sz="1200" smtClean="0">
                <a:sym typeface="+mn-lt"/>
              </a:rPr>
              <a:pPr marL="0" indent="0" algn="r">
                <a:spcBef>
                  <a:spcPct val="0"/>
                </a:spcBef>
                <a:spcAft>
                  <a:spcPct val="0"/>
                </a:spcAft>
                <a:buNone/>
              </a:pPr>
              <a:t>40</a:t>
            </a:fld>
            <a:r>
              <a:rPr lang="en-US" sz="1200" dirty="0" smtClean="0">
                <a:sym typeface="+mn-lt"/>
              </a:rPr>
              <a:t>%</a:t>
            </a:r>
            <a:endParaRPr lang="en-US" sz="1200" dirty="0">
              <a:sym typeface="+mn-lt"/>
            </a:endParaRPr>
          </a:p>
        </p:txBody>
      </p:sp>
      <p:sp>
        <p:nvSpPr>
          <p:cNvPr id="11" name="Text Placeholder 36"/>
          <p:cNvSpPr>
            <a:spLocks noGrp="1"/>
          </p:cNvSpPr>
          <p:nvPr>
            <p:custDataLst>
              <p:tags r:id="rId8"/>
            </p:custDataLst>
          </p:nvPr>
        </p:nvSpPr>
        <p:spPr bwMode="gray">
          <a:xfrm>
            <a:off x="547610" y="3616777"/>
            <a:ext cx="354248" cy="15564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396A78A2-6ECF-4CC0-B861-E04AD0AE6EF6}" type="datetime'''''''''''''''''''5''''0'''''''''''''''''''''''">
              <a:rPr lang="en-US" sz="1200" smtClean="0">
                <a:sym typeface="+mn-lt"/>
              </a:rPr>
              <a:pPr marL="0" indent="0" algn="r">
                <a:spcBef>
                  <a:spcPct val="0"/>
                </a:spcBef>
                <a:spcAft>
                  <a:spcPct val="0"/>
                </a:spcAft>
                <a:buNone/>
              </a:pPr>
              <a:t>50</a:t>
            </a:fld>
            <a:r>
              <a:rPr lang="en-US" sz="1200" dirty="0" smtClean="0">
                <a:sym typeface="+mn-lt"/>
              </a:rPr>
              <a:t>%</a:t>
            </a:r>
            <a:endParaRPr lang="en-US" sz="1200" dirty="0">
              <a:sym typeface="+mn-lt"/>
            </a:endParaRPr>
          </a:p>
        </p:txBody>
      </p:sp>
      <p:sp>
        <p:nvSpPr>
          <p:cNvPr id="12" name="Text Placeholder 37"/>
          <p:cNvSpPr>
            <a:spLocks noGrp="1"/>
          </p:cNvSpPr>
          <p:nvPr>
            <p:custDataLst>
              <p:tags r:id="rId9"/>
            </p:custDataLst>
          </p:nvPr>
        </p:nvSpPr>
        <p:spPr bwMode="gray">
          <a:xfrm>
            <a:off x="542859" y="3238172"/>
            <a:ext cx="354248" cy="15564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210CD94A-1E83-493D-B0A7-54494BEAA9E5}" type="datetime'''''''''''''''''''''''''''''''''''''60'''''''''''">
              <a:rPr lang="en-US" sz="1200" smtClean="0">
                <a:sym typeface="+mn-lt"/>
              </a:rPr>
              <a:pPr marL="0" indent="0" algn="r">
                <a:spcBef>
                  <a:spcPct val="0"/>
                </a:spcBef>
                <a:spcAft>
                  <a:spcPct val="0"/>
                </a:spcAft>
                <a:buNone/>
              </a:pPr>
              <a:t>60</a:t>
            </a:fld>
            <a:r>
              <a:rPr lang="en-US" sz="1200" dirty="0" smtClean="0">
                <a:sym typeface="+mn-lt"/>
              </a:rPr>
              <a:t>%</a:t>
            </a:r>
            <a:endParaRPr lang="en-US" sz="1200" dirty="0">
              <a:sym typeface="+mn-lt"/>
            </a:endParaRPr>
          </a:p>
        </p:txBody>
      </p:sp>
      <p:sp>
        <p:nvSpPr>
          <p:cNvPr id="13" name="Text Placeholder 38"/>
          <p:cNvSpPr>
            <a:spLocks noGrp="1"/>
          </p:cNvSpPr>
          <p:nvPr>
            <p:custDataLst>
              <p:tags r:id="rId10"/>
            </p:custDataLst>
          </p:nvPr>
        </p:nvSpPr>
        <p:spPr bwMode="gray">
          <a:xfrm>
            <a:off x="522119" y="2895600"/>
            <a:ext cx="354248" cy="15564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2026E79C-0D9F-4428-A8F8-EBFF4605A0F2}" type="datetime'7''''''0'''''">
              <a:rPr lang="en-US" sz="1200" smtClean="0">
                <a:sym typeface="+mn-lt"/>
              </a:rPr>
              <a:pPr marL="0" indent="0" algn="r">
                <a:spcBef>
                  <a:spcPct val="0"/>
                </a:spcBef>
                <a:spcAft>
                  <a:spcPct val="0"/>
                </a:spcAft>
                <a:buNone/>
              </a:pPr>
              <a:t>70</a:t>
            </a:fld>
            <a:r>
              <a:rPr lang="en-US" sz="1200" dirty="0" smtClean="0">
                <a:sym typeface="+mn-lt"/>
              </a:rPr>
              <a:t>%</a:t>
            </a:r>
            <a:endParaRPr lang="en-US" sz="1200" dirty="0">
              <a:sym typeface="+mn-lt"/>
            </a:endParaRPr>
          </a:p>
        </p:txBody>
      </p:sp>
      <p:sp>
        <p:nvSpPr>
          <p:cNvPr id="14" name="Text Placeholder 39"/>
          <p:cNvSpPr>
            <a:spLocks noGrp="1"/>
          </p:cNvSpPr>
          <p:nvPr>
            <p:custDataLst>
              <p:tags r:id="rId11"/>
            </p:custDataLst>
          </p:nvPr>
        </p:nvSpPr>
        <p:spPr bwMode="gray">
          <a:xfrm>
            <a:off x="542859" y="2541894"/>
            <a:ext cx="354248" cy="15564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4E8CC478-0E26-4236-91C9-710B39E3D527}" type="datetime'''''''''''''8''''''''0'''''''''''''''''''">
              <a:rPr lang="en-US" sz="1200" smtClean="0">
                <a:sym typeface="+mn-lt"/>
              </a:rPr>
              <a:pPr marL="0" indent="0" algn="r">
                <a:spcBef>
                  <a:spcPct val="0"/>
                </a:spcBef>
                <a:spcAft>
                  <a:spcPct val="0"/>
                </a:spcAft>
                <a:buNone/>
              </a:pPr>
              <a:t>80</a:t>
            </a:fld>
            <a:r>
              <a:rPr lang="en-US" sz="1200" dirty="0" smtClean="0">
                <a:sym typeface="+mn-lt"/>
              </a:rPr>
              <a:t>%</a:t>
            </a:r>
            <a:endParaRPr lang="en-US" sz="1200" dirty="0">
              <a:sym typeface="+mn-lt"/>
            </a:endParaRPr>
          </a:p>
        </p:txBody>
      </p:sp>
      <p:sp>
        <p:nvSpPr>
          <p:cNvPr id="15" name="Text Placeholder 40"/>
          <p:cNvSpPr>
            <a:spLocks noGrp="1"/>
          </p:cNvSpPr>
          <p:nvPr>
            <p:custDataLst>
              <p:tags r:id="rId12"/>
            </p:custDataLst>
          </p:nvPr>
        </p:nvSpPr>
        <p:spPr bwMode="gray">
          <a:xfrm>
            <a:off x="522119" y="2209800"/>
            <a:ext cx="354248" cy="15564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5B986E6C-ABFE-4F9E-8845-47F86AFD36D6}" type="datetime'''''''''''9''''''''''''''''''''''''''''''''0'''''''''''">
              <a:rPr lang="en-US" sz="1200" smtClean="0">
                <a:sym typeface="+mn-lt"/>
              </a:rPr>
              <a:pPr marL="0" indent="0" algn="r">
                <a:spcBef>
                  <a:spcPct val="0"/>
                </a:spcBef>
                <a:spcAft>
                  <a:spcPct val="0"/>
                </a:spcAft>
                <a:buNone/>
              </a:pPr>
              <a:t>90</a:t>
            </a:fld>
            <a:r>
              <a:rPr lang="en-US" sz="1200" dirty="0" smtClean="0">
                <a:sym typeface="+mn-lt"/>
              </a:rPr>
              <a:t>%</a:t>
            </a:r>
            <a:endParaRPr lang="en-US" sz="1200" dirty="0">
              <a:sym typeface="+mn-lt"/>
            </a:endParaRPr>
          </a:p>
        </p:txBody>
      </p:sp>
      <p:sp>
        <p:nvSpPr>
          <p:cNvPr id="16" name="Text Placeholder 30"/>
          <p:cNvSpPr>
            <a:spLocks noGrp="1"/>
          </p:cNvSpPr>
          <p:nvPr>
            <p:custDataLst>
              <p:tags r:id="rId13"/>
            </p:custDataLst>
          </p:nvPr>
        </p:nvSpPr>
        <p:spPr bwMode="gray">
          <a:xfrm>
            <a:off x="451951" y="1828800"/>
            <a:ext cx="453107" cy="15564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1532B8B7-42EE-4DDF-9D5F-7F74F5375827}" type="datetime'''''''''''''''''''''''''''''''''''''1''''00'''''''''''''''''">
              <a:rPr lang="en-US" sz="1200" smtClean="0">
                <a:sym typeface="+mn-lt"/>
              </a:rPr>
              <a:pPr marL="0" indent="0" algn="r">
                <a:spcBef>
                  <a:spcPct val="0"/>
                </a:spcBef>
                <a:spcAft>
                  <a:spcPct val="0"/>
                </a:spcAft>
                <a:buNone/>
              </a:pPr>
              <a:t>100</a:t>
            </a:fld>
            <a:r>
              <a:rPr lang="en-US" sz="1200" dirty="0" smtClean="0">
                <a:sym typeface="+mn-lt"/>
              </a:rPr>
              <a:t>%</a:t>
            </a:r>
            <a:endParaRPr lang="en-US" sz="1200" dirty="0">
              <a:sym typeface="+mn-lt"/>
            </a:endParaRPr>
          </a:p>
        </p:txBody>
      </p:sp>
      <p:sp>
        <p:nvSpPr>
          <p:cNvPr id="17" name="Right Arrow 16"/>
          <p:cNvSpPr/>
          <p:nvPr>
            <p:custDataLst>
              <p:tags r:id="rId14"/>
            </p:custDataLst>
          </p:nvPr>
        </p:nvSpPr>
        <p:spPr bwMode="auto">
          <a:xfrm rot="10800000">
            <a:off x="7087806" y="3597302"/>
            <a:ext cx="222435" cy="194051"/>
          </a:xfrm>
          <a:prstGeom prst="rightArrow">
            <a:avLst>
              <a:gd name="adj1" fmla="val 100000"/>
              <a:gd name="adj2"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cxnSp>
        <p:nvCxnSpPr>
          <p:cNvPr id="18" name="Straight Connector 17"/>
          <p:cNvCxnSpPr/>
          <p:nvPr>
            <p:custDataLst>
              <p:tags r:id="rId15"/>
            </p:custDataLst>
          </p:nvPr>
        </p:nvCxnSpPr>
        <p:spPr bwMode="auto">
          <a:xfrm>
            <a:off x="935136" y="3697355"/>
            <a:ext cx="6343494"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6"/>
          <p:cNvSpPr>
            <a:spLocks noGrp="1"/>
          </p:cNvSpPr>
          <p:nvPr>
            <p:custDataLst>
              <p:tags r:id="rId16"/>
            </p:custDataLst>
          </p:nvPr>
        </p:nvSpPr>
        <p:spPr bwMode="auto">
          <a:xfrm>
            <a:off x="4729087" y="3772423"/>
            <a:ext cx="58832" cy="155646"/>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sz="800" dirty="0" smtClean="0">
                <a:sym typeface="+mn-lt"/>
              </a:rPr>
              <a:t> </a:t>
            </a:r>
            <a:endParaRPr lang="en-US" sz="800" dirty="0">
              <a:sym typeface="+mn-lt"/>
            </a:endParaRPr>
          </a:p>
        </p:txBody>
      </p:sp>
      <p:sp>
        <p:nvSpPr>
          <p:cNvPr id="20" name="Text Placeholder 66"/>
          <p:cNvSpPr>
            <a:spLocks noGrp="1"/>
          </p:cNvSpPr>
          <p:nvPr>
            <p:custDataLst>
              <p:tags r:id="rId17"/>
            </p:custDataLst>
          </p:nvPr>
        </p:nvSpPr>
        <p:spPr bwMode="auto">
          <a:xfrm>
            <a:off x="3500360" y="5562600"/>
            <a:ext cx="952898" cy="204159"/>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050" i="1" dirty="0" smtClean="0">
                <a:latin typeface="Arial"/>
                <a:sym typeface="Arial"/>
              </a:rPr>
              <a:t>Hospitals</a:t>
            </a:r>
            <a:endParaRPr lang="en-US" sz="1050" i="1" dirty="0">
              <a:latin typeface="Arial"/>
              <a:sym typeface="Arial"/>
            </a:endParaRPr>
          </a:p>
        </p:txBody>
      </p:sp>
      <p:sp>
        <p:nvSpPr>
          <p:cNvPr id="21" name="TextBox 20"/>
          <p:cNvSpPr txBox="1"/>
          <p:nvPr/>
        </p:nvSpPr>
        <p:spPr>
          <a:xfrm>
            <a:off x="5297555" y="3142081"/>
            <a:ext cx="1990926" cy="400110"/>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Average </a:t>
            </a:r>
            <a:r>
              <a:rPr lang="en-US" sz="1000" dirty="0" smtClean="0">
                <a:latin typeface="Arial" panose="020B0604020202020204" pitchFamily="34" charset="0"/>
                <a:cs typeface="Arial" panose="020B0604020202020204" pitchFamily="34" charset="0"/>
              </a:rPr>
              <a:t>of </a:t>
            </a:r>
            <a:r>
              <a:rPr lang="en-US" sz="1000" dirty="0">
                <a:latin typeface="Arial" panose="020B0604020202020204" pitchFamily="34" charset="0"/>
                <a:cs typeface="Arial" panose="020B0604020202020204" pitchFamily="34" charset="0"/>
              </a:rPr>
              <a:t>all </a:t>
            </a:r>
            <a:r>
              <a:rPr lang="en-US" sz="1000" dirty="0" smtClean="0">
                <a:latin typeface="Arial" panose="020B0604020202020204" pitchFamily="34" charset="0"/>
                <a:cs typeface="Arial" panose="020B0604020202020204" pitchFamily="34" charset="0"/>
              </a:rPr>
              <a:t>hospitals</a:t>
            </a:r>
          </a:p>
          <a:p>
            <a:pPr algn="r"/>
            <a:r>
              <a:rPr lang="en-US" sz="1000" dirty="0" smtClean="0">
                <a:latin typeface="Arial" panose="020B0604020202020204" pitchFamily="34" charset="0"/>
                <a:cs typeface="Arial" panose="020B0604020202020204" pitchFamily="34" charset="0"/>
              </a:rPr>
              <a:t>= 50%</a:t>
            </a:r>
            <a:endParaRPr lang="en-US" sz="1000" dirty="0"/>
          </a:p>
        </p:txBody>
      </p:sp>
      <p:sp>
        <p:nvSpPr>
          <p:cNvPr id="22" name="Rectangle 21"/>
          <p:cNvSpPr/>
          <p:nvPr>
            <p:custDataLst>
              <p:tags r:id="rId18"/>
            </p:custDataLst>
          </p:nvPr>
        </p:nvSpPr>
        <p:spPr bwMode="auto">
          <a:xfrm>
            <a:off x="3798565" y="2520958"/>
            <a:ext cx="310310" cy="169795"/>
          </a:xfrm>
          <a:prstGeom prst="rect">
            <a:avLst/>
          </a:prstGeom>
          <a:solidFill>
            <a:srgbClr val="C0C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3" name="Rectangle 22"/>
          <p:cNvSpPr/>
          <p:nvPr>
            <p:custDataLst>
              <p:tags r:id="rId19"/>
            </p:custDataLst>
          </p:nvPr>
        </p:nvSpPr>
        <p:spPr bwMode="auto">
          <a:xfrm>
            <a:off x="2887592" y="2508829"/>
            <a:ext cx="310310" cy="169795"/>
          </a:xfrm>
          <a:prstGeom prst="rect">
            <a:avLst/>
          </a:prstGeom>
          <a:solidFill>
            <a:srgbClr val="465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4" name="Text Placeholder 49"/>
          <p:cNvSpPr>
            <a:spLocks noGrp="1"/>
          </p:cNvSpPr>
          <p:nvPr>
            <p:custDataLst>
              <p:tags r:id="rId20"/>
            </p:custDataLst>
          </p:nvPr>
        </p:nvSpPr>
        <p:spPr bwMode="auto">
          <a:xfrm>
            <a:off x="3282873" y="2496702"/>
            <a:ext cx="488806" cy="19405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0772463-46C3-40D3-AE65-63FDBBC61DE7}" type="datetime'''''''''''''''''''''''A''''''''''''''''''''''''M''C'''''''">
              <a:rPr lang="en-US" sz="1200">
                <a:latin typeface="Arial"/>
                <a:sym typeface="Arial"/>
              </a:rPr>
              <a:pPr marL="0" indent="0">
                <a:spcBef>
                  <a:spcPct val="0"/>
                </a:spcBef>
                <a:spcAft>
                  <a:spcPct val="0"/>
                </a:spcAft>
                <a:buNone/>
              </a:pPr>
              <a:t>AMC</a:t>
            </a:fld>
            <a:endParaRPr lang="en-US" sz="1200" dirty="0">
              <a:latin typeface="Arial"/>
              <a:sym typeface="Arial"/>
            </a:endParaRPr>
          </a:p>
        </p:txBody>
      </p:sp>
      <p:sp>
        <p:nvSpPr>
          <p:cNvPr id="25" name="Text Placeholder 48"/>
          <p:cNvSpPr>
            <a:spLocks noGrp="1"/>
          </p:cNvSpPr>
          <p:nvPr>
            <p:custDataLst>
              <p:tags r:id="rId21"/>
            </p:custDataLst>
          </p:nvPr>
        </p:nvSpPr>
        <p:spPr bwMode="auto">
          <a:xfrm>
            <a:off x="4247146" y="2496702"/>
            <a:ext cx="963882" cy="19405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B466C754-4F15-4435-971B-37E70C22FF73}" type="datetime'N''''''''''''''o''''''''n''''''-''A''''''''''''''M''''C'">
              <a:rPr lang="en-US" sz="1200">
                <a:latin typeface="Arial"/>
                <a:sym typeface="Arial"/>
              </a:rPr>
              <a:pPr marL="0" indent="0">
                <a:spcBef>
                  <a:spcPct val="0"/>
                </a:spcBef>
                <a:spcAft>
                  <a:spcPct val="0"/>
                </a:spcAft>
                <a:buNone/>
              </a:pPr>
              <a:t>Non-AMC</a:t>
            </a:fld>
            <a:endParaRPr lang="en-US" sz="1200" dirty="0">
              <a:latin typeface="Arial"/>
              <a:sym typeface="Arial"/>
            </a:endParaRPr>
          </a:p>
        </p:txBody>
      </p:sp>
    </p:spTree>
    <p:extLst>
      <p:ext uri="{BB962C8B-B14F-4D97-AF65-F5344CB8AC3E}">
        <p14:creationId xmlns:p14="http://schemas.microsoft.com/office/powerpoint/2010/main" val="1087461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9526188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138" name="think-cell Slide" r:id="rId27" imgW="270" imgH="270" progId="TCLayout.ActiveDocument.1">
                  <p:embed/>
                </p:oleObj>
              </mc:Choice>
              <mc:Fallback>
                <p:oleObj name="think-cell Slide" r:id="rId27" imgW="270" imgH="270"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14" name="Rectangle 13"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solidFill>
                <a:schemeClr val="tx1"/>
              </a:solidFill>
              <a:latin typeface="Arial"/>
              <a:sym typeface="Arial"/>
            </a:endParaRPr>
          </a:p>
        </p:txBody>
      </p:sp>
      <p:sp>
        <p:nvSpPr>
          <p:cNvPr id="5" name="Text Placeholder 4"/>
          <p:cNvSpPr>
            <a:spLocks noGrp="1"/>
          </p:cNvSpPr>
          <p:nvPr>
            <p:ph type="body" sz="quarter" idx="10"/>
          </p:nvPr>
        </p:nvSpPr>
        <p:spPr>
          <a:xfrm>
            <a:off x="152400" y="5943600"/>
            <a:ext cx="7162800" cy="838200"/>
          </a:xfrm>
        </p:spPr>
        <p:txBody>
          <a:bodyPr/>
          <a:lstStyle/>
          <a:p>
            <a:pPr>
              <a:buClr>
                <a:srgbClr val="002960"/>
              </a:buClr>
            </a:pPr>
            <a:r>
              <a:rPr lang="en-US" dirty="0"/>
              <a:t>Note: </a:t>
            </a:r>
            <a:r>
              <a:rPr lang="en-US" dirty="0" smtClean="0"/>
              <a:t>NE Baptist = New England Baptist. AMC = academic medical center (see Appendix A). Probabilities </a:t>
            </a:r>
            <a:r>
              <a:rPr lang="en-US" dirty="0"/>
              <a:t>for each hospital were calculated after adjusting for the following: age, sex, payer group, income, admit source of the patient, and length of stay. Our sample </a:t>
            </a:r>
            <a:r>
              <a:rPr lang="en-US" dirty="0" smtClean="0"/>
              <a:t>included all </a:t>
            </a:r>
            <a:r>
              <a:rPr lang="en-US" dirty="0"/>
              <a:t>discharged patients that were at least 18 years of age, and had either a discharge to a long-term </a:t>
            </a:r>
            <a:r>
              <a:rPr lang="en-US" dirty="0" smtClean="0"/>
              <a:t>care </a:t>
            </a:r>
            <a:r>
              <a:rPr lang="en-US" dirty="0"/>
              <a:t>hospital, inpatient rehabilitation facility, skilled nursing facility, or a discharge to a home healthcare provider.  Specialty hospitals, except for New </a:t>
            </a:r>
            <a:r>
              <a:rPr lang="en-US" dirty="0" smtClean="0"/>
              <a:t>England </a:t>
            </a:r>
            <a:r>
              <a:rPr lang="en-US" dirty="0"/>
              <a:t>Baptist, were excluded from the display table and </a:t>
            </a:r>
            <a:r>
              <a:rPr lang="en-US" dirty="0" smtClean="0"/>
              <a:t>the </a:t>
            </a:r>
            <a:r>
              <a:rPr lang="en-US" dirty="0"/>
              <a:t>Adjusted State Rate. </a:t>
            </a:r>
            <a:endParaRPr lang="en-US" dirty="0" smtClean="0"/>
          </a:p>
          <a:p>
            <a:pPr>
              <a:buClr>
                <a:srgbClr val="002960"/>
              </a:buClr>
            </a:pPr>
            <a:r>
              <a:rPr lang="en-US" dirty="0" smtClean="0"/>
              <a:t>Source</a:t>
            </a:r>
            <a:r>
              <a:rPr lang="en-US" dirty="0"/>
              <a:t>: HPC analysis of Massachusetts Health Data Consortium, Inpatient discharge </a:t>
            </a:r>
            <a:r>
              <a:rPr lang="en-US" dirty="0" smtClean="0"/>
              <a:t>database, 2012</a:t>
            </a:r>
            <a:endParaRPr lang="en-US" dirty="0"/>
          </a:p>
        </p:txBody>
      </p:sp>
      <p:sp>
        <p:nvSpPr>
          <p:cNvPr id="3" name="Title 2"/>
          <p:cNvSpPr>
            <a:spLocks noGrp="1"/>
          </p:cNvSpPr>
          <p:nvPr>
            <p:ph type="ctrTitle"/>
          </p:nvPr>
        </p:nvSpPr>
        <p:spPr/>
        <p:txBody>
          <a:bodyPr/>
          <a:lstStyle/>
          <a:p>
            <a:r>
              <a:rPr lang="en-US" dirty="0"/>
              <a:t>Figure </a:t>
            </a:r>
            <a:r>
              <a:rPr lang="en-US" dirty="0" smtClean="0"/>
              <a:t>4.4: Probability </a:t>
            </a:r>
            <a:r>
              <a:rPr lang="en-US" dirty="0"/>
              <a:t>of discharge to </a:t>
            </a:r>
            <a:r>
              <a:rPr lang="en-US" dirty="0" smtClean="0"/>
              <a:t>institutional PAC, </a:t>
            </a:r>
            <a:r>
              <a:rPr lang="en-US" dirty="0"/>
              <a:t>by hospital, </a:t>
            </a:r>
            <a:r>
              <a:rPr lang="en-US" dirty="0" smtClean="0"/>
              <a:t>after joint replacement surgery</a:t>
            </a:r>
            <a:endParaRPr lang="en-US" dirty="0"/>
          </a:p>
        </p:txBody>
      </p:sp>
      <p:sp>
        <p:nvSpPr>
          <p:cNvPr id="17" name="Text Placeholder 16"/>
          <p:cNvSpPr>
            <a:spLocks noGrp="1"/>
          </p:cNvSpPr>
          <p:nvPr>
            <p:ph type="body" sz="quarter" idx="11"/>
          </p:nvPr>
        </p:nvSpPr>
        <p:spPr/>
        <p:txBody>
          <a:bodyPr/>
          <a:lstStyle/>
          <a:p>
            <a:r>
              <a:rPr lang="en-US" dirty="0" smtClean="0"/>
              <a:t>Adjusted share </a:t>
            </a:r>
            <a:r>
              <a:rPr lang="en-US" dirty="0"/>
              <a:t>of all discharges </a:t>
            </a:r>
            <a:r>
              <a:rPr lang="en-US" dirty="0" smtClean="0"/>
              <a:t>to post-acute </a:t>
            </a:r>
            <a:r>
              <a:rPr lang="en-US" dirty="0"/>
              <a:t>care </a:t>
            </a:r>
            <a:r>
              <a:rPr lang="en-US" dirty="0" smtClean="0"/>
              <a:t>sent </a:t>
            </a:r>
            <a:r>
              <a:rPr lang="en-US" dirty="0"/>
              <a:t>to an institutional setting for DRG 470 </a:t>
            </a:r>
            <a:r>
              <a:rPr lang="en-US" dirty="0" smtClean="0"/>
              <a:t>(joint replacement</a:t>
            </a:r>
            <a:r>
              <a:rPr lang="en-US" dirty="0"/>
              <a:t>), 2012</a:t>
            </a:r>
          </a:p>
          <a:p>
            <a:endParaRPr lang="en-US" dirty="0"/>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2210036751"/>
              </p:ext>
            </p:extLst>
          </p:nvPr>
        </p:nvGraphicFramePr>
        <p:xfrm>
          <a:off x="838200" y="1714500"/>
          <a:ext cx="6124454" cy="3571943"/>
        </p:xfrm>
        <a:graphic>
          <a:graphicData uri="http://schemas.openxmlformats.org/presentationml/2006/ole">
            <mc:AlternateContent xmlns:mc="http://schemas.openxmlformats.org/markup-compatibility/2006">
              <mc:Choice xmlns:v="urn:schemas-microsoft-com:vml" Requires="v">
                <p:oleObj spid="_x0000_s160139" name="Chart" r:id="rId29" imgW="6124454" imgH="3571943" progId="MSGraph.Chart.8">
                  <p:embed followColorScheme="full"/>
                </p:oleObj>
              </mc:Choice>
              <mc:Fallback>
                <p:oleObj name="Chart" r:id="rId29" imgW="6124454" imgH="3571943" progId="MSGraph.Chart.8">
                  <p:embed followColorScheme="full"/>
                  <p:pic>
                    <p:nvPicPr>
                      <p:cNvPr id="0" name=""/>
                      <p:cNvPicPr/>
                      <p:nvPr/>
                    </p:nvPicPr>
                    <p:blipFill>
                      <a:blip r:embed="rId30"/>
                      <a:stretch>
                        <a:fillRect/>
                      </a:stretch>
                    </p:blipFill>
                    <p:spPr>
                      <a:xfrm>
                        <a:off x="838200" y="1714500"/>
                        <a:ext cx="6124454" cy="3571943"/>
                      </a:xfrm>
                      <a:prstGeom prst="rect">
                        <a:avLst/>
                      </a:prstGeom>
                    </p:spPr>
                  </p:pic>
                </p:oleObj>
              </mc:Fallback>
            </mc:AlternateContent>
          </a:graphicData>
        </a:graphic>
      </p:graphicFrame>
      <p:sp>
        <p:nvSpPr>
          <p:cNvPr id="21" name="Text Placeholder 6"/>
          <p:cNvSpPr>
            <a:spLocks noGrp="1"/>
          </p:cNvSpPr>
          <p:nvPr>
            <p:custDataLst>
              <p:tags r:id="rId5"/>
            </p:custDataLst>
          </p:nvPr>
        </p:nvSpPr>
        <p:spPr bwMode="gray">
          <a:xfrm>
            <a:off x="566738" y="5091113"/>
            <a:ext cx="3032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3C06C54-6703-47D1-8697-D44778248A57}" type="datetime'''''''''''1''''''''''''0'''''''''''''''''''''''">
              <a:rPr lang="en-US" sz="1200" smtClean="0">
                <a:latin typeface="Arial"/>
                <a:sym typeface="Arial"/>
              </a:rPr>
              <a:pPr marL="0" indent="0" algn="r">
                <a:spcBef>
                  <a:spcPct val="0"/>
                </a:spcBef>
                <a:spcAft>
                  <a:spcPct val="0"/>
                </a:spcAft>
                <a:buNone/>
              </a:pPr>
              <a:t>10</a:t>
            </a:fld>
            <a:r>
              <a:rPr lang="en-US" sz="1200" dirty="0" smtClean="0">
                <a:latin typeface="Arial"/>
                <a:sym typeface="Arial"/>
              </a:rPr>
              <a:t>%</a:t>
            </a:r>
            <a:endParaRPr lang="en-US" sz="1200" dirty="0">
              <a:latin typeface="Arial"/>
              <a:sym typeface="Arial"/>
            </a:endParaRPr>
          </a:p>
        </p:txBody>
      </p:sp>
      <p:sp>
        <p:nvSpPr>
          <p:cNvPr id="27" name="Text Placeholder 13"/>
          <p:cNvSpPr>
            <a:spLocks noGrp="1"/>
          </p:cNvSpPr>
          <p:nvPr>
            <p:custDataLst>
              <p:tags r:id="rId6"/>
            </p:custDataLst>
          </p:nvPr>
        </p:nvSpPr>
        <p:spPr bwMode="gray">
          <a:xfrm>
            <a:off x="566738" y="2852738"/>
            <a:ext cx="3032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20CE4556-FA28-4DAC-9B2A-B1FFF69617F9}" type="datetime'7''''''0'''''''''''''''''''''''''''''''''''''''''">
              <a:rPr lang="en-US" sz="1200" smtClean="0">
                <a:latin typeface="Arial"/>
                <a:sym typeface="Arial"/>
              </a:rPr>
              <a:pPr marL="0" indent="0" algn="r">
                <a:spcBef>
                  <a:spcPct val="0"/>
                </a:spcBef>
                <a:spcAft>
                  <a:spcPct val="0"/>
                </a:spcAft>
                <a:buNone/>
              </a:pPr>
              <a:t>70</a:t>
            </a:fld>
            <a:r>
              <a:rPr lang="en-US" sz="1200" dirty="0" smtClean="0">
                <a:latin typeface="Arial"/>
                <a:sym typeface="Arial"/>
              </a:rPr>
              <a:t>%</a:t>
            </a:r>
            <a:endParaRPr lang="en-US" sz="1200" dirty="0">
              <a:latin typeface="Arial"/>
              <a:sym typeface="Arial"/>
            </a:endParaRPr>
          </a:p>
        </p:txBody>
      </p:sp>
      <p:sp>
        <p:nvSpPr>
          <p:cNvPr id="26" name="Text Placeholder 12"/>
          <p:cNvSpPr>
            <a:spLocks noGrp="1"/>
          </p:cNvSpPr>
          <p:nvPr>
            <p:custDataLst>
              <p:tags r:id="rId7"/>
            </p:custDataLst>
          </p:nvPr>
        </p:nvSpPr>
        <p:spPr bwMode="gray">
          <a:xfrm>
            <a:off x="566738" y="3224213"/>
            <a:ext cx="3032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6FB73AE5-E62E-4F2F-9F8B-20FF19A14E7D}" type="datetime'''6''''''''''''''''''''''''0'''''''''''''''''">
              <a:rPr lang="en-US" sz="1200" smtClean="0">
                <a:latin typeface="Arial"/>
                <a:sym typeface="Arial"/>
              </a:rPr>
              <a:pPr marL="0" indent="0" algn="r">
                <a:spcBef>
                  <a:spcPct val="0"/>
                </a:spcBef>
                <a:spcAft>
                  <a:spcPct val="0"/>
                </a:spcAft>
                <a:buNone/>
              </a:pPr>
              <a:t>60</a:t>
            </a:fld>
            <a:r>
              <a:rPr lang="en-US" sz="1200" dirty="0" smtClean="0">
                <a:latin typeface="Arial"/>
                <a:sym typeface="Arial"/>
              </a:rPr>
              <a:t>%</a:t>
            </a:r>
            <a:endParaRPr lang="en-US" sz="1200" dirty="0">
              <a:latin typeface="Arial"/>
              <a:sym typeface="Arial"/>
            </a:endParaRPr>
          </a:p>
        </p:txBody>
      </p:sp>
      <p:sp>
        <p:nvSpPr>
          <p:cNvPr id="25" name="Text Placeholder 11"/>
          <p:cNvSpPr>
            <a:spLocks noGrp="1"/>
          </p:cNvSpPr>
          <p:nvPr>
            <p:custDataLst>
              <p:tags r:id="rId8"/>
            </p:custDataLst>
          </p:nvPr>
        </p:nvSpPr>
        <p:spPr bwMode="gray">
          <a:xfrm>
            <a:off x="566738" y="3605213"/>
            <a:ext cx="3032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F621E59C-CE31-483F-9564-F84D2A0384D5}" type="datetime'''''''5''0'''''''''''">
              <a:rPr lang="en-US" sz="1200" smtClean="0">
                <a:latin typeface="Arial"/>
                <a:sym typeface="Arial"/>
              </a:rPr>
              <a:pPr marL="0" indent="0" algn="r">
                <a:spcBef>
                  <a:spcPct val="0"/>
                </a:spcBef>
                <a:spcAft>
                  <a:spcPct val="0"/>
                </a:spcAft>
                <a:buNone/>
              </a:pPr>
              <a:t>50</a:t>
            </a:fld>
            <a:r>
              <a:rPr lang="en-US" sz="1200" dirty="0" smtClean="0">
                <a:latin typeface="Arial"/>
                <a:sym typeface="Arial"/>
              </a:rPr>
              <a:t>%</a:t>
            </a:r>
            <a:endParaRPr lang="en-US" sz="1200" dirty="0">
              <a:latin typeface="Arial"/>
              <a:sym typeface="Arial"/>
            </a:endParaRPr>
          </a:p>
        </p:txBody>
      </p:sp>
      <p:sp>
        <p:nvSpPr>
          <p:cNvPr id="24" name="Text Placeholder 10"/>
          <p:cNvSpPr>
            <a:spLocks noGrp="1"/>
          </p:cNvSpPr>
          <p:nvPr>
            <p:custDataLst>
              <p:tags r:id="rId9"/>
            </p:custDataLst>
          </p:nvPr>
        </p:nvSpPr>
        <p:spPr bwMode="gray">
          <a:xfrm>
            <a:off x="566738" y="3976688"/>
            <a:ext cx="3032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93CC874D-2294-4055-8128-28470FF6F9FA}" type="datetime'''''4''''''''''''''''''''''0'''''">
              <a:rPr lang="en-US" sz="1200" smtClean="0">
                <a:latin typeface="Arial"/>
                <a:sym typeface="Arial"/>
              </a:rPr>
              <a:pPr marL="0" indent="0" algn="r">
                <a:spcBef>
                  <a:spcPct val="0"/>
                </a:spcBef>
                <a:spcAft>
                  <a:spcPct val="0"/>
                </a:spcAft>
                <a:buNone/>
              </a:pPr>
              <a:t>40</a:t>
            </a:fld>
            <a:r>
              <a:rPr lang="en-US" sz="1200" dirty="0" smtClean="0">
                <a:latin typeface="Arial"/>
                <a:sym typeface="Arial"/>
              </a:rPr>
              <a:t>%</a:t>
            </a:r>
            <a:endParaRPr lang="en-US" sz="1200" dirty="0">
              <a:latin typeface="Arial"/>
              <a:sym typeface="Arial"/>
            </a:endParaRPr>
          </a:p>
        </p:txBody>
      </p:sp>
      <p:sp>
        <p:nvSpPr>
          <p:cNvPr id="23" name="Text Placeholder 9"/>
          <p:cNvSpPr>
            <a:spLocks noGrp="1"/>
          </p:cNvSpPr>
          <p:nvPr>
            <p:custDataLst>
              <p:tags r:id="rId10"/>
            </p:custDataLst>
          </p:nvPr>
        </p:nvSpPr>
        <p:spPr bwMode="gray">
          <a:xfrm>
            <a:off x="566738" y="4348163"/>
            <a:ext cx="3032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C0F7CA71-803F-4F81-A5B5-86DCAA15385F}" type="datetime'''''''''''''''3''''''''0'''''">
              <a:rPr lang="en-US" sz="1200" smtClean="0">
                <a:latin typeface="Arial"/>
                <a:sym typeface="Arial"/>
              </a:rPr>
              <a:pPr marL="0" indent="0" algn="r">
                <a:spcBef>
                  <a:spcPct val="0"/>
                </a:spcBef>
                <a:spcAft>
                  <a:spcPct val="0"/>
                </a:spcAft>
                <a:buNone/>
              </a:pPr>
              <a:t>30</a:t>
            </a:fld>
            <a:r>
              <a:rPr lang="en-US" sz="1200" dirty="0" smtClean="0">
                <a:latin typeface="Arial"/>
                <a:sym typeface="Arial"/>
              </a:rPr>
              <a:t>%</a:t>
            </a:r>
            <a:endParaRPr lang="en-US" sz="1200" dirty="0">
              <a:latin typeface="Arial"/>
              <a:sym typeface="Arial"/>
            </a:endParaRPr>
          </a:p>
        </p:txBody>
      </p:sp>
      <p:sp>
        <p:nvSpPr>
          <p:cNvPr id="22" name="Text Placeholder 8"/>
          <p:cNvSpPr>
            <a:spLocks noGrp="1"/>
          </p:cNvSpPr>
          <p:nvPr>
            <p:custDataLst>
              <p:tags r:id="rId11"/>
            </p:custDataLst>
          </p:nvPr>
        </p:nvSpPr>
        <p:spPr bwMode="gray">
          <a:xfrm>
            <a:off x="566738" y="4719638"/>
            <a:ext cx="3032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E72BC79C-5BA9-44ED-8A0C-CE429AB3E2FD}" type="datetime'''''''''''2''''''''''''''''''''0'''''''''''''''''''''''">
              <a:rPr lang="en-US" sz="1200" smtClean="0">
                <a:latin typeface="Arial"/>
                <a:sym typeface="Arial"/>
              </a:rPr>
              <a:pPr marL="0" indent="0" algn="r">
                <a:spcBef>
                  <a:spcPct val="0"/>
                </a:spcBef>
                <a:spcAft>
                  <a:spcPct val="0"/>
                </a:spcAft>
                <a:buNone/>
              </a:pPr>
              <a:t>20</a:t>
            </a:fld>
            <a:r>
              <a:rPr lang="en-US" sz="1200" dirty="0" smtClean="0">
                <a:latin typeface="Arial"/>
                <a:sym typeface="Arial"/>
              </a:rPr>
              <a:t>%</a:t>
            </a:r>
            <a:endParaRPr lang="en-US" sz="1200" dirty="0">
              <a:latin typeface="Arial"/>
              <a:sym typeface="Arial"/>
            </a:endParaRPr>
          </a:p>
        </p:txBody>
      </p:sp>
      <p:sp>
        <p:nvSpPr>
          <p:cNvPr id="20" name="Text Placeholder 5"/>
          <p:cNvSpPr>
            <a:spLocks noGrp="1"/>
          </p:cNvSpPr>
          <p:nvPr>
            <p:custDataLst>
              <p:tags r:id="rId12"/>
            </p:custDataLst>
          </p:nvPr>
        </p:nvSpPr>
        <p:spPr bwMode="gray">
          <a:xfrm>
            <a:off x="482600" y="1738313"/>
            <a:ext cx="3873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FE598A9B-4C6B-41A5-9184-BADE05B92509}" type="datetime'1''''''''''''''''''''0''''''0'''''''''''">
              <a:rPr lang="en-US" sz="1200" smtClean="0">
                <a:latin typeface="Arial"/>
                <a:sym typeface="Arial"/>
              </a:rPr>
              <a:pPr marL="0" indent="0" algn="r">
                <a:spcBef>
                  <a:spcPct val="0"/>
                </a:spcBef>
                <a:spcAft>
                  <a:spcPct val="0"/>
                </a:spcAft>
                <a:buNone/>
              </a:pPr>
              <a:t>100</a:t>
            </a:fld>
            <a:r>
              <a:rPr lang="en-US" sz="1200" dirty="0" smtClean="0">
                <a:latin typeface="Arial"/>
                <a:sym typeface="Arial"/>
              </a:rPr>
              <a:t>%</a:t>
            </a:r>
            <a:endParaRPr lang="en-US" sz="1200" dirty="0">
              <a:latin typeface="Arial"/>
              <a:sym typeface="Arial"/>
            </a:endParaRPr>
          </a:p>
        </p:txBody>
      </p:sp>
      <p:sp>
        <p:nvSpPr>
          <p:cNvPr id="29" name="Text Placeholder 15"/>
          <p:cNvSpPr>
            <a:spLocks noGrp="1"/>
          </p:cNvSpPr>
          <p:nvPr>
            <p:custDataLst>
              <p:tags r:id="rId13"/>
            </p:custDataLst>
          </p:nvPr>
        </p:nvSpPr>
        <p:spPr bwMode="gray">
          <a:xfrm>
            <a:off x="566738" y="2109788"/>
            <a:ext cx="3032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5D966953-586B-40FC-8602-B9F0F7868AA4}" type="datetime'''9''''''''''''''''''''''''''''0'''''''''''''''''''''''''''''">
              <a:rPr lang="en-US" sz="1200" smtClean="0">
                <a:latin typeface="Arial"/>
                <a:sym typeface="Arial"/>
              </a:rPr>
              <a:pPr marL="0" indent="0" algn="r">
                <a:spcBef>
                  <a:spcPct val="0"/>
                </a:spcBef>
                <a:spcAft>
                  <a:spcPct val="0"/>
                </a:spcAft>
                <a:buNone/>
              </a:pPr>
              <a:t>90</a:t>
            </a:fld>
            <a:r>
              <a:rPr lang="en-US" sz="1200" dirty="0" smtClean="0">
                <a:latin typeface="Arial"/>
                <a:sym typeface="Arial"/>
              </a:rPr>
              <a:t>%</a:t>
            </a:r>
            <a:endParaRPr lang="en-US" sz="1200" dirty="0">
              <a:latin typeface="Arial"/>
              <a:sym typeface="Arial"/>
            </a:endParaRPr>
          </a:p>
        </p:txBody>
      </p:sp>
      <p:sp>
        <p:nvSpPr>
          <p:cNvPr id="28" name="Text Placeholder 14"/>
          <p:cNvSpPr>
            <a:spLocks noGrp="1"/>
          </p:cNvSpPr>
          <p:nvPr>
            <p:custDataLst>
              <p:tags r:id="rId14"/>
            </p:custDataLst>
          </p:nvPr>
        </p:nvSpPr>
        <p:spPr bwMode="gray">
          <a:xfrm>
            <a:off x="566738" y="2481263"/>
            <a:ext cx="3032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3BAB967F-3661-490C-B5C4-16FDC8C9468A}" type="datetime'''''''8''''''''''''''''''0'''''''''''''''''''''''''''''">
              <a:rPr lang="en-US" sz="1200" smtClean="0">
                <a:latin typeface="Arial"/>
                <a:sym typeface="Arial"/>
              </a:rPr>
              <a:pPr marL="0" indent="0" algn="r">
                <a:spcBef>
                  <a:spcPct val="0"/>
                </a:spcBef>
                <a:spcAft>
                  <a:spcPct val="0"/>
                </a:spcAft>
                <a:buNone/>
              </a:pPr>
              <a:t>80</a:t>
            </a:fld>
            <a:r>
              <a:rPr lang="en-US" sz="1200" dirty="0" smtClean="0">
                <a:latin typeface="Arial"/>
                <a:sym typeface="Arial"/>
              </a:rPr>
              <a:t>%</a:t>
            </a:r>
            <a:endParaRPr lang="en-US" sz="1200" dirty="0">
              <a:latin typeface="Arial"/>
              <a:sym typeface="Arial"/>
            </a:endParaRPr>
          </a:p>
        </p:txBody>
      </p:sp>
      <p:sp>
        <p:nvSpPr>
          <p:cNvPr id="16" name="Right Arrow 15"/>
          <p:cNvSpPr/>
          <p:nvPr>
            <p:custDataLst>
              <p:tags r:id="rId15"/>
            </p:custDataLst>
          </p:nvPr>
        </p:nvSpPr>
        <p:spPr bwMode="auto">
          <a:xfrm rot="10800000">
            <a:off x="6908800" y="3152775"/>
            <a:ext cx="128588" cy="152400"/>
          </a:xfrm>
          <a:prstGeom prst="rightArrow">
            <a:avLst>
              <a:gd name="adj1" fmla="val 100000"/>
              <a:gd name="adj2"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cxnSp>
        <p:nvCxnSpPr>
          <p:cNvPr id="19" name="Straight Connector 18"/>
          <p:cNvCxnSpPr/>
          <p:nvPr>
            <p:custDataLst>
              <p:tags r:id="rId16"/>
            </p:custDataLst>
          </p:nvPr>
        </p:nvCxnSpPr>
        <p:spPr bwMode="auto">
          <a:xfrm>
            <a:off x="990600" y="3228975"/>
            <a:ext cx="5867400"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
          <p:cNvSpPr>
            <a:spLocks noGrp="1"/>
          </p:cNvSpPr>
          <p:nvPr>
            <p:custDataLst>
              <p:tags r:id="rId17"/>
            </p:custDataLst>
          </p:nvPr>
        </p:nvSpPr>
        <p:spPr bwMode="auto">
          <a:xfrm>
            <a:off x="7088188" y="3136900"/>
            <a:ext cx="42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sz="1200" dirty="0" smtClean="0">
                <a:sym typeface="+mn-lt"/>
              </a:rPr>
              <a:t> </a:t>
            </a:r>
            <a:endParaRPr lang="en-US" sz="1200" dirty="0">
              <a:sym typeface="+mn-lt"/>
            </a:endParaRPr>
          </a:p>
        </p:txBody>
      </p:sp>
      <p:sp>
        <p:nvSpPr>
          <p:cNvPr id="94" name="Text Placeholder 613"/>
          <p:cNvSpPr>
            <a:spLocks noGrp="1"/>
          </p:cNvSpPr>
          <p:nvPr>
            <p:custDataLst>
              <p:tags r:id="rId18"/>
            </p:custDataLst>
          </p:nvPr>
        </p:nvSpPr>
        <p:spPr bwMode="auto">
          <a:xfrm>
            <a:off x="5910263" y="5321300"/>
            <a:ext cx="477838" cy="3651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E3184F8-E1AA-417A-AC8A-B6517B4607DC}" type="datetime'''''''''''''''''''N''''''E'' ''Ba''p''t''''''''''is''''''''t'">
              <a:rPr lang="en-US" sz="1200"/>
              <a:pPr marL="0" indent="0" algn="ctr">
                <a:spcBef>
                  <a:spcPct val="0"/>
                </a:spcBef>
                <a:spcAft>
                  <a:spcPct val="0"/>
                </a:spcAft>
                <a:buNone/>
              </a:pPr>
              <a:t>NE Baptist</a:t>
            </a:fld>
            <a:endParaRPr lang="en-US" sz="1200" dirty="0">
              <a:latin typeface="Arial"/>
              <a:sym typeface="Arial"/>
            </a:endParaRPr>
          </a:p>
        </p:txBody>
      </p:sp>
      <p:sp>
        <p:nvSpPr>
          <p:cNvPr id="8" name="Rectangle 7"/>
          <p:cNvSpPr/>
          <p:nvPr>
            <p:custDataLst>
              <p:tags r:id="rId19"/>
            </p:custDataLst>
          </p:nvPr>
        </p:nvSpPr>
        <p:spPr bwMode="auto">
          <a:xfrm>
            <a:off x="4354513" y="1884363"/>
            <a:ext cx="214313" cy="160338"/>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20"/>
            </p:custDataLst>
          </p:nvPr>
        </p:nvSpPr>
        <p:spPr bwMode="auto">
          <a:xfrm>
            <a:off x="2563813" y="1884363"/>
            <a:ext cx="214313" cy="160338"/>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custDataLst>
              <p:tags r:id="rId21"/>
            </p:custDataLst>
          </p:nvPr>
        </p:nvSpPr>
        <p:spPr bwMode="auto">
          <a:xfrm>
            <a:off x="3649663" y="1884363"/>
            <a:ext cx="214313" cy="160338"/>
          </a:xfrm>
          <a:prstGeom prst="rect">
            <a:avLst/>
          </a:prstGeom>
          <a:solidFill>
            <a:srgbClr val="46506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3"/>
          <p:cNvSpPr>
            <a:spLocks noGrp="1"/>
          </p:cNvSpPr>
          <p:nvPr>
            <p:custDataLst>
              <p:tags r:id="rId22"/>
            </p:custDataLst>
          </p:nvPr>
        </p:nvSpPr>
        <p:spPr bwMode="auto">
          <a:xfrm>
            <a:off x="4619625" y="1879600"/>
            <a:ext cx="6667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6A3DD739-BFE3-4891-8538-66E970E8D3F1}" type="datetime'''N''''''''o''''''''''''n''''''''''''-''AMC'''''''''''''">
              <a:rPr lang="en-US" sz="1200"/>
              <a:pPr/>
              <a:t>Non-AMC</a:t>
            </a:fld>
            <a:endParaRPr lang="en-US" sz="1200" dirty="0">
              <a:latin typeface="Arial"/>
              <a:sym typeface="Arial"/>
            </a:endParaRPr>
          </a:p>
        </p:txBody>
      </p:sp>
      <p:sp>
        <p:nvSpPr>
          <p:cNvPr id="12" name="Text Placeholder 15"/>
          <p:cNvSpPr>
            <a:spLocks noGrp="1"/>
          </p:cNvSpPr>
          <p:nvPr>
            <p:custDataLst>
              <p:tags r:id="rId23"/>
            </p:custDataLst>
          </p:nvPr>
        </p:nvSpPr>
        <p:spPr bwMode="auto">
          <a:xfrm>
            <a:off x="2828925" y="1879600"/>
            <a:ext cx="71913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0796F434-F88E-4CF4-BF48-8FAB2BECFA9B}" type="datetime'N''E Ba''''p''''t''''i''''''''''''''''s''t'''''''''''''''">
              <a:rPr lang="en-US" sz="1200"/>
              <a:pPr/>
              <a:t>NE Baptist</a:t>
            </a:fld>
            <a:endParaRPr lang="en-US" sz="1200" dirty="0">
              <a:latin typeface="Arial"/>
              <a:sym typeface="Arial"/>
            </a:endParaRPr>
          </a:p>
        </p:txBody>
      </p:sp>
      <p:sp>
        <p:nvSpPr>
          <p:cNvPr id="11" name="Text Placeholder 14"/>
          <p:cNvSpPr>
            <a:spLocks noGrp="1"/>
          </p:cNvSpPr>
          <p:nvPr>
            <p:custDataLst>
              <p:tags r:id="rId24"/>
            </p:custDataLst>
          </p:nvPr>
        </p:nvSpPr>
        <p:spPr bwMode="auto">
          <a:xfrm>
            <a:off x="3914775" y="1879600"/>
            <a:ext cx="33813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1350B26E-3A1F-4247-8BA4-E50A65D84CC6}" type="datetime'''''''''''''''''''''''''''''''''''''AM''''''''C'''''''">
              <a:rPr lang="en-US" sz="1200"/>
              <a:pPr/>
              <a:t>AMC</a:t>
            </a:fld>
            <a:endParaRPr lang="en-US" sz="1200" dirty="0">
              <a:latin typeface="Arial"/>
              <a:sym typeface="Arial"/>
            </a:endParaRPr>
          </a:p>
        </p:txBody>
      </p:sp>
      <p:sp>
        <p:nvSpPr>
          <p:cNvPr id="30" name="TextBox 29"/>
          <p:cNvSpPr txBox="1"/>
          <p:nvPr/>
        </p:nvSpPr>
        <p:spPr>
          <a:xfrm>
            <a:off x="5707062" y="2667000"/>
            <a:ext cx="1341438" cy="577081"/>
          </a:xfrm>
          <a:prstGeom prst="rect">
            <a:avLst/>
          </a:prstGeom>
          <a:noFill/>
        </p:spPr>
        <p:txBody>
          <a:bodyPr wrap="square" rtlCol="0">
            <a:spAutoFit/>
          </a:bodyPr>
          <a:lstStyle/>
          <a:p>
            <a:pPr algn="r"/>
            <a:r>
              <a:rPr lang="en-US" sz="1050" dirty="0">
                <a:latin typeface="Arial" panose="020B0604020202020204" pitchFamily="34" charset="0"/>
                <a:cs typeface="Arial" panose="020B0604020202020204" pitchFamily="34" charset="0"/>
              </a:rPr>
              <a:t>Average </a:t>
            </a:r>
            <a:r>
              <a:rPr lang="en-US" sz="1050" dirty="0" smtClean="0">
                <a:latin typeface="Arial" panose="020B0604020202020204" pitchFamily="34" charset="0"/>
                <a:cs typeface="Arial" panose="020B0604020202020204" pitchFamily="34" charset="0"/>
              </a:rPr>
              <a:t>of </a:t>
            </a:r>
            <a:r>
              <a:rPr lang="en-US" sz="1050" dirty="0">
                <a:latin typeface="Arial" panose="020B0604020202020204" pitchFamily="34" charset="0"/>
                <a:cs typeface="Arial" panose="020B0604020202020204" pitchFamily="34" charset="0"/>
              </a:rPr>
              <a:t>all </a:t>
            </a:r>
            <a:r>
              <a:rPr lang="en-US" sz="1050" dirty="0" smtClean="0">
                <a:latin typeface="Arial" panose="020B0604020202020204" pitchFamily="34" charset="0"/>
                <a:cs typeface="Arial" panose="020B0604020202020204" pitchFamily="34" charset="0"/>
              </a:rPr>
              <a:t>hospitals</a:t>
            </a:r>
          </a:p>
          <a:p>
            <a:pPr algn="r"/>
            <a:r>
              <a:rPr lang="en-US" sz="1050" dirty="0" smtClean="0">
                <a:latin typeface="Arial" panose="020B0604020202020204" pitchFamily="34" charset="0"/>
                <a:cs typeface="Arial" panose="020B0604020202020204" pitchFamily="34" charset="0"/>
              </a:rPr>
              <a:t>= 63%</a:t>
            </a:r>
            <a:endParaRPr lang="en-US" sz="1050" dirty="0"/>
          </a:p>
        </p:txBody>
      </p:sp>
    </p:spTree>
    <p:extLst>
      <p:ext uri="{BB962C8B-B14F-4D97-AF65-F5344CB8AC3E}">
        <p14:creationId xmlns:p14="http://schemas.microsoft.com/office/powerpoint/2010/main" val="2717042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26988276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392"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a:latin typeface="Arial"/>
              <a:sym typeface="Arial"/>
            </a:endParaRPr>
          </a:p>
        </p:txBody>
      </p:sp>
      <p:sp>
        <p:nvSpPr>
          <p:cNvPr id="11" name="TextBox 10"/>
          <p:cNvSpPr txBox="1"/>
          <p:nvPr/>
        </p:nvSpPr>
        <p:spPr>
          <a:xfrm>
            <a:off x="3190875" y="5639788"/>
            <a:ext cx="2720295" cy="276999"/>
          </a:xfrm>
          <a:prstGeom prst="rect">
            <a:avLst/>
          </a:prstGeom>
          <a:noFill/>
        </p:spPr>
        <p:txBody>
          <a:bodyPr wrap="square" rtlCol="0">
            <a:spAutoFit/>
          </a:bodyPr>
          <a:lstStyle/>
          <a:p>
            <a:pPr algn="ctr"/>
            <a:r>
              <a:rPr lang="en-US" sz="1200" b="1" dirty="0" smtClean="0"/>
              <a:t>2013 Reporting Period</a:t>
            </a:r>
            <a:endParaRPr lang="en-US" sz="1200" b="1" dirty="0"/>
          </a:p>
        </p:txBody>
      </p:sp>
      <p:sp>
        <p:nvSpPr>
          <p:cNvPr id="41" name="Text Placeholder 6"/>
          <p:cNvSpPr>
            <a:spLocks noGrp="1"/>
          </p:cNvSpPr>
          <p:nvPr>
            <p:ph type="body" sz="quarter" idx="10"/>
          </p:nvPr>
        </p:nvSpPr>
        <p:spPr/>
        <p:txBody>
          <a:bodyPr/>
          <a:lstStyle/>
          <a:p>
            <a:r>
              <a:rPr lang="en-US" dirty="0"/>
              <a:t>Note: </a:t>
            </a:r>
            <a:r>
              <a:rPr lang="en-US" dirty="0" smtClean="0"/>
              <a:t>30-day </a:t>
            </a:r>
            <a:r>
              <a:rPr lang="en-US" dirty="0"/>
              <a:t>unplanned readmission measures adjust for patient characteristics, including the patient’s age, past medical history, and comorbidities.</a:t>
            </a:r>
          </a:p>
          <a:p>
            <a:r>
              <a:rPr lang="en-US" dirty="0"/>
              <a:t>Source: Centers for Medicare &amp; Medicaid Services, Hospital Compare </a:t>
            </a:r>
            <a:r>
              <a:rPr lang="en-US" dirty="0" smtClean="0"/>
              <a:t>2013</a:t>
            </a:r>
            <a:endParaRPr lang="en-US" dirty="0"/>
          </a:p>
        </p:txBody>
      </p:sp>
      <p:sp>
        <p:nvSpPr>
          <p:cNvPr id="10" name="Title 9"/>
          <p:cNvSpPr>
            <a:spLocks noGrp="1"/>
          </p:cNvSpPr>
          <p:nvPr>
            <p:ph type="ctrTitle"/>
          </p:nvPr>
        </p:nvSpPr>
        <p:spPr/>
        <p:txBody>
          <a:bodyPr/>
          <a:lstStyle/>
          <a:p>
            <a:r>
              <a:rPr lang="en-US" dirty="0"/>
              <a:t>Figure </a:t>
            </a:r>
            <a:r>
              <a:rPr lang="en-US" dirty="0" smtClean="0"/>
              <a:t>5.1. Medicare </a:t>
            </a:r>
            <a:r>
              <a:rPr lang="en-US" dirty="0"/>
              <a:t>condition-specific readmission rates, MA and U.S. </a:t>
            </a:r>
          </a:p>
        </p:txBody>
      </p:sp>
      <p:sp>
        <p:nvSpPr>
          <p:cNvPr id="13" name="Text Placeholder 12"/>
          <p:cNvSpPr>
            <a:spLocks noGrp="1"/>
          </p:cNvSpPr>
          <p:nvPr>
            <p:ph type="body" sz="quarter" idx="11"/>
          </p:nvPr>
        </p:nvSpPr>
        <p:spPr/>
        <p:txBody>
          <a:bodyPr/>
          <a:lstStyle/>
          <a:p>
            <a:r>
              <a:rPr lang="en-US" dirty="0"/>
              <a:t>Risk-adjusted readmission rates, </a:t>
            </a:r>
            <a:r>
              <a:rPr lang="en-US" dirty="0" smtClean="0"/>
              <a:t>2013 </a:t>
            </a:r>
            <a:r>
              <a:rPr lang="en-US" dirty="0"/>
              <a:t>CMS reporting </a:t>
            </a:r>
            <a:r>
              <a:rPr lang="en-US" dirty="0" smtClean="0"/>
              <a:t>period (average of 2009 – 2012)</a:t>
            </a:r>
            <a:endParaRPr lang="en-US" dirty="0"/>
          </a:p>
        </p:txBody>
      </p:sp>
      <p:graphicFrame>
        <p:nvGraphicFramePr>
          <p:cNvPr id="33" name="Object 32"/>
          <p:cNvGraphicFramePr>
            <a:graphicFrameLocks/>
          </p:cNvGraphicFramePr>
          <p:nvPr>
            <p:custDataLst>
              <p:tags r:id="rId4"/>
            </p:custDataLst>
            <p:extLst>
              <p:ext uri="{D42A27DB-BD31-4B8C-83A1-F6EECF244321}">
                <p14:modId xmlns:p14="http://schemas.microsoft.com/office/powerpoint/2010/main" val="3829393406"/>
              </p:ext>
            </p:extLst>
          </p:nvPr>
        </p:nvGraphicFramePr>
        <p:xfrm>
          <a:off x="914400" y="2552700"/>
          <a:ext cx="7257932" cy="2600257"/>
        </p:xfrm>
        <a:graphic>
          <a:graphicData uri="http://schemas.openxmlformats.org/presentationml/2006/ole">
            <mc:AlternateContent xmlns:mc="http://schemas.openxmlformats.org/markup-compatibility/2006">
              <mc:Choice xmlns:v="urn:schemas-microsoft-com:vml" Requires="v">
                <p:oleObj spid="_x0000_s115393" name="Chart" r:id="rId22" imgW="7257932" imgH="2600257" progId="MSGraph.Chart.8">
                  <p:embed followColorScheme="full"/>
                </p:oleObj>
              </mc:Choice>
              <mc:Fallback>
                <p:oleObj name="Chart" r:id="rId22" imgW="7257932" imgH="2600257" progId="MSGraph.Chart.8">
                  <p:embed followColorScheme="full"/>
                  <p:pic>
                    <p:nvPicPr>
                      <p:cNvPr id="0" name=""/>
                      <p:cNvPicPr/>
                      <p:nvPr/>
                    </p:nvPicPr>
                    <p:blipFill>
                      <a:blip r:embed="rId23"/>
                      <a:stretch>
                        <a:fillRect/>
                      </a:stretch>
                    </p:blipFill>
                    <p:spPr>
                      <a:xfrm>
                        <a:off x="914400" y="2552700"/>
                        <a:ext cx="7257932" cy="2600257"/>
                      </a:xfrm>
                      <a:prstGeom prst="rect">
                        <a:avLst/>
                      </a:prstGeom>
                    </p:spPr>
                  </p:pic>
                </p:oleObj>
              </mc:Fallback>
            </mc:AlternateContent>
          </a:graphicData>
        </a:graphic>
      </p:graphicFrame>
      <p:sp>
        <p:nvSpPr>
          <p:cNvPr id="34" name="Text Placeholder 57"/>
          <p:cNvSpPr>
            <a:spLocks noGrp="1"/>
          </p:cNvSpPr>
          <p:nvPr>
            <p:custDataLst>
              <p:tags r:id="rId5"/>
            </p:custDataLst>
          </p:nvPr>
        </p:nvSpPr>
        <p:spPr bwMode="auto">
          <a:xfrm>
            <a:off x="6507163" y="5187950"/>
            <a:ext cx="779463"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D911FB3-40DF-4D6B-AB4A-1B1B523EFC07}" type="datetime'''''Pn''''''''''''''''e''''''''''u''''m''on''i''a'''''''''''">
              <a:rPr lang="en-US" sz="1200"/>
              <a:pPr/>
              <a:t>Pneumonia</a:t>
            </a:fld>
            <a:endParaRPr lang="en-US" sz="1200" dirty="0">
              <a:latin typeface="Arial"/>
              <a:sym typeface="Arial"/>
            </a:endParaRPr>
          </a:p>
        </p:txBody>
      </p:sp>
      <p:sp>
        <p:nvSpPr>
          <p:cNvPr id="35" name="Text Placeholder 74"/>
          <p:cNvSpPr>
            <a:spLocks noGrp="1"/>
          </p:cNvSpPr>
          <p:nvPr>
            <p:custDataLst>
              <p:tags r:id="rId6"/>
            </p:custDataLst>
          </p:nvPr>
        </p:nvSpPr>
        <p:spPr bwMode="gray">
          <a:xfrm>
            <a:off x="7078663" y="3068638"/>
            <a:ext cx="474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88D779D7-9232-4CBB-91FC-C0D33E6D2229}" type="datetime'''''1''''''''''''''''7.6''''''''''''''%'''''''''''''''">
              <a:rPr lang="en-US" sz="1200"/>
              <a:pPr/>
              <a:t>17.6%</a:t>
            </a:fld>
            <a:endParaRPr lang="en-US" sz="1200" dirty="0">
              <a:latin typeface="Arial"/>
              <a:sym typeface="Arial"/>
            </a:endParaRPr>
          </a:p>
        </p:txBody>
      </p:sp>
      <p:sp>
        <p:nvSpPr>
          <p:cNvPr id="36" name="Text Placeholder 73"/>
          <p:cNvSpPr>
            <a:spLocks noGrp="1"/>
          </p:cNvSpPr>
          <p:nvPr>
            <p:custDataLst>
              <p:tags r:id="rId7"/>
            </p:custDataLst>
          </p:nvPr>
        </p:nvSpPr>
        <p:spPr bwMode="gray">
          <a:xfrm>
            <a:off x="6240463" y="3011488"/>
            <a:ext cx="474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DFA45F7A-376C-4509-9FBF-BBBD7400A152}" type="datetime'''''''''''''''''''''''''18''''''.''''''''''''2''%'''">
              <a:rPr lang="en-US" sz="1200"/>
              <a:pPr/>
              <a:t>18.2%</a:t>
            </a:fld>
            <a:endParaRPr lang="en-US" sz="1200" dirty="0">
              <a:latin typeface="Arial"/>
              <a:sym typeface="Arial"/>
            </a:endParaRPr>
          </a:p>
        </p:txBody>
      </p:sp>
      <p:sp>
        <p:nvSpPr>
          <p:cNvPr id="38" name="Text Placeholder 78"/>
          <p:cNvSpPr>
            <a:spLocks noGrp="1"/>
          </p:cNvSpPr>
          <p:nvPr>
            <p:custDataLst>
              <p:tags r:id="rId8"/>
            </p:custDataLst>
          </p:nvPr>
        </p:nvSpPr>
        <p:spPr bwMode="auto">
          <a:xfrm>
            <a:off x="3625850" y="5187950"/>
            <a:ext cx="1846263"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DC490F15-A2A3-44F3-AB61-7E6E5FE41AEC}" type="datetime'Acut''''''''''e My''oc''ardi''''''al ''''I''n''''''fa''rction'">
              <a:rPr lang="en-US" sz="1200"/>
              <a:pPr/>
              <a:t>Acute Myocardial Infarction</a:t>
            </a:fld>
            <a:endParaRPr lang="en-US" sz="1200" dirty="0">
              <a:latin typeface="Arial"/>
              <a:sym typeface="Arial"/>
            </a:endParaRPr>
          </a:p>
        </p:txBody>
      </p:sp>
      <p:sp>
        <p:nvSpPr>
          <p:cNvPr id="39" name="Text Placeholder 80"/>
          <p:cNvSpPr>
            <a:spLocks noGrp="1"/>
          </p:cNvSpPr>
          <p:nvPr>
            <p:custDataLst>
              <p:tags r:id="rId9"/>
            </p:custDataLst>
          </p:nvPr>
        </p:nvSpPr>
        <p:spPr bwMode="gray">
          <a:xfrm>
            <a:off x="4735513" y="3001963"/>
            <a:ext cx="474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73969F6F-3F98-4B27-B875-9EE8C74AE554}" type="datetime'''1''''8''''''''''''''''''''''''''''''''''''''''.''3''''''''%'">
              <a:rPr lang="en-US" sz="1200"/>
              <a:pPr/>
              <a:t>18.3%</a:t>
            </a:fld>
            <a:endParaRPr lang="en-US" sz="1200" dirty="0">
              <a:latin typeface="Arial"/>
              <a:sym typeface="Arial"/>
            </a:endParaRPr>
          </a:p>
        </p:txBody>
      </p:sp>
      <p:sp>
        <p:nvSpPr>
          <p:cNvPr id="40" name="Text Placeholder 79"/>
          <p:cNvSpPr>
            <a:spLocks noGrp="1"/>
          </p:cNvSpPr>
          <p:nvPr>
            <p:custDataLst>
              <p:tags r:id="rId10"/>
            </p:custDataLst>
          </p:nvPr>
        </p:nvSpPr>
        <p:spPr bwMode="gray">
          <a:xfrm>
            <a:off x="3892550" y="2954338"/>
            <a:ext cx="474663" cy="182563"/>
          </a:xfrm>
          <a:prstGeom prst="rect">
            <a:avLst/>
          </a:prstGeom>
          <a:noFill/>
          <a:extLst>
            <a:ext uri="{909E8E84-426E-40DD-AFC4-6F175D3DCCD1}">
              <a14:hiddenFill xmlns:a14="http://schemas.microsoft.com/office/drawing/2010/main">
                <a:solidFill>
                  <a:schemeClr val="accent1"/>
                </a:solidFill>
              </a14:hiddenFill>
            </a:ext>
          </a:extLst>
        </p:spPr>
        <p:txBody>
          <a:bodyPr wrap="none" lIns="22225" tIns="0" rIns="22225"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97393C3B-BED8-4A85-A3E6-33A781755CD6}" type="datetime'1''''''''''''''''''''''''8''''''''''''''.''8''''''''%'''''''">
              <a:rPr lang="en-US" sz="1200"/>
              <a:pPr/>
              <a:t>18.8%</a:t>
            </a:fld>
            <a:endParaRPr lang="en-US" sz="1200" dirty="0">
              <a:latin typeface="Arial"/>
              <a:sym typeface="Arial"/>
            </a:endParaRPr>
          </a:p>
        </p:txBody>
      </p:sp>
      <p:sp>
        <p:nvSpPr>
          <p:cNvPr id="42" name="Text Placeholder 81"/>
          <p:cNvSpPr>
            <a:spLocks noGrp="1"/>
          </p:cNvSpPr>
          <p:nvPr>
            <p:custDataLst>
              <p:tags r:id="rId11"/>
            </p:custDataLst>
          </p:nvPr>
        </p:nvSpPr>
        <p:spPr bwMode="auto">
          <a:xfrm>
            <a:off x="1755775" y="5187950"/>
            <a:ext cx="89058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D992A8F-92CB-4013-87DD-BE354DFF0241}" type="datetime'H''e''''''a''r''''''''t ''''''Fai''''l''''''''''''''ur''''''e'">
              <a:rPr lang="en-US" sz="1200"/>
              <a:pPr/>
              <a:t>Heart Failure</a:t>
            </a:fld>
            <a:endParaRPr lang="en-US" sz="1200" dirty="0">
              <a:latin typeface="Arial"/>
              <a:sym typeface="Arial"/>
            </a:endParaRPr>
          </a:p>
        </p:txBody>
      </p:sp>
      <p:sp>
        <p:nvSpPr>
          <p:cNvPr id="43" name="Text Placeholder 83"/>
          <p:cNvSpPr>
            <a:spLocks noGrp="1"/>
          </p:cNvSpPr>
          <p:nvPr>
            <p:custDataLst>
              <p:tags r:id="rId12"/>
            </p:custDataLst>
          </p:nvPr>
        </p:nvSpPr>
        <p:spPr bwMode="gray">
          <a:xfrm>
            <a:off x="2382838" y="2525713"/>
            <a:ext cx="474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A687F32B-1856-4BBB-A966-E737F7D4BE39}" type="datetime'''''''''''2''''''''''''''''''3''''''.0%'">
              <a:rPr lang="en-US" sz="1200"/>
              <a:pPr/>
              <a:t>23.0%</a:t>
            </a:fld>
            <a:endParaRPr lang="en-US" sz="1200" dirty="0">
              <a:latin typeface="Arial"/>
              <a:sym typeface="Arial"/>
            </a:endParaRPr>
          </a:p>
        </p:txBody>
      </p:sp>
      <p:sp>
        <p:nvSpPr>
          <p:cNvPr id="44" name="Text Placeholder 82"/>
          <p:cNvSpPr>
            <a:spLocks noGrp="1"/>
          </p:cNvSpPr>
          <p:nvPr>
            <p:custDataLst>
              <p:tags r:id="rId13"/>
            </p:custDataLst>
          </p:nvPr>
        </p:nvSpPr>
        <p:spPr bwMode="gray">
          <a:xfrm>
            <a:off x="1544638" y="2468563"/>
            <a:ext cx="474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00A29545-97EC-42EC-B2DA-1C9D653ED7C6}" type="datetime'''''''''''''''''''''''2''''''''''3''.''''''''''''6''''%'''''''">
              <a:rPr lang="en-US" sz="1200"/>
              <a:pPr/>
              <a:t>23.6%</a:t>
            </a:fld>
            <a:endParaRPr lang="en-US" sz="1200" dirty="0">
              <a:latin typeface="Arial"/>
              <a:sym typeface="Arial"/>
            </a:endParaRPr>
          </a:p>
        </p:txBody>
      </p:sp>
      <p:sp>
        <p:nvSpPr>
          <p:cNvPr id="45" name="Rectangle 44"/>
          <p:cNvSpPr/>
          <p:nvPr>
            <p:custDataLst>
              <p:tags r:id="rId14"/>
            </p:custDataLst>
          </p:nvPr>
        </p:nvSpPr>
        <p:spPr bwMode="auto">
          <a:xfrm>
            <a:off x="6869113" y="1852613"/>
            <a:ext cx="214313" cy="160338"/>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custDataLst>
              <p:tags r:id="rId15"/>
            </p:custDataLst>
          </p:nvPr>
        </p:nvSpPr>
        <p:spPr bwMode="auto">
          <a:xfrm>
            <a:off x="6869113" y="1619250"/>
            <a:ext cx="214313" cy="160338"/>
          </a:xfrm>
          <a:prstGeom prst="rect">
            <a:avLst/>
          </a:prstGeom>
          <a:solidFill>
            <a:srgbClr val="364D6E"/>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46"/>
          <p:cNvSpPr>
            <a:spLocks noGrp="1"/>
          </p:cNvSpPr>
          <p:nvPr>
            <p:custDataLst>
              <p:tags r:id="rId16"/>
            </p:custDataLst>
          </p:nvPr>
        </p:nvSpPr>
        <p:spPr bwMode="auto">
          <a:xfrm>
            <a:off x="7134225" y="1847850"/>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B06383B2-199D-4490-A93E-DC4008FD40E4}" type="datetime'''U''''.''''''S''.'''''''''''''''''' '''">
              <a:rPr lang="en-US" sz="1200"/>
              <a:pPr/>
              <a:t>U.S. </a:t>
            </a:fld>
            <a:endParaRPr lang="en-US" sz="1200" dirty="0">
              <a:latin typeface="Arial"/>
              <a:sym typeface="Arial"/>
            </a:endParaRPr>
          </a:p>
        </p:txBody>
      </p:sp>
      <p:sp>
        <p:nvSpPr>
          <p:cNvPr id="48" name="Text Placeholder 45"/>
          <p:cNvSpPr>
            <a:spLocks noGrp="1"/>
          </p:cNvSpPr>
          <p:nvPr>
            <p:custDataLst>
              <p:tags r:id="rId17"/>
            </p:custDataLst>
          </p:nvPr>
        </p:nvSpPr>
        <p:spPr bwMode="auto">
          <a:xfrm>
            <a:off x="7134225" y="1614488"/>
            <a:ext cx="10144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58515A83-9319-45C2-B75E-7353B29F5ACB}" type="datetime'M''a''''s''''s''a''''''ch''u''''''''''s''''''''e''''tt''''s'">
              <a:rPr lang="en-US" sz="1200"/>
              <a:pPr/>
              <a:t>Massachusetts</a:t>
            </a:fld>
            <a:endParaRPr lang="en-US" sz="1200" dirty="0">
              <a:sym typeface="+mn-lt"/>
            </a:endParaRPr>
          </a:p>
        </p:txBody>
      </p:sp>
    </p:spTree>
    <p:extLst>
      <p:ext uri="{BB962C8B-B14F-4D97-AF65-F5344CB8AC3E}">
        <p14:creationId xmlns:p14="http://schemas.microsoft.com/office/powerpoint/2010/main" val="658752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38633337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918"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a:latin typeface="Arial"/>
              <a:cs typeface="Arial"/>
              <a:sym typeface="Arial"/>
            </a:endParaRPr>
          </a:p>
        </p:txBody>
      </p:sp>
      <p:sp>
        <p:nvSpPr>
          <p:cNvPr id="41" name="Text Placeholder 6"/>
          <p:cNvSpPr>
            <a:spLocks noGrp="1"/>
          </p:cNvSpPr>
          <p:nvPr>
            <p:ph type="body" sz="quarter" idx="10"/>
          </p:nvPr>
        </p:nvSpPr>
        <p:spPr/>
        <p:txBody>
          <a:bodyPr/>
          <a:lstStyle/>
          <a:p>
            <a:r>
              <a:rPr lang="en-US" dirty="0" smtClean="0"/>
              <a:t>Note: Definition for avoidable ED visits based on NYU Billings Algorithm</a:t>
            </a:r>
          </a:p>
          <a:p>
            <a:r>
              <a:rPr lang="en-US" dirty="0"/>
              <a:t>Source: NYU Center for Health and Public Service Research; HPC analysis of Centers for Health Information and Analysis outpatient ED database, </a:t>
            </a:r>
            <a:r>
              <a:rPr lang="en-US" dirty="0" smtClean="0"/>
              <a:t>FY2010-FY2012</a:t>
            </a:r>
            <a:endParaRPr lang="en-US" sz="1050" dirty="0">
              <a:latin typeface="Calibri"/>
              <a:ea typeface="Calibri"/>
              <a:cs typeface="Times New Roman"/>
            </a:endParaRPr>
          </a:p>
        </p:txBody>
      </p:sp>
      <p:sp>
        <p:nvSpPr>
          <p:cNvPr id="10" name="Title 9"/>
          <p:cNvSpPr>
            <a:spLocks noGrp="1"/>
          </p:cNvSpPr>
          <p:nvPr>
            <p:ph type="ctrTitle"/>
          </p:nvPr>
        </p:nvSpPr>
        <p:spPr/>
        <p:txBody>
          <a:bodyPr/>
          <a:lstStyle/>
          <a:p>
            <a:r>
              <a:rPr lang="en-US" dirty="0"/>
              <a:t>Figure 5.2: </a:t>
            </a:r>
            <a:r>
              <a:rPr lang="en-US" dirty="0" smtClean="0"/>
              <a:t>ED </a:t>
            </a:r>
            <a:r>
              <a:rPr lang="en-US" dirty="0"/>
              <a:t>visits by type </a:t>
            </a:r>
          </a:p>
        </p:txBody>
      </p:sp>
      <p:sp>
        <p:nvSpPr>
          <p:cNvPr id="22" name="Rectangle 21"/>
          <p:cNvSpPr/>
          <p:nvPr/>
        </p:nvSpPr>
        <p:spPr>
          <a:xfrm>
            <a:off x="6931025" y="2486025"/>
            <a:ext cx="840689" cy="30685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4078034882"/>
              </p:ext>
            </p:extLst>
          </p:nvPr>
        </p:nvGraphicFramePr>
        <p:xfrm>
          <a:off x="1136650" y="1143000"/>
          <a:ext cx="7245350" cy="5122089"/>
        </p:xfrm>
        <a:graphic>
          <a:graphicData uri="http://schemas.openxmlformats.org/drawingml/2006/table">
            <a:tbl>
              <a:tblPr firstRow="1" bandRow="1">
                <a:tableStyleId>{2D5ABB26-0587-4C30-8999-92F81FD0307C}</a:tableStyleId>
              </a:tblPr>
              <a:tblGrid>
                <a:gridCol w="2063750"/>
                <a:gridCol w="1289050"/>
                <a:gridCol w="1929878"/>
                <a:gridCol w="1962672"/>
              </a:tblGrid>
              <a:tr h="647409">
                <a:tc>
                  <a:txBody>
                    <a:bodyPr/>
                    <a:lstStyle/>
                    <a:p>
                      <a:pPr marL="0" marR="0" algn="ctr">
                        <a:spcBef>
                          <a:spcPts val="0"/>
                        </a:spcBef>
                        <a:spcAft>
                          <a:spcPts val="0"/>
                        </a:spcAft>
                      </a:pPr>
                      <a:r>
                        <a:rPr lang="en-US" sz="1200" b="1" dirty="0" smtClean="0">
                          <a:solidFill>
                            <a:schemeClr val="tx1"/>
                          </a:solidFill>
                          <a:effectLst/>
                          <a:latin typeface="+mj-lt"/>
                        </a:rPr>
                        <a:t>Percentage of all ED visits </a:t>
                      </a:r>
                      <a:r>
                        <a:rPr lang="en-US" sz="1200" b="1" baseline="0" dirty="0" smtClean="0">
                          <a:solidFill>
                            <a:schemeClr val="tx1"/>
                          </a:solidFill>
                          <a:effectLst/>
                          <a:latin typeface="+mj-lt"/>
                        </a:rPr>
                        <a:t> </a:t>
                      </a:r>
                      <a:r>
                        <a:rPr lang="en-US" sz="1200" b="1" dirty="0" smtClean="0">
                          <a:solidFill>
                            <a:schemeClr val="tx1"/>
                          </a:solidFill>
                          <a:effectLst/>
                          <a:latin typeface="+mj-lt"/>
                        </a:rPr>
                        <a:t>(2012)</a:t>
                      </a:r>
                      <a:endParaRPr lang="en-US" sz="1200" b="1" dirty="0">
                        <a:solidFill>
                          <a:schemeClr val="tx1"/>
                        </a:solidFill>
                        <a:effectLst/>
                        <a:latin typeface="+mj-lt"/>
                        <a:ea typeface="Calibri"/>
                        <a:cs typeface="Times New Roman"/>
                      </a:endParaRPr>
                    </a:p>
                  </a:txBody>
                  <a:tcPr marT="0" marB="0" anchor="ctr">
                    <a:lnB w="6350" cap="flat" cmpd="sng" algn="ctr">
                      <a:solidFill>
                        <a:schemeClr val="bg1">
                          <a:lumMod val="50000"/>
                        </a:schemeClr>
                      </a:solidFill>
                      <a:prstDash val="solid"/>
                      <a:round/>
                      <a:headEnd type="none" w="med" len="med"/>
                      <a:tailEnd type="none" w="med" len="med"/>
                    </a:lnB>
                  </a:tcPr>
                </a:tc>
                <a:tc>
                  <a:txBody>
                    <a:bodyPr/>
                    <a:lstStyle/>
                    <a:p>
                      <a:endParaRPr lang="en-US" sz="1200" dirty="0">
                        <a:latin typeface="+mj-lt"/>
                      </a:endParaRPr>
                    </a:p>
                  </a:txBody>
                  <a:tcPr marT="0" marB="0" anchor="ctr">
                    <a:lnB w="6350" cap="flat" cmpd="sng" algn="ctr">
                      <a:solidFill>
                        <a:schemeClr val="bg1">
                          <a:lumMod val="50000"/>
                        </a:schemeClr>
                      </a:solidFill>
                      <a:prstDash val="solid"/>
                      <a:round/>
                      <a:headEnd type="none" w="med" len="med"/>
                      <a:tailEnd type="none" w="med" len="med"/>
                    </a:lnB>
                  </a:tcPr>
                </a:tc>
                <a:tc>
                  <a:txBody>
                    <a:bodyPr/>
                    <a:lstStyle/>
                    <a:p>
                      <a:endParaRPr lang="en-US" sz="1200" dirty="0">
                        <a:latin typeface="+mj-lt"/>
                      </a:endParaRPr>
                    </a:p>
                  </a:txBody>
                  <a:tcPr marT="0" marB="0" anchor="ctr">
                    <a:lnB w="635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200" b="1" dirty="0" smtClean="0">
                          <a:solidFill>
                            <a:schemeClr val="tx1"/>
                          </a:solidFill>
                          <a:effectLst/>
                          <a:latin typeface="+mj-lt"/>
                        </a:rPr>
                        <a:t>Average Annual Percent Change </a:t>
                      </a:r>
                    </a:p>
                    <a:p>
                      <a:pPr marL="0" marR="0" algn="ctr">
                        <a:spcBef>
                          <a:spcPts val="0"/>
                        </a:spcBef>
                        <a:spcAft>
                          <a:spcPts val="0"/>
                        </a:spcAft>
                      </a:pPr>
                      <a:r>
                        <a:rPr lang="en-US" sz="1200" b="1" dirty="0" smtClean="0">
                          <a:solidFill>
                            <a:schemeClr val="tx1"/>
                          </a:solidFill>
                          <a:effectLst/>
                          <a:latin typeface="+mj-lt"/>
                        </a:rPr>
                        <a:t>(2010 – 2012)</a:t>
                      </a:r>
                      <a:endParaRPr lang="en-US" sz="1200" b="1" dirty="0">
                        <a:solidFill>
                          <a:schemeClr val="tx1"/>
                        </a:solidFill>
                        <a:effectLst/>
                        <a:latin typeface="+mj-lt"/>
                        <a:ea typeface="Calibri"/>
                        <a:cs typeface="Times New Roman"/>
                      </a:endParaRPr>
                    </a:p>
                  </a:txBody>
                  <a:tcPr marT="0" marB="0" anchor="ctr">
                    <a:lnB w="6350" cap="flat" cmpd="sng" algn="ctr">
                      <a:solidFill>
                        <a:schemeClr val="bg1">
                          <a:lumMod val="50000"/>
                        </a:schemeClr>
                      </a:solidFill>
                      <a:prstDash val="solid"/>
                      <a:round/>
                      <a:headEnd type="none" w="med" len="med"/>
                      <a:tailEnd type="none" w="med" len="med"/>
                    </a:lnB>
                  </a:tcPr>
                </a:tc>
              </a:tr>
              <a:tr h="467829">
                <a:tc rowSpan="2">
                  <a:txBody>
                    <a:bodyPr/>
                    <a:lstStyle/>
                    <a:p>
                      <a:pPr algn="ctr" fontAlgn="b"/>
                      <a:endParaRPr lang="en-US" sz="1200" b="0" i="0" u="none" strike="noStrike" dirty="0">
                        <a:solidFill>
                          <a:srgbClr val="000000"/>
                        </a:solidFill>
                        <a:effectLst/>
                        <a:latin typeface="+mj-lt"/>
                      </a:endParaRPr>
                    </a:p>
                  </a:txBody>
                  <a:tcPr marL="8096" marR="8096" marT="10795" marB="0" anchor="ct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200" b="0" i="0" u="none" strike="noStrike" dirty="0">
                        <a:solidFill>
                          <a:schemeClr val="bg1">
                            <a:lumMod val="75000"/>
                          </a:schemeClr>
                        </a:solidFill>
                        <a:effectLst/>
                        <a:latin typeface="+mj-lt"/>
                      </a:endParaRPr>
                    </a:p>
                  </a:txBody>
                  <a:tcPr marL="8096" marR="8096" marT="10795" marB="0"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pPr marL="0" marR="0" indent="0" algn="ctr" defTabSz="1066051" rtl="0" eaLnBrk="1" fontAlgn="b" latinLnBrk="0" hangingPunct="1">
                        <a:lnSpc>
                          <a:spcPct val="100000"/>
                        </a:lnSpc>
                        <a:spcBef>
                          <a:spcPts val="0"/>
                        </a:spcBef>
                        <a:spcAft>
                          <a:spcPts val="0"/>
                        </a:spcAft>
                        <a:buClrTx/>
                        <a:buSzTx/>
                        <a:buFontTx/>
                        <a:buNone/>
                        <a:tabLst/>
                        <a:defRPr/>
                      </a:pPr>
                      <a:r>
                        <a:rPr lang="en-US" sz="1200" b="1" dirty="0" smtClean="0">
                          <a:solidFill>
                            <a:schemeClr val="bg1">
                              <a:lumMod val="65000"/>
                            </a:schemeClr>
                          </a:solidFill>
                          <a:latin typeface="+mj-lt"/>
                        </a:rPr>
                        <a:t>Unclassified visits</a:t>
                      </a:r>
                    </a:p>
                  </a:txBody>
                  <a:tcPr marL="182880" marR="182880" marT="10795" marB="0"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pPr marL="0" marR="0" indent="0" algn="ctr" defTabSz="914012"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lumMod val="65000"/>
                            </a:schemeClr>
                          </a:solidFill>
                          <a:effectLst/>
                          <a:latin typeface="+mj-lt"/>
                          <a:ea typeface="+mn-ea"/>
                          <a:cs typeface="+mn-cs"/>
                        </a:rPr>
                        <a:t>+4.6%</a:t>
                      </a:r>
                    </a:p>
                  </a:txBody>
                  <a:tcPr marL="8096" marR="8096" marT="10795" marB="0"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r>
              <a:tr h="742950">
                <a:tc vMerge="1">
                  <a:txBody>
                    <a:bodyPr/>
                    <a:lstStyle/>
                    <a:p>
                      <a:endParaRPr lang="en-US"/>
                    </a:p>
                  </a:txBody>
                  <a:tcPr/>
                </a:tc>
                <a:tc>
                  <a:txBody>
                    <a:bodyPr/>
                    <a:lstStyle/>
                    <a:p>
                      <a:pPr algn="ctr" fontAlgn="b"/>
                      <a:endParaRPr lang="en-US" sz="1200" b="0" i="0" u="none" strike="noStrike" dirty="0">
                        <a:solidFill>
                          <a:srgbClr val="000000"/>
                        </a:solidFill>
                        <a:effectLst/>
                        <a:latin typeface="+mj-lt"/>
                      </a:endParaRPr>
                    </a:p>
                  </a:txBody>
                  <a:tcPr marL="8096" marR="8096" marT="10795" marB="0" anchor="ct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pPr marL="0" marR="0" indent="0" algn="ctr" defTabSz="1066051" rtl="0" eaLnBrk="1" fontAlgn="b" latinLnBrk="0" hangingPunct="1">
                        <a:lnSpc>
                          <a:spcPct val="100000"/>
                        </a:lnSpc>
                        <a:spcBef>
                          <a:spcPts val="0"/>
                        </a:spcBef>
                        <a:spcAft>
                          <a:spcPts val="0"/>
                        </a:spcAft>
                        <a:buClrTx/>
                        <a:buSzTx/>
                        <a:buFontTx/>
                        <a:buNone/>
                        <a:tabLst/>
                        <a:defRPr/>
                      </a:pPr>
                      <a:r>
                        <a:rPr lang="en-US" sz="1200" b="1" dirty="0" smtClean="0">
                          <a:latin typeface="+mj-lt"/>
                        </a:rPr>
                        <a:t>Behavioral health, including substance use disorders</a:t>
                      </a:r>
                    </a:p>
                  </a:txBody>
                  <a:tcPr marL="182880" marR="182880" marT="10795" marB="0" anchor="ct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pPr marL="0" marR="0" indent="0" algn="ctr" defTabSz="914012"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rgbClr val="000000"/>
                          </a:solidFill>
                          <a:effectLst/>
                          <a:latin typeface="+mj-lt"/>
                          <a:ea typeface="+mn-ea"/>
                          <a:cs typeface="+mn-cs"/>
                        </a:rPr>
                        <a:t>+5.0%</a:t>
                      </a:r>
                    </a:p>
                  </a:txBody>
                  <a:tcPr marL="8096" marR="8096" marT="10795" marB="0" anchor="ct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r>
              <a:tr h="1019175">
                <a:tc>
                  <a:txBody>
                    <a:bodyPr/>
                    <a:lstStyle/>
                    <a:p>
                      <a:pPr algn="ctr" fontAlgn="b"/>
                      <a:endParaRPr lang="en-US" sz="1200" b="0" i="0" u="none" strike="noStrike" dirty="0">
                        <a:solidFill>
                          <a:srgbClr val="000000"/>
                        </a:solidFill>
                        <a:effectLst/>
                        <a:latin typeface="+mj-lt"/>
                      </a:endParaRPr>
                    </a:p>
                  </a:txBody>
                  <a:tcPr marL="8096" marR="8096" marT="1079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mj-lt"/>
                      </a:endParaRPr>
                    </a:p>
                  </a:txBody>
                  <a:tcPr marL="8096" marR="8096" marT="10795" marB="0" anchor="ct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pPr marL="0" marR="0" indent="0" algn="ctr" defTabSz="1066051" rtl="0" eaLnBrk="1" fontAlgn="b" latinLnBrk="0" hangingPunct="1">
                        <a:lnSpc>
                          <a:spcPct val="100000"/>
                        </a:lnSpc>
                        <a:spcBef>
                          <a:spcPts val="0"/>
                        </a:spcBef>
                        <a:spcAft>
                          <a:spcPts val="0"/>
                        </a:spcAft>
                        <a:buClrTx/>
                        <a:buSzTx/>
                        <a:buFontTx/>
                        <a:buNone/>
                        <a:tabLst/>
                        <a:defRPr/>
                      </a:pPr>
                      <a:r>
                        <a:rPr lang="en-US" sz="1200" b="1" dirty="0" smtClean="0">
                          <a:latin typeface="+mj-lt"/>
                        </a:rPr>
                        <a:t>Emergency ED visits</a:t>
                      </a:r>
                    </a:p>
                  </a:txBody>
                  <a:tcPr marL="274320" marR="274320" marT="10795" marB="0" anchor="ct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pPr algn="ctr" fontAlgn="b"/>
                      <a:r>
                        <a:rPr lang="en-US" sz="1200" b="1" i="0" u="none" strike="noStrike" dirty="0" smtClean="0">
                          <a:solidFill>
                            <a:srgbClr val="000000"/>
                          </a:solidFill>
                          <a:effectLst/>
                          <a:latin typeface="+mj-lt"/>
                        </a:rPr>
                        <a:t>+0.4%</a:t>
                      </a:r>
                      <a:endParaRPr lang="en-US" sz="1200" b="1" i="0" u="none" strike="noStrike" dirty="0">
                        <a:solidFill>
                          <a:srgbClr val="000000"/>
                        </a:solidFill>
                        <a:effectLst/>
                        <a:latin typeface="+mj-lt"/>
                      </a:endParaRPr>
                    </a:p>
                  </a:txBody>
                  <a:tcPr marL="8096" marR="8096" marT="10795" marB="0" anchor="ct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r>
              <a:tr h="1901825">
                <a:tc>
                  <a:txBody>
                    <a:bodyPr/>
                    <a:lstStyle/>
                    <a:p>
                      <a:pPr algn="ctr" fontAlgn="b"/>
                      <a:endParaRPr lang="en-US" sz="1200" b="0" i="0" u="none" strike="noStrike" dirty="0">
                        <a:solidFill>
                          <a:srgbClr val="000000"/>
                        </a:solidFill>
                        <a:effectLst/>
                        <a:latin typeface="+mj-lt"/>
                      </a:endParaRPr>
                    </a:p>
                  </a:txBody>
                  <a:tcPr marL="8096" marR="8096" marT="10795" marB="0" anchor="ctr">
                    <a:lnT w="12700" cap="flat" cmpd="sng" algn="ctr">
                      <a:noFill/>
                      <a:prstDash val="solid"/>
                      <a:round/>
                      <a:headEnd type="none" w="med" len="med"/>
                      <a:tailEnd type="none" w="med" len="med"/>
                    </a:lnT>
                    <a:lnB w="3175" cap="flat" cmpd="sng" algn="ctr">
                      <a:noFill/>
                      <a:prstDash val="sysDot"/>
                      <a:round/>
                      <a:headEnd type="none" w="med" len="med"/>
                      <a:tailEnd type="none" w="med" len="med"/>
                    </a:lnB>
                  </a:tcPr>
                </a:tc>
                <a:tc>
                  <a:txBody>
                    <a:bodyPr/>
                    <a:lstStyle/>
                    <a:p>
                      <a:pPr algn="ctr" fontAlgn="b"/>
                      <a:endParaRPr lang="en-US" sz="1200" b="0" i="0" u="none" strike="noStrike" dirty="0">
                        <a:solidFill>
                          <a:srgbClr val="000000"/>
                        </a:solidFill>
                        <a:effectLst/>
                        <a:latin typeface="+mj-lt"/>
                      </a:endParaRPr>
                    </a:p>
                  </a:txBody>
                  <a:tcPr marL="8096" marR="8096" marT="10795" marB="0" anchor="ctr">
                    <a:lnT w="6350"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mj-lt"/>
                        </a:rPr>
                        <a:t>Avoidable outpatient ED visits</a:t>
                      </a:r>
                      <a:endParaRPr lang="en-US" sz="1200" b="1" i="0" u="none" strike="noStrike" dirty="0">
                        <a:solidFill>
                          <a:srgbClr val="000000"/>
                        </a:solidFill>
                        <a:effectLst/>
                        <a:latin typeface="+mj-lt"/>
                      </a:endParaRPr>
                    </a:p>
                  </a:txBody>
                  <a:tcPr marL="274320" marR="274320" marT="10795" marB="0" anchor="ctr">
                    <a:lnT w="6350"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mj-lt"/>
                        </a:rPr>
                        <a:t>0.0%</a:t>
                      </a:r>
                      <a:endParaRPr lang="en-US" sz="1200" b="1" i="0" u="none" strike="noStrike" dirty="0">
                        <a:solidFill>
                          <a:srgbClr val="000000"/>
                        </a:solidFill>
                        <a:effectLst/>
                        <a:latin typeface="+mj-lt"/>
                      </a:endParaRPr>
                    </a:p>
                  </a:txBody>
                  <a:tcPr marL="8096" marR="8096" marT="10795" marB="0" anchor="ctr">
                    <a:lnT w="6350"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olid"/>
                      <a:round/>
                      <a:headEnd type="none" w="med" len="med"/>
                      <a:tailEnd type="none" w="med" len="med"/>
                    </a:lnB>
                  </a:tcPr>
                </a:tc>
              </a:tr>
              <a:tr h="342901">
                <a:tc>
                  <a:txBody>
                    <a:bodyPr/>
                    <a:lstStyle/>
                    <a:p>
                      <a:pPr algn="ctr" fontAlgn="b"/>
                      <a:endParaRPr lang="en-US" sz="1200" b="0" i="0" u="none" strike="noStrike" dirty="0">
                        <a:solidFill>
                          <a:srgbClr val="000000"/>
                        </a:solidFill>
                        <a:effectLst/>
                        <a:latin typeface="+mj-lt"/>
                      </a:endParaRPr>
                    </a:p>
                  </a:txBody>
                  <a:tcPr marL="8096" marR="8096" marT="10795" marB="0" anchor="ctr">
                    <a:lnL>
                      <a:noFill/>
                    </a:lnL>
                    <a:lnR>
                      <a:noFill/>
                    </a:lnR>
                    <a:lnT w="12700" cap="flat" cmpd="sng" algn="ctr">
                      <a:noFill/>
                      <a:prstDash val="solid"/>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200" b="1" i="0" u="none" strike="noStrike" dirty="0">
                        <a:solidFill>
                          <a:srgbClr val="000000"/>
                        </a:solidFill>
                        <a:effectLst/>
                        <a:latin typeface="+mj-lt"/>
                      </a:endParaRPr>
                    </a:p>
                  </a:txBody>
                  <a:tcPr marL="8096" marR="8096" marT="10795" marB="0" anchor="ctr">
                    <a:lnL>
                      <a:noFill/>
                    </a:lnL>
                    <a:lnT w="9525" cap="flat" cmpd="sng" algn="ctr">
                      <a:solidFill>
                        <a:schemeClr val="bg1">
                          <a:lumMod val="50000"/>
                        </a:schemeClr>
                      </a:solidFill>
                      <a:prstDash val="solid"/>
                      <a:round/>
                      <a:headEnd type="none" w="med" len="med"/>
                      <a:tailEnd type="none" w="med" len="med"/>
                    </a:lnT>
                    <a:lnB w="6350" cap="flat" cmpd="sng" algn="ctr">
                      <a:noFill/>
                      <a:prstDash val="sysDot"/>
                      <a:round/>
                      <a:headEnd type="none" w="med" len="med"/>
                      <a:tailEnd type="none" w="med" len="med"/>
                    </a:lnB>
                  </a:tcPr>
                </a:tc>
                <a:tc>
                  <a:txBody>
                    <a:bodyPr/>
                    <a:lstStyle/>
                    <a:p>
                      <a:pPr marL="0" marR="0" indent="0" algn="ctr" defTabSz="1066051"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mj-lt"/>
                        </a:rPr>
                        <a:t>Total outpatient</a:t>
                      </a:r>
                      <a:r>
                        <a:rPr lang="en-US" sz="1200" b="1" i="0" u="none" strike="noStrike" baseline="0" dirty="0" smtClean="0">
                          <a:solidFill>
                            <a:srgbClr val="000000"/>
                          </a:solidFill>
                          <a:effectLst/>
                          <a:latin typeface="+mj-lt"/>
                        </a:rPr>
                        <a:t> ED visits</a:t>
                      </a:r>
                      <a:endParaRPr lang="en-US" sz="1200" b="1" i="0" u="none" strike="noStrike" dirty="0" smtClean="0">
                        <a:solidFill>
                          <a:srgbClr val="000000"/>
                        </a:solidFill>
                        <a:effectLst/>
                        <a:latin typeface="+mj-lt"/>
                      </a:endParaRPr>
                    </a:p>
                  </a:txBody>
                  <a:tcPr marL="8096" marR="8096" marT="10795" marB="0" anchor="ctr">
                    <a:lnT w="9525" cap="flat" cmpd="sng" algn="ctr">
                      <a:solidFill>
                        <a:schemeClr val="bg1">
                          <a:lumMod val="50000"/>
                        </a:schemeClr>
                      </a:solidFill>
                      <a:prstDash val="solid"/>
                      <a:round/>
                      <a:headEnd type="none" w="med" len="med"/>
                      <a:tailEnd type="none" w="med" len="med"/>
                    </a:lnT>
                    <a:lnB w="6350" cap="flat" cmpd="sng" algn="ctr">
                      <a:noFill/>
                      <a:prstDash val="sysDot"/>
                      <a:round/>
                      <a:headEnd type="none" w="med" len="med"/>
                      <a:tailEnd type="none" w="med" len="med"/>
                    </a:lnB>
                  </a:tcPr>
                </a:tc>
                <a:tc>
                  <a:txBody>
                    <a:bodyPr/>
                    <a:lstStyle/>
                    <a:p>
                      <a:pPr algn="ctr" fontAlgn="b"/>
                      <a:r>
                        <a:rPr lang="en-US" sz="1200" b="1" i="0" u="none" strike="noStrike" dirty="0" smtClean="0">
                          <a:solidFill>
                            <a:srgbClr val="000000"/>
                          </a:solidFill>
                          <a:effectLst/>
                          <a:latin typeface="+mj-lt"/>
                        </a:rPr>
                        <a:t>+0.8%</a:t>
                      </a:r>
                      <a:endParaRPr lang="en-US" sz="1200" b="1" i="0" u="none" strike="noStrike" dirty="0">
                        <a:solidFill>
                          <a:srgbClr val="000000"/>
                        </a:solidFill>
                        <a:effectLst/>
                        <a:latin typeface="+mj-lt"/>
                      </a:endParaRPr>
                    </a:p>
                  </a:txBody>
                  <a:tcPr marL="8096" marR="8096" marT="10795" marB="0" anchor="ctr">
                    <a:lnT w="9525" cap="flat" cmpd="sng" algn="ctr">
                      <a:solidFill>
                        <a:schemeClr val="bg1">
                          <a:lumMod val="50000"/>
                        </a:schemeClr>
                      </a:solidFill>
                      <a:prstDash val="solid"/>
                      <a:round/>
                      <a:headEnd type="none" w="med" len="med"/>
                      <a:tailEnd type="none" w="med" len="med"/>
                    </a:lnT>
                    <a:lnB w="6350" cap="flat" cmpd="sng" algn="ctr">
                      <a:noFill/>
                      <a:prstDash val="sysDot"/>
                      <a:round/>
                      <a:headEnd type="none" w="med" len="med"/>
                      <a:tailEnd type="none" w="med" len="med"/>
                    </a:lnB>
                  </a:tcPr>
                </a:tc>
              </a:tr>
            </a:tbl>
          </a:graphicData>
        </a:graphic>
      </p:graphicFrame>
      <p:graphicFrame>
        <p:nvGraphicFramePr>
          <p:cNvPr id="25" name="Object 24"/>
          <p:cNvGraphicFramePr>
            <a:graphicFrameLocks/>
          </p:cNvGraphicFramePr>
          <p:nvPr>
            <p:custDataLst>
              <p:tags r:id="rId4"/>
            </p:custDataLst>
            <p:extLst>
              <p:ext uri="{D42A27DB-BD31-4B8C-83A1-F6EECF244321}">
                <p14:modId xmlns:p14="http://schemas.microsoft.com/office/powerpoint/2010/main" val="2108375225"/>
              </p:ext>
            </p:extLst>
          </p:nvPr>
        </p:nvGraphicFramePr>
        <p:xfrm>
          <a:off x="990600" y="1828800"/>
          <a:ext cx="2800468" cy="4210185"/>
        </p:xfrm>
        <a:graphic>
          <a:graphicData uri="http://schemas.openxmlformats.org/presentationml/2006/ole">
            <mc:AlternateContent xmlns:mc="http://schemas.openxmlformats.org/markup-compatibility/2006">
              <mc:Choice xmlns:v="urn:schemas-microsoft-com:vml" Requires="v">
                <p:oleObj spid="_x0000_s143919" name="Chart" r:id="rId15" imgW="2800468" imgH="4210185" progId="MSGraph.Chart.8">
                  <p:embed followColorScheme="full"/>
                </p:oleObj>
              </mc:Choice>
              <mc:Fallback>
                <p:oleObj name="Chart" r:id="rId15" imgW="2800468" imgH="4210185" progId="MSGraph.Chart.8">
                  <p:embed followColorScheme="full"/>
                  <p:pic>
                    <p:nvPicPr>
                      <p:cNvPr id="0" name=""/>
                      <p:cNvPicPr/>
                      <p:nvPr/>
                    </p:nvPicPr>
                    <p:blipFill>
                      <a:blip r:embed="rId16"/>
                      <a:stretch>
                        <a:fillRect/>
                      </a:stretch>
                    </p:blipFill>
                    <p:spPr>
                      <a:xfrm>
                        <a:off x="990600" y="1828800"/>
                        <a:ext cx="2800468" cy="4210185"/>
                      </a:xfrm>
                      <a:prstGeom prst="rect">
                        <a:avLst/>
                      </a:prstGeom>
                    </p:spPr>
                  </p:pic>
                </p:oleObj>
              </mc:Fallback>
            </mc:AlternateContent>
          </a:graphicData>
        </a:graphic>
      </p:graphicFrame>
      <p:cxnSp>
        <p:nvCxnSpPr>
          <p:cNvPr id="26" name="Straight Connector 25"/>
          <p:cNvCxnSpPr/>
          <p:nvPr>
            <p:custDataLst>
              <p:tags r:id="rId5"/>
            </p:custDataLst>
          </p:nvPr>
        </p:nvCxnSpPr>
        <p:spPr bwMode="auto">
          <a:xfrm flipH="1">
            <a:off x="3152775" y="5665788"/>
            <a:ext cx="57150" cy="1492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6"/>
            </p:custDataLst>
          </p:nvPr>
        </p:nvCxnSpPr>
        <p:spPr bwMode="auto">
          <a:xfrm>
            <a:off x="1422400" y="1952625"/>
            <a:ext cx="203200" cy="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1" name="Text Placeholder 10"/>
          <p:cNvSpPr>
            <a:spLocks noGrp="1"/>
          </p:cNvSpPr>
          <p:nvPr>
            <p:custDataLst>
              <p:tags r:id="rId7"/>
            </p:custDataLst>
          </p:nvPr>
        </p:nvSpPr>
        <p:spPr bwMode="auto">
          <a:xfrm>
            <a:off x="3235325" y="5483225"/>
            <a:ext cx="701675"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48B9C06C-A1F5-47DD-ACD1-E76FEE292F30}" type="datetime'E''m''er''''''g''ent;''''&#10;''a''vo''idabl''''e'''''''''''''''''">
              <a:rPr lang="en-US" sz="1200">
                <a:latin typeface="Arial"/>
                <a:cs typeface="Arial"/>
                <a:sym typeface="Arial"/>
              </a:rPr>
              <a:pPr/>
              <a:t>Emergent;
avoidable</a:t>
            </a:fld>
            <a:endParaRPr lang="en-US" sz="1200" dirty="0">
              <a:latin typeface="Arial"/>
              <a:cs typeface="Arial"/>
              <a:sym typeface="Arial"/>
            </a:endParaRPr>
          </a:p>
        </p:txBody>
      </p:sp>
      <p:sp>
        <p:nvSpPr>
          <p:cNvPr id="32" name="Text Placeholder 2"/>
          <p:cNvSpPr>
            <a:spLocks noGrp="1"/>
          </p:cNvSpPr>
          <p:nvPr>
            <p:custDataLst>
              <p:tags r:id="rId8"/>
            </p:custDataLst>
          </p:nvPr>
        </p:nvSpPr>
        <p:spPr bwMode="auto">
          <a:xfrm>
            <a:off x="3235325" y="4352925"/>
            <a:ext cx="9699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pPr algn="ctr"/>
            <a:fld id="{DC39B81F-EF05-4E4F-912C-D6E580A6AE41}" type="datetime'''''''N''on''-''''''''''''eme''''rg''''''''''''e''n''t'''''">
              <a:rPr lang="en-US" sz="1200">
                <a:latin typeface="Arial"/>
                <a:cs typeface="Arial"/>
                <a:sym typeface="Arial"/>
              </a:rPr>
              <a:pPr/>
              <a:t>Non-emergent</a:t>
            </a:fld>
            <a:endParaRPr lang="en-US" sz="1200" dirty="0">
              <a:latin typeface="Arial"/>
              <a:cs typeface="Arial"/>
              <a:sym typeface="Arial"/>
            </a:endParaRPr>
          </a:p>
        </p:txBody>
      </p:sp>
      <p:sp>
        <p:nvSpPr>
          <p:cNvPr id="33" name="Text Placeholder 2"/>
          <p:cNvSpPr>
            <a:spLocks noGrp="1"/>
          </p:cNvSpPr>
          <p:nvPr>
            <p:custDataLst>
              <p:tags r:id="rId9"/>
            </p:custDataLst>
          </p:nvPr>
        </p:nvSpPr>
        <p:spPr bwMode="auto">
          <a:xfrm>
            <a:off x="1049338" y="1876425"/>
            <a:ext cx="3222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buNone/>
            </a:pPr>
            <a:fld id="{81925727-312C-4329-B481-309FFBE73BC9}" type="datetime'''1''''''''''''''''''''0''''''''''''''''0''''''''%'''''''''''">
              <a:rPr lang="en-US" sz="1000">
                <a:latin typeface="Arial"/>
                <a:cs typeface="Arial"/>
                <a:sym typeface="Arial"/>
              </a:rPr>
              <a:pPr/>
              <a:t>100%</a:t>
            </a:fld>
            <a:endParaRPr lang="en-US" sz="1000" dirty="0">
              <a:latin typeface="Arial"/>
              <a:cs typeface="Arial"/>
              <a:sym typeface="Arial"/>
            </a:endParaRPr>
          </a:p>
        </p:txBody>
      </p:sp>
      <p:sp>
        <p:nvSpPr>
          <p:cNvPr id="34" name="Text Placeholder 11"/>
          <p:cNvSpPr>
            <a:spLocks noGrp="1"/>
          </p:cNvSpPr>
          <p:nvPr>
            <p:custDataLst>
              <p:tags r:id="rId10"/>
            </p:custDataLst>
          </p:nvPr>
        </p:nvSpPr>
        <p:spPr bwMode="auto">
          <a:xfrm>
            <a:off x="3235325" y="4884738"/>
            <a:ext cx="844550" cy="54768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066B8859-D6B4-4A62-AF4F-FB4F6A1013F6}" type="datetime'Em''er''''g''e''nt;&#10;pri''''mary'' c''ar''e&#10;tr''eat''abl''e'''">
              <a:rPr lang="en-US" sz="1200">
                <a:latin typeface="Arial"/>
                <a:cs typeface="Arial"/>
                <a:sym typeface="Arial"/>
              </a:rPr>
              <a:pPr/>
              <a:t>Emergent;
primary care
treatable</a:t>
            </a:fld>
            <a:endParaRPr lang="en-US" sz="1200" dirty="0">
              <a:latin typeface="Arial"/>
              <a:cs typeface="Arial"/>
              <a:sym typeface="Arial"/>
            </a:endParaRPr>
          </a:p>
        </p:txBody>
      </p:sp>
      <p:cxnSp>
        <p:nvCxnSpPr>
          <p:cNvPr id="36" name="Straight Connector 35"/>
          <p:cNvCxnSpPr/>
          <p:nvPr/>
        </p:nvCxnSpPr>
        <p:spPr bwMode="auto">
          <a:xfrm flipH="1" flipV="1">
            <a:off x="3197225" y="2362200"/>
            <a:ext cx="1407565" cy="23891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Right Brace 36"/>
          <p:cNvSpPr/>
          <p:nvPr/>
        </p:nvSpPr>
        <p:spPr>
          <a:xfrm>
            <a:off x="4232275" y="4144963"/>
            <a:ext cx="330052" cy="1724025"/>
          </a:xfrm>
          <a:prstGeom prst="rightBrace">
            <a:avLst/>
          </a:prstGeom>
          <a:ln>
            <a:solidFill>
              <a:srgbClr val="4650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Connector 37"/>
          <p:cNvCxnSpPr/>
          <p:nvPr/>
        </p:nvCxnSpPr>
        <p:spPr bwMode="auto">
          <a:xfrm flipH="1">
            <a:off x="3146425" y="5100638"/>
            <a:ext cx="77787" cy="151364"/>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Right Brace 38"/>
          <p:cNvSpPr/>
          <p:nvPr/>
        </p:nvSpPr>
        <p:spPr>
          <a:xfrm flipH="1">
            <a:off x="1411288" y="4144963"/>
            <a:ext cx="165026" cy="1724025"/>
          </a:xfrm>
          <a:prstGeom prst="rightBrace">
            <a:avLst/>
          </a:prstGeom>
          <a:ln>
            <a:solidFill>
              <a:srgbClr val="4650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896938" y="4852988"/>
            <a:ext cx="679450" cy="307777"/>
          </a:xfrm>
          <a:prstGeom prst="rect">
            <a:avLst/>
          </a:prstGeom>
          <a:noFill/>
        </p:spPr>
        <p:txBody>
          <a:bodyPr wrap="square" rtlCol="0" anchor="ctr">
            <a:spAutoFit/>
          </a:bodyPr>
          <a:lstStyle/>
          <a:p>
            <a:pPr algn="ctr"/>
            <a:r>
              <a:rPr lang="en-US" sz="1400" dirty="0" smtClean="0">
                <a:latin typeface="Calibri" panose="020F0502020204030204" pitchFamily="34" charset="0"/>
              </a:rPr>
              <a:t>48%</a:t>
            </a:r>
            <a:endParaRPr lang="en-US" sz="1400" dirty="0">
              <a:latin typeface="Calibri" panose="020F0502020204030204" pitchFamily="34" charset="0"/>
            </a:endParaRPr>
          </a:p>
        </p:txBody>
      </p:sp>
    </p:spTree>
    <p:extLst>
      <p:ext uri="{BB962C8B-B14F-4D97-AF65-F5344CB8AC3E}">
        <p14:creationId xmlns:p14="http://schemas.microsoft.com/office/powerpoint/2010/main" val="673411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4259295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6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 Placeholder 6"/>
          <p:cNvSpPr>
            <a:spLocks noGrp="1"/>
          </p:cNvSpPr>
          <p:nvPr>
            <p:ph type="body" sz="quarter" idx="10"/>
          </p:nvPr>
        </p:nvSpPr>
        <p:spPr/>
        <p:txBody>
          <a:bodyPr/>
          <a:lstStyle/>
          <a:p>
            <a:r>
              <a:rPr lang="en-US" dirty="0" smtClean="0">
                <a:latin typeface="+mn-lt"/>
              </a:rPr>
              <a:t>Note: All rates are adjusted for age and sex. </a:t>
            </a:r>
          </a:p>
          <a:p>
            <a:r>
              <a:rPr lang="en-US" dirty="0" smtClean="0">
                <a:latin typeface="+mn-lt"/>
              </a:rPr>
              <a:t>Source: NYU Center for Health and Public Service Research; </a:t>
            </a:r>
            <a:r>
              <a:rPr lang="en-US" dirty="0">
                <a:latin typeface="+mn-lt"/>
              </a:rPr>
              <a:t>HPC analysis of Centers for Health Information and Analysis outpatient ED database, 2012</a:t>
            </a:r>
          </a:p>
        </p:txBody>
      </p:sp>
      <p:sp>
        <p:nvSpPr>
          <p:cNvPr id="5" name="Title 4"/>
          <p:cNvSpPr>
            <a:spLocks noGrp="1"/>
          </p:cNvSpPr>
          <p:nvPr>
            <p:ph type="ctrTitle"/>
          </p:nvPr>
        </p:nvSpPr>
        <p:spPr/>
        <p:txBody>
          <a:bodyPr/>
          <a:lstStyle/>
          <a:p>
            <a:r>
              <a:rPr lang="en-US" dirty="0" smtClean="0"/>
              <a:t>Figure 5.3. Outpatient </a:t>
            </a:r>
            <a:r>
              <a:rPr lang="en-US" dirty="0"/>
              <a:t>ED visits per capita, by </a:t>
            </a:r>
            <a:r>
              <a:rPr lang="en-US" dirty="0" smtClean="0"/>
              <a:t>region</a:t>
            </a:r>
            <a:endParaRPr lang="en-US" dirty="0"/>
          </a:p>
        </p:txBody>
      </p:sp>
      <p:sp>
        <p:nvSpPr>
          <p:cNvPr id="10" name="Text Placeholder 5"/>
          <p:cNvSpPr>
            <a:spLocks noGrp="1"/>
          </p:cNvSpPr>
          <p:nvPr>
            <p:ph type="body" sz="quarter" idx="11"/>
          </p:nvPr>
        </p:nvSpPr>
        <p:spPr/>
        <p:txBody>
          <a:bodyPr/>
          <a:lstStyle/>
          <a:p>
            <a:r>
              <a:rPr lang="en-US" dirty="0" smtClean="0"/>
              <a:t>Total ED visits per 1,000 persons, 2012</a:t>
            </a:r>
            <a:endParaRPr lang="en-US" dirty="0"/>
          </a:p>
        </p:txBody>
      </p:sp>
      <p:pic>
        <p:nvPicPr>
          <p:cNvPr id="79909" name="Picture 3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613648" y="1524000"/>
            <a:ext cx="591670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595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4815091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83"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a:solidFill>
                <a:srgbClr val="FFFFFF"/>
              </a:solidFill>
              <a:latin typeface="Arial"/>
              <a:cs typeface="Arial"/>
              <a:sym typeface="Arial"/>
            </a:endParaRPr>
          </a:p>
        </p:txBody>
      </p:sp>
      <p:sp>
        <p:nvSpPr>
          <p:cNvPr id="27" name="Text Placeholder 6"/>
          <p:cNvSpPr>
            <a:spLocks noGrp="1"/>
          </p:cNvSpPr>
          <p:nvPr>
            <p:ph type="body" sz="quarter" idx="10"/>
          </p:nvPr>
        </p:nvSpPr>
        <p:spPr>
          <a:xfrm>
            <a:off x="152400" y="6324600"/>
            <a:ext cx="7162800" cy="457200"/>
          </a:xfrm>
        </p:spPr>
        <p:txBody>
          <a:bodyPr/>
          <a:lstStyle/>
          <a:p>
            <a:endParaRPr lang="en-US" dirty="0" smtClean="0"/>
          </a:p>
          <a:p>
            <a:endParaRPr lang="en-US" dirty="0"/>
          </a:p>
          <a:p>
            <a:endParaRPr lang="en-US" dirty="0" smtClean="0"/>
          </a:p>
          <a:p>
            <a:endParaRPr lang="en-US" dirty="0"/>
          </a:p>
          <a:p>
            <a:r>
              <a:rPr lang="en-US" dirty="0" smtClean="0"/>
              <a:t>Note</a:t>
            </a:r>
            <a:r>
              <a:rPr lang="en-US" dirty="0"/>
              <a:t>:  </a:t>
            </a:r>
            <a:r>
              <a:rPr lang="en-US" dirty="0" smtClean="0"/>
              <a:t>Approximately 100,000 Massachusetts residents and 200,000 ED visits not attributable to the coverage categories shown are excluded from the data.</a:t>
            </a:r>
            <a:endParaRPr lang="en-US" dirty="0"/>
          </a:p>
          <a:p>
            <a:r>
              <a:rPr lang="en-US" dirty="0"/>
              <a:t>Source: U.S. Census Bureau, ACS 2012; Kaiser Family Foundation; HPC analysis of Centers for Health Information and Analysis Outpatient ED database, FY2012</a:t>
            </a:r>
          </a:p>
        </p:txBody>
      </p:sp>
      <p:sp>
        <p:nvSpPr>
          <p:cNvPr id="2" name="Title 1"/>
          <p:cNvSpPr>
            <a:spLocks noGrp="1"/>
          </p:cNvSpPr>
          <p:nvPr>
            <p:ph type="ctrTitle"/>
          </p:nvPr>
        </p:nvSpPr>
        <p:spPr/>
        <p:txBody>
          <a:bodyPr/>
          <a:lstStyle/>
          <a:p>
            <a:r>
              <a:rPr lang="en-US" dirty="0"/>
              <a:t>Figure 5.4: ED visits by </a:t>
            </a:r>
            <a:r>
              <a:rPr lang="en-US" dirty="0" smtClean="0"/>
              <a:t>payer</a:t>
            </a:r>
            <a:endParaRPr lang="en-US" dirty="0"/>
          </a:p>
        </p:txBody>
      </p:sp>
      <p:sp>
        <p:nvSpPr>
          <p:cNvPr id="6" name="Text Placeholder 5"/>
          <p:cNvSpPr>
            <a:spLocks noGrp="1"/>
          </p:cNvSpPr>
          <p:nvPr>
            <p:ph type="body" sz="quarter" idx="11"/>
          </p:nvPr>
        </p:nvSpPr>
        <p:spPr/>
        <p:txBody>
          <a:bodyPr/>
          <a:lstStyle/>
          <a:p>
            <a:r>
              <a:rPr lang="en-US" dirty="0"/>
              <a:t>Percentage of Massachusetts population, percentage of ED visits, and ED visits per 1,000 persons, by payer, 2012</a:t>
            </a:r>
          </a:p>
        </p:txBody>
      </p:sp>
      <p:graphicFrame>
        <p:nvGraphicFramePr>
          <p:cNvPr id="29" name="Object 28"/>
          <p:cNvGraphicFramePr>
            <a:graphicFrameLocks/>
          </p:cNvGraphicFramePr>
          <p:nvPr>
            <p:custDataLst>
              <p:tags r:id="rId4"/>
            </p:custDataLst>
            <p:extLst>
              <p:ext uri="{D42A27DB-BD31-4B8C-83A1-F6EECF244321}">
                <p14:modId xmlns:p14="http://schemas.microsoft.com/office/powerpoint/2010/main" val="2272999915"/>
              </p:ext>
            </p:extLst>
          </p:nvPr>
        </p:nvGraphicFramePr>
        <p:xfrm>
          <a:off x="5067300" y="1981200"/>
          <a:ext cx="3352890" cy="3533843"/>
        </p:xfrm>
        <a:graphic>
          <a:graphicData uri="http://schemas.openxmlformats.org/presentationml/2006/ole">
            <mc:AlternateContent xmlns:mc="http://schemas.openxmlformats.org/markup-compatibility/2006">
              <mc:Choice xmlns:v="urn:schemas-microsoft-com:vml" Requires="v">
                <p:oleObj spid="_x0000_s173084" name="Chart" r:id="rId27" imgW="3352890" imgH="3533843" progId="MSGraph.Chart.8">
                  <p:embed followColorScheme="full"/>
                </p:oleObj>
              </mc:Choice>
              <mc:Fallback>
                <p:oleObj name="Chart" r:id="rId27" imgW="3352890" imgH="3533843" progId="MSGraph.Chart.8">
                  <p:embed followColorScheme="full"/>
                  <p:pic>
                    <p:nvPicPr>
                      <p:cNvPr id="0" name=""/>
                      <p:cNvPicPr/>
                      <p:nvPr/>
                    </p:nvPicPr>
                    <p:blipFill>
                      <a:blip r:embed="rId28"/>
                      <a:stretch>
                        <a:fillRect/>
                      </a:stretch>
                    </p:blipFill>
                    <p:spPr>
                      <a:xfrm>
                        <a:off x="5067300" y="1981200"/>
                        <a:ext cx="3352890" cy="3533843"/>
                      </a:xfrm>
                      <a:prstGeom prst="rect">
                        <a:avLst/>
                      </a:prstGeom>
                    </p:spPr>
                  </p:pic>
                </p:oleObj>
              </mc:Fallback>
            </mc:AlternateContent>
          </a:graphicData>
        </a:graphic>
      </p:graphicFrame>
      <p:sp>
        <p:nvSpPr>
          <p:cNvPr id="32" name="Text Placeholder 82"/>
          <p:cNvSpPr>
            <a:spLocks noGrp="1"/>
          </p:cNvSpPr>
          <p:nvPr>
            <p:custDataLst>
              <p:tags r:id="rId5"/>
            </p:custDataLst>
          </p:nvPr>
        </p:nvSpPr>
        <p:spPr bwMode="auto">
          <a:xfrm>
            <a:off x="7573963" y="5549900"/>
            <a:ext cx="703263"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9028D65-BCBE-4527-9ABC-3BC7AA0FBC56}" type="datetime'''''''''''''U''''nin''s''u''''r''''''e''''''''''''d'''''''''">
              <a:rPr lang="en-US" sz="1200">
                <a:latin typeface="Arial"/>
                <a:cs typeface="Arial"/>
                <a:sym typeface="Arial"/>
              </a:rPr>
              <a:pPr/>
              <a:t>Uninsured</a:t>
            </a:fld>
            <a:endParaRPr lang="en-US" sz="1200" dirty="0">
              <a:latin typeface="Arial"/>
              <a:cs typeface="Arial"/>
              <a:sym typeface="Arial"/>
            </a:endParaRPr>
          </a:p>
        </p:txBody>
      </p:sp>
      <p:sp>
        <p:nvSpPr>
          <p:cNvPr id="31" name="Text Placeholder 80"/>
          <p:cNvSpPr>
            <a:spLocks noGrp="1"/>
          </p:cNvSpPr>
          <p:nvPr>
            <p:custDataLst>
              <p:tags r:id="rId6"/>
            </p:custDataLst>
          </p:nvPr>
        </p:nvSpPr>
        <p:spPr bwMode="auto">
          <a:xfrm>
            <a:off x="6918325" y="5549900"/>
            <a:ext cx="450850"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82301A3F-810A-4BA2-9BBD-E423F4B4D737}" type="datetime'''''''''''M''as''''''''''s''''''''''&#10;''''''H''''e''''alt''h'''">
              <a:rPr lang="en-US" sz="1200">
                <a:latin typeface="Arial"/>
                <a:cs typeface="Arial"/>
                <a:sym typeface="Arial"/>
              </a:rPr>
              <a:pPr/>
              <a:t>Mass
Health</a:t>
            </a:fld>
            <a:endParaRPr lang="en-US" sz="1200" dirty="0">
              <a:latin typeface="Arial"/>
              <a:cs typeface="Arial"/>
              <a:sym typeface="Arial"/>
            </a:endParaRPr>
          </a:p>
        </p:txBody>
      </p:sp>
      <p:sp>
        <p:nvSpPr>
          <p:cNvPr id="34" name="Text Placeholder 88"/>
          <p:cNvSpPr>
            <a:spLocks noGrp="1"/>
          </p:cNvSpPr>
          <p:nvPr>
            <p:custDataLst>
              <p:tags r:id="rId7"/>
            </p:custDataLst>
          </p:nvPr>
        </p:nvSpPr>
        <p:spPr bwMode="auto">
          <a:xfrm>
            <a:off x="6040438" y="5549900"/>
            <a:ext cx="63658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C657AEE1-7FA4-462E-8E10-1848B74EA662}" type="datetime'''M''''''''''''ed''''i''c''''''''''a''''''''''''r''''''e'''''">
              <a:rPr lang="en-US" sz="1200">
                <a:latin typeface="Arial"/>
                <a:cs typeface="Arial"/>
                <a:sym typeface="Arial"/>
              </a:rPr>
              <a:pPr/>
              <a:t>Medicare</a:t>
            </a:fld>
            <a:endParaRPr lang="en-US" sz="1200" dirty="0">
              <a:latin typeface="Arial"/>
              <a:cs typeface="Arial"/>
              <a:sym typeface="Arial"/>
            </a:endParaRPr>
          </a:p>
        </p:txBody>
      </p:sp>
      <p:sp>
        <p:nvSpPr>
          <p:cNvPr id="30" name="Text Placeholder 79"/>
          <p:cNvSpPr>
            <a:spLocks noGrp="1"/>
          </p:cNvSpPr>
          <p:nvPr>
            <p:custDataLst>
              <p:tags r:id="rId8"/>
            </p:custDataLst>
          </p:nvPr>
        </p:nvSpPr>
        <p:spPr bwMode="auto">
          <a:xfrm>
            <a:off x="5160963" y="5549900"/>
            <a:ext cx="822325"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7AA13AAC-2C5D-41BE-85D0-CA3DFCD23874}" type="datetime'''''C''''''om''m''''''e''r''''c''''''''''i''''''al'''''''">
              <a:rPr lang="en-US" sz="1200">
                <a:latin typeface="Arial"/>
                <a:cs typeface="Arial"/>
                <a:sym typeface="Arial"/>
              </a:rPr>
              <a:pPr/>
              <a:t>Commercial</a:t>
            </a:fld>
            <a:endParaRPr lang="en-US" sz="1200" dirty="0">
              <a:latin typeface="Arial"/>
              <a:cs typeface="Arial"/>
              <a:sym typeface="Arial"/>
            </a:endParaRPr>
          </a:p>
        </p:txBody>
      </p:sp>
      <p:graphicFrame>
        <p:nvGraphicFramePr>
          <p:cNvPr id="37" name="Table 36"/>
          <p:cNvGraphicFramePr>
            <a:graphicFrameLocks noGrp="1"/>
          </p:cNvGraphicFramePr>
          <p:nvPr>
            <p:extLst>
              <p:ext uri="{D42A27DB-BD31-4B8C-83A1-F6EECF244321}">
                <p14:modId xmlns:p14="http://schemas.microsoft.com/office/powerpoint/2010/main" val="1299801223"/>
              </p:ext>
            </p:extLst>
          </p:nvPr>
        </p:nvGraphicFramePr>
        <p:xfrm>
          <a:off x="685800" y="1600200"/>
          <a:ext cx="7848600" cy="334834"/>
        </p:xfrm>
        <a:graphic>
          <a:graphicData uri="http://schemas.openxmlformats.org/drawingml/2006/table">
            <a:tbl>
              <a:tblPr firstRow="1" bandRow="1">
                <a:tableStyleId>{2D5ABB26-0587-4C30-8999-92F81FD0307C}</a:tableStyleId>
              </a:tblPr>
              <a:tblGrid>
                <a:gridCol w="4039736"/>
                <a:gridCol w="310862"/>
                <a:gridCol w="3498002"/>
              </a:tblGrid>
              <a:tr h="334834">
                <a:tc>
                  <a:txBody>
                    <a:bodyPr/>
                    <a:lstStyle/>
                    <a:p>
                      <a:pPr algn="ctr"/>
                      <a:r>
                        <a:rPr lang="en-US" sz="1200" b="1" dirty="0" smtClean="0"/>
                        <a:t>MA</a:t>
                      </a:r>
                      <a:r>
                        <a:rPr lang="en-US" sz="1200" b="1" baseline="0" dirty="0" smtClean="0"/>
                        <a:t> RESIDENTS BY PAYER VS. SHARE OF ED VISITS</a:t>
                      </a:r>
                      <a:endParaRPr lang="en-US" sz="1200" b="1" dirty="0"/>
                    </a:p>
                  </a:txBody>
                  <a:tcPr marL="79308" marR="79308" marT="52869" marB="52869" anchor="b">
                    <a:lnR w="3175" cap="flat" cmpd="sng" algn="ctr">
                      <a:noFill/>
                      <a:prstDash val="sysDot"/>
                      <a:round/>
                      <a:headEnd type="none" w="med" len="med"/>
                      <a:tailEnd type="none" w="med" len="med"/>
                    </a:lnR>
                    <a:lnB w="12700" cap="flat" cmpd="sng" algn="ctr">
                      <a:solidFill>
                        <a:schemeClr val="bg1">
                          <a:lumMod val="50000"/>
                        </a:schemeClr>
                      </a:solidFill>
                      <a:prstDash val="solid"/>
                      <a:round/>
                      <a:headEnd type="none" w="med" len="med"/>
                      <a:tailEnd type="none" w="med" len="med"/>
                    </a:lnB>
                  </a:tcPr>
                </a:tc>
                <a:tc>
                  <a:txBody>
                    <a:bodyPr/>
                    <a:lstStyle/>
                    <a:p>
                      <a:pPr algn="ctr"/>
                      <a:endParaRPr lang="en-US" sz="1200" b="1" dirty="0"/>
                    </a:p>
                  </a:txBody>
                  <a:tcPr marL="79308" marR="79308" marT="52869" marB="52869"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t>ED VISITS PER 1,000 PERSONS</a:t>
                      </a:r>
                      <a:r>
                        <a:rPr lang="en-US" sz="1200" b="1" baseline="0" dirty="0" smtClean="0"/>
                        <a:t> BY PAYER</a:t>
                      </a:r>
                      <a:endParaRPr lang="en-US" sz="1200" b="1" dirty="0"/>
                    </a:p>
                  </a:txBody>
                  <a:tcPr marL="79308" marR="79308" marT="52869" marB="52869" anchor="b">
                    <a:lnL w="3175" cap="flat" cmpd="sng" algn="ctr">
                      <a:noFill/>
                      <a:prstDash val="sysDot"/>
                      <a:round/>
                      <a:headEnd type="none" w="med" len="med"/>
                      <a:tailEnd type="none" w="med" len="med"/>
                    </a:lnL>
                    <a:lnR w="762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tcPr>
                </a:tc>
              </a:tr>
            </a:tbl>
          </a:graphicData>
        </a:graphic>
      </p:graphicFrame>
      <p:cxnSp>
        <p:nvCxnSpPr>
          <p:cNvPr id="4" name="Straight Connector 3"/>
          <p:cNvCxnSpPr/>
          <p:nvPr>
            <p:custDataLst>
              <p:tags r:id="rId9"/>
            </p:custDataLst>
          </p:nvPr>
        </p:nvCxnSpPr>
        <p:spPr bwMode="auto">
          <a:xfrm flipV="1">
            <a:off x="1981200" y="5105400"/>
            <a:ext cx="695325" cy="1905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10"/>
            </p:custDataLst>
          </p:nvPr>
        </p:nvCxnSpPr>
        <p:spPr bwMode="auto">
          <a:xfrm>
            <a:off x="1981200" y="2362200"/>
            <a:ext cx="69532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11"/>
            </p:custDataLst>
          </p:nvPr>
        </p:nvCxnSpPr>
        <p:spPr bwMode="auto">
          <a:xfrm flipV="1">
            <a:off x="1981200" y="4076700"/>
            <a:ext cx="695325" cy="5524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12"/>
            </p:custDataLst>
          </p:nvPr>
        </p:nvCxnSpPr>
        <p:spPr bwMode="auto">
          <a:xfrm flipV="1">
            <a:off x="1981200" y="3476625"/>
            <a:ext cx="695325" cy="6286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54" name="Object 53"/>
          <p:cNvGraphicFramePr>
            <a:graphicFrameLocks/>
          </p:cNvGraphicFramePr>
          <p:nvPr>
            <p:custDataLst>
              <p:tags r:id="rId13"/>
            </p:custDataLst>
            <p:extLst>
              <p:ext uri="{D42A27DB-BD31-4B8C-83A1-F6EECF244321}">
                <p14:modId xmlns:p14="http://schemas.microsoft.com/office/powerpoint/2010/main" val="3277785354"/>
              </p:ext>
            </p:extLst>
          </p:nvPr>
        </p:nvGraphicFramePr>
        <p:xfrm>
          <a:off x="647700" y="2247900"/>
          <a:ext cx="3352890" cy="3267143"/>
        </p:xfrm>
        <a:graphic>
          <a:graphicData uri="http://schemas.openxmlformats.org/presentationml/2006/ole">
            <mc:AlternateContent xmlns:mc="http://schemas.openxmlformats.org/markup-compatibility/2006">
              <mc:Choice xmlns:v="urn:schemas-microsoft-com:vml" Requires="v">
                <p:oleObj spid="_x0000_s173085" name="Chart" r:id="rId29" imgW="3352890" imgH="3267143" progId="MSGraph.Chart.8">
                  <p:embed followColorScheme="full"/>
                </p:oleObj>
              </mc:Choice>
              <mc:Fallback>
                <p:oleObj name="Chart" r:id="rId29" imgW="3352890" imgH="3267143" progId="MSGraph.Chart.8">
                  <p:embed followColorScheme="full"/>
                  <p:pic>
                    <p:nvPicPr>
                      <p:cNvPr id="0" name=""/>
                      <p:cNvPicPr/>
                      <p:nvPr/>
                    </p:nvPicPr>
                    <p:blipFill>
                      <a:blip r:embed="rId30"/>
                      <a:stretch>
                        <a:fillRect/>
                      </a:stretch>
                    </p:blipFill>
                    <p:spPr>
                      <a:xfrm>
                        <a:off x="647700" y="2247900"/>
                        <a:ext cx="3352890" cy="3267143"/>
                      </a:xfrm>
                      <a:prstGeom prst="rect">
                        <a:avLst/>
                      </a:prstGeom>
                    </p:spPr>
                  </p:pic>
                </p:oleObj>
              </mc:Fallback>
            </mc:AlternateContent>
          </a:graphicData>
        </a:graphic>
      </p:graphicFrame>
      <p:sp>
        <p:nvSpPr>
          <p:cNvPr id="61" name="Text Placeholder 21"/>
          <p:cNvSpPr>
            <a:spLocks noGrp="1"/>
          </p:cNvSpPr>
          <p:nvPr>
            <p:custDataLst>
              <p:tags r:id="rId14"/>
            </p:custDataLst>
          </p:nvPr>
        </p:nvSpPr>
        <p:spPr bwMode="gray">
          <a:xfrm>
            <a:off x="1352550" y="2154238"/>
            <a:ext cx="382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buClr>
                <a:srgbClr val="0C2D83"/>
              </a:buClr>
            </a:pPr>
            <a:r>
              <a:rPr lang="en-US" sz="1200" dirty="0" smtClean="0">
                <a:solidFill>
                  <a:srgbClr val="000000"/>
                </a:solidFill>
                <a:latin typeface="Arial"/>
                <a:cs typeface="Arial"/>
                <a:sym typeface="Arial"/>
              </a:rPr>
              <a:t>6.5M</a:t>
            </a:r>
          </a:p>
        </p:txBody>
      </p:sp>
      <p:sp>
        <p:nvSpPr>
          <p:cNvPr id="60" name="Rectangle 59"/>
          <p:cNvSpPr/>
          <p:nvPr>
            <p:custDataLst>
              <p:tags r:id="rId15"/>
            </p:custDataLst>
          </p:nvPr>
        </p:nvSpPr>
        <p:spPr bwMode="auto">
          <a:xfrm>
            <a:off x="879475" y="5584825"/>
            <a:ext cx="13287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US" sz="1200" dirty="0">
                <a:solidFill>
                  <a:srgbClr val="000000"/>
                </a:solidFill>
                <a:latin typeface="Arial"/>
                <a:cs typeface="Arial"/>
                <a:sym typeface="Arial"/>
              </a:rPr>
              <a:t>Share of population</a:t>
            </a:r>
          </a:p>
        </p:txBody>
      </p:sp>
      <p:sp>
        <p:nvSpPr>
          <p:cNvPr id="56" name="Text Placeholder 87"/>
          <p:cNvSpPr>
            <a:spLocks noGrp="1"/>
          </p:cNvSpPr>
          <p:nvPr>
            <p:custDataLst>
              <p:tags r:id="rId16"/>
            </p:custDataLst>
          </p:nvPr>
        </p:nvSpPr>
        <p:spPr bwMode="auto">
          <a:xfrm>
            <a:off x="3663950" y="5151438"/>
            <a:ext cx="690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D8DBD2AC-AC4C-4A70-B409-E537549AE88B}" type="datetime'''''''''''''''''''''''U''''''n''i''''n''''''''su''re''''''d'">
              <a:rPr lang="en-US" sz="1200">
                <a:latin typeface="Arial"/>
                <a:cs typeface="Arial"/>
                <a:sym typeface="Arial"/>
              </a:rPr>
              <a:pPr/>
              <a:t>Uninsured</a:t>
            </a:fld>
            <a:endParaRPr lang="en-US" sz="1200" dirty="0">
              <a:latin typeface="Arial"/>
              <a:cs typeface="Arial"/>
              <a:sym typeface="Arial"/>
            </a:endParaRPr>
          </a:p>
        </p:txBody>
      </p:sp>
      <p:sp>
        <p:nvSpPr>
          <p:cNvPr id="55" name="Text Placeholder 84"/>
          <p:cNvSpPr>
            <a:spLocks noGrp="1"/>
          </p:cNvSpPr>
          <p:nvPr>
            <p:custDataLst>
              <p:tags r:id="rId17"/>
            </p:custDataLst>
          </p:nvPr>
        </p:nvSpPr>
        <p:spPr bwMode="auto">
          <a:xfrm>
            <a:off x="3663950" y="4500563"/>
            <a:ext cx="8016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92911620-5EC2-4E6A-B2E5-73E3EB29AA61}" type="datetime'''''M''''''a''''''ss''''H''''''ea''''''''''''l''t''''h'''">
              <a:rPr lang="en-US" sz="1200">
                <a:latin typeface="Arial"/>
                <a:cs typeface="Arial"/>
                <a:sym typeface="Arial"/>
              </a:rPr>
              <a:pPr/>
              <a:t>MassHealth</a:t>
            </a:fld>
            <a:endParaRPr lang="en-US" sz="1200" dirty="0">
              <a:latin typeface="Arial"/>
              <a:cs typeface="Arial"/>
              <a:sym typeface="Arial"/>
            </a:endParaRPr>
          </a:p>
        </p:txBody>
      </p:sp>
      <p:sp>
        <p:nvSpPr>
          <p:cNvPr id="58" name="Text Placeholder 11"/>
          <p:cNvSpPr>
            <a:spLocks noGrp="1"/>
          </p:cNvSpPr>
          <p:nvPr>
            <p:custDataLst>
              <p:tags r:id="rId18"/>
            </p:custDataLst>
          </p:nvPr>
        </p:nvSpPr>
        <p:spPr bwMode="auto">
          <a:xfrm>
            <a:off x="2498725" y="5584825"/>
            <a:ext cx="1222375"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BE18B0B-8ECC-4641-BE56-24F50768A87E}" type="datetime'''S''h''a''re'' ''o''''''''''''f ''E''''D visits'''''''">
              <a:rPr lang="en-US" sz="1200">
                <a:latin typeface="Arial"/>
                <a:cs typeface="Arial"/>
                <a:sym typeface="Arial"/>
              </a:rPr>
              <a:pPr/>
              <a:t>Share of ED visits</a:t>
            </a:fld>
            <a:endParaRPr lang="en-US" sz="1200" dirty="0">
              <a:latin typeface="Arial"/>
              <a:cs typeface="Arial"/>
              <a:sym typeface="Arial"/>
            </a:endParaRPr>
          </a:p>
        </p:txBody>
      </p:sp>
      <p:sp>
        <p:nvSpPr>
          <p:cNvPr id="63" name="Text Placeholder 91"/>
          <p:cNvSpPr>
            <a:spLocks noGrp="1"/>
          </p:cNvSpPr>
          <p:nvPr>
            <p:custDataLst>
              <p:tags r:id="rId19"/>
            </p:custDataLst>
          </p:nvPr>
        </p:nvSpPr>
        <p:spPr bwMode="auto">
          <a:xfrm>
            <a:off x="3663950" y="3686175"/>
            <a:ext cx="6238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2E15324F-D835-4962-B6BF-4C326B0361EE}" type="datetime'''M''''''e''''''''''''''''''dic''''''''''ar''''''e'''''''''">
              <a:rPr lang="en-US" sz="1200">
                <a:latin typeface="Arial"/>
                <a:cs typeface="Arial"/>
                <a:sym typeface="Arial"/>
              </a:rPr>
              <a:pPr/>
              <a:t>Medicare</a:t>
            </a:fld>
            <a:endParaRPr lang="en-US" sz="1200" dirty="0">
              <a:latin typeface="Arial"/>
              <a:cs typeface="Arial"/>
              <a:sym typeface="Arial"/>
            </a:endParaRPr>
          </a:p>
        </p:txBody>
      </p:sp>
      <p:sp>
        <p:nvSpPr>
          <p:cNvPr id="57" name="Text Placeholder 83"/>
          <p:cNvSpPr>
            <a:spLocks noGrp="1"/>
          </p:cNvSpPr>
          <p:nvPr>
            <p:custDataLst>
              <p:tags r:id="rId20"/>
            </p:custDataLst>
          </p:nvPr>
        </p:nvSpPr>
        <p:spPr bwMode="auto">
          <a:xfrm>
            <a:off x="3663950" y="2828925"/>
            <a:ext cx="8096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84D98ACD-6B90-4321-93F2-7B0B416B0D07}" type="datetime'''''''''''''''''''C''''''''o''''m''me''rci''''al'''''''''''''">
              <a:rPr lang="en-US" sz="1200">
                <a:latin typeface="Arial"/>
                <a:cs typeface="Arial"/>
                <a:sym typeface="Arial"/>
              </a:rPr>
              <a:pPr/>
              <a:t>Commercial</a:t>
            </a:fld>
            <a:endParaRPr lang="en-US" sz="1200" dirty="0">
              <a:latin typeface="Arial"/>
              <a:cs typeface="Arial"/>
              <a:sym typeface="Arial"/>
            </a:endParaRPr>
          </a:p>
        </p:txBody>
      </p:sp>
      <p:sp>
        <p:nvSpPr>
          <p:cNvPr id="59" name="Text Placeholder 12"/>
          <p:cNvSpPr>
            <a:spLocks noGrp="1"/>
          </p:cNvSpPr>
          <p:nvPr>
            <p:custDataLst>
              <p:tags r:id="rId21"/>
            </p:custDataLst>
          </p:nvPr>
        </p:nvSpPr>
        <p:spPr bwMode="gray">
          <a:xfrm>
            <a:off x="2919413" y="2154238"/>
            <a:ext cx="382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dirty="0" smtClean="0">
                <a:latin typeface="Arial"/>
                <a:cs typeface="Arial"/>
                <a:sym typeface="Arial"/>
              </a:rPr>
              <a:t>2.2M</a:t>
            </a:r>
            <a:endParaRPr lang="en-US" sz="1200" dirty="0">
              <a:latin typeface="Arial"/>
              <a:cs typeface="Arial"/>
              <a:sym typeface="Arial"/>
            </a:endParaRPr>
          </a:p>
        </p:txBody>
      </p:sp>
      <p:sp>
        <p:nvSpPr>
          <p:cNvPr id="62" name="Text Placeholder 2"/>
          <p:cNvSpPr>
            <a:spLocks noGrp="1"/>
          </p:cNvSpPr>
          <p:nvPr>
            <p:custDataLst>
              <p:tags r:id="rId22"/>
            </p:custDataLst>
          </p:nvPr>
        </p:nvSpPr>
        <p:spPr bwMode="gray">
          <a:xfrm>
            <a:off x="1411288" y="5262563"/>
            <a:ext cx="263525" cy="182563"/>
          </a:xfrm>
          <a:prstGeom prst="rect">
            <a:avLst/>
          </a:prstGeom>
          <a:solidFill>
            <a:srgbClr val="000000"/>
          </a:solidFill>
        </p:spPr>
        <p:txBody>
          <a:bodyPr wrap="none" lIns="22225" tIns="0" rIns="22225"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E941659-DAF2-41BF-8EFE-594F5A4501FE}" type="datetime'''''''''''''''''''''''4''''''''''''''''''''''''%'''">
              <a:rPr lang="en-US" sz="1200">
                <a:solidFill>
                  <a:schemeClr val="bg1"/>
                </a:solidFill>
                <a:latin typeface="Arial"/>
                <a:cs typeface="Arial"/>
                <a:sym typeface="Arial"/>
              </a:rPr>
              <a:pPr/>
              <a:t>4%</a:t>
            </a:fld>
            <a:endParaRPr lang="en-US" sz="1200" dirty="0">
              <a:solidFill>
                <a:schemeClr val="bg1"/>
              </a:solidFill>
              <a:latin typeface="Arial"/>
              <a:cs typeface="Arial"/>
              <a:sym typeface="Arial"/>
            </a:endParaRPr>
          </a:p>
        </p:txBody>
      </p:sp>
    </p:spTree>
    <p:extLst>
      <p:ext uri="{BB962C8B-B14F-4D97-AF65-F5344CB8AC3E}">
        <p14:creationId xmlns:p14="http://schemas.microsoft.com/office/powerpoint/2010/main" val="2295865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1008436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438" name="think-cell Slide" r:id="rId105" imgW="270" imgH="270" progId="TCLayout.ActiveDocument.1">
                  <p:embed/>
                </p:oleObj>
              </mc:Choice>
              <mc:Fallback>
                <p:oleObj name="think-cell Slide" r:id="rId105" imgW="270" imgH="270" progId="TCLayout.ActiveDocument.1">
                  <p:embed/>
                  <p:pic>
                    <p:nvPicPr>
                      <p:cNvPr id="0" name=""/>
                      <p:cNvPicPr/>
                      <p:nvPr/>
                    </p:nvPicPr>
                    <p:blipFill>
                      <a:blip r:embed="rId10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b="1" dirty="0">
              <a:solidFill>
                <a:schemeClr val="tx1"/>
              </a:solidFill>
              <a:latin typeface="Arial"/>
              <a:sym typeface="Arial"/>
            </a:endParaRPr>
          </a:p>
        </p:txBody>
      </p:sp>
      <p:sp>
        <p:nvSpPr>
          <p:cNvPr id="218" name="Rectangle 217"/>
          <p:cNvSpPr/>
          <p:nvPr/>
        </p:nvSpPr>
        <p:spPr>
          <a:xfrm>
            <a:off x="3618707" y="1476375"/>
            <a:ext cx="4763293" cy="273208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cxnSp>
        <p:nvCxnSpPr>
          <p:cNvPr id="142" name="Straight Connector 141"/>
          <p:cNvCxnSpPr/>
          <p:nvPr>
            <p:custDataLst>
              <p:tags r:id="rId4"/>
            </p:custDataLst>
          </p:nvPr>
        </p:nvCxnSpPr>
        <p:spPr bwMode="auto">
          <a:xfrm>
            <a:off x="909638" y="3743325"/>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custDataLst>
              <p:tags r:id="rId5"/>
            </p:custDataLst>
          </p:nvPr>
        </p:nvCxnSpPr>
        <p:spPr bwMode="auto">
          <a:xfrm>
            <a:off x="909638" y="329565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custDataLst>
              <p:tags r:id="rId6"/>
            </p:custDataLst>
          </p:nvPr>
        </p:nvCxnSpPr>
        <p:spPr bwMode="auto">
          <a:xfrm>
            <a:off x="909638" y="352425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custDataLst>
              <p:tags r:id="rId7"/>
            </p:custDataLst>
          </p:nvPr>
        </p:nvCxnSpPr>
        <p:spPr bwMode="auto">
          <a:xfrm>
            <a:off x="909638" y="508635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8"/>
            </p:custDataLst>
          </p:nvPr>
        </p:nvCxnSpPr>
        <p:spPr bwMode="auto">
          <a:xfrm>
            <a:off x="909638" y="1685925"/>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4" name="Straight Connector 933"/>
          <p:cNvCxnSpPr/>
          <p:nvPr>
            <p:custDataLst>
              <p:tags r:id="rId9"/>
            </p:custDataLst>
          </p:nvPr>
        </p:nvCxnSpPr>
        <p:spPr bwMode="auto">
          <a:xfrm>
            <a:off x="909638" y="146685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10"/>
            </p:custDataLst>
          </p:nvPr>
        </p:nvCxnSpPr>
        <p:spPr bwMode="auto">
          <a:xfrm>
            <a:off x="909638" y="213360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custDataLst>
              <p:tags r:id="rId11"/>
            </p:custDataLst>
          </p:nvPr>
        </p:nvCxnSpPr>
        <p:spPr bwMode="auto">
          <a:xfrm flipV="1">
            <a:off x="8382000"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3" name="Straight Connector 1042"/>
          <p:cNvCxnSpPr/>
          <p:nvPr>
            <p:custDataLst>
              <p:tags r:id="rId12"/>
            </p:custDataLst>
          </p:nvPr>
        </p:nvCxnSpPr>
        <p:spPr bwMode="auto">
          <a:xfrm flipV="1">
            <a:off x="717232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custDataLst>
              <p:tags r:id="rId13"/>
            </p:custDataLst>
          </p:nvPr>
        </p:nvCxnSpPr>
        <p:spPr bwMode="auto">
          <a:xfrm flipV="1">
            <a:off x="6286500"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custDataLst>
              <p:tags r:id="rId14"/>
            </p:custDataLst>
          </p:nvPr>
        </p:nvCxnSpPr>
        <p:spPr bwMode="auto">
          <a:xfrm flipV="1">
            <a:off x="540067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custDataLst>
              <p:tags r:id="rId15"/>
            </p:custDataLst>
          </p:nvPr>
        </p:nvCxnSpPr>
        <p:spPr bwMode="auto">
          <a:xfrm flipV="1">
            <a:off x="450532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custDataLst>
              <p:tags r:id="rId16"/>
            </p:custDataLst>
          </p:nvPr>
        </p:nvCxnSpPr>
        <p:spPr bwMode="auto">
          <a:xfrm>
            <a:off x="909638" y="4638675"/>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3" name="Straight Connector 1022"/>
          <p:cNvCxnSpPr/>
          <p:nvPr>
            <p:custDataLst>
              <p:tags r:id="rId17"/>
            </p:custDataLst>
          </p:nvPr>
        </p:nvCxnSpPr>
        <p:spPr bwMode="auto">
          <a:xfrm flipV="1">
            <a:off x="3619500"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custDataLst>
              <p:tags r:id="rId18"/>
            </p:custDataLst>
          </p:nvPr>
        </p:nvCxnSpPr>
        <p:spPr bwMode="auto">
          <a:xfrm flipV="1">
            <a:off x="273367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3" name="Straight Connector 1012"/>
          <p:cNvCxnSpPr/>
          <p:nvPr>
            <p:custDataLst>
              <p:tags r:id="rId19"/>
            </p:custDataLst>
          </p:nvPr>
        </p:nvCxnSpPr>
        <p:spPr bwMode="auto">
          <a:xfrm flipV="1">
            <a:off x="183832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custDataLst>
              <p:tags r:id="rId20"/>
            </p:custDataLst>
          </p:nvPr>
        </p:nvCxnSpPr>
        <p:spPr bwMode="auto">
          <a:xfrm flipV="1">
            <a:off x="952500"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custDataLst>
              <p:tags r:id="rId21"/>
            </p:custDataLst>
          </p:nvPr>
        </p:nvCxnSpPr>
        <p:spPr bwMode="auto">
          <a:xfrm>
            <a:off x="909638" y="3076575"/>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custDataLst>
              <p:tags r:id="rId22"/>
            </p:custDataLst>
          </p:nvPr>
        </p:nvCxnSpPr>
        <p:spPr bwMode="auto">
          <a:xfrm>
            <a:off x="909638" y="1914525"/>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23"/>
            </p:custDataLst>
          </p:nvPr>
        </p:nvCxnSpPr>
        <p:spPr bwMode="auto">
          <a:xfrm>
            <a:off x="909638" y="2847975"/>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custDataLst>
              <p:tags r:id="rId24"/>
            </p:custDataLst>
          </p:nvPr>
        </p:nvCxnSpPr>
        <p:spPr bwMode="auto">
          <a:xfrm>
            <a:off x="909638" y="262890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custDataLst>
              <p:tags r:id="rId25"/>
            </p:custDataLst>
          </p:nvPr>
        </p:nvCxnSpPr>
        <p:spPr bwMode="auto">
          <a:xfrm>
            <a:off x="909638" y="3971925"/>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custDataLst>
              <p:tags r:id="rId26"/>
            </p:custDataLst>
          </p:nvPr>
        </p:nvCxnSpPr>
        <p:spPr bwMode="auto">
          <a:xfrm>
            <a:off x="909638" y="419100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custDataLst>
              <p:tags r:id="rId27"/>
            </p:custDataLst>
          </p:nvPr>
        </p:nvCxnSpPr>
        <p:spPr bwMode="auto">
          <a:xfrm>
            <a:off x="909638" y="441960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28"/>
            </p:custDataLst>
          </p:nvPr>
        </p:nvCxnSpPr>
        <p:spPr bwMode="auto">
          <a:xfrm>
            <a:off x="909638" y="240030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custDataLst>
              <p:tags r:id="rId29"/>
            </p:custDataLst>
          </p:nvPr>
        </p:nvCxnSpPr>
        <p:spPr bwMode="auto">
          <a:xfrm>
            <a:off x="909638" y="4867275"/>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p:cNvGraphicFramePr>
          <p:nvPr>
            <p:custDataLst>
              <p:tags r:id="rId30"/>
            </p:custDataLst>
            <p:extLst>
              <p:ext uri="{D42A27DB-BD31-4B8C-83A1-F6EECF244321}">
                <p14:modId xmlns:p14="http://schemas.microsoft.com/office/powerpoint/2010/main" val="1857765390"/>
              </p:ext>
            </p:extLst>
          </p:nvPr>
        </p:nvGraphicFramePr>
        <p:xfrm>
          <a:off x="838201" y="1371599"/>
          <a:ext cx="7648505" cy="3819560"/>
        </p:xfrm>
        <a:graphic>
          <a:graphicData uri="http://schemas.openxmlformats.org/presentationml/2006/ole">
            <mc:AlternateContent xmlns:mc="http://schemas.openxmlformats.org/markup-compatibility/2006">
              <mc:Choice xmlns:v="urn:schemas-microsoft-com:vml" Requires="v">
                <p:oleObj spid="_x0000_s118439" name="Chart" r:id="rId107" imgW="7648505" imgH="3819560" progId="MSGraph.Chart.8">
                  <p:embed followColorScheme="full"/>
                </p:oleObj>
              </mc:Choice>
              <mc:Fallback>
                <p:oleObj name="Chart" r:id="rId107" imgW="7648505" imgH="3819560" progId="MSGraph.Chart.8">
                  <p:embed followColorScheme="full"/>
                  <p:pic>
                    <p:nvPicPr>
                      <p:cNvPr id="0" name=""/>
                      <p:cNvPicPr/>
                      <p:nvPr/>
                    </p:nvPicPr>
                    <p:blipFill>
                      <a:blip r:embed="rId108"/>
                      <a:stretch>
                        <a:fillRect/>
                      </a:stretch>
                    </p:blipFill>
                    <p:spPr>
                      <a:xfrm>
                        <a:off x="838201" y="1371599"/>
                        <a:ext cx="7648505" cy="3819560"/>
                      </a:xfrm>
                      <a:prstGeom prst="rect">
                        <a:avLst/>
                      </a:prstGeom>
                    </p:spPr>
                  </p:pic>
                </p:oleObj>
              </mc:Fallback>
            </mc:AlternateContent>
          </a:graphicData>
        </a:graphic>
      </p:graphicFrame>
      <p:sp>
        <p:nvSpPr>
          <p:cNvPr id="127" name="Text Placeholder 275"/>
          <p:cNvSpPr>
            <a:spLocks noGrp="1"/>
          </p:cNvSpPr>
          <p:nvPr>
            <p:custDataLst>
              <p:tags r:id="rId31"/>
            </p:custDataLst>
          </p:nvPr>
        </p:nvSpPr>
        <p:spPr bwMode="gray">
          <a:xfrm>
            <a:off x="676275" y="30003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C30A315B-EB73-4479-8947-11C2016AE0A0}" type="datetime'''''''''''''''''''''''''''''''4''''''''''''''''''''''''.''5'">
              <a:rPr lang="en-US" sz="1000" b="1">
                <a:latin typeface="Arial"/>
                <a:sym typeface="Arial"/>
              </a:rPr>
              <a:pPr marL="0" indent="0" algn="r">
                <a:spcBef>
                  <a:spcPct val="0"/>
                </a:spcBef>
                <a:spcAft>
                  <a:spcPct val="0"/>
                </a:spcAft>
                <a:buNone/>
              </a:pPr>
              <a:t>4.5</a:t>
            </a:fld>
            <a:endParaRPr lang="en-US" sz="1000" b="1" dirty="0">
              <a:latin typeface="Arial"/>
              <a:sym typeface="Arial"/>
            </a:endParaRPr>
          </a:p>
        </p:txBody>
      </p:sp>
      <p:sp>
        <p:nvSpPr>
          <p:cNvPr id="151" name="Text Placeholder 54"/>
          <p:cNvSpPr>
            <a:spLocks noGrp="1"/>
          </p:cNvSpPr>
          <p:nvPr>
            <p:custDataLst>
              <p:tags r:id="rId32"/>
            </p:custDataLst>
          </p:nvPr>
        </p:nvSpPr>
        <p:spPr bwMode="gray">
          <a:xfrm>
            <a:off x="606425" y="13906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1BEF071C-00CE-4446-8532-6F6F43A93E0D}" type="datetime'''''''1''''''''''''2.''''0'''''''''''">
              <a:rPr lang="en-US" sz="1000" b="1">
                <a:latin typeface="Arial"/>
                <a:sym typeface="Arial"/>
              </a:rPr>
              <a:pPr marL="0" indent="0" algn="r">
                <a:spcBef>
                  <a:spcPct val="0"/>
                </a:spcBef>
                <a:spcAft>
                  <a:spcPct val="0"/>
                </a:spcAft>
                <a:buNone/>
              </a:pPr>
              <a:t>12.0</a:t>
            </a:fld>
            <a:endParaRPr lang="en-US" sz="1000" b="1" dirty="0">
              <a:latin typeface="Arial"/>
              <a:sym typeface="Arial"/>
            </a:endParaRPr>
          </a:p>
        </p:txBody>
      </p:sp>
      <p:sp>
        <p:nvSpPr>
          <p:cNvPr id="133" name="Text Placeholder 53"/>
          <p:cNvSpPr>
            <a:spLocks noGrp="1"/>
          </p:cNvSpPr>
          <p:nvPr>
            <p:custDataLst>
              <p:tags r:id="rId33"/>
            </p:custDataLst>
          </p:nvPr>
        </p:nvSpPr>
        <p:spPr bwMode="gray">
          <a:xfrm>
            <a:off x="606425" y="16097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C5D9ED7C-1480-4152-A4BF-FA043BFBC751}" type="datetime'''''''''''''''''1''''''''''1.''''5'''''''''''">
              <a:rPr lang="en-US" sz="1000" b="1">
                <a:latin typeface="Arial"/>
                <a:sym typeface="Arial"/>
              </a:rPr>
              <a:pPr marL="0" indent="0" algn="r">
                <a:spcBef>
                  <a:spcPct val="0"/>
                </a:spcBef>
                <a:spcAft>
                  <a:spcPct val="0"/>
                </a:spcAft>
                <a:buNone/>
              </a:pPr>
              <a:t>11.5</a:t>
            </a:fld>
            <a:endParaRPr lang="en-US" sz="1000" b="1" dirty="0">
              <a:latin typeface="Arial"/>
              <a:sym typeface="Arial"/>
            </a:endParaRPr>
          </a:p>
        </p:txBody>
      </p:sp>
      <p:sp>
        <p:nvSpPr>
          <p:cNvPr id="132" name="Text Placeholder 280"/>
          <p:cNvSpPr>
            <a:spLocks noGrp="1"/>
          </p:cNvSpPr>
          <p:nvPr>
            <p:custDataLst>
              <p:tags r:id="rId34"/>
            </p:custDataLst>
          </p:nvPr>
        </p:nvSpPr>
        <p:spPr bwMode="gray">
          <a:xfrm>
            <a:off x="606425" y="18383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6ED2995A-8A84-4927-BA0B-71335772B842}" type="datetime'''''''''''''1''''''''''''''''''1''.''''''''''0'''''''''''''''">
              <a:rPr lang="en-US" sz="1000" b="1">
                <a:latin typeface="Arial"/>
                <a:sym typeface="Arial"/>
              </a:rPr>
              <a:pPr marL="0" indent="0" algn="r">
                <a:spcBef>
                  <a:spcPct val="0"/>
                </a:spcBef>
                <a:spcAft>
                  <a:spcPct val="0"/>
                </a:spcAft>
                <a:buNone/>
              </a:pPr>
              <a:t>11.0</a:t>
            </a:fld>
            <a:endParaRPr lang="en-US" sz="1000" b="1" dirty="0">
              <a:latin typeface="Arial"/>
              <a:sym typeface="Arial"/>
            </a:endParaRPr>
          </a:p>
        </p:txBody>
      </p:sp>
      <p:sp>
        <p:nvSpPr>
          <p:cNvPr id="131" name="Text Placeholder 279"/>
          <p:cNvSpPr>
            <a:spLocks noGrp="1"/>
          </p:cNvSpPr>
          <p:nvPr>
            <p:custDataLst>
              <p:tags r:id="rId35"/>
            </p:custDataLst>
          </p:nvPr>
        </p:nvSpPr>
        <p:spPr bwMode="gray">
          <a:xfrm>
            <a:off x="606425" y="20574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89676B28-9FFE-4CD0-A44F-E05B675F2846}" type="datetime'''''''''''''''''1''''''''''''''''''0.''5'''">
              <a:rPr lang="en-US" sz="1000" b="1">
                <a:latin typeface="Arial"/>
                <a:sym typeface="Arial"/>
              </a:rPr>
              <a:pPr marL="0" indent="0" algn="r">
                <a:spcBef>
                  <a:spcPct val="0"/>
                </a:spcBef>
                <a:spcAft>
                  <a:spcPct val="0"/>
                </a:spcAft>
                <a:buNone/>
              </a:pPr>
              <a:t>10.5</a:t>
            </a:fld>
            <a:endParaRPr lang="en-US" sz="1000" b="1" dirty="0">
              <a:latin typeface="Arial"/>
              <a:sym typeface="Arial"/>
            </a:endParaRPr>
          </a:p>
        </p:txBody>
      </p:sp>
      <p:sp>
        <p:nvSpPr>
          <p:cNvPr id="130" name="Text Placeholder 278"/>
          <p:cNvSpPr>
            <a:spLocks noGrp="1"/>
          </p:cNvSpPr>
          <p:nvPr>
            <p:custDataLst>
              <p:tags r:id="rId36"/>
            </p:custDataLst>
          </p:nvPr>
        </p:nvSpPr>
        <p:spPr bwMode="gray">
          <a:xfrm>
            <a:off x="676275" y="23241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125442CC-AC96-473C-9771-C2C8DC34F6E2}" type="datetime'''''''''''''''6''''''''.''''''''''''''''0'''''''''''">
              <a:rPr lang="en-US" sz="1000" b="1">
                <a:latin typeface="Arial"/>
                <a:sym typeface="Arial"/>
              </a:rPr>
              <a:pPr marL="0" indent="0" algn="r">
                <a:spcBef>
                  <a:spcPct val="0"/>
                </a:spcBef>
                <a:spcAft>
                  <a:spcPct val="0"/>
                </a:spcAft>
                <a:buNone/>
              </a:pPr>
              <a:t>6.0</a:t>
            </a:fld>
            <a:endParaRPr lang="en-US" sz="1000" b="1" dirty="0">
              <a:latin typeface="Arial"/>
              <a:sym typeface="Arial"/>
            </a:endParaRPr>
          </a:p>
        </p:txBody>
      </p:sp>
      <p:sp>
        <p:nvSpPr>
          <p:cNvPr id="129" name="Text Placeholder 277"/>
          <p:cNvSpPr>
            <a:spLocks noGrp="1"/>
          </p:cNvSpPr>
          <p:nvPr>
            <p:custDataLst>
              <p:tags r:id="rId37"/>
            </p:custDataLst>
          </p:nvPr>
        </p:nvSpPr>
        <p:spPr bwMode="gray">
          <a:xfrm>
            <a:off x="676275" y="25527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83E36AA5-A397-4039-9EDB-79BED71EFE29}" type="datetime'''''''''5''''''''''.5'''''''''''">
              <a:rPr lang="en-US" sz="1000" b="1">
                <a:latin typeface="Arial"/>
                <a:sym typeface="Arial"/>
              </a:rPr>
              <a:pPr marL="0" indent="0" algn="r">
                <a:spcBef>
                  <a:spcPct val="0"/>
                </a:spcBef>
                <a:spcAft>
                  <a:spcPct val="0"/>
                </a:spcAft>
                <a:buNone/>
              </a:pPr>
              <a:t>5.5</a:t>
            </a:fld>
            <a:endParaRPr lang="en-US" sz="1000" b="1" dirty="0">
              <a:latin typeface="Arial"/>
              <a:sym typeface="Arial"/>
            </a:endParaRPr>
          </a:p>
        </p:txBody>
      </p:sp>
      <p:sp>
        <p:nvSpPr>
          <p:cNvPr id="128" name="Text Placeholder 276"/>
          <p:cNvSpPr>
            <a:spLocks noGrp="1"/>
          </p:cNvSpPr>
          <p:nvPr>
            <p:custDataLst>
              <p:tags r:id="rId38"/>
            </p:custDataLst>
          </p:nvPr>
        </p:nvSpPr>
        <p:spPr bwMode="gray">
          <a:xfrm>
            <a:off x="676275" y="27717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7917D51-20B7-4199-9C8F-F22A235D1E47}" type="datetime'''''''''''5''''''''''''''''''''''''''''.0'''''''">
              <a:rPr lang="en-US" sz="1000" b="1">
                <a:latin typeface="Arial"/>
                <a:sym typeface="Arial"/>
              </a:rPr>
              <a:pPr marL="0" indent="0" algn="r">
                <a:spcBef>
                  <a:spcPct val="0"/>
                </a:spcBef>
                <a:spcAft>
                  <a:spcPct val="0"/>
                </a:spcAft>
                <a:buNone/>
              </a:pPr>
              <a:t>5.0</a:t>
            </a:fld>
            <a:endParaRPr lang="en-US" sz="1000" b="1" dirty="0">
              <a:latin typeface="Arial"/>
              <a:sym typeface="Arial"/>
            </a:endParaRPr>
          </a:p>
        </p:txBody>
      </p:sp>
      <p:sp>
        <p:nvSpPr>
          <p:cNvPr id="966" name="Text Placeholder 580"/>
          <p:cNvSpPr>
            <a:spLocks noGrp="1"/>
          </p:cNvSpPr>
          <p:nvPr>
            <p:custDataLst>
              <p:tags r:id="rId39"/>
            </p:custDataLst>
          </p:nvPr>
        </p:nvSpPr>
        <p:spPr bwMode="gray">
          <a:xfrm>
            <a:off x="3549650"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EDDF0FD-0CCC-45CA-8F77-65EC8C8ACD94}" type="datetime'''''''''''''''''''''''''''''''''''''''''1''5'''''''''''''''''">
              <a:rPr lang="en-US" sz="1000" b="1">
                <a:latin typeface="Arial"/>
                <a:sym typeface="Arial"/>
              </a:rPr>
              <a:pPr marL="0" indent="0" algn="ctr">
                <a:spcBef>
                  <a:spcPct val="0"/>
                </a:spcBef>
                <a:spcAft>
                  <a:spcPct val="0"/>
                </a:spcAft>
                <a:buNone/>
              </a:pPr>
              <a:t>15</a:t>
            </a:fld>
            <a:endParaRPr lang="en-US" sz="1000" b="1" dirty="0">
              <a:latin typeface="Arial"/>
              <a:sym typeface="Arial"/>
            </a:endParaRPr>
          </a:p>
        </p:txBody>
      </p:sp>
      <p:sp>
        <p:nvSpPr>
          <p:cNvPr id="125" name="Text Placeholder 273"/>
          <p:cNvSpPr>
            <a:spLocks noGrp="1"/>
          </p:cNvSpPr>
          <p:nvPr>
            <p:custDataLst>
              <p:tags r:id="rId40"/>
            </p:custDataLst>
          </p:nvPr>
        </p:nvSpPr>
        <p:spPr bwMode="gray">
          <a:xfrm>
            <a:off x="676275" y="34480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FDB33C0F-51C6-483B-AC26-21E83AC9D5F0}" type="datetime'''''''3''''''''''''.''''''''''''''5'''''''''''''''''''''''">
              <a:rPr lang="en-US" sz="1000" b="1">
                <a:latin typeface="Arial"/>
                <a:sym typeface="Arial"/>
              </a:rPr>
              <a:pPr marL="0" indent="0" algn="r">
                <a:spcBef>
                  <a:spcPct val="0"/>
                </a:spcBef>
                <a:spcAft>
                  <a:spcPct val="0"/>
                </a:spcAft>
                <a:buNone/>
              </a:pPr>
              <a:t>3.5</a:t>
            </a:fld>
            <a:endParaRPr lang="en-US" sz="1000" b="1" dirty="0">
              <a:latin typeface="Arial"/>
              <a:sym typeface="Arial"/>
            </a:endParaRPr>
          </a:p>
        </p:txBody>
      </p:sp>
      <p:sp>
        <p:nvSpPr>
          <p:cNvPr id="124" name="Text Placeholder 272"/>
          <p:cNvSpPr>
            <a:spLocks noGrp="1"/>
          </p:cNvSpPr>
          <p:nvPr>
            <p:custDataLst>
              <p:tags r:id="rId41"/>
            </p:custDataLst>
          </p:nvPr>
        </p:nvSpPr>
        <p:spPr bwMode="gray">
          <a:xfrm>
            <a:off x="676275" y="36671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A9978C3B-C17C-42AD-8A35-E573A2F1FF0E}" type="datetime'''''''3''.''''0'''''''''''''''''''''''''''''''''''''''''">
              <a:rPr lang="en-US" sz="1000" b="1">
                <a:latin typeface="Arial"/>
                <a:sym typeface="Arial"/>
              </a:rPr>
              <a:pPr marL="0" indent="0" algn="r">
                <a:spcBef>
                  <a:spcPct val="0"/>
                </a:spcBef>
                <a:spcAft>
                  <a:spcPct val="0"/>
                </a:spcAft>
                <a:buNone/>
              </a:pPr>
              <a:t>3.0</a:t>
            </a:fld>
            <a:endParaRPr lang="en-US" sz="1000" b="1" dirty="0">
              <a:latin typeface="Arial"/>
              <a:sym typeface="Arial"/>
            </a:endParaRPr>
          </a:p>
        </p:txBody>
      </p:sp>
      <p:sp>
        <p:nvSpPr>
          <p:cNvPr id="123" name="Text Placeholder 271"/>
          <p:cNvSpPr>
            <a:spLocks noGrp="1"/>
          </p:cNvSpPr>
          <p:nvPr>
            <p:custDataLst>
              <p:tags r:id="rId42"/>
            </p:custDataLst>
          </p:nvPr>
        </p:nvSpPr>
        <p:spPr bwMode="gray">
          <a:xfrm>
            <a:off x="676275" y="38957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4783D519-1D88-4623-8BC5-9F46CB94B222}" type="datetime'''''''''''''''''''''''''''''2''''''''''.''5'">
              <a:rPr lang="en-US" sz="1000" b="1">
                <a:latin typeface="Arial"/>
                <a:sym typeface="Arial"/>
              </a:rPr>
              <a:pPr marL="0" indent="0" algn="r">
                <a:spcBef>
                  <a:spcPct val="0"/>
                </a:spcBef>
                <a:spcAft>
                  <a:spcPct val="0"/>
                </a:spcAft>
                <a:buNone/>
              </a:pPr>
              <a:t>2.5</a:t>
            </a:fld>
            <a:endParaRPr lang="en-US" sz="1000" b="1" dirty="0">
              <a:latin typeface="Arial"/>
              <a:sym typeface="Arial"/>
            </a:endParaRPr>
          </a:p>
        </p:txBody>
      </p:sp>
      <p:sp>
        <p:nvSpPr>
          <p:cNvPr id="122" name="Text Placeholder 270"/>
          <p:cNvSpPr>
            <a:spLocks noGrp="1"/>
          </p:cNvSpPr>
          <p:nvPr>
            <p:custDataLst>
              <p:tags r:id="rId43"/>
            </p:custDataLst>
          </p:nvPr>
        </p:nvSpPr>
        <p:spPr bwMode="gray">
          <a:xfrm>
            <a:off x="676275" y="41148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490EA2DE-4EA4-4302-9BF8-DEA8804E16A9}" type="datetime'2''''''''''''''.''''''0'''''''''">
              <a:rPr lang="en-US" sz="1000" b="1">
                <a:latin typeface="Arial"/>
                <a:sym typeface="Arial"/>
              </a:rPr>
              <a:pPr marL="0" indent="0" algn="r">
                <a:spcBef>
                  <a:spcPct val="0"/>
                </a:spcBef>
                <a:spcAft>
                  <a:spcPct val="0"/>
                </a:spcAft>
                <a:buNone/>
              </a:pPr>
              <a:t>2.0</a:t>
            </a:fld>
            <a:endParaRPr lang="en-US" sz="1000" b="1" dirty="0">
              <a:latin typeface="Arial"/>
              <a:sym typeface="Arial"/>
            </a:endParaRPr>
          </a:p>
        </p:txBody>
      </p:sp>
      <p:sp>
        <p:nvSpPr>
          <p:cNvPr id="121" name="Text Placeholder 269"/>
          <p:cNvSpPr>
            <a:spLocks noGrp="1"/>
          </p:cNvSpPr>
          <p:nvPr>
            <p:custDataLst>
              <p:tags r:id="rId44"/>
            </p:custDataLst>
          </p:nvPr>
        </p:nvSpPr>
        <p:spPr bwMode="gray">
          <a:xfrm>
            <a:off x="676275" y="43434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AABDE0EF-1E41-44D5-BF4D-37596CCC7E6A}" type="datetime'''''''''''''''''''''''''''''''''''''''1''''''.''''''5'''''''">
              <a:rPr lang="en-US" sz="1000" b="1">
                <a:latin typeface="Arial"/>
                <a:sym typeface="Arial"/>
              </a:rPr>
              <a:pPr marL="0" indent="0" algn="r">
                <a:spcBef>
                  <a:spcPct val="0"/>
                </a:spcBef>
                <a:spcAft>
                  <a:spcPct val="0"/>
                </a:spcAft>
                <a:buNone/>
              </a:pPr>
              <a:t>1.5</a:t>
            </a:fld>
            <a:endParaRPr lang="en-US" sz="1000" b="1" dirty="0">
              <a:latin typeface="Arial"/>
              <a:sym typeface="Arial"/>
            </a:endParaRPr>
          </a:p>
        </p:txBody>
      </p:sp>
      <p:sp>
        <p:nvSpPr>
          <p:cNvPr id="119" name="Text Placeholder 268"/>
          <p:cNvSpPr>
            <a:spLocks noGrp="1"/>
          </p:cNvSpPr>
          <p:nvPr>
            <p:custDataLst>
              <p:tags r:id="rId45"/>
            </p:custDataLst>
          </p:nvPr>
        </p:nvSpPr>
        <p:spPr bwMode="gray">
          <a:xfrm>
            <a:off x="676275" y="45624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C2E14070-1CAA-4670-9FC0-FB0FE78881E2}" type="datetime'''''''''''''''''''1''''''''''''''''''.''''0'''''">
              <a:rPr lang="en-US" sz="1000" b="1">
                <a:latin typeface="Arial"/>
                <a:sym typeface="Arial"/>
              </a:rPr>
              <a:pPr marL="0" indent="0" algn="r">
                <a:spcBef>
                  <a:spcPct val="0"/>
                </a:spcBef>
                <a:spcAft>
                  <a:spcPct val="0"/>
                </a:spcAft>
                <a:buNone/>
              </a:pPr>
              <a:t>1.0</a:t>
            </a:fld>
            <a:endParaRPr lang="en-US" sz="1000" b="1" dirty="0">
              <a:latin typeface="Arial"/>
              <a:sym typeface="Arial"/>
            </a:endParaRPr>
          </a:p>
        </p:txBody>
      </p:sp>
      <p:sp>
        <p:nvSpPr>
          <p:cNvPr id="961" name="Text Placeholder 575"/>
          <p:cNvSpPr>
            <a:spLocks noGrp="1"/>
          </p:cNvSpPr>
          <p:nvPr>
            <p:custDataLst>
              <p:tags r:id="rId46"/>
            </p:custDataLst>
          </p:nvPr>
        </p:nvSpPr>
        <p:spPr bwMode="gray">
          <a:xfrm>
            <a:off x="2663825"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0F4F6A5-8984-4738-B897-9B4446477E00}" type="datetime'''''''''''''''''''''''''''''1''''''''''0'''''''">
              <a:rPr lang="en-US" sz="1000" b="1">
                <a:latin typeface="Arial"/>
                <a:sym typeface="Arial"/>
              </a:rPr>
              <a:pPr marL="0" indent="0" algn="ctr">
                <a:spcBef>
                  <a:spcPct val="0"/>
                </a:spcBef>
                <a:spcAft>
                  <a:spcPct val="0"/>
                </a:spcAft>
                <a:buNone/>
              </a:pPr>
              <a:t>10</a:t>
            </a:fld>
            <a:endParaRPr lang="en-US" sz="1000" b="1" dirty="0">
              <a:latin typeface="Arial"/>
              <a:sym typeface="Arial"/>
            </a:endParaRPr>
          </a:p>
        </p:txBody>
      </p:sp>
      <p:sp>
        <p:nvSpPr>
          <p:cNvPr id="956" name="Text Placeholder 570"/>
          <p:cNvSpPr>
            <a:spLocks noGrp="1"/>
          </p:cNvSpPr>
          <p:nvPr>
            <p:custDataLst>
              <p:tags r:id="rId47"/>
            </p:custDataLst>
          </p:nvPr>
        </p:nvSpPr>
        <p:spPr bwMode="gray">
          <a:xfrm>
            <a:off x="1803400" y="5203825"/>
            <a:ext cx="698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1ABC3E4-E47F-4E1F-832E-621D16CAB62A}" type="datetime'''''''''''''''''5'''''''''''''''''''''''''''''''''''''''''''">
              <a:rPr lang="en-US" sz="1000" b="1">
                <a:latin typeface="Arial"/>
                <a:sym typeface="Arial"/>
              </a:rPr>
              <a:pPr marL="0" indent="0" algn="ctr">
                <a:spcBef>
                  <a:spcPct val="0"/>
                </a:spcBef>
                <a:spcAft>
                  <a:spcPct val="0"/>
                </a:spcAft>
                <a:buNone/>
              </a:pPr>
              <a:t>5</a:t>
            </a:fld>
            <a:endParaRPr lang="en-US" sz="1000" b="1" dirty="0">
              <a:latin typeface="Arial"/>
              <a:sym typeface="Arial"/>
            </a:endParaRPr>
          </a:p>
        </p:txBody>
      </p:sp>
      <p:sp>
        <p:nvSpPr>
          <p:cNvPr id="126" name="Text Placeholder 274"/>
          <p:cNvSpPr>
            <a:spLocks noGrp="1"/>
          </p:cNvSpPr>
          <p:nvPr>
            <p:custDataLst>
              <p:tags r:id="rId48"/>
            </p:custDataLst>
          </p:nvPr>
        </p:nvSpPr>
        <p:spPr bwMode="gray">
          <a:xfrm>
            <a:off x="676275" y="32194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81C5A6A0-62C7-445F-BC2C-C79B3B96D5D6}" type="datetime'''''''''4.''''''''''''''''0'''''''">
              <a:rPr lang="en-US" sz="1000" b="1">
                <a:latin typeface="Arial"/>
                <a:sym typeface="Arial"/>
              </a:rPr>
              <a:pPr marL="0" indent="0" algn="r">
                <a:spcBef>
                  <a:spcPct val="0"/>
                </a:spcBef>
                <a:spcAft>
                  <a:spcPct val="0"/>
                </a:spcAft>
                <a:buNone/>
              </a:pPr>
              <a:t>4.0</a:t>
            </a:fld>
            <a:endParaRPr lang="en-US" sz="1000" b="1" dirty="0">
              <a:latin typeface="Arial"/>
              <a:sym typeface="Arial"/>
            </a:endParaRPr>
          </a:p>
        </p:txBody>
      </p:sp>
      <p:sp>
        <p:nvSpPr>
          <p:cNvPr id="118" name="Text Placeholder 267"/>
          <p:cNvSpPr>
            <a:spLocks noGrp="1"/>
          </p:cNvSpPr>
          <p:nvPr>
            <p:custDataLst>
              <p:tags r:id="rId49"/>
            </p:custDataLst>
          </p:nvPr>
        </p:nvSpPr>
        <p:spPr bwMode="gray">
          <a:xfrm>
            <a:off x="676275" y="47910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789DC8EF-AAB9-42B8-B7F1-AD19E36A764E}" type="datetime'''''''''''0''''.''''''''''5'''''''''''''">
              <a:rPr lang="en-US" sz="1000" b="1">
                <a:latin typeface="Arial"/>
                <a:sym typeface="Arial"/>
              </a:rPr>
              <a:pPr marL="0" indent="0" algn="r">
                <a:spcBef>
                  <a:spcPct val="0"/>
                </a:spcBef>
                <a:spcAft>
                  <a:spcPct val="0"/>
                </a:spcAft>
                <a:buNone/>
              </a:pPr>
              <a:t>0.5</a:t>
            </a:fld>
            <a:endParaRPr lang="en-US" sz="1000" b="1" dirty="0">
              <a:latin typeface="Arial"/>
              <a:sym typeface="Arial"/>
            </a:endParaRPr>
          </a:p>
        </p:txBody>
      </p:sp>
      <p:sp>
        <p:nvSpPr>
          <p:cNvPr id="117" name="Text Placeholder 266"/>
          <p:cNvSpPr>
            <a:spLocks noGrp="1"/>
          </p:cNvSpPr>
          <p:nvPr>
            <p:custDataLst>
              <p:tags r:id="rId50"/>
            </p:custDataLst>
          </p:nvPr>
        </p:nvSpPr>
        <p:spPr bwMode="gray">
          <a:xfrm>
            <a:off x="676275" y="50101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12AD6374-561E-45DE-8DC6-461DABB3949A}" type="datetime'''''''''''''''''''''''''0''''''''''''''.''''''''''''''''''0'">
              <a:rPr lang="en-US" sz="1000" b="1">
                <a:latin typeface="Arial"/>
                <a:sym typeface="Arial"/>
              </a:rPr>
              <a:pPr marL="0" indent="0" algn="r">
                <a:spcBef>
                  <a:spcPct val="0"/>
                </a:spcBef>
                <a:spcAft>
                  <a:spcPct val="0"/>
                </a:spcAft>
                <a:buNone/>
              </a:pPr>
              <a:t>0.0</a:t>
            </a:fld>
            <a:endParaRPr lang="en-US" sz="1000" b="1" dirty="0">
              <a:latin typeface="Arial"/>
              <a:sym typeface="Arial"/>
            </a:endParaRPr>
          </a:p>
        </p:txBody>
      </p:sp>
      <p:sp>
        <p:nvSpPr>
          <p:cNvPr id="951" name="Text Placeholder 565"/>
          <p:cNvSpPr>
            <a:spLocks noGrp="1"/>
          </p:cNvSpPr>
          <p:nvPr>
            <p:custDataLst>
              <p:tags r:id="rId51"/>
            </p:custDataLst>
          </p:nvPr>
        </p:nvSpPr>
        <p:spPr bwMode="gray">
          <a:xfrm>
            <a:off x="917575" y="5203825"/>
            <a:ext cx="698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7BE6DE7-0199-4AF1-A0C4-4510B1D9E2C2}" type="datetime'''''''''''''''''0'''''''''''''''''''''">
              <a:rPr lang="en-US" sz="1000" b="1">
                <a:latin typeface="Arial"/>
                <a:sym typeface="Arial"/>
              </a:rPr>
              <a:pPr marL="0" indent="0" algn="ctr">
                <a:spcBef>
                  <a:spcPct val="0"/>
                </a:spcBef>
                <a:spcAft>
                  <a:spcPct val="0"/>
                </a:spcAft>
                <a:buNone/>
              </a:pPr>
              <a:t>0</a:t>
            </a:fld>
            <a:endParaRPr lang="en-US" sz="1000" b="1" dirty="0">
              <a:latin typeface="Arial"/>
              <a:sym typeface="Arial"/>
            </a:endParaRPr>
          </a:p>
        </p:txBody>
      </p:sp>
      <p:sp>
        <p:nvSpPr>
          <p:cNvPr id="1046" name="Text Placeholder 603"/>
          <p:cNvSpPr>
            <a:spLocks noGrp="1"/>
          </p:cNvSpPr>
          <p:nvPr>
            <p:custDataLst>
              <p:tags r:id="rId52"/>
            </p:custDataLst>
          </p:nvPr>
        </p:nvSpPr>
        <p:spPr bwMode="gray">
          <a:xfrm>
            <a:off x="8312150"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E7BD8E3-4D50-4978-AA14-85A1B510A951}" type="datetime'''''''''''''''9''''''''''0'''''''''''''''''''''''''''">
              <a:rPr lang="en-US" sz="1000" b="1">
                <a:latin typeface="Arial"/>
                <a:sym typeface="Arial"/>
              </a:rPr>
              <a:pPr marL="0" indent="0" algn="ctr">
                <a:spcBef>
                  <a:spcPct val="0"/>
                </a:spcBef>
                <a:spcAft>
                  <a:spcPct val="0"/>
                </a:spcAft>
                <a:buNone/>
              </a:pPr>
              <a:t>90</a:t>
            </a:fld>
            <a:endParaRPr lang="en-US" sz="1000" b="1" dirty="0">
              <a:latin typeface="Arial"/>
              <a:sym typeface="Arial"/>
            </a:endParaRPr>
          </a:p>
        </p:txBody>
      </p:sp>
      <p:sp>
        <p:nvSpPr>
          <p:cNvPr id="986" name="Text Placeholder 600"/>
          <p:cNvSpPr>
            <a:spLocks noGrp="1"/>
          </p:cNvSpPr>
          <p:nvPr>
            <p:custDataLst>
              <p:tags r:id="rId53"/>
            </p:custDataLst>
          </p:nvPr>
        </p:nvSpPr>
        <p:spPr bwMode="gray">
          <a:xfrm>
            <a:off x="7102475"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9741CF6-BF14-4F97-856F-5CED4287EE8A}" type="datetime'''''''''''3''5'''''''''''">
              <a:rPr lang="en-US" sz="1000" b="1">
                <a:latin typeface="Arial"/>
                <a:sym typeface="Arial"/>
              </a:rPr>
              <a:pPr marL="0" indent="0" algn="ctr">
                <a:spcBef>
                  <a:spcPct val="0"/>
                </a:spcBef>
                <a:spcAft>
                  <a:spcPct val="0"/>
                </a:spcAft>
                <a:buNone/>
              </a:pPr>
              <a:t>35</a:t>
            </a:fld>
            <a:endParaRPr lang="en-US" sz="1000" b="1" dirty="0">
              <a:latin typeface="Arial"/>
              <a:sym typeface="Arial"/>
            </a:endParaRPr>
          </a:p>
        </p:txBody>
      </p:sp>
      <p:sp>
        <p:nvSpPr>
          <p:cNvPr id="981" name="Text Placeholder 595"/>
          <p:cNvSpPr>
            <a:spLocks noGrp="1"/>
          </p:cNvSpPr>
          <p:nvPr>
            <p:custDataLst>
              <p:tags r:id="rId54"/>
            </p:custDataLst>
          </p:nvPr>
        </p:nvSpPr>
        <p:spPr bwMode="gray">
          <a:xfrm>
            <a:off x="6216650"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4F440C8-2EFB-4FFE-94BD-BA9F08FFA7F8}" type="datetime'''''''''''''3''''''''''''''''''''''0'''''''''''''''''''''">
              <a:rPr lang="en-US" sz="1000" b="1">
                <a:latin typeface="Arial"/>
                <a:sym typeface="Arial"/>
              </a:rPr>
              <a:pPr marL="0" indent="0" algn="ctr">
                <a:spcBef>
                  <a:spcPct val="0"/>
                </a:spcBef>
                <a:spcAft>
                  <a:spcPct val="0"/>
                </a:spcAft>
                <a:buNone/>
              </a:pPr>
              <a:t>30</a:t>
            </a:fld>
            <a:endParaRPr lang="en-US" sz="1000" b="1" dirty="0">
              <a:latin typeface="Arial"/>
              <a:sym typeface="Arial"/>
            </a:endParaRPr>
          </a:p>
        </p:txBody>
      </p:sp>
      <p:sp>
        <p:nvSpPr>
          <p:cNvPr id="976" name="Text Placeholder 590"/>
          <p:cNvSpPr>
            <a:spLocks noGrp="1"/>
          </p:cNvSpPr>
          <p:nvPr>
            <p:custDataLst>
              <p:tags r:id="rId55"/>
            </p:custDataLst>
          </p:nvPr>
        </p:nvSpPr>
        <p:spPr bwMode="gray">
          <a:xfrm>
            <a:off x="5330825"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CC61696-3430-489C-B105-29C40464CFF6}" type="datetime'''''2''''''''''''''''''''''''''''''''''''''''''''''''''''5'">
              <a:rPr lang="en-US" sz="1000" b="1">
                <a:latin typeface="Arial"/>
                <a:sym typeface="Arial"/>
              </a:rPr>
              <a:pPr marL="0" indent="0" algn="ctr">
                <a:spcBef>
                  <a:spcPct val="0"/>
                </a:spcBef>
                <a:spcAft>
                  <a:spcPct val="0"/>
                </a:spcAft>
                <a:buNone/>
              </a:pPr>
              <a:t>25</a:t>
            </a:fld>
            <a:endParaRPr lang="en-US" sz="1000" b="1" dirty="0">
              <a:latin typeface="Arial"/>
              <a:sym typeface="Arial"/>
            </a:endParaRPr>
          </a:p>
        </p:txBody>
      </p:sp>
      <p:sp>
        <p:nvSpPr>
          <p:cNvPr id="971" name="Text Placeholder 585"/>
          <p:cNvSpPr>
            <a:spLocks noGrp="1"/>
          </p:cNvSpPr>
          <p:nvPr>
            <p:custDataLst>
              <p:tags r:id="rId56"/>
            </p:custDataLst>
          </p:nvPr>
        </p:nvSpPr>
        <p:spPr bwMode="gray">
          <a:xfrm>
            <a:off x="4435475"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DBB702A-1280-4E94-9A52-3C382F4FCA05}" type="datetime'''''''''''2''''''''''''''''''0'''''">
              <a:rPr lang="en-US" sz="1000" b="1">
                <a:latin typeface="Arial"/>
                <a:sym typeface="Arial"/>
              </a:rPr>
              <a:pPr marL="0" indent="0" algn="ctr">
                <a:spcBef>
                  <a:spcPct val="0"/>
                </a:spcBef>
                <a:spcAft>
                  <a:spcPct val="0"/>
                </a:spcAft>
                <a:buNone/>
              </a:pPr>
              <a:t>20</a:t>
            </a:fld>
            <a:endParaRPr lang="en-US" sz="1000" b="1" dirty="0">
              <a:latin typeface="Arial"/>
              <a:sym typeface="Arial"/>
            </a:endParaRPr>
          </a:p>
        </p:txBody>
      </p:sp>
      <p:cxnSp>
        <p:nvCxnSpPr>
          <p:cNvPr id="925" name="Straight Connector 924"/>
          <p:cNvCxnSpPr/>
          <p:nvPr>
            <p:custDataLst>
              <p:tags r:id="rId57"/>
            </p:custDataLst>
          </p:nvPr>
        </p:nvCxnSpPr>
        <p:spPr bwMode="auto">
          <a:xfrm>
            <a:off x="3619500" y="1466850"/>
            <a:ext cx="0" cy="361950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58"/>
            </p:custDataLst>
          </p:nvPr>
        </p:nvCxnSpPr>
        <p:spPr bwMode="auto">
          <a:xfrm>
            <a:off x="952500" y="4191000"/>
            <a:ext cx="7429500"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24" name="Freeform 23"/>
          <p:cNvSpPr/>
          <p:nvPr>
            <p:custDataLst>
              <p:tags r:id="rId59"/>
            </p:custDataLst>
          </p:nvPr>
        </p:nvSpPr>
        <p:spPr bwMode="auto">
          <a:xfrm>
            <a:off x="881063" y="2252663"/>
            <a:ext cx="146051" cy="96838"/>
          </a:xfrm>
          <a:custGeom>
            <a:avLst/>
            <a:gdLst/>
            <a:ahLst/>
            <a:cxnLst/>
            <a:rect l="0" t="0" r="0" b="0"/>
            <a:pathLst>
              <a:path w="146051" h="96838">
                <a:moveTo>
                  <a:pt x="0" y="39687"/>
                </a:moveTo>
                <a:lnTo>
                  <a:pt x="146050" y="0"/>
                </a:lnTo>
                <a:lnTo>
                  <a:pt x="146050" y="57150"/>
                </a:lnTo>
                <a:lnTo>
                  <a:pt x="0" y="968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1" name="Freeform 20"/>
          <p:cNvSpPr/>
          <p:nvPr>
            <p:custDataLst>
              <p:tags r:id="rId60"/>
            </p:custDataLst>
          </p:nvPr>
        </p:nvSpPr>
        <p:spPr bwMode="auto">
          <a:xfrm>
            <a:off x="881063" y="2252663"/>
            <a:ext cx="146051" cy="39688"/>
          </a:xfrm>
          <a:custGeom>
            <a:avLst/>
            <a:gdLst/>
            <a:ahLst/>
            <a:cxnLst/>
            <a:rect l="0" t="0" r="0" b="0"/>
            <a:pathLst>
              <a:path w="146051" h="39688">
                <a:moveTo>
                  <a:pt x="0" y="39687"/>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custDataLst>
              <p:tags r:id="rId61"/>
            </p:custDataLst>
          </p:nvPr>
        </p:nvSpPr>
        <p:spPr bwMode="auto">
          <a:xfrm>
            <a:off x="881063" y="2309813"/>
            <a:ext cx="146051" cy="39688"/>
          </a:xfrm>
          <a:custGeom>
            <a:avLst/>
            <a:gdLst/>
            <a:ahLst/>
            <a:cxnLst/>
            <a:rect l="0" t="0" r="0" b="0"/>
            <a:pathLst>
              <a:path w="146051" h="39688">
                <a:moveTo>
                  <a:pt x="0" y="39687"/>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20" name="Freeform 19"/>
          <p:cNvSpPr/>
          <p:nvPr>
            <p:custDataLst>
              <p:tags r:id="rId62"/>
            </p:custDataLst>
          </p:nvPr>
        </p:nvSpPr>
        <p:spPr bwMode="auto">
          <a:xfrm>
            <a:off x="7669213" y="5019675"/>
            <a:ext cx="96838" cy="146051"/>
          </a:xfrm>
          <a:custGeom>
            <a:avLst/>
            <a:gdLst/>
            <a:ahLst/>
            <a:cxnLst/>
            <a:rect l="0" t="0" r="0" b="0"/>
            <a:pathLst>
              <a:path w="96838" h="146051">
                <a:moveTo>
                  <a:pt x="96837" y="0"/>
                </a:moveTo>
                <a:lnTo>
                  <a:pt x="57150" y="146050"/>
                </a:lnTo>
                <a:lnTo>
                  <a:pt x="0" y="146050"/>
                </a:lnTo>
                <a:lnTo>
                  <a:pt x="39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9" name="Freeform 18"/>
          <p:cNvSpPr/>
          <p:nvPr>
            <p:custDataLst>
              <p:tags r:id="rId63"/>
            </p:custDataLst>
          </p:nvPr>
        </p:nvSpPr>
        <p:spPr bwMode="auto">
          <a:xfrm>
            <a:off x="7726363" y="5019675"/>
            <a:ext cx="39688" cy="146051"/>
          </a:xfrm>
          <a:custGeom>
            <a:avLst/>
            <a:gdLst/>
            <a:ahLst/>
            <a:cxnLst/>
            <a:rect l="0" t="0" r="0" b="0"/>
            <a:pathLst>
              <a:path w="39688" h="146051">
                <a:moveTo>
                  <a:pt x="39687"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custDataLst>
              <p:tags r:id="rId64"/>
            </p:custDataLst>
          </p:nvPr>
        </p:nvSpPr>
        <p:spPr bwMode="auto">
          <a:xfrm>
            <a:off x="7669213" y="5019675"/>
            <a:ext cx="39688" cy="146051"/>
          </a:xfrm>
          <a:custGeom>
            <a:avLst/>
            <a:gdLst/>
            <a:ahLst/>
            <a:cxnLst/>
            <a:rect l="0" t="0" r="0" b="0"/>
            <a:pathLst>
              <a:path w="39688" h="146051">
                <a:moveTo>
                  <a:pt x="39687"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custDataLst>
              <p:tags r:id="rId65"/>
            </p:custDataLst>
          </p:nvPr>
        </p:nvCxnSpPr>
        <p:spPr bwMode="auto">
          <a:xfrm flipH="1" flipV="1">
            <a:off x="6164263" y="4513263"/>
            <a:ext cx="1588" cy="1460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99" name="Straight Connector 1598"/>
          <p:cNvCxnSpPr/>
          <p:nvPr>
            <p:custDataLst>
              <p:tags r:id="rId66"/>
            </p:custDataLst>
          </p:nvPr>
        </p:nvCxnSpPr>
        <p:spPr bwMode="auto">
          <a:xfrm>
            <a:off x="2827338" y="3903663"/>
            <a:ext cx="144463" cy="2397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custDataLst>
              <p:tags r:id="rId67"/>
            </p:custDataLst>
          </p:nvPr>
        </p:nvCxnSpPr>
        <p:spPr bwMode="auto">
          <a:xfrm>
            <a:off x="2390775" y="3471863"/>
            <a:ext cx="0" cy="1682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custDataLst>
              <p:tags r:id="rId68"/>
            </p:custDataLst>
          </p:nvPr>
        </p:nvCxnSpPr>
        <p:spPr bwMode="auto">
          <a:xfrm flipV="1">
            <a:off x="2778125" y="4379913"/>
            <a:ext cx="1588" cy="1238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69"/>
            </p:custDataLst>
          </p:nvPr>
        </p:nvCxnSpPr>
        <p:spPr bwMode="auto">
          <a:xfrm flipH="1">
            <a:off x="1100139" y="3741739"/>
            <a:ext cx="106363" cy="2190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7" name="Text Placeholder 89"/>
          <p:cNvSpPr>
            <a:spLocks noGrp="1"/>
          </p:cNvSpPr>
          <p:nvPr>
            <p:custDataLst>
              <p:tags r:id="rId70"/>
            </p:custDataLst>
          </p:nvPr>
        </p:nvSpPr>
        <p:spPr bwMode="gray">
          <a:xfrm>
            <a:off x="5138738" y="4468813"/>
            <a:ext cx="7810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3E3C076-581C-4451-AE6D-6517EE8FC821}" type="datetime'O''''rt''''''h''''o''''''''''''''''p''ed''''i''''c''''s'''''">
              <a:rPr lang="en-US" sz="1000" b="1"/>
              <a:pPr/>
              <a:t>Orthopedics</a:t>
            </a:fld>
            <a:endParaRPr lang="en-US" sz="1000" b="1" dirty="0">
              <a:sym typeface="+mn-lt"/>
            </a:endParaRPr>
          </a:p>
        </p:txBody>
      </p:sp>
      <p:sp>
        <p:nvSpPr>
          <p:cNvPr id="266" name="Text Placeholder 88"/>
          <p:cNvSpPr>
            <a:spLocks noGrp="1"/>
          </p:cNvSpPr>
          <p:nvPr>
            <p:custDataLst>
              <p:tags r:id="rId71"/>
            </p:custDataLst>
          </p:nvPr>
        </p:nvSpPr>
        <p:spPr bwMode="gray">
          <a:xfrm>
            <a:off x="4240213" y="4441825"/>
            <a:ext cx="54292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056745D-6C50-4E2C-8126-EB6763925C37}" type="datetime'''''''O''''''''''''''''''''''''''''''''B''''''-''G''Y''N'''">
              <a:rPr lang="en-US" sz="1000" b="1"/>
              <a:pPr/>
              <a:t>OB-GYN</a:t>
            </a:fld>
            <a:endParaRPr lang="en-US" sz="1000" b="1" dirty="0">
              <a:sym typeface="+mn-lt"/>
            </a:endParaRPr>
          </a:p>
        </p:txBody>
      </p:sp>
      <p:sp>
        <p:nvSpPr>
          <p:cNvPr id="265" name="Text Placeholder 87"/>
          <p:cNvSpPr>
            <a:spLocks noGrp="1"/>
          </p:cNvSpPr>
          <p:nvPr>
            <p:custDataLst>
              <p:tags r:id="rId72"/>
            </p:custDataLst>
          </p:nvPr>
        </p:nvSpPr>
        <p:spPr bwMode="gray">
          <a:xfrm>
            <a:off x="5681663" y="4216400"/>
            <a:ext cx="6619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621A211-8D71-478F-A06B-8FF0060FA0EA}" type="datetime'''''N''''''''''''e''''''''''''''''u''''rol''og''''''''''''y'">
              <a:rPr lang="en-US" sz="1000" b="1"/>
              <a:pPr/>
              <a:t>Neurology</a:t>
            </a:fld>
            <a:endParaRPr lang="en-US" sz="1000" b="1" dirty="0">
              <a:sym typeface="+mn-lt"/>
            </a:endParaRPr>
          </a:p>
        </p:txBody>
      </p:sp>
      <p:sp>
        <p:nvSpPr>
          <p:cNvPr id="264" name="Text Placeholder 86"/>
          <p:cNvSpPr>
            <a:spLocks noGrp="1"/>
          </p:cNvSpPr>
          <p:nvPr>
            <p:custDataLst>
              <p:tags r:id="rId73"/>
            </p:custDataLst>
          </p:nvPr>
        </p:nvSpPr>
        <p:spPr bwMode="gray">
          <a:xfrm>
            <a:off x="4364038" y="4027488"/>
            <a:ext cx="123190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278496F-C684-413F-B54E-5CA2DF3504EF}" type="datetime'O''''''t''he''r Me''n''''''''''tal'' ''''H''e''''''al''''''th'">
              <a:rPr lang="en-US" sz="1000" b="1"/>
              <a:pPr/>
              <a:t>Other Mental Health</a:t>
            </a:fld>
            <a:endParaRPr lang="en-US" sz="1000" b="1" dirty="0">
              <a:sym typeface="+mn-lt"/>
            </a:endParaRPr>
          </a:p>
        </p:txBody>
      </p:sp>
      <p:sp>
        <p:nvSpPr>
          <p:cNvPr id="1706" name="Text Placeholder 663"/>
          <p:cNvSpPr>
            <a:spLocks noGrp="1"/>
          </p:cNvSpPr>
          <p:nvPr>
            <p:custDataLst>
              <p:tags r:id="rId74"/>
            </p:custDataLst>
          </p:nvPr>
        </p:nvSpPr>
        <p:spPr bwMode="gray">
          <a:xfrm>
            <a:off x="4414838" y="2286000"/>
            <a:ext cx="4635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A3B433D9-1160-4B0D-AF54-F108879BB30B}" type="datetime'''''''''''''''''C''''''''''a''''''''''''n''c''er'''''''''''">
              <a:rPr lang="en-US" sz="1000" b="1">
                <a:latin typeface="Arial"/>
                <a:sym typeface="Arial"/>
              </a:rPr>
              <a:pPr marL="0" indent="0">
                <a:spcBef>
                  <a:spcPct val="0"/>
                </a:spcBef>
                <a:spcAft>
                  <a:spcPct val="0"/>
                </a:spcAft>
                <a:buNone/>
              </a:pPr>
              <a:t>Cancer</a:t>
            </a:fld>
            <a:endParaRPr lang="en-US" sz="1000" b="1" dirty="0">
              <a:latin typeface="Arial"/>
              <a:sym typeface="Arial"/>
            </a:endParaRPr>
          </a:p>
        </p:txBody>
      </p:sp>
      <p:sp>
        <p:nvSpPr>
          <p:cNvPr id="7" name="Text Placeholder 6"/>
          <p:cNvSpPr>
            <a:spLocks noGrp="1"/>
          </p:cNvSpPr>
          <p:nvPr>
            <p:custDataLst>
              <p:tags r:id="rId75"/>
            </p:custDataLst>
          </p:nvPr>
        </p:nvSpPr>
        <p:spPr bwMode="auto">
          <a:xfrm flipV="1">
            <a:off x="352425" y="2974975"/>
            <a:ext cx="152400" cy="603250"/>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94D21FE-6B53-4F60-81DF-13A36C12E35C}" type="datetime'''''''''Pr''''''''''''''''e''d''''''''''i''''c''''tiv''e'''''">
              <a:rPr lang="en-US" sz="1000" b="1"/>
              <a:pPr/>
              <a:t>Predictive</a:t>
            </a:fld>
            <a:endParaRPr lang="en-US" sz="1000" b="1" dirty="0">
              <a:sym typeface="+mn-lt"/>
            </a:endParaRPr>
          </a:p>
        </p:txBody>
      </p:sp>
      <p:sp>
        <p:nvSpPr>
          <p:cNvPr id="262" name="Text Placeholder 84"/>
          <p:cNvSpPr>
            <a:spLocks noGrp="1"/>
          </p:cNvSpPr>
          <p:nvPr>
            <p:custDataLst>
              <p:tags r:id="rId76"/>
            </p:custDataLst>
          </p:nvPr>
        </p:nvSpPr>
        <p:spPr bwMode="gray">
          <a:xfrm>
            <a:off x="1819275" y="3319463"/>
            <a:ext cx="11445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633C298-C0EB-4A32-A124-1E441ACC2237}" type="datetime'I''''''''''n''fe''c''''''''ti''o''u''s'' ''Di''''s''ea''se'">
              <a:rPr lang="en-US" sz="1000" b="1"/>
              <a:pPr/>
              <a:t>Infectious Disease</a:t>
            </a:fld>
            <a:endParaRPr lang="en-US" sz="1000" b="1" dirty="0">
              <a:sym typeface="+mn-lt"/>
            </a:endParaRPr>
          </a:p>
        </p:txBody>
      </p:sp>
      <p:sp>
        <p:nvSpPr>
          <p:cNvPr id="261" name="Text Placeholder 83"/>
          <p:cNvSpPr>
            <a:spLocks noGrp="1"/>
          </p:cNvSpPr>
          <p:nvPr>
            <p:custDataLst>
              <p:tags r:id="rId77"/>
            </p:custDataLst>
          </p:nvPr>
        </p:nvSpPr>
        <p:spPr bwMode="gray">
          <a:xfrm>
            <a:off x="5745163" y="4659313"/>
            <a:ext cx="8445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F5A327A-5DB7-421E-B57C-9460B4F0DC1E}" type="datetime'''H''''y''pe''''''r''''''''''t''''''en''s''''i''''o''''n'">
              <a:rPr lang="en-US" sz="1000" b="1"/>
              <a:pPr/>
              <a:t>Hypertension</a:t>
            </a:fld>
            <a:endParaRPr lang="en-US" sz="1000" b="1" dirty="0">
              <a:sym typeface="+mn-lt"/>
            </a:endParaRPr>
          </a:p>
        </p:txBody>
      </p:sp>
      <p:sp>
        <p:nvSpPr>
          <p:cNvPr id="251" name="Text Placeholder 73"/>
          <p:cNvSpPr>
            <a:spLocks noGrp="1"/>
          </p:cNvSpPr>
          <p:nvPr>
            <p:custDataLst>
              <p:tags r:id="rId78"/>
            </p:custDataLst>
          </p:nvPr>
        </p:nvSpPr>
        <p:spPr bwMode="gray">
          <a:xfrm>
            <a:off x="950913" y="3589338"/>
            <a:ext cx="58420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EEBD988-35B0-42B9-AC4B-32A78270657E}" type="datetime'HI''V''''''''''''''''''''''/''A''''ID''''''''''''''''''''S'''">
              <a:rPr lang="en-US" sz="1000" b="1"/>
              <a:pPr/>
              <a:t>HIV/AIDS</a:t>
            </a:fld>
            <a:endParaRPr lang="en-US" sz="1000" b="1" dirty="0">
              <a:sym typeface="+mn-lt"/>
            </a:endParaRPr>
          </a:p>
        </p:txBody>
      </p:sp>
      <p:sp>
        <p:nvSpPr>
          <p:cNvPr id="260" name="Text Placeholder 82"/>
          <p:cNvSpPr>
            <a:spLocks noGrp="1"/>
          </p:cNvSpPr>
          <p:nvPr>
            <p:custDataLst>
              <p:tags r:id="rId79"/>
            </p:custDataLst>
          </p:nvPr>
        </p:nvSpPr>
        <p:spPr bwMode="gray">
          <a:xfrm>
            <a:off x="2632075" y="4778375"/>
            <a:ext cx="9413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26F6A59-AFEF-401C-9347-771A0824F341}" type="datetime'Hy''''''p''''e''r''''li''pid''e''''''''m''ia'">
              <a:rPr lang="en-US" sz="1000" b="1"/>
              <a:pPr/>
              <a:t>Hyperlipidemia</a:t>
            </a:fld>
            <a:endParaRPr lang="en-US" sz="1000" b="1" dirty="0">
              <a:sym typeface="+mn-lt"/>
            </a:endParaRPr>
          </a:p>
        </p:txBody>
      </p:sp>
      <p:sp>
        <p:nvSpPr>
          <p:cNvPr id="1685" name="Text Placeholder 661"/>
          <p:cNvSpPr>
            <a:spLocks noGrp="1"/>
          </p:cNvSpPr>
          <p:nvPr>
            <p:custDataLst>
              <p:tags r:id="rId80"/>
            </p:custDataLst>
          </p:nvPr>
        </p:nvSpPr>
        <p:spPr bwMode="gray">
          <a:xfrm>
            <a:off x="1785938" y="1649413"/>
            <a:ext cx="57150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62DE8F7-296A-42B6-9AA2-2573909A41EF}" type="datetime'''''''''''''''''M''''''S''''&amp;''A''''''''''''L''''S'''''''''">
              <a:rPr lang="en-US" sz="1000" b="1"/>
              <a:pPr/>
              <a:t>MS&amp;ALS</a:t>
            </a:fld>
            <a:endParaRPr lang="en-US" sz="1000" b="1" dirty="0">
              <a:latin typeface="Arial"/>
              <a:sym typeface="Arial"/>
            </a:endParaRPr>
          </a:p>
        </p:txBody>
      </p:sp>
      <p:sp>
        <p:nvSpPr>
          <p:cNvPr id="259" name="Text Placeholder 81"/>
          <p:cNvSpPr>
            <a:spLocks noGrp="1"/>
          </p:cNvSpPr>
          <p:nvPr>
            <p:custDataLst>
              <p:tags r:id="rId81"/>
            </p:custDataLst>
          </p:nvPr>
        </p:nvSpPr>
        <p:spPr bwMode="gray">
          <a:xfrm>
            <a:off x="2414588" y="4503738"/>
            <a:ext cx="7254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8DAFCCA-3D8C-4774-9844-9D0CFEC064C3}" type="datetime'''H''''ep''''''a''''t''olo''''''''''''''''''g''y'''''''''''">
              <a:rPr lang="en-US" sz="1000" b="1"/>
              <a:pPr/>
              <a:t>Hepatology</a:t>
            </a:fld>
            <a:endParaRPr lang="en-US" sz="1000" b="1" dirty="0">
              <a:sym typeface="+mn-lt"/>
            </a:endParaRPr>
          </a:p>
        </p:txBody>
      </p:sp>
      <p:sp>
        <p:nvSpPr>
          <p:cNvPr id="258" name="Text Placeholder 80"/>
          <p:cNvSpPr>
            <a:spLocks noGrp="1"/>
          </p:cNvSpPr>
          <p:nvPr>
            <p:custDataLst>
              <p:tags r:id="rId82"/>
            </p:custDataLst>
          </p:nvPr>
        </p:nvSpPr>
        <p:spPr bwMode="gray">
          <a:xfrm>
            <a:off x="2814638" y="4341813"/>
            <a:ext cx="7604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8B4E3F0-D05D-49BA-A427-6AEF2040728B}" type="datetime'''''''''''H''e''''''''ma''''''to''''''lo''''g''''y'''">
              <a:rPr lang="en-US" sz="1000" b="1"/>
              <a:pPr/>
              <a:t>Hematology</a:t>
            </a:fld>
            <a:endParaRPr lang="en-US" sz="1000" b="1" dirty="0">
              <a:sym typeface="+mn-lt"/>
            </a:endParaRPr>
          </a:p>
        </p:txBody>
      </p:sp>
      <p:sp>
        <p:nvSpPr>
          <p:cNvPr id="926" name="Text Placeholder 564"/>
          <p:cNvSpPr>
            <a:spLocks noGrp="1"/>
          </p:cNvSpPr>
          <p:nvPr>
            <p:custDataLst>
              <p:tags r:id="rId83"/>
            </p:custDataLst>
          </p:nvPr>
        </p:nvSpPr>
        <p:spPr bwMode="gray">
          <a:xfrm>
            <a:off x="7742238" y="4343400"/>
            <a:ext cx="3873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178C8D5-9109-44A3-8367-854EB597FA8C}" type="datetime'''A''''c''''''''''''''''''''''''''''u''t''''''e'''''''''''''">
              <a:rPr lang="en-US" sz="1000" b="1">
                <a:latin typeface="Arial"/>
                <a:sym typeface="Arial"/>
              </a:rPr>
              <a:pPr marL="0" indent="0">
                <a:spcBef>
                  <a:spcPct val="0"/>
                </a:spcBef>
                <a:spcAft>
                  <a:spcPct val="0"/>
                </a:spcAft>
                <a:buNone/>
              </a:pPr>
              <a:t>Acute</a:t>
            </a:fld>
            <a:endParaRPr lang="en-US" sz="1000" b="1" dirty="0">
              <a:latin typeface="Arial"/>
              <a:sym typeface="Arial"/>
            </a:endParaRPr>
          </a:p>
        </p:txBody>
      </p:sp>
      <p:sp>
        <p:nvSpPr>
          <p:cNvPr id="257" name="Text Placeholder 79"/>
          <p:cNvSpPr>
            <a:spLocks noGrp="1"/>
          </p:cNvSpPr>
          <p:nvPr>
            <p:custDataLst>
              <p:tags r:id="rId84"/>
            </p:custDataLst>
          </p:nvPr>
        </p:nvSpPr>
        <p:spPr bwMode="gray">
          <a:xfrm>
            <a:off x="6719888" y="4476750"/>
            <a:ext cx="96520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0A45049-D6E2-44C2-9987-25766D310717}" type="datetime'''''O''p''''''''''ht''ha''l''mo''l''''''''''''o''''''g''y'''">
              <a:rPr lang="en-US" sz="1000" b="1"/>
              <a:pPr/>
              <a:t>Ophthalmology</a:t>
            </a:fld>
            <a:endParaRPr lang="en-US" sz="1000" b="1" dirty="0">
              <a:sym typeface="+mn-lt"/>
            </a:endParaRPr>
          </a:p>
        </p:txBody>
      </p:sp>
      <p:sp>
        <p:nvSpPr>
          <p:cNvPr id="6" name="Text Placeholder 5"/>
          <p:cNvSpPr>
            <a:spLocks noGrp="1"/>
          </p:cNvSpPr>
          <p:nvPr>
            <p:custDataLst>
              <p:tags r:id="rId85"/>
            </p:custDataLst>
          </p:nvPr>
        </p:nvSpPr>
        <p:spPr bwMode="auto">
          <a:xfrm>
            <a:off x="3295650" y="5457825"/>
            <a:ext cx="27432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6F5C7D2-5307-40A4-831E-449AE8D3FB17}" type="datetime'Prevalenc''e (pe''rcen''tag''e'' of'' high-cost pat''ie''nts)'">
              <a:rPr lang="en-US" sz="1000" b="1"/>
              <a:pPr/>
              <a:t>Prevalence (percentage of high-cost patients)</a:t>
            </a:fld>
            <a:endParaRPr lang="en-US" sz="1000" b="1" dirty="0">
              <a:sym typeface="+mn-lt"/>
            </a:endParaRPr>
          </a:p>
        </p:txBody>
      </p:sp>
      <p:sp>
        <p:nvSpPr>
          <p:cNvPr id="273" name="Text Placeholder 95"/>
          <p:cNvSpPr>
            <a:spLocks noGrp="1"/>
          </p:cNvSpPr>
          <p:nvPr>
            <p:custDataLst>
              <p:tags r:id="rId86"/>
            </p:custDataLst>
          </p:nvPr>
        </p:nvSpPr>
        <p:spPr bwMode="gray">
          <a:xfrm>
            <a:off x="2141538" y="4311650"/>
            <a:ext cx="5143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C30E252-9A06-4A2A-A5E9-36EFE2F117BF}" type="datetime'''''''''U''''''''''''''''''''''''''''''rol''o''''''g''''''''y'">
              <a:rPr lang="en-US" sz="1000" b="1"/>
              <a:pPr/>
              <a:t>Urology</a:t>
            </a:fld>
            <a:endParaRPr lang="en-US" sz="1000" b="1" dirty="0">
              <a:sym typeface="+mn-lt"/>
            </a:endParaRPr>
          </a:p>
        </p:txBody>
      </p:sp>
      <p:sp>
        <p:nvSpPr>
          <p:cNvPr id="263" name="Text Placeholder 85"/>
          <p:cNvSpPr>
            <a:spLocks noGrp="1"/>
          </p:cNvSpPr>
          <p:nvPr>
            <p:custDataLst>
              <p:tags r:id="rId87"/>
            </p:custDataLst>
          </p:nvPr>
        </p:nvSpPr>
        <p:spPr bwMode="gray">
          <a:xfrm>
            <a:off x="2628900" y="3578225"/>
            <a:ext cx="82867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D22CA5F-792E-41F4-9DB1-51C348411469}" type="datetime'''''R''e''''na''''l'' ''''''''Fa''i''lu''r''e'''''">
              <a:rPr lang="en-US" sz="1000" b="1"/>
              <a:pPr/>
              <a:t>Renal Failure</a:t>
            </a:fld>
            <a:endParaRPr lang="en-US" sz="1000" b="1" dirty="0">
              <a:sym typeface="+mn-lt"/>
            </a:endParaRPr>
          </a:p>
        </p:txBody>
      </p:sp>
      <p:sp>
        <p:nvSpPr>
          <p:cNvPr id="272" name="Text Placeholder 94"/>
          <p:cNvSpPr>
            <a:spLocks noGrp="1"/>
          </p:cNvSpPr>
          <p:nvPr>
            <p:custDataLst>
              <p:tags r:id="rId88"/>
            </p:custDataLst>
          </p:nvPr>
        </p:nvSpPr>
        <p:spPr bwMode="gray">
          <a:xfrm>
            <a:off x="1938338" y="3919538"/>
            <a:ext cx="82232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0A0D611-09E9-49F9-BA33-DC1459457655}" type="datetime'P''oi''so''''''n''''/''T''''''''''ox''''i''''''''c'''''">
              <a:rPr lang="en-US" sz="1000" b="1"/>
              <a:pPr/>
              <a:t>Poison/Toxic</a:t>
            </a:fld>
            <a:endParaRPr lang="en-US" sz="1000" b="1" dirty="0">
              <a:sym typeface="+mn-lt"/>
            </a:endParaRPr>
          </a:p>
        </p:txBody>
      </p:sp>
      <p:sp>
        <p:nvSpPr>
          <p:cNvPr id="271" name="Text Placeholder 93"/>
          <p:cNvSpPr>
            <a:spLocks noGrp="1"/>
          </p:cNvSpPr>
          <p:nvPr>
            <p:custDataLst>
              <p:tags r:id="rId89"/>
            </p:custDataLst>
          </p:nvPr>
        </p:nvSpPr>
        <p:spPr bwMode="gray">
          <a:xfrm>
            <a:off x="2033588" y="3751263"/>
            <a:ext cx="14970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502AB76-7D95-4622-8774-6B6965C6B111}" type="datetime'S''ub''''''''''s''tance ''''''Use Dis''''ord''''''e''''r'''''">
              <a:rPr lang="en-US" sz="1000" b="1"/>
              <a:pPr/>
              <a:t>Substance Use Disorder</a:t>
            </a:fld>
            <a:endParaRPr lang="en-US" sz="1000" b="1" dirty="0">
              <a:sym typeface="+mn-lt"/>
            </a:endParaRPr>
          </a:p>
        </p:txBody>
      </p:sp>
      <p:sp>
        <p:nvSpPr>
          <p:cNvPr id="270" name="Text Placeholder 92"/>
          <p:cNvSpPr>
            <a:spLocks noGrp="1"/>
          </p:cNvSpPr>
          <p:nvPr>
            <p:custDataLst>
              <p:tags r:id="rId90"/>
            </p:custDataLst>
          </p:nvPr>
        </p:nvSpPr>
        <p:spPr bwMode="gray">
          <a:xfrm>
            <a:off x="3675063" y="3824288"/>
            <a:ext cx="3444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0E396AE-20C2-4313-BDC0-6C113773112E}" type="datetime'''''''''''''''''''S''''P''''''''''''''''M''I'''''">
              <a:rPr lang="en-US" sz="1000" b="1"/>
              <a:pPr/>
              <a:t>SPMI</a:t>
            </a:fld>
            <a:endParaRPr lang="en-US" sz="1000" b="1" dirty="0">
              <a:sym typeface="+mn-lt"/>
            </a:endParaRPr>
          </a:p>
        </p:txBody>
      </p:sp>
      <p:sp>
        <p:nvSpPr>
          <p:cNvPr id="1140" name="Text Placeholder 608"/>
          <p:cNvSpPr>
            <a:spLocks noGrp="1"/>
          </p:cNvSpPr>
          <p:nvPr>
            <p:custDataLst>
              <p:tags r:id="rId91"/>
            </p:custDataLst>
          </p:nvPr>
        </p:nvSpPr>
        <p:spPr bwMode="gray">
          <a:xfrm>
            <a:off x="5110163" y="3219450"/>
            <a:ext cx="10906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2192468-4824-47D2-BE05-87BA8138E7F5}" type="datetime'''G''astro''''''e''nte''''''''''''''''''''''rol''ogy'''''''''">
              <a:rPr lang="en-US" sz="1000" b="1">
                <a:latin typeface="Arial"/>
                <a:sym typeface="Arial"/>
              </a:rPr>
              <a:pPr marL="0" indent="0">
                <a:spcBef>
                  <a:spcPct val="0"/>
                </a:spcBef>
                <a:spcAft>
                  <a:spcPct val="0"/>
                </a:spcAft>
                <a:buNone/>
              </a:pPr>
              <a:t>Gastroenterology</a:t>
            </a:fld>
            <a:endParaRPr lang="en-US" sz="1000" b="1" dirty="0">
              <a:latin typeface="Arial"/>
              <a:sym typeface="Arial"/>
            </a:endParaRPr>
          </a:p>
        </p:txBody>
      </p:sp>
      <p:sp>
        <p:nvSpPr>
          <p:cNvPr id="269" name="Text Placeholder 91"/>
          <p:cNvSpPr>
            <a:spLocks noGrp="1"/>
          </p:cNvSpPr>
          <p:nvPr>
            <p:custDataLst>
              <p:tags r:id="rId92"/>
            </p:custDataLst>
          </p:nvPr>
        </p:nvSpPr>
        <p:spPr bwMode="gray">
          <a:xfrm>
            <a:off x="1306513" y="4200525"/>
            <a:ext cx="83820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5B562CF-24A1-4670-9A2B-C42812627F65}" type="datetime'''''''P''''u''''''l''m''''''o''no''''l''''''''''''o''g''y'''">
              <a:rPr lang="en-US" sz="1000" b="1"/>
              <a:pPr/>
              <a:t>Pulmonology</a:t>
            </a:fld>
            <a:endParaRPr lang="en-US" sz="1000" b="1" dirty="0">
              <a:sym typeface="+mn-lt"/>
            </a:endParaRPr>
          </a:p>
        </p:txBody>
      </p:sp>
      <p:sp>
        <p:nvSpPr>
          <p:cNvPr id="268" name="Text Placeholder 90"/>
          <p:cNvSpPr>
            <a:spLocks noGrp="1"/>
          </p:cNvSpPr>
          <p:nvPr>
            <p:custDataLst>
              <p:tags r:id="rId93"/>
            </p:custDataLst>
          </p:nvPr>
        </p:nvSpPr>
        <p:spPr bwMode="gray">
          <a:xfrm>
            <a:off x="1149350" y="3919538"/>
            <a:ext cx="6810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B6324069-A71F-4BE5-8088-19E67B33B8A7}" type="datetime'''''''''''''Pregn''''''''''''''''''ancy'''''''">
              <a:rPr lang="en-US" sz="1000" b="1"/>
              <a:pPr/>
              <a:t>Pregnancy</a:t>
            </a:fld>
            <a:endParaRPr lang="en-US" sz="1000" b="1" dirty="0">
              <a:sym typeface="+mn-lt"/>
            </a:endParaRPr>
          </a:p>
        </p:txBody>
      </p:sp>
      <p:sp>
        <p:nvSpPr>
          <p:cNvPr id="256" name="Text Placeholder 78"/>
          <p:cNvSpPr>
            <a:spLocks noGrp="1"/>
          </p:cNvSpPr>
          <p:nvPr>
            <p:custDataLst>
              <p:tags r:id="rId94"/>
            </p:custDataLst>
          </p:nvPr>
        </p:nvSpPr>
        <p:spPr bwMode="gray">
          <a:xfrm>
            <a:off x="4391025" y="4210050"/>
            <a:ext cx="9223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08A151A-7790-4CBB-A3C0-E50190DF599C}" type="datetime'E''''n''''''''''d''''''''oc''ri''''''''''''n''''ol''''og''''y'">
              <a:rPr lang="en-US" sz="1000" b="1"/>
              <a:pPr/>
              <a:t>Endocrinology</a:t>
            </a:fld>
            <a:endParaRPr lang="en-US" sz="1000" b="1" dirty="0">
              <a:sym typeface="+mn-lt"/>
            </a:endParaRPr>
          </a:p>
        </p:txBody>
      </p:sp>
      <p:sp>
        <p:nvSpPr>
          <p:cNvPr id="255" name="Text Placeholder 77"/>
          <p:cNvSpPr>
            <a:spLocks noGrp="1"/>
          </p:cNvSpPr>
          <p:nvPr>
            <p:custDataLst>
              <p:tags r:id="rId95"/>
            </p:custDataLst>
          </p:nvPr>
        </p:nvSpPr>
        <p:spPr bwMode="gray">
          <a:xfrm>
            <a:off x="3803650" y="4279900"/>
            <a:ext cx="56197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76CFDDC-8090-4C8A-873E-CBD65EE7144B}" type="datetime'''''''''''''''''''''D''''''''iabe''''''t''''''''e''''s'''''''">
              <a:rPr lang="en-US" sz="1000" b="1"/>
              <a:pPr/>
              <a:t>Diabetes</a:t>
            </a:fld>
            <a:endParaRPr lang="en-US" sz="1000" b="1" dirty="0">
              <a:sym typeface="+mn-lt"/>
            </a:endParaRPr>
          </a:p>
        </p:txBody>
      </p:sp>
      <p:sp>
        <p:nvSpPr>
          <p:cNvPr id="254" name="Text Placeholder 76"/>
          <p:cNvSpPr>
            <a:spLocks noGrp="1"/>
          </p:cNvSpPr>
          <p:nvPr>
            <p:custDataLst>
              <p:tags r:id="rId96"/>
            </p:custDataLst>
          </p:nvPr>
        </p:nvSpPr>
        <p:spPr bwMode="gray">
          <a:xfrm>
            <a:off x="5908675" y="3933825"/>
            <a:ext cx="6969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4B50D41-D39F-4329-AB4B-73C0E3D5BD19}" type="datetime'''C''''ar''''di''o''''''l''''''''og''y'''''''''''''''''''''''">
              <a:rPr lang="en-US" sz="1000" b="1"/>
              <a:pPr/>
              <a:t>Cardiology</a:t>
            </a:fld>
            <a:endParaRPr lang="en-US" sz="1000" b="1" dirty="0">
              <a:sym typeface="+mn-lt"/>
            </a:endParaRPr>
          </a:p>
        </p:txBody>
      </p:sp>
      <p:sp>
        <p:nvSpPr>
          <p:cNvPr id="1654" name="Text Placeholder 658"/>
          <p:cNvSpPr>
            <a:spLocks noGrp="1"/>
          </p:cNvSpPr>
          <p:nvPr>
            <p:custDataLst>
              <p:tags r:id="rId97"/>
            </p:custDataLst>
          </p:nvPr>
        </p:nvSpPr>
        <p:spPr bwMode="gray">
          <a:xfrm>
            <a:off x="2376488" y="2152650"/>
            <a:ext cx="6175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76EFD52-9DB6-4C91-8FF4-96C18ED8C57C}" type="datetime'''L''''''''''e''''u''''''''k''''''''''''e''''''''mi''a'''">
              <a:rPr lang="en-US" sz="1000" b="1" smtClean="0"/>
              <a:pPr/>
              <a:t>Leukemia</a:t>
            </a:fld>
            <a:endParaRPr lang="en-US" sz="1000" b="1" dirty="0">
              <a:latin typeface="Arial"/>
              <a:sym typeface="Arial"/>
            </a:endParaRPr>
          </a:p>
        </p:txBody>
      </p:sp>
      <p:sp>
        <p:nvSpPr>
          <p:cNvPr id="253" name="Text Placeholder 75"/>
          <p:cNvSpPr>
            <a:spLocks noGrp="1"/>
          </p:cNvSpPr>
          <p:nvPr>
            <p:custDataLst>
              <p:tags r:id="rId98"/>
            </p:custDataLst>
          </p:nvPr>
        </p:nvSpPr>
        <p:spPr bwMode="gray">
          <a:xfrm>
            <a:off x="3641725" y="4022725"/>
            <a:ext cx="50006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2EB8B5E-3397-4594-AA43-9BCBBBF6FCAB}" type="datetime'''''''''''''A''''s''''''''t''''h''''''''''''''m''''''''a'''">
              <a:rPr lang="en-US" sz="1000" b="1"/>
              <a:pPr/>
              <a:t>Asthma</a:t>
            </a:fld>
            <a:endParaRPr lang="en-US" sz="1000" b="1" dirty="0">
              <a:sym typeface="+mn-lt"/>
            </a:endParaRPr>
          </a:p>
        </p:txBody>
      </p:sp>
      <p:sp>
        <p:nvSpPr>
          <p:cNvPr id="252" name="Text Placeholder 74"/>
          <p:cNvSpPr>
            <a:spLocks noGrp="1"/>
          </p:cNvSpPr>
          <p:nvPr>
            <p:custDataLst>
              <p:tags r:id="rId99"/>
            </p:custDataLst>
          </p:nvPr>
        </p:nvSpPr>
        <p:spPr bwMode="gray">
          <a:xfrm>
            <a:off x="7288213" y="3986213"/>
            <a:ext cx="5286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2D0A7BA-531D-4481-9AAA-AE936C586292}" type="datetime'''Ar''''''''t''''''''''''''''''''''''''''''''h''r''''''i''tis'">
              <a:rPr lang="en-US" sz="1000" b="1"/>
              <a:pPr/>
              <a:t>Arthritis</a:t>
            </a:fld>
            <a:endParaRPr lang="en-US" sz="1000" b="1" dirty="0">
              <a:sym typeface="+mn-lt"/>
            </a:endParaRPr>
          </a:p>
        </p:txBody>
      </p:sp>
      <p:sp>
        <p:nvSpPr>
          <p:cNvPr id="2" name="Text Placeholder 1"/>
          <p:cNvSpPr>
            <a:spLocks noGrp="1"/>
          </p:cNvSpPr>
          <p:nvPr>
            <p:ph type="body" sz="quarter" idx="10"/>
          </p:nvPr>
        </p:nvSpPr>
        <p:spPr>
          <a:xfrm>
            <a:off x="152400" y="5943600"/>
            <a:ext cx="7162800" cy="838200"/>
          </a:xfrm>
        </p:spPr>
        <p:txBody>
          <a:bodyPr lIns="0" tIns="0" rIns="0" bIns="0" anchor="b"/>
          <a:lstStyle/>
          <a:p>
            <a:pPr marL="114288" indent="-114288" defTabSz="1043846">
              <a:tabLst>
                <a:tab pos="114288" algn="l"/>
                <a:tab pos="465088" algn="l"/>
              </a:tabLst>
            </a:pPr>
            <a:r>
              <a:rPr lang="en-US" dirty="0"/>
              <a:t>*Commercial adult population is limited to ages 19-64 in 2010 base year. </a:t>
            </a:r>
            <a:endParaRPr lang="en-US" kern="0" dirty="0" smtClean="0"/>
          </a:p>
          <a:p>
            <a:pPr marL="114288" indent="-114288" defTabSz="1043846">
              <a:tabLst>
                <a:tab pos="114288" algn="l"/>
                <a:tab pos="465088" algn="l"/>
              </a:tabLst>
            </a:pPr>
            <a:r>
              <a:rPr lang="en-US" kern="0" dirty="0" smtClean="0"/>
              <a:t>Note</a:t>
            </a:r>
            <a:r>
              <a:rPr lang="en-US" kern="0" dirty="0"/>
              <a:t>: </a:t>
            </a:r>
            <a:r>
              <a:rPr lang="en-US" kern="0" dirty="0" smtClean="0"/>
              <a:t>Persistent high-cost </a:t>
            </a:r>
            <a:r>
              <a:rPr lang="en-US" kern="0" dirty="0"/>
              <a:t>patients (HCP) are  defined as </a:t>
            </a:r>
            <a:r>
              <a:rPr lang="en-US" kern="0" dirty="0" smtClean="0"/>
              <a:t>patients whose medical expenditures were in the highest 5</a:t>
            </a:r>
            <a:r>
              <a:rPr lang="en-US" kern="0" dirty="0"/>
              <a:t>% </a:t>
            </a:r>
            <a:r>
              <a:rPr lang="en-US" kern="0" dirty="0" smtClean="0"/>
              <a:t>of all patients for </a:t>
            </a:r>
            <a:r>
              <a:rPr lang="en-US" kern="0" dirty="0"/>
              <a:t>three consecutive years (</a:t>
            </a:r>
            <a:r>
              <a:rPr lang="en-US" kern="0" dirty="0" smtClean="0"/>
              <a:t>2010-2012). </a:t>
            </a:r>
            <a:r>
              <a:rPr lang="en-US" dirty="0" smtClean="0"/>
              <a:t>The </a:t>
            </a:r>
            <a:r>
              <a:rPr lang="en-US" dirty="0"/>
              <a:t>sample was limited to patients who had full years of enrollment for 2010-2012 and costs greater than or equal to $0 in each year. Figures do not capture pharmacy costs, payments outside the claims system, Medicare cost-sharing, or end-of-life care for patients who died during the study period. All medical conditions presented are statistically significant; SPMI=Severe and Persistent Mental Illness</a:t>
            </a:r>
            <a:r>
              <a:rPr lang="en-US" kern="0" dirty="0" smtClean="0"/>
              <a:t>. </a:t>
            </a:r>
          </a:p>
          <a:p>
            <a:pPr marL="114288" indent="-114288" defTabSz="1043846">
              <a:tabLst>
                <a:tab pos="114288" algn="l"/>
                <a:tab pos="465088" algn="l"/>
              </a:tabLst>
            </a:pPr>
            <a:r>
              <a:rPr lang="en-US" kern="0" dirty="0" smtClean="0"/>
              <a:t>Source</a:t>
            </a:r>
            <a:r>
              <a:rPr lang="en-US" kern="0" dirty="0"/>
              <a:t>: </a:t>
            </a:r>
            <a:r>
              <a:rPr lang="en-US" dirty="0"/>
              <a:t>HPC  analysis of Massachusetts All Payers Claims Database (payers include Blue Cross Blue Shield, Harvard Pilgrim Health Care, and Tufts Health Plan), 2010-2012</a:t>
            </a:r>
            <a:endParaRPr lang="en-US" kern="0" dirty="0"/>
          </a:p>
        </p:txBody>
      </p:sp>
      <p:sp>
        <p:nvSpPr>
          <p:cNvPr id="3" name="Title 2"/>
          <p:cNvSpPr>
            <a:spLocks noGrp="1"/>
          </p:cNvSpPr>
          <p:nvPr>
            <p:ph type="ctrTitle"/>
          </p:nvPr>
        </p:nvSpPr>
        <p:spPr/>
        <p:txBody>
          <a:bodyPr/>
          <a:lstStyle/>
          <a:p>
            <a:r>
              <a:rPr lang="en-US" dirty="0" smtClean="0"/>
              <a:t>Figure 6.1: Key </a:t>
            </a:r>
            <a:r>
              <a:rPr lang="en-US" dirty="0"/>
              <a:t>clinical conditions, </a:t>
            </a:r>
            <a:r>
              <a:rPr lang="en-US" dirty="0" smtClean="0"/>
              <a:t>commercial</a:t>
            </a:r>
            <a:r>
              <a:rPr lang="en-US" baseline="30000" dirty="0" smtClean="0"/>
              <a:t>* </a:t>
            </a:r>
            <a:r>
              <a:rPr lang="en-US" dirty="0"/>
              <a:t>patients with </a:t>
            </a:r>
            <a:r>
              <a:rPr lang="en-US" dirty="0" smtClean="0"/>
              <a:t>persistently high total costs</a:t>
            </a:r>
            <a:endParaRPr lang="en-US" dirty="0"/>
          </a:p>
        </p:txBody>
      </p:sp>
      <p:sp>
        <p:nvSpPr>
          <p:cNvPr id="4" name="Text Placeholder 3"/>
          <p:cNvSpPr>
            <a:spLocks noGrp="1"/>
          </p:cNvSpPr>
          <p:nvPr>
            <p:ph type="body" sz="quarter" idx="11"/>
          </p:nvPr>
        </p:nvSpPr>
        <p:spPr/>
        <p:txBody>
          <a:bodyPr/>
          <a:lstStyle/>
          <a:p>
            <a:r>
              <a:rPr lang="en-US" dirty="0"/>
              <a:t>Prevalence (%) </a:t>
            </a:r>
            <a:r>
              <a:rPr lang="en-US" dirty="0" smtClean="0"/>
              <a:t>of high </a:t>
            </a:r>
            <a:r>
              <a:rPr lang="en-US" dirty="0"/>
              <a:t>cost patients with a given medical condition versus predictive ability of the medical condition (Odds Ratio), base year 2010</a:t>
            </a:r>
          </a:p>
        </p:txBody>
      </p:sp>
      <p:sp>
        <p:nvSpPr>
          <p:cNvPr id="1526" name="Rectangle 1525"/>
          <p:cNvSpPr/>
          <p:nvPr/>
        </p:nvSpPr>
        <p:spPr>
          <a:xfrm>
            <a:off x="6573838" y="1589088"/>
            <a:ext cx="1655762" cy="9255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u="sng" dirty="0" smtClean="0">
                <a:solidFill>
                  <a:schemeClr val="tx1"/>
                </a:solidFill>
                <a:latin typeface="Arial" panose="020B0604020202020204" pitchFamily="34" charset="0"/>
                <a:cs typeface="Arial" panose="020B0604020202020204" pitchFamily="34" charset="0"/>
              </a:rPr>
              <a:t>Legend</a:t>
            </a:r>
            <a:endParaRPr lang="en-US" sz="1400" b="1" u="sng" dirty="0">
              <a:solidFill>
                <a:schemeClr val="tx1"/>
              </a:solidFill>
              <a:latin typeface="Arial" panose="020B0604020202020204" pitchFamily="34" charset="0"/>
              <a:cs typeface="Arial" panose="020B0604020202020204" pitchFamily="34" charset="0"/>
            </a:endParaRPr>
          </a:p>
        </p:txBody>
      </p:sp>
      <p:sp>
        <p:nvSpPr>
          <p:cNvPr id="1535" name="Oval 1534"/>
          <p:cNvSpPr/>
          <p:nvPr>
            <p:custDataLst>
              <p:tags r:id="rId100"/>
            </p:custDataLst>
          </p:nvPr>
        </p:nvSpPr>
        <p:spPr bwMode="auto">
          <a:xfrm>
            <a:off x="6684963" y="1966913"/>
            <a:ext cx="76200" cy="76200"/>
          </a:xfrm>
          <a:prstGeom prst="ellipse">
            <a:avLst/>
          </a:prstGeom>
          <a:solidFill>
            <a:srgbClr val="8C96A0"/>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3" name="Oval 22"/>
          <p:cNvSpPr/>
          <p:nvPr>
            <p:custDataLst>
              <p:tags r:id="rId101"/>
            </p:custDataLst>
          </p:nvPr>
        </p:nvSpPr>
        <p:spPr bwMode="auto">
          <a:xfrm>
            <a:off x="6684963" y="2170113"/>
            <a:ext cx="76200" cy="76200"/>
          </a:xfrm>
          <a:prstGeom prst="ellipse">
            <a:avLst/>
          </a:prstGeom>
          <a:solidFill>
            <a:srgbClr val="8C96A0"/>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40" name="Text Placeholder 6"/>
          <p:cNvSpPr>
            <a:spLocks noGrp="1"/>
          </p:cNvSpPr>
          <p:nvPr>
            <p:custDataLst>
              <p:tags r:id="rId102"/>
            </p:custDataLst>
          </p:nvPr>
        </p:nvSpPr>
        <p:spPr bwMode="auto">
          <a:xfrm>
            <a:off x="6864350" y="2138363"/>
            <a:ext cx="1265238"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0B3880D-0CE1-459C-A0D2-8D42ABCF5B00}" type="datetime'Hi''gh ''prevalence&#10;an''d'' ''h''''ighly ''''pred''icti''v''e'">
              <a:rPr lang="en-US" sz="1000" b="1">
                <a:latin typeface="Arial"/>
                <a:sym typeface="Arial"/>
              </a:rPr>
              <a:pPr marL="0" indent="0">
                <a:spcBef>
                  <a:spcPct val="0"/>
                </a:spcBef>
                <a:spcAft>
                  <a:spcPct val="0"/>
                </a:spcAft>
                <a:buNone/>
              </a:pPr>
              <a:t>High prevalence
and highly predictive</a:t>
            </a:fld>
            <a:endParaRPr lang="en-US" sz="1000" b="1" dirty="0">
              <a:latin typeface="Arial"/>
              <a:sym typeface="Arial"/>
            </a:endParaRPr>
          </a:p>
        </p:txBody>
      </p:sp>
      <p:sp>
        <p:nvSpPr>
          <p:cNvPr id="206" name="Text Placeholder 290"/>
          <p:cNvSpPr>
            <a:spLocks noGrp="1"/>
          </p:cNvSpPr>
          <p:nvPr>
            <p:custDataLst>
              <p:tags r:id="rId103"/>
            </p:custDataLst>
          </p:nvPr>
        </p:nvSpPr>
        <p:spPr bwMode="auto">
          <a:xfrm>
            <a:off x="6864350" y="1935163"/>
            <a:ext cx="10699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A7CEE22-8CC2-4BD1-B7A0-F108F4ACD5A5}" type="datetime'''''''Me''''''''''''''''''''di''ca''l'''' c''ond''i''tio''n'">
              <a:rPr lang="en-US" sz="1000" b="1" smtClean="0">
                <a:latin typeface="Arial"/>
                <a:sym typeface="Arial"/>
              </a:rPr>
              <a:pPr marL="0" indent="0">
                <a:spcBef>
                  <a:spcPct val="0"/>
                </a:spcBef>
                <a:spcAft>
                  <a:spcPct val="0"/>
                </a:spcAft>
                <a:buNone/>
              </a:pPr>
              <a:t>Medical condition</a:t>
            </a:fld>
            <a:endParaRPr lang="en-US" sz="1000" b="1" dirty="0">
              <a:latin typeface="Arial"/>
              <a:sym typeface="Arial"/>
            </a:endParaRPr>
          </a:p>
        </p:txBody>
      </p:sp>
      <p:sp>
        <p:nvSpPr>
          <p:cNvPr id="274" name="Rectangle 273"/>
          <p:cNvSpPr/>
          <p:nvPr/>
        </p:nvSpPr>
        <p:spPr>
          <a:xfrm>
            <a:off x="6632575" y="2128838"/>
            <a:ext cx="180975" cy="18097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41" name="Right Arrow 240"/>
          <p:cNvSpPr/>
          <p:nvPr/>
        </p:nvSpPr>
        <p:spPr>
          <a:xfrm rot="16200000">
            <a:off x="-1263649" y="3216277"/>
            <a:ext cx="3638551" cy="10159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400" b="1" dirty="0">
              <a:solidFill>
                <a:srgbClr val="002960"/>
              </a:solidFill>
            </a:endParaRPr>
          </a:p>
        </p:txBody>
      </p:sp>
      <p:sp>
        <p:nvSpPr>
          <p:cNvPr id="242" name="TextBox 241"/>
          <p:cNvSpPr txBox="1"/>
          <p:nvPr/>
        </p:nvSpPr>
        <p:spPr>
          <a:xfrm>
            <a:off x="182882" y="1447800"/>
            <a:ext cx="421910" cy="230832"/>
          </a:xfrm>
          <a:prstGeom prst="rect">
            <a:avLst/>
          </a:prstGeom>
          <a:noFill/>
        </p:spPr>
        <p:txBody>
          <a:bodyPr wrap="none" rtlCol="0">
            <a:spAutoFit/>
          </a:bodyPr>
          <a:lstStyle/>
          <a:p>
            <a:r>
              <a:rPr lang="en-US" sz="900" dirty="0" smtClean="0">
                <a:latin typeface="+mj-lt"/>
              </a:rPr>
              <a:t>High</a:t>
            </a:r>
            <a:endParaRPr lang="en-US" sz="900" dirty="0">
              <a:latin typeface="+mj-lt"/>
            </a:endParaRPr>
          </a:p>
        </p:txBody>
      </p:sp>
      <p:sp>
        <p:nvSpPr>
          <p:cNvPr id="243" name="TextBox 242"/>
          <p:cNvSpPr txBox="1"/>
          <p:nvPr/>
        </p:nvSpPr>
        <p:spPr>
          <a:xfrm>
            <a:off x="213338" y="4891822"/>
            <a:ext cx="396262" cy="230832"/>
          </a:xfrm>
          <a:prstGeom prst="rect">
            <a:avLst/>
          </a:prstGeom>
          <a:noFill/>
        </p:spPr>
        <p:txBody>
          <a:bodyPr wrap="none" rtlCol="0">
            <a:spAutoFit/>
          </a:bodyPr>
          <a:lstStyle/>
          <a:p>
            <a:r>
              <a:rPr lang="en-US" sz="900" dirty="0" smtClean="0">
                <a:latin typeface="+mj-lt"/>
              </a:rPr>
              <a:t>Low</a:t>
            </a:r>
            <a:endParaRPr lang="en-US" sz="900" dirty="0">
              <a:latin typeface="+mj-lt"/>
            </a:endParaRPr>
          </a:p>
        </p:txBody>
      </p:sp>
      <p:sp>
        <p:nvSpPr>
          <p:cNvPr id="244" name="Right Arrow 243"/>
          <p:cNvSpPr/>
          <p:nvPr/>
        </p:nvSpPr>
        <p:spPr>
          <a:xfrm>
            <a:off x="958056" y="5356227"/>
            <a:ext cx="7423944" cy="10159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400" b="1" dirty="0">
              <a:solidFill>
                <a:srgbClr val="002960"/>
              </a:solidFill>
            </a:endParaRPr>
          </a:p>
        </p:txBody>
      </p:sp>
      <p:sp>
        <p:nvSpPr>
          <p:cNvPr id="245" name="TextBox 244"/>
          <p:cNvSpPr txBox="1"/>
          <p:nvPr/>
        </p:nvSpPr>
        <p:spPr>
          <a:xfrm>
            <a:off x="7960090" y="5419342"/>
            <a:ext cx="421910" cy="230832"/>
          </a:xfrm>
          <a:prstGeom prst="rect">
            <a:avLst/>
          </a:prstGeom>
          <a:noFill/>
        </p:spPr>
        <p:txBody>
          <a:bodyPr wrap="none" rtlCol="0">
            <a:spAutoFit/>
          </a:bodyPr>
          <a:lstStyle/>
          <a:p>
            <a:r>
              <a:rPr lang="en-US" sz="900" dirty="0" smtClean="0">
                <a:latin typeface="+mj-lt"/>
              </a:rPr>
              <a:t>High</a:t>
            </a:r>
            <a:endParaRPr lang="en-US" sz="900" dirty="0">
              <a:latin typeface="+mj-lt"/>
            </a:endParaRPr>
          </a:p>
        </p:txBody>
      </p:sp>
      <p:sp>
        <p:nvSpPr>
          <p:cNvPr id="246" name="TextBox 245"/>
          <p:cNvSpPr txBox="1"/>
          <p:nvPr/>
        </p:nvSpPr>
        <p:spPr>
          <a:xfrm>
            <a:off x="958056" y="5419342"/>
            <a:ext cx="396262" cy="230832"/>
          </a:xfrm>
          <a:prstGeom prst="rect">
            <a:avLst/>
          </a:prstGeom>
          <a:noFill/>
        </p:spPr>
        <p:txBody>
          <a:bodyPr wrap="none" rtlCol="0">
            <a:spAutoFit/>
          </a:bodyPr>
          <a:lstStyle/>
          <a:p>
            <a:r>
              <a:rPr lang="en-US" sz="900" dirty="0" smtClean="0">
                <a:latin typeface="+mj-lt"/>
              </a:rPr>
              <a:t>Low</a:t>
            </a:r>
            <a:endParaRPr lang="en-US" sz="900" dirty="0">
              <a:latin typeface="+mj-lt"/>
            </a:endParaRPr>
          </a:p>
        </p:txBody>
      </p:sp>
    </p:spTree>
    <p:extLst>
      <p:ext uri="{BB962C8B-B14F-4D97-AF65-F5344CB8AC3E}">
        <p14:creationId xmlns:p14="http://schemas.microsoft.com/office/powerpoint/2010/main" val="1122171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3971118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582" name="think-cell Slide" r:id="rId75" imgW="270" imgH="270" progId="TCLayout.ActiveDocument.1">
                  <p:embed/>
                </p:oleObj>
              </mc:Choice>
              <mc:Fallback>
                <p:oleObj name="think-cell Slide" r:id="rId75" imgW="270" imgH="270" progId="TCLayout.ActiveDocument.1">
                  <p:embed/>
                  <p:pic>
                    <p:nvPicPr>
                      <p:cNvPr id="0" name=""/>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b="1" dirty="0">
              <a:solidFill>
                <a:schemeClr val="tx1"/>
              </a:solidFill>
              <a:latin typeface="Arial"/>
              <a:sym typeface="Arial"/>
            </a:endParaRPr>
          </a:p>
        </p:txBody>
      </p:sp>
      <p:sp>
        <p:nvSpPr>
          <p:cNvPr id="220" name="Rectangle 219"/>
          <p:cNvSpPr/>
          <p:nvPr/>
        </p:nvSpPr>
        <p:spPr>
          <a:xfrm>
            <a:off x="2371725" y="1498600"/>
            <a:ext cx="5991225" cy="200977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ctrTitle"/>
          </p:nvPr>
        </p:nvSpPr>
        <p:spPr/>
        <p:txBody>
          <a:bodyPr/>
          <a:lstStyle/>
          <a:p>
            <a:r>
              <a:rPr lang="en-US" dirty="0"/>
              <a:t>Figure </a:t>
            </a:r>
            <a:r>
              <a:rPr lang="en-US" dirty="0" smtClean="0"/>
              <a:t>6.2: </a:t>
            </a:r>
            <a:r>
              <a:rPr lang="en-US" dirty="0"/>
              <a:t>Key clinical conditions, </a:t>
            </a:r>
            <a:r>
              <a:rPr lang="en-US" dirty="0" smtClean="0"/>
              <a:t>Medicare</a:t>
            </a:r>
            <a:r>
              <a:rPr lang="en-US" baseline="30000" dirty="0"/>
              <a:t>†</a:t>
            </a:r>
            <a:r>
              <a:rPr lang="en-US" dirty="0" smtClean="0"/>
              <a:t> patients </a:t>
            </a:r>
            <a:r>
              <a:rPr lang="en-US" dirty="0"/>
              <a:t>with </a:t>
            </a:r>
            <a:r>
              <a:rPr lang="en-US" dirty="0" smtClean="0"/>
              <a:t>persistently </a:t>
            </a:r>
            <a:r>
              <a:rPr lang="en-US" dirty="0"/>
              <a:t>high total costs</a:t>
            </a:r>
          </a:p>
        </p:txBody>
      </p:sp>
      <p:sp>
        <p:nvSpPr>
          <p:cNvPr id="4" name="Text Placeholder 3"/>
          <p:cNvSpPr>
            <a:spLocks noGrp="1"/>
          </p:cNvSpPr>
          <p:nvPr>
            <p:ph type="body" sz="quarter" idx="11"/>
          </p:nvPr>
        </p:nvSpPr>
        <p:spPr/>
        <p:txBody>
          <a:bodyPr/>
          <a:lstStyle/>
          <a:p>
            <a:r>
              <a:rPr lang="en-US" dirty="0"/>
              <a:t>Prevalence (%) of high cost patients with a given medical condition versus predictive ability of the medical condition (Odds Ratio), base year 2010</a:t>
            </a:r>
          </a:p>
        </p:txBody>
      </p:sp>
      <p:cxnSp>
        <p:nvCxnSpPr>
          <p:cNvPr id="1013" name="Straight Connector 1012"/>
          <p:cNvCxnSpPr/>
          <p:nvPr>
            <p:custDataLst>
              <p:tags r:id="rId4"/>
            </p:custDataLst>
          </p:nvPr>
        </p:nvCxnSpPr>
        <p:spPr bwMode="auto">
          <a:xfrm flipV="1">
            <a:off x="141922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custDataLst>
              <p:tags r:id="rId5"/>
            </p:custDataLst>
          </p:nvPr>
        </p:nvCxnSpPr>
        <p:spPr bwMode="auto">
          <a:xfrm flipV="1">
            <a:off x="473392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3" name="Straight Connector 1042"/>
          <p:cNvCxnSpPr/>
          <p:nvPr>
            <p:custDataLst>
              <p:tags r:id="rId6"/>
            </p:custDataLst>
          </p:nvPr>
        </p:nvCxnSpPr>
        <p:spPr bwMode="auto">
          <a:xfrm flipV="1">
            <a:off x="425767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custDataLst>
              <p:tags r:id="rId7"/>
            </p:custDataLst>
          </p:nvPr>
        </p:nvCxnSpPr>
        <p:spPr bwMode="auto">
          <a:xfrm flipV="1">
            <a:off x="378142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custDataLst>
              <p:tags r:id="rId8"/>
            </p:custDataLst>
          </p:nvPr>
        </p:nvCxnSpPr>
        <p:spPr bwMode="auto">
          <a:xfrm flipV="1">
            <a:off x="3314700"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custDataLst>
              <p:tags r:id="rId9"/>
            </p:custDataLst>
          </p:nvPr>
        </p:nvCxnSpPr>
        <p:spPr bwMode="auto">
          <a:xfrm flipV="1">
            <a:off x="2838450"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3" name="Straight Connector 1022"/>
          <p:cNvCxnSpPr/>
          <p:nvPr>
            <p:custDataLst>
              <p:tags r:id="rId10"/>
            </p:custDataLst>
          </p:nvPr>
        </p:nvCxnSpPr>
        <p:spPr bwMode="auto">
          <a:xfrm flipV="1">
            <a:off x="2362200"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custDataLst>
              <p:tags r:id="rId11"/>
            </p:custDataLst>
          </p:nvPr>
        </p:nvCxnSpPr>
        <p:spPr bwMode="auto">
          <a:xfrm flipV="1">
            <a:off x="1885950"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custDataLst>
              <p:tags r:id="rId12"/>
            </p:custDataLst>
          </p:nvPr>
        </p:nvCxnSpPr>
        <p:spPr bwMode="auto">
          <a:xfrm flipV="1">
            <a:off x="94297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custDataLst>
              <p:tags r:id="rId13"/>
            </p:custDataLst>
          </p:nvPr>
        </p:nvCxnSpPr>
        <p:spPr bwMode="auto">
          <a:xfrm flipV="1">
            <a:off x="8362950"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custDataLst>
              <p:tags r:id="rId14"/>
            </p:custDataLst>
          </p:nvPr>
        </p:nvCxnSpPr>
        <p:spPr bwMode="auto">
          <a:xfrm flipV="1">
            <a:off x="7886700"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custDataLst>
              <p:tags r:id="rId15"/>
            </p:custDataLst>
          </p:nvPr>
        </p:nvCxnSpPr>
        <p:spPr bwMode="auto">
          <a:xfrm flipV="1">
            <a:off x="741997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custDataLst>
              <p:tags r:id="rId16"/>
            </p:custDataLst>
          </p:nvPr>
        </p:nvCxnSpPr>
        <p:spPr bwMode="auto">
          <a:xfrm flipV="1">
            <a:off x="694372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custDataLst>
              <p:tags r:id="rId17"/>
            </p:custDataLst>
          </p:nvPr>
        </p:nvCxnSpPr>
        <p:spPr bwMode="auto">
          <a:xfrm flipV="1">
            <a:off x="6153150"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p:nvPr>
            <p:custDataLst>
              <p:tags r:id="rId18"/>
            </p:custDataLst>
          </p:nvPr>
        </p:nvCxnSpPr>
        <p:spPr bwMode="auto">
          <a:xfrm flipV="1">
            <a:off x="5210175"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p:nvPr>
            <p:custDataLst>
              <p:tags r:id="rId19"/>
            </p:custDataLst>
          </p:nvPr>
        </p:nvCxnSpPr>
        <p:spPr bwMode="auto">
          <a:xfrm flipV="1">
            <a:off x="5676900" y="50863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p:cNvGraphicFramePr>
          <p:nvPr>
            <p:custDataLst>
              <p:tags r:id="rId20"/>
            </p:custDataLst>
            <p:extLst>
              <p:ext uri="{D42A27DB-BD31-4B8C-83A1-F6EECF244321}">
                <p14:modId xmlns:p14="http://schemas.microsoft.com/office/powerpoint/2010/main" val="50458730"/>
              </p:ext>
            </p:extLst>
          </p:nvPr>
        </p:nvGraphicFramePr>
        <p:xfrm>
          <a:off x="533400" y="1181100"/>
          <a:ext cx="7953268" cy="4152928"/>
        </p:xfrm>
        <a:graphic>
          <a:graphicData uri="http://schemas.openxmlformats.org/presentationml/2006/ole">
            <mc:AlternateContent xmlns:mc="http://schemas.openxmlformats.org/markup-compatibility/2006">
              <mc:Choice xmlns:v="urn:schemas-microsoft-com:vml" Requires="v">
                <p:oleObj spid="_x0000_s125583" name="Chart" r:id="rId77" imgW="7953268" imgH="4152928" progId="MSGraph.Chart.8">
                  <p:embed followColorScheme="full"/>
                </p:oleObj>
              </mc:Choice>
              <mc:Fallback>
                <p:oleObj name="Chart" r:id="rId77" imgW="7953268" imgH="4152928" progId="MSGraph.Chart.8">
                  <p:embed followColorScheme="full"/>
                  <p:pic>
                    <p:nvPicPr>
                      <p:cNvPr id="0" name=""/>
                      <p:cNvPicPr/>
                      <p:nvPr/>
                    </p:nvPicPr>
                    <p:blipFill>
                      <a:blip r:embed="rId78"/>
                      <a:stretch>
                        <a:fillRect/>
                      </a:stretch>
                    </p:blipFill>
                    <p:spPr>
                      <a:xfrm>
                        <a:off x="533400" y="1181100"/>
                        <a:ext cx="7953268" cy="4152928"/>
                      </a:xfrm>
                      <a:prstGeom prst="rect">
                        <a:avLst/>
                      </a:prstGeom>
                    </p:spPr>
                  </p:pic>
                </p:oleObj>
              </mc:Fallback>
            </mc:AlternateContent>
          </a:graphicData>
        </a:graphic>
      </p:graphicFrame>
      <p:sp>
        <p:nvSpPr>
          <p:cNvPr id="961" name="Text Placeholder 575"/>
          <p:cNvSpPr>
            <a:spLocks noGrp="1"/>
          </p:cNvSpPr>
          <p:nvPr>
            <p:custDataLst>
              <p:tags r:id="rId21"/>
            </p:custDataLst>
          </p:nvPr>
        </p:nvSpPr>
        <p:spPr bwMode="gray">
          <a:xfrm>
            <a:off x="1816100"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0F4F6A5-8984-4738-B897-9B4446477E00}" type="datetime'''''''''''''''''''''''''''''1''''''''''0'''''''">
              <a:rPr lang="en-US" sz="1000" b="1">
                <a:latin typeface="Arial"/>
                <a:sym typeface="Arial"/>
              </a:rPr>
              <a:pPr marL="0" indent="0" algn="ctr">
                <a:spcBef>
                  <a:spcPct val="0"/>
                </a:spcBef>
                <a:spcAft>
                  <a:spcPct val="0"/>
                </a:spcAft>
                <a:buNone/>
              </a:pPr>
              <a:t>10</a:t>
            </a:fld>
            <a:endParaRPr lang="en-US" sz="1000" b="1" dirty="0">
              <a:latin typeface="Arial"/>
              <a:sym typeface="Arial"/>
            </a:endParaRPr>
          </a:p>
        </p:txBody>
      </p:sp>
      <p:sp>
        <p:nvSpPr>
          <p:cNvPr id="956" name="Text Placeholder 570"/>
          <p:cNvSpPr>
            <a:spLocks noGrp="1"/>
          </p:cNvSpPr>
          <p:nvPr>
            <p:custDataLst>
              <p:tags r:id="rId22"/>
            </p:custDataLst>
          </p:nvPr>
        </p:nvSpPr>
        <p:spPr bwMode="gray">
          <a:xfrm>
            <a:off x="1384300" y="5203825"/>
            <a:ext cx="698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1ABC3E4-E47F-4E1F-832E-621D16CAB62A}" type="datetime'''''''''''''''''5'''''''''''''''''''''''''''''''''''''''''''">
              <a:rPr lang="en-US" sz="1000" b="1">
                <a:latin typeface="Arial"/>
                <a:sym typeface="Arial"/>
              </a:rPr>
              <a:pPr marL="0" indent="0" algn="ctr">
                <a:spcBef>
                  <a:spcPct val="0"/>
                </a:spcBef>
                <a:spcAft>
                  <a:spcPct val="0"/>
                </a:spcAft>
                <a:buNone/>
              </a:pPr>
              <a:t>5</a:t>
            </a:fld>
            <a:endParaRPr lang="en-US" sz="1000" b="1" dirty="0">
              <a:latin typeface="Arial"/>
              <a:sym typeface="Arial"/>
            </a:endParaRPr>
          </a:p>
        </p:txBody>
      </p:sp>
      <p:sp>
        <p:nvSpPr>
          <p:cNvPr id="951" name="Text Placeholder 565"/>
          <p:cNvSpPr>
            <a:spLocks noGrp="1"/>
          </p:cNvSpPr>
          <p:nvPr>
            <p:custDataLst>
              <p:tags r:id="rId23"/>
            </p:custDataLst>
          </p:nvPr>
        </p:nvSpPr>
        <p:spPr bwMode="gray">
          <a:xfrm>
            <a:off x="908050" y="5203825"/>
            <a:ext cx="698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7BE6DE7-0199-4AF1-A0C4-4510B1D9E2C2}" type="datetime'''''''''''''''''0'''''''''''''''''''''">
              <a:rPr lang="en-US" sz="1000" b="1">
                <a:latin typeface="Arial"/>
                <a:sym typeface="Arial"/>
              </a:rPr>
              <a:pPr marL="0" indent="0" algn="ctr">
                <a:spcBef>
                  <a:spcPct val="0"/>
                </a:spcBef>
                <a:spcAft>
                  <a:spcPct val="0"/>
                </a:spcAft>
                <a:buNone/>
              </a:pPr>
              <a:t>0</a:t>
            </a:fld>
            <a:endParaRPr lang="en-US" sz="1000" b="1" dirty="0">
              <a:latin typeface="Arial"/>
              <a:sym typeface="Arial"/>
            </a:endParaRPr>
          </a:p>
        </p:txBody>
      </p:sp>
      <p:sp>
        <p:nvSpPr>
          <p:cNvPr id="966" name="Text Placeholder 580"/>
          <p:cNvSpPr>
            <a:spLocks noGrp="1"/>
          </p:cNvSpPr>
          <p:nvPr>
            <p:custDataLst>
              <p:tags r:id="rId24"/>
            </p:custDataLst>
          </p:nvPr>
        </p:nvSpPr>
        <p:spPr bwMode="gray">
          <a:xfrm>
            <a:off x="2292350"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EDDF0FD-0CCC-45CA-8F77-65EC8C8ACD94}" type="datetime'''''''''''''''''''''''''''''''''''''''''1''5'''''''''''''''''">
              <a:rPr lang="en-US" sz="1000" b="1">
                <a:latin typeface="Arial"/>
                <a:sym typeface="Arial"/>
              </a:rPr>
              <a:pPr marL="0" indent="0" algn="ctr">
                <a:spcBef>
                  <a:spcPct val="0"/>
                </a:spcBef>
                <a:spcAft>
                  <a:spcPct val="0"/>
                </a:spcAft>
                <a:buNone/>
              </a:pPr>
              <a:t>15</a:t>
            </a:fld>
            <a:endParaRPr lang="en-US" sz="1000" b="1" dirty="0">
              <a:latin typeface="Arial"/>
              <a:sym typeface="Arial"/>
            </a:endParaRPr>
          </a:p>
        </p:txBody>
      </p:sp>
      <p:sp>
        <p:nvSpPr>
          <p:cNvPr id="133" name="Text Placeholder 299"/>
          <p:cNvSpPr>
            <a:spLocks noGrp="1"/>
          </p:cNvSpPr>
          <p:nvPr>
            <p:custDataLst>
              <p:tags r:id="rId25"/>
            </p:custDataLst>
          </p:nvPr>
        </p:nvSpPr>
        <p:spPr bwMode="gray">
          <a:xfrm>
            <a:off x="6083300"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3EAEE0F-F78D-4EDE-9FDB-7D36D41A604E}" type="datetime'''5''''''''''''''''''''''''''''''''''5'''''''''">
              <a:rPr lang="en-US" sz="1000" b="1">
                <a:latin typeface="Arial"/>
                <a:sym typeface="Arial"/>
              </a:rPr>
              <a:pPr marL="0" indent="0" algn="ctr">
                <a:spcBef>
                  <a:spcPct val="0"/>
                </a:spcBef>
                <a:spcAft>
                  <a:spcPct val="0"/>
                </a:spcAft>
                <a:buNone/>
              </a:pPr>
              <a:t>55</a:t>
            </a:fld>
            <a:endParaRPr lang="en-US" sz="1000" b="1" dirty="0">
              <a:latin typeface="Arial"/>
              <a:sym typeface="Arial"/>
            </a:endParaRPr>
          </a:p>
        </p:txBody>
      </p:sp>
      <p:sp>
        <p:nvSpPr>
          <p:cNvPr id="151" name="Text Placeholder 302"/>
          <p:cNvSpPr>
            <a:spLocks noGrp="1"/>
          </p:cNvSpPr>
          <p:nvPr>
            <p:custDataLst>
              <p:tags r:id="rId26"/>
            </p:custDataLst>
          </p:nvPr>
        </p:nvSpPr>
        <p:spPr bwMode="gray">
          <a:xfrm>
            <a:off x="8293100"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15E189D-DE6F-40E8-9D01-70CE273CD064}" type="datetime'''''''''''''''''''''9''''''''''''5'''''">
              <a:rPr lang="en-US" sz="1000" b="1">
                <a:latin typeface="Arial"/>
                <a:sym typeface="Arial"/>
              </a:rPr>
              <a:pPr marL="0" indent="0" algn="ctr">
                <a:spcBef>
                  <a:spcPct val="0"/>
                </a:spcBef>
                <a:spcAft>
                  <a:spcPct val="0"/>
                </a:spcAft>
                <a:buNone/>
              </a:pPr>
              <a:t>95</a:t>
            </a:fld>
            <a:endParaRPr lang="en-US" sz="1000" b="1" dirty="0">
              <a:latin typeface="Arial"/>
              <a:sym typeface="Arial"/>
            </a:endParaRPr>
          </a:p>
        </p:txBody>
      </p:sp>
      <p:sp>
        <p:nvSpPr>
          <p:cNvPr id="1046" name="Text Placeholder 603"/>
          <p:cNvSpPr>
            <a:spLocks noGrp="1"/>
          </p:cNvSpPr>
          <p:nvPr>
            <p:custDataLst>
              <p:tags r:id="rId27"/>
            </p:custDataLst>
          </p:nvPr>
        </p:nvSpPr>
        <p:spPr bwMode="gray">
          <a:xfrm>
            <a:off x="7816850"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E7BD8E3-4D50-4978-AA14-85A1B510A951}" type="datetime'''''''''''''''9''''''''''0'''''''''''''''''''''''''''">
              <a:rPr lang="en-US" sz="1000" b="1">
                <a:latin typeface="Arial"/>
                <a:sym typeface="Arial"/>
              </a:rPr>
              <a:pPr marL="0" indent="0" algn="ctr">
                <a:spcBef>
                  <a:spcPct val="0"/>
                </a:spcBef>
                <a:spcAft>
                  <a:spcPct val="0"/>
                </a:spcAft>
                <a:buNone/>
              </a:pPr>
              <a:t>90</a:t>
            </a:fld>
            <a:endParaRPr lang="en-US" sz="1000" b="1" dirty="0">
              <a:latin typeface="Arial"/>
              <a:sym typeface="Arial"/>
            </a:endParaRPr>
          </a:p>
        </p:txBody>
      </p:sp>
      <p:sp>
        <p:nvSpPr>
          <p:cNvPr id="135" name="Text Placeholder 301"/>
          <p:cNvSpPr>
            <a:spLocks noGrp="1"/>
          </p:cNvSpPr>
          <p:nvPr>
            <p:custDataLst>
              <p:tags r:id="rId28"/>
            </p:custDataLst>
          </p:nvPr>
        </p:nvSpPr>
        <p:spPr bwMode="gray">
          <a:xfrm>
            <a:off x="7350125"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5029D14-AF04-440B-9EE9-6B7F520CB9B2}" type="datetime'8''''''''''''''''''''''''''''''''''''''''''''''''''''''''5'''">
              <a:rPr lang="en-US" sz="1000" b="1">
                <a:latin typeface="Arial"/>
                <a:sym typeface="Arial"/>
              </a:rPr>
              <a:pPr marL="0" indent="0" algn="ctr">
                <a:spcBef>
                  <a:spcPct val="0"/>
                </a:spcBef>
                <a:spcAft>
                  <a:spcPct val="0"/>
                </a:spcAft>
                <a:buNone/>
              </a:pPr>
              <a:t>85</a:t>
            </a:fld>
            <a:endParaRPr lang="en-US" sz="1000" b="1" dirty="0">
              <a:latin typeface="Arial"/>
              <a:sym typeface="Arial"/>
            </a:endParaRPr>
          </a:p>
        </p:txBody>
      </p:sp>
      <p:sp>
        <p:nvSpPr>
          <p:cNvPr id="134" name="Text Placeholder 300"/>
          <p:cNvSpPr>
            <a:spLocks noGrp="1"/>
          </p:cNvSpPr>
          <p:nvPr>
            <p:custDataLst>
              <p:tags r:id="rId29"/>
            </p:custDataLst>
          </p:nvPr>
        </p:nvSpPr>
        <p:spPr bwMode="gray">
          <a:xfrm>
            <a:off x="6873875"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83F3F8E-05A3-49F6-BCED-B79C7B1413B9}" type="datetime'''''''''''''''''''''''''''''''''''80'''''''''''''''''''">
              <a:rPr lang="en-US" sz="1000" b="1">
                <a:latin typeface="Arial"/>
                <a:sym typeface="Arial"/>
              </a:rPr>
              <a:pPr marL="0" indent="0" algn="ctr">
                <a:spcBef>
                  <a:spcPct val="0"/>
                </a:spcBef>
                <a:spcAft>
                  <a:spcPct val="0"/>
                </a:spcAft>
                <a:buNone/>
              </a:pPr>
              <a:t>80</a:t>
            </a:fld>
            <a:endParaRPr lang="en-US" sz="1000" b="1" dirty="0">
              <a:latin typeface="Arial"/>
              <a:sym typeface="Arial"/>
            </a:endParaRPr>
          </a:p>
        </p:txBody>
      </p:sp>
      <p:sp>
        <p:nvSpPr>
          <p:cNvPr id="120" name="Text Placeholder 298"/>
          <p:cNvSpPr>
            <a:spLocks noGrp="1"/>
          </p:cNvSpPr>
          <p:nvPr>
            <p:custDataLst>
              <p:tags r:id="rId30"/>
            </p:custDataLst>
          </p:nvPr>
        </p:nvSpPr>
        <p:spPr bwMode="gray">
          <a:xfrm>
            <a:off x="5607050"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36B26F2-3174-4AB7-852C-228F7901264F}" type="datetime'5''''''0'''''''''''''''''''''''''''''''">
              <a:rPr lang="en-US" sz="1000" b="1">
                <a:latin typeface="Arial"/>
                <a:sym typeface="Arial"/>
              </a:rPr>
              <a:pPr marL="0" indent="0" algn="ctr">
                <a:spcBef>
                  <a:spcPct val="0"/>
                </a:spcBef>
                <a:spcAft>
                  <a:spcPct val="0"/>
                </a:spcAft>
                <a:buNone/>
              </a:pPr>
              <a:t>50</a:t>
            </a:fld>
            <a:endParaRPr lang="en-US" sz="1000" b="1" dirty="0">
              <a:latin typeface="Arial"/>
              <a:sym typeface="Arial"/>
            </a:endParaRPr>
          </a:p>
        </p:txBody>
      </p:sp>
      <p:sp>
        <p:nvSpPr>
          <p:cNvPr id="116" name="Text Placeholder 297"/>
          <p:cNvSpPr>
            <a:spLocks noGrp="1"/>
          </p:cNvSpPr>
          <p:nvPr>
            <p:custDataLst>
              <p:tags r:id="rId31"/>
            </p:custDataLst>
          </p:nvPr>
        </p:nvSpPr>
        <p:spPr bwMode="gray">
          <a:xfrm>
            <a:off x="5140325"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B1908D6-4CDE-4E75-9D63-96262607286B}" type="datetime'''''''''''''4''''''''''''''''''''''''''5'''''''''''''''''''''">
              <a:rPr lang="en-US" sz="1000" b="1">
                <a:latin typeface="Arial"/>
                <a:sym typeface="Arial"/>
              </a:rPr>
              <a:pPr marL="0" indent="0" algn="ctr">
                <a:spcBef>
                  <a:spcPct val="0"/>
                </a:spcBef>
                <a:spcAft>
                  <a:spcPct val="0"/>
                </a:spcAft>
                <a:buNone/>
              </a:pPr>
              <a:t>45</a:t>
            </a:fld>
            <a:endParaRPr lang="en-US" sz="1000" b="1" dirty="0">
              <a:latin typeface="Arial"/>
              <a:sym typeface="Arial"/>
            </a:endParaRPr>
          </a:p>
        </p:txBody>
      </p:sp>
      <p:sp>
        <p:nvSpPr>
          <p:cNvPr id="115" name="Text Placeholder 296"/>
          <p:cNvSpPr>
            <a:spLocks noGrp="1"/>
          </p:cNvSpPr>
          <p:nvPr>
            <p:custDataLst>
              <p:tags r:id="rId32"/>
            </p:custDataLst>
          </p:nvPr>
        </p:nvSpPr>
        <p:spPr bwMode="gray">
          <a:xfrm>
            <a:off x="4664075"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BA9A39E-6CFF-4379-8987-CA88B0DDEEE0}" type="datetime'''''''''''''''''''''4''''''''''''''''''''''''''''0'''''''''">
              <a:rPr lang="en-US" sz="1000" b="1">
                <a:latin typeface="Arial"/>
                <a:sym typeface="Arial"/>
              </a:rPr>
              <a:pPr marL="0" indent="0" algn="ctr">
                <a:spcBef>
                  <a:spcPct val="0"/>
                </a:spcBef>
                <a:spcAft>
                  <a:spcPct val="0"/>
                </a:spcAft>
                <a:buNone/>
              </a:pPr>
              <a:t>40</a:t>
            </a:fld>
            <a:endParaRPr lang="en-US" sz="1000" b="1" dirty="0">
              <a:latin typeface="Arial"/>
              <a:sym typeface="Arial"/>
            </a:endParaRPr>
          </a:p>
        </p:txBody>
      </p:sp>
      <p:sp>
        <p:nvSpPr>
          <p:cNvPr id="986" name="Text Placeholder 600"/>
          <p:cNvSpPr>
            <a:spLocks noGrp="1"/>
          </p:cNvSpPr>
          <p:nvPr>
            <p:custDataLst>
              <p:tags r:id="rId33"/>
            </p:custDataLst>
          </p:nvPr>
        </p:nvSpPr>
        <p:spPr bwMode="gray">
          <a:xfrm>
            <a:off x="4187825"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9741CF6-BF14-4F97-856F-5CED4287EE8A}" type="datetime'''''''''''3''5'''''''''''">
              <a:rPr lang="en-US" sz="1000" b="1">
                <a:latin typeface="Arial"/>
                <a:sym typeface="Arial"/>
              </a:rPr>
              <a:pPr marL="0" indent="0" algn="ctr">
                <a:spcBef>
                  <a:spcPct val="0"/>
                </a:spcBef>
                <a:spcAft>
                  <a:spcPct val="0"/>
                </a:spcAft>
                <a:buNone/>
              </a:pPr>
              <a:t>35</a:t>
            </a:fld>
            <a:endParaRPr lang="en-US" sz="1000" b="1" dirty="0">
              <a:latin typeface="Arial"/>
              <a:sym typeface="Arial"/>
            </a:endParaRPr>
          </a:p>
        </p:txBody>
      </p:sp>
      <p:sp>
        <p:nvSpPr>
          <p:cNvPr id="981" name="Text Placeholder 595"/>
          <p:cNvSpPr>
            <a:spLocks noGrp="1"/>
          </p:cNvSpPr>
          <p:nvPr>
            <p:custDataLst>
              <p:tags r:id="rId34"/>
            </p:custDataLst>
          </p:nvPr>
        </p:nvSpPr>
        <p:spPr bwMode="gray">
          <a:xfrm>
            <a:off x="3711575"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4F440C8-2EFB-4FFE-94BD-BA9F08FFA7F8}" type="datetime'''''''''''''3''''''''''''''''''''''0'''''''''''''''''''''">
              <a:rPr lang="en-US" sz="1000" b="1">
                <a:latin typeface="Arial"/>
                <a:sym typeface="Arial"/>
              </a:rPr>
              <a:pPr marL="0" indent="0" algn="ctr">
                <a:spcBef>
                  <a:spcPct val="0"/>
                </a:spcBef>
                <a:spcAft>
                  <a:spcPct val="0"/>
                </a:spcAft>
                <a:buNone/>
              </a:pPr>
              <a:t>30</a:t>
            </a:fld>
            <a:endParaRPr lang="en-US" sz="1000" b="1" dirty="0">
              <a:latin typeface="Arial"/>
              <a:sym typeface="Arial"/>
            </a:endParaRPr>
          </a:p>
        </p:txBody>
      </p:sp>
      <p:sp>
        <p:nvSpPr>
          <p:cNvPr id="976" name="Text Placeholder 590"/>
          <p:cNvSpPr>
            <a:spLocks noGrp="1"/>
          </p:cNvSpPr>
          <p:nvPr>
            <p:custDataLst>
              <p:tags r:id="rId35"/>
            </p:custDataLst>
          </p:nvPr>
        </p:nvSpPr>
        <p:spPr bwMode="gray">
          <a:xfrm>
            <a:off x="3244850"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CC61696-3430-489C-B105-29C40464CFF6}" type="datetime'''''2''''''''''''''''''''''''''''''''''''''''''''''''''''5'">
              <a:rPr lang="en-US" sz="1000" b="1">
                <a:latin typeface="Arial"/>
                <a:sym typeface="Arial"/>
              </a:rPr>
              <a:pPr marL="0" indent="0" algn="ctr">
                <a:spcBef>
                  <a:spcPct val="0"/>
                </a:spcBef>
                <a:spcAft>
                  <a:spcPct val="0"/>
                </a:spcAft>
                <a:buNone/>
              </a:pPr>
              <a:t>25</a:t>
            </a:fld>
            <a:endParaRPr lang="en-US" sz="1000" b="1" dirty="0">
              <a:latin typeface="Arial"/>
              <a:sym typeface="Arial"/>
            </a:endParaRPr>
          </a:p>
        </p:txBody>
      </p:sp>
      <p:sp>
        <p:nvSpPr>
          <p:cNvPr id="971" name="Text Placeholder 585"/>
          <p:cNvSpPr>
            <a:spLocks noGrp="1"/>
          </p:cNvSpPr>
          <p:nvPr>
            <p:custDataLst>
              <p:tags r:id="rId36"/>
            </p:custDataLst>
          </p:nvPr>
        </p:nvSpPr>
        <p:spPr bwMode="gray">
          <a:xfrm>
            <a:off x="2768600" y="52038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DBB702A-1280-4E94-9A52-3C382F4FCA05}" type="datetime'''''''''''2''''''''''''''''''0'''''">
              <a:rPr lang="en-US" sz="1000" b="1">
                <a:latin typeface="Arial"/>
                <a:sym typeface="Arial"/>
              </a:rPr>
              <a:pPr marL="0" indent="0" algn="ctr">
                <a:spcBef>
                  <a:spcPct val="0"/>
                </a:spcBef>
                <a:spcAft>
                  <a:spcPct val="0"/>
                </a:spcAft>
                <a:buNone/>
              </a:pPr>
              <a:t>20</a:t>
            </a:fld>
            <a:endParaRPr lang="en-US" sz="1000" b="1" dirty="0">
              <a:latin typeface="Arial"/>
              <a:sym typeface="Arial"/>
            </a:endParaRPr>
          </a:p>
        </p:txBody>
      </p:sp>
      <p:cxnSp>
        <p:nvCxnSpPr>
          <p:cNvPr id="27" name="Straight Connector 26"/>
          <p:cNvCxnSpPr/>
          <p:nvPr>
            <p:custDataLst>
              <p:tags r:id="rId37"/>
            </p:custDataLst>
          </p:nvPr>
        </p:nvCxnSpPr>
        <p:spPr bwMode="auto">
          <a:xfrm>
            <a:off x="942975" y="3486150"/>
            <a:ext cx="7419975"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custDataLst>
              <p:tags r:id="rId38"/>
            </p:custDataLst>
          </p:nvPr>
        </p:nvCxnSpPr>
        <p:spPr bwMode="auto">
          <a:xfrm>
            <a:off x="2362200" y="1476375"/>
            <a:ext cx="0" cy="3609975"/>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11" name="Freeform 10"/>
          <p:cNvSpPr/>
          <p:nvPr>
            <p:custDataLst>
              <p:tags r:id="rId39"/>
            </p:custDataLst>
          </p:nvPr>
        </p:nvSpPr>
        <p:spPr bwMode="auto">
          <a:xfrm>
            <a:off x="6508750" y="5010150"/>
            <a:ext cx="96839" cy="146051"/>
          </a:xfrm>
          <a:custGeom>
            <a:avLst/>
            <a:gdLst/>
            <a:ahLst/>
            <a:cxnLst/>
            <a:rect l="0" t="0" r="0" b="0"/>
            <a:pathLst>
              <a:path w="96839" h="146051">
                <a:moveTo>
                  <a:pt x="96838" y="0"/>
                </a:moveTo>
                <a:lnTo>
                  <a:pt x="57150" y="146050"/>
                </a:lnTo>
                <a:lnTo>
                  <a:pt x="0" y="146050"/>
                </a:lnTo>
                <a:lnTo>
                  <a:pt x="3968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 name="Freeform 1"/>
          <p:cNvSpPr/>
          <p:nvPr>
            <p:custDataLst>
              <p:tags r:id="rId40"/>
            </p:custDataLst>
          </p:nvPr>
        </p:nvSpPr>
        <p:spPr bwMode="auto">
          <a:xfrm>
            <a:off x="6508750" y="5010150"/>
            <a:ext cx="39689" cy="146051"/>
          </a:xfrm>
          <a:custGeom>
            <a:avLst/>
            <a:gdLst/>
            <a:ahLst/>
            <a:cxnLst/>
            <a:rect l="0" t="0" r="0" b="0"/>
            <a:pathLst>
              <a:path w="39689" h="146051">
                <a:moveTo>
                  <a:pt x="39688"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custDataLst>
              <p:tags r:id="rId41"/>
            </p:custDataLst>
          </p:nvPr>
        </p:nvSpPr>
        <p:spPr bwMode="auto">
          <a:xfrm>
            <a:off x="6565900" y="5010150"/>
            <a:ext cx="39689" cy="146051"/>
          </a:xfrm>
          <a:custGeom>
            <a:avLst/>
            <a:gdLst/>
            <a:ahLst/>
            <a:cxnLst/>
            <a:rect l="0" t="0" r="0" b="0"/>
            <a:pathLst>
              <a:path w="39689" h="146051">
                <a:moveTo>
                  <a:pt x="39688"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custDataLst>
              <p:tags r:id="rId42"/>
            </p:custDataLst>
          </p:nvPr>
        </p:nvCxnSpPr>
        <p:spPr bwMode="auto">
          <a:xfrm>
            <a:off x="1614488" y="1898650"/>
            <a:ext cx="69850" cy="381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custDataLst>
              <p:tags r:id="rId43"/>
            </p:custDataLst>
          </p:nvPr>
        </p:nvCxnSpPr>
        <p:spPr bwMode="auto">
          <a:xfrm flipV="1">
            <a:off x="3886200" y="3941763"/>
            <a:ext cx="0" cy="177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183" name="Text Placeholder 325"/>
          <p:cNvSpPr>
            <a:spLocks noGrp="1"/>
          </p:cNvSpPr>
          <p:nvPr>
            <p:custDataLst>
              <p:tags r:id="rId44"/>
            </p:custDataLst>
          </p:nvPr>
        </p:nvSpPr>
        <p:spPr bwMode="gray">
          <a:xfrm>
            <a:off x="1957388" y="3651250"/>
            <a:ext cx="838200" cy="152400"/>
          </a:xfrm>
          <a:prstGeom prst="rect">
            <a:avLst/>
          </a:prstGeom>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0ABB567F-4F38-4AF5-ADE7-756592AEF24A}" type="datetime'''P''''''ul''''m''''''''o''''''''''''''n''ol''''og''y'''''''">
              <a:rPr lang="en-US" sz="1000" b="1">
                <a:sym typeface="+mn-lt"/>
              </a:rPr>
              <a:pPr marL="0" indent="0">
                <a:spcBef>
                  <a:spcPct val="0"/>
                </a:spcBef>
                <a:spcAft>
                  <a:spcPct val="0"/>
                </a:spcAft>
                <a:buNone/>
              </a:pPr>
              <a:t>Pulmonology</a:t>
            </a:fld>
            <a:endParaRPr lang="en-US" sz="1000" b="1" dirty="0">
              <a:sym typeface="+mn-lt"/>
            </a:endParaRPr>
          </a:p>
        </p:txBody>
      </p:sp>
      <p:sp>
        <p:nvSpPr>
          <p:cNvPr id="182" name="Text Placeholder 324"/>
          <p:cNvSpPr>
            <a:spLocks noGrp="1"/>
          </p:cNvSpPr>
          <p:nvPr>
            <p:custDataLst>
              <p:tags r:id="rId45"/>
            </p:custDataLst>
          </p:nvPr>
        </p:nvSpPr>
        <p:spPr bwMode="gray">
          <a:xfrm>
            <a:off x="1258888" y="3146425"/>
            <a:ext cx="82232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90BCE17-E52E-473A-A187-2395982C98F5}" type="datetime'Poi''''''''s''''o''n''/''''''''T''''o''x''''''i''''''''''c'">
              <a:rPr lang="en-US" sz="1000" b="1">
                <a:sym typeface="+mn-lt"/>
              </a:rPr>
              <a:pPr marL="0" indent="0">
                <a:spcBef>
                  <a:spcPct val="0"/>
                </a:spcBef>
                <a:spcAft>
                  <a:spcPct val="0"/>
                </a:spcAft>
                <a:buNone/>
              </a:pPr>
              <a:t>Poison/Toxic</a:t>
            </a:fld>
            <a:endParaRPr lang="en-US" sz="1000" b="1" dirty="0">
              <a:sym typeface="+mn-lt"/>
            </a:endParaRPr>
          </a:p>
        </p:txBody>
      </p:sp>
      <p:sp>
        <p:nvSpPr>
          <p:cNvPr id="181" name="Text Placeholder 323"/>
          <p:cNvSpPr>
            <a:spLocks noGrp="1"/>
          </p:cNvSpPr>
          <p:nvPr>
            <p:custDataLst>
              <p:tags r:id="rId46"/>
            </p:custDataLst>
          </p:nvPr>
        </p:nvSpPr>
        <p:spPr bwMode="gray">
          <a:xfrm>
            <a:off x="4119563" y="3724275"/>
            <a:ext cx="7810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857C930-E6AB-4342-AC3D-06346141B8DF}" type="datetime'''''O''''''r''''''t''''h''''op''''''''''''''''ed''''''''ics'">
              <a:rPr lang="en-US" sz="1000" b="1">
                <a:sym typeface="+mn-lt"/>
              </a:rPr>
              <a:pPr marL="0" indent="0">
                <a:spcBef>
                  <a:spcPct val="0"/>
                </a:spcBef>
                <a:spcAft>
                  <a:spcPct val="0"/>
                </a:spcAft>
                <a:buNone/>
              </a:pPr>
              <a:t>Orthopedics</a:t>
            </a:fld>
            <a:endParaRPr lang="en-US" sz="1000" b="1" dirty="0">
              <a:sym typeface="+mn-lt"/>
            </a:endParaRPr>
          </a:p>
        </p:txBody>
      </p:sp>
      <p:sp>
        <p:nvSpPr>
          <p:cNvPr id="180" name="Text Placeholder 322"/>
          <p:cNvSpPr>
            <a:spLocks noGrp="1"/>
          </p:cNvSpPr>
          <p:nvPr>
            <p:custDataLst>
              <p:tags r:id="rId47"/>
            </p:custDataLst>
          </p:nvPr>
        </p:nvSpPr>
        <p:spPr bwMode="gray">
          <a:xfrm>
            <a:off x="6129338" y="4371975"/>
            <a:ext cx="96520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9BD4802-DD2E-4FC2-8BEC-456FDC0B8B9E}" type="datetime'O''ph''tha''lm''''ol''o''g''''y'''''''''''">
              <a:rPr lang="en-US" sz="1000" b="1">
                <a:sym typeface="+mn-lt"/>
              </a:rPr>
              <a:pPr marL="0" indent="0">
                <a:spcBef>
                  <a:spcPct val="0"/>
                </a:spcBef>
                <a:spcAft>
                  <a:spcPct val="0"/>
                </a:spcAft>
                <a:buNone/>
              </a:pPr>
              <a:t>Ophthalmology</a:t>
            </a:fld>
            <a:endParaRPr lang="en-US" sz="1000" b="1" dirty="0">
              <a:sym typeface="+mn-lt"/>
            </a:endParaRPr>
          </a:p>
        </p:txBody>
      </p:sp>
      <p:sp>
        <p:nvSpPr>
          <p:cNvPr id="179" name="Text Placeholder 321"/>
          <p:cNvSpPr>
            <a:spLocks noGrp="1"/>
          </p:cNvSpPr>
          <p:nvPr>
            <p:custDataLst>
              <p:tags r:id="rId48"/>
            </p:custDataLst>
          </p:nvPr>
        </p:nvSpPr>
        <p:spPr bwMode="gray">
          <a:xfrm>
            <a:off x="5938838" y="3562350"/>
            <a:ext cx="6619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BB601D0-7903-44E9-AC64-B89BBF667638}" type="datetime'''''''''Ne''''''''''''u''''ro''''''l''''o''''g''''''''y'''''''">
              <a:rPr lang="en-US" sz="1000" b="1">
                <a:sym typeface="+mn-lt"/>
              </a:rPr>
              <a:pPr marL="0" indent="0">
                <a:spcBef>
                  <a:spcPct val="0"/>
                </a:spcBef>
                <a:spcAft>
                  <a:spcPct val="0"/>
                </a:spcAft>
                <a:buNone/>
              </a:pPr>
              <a:t>Neurology</a:t>
            </a:fld>
            <a:endParaRPr lang="en-US" sz="1000" b="1" dirty="0">
              <a:sym typeface="+mn-lt"/>
            </a:endParaRPr>
          </a:p>
        </p:txBody>
      </p:sp>
      <p:sp>
        <p:nvSpPr>
          <p:cNvPr id="178" name="Text Placeholder 320"/>
          <p:cNvSpPr>
            <a:spLocks noGrp="1"/>
          </p:cNvSpPr>
          <p:nvPr>
            <p:custDataLst>
              <p:tags r:id="rId49"/>
            </p:custDataLst>
          </p:nvPr>
        </p:nvSpPr>
        <p:spPr bwMode="gray">
          <a:xfrm>
            <a:off x="1147763" y="2686050"/>
            <a:ext cx="57150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62690F4-43F5-43AB-B270-0387D349221A}" type="datetime'M''S&amp;''''AL''''''''''''''S'''''''''''''''''''''''''''''''">
              <a:rPr lang="en-US" sz="1000" b="1">
                <a:sym typeface="+mn-lt"/>
              </a:rPr>
              <a:pPr marL="0" indent="0">
                <a:spcBef>
                  <a:spcPct val="0"/>
                </a:spcBef>
                <a:spcAft>
                  <a:spcPct val="0"/>
                </a:spcAft>
                <a:buNone/>
              </a:pPr>
              <a:t>MS&amp;ALS</a:t>
            </a:fld>
            <a:endParaRPr lang="en-US" sz="1000" b="1" dirty="0">
              <a:sym typeface="+mn-lt"/>
            </a:endParaRPr>
          </a:p>
        </p:txBody>
      </p:sp>
      <p:sp>
        <p:nvSpPr>
          <p:cNvPr id="177" name="Text Placeholder 319"/>
          <p:cNvSpPr>
            <a:spLocks noGrp="1"/>
          </p:cNvSpPr>
          <p:nvPr>
            <p:custDataLst>
              <p:tags r:id="rId50"/>
            </p:custDataLst>
          </p:nvPr>
        </p:nvSpPr>
        <p:spPr bwMode="gray">
          <a:xfrm>
            <a:off x="4014788" y="3878263"/>
            <a:ext cx="123190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9137B53-0591-4BBD-A531-6867C0FC7578}" type="datetime'O''t''''h''''e''''''''r'' Me''n''tal'''''''''' Hea''l''th'''">
              <a:rPr lang="en-US" sz="1000" b="1"/>
              <a:pPr/>
              <a:t>Other Mental Health</a:t>
            </a:fld>
            <a:endParaRPr lang="en-US" sz="1000" b="1" dirty="0">
              <a:sym typeface="+mn-lt"/>
            </a:endParaRPr>
          </a:p>
        </p:txBody>
      </p:sp>
      <p:sp>
        <p:nvSpPr>
          <p:cNvPr id="176" name="Text Placeholder 318"/>
          <p:cNvSpPr>
            <a:spLocks noGrp="1"/>
          </p:cNvSpPr>
          <p:nvPr>
            <p:custDataLst>
              <p:tags r:id="rId51"/>
            </p:custDataLst>
          </p:nvPr>
        </p:nvSpPr>
        <p:spPr bwMode="gray">
          <a:xfrm>
            <a:off x="2530475" y="3184525"/>
            <a:ext cx="12144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D1E574B-6A04-4DDC-8FF0-C4C731A3440F}" type="datetime'''I''n''''f''e''''ctiou''''s ''D''''i''''s''''e''''as''e''s'">
              <a:rPr lang="en-US" sz="1000" b="1">
                <a:sym typeface="+mn-lt"/>
              </a:rPr>
              <a:pPr marL="0" indent="0">
                <a:spcBef>
                  <a:spcPct val="0"/>
                </a:spcBef>
                <a:spcAft>
                  <a:spcPct val="0"/>
                </a:spcAft>
                <a:buNone/>
              </a:pPr>
              <a:t>Infectious Diseases</a:t>
            </a:fld>
            <a:endParaRPr lang="en-US" sz="1000" b="1" dirty="0">
              <a:sym typeface="+mn-lt"/>
            </a:endParaRPr>
          </a:p>
        </p:txBody>
      </p:sp>
      <p:sp>
        <p:nvSpPr>
          <p:cNvPr id="175" name="Text Placeholder 317"/>
          <p:cNvSpPr>
            <a:spLocks noGrp="1"/>
          </p:cNvSpPr>
          <p:nvPr>
            <p:custDataLst>
              <p:tags r:id="rId52"/>
            </p:custDataLst>
          </p:nvPr>
        </p:nvSpPr>
        <p:spPr bwMode="gray">
          <a:xfrm>
            <a:off x="3862388" y="4448175"/>
            <a:ext cx="8445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7E48616-0FC3-4022-9028-AD64E79E5E32}" type="datetime'H''''ype''''r''t''''''''e''''''ns''''i''''''''o''''''''''''n'">
              <a:rPr lang="en-US" sz="1000" b="1">
                <a:sym typeface="+mn-lt"/>
              </a:rPr>
              <a:pPr marL="0" indent="0">
                <a:spcBef>
                  <a:spcPct val="0"/>
                </a:spcBef>
                <a:spcAft>
                  <a:spcPct val="0"/>
                </a:spcAft>
                <a:buNone/>
              </a:pPr>
              <a:t>Hypertension</a:t>
            </a:fld>
            <a:endParaRPr lang="en-US" sz="1000" b="1" dirty="0">
              <a:sym typeface="+mn-lt"/>
            </a:endParaRPr>
          </a:p>
        </p:txBody>
      </p:sp>
      <p:sp>
        <p:nvSpPr>
          <p:cNvPr id="229" name="Text Placeholder 336"/>
          <p:cNvSpPr>
            <a:spLocks noGrp="1"/>
          </p:cNvSpPr>
          <p:nvPr>
            <p:custDataLst>
              <p:tags r:id="rId53"/>
            </p:custDataLst>
          </p:nvPr>
        </p:nvSpPr>
        <p:spPr bwMode="gray">
          <a:xfrm>
            <a:off x="3286125" y="3824288"/>
            <a:ext cx="5143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8D4DE30-0736-478B-8208-ACAF5ABDAD82}" type="datetime'''''''U''r''''''''''''''''o''''''l''o''g''y'''">
              <a:rPr lang="en-US" sz="1000" b="1">
                <a:latin typeface="Arial"/>
                <a:sym typeface="Arial"/>
              </a:rPr>
              <a:pPr marL="0" indent="0">
                <a:spcBef>
                  <a:spcPct val="0"/>
                </a:spcBef>
                <a:spcAft>
                  <a:spcPct val="0"/>
                </a:spcAft>
                <a:buNone/>
              </a:pPr>
              <a:t>Urology</a:t>
            </a:fld>
            <a:endParaRPr lang="en-US" sz="1000" b="1" dirty="0">
              <a:latin typeface="Arial"/>
              <a:sym typeface="Arial"/>
            </a:endParaRPr>
          </a:p>
        </p:txBody>
      </p:sp>
      <p:sp>
        <p:nvSpPr>
          <p:cNvPr id="185" name="Text Placeholder 327"/>
          <p:cNvSpPr>
            <a:spLocks noGrp="1"/>
          </p:cNvSpPr>
          <p:nvPr>
            <p:custDataLst>
              <p:tags r:id="rId54"/>
            </p:custDataLst>
          </p:nvPr>
        </p:nvSpPr>
        <p:spPr bwMode="gray">
          <a:xfrm>
            <a:off x="2495550" y="3957638"/>
            <a:ext cx="3444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0CBB665-1A86-4191-AF12-785C97F9448F}" type="datetime'''''''''S''''P''''''M''''''''''''''''''''''''''''''I'''">
              <a:rPr lang="en-US" sz="1000" b="1">
                <a:sym typeface="+mn-lt"/>
              </a:rPr>
              <a:pPr marL="0" indent="0">
                <a:spcBef>
                  <a:spcPct val="0"/>
                </a:spcBef>
                <a:spcAft>
                  <a:spcPct val="0"/>
                </a:spcAft>
                <a:buNone/>
              </a:pPr>
              <a:t>SPMI</a:t>
            </a:fld>
            <a:endParaRPr lang="en-US" sz="1000" b="1" dirty="0">
              <a:sym typeface="+mn-lt"/>
            </a:endParaRPr>
          </a:p>
        </p:txBody>
      </p:sp>
      <p:sp>
        <p:nvSpPr>
          <p:cNvPr id="7" name="Text Placeholder 6"/>
          <p:cNvSpPr>
            <a:spLocks noGrp="1"/>
          </p:cNvSpPr>
          <p:nvPr>
            <p:custDataLst>
              <p:tags r:id="rId55"/>
            </p:custDataLst>
          </p:nvPr>
        </p:nvSpPr>
        <p:spPr bwMode="auto">
          <a:xfrm flipV="1">
            <a:off x="412750" y="2979738"/>
            <a:ext cx="152400" cy="603250"/>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754F6E6-3B3C-454D-A983-BA2970365607}" type="datetime'''P''re''''di''''c''''t''iv''''''''''''e'''''''''">
              <a:rPr lang="en-US" sz="1000" b="1"/>
              <a:pPr/>
              <a:t>Predictive</a:t>
            </a:fld>
            <a:endParaRPr lang="en-US" sz="1000" b="1" dirty="0">
              <a:sym typeface="+mn-lt"/>
            </a:endParaRPr>
          </a:p>
        </p:txBody>
      </p:sp>
      <p:sp>
        <p:nvSpPr>
          <p:cNvPr id="6" name="Text Placeholder 5"/>
          <p:cNvSpPr>
            <a:spLocks noGrp="1"/>
          </p:cNvSpPr>
          <p:nvPr>
            <p:custDataLst>
              <p:tags r:id="rId56"/>
            </p:custDataLst>
          </p:nvPr>
        </p:nvSpPr>
        <p:spPr bwMode="auto">
          <a:xfrm>
            <a:off x="3281363" y="5457825"/>
            <a:ext cx="27432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9CFACCE-F057-4744-9E29-9644FD72788A}" type="datetime'Pr''e''valence'' (percentage o''f high-co''''st pa''tients'')'">
              <a:rPr lang="en-US" sz="1000" b="1"/>
              <a:pPr/>
              <a:t>Prevalence (percentage of high-cost patients)</a:t>
            </a:fld>
            <a:endParaRPr lang="en-US" sz="1000" b="1" dirty="0">
              <a:sym typeface="+mn-lt"/>
            </a:endParaRPr>
          </a:p>
        </p:txBody>
      </p:sp>
      <p:sp>
        <p:nvSpPr>
          <p:cNvPr id="169" name="Text Placeholder 311"/>
          <p:cNvSpPr>
            <a:spLocks noGrp="1"/>
          </p:cNvSpPr>
          <p:nvPr>
            <p:custDataLst>
              <p:tags r:id="rId57"/>
            </p:custDataLst>
          </p:nvPr>
        </p:nvSpPr>
        <p:spPr bwMode="gray">
          <a:xfrm>
            <a:off x="4424363" y="2762250"/>
            <a:ext cx="7604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BDE43AFA-1E44-4415-8BCD-DB9DE2E1BD69}" type="datetime'H''''e''''''''''mato''''lo''g''''''''''''''''y'''''''''''''">
              <a:rPr lang="en-US" sz="1000" b="1"/>
              <a:pPr/>
              <a:t>Hematology</a:t>
            </a:fld>
            <a:endParaRPr lang="en-US" sz="1000" b="1" dirty="0">
              <a:sym typeface="+mn-lt"/>
            </a:endParaRPr>
          </a:p>
        </p:txBody>
      </p:sp>
      <p:sp>
        <p:nvSpPr>
          <p:cNvPr id="168" name="Text Placeholder 310"/>
          <p:cNvSpPr>
            <a:spLocks noGrp="1"/>
          </p:cNvSpPr>
          <p:nvPr>
            <p:custDataLst>
              <p:tags r:id="rId58"/>
            </p:custDataLst>
          </p:nvPr>
        </p:nvSpPr>
        <p:spPr bwMode="gray">
          <a:xfrm>
            <a:off x="3341688" y="4119563"/>
            <a:ext cx="10906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7405E05-5F6A-467C-8C7E-B474FBE36820}" type="datetime'''Ga''st''''roen''''t''''''''er''''''olo''''''''''g''''y'''">
              <a:rPr lang="en-US" sz="1000" b="1"/>
              <a:pPr/>
              <a:t>Gastroenterology</a:t>
            </a:fld>
            <a:endParaRPr lang="en-US" sz="1000" b="1" dirty="0">
              <a:sym typeface="+mn-lt"/>
            </a:endParaRPr>
          </a:p>
        </p:txBody>
      </p:sp>
      <p:sp>
        <p:nvSpPr>
          <p:cNvPr id="166" name="Text Placeholder 309"/>
          <p:cNvSpPr>
            <a:spLocks noGrp="1"/>
          </p:cNvSpPr>
          <p:nvPr>
            <p:custDataLst>
              <p:tags r:id="rId59"/>
            </p:custDataLst>
          </p:nvPr>
        </p:nvSpPr>
        <p:spPr bwMode="gray">
          <a:xfrm>
            <a:off x="4206875" y="3486150"/>
            <a:ext cx="9223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54C67F54-BA3D-44F5-BCEE-8F6500DA0DA7}" type="datetime'En''d''''o''''c''''''''''''''''''ri''n''''''''olo''g''y'''''''">
              <a:rPr lang="en-US" sz="1000" b="1"/>
              <a:pPr/>
              <a:t>Endocrinology</a:t>
            </a:fld>
            <a:endParaRPr lang="en-US" sz="1000" b="1" dirty="0">
              <a:sym typeface="+mn-lt"/>
            </a:endParaRPr>
          </a:p>
        </p:txBody>
      </p:sp>
      <p:sp>
        <p:nvSpPr>
          <p:cNvPr id="165" name="Text Placeholder 308"/>
          <p:cNvSpPr>
            <a:spLocks noGrp="1"/>
          </p:cNvSpPr>
          <p:nvPr>
            <p:custDataLst>
              <p:tags r:id="rId60"/>
            </p:custDataLst>
          </p:nvPr>
        </p:nvSpPr>
        <p:spPr bwMode="gray">
          <a:xfrm>
            <a:off x="5575300" y="3735388"/>
            <a:ext cx="56197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5B4660E-2CFE-4AA5-A07E-C8F4B554D82C}" type="datetime'''''''D''i''''''''''''a''''b''e''t''e''''''s'''">
              <a:rPr lang="en-US" sz="1000" b="1"/>
              <a:pPr/>
              <a:t>Diabetes</a:t>
            </a:fld>
            <a:endParaRPr lang="en-US" sz="1000" b="1" dirty="0">
              <a:sym typeface="+mn-lt"/>
            </a:endParaRPr>
          </a:p>
        </p:txBody>
      </p:sp>
      <p:sp useBgFill="1">
        <p:nvSpPr>
          <p:cNvPr id="174" name="Text Placeholder 316"/>
          <p:cNvSpPr>
            <a:spLocks noGrp="1"/>
          </p:cNvSpPr>
          <p:nvPr>
            <p:custDataLst>
              <p:tags r:id="rId61"/>
            </p:custDataLst>
          </p:nvPr>
        </p:nvSpPr>
        <p:spPr bwMode="gray">
          <a:xfrm>
            <a:off x="2338388" y="4524375"/>
            <a:ext cx="941388" cy="152400"/>
          </a:xfrm>
          <a:prstGeom prst="rect">
            <a:avLst/>
          </a:prstGeom>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C2B764A-BF40-47EA-865B-F28FB5188CB7}" type="datetime'''''''''''Hyperl''i''pi''de''''m''''''''i''''''''a'''''''">
              <a:rPr lang="en-US" sz="1000" b="1">
                <a:sym typeface="+mn-lt"/>
              </a:rPr>
              <a:pPr marL="0" indent="0">
                <a:spcBef>
                  <a:spcPct val="0"/>
                </a:spcBef>
                <a:spcAft>
                  <a:spcPct val="0"/>
                </a:spcAft>
                <a:buNone/>
              </a:pPr>
              <a:t>Hyperlipidemia</a:t>
            </a:fld>
            <a:endParaRPr lang="en-US" sz="1000" b="1" dirty="0">
              <a:sym typeface="+mn-lt"/>
            </a:endParaRPr>
          </a:p>
        </p:txBody>
      </p:sp>
      <p:sp>
        <p:nvSpPr>
          <p:cNvPr id="164" name="Text Placeholder 307"/>
          <p:cNvSpPr>
            <a:spLocks noGrp="1"/>
          </p:cNvSpPr>
          <p:nvPr>
            <p:custDataLst>
              <p:tags r:id="rId62"/>
            </p:custDataLst>
          </p:nvPr>
        </p:nvSpPr>
        <p:spPr bwMode="gray">
          <a:xfrm>
            <a:off x="7100888" y="3162300"/>
            <a:ext cx="6969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20D70E8-700D-4999-8A4C-86C555640DCD}" type="datetime'''''C''''''ar''d''i''o''''l''''''''o''''''''g''y'''''''''''''">
              <a:rPr lang="en-US" sz="1000" b="1"/>
              <a:pPr/>
              <a:t>Cardiology</a:t>
            </a:fld>
            <a:endParaRPr lang="en-US" sz="1000" b="1" dirty="0">
              <a:sym typeface="+mn-lt"/>
            </a:endParaRPr>
          </a:p>
        </p:txBody>
      </p:sp>
      <p:sp>
        <p:nvSpPr>
          <p:cNvPr id="162" name="Text Placeholder 306"/>
          <p:cNvSpPr>
            <a:spLocks noGrp="1"/>
          </p:cNvSpPr>
          <p:nvPr>
            <p:custDataLst>
              <p:tags r:id="rId63"/>
            </p:custDataLst>
          </p:nvPr>
        </p:nvSpPr>
        <p:spPr bwMode="gray">
          <a:xfrm>
            <a:off x="2819400" y="3576638"/>
            <a:ext cx="4635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DC98493-55E4-4D05-B677-DA2476775B8F}" type="datetime'''''''''''''''''Ca''''''''''n''''''c''''''er'">
              <a:rPr lang="en-US" sz="1000" b="1"/>
              <a:pPr/>
              <a:t>Cancer</a:t>
            </a:fld>
            <a:endParaRPr lang="en-US" sz="1000" b="1" dirty="0">
              <a:sym typeface="+mn-lt"/>
            </a:endParaRPr>
          </a:p>
        </p:txBody>
      </p:sp>
      <p:sp>
        <p:nvSpPr>
          <p:cNvPr id="160" name="Text Placeholder 305"/>
          <p:cNvSpPr>
            <a:spLocks noGrp="1"/>
          </p:cNvSpPr>
          <p:nvPr>
            <p:custDataLst>
              <p:tags r:id="rId64"/>
            </p:custDataLst>
          </p:nvPr>
        </p:nvSpPr>
        <p:spPr bwMode="gray">
          <a:xfrm>
            <a:off x="1163638" y="1746250"/>
            <a:ext cx="6175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D152FEF-3847-4DDD-8128-31BC254A14C0}" type="datetime'L''''''''euk''''''e''''''''''''''m''''i''''''''''a'''''''''">
              <a:rPr lang="en-US" sz="1000" b="1"/>
              <a:pPr/>
              <a:t>Leukemia</a:t>
            </a:fld>
            <a:endParaRPr lang="en-US" sz="1000" b="1" dirty="0">
              <a:sym typeface="+mn-lt"/>
            </a:endParaRPr>
          </a:p>
        </p:txBody>
      </p:sp>
      <p:sp useBgFill="1">
        <p:nvSpPr>
          <p:cNvPr id="159" name="Text Placeholder 304"/>
          <p:cNvSpPr>
            <a:spLocks noGrp="1"/>
          </p:cNvSpPr>
          <p:nvPr>
            <p:custDataLst>
              <p:tags r:id="rId65"/>
            </p:custDataLst>
          </p:nvPr>
        </p:nvSpPr>
        <p:spPr bwMode="gray">
          <a:xfrm>
            <a:off x="3300413" y="3656013"/>
            <a:ext cx="500063" cy="152400"/>
          </a:xfrm>
          <a:prstGeom prst="rect">
            <a:avLst/>
          </a:prstGeom>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B56DD06-BA6C-457C-B676-A7CF327D0336}" type="datetime'''''''''''''''''A''''s''''''''''''''t''h''ma'''''''''''''''">
              <a:rPr lang="en-US" sz="1000" b="1"/>
              <a:pPr/>
              <a:t>Asthma</a:t>
            </a:fld>
            <a:endParaRPr lang="en-US" sz="1000" b="1" dirty="0">
              <a:sym typeface="+mn-lt"/>
            </a:endParaRPr>
          </a:p>
        </p:txBody>
      </p:sp>
      <p:sp>
        <p:nvSpPr>
          <p:cNvPr id="158" name="Text Placeholder 303"/>
          <p:cNvSpPr>
            <a:spLocks noGrp="1"/>
          </p:cNvSpPr>
          <p:nvPr>
            <p:custDataLst>
              <p:tags r:id="rId66"/>
            </p:custDataLst>
          </p:nvPr>
        </p:nvSpPr>
        <p:spPr bwMode="gray">
          <a:xfrm>
            <a:off x="5167313" y="4124325"/>
            <a:ext cx="5286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88A113A-4C97-46B7-8E7D-EF48E1494123}" type="datetime'Ar''th''''''''''''''r''''''''''''''it''i''''''''s'''''''''''''">
              <a:rPr lang="en-US" sz="1000" b="1"/>
              <a:pPr/>
              <a:t>Arthritis</a:t>
            </a:fld>
            <a:endParaRPr lang="en-US" sz="1000" b="1" dirty="0">
              <a:sym typeface="+mn-lt"/>
            </a:endParaRPr>
          </a:p>
        </p:txBody>
      </p:sp>
      <p:sp>
        <p:nvSpPr>
          <p:cNvPr id="228" name="Text Placeholder 335"/>
          <p:cNvSpPr>
            <a:spLocks noGrp="1"/>
          </p:cNvSpPr>
          <p:nvPr>
            <p:custDataLst>
              <p:tags r:id="rId67"/>
            </p:custDataLst>
          </p:nvPr>
        </p:nvSpPr>
        <p:spPr bwMode="gray">
          <a:xfrm>
            <a:off x="7856538" y="3810000"/>
            <a:ext cx="3873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7550D92-ABF3-420B-9E11-27D0DB72DA24}" type="datetime'A''''''''''''''''''''''''''c''''''''''''''u''''t''''''''e'''''">
              <a:rPr lang="en-US" sz="1000" b="1">
                <a:latin typeface="Arial"/>
                <a:sym typeface="Arial"/>
              </a:rPr>
              <a:pPr marL="0" indent="0">
                <a:spcBef>
                  <a:spcPct val="0"/>
                </a:spcBef>
                <a:spcAft>
                  <a:spcPct val="0"/>
                </a:spcAft>
                <a:buNone/>
              </a:pPr>
              <a:t>Acute</a:t>
            </a:fld>
            <a:endParaRPr lang="en-US" sz="1000" b="1" dirty="0">
              <a:latin typeface="Arial"/>
              <a:sym typeface="Arial"/>
            </a:endParaRPr>
          </a:p>
        </p:txBody>
      </p:sp>
      <p:sp>
        <p:nvSpPr>
          <p:cNvPr id="184" name="Text Placeholder 326"/>
          <p:cNvSpPr>
            <a:spLocks noGrp="1"/>
          </p:cNvSpPr>
          <p:nvPr>
            <p:custDataLst>
              <p:tags r:id="rId68"/>
            </p:custDataLst>
          </p:nvPr>
        </p:nvSpPr>
        <p:spPr bwMode="gray">
          <a:xfrm>
            <a:off x="4987925" y="1554163"/>
            <a:ext cx="82867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554B5670-2053-449E-A63B-6469B0E70055}" type="datetime'Ren''''''''''a''''l ''''''''F''''a''''''i''l''''''''u''''r''e'">
              <a:rPr lang="en-US" sz="1000" b="1">
                <a:sym typeface="+mn-lt"/>
              </a:rPr>
              <a:pPr marL="0" indent="0">
                <a:spcBef>
                  <a:spcPct val="0"/>
                </a:spcBef>
                <a:spcAft>
                  <a:spcPct val="0"/>
                </a:spcAft>
                <a:buNone/>
              </a:pPr>
              <a:t>Renal Failure</a:t>
            </a:fld>
            <a:endParaRPr lang="en-US" sz="1000" b="1" dirty="0">
              <a:sym typeface="+mn-lt"/>
            </a:endParaRPr>
          </a:p>
        </p:txBody>
      </p:sp>
      <p:sp>
        <p:nvSpPr>
          <p:cNvPr id="171" name="Text Placeholder 313"/>
          <p:cNvSpPr>
            <a:spLocks noGrp="1"/>
          </p:cNvSpPr>
          <p:nvPr>
            <p:custDataLst>
              <p:tags r:id="rId69"/>
            </p:custDataLst>
          </p:nvPr>
        </p:nvSpPr>
        <p:spPr bwMode="gray">
          <a:xfrm>
            <a:off x="1581150" y="4119563"/>
            <a:ext cx="7254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FBB6928-6799-4FF1-B689-68EA7B5A0AD3}" type="datetime'''''H''''ep''''a''''''''''''''''to''''''''l''o''''gy'''">
              <a:rPr lang="en-US" sz="1000" b="1">
                <a:sym typeface="+mn-lt"/>
              </a:rPr>
              <a:pPr marL="0" indent="0">
                <a:spcBef>
                  <a:spcPct val="0"/>
                </a:spcBef>
                <a:spcAft>
                  <a:spcPct val="0"/>
                </a:spcAft>
                <a:buNone/>
              </a:pPr>
              <a:t>Hepatology</a:t>
            </a:fld>
            <a:endParaRPr lang="en-US" sz="1000" b="1" dirty="0">
              <a:sym typeface="+mn-lt"/>
            </a:endParaRPr>
          </a:p>
        </p:txBody>
      </p:sp>
      <p:sp>
        <p:nvSpPr>
          <p:cNvPr id="9" name="Text Placeholder 8"/>
          <p:cNvSpPr>
            <a:spLocks noGrp="1"/>
          </p:cNvSpPr>
          <p:nvPr>
            <p:ph type="body" sz="quarter" idx="10"/>
          </p:nvPr>
        </p:nvSpPr>
        <p:spPr/>
        <p:txBody>
          <a:bodyPr/>
          <a:lstStyle/>
          <a:p>
            <a:pPr marL="114288" indent="-114288" defTabSz="1043846">
              <a:tabLst>
                <a:tab pos="114288" algn="l"/>
                <a:tab pos="465088" algn="l"/>
              </a:tabLst>
            </a:pPr>
            <a:endParaRPr lang="en-US" kern="0" dirty="0" smtClean="0"/>
          </a:p>
          <a:p>
            <a:pPr marL="114288" indent="-114288" defTabSz="1043846">
              <a:tabLst>
                <a:tab pos="114288" algn="l"/>
                <a:tab pos="465088" algn="l"/>
              </a:tabLst>
            </a:pPr>
            <a:r>
              <a:rPr lang="en-US" dirty="0"/>
              <a:t>†Medicare population is limited to ages &gt;=65 in 2010 base year</a:t>
            </a:r>
            <a:endParaRPr lang="en-US" kern="0" dirty="0"/>
          </a:p>
          <a:p>
            <a:pPr marL="114288" indent="-114288" defTabSz="1043846">
              <a:tabLst>
                <a:tab pos="114288" algn="l"/>
                <a:tab pos="465088" algn="l"/>
              </a:tabLst>
            </a:pPr>
            <a:r>
              <a:rPr lang="en-US" kern="0" dirty="0" smtClean="0"/>
              <a:t>Note</a:t>
            </a:r>
            <a:r>
              <a:rPr lang="en-US" kern="0" dirty="0"/>
              <a:t>: Persistent high-cost patients (HCP) are  defined as patients whose medical expenditures were in the highest 5% of all patients for three consecutive years (2010-2012). </a:t>
            </a:r>
            <a:r>
              <a:rPr lang="en-US" dirty="0"/>
              <a:t>The sample was limited to patients who had full years of enrollment for 2010-2012 and costs greater than or equal to $0 in each year. Figures do not capture pharmacy costs, payments outside the claims system, Medicare cost-sharing, or end-of-life care for patients who died during the study period. All medical conditions presented are statistically significant; SPMI=Severe and Persistent Mental Illness</a:t>
            </a:r>
            <a:r>
              <a:rPr lang="en-US" kern="0" dirty="0"/>
              <a:t>. </a:t>
            </a:r>
          </a:p>
          <a:p>
            <a:pPr marL="114288" indent="-114288" defTabSz="1043846">
              <a:tabLst>
                <a:tab pos="114288" algn="l"/>
                <a:tab pos="465088" algn="l"/>
              </a:tabLst>
            </a:pPr>
            <a:r>
              <a:rPr lang="en-US" kern="0" dirty="0" smtClean="0"/>
              <a:t>Source</a:t>
            </a:r>
            <a:r>
              <a:rPr lang="en-US" kern="0" dirty="0"/>
              <a:t>: </a:t>
            </a:r>
            <a:r>
              <a:rPr lang="en-US" dirty="0"/>
              <a:t>HPC  analysis of Massachusetts All Payers Claims Database (payers include Blue Cross Blue Shield, Harvard Pilgrim Health Care, and Tufts Health Plan), </a:t>
            </a:r>
            <a:r>
              <a:rPr lang="en-US" dirty="0" smtClean="0"/>
              <a:t>2010-2012</a:t>
            </a:r>
            <a:endParaRPr lang="en-US" kern="0" dirty="0"/>
          </a:p>
        </p:txBody>
      </p:sp>
      <p:sp>
        <p:nvSpPr>
          <p:cNvPr id="108" name="Right Arrow 107"/>
          <p:cNvSpPr/>
          <p:nvPr/>
        </p:nvSpPr>
        <p:spPr>
          <a:xfrm rot="16200000">
            <a:off x="-1263649" y="3216277"/>
            <a:ext cx="3638551" cy="10159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400" b="1" dirty="0">
              <a:solidFill>
                <a:srgbClr val="002960"/>
              </a:solidFill>
            </a:endParaRPr>
          </a:p>
        </p:txBody>
      </p:sp>
      <p:sp>
        <p:nvSpPr>
          <p:cNvPr id="109" name="TextBox 108"/>
          <p:cNvSpPr txBox="1"/>
          <p:nvPr/>
        </p:nvSpPr>
        <p:spPr>
          <a:xfrm>
            <a:off x="182882" y="1447800"/>
            <a:ext cx="421910" cy="230832"/>
          </a:xfrm>
          <a:prstGeom prst="rect">
            <a:avLst/>
          </a:prstGeom>
          <a:noFill/>
        </p:spPr>
        <p:txBody>
          <a:bodyPr wrap="none" rtlCol="0">
            <a:spAutoFit/>
          </a:bodyPr>
          <a:lstStyle/>
          <a:p>
            <a:r>
              <a:rPr lang="en-US" sz="900" dirty="0" smtClean="0">
                <a:latin typeface="+mj-lt"/>
              </a:rPr>
              <a:t>High</a:t>
            </a:r>
            <a:endParaRPr lang="en-US" sz="900" dirty="0">
              <a:latin typeface="+mj-lt"/>
            </a:endParaRPr>
          </a:p>
        </p:txBody>
      </p:sp>
      <p:sp>
        <p:nvSpPr>
          <p:cNvPr id="111" name="TextBox 110"/>
          <p:cNvSpPr txBox="1"/>
          <p:nvPr/>
        </p:nvSpPr>
        <p:spPr>
          <a:xfrm>
            <a:off x="213338" y="4891822"/>
            <a:ext cx="396262" cy="230832"/>
          </a:xfrm>
          <a:prstGeom prst="rect">
            <a:avLst/>
          </a:prstGeom>
          <a:noFill/>
        </p:spPr>
        <p:txBody>
          <a:bodyPr wrap="none" rtlCol="0">
            <a:spAutoFit/>
          </a:bodyPr>
          <a:lstStyle/>
          <a:p>
            <a:r>
              <a:rPr lang="en-US" sz="900" dirty="0" smtClean="0">
                <a:latin typeface="+mj-lt"/>
              </a:rPr>
              <a:t>Low</a:t>
            </a:r>
            <a:endParaRPr lang="en-US" sz="900" dirty="0">
              <a:latin typeface="+mj-lt"/>
            </a:endParaRPr>
          </a:p>
        </p:txBody>
      </p:sp>
      <p:sp>
        <p:nvSpPr>
          <p:cNvPr id="112" name="Right Arrow 111"/>
          <p:cNvSpPr/>
          <p:nvPr/>
        </p:nvSpPr>
        <p:spPr>
          <a:xfrm>
            <a:off x="958056" y="5356227"/>
            <a:ext cx="7423944" cy="10159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400" b="1" dirty="0">
              <a:solidFill>
                <a:srgbClr val="002960"/>
              </a:solidFill>
            </a:endParaRPr>
          </a:p>
        </p:txBody>
      </p:sp>
      <p:sp>
        <p:nvSpPr>
          <p:cNvPr id="113" name="TextBox 112"/>
          <p:cNvSpPr txBox="1"/>
          <p:nvPr/>
        </p:nvSpPr>
        <p:spPr>
          <a:xfrm>
            <a:off x="7960090" y="5419342"/>
            <a:ext cx="421910" cy="230832"/>
          </a:xfrm>
          <a:prstGeom prst="rect">
            <a:avLst/>
          </a:prstGeom>
          <a:noFill/>
        </p:spPr>
        <p:txBody>
          <a:bodyPr wrap="none" rtlCol="0">
            <a:spAutoFit/>
          </a:bodyPr>
          <a:lstStyle/>
          <a:p>
            <a:r>
              <a:rPr lang="en-US" sz="900" dirty="0" smtClean="0">
                <a:latin typeface="+mj-lt"/>
              </a:rPr>
              <a:t>High</a:t>
            </a:r>
            <a:endParaRPr lang="en-US" sz="900" dirty="0">
              <a:latin typeface="+mj-lt"/>
            </a:endParaRPr>
          </a:p>
        </p:txBody>
      </p:sp>
      <p:sp>
        <p:nvSpPr>
          <p:cNvPr id="114" name="TextBox 113"/>
          <p:cNvSpPr txBox="1"/>
          <p:nvPr/>
        </p:nvSpPr>
        <p:spPr>
          <a:xfrm>
            <a:off x="958056" y="5419342"/>
            <a:ext cx="396262" cy="230832"/>
          </a:xfrm>
          <a:prstGeom prst="rect">
            <a:avLst/>
          </a:prstGeom>
          <a:noFill/>
        </p:spPr>
        <p:txBody>
          <a:bodyPr wrap="none" rtlCol="0">
            <a:spAutoFit/>
          </a:bodyPr>
          <a:lstStyle/>
          <a:p>
            <a:r>
              <a:rPr lang="en-US" sz="900" dirty="0" smtClean="0">
                <a:latin typeface="+mj-lt"/>
              </a:rPr>
              <a:t>Low</a:t>
            </a:r>
            <a:endParaRPr lang="en-US" sz="900" dirty="0">
              <a:latin typeface="+mj-lt"/>
            </a:endParaRPr>
          </a:p>
        </p:txBody>
      </p:sp>
      <p:sp>
        <p:nvSpPr>
          <p:cNvPr id="202" name="Rectangle 201"/>
          <p:cNvSpPr/>
          <p:nvPr/>
        </p:nvSpPr>
        <p:spPr>
          <a:xfrm>
            <a:off x="6553200" y="1562100"/>
            <a:ext cx="1752600" cy="9334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u="sng" dirty="0" smtClean="0">
                <a:solidFill>
                  <a:schemeClr val="tx1"/>
                </a:solidFill>
                <a:latin typeface="Arial" panose="020B0604020202020204" pitchFamily="34" charset="0"/>
                <a:cs typeface="Arial" panose="020B0604020202020204" pitchFamily="34" charset="0"/>
              </a:rPr>
              <a:t>Legend</a:t>
            </a:r>
            <a:endParaRPr lang="en-US" sz="1400" b="1" u="sng" dirty="0">
              <a:solidFill>
                <a:schemeClr val="tx1"/>
              </a:solidFill>
              <a:latin typeface="Arial" panose="020B0604020202020204" pitchFamily="34" charset="0"/>
              <a:cs typeface="Arial" panose="020B0604020202020204" pitchFamily="34" charset="0"/>
            </a:endParaRPr>
          </a:p>
        </p:txBody>
      </p:sp>
      <p:sp>
        <p:nvSpPr>
          <p:cNvPr id="17" name="Oval 16"/>
          <p:cNvSpPr/>
          <p:nvPr>
            <p:custDataLst>
              <p:tags r:id="rId70"/>
            </p:custDataLst>
          </p:nvPr>
        </p:nvSpPr>
        <p:spPr bwMode="auto">
          <a:xfrm>
            <a:off x="6721475" y="2165350"/>
            <a:ext cx="76200" cy="76200"/>
          </a:xfrm>
          <a:prstGeom prst="ellipse">
            <a:avLst/>
          </a:prstGeom>
          <a:solidFill>
            <a:srgbClr val="8C96A0"/>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972" name="Oval 971"/>
          <p:cNvSpPr/>
          <p:nvPr>
            <p:custDataLst>
              <p:tags r:id="rId71"/>
            </p:custDataLst>
          </p:nvPr>
        </p:nvSpPr>
        <p:spPr bwMode="auto">
          <a:xfrm>
            <a:off x="6721475" y="1962150"/>
            <a:ext cx="76200" cy="76200"/>
          </a:xfrm>
          <a:prstGeom prst="ellipse">
            <a:avLst/>
          </a:prstGeom>
          <a:solidFill>
            <a:srgbClr val="8C96A0"/>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28" name="Text Placeholder 9"/>
          <p:cNvSpPr>
            <a:spLocks noGrp="1"/>
          </p:cNvSpPr>
          <p:nvPr>
            <p:custDataLst>
              <p:tags r:id="rId72"/>
            </p:custDataLst>
          </p:nvPr>
        </p:nvSpPr>
        <p:spPr bwMode="auto">
          <a:xfrm>
            <a:off x="6900863" y="2133600"/>
            <a:ext cx="1265238"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A534C5F0-15C1-427C-8F67-D5173060684A}" type="datetime'High ''prev''''alenc''e&#10;and hig''hl''y'' ''predict''i''v''e'">
              <a:rPr lang="en-US" sz="1000" b="1">
                <a:latin typeface="Arial"/>
                <a:sym typeface="Arial"/>
              </a:rPr>
              <a:pPr marL="0" indent="0">
                <a:spcBef>
                  <a:spcPct val="0"/>
                </a:spcBef>
                <a:spcAft>
                  <a:spcPct val="0"/>
                </a:spcAft>
                <a:buNone/>
              </a:pPr>
              <a:t>High prevalence
and highly predictive</a:t>
            </a:fld>
            <a:endParaRPr lang="en-US" sz="1000" b="1" dirty="0">
              <a:latin typeface="Arial"/>
              <a:sym typeface="Arial"/>
            </a:endParaRPr>
          </a:p>
        </p:txBody>
      </p:sp>
      <p:sp>
        <p:nvSpPr>
          <p:cNvPr id="223" name="Text Placeholder 332"/>
          <p:cNvSpPr>
            <a:spLocks noGrp="1"/>
          </p:cNvSpPr>
          <p:nvPr>
            <p:custDataLst>
              <p:tags r:id="rId73"/>
            </p:custDataLst>
          </p:nvPr>
        </p:nvSpPr>
        <p:spPr bwMode="auto">
          <a:xfrm>
            <a:off x="6900863" y="1930400"/>
            <a:ext cx="10699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9B328F2-F69E-4276-A521-0ED85E1ED322}" type="datetime'''''''Me''''''''''''''''''''di''ca''l'''' c''ond''i''tio''n'">
              <a:rPr lang="en-US" sz="1000" b="1">
                <a:sym typeface="+mn-lt"/>
              </a:rPr>
              <a:pPr marL="0" indent="0">
                <a:spcBef>
                  <a:spcPct val="0"/>
                </a:spcBef>
                <a:spcAft>
                  <a:spcPct val="0"/>
                </a:spcAft>
                <a:buNone/>
              </a:pPr>
              <a:t>Medical condition</a:t>
            </a:fld>
            <a:endParaRPr lang="en-US" sz="1000" b="1" dirty="0">
              <a:sym typeface="+mn-lt"/>
            </a:endParaRPr>
          </a:p>
        </p:txBody>
      </p:sp>
      <p:sp>
        <p:nvSpPr>
          <p:cNvPr id="204" name="Rectangle 203"/>
          <p:cNvSpPr/>
          <p:nvPr/>
        </p:nvSpPr>
        <p:spPr>
          <a:xfrm>
            <a:off x="6681788" y="2125663"/>
            <a:ext cx="182880"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815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5574908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298" name="think-cell Slide" r:id="rId27" imgW="270" imgH="270" progId="TCLayout.ActiveDocument.1">
                  <p:embed/>
                </p:oleObj>
              </mc:Choice>
              <mc:Fallback>
                <p:oleObj name="think-cell Slide" r:id="rId27" imgW="270" imgH="270"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solidFill>
                <a:schemeClr val="tx1"/>
              </a:solidFill>
              <a:latin typeface="Arial"/>
              <a:sym typeface="Arial"/>
            </a:endParaRPr>
          </a:p>
        </p:txBody>
      </p:sp>
      <p:sp>
        <p:nvSpPr>
          <p:cNvPr id="71" name="Rectangle 70"/>
          <p:cNvSpPr/>
          <p:nvPr/>
        </p:nvSpPr>
        <p:spPr>
          <a:xfrm>
            <a:off x="1090372" y="1552893"/>
            <a:ext cx="1095855" cy="586650"/>
          </a:xfrm>
          <a:prstGeom prst="rect">
            <a:avLst/>
          </a:prstGeom>
          <a:noFill/>
          <a:effectLst/>
        </p:spPr>
        <p:txBody>
          <a:bodyPr wrap="square" lIns="93296" tIns="46648" rIns="93296" bIns="46648">
            <a:spAutoFit/>
          </a:bodyPr>
          <a:lstStyle/>
          <a:p>
            <a:pPr algn="ctr"/>
            <a:r>
              <a:rPr lang="en-US" sz="1600" b="1" dirty="0">
                <a:ln w="18415" cmpd="sng">
                  <a:noFill/>
                  <a:prstDash val="solid"/>
                </a:ln>
              </a:rPr>
              <a:t>+$2.8B</a:t>
            </a:r>
          </a:p>
          <a:p>
            <a:pPr algn="ctr"/>
            <a:r>
              <a:rPr lang="en-US" sz="1600" b="1" dirty="0">
                <a:ln w="18415" cmpd="sng">
                  <a:noFill/>
                  <a:prstDash val="solid"/>
                </a:ln>
              </a:rPr>
              <a:t>(+</a:t>
            </a:r>
            <a:r>
              <a:rPr lang="en-US" sz="1600" b="1" dirty="0" smtClean="0">
                <a:ln w="18415" cmpd="sng">
                  <a:noFill/>
                  <a:prstDash val="solid"/>
                </a:ln>
              </a:rPr>
              <a:t>21.0%)</a:t>
            </a:r>
            <a:endParaRPr lang="en-US" sz="1600" b="1" dirty="0">
              <a:ln w="18415" cmpd="sng">
                <a:noFill/>
                <a:prstDash val="solid"/>
              </a:ln>
            </a:endParaRPr>
          </a:p>
        </p:txBody>
      </p:sp>
      <p:sp>
        <p:nvSpPr>
          <p:cNvPr id="2" name="Text Placeholder 1"/>
          <p:cNvSpPr>
            <a:spLocks noGrp="1"/>
          </p:cNvSpPr>
          <p:nvPr>
            <p:ph type="body" sz="quarter" idx="10"/>
          </p:nvPr>
        </p:nvSpPr>
        <p:spPr/>
        <p:txBody>
          <a:bodyPr/>
          <a:lstStyle/>
          <a:p>
            <a:r>
              <a:rPr lang="en-US" dirty="0"/>
              <a:t>Note: Figures all adjusted for Gross Domestic Product (GDP) </a:t>
            </a:r>
            <a:r>
              <a:rPr lang="en-US" dirty="0" smtClean="0"/>
              <a:t>growth; GIC </a:t>
            </a:r>
            <a:r>
              <a:rPr lang="en-US" dirty="0"/>
              <a:t>= Group Insurance Commission</a:t>
            </a:r>
          </a:p>
          <a:p>
            <a:r>
              <a:rPr lang="en-US" dirty="0"/>
              <a:t>Source: Massachusetts Budget and Policy Center</a:t>
            </a:r>
          </a:p>
        </p:txBody>
      </p:sp>
      <p:sp>
        <p:nvSpPr>
          <p:cNvPr id="3" name="Title 2"/>
          <p:cNvSpPr>
            <a:spLocks noGrp="1"/>
          </p:cNvSpPr>
          <p:nvPr>
            <p:ph type="ctrTitle"/>
          </p:nvPr>
        </p:nvSpPr>
        <p:spPr/>
        <p:txBody>
          <a:bodyPr/>
          <a:lstStyle/>
          <a:p>
            <a:pPr lvl="1" algn="l" defTabSz="914012" rtl="0">
              <a:spcBef>
                <a:spcPct val="0"/>
              </a:spcBef>
            </a:pPr>
            <a:r>
              <a:rPr lang="en-US" b="1" kern="1200" dirty="0" smtClean="0">
                <a:solidFill>
                  <a:schemeClr val="tx2"/>
                </a:solidFill>
                <a:latin typeface="Arial" panose="020B0604020202020204" pitchFamily="34" charset="0"/>
                <a:ea typeface="Arial Unicode MS" panose="020B0604020202020204" pitchFamily="34" charset="-128"/>
                <a:cs typeface="Arial" panose="020B0604020202020204" pitchFamily="34" charset="0"/>
              </a:rPr>
              <a:t>Figure 1.1: State budgets for health care coverage and other priorities, FY2004- FY2014</a:t>
            </a:r>
            <a:endParaRPr lang="en-US" b="1" kern="1200" dirty="0">
              <a:solidFill>
                <a:schemeClr val="tx2"/>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7" name="Text Placeholder 6"/>
          <p:cNvSpPr>
            <a:spLocks noGrp="1"/>
          </p:cNvSpPr>
          <p:nvPr>
            <p:ph type="body" sz="quarter" idx="11"/>
          </p:nvPr>
        </p:nvSpPr>
        <p:spPr/>
        <p:txBody>
          <a:bodyPr/>
          <a:lstStyle/>
          <a:p>
            <a:pPr>
              <a:tabLst>
                <a:tab pos="4800600" algn="l"/>
              </a:tabLst>
            </a:pPr>
            <a:r>
              <a:rPr lang="en-US" dirty="0"/>
              <a:t>Total </a:t>
            </a:r>
            <a:r>
              <a:rPr lang="en-US" dirty="0" smtClean="0"/>
              <a:t>budget (dollars </a:t>
            </a:r>
            <a:r>
              <a:rPr lang="en-US" dirty="0"/>
              <a:t>in billions) and </a:t>
            </a:r>
            <a:r>
              <a:rPr lang="en-US" dirty="0" smtClean="0"/>
              <a:t>total real growth percentage, </a:t>
            </a:r>
            <a:r>
              <a:rPr lang="en-US" dirty="0"/>
              <a:t>FY2004 – FY2014</a:t>
            </a: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3032506807"/>
              </p:ext>
            </p:extLst>
          </p:nvPr>
        </p:nvGraphicFramePr>
        <p:xfrm>
          <a:off x="1066800" y="2133600"/>
          <a:ext cx="7886801" cy="3067185"/>
        </p:xfrm>
        <a:graphic>
          <a:graphicData uri="http://schemas.openxmlformats.org/presentationml/2006/ole">
            <mc:AlternateContent xmlns:mc="http://schemas.openxmlformats.org/markup-compatibility/2006">
              <mc:Choice xmlns:v="urn:schemas-microsoft-com:vml" Requires="v">
                <p:oleObj spid="_x0000_s99299" name="Chart" r:id="rId29" imgW="7886801" imgH="3067185" progId="MSGraph.Chart.8">
                  <p:embed followColorScheme="full"/>
                </p:oleObj>
              </mc:Choice>
              <mc:Fallback>
                <p:oleObj name="Chart" r:id="rId29" imgW="7886801" imgH="3067185" progId="MSGraph.Chart.8">
                  <p:embed followColorScheme="full"/>
                  <p:pic>
                    <p:nvPicPr>
                      <p:cNvPr id="0" name=""/>
                      <p:cNvPicPr/>
                      <p:nvPr/>
                    </p:nvPicPr>
                    <p:blipFill>
                      <a:blip r:embed="rId30"/>
                      <a:stretch>
                        <a:fillRect/>
                      </a:stretch>
                    </p:blipFill>
                    <p:spPr>
                      <a:xfrm>
                        <a:off x="1066800" y="2133600"/>
                        <a:ext cx="7886801" cy="3067185"/>
                      </a:xfrm>
                      <a:prstGeom prst="rect">
                        <a:avLst/>
                      </a:prstGeom>
                    </p:spPr>
                  </p:pic>
                </p:oleObj>
              </mc:Fallback>
            </mc:AlternateContent>
          </a:graphicData>
        </a:graphic>
      </p:graphicFrame>
      <p:sp>
        <p:nvSpPr>
          <p:cNvPr id="80" name="Text Placeholder 24"/>
          <p:cNvSpPr>
            <a:spLocks noGrp="1"/>
          </p:cNvSpPr>
          <p:nvPr>
            <p:custDataLst>
              <p:tags r:id="rId5"/>
            </p:custDataLst>
          </p:nvPr>
        </p:nvSpPr>
        <p:spPr bwMode="gray">
          <a:xfrm>
            <a:off x="828675" y="4995863"/>
            <a:ext cx="2698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64DF5505-E1E3-4405-ACB1-AC4A7A0A3EAD}" type="datetime'''''''''''''''''''''''$''''''0''B'''">
              <a:rPr lang="en-US" sz="1200"/>
              <a:pPr/>
              <a:t>$0B</a:t>
            </a:fld>
            <a:endParaRPr lang="en-US" sz="1200" dirty="0">
              <a:latin typeface="Arial"/>
              <a:sym typeface="Arial"/>
            </a:endParaRPr>
          </a:p>
        </p:txBody>
      </p:sp>
      <p:sp>
        <p:nvSpPr>
          <p:cNvPr id="89" name="Text Placeholder 31"/>
          <p:cNvSpPr>
            <a:spLocks noGrp="1"/>
          </p:cNvSpPr>
          <p:nvPr>
            <p:custDataLst>
              <p:tags r:id="rId6"/>
            </p:custDataLst>
          </p:nvPr>
        </p:nvSpPr>
        <p:spPr bwMode="gray">
          <a:xfrm>
            <a:off x="744538" y="250031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B719F8D4-90E9-4706-8E5B-421C0D193D41}" type="datetime'$''''''''''1''4''''B'''''''''''''''''''''''''''''''''''">
              <a:rPr lang="en-US" sz="1200"/>
              <a:pPr/>
              <a:t>$14B</a:t>
            </a:fld>
            <a:endParaRPr lang="en-US" sz="1200" dirty="0">
              <a:latin typeface="Arial"/>
              <a:sym typeface="Arial"/>
            </a:endParaRPr>
          </a:p>
        </p:txBody>
      </p:sp>
      <p:sp>
        <p:nvSpPr>
          <p:cNvPr id="87" name="Text Placeholder 30"/>
          <p:cNvSpPr>
            <a:spLocks noGrp="1"/>
          </p:cNvSpPr>
          <p:nvPr>
            <p:custDataLst>
              <p:tags r:id="rId7"/>
            </p:custDataLst>
          </p:nvPr>
        </p:nvSpPr>
        <p:spPr bwMode="gray">
          <a:xfrm>
            <a:off x="744538" y="2852738"/>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9D01095D-A14A-421D-A56F-753C5B89A419}" type="datetime'''''''''''''''''''''$''''1''2''''B'''''''''''''''''''''''">
              <a:rPr lang="en-US" sz="1200"/>
              <a:pPr/>
              <a:t>$12B</a:t>
            </a:fld>
            <a:endParaRPr lang="en-US" sz="1200" dirty="0">
              <a:latin typeface="Arial"/>
              <a:sym typeface="Arial"/>
            </a:endParaRPr>
          </a:p>
        </p:txBody>
      </p:sp>
      <p:sp>
        <p:nvSpPr>
          <p:cNvPr id="85" name="Text Placeholder 29"/>
          <p:cNvSpPr>
            <a:spLocks noGrp="1"/>
          </p:cNvSpPr>
          <p:nvPr>
            <p:custDataLst>
              <p:tags r:id="rId8"/>
            </p:custDataLst>
          </p:nvPr>
        </p:nvSpPr>
        <p:spPr bwMode="gray">
          <a:xfrm>
            <a:off x="744538" y="3214688"/>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7BB1D86-65DA-404E-8A04-6CF314044081}" type="datetime'''''''''''''''''''$''1''''''''''''0''''''''''''B'''">
              <a:rPr lang="en-US" sz="1200"/>
              <a:pPr/>
              <a:t>$10B</a:t>
            </a:fld>
            <a:endParaRPr lang="en-US" sz="1200" dirty="0">
              <a:latin typeface="Arial"/>
              <a:sym typeface="Arial"/>
            </a:endParaRPr>
          </a:p>
        </p:txBody>
      </p:sp>
      <p:sp>
        <p:nvSpPr>
          <p:cNvPr id="84" name="Text Placeholder 28"/>
          <p:cNvSpPr>
            <a:spLocks noGrp="1"/>
          </p:cNvSpPr>
          <p:nvPr>
            <p:custDataLst>
              <p:tags r:id="rId9"/>
            </p:custDataLst>
          </p:nvPr>
        </p:nvSpPr>
        <p:spPr bwMode="gray">
          <a:xfrm>
            <a:off x="828675" y="3567113"/>
            <a:ext cx="2698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654F1099-5D56-4E0F-9D90-E66F21CE3308}" type="datetime'''''''''''''$''''''8''''''''''''''''''''''''B'''">
              <a:rPr lang="en-US" sz="1200"/>
              <a:pPr/>
              <a:t>$8B</a:t>
            </a:fld>
            <a:endParaRPr lang="en-US" sz="1200" dirty="0">
              <a:latin typeface="Arial"/>
              <a:sym typeface="Arial"/>
            </a:endParaRPr>
          </a:p>
        </p:txBody>
      </p:sp>
      <p:sp>
        <p:nvSpPr>
          <p:cNvPr id="83" name="Text Placeholder 27"/>
          <p:cNvSpPr>
            <a:spLocks noGrp="1"/>
          </p:cNvSpPr>
          <p:nvPr>
            <p:custDataLst>
              <p:tags r:id="rId10"/>
            </p:custDataLst>
          </p:nvPr>
        </p:nvSpPr>
        <p:spPr bwMode="gray">
          <a:xfrm>
            <a:off x="828675" y="3929063"/>
            <a:ext cx="2698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172ACD81-69BF-4F79-AAE9-6A14427D727E}" type="datetime'''''''''''''''''''''''$''''''''''''6''''''''''''B'''''''">
              <a:rPr lang="en-US" sz="1200"/>
              <a:pPr/>
              <a:t>$6B</a:t>
            </a:fld>
            <a:endParaRPr lang="en-US" sz="1200" dirty="0">
              <a:latin typeface="Arial"/>
              <a:sym typeface="Arial"/>
            </a:endParaRPr>
          </a:p>
        </p:txBody>
      </p:sp>
      <p:sp>
        <p:nvSpPr>
          <p:cNvPr id="81" name="Text Placeholder 25"/>
          <p:cNvSpPr>
            <a:spLocks noGrp="1"/>
          </p:cNvSpPr>
          <p:nvPr>
            <p:custDataLst>
              <p:tags r:id="rId11"/>
            </p:custDataLst>
          </p:nvPr>
        </p:nvSpPr>
        <p:spPr bwMode="gray">
          <a:xfrm>
            <a:off x="828675" y="4643438"/>
            <a:ext cx="2698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12B903F4-6AFA-4D61-B922-58D0DA232343}" type="datetime'''''$''''''''''''''''''''''''''''''''''''''''2''''B'''">
              <a:rPr lang="en-US" sz="1200"/>
              <a:pPr/>
              <a:t>$2B</a:t>
            </a:fld>
            <a:endParaRPr lang="en-US" sz="1200" dirty="0">
              <a:latin typeface="Arial"/>
              <a:sym typeface="Arial"/>
            </a:endParaRPr>
          </a:p>
        </p:txBody>
      </p:sp>
      <p:sp>
        <p:nvSpPr>
          <p:cNvPr id="91" name="Text Placeholder 32"/>
          <p:cNvSpPr>
            <a:spLocks noGrp="1"/>
          </p:cNvSpPr>
          <p:nvPr>
            <p:custDataLst>
              <p:tags r:id="rId12"/>
            </p:custDataLst>
          </p:nvPr>
        </p:nvSpPr>
        <p:spPr bwMode="gray">
          <a:xfrm>
            <a:off x="744538" y="2138363"/>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8B11613C-6DA5-44DE-A645-2EC5A68C3CE7}" type="datetime'''''''''''''''$''''''1''''''''''6B'''''''''''''''''''''">
              <a:rPr lang="en-US" sz="1200"/>
              <a:pPr/>
              <a:t>$16B</a:t>
            </a:fld>
            <a:endParaRPr lang="en-US" sz="1200" dirty="0">
              <a:latin typeface="Arial"/>
              <a:sym typeface="Arial"/>
            </a:endParaRPr>
          </a:p>
        </p:txBody>
      </p:sp>
      <p:sp>
        <p:nvSpPr>
          <p:cNvPr id="82" name="Text Placeholder 26"/>
          <p:cNvSpPr>
            <a:spLocks noGrp="1"/>
          </p:cNvSpPr>
          <p:nvPr>
            <p:custDataLst>
              <p:tags r:id="rId13"/>
            </p:custDataLst>
          </p:nvPr>
        </p:nvSpPr>
        <p:spPr bwMode="gray">
          <a:xfrm>
            <a:off x="828675" y="4281488"/>
            <a:ext cx="2698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4F91E93-2517-4CDC-8739-A9FCACB6DB2D}" type="datetime'''$''''''''''''4''''''''''''''B'''''''''''''">
              <a:rPr lang="en-US" sz="1200"/>
              <a:pPr/>
              <a:t>$4B</a:t>
            </a:fld>
            <a:endParaRPr lang="en-US" sz="1200" dirty="0">
              <a:latin typeface="Arial"/>
              <a:sym typeface="Arial"/>
            </a:endParaRPr>
          </a:p>
        </p:txBody>
      </p:sp>
      <p:sp>
        <p:nvSpPr>
          <p:cNvPr id="49" name="Text Placeholder 30"/>
          <p:cNvSpPr>
            <a:spLocks noGrp="1"/>
          </p:cNvSpPr>
          <p:nvPr>
            <p:custDataLst>
              <p:tags r:id="rId14"/>
            </p:custDataLst>
          </p:nvPr>
        </p:nvSpPr>
        <p:spPr bwMode="auto">
          <a:xfrm>
            <a:off x="8102600" y="5226050"/>
            <a:ext cx="63658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A2BB1D3-94C9-4865-8599-8711331CA0C9}" type="datetime'''L''''''''''''''''o''''''c''al ''''''''''''A''''i''''d'''">
              <a:rPr lang="en-US" sz="1200">
                <a:sym typeface="+mn-lt"/>
              </a:rPr>
              <a:pPr marL="0" indent="0" algn="ctr">
                <a:spcBef>
                  <a:spcPct val="0"/>
                </a:spcBef>
                <a:spcAft>
                  <a:spcPct val="0"/>
                </a:spcAft>
                <a:buNone/>
              </a:pPr>
              <a:t>Local Aid</a:t>
            </a:fld>
            <a:endParaRPr lang="en-US" sz="1200" dirty="0">
              <a:sym typeface="+mn-lt"/>
            </a:endParaRPr>
          </a:p>
        </p:txBody>
      </p:sp>
      <p:sp>
        <p:nvSpPr>
          <p:cNvPr id="45" name="Text Placeholder 26"/>
          <p:cNvSpPr>
            <a:spLocks noGrp="1"/>
          </p:cNvSpPr>
          <p:nvPr>
            <p:custDataLst>
              <p:tags r:id="rId15"/>
            </p:custDataLst>
          </p:nvPr>
        </p:nvSpPr>
        <p:spPr bwMode="auto">
          <a:xfrm>
            <a:off x="4686300" y="5226050"/>
            <a:ext cx="68738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28EFF04-2B57-413F-9E41-E1D8A9829BC9}" type="datetime'''''''Ed''u''''''''''''c''''''a''''t''''''''''i''''on'''''''''">
              <a:rPr lang="en-US" sz="1200">
                <a:sym typeface="+mn-lt"/>
              </a:rPr>
              <a:pPr marL="0" indent="0" algn="ctr">
                <a:spcBef>
                  <a:spcPct val="0"/>
                </a:spcBef>
                <a:spcAft>
                  <a:spcPct val="0"/>
                </a:spcAft>
                <a:buNone/>
              </a:pPr>
              <a:t>Education</a:t>
            </a:fld>
            <a:endParaRPr lang="en-US" sz="1200" dirty="0">
              <a:sym typeface="+mn-lt"/>
            </a:endParaRPr>
          </a:p>
        </p:txBody>
      </p:sp>
      <p:sp>
        <p:nvSpPr>
          <p:cNvPr id="47" name="Text Placeholder 28"/>
          <p:cNvSpPr>
            <a:spLocks noGrp="1"/>
          </p:cNvSpPr>
          <p:nvPr>
            <p:custDataLst>
              <p:tags r:id="rId16"/>
            </p:custDataLst>
          </p:nvPr>
        </p:nvSpPr>
        <p:spPr bwMode="auto">
          <a:xfrm>
            <a:off x="6248400" y="5226050"/>
            <a:ext cx="952500" cy="7302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F05613C-C40D-4B6D-9561-7BDB8C723F20}" type="datetime'Infra''st''ructure, Housin''g'' &amp; ''Economic ''Development'''">
              <a:rPr lang="en-US" sz="1200">
                <a:sym typeface="+mn-lt"/>
              </a:rPr>
              <a:pPr marL="0" indent="0" algn="ctr">
                <a:spcBef>
                  <a:spcPct val="0"/>
                </a:spcBef>
                <a:spcAft>
                  <a:spcPct val="0"/>
                </a:spcAft>
                <a:buNone/>
              </a:pPr>
              <a:t>Infrastructure, Housing &amp; Economic Development</a:t>
            </a:fld>
            <a:endParaRPr lang="en-US" sz="1200" dirty="0">
              <a:sym typeface="+mn-lt"/>
            </a:endParaRPr>
          </a:p>
        </p:txBody>
      </p:sp>
      <p:sp>
        <p:nvSpPr>
          <p:cNvPr id="46" name="Text Placeholder 27"/>
          <p:cNvSpPr>
            <a:spLocks noGrp="1"/>
          </p:cNvSpPr>
          <p:nvPr>
            <p:custDataLst>
              <p:tags r:id="rId17"/>
            </p:custDataLst>
          </p:nvPr>
        </p:nvSpPr>
        <p:spPr bwMode="auto">
          <a:xfrm>
            <a:off x="5580063" y="5226050"/>
            <a:ext cx="595313"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96FA530-C57E-454E-8B6D-5393CEFA5F57}" type="datetime'''''H''um''an'' S''''e''''''''''''''rv''''''i''''c''e''''s'''">
              <a:rPr lang="en-US" sz="1200">
                <a:sym typeface="+mn-lt"/>
              </a:rPr>
              <a:pPr marL="0" indent="0" algn="ctr">
                <a:spcBef>
                  <a:spcPct val="0"/>
                </a:spcBef>
                <a:spcAft>
                  <a:spcPct val="0"/>
                </a:spcAft>
                <a:buNone/>
              </a:pPr>
              <a:t>Human Services</a:t>
            </a:fld>
            <a:endParaRPr lang="en-US" sz="1200" dirty="0">
              <a:sym typeface="+mn-lt"/>
            </a:endParaRPr>
          </a:p>
        </p:txBody>
      </p:sp>
      <p:sp>
        <p:nvSpPr>
          <p:cNvPr id="43" name="Text Placeholder 24"/>
          <p:cNvSpPr>
            <a:spLocks noGrp="1"/>
          </p:cNvSpPr>
          <p:nvPr>
            <p:custDataLst>
              <p:tags r:id="rId18"/>
            </p:custDataLst>
          </p:nvPr>
        </p:nvSpPr>
        <p:spPr bwMode="auto">
          <a:xfrm>
            <a:off x="3100388" y="5226050"/>
            <a:ext cx="468313"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76BA96D-D689-404C-806F-1505EC2549E2}" type="datetime'''''''M''''''e''''n''t''''''a''''l'''''''''' ''He''''alth'">
              <a:rPr lang="en-US" sz="1200">
                <a:sym typeface="+mn-lt"/>
              </a:rPr>
              <a:pPr marL="0" indent="0" algn="ctr">
                <a:spcBef>
                  <a:spcPct val="0"/>
                </a:spcBef>
                <a:spcAft>
                  <a:spcPct val="0"/>
                </a:spcAft>
                <a:buNone/>
              </a:pPr>
              <a:t>Mental Health</a:t>
            </a:fld>
            <a:endParaRPr lang="en-US" sz="1200" dirty="0">
              <a:sym typeface="+mn-lt"/>
            </a:endParaRPr>
          </a:p>
        </p:txBody>
      </p:sp>
      <p:sp>
        <p:nvSpPr>
          <p:cNvPr id="48" name="Text Placeholder 29"/>
          <p:cNvSpPr>
            <a:spLocks noGrp="1"/>
          </p:cNvSpPr>
          <p:nvPr>
            <p:custDataLst>
              <p:tags r:id="rId19"/>
            </p:custDataLst>
          </p:nvPr>
        </p:nvSpPr>
        <p:spPr bwMode="auto">
          <a:xfrm>
            <a:off x="7350125" y="5226050"/>
            <a:ext cx="444500" cy="54768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9CD487D-CA40-442E-BE2E-870B0440D886}" type="datetime'''L''a''w'''' &amp;'''''''''''''' ''P''u''blic'' S''afe''ty'''''">
              <a:rPr lang="en-US" sz="1200">
                <a:sym typeface="+mn-lt"/>
              </a:rPr>
              <a:pPr marL="0" indent="0" algn="ctr">
                <a:spcBef>
                  <a:spcPct val="0"/>
                </a:spcBef>
                <a:spcAft>
                  <a:spcPct val="0"/>
                </a:spcAft>
                <a:buNone/>
              </a:pPr>
              <a:t>Law &amp; Public Safety</a:t>
            </a:fld>
            <a:endParaRPr lang="en-US" sz="1200" dirty="0">
              <a:sym typeface="+mn-lt"/>
            </a:endParaRPr>
          </a:p>
        </p:txBody>
      </p:sp>
      <p:sp>
        <p:nvSpPr>
          <p:cNvPr id="42" name="Text Placeholder 23"/>
          <p:cNvSpPr>
            <a:spLocks noGrp="1"/>
          </p:cNvSpPr>
          <p:nvPr>
            <p:custDataLst>
              <p:tags r:id="rId20"/>
            </p:custDataLst>
          </p:nvPr>
        </p:nvSpPr>
        <p:spPr bwMode="auto">
          <a:xfrm>
            <a:off x="1209675" y="5226050"/>
            <a:ext cx="857250" cy="54768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6CC2E1F-1122-4D10-991F-611DD62CA2F2}" type="datetime'''G''''IC,'' ''''''M''''assH''eal''t''h'','' &amp; ''O''''ther'''">
              <a:rPr lang="en-US" sz="1200">
                <a:sym typeface="+mn-lt"/>
              </a:rPr>
              <a:pPr marL="0" indent="0" algn="ctr">
                <a:spcBef>
                  <a:spcPct val="0"/>
                </a:spcBef>
                <a:spcAft>
                  <a:spcPct val="0"/>
                </a:spcAft>
                <a:buNone/>
              </a:pPr>
              <a:t>GIC, MassHealth, &amp; Other</a:t>
            </a:fld>
            <a:endParaRPr lang="en-US" sz="1200" dirty="0">
              <a:sym typeface="+mn-lt"/>
            </a:endParaRPr>
          </a:p>
        </p:txBody>
      </p:sp>
      <p:sp>
        <p:nvSpPr>
          <p:cNvPr id="44" name="Text Placeholder 25"/>
          <p:cNvSpPr>
            <a:spLocks noGrp="1"/>
          </p:cNvSpPr>
          <p:nvPr>
            <p:custDataLst>
              <p:tags r:id="rId21"/>
            </p:custDataLst>
          </p:nvPr>
        </p:nvSpPr>
        <p:spPr bwMode="auto">
          <a:xfrm>
            <a:off x="3956050" y="5226050"/>
            <a:ext cx="450850"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97EB148-AFD9-4E18-B07C-C9D93E673881}" type="datetime'''''Publi''''''c ''''H''e''''a''''''''''lt''''h'''''''''">
              <a:rPr lang="en-US" sz="1200">
                <a:sym typeface="+mn-lt"/>
              </a:rPr>
              <a:pPr marL="0" indent="0" algn="ctr">
                <a:spcBef>
                  <a:spcPct val="0"/>
                </a:spcBef>
                <a:spcAft>
                  <a:spcPct val="0"/>
                </a:spcAft>
                <a:buNone/>
              </a:pPr>
              <a:t>Public Health</a:t>
            </a:fld>
            <a:endParaRPr lang="en-US" sz="1200" dirty="0">
              <a:sym typeface="+mn-lt"/>
            </a:endParaRPr>
          </a:p>
        </p:txBody>
      </p:sp>
      <p:sp>
        <p:nvSpPr>
          <p:cNvPr id="77" name="Rectangle 76"/>
          <p:cNvSpPr/>
          <p:nvPr>
            <p:custDataLst>
              <p:tags r:id="rId22"/>
            </p:custDataLst>
          </p:nvPr>
        </p:nvSpPr>
        <p:spPr bwMode="auto">
          <a:xfrm>
            <a:off x="7891463" y="1970088"/>
            <a:ext cx="250825" cy="187325"/>
          </a:xfrm>
          <a:prstGeom prst="rect">
            <a:avLst/>
          </a:prstGeom>
          <a:solidFill>
            <a:srgbClr val="364D6E"/>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76" name="Rectangle 75"/>
          <p:cNvSpPr/>
          <p:nvPr>
            <p:custDataLst>
              <p:tags r:id="rId23"/>
            </p:custDataLst>
          </p:nvPr>
        </p:nvSpPr>
        <p:spPr bwMode="auto">
          <a:xfrm>
            <a:off x="7891463" y="1706563"/>
            <a:ext cx="250825" cy="187325"/>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75" name="Text Placeholder 38"/>
          <p:cNvSpPr>
            <a:spLocks noGrp="1"/>
          </p:cNvSpPr>
          <p:nvPr>
            <p:custDataLst>
              <p:tags r:id="rId24"/>
            </p:custDataLst>
          </p:nvPr>
        </p:nvSpPr>
        <p:spPr bwMode="auto">
          <a:xfrm>
            <a:off x="8193088" y="1965325"/>
            <a:ext cx="4238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F17A626-E5BD-4255-B277-75458B61DDC4}" type="datetime'''F''''''''''''''Y''''''''1''''''4'''''''''''''''''''''''''">
              <a:rPr lang="en-US" sz="1400">
                <a:sym typeface="+mn-lt"/>
              </a:rPr>
              <a:pPr marL="0" indent="0">
                <a:spcBef>
                  <a:spcPct val="0"/>
                </a:spcBef>
                <a:spcAft>
                  <a:spcPct val="0"/>
                </a:spcAft>
                <a:buNone/>
              </a:pPr>
              <a:t>FY14</a:t>
            </a:fld>
            <a:endParaRPr lang="en-US" sz="1400" dirty="0">
              <a:sym typeface="+mn-lt"/>
            </a:endParaRPr>
          </a:p>
        </p:txBody>
      </p:sp>
      <p:sp>
        <p:nvSpPr>
          <p:cNvPr id="74" name="Text Placeholder 37"/>
          <p:cNvSpPr>
            <a:spLocks noGrp="1"/>
          </p:cNvSpPr>
          <p:nvPr>
            <p:custDataLst>
              <p:tags r:id="rId25"/>
            </p:custDataLst>
          </p:nvPr>
        </p:nvSpPr>
        <p:spPr bwMode="auto">
          <a:xfrm>
            <a:off x="8193088" y="1701800"/>
            <a:ext cx="4238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509FF3C0-7896-4712-896E-0049A6A3BE0D}" type="datetime'''''''''F''''''''''''''Y0''''4'''''''''''''''''''''">
              <a:rPr lang="en-US" sz="1400">
                <a:sym typeface="+mn-lt"/>
              </a:rPr>
              <a:pPr marL="0" indent="0">
                <a:spcBef>
                  <a:spcPct val="0"/>
                </a:spcBef>
                <a:spcAft>
                  <a:spcPct val="0"/>
                </a:spcAft>
                <a:buNone/>
              </a:pPr>
              <a:t>FY04</a:t>
            </a:fld>
            <a:endParaRPr lang="en-US" sz="1400" dirty="0">
              <a:sym typeface="+mn-lt"/>
            </a:endParaRPr>
          </a:p>
        </p:txBody>
      </p:sp>
      <p:sp>
        <p:nvSpPr>
          <p:cNvPr id="100" name="Down Arrow 99"/>
          <p:cNvSpPr/>
          <p:nvPr/>
        </p:nvSpPr>
        <p:spPr>
          <a:xfrm flipV="1">
            <a:off x="2007791" y="1623934"/>
            <a:ext cx="309809" cy="444568"/>
          </a:xfrm>
          <a:prstGeom prst="down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01" name="Down Arrow 100"/>
          <p:cNvSpPr/>
          <p:nvPr/>
        </p:nvSpPr>
        <p:spPr>
          <a:xfrm>
            <a:off x="5881510" y="1623935"/>
            <a:ext cx="323321" cy="444567"/>
          </a:xfrm>
          <a:prstGeom prst="down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67" name="Rectangle 66"/>
          <p:cNvSpPr/>
          <p:nvPr/>
        </p:nvSpPr>
        <p:spPr>
          <a:xfrm>
            <a:off x="3124200" y="4572000"/>
            <a:ext cx="473956" cy="113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wn Arrow 67"/>
          <p:cNvSpPr/>
          <p:nvPr/>
        </p:nvSpPr>
        <p:spPr>
          <a:xfrm>
            <a:off x="3411710" y="4572000"/>
            <a:ext cx="245890" cy="30480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wn Arrow 68"/>
          <p:cNvSpPr/>
          <p:nvPr/>
        </p:nvSpPr>
        <p:spPr>
          <a:xfrm>
            <a:off x="3048000" y="4572000"/>
            <a:ext cx="245890" cy="27129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Rectangle 69"/>
          <p:cNvSpPr/>
          <p:nvPr/>
        </p:nvSpPr>
        <p:spPr>
          <a:xfrm>
            <a:off x="5124614" y="1552893"/>
            <a:ext cx="918556" cy="586650"/>
          </a:xfrm>
          <a:prstGeom prst="rect">
            <a:avLst/>
          </a:prstGeom>
          <a:noFill/>
          <a:effectLst/>
        </p:spPr>
        <p:txBody>
          <a:bodyPr wrap="square" lIns="93296" tIns="46648" rIns="93296" bIns="46648">
            <a:spAutoFit/>
          </a:bodyPr>
          <a:lstStyle/>
          <a:p>
            <a:pPr algn="ctr"/>
            <a:r>
              <a:rPr lang="en-US" sz="1600" b="1" dirty="0">
                <a:ln w="18415" cmpd="sng">
                  <a:noFill/>
                  <a:prstDash val="solid"/>
                </a:ln>
              </a:rPr>
              <a:t>-$1.4B</a:t>
            </a:r>
          </a:p>
          <a:p>
            <a:pPr algn="ctr"/>
            <a:r>
              <a:rPr lang="en-US" sz="1600" b="1" dirty="0">
                <a:ln w="18415" cmpd="sng">
                  <a:noFill/>
                  <a:prstDash val="solid"/>
                </a:ln>
              </a:rPr>
              <a:t>(-</a:t>
            </a:r>
            <a:r>
              <a:rPr lang="en-US" sz="1600" b="1" dirty="0" smtClean="0">
                <a:ln w="18415" cmpd="sng">
                  <a:noFill/>
                  <a:prstDash val="solid"/>
                </a:ln>
              </a:rPr>
              <a:t>7.0%)</a:t>
            </a:r>
            <a:endParaRPr lang="en-US" sz="1600" b="1" dirty="0">
              <a:ln w="18415" cmpd="sng">
                <a:noFill/>
                <a:prstDash val="solid"/>
              </a:ln>
            </a:endParaRPr>
          </a:p>
        </p:txBody>
      </p:sp>
      <p:sp>
        <p:nvSpPr>
          <p:cNvPr id="72" name="Rectangle 71"/>
          <p:cNvSpPr/>
          <p:nvPr/>
        </p:nvSpPr>
        <p:spPr>
          <a:xfrm>
            <a:off x="2920682" y="4264046"/>
            <a:ext cx="918556" cy="309651"/>
          </a:xfrm>
          <a:prstGeom prst="rect">
            <a:avLst/>
          </a:prstGeom>
          <a:noFill/>
          <a:effectLst/>
        </p:spPr>
        <p:txBody>
          <a:bodyPr wrap="square" lIns="93296" tIns="46648" rIns="93296" bIns="46648">
            <a:spAutoFit/>
          </a:bodyPr>
          <a:lstStyle/>
          <a:p>
            <a:pPr algn="ctr"/>
            <a:r>
              <a:rPr lang="en-US" sz="1400" dirty="0" smtClean="0">
                <a:ln w="18415" cmpd="sng">
                  <a:solidFill>
                    <a:schemeClr val="tx2"/>
                  </a:solidFill>
                  <a:prstDash val="solid"/>
                </a:ln>
                <a:solidFill>
                  <a:schemeClr val="tx2"/>
                </a:solidFill>
              </a:rPr>
              <a:t>-17.4%</a:t>
            </a:r>
            <a:endParaRPr lang="en-US" sz="1400" dirty="0">
              <a:ln w="18415" cmpd="sng">
                <a:solidFill>
                  <a:schemeClr val="tx2"/>
                </a:solidFill>
                <a:prstDash val="solid"/>
              </a:ln>
              <a:solidFill>
                <a:schemeClr val="tx2"/>
              </a:solidFill>
            </a:endParaRPr>
          </a:p>
        </p:txBody>
      </p:sp>
      <p:sp>
        <p:nvSpPr>
          <p:cNvPr id="176" name="Rectangle 175"/>
          <p:cNvSpPr/>
          <p:nvPr/>
        </p:nvSpPr>
        <p:spPr>
          <a:xfrm>
            <a:off x="3722197" y="4335063"/>
            <a:ext cx="918556" cy="309651"/>
          </a:xfrm>
          <a:prstGeom prst="rect">
            <a:avLst/>
          </a:prstGeom>
          <a:noFill/>
          <a:effectLst/>
        </p:spPr>
        <p:txBody>
          <a:bodyPr wrap="square" lIns="93296" tIns="46648" rIns="93296" bIns="46648">
            <a:spAutoFit/>
          </a:bodyPr>
          <a:lstStyle/>
          <a:p>
            <a:pPr algn="ctr"/>
            <a:r>
              <a:rPr lang="en-US" sz="1400" dirty="0" smtClean="0">
                <a:ln w="18415" cmpd="sng">
                  <a:solidFill>
                    <a:schemeClr val="tx2"/>
                  </a:solidFill>
                  <a:prstDash val="solid"/>
                </a:ln>
                <a:solidFill>
                  <a:schemeClr val="tx2"/>
                </a:solidFill>
              </a:rPr>
              <a:t>+5.2%</a:t>
            </a:r>
            <a:endParaRPr lang="en-US" sz="1400" dirty="0">
              <a:ln w="18415" cmpd="sng">
                <a:solidFill>
                  <a:schemeClr val="tx2"/>
                </a:solidFill>
                <a:prstDash val="solid"/>
              </a:ln>
              <a:solidFill>
                <a:schemeClr val="tx2"/>
              </a:solidFill>
            </a:endParaRPr>
          </a:p>
        </p:txBody>
      </p:sp>
      <p:sp>
        <p:nvSpPr>
          <p:cNvPr id="177" name="Rectangle 176"/>
          <p:cNvSpPr/>
          <p:nvPr/>
        </p:nvSpPr>
        <p:spPr>
          <a:xfrm>
            <a:off x="4585916" y="3048000"/>
            <a:ext cx="918556" cy="309651"/>
          </a:xfrm>
          <a:prstGeom prst="rect">
            <a:avLst/>
          </a:prstGeom>
          <a:noFill/>
          <a:effectLst/>
        </p:spPr>
        <p:txBody>
          <a:bodyPr wrap="square" lIns="93296" tIns="46648" rIns="93296" bIns="46648">
            <a:spAutoFit/>
          </a:bodyPr>
          <a:lstStyle/>
          <a:p>
            <a:pPr algn="ctr"/>
            <a:r>
              <a:rPr lang="en-US" sz="1400" dirty="0" smtClean="0">
                <a:ln w="18415" cmpd="sng">
                  <a:solidFill>
                    <a:schemeClr val="tx2"/>
                  </a:solidFill>
                  <a:prstDash val="solid"/>
                </a:ln>
                <a:solidFill>
                  <a:schemeClr val="tx2"/>
                </a:solidFill>
              </a:rPr>
              <a:t>-4.2%</a:t>
            </a:r>
            <a:endParaRPr lang="en-US" sz="1400" dirty="0">
              <a:ln w="18415" cmpd="sng">
                <a:solidFill>
                  <a:schemeClr val="tx2"/>
                </a:solidFill>
                <a:prstDash val="solid"/>
              </a:ln>
              <a:solidFill>
                <a:schemeClr val="tx2"/>
              </a:solidFill>
            </a:endParaRPr>
          </a:p>
        </p:txBody>
      </p:sp>
      <p:sp>
        <p:nvSpPr>
          <p:cNvPr id="178" name="Rectangle 177"/>
          <p:cNvSpPr/>
          <p:nvPr/>
        </p:nvSpPr>
        <p:spPr>
          <a:xfrm>
            <a:off x="5422899" y="3681247"/>
            <a:ext cx="918556" cy="309651"/>
          </a:xfrm>
          <a:prstGeom prst="rect">
            <a:avLst/>
          </a:prstGeom>
          <a:noFill/>
          <a:effectLst/>
        </p:spPr>
        <p:txBody>
          <a:bodyPr wrap="square" lIns="93296" tIns="46648" rIns="93296" bIns="46648">
            <a:spAutoFit/>
          </a:bodyPr>
          <a:lstStyle/>
          <a:p>
            <a:pPr algn="ctr"/>
            <a:r>
              <a:rPr lang="en-US" sz="1400" dirty="0" smtClean="0">
                <a:ln w="18415" cmpd="sng">
                  <a:solidFill>
                    <a:schemeClr val="tx2"/>
                  </a:solidFill>
                  <a:prstDash val="solid"/>
                </a:ln>
                <a:solidFill>
                  <a:schemeClr val="tx2"/>
                </a:solidFill>
              </a:rPr>
              <a:t>-11.3%</a:t>
            </a:r>
            <a:endParaRPr lang="en-US" sz="1400" dirty="0">
              <a:ln w="18415" cmpd="sng">
                <a:solidFill>
                  <a:schemeClr val="tx2"/>
                </a:solidFill>
                <a:prstDash val="solid"/>
              </a:ln>
              <a:solidFill>
                <a:schemeClr val="tx2"/>
              </a:solidFill>
            </a:endParaRPr>
          </a:p>
        </p:txBody>
      </p:sp>
      <p:sp>
        <p:nvSpPr>
          <p:cNvPr id="179" name="Rectangle 178"/>
          <p:cNvSpPr/>
          <p:nvPr/>
        </p:nvSpPr>
        <p:spPr>
          <a:xfrm>
            <a:off x="6282731" y="4072046"/>
            <a:ext cx="918556" cy="309651"/>
          </a:xfrm>
          <a:prstGeom prst="rect">
            <a:avLst/>
          </a:prstGeom>
          <a:noFill/>
          <a:effectLst/>
        </p:spPr>
        <p:txBody>
          <a:bodyPr wrap="square" lIns="93296" tIns="46648" rIns="93296" bIns="46648">
            <a:spAutoFit/>
          </a:bodyPr>
          <a:lstStyle/>
          <a:p>
            <a:pPr algn="ctr"/>
            <a:r>
              <a:rPr lang="en-US" sz="1400" dirty="0" smtClean="0">
                <a:ln w="18415" cmpd="sng">
                  <a:solidFill>
                    <a:schemeClr val="tx2"/>
                  </a:solidFill>
                  <a:prstDash val="solid"/>
                </a:ln>
                <a:solidFill>
                  <a:schemeClr val="tx2"/>
                </a:solidFill>
              </a:rPr>
              <a:t>+27.1%</a:t>
            </a:r>
            <a:endParaRPr lang="en-US" sz="1400" dirty="0">
              <a:ln w="18415" cmpd="sng">
                <a:solidFill>
                  <a:schemeClr val="tx2"/>
                </a:solidFill>
                <a:prstDash val="solid"/>
              </a:ln>
              <a:solidFill>
                <a:schemeClr val="tx2"/>
              </a:solidFill>
            </a:endParaRPr>
          </a:p>
        </p:txBody>
      </p:sp>
      <p:sp>
        <p:nvSpPr>
          <p:cNvPr id="180" name="Rectangle 179"/>
          <p:cNvSpPr/>
          <p:nvPr/>
        </p:nvSpPr>
        <p:spPr>
          <a:xfrm>
            <a:off x="7116462" y="3968908"/>
            <a:ext cx="918556" cy="309651"/>
          </a:xfrm>
          <a:prstGeom prst="rect">
            <a:avLst/>
          </a:prstGeom>
          <a:noFill/>
          <a:effectLst/>
        </p:spPr>
        <p:txBody>
          <a:bodyPr wrap="square" lIns="93296" tIns="46648" rIns="93296" bIns="46648">
            <a:spAutoFit/>
          </a:bodyPr>
          <a:lstStyle/>
          <a:p>
            <a:pPr algn="ctr"/>
            <a:r>
              <a:rPr lang="en-US" sz="1400" dirty="0" smtClean="0">
                <a:ln w="18415" cmpd="sng">
                  <a:solidFill>
                    <a:schemeClr val="tx2"/>
                  </a:solidFill>
                  <a:prstDash val="solid"/>
                </a:ln>
                <a:solidFill>
                  <a:schemeClr val="tx2"/>
                </a:solidFill>
              </a:rPr>
              <a:t>-10.0%</a:t>
            </a:r>
            <a:endParaRPr lang="en-US" sz="1400" dirty="0">
              <a:ln w="18415" cmpd="sng">
                <a:solidFill>
                  <a:schemeClr val="tx2"/>
                </a:solidFill>
                <a:prstDash val="solid"/>
              </a:ln>
              <a:solidFill>
                <a:schemeClr val="tx2"/>
              </a:solidFill>
            </a:endParaRPr>
          </a:p>
        </p:txBody>
      </p:sp>
      <p:sp>
        <p:nvSpPr>
          <p:cNvPr id="181" name="Rectangle 180"/>
          <p:cNvSpPr/>
          <p:nvPr/>
        </p:nvSpPr>
        <p:spPr>
          <a:xfrm>
            <a:off x="7937955" y="4216426"/>
            <a:ext cx="918556" cy="309651"/>
          </a:xfrm>
          <a:prstGeom prst="rect">
            <a:avLst/>
          </a:prstGeom>
          <a:noFill/>
          <a:effectLst/>
        </p:spPr>
        <p:txBody>
          <a:bodyPr wrap="square" lIns="93296" tIns="46648" rIns="93296" bIns="46648">
            <a:spAutoFit/>
          </a:bodyPr>
          <a:lstStyle/>
          <a:p>
            <a:pPr algn="ctr"/>
            <a:r>
              <a:rPr lang="en-US" sz="1400" dirty="0" smtClean="0">
                <a:ln w="18415" cmpd="sng">
                  <a:solidFill>
                    <a:schemeClr val="tx2"/>
                  </a:solidFill>
                  <a:prstDash val="solid"/>
                </a:ln>
                <a:solidFill>
                  <a:schemeClr val="tx2"/>
                </a:solidFill>
              </a:rPr>
              <a:t>-38.2%</a:t>
            </a:r>
            <a:endParaRPr lang="en-US" sz="1400" dirty="0">
              <a:ln w="18415" cmpd="sng">
                <a:solidFill>
                  <a:schemeClr val="tx2"/>
                </a:solidFill>
                <a:prstDash val="solid"/>
              </a:ln>
              <a:solidFill>
                <a:schemeClr val="tx2"/>
              </a:solidFill>
            </a:endParaRPr>
          </a:p>
        </p:txBody>
      </p:sp>
      <p:sp>
        <p:nvSpPr>
          <p:cNvPr id="184" name="Rectangle 183"/>
          <p:cNvSpPr/>
          <p:nvPr/>
        </p:nvSpPr>
        <p:spPr>
          <a:xfrm>
            <a:off x="3962400" y="4648200"/>
            <a:ext cx="473956" cy="113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Down Arrow 184"/>
          <p:cNvSpPr/>
          <p:nvPr/>
        </p:nvSpPr>
        <p:spPr>
          <a:xfrm>
            <a:off x="4249910" y="4648200"/>
            <a:ext cx="245890" cy="30480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own Arrow 185"/>
          <p:cNvSpPr/>
          <p:nvPr/>
        </p:nvSpPr>
        <p:spPr>
          <a:xfrm>
            <a:off x="3886200" y="4648200"/>
            <a:ext cx="245890" cy="27129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Rectangle 215"/>
          <p:cNvSpPr/>
          <p:nvPr/>
        </p:nvSpPr>
        <p:spPr>
          <a:xfrm>
            <a:off x="4808216" y="3311017"/>
            <a:ext cx="473956" cy="113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Down Arrow 216"/>
          <p:cNvSpPr/>
          <p:nvPr/>
        </p:nvSpPr>
        <p:spPr>
          <a:xfrm>
            <a:off x="5095726" y="3311017"/>
            <a:ext cx="245890" cy="32385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Down Arrow 217"/>
          <p:cNvSpPr/>
          <p:nvPr/>
        </p:nvSpPr>
        <p:spPr>
          <a:xfrm>
            <a:off x="4732016" y="3311017"/>
            <a:ext cx="245890" cy="27129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Rectangle 218"/>
          <p:cNvSpPr/>
          <p:nvPr/>
        </p:nvSpPr>
        <p:spPr>
          <a:xfrm>
            <a:off x="5645199" y="4001492"/>
            <a:ext cx="473956" cy="113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Down Arrow 219"/>
          <p:cNvSpPr/>
          <p:nvPr/>
        </p:nvSpPr>
        <p:spPr>
          <a:xfrm>
            <a:off x="5932709" y="4001491"/>
            <a:ext cx="245890" cy="336067"/>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Down Arrow 220"/>
          <p:cNvSpPr/>
          <p:nvPr/>
        </p:nvSpPr>
        <p:spPr>
          <a:xfrm>
            <a:off x="5568999" y="4001492"/>
            <a:ext cx="245890" cy="27129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Rectangle 221"/>
          <p:cNvSpPr/>
          <p:nvPr/>
        </p:nvSpPr>
        <p:spPr>
          <a:xfrm>
            <a:off x="6504079" y="4392016"/>
            <a:ext cx="473956" cy="113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Down Arrow 222"/>
          <p:cNvSpPr/>
          <p:nvPr/>
        </p:nvSpPr>
        <p:spPr>
          <a:xfrm>
            <a:off x="6791589" y="4392016"/>
            <a:ext cx="245890" cy="251422"/>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Down Arrow 223"/>
          <p:cNvSpPr/>
          <p:nvPr/>
        </p:nvSpPr>
        <p:spPr>
          <a:xfrm>
            <a:off x="6427879" y="4392016"/>
            <a:ext cx="245890" cy="332384"/>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Rectangle 224"/>
          <p:cNvSpPr/>
          <p:nvPr/>
        </p:nvSpPr>
        <p:spPr>
          <a:xfrm>
            <a:off x="7343496" y="4267200"/>
            <a:ext cx="473956" cy="113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Down Arrow 225"/>
          <p:cNvSpPr/>
          <p:nvPr/>
        </p:nvSpPr>
        <p:spPr>
          <a:xfrm>
            <a:off x="7631006" y="4267200"/>
            <a:ext cx="245890" cy="30480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Down Arrow 226"/>
          <p:cNvSpPr/>
          <p:nvPr/>
        </p:nvSpPr>
        <p:spPr>
          <a:xfrm>
            <a:off x="7267296" y="4267200"/>
            <a:ext cx="245890" cy="27129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Rectangle 227"/>
          <p:cNvSpPr/>
          <p:nvPr/>
        </p:nvSpPr>
        <p:spPr>
          <a:xfrm>
            <a:off x="8193088" y="4487464"/>
            <a:ext cx="473956" cy="113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Down Arrow 228"/>
          <p:cNvSpPr/>
          <p:nvPr/>
        </p:nvSpPr>
        <p:spPr>
          <a:xfrm>
            <a:off x="8480598" y="4487463"/>
            <a:ext cx="245890" cy="389337"/>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Down Arrow 229"/>
          <p:cNvSpPr/>
          <p:nvPr/>
        </p:nvSpPr>
        <p:spPr>
          <a:xfrm>
            <a:off x="8116888" y="4487464"/>
            <a:ext cx="245890" cy="27129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Rectangle 230"/>
          <p:cNvSpPr/>
          <p:nvPr/>
        </p:nvSpPr>
        <p:spPr>
          <a:xfrm>
            <a:off x="3070225" y="2413903"/>
            <a:ext cx="5614988" cy="1300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Rectangle 233"/>
          <p:cNvSpPr/>
          <p:nvPr/>
        </p:nvSpPr>
        <p:spPr>
          <a:xfrm rot="16200000">
            <a:off x="2993171" y="2568526"/>
            <a:ext cx="261987" cy="1078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Rectangle 234"/>
          <p:cNvSpPr/>
          <p:nvPr/>
        </p:nvSpPr>
        <p:spPr>
          <a:xfrm rot="16200000">
            <a:off x="8500280" y="2568526"/>
            <a:ext cx="261987" cy="1078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Rectangle 235"/>
          <p:cNvSpPr/>
          <p:nvPr/>
        </p:nvSpPr>
        <p:spPr>
          <a:xfrm rot="16200000">
            <a:off x="5746726" y="2274789"/>
            <a:ext cx="261987" cy="1078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2928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31933196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606" name="think-cell Slide" r:id="rId58" imgW="270" imgH="270" progId="TCLayout.ActiveDocument.1">
                  <p:embed/>
                </p:oleObj>
              </mc:Choice>
              <mc:Fallback>
                <p:oleObj name="think-cell Slide" r:id="rId58" imgW="270" imgH="270" progId="TCLayout.ActiveDocument.1">
                  <p:embed/>
                  <p:pic>
                    <p:nvPicPr>
                      <p:cNvPr id="0" name=""/>
                      <p:cNvPicPr/>
                      <p:nvPr/>
                    </p:nvPicPr>
                    <p:blipFill>
                      <a:blip r:embed="rId59"/>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b="1" dirty="0">
              <a:solidFill>
                <a:schemeClr val="tx1"/>
              </a:solidFill>
              <a:latin typeface="Arial"/>
              <a:sym typeface="Arial"/>
            </a:endParaRPr>
          </a:p>
        </p:txBody>
      </p:sp>
      <p:sp>
        <p:nvSpPr>
          <p:cNvPr id="220" name="Rectangle 219"/>
          <p:cNvSpPr/>
          <p:nvPr/>
        </p:nvSpPr>
        <p:spPr>
          <a:xfrm>
            <a:off x="3667125" y="1403350"/>
            <a:ext cx="4695825" cy="202082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ctrTitle"/>
          </p:nvPr>
        </p:nvSpPr>
        <p:spPr/>
        <p:txBody>
          <a:bodyPr/>
          <a:lstStyle/>
          <a:p>
            <a:r>
              <a:rPr lang="en-US" dirty="0"/>
              <a:t>Figure </a:t>
            </a:r>
            <a:r>
              <a:rPr lang="en-US" dirty="0" smtClean="0"/>
              <a:t>6.3: </a:t>
            </a:r>
            <a:r>
              <a:rPr lang="en-US" dirty="0"/>
              <a:t>Key clinical conditions, </a:t>
            </a:r>
            <a:r>
              <a:rPr lang="en-US" dirty="0" smtClean="0"/>
              <a:t>commercial</a:t>
            </a:r>
            <a:r>
              <a:rPr lang="en-US" baseline="30000" dirty="0" smtClean="0"/>
              <a:t>*</a:t>
            </a:r>
            <a:r>
              <a:rPr lang="en-US" dirty="0" smtClean="0"/>
              <a:t> </a:t>
            </a:r>
            <a:r>
              <a:rPr lang="en-US" dirty="0"/>
              <a:t>patients with </a:t>
            </a:r>
            <a:r>
              <a:rPr lang="en-US" dirty="0" smtClean="0"/>
              <a:t>persistently high </a:t>
            </a:r>
            <a:r>
              <a:rPr lang="en-US" dirty="0"/>
              <a:t>total </a:t>
            </a:r>
            <a:r>
              <a:rPr lang="en-US" dirty="0" smtClean="0"/>
              <a:t>ED costs</a:t>
            </a:r>
            <a:endParaRPr lang="en-US" dirty="0"/>
          </a:p>
        </p:txBody>
      </p:sp>
      <p:sp>
        <p:nvSpPr>
          <p:cNvPr id="4" name="Text Placeholder 3"/>
          <p:cNvSpPr>
            <a:spLocks noGrp="1"/>
          </p:cNvSpPr>
          <p:nvPr>
            <p:ph type="body" sz="quarter" idx="11"/>
          </p:nvPr>
        </p:nvSpPr>
        <p:spPr/>
        <p:txBody>
          <a:bodyPr/>
          <a:lstStyle/>
          <a:p>
            <a:r>
              <a:rPr lang="en-US" dirty="0"/>
              <a:t>Prevalence (%) of high cost patients with a given medical condition versus predictive ability of the medical condition (Odds Ratio), base year 2010</a:t>
            </a:r>
          </a:p>
        </p:txBody>
      </p:sp>
      <p:cxnSp>
        <p:nvCxnSpPr>
          <p:cNvPr id="1008" name="Straight Connector 1007"/>
          <p:cNvCxnSpPr/>
          <p:nvPr>
            <p:custDataLst>
              <p:tags r:id="rId4"/>
            </p:custDataLst>
          </p:nvPr>
        </p:nvCxnSpPr>
        <p:spPr bwMode="auto">
          <a:xfrm flipV="1">
            <a:off x="942975" y="502920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3" name="Straight Connector 1012"/>
          <p:cNvCxnSpPr/>
          <p:nvPr>
            <p:custDataLst>
              <p:tags r:id="rId5"/>
            </p:custDataLst>
          </p:nvPr>
        </p:nvCxnSpPr>
        <p:spPr bwMode="auto">
          <a:xfrm flipV="1">
            <a:off x="1847850" y="502920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custDataLst>
              <p:tags r:id="rId6"/>
            </p:custDataLst>
          </p:nvPr>
        </p:nvCxnSpPr>
        <p:spPr bwMode="auto">
          <a:xfrm flipV="1">
            <a:off x="2762250" y="502920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3" name="Straight Connector 1022"/>
          <p:cNvCxnSpPr/>
          <p:nvPr>
            <p:custDataLst>
              <p:tags r:id="rId7"/>
            </p:custDataLst>
          </p:nvPr>
        </p:nvCxnSpPr>
        <p:spPr bwMode="auto">
          <a:xfrm flipV="1">
            <a:off x="3667125" y="502920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custDataLst>
              <p:tags r:id="rId8"/>
            </p:custDataLst>
          </p:nvPr>
        </p:nvCxnSpPr>
        <p:spPr bwMode="auto">
          <a:xfrm flipV="1">
            <a:off x="4572000" y="502920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custDataLst>
              <p:tags r:id="rId9"/>
            </p:custDataLst>
          </p:nvPr>
        </p:nvCxnSpPr>
        <p:spPr bwMode="auto">
          <a:xfrm flipV="1">
            <a:off x="5486400" y="502920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custDataLst>
              <p:tags r:id="rId10"/>
            </p:custDataLst>
          </p:nvPr>
        </p:nvCxnSpPr>
        <p:spPr bwMode="auto">
          <a:xfrm flipV="1">
            <a:off x="6391275" y="502920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3" name="Straight Connector 1042"/>
          <p:cNvCxnSpPr/>
          <p:nvPr>
            <p:custDataLst>
              <p:tags r:id="rId11"/>
            </p:custDataLst>
          </p:nvPr>
        </p:nvCxnSpPr>
        <p:spPr bwMode="auto">
          <a:xfrm flipV="1">
            <a:off x="7296150" y="502920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custDataLst>
              <p:tags r:id="rId12"/>
            </p:custDataLst>
          </p:nvPr>
        </p:nvCxnSpPr>
        <p:spPr bwMode="auto">
          <a:xfrm flipV="1">
            <a:off x="8362950" y="502920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p:cNvGraphicFramePr>
          <p:nvPr>
            <p:custDataLst>
              <p:tags r:id="rId13"/>
            </p:custDataLst>
            <p:extLst>
              <p:ext uri="{D42A27DB-BD31-4B8C-83A1-F6EECF244321}">
                <p14:modId xmlns:p14="http://schemas.microsoft.com/office/powerpoint/2010/main" val="1257144871"/>
              </p:ext>
            </p:extLst>
          </p:nvPr>
        </p:nvGraphicFramePr>
        <p:xfrm>
          <a:off x="533400" y="1104900"/>
          <a:ext cx="7953268" cy="4152928"/>
        </p:xfrm>
        <a:graphic>
          <a:graphicData uri="http://schemas.openxmlformats.org/presentationml/2006/ole">
            <mc:AlternateContent xmlns:mc="http://schemas.openxmlformats.org/markup-compatibility/2006">
              <mc:Choice xmlns:v="urn:schemas-microsoft-com:vml" Requires="v">
                <p:oleObj spid="_x0000_s126607" name="Chart" r:id="rId60" imgW="7953268" imgH="4152928" progId="MSGraph.Chart.8">
                  <p:embed followColorScheme="full"/>
                </p:oleObj>
              </mc:Choice>
              <mc:Fallback>
                <p:oleObj name="Chart" r:id="rId60" imgW="7953268" imgH="4152928" progId="MSGraph.Chart.8">
                  <p:embed followColorScheme="full"/>
                  <p:pic>
                    <p:nvPicPr>
                      <p:cNvPr id="0" name=""/>
                      <p:cNvPicPr/>
                      <p:nvPr/>
                    </p:nvPicPr>
                    <p:blipFill>
                      <a:blip r:embed="rId61"/>
                      <a:stretch>
                        <a:fillRect/>
                      </a:stretch>
                    </p:blipFill>
                    <p:spPr>
                      <a:xfrm>
                        <a:off x="533400" y="1104900"/>
                        <a:ext cx="7953268" cy="4152928"/>
                      </a:xfrm>
                      <a:prstGeom prst="rect">
                        <a:avLst/>
                      </a:prstGeom>
                    </p:spPr>
                  </p:pic>
                </p:oleObj>
              </mc:Fallback>
            </mc:AlternateContent>
          </a:graphicData>
        </a:graphic>
      </p:graphicFrame>
      <p:sp>
        <p:nvSpPr>
          <p:cNvPr id="976" name="Text Placeholder 590"/>
          <p:cNvSpPr>
            <a:spLocks noGrp="1"/>
          </p:cNvSpPr>
          <p:nvPr>
            <p:custDataLst>
              <p:tags r:id="rId14"/>
            </p:custDataLst>
          </p:nvPr>
        </p:nvSpPr>
        <p:spPr bwMode="gray">
          <a:xfrm>
            <a:off x="5416550" y="51466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CC61696-3430-489C-B105-29C40464CFF6}" type="datetime'''''2''''''''''''''''''''''''''''''''''''''''''''''''''''5'">
              <a:rPr lang="en-US" sz="1000" b="1">
                <a:latin typeface="Arial"/>
                <a:sym typeface="Arial"/>
              </a:rPr>
              <a:pPr marL="0" indent="0" algn="ctr">
                <a:spcBef>
                  <a:spcPct val="0"/>
                </a:spcBef>
                <a:spcAft>
                  <a:spcPct val="0"/>
                </a:spcAft>
                <a:buNone/>
              </a:pPr>
              <a:t>25</a:t>
            </a:fld>
            <a:endParaRPr lang="en-US" sz="1000" b="1" dirty="0">
              <a:latin typeface="Arial"/>
              <a:sym typeface="Arial"/>
            </a:endParaRPr>
          </a:p>
        </p:txBody>
      </p:sp>
      <p:sp>
        <p:nvSpPr>
          <p:cNvPr id="151" name="Text Placeholder 302"/>
          <p:cNvSpPr>
            <a:spLocks noGrp="1"/>
          </p:cNvSpPr>
          <p:nvPr>
            <p:custDataLst>
              <p:tags r:id="rId15"/>
            </p:custDataLst>
          </p:nvPr>
        </p:nvSpPr>
        <p:spPr bwMode="gray">
          <a:xfrm>
            <a:off x="8293100" y="51466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15E189D-DE6F-40E8-9D01-70CE273CD064}" type="datetime'''''''''''''''''''''9''''''''''''5'''''">
              <a:rPr lang="en-US" sz="1000" b="1">
                <a:latin typeface="Arial"/>
                <a:sym typeface="Arial"/>
              </a:rPr>
              <a:pPr marL="0" indent="0" algn="ctr">
                <a:spcBef>
                  <a:spcPct val="0"/>
                </a:spcBef>
                <a:spcAft>
                  <a:spcPct val="0"/>
                </a:spcAft>
                <a:buNone/>
              </a:pPr>
              <a:t>95</a:t>
            </a:fld>
            <a:endParaRPr lang="en-US" sz="1000" b="1" dirty="0">
              <a:latin typeface="Arial"/>
              <a:sym typeface="Arial"/>
            </a:endParaRPr>
          </a:p>
        </p:txBody>
      </p:sp>
      <p:sp>
        <p:nvSpPr>
          <p:cNvPr id="986" name="Text Placeholder 600"/>
          <p:cNvSpPr>
            <a:spLocks noGrp="1"/>
          </p:cNvSpPr>
          <p:nvPr>
            <p:custDataLst>
              <p:tags r:id="rId16"/>
            </p:custDataLst>
          </p:nvPr>
        </p:nvSpPr>
        <p:spPr bwMode="gray">
          <a:xfrm>
            <a:off x="7226300" y="51466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9741CF6-BF14-4F97-856F-5CED4287EE8A}" type="datetime'''''''''''3''5'''''''''''">
              <a:rPr lang="en-US" sz="1000" b="1">
                <a:latin typeface="Arial"/>
                <a:sym typeface="Arial"/>
              </a:rPr>
              <a:pPr marL="0" indent="0" algn="ctr">
                <a:spcBef>
                  <a:spcPct val="0"/>
                </a:spcBef>
                <a:spcAft>
                  <a:spcPct val="0"/>
                </a:spcAft>
                <a:buNone/>
              </a:pPr>
              <a:t>35</a:t>
            </a:fld>
            <a:endParaRPr lang="en-US" sz="1000" b="1" dirty="0">
              <a:latin typeface="Arial"/>
              <a:sym typeface="Arial"/>
            </a:endParaRPr>
          </a:p>
        </p:txBody>
      </p:sp>
      <p:sp>
        <p:nvSpPr>
          <p:cNvPr id="951" name="Text Placeholder 565"/>
          <p:cNvSpPr>
            <a:spLocks noGrp="1"/>
          </p:cNvSpPr>
          <p:nvPr>
            <p:custDataLst>
              <p:tags r:id="rId17"/>
            </p:custDataLst>
          </p:nvPr>
        </p:nvSpPr>
        <p:spPr bwMode="gray">
          <a:xfrm>
            <a:off x="908050" y="5146675"/>
            <a:ext cx="698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7BE6DE7-0199-4AF1-A0C4-4510B1D9E2C2}" type="datetime'''''''''''''''''0'''''''''''''''''''''">
              <a:rPr lang="en-US" sz="1000" b="1">
                <a:latin typeface="Arial"/>
                <a:sym typeface="Arial"/>
              </a:rPr>
              <a:pPr marL="0" indent="0" algn="ctr">
                <a:spcBef>
                  <a:spcPct val="0"/>
                </a:spcBef>
                <a:spcAft>
                  <a:spcPct val="0"/>
                </a:spcAft>
                <a:buNone/>
              </a:pPr>
              <a:t>0</a:t>
            </a:fld>
            <a:endParaRPr lang="en-US" sz="1000" b="1" dirty="0">
              <a:latin typeface="Arial"/>
              <a:sym typeface="Arial"/>
            </a:endParaRPr>
          </a:p>
        </p:txBody>
      </p:sp>
      <p:sp>
        <p:nvSpPr>
          <p:cNvPr id="956" name="Text Placeholder 570"/>
          <p:cNvSpPr>
            <a:spLocks noGrp="1"/>
          </p:cNvSpPr>
          <p:nvPr>
            <p:custDataLst>
              <p:tags r:id="rId18"/>
            </p:custDataLst>
          </p:nvPr>
        </p:nvSpPr>
        <p:spPr bwMode="gray">
          <a:xfrm>
            <a:off x="1812925" y="5146675"/>
            <a:ext cx="698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1ABC3E4-E47F-4E1F-832E-621D16CAB62A}" type="datetime'''''''''''''''''5'''''''''''''''''''''''''''''''''''''''''''">
              <a:rPr lang="en-US" sz="1000" b="1">
                <a:latin typeface="Arial"/>
                <a:sym typeface="Arial"/>
              </a:rPr>
              <a:pPr marL="0" indent="0" algn="ctr">
                <a:spcBef>
                  <a:spcPct val="0"/>
                </a:spcBef>
                <a:spcAft>
                  <a:spcPct val="0"/>
                </a:spcAft>
                <a:buNone/>
              </a:pPr>
              <a:t>5</a:t>
            </a:fld>
            <a:endParaRPr lang="en-US" sz="1000" b="1" dirty="0">
              <a:latin typeface="Arial"/>
              <a:sym typeface="Arial"/>
            </a:endParaRPr>
          </a:p>
        </p:txBody>
      </p:sp>
      <p:sp>
        <p:nvSpPr>
          <p:cNvPr id="961" name="Text Placeholder 575"/>
          <p:cNvSpPr>
            <a:spLocks noGrp="1"/>
          </p:cNvSpPr>
          <p:nvPr>
            <p:custDataLst>
              <p:tags r:id="rId19"/>
            </p:custDataLst>
          </p:nvPr>
        </p:nvSpPr>
        <p:spPr bwMode="gray">
          <a:xfrm>
            <a:off x="2692400" y="51466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0F4F6A5-8984-4738-B897-9B4446477E00}" type="datetime'''''''''''''''''''''''''''''1''''''''''0'''''''">
              <a:rPr lang="en-US" sz="1000" b="1">
                <a:latin typeface="Arial"/>
                <a:sym typeface="Arial"/>
              </a:rPr>
              <a:pPr marL="0" indent="0" algn="ctr">
                <a:spcBef>
                  <a:spcPct val="0"/>
                </a:spcBef>
                <a:spcAft>
                  <a:spcPct val="0"/>
                </a:spcAft>
                <a:buNone/>
              </a:pPr>
              <a:t>10</a:t>
            </a:fld>
            <a:endParaRPr lang="en-US" sz="1000" b="1" dirty="0">
              <a:latin typeface="Arial"/>
              <a:sym typeface="Arial"/>
            </a:endParaRPr>
          </a:p>
        </p:txBody>
      </p:sp>
      <p:sp>
        <p:nvSpPr>
          <p:cNvPr id="981" name="Text Placeholder 595"/>
          <p:cNvSpPr>
            <a:spLocks noGrp="1"/>
          </p:cNvSpPr>
          <p:nvPr>
            <p:custDataLst>
              <p:tags r:id="rId20"/>
            </p:custDataLst>
          </p:nvPr>
        </p:nvSpPr>
        <p:spPr bwMode="gray">
          <a:xfrm>
            <a:off x="6321425" y="51466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4F440C8-2EFB-4FFE-94BD-BA9F08FFA7F8}" type="datetime'''''''''''''3''''''''''''''''''''''0'''''''''''''''''''''">
              <a:rPr lang="en-US" sz="1000" b="1">
                <a:latin typeface="Arial"/>
                <a:sym typeface="Arial"/>
              </a:rPr>
              <a:pPr marL="0" indent="0" algn="ctr">
                <a:spcBef>
                  <a:spcPct val="0"/>
                </a:spcBef>
                <a:spcAft>
                  <a:spcPct val="0"/>
                </a:spcAft>
                <a:buNone/>
              </a:pPr>
              <a:t>30</a:t>
            </a:fld>
            <a:endParaRPr lang="en-US" sz="1000" b="1" dirty="0">
              <a:latin typeface="Arial"/>
              <a:sym typeface="Arial"/>
            </a:endParaRPr>
          </a:p>
        </p:txBody>
      </p:sp>
      <p:sp>
        <p:nvSpPr>
          <p:cNvPr id="966" name="Text Placeholder 580"/>
          <p:cNvSpPr>
            <a:spLocks noGrp="1"/>
          </p:cNvSpPr>
          <p:nvPr>
            <p:custDataLst>
              <p:tags r:id="rId21"/>
            </p:custDataLst>
          </p:nvPr>
        </p:nvSpPr>
        <p:spPr bwMode="gray">
          <a:xfrm>
            <a:off x="3597275" y="51466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EDDF0FD-0CCC-45CA-8F77-65EC8C8ACD94}" type="datetime'''''''''''''''''''''''''''''''''''''''''1''5'''''''''''''''''">
              <a:rPr lang="en-US" sz="1000" b="1">
                <a:latin typeface="Arial"/>
                <a:sym typeface="Arial"/>
              </a:rPr>
              <a:pPr marL="0" indent="0" algn="ctr">
                <a:spcBef>
                  <a:spcPct val="0"/>
                </a:spcBef>
                <a:spcAft>
                  <a:spcPct val="0"/>
                </a:spcAft>
                <a:buNone/>
              </a:pPr>
              <a:t>15</a:t>
            </a:fld>
            <a:endParaRPr lang="en-US" sz="1000" b="1" dirty="0">
              <a:latin typeface="Arial"/>
              <a:sym typeface="Arial"/>
            </a:endParaRPr>
          </a:p>
        </p:txBody>
      </p:sp>
      <p:sp>
        <p:nvSpPr>
          <p:cNvPr id="971" name="Text Placeholder 585"/>
          <p:cNvSpPr>
            <a:spLocks noGrp="1"/>
          </p:cNvSpPr>
          <p:nvPr>
            <p:custDataLst>
              <p:tags r:id="rId22"/>
            </p:custDataLst>
          </p:nvPr>
        </p:nvSpPr>
        <p:spPr bwMode="gray">
          <a:xfrm>
            <a:off x="4502150" y="51466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DBB702A-1280-4E94-9A52-3C382F4FCA05}" type="datetime'''''''''''2''''''''''''''''''0'''''">
              <a:rPr lang="en-US" sz="1000" b="1">
                <a:latin typeface="Arial"/>
                <a:sym typeface="Arial"/>
              </a:rPr>
              <a:pPr marL="0" indent="0" algn="ctr">
                <a:spcBef>
                  <a:spcPct val="0"/>
                </a:spcBef>
                <a:spcAft>
                  <a:spcPct val="0"/>
                </a:spcAft>
                <a:buNone/>
              </a:pPr>
              <a:t>20</a:t>
            </a:fld>
            <a:endParaRPr lang="en-US" sz="1000" b="1" dirty="0">
              <a:latin typeface="Arial"/>
              <a:sym typeface="Arial"/>
            </a:endParaRPr>
          </a:p>
        </p:txBody>
      </p:sp>
      <p:cxnSp>
        <p:nvCxnSpPr>
          <p:cNvPr id="167" name="Straight Connector 166"/>
          <p:cNvCxnSpPr/>
          <p:nvPr>
            <p:custDataLst>
              <p:tags r:id="rId23"/>
            </p:custDataLst>
          </p:nvPr>
        </p:nvCxnSpPr>
        <p:spPr bwMode="auto">
          <a:xfrm>
            <a:off x="942975" y="3419475"/>
            <a:ext cx="7419975"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custDataLst>
              <p:tags r:id="rId24"/>
            </p:custDataLst>
          </p:nvPr>
        </p:nvCxnSpPr>
        <p:spPr bwMode="auto">
          <a:xfrm>
            <a:off x="3667125" y="1400175"/>
            <a:ext cx="0" cy="3629025"/>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11" name="Freeform 10"/>
          <p:cNvSpPr/>
          <p:nvPr>
            <p:custDataLst>
              <p:tags r:id="rId25"/>
            </p:custDataLst>
          </p:nvPr>
        </p:nvSpPr>
        <p:spPr bwMode="auto">
          <a:xfrm>
            <a:off x="7415213" y="4937125"/>
            <a:ext cx="96838" cy="146051"/>
          </a:xfrm>
          <a:custGeom>
            <a:avLst/>
            <a:gdLst/>
            <a:ahLst/>
            <a:cxnLst/>
            <a:rect l="0" t="0" r="0" b="0"/>
            <a:pathLst>
              <a:path w="96838" h="146051">
                <a:moveTo>
                  <a:pt x="96837" y="0"/>
                </a:moveTo>
                <a:lnTo>
                  <a:pt x="57150" y="146050"/>
                </a:lnTo>
                <a:lnTo>
                  <a:pt x="0" y="146050"/>
                </a:lnTo>
                <a:lnTo>
                  <a:pt x="39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0" name="Freeform 9"/>
          <p:cNvSpPr/>
          <p:nvPr>
            <p:custDataLst>
              <p:tags r:id="rId26"/>
            </p:custDataLst>
          </p:nvPr>
        </p:nvSpPr>
        <p:spPr bwMode="auto">
          <a:xfrm>
            <a:off x="7472363" y="4937125"/>
            <a:ext cx="39688" cy="146051"/>
          </a:xfrm>
          <a:custGeom>
            <a:avLst/>
            <a:gdLst/>
            <a:ahLst/>
            <a:cxnLst/>
            <a:rect l="0" t="0" r="0" b="0"/>
            <a:pathLst>
              <a:path w="39688" h="146051">
                <a:moveTo>
                  <a:pt x="39687"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reeform 1"/>
          <p:cNvSpPr/>
          <p:nvPr>
            <p:custDataLst>
              <p:tags r:id="rId27"/>
            </p:custDataLst>
          </p:nvPr>
        </p:nvSpPr>
        <p:spPr bwMode="auto">
          <a:xfrm>
            <a:off x="7415213" y="4937125"/>
            <a:ext cx="39688" cy="146051"/>
          </a:xfrm>
          <a:custGeom>
            <a:avLst/>
            <a:gdLst/>
            <a:ahLst/>
            <a:cxnLst/>
            <a:rect l="0" t="0" r="0" b="0"/>
            <a:pathLst>
              <a:path w="39688" h="146051">
                <a:moveTo>
                  <a:pt x="39687"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p:cNvCxnSpPr/>
          <p:nvPr>
            <p:custDataLst>
              <p:tags r:id="rId28"/>
            </p:custDataLst>
          </p:nvPr>
        </p:nvCxnSpPr>
        <p:spPr bwMode="auto">
          <a:xfrm flipH="1">
            <a:off x="3822700" y="2868613"/>
            <a:ext cx="296863" cy="2667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29"/>
            </p:custDataLst>
          </p:nvPr>
        </p:nvCxnSpPr>
        <p:spPr bwMode="auto">
          <a:xfrm flipH="1">
            <a:off x="6027738" y="3817938"/>
            <a:ext cx="76200" cy="1587"/>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4" name="Text Placeholder 409"/>
          <p:cNvSpPr>
            <a:spLocks noGrp="1"/>
          </p:cNvSpPr>
          <p:nvPr>
            <p:custDataLst>
              <p:tags r:id="rId30"/>
            </p:custDataLst>
          </p:nvPr>
        </p:nvSpPr>
        <p:spPr bwMode="gray">
          <a:xfrm>
            <a:off x="4462463" y="1847850"/>
            <a:ext cx="14970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5392DCD-245E-4F21-8800-CFA84DDF3E75}" type="datetime'''''Subs''''''t''a''nc''e U''''s''e ''Dis''''''o''r''d''e''r'">
              <a:rPr lang="en-US" sz="1000" b="1"/>
              <a:pPr/>
              <a:t>Substance Use Disorder</a:t>
            </a:fld>
            <a:endParaRPr lang="en-US" sz="1000" b="1" dirty="0">
              <a:sym typeface="+mn-lt"/>
            </a:endParaRPr>
          </a:p>
        </p:txBody>
      </p:sp>
      <p:sp>
        <p:nvSpPr>
          <p:cNvPr id="213" name="Text Placeholder 408"/>
          <p:cNvSpPr>
            <a:spLocks noGrp="1"/>
          </p:cNvSpPr>
          <p:nvPr>
            <p:custDataLst>
              <p:tags r:id="rId31"/>
            </p:custDataLst>
          </p:nvPr>
        </p:nvSpPr>
        <p:spPr bwMode="gray">
          <a:xfrm>
            <a:off x="4414838" y="2457450"/>
            <a:ext cx="3444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4D8A72C-5769-4155-9818-197555ABB962}" type="datetime'''''''''''''''''''''''''''''''''''S''''''''''P''MI'">
              <a:rPr lang="en-US" sz="1000" b="1">
                <a:sym typeface="+mn-lt"/>
              </a:rPr>
              <a:pPr marL="0" indent="0">
                <a:spcBef>
                  <a:spcPct val="0"/>
                </a:spcBef>
                <a:spcAft>
                  <a:spcPct val="0"/>
                </a:spcAft>
                <a:buNone/>
              </a:pPr>
              <a:t>SPMI</a:t>
            </a:fld>
            <a:endParaRPr lang="en-US" sz="1000" b="1" dirty="0">
              <a:sym typeface="+mn-lt"/>
            </a:endParaRPr>
          </a:p>
        </p:txBody>
      </p:sp>
      <p:sp>
        <p:nvSpPr>
          <p:cNvPr id="212" name="Text Placeholder 407"/>
          <p:cNvSpPr>
            <a:spLocks noGrp="1"/>
          </p:cNvSpPr>
          <p:nvPr>
            <p:custDataLst>
              <p:tags r:id="rId32"/>
            </p:custDataLst>
          </p:nvPr>
        </p:nvSpPr>
        <p:spPr bwMode="gray">
          <a:xfrm>
            <a:off x="1538288" y="3819525"/>
            <a:ext cx="6810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BE05EF7-CE5E-47F1-8655-6E081EB94BF6}" type="datetime'''P''''r''e''''g''''''''''n''''anc''y'''''''''''">
              <a:rPr lang="en-US" sz="1000" b="1">
                <a:sym typeface="+mn-lt"/>
              </a:rPr>
              <a:pPr marL="0" indent="0">
                <a:spcBef>
                  <a:spcPct val="0"/>
                </a:spcBef>
                <a:spcAft>
                  <a:spcPct val="0"/>
                </a:spcAft>
                <a:buNone/>
              </a:pPr>
              <a:t>Pregnancy</a:t>
            </a:fld>
            <a:endParaRPr lang="en-US" sz="1000" b="1" dirty="0">
              <a:sym typeface="+mn-lt"/>
            </a:endParaRPr>
          </a:p>
        </p:txBody>
      </p:sp>
      <p:sp>
        <p:nvSpPr>
          <p:cNvPr id="6" name="Text Placeholder 5"/>
          <p:cNvSpPr>
            <a:spLocks noGrp="1"/>
          </p:cNvSpPr>
          <p:nvPr>
            <p:custDataLst>
              <p:tags r:id="rId33"/>
            </p:custDataLst>
          </p:nvPr>
        </p:nvSpPr>
        <p:spPr bwMode="auto">
          <a:xfrm>
            <a:off x="3281363" y="5400675"/>
            <a:ext cx="27432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A214134-ADE2-4895-83C0-9AC38785F097}" type="datetime'P''reval''ence (percentage of h''ig''''h-cost pat''ien''ts'')'">
              <a:rPr lang="en-US" sz="1000" b="1"/>
              <a:pPr/>
              <a:t>Prevalence (percentage of high-cost patients)</a:t>
            </a:fld>
            <a:endParaRPr lang="en-US" sz="1000" b="1" dirty="0">
              <a:sym typeface="+mn-lt"/>
            </a:endParaRPr>
          </a:p>
        </p:txBody>
      </p:sp>
      <p:sp>
        <p:nvSpPr>
          <p:cNvPr id="7" name="Text Placeholder 6"/>
          <p:cNvSpPr>
            <a:spLocks noGrp="1"/>
          </p:cNvSpPr>
          <p:nvPr>
            <p:custDataLst>
              <p:tags r:id="rId34"/>
            </p:custDataLst>
          </p:nvPr>
        </p:nvSpPr>
        <p:spPr bwMode="auto">
          <a:xfrm flipV="1">
            <a:off x="412750" y="2876550"/>
            <a:ext cx="152400" cy="6762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030DE9B-8D5A-4751-BC11-FBF97EE7B2EA}" type="datetime'''O''d''''d''s'''''' ''R''''''''''''''''ati''''''o'''''">
              <a:rPr lang="en-US" sz="1000" b="1"/>
              <a:pPr marL="0" indent="0" algn="ctr">
                <a:spcBef>
                  <a:spcPct val="0"/>
                </a:spcBef>
                <a:spcAft>
                  <a:spcPct val="0"/>
                </a:spcAft>
                <a:buNone/>
              </a:pPr>
              <a:t>Odds Ratio</a:t>
            </a:fld>
            <a:endParaRPr lang="en-US" sz="1000" b="1" dirty="0">
              <a:sym typeface="+mn-lt"/>
            </a:endParaRPr>
          </a:p>
        </p:txBody>
      </p:sp>
      <p:sp>
        <p:nvSpPr>
          <p:cNvPr id="189" name="Text Placeholder 389"/>
          <p:cNvSpPr>
            <a:spLocks noGrp="1"/>
          </p:cNvSpPr>
          <p:nvPr>
            <p:custDataLst>
              <p:tags r:id="rId35"/>
            </p:custDataLst>
          </p:nvPr>
        </p:nvSpPr>
        <p:spPr bwMode="gray">
          <a:xfrm>
            <a:off x="7475538" y="2933700"/>
            <a:ext cx="3873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AD25560-C9B5-4AE0-9B65-668B43961FC6}" type="datetime'A''''''''''''''''''''''''''c''''''''''''''u''''t''''''''e'''''">
              <a:rPr lang="en-US" sz="1000" b="1">
                <a:sym typeface="+mn-lt"/>
              </a:rPr>
              <a:pPr marL="0" indent="0">
                <a:spcBef>
                  <a:spcPct val="0"/>
                </a:spcBef>
                <a:spcAft>
                  <a:spcPct val="0"/>
                </a:spcAft>
                <a:buNone/>
              </a:pPr>
              <a:t>Acute</a:t>
            </a:fld>
            <a:endParaRPr lang="en-US" sz="1000" b="1" dirty="0">
              <a:sym typeface="+mn-lt"/>
            </a:endParaRPr>
          </a:p>
        </p:txBody>
      </p:sp>
      <p:sp>
        <p:nvSpPr>
          <p:cNvPr id="191" name="Text Placeholder 391"/>
          <p:cNvSpPr>
            <a:spLocks noGrp="1"/>
          </p:cNvSpPr>
          <p:nvPr>
            <p:custDataLst>
              <p:tags r:id="rId36"/>
            </p:custDataLst>
          </p:nvPr>
        </p:nvSpPr>
        <p:spPr bwMode="gray">
          <a:xfrm>
            <a:off x="4287838" y="3000375"/>
            <a:ext cx="50006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AED9BF59-A92D-4C3F-83C4-B2D7587494BC}" type="datetime'''''''''''''''''A''''s''''''''''''''t''h''ma'''''''''''''''">
              <a:rPr lang="en-US" sz="1000" b="1">
                <a:sym typeface="+mn-lt"/>
              </a:rPr>
              <a:pPr marL="0" indent="0">
                <a:spcBef>
                  <a:spcPct val="0"/>
                </a:spcBef>
                <a:spcAft>
                  <a:spcPct val="0"/>
                </a:spcAft>
                <a:buNone/>
              </a:pPr>
              <a:t>Asthma</a:t>
            </a:fld>
            <a:endParaRPr lang="en-US" sz="1000" b="1" dirty="0">
              <a:sym typeface="+mn-lt"/>
            </a:endParaRPr>
          </a:p>
        </p:txBody>
      </p:sp>
      <p:sp>
        <p:nvSpPr>
          <p:cNvPr id="192" name="Text Placeholder 392"/>
          <p:cNvSpPr>
            <a:spLocks noGrp="1"/>
          </p:cNvSpPr>
          <p:nvPr>
            <p:custDataLst>
              <p:tags r:id="rId37"/>
            </p:custDataLst>
          </p:nvPr>
        </p:nvSpPr>
        <p:spPr bwMode="gray">
          <a:xfrm>
            <a:off x="5586413" y="3019425"/>
            <a:ext cx="6969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B628D1F4-8CFC-4BB1-80D7-79991C1DD9C7}" type="datetime'''''''Ca''r''''di''''o''''''''''''''l''''''''ogy'">
              <a:rPr lang="en-US" sz="1000" b="1">
                <a:sym typeface="+mn-lt"/>
              </a:rPr>
              <a:pPr marL="0" indent="0">
                <a:spcBef>
                  <a:spcPct val="0"/>
                </a:spcBef>
                <a:spcAft>
                  <a:spcPct val="0"/>
                </a:spcAft>
                <a:buNone/>
              </a:pPr>
              <a:t>Cardiology</a:t>
            </a:fld>
            <a:endParaRPr lang="en-US" sz="1000" b="1" dirty="0">
              <a:sym typeface="+mn-lt"/>
            </a:endParaRPr>
          </a:p>
        </p:txBody>
      </p:sp>
      <p:sp>
        <p:nvSpPr>
          <p:cNvPr id="190" name="Text Placeholder 390"/>
          <p:cNvSpPr>
            <a:spLocks noGrp="1"/>
          </p:cNvSpPr>
          <p:nvPr>
            <p:custDataLst>
              <p:tags r:id="rId38"/>
            </p:custDataLst>
          </p:nvPr>
        </p:nvSpPr>
        <p:spPr bwMode="gray">
          <a:xfrm>
            <a:off x="6103938" y="3740150"/>
            <a:ext cx="5286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FB2AF35-1D04-43BF-953F-90402F014764}" type="datetime'Ar''th''''''''''''''r''''''''''''''it''i''''''''s'''''''''''''">
              <a:rPr lang="en-US" sz="1000" b="1">
                <a:sym typeface="+mn-lt"/>
              </a:rPr>
              <a:pPr marL="0" indent="0">
                <a:spcBef>
                  <a:spcPct val="0"/>
                </a:spcBef>
                <a:spcAft>
                  <a:spcPct val="0"/>
                </a:spcAft>
                <a:buNone/>
              </a:pPr>
              <a:t>Arthritis</a:t>
            </a:fld>
            <a:endParaRPr lang="en-US" sz="1000" b="1" dirty="0">
              <a:sym typeface="+mn-lt"/>
            </a:endParaRPr>
          </a:p>
        </p:txBody>
      </p:sp>
      <p:sp>
        <p:nvSpPr>
          <p:cNvPr id="215" name="Text Placeholder 410"/>
          <p:cNvSpPr>
            <a:spLocks noGrp="1"/>
          </p:cNvSpPr>
          <p:nvPr>
            <p:custDataLst>
              <p:tags r:id="rId39"/>
            </p:custDataLst>
          </p:nvPr>
        </p:nvSpPr>
        <p:spPr bwMode="gray">
          <a:xfrm>
            <a:off x="2660650" y="2058988"/>
            <a:ext cx="5143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0DA1BBDD-F0ED-494F-B7B4-142441967A21}" type="datetime'''''U''''''''r''o''l''''''o''g''''''''''''''''''y'''''">
              <a:rPr lang="en-US" sz="1000" b="1">
                <a:sym typeface="+mn-lt"/>
              </a:rPr>
              <a:pPr marL="0" indent="0">
                <a:spcBef>
                  <a:spcPct val="0"/>
                </a:spcBef>
                <a:spcAft>
                  <a:spcPct val="0"/>
                </a:spcAft>
                <a:buNone/>
              </a:pPr>
              <a:t>Urology</a:t>
            </a:fld>
            <a:endParaRPr lang="en-US" sz="1000" b="1" dirty="0">
              <a:sym typeface="+mn-lt"/>
            </a:endParaRPr>
          </a:p>
        </p:txBody>
      </p:sp>
      <p:sp>
        <p:nvSpPr>
          <p:cNvPr id="193" name="Text Placeholder 393"/>
          <p:cNvSpPr>
            <a:spLocks noGrp="1"/>
          </p:cNvSpPr>
          <p:nvPr>
            <p:custDataLst>
              <p:tags r:id="rId40"/>
            </p:custDataLst>
          </p:nvPr>
        </p:nvSpPr>
        <p:spPr bwMode="gray">
          <a:xfrm>
            <a:off x="3109913" y="3667125"/>
            <a:ext cx="56197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81D4532-345A-4DD0-9183-71254F493941}" type="datetime'''''''D''i''''''''''''''''ab''''e''''''''''''''t''es'''''''''">
              <a:rPr lang="en-US" sz="1000" b="1">
                <a:sym typeface="+mn-lt"/>
              </a:rPr>
              <a:pPr marL="0" indent="0">
                <a:spcBef>
                  <a:spcPct val="0"/>
                </a:spcBef>
                <a:spcAft>
                  <a:spcPct val="0"/>
                </a:spcAft>
                <a:buNone/>
              </a:pPr>
              <a:t>Diabetes</a:t>
            </a:fld>
            <a:endParaRPr lang="en-US" sz="1000" b="1" dirty="0">
              <a:sym typeface="+mn-lt"/>
            </a:endParaRPr>
          </a:p>
        </p:txBody>
      </p:sp>
      <p:sp>
        <p:nvSpPr>
          <p:cNvPr id="194" name="Text Placeholder 394"/>
          <p:cNvSpPr>
            <a:spLocks noGrp="1"/>
          </p:cNvSpPr>
          <p:nvPr>
            <p:custDataLst>
              <p:tags r:id="rId41"/>
            </p:custDataLst>
          </p:nvPr>
        </p:nvSpPr>
        <p:spPr bwMode="gray">
          <a:xfrm>
            <a:off x="3929063" y="3981450"/>
            <a:ext cx="9223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F17BB65-852E-403F-8A6C-84C62D65AB58}" type="datetime'Endo''''''''c''ri''''''''''''''''''n''''o''''l''o''''g''''y'''">
              <a:rPr lang="en-US" sz="1000" b="1">
                <a:sym typeface="+mn-lt"/>
              </a:rPr>
              <a:pPr marL="0" indent="0">
                <a:spcBef>
                  <a:spcPct val="0"/>
                </a:spcBef>
                <a:spcAft>
                  <a:spcPct val="0"/>
                </a:spcAft>
                <a:buNone/>
              </a:pPr>
              <a:t>Endocrinology</a:t>
            </a:fld>
            <a:endParaRPr lang="en-US" sz="1000" b="1" dirty="0">
              <a:sym typeface="+mn-lt"/>
            </a:endParaRPr>
          </a:p>
        </p:txBody>
      </p:sp>
      <p:sp>
        <p:nvSpPr>
          <p:cNvPr id="195" name="Text Placeholder 395"/>
          <p:cNvSpPr>
            <a:spLocks noGrp="1"/>
          </p:cNvSpPr>
          <p:nvPr>
            <p:custDataLst>
              <p:tags r:id="rId42"/>
            </p:custDataLst>
          </p:nvPr>
        </p:nvSpPr>
        <p:spPr bwMode="gray">
          <a:xfrm>
            <a:off x="3659188" y="2716213"/>
            <a:ext cx="10906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0133BD46-8DA9-4378-84C2-E232568EF9FC}" type="datetime'G''''a''s''t''''''''''roen''t''e''''r''''''olo''''''gy'''">
              <a:rPr lang="en-US" sz="1000" b="1">
                <a:sym typeface="+mn-lt"/>
              </a:rPr>
              <a:pPr marL="0" indent="0">
                <a:spcBef>
                  <a:spcPct val="0"/>
                </a:spcBef>
                <a:spcAft>
                  <a:spcPct val="0"/>
                </a:spcAft>
                <a:buNone/>
              </a:pPr>
              <a:t>Gastroenterology</a:t>
            </a:fld>
            <a:endParaRPr lang="en-US" sz="1000" b="1" dirty="0">
              <a:sym typeface="+mn-lt"/>
            </a:endParaRPr>
          </a:p>
        </p:txBody>
      </p:sp>
      <p:sp>
        <p:nvSpPr>
          <p:cNvPr id="196" name="Text Placeholder 396"/>
          <p:cNvSpPr>
            <a:spLocks noGrp="1"/>
          </p:cNvSpPr>
          <p:nvPr>
            <p:custDataLst>
              <p:tags r:id="rId43"/>
            </p:custDataLst>
          </p:nvPr>
        </p:nvSpPr>
        <p:spPr bwMode="gray">
          <a:xfrm>
            <a:off x="2652713" y="3905250"/>
            <a:ext cx="7604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2C8803C-D6EF-4386-B1B9-D51909AFBD7C}" type="datetime'H''''''''''''e''ma''''t''''''''ol''''''o''gy'''''">
              <a:rPr lang="en-US" sz="1000" b="1">
                <a:sym typeface="+mn-lt"/>
              </a:rPr>
              <a:pPr marL="0" indent="0">
                <a:spcBef>
                  <a:spcPct val="0"/>
                </a:spcBef>
                <a:spcAft>
                  <a:spcPct val="0"/>
                </a:spcAft>
                <a:buNone/>
              </a:pPr>
              <a:t>Hematology</a:t>
            </a:fld>
            <a:endParaRPr lang="en-US" sz="1000" b="1" dirty="0">
              <a:sym typeface="+mn-lt"/>
            </a:endParaRPr>
          </a:p>
        </p:txBody>
      </p:sp>
      <p:sp>
        <p:nvSpPr>
          <p:cNvPr id="197" name="Text Placeholder 397"/>
          <p:cNvSpPr>
            <a:spLocks noGrp="1"/>
          </p:cNvSpPr>
          <p:nvPr>
            <p:custDataLst>
              <p:tags r:id="rId44"/>
            </p:custDataLst>
          </p:nvPr>
        </p:nvSpPr>
        <p:spPr bwMode="gray">
          <a:xfrm>
            <a:off x="2709863" y="3262313"/>
            <a:ext cx="7254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B77822FB-12BB-406D-9468-F71651C0AFB1}" type="datetime'H''ep''''''a''''t''ol''o''''''g''''''''''''''y'''''''''''''''">
              <a:rPr lang="en-US" sz="1000" b="1">
                <a:sym typeface="+mn-lt"/>
              </a:rPr>
              <a:pPr marL="0" indent="0">
                <a:spcBef>
                  <a:spcPct val="0"/>
                </a:spcBef>
                <a:spcAft>
                  <a:spcPct val="0"/>
                </a:spcAft>
                <a:buNone/>
              </a:pPr>
              <a:t>Hepatology</a:t>
            </a:fld>
            <a:endParaRPr lang="en-US" sz="1000" b="1" dirty="0">
              <a:sym typeface="+mn-lt"/>
            </a:endParaRPr>
          </a:p>
        </p:txBody>
      </p:sp>
      <p:sp>
        <p:nvSpPr>
          <p:cNvPr id="199" name="Text Placeholder 399"/>
          <p:cNvSpPr>
            <a:spLocks noGrp="1"/>
          </p:cNvSpPr>
          <p:nvPr>
            <p:custDataLst>
              <p:tags r:id="rId45"/>
            </p:custDataLst>
          </p:nvPr>
        </p:nvSpPr>
        <p:spPr bwMode="gray">
          <a:xfrm>
            <a:off x="2187575" y="4429125"/>
            <a:ext cx="9413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F029B4C-7150-4744-AB22-0470D2FA21F1}" type="datetime'''H''''''''''''yp''e''''''''''''''''''rlipidem''ia'''">
              <a:rPr lang="en-US" sz="1000" b="1">
                <a:sym typeface="+mn-lt"/>
              </a:rPr>
              <a:pPr marL="0" indent="0">
                <a:spcBef>
                  <a:spcPct val="0"/>
                </a:spcBef>
                <a:spcAft>
                  <a:spcPct val="0"/>
                </a:spcAft>
                <a:buNone/>
              </a:pPr>
              <a:t>Hyperlipidemia</a:t>
            </a:fld>
            <a:endParaRPr lang="en-US" sz="1000" b="1" dirty="0">
              <a:sym typeface="+mn-lt"/>
            </a:endParaRPr>
          </a:p>
        </p:txBody>
      </p:sp>
      <p:sp>
        <p:nvSpPr>
          <p:cNvPr id="200" name="Text Placeholder 400"/>
          <p:cNvSpPr>
            <a:spLocks noGrp="1"/>
          </p:cNvSpPr>
          <p:nvPr>
            <p:custDataLst>
              <p:tags r:id="rId46"/>
            </p:custDataLst>
          </p:nvPr>
        </p:nvSpPr>
        <p:spPr bwMode="gray">
          <a:xfrm>
            <a:off x="4705350" y="3578225"/>
            <a:ext cx="8445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DD8B8EA-93CC-4284-9F8D-F120D8EDBE96}" type="datetime'H''''''''''''y''''''p''''er''te''''n''si''o''n'''''''''''">
              <a:rPr lang="en-US" sz="1000" b="1">
                <a:sym typeface="+mn-lt"/>
              </a:rPr>
              <a:pPr marL="0" indent="0">
                <a:spcBef>
                  <a:spcPct val="0"/>
                </a:spcBef>
                <a:spcAft>
                  <a:spcPct val="0"/>
                </a:spcAft>
                <a:buNone/>
              </a:pPr>
              <a:t>Hypertension</a:t>
            </a:fld>
            <a:endParaRPr lang="en-US" sz="1000" b="1" dirty="0">
              <a:sym typeface="+mn-lt"/>
            </a:endParaRPr>
          </a:p>
        </p:txBody>
      </p:sp>
      <p:sp>
        <p:nvSpPr>
          <p:cNvPr id="201" name="Text Placeholder 401"/>
          <p:cNvSpPr>
            <a:spLocks noGrp="1"/>
          </p:cNvSpPr>
          <p:nvPr>
            <p:custDataLst>
              <p:tags r:id="rId47"/>
            </p:custDataLst>
          </p:nvPr>
        </p:nvSpPr>
        <p:spPr bwMode="gray">
          <a:xfrm>
            <a:off x="4562475" y="3222625"/>
            <a:ext cx="123190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4E66324-596B-414D-BB37-7FC3CA11FA82}" type="datetime'''Ot''''he''''r M''e''nt''a''''''''''''l H''e''''a''lth'">
              <a:rPr lang="en-US" sz="1000" b="1"/>
              <a:pPr/>
              <a:t>Other Mental Health</a:t>
            </a:fld>
            <a:endParaRPr lang="en-US" sz="1000" b="1" dirty="0">
              <a:sym typeface="+mn-lt"/>
            </a:endParaRPr>
          </a:p>
        </p:txBody>
      </p:sp>
      <p:sp>
        <p:nvSpPr>
          <p:cNvPr id="206" name="Text Placeholder 402"/>
          <p:cNvSpPr>
            <a:spLocks noGrp="1"/>
          </p:cNvSpPr>
          <p:nvPr>
            <p:custDataLst>
              <p:tags r:id="rId48"/>
            </p:custDataLst>
          </p:nvPr>
        </p:nvSpPr>
        <p:spPr bwMode="gray">
          <a:xfrm>
            <a:off x="947738" y="3592513"/>
            <a:ext cx="57150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7257ED4-1F70-423D-ACFF-F8B156896D74}" type="datetime'''''''MS''''''''&amp;''''''A''''''''''''L''''''''S'''''">
              <a:rPr lang="en-US" sz="1000" b="1">
                <a:sym typeface="+mn-lt"/>
              </a:rPr>
              <a:pPr marL="0" indent="0">
                <a:spcBef>
                  <a:spcPct val="0"/>
                </a:spcBef>
                <a:spcAft>
                  <a:spcPct val="0"/>
                </a:spcAft>
                <a:buNone/>
              </a:pPr>
              <a:t>MS&amp;ALS</a:t>
            </a:fld>
            <a:endParaRPr lang="en-US" sz="1000" b="1" dirty="0">
              <a:sym typeface="+mn-lt"/>
            </a:endParaRPr>
          </a:p>
        </p:txBody>
      </p:sp>
      <p:sp>
        <p:nvSpPr>
          <p:cNvPr id="209" name="Text Placeholder 404"/>
          <p:cNvSpPr>
            <a:spLocks noGrp="1"/>
          </p:cNvSpPr>
          <p:nvPr>
            <p:custDataLst>
              <p:tags r:id="rId49"/>
            </p:custDataLst>
          </p:nvPr>
        </p:nvSpPr>
        <p:spPr bwMode="gray">
          <a:xfrm>
            <a:off x="5705475" y="3940175"/>
            <a:ext cx="54292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8A9CA84-608A-4048-AB7A-A6856C725EC4}" type="datetime'O''''''B''''''-G''Y''''''''N'''''''''''">
              <a:rPr lang="en-US" sz="1000" b="1"/>
              <a:pPr/>
              <a:t>OB-GYN</a:t>
            </a:fld>
            <a:endParaRPr lang="en-US" sz="1000" b="1" dirty="0">
              <a:sym typeface="+mn-lt"/>
            </a:endParaRPr>
          </a:p>
        </p:txBody>
      </p:sp>
      <p:sp>
        <p:nvSpPr>
          <p:cNvPr id="208" name="Text Placeholder 403"/>
          <p:cNvSpPr>
            <a:spLocks noGrp="1"/>
          </p:cNvSpPr>
          <p:nvPr>
            <p:custDataLst>
              <p:tags r:id="rId50"/>
            </p:custDataLst>
          </p:nvPr>
        </p:nvSpPr>
        <p:spPr bwMode="gray">
          <a:xfrm>
            <a:off x="6453188" y="2857500"/>
            <a:ext cx="6619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0571FEBE-AD95-4168-85DB-486A71C40C53}" type="datetime'''''''''Ne''''''''u''''r''''o''''''''''''''l''''''og''''''''y'">
              <a:rPr lang="en-US" sz="1000" b="1">
                <a:sym typeface="+mn-lt"/>
              </a:rPr>
              <a:pPr marL="0" indent="0">
                <a:spcBef>
                  <a:spcPct val="0"/>
                </a:spcBef>
                <a:spcAft>
                  <a:spcPct val="0"/>
                </a:spcAft>
                <a:buNone/>
              </a:pPr>
              <a:t>Neurology</a:t>
            </a:fld>
            <a:endParaRPr lang="en-US" sz="1000" b="1" dirty="0">
              <a:sym typeface="+mn-lt"/>
            </a:endParaRPr>
          </a:p>
        </p:txBody>
      </p:sp>
      <p:sp>
        <p:nvSpPr>
          <p:cNvPr id="210" name="Text Placeholder 405"/>
          <p:cNvSpPr>
            <a:spLocks noGrp="1"/>
          </p:cNvSpPr>
          <p:nvPr>
            <p:custDataLst>
              <p:tags r:id="rId51"/>
            </p:custDataLst>
          </p:nvPr>
        </p:nvSpPr>
        <p:spPr bwMode="gray">
          <a:xfrm>
            <a:off x="7034213" y="3095625"/>
            <a:ext cx="7810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0A2BC43-FD0A-466F-939B-86A9491892F3}" type="datetime'''O''r''''''''t''''''''''ho''''ped''''''''ic''''''s'''''''''''">
              <a:rPr lang="en-US" sz="1000" b="1">
                <a:sym typeface="+mn-lt"/>
              </a:rPr>
              <a:pPr marL="0" indent="0">
                <a:spcBef>
                  <a:spcPct val="0"/>
                </a:spcBef>
                <a:spcAft>
                  <a:spcPct val="0"/>
                </a:spcAft>
                <a:buNone/>
              </a:pPr>
              <a:t>Orthopedics</a:t>
            </a:fld>
            <a:endParaRPr lang="en-US" sz="1000" b="1" dirty="0">
              <a:sym typeface="+mn-lt"/>
            </a:endParaRPr>
          </a:p>
        </p:txBody>
      </p:sp>
      <p:sp>
        <p:nvSpPr>
          <p:cNvPr id="211" name="Text Placeholder 406"/>
          <p:cNvSpPr>
            <a:spLocks noGrp="1"/>
          </p:cNvSpPr>
          <p:nvPr>
            <p:custDataLst>
              <p:tags r:id="rId52"/>
            </p:custDataLst>
          </p:nvPr>
        </p:nvSpPr>
        <p:spPr bwMode="gray">
          <a:xfrm>
            <a:off x="1535113" y="3257550"/>
            <a:ext cx="82232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3D14AB2-8538-4435-8228-79EE66B54F3F}" type="datetime'''''''P''o''''i''so''n''''''''''''/Tox''''''i''''''''c'''''''">
              <a:rPr lang="en-US" sz="1000" b="1">
                <a:sym typeface="+mn-lt"/>
              </a:rPr>
              <a:pPr marL="0" indent="0">
                <a:spcBef>
                  <a:spcPct val="0"/>
                </a:spcBef>
                <a:spcAft>
                  <a:spcPct val="0"/>
                </a:spcAft>
                <a:buNone/>
              </a:pPr>
              <a:t>Poison/Toxic</a:t>
            </a:fld>
            <a:endParaRPr lang="en-US" sz="1000" b="1" dirty="0">
              <a:sym typeface="+mn-lt"/>
            </a:endParaRPr>
          </a:p>
        </p:txBody>
      </p:sp>
      <p:sp>
        <p:nvSpPr>
          <p:cNvPr id="202" name="Rectangle 201"/>
          <p:cNvSpPr/>
          <p:nvPr/>
        </p:nvSpPr>
        <p:spPr>
          <a:xfrm>
            <a:off x="6553200" y="1450975"/>
            <a:ext cx="1752600" cy="9627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u="sng" dirty="0" smtClean="0">
                <a:solidFill>
                  <a:schemeClr val="tx1"/>
                </a:solidFill>
                <a:latin typeface="Arial" panose="020B0604020202020204" pitchFamily="34" charset="0"/>
                <a:cs typeface="Arial" panose="020B0604020202020204" pitchFamily="34" charset="0"/>
              </a:rPr>
              <a:t>Legend</a:t>
            </a:r>
            <a:endParaRPr lang="en-US" sz="1400" b="1" u="sng" dirty="0">
              <a:solidFill>
                <a:schemeClr val="tx1"/>
              </a:solidFill>
              <a:latin typeface="Arial" panose="020B0604020202020204" pitchFamily="34" charset="0"/>
              <a:cs typeface="Arial" panose="020B0604020202020204" pitchFamily="34" charset="0"/>
            </a:endParaRPr>
          </a:p>
        </p:txBody>
      </p:sp>
      <p:sp>
        <p:nvSpPr>
          <p:cNvPr id="973" name="Oval 972"/>
          <p:cNvSpPr/>
          <p:nvPr>
            <p:custDataLst>
              <p:tags r:id="rId53"/>
            </p:custDataLst>
          </p:nvPr>
        </p:nvSpPr>
        <p:spPr bwMode="auto">
          <a:xfrm>
            <a:off x="6721475" y="2054225"/>
            <a:ext cx="76200" cy="76200"/>
          </a:xfrm>
          <a:prstGeom prst="ellipse">
            <a:avLst/>
          </a:prstGeom>
          <a:solidFill>
            <a:srgbClr val="8C96A0"/>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37" name="Oval 236"/>
          <p:cNvSpPr/>
          <p:nvPr>
            <p:custDataLst>
              <p:tags r:id="rId54"/>
            </p:custDataLst>
          </p:nvPr>
        </p:nvSpPr>
        <p:spPr bwMode="auto">
          <a:xfrm>
            <a:off x="6721475" y="1851025"/>
            <a:ext cx="76200" cy="76200"/>
          </a:xfrm>
          <a:prstGeom prst="ellipse">
            <a:avLst/>
          </a:prstGeom>
          <a:solidFill>
            <a:srgbClr val="8C96A0"/>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46" name="Text Placeholder 373"/>
          <p:cNvSpPr>
            <a:spLocks noGrp="1"/>
          </p:cNvSpPr>
          <p:nvPr>
            <p:custDataLst>
              <p:tags r:id="rId55"/>
            </p:custDataLst>
          </p:nvPr>
        </p:nvSpPr>
        <p:spPr bwMode="auto">
          <a:xfrm>
            <a:off x="6900863" y="1819275"/>
            <a:ext cx="10699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AFE03FE-93D9-4234-9C6E-254DF392846A}" type="datetime'''''''Me''''''''''''''''''''di''ca''l'''' c''ond''i''tio''n'">
              <a:rPr lang="en-US" sz="1000" b="1">
                <a:latin typeface="Arial"/>
                <a:sym typeface="Arial"/>
              </a:rPr>
              <a:pPr marL="0" indent="0">
                <a:spcBef>
                  <a:spcPct val="0"/>
                </a:spcBef>
                <a:spcAft>
                  <a:spcPct val="0"/>
                </a:spcAft>
                <a:buNone/>
              </a:pPr>
              <a:t>Medical condition</a:t>
            </a:fld>
            <a:endParaRPr lang="en-US" sz="1000" b="1" dirty="0">
              <a:latin typeface="Arial"/>
              <a:sym typeface="Arial"/>
            </a:endParaRPr>
          </a:p>
        </p:txBody>
      </p:sp>
      <p:sp>
        <p:nvSpPr>
          <p:cNvPr id="224" name="Text Placeholder 333"/>
          <p:cNvSpPr>
            <a:spLocks noGrp="1"/>
          </p:cNvSpPr>
          <p:nvPr>
            <p:custDataLst>
              <p:tags r:id="rId56"/>
            </p:custDataLst>
          </p:nvPr>
        </p:nvSpPr>
        <p:spPr bwMode="auto">
          <a:xfrm>
            <a:off x="6900863" y="2022475"/>
            <a:ext cx="1287463"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09371478-6CDC-4995-9B75-4227894FA76F}" type="datetime'Both'' high'' ''''''pre''va''''lence&#10;an''d high od''d'' ratio'">
              <a:rPr lang="en-US" sz="1000" b="1"/>
              <a:pPr/>
              <a:t>Both high prevalence
and high odd ratio</a:t>
            </a:fld>
            <a:endParaRPr lang="en-US" sz="1000" b="1" dirty="0">
              <a:sym typeface="+mn-lt"/>
            </a:endParaRPr>
          </a:p>
        </p:txBody>
      </p:sp>
      <p:sp>
        <p:nvSpPr>
          <p:cNvPr id="204" name="Rectangle 203"/>
          <p:cNvSpPr/>
          <p:nvPr/>
        </p:nvSpPr>
        <p:spPr>
          <a:xfrm>
            <a:off x="6681788" y="2014538"/>
            <a:ext cx="182880"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0"/>
          </p:nvPr>
        </p:nvSpPr>
        <p:spPr/>
        <p:txBody>
          <a:bodyPr/>
          <a:lstStyle/>
          <a:p>
            <a:pPr marL="114288" indent="-114288" defTabSz="1043846">
              <a:tabLst>
                <a:tab pos="114288" algn="l"/>
                <a:tab pos="465088" algn="l"/>
              </a:tabLst>
            </a:pPr>
            <a:r>
              <a:rPr lang="en-US" dirty="0"/>
              <a:t>*Commercial adult population is limited to ages 19-64 in 2010 base year. </a:t>
            </a:r>
            <a:endParaRPr lang="en-US" kern="0" dirty="0"/>
          </a:p>
          <a:p>
            <a:pPr marL="114288" indent="-114288" defTabSz="1043846">
              <a:tabLst>
                <a:tab pos="114288" algn="l"/>
                <a:tab pos="465088" algn="l"/>
              </a:tabLst>
            </a:pPr>
            <a:r>
              <a:rPr lang="en-US" kern="0" dirty="0"/>
              <a:t>Note: Persistent high-cost patients (HCP) are  defined as patients whose medical expenditures were in the highest 5% of all patients for three consecutive years (2010-2012). </a:t>
            </a:r>
            <a:r>
              <a:rPr lang="en-US" dirty="0"/>
              <a:t>The sample was limited to patients who had full years of enrollment for 2010-2012 and costs greater than or equal to $0 in each year. Figures do not capture pharmacy costs, payments outside the claims system, Medicare cost-sharing, or end-of-life care for patients who died during the study period. All medical conditions presented are statistically significant; SPMI=Severe and Persistent Mental Illness</a:t>
            </a:r>
            <a:r>
              <a:rPr lang="en-US" kern="0" dirty="0"/>
              <a:t>. </a:t>
            </a:r>
          </a:p>
          <a:p>
            <a:pPr marL="114288" indent="-114288" defTabSz="1043846">
              <a:tabLst>
                <a:tab pos="114288" algn="l"/>
                <a:tab pos="465088" algn="l"/>
              </a:tabLst>
            </a:pPr>
            <a:r>
              <a:rPr lang="en-US" kern="0" dirty="0"/>
              <a:t>Source: </a:t>
            </a:r>
            <a:r>
              <a:rPr lang="en-US" dirty="0"/>
              <a:t>HPC  analysis of Massachusetts All Payers Claims Database (payers include Blue Cross Blue Shield, Harvard Pilgrim Health Care, and Tufts Health Plan), 2010-2012</a:t>
            </a:r>
            <a:endParaRPr lang="en-US" kern="0" dirty="0"/>
          </a:p>
        </p:txBody>
      </p:sp>
      <p:sp>
        <p:nvSpPr>
          <p:cNvPr id="65" name="Right Arrow 64"/>
          <p:cNvSpPr/>
          <p:nvPr/>
        </p:nvSpPr>
        <p:spPr>
          <a:xfrm rot="16200000">
            <a:off x="-1263649" y="3216277"/>
            <a:ext cx="3638551" cy="10159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400" b="1" dirty="0">
              <a:solidFill>
                <a:srgbClr val="002960"/>
              </a:solidFill>
            </a:endParaRPr>
          </a:p>
        </p:txBody>
      </p:sp>
      <p:sp>
        <p:nvSpPr>
          <p:cNvPr id="67" name="TextBox 66"/>
          <p:cNvSpPr txBox="1"/>
          <p:nvPr/>
        </p:nvSpPr>
        <p:spPr>
          <a:xfrm>
            <a:off x="182882" y="1447800"/>
            <a:ext cx="421910" cy="230832"/>
          </a:xfrm>
          <a:prstGeom prst="rect">
            <a:avLst/>
          </a:prstGeom>
          <a:noFill/>
        </p:spPr>
        <p:txBody>
          <a:bodyPr wrap="none" rtlCol="0">
            <a:spAutoFit/>
          </a:bodyPr>
          <a:lstStyle/>
          <a:p>
            <a:r>
              <a:rPr lang="en-US" sz="900" dirty="0" smtClean="0">
                <a:latin typeface="+mj-lt"/>
              </a:rPr>
              <a:t>High</a:t>
            </a:r>
            <a:endParaRPr lang="en-US" sz="900" dirty="0">
              <a:latin typeface="+mj-lt"/>
            </a:endParaRPr>
          </a:p>
        </p:txBody>
      </p:sp>
      <p:sp>
        <p:nvSpPr>
          <p:cNvPr id="68" name="TextBox 67"/>
          <p:cNvSpPr txBox="1"/>
          <p:nvPr/>
        </p:nvSpPr>
        <p:spPr>
          <a:xfrm>
            <a:off x="213338" y="4891822"/>
            <a:ext cx="396262" cy="230832"/>
          </a:xfrm>
          <a:prstGeom prst="rect">
            <a:avLst/>
          </a:prstGeom>
          <a:noFill/>
        </p:spPr>
        <p:txBody>
          <a:bodyPr wrap="none" rtlCol="0">
            <a:spAutoFit/>
          </a:bodyPr>
          <a:lstStyle/>
          <a:p>
            <a:r>
              <a:rPr lang="en-US" sz="900" dirty="0" smtClean="0">
                <a:latin typeface="+mj-lt"/>
              </a:rPr>
              <a:t>Low</a:t>
            </a:r>
            <a:endParaRPr lang="en-US" sz="900" dirty="0">
              <a:latin typeface="+mj-lt"/>
            </a:endParaRPr>
          </a:p>
        </p:txBody>
      </p:sp>
      <p:sp>
        <p:nvSpPr>
          <p:cNvPr id="69" name="Right Arrow 68"/>
          <p:cNvSpPr/>
          <p:nvPr/>
        </p:nvSpPr>
        <p:spPr>
          <a:xfrm>
            <a:off x="958056" y="5356227"/>
            <a:ext cx="7423944" cy="10159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400" b="1" dirty="0">
              <a:solidFill>
                <a:srgbClr val="002960"/>
              </a:solidFill>
            </a:endParaRPr>
          </a:p>
        </p:txBody>
      </p:sp>
      <p:sp>
        <p:nvSpPr>
          <p:cNvPr id="70" name="TextBox 69"/>
          <p:cNvSpPr txBox="1"/>
          <p:nvPr/>
        </p:nvSpPr>
        <p:spPr>
          <a:xfrm>
            <a:off x="7960090" y="5419342"/>
            <a:ext cx="421910" cy="230832"/>
          </a:xfrm>
          <a:prstGeom prst="rect">
            <a:avLst/>
          </a:prstGeom>
          <a:noFill/>
        </p:spPr>
        <p:txBody>
          <a:bodyPr wrap="none" rtlCol="0">
            <a:spAutoFit/>
          </a:bodyPr>
          <a:lstStyle/>
          <a:p>
            <a:r>
              <a:rPr lang="en-US" sz="900" dirty="0" smtClean="0">
                <a:latin typeface="+mj-lt"/>
              </a:rPr>
              <a:t>High</a:t>
            </a:r>
            <a:endParaRPr lang="en-US" sz="900" dirty="0">
              <a:latin typeface="+mj-lt"/>
            </a:endParaRPr>
          </a:p>
        </p:txBody>
      </p:sp>
      <p:sp>
        <p:nvSpPr>
          <p:cNvPr id="71" name="TextBox 70"/>
          <p:cNvSpPr txBox="1"/>
          <p:nvPr/>
        </p:nvSpPr>
        <p:spPr>
          <a:xfrm>
            <a:off x="958056" y="5419342"/>
            <a:ext cx="396262" cy="230832"/>
          </a:xfrm>
          <a:prstGeom prst="rect">
            <a:avLst/>
          </a:prstGeom>
          <a:noFill/>
        </p:spPr>
        <p:txBody>
          <a:bodyPr wrap="none" rtlCol="0">
            <a:spAutoFit/>
          </a:bodyPr>
          <a:lstStyle/>
          <a:p>
            <a:r>
              <a:rPr lang="en-US" sz="900" dirty="0" smtClean="0">
                <a:latin typeface="+mj-lt"/>
              </a:rPr>
              <a:t>Low</a:t>
            </a:r>
            <a:endParaRPr lang="en-US" sz="900" dirty="0">
              <a:latin typeface="+mj-lt"/>
            </a:endParaRPr>
          </a:p>
        </p:txBody>
      </p:sp>
    </p:spTree>
    <p:extLst>
      <p:ext uri="{BB962C8B-B14F-4D97-AF65-F5344CB8AC3E}">
        <p14:creationId xmlns:p14="http://schemas.microsoft.com/office/powerpoint/2010/main" val="3086494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19111666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630" name="think-cell Slide" r:id="rId76" imgW="270" imgH="270" progId="TCLayout.ActiveDocument.1">
                  <p:embed/>
                </p:oleObj>
              </mc:Choice>
              <mc:Fallback>
                <p:oleObj name="think-cell Slide" r:id="rId76" imgW="270" imgH="270" progId="TCLayout.ActiveDocument.1">
                  <p:embed/>
                  <p:pic>
                    <p:nvPicPr>
                      <p:cNvPr id="0" name=""/>
                      <p:cNvPicPr/>
                      <p:nvPr/>
                    </p:nvPicPr>
                    <p:blipFill>
                      <a:blip r:embed="rId77"/>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b="1" dirty="0">
              <a:solidFill>
                <a:schemeClr val="tx1"/>
              </a:solidFill>
              <a:latin typeface="Arial"/>
              <a:sym typeface="Arial"/>
            </a:endParaRPr>
          </a:p>
        </p:txBody>
      </p:sp>
      <p:sp>
        <p:nvSpPr>
          <p:cNvPr id="220" name="Rectangle 219"/>
          <p:cNvSpPr/>
          <p:nvPr/>
        </p:nvSpPr>
        <p:spPr>
          <a:xfrm>
            <a:off x="2286000" y="1781174"/>
            <a:ext cx="6076951" cy="154781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ctrTitle"/>
          </p:nvPr>
        </p:nvSpPr>
        <p:spPr/>
        <p:txBody>
          <a:bodyPr/>
          <a:lstStyle/>
          <a:p>
            <a:r>
              <a:rPr lang="en-US" dirty="0"/>
              <a:t>Figure </a:t>
            </a:r>
            <a:r>
              <a:rPr lang="en-US" dirty="0" smtClean="0"/>
              <a:t>6.4: </a:t>
            </a:r>
            <a:r>
              <a:rPr lang="en-US" dirty="0"/>
              <a:t>Key clinical conditions, </a:t>
            </a:r>
            <a:r>
              <a:rPr lang="en-US" dirty="0" smtClean="0"/>
              <a:t>Medicare</a:t>
            </a:r>
            <a:r>
              <a:rPr lang="en-US" baseline="30000" dirty="0" smtClean="0"/>
              <a:t>†</a:t>
            </a:r>
            <a:r>
              <a:rPr lang="en-US" dirty="0" smtClean="0"/>
              <a:t> patients </a:t>
            </a:r>
            <a:r>
              <a:rPr lang="en-US" dirty="0"/>
              <a:t>with </a:t>
            </a:r>
            <a:r>
              <a:rPr lang="en-US" dirty="0" smtClean="0"/>
              <a:t>persistently high </a:t>
            </a:r>
            <a:r>
              <a:rPr lang="en-US" dirty="0"/>
              <a:t>total </a:t>
            </a:r>
            <a:r>
              <a:rPr lang="en-US" dirty="0" smtClean="0"/>
              <a:t>ED costs</a:t>
            </a:r>
            <a:endParaRPr lang="en-US" dirty="0"/>
          </a:p>
        </p:txBody>
      </p:sp>
      <p:sp>
        <p:nvSpPr>
          <p:cNvPr id="4" name="Text Placeholder 3"/>
          <p:cNvSpPr>
            <a:spLocks noGrp="1"/>
          </p:cNvSpPr>
          <p:nvPr>
            <p:ph type="body" sz="quarter" idx="11"/>
          </p:nvPr>
        </p:nvSpPr>
        <p:spPr/>
        <p:txBody>
          <a:bodyPr/>
          <a:lstStyle/>
          <a:p>
            <a:r>
              <a:rPr lang="en-US" dirty="0"/>
              <a:t>Prevalence (%) of high cost patients with a given medical condition versus predictive ability of the medical condition (Odds Ratio), base year 2010</a:t>
            </a:r>
          </a:p>
        </p:txBody>
      </p:sp>
      <p:cxnSp>
        <p:nvCxnSpPr>
          <p:cNvPr id="31" name="Straight Connector 30"/>
          <p:cNvCxnSpPr/>
          <p:nvPr>
            <p:custDataLst>
              <p:tags r:id="rId4"/>
            </p:custDataLst>
          </p:nvPr>
        </p:nvCxnSpPr>
        <p:spPr bwMode="auto">
          <a:xfrm flipV="1">
            <a:off x="6762750"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3" name="Straight Connector 1012"/>
          <p:cNvCxnSpPr/>
          <p:nvPr>
            <p:custDataLst>
              <p:tags r:id="rId5"/>
            </p:custDataLst>
          </p:nvPr>
        </p:nvCxnSpPr>
        <p:spPr bwMode="auto">
          <a:xfrm flipV="1">
            <a:off x="1390650"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custDataLst>
              <p:tags r:id="rId6"/>
            </p:custDataLst>
          </p:nvPr>
        </p:nvCxnSpPr>
        <p:spPr bwMode="auto">
          <a:xfrm flipV="1">
            <a:off x="1838325"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3" name="Straight Connector 1022"/>
          <p:cNvCxnSpPr/>
          <p:nvPr>
            <p:custDataLst>
              <p:tags r:id="rId7"/>
            </p:custDataLst>
          </p:nvPr>
        </p:nvCxnSpPr>
        <p:spPr bwMode="auto">
          <a:xfrm flipV="1">
            <a:off x="2286000"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custDataLst>
              <p:tags r:id="rId8"/>
            </p:custDataLst>
          </p:nvPr>
        </p:nvCxnSpPr>
        <p:spPr bwMode="auto">
          <a:xfrm flipV="1">
            <a:off x="2733675"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custDataLst>
              <p:tags r:id="rId9"/>
            </p:custDataLst>
          </p:nvPr>
        </p:nvCxnSpPr>
        <p:spPr bwMode="auto">
          <a:xfrm flipV="1">
            <a:off x="3181350"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custDataLst>
              <p:tags r:id="rId10"/>
            </p:custDataLst>
          </p:nvPr>
        </p:nvCxnSpPr>
        <p:spPr bwMode="auto">
          <a:xfrm flipV="1">
            <a:off x="7210425"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custDataLst>
              <p:tags r:id="rId11"/>
            </p:custDataLst>
          </p:nvPr>
        </p:nvCxnSpPr>
        <p:spPr bwMode="auto">
          <a:xfrm flipV="1">
            <a:off x="7915275"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2"/>
            </p:custDataLst>
          </p:nvPr>
        </p:nvCxnSpPr>
        <p:spPr bwMode="auto">
          <a:xfrm flipV="1">
            <a:off x="4076700"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custDataLst>
              <p:tags r:id="rId13"/>
            </p:custDataLst>
          </p:nvPr>
        </p:nvCxnSpPr>
        <p:spPr bwMode="auto">
          <a:xfrm flipV="1">
            <a:off x="8362950"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4"/>
            </p:custDataLst>
          </p:nvPr>
        </p:nvCxnSpPr>
        <p:spPr bwMode="auto">
          <a:xfrm flipV="1">
            <a:off x="3629025"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5"/>
            </p:custDataLst>
          </p:nvPr>
        </p:nvCxnSpPr>
        <p:spPr bwMode="auto">
          <a:xfrm flipV="1">
            <a:off x="4524375"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16"/>
            </p:custDataLst>
          </p:nvPr>
        </p:nvCxnSpPr>
        <p:spPr bwMode="auto">
          <a:xfrm flipV="1">
            <a:off x="4972050"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7"/>
            </p:custDataLst>
          </p:nvPr>
        </p:nvCxnSpPr>
        <p:spPr bwMode="auto">
          <a:xfrm flipV="1">
            <a:off x="5419725"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18"/>
            </p:custDataLst>
          </p:nvPr>
        </p:nvCxnSpPr>
        <p:spPr bwMode="auto">
          <a:xfrm flipV="1">
            <a:off x="5867400"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custDataLst>
              <p:tags r:id="rId19"/>
            </p:custDataLst>
          </p:nvPr>
        </p:nvCxnSpPr>
        <p:spPr bwMode="auto">
          <a:xfrm flipV="1">
            <a:off x="7658100"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20"/>
            </p:custDataLst>
          </p:nvPr>
        </p:nvCxnSpPr>
        <p:spPr bwMode="auto">
          <a:xfrm flipV="1">
            <a:off x="6315075"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custDataLst>
              <p:tags r:id="rId21"/>
            </p:custDataLst>
          </p:nvPr>
        </p:nvCxnSpPr>
        <p:spPr bwMode="auto">
          <a:xfrm flipV="1">
            <a:off x="942975" y="5391150"/>
            <a:ext cx="0" cy="4286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p:cNvGraphicFramePr>
          <p:nvPr>
            <p:custDataLst>
              <p:tags r:id="rId22"/>
            </p:custDataLst>
            <p:extLst>
              <p:ext uri="{D42A27DB-BD31-4B8C-83A1-F6EECF244321}">
                <p14:modId xmlns:p14="http://schemas.microsoft.com/office/powerpoint/2010/main" val="694412950"/>
              </p:ext>
            </p:extLst>
          </p:nvPr>
        </p:nvGraphicFramePr>
        <p:xfrm>
          <a:off x="533400" y="1485900"/>
          <a:ext cx="7953268" cy="4152928"/>
        </p:xfrm>
        <a:graphic>
          <a:graphicData uri="http://schemas.openxmlformats.org/presentationml/2006/ole">
            <mc:AlternateContent xmlns:mc="http://schemas.openxmlformats.org/markup-compatibility/2006">
              <mc:Choice xmlns:v="urn:schemas-microsoft-com:vml" Requires="v">
                <p:oleObj spid="_x0000_s127631" name="Chart" r:id="rId78" imgW="7953268" imgH="4152928" progId="MSGraph.Chart.8">
                  <p:embed followColorScheme="full"/>
                </p:oleObj>
              </mc:Choice>
              <mc:Fallback>
                <p:oleObj name="Chart" r:id="rId78" imgW="7953268" imgH="4152928" progId="MSGraph.Chart.8">
                  <p:embed followColorScheme="full"/>
                  <p:pic>
                    <p:nvPicPr>
                      <p:cNvPr id="0" name=""/>
                      <p:cNvPicPr/>
                      <p:nvPr/>
                    </p:nvPicPr>
                    <p:blipFill>
                      <a:blip r:embed="rId79"/>
                      <a:stretch>
                        <a:fillRect/>
                      </a:stretch>
                    </p:blipFill>
                    <p:spPr>
                      <a:xfrm>
                        <a:off x="533400" y="1485900"/>
                        <a:ext cx="7953268" cy="4152928"/>
                      </a:xfrm>
                      <a:prstGeom prst="rect">
                        <a:avLst/>
                      </a:prstGeom>
                    </p:spPr>
                  </p:pic>
                </p:oleObj>
              </mc:Fallback>
            </mc:AlternateContent>
          </a:graphicData>
        </a:graphic>
      </p:graphicFrame>
      <p:sp>
        <p:nvSpPr>
          <p:cNvPr id="85" name="Text Placeholder 428"/>
          <p:cNvSpPr>
            <a:spLocks noGrp="1"/>
          </p:cNvSpPr>
          <p:nvPr>
            <p:custDataLst>
              <p:tags r:id="rId23"/>
            </p:custDataLst>
          </p:nvPr>
        </p:nvSpPr>
        <p:spPr bwMode="gray">
          <a:xfrm>
            <a:off x="6692900"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65C3E1A-57A7-4E37-A80F-C03F203F2F71}" type="datetime'''''''''6''''''''''''''''''''''''''''''''''''''''5'">
              <a:rPr lang="en-US" sz="1000" b="1">
                <a:latin typeface="Arial"/>
                <a:sym typeface="Arial"/>
              </a:rPr>
              <a:pPr marL="0" indent="0" algn="ctr">
                <a:spcBef>
                  <a:spcPct val="0"/>
                </a:spcBef>
                <a:spcAft>
                  <a:spcPct val="0"/>
                </a:spcAft>
                <a:buNone/>
              </a:pPr>
              <a:t>65</a:t>
            </a:fld>
            <a:endParaRPr lang="en-US" sz="1000" b="1" dirty="0">
              <a:latin typeface="Arial"/>
              <a:sym typeface="Arial"/>
            </a:endParaRPr>
          </a:p>
        </p:txBody>
      </p:sp>
      <p:sp>
        <p:nvSpPr>
          <p:cNvPr id="83" name="Text Placeholder 426"/>
          <p:cNvSpPr>
            <a:spLocks noGrp="1"/>
          </p:cNvSpPr>
          <p:nvPr>
            <p:custDataLst>
              <p:tags r:id="rId24"/>
            </p:custDataLst>
          </p:nvPr>
        </p:nvSpPr>
        <p:spPr bwMode="gray">
          <a:xfrm>
            <a:off x="5797550"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5362784-35D9-48E1-9E57-E705E9C4A279}" type="datetime'''''''''5''''5'''''''''''''''''''''''''''''''''''">
              <a:rPr lang="en-US" sz="1000" b="1">
                <a:latin typeface="Arial"/>
                <a:sym typeface="Arial"/>
              </a:rPr>
              <a:pPr marL="0" indent="0" algn="ctr">
                <a:spcBef>
                  <a:spcPct val="0"/>
                </a:spcBef>
                <a:spcAft>
                  <a:spcPct val="0"/>
                </a:spcAft>
                <a:buNone/>
              </a:pPr>
              <a:t>55</a:t>
            </a:fld>
            <a:endParaRPr lang="en-US" sz="1000" b="1" dirty="0">
              <a:latin typeface="Arial"/>
              <a:sym typeface="Arial"/>
            </a:endParaRPr>
          </a:p>
        </p:txBody>
      </p:sp>
      <p:sp>
        <p:nvSpPr>
          <p:cNvPr id="82" name="Text Placeholder 425"/>
          <p:cNvSpPr>
            <a:spLocks noGrp="1"/>
          </p:cNvSpPr>
          <p:nvPr>
            <p:custDataLst>
              <p:tags r:id="rId25"/>
            </p:custDataLst>
          </p:nvPr>
        </p:nvSpPr>
        <p:spPr bwMode="gray">
          <a:xfrm>
            <a:off x="5349875"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361B273-FD64-4B00-ADE4-1641C9241C8B}" type="datetime'''''5''''0'''">
              <a:rPr lang="en-US" sz="1000" b="1">
                <a:latin typeface="Arial"/>
                <a:sym typeface="Arial"/>
              </a:rPr>
              <a:pPr marL="0" indent="0" algn="ctr">
                <a:spcBef>
                  <a:spcPct val="0"/>
                </a:spcBef>
                <a:spcAft>
                  <a:spcPct val="0"/>
                </a:spcAft>
                <a:buNone/>
              </a:pPr>
              <a:t>50</a:t>
            </a:fld>
            <a:endParaRPr lang="en-US" sz="1000" b="1" dirty="0">
              <a:latin typeface="Arial"/>
              <a:sym typeface="Arial"/>
            </a:endParaRPr>
          </a:p>
        </p:txBody>
      </p:sp>
      <p:sp>
        <p:nvSpPr>
          <p:cNvPr id="81" name="Text Placeholder 424"/>
          <p:cNvSpPr>
            <a:spLocks noGrp="1"/>
          </p:cNvSpPr>
          <p:nvPr>
            <p:custDataLst>
              <p:tags r:id="rId26"/>
            </p:custDataLst>
          </p:nvPr>
        </p:nvSpPr>
        <p:spPr bwMode="gray">
          <a:xfrm>
            <a:off x="4902200"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BC87B95-5AD3-4EB1-B4DA-7D6BA6B8F176}" type="datetime'''''''''''''''''''''''''45'''''''''''''''''''''''''''">
              <a:rPr lang="en-US" sz="1000" b="1">
                <a:latin typeface="Arial"/>
                <a:sym typeface="Arial"/>
              </a:rPr>
              <a:pPr marL="0" indent="0" algn="ctr">
                <a:spcBef>
                  <a:spcPct val="0"/>
                </a:spcBef>
                <a:spcAft>
                  <a:spcPct val="0"/>
                </a:spcAft>
                <a:buNone/>
              </a:pPr>
              <a:t>45</a:t>
            </a:fld>
            <a:endParaRPr lang="en-US" sz="1000" b="1" dirty="0">
              <a:latin typeface="Arial"/>
              <a:sym typeface="Arial"/>
            </a:endParaRPr>
          </a:p>
        </p:txBody>
      </p:sp>
      <p:sp>
        <p:nvSpPr>
          <p:cNvPr id="80" name="Text Placeholder 423"/>
          <p:cNvSpPr>
            <a:spLocks noGrp="1"/>
          </p:cNvSpPr>
          <p:nvPr>
            <p:custDataLst>
              <p:tags r:id="rId27"/>
            </p:custDataLst>
          </p:nvPr>
        </p:nvSpPr>
        <p:spPr bwMode="gray">
          <a:xfrm>
            <a:off x="4454525"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274BAA2-935B-4622-9B2E-AC4F01265AD0}" type="datetime'''''''''''''''''''''''''''''''''''''4''''''''''''0'">
              <a:rPr lang="en-US" sz="1000" b="1">
                <a:latin typeface="Arial"/>
                <a:sym typeface="Arial"/>
              </a:rPr>
              <a:pPr marL="0" indent="0" algn="ctr">
                <a:spcBef>
                  <a:spcPct val="0"/>
                </a:spcBef>
                <a:spcAft>
                  <a:spcPct val="0"/>
                </a:spcAft>
                <a:buNone/>
              </a:pPr>
              <a:t>40</a:t>
            </a:fld>
            <a:endParaRPr lang="en-US" sz="1000" b="1" dirty="0">
              <a:latin typeface="Arial"/>
              <a:sym typeface="Arial"/>
            </a:endParaRPr>
          </a:p>
        </p:txBody>
      </p:sp>
      <p:sp>
        <p:nvSpPr>
          <p:cNvPr id="79" name="Text Placeholder 422"/>
          <p:cNvSpPr>
            <a:spLocks noGrp="1"/>
          </p:cNvSpPr>
          <p:nvPr>
            <p:custDataLst>
              <p:tags r:id="rId28"/>
            </p:custDataLst>
          </p:nvPr>
        </p:nvSpPr>
        <p:spPr bwMode="gray">
          <a:xfrm>
            <a:off x="4006850"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2014AE2-8026-4968-B622-2EBD89D48C1D}" type="datetime'''''''''35'''''''''''''''''''''''''''''''''''''''''''''">
              <a:rPr lang="en-US" sz="1000" b="1">
                <a:latin typeface="Arial"/>
                <a:sym typeface="Arial"/>
              </a:rPr>
              <a:pPr marL="0" indent="0" algn="ctr">
                <a:spcBef>
                  <a:spcPct val="0"/>
                </a:spcBef>
                <a:spcAft>
                  <a:spcPct val="0"/>
                </a:spcAft>
                <a:buNone/>
              </a:pPr>
              <a:t>35</a:t>
            </a:fld>
            <a:endParaRPr lang="en-US" sz="1000" b="1" dirty="0">
              <a:latin typeface="Arial"/>
              <a:sym typeface="Arial"/>
            </a:endParaRPr>
          </a:p>
        </p:txBody>
      </p:sp>
      <p:sp>
        <p:nvSpPr>
          <p:cNvPr id="78" name="Text Placeholder 421"/>
          <p:cNvSpPr>
            <a:spLocks noGrp="1"/>
          </p:cNvSpPr>
          <p:nvPr>
            <p:custDataLst>
              <p:tags r:id="rId29"/>
            </p:custDataLst>
          </p:nvPr>
        </p:nvSpPr>
        <p:spPr bwMode="gray">
          <a:xfrm>
            <a:off x="3559175"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AE3534A-9BD9-4FD8-8CDA-207CBFE53CC6}" type="datetime'''''''''''''30'''''''''''''''''''''''''''">
              <a:rPr lang="en-US" sz="1000" b="1">
                <a:latin typeface="Arial"/>
                <a:sym typeface="Arial"/>
              </a:rPr>
              <a:pPr marL="0" indent="0" algn="ctr">
                <a:spcBef>
                  <a:spcPct val="0"/>
                </a:spcBef>
                <a:spcAft>
                  <a:spcPct val="0"/>
                </a:spcAft>
                <a:buNone/>
              </a:pPr>
              <a:t>30</a:t>
            </a:fld>
            <a:endParaRPr lang="en-US" sz="1000" b="1" dirty="0">
              <a:latin typeface="Arial"/>
              <a:sym typeface="Arial"/>
            </a:endParaRPr>
          </a:p>
        </p:txBody>
      </p:sp>
      <p:sp>
        <p:nvSpPr>
          <p:cNvPr id="976" name="Text Placeholder 590"/>
          <p:cNvSpPr>
            <a:spLocks noGrp="1"/>
          </p:cNvSpPr>
          <p:nvPr>
            <p:custDataLst>
              <p:tags r:id="rId30"/>
            </p:custDataLst>
          </p:nvPr>
        </p:nvSpPr>
        <p:spPr bwMode="gray">
          <a:xfrm>
            <a:off x="3111500"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CC61696-3430-489C-B105-29C40464CFF6}" type="datetime'''''2''''''''''''''''''''''''''''''''''''''''''''''''''''5'">
              <a:rPr lang="en-US" sz="1000" b="1">
                <a:latin typeface="Arial"/>
                <a:sym typeface="Arial"/>
              </a:rPr>
              <a:pPr marL="0" indent="0" algn="ctr">
                <a:spcBef>
                  <a:spcPct val="0"/>
                </a:spcBef>
                <a:spcAft>
                  <a:spcPct val="0"/>
                </a:spcAft>
                <a:buNone/>
              </a:pPr>
              <a:t>25</a:t>
            </a:fld>
            <a:endParaRPr lang="en-US" sz="1000" b="1" dirty="0">
              <a:latin typeface="Arial"/>
              <a:sym typeface="Arial"/>
            </a:endParaRPr>
          </a:p>
        </p:txBody>
      </p:sp>
      <p:sp>
        <p:nvSpPr>
          <p:cNvPr id="971" name="Text Placeholder 585"/>
          <p:cNvSpPr>
            <a:spLocks noGrp="1"/>
          </p:cNvSpPr>
          <p:nvPr>
            <p:custDataLst>
              <p:tags r:id="rId31"/>
            </p:custDataLst>
          </p:nvPr>
        </p:nvSpPr>
        <p:spPr bwMode="gray">
          <a:xfrm>
            <a:off x="2663825"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DBB702A-1280-4E94-9A52-3C382F4FCA05}" type="datetime'''''''''''2''''''''''''''''''0'''''">
              <a:rPr lang="en-US" sz="1000" b="1">
                <a:latin typeface="Arial"/>
                <a:sym typeface="Arial"/>
              </a:rPr>
              <a:pPr marL="0" indent="0" algn="ctr">
                <a:spcBef>
                  <a:spcPct val="0"/>
                </a:spcBef>
                <a:spcAft>
                  <a:spcPct val="0"/>
                </a:spcAft>
                <a:buNone/>
              </a:pPr>
              <a:t>20</a:t>
            </a:fld>
            <a:endParaRPr lang="en-US" sz="1000" b="1" dirty="0">
              <a:latin typeface="Arial"/>
              <a:sym typeface="Arial"/>
            </a:endParaRPr>
          </a:p>
        </p:txBody>
      </p:sp>
      <p:sp>
        <p:nvSpPr>
          <p:cNvPr id="966" name="Text Placeholder 580"/>
          <p:cNvSpPr>
            <a:spLocks noGrp="1"/>
          </p:cNvSpPr>
          <p:nvPr>
            <p:custDataLst>
              <p:tags r:id="rId32"/>
            </p:custDataLst>
          </p:nvPr>
        </p:nvSpPr>
        <p:spPr bwMode="gray">
          <a:xfrm>
            <a:off x="2216150"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EDDF0FD-0CCC-45CA-8F77-65EC8C8ACD94}" type="datetime'''''''''''''''''''''''''''''''''''''''''1''5'''''''''''''''''">
              <a:rPr lang="en-US" sz="1000" b="1">
                <a:latin typeface="Arial"/>
                <a:sym typeface="Arial"/>
              </a:rPr>
              <a:pPr marL="0" indent="0" algn="ctr">
                <a:spcBef>
                  <a:spcPct val="0"/>
                </a:spcBef>
                <a:spcAft>
                  <a:spcPct val="0"/>
                </a:spcAft>
                <a:buNone/>
              </a:pPr>
              <a:t>15</a:t>
            </a:fld>
            <a:endParaRPr lang="en-US" sz="1000" b="1" dirty="0">
              <a:latin typeface="Arial"/>
              <a:sym typeface="Arial"/>
            </a:endParaRPr>
          </a:p>
        </p:txBody>
      </p:sp>
      <p:sp>
        <p:nvSpPr>
          <p:cNvPr id="961" name="Text Placeholder 575"/>
          <p:cNvSpPr>
            <a:spLocks noGrp="1"/>
          </p:cNvSpPr>
          <p:nvPr>
            <p:custDataLst>
              <p:tags r:id="rId33"/>
            </p:custDataLst>
          </p:nvPr>
        </p:nvSpPr>
        <p:spPr bwMode="gray">
          <a:xfrm>
            <a:off x="1768475"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0F4F6A5-8984-4738-B897-9B4446477E00}" type="datetime'''''''''''''''''''''''''''''1''''''''''0'''''''">
              <a:rPr lang="en-US" sz="1000" b="1">
                <a:latin typeface="Arial"/>
                <a:sym typeface="Arial"/>
              </a:rPr>
              <a:pPr marL="0" indent="0" algn="ctr">
                <a:spcBef>
                  <a:spcPct val="0"/>
                </a:spcBef>
                <a:spcAft>
                  <a:spcPct val="0"/>
                </a:spcAft>
                <a:buNone/>
              </a:pPr>
              <a:t>10</a:t>
            </a:fld>
            <a:endParaRPr lang="en-US" sz="1000" b="1" dirty="0">
              <a:latin typeface="Arial"/>
              <a:sym typeface="Arial"/>
            </a:endParaRPr>
          </a:p>
        </p:txBody>
      </p:sp>
      <p:sp>
        <p:nvSpPr>
          <p:cNvPr id="956" name="Text Placeholder 570"/>
          <p:cNvSpPr>
            <a:spLocks noGrp="1"/>
          </p:cNvSpPr>
          <p:nvPr>
            <p:custDataLst>
              <p:tags r:id="rId34"/>
            </p:custDataLst>
          </p:nvPr>
        </p:nvSpPr>
        <p:spPr bwMode="gray">
          <a:xfrm>
            <a:off x="1355725" y="5508625"/>
            <a:ext cx="698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1ABC3E4-E47F-4E1F-832E-621D16CAB62A}" type="datetime'''''''''''''''''5'''''''''''''''''''''''''''''''''''''''''''">
              <a:rPr lang="en-US" sz="1000" b="1">
                <a:latin typeface="Arial"/>
                <a:sym typeface="Arial"/>
              </a:rPr>
              <a:pPr marL="0" indent="0" algn="ctr">
                <a:spcBef>
                  <a:spcPct val="0"/>
                </a:spcBef>
                <a:spcAft>
                  <a:spcPct val="0"/>
                </a:spcAft>
                <a:buNone/>
              </a:pPr>
              <a:t>5</a:t>
            </a:fld>
            <a:endParaRPr lang="en-US" sz="1000" b="1" dirty="0">
              <a:latin typeface="Arial"/>
              <a:sym typeface="Arial"/>
            </a:endParaRPr>
          </a:p>
        </p:txBody>
      </p:sp>
      <p:sp>
        <p:nvSpPr>
          <p:cNvPr id="88" name="Text Placeholder 431"/>
          <p:cNvSpPr>
            <a:spLocks noGrp="1"/>
          </p:cNvSpPr>
          <p:nvPr>
            <p:custDataLst>
              <p:tags r:id="rId35"/>
            </p:custDataLst>
          </p:nvPr>
        </p:nvSpPr>
        <p:spPr bwMode="gray">
          <a:xfrm>
            <a:off x="8258175" y="55086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36FD2DA-42EC-41E1-B939-496AE77E8E98}" type="datetime'''''''''''''''''''''10''''''''''0'''''''''">
              <a:rPr lang="en-US" sz="1000" b="1">
                <a:latin typeface="Arial"/>
                <a:sym typeface="Arial"/>
              </a:rPr>
              <a:pPr marL="0" indent="0" algn="ctr">
                <a:spcBef>
                  <a:spcPct val="0"/>
                </a:spcBef>
                <a:spcAft>
                  <a:spcPct val="0"/>
                </a:spcAft>
                <a:buNone/>
              </a:pPr>
              <a:t>100</a:t>
            </a:fld>
            <a:endParaRPr lang="en-US" sz="1000" b="1" dirty="0">
              <a:latin typeface="Arial"/>
              <a:sym typeface="Arial"/>
            </a:endParaRPr>
          </a:p>
        </p:txBody>
      </p:sp>
      <p:sp>
        <p:nvSpPr>
          <p:cNvPr id="151" name="Text Placeholder 302"/>
          <p:cNvSpPr>
            <a:spLocks noGrp="1"/>
          </p:cNvSpPr>
          <p:nvPr>
            <p:custDataLst>
              <p:tags r:id="rId36"/>
            </p:custDataLst>
          </p:nvPr>
        </p:nvSpPr>
        <p:spPr bwMode="gray">
          <a:xfrm>
            <a:off x="7845425"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15E189D-DE6F-40E8-9D01-70CE273CD064}" type="datetime'''''''''''''''''''''9''''''''''''5'''''">
              <a:rPr lang="en-US" sz="1000" b="1">
                <a:latin typeface="Arial"/>
                <a:sym typeface="Arial"/>
              </a:rPr>
              <a:pPr marL="0" indent="0" algn="ctr">
                <a:spcBef>
                  <a:spcPct val="0"/>
                </a:spcBef>
                <a:spcAft>
                  <a:spcPct val="0"/>
                </a:spcAft>
                <a:buNone/>
              </a:pPr>
              <a:t>95</a:t>
            </a:fld>
            <a:endParaRPr lang="en-US" sz="1000" b="1" dirty="0">
              <a:latin typeface="Arial"/>
              <a:sym typeface="Arial"/>
            </a:endParaRPr>
          </a:p>
        </p:txBody>
      </p:sp>
      <p:sp>
        <p:nvSpPr>
          <p:cNvPr id="87" name="Text Placeholder 430"/>
          <p:cNvSpPr>
            <a:spLocks noGrp="1"/>
          </p:cNvSpPr>
          <p:nvPr>
            <p:custDataLst>
              <p:tags r:id="rId37"/>
            </p:custDataLst>
          </p:nvPr>
        </p:nvSpPr>
        <p:spPr bwMode="gray">
          <a:xfrm>
            <a:off x="7588250"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EC589FE-ED35-416C-A0C7-05689107569B}" type="datetime'''''''7''''''''''''''''''''''''''''''''5'''''">
              <a:rPr lang="en-US" sz="1000" b="1">
                <a:latin typeface="Arial"/>
                <a:sym typeface="Arial"/>
              </a:rPr>
              <a:pPr marL="0" indent="0" algn="ctr">
                <a:spcBef>
                  <a:spcPct val="0"/>
                </a:spcBef>
                <a:spcAft>
                  <a:spcPct val="0"/>
                </a:spcAft>
                <a:buNone/>
              </a:pPr>
              <a:t>75</a:t>
            </a:fld>
            <a:endParaRPr lang="en-US" sz="1000" b="1" dirty="0">
              <a:latin typeface="Arial"/>
              <a:sym typeface="Arial"/>
            </a:endParaRPr>
          </a:p>
        </p:txBody>
      </p:sp>
      <p:sp>
        <p:nvSpPr>
          <p:cNvPr id="84" name="Text Placeholder 427"/>
          <p:cNvSpPr>
            <a:spLocks noGrp="1"/>
          </p:cNvSpPr>
          <p:nvPr>
            <p:custDataLst>
              <p:tags r:id="rId38"/>
            </p:custDataLst>
          </p:nvPr>
        </p:nvSpPr>
        <p:spPr bwMode="gray">
          <a:xfrm>
            <a:off x="6245225"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1D618F4-D4ED-4FA1-A0AC-167F40AD91B2}" type="datetime'''6''''''''0'''''''''''''''''''''''''''''''''''''''''">
              <a:rPr lang="en-US" sz="1000" b="1">
                <a:latin typeface="Arial"/>
                <a:sym typeface="Arial"/>
              </a:rPr>
              <a:pPr marL="0" indent="0" algn="ctr">
                <a:spcBef>
                  <a:spcPct val="0"/>
                </a:spcBef>
                <a:spcAft>
                  <a:spcPct val="0"/>
                </a:spcAft>
                <a:buNone/>
              </a:pPr>
              <a:t>60</a:t>
            </a:fld>
            <a:endParaRPr lang="en-US" sz="1000" b="1" dirty="0">
              <a:latin typeface="Arial"/>
              <a:sym typeface="Arial"/>
            </a:endParaRPr>
          </a:p>
        </p:txBody>
      </p:sp>
      <p:sp>
        <p:nvSpPr>
          <p:cNvPr id="951" name="Text Placeholder 565"/>
          <p:cNvSpPr>
            <a:spLocks noGrp="1"/>
          </p:cNvSpPr>
          <p:nvPr>
            <p:custDataLst>
              <p:tags r:id="rId39"/>
            </p:custDataLst>
          </p:nvPr>
        </p:nvSpPr>
        <p:spPr bwMode="gray">
          <a:xfrm>
            <a:off x="908050" y="5508625"/>
            <a:ext cx="698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7BE6DE7-0199-4AF1-A0C4-4510B1D9E2C2}" type="datetime'''''''''''''''''0'''''''''''''''''''''">
              <a:rPr lang="en-US" sz="1000" b="1">
                <a:latin typeface="Arial"/>
                <a:sym typeface="Arial"/>
              </a:rPr>
              <a:pPr marL="0" indent="0" algn="ctr">
                <a:spcBef>
                  <a:spcPct val="0"/>
                </a:spcBef>
                <a:spcAft>
                  <a:spcPct val="0"/>
                </a:spcAft>
                <a:buNone/>
              </a:pPr>
              <a:t>0</a:t>
            </a:fld>
            <a:endParaRPr lang="en-US" sz="1000" b="1" dirty="0">
              <a:latin typeface="Arial"/>
              <a:sym typeface="Arial"/>
            </a:endParaRPr>
          </a:p>
        </p:txBody>
      </p:sp>
      <p:sp>
        <p:nvSpPr>
          <p:cNvPr id="86" name="Text Placeholder 429"/>
          <p:cNvSpPr>
            <a:spLocks noGrp="1"/>
          </p:cNvSpPr>
          <p:nvPr>
            <p:custDataLst>
              <p:tags r:id="rId40"/>
            </p:custDataLst>
          </p:nvPr>
        </p:nvSpPr>
        <p:spPr bwMode="gray">
          <a:xfrm>
            <a:off x="7140575" y="55086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725946C-B366-40F8-903C-442BBA969971}" type="datetime'''''7''''''0'''''''''''''''''''''''''''''''''''''''''''''''">
              <a:rPr lang="en-US" sz="1000" b="1">
                <a:latin typeface="Arial"/>
                <a:sym typeface="Arial"/>
              </a:rPr>
              <a:pPr marL="0" indent="0" algn="ctr">
                <a:spcBef>
                  <a:spcPct val="0"/>
                </a:spcBef>
                <a:spcAft>
                  <a:spcPct val="0"/>
                </a:spcAft>
                <a:buNone/>
              </a:pPr>
              <a:t>70</a:t>
            </a:fld>
            <a:endParaRPr lang="en-US" sz="1000" b="1" dirty="0">
              <a:latin typeface="Arial"/>
              <a:sym typeface="Arial"/>
            </a:endParaRPr>
          </a:p>
        </p:txBody>
      </p:sp>
      <p:cxnSp>
        <p:nvCxnSpPr>
          <p:cNvPr id="925" name="Straight Connector 924"/>
          <p:cNvCxnSpPr/>
          <p:nvPr>
            <p:custDataLst>
              <p:tags r:id="rId41"/>
            </p:custDataLst>
          </p:nvPr>
        </p:nvCxnSpPr>
        <p:spPr bwMode="auto">
          <a:xfrm>
            <a:off x="2286000" y="1781175"/>
            <a:ext cx="0" cy="3609975"/>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2"/>
            </p:custDataLst>
          </p:nvPr>
        </p:nvCxnSpPr>
        <p:spPr bwMode="auto">
          <a:xfrm>
            <a:off x="942975" y="3324225"/>
            <a:ext cx="7419975"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14" name="Freeform 13"/>
          <p:cNvSpPr/>
          <p:nvPr>
            <p:custDataLst>
              <p:tags r:id="rId43"/>
            </p:custDataLst>
          </p:nvPr>
        </p:nvSpPr>
        <p:spPr bwMode="auto">
          <a:xfrm>
            <a:off x="7805738" y="5314950"/>
            <a:ext cx="96838" cy="146051"/>
          </a:xfrm>
          <a:custGeom>
            <a:avLst/>
            <a:gdLst/>
            <a:ahLst/>
            <a:cxnLst/>
            <a:rect l="0" t="0" r="0" b="0"/>
            <a:pathLst>
              <a:path w="96838" h="146051">
                <a:moveTo>
                  <a:pt x="96837" y="0"/>
                </a:moveTo>
                <a:lnTo>
                  <a:pt x="57150" y="146050"/>
                </a:lnTo>
                <a:lnTo>
                  <a:pt x="0" y="146050"/>
                </a:lnTo>
                <a:lnTo>
                  <a:pt x="39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2" name="Freeform 11"/>
          <p:cNvSpPr/>
          <p:nvPr>
            <p:custDataLst>
              <p:tags r:id="rId44"/>
            </p:custDataLst>
          </p:nvPr>
        </p:nvSpPr>
        <p:spPr bwMode="auto">
          <a:xfrm>
            <a:off x="7805738" y="5314950"/>
            <a:ext cx="39688" cy="146051"/>
          </a:xfrm>
          <a:custGeom>
            <a:avLst/>
            <a:gdLst/>
            <a:ahLst/>
            <a:cxnLst/>
            <a:rect l="0" t="0" r="0" b="0"/>
            <a:pathLst>
              <a:path w="39688" h="146051">
                <a:moveTo>
                  <a:pt x="39687"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custDataLst>
              <p:tags r:id="rId45"/>
            </p:custDataLst>
          </p:nvPr>
        </p:nvSpPr>
        <p:spPr bwMode="auto">
          <a:xfrm>
            <a:off x="7862888" y="5314950"/>
            <a:ext cx="39688" cy="146051"/>
          </a:xfrm>
          <a:custGeom>
            <a:avLst/>
            <a:gdLst/>
            <a:ahLst/>
            <a:cxnLst/>
            <a:rect l="0" t="0" r="0" b="0"/>
            <a:pathLst>
              <a:path w="39688" h="146051">
                <a:moveTo>
                  <a:pt x="39687"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p:nvPr>
            <p:custDataLst>
              <p:tags r:id="rId46"/>
            </p:custDataLst>
          </p:nvPr>
        </p:nvCxnSpPr>
        <p:spPr bwMode="auto">
          <a:xfrm flipH="1" flipV="1">
            <a:off x="1849438" y="3798888"/>
            <a:ext cx="4763" cy="304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custDataLst>
              <p:tags r:id="rId47"/>
            </p:custDataLst>
          </p:nvPr>
        </p:nvCxnSpPr>
        <p:spPr bwMode="auto">
          <a:xfrm flipH="1">
            <a:off x="3040063" y="3662363"/>
            <a:ext cx="3175" cy="2254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custDataLst>
              <p:tags r:id="rId48"/>
            </p:custDataLst>
          </p:nvPr>
        </p:nvCxnSpPr>
        <p:spPr bwMode="auto">
          <a:xfrm flipV="1">
            <a:off x="3692525" y="3903663"/>
            <a:ext cx="1588" cy="539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2" name="Text Placeholder 533"/>
          <p:cNvSpPr>
            <a:spLocks noGrp="1"/>
          </p:cNvSpPr>
          <p:nvPr>
            <p:custDataLst>
              <p:tags r:id="rId49"/>
            </p:custDataLst>
          </p:nvPr>
        </p:nvSpPr>
        <p:spPr bwMode="gray">
          <a:xfrm>
            <a:off x="1284288" y="3328988"/>
            <a:ext cx="82232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B0092627-7FEE-4874-8316-82009C380226}" type="datetime'''Poi''s''''o''''''n''/T''o''''''''x''ic'''''''">
              <a:rPr lang="en-US" sz="1000" b="1">
                <a:sym typeface="+mn-lt"/>
              </a:rPr>
              <a:pPr marL="0" indent="0">
                <a:spcBef>
                  <a:spcPct val="0"/>
                </a:spcBef>
                <a:spcAft>
                  <a:spcPct val="0"/>
                </a:spcAft>
                <a:buNone/>
              </a:pPr>
              <a:t>Poison/Toxic</a:t>
            </a:fld>
            <a:endParaRPr lang="en-US" sz="1000" b="1" dirty="0">
              <a:sym typeface="+mn-lt"/>
            </a:endParaRPr>
          </a:p>
        </p:txBody>
      </p:sp>
      <p:sp>
        <p:nvSpPr>
          <p:cNvPr id="304" name="Text Placeholder 535"/>
          <p:cNvSpPr>
            <a:spLocks noGrp="1"/>
          </p:cNvSpPr>
          <p:nvPr>
            <p:custDataLst>
              <p:tags r:id="rId50"/>
            </p:custDataLst>
          </p:nvPr>
        </p:nvSpPr>
        <p:spPr bwMode="gray">
          <a:xfrm>
            <a:off x="2614613" y="3352800"/>
            <a:ext cx="3444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7BBAE4A-85D4-4828-981B-DE9821739D22}" type="datetime'''''''''''''''S''''''''''P''''''''''''''''MI'''''''''''">
              <a:rPr lang="en-US" sz="1000" b="1">
                <a:sym typeface="+mn-lt"/>
              </a:rPr>
              <a:pPr marL="0" indent="0">
                <a:spcBef>
                  <a:spcPct val="0"/>
                </a:spcBef>
                <a:spcAft>
                  <a:spcPct val="0"/>
                </a:spcAft>
                <a:buNone/>
              </a:pPr>
              <a:t>SPMI</a:t>
            </a:fld>
            <a:endParaRPr lang="en-US" sz="1000" b="1" dirty="0">
              <a:sym typeface="+mn-lt"/>
            </a:endParaRPr>
          </a:p>
        </p:txBody>
      </p:sp>
      <p:sp>
        <p:nvSpPr>
          <p:cNvPr id="305" name="Text Placeholder 536"/>
          <p:cNvSpPr>
            <a:spLocks noGrp="1"/>
          </p:cNvSpPr>
          <p:nvPr>
            <p:custDataLst>
              <p:tags r:id="rId51"/>
            </p:custDataLst>
          </p:nvPr>
        </p:nvSpPr>
        <p:spPr bwMode="gray">
          <a:xfrm>
            <a:off x="1263650" y="2562225"/>
            <a:ext cx="941388" cy="3048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BAB3142-39EB-41C0-A070-9E3044C6BF76}" type="datetime'Sub''st''anc''''''e'''''''' ''''''Use''''&#10;''D''i''''sorder'''">
              <a:rPr lang="en-US" sz="1000" b="1"/>
              <a:pPr marL="0" indent="0" algn="ctr">
                <a:spcBef>
                  <a:spcPct val="0"/>
                </a:spcBef>
                <a:spcAft>
                  <a:spcPct val="0"/>
                </a:spcAft>
                <a:buNone/>
              </a:pPr>
              <a:t>Substance Use
Disorder</a:t>
            </a:fld>
            <a:endParaRPr lang="en-US" sz="1000" b="1" dirty="0">
              <a:sym typeface="+mn-lt"/>
            </a:endParaRPr>
          </a:p>
        </p:txBody>
      </p:sp>
      <p:sp>
        <p:nvSpPr>
          <p:cNvPr id="306" name="Text Placeholder 537"/>
          <p:cNvSpPr>
            <a:spLocks noGrp="1"/>
          </p:cNvSpPr>
          <p:nvPr>
            <p:custDataLst>
              <p:tags r:id="rId52"/>
            </p:custDataLst>
          </p:nvPr>
        </p:nvSpPr>
        <p:spPr bwMode="gray">
          <a:xfrm>
            <a:off x="2520950" y="3729038"/>
            <a:ext cx="5143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9CB4BAF-1A8C-43A1-94F7-EBE0BC9D4E79}" type="datetime'U''rol''''''''''''o''''''''''''''''''''''''g''''y'''">
              <a:rPr lang="en-US" sz="1000" b="1">
                <a:sym typeface="+mn-lt"/>
              </a:rPr>
              <a:pPr marL="0" indent="0">
                <a:spcBef>
                  <a:spcPct val="0"/>
                </a:spcBef>
                <a:spcAft>
                  <a:spcPct val="0"/>
                </a:spcAft>
                <a:buNone/>
              </a:pPr>
              <a:t>Urology</a:t>
            </a:fld>
            <a:endParaRPr lang="en-US" sz="1000" b="1" dirty="0">
              <a:sym typeface="+mn-lt"/>
            </a:endParaRPr>
          </a:p>
        </p:txBody>
      </p:sp>
      <p:sp>
        <p:nvSpPr>
          <p:cNvPr id="303" name="Text Placeholder 534"/>
          <p:cNvSpPr>
            <a:spLocks noGrp="1"/>
          </p:cNvSpPr>
          <p:nvPr>
            <p:custDataLst>
              <p:tags r:id="rId53"/>
            </p:custDataLst>
          </p:nvPr>
        </p:nvSpPr>
        <p:spPr bwMode="gray">
          <a:xfrm>
            <a:off x="2630488" y="3509963"/>
            <a:ext cx="82867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2A1D17F-FDA3-4A3F-9A99-8F297389B85B}" type="datetime'''Ren''''''''a''''l'''''' Fa''''''''''''i''''''''l''''''''ure'">
              <a:rPr lang="en-US" sz="1000" b="1">
                <a:sym typeface="+mn-lt"/>
              </a:rPr>
              <a:pPr marL="0" indent="0">
                <a:spcBef>
                  <a:spcPct val="0"/>
                </a:spcBef>
                <a:spcAft>
                  <a:spcPct val="0"/>
                </a:spcAft>
                <a:buNone/>
              </a:pPr>
              <a:t>Renal Failure</a:t>
            </a:fld>
            <a:endParaRPr lang="en-US" sz="1000" b="1" dirty="0">
              <a:sym typeface="+mn-lt"/>
            </a:endParaRPr>
          </a:p>
        </p:txBody>
      </p:sp>
      <p:sp>
        <p:nvSpPr>
          <p:cNvPr id="6" name="Text Placeholder 5"/>
          <p:cNvSpPr>
            <a:spLocks noGrp="1"/>
          </p:cNvSpPr>
          <p:nvPr>
            <p:custDataLst>
              <p:tags r:id="rId54"/>
            </p:custDataLst>
          </p:nvPr>
        </p:nvSpPr>
        <p:spPr bwMode="auto">
          <a:xfrm>
            <a:off x="3281363" y="5762625"/>
            <a:ext cx="27432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E45901D-F227-4C53-85DD-AD077CAF7543}" type="datetime'P''r''evalence'' (pe''rcentage of ''h''igh-cost p''a''tients)'">
              <a:rPr lang="en-US" sz="1000" b="1"/>
              <a:pPr/>
              <a:t>Prevalence (percentage of high-cost patients)</a:t>
            </a:fld>
            <a:endParaRPr lang="en-US" sz="1000" b="1" dirty="0">
              <a:sym typeface="+mn-lt"/>
            </a:endParaRPr>
          </a:p>
        </p:txBody>
      </p:sp>
      <p:sp>
        <p:nvSpPr>
          <p:cNvPr id="7" name="Text Placeholder 6"/>
          <p:cNvSpPr>
            <a:spLocks noGrp="1"/>
          </p:cNvSpPr>
          <p:nvPr>
            <p:custDataLst>
              <p:tags r:id="rId55"/>
            </p:custDataLst>
          </p:nvPr>
        </p:nvSpPr>
        <p:spPr bwMode="auto">
          <a:xfrm flipV="1">
            <a:off x="412750" y="3248025"/>
            <a:ext cx="152400" cy="6762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030DE9B-8D5A-4751-BC11-FBF97EE7B2EA}" type="datetime'''O''d''''d''s'''''' ''R''''''''''''''''ati''''''o'''''">
              <a:rPr lang="en-US" sz="1000" b="1"/>
              <a:pPr marL="0" indent="0" algn="ctr">
                <a:spcBef>
                  <a:spcPct val="0"/>
                </a:spcBef>
                <a:spcAft>
                  <a:spcPct val="0"/>
                </a:spcAft>
                <a:buNone/>
              </a:pPr>
              <a:t>Odds Ratio</a:t>
            </a:fld>
            <a:endParaRPr lang="en-US" sz="1000" b="1" dirty="0">
              <a:sym typeface="+mn-lt"/>
            </a:endParaRPr>
          </a:p>
        </p:txBody>
      </p:sp>
      <p:sp>
        <p:nvSpPr>
          <p:cNvPr id="301" name="Text Placeholder 532"/>
          <p:cNvSpPr>
            <a:spLocks noGrp="1"/>
          </p:cNvSpPr>
          <p:nvPr>
            <p:custDataLst>
              <p:tags r:id="rId56"/>
            </p:custDataLst>
          </p:nvPr>
        </p:nvSpPr>
        <p:spPr bwMode="gray">
          <a:xfrm>
            <a:off x="3298825" y="3957638"/>
            <a:ext cx="78105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A65C8568-7283-49A5-BE6B-A560871E7943}" type="datetime'''O''rtho''''''''''''''p''''''''''''''''''''ed''i''''cs'''''''">
              <a:rPr lang="en-US" sz="1000" b="1">
                <a:sym typeface="+mn-lt"/>
              </a:rPr>
              <a:pPr marL="0" indent="0">
                <a:spcBef>
                  <a:spcPct val="0"/>
                </a:spcBef>
                <a:spcAft>
                  <a:spcPct val="0"/>
                </a:spcAft>
                <a:buNone/>
              </a:pPr>
              <a:t>Orthopedics</a:t>
            </a:fld>
            <a:endParaRPr lang="en-US" sz="1000" b="1" dirty="0">
              <a:sym typeface="+mn-lt"/>
            </a:endParaRPr>
          </a:p>
        </p:txBody>
      </p:sp>
      <p:sp>
        <p:nvSpPr>
          <p:cNvPr id="300" name="Text Placeholder 531"/>
          <p:cNvSpPr>
            <a:spLocks noGrp="1"/>
          </p:cNvSpPr>
          <p:nvPr>
            <p:custDataLst>
              <p:tags r:id="rId57"/>
            </p:custDataLst>
          </p:nvPr>
        </p:nvSpPr>
        <p:spPr bwMode="gray">
          <a:xfrm>
            <a:off x="5048250" y="3133725"/>
            <a:ext cx="6619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BFE31C0-3582-40D0-9720-A79148F77FB6}" type="datetime'''''''''N''''''''''''eu''''''''rol''''o''''''''''''g''''''y'''">
              <a:rPr lang="en-US" sz="1000" b="1">
                <a:sym typeface="+mn-lt"/>
              </a:rPr>
              <a:pPr marL="0" indent="0">
                <a:spcBef>
                  <a:spcPct val="0"/>
                </a:spcBef>
                <a:spcAft>
                  <a:spcPct val="0"/>
                </a:spcAft>
                <a:buNone/>
              </a:pPr>
              <a:t>Neurology</a:t>
            </a:fld>
            <a:endParaRPr lang="en-US" sz="1000" b="1" dirty="0">
              <a:sym typeface="+mn-lt"/>
            </a:endParaRPr>
          </a:p>
        </p:txBody>
      </p:sp>
      <p:sp>
        <p:nvSpPr>
          <p:cNvPr id="299" name="Text Placeholder 530"/>
          <p:cNvSpPr>
            <a:spLocks noGrp="1"/>
          </p:cNvSpPr>
          <p:nvPr>
            <p:custDataLst>
              <p:tags r:id="rId58"/>
            </p:custDataLst>
          </p:nvPr>
        </p:nvSpPr>
        <p:spPr bwMode="gray">
          <a:xfrm>
            <a:off x="1109663" y="2114550"/>
            <a:ext cx="571500"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322503B-338C-4548-96CD-96E2EE003382}" type="datetime'''M''''S''&amp;''''''''''''''''''''''''''''''''AL''''''''''S'''">
              <a:rPr lang="en-US" sz="1000" b="1">
                <a:sym typeface="+mn-lt"/>
              </a:rPr>
              <a:pPr marL="0" indent="0">
                <a:spcBef>
                  <a:spcPct val="0"/>
                </a:spcBef>
                <a:spcAft>
                  <a:spcPct val="0"/>
                </a:spcAft>
                <a:buNone/>
              </a:pPr>
              <a:t>MS&amp;ALS</a:t>
            </a:fld>
            <a:endParaRPr lang="en-US" sz="1000" b="1" dirty="0">
              <a:sym typeface="+mn-lt"/>
            </a:endParaRPr>
          </a:p>
        </p:txBody>
      </p:sp>
      <p:sp>
        <p:nvSpPr>
          <p:cNvPr id="298" name="Text Placeholder 529"/>
          <p:cNvSpPr>
            <a:spLocks noGrp="1"/>
          </p:cNvSpPr>
          <p:nvPr>
            <p:custDataLst>
              <p:tags r:id="rId59"/>
            </p:custDataLst>
          </p:nvPr>
        </p:nvSpPr>
        <p:spPr bwMode="gray">
          <a:xfrm>
            <a:off x="3843338" y="3457575"/>
            <a:ext cx="8588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AD540AD-6F90-45C3-8662-E6A514E4D01E}" type="datetime'''''''''Men''t''''''al'' H''e''''''''''''''''''''a''lt''h'''">
              <a:rPr lang="en-US" sz="1000" b="1">
                <a:sym typeface="+mn-lt"/>
              </a:rPr>
              <a:pPr marL="0" indent="0">
                <a:spcBef>
                  <a:spcPct val="0"/>
                </a:spcBef>
                <a:spcAft>
                  <a:spcPct val="0"/>
                </a:spcAft>
                <a:buNone/>
              </a:pPr>
              <a:t>Mental Health</a:t>
            </a:fld>
            <a:endParaRPr lang="en-US" sz="1000" b="1" dirty="0">
              <a:sym typeface="+mn-lt"/>
            </a:endParaRPr>
          </a:p>
        </p:txBody>
      </p:sp>
      <p:sp>
        <p:nvSpPr>
          <p:cNvPr id="297" name="Text Placeholder 528"/>
          <p:cNvSpPr>
            <a:spLocks noGrp="1"/>
          </p:cNvSpPr>
          <p:nvPr>
            <p:custDataLst>
              <p:tags r:id="rId60"/>
            </p:custDataLst>
          </p:nvPr>
        </p:nvSpPr>
        <p:spPr bwMode="gray">
          <a:xfrm>
            <a:off x="2719388" y="4486275"/>
            <a:ext cx="9413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193F9E9-1F96-4017-83B3-B38011300221}" type="datetime'''H''yp''e''r''li''p''''id''''e''''''m''i''a'''''''''''''">
              <a:rPr lang="en-US" sz="1000" b="1">
                <a:sym typeface="+mn-lt"/>
              </a:rPr>
              <a:pPr marL="0" indent="0">
                <a:spcBef>
                  <a:spcPct val="0"/>
                </a:spcBef>
                <a:spcAft>
                  <a:spcPct val="0"/>
                </a:spcAft>
                <a:buNone/>
              </a:pPr>
              <a:t>Hyperlipidemia</a:t>
            </a:fld>
            <a:endParaRPr lang="en-US" sz="1000" b="1" dirty="0">
              <a:sym typeface="+mn-lt"/>
            </a:endParaRPr>
          </a:p>
        </p:txBody>
      </p:sp>
      <p:sp>
        <p:nvSpPr>
          <p:cNvPr id="295" name="Text Placeholder 526"/>
          <p:cNvSpPr>
            <a:spLocks noGrp="1"/>
          </p:cNvSpPr>
          <p:nvPr>
            <p:custDataLst>
              <p:tags r:id="rId61"/>
            </p:custDataLst>
          </p:nvPr>
        </p:nvSpPr>
        <p:spPr bwMode="gray">
          <a:xfrm>
            <a:off x="1493838" y="4103688"/>
            <a:ext cx="72548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F58651C-FB44-4F1E-9272-64486CF5FE11}" type="datetime'''Hep''''''''a''''t''o''''l''''''o''''''g''''''''y'''''''''">
              <a:rPr lang="en-US" sz="1000" b="1">
                <a:sym typeface="+mn-lt"/>
              </a:rPr>
              <a:pPr marL="0" indent="0">
                <a:spcBef>
                  <a:spcPct val="0"/>
                </a:spcBef>
                <a:spcAft>
                  <a:spcPct val="0"/>
                </a:spcAft>
                <a:buNone/>
              </a:pPr>
              <a:t>Hepatology</a:t>
            </a:fld>
            <a:endParaRPr lang="en-US" sz="1000" b="1" dirty="0">
              <a:sym typeface="+mn-lt"/>
            </a:endParaRPr>
          </a:p>
        </p:txBody>
      </p:sp>
      <p:sp>
        <p:nvSpPr>
          <p:cNvPr id="294" name="Text Placeholder 525"/>
          <p:cNvSpPr>
            <a:spLocks noGrp="1"/>
          </p:cNvSpPr>
          <p:nvPr>
            <p:custDataLst>
              <p:tags r:id="rId62"/>
            </p:custDataLst>
          </p:nvPr>
        </p:nvSpPr>
        <p:spPr bwMode="gray">
          <a:xfrm>
            <a:off x="2370138" y="4113213"/>
            <a:ext cx="7604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BB53C41F-2ABD-45D9-ABB7-052C6A68F0C5}" type="datetime'''''''He''m''''''a''''''''t''''o''''''''''l''''''''''o''gy'">
              <a:rPr lang="en-US" sz="1000" b="1">
                <a:sym typeface="+mn-lt"/>
              </a:rPr>
              <a:pPr marL="0" indent="0">
                <a:spcBef>
                  <a:spcPct val="0"/>
                </a:spcBef>
                <a:spcAft>
                  <a:spcPct val="0"/>
                </a:spcAft>
                <a:buNone/>
              </a:pPr>
              <a:t>Hematology</a:t>
            </a:fld>
            <a:endParaRPr lang="en-US" sz="1000" b="1" dirty="0">
              <a:sym typeface="+mn-lt"/>
            </a:endParaRPr>
          </a:p>
        </p:txBody>
      </p:sp>
      <p:sp>
        <p:nvSpPr>
          <p:cNvPr id="293" name="Text Placeholder 524"/>
          <p:cNvSpPr>
            <a:spLocks noGrp="1"/>
          </p:cNvSpPr>
          <p:nvPr>
            <p:custDataLst>
              <p:tags r:id="rId63"/>
            </p:custDataLst>
          </p:nvPr>
        </p:nvSpPr>
        <p:spPr bwMode="gray">
          <a:xfrm>
            <a:off x="2371725" y="3048000"/>
            <a:ext cx="10906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93224D3-B4E2-4EC6-80DA-847E95AAE8A4}" type="datetime'''G''''a''s''t''ro''''''e''nt''''er''o''''''l''''''''''og''y'">
              <a:rPr lang="en-US" sz="1000" b="1">
                <a:sym typeface="+mn-lt"/>
              </a:rPr>
              <a:pPr marL="0" indent="0">
                <a:spcBef>
                  <a:spcPct val="0"/>
                </a:spcBef>
                <a:spcAft>
                  <a:spcPct val="0"/>
                </a:spcAft>
                <a:buNone/>
              </a:pPr>
              <a:t>Gastroenterology</a:t>
            </a:fld>
            <a:endParaRPr lang="en-US" sz="1000" b="1" dirty="0">
              <a:sym typeface="+mn-lt"/>
            </a:endParaRPr>
          </a:p>
        </p:txBody>
      </p:sp>
      <p:sp>
        <p:nvSpPr>
          <p:cNvPr id="292" name="Text Placeholder 523"/>
          <p:cNvSpPr>
            <a:spLocks noGrp="1"/>
          </p:cNvSpPr>
          <p:nvPr>
            <p:custDataLst>
              <p:tags r:id="rId64"/>
            </p:custDataLst>
          </p:nvPr>
        </p:nvSpPr>
        <p:spPr bwMode="gray">
          <a:xfrm>
            <a:off x="3406775" y="3632200"/>
            <a:ext cx="9223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A181784-C61A-49B0-AF07-EA79FAF335B2}" type="datetime'E''''n''d''''''''''''oc''r''''''i''''n''''''ol''''o''''gy'''''">
              <a:rPr lang="en-US" sz="1000" b="1">
                <a:sym typeface="+mn-lt"/>
              </a:rPr>
              <a:pPr marL="0" indent="0">
                <a:spcBef>
                  <a:spcPct val="0"/>
                </a:spcBef>
                <a:spcAft>
                  <a:spcPct val="0"/>
                </a:spcAft>
                <a:buNone/>
              </a:pPr>
              <a:t>Endocrinology</a:t>
            </a:fld>
            <a:endParaRPr lang="en-US" sz="1000" b="1" dirty="0">
              <a:sym typeface="+mn-lt"/>
            </a:endParaRPr>
          </a:p>
        </p:txBody>
      </p:sp>
      <p:sp>
        <p:nvSpPr>
          <p:cNvPr id="291" name="Text Placeholder 522"/>
          <p:cNvSpPr>
            <a:spLocks noGrp="1"/>
          </p:cNvSpPr>
          <p:nvPr>
            <p:custDataLst>
              <p:tags r:id="rId65"/>
            </p:custDataLst>
          </p:nvPr>
        </p:nvSpPr>
        <p:spPr bwMode="gray">
          <a:xfrm>
            <a:off x="4356100" y="3751263"/>
            <a:ext cx="56197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A4CE847A-2933-4F8D-BDB0-CDF6D2F0D145}" type="datetime'''''D''''''''''''''''''''''''i''ab''''e''t''''''''''e''''s'''">
              <a:rPr lang="en-US" sz="1000" b="1">
                <a:sym typeface="+mn-lt"/>
              </a:rPr>
              <a:pPr marL="0" indent="0">
                <a:spcBef>
                  <a:spcPct val="0"/>
                </a:spcBef>
                <a:spcAft>
                  <a:spcPct val="0"/>
                </a:spcAft>
                <a:buNone/>
              </a:pPr>
              <a:t>Diabetes</a:t>
            </a:fld>
            <a:endParaRPr lang="en-US" sz="1000" b="1" dirty="0">
              <a:sym typeface="+mn-lt"/>
            </a:endParaRPr>
          </a:p>
        </p:txBody>
      </p:sp>
      <p:sp>
        <p:nvSpPr>
          <p:cNvPr id="290" name="Text Placeholder 521"/>
          <p:cNvSpPr>
            <a:spLocks noGrp="1"/>
          </p:cNvSpPr>
          <p:nvPr>
            <p:custDataLst>
              <p:tags r:id="rId66"/>
            </p:custDataLst>
          </p:nvPr>
        </p:nvSpPr>
        <p:spPr bwMode="gray">
          <a:xfrm>
            <a:off x="6797675" y="2547938"/>
            <a:ext cx="69691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A6D7F40-9903-408B-84EB-15555CB432A5}" type="datetime'''''C''''ar''''''''d''''i''''''''''''''ol''og''''''y'''''">
              <a:rPr lang="en-US" sz="1000" b="1">
                <a:sym typeface="+mn-lt"/>
              </a:rPr>
              <a:pPr marL="0" indent="0">
                <a:spcBef>
                  <a:spcPct val="0"/>
                </a:spcBef>
                <a:spcAft>
                  <a:spcPct val="0"/>
                </a:spcAft>
                <a:buNone/>
              </a:pPr>
              <a:t>Cardiology</a:t>
            </a:fld>
            <a:endParaRPr lang="en-US" sz="1000" b="1" dirty="0">
              <a:sym typeface="+mn-lt"/>
            </a:endParaRPr>
          </a:p>
        </p:txBody>
      </p:sp>
      <p:sp>
        <p:nvSpPr>
          <p:cNvPr id="289" name="Text Placeholder 520"/>
          <p:cNvSpPr>
            <a:spLocks noGrp="1"/>
          </p:cNvSpPr>
          <p:nvPr>
            <p:custDataLst>
              <p:tags r:id="rId67"/>
            </p:custDataLst>
          </p:nvPr>
        </p:nvSpPr>
        <p:spPr bwMode="gray">
          <a:xfrm>
            <a:off x="962025" y="3784600"/>
            <a:ext cx="6175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0B2D6E9-F6F4-4B77-99CB-7747D496CCDC}" type="datetime'''''''''L''''''''e''u''k''e''mi''''''''''''a'''''''''''''''''">
              <a:rPr lang="en-US" sz="1000" b="1"/>
              <a:pPr/>
              <a:t>Leukemia</a:t>
            </a:fld>
            <a:endParaRPr lang="en-US" sz="1000" b="1" dirty="0">
              <a:sym typeface="+mn-lt"/>
            </a:endParaRPr>
          </a:p>
        </p:txBody>
      </p:sp>
      <p:sp>
        <p:nvSpPr>
          <p:cNvPr id="288" name="Text Placeholder 519"/>
          <p:cNvSpPr>
            <a:spLocks noGrp="1"/>
          </p:cNvSpPr>
          <p:nvPr>
            <p:custDataLst>
              <p:tags r:id="rId68"/>
            </p:custDataLst>
          </p:nvPr>
        </p:nvSpPr>
        <p:spPr bwMode="gray">
          <a:xfrm>
            <a:off x="3967163" y="3152775"/>
            <a:ext cx="500063"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8758777-B8EB-43A6-822E-95A1195E62FA}" type="datetime'''''''''''''''''A''''s''''''''''''''t''h''ma'''''''''''''''">
              <a:rPr lang="en-US" sz="1000" b="1">
                <a:sym typeface="+mn-lt"/>
              </a:rPr>
              <a:pPr marL="0" indent="0">
                <a:spcBef>
                  <a:spcPct val="0"/>
                </a:spcBef>
                <a:spcAft>
                  <a:spcPct val="0"/>
                </a:spcAft>
                <a:buNone/>
              </a:pPr>
              <a:t>Asthma</a:t>
            </a:fld>
            <a:endParaRPr lang="en-US" sz="1000" b="1" dirty="0">
              <a:sym typeface="+mn-lt"/>
            </a:endParaRPr>
          </a:p>
        </p:txBody>
      </p:sp>
      <p:sp>
        <p:nvSpPr>
          <p:cNvPr id="287" name="Text Placeholder 518"/>
          <p:cNvSpPr>
            <a:spLocks noGrp="1"/>
          </p:cNvSpPr>
          <p:nvPr>
            <p:custDataLst>
              <p:tags r:id="rId69"/>
            </p:custDataLst>
          </p:nvPr>
        </p:nvSpPr>
        <p:spPr bwMode="gray">
          <a:xfrm>
            <a:off x="5815013" y="3562350"/>
            <a:ext cx="528638"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DA7BDFC-8C09-4DCC-9718-0861757DBC71}" type="datetime'Ar''th''''''''''''''r''''''''''''''it''i''''''''s'''''''''''''">
              <a:rPr lang="en-US" sz="1000" b="1">
                <a:sym typeface="+mn-lt"/>
              </a:rPr>
              <a:pPr marL="0" indent="0">
                <a:spcBef>
                  <a:spcPct val="0"/>
                </a:spcBef>
                <a:spcAft>
                  <a:spcPct val="0"/>
                </a:spcAft>
                <a:buNone/>
              </a:pPr>
              <a:t>Arthritis</a:t>
            </a:fld>
            <a:endParaRPr lang="en-US" sz="1000" b="1" dirty="0">
              <a:sym typeface="+mn-lt"/>
            </a:endParaRPr>
          </a:p>
        </p:txBody>
      </p:sp>
      <p:sp>
        <p:nvSpPr>
          <p:cNvPr id="286" name="Text Placeholder 517"/>
          <p:cNvSpPr>
            <a:spLocks noGrp="1"/>
          </p:cNvSpPr>
          <p:nvPr>
            <p:custDataLst>
              <p:tags r:id="rId70"/>
            </p:custDataLst>
          </p:nvPr>
        </p:nvSpPr>
        <p:spPr bwMode="gray">
          <a:xfrm>
            <a:off x="7885113" y="2366963"/>
            <a:ext cx="42227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07625416-3A90-4990-807F-9CE5D3EC1D64}" type="datetime'''''''Ac''ut''''e'''''''''''''''''''''''' '''">
              <a:rPr lang="en-US" sz="1000" b="1">
                <a:sym typeface="+mn-lt"/>
              </a:rPr>
              <a:pPr marL="0" indent="0">
                <a:spcBef>
                  <a:spcPct val="0"/>
                </a:spcBef>
                <a:spcAft>
                  <a:spcPct val="0"/>
                </a:spcAft>
                <a:buNone/>
              </a:pPr>
              <a:t>Acute </a:t>
            </a:fld>
            <a:endParaRPr lang="en-US" sz="1000" b="1" dirty="0">
              <a:sym typeface="+mn-lt"/>
            </a:endParaRPr>
          </a:p>
        </p:txBody>
      </p:sp>
      <p:sp>
        <p:nvSpPr>
          <p:cNvPr id="202" name="Rectangle 201"/>
          <p:cNvSpPr/>
          <p:nvPr/>
        </p:nvSpPr>
        <p:spPr>
          <a:xfrm>
            <a:off x="6516688" y="4279900"/>
            <a:ext cx="1752600" cy="949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u="sng" dirty="0" smtClean="0">
                <a:solidFill>
                  <a:schemeClr val="tx1"/>
                </a:solidFill>
                <a:latin typeface="Arial" panose="020B0604020202020204" pitchFamily="34" charset="0"/>
                <a:cs typeface="Arial" panose="020B0604020202020204" pitchFamily="34" charset="0"/>
              </a:rPr>
              <a:t>Legend</a:t>
            </a:r>
            <a:endParaRPr lang="en-US" sz="1400" b="1" u="sng" dirty="0">
              <a:solidFill>
                <a:schemeClr val="tx1"/>
              </a:solidFill>
              <a:latin typeface="Arial" panose="020B0604020202020204" pitchFamily="34" charset="0"/>
              <a:cs typeface="Arial" panose="020B0604020202020204" pitchFamily="34" charset="0"/>
            </a:endParaRPr>
          </a:p>
        </p:txBody>
      </p:sp>
      <p:sp>
        <p:nvSpPr>
          <p:cNvPr id="203" name="Rectangle 202"/>
          <p:cNvSpPr/>
          <p:nvPr/>
        </p:nvSpPr>
        <p:spPr>
          <a:xfrm>
            <a:off x="6645275" y="4648200"/>
            <a:ext cx="18288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973" name="Oval 972"/>
          <p:cNvSpPr/>
          <p:nvPr>
            <p:custDataLst>
              <p:tags r:id="rId71"/>
            </p:custDataLst>
          </p:nvPr>
        </p:nvSpPr>
        <p:spPr bwMode="auto">
          <a:xfrm>
            <a:off x="6684963" y="4883150"/>
            <a:ext cx="76200" cy="76200"/>
          </a:xfrm>
          <a:prstGeom prst="ellipse">
            <a:avLst/>
          </a:prstGeom>
          <a:solidFill>
            <a:srgbClr val="8C96A0"/>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37" name="Oval 236"/>
          <p:cNvSpPr/>
          <p:nvPr>
            <p:custDataLst>
              <p:tags r:id="rId72"/>
            </p:custDataLst>
          </p:nvPr>
        </p:nvSpPr>
        <p:spPr bwMode="auto">
          <a:xfrm>
            <a:off x="6684963" y="4679950"/>
            <a:ext cx="76200" cy="76200"/>
          </a:xfrm>
          <a:prstGeom prst="ellipse">
            <a:avLst/>
          </a:prstGeom>
          <a:solidFill>
            <a:srgbClr val="8C96A0"/>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46" name="Text Placeholder 373"/>
          <p:cNvSpPr>
            <a:spLocks noGrp="1"/>
          </p:cNvSpPr>
          <p:nvPr>
            <p:custDataLst>
              <p:tags r:id="rId73"/>
            </p:custDataLst>
          </p:nvPr>
        </p:nvSpPr>
        <p:spPr bwMode="auto">
          <a:xfrm>
            <a:off x="6864350" y="4648200"/>
            <a:ext cx="10699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AFE03FE-93D9-4234-9C6E-254DF392846A}" type="datetime'''''''Me''''''''''''''''''''di''ca''l'''' c''ond''i''tio''n'">
              <a:rPr lang="en-US" sz="1000" b="1">
                <a:latin typeface="Arial"/>
                <a:sym typeface="Arial"/>
              </a:rPr>
              <a:pPr marL="0" indent="0">
                <a:spcBef>
                  <a:spcPct val="0"/>
                </a:spcBef>
                <a:spcAft>
                  <a:spcPct val="0"/>
                </a:spcAft>
                <a:buNone/>
              </a:pPr>
              <a:t>Medical condition</a:t>
            </a:fld>
            <a:endParaRPr lang="en-US" sz="1000" b="1" dirty="0">
              <a:latin typeface="Arial"/>
              <a:sym typeface="Arial"/>
            </a:endParaRPr>
          </a:p>
        </p:txBody>
      </p:sp>
      <p:sp>
        <p:nvSpPr>
          <p:cNvPr id="224" name="Text Placeholder 333"/>
          <p:cNvSpPr>
            <a:spLocks noGrp="1"/>
          </p:cNvSpPr>
          <p:nvPr>
            <p:custDataLst>
              <p:tags r:id="rId74"/>
            </p:custDataLst>
          </p:nvPr>
        </p:nvSpPr>
        <p:spPr bwMode="auto">
          <a:xfrm>
            <a:off x="6864350" y="4851400"/>
            <a:ext cx="1287463"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3C24185-5443-4AD6-8951-A818172A0498}" type="datetime'Both high prev''alen''''ce''&#10;an''d high od''d ra''t''''''''io'">
              <a:rPr lang="en-US" sz="1000" b="1"/>
              <a:pPr/>
              <a:t>Both high prevalence
and high odd ratio</a:t>
            </a:fld>
            <a:endParaRPr lang="en-US" sz="1000" b="1" dirty="0">
              <a:sym typeface="+mn-lt"/>
            </a:endParaRPr>
          </a:p>
        </p:txBody>
      </p:sp>
      <p:sp>
        <p:nvSpPr>
          <p:cNvPr id="204" name="Rectangle 203"/>
          <p:cNvSpPr/>
          <p:nvPr/>
        </p:nvSpPr>
        <p:spPr>
          <a:xfrm>
            <a:off x="6645275" y="4843463"/>
            <a:ext cx="182880"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0"/>
          </p:nvPr>
        </p:nvSpPr>
        <p:spPr>
          <a:xfrm>
            <a:off x="117475" y="6169550"/>
            <a:ext cx="7162800" cy="685800"/>
          </a:xfrm>
        </p:spPr>
        <p:txBody>
          <a:bodyPr/>
          <a:lstStyle/>
          <a:p>
            <a:pPr marL="114288" indent="-114288" defTabSz="1043846">
              <a:tabLst>
                <a:tab pos="114288" algn="l"/>
                <a:tab pos="465088" algn="l"/>
              </a:tabLst>
            </a:pPr>
            <a:r>
              <a:rPr lang="en-US" dirty="0"/>
              <a:t>†Medicare population is limited to ages &gt;=65 in 2010 base year</a:t>
            </a:r>
            <a:endParaRPr lang="en-US" kern="0" dirty="0"/>
          </a:p>
          <a:p>
            <a:pPr marL="114288" indent="-114288" defTabSz="1043846">
              <a:tabLst>
                <a:tab pos="114288" algn="l"/>
                <a:tab pos="465088" algn="l"/>
              </a:tabLst>
            </a:pPr>
            <a:r>
              <a:rPr lang="en-US" kern="0" dirty="0"/>
              <a:t>Note: Persistent high-cost patients (HCP) are  defined as patients whose medical expenditures were in the highest 5% of all patients for three consecutive years (2010-2012). </a:t>
            </a:r>
            <a:r>
              <a:rPr lang="en-US" dirty="0"/>
              <a:t>The sample was limited to patients who had full years of enrollment for 2010-2012 and costs greater than or equal to $0 in each year. Figures do not capture pharmacy costs, payments outside the claims system, Medicare cost-sharing, or end-of-life care for patients who died during the study period. All medical conditions presented are statistically significant; SPMI=Severe and Persistent Mental Illness</a:t>
            </a:r>
            <a:r>
              <a:rPr lang="en-US" kern="0" dirty="0"/>
              <a:t>. </a:t>
            </a:r>
          </a:p>
          <a:p>
            <a:pPr marL="114288" indent="-114288" defTabSz="1043846">
              <a:tabLst>
                <a:tab pos="114288" algn="l"/>
                <a:tab pos="465088" algn="l"/>
              </a:tabLst>
            </a:pPr>
            <a:r>
              <a:rPr lang="en-US" kern="0" dirty="0"/>
              <a:t>Source: </a:t>
            </a:r>
            <a:r>
              <a:rPr lang="en-US" dirty="0"/>
              <a:t>HPC  analysis of Massachusetts All Payers Claims Database (payers include Blue Cross Blue Shield, Harvard Pilgrim Health Care, and Tufts Health Plan), 2010-2012</a:t>
            </a:r>
            <a:endParaRPr lang="en-US" kern="0" dirty="0"/>
          </a:p>
        </p:txBody>
      </p:sp>
      <p:sp>
        <p:nvSpPr>
          <p:cNvPr id="89" name="Right Arrow 88"/>
          <p:cNvSpPr/>
          <p:nvPr/>
        </p:nvSpPr>
        <p:spPr>
          <a:xfrm rot="16200000">
            <a:off x="-1187449" y="3544523"/>
            <a:ext cx="3638551" cy="10159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400" b="1" dirty="0">
              <a:solidFill>
                <a:srgbClr val="002960"/>
              </a:solidFill>
            </a:endParaRPr>
          </a:p>
        </p:txBody>
      </p:sp>
      <p:sp>
        <p:nvSpPr>
          <p:cNvPr id="91" name="TextBox 90"/>
          <p:cNvSpPr txBox="1"/>
          <p:nvPr/>
        </p:nvSpPr>
        <p:spPr>
          <a:xfrm>
            <a:off x="259082" y="1776046"/>
            <a:ext cx="421910" cy="230832"/>
          </a:xfrm>
          <a:prstGeom prst="rect">
            <a:avLst/>
          </a:prstGeom>
          <a:noFill/>
        </p:spPr>
        <p:txBody>
          <a:bodyPr wrap="none" rtlCol="0">
            <a:spAutoFit/>
          </a:bodyPr>
          <a:lstStyle/>
          <a:p>
            <a:r>
              <a:rPr lang="en-US" sz="900" dirty="0" smtClean="0">
                <a:latin typeface="+mj-lt"/>
              </a:rPr>
              <a:t>High</a:t>
            </a:r>
            <a:endParaRPr lang="en-US" sz="900" dirty="0">
              <a:latin typeface="+mj-lt"/>
            </a:endParaRPr>
          </a:p>
        </p:txBody>
      </p:sp>
      <p:sp>
        <p:nvSpPr>
          <p:cNvPr id="92" name="TextBox 91"/>
          <p:cNvSpPr txBox="1"/>
          <p:nvPr/>
        </p:nvSpPr>
        <p:spPr>
          <a:xfrm>
            <a:off x="289538" y="5220068"/>
            <a:ext cx="396262" cy="230832"/>
          </a:xfrm>
          <a:prstGeom prst="rect">
            <a:avLst/>
          </a:prstGeom>
          <a:noFill/>
        </p:spPr>
        <p:txBody>
          <a:bodyPr wrap="none" rtlCol="0">
            <a:spAutoFit/>
          </a:bodyPr>
          <a:lstStyle/>
          <a:p>
            <a:r>
              <a:rPr lang="en-US" sz="900" dirty="0" smtClean="0">
                <a:latin typeface="+mj-lt"/>
              </a:rPr>
              <a:t>Low</a:t>
            </a:r>
            <a:endParaRPr lang="en-US" sz="900" dirty="0">
              <a:latin typeface="+mj-lt"/>
            </a:endParaRPr>
          </a:p>
        </p:txBody>
      </p:sp>
      <p:sp>
        <p:nvSpPr>
          <p:cNvPr id="93" name="Right Arrow 92"/>
          <p:cNvSpPr/>
          <p:nvPr/>
        </p:nvSpPr>
        <p:spPr>
          <a:xfrm>
            <a:off x="958056" y="5684473"/>
            <a:ext cx="7423944" cy="10159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400" b="1" dirty="0">
              <a:solidFill>
                <a:srgbClr val="002960"/>
              </a:solidFill>
            </a:endParaRPr>
          </a:p>
        </p:txBody>
      </p:sp>
      <p:sp>
        <p:nvSpPr>
          <p:cNvPr id="94" name="TextBox 93"/>
          <p:cNvSpPr txBox="1"/>
          <p:nvPr/>
        </p:nvSpPr>
        <p:spPr>
          <a:xfrm>
            <a:off x="7960090" y="5747588"/>
            <a:ext cx="421910" cy="230832"/>
          </a:xfrm>
          <a:prstGeom prst="rect">
            <a:avLst/>
          </a:prstGeom>
          <a:noFill/>
        </p:spPr>
        <p:txBody>
          <a:bodyPr wrap="none" rtlCol="0">
            <a:spAutoFit/>
          </a:bodyPr>
          <a:lstStyle/>
          <a:p>
            <a:r>
              <a:rPr lang="en-US" sz="900" dirty="0" smtClean="0">
                <a:latin typeface="+mj-lt"/>
              </a:rPr>
              <a:t>High</a:t>
            </a:r>
            <a:endParaRPr lang="en-US" sz="900" dirty="0">
              <a:latin typeface="+mj-lt"/>
            </a:endParaRPr>
          </a:p>
        </p:txBody>
      </p:sp>
      <p:sp>
        <p:nvSpPr>
          <p:cNvPr id="95" name="TextBox 94"/>
          <p:cNvSpPr txBox="1"/>
          <p:nvPr/>
        </p:nvSpPr>
        <p:spPr>
          <a:xfrm>
            <a:off x="958056" y="5747588"/>
            <a:ext cx="396262" cy="230832"/>
          </a:xfrm>
          <a:prstGeom prst="rect">
            <a:avLst/>
          </a:prstGeom>
          <a:noFill/>
        </p:spPr>
        <p:txBody>
          <a:bodyPr wrap="none" rtlCol="0">
            <a:spAutoFit/>
          </a:bodyPr>
          <a:lstStyle/>
          <a:p>
            <a:r>
              <a:rPr lang="en-US" sz="900" dirty="0" smtClean="0">
                <a:latin typeface="+mj-lt"/>
              </a:rPr>
              <a:t>Low</a:t>
            </a:r>
            <a:endParaRPr lang="en-US" sz="900" dirty="0">
              <a:latin typeface="+mj-lt"/>
            </a:endParaRPr>
          </a:p>
        </p:txBody>
      </p:sp>
    </p:spTree>
    <p:extLst>
      <p:ext uri="{BB962C8B-B14F-4D97-AF65-F5344CB8AC3E}">
        <p14:creationId xmlns:p14="http://schemas.microsoft.com/office/powerpoint/2010/main" val="702098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13887063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296" name="think-cell Slide" r:id="rId31" imgW="270" imgH="270" progId="TCLayout.ActiveDocument.1">
                  <p:embed/>
                </p:oleObj>
              </mc:Choice>
              <mc:Fallback>
                <p:oleObj name="think-cell Slide" r:id="rId31" imgW="270" imgH="270" progId="TCLayout.ActiveDocument.1">
                  <p:embed/>
                  <p:pic>
                    <p:nvPicPr>
                      <p:cNvPr id="0" name=""/>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800" dirty="0">
              <a:solidFill>
                <a:schemeClr val="tx1"/>
              </a:solidFill>
              <a:latin typeface="Arial"/>
              <a:sym typeface="Arial"/>
            </a:endParaRPr>
          </a:p>
        </p:txBody>
      </p:sp>
      <p:graphicFrame>
        <p:nvGraphicFramePr>
          <p:cNvPr id="72" name="Table 71"/>
          <p:cNvGraphicFramePr>
            <a:graphicFrameLocks noGrp="1"/>
          </p:cNvGraphicFramePr>
          <p:nvPr>
            <p:extLst>
              <p:ext uri="{D42A27DB-BD31-4B8C-83A1-F6EECF244321}">
                <p14:modId xmlns:p14="http://schemas.microsoft.com/office/powerpoint/2010/main" val="3215004560"/>
              </p:ext>
            </p:extLst>
          </p:nvPr>
        </p:nvGraphicFramePr>
        <p:xfrm>
          <a:off x="276225" y="1544638"/>
          <a:ext cx="7435850" cy="4392687"/>
        </p:xfrm>
        <a:graphic>
          <a:graphicData uri="http://schemas.openxmlformats.org/drawingml/2006/table">
            <a:tbl>
              <a:tblPr firstRow="1" bandRow="1">
                <a:tableStyleId>{2D5ABB26-0587-4C30-8999-92F81FD0307C}</a:tableStyleId>
              </a:tblPr>
              <a:tblGrid>
                <a:gridCol w="1095375"/>
                <a:gridCol w="838200"/>
                <a:gridCol w="914400"/>
                <a:gridCol w="1295400"/>
                <a:gridCol w="3292475"/>
              </a:tblGrid>
              <a:tr h="864033">
                <a:tc>
                  <a:txBody>
                    <a:bodyPr/>
                    <a:lstStyle/>
                    <a:p>
                      <a:pPr algn="ctr" fontAlgn="t"/>
                      <a:r>
                        <a:rPr lang="en-US" sz="1000" b="0" i="0" u="none" strike="noStrike" dirty="0" smtClean="0">
                          <a:effectLst/>
                          <a:latin typeface="Arial"/>
                        </a:rPr>
                        <a:t>Medical</a:t>
                      </a:r>
                      <a:r>
                        <a:rPr lang="en-US" sz="1000" b="0" i="0" u="none" strike="noStrike" baseline="0" dirty="0" smtClean="0">
                          <a:effectLst/>
                          <a:latin typeface="Arial"/>
                        </a:rPr>
                        <a:t> c</a:t>
                      </a:r>
                      <a:r>
                        <a:rPr lang="en-US" sz="1000" b="0" i="0" u="none" strike="noStrike" dirty="0" smtClean="0">
                          <a:effectLst/>
                          <a:latin typeface="Arial"/>
                        </a:rPr>
                        <a:t>onditions</a:t>
                      </a:r>
                    </a:p>
                  </a:txBody>
                  <a:tcPr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smtClean="0">
                          <a:effectLst/>
                          <a:latin typeface="Arial"/>
                        </a:rPr>
                        <a:t>Aggregate </a:t>
                      </a:r>
                      <a:r>
                        <a:rPr lang="en-US" sz="1000" b="0" i="0" u="none" strike="noStrike" baseline="0" dirty="0" smtClean="0">
                          <a:effectLst/>
                          <a:latin typeface="Arial"/>
                        </a:rPr>
                        <a:t>difference</a:t>
                      </a:r>
                      <a:endParaRPr lang="en-US" sz="1000" b="0" i="0" u="none" strike="noStrike" dirty="0">
                        <a:effectLst/>
                        <a:latin typeface="Arial"/>
                      </a:endParaRPr>
                    </a:p>
                  </a:txBody>
                  <a:tcPr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smtClean="0">
                          <a:effectLst/>
                          <a:latin typeface="Arial"/>
                        </a:rPr>
                        <a:t>Number of </a:t>
                      </a:r>
                      <a:r>
                        <a:rPr lang="en-US" sz="1000" b="0" i="0" u="none" strike="noStrike" dirty="0">
                          <a:effectLst/>
                          <a:latin typeface="Arial"/>
                        </a:rPr>
                        <a:t>episodes </a:t>
                      </a:r>
                      <a:r>
                        <a:rPr lang="en-US" sz="1000" b="0" i="0" u="none" strike="noStrike" dirty="0" smtClean="0">
                          <a:effectLst/>
                          <a:latin typeface="Arial"/>
                        </a:rPr>
                        <a:t>in</a:t>
                      </a:r>
                      <a:r>
                        <a:rPr lang="en-US" sz="1000" b="0" i="0" u="none" strike="noStrike" baseline="0" dirty="0" smtClean="0">
                          <a:effectLst/>
                          <a:latin typeface="Arial"/>
                        </a:rPr>
                        <a:t> people </a:t>
                      </a:r>
                      <a:r>
                        <a:rPr lang="en-US" sz="1000" b="0" i="0" u="none" strike="noStrike" dirty="0" smtClean="0">
                          <a:effectLst/>
                          <a:latin typeface="Arial"/>
                        </a:rPr>
                        <a:t>with at least 1 BH</a:t>
                      </a:r>
                      <a:r>
                        <a:rPr lang="en-US" sz="1000" b="0" i="0" u="none" strike="noStrike" baseline="0" dirty="0" smtClean="0">
                          <a:effectLst/>
                          <a:latin typeface="Arial"/>
                        </a:rPr>
                        <a:t> condition</a:t>
                      </a:r>
                      <a:endParaRPr lang="en-US" sz="1000" b="0" i="0" u="none" strike="noStrike" dirty="0">
                        <a:effectLst/>
                        <a:latin typeface="Arial"/>
                      </a:endParaRPr>
                    </a:p>
                  </a:txBody>
                  <a:tcPr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smtClean="0">
                          <a:effectLst/>
                          <a:latin typeface="Arial"/>
                        </a:rPr>
                        <a:t>Difference in spending</a:t>
                      </a:r>
                      <a:r>
                        <a:rPr lang="en-US" sz="1000" b="0" i="0" u="none" strike="noStrike" baseline="0" dirty="0" smtClean="0">
                          <a:effectLst/>
                          <a:latin typeface="Arial"/>
                        </a:rPr>
                        <a:t> per </a:t>
                      </a:r>
                      <a:r>
                        <a:rPr lang="en-US" sz="1000" b="0" i="0" u="none" strike="noStrike" dirty="0" smtClean="0">
                          <a:effectLst/>
                          <a:latin typeface="Arial"/>
                        </a:rPr>
                        <a:t>episode of care between</a:t>
                      </a:r>
                      <a:r>
                        <a:rPr lang="en-US" sz="1000" b="0" i="0" u="none" strike="noStrike" baseline="0" dirty="0" smtClean="0">
                          <a:effectLst/>
                          <a:latin typeface="Arial"/>
                        </a:rPr>
                        <a:t> people with and without BH conditions</a:t>
                      </a:r>
                      <a:endParaRPr lang="en-US" sz="1000" b="0" i="0" u="none" strike="noStrike" dirty="0">
                        <a:effectLst/>
                        <a:latin typeface="Arial"/>
                      </a:endParaRPr>
                    </a:p>
                  </a:txBody>
                  <a:tcPr marT="9525" marB="0" anchor="ctr">
                    <a:lnB w="12700" cap="flat" cmpd="sng" algn="ctr">
                      <a:solidFill>
                        <a:schemeClr val="tx1"/>
                      </a:solidFill>
                      <a:prstDash val="solid"/>
                      <a:round/>
                      <a:headEnd type="none" w="med" len="med"/>
                      <a:tailEnd type="none" w="med" len="med"/>
                    </a:lnB>
                  </a:tcPr>
                </a:tc>
                <a:tc>
                  <a:txBody>
                    <a:bodyPr/>
                    <a:lstStyle/>
                    <a:p>
                      <a:pPr marL="0" marR="0" indent="0" algn="ctr" defTabSz="914012" rtl="0" eaLnBrk="1" fontAlgn="b" latinLnBrk="0" hangingPunct="1">
                        <a:lnSpc>
                          <a:spcPct val="100000"/>
                        </a:lnSpc>
                        <a:spcBef>
                          <a:spcPts val="0"/>
                        </a:spcBef>
                        <a:spcAft>
                          <a:spcPts val="0"/>
                        </a:spcAft>
                        <a:buClrTx/>
                        <a:buSzTx/>
                        <a:buFontTx/>
                        <a:buNone/>
                        <a:tabLst/>
                        <a:defRPr/>
                      </a:pPr>
                      <a:r>
                        <a:rPr lang="en-US" sz="1000" b="0" i="0" dirty="0" smtClean="0"/>
                        <a:t>Difference in</a:t>
                      </a:r>
                      <a:r>
                        <a:rPr lang="en-US" sz="1000" b="0" i="0" baseline="0" dirty="0" smtClean="0"/>
                        <a:t> spending </a:t>
                      </a:r>
                      <a:r>
                        <a:rPr lang="en-US" sz="1000" b="0" i="0" dirty="0" smtClean="0"/>
                        <a:t>by category of service</a:t>
                      </a:r>
                      <a:r>
                        <a:rPr lang="en-US" sz="1000" b="0" i="0" baseline="30000" dirty="0" smtClean="0"/>
                        <a:t>†</a:t>
                      </a:r>
                    </a:p>
                  </a:txBody>
                  <a:tcPr marT="9525" marB="0" anchor="ctr">
                    <a:lnB w="12700" cap="flat" cmpd="sng" algn="ctr">
                      <a:solidFill>
                        <a:schemeClr val="tx1"/>
                      </a:solidFill>
                      <a:prstDash val="solid"/>
                      <a:round/>
                      <a:headEnd type="none" w="med" len="med"/>
                      <a:tailEnd type="none" w="med" len="med"/>
                    </a:lnB>
                  </a:tcPr>
                </a:tc>
              </a:tr>
              <a:tr h="271422">
                <a:tc>
                  <a:txBody>
                    <a:bodyPr/>
                    <a:lstStyle/>
                    <a:p>
                      <a:pPr algn="l" fontAlgn="t"/>
                      <a:r>
                        <a:rPr lang="en-US" sz="900" b="1" i="0" u="none" strike="noStrike" dirty="0">
                          <a:solidFill>
                            <a:srgbClr val="000000"/>
                          </a:solidFill>
                          <a:effectLst/>
                          <a:latin typeface="Arial"/>
                        </a:rPr>
                        <a:t>Localized joint degeneration</a:t>
                      </a:r>
                    </a:p>
                  </a:txBody>
                  <a:tcPr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000" b="0" i="0" u="none" strike="noStrike" dirty="0">
                          <a:solidFill>
                            <a:srgbClr val="000000"/>
                          </a:solidFill>
                          <a:effectLst/>
                          <a:latin typeface="Arial"/>
                        </a:rPr>
                        <a:t>$29.3M</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000" b="0" i="0" u="none" strike="noStrike">
                          <a:solidFill>
                            <a:srgbClr val="000000"/>
                          </a:solidFill>
                          <a:effectLst/>
                          <a:latin typeface="Arial"/>
                        </a:rPr>
                        <a:t>52.3K</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000" b="0" i="0" u="none" strike="noStrike">
                          <a:solidFill>
                            <a:srgbClr val="000000"/>
                          </a:solidFill>
                          <a:effectLst/>
                          <a:latin typeface="Arial"/>
                        </a:rPr>
                        <a:t>$0.6K</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sz="1000" b="0" i="0" u="none" strike="noStrike" dirty="0">
                        <a:effectLst/>
                        <a:latin typeface="Arial"/>
                      </a:endParaRPr>
                    </a:p>
                  </a:txBody>
                  <a:tcPr marL="9525" marR="9525" marT="9525" marB="0" anchor="ctr">
                    <a:lnT w="12700" cap="flat" cmpd="sng" algn="ctr">
                      <a:solidFill>
                        <a:schemeClr val="tx1"/>
                      </a:solidFill>
                      <a:prstDash val="solid"/>
                      <a:round/>
                      <a:headEnd type="none" w="med" len="med"/>
                      <a:tailEnd type="none" w="med" len="med"/>
                    </a:lnT>
                  </a:tcPr>
                </a:tc>
              </a:tr>
              <a:tr h="271422">
                <a:tc>
                  <a:txBody>
                    <a:bodyPr/>
                    <a:lstStyle/>
                    <a:p>
                      <a:pPr algn="l" fontAlgn="t"/>
                      <a:r>
                        <a:rPr lang="en-US" sz="900" b="1" i="0" u="none" strike="noStrike" dirty="0">
                          <a:solidFill>
                            <a:srgbClr val="000000"/>
                          </a:solidFill>
                          <a:effectLst/>
                          <a:latin typeface="Arial"/>
                        </a:rPr>
                        <a:t>Ischemic heart disease</a:t>
                      </a:r>
                    </a:p>
                  </a:txBody>
                  <a:tcPr marR="9525" marT="9525" marB="0" anchor="ctr">
                    <a:solidFill>
                      <a:schemeClr val="bg1">
                        <a:lumMod val="95000"/>
                      </a:schemeClr>
                    </a:solidFill>
                  </a:tcPr>
                </a:tc>
                <a:tc>
                  <a:txBody>
                    <a:bodyPr/>
                    <a:lstStyle/>
                    <a:p>
                      <a:pPr algn="ctr" fontAlgn="b"/>
                      <a:r>
                        <a:rPr lang="en-US" sz="1000" b="0" i="0" u="none" strike="noStrike" dirty="0">
                          <a:solidFill>
                            <a:srgbClr val="000000"/>
                          </a:solidFill>
                          <a:effectLst/>
                          <a:latin typeface="Arial"/>
                        </a:rPr>
                        <a:t>$20.8M</a:t>
                      </a:r>
                    </a:p>
                  </a:txBody>
                  <a:tcPr marL="9525"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7.0K</a:t>
                      </a:r>
                    </a:p>
                  </a:txBody>
                  <a:tcPr marL="9525"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$3.0K</a:t>
                      </a:r>
                    </a:p>
                  </a:txBody>
                  <a:tcPr marL="9525" marR="9525" marT="9525" marB="0" anchor="ctr">
                    <a:solidFill>
                      <a:schemeClr val="bg1">
                        <a:lumMod val="95000"/>
                      </a:schemeClr>
                    </a:solidFill>
                  </a:tcPr>
                </a:tc>
                <a:tc>
                  <a:txBody>
                    <a:bodyPr/>
                    <a:lstStyle/>
                    <a:p>
                      <a:pPr algn="ctr" fontAlgn="b"/>
                      <a:endParaRPr lang="en-US" sz="1000" b="0" i="0" u="none" strike="noStrike" dirty="0">
                        <a:effectLst/>
                        <a:latin typeface="Arial"/>
                      </a:endParaRPr>
                    </a:p>
                  </a:txBody>
                  <a:tcPr marL="9525" marR="9525" marT="9525" marB="0" anchor="ctr">
                    <a:solidFill>
                      <a:schemeClr val="bg1">
                        <a:lumMod val="95000"/>
                      </a:schemeClr>
                    </a:solidFill>
                  </a:tcPr>
                </a:tc>
              </a:tr>
              <a:tr h="271422">
                <a:tc>
                  <a:txBody>
                    <a:bodyPr/>
                    <a:lstStyle/>
                    <a:p>
                      <a:pPr algn="l" fontAlgn="t"/>
                      <a:r>
                        <a:rPr lang="en-US" sz="900" b="1" i="0" u="none" strike="noStrike" dirty="0">
                          <a:solidFill>
                            <a:srgbClr val="000000"/>
                          </a:solidFill>
                          <a:effectLst/>
                          <a:latin typeface="Arial"/>
                        </a:rPr>
                        <a:t>Obesity</a:t>
                      </a:r>
                    </a:p>
                  </a:txBody>
                  <a:tcPr marR="9525" marT="9525" marB="0" anchor="ctr"/>
                </a:tc>
                <a:tc>
                  <a:txBody>
                    <a:bodyPr/>
                    <a:lstStyle/>
                    <a:p>
                      <a:pPr algn="ctr" fontAlgn="b"/>
                      <a:r>
                        <a:rPr lang="en-US" sz="1000" b="0" i="0" u="none" strike="noStrike">
                          <a:solidFill>
                            <a:srgbClr val="000000"/>
                          </a:solidFill>
                          <a:effectLst/>
                          <a:latin typeface="Arial"/>
                        </a:rPr>
                        <a:t>$19.5M</a:t>
                      </a:r>
                    </a:p>
                  </a:txBody>
                  <a:tcPr marL="9525" marR="9525" marT="9525" marB="0" anchor="ctr"/>
                </a:tc>
                <a:tc>
                  <a:txBody>
                    <a:bodyPr/>
                    <a:lstStyle/>
                    <a:p>
                      <a:pPr algn="ctr" fontAlgn="b"/>
                      <a:r>
                        <a:rPr lang="en-US" sz="1000" b="0" i="0" u="none" strike="noStrike" dirty="0">
                          <a:solidFill>
                            <a:srgbClr val="000000"/>
                          </a:solidFill>
                          <a:effectLst/>
                          <a:latin typeface="Arial"/>
                        </a:rPr>
                        <a:t>14.3K</a:t>
                      </a:r>
                    </a:p>
                  </a:txBody>
                  <a:tcPr marL="9525" marR="9525" marT="9525" marB="0" anchor="ctr"/>
                </a:tc>
                <a:tc>
                  <a:txBody>
                    <a:bodyPr/>
                    <a:lstStyle/>
                    <a:p>
                      <a:pPr algn="ctr" fontAlgn="b"/>
                      <a:r>
                        <a:rPr lang="en-US" sz="1000" b="0" i="0" u="none" strike="noStrike">
                          <a:solidFill>
                            <a:srgbClr val="000000"/>
                          </a:solidFill>
                          <a:effectLst/>
                          <a:latin typeface="Arial"/>
                        </a:rPr>
                        <a:t>$1.4K</a:t>
                      </a:r>
                    </a:p>
                  </a:txBody>
                  <a:tcPr marL="9525" marR="9525" marT="9525" marB="0" anchor="ctr"/>
                </a:tc>
                <a:tc>
                  <a:txBody>
                    <a:bodyPr/>
                    <a:lstStyle/>
                    <a:p>
                      <a:pPr algn="ctr" fontAlgn="b"/>
                      <a:endParaRPr lang="en-US" sz="1000" b="0" i="0" u="none" strike="noStrike" dirty="0">
                        <a:effectLst/>
                        <a:latin typeface="Arial"/>
                      </a:endParaRPr>
                    </a:p>
                  </a:txBody>
                  <a:tcPr marL="9525" marR="9525" marT="9525" marB="0" anchor="ctr"/>
                </a:tc>
              </a:tr>
              <a:tr h="271422">
                <a:tc>
                  <a:txBody>
                    <a:bodyPr/>
                    <a:lstStyle/>
                    <a:p>
                      <a:pPr algn="l" fontAlgn="t"/>
                      <a:r>
                        <a:rPr lang="en-US" sz="900" b="1" i="0" u="none" strike="noStrike" dirty="0">
                          <a:solidFill>
                            <a:srgbClr val="000000"/>
                          </a:solidFill>
                          <a:effectLst/>
                          <a:latin typeface="Arial"/>
                        </a:rPr>
                        <a:t>Cerebral vascular disease</a:t>
                      </a:r>
                    </a:p>
                  </a:txBody>
                  <a:tcPr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$18.9M</a:t>
                      </a:r>
                    </a:p>
                  </a:txBody>
                  <a:tcPr marL="9525" marR="9525" marT="9525" marB="0" anchor="ctr">
                    <a:solidFill>
                      <a:schemeClr val="bg1">
                        <a:lumMod val="95000"/>
                      </a:schemeClr>
                    </a:solidFill>
                  </a:tcPr>
                </a:tc>
                <a:tc>
                  <a:txBody>
                    <a:bodyPr/>
                    <a:lstStyle/>
                    <a:p>
                      <a:pPr algn="ctr" fontAlgn="b"/>
                      <a:r>
                        <a:rPr lang="en-US" sz="1000" b="0" i="0" u="none" strike="noStrike" dirty="0">
                          <a:solidFill>
                            <a:srgbClr val="000000"/>
                          </a:solidFill>
                          <a:effectLst/>
                          <a:latin typeface="Arial"/>
                        </a:rPr>
                        <a:t>3.0K</a:t>
                      </a:r>
                    </a:p>
                  </a:txBody>
                  <a:tcPr marL="9525"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$6.3K</a:t>
                      </a:r>
                    </a:p>
                  </a:txBody>
                  <a:tcPr marL="9525" marR="9525" marT="9525" marB="0" anchor="ctr">
                    <a:solidFill>
                      <a:schemeClr val="bg1">
                        <a:lumMod val="95000"/>
                      </a:schemeClr>
                    </a:solidFill>
                  </a:tcPr>
                </a:tc>
                <a:tc>
                  <a:txBody>
                    <a:bodyPr/>
                    <a:lstStyle/>
                    <a:p>
                      <a:pPr algn="ctr" fontAlgn="b"/>
                      <a:endParaRPr lang="en-US" sz="1000" b="0" i="0" u="none" strike="noStrike">
                        <a:effectLst/>
                        <a:latin typeface="Arial"/>
                      </a:endParaRPr>
                    </a:p>
                  </a:txBody>
                  <a:tcPr marL="9525" marR="9525" marT="9525" marB="0" anchor="ctr">
                    <a:solidFill>
                      <a:schemeClr val="bg1">
                        <a:lumMod val="95000"/>
                      </a:schemeClr>
                    </a:solidFill>
                  </a:tcPr>
                </a:tc>
              </a:tr>
              <a:tr h="271422">
                <a:tc>
                  <a:txBody>
                    <a:bodyPr/>
                    <a:lstStyle/>
                    <a:p>
                      <a:pPr algn="l" fontAlgn="t"/>
                      <a:r>
                        <a:rPr lang="en-US" sz="900" b="1" i="0" u="none" strike="noStrike">
                          <a:solidFill>
                            <a:srgbClr val="000000"/>
                          </a:solidFill>
                          <a:effectLst/>
                          <a:latin typeface="Arial"/>
                        </a:rPr>
                        <a:t>Leukemia</a:t>
                      </a:r>
                    </a:p>
                  </a:txBody>
                  <a:tcPr marR="9525" marT="9525" marB="0" anchor="ctr"/>
                </a:tc>
                <a:tc>
                  <a:txBody>
                    <a:bodyPr/>
                    <a:lstStyle/>
                    <a:p>
                      <a:pPr algn="ctr" fontAlgn="b"/>
                      <a:r>
                        <a:rPr lang="en-US" sz="1000" b="0" i="0" u="none" strike="noStrike">
                          <a:solidFill>
                            <a:srgbClr val="000000"/>
                          </a:solidFill>
                          <a:effectLst/>
                          <a:latin typeface="Arial"/>
                        </a:rPr>
                        <a:t>$16.1M</a:t>
                      </a:r>
                    </a:p>
                  </a:txBody>
                  <a:tcPr marL="9525" marR="9525" marT="9525" marB="0" anchor="ctr"/>
                </a:tc>
                <a:tc>
                  <a:txBody>
                    <a:bodyPr/>
                    <a:lstStyle/>
                    <a:p>
                      <a:pPr algn="ctr" fontAlgn="b"/>
                      <a:r>
                        <a:rPr lang="en-US" sz="1000" b="0" i="0" u="none" strike="noStrike" dirty="0">
                          <a:solidFill>
                            <a:srgbClr val="000000"/>
                          </a:solidFill>
                          <a:effectLst/>
                          <a:latin typeface="Arial"/>
                        </a:rPr>
                        <a:t>0.3K</a:t>
                      </a:r>
                    </a:p>
                  </a:txBody>
                  <a:tcPr marL="9525" marR="9525" marT="9525" marB="0" anchor="ctr"/>
                </a:tc>
                <a:tc>
                  <a:txBody>
                    <a:bodyPr/>
                    <a:lstStyle/>
                    <a:p>
                      <a:pPr algn="ctr" fontAlgn="b"/>
                      <a:r>
                        <a:rPr lang="en-US" sz="1000" b="0" i="0" u="none" strike="noStrike">
                          <a:solidFill>
                            <a:srgbClr val="000000"/>
                          </a:solidFill>
                          <a:effectLst/>
                          <a:latin typeface="Arial"/>
                        </a:rPr>
                        <a:t>$55.3K</a:t>
                      </a:r>
                    </a:p>
                  </a:txBody>
                  <a:tcPr marL="9525" marR="9525" marT="9525" marB="0" anchor="ctr"/>
                </a:tc>
                <a:tc>
                  <a:txBody>
                    <a:bodyPr/>
                    <a:lstStyle/>
                    <a:p>
                      <a:pPr algn="ctr" fontAlgn="b"/>
                      <a:endParaRPr lang="en-US" sz="1000" b="0" i="0" u="none" strike="noStrike" dirty="0">
                        <a:effectLst/>
                        <a:latin typeface="Arial"/>
                      </a:endParaRPr>
                    </a:p>
                  </a:txBody>
                  <a:tcPr marL="9525" marR="9525" marT="9525" marB="0" anchor="ctr"/>
                </a:tc>
              </a:tr>
              <a:tr h="271422">
                <a:tc>
                  <a:txBody>
                    <a:bodyPr/>
                    <a:lstStyle/>
                    <a:p>
                      <a:pPr algn="l" fontAlgn="t"/>
                      <a:r>
                        <a:rPr lang="en-US" sz="900" b="1" i="0" u="none" strike="noStrike" dirty="0">
                          <a:solidFill>
                            <a:srgbClr val="000000"/>
                          </a:solidFill>
                          <a:effectLst/>
                          <a:latin typeface="Arial"/>
                        </a:rPr>
                        <a:t>Diabetes</a:t>
                      </a:r>
                    </a:p>
                  </a:txBody>
                  <a:tcPr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$11.6M</a:t>
                      </a:r>
                    </a:p>
                  </a:txBody>
                  <a:tcPr marL="9525" marR="9525" marT="9525" marB="0" anchor="ctr">
                    <a:solidFill>
                      <a:schemeClr val="bg1">
                        <a:lumMod val="95000"/>
                      </a:schemeClr>
                    </a:solidFill>
                  </a:tcPr>
                </a:tc>
                <a:tc>
                  <a:txBody>
                    <a:bodyPr/>
                    <a:lstStyle/>
                    <a:p>
                      <a:pPr algn="ctr" fontAlgn="b"/>
                      <a:r>
                        <a:rPr lang="en-US" sz="1000" b="0" i="0" u="none" strike="noStrike" dirty="0">
                          <a:solidFill>
                            <a:srgbClr val="000000"/>
                          </a:solidFill>
                          <a:effectLst/>
                          <a:latin typeface="Arial"/>
                        </a:rPr>
                        <a:t>16.5K</a:t>
                      </a:r>
                    </a:p>
                  </a:txBody>
                  <a:tcPr marL="9525"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$0.7K</a:t>
                      </a:r>
                    </a:p>
                  </a:txBody>
                  <a:tcPr marL="9525" marR="9525" marT="9525" marB="0" anchor="ctr">
                    <a:solidFill>
                      <a:schemeClr val="bg1">
                        <a:lumMod val="95000"/>
                      </a:schemeClr>
                    </a:solidFill>
                  </a:tcPr>
                </a:tc>
                <a:tc>
                  <a:txBody>
                    <a:bodyPr/>
                    <a:lstStyle/>
                    <a:p>
                      <a:pPr algn="ctr" fontAlgn="b"/>
                      <a:endParaRPr lang="en-US" sz="1000" b="0" i="0" u="none" strike="noStrike" dirty="0">
                        <a:effectLst/>
                        <a:latin typeface="Arial"/>
                      </a:endParaRPr>
                    </a:p>
                  </a:txBody>
                  <a:tcPr marL="9525" marR="9525" marT="9525" marB="0" anchor="ctr">
                    <a:solidFill>
                      <a:schemeClr val="bg1">
                        <a:lumMod val="95000"/>
                      </a:schemeClr>
                    </a:solidFill>
                  </a:tcPr>
                </a:tc>
              </a:tr>
              <a:tr h="271422">
                <a:tc>
                  <a:txBody>
                    <a:bodyPr/>
                    <a:lstStyle/>
                    <a:p>
                      <a:pPr algn="l" fontAlgn="t"/>
                      <a:r>
                        <a:rPr lang="en-US" sz="900" b="1" i="0" u="none" strike="noStrike" dirty="0">
                          <a:solidFill>
                            <a:srgbClr val="000000"/>
                          </a:solidFill>
                          <a:effectLst/>
                          <a:latin typeface="Arial"/>
                        </a:rPr>
                        <a:t>Bacterial lung infections</a:t>
                      </a:r>
                    </a:p>
                  </a:txBody>
                  <a:tcPr marR="9525" marT="9525" marB="0" anchor="ctr"/>
                </a:tc>
                <a:tc>
                  <a:txBody>
                    <a:bodyPr/>
                    <a:lstStyle/>
                    <a:p>
                      <a:pPr algn="ctr" fontAlgn="b"/>
                      <a:r>
                        <a:rPr lang="en-US" sz="1000" b="0" i="0" u="none" strike="noStrike">
                          <a:solidFill>
                            <a:srgbClr val="000000"/>
                          </a:solidFill>
                          <a:effectLst/>
                          <a:latin typeface="Arial"/>
                        </a:rPr>
                        <a:t>$11.5M</a:t>
                      </a:r>
                    </a:p>
                  </a:txBody>
                  <a:tcPr marL="9525" marR="9525" marT="9525" marB="0" anchor="ctr"/>
                </a:tc>
                <a:tc>
                  <a:txBody>
                    <a:bodyPr/>
                    <a:lstStyle/>
                    <a:p>
                      <a:pPr algn="ctr" fontAlgn="b"/>
                      <a:r>
                        <a:rPr lang="en-US" sz="1000" b="0" i="0" u="none" strike="noStrike" dirty="0">
                          <a:solidFill>
                            <a:srgbClr val="000000"/>
                          </a:solidFill>
                          <a:effectLst/>
                          <a:latin typeface="Arial"/>
                        </a:rPr>
                        <a:t>5.0K</a:t>
                      </a:r>
                    </a:p>
                  </a:txBody>
                  <a:tcPr marL="9525" marR="9525" marT="9525" marB="0" anchor="ctr"/>
                </a:tc>
                <a:tc>
                  <a:txBody>
                    <a:bodyPr/>
                    <a:lstStyle/>
                    <a:p>
                      <a:pPr algn="ctr" fontAlgn="b"/>
                      <a:r>
                        <a:rPr lang="en-US" sz="1000" b="0" i="0" u="none" strike="noStrike" dirty="0">
                          <a:solidFill>
                            <a:srgbClr val="000000"/>
                          </a:solidFill>
                          <a:effectLst/>
                          <a:latin typeface="Arial"/>
                        </a:rPr>
                        <a:t>$2.3K</a:t>
                      </a:r>
                    </a:p>
                  </a:txBody>
                  <a:tcPr marL="9525" marR="9525" marT="9525" marB="0" anchor="ctr"/>
                </a:tc>
                <a:tc>
                  <a:txBody>
                    <a:bodyPr/>
                    <a:lstStyle/>
                    <a:p>
                      <a:pPr algn="ctr" fontAlgn="b"/>
                      <a:endParaRPr lang="en-US" sz="1000" b="0" i="0" u="none" strike="noStrike" dirty="0">
                        <a:effectLst/>
                        <a:latin typeface="Arial"/>
                      </a:endParaRPr>
                    </a:p>
                  </a:txBody>
                  <a:tcPr marL="9525" marR="9525" marT="9525" marB="0" anchor="ctr"/>
                </a:tc>
              </a:tr>
              <a:tr h="271422">
                <a:tc>
                  <a:txBody>
                    <a:bodyPr/>
                    <a:lstStyle/>
                    <a:p>
                      <a:pPr algn="l" fontAlgn="t"/>
                      <a:r>
                        <a:rPr lang="en-US" sz="900" b="1" i="0" u="none" strike="noStrike">
                          <a:solidFill>
                            <a:srgbClr val="000000"/>
                          </a:solidFill>
                          <a:effectLst/>
                          <a:latin typeface="Arial"/>
                        </a:rPr>
                        <a:t>Malignant lung cancer</a:t>
                      </a:r>
                    </a:p>
                  </a:txBody>
                  <a:tcPr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$10.2M</a:t>
                      </a:r>
                    </a:p>
                  </a:txBody>
                  <a:tcPr marL="9525"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0.6K</a:t>
                      </a:r>
                    </a:p>
                  </a:txBody>
                  <a:tcPr marL="9525" marR="9525" marT="9525" marB="0" anchor="ctr">
                    <a:solidFill>
                      <a:schemeClr val="bg1">
                        <a:lumMod val="95000"/>
                      </a:schemeClr>
                    </a:solidFill>
                  </a:tcPr>
                </a:tc>
                <a:tc>
                  <a:txBody>
                    <a:bodyPr/>
                    <a:lstStyle/>
                    <a:p>
                      <a:pPr algn="ctr" fontAlgn="b"/>
                      <a:r>
                        <a:rPr lang="en-US" sz="1000" b="0" i="0" u="none" strike="noStrike" dirty="0">
                          <a:solidFill>
                            <a:srgbClr val="000000"/>
                          </a:solidFill>
                          <a:effectLst/>
                          <a:latin typeface="Arial"/>
                        </a:rPr>
                        <a:t>$18.2K</a:t>
                      </a:r>
                    </a:p>
                  </a:txBody>
                  <a:tcPr marL="9525" marR="9525" marT="9525" marB="0" anchor="ctr">
                    <a:solidFill>
                      <a:schemeClr val="bg1">
                        <a:lumMod val="95000"/>
                      </a:schemeClr>
                    </a:solidFill>
                  </a:tcPr>
                </a:tc>
                <a:tc>
                  <a:txBody>
                    <a:bodyPr/>
                    <a:lstStyle/>
                    <a:p>
                      <a:pPr algn="ctr" fontAlgn="b"/>
                      <a:endParaRPr lang="en-US" sz="1000" b="0" i="0" u="none" strike="noStrike" dirty="0">
                        <a:effectLst/>
                        <a:latin typeface="Arial"/>
                      </a:endParaRPr>
                    </a:p>
                  </a:txBody>
                  <a:tcPr marL="9525" marR="9525" marT="9525" marB="0" anchor="ctr">
                    <a:solidFill>
                      <a:schemeClr val="bg1">
                        <a:lumMod val="95000"/>
                      </a:schemeClr>
                    </a:solidFill>
                  </a:tcPr>
                </a:tc>
              </a:tr>
              <a:tr h="271422">
                <a:tc>
                  <a:txBody>
                    <a:bodyPr/>
                    <a:lstStyle/>
                    <a:p>
                      <a:pPr algn="l" fontAlgn="t"/>
                      <a:r>
                        <a:rPr lang="en-US" sz="900" b="1" i="0" u="none" strike="noStrike" dirty="0">
                          <a:solidFill>
                            <a:srgbClr val="000000"/>
                          </a:solidFill>
                          <a:effectLst/>
                          <a:latin typeface="Arial"/>
                        </a:rPr>
                        <a:t>Epilepsy</a:t>
                      </a:r>
                    </a:p>
                  </a:txBody>
                  <a:tcPr marR="9525" marT="9525" marB="0" anchor="ctr"/>
                </a:tc>
                <a:tc>
                  <a:txBody>
                    <a:bodyPr/>
                    <a:lstStyle/>
                    <a:p>
                      <a:pPr algn="ctr" fontAlgn="b"/>
                      <a:r>
                        <a:rPr lang="en-US" sz="1000" b="0" i="0" u="none" strike="noStrike" dirty="0">
                          <a:solidFill>
                            <a:srgbClr val="000000"/>
                          </a:solidFill>
                          <a:effectLst/>
                          <a:latin typeface="Arial"/>
                        </a:rPr>
                        <a:t>$9.8M</a:t>
                      </a:r>
                    </a:p>
                  </a:txBody>
                  <a:tcPr marL="9525" marR="9525" marT="9525" marB="0" anchor="ctr"/>
                </a:tc>
                <a:tc>
                  <a:txBody>
                    <a:bodyPr/>
                    <a:lstStyle/>
                    <a:p>
                      <a:pPr algn="ctr" fontAlgn="b"/>
                      <a:r>
                        <a:rPr lang="en-US" sz="1000" b="0" i="0" u="none" strike="noStrike">
                          <a:solidFill>
                            <a:srgbClr val="000000"/>
                          </a:solidFill>
                          <a:effectLst/>
                          <a:latin typeface="Arial"/>
                        </a:rPr>
                        <a:t>4.1K</a:t>
                      </a:r>
                    </a:p>
                  </a:txBody>
                  <a:tcPr marL="9525" marR="9525" marT="9525" marB="0" anchor="ctr"/>
                </a:tc>
                <a:tc>
                  <a:txBody>
                    <a:bodyPr/>
                    <a:lstStyle/>
                    <a:p>
                      <a:pPr algn="ctr" fontAlgn="b"/>
                      <a:r>
                        <a:rPr lang="en-US" sz="1000" b="0" i="0" u="none" strike="noStrike" dirty="0">
                          <a:solidFill>
                            <a:srgbClr val="000000"/>
                          </a:solidFill>
                          <a:effectLst/>
                          <a:latin typeface="Arial"/>
                        </a:rPr>
                        <a:t>$2.4K</a:t>
                      </a:r>
                    </a:p>
                  </a:txBody>
                  <a:tcPr marL="9525" marR="9525" marT="9525" marB="0" anchor="ctr"/>
                </a:tc>
                <a:tc>
                  <a:txBody>
                    <a:bodyPr/>
                    <a:lstStyle/>
                    <a:p>
                      <a:pPr algn="ctr" fontAlgn="b"/>
                      <a:endParaRPr lang="en-US" sz="1000" b="0" i="0" u="none" strike="noStrike">
                        <a:effectLst/>
                        <a:latin typeface="Arial"/>
                      </a:endParaRPr>
                    </a:p>
                  </a:txBody>
                  <a:tcPr marL="9525" marR="9525" marT="9525" marB="0" anchor="ctr"/>
                </a:tc>
              </a:tr>
              <a:tr h="271422">
                <a:tc>
                  <a:txBody>
                    <a:bodyPr/>
                    <a:lstStyle/>
                    <a:p>
                      <a:pPr algn="l" fontAlgn="t"/>
                      <a:r>
                        <a:rPr lang="en-US" sz="900" b="1" i="0" u="none" strike="noStrike" dirty="0">
                          <a:solidFill>
                            <a:srgbClr val="000000"/>
                          </a:solidFill>
                          <a:effectLst/>
                          <a:latin typeface="Arial"/>
                        </a:rPr>
                        <a:t>Spinal trauma</a:t>
                      </a:r>
                    </a:p>
                  </a:txBody>
                  <a:tcPr marR="9525" marT="9525" marB="0"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a:solidFill>
                            <a:srgbClr val="000000"/>
                          </a:solidFill>
                          <a:effectLst/>
                          <a:latin typeface="Arial"/>
                        </a:rPr>
                        <a:t>$9.7M</a:t>
                      </a:r>
                    </a:p>
                  </a:txBody>
                  <a:tcPr marL="9525" marR="9525" marT="9525" marB="0"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a:solidFill>
                            <a:srgbClr val="000000"/>
                          </a:solidFill>
                          <a:effectLst/>
                          <a:latin typeface="Arial"/>
                        </a:rPr>
                        <a:t>2.5K</a:t>
                      </a:r>
                    </a:p>
                  </a:txBody>
                  <a:tcPr marL="9525" marR="9525" marT="9525" marB="0"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dirty="0">
                          <a:solidFill>
                            <a:srgbClr val="000000"/>
                          </a:solidFill>
                          <a:effectLst/>
                          <a:latin typeface="Arial"/>
                        </a:rPr>
                        <a:t>$3.9K</a:t>
                      </a:r>
                    </a:p>
                  </a:txBody>
                  <a:tcPr marL="9525" marR="9525" marT="9525" marB="0"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endParaRPr lang="en-US" sz="1000" b="0" i="0" u="none" strike="noStrike" dirty="0">
                        <a:effectLst/>
                        <a:latin typeface="Arial"/>
                      </a:endParaRPr>
                    </a:p>
                  </a:txBody>
                  <a:tcPr marL="9525" marR="9525" marT="9525" marB="0" anchor="ctr">
                    <a:lnB>
                      <a:noFill/>
                    </a:lnB>
                    <a:solidFill>
                      <a:schemeClr val="bg1">
                        <a:lumMod val="95000"/>
                      </a:schemeClr>
                    </a:solidFill>
                  </a:tcPr>
                </a:tc>
              </a:tr>
              <a:tr h="271422">
                <a:tc>
                  <a:txBody>
                    <a:bodyPr/>
                    <a:lstStyle/>
                    <a:p>
                      <a:pPr algn="l" fontAlgn="t"/>
                      <a:r>
                        <a:rPr lang="en-US" sz="900" b="1" i="0" u="none" strike="noStrike" dirty="0">
                          <a:solidFill>
                            <a:srgbClr val="000000"/>
                          </a:solidFill>
                          <a:effectLst/>
                          <a:latin typeface="Arial"/>
                        </a:rPr>
                        <a:t>Total Top 10</a:t>
                      </a:r>
                    </a:p>
                  </a:txBody>
                  <a:tcPr marR="9525" marT="9525" marB="0" anchor="ct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US" sz="1000" b="0" i="0" u="none" strike="noStrike" dirty="0">
                          <a:solidFill>
                            <a:srgbClr val="000000"/>
                          </a:solidFill>
                          <a:effectLst/>
                          <a:latin typeface="Arial"/>
                        </a:rPr>
                        <a:t>$157.4M</a:t>
                      </a:r>
                    </a:p>
                  </a:txBody>
                  <a:tcPr marL="9525" marR="9525" marT="9525" marB="0" anchor="ct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US" sz="1000" b="0" i="0" u="none" strike="noStrike">
                          <a:solidFill>
                            <a:srgbClr val="000000"/>
                          </a:solidFill>
                          <a:effectLst/>
                          <a:latin typeface="Arial"/>
                        </a:rPr>
                        <a:t>105.4K</a:t>
                      </a:r>
                    </a:p>
                  </a:txBody>
                  <a:tcPr marL="9525" marR="9525" marT="9525" marB="0" anchor="ct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US" sz="1000" b="0" i="0" u="none" strike="noStrike" dirty="0">
                          <a:solidFill>
                            <a:srgbClr val="000000"/>
                          </a:solidFill>
                          <a:effectLst/>
                          <a:latin typeface="Arial"/>
                        </a:rPr>
                        <a:t> </a:t>
                      </a:r>
                    </a:p>
                  </a:txBody>
                  <a:tcPr marL="9525" marR="9525" marT="9525" marB="0" anchor="ct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endParaRPr lang="en-US" sz="1000" b="0" i="0" u="none" strike="noStrike" dirty="0">
                        <a:solidFill>
                          <a:srgbClr val="000000"/>
                        </a:solidFill>
                        <a:effectLst/>
                        <a:latin typeface="Arial"/>
                      </a:endParaRPr>
                    </a:p>
                  </a:txBody>
                  <a:tcPr marL="9525" marR="9525" marT="9525" marB="0" anchor="ctr">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3714">
                <a:tc>
                  <a:txBody>
                    <a:bodyPr/>
                    <a:lstStyle/>
                    <a:p>
                      <a:pPr algn="l" fontAlgn="t"/>
                      <a:r>
                        <a:rPr lang="en-US" sz="900" b="1" i="0" u="none" strike="noStrike" dirty="0">
                          <a:solidFill>
                            <a:srgbClr val="000000"/>
                          </a:solidFill>
                          <a:effectLst/>
                          <a:latin typeface="Arial"/>
                        </a:rPr>
                        <a:t>Total </a:t>
                      </a:r>
                      <a:r>
                        <a:rPr lang="en-US" sz="900" b="1" i="0" u="none" strike="noStrike" dirty="0" smtClean="0">
                          <a:solidFill>
                            <a:srgbClr val="000000"/>
                          </a:solidFill>
                          <a:effectLst/>
                          <a:latin typeface="Arial"/>
                        </a:rPr>
                        <a:t>all types</a:t>
                      </a:r>
                      <a:r>
                        <a:rPr lang="en-US" sz="900" b="1" i="0" u="none" strike="noStrike" baseline="0" dirty="0" smtClean="0">
                          <a:solidFill>
                            <a:srgbClr val="000000"/>
                          </a:solidFill>
                          <a:effectLst/>
                          <a:latin typeface="Arial"/>
                        </a:rPr>
                        <a:t> of conditions </a:t>
                      </a:r>
                      <a:r>
                        <a:rPr lang="en-US" sz="900" b="1" i="0" u="none" strike="noStrike" dirty="0" smtClean="0">
                          <a:solidFill>
                            <a:srgbClr val="000000"/>
                          </a:solidFill>
                          <a:effectLst/>
                          <a:latin typeface="Arial"/>
                        </a:rPr>
                        <a:t>(310 </a:t>
                      </a:r>
                      <a:r>
                        <a:rPr lang="en-US" sz="900" b="1" i="0" u="none" strike="noStrike" dirty="0">
                          <a:solidFill>
                            <a:srgbClr val="000000"/>
                          </a:solidFill>
                          <a:effectLst/>
                          <a:latin typeface="Arial"/>
                        </a:rPr>
                        <a:t>with data)</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000" b="0" i="0" u="none" strike="noStrike" dirty="0">
                          <a:solidFill>
                            <a:srgbClr val="000000"/>
                          </a:solidFill>
                          <a:effectLst/>
                          <a:latin typeface="Arial"/>
                        </a:rPr>
                        <a:t>$395.8M</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000" b="0" i="0" u="none" strike="noStrike">
                          <a:solidFill>
                            <a:srgbClr val="000000"/>
                          </a:solidFill>
                          <a:effectLst/>
                          <a:latin typeface="Arial"/>
                        </a:rPr>
                        <a:t>908.8K</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000" b="0" i="0" u="none" strike="noStrike" dirty="0">
                          <a:solidFill>
                            <a:srgbClr val="000000"/>
                          </a:solidFill>
                          <a:effectLst/>
                          <a:latin typeface="Arial"/>
                        </a:rPr>
                        <a:t>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endParaRPr lang="en-US" sz="1000" b="0" i="0" u="none" strike="noStrike" dirty="0">
                        <a:effectLst/>
                        <a:latin typeface="Arial"/>
                      </a:endParaRPr>
                    </a:p>
                  </a:txBody>
                  <a:tcPr marL="9525" marR="9525"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08" name="Rectangle 407"/>
          <p:cNvSpPr/>
          <p:nvPr/>
        </p:nvSpPr>
        <p:spPr>
          <a:xfrm>
            <a:off x="7869238" y="3581400"/>
            <a:ext cx="1143000" cy="73501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800" i="1" dirty="0" smtClean="0">
                <a:solidFill>
                  <a:schemeClr val="tx1"/>
                </a:solidFill>
                <a:latin typeface="Arial" panose="020B0604020202020204" pitchFamily="34" charset="0"/>
                <a:cs typeface="Arial" panose="020B0604020202020204" pitchFamily="34" charset="0"/>
              </a:rPr>
              <a:t>Professional claims</a:t>
            </a:r>
            <a:endParaRPr lang="en-US" sz="800" i="1" dirty="0">
              <a:solidFill>
                <a:schemeClr val="tx1"/>
              </a:solidFill>
              <a:latin typeface="Arial" panose="020B0604020202020204" pitchFamily="34" charset="0"/>
              <a:cs typeface="Arial" panose="020B0604020202020204" pitchFamily="34" charset="0"/>
            </a:endParaRPr>
          </a:p>
        </p:txBody>
      </p:sp>
      <p:sp>
        <p:nvSpPr>
          <p:cNvPr id="371" name="Rectangle 370"/>
          <p:cNvSpPr/>
          <p:nvPr/>
        </p:nvSpPr>
        <p:spPr>
          <a:xfrm>
            <a:off x="7869238" y="2514600"/>
            <a:ext cx="1143000" cy="12525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800" i="1" dirty="0" smtClean="0">
                <a:solidFill>
                  <a:schemeClr val="tx1"/>
                </a:solidFill>
                <a:latin typeface="Arial" panose="020B0604020202020204" pitchFamily="34" charset="0"/>
                <a:cs typeface="Arial" panose="020B0604020202020204" pitchFamily="34" charset="0"/>
              </a:rPr>
              <a:t>Institutional claims</a:t>
            </a:r>
            <a:endParaRPr lang="en-US" sz="800" i="1" dirty="0">
              <a:solidFill>
                <a:schemeClr val="tx1"/>
              </a:solidFill>
              <a:latin typeface="Arial" panose="020B0604020202020204" pitchFamily="34" charset="0"/>
              <a:cs typeface="Arial" panose="020B0604020202020204" pitchFamily="34" charset="0"/>
            </a:endParaRPr>
          </a:p>
        </p:txBody>
      </p:sp>
      <p:sp>
        <p:nvSpPr>
          <p:cNvPr id="84" name="Text Placeholder 83"/>
          <p:cNvSpPr>
            <a:spLocks noGrp="1"/>
          </p:cNvSpPr>
          <p:nvPr>
            <p:ph type="body" sz="quarter" idx="10"/>
          </p:nvPr>
        </p:nvSpPr>
        <p:spPr/>
        <p:txBody>
          <a:bodyPr/>
          <a:lstStyle/>
          <a:p>
            <a:r>
              <a:rPr lang="en-US" dirty="0" smtClean="0"/>
              <a:t>*Presence of behavioral health and chronic medical conditions determined by episode risk flags from </a:t>
            </a:r>
            <a:r>
              <a:rPr lang="en-US" dirty="0" err="1" smtClean="0"/>
              <a:t>Optum</a:t>
            </a:r>
            <a:r>
              <a:rPr lang="en-US" dirty="0" smtClean="0"/>
              <a:t>. Spending by condition is determined using </a:t>
            </a:r>
            <a:r>
              <a:rPr lang="en-US" dirty="0" err="1" smtClean="0"/>
              <a:t>Optum’s</a:t>
            </a:r>
            <a:r>
              <a:rPr lang="en-US" dirty="0" smtClean="0"/>
              <a:t> ETG episode grouper. See technical appendices for more detail. </a:t>
            </a:r>
            <a:r>
              <a:rPr lang="en-US" baseline="30000" dirty="0" smtClean="0"/>
              <a:t>†</a:t>
            </a:r>
            <a:r>
              <a:rPr lang="en-US" dirty="0" smtClean="0"/>
              <a:t>For </a:t>
            </a:r>
            <a:r>
              <a:rPr lang="en-US" dirty="0"/>
              <a:t>detailed definitions of categories of service, see CHIA and HPC publication, “Massachusetts Commercial Medicare Spending: Findings from the All-Payer Claims Database.” Lab/x-ray category includes professional services associated with laboratory and imaging</a:t>
            </a:r>
            <a:r>
              <a:rPr lang="en-US" dirty="0" smtClean="0"/>
              <a:t>. Note: ED = Emergency Department </a:t>
            </a:r>
          </a:p>
          <a:p>
            <a:r>
              <a:rPr lang="en-US" dirty="0" smtClean="0"/>
              <a:t>Source</a:t>
            </a:r>
            <a:r>
              <a:rPr lang="en-US" dirty="0"/>
              <a:t>: HPC analysis of Massachusetts All Payers Claims Database (payers include Blue Cross Blue Shield, Harvard Pilgrim Health Care, </a:t>
            </a:r>
            <a:r>
              <a:rPr lang="en-US" dirty="0" smtClean="0"/>
              <a:t>and Tufts </a:t>
            </a:r>
            <a:r>
              <a:rPr lang="en-US" dirty="0"/>
              <a:t>Health </a:t>
            </a:r>
            <a:r>
              <a:rPr lang="en-US" dirty="0" smtClean="0"/>
              <a:t>Plan), </a:t>
            </a:r>
            <a:r>
              <a:rPr lang="en-US" dirty="0"/>
              <a:t>2012</a:t>
            </a:r>
            <a:endParaRPr lang="en-US" kern="0" dirty="0"/>
          </a:p>
        </p:txBody>
      </p:sp>
      <p:sp>
        <p:nvSpPr>
          <p:cNvPr id="3" name="Title 2"/>
          <p:cNvSpPr>
            <a:spLocks noGrp="1"/>
          </p:cNvSpPr>
          <p:nvPr>
            <p:ph type="ctrTitle"/>
          </p:nvPr>
        </p:nvSpPr>
        <p:spPr/>
        <p:txBody>
          <a:bodyPr/>
          <a:lstStyle/>
          <a:p>
            <a:r>
              <a:rPr lang="en-US" dirty="0"/>
              <a:t>Figure </a:t>
            </a:r>
            <a:r>
              <a:rPr lang="en-US" dirty="0" smtClean="0"/>
              <a:t>7.1.A Medical </a:t>
            </a:r>
            <a:r>
              <a:rPr lang="en-US" dirty="0"/>
              <a:t>conditions with large spending difference between patients with and without BH </a:t>
            </a:r>
            <a:r>
              <a:rPr lang="en-US" dirty="0" smtClean="0"/>
              <a:t>conditions (commercial patients)</a:t>
            </a:r>
            <a:endParaRPr lang="en-US" dirty="0"/>
          </a:p>
        </p:txBody>
      </p:sp>
      <p:sp>
        <p:nvSpPr>
          <p:cNvPr id="85" name="Text Placeholder 84"/>
          <p:cNvSpPr>
            <a:spLocks noGrp="1"/>
          </p:cNvSpPr>
          <p:nvPr>
            <p:ph type="body" sz="quarter" idx="11"/>
          </p:nvPr>
        </p:nvSpPr>
        <p:spPr/>
        <p:txBody>
          <a:bodyPr/>
          <a:lstStyle/>
          <a:p>
            <a:r>
              <a:rPr lang="en-US" sz="900" dirty="0"/>
              <a:t>Average </a:t>
            </a:r>
            <a:r>
              <a:rPr lang="en-US" sz="900" dirty="0" smtClean="0"/>
              <a:t>claims-based spending per </a:t>
            </a:r>
            <a:r>
              <a:rPr lang="en-US" sz="900" dirty="0"/>
              <a:t>episode of care for select </a:t>
            </a:r>
            <a:r>
              <a:rPr lang="en-US" sz="900" dirty="0" smtClean="0"/>
              <a:t>medical </a:t>
            </a:r>
            <a:r>
              <a:rPr lang="en-US" sz="900" dirty="0"/>
              <a:t>conditions with high aggregate </a:t>
            </a:r>
            <a:r>
              <a:rPr lang="en-US" sz="900" dirty="0" smtClean="0"/>
              <a:t>difference </a:t>
            </a:r>
            <a:r>
              <a:rPr lang="en-US" sz="900" dirty="0"/>
              <a:t>(calculated as number of cases for people with at least 1 behavioral health condition* average difference in spending per episode of care) </a:t>
            </a:r>
            <a:r>
              <a:rPr lang="en-US" sz="900" dirty="0" smtClean="0"/>
              <a:t>between people with and without behavioral health (BH) conditions, among patients with at least one chronic medical condition, for </a:t>
            </a:r>
            <a:r>
              <a:rPr lang="en-US" sz="900" dirty="0"/>
              <a:t>t</a:t>
            </a:r>
            <a:r>
              <a:rPr lang="en-US" sz="900" dirty="0" smtClean="0"/>
              <a:t>op three </a:t>
            </a:r>
            <a:r>
              <a:rPr lang="en-US" sz="900" dirty="0"/>
              <a:t>c</a:t>
            </a:r>
            <a:r>
              <a:rPr lang="en-US" sz="900" dirty="0" smtClean="0"/>
              <a:t>ommercial </a:t>
            </a:r>
            <a:r>
              <a:rPr lang="en-US" sz="900" dirty="0"/>
              <a:t>payers, 2012</a:t>
            </a:r>
          </a:p>
        </p:txBody>
      </p:sp>
      <p:graphicFrame>
        <p:nvGraphicFramePr>
          <p:cNvPr id="230" name="Object 229"/>
          <p:cNvGraphicFramePr>
            <a:graphicFrameLocks/>
          </p:cNvGraphicFramePr>
          <p:nvPr>
            <p:custDataLst>
              <p:tags r:id="rId4"/>
            </p:custDataLst>
            <p:extLst>
              <p:ext uri="{D42A27DB-BD31-4B8C-83A1-F6EECF244321}">
                <p14:modId xmlns:p14="http://schemas.microsoft.com/office/powerpoint/2010/main" val="4198449877"/>
              </p:ext>
            </p:extLst>
          </p:nvPr>
        </p:nvGraphicFramePr>
        <p:xfrm>
          <a:off x="4229100" y="2400300"/>
          <a:ext cx="3362345" cy="2962343"/>
        </p:xfrm>
        <a:graphic>
          <a:graphicData uri="http://schemas.openxmlformats.org/presentationml/2006/ole">
            <mc:AlternateContent xmlns:mc="http://schemas.openxmlformats.org/markup-compatibility/2006">
              <mc:Choice xmlns:v="urn:schemas-microsoft-com:vml" Requires="v">
                <p:oleObj spid="_x0000_s100297" name="Chart" r:id="rId33" imgW="3362345" imgH="2962343" progId="MSGraph.Chart.8">
                  <p:embed followColorScheme="full"/>
                </p:oleObj>
              </mc:Choice>
              <mc:Fallback>
                <p:oleObj name="Chart" r:id="rId33" imgW="3362345" imgH="2962343" progId="MSGraph.Chart.8">
                  <p:embed followColorScheme="full"/>
                  <p:pic>
                    <p:nvPicPr>
                      <p:cNvPr id="0" name=""/>
                      <p:cNvPicPr/>
                      <p:nvPr/>
                    </p:nvPicPr>
                    <p:blipFill>
                      <a:blip r:embed="rId34"/>
                      <a:stretch>
                        <a:fillRect/>
                      </a:stretch>
                    </p:blipFill>
                    <p:spPr>
                      <a:xfrm>
                        <a:off x="4229100" y="2400300"/>
                        <a:ext cx="3362345" cy="2962343"/>
                      </a:xfrm>
                      <a:prstGeom prst="rect">
                        <a:avLst/>
                      </a:prstGeom>
                    </p:spPr>
                  </p:pic>
                </p:oleObj>
              </mc:Fallback>
            </mc:AlternateContent>
          </a:graphicData>
        </a:graphic>
      </p:graphicFrame>
      <p:cxnSp>
        <p:nvCxnSpPr>
          <p:cNvPr id="2" name="Straight Connector 1"/>
          <p:cNvCxnSpPr/>
          <p:nvPr>
            <p:custDataLst>
              <p:tags r:id="rId5"/>
            </p:custDataLst>
          </p:nvPr>
        </p:nvCxnSpPr>
        <p:spPr bwMode="auto">
          <a:xfrm flipV="1">
            <a:off x="7229475" y="5241925"/>
            <a:ext cx="0" cy="20320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4" name="Text Placeholder 5"/>
          <p:cNvSpPr>
            <a:spLocks noGrp="1"/>
          </p:cNvSpPr>
          <p:nvPr>
            <p:custDataLst>
              <p:tags r:id="rId6"/>
            </p:custDataLst>
          </p:nvPr>
        </p:nvSpPr>
        <p:spPr bwMode="auto">
          <a:xfrm>
            <a:off x="7051675" y="5495925"/>
            <a:ext cx="357188"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8A58D1B-EC07-4BCB-9C88-DDE41EF99E7B}" type="datetime'1''''''''''''''''''''''''''''''''''''0''''''''''''''''''0''%'">
              <a:rPr lang="en-US" sz="1100">
                <a:sym typeface="+mn-lt"/>
              </a:rPr>
              <a:pPr marL="0" indent="0" algn="ctr">
                <a:spcBef>
                  <a:spcPct val="0"/>
                </a:spcBef>
                <a:spcAft>
                  <a:spcPct val="0"/>
                </a:spcAft>
                <a:buNone/>
              </a:pPr>
              <a:t>100%</a:t>
            </a:fld>
            <a:endParaRPr lang="en-US" sz="1200" dirty="0">
              <a:sym typeface="+mn-lt"/>
            </a:endParaRPr>
          </a:p>
        </p:txBody>
      </p:sp>
      <p:sp>
        <p:nvSpPr>
          <p:cNvPr id="37" name="Text Placeholder 14"/>
          <p:cNvSpPr>
            <a:spLocks noGrp="1"/>
          </p:cNvSpPr>
          <p:nvPr>
            <p:custDataLst>
              <p:tags r:id="rId7"/>
            </p:custDataLst>
          </p:nvPr>
        </p:nvSpPr>
        <p:spPr bwMode="gray">
          <a:xfrm>
            <a:off x="7254875" y="5033963"/>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5D7EE95E-17E3-4EA4-AE1A-FF635F81DBD1}" type="datetime'''''''''$''''''''''3.''''''''''''''''''''9K'">
              <a:rPr lang="en-US" sz="1000">
                <a:sym typeface="+mn-lt"/>
              </a:rPr>
              <a:pPr marL="0" indent="0">
                <a:spcBef>
                  <a:spcPct val="0"/>
                </a:spcBef>
                <a:spcAft>
                  <a:spcPct val="0"/>
                </a:spcAft>
                <a:buNone/>
              </a:pPr>
              <a:t>$3.9K</a:t>
            </a:fld>
            <a:endParaRPr lang="en-US" sz="1000" dirty="0">
              <a:sym typeface="+mn-lt"/>
            </a:endParaRPr>
          </a:p>
        </p:txBody>
      </p:sp>
      <p:sp>
        <p:nvSpPr>
          <p:cNvPr id="36" name="Text Placeholder 13"/>
          <p:cNvSpPr>
            <a:spLocks noGrp="1"/>
          </p:cNvSpPr>
          <p:nvPr>
            <p:custDataLst>
              <p:tags r:id="rId8"/>
            </p:custDataLst>
          </p:nvPr>
        </p:nvSpPr>
        <p:spPr bwMode="gray">
          <a:xfrm>
            <a:off x="7254875" y="4757738"/>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899B1FB-C9A6-4187-AB94-E9573215BC5F}" type="datetime'''''''''''''''''$2''.''''4''''''''''K'''''''''''''''">
              <a:rPr lang="en-US" sz="1000">
                <a:sym typeface="+mn-lt"/>
              </a:rPr>
              <a:pPr marL="0" indent="0">
                <a:spcBef>
                  <a:spcPct val="0"/>
                </a:spcBef>
                <a:spcAft>
                  <a:spcPct val="0"/>
                </a:spcAft>
                <a:buNone/>
              </a:pPr>
              <a:t>$2.4K</a:t>
            </a:fld>
            <a:endParaRPr lang="en-US" sz="1000" dirty="0">
              <a:sym typeface="+mn-lt"/>
            </a:endParaRPr>
          </a:p>
        </p:txBody>
      </p:sp>
      <p:sp>
        <p:nvSpPr>
          <p:cNvPr id="35" name="Text Placeholder 12"/>
          <p:cNvSpPr>
            <a:spLocks noGrp="1"/>
          </p:cNvSpPr>
          <p:nvPr>
            <p:custDataLst>
              <p:tags r:id="rId9"/>
            </p:custDataLst>
          </p:nvPr>
        </p:nvSpPr>
        <p:spPr bwMode="gray">
          <a:xfrm>
            <a:off x="7254875" y="4481513"/>
            <a:ext cx="43338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DA4C677-F827-4D62-9DDE-55859653EC01}" type="datetime'''$''''''''''''''''''''''''1''''8''''.''''''''''''2K'">
              <a:rPr lang="en-US" sz="1000">
                <a:sym typeface="+mn-lt"/>
              </a:rPr>
              <a:pPr marL="0" indent="0">
                <a:spcBef>
                  <a:spcPct val="0"/>
                </a:spcBef>
                <a:spcAft>
                  <a:spcPct val="0"/>
                </a:spcAft>
                <a:buNone/>
              </a:pPr>
              <a:t>$18.2K</a:t>
            </a:fld>
            <a:endParaRPr lang="en-US" sz="1000" dirty="0">
              <a:sym typeface="+mn-lt"/>
            </a:endParaRPr>
          </a:p>
        </p:txBody>
      </p:sp>
      <p:sp>
        <p:nvSpPr>
          <p:cNvPr id="34" name="Text Placeholder 11"/>
          <p:cNvSpPr>
            <a:spLocks noGrp="1"/>
          </p:cNvSpPr>
          <p:nvPr>
            <p:custDataLst>
              <p:tags r:id="rId10"/>
            </p:custDataLst>
          </p:nvPr>
        </p:nvSpPr>
        <p:spPr bwMode="gray">
          <a:xfrm>
            <a:off x="7254875" y="4205288"/>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59ECBBB2-7224-48E9-BE70-DC57F98BF411}" type="datetime'''''''''''$''''2''''''''''''.''''''''''''''3''''''''K'''''''''">
              <a:rPr lang="en-US" sz="1000"/>
              <a:pPr/>
              <a:t>$2.3K</a:t>
            </a:fld>
            <a:endParaRPr lang="en-US" sz="1000" dirty="0">
              <a:sym typeface="+mn-lt"/>
            </a:endParaRPr>
          </a:p>
        </p:txBody>
      </p:sp>
      <p:sp>
        <p:nvSpPr>
          <p:cNvPr id="33" name="Text Placeholder 10"/>
          <p:cNvSpPr>
            <a:spLocks noGrp="1"/>
          </p:cNvSpPr>
          <p:nvPr>
            <p:custDataLst>
              <p:tags r:id="rId11"/>
            </p:custDataLst>
          </p:nvPr>
        </p:nvSpPr>
        <p:spPr bwMode="gray">
          <a:xfrm>
            <a:off x="7254875" y="3933825"/>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8C2C45B-AE4E-420D-B3F8-9BFD4531B96F}" type="datetime'''''''''''''''$''0''''''''.''''''''''7''''K'">
              <a:rPr lang="en-US" sz="1000"/>
              <a:pPr/>
              <a:t>$0.7K</a:t>
            </a:fld>
            <a:endParaRPr lang="en-US" sz="1000" dirty="0">
              <a:sym typeface="+mn-lt"/>
            </a:endParaRPr>
          </a:p>
        </p:txBody>
      </p:sp>
      <p:sp>
        <p:nvSpPr>
          <p:cNvPr id="32" name="Text Placeholder 9"/>
          <p:cNvSpPr>
            <a:spLocks noGrp="1"/>
          </p:cNvSpPr>
          <p:nvPr>
            <p:custDataLst>
              <p:tags r:id="rId12"/>
            </p:custDataLst>
          </p:nvPr>
        </p:nvSpPr>
        <p:spPr bwMode="gray">
          <a:xfrm>
            <a:off x="7254875" y="3662363"/>
            <a:ext cx="43338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7300045-BE44-4134-BB15-8B880306925F}" type="datetime'''$''''''''''''''''5''''''''''''''''''''''''''''5''.3''''''K'">
              <a:rPr lang="en-US" sz="1000">
                <a:sym typeface="+mn-lt"/>
              </a:rPr>
              <a:pPr marL="0" indent="0">
                <a:spcBef>
                  <a:spcPct val="0"/>
                </a:spcBef>
                <a:spcAft>
                  <a:spcPct val="0"/>
                </a:spcAft>
                <a:buNone/>
              </a:pPr>
              <a:t>$55.3K</a:t>
            </a:fld>
            <a:endParaRPr lang="en-US" sz="1000" dirty="0">
              <a:sym typeface="+mn-lt"/>
            </a:endParaRPr>
          </a:p>
        </p:txBody>
      </p:sp>
      <p:sp>
        <p:nvSpPr>
          <p:cNvPr id="31" name="Text Placeholder 8"/>
          <p:cNvSpPr>
            <a:spLocks noGrp="1"/>
          </p:cNvSpPr>
          <p:nvPr>
            <p:custDataLst>
              <p:tags r:id="rId13"/>
            </p:custDataLst>
          </p:nvPr>
        </p:nvSpPr>
        <p:spPr bwMode="gray">
          <a:xfrm>
            <a:off x="7254875" y="3386138"/>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5EAD4D8-B014-4EC2-AE92-43BC0ED5BEDE}" type="datetime'$''''''''''''''''''''''''''''6''''''''''.''''3''''K'''''''">
              <a:rPr lang="en-US" sz="1000">
                <a:sym typeface="+mn-lt"/>
              </a:rPr>
              <a:pPr marL="0" indent="0">
                <a:spcBef>
                  <a:spcPct val="0"/>
                </a:spcBef>
                <a:spcAft>
                  <a:spcPct val="0"/>
                </a:spcAft>
                <a:buNone/>
              </a:pPr>
              <a:t>$6.3K</a:t>
            </a:fld>
            <a:endParaRPr lang="en-US" sz="1000" dirty="0">
              <a:sym typeface="+mn-lt"/>
            </a:endParaRPr>
          </a:p>
        </p:txBody>
      </p:sp>
      <p:sp>
        <p:nvSpPr>
          <p:cNvPr id="30" name="Text Placeholder 6"/>
          <p:cNvSpPr>
            <a:spLocks noGrp="1"/>
          </p:cNvSpPr>
          <p:nvPr>
            <p:custDataLst>
              <p:tags r:id="rId14"/>
            </p:custDataLst>
          </p:nvPr>
        </p:nvSpPr>
        <p:spPr bwMode="gray">
          <a:xfrm>
            <a:off x="7254875" y="3109913"/>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5CEF3760-A8D5-4736-9F06-9DD243D70557}" type="datetime'''''''''''''''''$''''''1''''''''''''''''''''''''''''.''''4K'">
              <a:rPr lang="en-US" sz="1000">
                <a:sym typeface="+mn-lt"/>
              </a:rPr>
              <a:pPr marL="0" indent="0">
                <a:spcBef>
                  <a:spcPct val="0"/>
                </a:spcBef>
                <a:spcAft>
                  <a:spcPct val="0"/>
                </a:spcAft>
                <a:buNone/>
              </a:pPr>
              <a:t>$1.4K</a:t>
            </a:fld>
            <a:endParaRPr lang="en-US" sz="1000" dirty="0">
              <a:sym typeface="+mn-lt"/>
            </a:endParaRPr>
          </a:p>
        </p:txBody>
      </p:sp>
      <p:sp>
        <p:nvSpPr>
          <p:cNvPr id="29" name="Text Placeholder 5"/>
          <p:cNvSpPr>
            <a:spLocks noGrp="1"/>
          </p:cNvSpPr>
          <p:nvPr>
            <p:custDataLst>
              <p:tags r:id="rId15"/>
            </p:custDataLst>
          </p:nvPr>
        </p:nvSpPr>
        <p:spPr bwMode="gray">
          <a:xfrm>
            <a:off x="7254875" y="2833688"/>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2452D64-A4D2-4728-9621-BDE2F5924590}" type="datetime'''''''''''$''''''''3''''''''''''''''''''''''''''''''''.0''K'''">
              <a:rPr lang="en-US" sz="1000">
                <a:sym typeface="+mn-lt"/>
              </a:rPr>
              <a:pPr marL="0" indent="0">
                <a:spcBef>
                  <a:spcPct val="0"/>
                </a:spcBef>
                <a:spcAft>
                  <a:spcPct val="0"/>
                </a:spcAft>
                <a:buNone/>
              </a:pPr>
              <a:t>$3.0K</a:t>
            </a:fld>
            <a:endParaRPr lang="en-US" sz="1000" dirty="0">
              <a:sym typeface="+mn-lt"/>
            </a:endParaRPr>
          </a:p>
        </p:txBody>
      </p:sp>
      <p:sp>
        <p:nvSpPr>
          <p:cNvPr id="28" name="Text Placeholder 2"/>
          <p:cNvSpPr>
            <a:spLocks noGrp="1"/>
          </p:cNvSpPr>
          <p:nvPr>
            <p:custDataLst>
              <p:tags r:id="rId16"/>
            </p:custDataLst>
          </p:nvPr>
        </p:nvSpPr>
        <p:spPr bwMode="gray">
          <a:xfrm>
            <a:off x="7254875" y="2557463"/>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46FDD6B-552E-4131-9757-AC7E6CF1F41E}" type="datetime'''''''''''''$''0.''''6''''''''''''''''''''''''K'">
              <a:rPr lang="en-US" sz="1000">
                <a:sym typeface="+mn-lt"/>
              </a:rPr>
              <a:pPr marL="0" indent="0">
                <a:spcBef>
                  <a:spcPct val="0"/>
                </a:spcBef>
                <a:spcAft>
                  <a:spcPct val="0"/>
                </a:spcAft>
                <a:buNone/>
              </a:pPr>
              <a:t>$0.6K</a:t>
            </a:fld>
            <a:endParaRPr lang="en-US" sz="1000" dirty="0">
              <a:sym typeface="+mn-lt"/>
            </a:endParaRPr>
          </a:p>
        </p:txBody>
      </p:sp>
      <p:sp>
        <p:nvSpPr>
          <p:cNvPr id="365" name="Rectangle 364"/>
          <p:cNvSpPr/>
          <p:nvPr>
            <p:custDataLst>
              <p:tags r:id="rId17"/>
            </p:custDataLst>
          </p:nvPr>
        </p:nvSpPr>
        <p:spPr bwMode="auto">
          <a:xfrm>
            <a:off x="7972425" y="3913188"/>
            <a:ext cx="142875" cy="106363"/>
          </a:xfrm>
          <a:prstGeom prst="rect">
            <a:avLst/>
          </a:prstGeom>
          <a:solidFill>
            <a:srgbClr val="000000"/>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66" name="Rectangle 365"/>
          <p:cNvSpPr/>
          <p:nvPr>
            <p:custDataLst>
              <p:tags r:id="rId18"/>
            </p:custDataLst>
          </p:nvPr>
        </p:nvSpPr>
        <p:spPr bwMode="auto">
          <a:xfrm>
            <a:off x="7972425" y="3740150"/>
            <a:ext cx="142875" cy="106363"/>
          </a:xfrm>
          <a:prstGeom prst="rect">
            <a:avLst/>
          </a:prstGeom>
          <a:solidFill>
            <a:srgbClr val="8C96A0"/>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67" name="Rectangle 366"/>
          <p:cNvSpPr/>
          <p:nvPr>
            <p:custDataLst>
              <p:tags r:id="rId19"/>
            </p:custDataLst>
          </p:nvPr>
        </p:nvSpPr>
        <p:spPr bwMode="auto">
          <a:xfrm>
            <a:off x="7972425" y="3322638"/>
            <a:ext cx="142875" cy="106363"/>
          </a:xfrm>
          <a:prstGeom prst="rect">
            <a:avLst/>
          </a:prstGeom>
          <a:solidFill>
            <a:srgbClr val="9DB1CF"/>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68" name="Rectangle 367"/>
          <p:cNvSpPr/>
          <p:nvPr>
            <p:custDataLst>
              <p:tags r:id="rId20"/>
            </p:custDataLst>
          </p:nvPr>
        </p:nvSpPr>
        <p:spPr bwMode="auto">
          <a:xfrm>
            <a:off x="7972425" y="3149600"/>
            <a:ext cx="142875" cy="106363"/>
          </a:xfrm>
          <a:prstGeom prst="rect">
            <a:avLst/>
          </a:prstGeom>
          <a:solidFill>
            <a:srgbClr val="4C6C9C"/>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69" name="Rectangle 368"/>
          <p:cNvSpPr/>
          <p:nvPr>
            <p:custDataLst>
              <p:tags r:id="rId21"/>
            </p:custDataLst>
          </p:nvPr>
        </p:nvSpPr>
        <p:spPr bwMode="auto">
          <a:xfrm>
            <a:off x="7972425" y="2976563"/>
            <a:ext cx="142875" cy="106363"/>
          </a:xfrm>
          <a:prstGeom prst="rect">
            <a:avLst/>
          </a:prstGeom>
          <a:solidFill>
            <a:schemeClr val="folHlink"/>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70" name="Rectangle 369"/>
          <p:cNvSpPr/>
          <p:nvPr>
            <p:custDataLst>
              <p:tags r:id="rId22"/>
            </p:custDataLst>
          </p:nvPr>
        </p:nvSpPr>
        <p:spPr bwMode="auto">
          <a:xfrm>
            <a:off x="7972425" y="2803525"/>
            <a:ext cx="142875" cy="106363"/>
          </a:xfrm>
          <a:prstGeom prst="rect">
            <a:avLst/>
          </a:prstGeom>
          <a:solidFill>
            <a:srgbClr val="DDA041"/>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52" name="Text Placeholder 65"/>
          <p:cNvSpPr>
            <a:spLocks noGrp="1"/>
          </p:cNvSpPr>
          <p:nvPr>
            <p:custDataLst>
              <p:tags r:id="rId23"/>
            </p:custDataLst>
          </p:nvPr>
        </p:nvSpPr>
        <p:spPr bwMode="auto">
          <a:xfrm>
            <a:off x="8166100" y="3910013"/>
            <a:ext cx="561975"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139D18D-726D-4243-8C35-70E3A017F38D}" type="datetime'P''ro''''f''es''''s''i''''''o''''''''''''''''''''''n''a''''l'">
              <a:rPr lang="en-US" sz="800">
                <a:latin typeface="Arial"/>
                <a:sym typeface="Arial"/>
              </a:rPr>
              <a:pPr marL="0" indent="0">
                <a:spcBef>
                  <a:spcPct val="0"/>
                </a:spcBef>
                <a:spcAft>
                  <a:spcPct val="0"/>
                </a:spcAft>
                <a:buNone/>
              </a:pPr>
              <a:t>Professional</a:t>
            </a:fld>
            <a:endParaRPr lang="en-US" sz="800" dirty="0">
              <a:latin typeface="Arial"/>
              <a:sym typeface="Arial"/>
            </a:endParaRPr>
          </a:p>
        </p:txBody>
      </p:sp>
      <p:sp>
        <p:nvSpPr>
          <p:cNvPr id="253" name="Text Placeholder 66"/>
          <p:cNvSpPr>
            <a:spLocks noGrp="1"/>
          </p:cNvSpPr>
          <p:nvPr>
            <p:custDataLst>
              <p:tags r:id="rId24"/>
            </p:custDataLst>
          </p:nvPr>
        </p:nvSpPr>
        <p:spPr bwMode="auto">
          <a:xfrm>
            <a:off x="8166100" y="3736975"/>
            <a:ext cx="642938"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B42ED55D-CCAB-4D33-930D-3F7084EFAD80}" type="datetime'''''''''''''L''''ab a''''''nd'''''''' X''-''''''ra''''''''y'''">
              <a:rPr lang="en-US" sz="800"/>
              <a:pPr/>
              <a:t>Lab and X-ray</a:t>
            </a:fld>
            <a:endParaRPr lang="en-US" sz="800" dirty="0">
              <a:latin typeface="Arial"/>
              <a:sym typeface="Arial"/>
            </a:endParaRPr>
          </a:p>
        </p:txBody>
      </p:sp>
      <p:sp>
        <p:nvSpPr>
          <p:cNvPr id="254" name="Text Placeholder 67"/>
          <p:cNvSpPr>
            <a:spLocks noGrp="1"/>
          </p:cNvSpPr>
          <p:nvPr>
            <p:custDataLst>
              <p:tags r:id="rId25"/>
            </p:custDataLst>
          </p:nvPr>
        </p:nvSpPr>
        <p:spPr bwMode="auto">
          <a:xfrm>
            <a:off x="8166101" y="3319463"/>
            <a:ext cx="720725" cy="36671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023CCF7-63E3-4295-858F-DECA2C35D5FC}" type="datetime'''Long-te''rm ''ca''r''e'' ''&#10;and pos''''t-acute &#10;c''ar''''e'">
              <a:rPr lang="en-US" sz="800"/>
              <a:pPr/>
              <a:t>Long-term care 
and post-acute 
care</a:t>
            </a:fld>
            <a:endParaRPr lang="en-US" sz="800" dirty="0">
              <a:latin typeface="Arial"/>
              <a:sym typeface="Arial"/>
            </a:endParaRPr>
          </a:p>
        </p:txBody>
      </p:sp>
      <p:sp>
        <p:nvSpPr>
          <p:cNvPr id="234" name="Text Placeholder 51"/>
          <p:cNvSpPr>
            <a:spLocks noGrp="1"/>
          </p:cNvSpPr>
          <p:nvPr>
            <p:custDataLst>
              <p:tags r:id="rId26"/>
            </p:custDataLst>
          </p:nvPr>
        </p:nvSpPr>
        <p:spPr bwMode="auto">
          <a:xfrm>
            <a:off x="8166100" y="3146425"/>
            <a:ext cx="473075"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4489FF1-F247-4832-96C8-1BF3DC2D9823}" type="datetime'''O''''''u''''''''''tpa''''ti''''''''''''''''''''''''''en''t'">
              <a:rPr lang="en-US" sz="800">
                <a:latin typeface="Arial"/>
                <a:sym typeface="Arial"/>
              </a:rPr>
              <a:pPr marL="0" indent="0">
                <a:spcBef>
                  <a:spcPct val="0"/>
                </a:spcBef>
                <a:spcAft>
                  <a:spcPct val="0"/>
                </a:spcAft>
                <a:buNone/>
              </a:pPr>
              <a:t>Outpatient</a:t>
            </a:fld>
            <a:endParaRPr lang="en-US" sz="800" dirty="0">
              <a:latin typeface="Arial"/>
              <a:sym typeface="Arial"/>
            </a:endParaRPr>
          </a:p>
        </p:txBody>
      </p:sp>
      <p:sp>
        <p:nvSpPr>
          <p:cNvPr id="235" name="Text Placeholder 52"/>
          <p:cNvSpPr>
            <a:spLocks noGrp="1"/>
          </p:cNvSpPr>
          <p:nvPr>
            <p:custDataLst>
              <p:tags r:id="rId27"/>
            </p:custDataLst>
          </p:nvPr>
        </p:nvSpPr>
        <p:spPr bwMode="auto">
          <a:xfrm>
            <a:off x="8166100" y="2973388"/>
            <a:ext cx="393700"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0C7BBFF-F395-49EC-8717-3907FE0A18FD}" type="datetime'''''I''n''''''''''''''''p''''a''t''''''''i''en''''''''''''t'">
              <a:rPr lang="en-US" sz="800"/>
              <a:pPr marL="0" indent="0">
                <a:spcBef>
                  <a:spcPct val="0"/>
                </a:spcBef>
                <a:spcAft>
                  <a:spcPct val="0"/>
                </a:spcAft>
                <a:buNone/>
              </a:pPr>
              <a:t>Inpatient</a:t>
            </a:fld>
            <a:endParaRPr lang="en-US" sz="800" dirty="0">
              <a:sym typeface="+mn-lt"/>
            </a:endParaRPr>
          </a:p>
        </p:txBody>
      </p:sp>
      <p:sp>
        <p:nvSpPr>
          <p:cNvPr id="236" name="Text Placeholder 53"/>
          <p:cNvSpPr>
            <a:spLocks noGrp="1"/>
          </p:cNvSpPr>
          <p:nvPr>
            <p:custDataLst>
              <p:tags r:id="rId28"/>
            </p:custDataLst>
          </p:nvPr>
        </p:nvSpPr>
        <p:spPr bwMode="auto">
          <a:xfrm>
            <a:off x="8166100" y="2800350"/>
            <a:ext cx="141288"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06216B14-D400-429A-BF61-9EC6FC29E7DE}" type="datetime'''''''''''''''''''''ED'''''''''''''''''''''''''''''''''''">
              <a:rPr lang="en-US" sz="800">
                <a:latin typeface="Arial"/>
                <a:sym typeface="Arial"/>
              </a:rPr>
              <a:pPr marL="0" indent="0">
                <a:spcBef>
                  <a:spcPct val="0"/>
                </a:spcBef>
                <a:spcAft>
                  <a:spcPct val="0"/>
                </a:spcAft>
                <a:buNone/>
              </a:pPr>
              <a:t>ED</a:t>
            </a:fld>
            <a:endParaRPr lang="en-US" sz="800" dirty="0">
              <a:latin typeface="Arial"/>
              <a:sym typeface="Arial"/>
            </a:endParaRPr>
          </a:p>
        </p:txBody>
      </p:sp>
      <p:sp>
        <p:nvSpPr>
          <p:cNvPr id="4" name="Multiply 3"/>
          <p:cNvSpPr/>
          <p:nvPr/>
        </p:nvSpPr>
        <p:spPr>
          <a:xfrm>
            <a:off x="3048000" y="1866900"/>
            <a:ext cx="304800" cy="304800"/>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5" name="Equal 4"/>
          <p:cNvSpPr/>
          <p:nvPr/>
        </p:nvSpPr>
        <p:spPr>
          <a:xfrm>
            <a:off x="2095500" y="1866900"/>
            <a:ext cx="228600" cy="304800"/>
          </a:xfrm>
          <a:prstGeom prst="mathEqual">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7" name="Isosceles Triangle 6"/>
          <p:cNvSpPr/>
          <p:nvPr/>
        </p:nvSpPr>
        <p:spPr>
          <a:xfrm rot="16200000">
            <a:off x="3049194" y="3795315"/>
            <a:ext cx="2740817" cy="15240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9" name="Rectangle 38"/>
          <p:cNvSpPr/>
          <p:nvPr/>
        </p:nvSpPr>
        <p:spPr>
          <a:xfrm>
            <a:off x="7869238" y="1544638"/>
            <a:ext cx="1143000" cy="52387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1" dirty="0" smtClean="0">
                <a:solidFill>
                  <a:schemeClr val="tx1"/>
                </a:solidFill>
                <a:latin typeface="Arial" panose="020B0604020202020204" pitchFamily="34" charset="0"/>
                <a:cs typeface="Arial" panose="020B0604020202020204" pitchFamily="34" charset="0"/>
              </a:rPr>
              <a:t>Among people with at least 1 chronic medical condition</a:t>
            </a:r>
            <a:endParaRPr lang="en-US" sz="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051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853686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318" name="think-cell Slide" r:id="rId31" imgW="270" imgH="270" progId="TCLayout.ActiveDocument.1">
                  <p:embed/>
                </p:oleObj>
              </mc:Choice>
              <mc:Fallback>
                <p:oleObj name="think-cell Slide" r:id="rId31" imgW="270" imgH="270" progId="TCLayout.ActiveDocument.1">
                  <p:embed/>
                  <p:pic>
                    <p:nvPicPr>
                      <p:cNvPr id="0" name=""/>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800" dirty="0">
              <a:solidFill>
                <a:schemeClr val="tx1"/>
              </a:solidFill>
              <a:latin typeface="Arial"/>
              <a:sym typeface="Arial"/>
            </a:endParaRPr>
          </a:p>
        </p:txBody>
      </p:sp>
      <p:graphicFrame>
        <p:nvGraphicFramePr>
          <p:cNvPr id="72" name="Table 71"/>
          <p:cNvGraphicFramePr>
            <a:graphicFrameLocks noGrp="1"/>
          </p:cNvGraphicFramePr>
          <p:nvPr>
            <p:extLst>
              <p:ext uri="{D42A27DB-BD31-4B8C-83A1-F6EECF244321}">
                <p14:modId xmlns:p14="http://schemas.microsoft.com/office/powerpoint/2010/main" val="1991448341"/>
              </p:ext>
            </p:extLst>
          </p:nvPr>
        </p:nvGraphicFramePr>
        <p:xfrm>
          <a:off x="276225" y="1576389"/>
          <a:ext cx="7435850" cy="4357872"/>
        </p:xfrm>
        <a:graphic>
          <a:graphicData uri="http://schemas.openxmlformats.org/drawingml/2006/table">
            <a:tbl>
              <a:tblPr firstRow="1" bandRow="1">
                <a:tableStyleId>{2D5ABB26-0587-4C30-8999-92F81FD0307C}</a:tableStyleId>
              </a:tblPr>
              <a:tblGrid>
                <a:gridCol w="1247775"/>
                <a:gridCol w="838200"/>
                <a:gridCol w="914400"/>
                <a:gridCol w="1143000"/>
                <a:gridCol w="3292475"/>
              </a:tblGrid>
              <a:tr h="877227">
                <a:tc>
                  <a:txBody>
                    <a:bodyPr/>
                    <a:lstStyle/>
                    <a:p>
                      <a:pPr algn="ctr" fontAlgn="t"/>
                      <a:r>
                        <a:rPr lang="en-US" sz="1000" b="0" i="0" u="none" strike="noStrike" dirty="0" smtClean="0">
                          <a:effectLst/>
                          <a:latin typeface="Arial"/>
                        </a:rPr>
                        <a:t>Medical</a:t>
                      </a:r>
                      <a:r>
                        <a:rPr lang="en-US" sz="1000" b="0" i="0" u="none" strike="noStrike" baseline="0" dirty="0" smtClean="0">
                          <a:effectLst/>
                          <a:latin typeface="Arial"/>
                        </a:rPr>
                        <a:t> c</a:t>
                      </a:r>
                      <a:r>
                        <a:rPr lang="en-US" sz="1000" b="0" i="0" u="none" strike="noStrike" dirty="0" smtClean="0">
                          <a:effectLst/>
                          <a:latin typeface="Arial"/>
                        </a:rPr>
                        <a:t>onditions</a:t>
                      </a:r>
                      <a:endParaRPr lang="en-US" sz="1000" b="0" i="0" u="none" strike="noStrike" dirty="0">
                        <a:effectLst/>
                        <a:latin typeface="Arial"/>
                      </a:endParaRPr>
                    </a:p>
                  </a:txBody>
                  <a:tcPr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smtClean="0">
                          <a:effectLst/>
                          <a:latin typeface="Arial"/>
                        </a:rPr>
                        <a:t>Aggregate </a:t>
                      </a:r>
                      <a:r>
                        <a:rPr lang="en-US" sz="1000" b="0" i="0" u="none" strike="noStrike" baseline="0" dirty="0" smtClean="0">
                          <a:effectLst/>
                          <a:latin typeface="Arial"/>
                        </a:rPr>
                        <a:t>difference</a:t>
                      </a:r>
                      <a:endParaRPr lang="en-US" sz="1000" b="0" i="0" u="none" strike="noStrike" dirty="0">
                        <a:effectLst/>
                        <a:latin typeface="Arial"/>
                      </a:endParaRPr>
                    </a:p>
                  </a:txBody>
                  <a:tcPr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smtClean="0">
                          <a:effectLst/>
                          <a:latin typeface="Arial"/>
                        </a:rPr>
                        <a:t>Number of </a:t>
                      </a:r>
                      <a:r>
                        <a:rPr lang="en-US" sz="1000" b="0" i="0" u="none" strike="noStrike" dirty="0">
                          <a:effectLst/>
                          <a:latin typeface="Arial"/>
                        </a:rPr>
                        <a:t>episodes </a:t>
                      </a:r>
                      <a:r>
                        <a:rPr lang="en-US" sz="1000" b="0" i="0" u="none" strike="noStrike" dirty="0" smtClean="0">
                          <a:effectLst/>
                          <a:latin typeface="Arial"/>
                        </a:rPr>
                        <a:t>in</a:t>
                      </a:r>
                      <a:r>
                        <a:rPr lang="en-US" sz="1000" b="0" i="0" u="none" strike="noStrike" baseline="0" dirty="0" smtClean="0">
                          <a:effectLst/>
                          <a:latin typeface="Arial"/>
                        </a:rPr>
                        <a:t> people </a:t>
                      </a:r>
                      <a:r>
                        <a:rPr lang="en-US" sz="1000" b="0" i="0" u="none" strike="noStrike" dirty="0" smtClean="0">
                          <a:effectLst/>
                          <a:latin typeface="Arial"/>
                        </a:rPr>
                        <a:t>with at least 1 BH</a:t>
                      </a:r>
                      <a:r>
                        <a:rPr lang="en-US" sz="1000" b="0" i="0" u="none" strike="noStrike" baseline="0" dirty="0" smtClean="0">
                          <a:effectLst/>
                          <a:latin typeface="Arial"/>
                        </a:rPr>
                        <a:t> condition</a:t>
                      </a:r>
                      <a:endParaRPr lang="en-US" sz="1000" b="0" i="0" u="none" strike="noStrike" dirty="0">
                        <a:effectLst/>
                        <a:latin typeface="Arial"/>
                      </a:endParaRPr>
                    </a:p>
                  </a:txBody>
                  <a:tcPr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smtClean="0">
                          <a:effectLst/>
                          <a:latin typeface="Arial"/>
                        </a:rPr>
                        <a:t>Difference in spending</a:t>
                      </a:r>
                      <a:r>
                        <a:rPr lang="en-US" sz="1000" b="0" i="0" u="none" strike="noStrike" baseline="0" dirty="0" smtClean="0">
                          <a:effectLst/>
                          <a:latin typeface="Arial"/>
                        </a:rPr>
                        <a:t> per </a:t>
                      </a:r>
                      <a:r>
                        <a:rPr lang="en-US" sz="1000" b="0" i="0" u="none" strike="noStrike" dirty="0" smtClean="0">
                          <a:effectLst/>
                          <a:latin typeface="Arial"/>
                        </a:rPr>
                        <a:t>episode of care between</a:t>
                      </a:r>
                      <a:r>
                        <a:rPr lang="en-US" sz="1000" b="0" i="0" u="none" strike="noStrike" baseline="0" dirty="0" smtClean="0">
                          <a:effectLst/>
                          <a:latin typeface="Arial"/>
                        </a:rPr>
                        <a:t> people with and without BH conditions</a:t>
                      </a:r>
                      <a:endParaRPr lang="en-US" sz="1000" b="0" i="0" u="none" strike="noStrike" dirty="0">
                        <a:effectLst/>
                        <a:latin typeface="Arial"/>
                      </a:endParaRPr>
                    </a:p>
                  </a:txBody>
                  <a:tcPr marT="9525" marB="0" anchor="ctr">
                    <a:lnB w="12700" cap="flat" cmpd="sng" algn="ctr">
                      <a:solidFill>
                        <a:schemeClr val="tx1"/>
                      </a:solidFill>
                      <a:prstDash val="solid"/>
                      <a:round/>
                      <a:headEnd type="none" w="med" len="med"/>
                      <a:tailEnd type="none" w="med" len="med"/>
                    </a:lnB>
                  </a:tcPr>
                </a:tc>
                <a:tc>
                  <a:txBody>
                    <a:bodyPr/>
                    <a:lstStyle/>
                    <a:p>
                      <a:pPr marL="0" marR="0" indent="0" algn="ctr" defTabSz="914012" rtl="0" eaLnBrk="1" fontAlgn="b" latinLnBrk="0" hangingPunct="1">
                        <a:lnSpc>
                          <a:spcPct val="100000"/>
                        </a:lnSpc>
                        <a:spcBef>
                          <a:spcPts val="0"/>
                        </a:spcBef>
                        <a:spcAft>
                          <a:spcPts val="0"/>
                        </a:spcAft>
                        <a:buClrTx/>
                        <a:buSzTx/>
                        <a:buFontTx/>
                        <a:buNone/>
                        <a:tabLst/>
                        <a:defRPr/>
                      </a:pPr>
                      <a:r>
                        <a:rPr lang="en-US" sz="1000" b="0" i="0" dirty="0" smtClean="0"/>
                        <a:t>Difference in</a:t>
                      </a:r>
                      <a:r>
                        <a:rPr lang="en-US" sz="1000" b="0" i="0" baseline="0" dirty="0" smtClean="0"/>
                        <a:t> spending </a:t>
                      </a:r>
                      <a:r>
                        <a:rPr lang="en-US" sz="1000" b="0" i="0" dirty="0" smtClean="0"/>
                        <a:t>by category of service</a:t>
                      </a:r>
                      <a:r>
                        <a:rPr lang="en-US" sz="1000" b="0" i="0" baseline="30000" dirty="0" smtClean="0"/>
                        <a:t>†</a:t>
                      </a:r>
                    </a:p>
                  </a:txBody>
                  <a:tcPr marT="9525" marB="0" anchor="ctr">
                    <a:lnB w="12700" cap="flat" cmpd="sng" algn="ctr">
                      <a:solidFill>
                        <a:schemeClr val="tx1"/>
                      </a:solidFill>
                      <a:prstDash val="solid"/>
                      <a:round/>
                      <a:headEnd type="none" w="med" len="med"/>
                      <a:tailEnd type="none" w="med" len="med"/>
                    </a:lnB>
                  </a:tcPr>
                </a:tc>
              </a:tr>
              <a:tr h="269498">
                <a:tc>
                  <a:txBody>
                    <a:bodyPr/>
                    <a:lstStyle/>
                    <a:p>
                      <a:pPr algn="l" fontAlgn="t"/>
                      <a:r>
                        <a:rPr lang="en-US" sz="900" b="1" i="0" u="none" strike="noStrike" dirty="0">
                          <a:solidFill>
                            <a:srgbClr val="000000"/>
                          </a:solidFill>
                          <a:effectLst/>
                          <a:latin typeface="Arial"/>
                        </a:rPr>
                        <a:t>Ischemic heart disease</a:t>
                      </a:r>
                    </a:p>
                  </a:txBody>
                  <a:tcPr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000" b="0" i="0" u="none" strike="noStrike" dirty="0">
                          <a:solidFill>
                            <a:srgbClr val="000000"/>
                          </a:solidFill>
                          <a:effectLst/>
                          <a:latin typeface="Arial"/>
                        </a:rPr>
                        <a:t>$74.6M</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000" b="0" i="0" u="none" strike="noStrike">
                          <a:solidFill>
                            <a:srgbClr val="000000"/>
                          </a:solidFill>
                          <a:effectLst/>
                          <a:latin typeface="Arial"/>
                        </a:rPr>
                        <a:t>29.4K</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000" b="0" i="0" u="none" strike="noStrike">
                          <a:solidFill>
                            <a:srgbClr val="000000"/>
                          </a:solidFill>
                          <a:effectLst/>
                          <a:latin typeface="Arial"/>
                        </a:rPr>
                        <a:t>$2.5K</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sz="1000" b="0" i="0" u="none" strike="noStrike" dirty="0">
                        <a:effectLst/>
                        <a:latin typeface="Arial"/>
                      </a:endParaRPr>
                    </a:p>
                  </a:txBody>
                  <a:tcPr marL="9525" marR="9525" marT="9525" marB="0" anchor="ctr">
                    <a:lnT w="12700" cap="flat" cmpd="sng" algn="ctr">
                      <a:solidFill>
                        <a:schemeClr val="tx1"/>
                      </a:solidFill>
                      <a:prstDash val="solid"/>
                      <a:round/>
                      <a:headEnd type="none" w="med" len="med"/>
                      <a:tailEnd type="none" w="med" len="med"/>
                    </a:lnT>
                  </a:tcPr>
                </a:tc>
              </a:tr>
              <a:tr h="269498">
                <a:tc>
                  <a:txBody>
                    <a:bodyPr/>
                    <a:lstStyle/>
                    <a:p>
                      <a:pPr algn="l" fontAlgn="t"/>
                      <a:r>
                        <a:rPr lang="en-US" sz="900" b="1" i="0" u="none" strike="noStrike" dirty="0">
                          <a:solidFill>
                            <a:srgbClr val="000000"/>
                          </a:solidFill>
                          <a:effectLst/>
                          <a:latin typeface="Arial"/>
                        </a:rPr>
                        <a:t>Cerebral vascular disease</a:t>
                      </a:r>
                    </a:p>
                  </a:txBody>
                  <a:tcPr marR="9525" marT="9525" marB="0" anchor="ctr">
                    <a:solidFill>
                      <a:schemeClr val="bg1">
                        <a:lumMod val="95000"/>
                      </a:schemeClr>
                    </a:solidFill>
                  </a:tcPr>
                </a:tc>
                <a:tc>
                  <a:txBody>
                    <a:bodyPr/>
                    <a:lstStyle/>
                    <a:p>
                      <a:pPr algn="ctr" fontAlgn="b"/>
                      <a:r>
                        <a:rPr lang="en-US" sz="1000" b="0" i="0" u="none" strike="noStrike" dirty="0">
                          <a:solidFill>
                            <a:srgbClr val="000000"/>
                          </a:solidFill>
                          <a:effectLst/>
                          <a:latin typeface="Arial"/>
                        </a:rPr>
                        <a:t>$72.0M</a:t>
                      </a:r>
                    </a:p>
                  </a:txBody>
                  <a:tcPr marL="9525" marR="9525" marT="9525" marB="0" anchor="ctr">
                    <a:solidFill>
                      <a:schemeClr val="bg1">
                        <a:lumMod val="95000"/>
                      </a:schemeClr>
                    </a:solidFill>
                  </a:tcPr>
                </a:tc>
                <a:tc>
                  <a:txBody>
                    <a:bodyPr/>
                    <a:lstStyle/>
                    <a:p>
                      <a:pPr algn="ctr" fontAlgn="b"/>
                      <a:r>
                        <a:rPr lang="en-US" sz="1000" b="0" i="0" u="none" strike="noStrike" dirty="0">
                          <a:solidFill>
                            <a:srgbClr val="000000"/>
                          </a:solidFill>
                          <a:effectLst/>
                          <a:latin typeface="Arial"/>
                        </a:rPr>
                        <a:t>14.8K</a:t>
                      </a:r>
                    </a:p>
                  </a:txBody>
                  <a:tcPr marL="9525"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$4.9K</a:t>
                      </a:r>
                    </a:p>
                  </a:txBody>
                  <a:tcPr marL="9525" marR="9525" marT="9525" marB="0" anchor="ctr">
                    <a:solidFill>
                      <a:schemeClr val="bg1">
                        <a:lumMod val="95000"/>
                      </a:schemeClr>
                    </a:solidFill>
                  </a:tcPr>
                </a:tc>
                <a:tc>
                  <a:txBody>
                    <a:bodyPr/>
                    <a:lstStyle/>
                    <a:p>
                      <a:pPr algn="ctr" fontAlgn="b"/>
                      <a:endParaRPr lang="en-US" sz="1000" b="0" i="0" u="none" strike="noStrike" dirty="0">
                        <a:effectLst/>
                        <a:latin typeface="Arial"/>
                      </a:endParaRPr>
                    </a:p>
                  </a:txBody>
                  <a:tcPr marL="9525" marR="9525" marT="9525" marB="0" anchor="ctr">
                    <a:solidFill>
                      <a:schemeClr val="bg1">
                        <a:lumMod val="95000"/>
                      </a:schemeClr>
                    </a:solidFill>
                  </a:tcPr>
                </a:tc>
              </a:tr>
              <a:tr h="269498">
                <a:tc>
                  <a:txBody>
                    <a:bodyPr/>
                    <a:lstStyle/>
                    <a:p>
                      <a:pPr algn="l" fontAlgn="t"/>
                      <a:r>
                        <a:rPr lang="en-US" sz="900" b="1" i="0" u="none" strike="noStrike">
                          <a:solidFill>
                            <a:srgbClr val="000000"/>
                          </a:solidFill>
                          <a:effectLst/>
                          <a:latin typeface="Arial"/>
                        </a:rPr>
                        <a:t>Closed fracture or dislocation</a:t>
                      </a:r>
                    </a:p>
                  </a:txBody>
                  <a:tcPr marR="9525" marT="9525" marB="0" anchor="ctr"/>
                </a:tc>
                <a:tc>
                  <a:txBody>
                    <a:bodyPr/>
                    <a:lstStyle/>
                    <a:p>
                      <a:pPr algn="ctr" fontAlgn="b"/>
                      <a:r>
                        <a:rPr lang="en-US" sz="1000" b="0" i="0" u="none" strike="noStrike">
                          <a:solidFill>
                            <a:srgbClr val="000000"/>
                          </a:solidFill>
                          <a:effectLst/>
                          <a:latin typeface="Arial"/>
                        </a:rPr>
                        <a:t>$63.8M</a:t>
                      </a:r>
                    </a:p>
                  </a:txBody>
                  <a:tcPr marL="9525" marR="9525" marT="9525" marB="0" anchor="ctr"/>
                </a:tc>
                <a:tc>
                  <a:txBody>
                    <a:bodyPr/>
                    <a:lstStyle/>
                    <a:p>
                      <a:pPr algn="ctr" fontAlgn="b"/>
                      <a:r>
                        <a:rPr lang="en-US" sz="1000" b="0" i="0" u="none" strike="noStrike" dirty="0">
                          <a:solidFill>
                            <a:srgbClr val="000000"/>
                          </a:solidFill>
                          <a:effectLst/>
                          <a:latin typeface="Arial"/>
                        </a:rPr>
                        <a:t>12.1K</a:t>
                      </a:r>
                    </a:p>
                  </a:txBody>
                  <a:tcPr marL="9525" marR="9525" marT="9525" marB="0" anchor="ctr"/>
                </a:tc>
                <a:tc>
                  <a:txBody>
                    <a:bodyPr/>
                    <a:lstStyle/>
                    <a:p>
                      <a:pPr algn="ctr" fontAlgn="b"/>
                      <a:r>
                        <a:rPr lang="en-US" sz="1000" b="0" i="0" u="none" strike="noStrike">
                          <a:solidFill>
                            <a:srgbClr val="000000"/>
                          </a:solidFill>
                          <a:effectLst/>
                          <a:latin typeface="Arial"/>
                        </a:rPr>
                        <a:t>$5.2K</a:t>
                      </a:r>
                    </a:p>
                  </a:txBody>
                  <a:tcPr marL="9525" marR="9525" marT="9525" marB="0" anchor="ctr"/>
                </a:tc>
                <a:tc>
                  <a:txBody>
                    <a:bodyPr/>
                    <a:lstStyle/>
                    <a:p>
                      <a:pPr algn="ctr" fontAlgn="b"/>
                      <a:endParaRPr lang="en-US" sz="1000" b="0" i="0" u="none" strike="noStrike" dirty="0">
                        <a:effectLst/>
                        <a:latin typeface="Arial"/>
                      </a:endParaRPr>
                    </a:p>
                  </a:txBody>
                  <a:tcPr marL="9525" marR="9525" marT="9525" marB="0" anchor="ctr"/>
                </a:tc>
              </a:tr>
              <a:tr h="269498">
                <a:tc>
                  <a:txBody>
                    <a:bodyPr/>
                    <a:lstStyle/>
                    <a:p>
                      <a:pPr algn="l" fontAlgn="t"/>
                      <a:r>
                        <a:rPr lang="en-US" sz="900" b="1" i="0" u="none" strike="noStrike" dirty="0">
                          <a:solidFill>
                            <a:srgbClr val="000000"/>
                          </a:solidFill>
                          <a:effectLst/>
                          <a:latin typeface="Arial"/>
                        </a:rPr>
                        <a:t>Chronic obstructive pulmonary disease</a:t>
                      </a:r>
                    </a:p>
                  </a:txBody>
                  <a:tcPr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$58.6M</a:t>
                      </a:r>
                    </a:p>
                  </a:txBody>
                  <a:tcPr marL="9525" marR="9525" marT="9525" marB="0" anchor="ctr">
                    <a:solidFill>
                      <a:schemeClr val="bg1">
                        <a:lumMod val="95000"/>
                      </a:schemeClr>
                    </a:solidFill>
                  </a:tcPr>
                </a:tc>
                <a:tc>
                  <a:txBody>
                    <a:bodyPr/>
                    <a:lstStyle/>
                    <a:p>
                      <a:pPr algn="ctr" fontAlgn="b"/>
                      <a:r>
                        <a:rPr lang="en-US" sz="1000" b="0" i="0" u="none" strike="noStrike" dirty="0">
                          <a:solidFill>
                            <a:srgbClr val="000000"/>
                          </a:solidFill>
                          <a:effectLst/>
                          <a:latin typeface="Arial"/>
                        </a:rPr>
                        <a:t>14.4K</a:t>
                      </a:r>
                    </a:p>
                  </a:txBody>
                  <a:tcPr marL="9525"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$4.1K</a:t>
                      </a:r>
                    </a:p>
                  </a:txBody>
                  <a:tcPr marL="9525" marR="9525" marT="9525" marB="0" anchor="ctr">
                    <a:solidFill>
                      <a:schemeClr val="bg1">
                        <a:lumMod val="95000"/>
                      </a:schemeClr>
                    </a:solidFill>
                  </a:tcPr>
                </a:tc>
                <a:tc>
                  <a:txBody>
                    <a:bodyPr/>
                    <a:lstStyle/>
                    <a:p>
                      <a:pPr algn="ctr" fontAlgn="b"/>
                      <a:endParaRPr lang="en-US" sz="1000" b="0" i="0" u="none" strike="noStrike">
                        <a:effectLst/>
                        <a:latin typeface="Arial"/>
                      </a:endParaRPr>
                    </a:p>
                  </a:txBody>
                  <a:tcPr marL="9525" marR="9525" marT="9525" marB="0" anchor="ctr">
                    <a:solidFill>
                      <a:schemeClr val="bg1">
                        <a:lumMod val="95000"/>
                      </a:schemeClr>
                    </a:solidFill>
                  </a:tcPr>
                </a:tc>
              </a:tr>
              <a:tr h="247394">
                <a:tc>
                  <a:txBody>
                    <a:bodyPr/>
                    <a:lstStyle/>
                    <a:p>
                      <a:pPr algn="l" fontAlgn="t"/>
                      <a:r>
                        <a:rPr lang="en-US" sz="900" b="1" i="0" u="none" strike="noStrike" dirty="0">
                          <a:solidFill>
                            <a:srgbClr val="000000"/>
                          </a:solidFill>
                          <a:effectLst/>
                          <a:latin typeface="Arial"/>
                        </a:rPr>
                        <a:t>Chronic renal failure</a:t>
                      </a:r>
                    </a:p>
                  </a:txBody>
                  <a:tcPr marR="9525" marT="9525" marB="0" anchor="ctr"/>
                </a:tc>
                <a:tc>
                  <a:txBody>
                    <a:bodyPr/>
                    <a:lstStyle/>
                    <a:p>
                      <a:pPr algn="ctr" fontAlgn="b"/>
                      <a:r>
                        <a:rPr lang="en-US" sz="1000" b="0" i="0" u="none" strike="noStrike">
                          <a:solidFill>
                            <a:srgbClr val="000000"/>
                          </a:solidFill>
                          <a:effectLst/>
                          <a:latin typeface="Arial"/>
                        </a:rPr>
                        <a:t>$41.0M</a:t>
                      </a:r>
                    </a:p>
                  </a:txBody>
                  <a:tcPr marL="9525" marR="9525" marT="9525" marB="0" anchor="ctr"/>
                </a:tc>
                <a:tc>
                  <a:txBody>
                    <a:bodyPr/>
                    <a:lstStyle/>
                    <a:p>
                      <a:pPr algn="ctr" fontAlgn="b"/>
                      <a:r>
                        <a:rPr lang="en-US" sz="1000" b="0" i="0" u="none" strike="noStrike" dirty="0">
                          <a:solidFill>
                            <a:srgbClr val="000000"/>
                          </a:solidFill>
                          <a:effectLst/>
                          <a:latin typeface="Arial"/>
                        </a:rPr>
                        <a:t>14.4K</a:t>
                      </a:r>
                    </a:p>
                  </a:txBody>
                  <a:tcPr marL="9525" marR="9525" marT="9525" marB="0" anchor="ctr"/>
                </a:tc>
                <a:tc>
                  <a:txBody>
                    <a:bodyPr/>
                    <a:lstStyle/>
                    <a:p>
                      <a:pPr algn="ctr" fontAlgn="b"/>
                      <a:r>
                        <a:rPr lang="en-US" sz="1000" b="0" i="0" u="none" strike="noStrike">
                          <a:solidFill>
                            <a:srgbClr val="000000"/>
                          </a:solidFill>
                          <a:effectLst/>
                          <a:latin typeface="Arial"/>
                        </a:rPr>
                        <a:t>$2.8K</a:t>
                      </a:r>
                    </a:p>
                  </a:txBody>
                  <a:tcPr marL="9525" marR="9525" marT="9525" marB="0" anchor="ctr"/>
                </a:tc>
                <a:tc>
                  <a:txBody>
                    <a:bodyPr/>
                    <a:lstStyle/>
                    <a:p>
                      <a:pPr algn="ctr" fontAlgn="b"/>
                      <a:endParaRPr lang="en-US" sz="1000" b="0" i="0" u="none" strike="noStrike" dirty="0">
                        <a:effectLst/>
                        <a:latin typeface="Arial"/>
                      </a:endParaRPr>
                    </a:p>
                  </a:txBody>
                  <a:tcPr marL="9525" marR="9525" marT="9525" marB="0" anchor="ctr"/>
                </a:tc>
              </a:tr>
              <a:tr h="269498">
                <a:tc>
                  <a:txBody>
                    <a:bodyPr/>
                    <a:lstStyle/>
                    <a:p>
                      <a:pPr algn="l" fontAlgn="t"/>
                      <a:r>
                        <a:rPr lang="en-US" sz="900" b="1" i="0" u="none" strike="noStrike" dirty="0">
                          <a:solidFill>
                            <a:srgbClr val="000000"/>
                          </a:solidFill>
                          <a:effectLst/>
                          <a:latin typeface="Arial"/>
                        </a:rPr>
                        <a:t>Joint degeneration, localized </a:t>
                      </a:r>
                    </a:p>
                  </a:txBody>
                  <a:tcPr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$41.8M</a:t>
                      </a:r>
                    </a:p>
                  </a:txBody>
                  <a:tcPr marL="9525"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43.4K</a:t>
                      </a:r>
                    </a:p>
                  </a:txBody>
                  <a:tcPr marL="9525"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$1.0K</a:t>
                      </a:r>
                    </a:p>
                  </a:txBody>
                  <a:tcPr marL="9525" marR="9525" marT="9525" marB="0" anchor="ctr">
                    <a:solidFill>
                      <a:schemeClr val="bg1">
                        <a:lumMod val="95000"/>
                      </a:schemeClr>
                    </a:solidFill>
                  </a:tcPr>
                </a:tc>
                <a:tc>
                  <a:txBody>
                    <a:bodyPr/>
                    <a:lstStyle/>
                    <a:p>
                      <a:pPr algn="ctr" fontAlgn="b"/>
                      <a:endParaRPr lang="en-US" sz="1000" b="0" i="0" u="none" strike="noStrike" dirty="0">
                        <a:effectLst/>
                        <a:latin typeface="Arial"/>
                      </a:endParaRPr>
                    </a:p>
                  </a:txBody>
                  <a:tcPr marL="9525" marR="9525" marT="9525" marB="0" anchor="ctr">
                    <a:solidFill>
                      <a:schemeClr val="bg1">
                        <a:lumMod val="95000"/>
                      </a:schemeClr>
                    </a:solidFill>
                  </a:tcPr>
                </a:tc>
              </a:tr>
              <a:tr h="269498">
                <a:tc>
                  <a:txBody>
                    <a:bodyPr/>
                    <a:lstStyle/>
                    <a:p>
                      <a:pPr algn="l" fontAlgn="t"/>
                      <a:r>
                        <a:rPr lang="en-US" sz="900" b="1" i="0" u="none" strike="noStrike">
                          <a:solidFill>
                            <a:srgbClr val="000000"/>
                          </a:solidFill>
                          <a:effectLst/>
                          <a:latin typeface="Arial"/>
                        </a:rPr>
                        <a:t>Bacterial lung infections</a:t>
                      </a:r>
                    </a:p>
                  </a:txBody>
                  <a:tcPr marR="9525" marT="9525" marB="0" anchor="ctr"/>
                </a:tc>
                <a:tc>
                  <a:txBody>
                    <a:bodyPr/>
                    <a:lstStyle/>
                    <a:p>
                      <a:pPr algn="ctr" fontAlgn="b"/>
                      <a:r>
                        <a:rPr lang="en-US" sz="1000" b="0" i="0" u="none" strike="noStrike">
                          <a:solidFill>
                            <a:srgbClr val="000000"/>
                          </a:solidFill>
                          <a:effectLst/>
                          <a:latin typeface="Arial"/>
                        </a:rPr>
                        <a:t>$35.7M</a:t>
                      </a:r>
                    </a:p>
                  </a:txBody>
                  <a:tcPr marL="9525" marR="9525" marT="9525" marB="0" anchor="ctr"/>
                </a:tc>
                <a:tc>
                  <a:txBody>
                    <a:bodyPr/>
                    <a:lstStyle/>
                    <a:p>
                      <a:pPr algn="ctr" fontAlgn="b"/>
                      <a:r>
                        <a:rPr lang="en-US" sz="1000" b="0" i="0" u="none" strike="noStrike" dirty="0">
                          <a:solidFill>
                            <a:srgbClr val="000000"/>
                          </a:solidFill>
                          <a:effectLst/>
                          <a:latin typeface="Arial"/>
                        </a:rPr>
                        <a:t>16.2K</a:t>
                      </a:r>
                    </a:p>
                  </a:txBody>
                  <a:tcPr marL="9525" marR="9525" marT="9525" marB="0" anchor="ctr"/>
                </a:tc>
                <a:tc>
                  <a:txBody>
                    <a:bodyPr/>
                    <a:lstStyle/>
                    <a:p>
                      <a:pPr algn="ctr" fontAlgn="b"/>
                      <a:r>
                        <a:rPr lang="en-US" sz="1000" b="0" i="0" u="none" strike="noStrike">
                          <a:solidFill>
                            <a:srgbClr val="000000"/>
                          </a:solidFill>
                          <a:effectLst/>
                          <a:latin typeface="Arial"/>
                        </a:rPr>
                        <a:t>$2.2K</a:t>
                      </a:r>
                    </a:p>
                  </a:txBody>
                  <a:tcPr marL="9525" marR="9525" marT="9525" marB="0" anchor="ctr"/>
                </a:tc>
                <a:tc>
                  <a:txBody>
                    <a:bodyPr/>
                    <a:lstStyle/>
                    <a:p>
                      <a:pPr algn="ctr" fontAlgn="b"/>
                      <a:endParaRPr lang="en-US" sz="1000" b="0" i="0" u="none" strike="noStrike" dirty="0">
                        <a:effectLst/>
                        <a:latin typeface="Arial"/>
                      </a:endParaRPr>
                    </a:p>
                  </a:txBody>
                  <a:tcPr marL="9525" marR="9525" marT="9525" marB="0" anchor="ctr"/>
                </a:tc>
              </a:tr>
              <a:tr h="247394">
                <a:tc>
                  <a:txBody>
                    <a:bodyPr/>
                    <a:lstStyle/>
                    <a:p>
                      <a:pPr algn="l" fontAlgn="t"/>
                      <a:r>
                        <a:rPr lang="en-US" sz="900" b="1" i="0" u="none" strike="noStrike" dirty="0">
                          <a:solidFill>
                            <a:srgbClr val="000000"/>
                          </a:solidFill>
                          <a:effectLst/>
                          <a:latin typeface="Arial"/>
                        </a:rPr>
                        <a:t>Hypertension</a:t>
                      </a:r>
                    </a:p>
                  </a:txBody>
                  <a:tcPr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$34.1M</a:t>
                      </a:r>
                    </a:p>
                  </a:txBody>
                  <a:tcPr marL="9525" marR="9525" marT="9525" marB="0" anchor="ctr">
                    <a:solidFill>
                      <a:schemeClr val="bg1">
                        <a:lumMod val="95000"/>
                      </a:schemeClr>
                    </a:solidFill>
                  </a:tcPr>
                </a:tc>
                <a:tc>
                  <a:txBody>
                    <a:bodyPr/>
                    <a:lstStyle/>
                    <a:p>
                      <a:pPr algn="ctr" fontAlgn="b"/>
                      <a:r>
                        <a:rPr lang="en-US" sz="1000" b="0" i="0" u="none" strike="noStrike" dirty="0">
                          <a:solidFill>
                            <a:srgbClr val="000000"/>
                          </a:solidFill>
                          <a:effectLst/>
                          <a:latin typeface="Arial"/>
                        </a:rPr>
                        <a:t>67.9K</a:t>
                      </a:r>
                    </a:p>
                  </a:txBody>
                  <a:tcPr marL="9525" marR="9525" marT="9525" marB="0" anchor="ctr">
                    <a:solidFill>
                      <a:schemeClr val="bg1">
                        <a:lumMod val="95000"/>
                      </a:schemeClr>
                    </a:solidFill>
                  </a:tcPr>
                </a:tc>
                <a:tc>
                  <a:txBody>
                    <a:bodyPr/>
                    <a:lstStyle/>
                    <a:p>
                      <a:pPr algn="ctr" fontAlgn="b"/>
                      <a:r>
                        <a:rPr lang="en-US" sz="1000" b="0" i="0" u="none" strike="noStrike">
                          <a:solidFill>
                            <a:srgbClr val="000000"/>
                          </a:solidFill>
                          <a:effectLst/>
                          <a:latin typeface="Arial"/>
                        </a:rPr>
                        <a:t>$0.5K</a:t>
                      </a:r>
                    </a:p>
                  </a:txBody>
                  <a:tcPr marL="9525" marR="9525" marT="9525" marB="0" anchor="ctr">
                    <a:solidFill>
                      <a:schemeClr val="bg1">
                        <a:lumMod val="95000"/>
                      </a:schemeClr>
                    </a:solidFill>
                  </a:tcPr>
                </a:tc>
                <a:tc>
                  <a:txBody>
                    <a:bodyPr/>
                    <a:lstStyle/>
                    <a:p>
                      <a:pPr algn="ctr" fontAlgn="b"/>
                      <a:endParaRPr lang="en-US" sz="1000" b="0" i="0" u="none" strike="noStrike" dirty="0">
                        <a:effectLst/>
                        <a:latin typeface="Arial"/>
                      </a:endParaRPr>
                    </a:p>
                  </a:txBody>
                  <a:tcPr marL="9525" marR="9525" marT="9525" marB="0" anchor="ctr">
                    <a:solidFill>
                      <a:schemeClr val="bg1">
                        <a:lumMod val="95000"/>
                      </a:schemeClr>
                    </a:solidFill>
                  </a:tcPr>
                </a:tc>
              </a:tr>
              <a:tr h="269498">
                <a:tc>
                  <a:txBody>
                    <a:bodyPr/>
                    <a:lstStyle/>
                    <a:p>
                      <a:pPr algn="l" fontAlgn="t"/>
                      <a:r>
                        <a:rPr lang="en-US" sz="900" b="1" i="0" u="none" strike="noStrike" dirty="0">
                          <a:solidFill>
                            <a:srgbClr val="000000"/>
                          </a:solidFill>
                          <a:effectLst/>
                          <a:latin typeface="Arial"/>
                        </a:rPr>
                        <a:t>Urinary tract </a:t>
                      </a:r>
                      <a:br>
                        <a:rPr lang="en-US" sz="900" b="1" i="0" u="none" strike="noStrike" dirty="0">
                          <a:solidFill>
                            <a:srgbClr val="000000"/>
                          </a:solidFill>
                          <a:effectLst/>
                          <a:latin typeface="Arial"/>
                        </a:rPr>
                      </a:br>
                      <a:r>
                        <a:rPr lang="en-US" sz="900" b="1" i="0" u="none" strike="noStrike" dirty="0">
                          <a:solidFill>
                            <a:srgbClr val="000000"/>
                          </a:solidFill>
                          <a:effectLst/>
                          <a:latin typeface="Arial"/>
                        </a:rPr>
                        <a:t>infection</a:t>
                      </a:r>
                    </a:p>
                  </a:txBody>
                  <a:tcPr marR="9525" marT="9525" marB="0" anchor="ctr"/>
                </a:tc>
                <a:tc>
                  <a:txBody>
                    <a:bodyPr/>
                    <a:lstStyle/>
                    <a:p>
                      <a:pPr algn="ctr" fontAlgn="b"/>
                      <a:r>
                        <a:rPr lang="en-US" sz="1000" b="0" i="0" u="none" strike="noStrike">
                          <a:solidFill>
                            <a:srgbClr val="000000"/>
                          </a:solidFill>
                          <a:effectLst/>
                          <a:latin typeface="Arial"/>
                        </a:rPr>
                        <a:t>$31.9M</a:t>
                      </a:r>
                    </a:p>
                  </a:txBody>
                  <a:tcPr marL="9525" marR="9525" marT="9525" marB="0" anchor="ctr"/>
                </a:tc>
                <a:tc>
                  <a:txBody>
                    <a:bodyPr/>
                    <a:lstStyle/>
                    <a:p>
                      <a:pPr algn="ctr" fontAlgn="b"/>
                      <a:r>
                        <a:rPr lang="en-US" sz="1000" b="0" i="0" u="none" strike="noStrike">
                          <a:solidFill>
                            <a:srgbClr val="000000"/>
                          </a:solidFill>
                          <a:effectLst/>
                          <a:latin typeface="Arial"/>
                        </a:rPr>
                        <a:t>24.8K</a:t>
                      </a:r>
                    </a:p>
                  </a:txBody>
                  <a:tcPr marL="9525" marR="9525" marT="9525" marB="0" anchor="ctr"/>
                </a:tc>
                <a:tc>
                  <a:txBody>
                    <a:bodyPr/>
                    <a:lstStyle/>
                    <a:p>
                      <a:pPr algn="ctr" fontAlgn="b"/>
                      <a:r>
                        <a:rPr lang="en-US" sz="1000" b="0" i="0" u="none" strike="noStrike">
                          <a:solidFill>
                            <a:srgbClr val="000000"/>
                          </a:solidFill>
                          <a:effectLst/>
                          <a:latin typeface="Arial"/>
                        </a:rPr>
                        <a:t>$1.3K</a:t>
                      </a:r>
                    </a:p>
                  </a:txBody>
                  <a:tcPr marL="9525" marR="9525" marT="9525" marB="0" anchor="ctr"/>
                </a:tc>
                <a:tc>
                  <a:txBody>
                    <a:bodyPr/>
                    <a:lstStyle/>
                    <a:p>
                      <a:pPr algn="ctr" fontAlgn="b"/>
                      <a:endParaRPr lang="en-US" sz="1000" b="0" i="0" u="none" strike="noStrike">
                        <a:effectLst/>
                        <a:latin typeface="Arial"/>
                      </a:endParaRPr>
                    </a:p>
                  </a:txBody>
                  <a:tcPr marL="9525" marR="9525" marT="9525" marB="0" anchor="ctr"/>
                </a:tc>
              </a:tr>
              <a:tr h="269498">
                <a:tc>
                  <a:txBody>
                    <a:bodyPr/>
                    <a:lstStyle/>
                    <a:p>
                      <a:pPr algn="l" fontAlgn="t"/>
                      <a:r>
                        <a:rPr lang="en-US" sz="900" b="1" i="0" u="none" strike="noStrike">
                          <a:solidFill>
                            <a:srgbClr val="000000"/>
                          </a:solidFill>
                          <a:effectLst/>
                          <a:latin typeface="Arial"/>
                        </a:rPr>
                        <a:t>Congestive heart failure</a:t>
                      </a:r>
                    </a:p>
                  </a:txBody>
                  <a:tcPr marR="9525" marT="9525" marB="0"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a:solidFill>
                            <a:srgbClr val="000000"/>
                          </a:solidFill>
                          <a:effectLst/>
                          <a:latin typeface="Arial"/>
                        </a:rPr>
                        <a:t>$31.8M</a:t>
                      </a:r>
                    </a:p>
                  </a:txBody>
                  <a:tcPr marL="9525" marR="9525" marT="9525" marB="0"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a:solidFill>
                            <a:srgbClr val="000000"/>
                          </a:solidFill>
                          <a:effectLst/>
                          <a:latin typeface="Arial"/>
                        </a:rPr>
                        <a:t>17.1K</a:t>
                      </a:r>
                    </a:p>
                  </a:txBody>
                  <a:tcPr marL="9525" marR="9525" marT="9525" marB="0"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dirty="0">
                          <a:solidFill>
                            <a:srgbClr val="000000"/>
                          </a:solidFill>
                          <a:effectLst/>
                          <a:latin typeface="Arial"/>
                        </a:rPr>
                        <a:t>$1.9K</a:t>
                      </a:r>
                    </a:p>
                  </a:txBody>
                  <a:tcPr marL="9525" marR="9525" marT="9525" marB="0"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b"/>
                      <a:endParaRPr lang="en-US" sz="1000" b="0" i="0" u="none" strike="noStrike" dirty="0">
                        <a:effectLst/>
                        <a:latin typeface="Arial"/>
                      </a:endParaRPr>
                    </a:p>
                  </a:txBody>
                  <a:tcPr marL="9525" marR="9525" marT="9525" marB="0" anchor="ctr">
                    <a:lnB>
                      <a:noFill/>
                    </a:lnB>
                    <a:solidFill>
                      <a:schemeClr val="bg1">
                        <a:lumMod val="95000"/>
                      </a:schemeClr>
                    </a:solidFill>
                  </a:tcPr>
                </a:tc>
              </a:tr>
              <a:tr h="247394">
                <a:tc>
                  <a:txBody>
                    <a:bodyPr/>
                    <a:lstStyle/>
                    <a:p>
                      <a:pPr algn="l" fontAlgn="t"/>
                      <a:r>
                        <a:rPr lang="en-US" sz="900" b="1" i="0" u="none" strike="noStrike" dirty="0">
                          <a:solidFill>
                            <a:srgbClr val="000000"/>
                          </a:solidFill>
                          <a:effectLst/>
                          <a:latin typeface="Arial"/>
                        </a:rPr>
                        <a:t>Total </a:t>
                      </a:r>
                      <a:r>
                        <a:rPr lang="en-US" sz="900" b="1" i="0" u="none" strike="noStrike" dirty="0" smtClean="0">
                          <a:solidFill>
                            <a:srgbClr val="000000"/>
                          </a:solidFill>
                          <a:effectLst/>
                          <a:latin typeface="Arial"/>
                        </a:rPr>
                        <a:t>top </a:t>
                      </a:r>
                      <a:r>
                        <a:rPr lang="en-US" sz="900" b="1" i="0" u="none" strike="noStrike" dirty="0">
                          <a:solidFill>
                            <a:srgbClr val="000000"/>
                          </a:solidFill>
                          <a:effectLst/>
                          <a:latin typeface="Arial"/>
                        </a:rPr>
                        <a:t>10</a:t>
                      </a:r>
                    </a:p>
                  </a:txBody>
                  <a:tcPr marR="9525" marT="9525" marB="0" anchor="ct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US" sz="1000" b="0" i="0" u="none" strike="noStrike">
                          <a:solidFill>
                            <a:srgbClr val="000000"/>
                          </a:solidFill>
                          <a:effectLst/>
                          <a:latin typeface="Arial"/>
                        </a:rPr>
                        <a:t>$485.3M</a:t>
                      </a:r>
                    </a:p>
                  </a:txBody>
                  <a:tcPr marL="9525" marR="9525" marT="9525" marB="0" anchor="ct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US" sz="1000" b="0" i="0" u="none" strike="noStrike">
                          <a:solidFill>
                            <a:srgbClr val="000000"/>
                          </a:solidFill>
                          <a:effectLst/>
                          <a:latin typeface="Arial"/>
                        </a:rPr>
                        <a:t>254.7K</a:t>
                      </a:r>
                    </a:p>
                  </a:txBody>
                  <a:tcPr marL="9525" marR="9525" marT="9525" marB="0" anchor="ct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US" sz="1000" b="0" i="0" u="none" strike="noStrike">
                          <a:solidFill>
                            <a:srgbClr val="000000"/>
                          </a:solidFill>
                          <a:effectLst/>
                          <a:latin typeface="Arial"/>
                        </a:rPr>
                        <a:t> </a:t>
                      </a:r>
                    </a:p>
                  </a:txBody>
                  <a:tcPr marL="9525" marR="9525" marT="9525" marB="0" anchor="ct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endParaRPr lang="en-US" sz="1000" b="1" i="0" u="none" strike="noStrike" dirty="0">
                        <a:solidFill>
                          <a:srgbClr val="000000"/>
                        </a:solidFill>
                        <a:effectLst/>
                        <a:latin typeface="Arial"/>
                      </a:endParaRPr>
                    </a:p>
                  </a:txBody>
                  <a:tcPr marL="9525" marR="9525" marT="9525" marB="0" anchor="ctr">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9726">
                <a:tc>
                  <a:txBody>
                    <a:bodyPr/>
                    <a:lstStyle/>
                    <a:p>
                      <a:pPr algn="l" fontAlgn="t"/>
                      <a:r>
                        <a:rPr lang="en-US" sz="900" b="1" i="0" u="none" strike="noStrike" dirty="0">
                          <a:solidFill>
                            <a:srgbClr val="000000"/>
                          </a:solidFill>
                          <a:effectLst/>
                          <a:latin typeface="Arial"/>
                        </a:rPr>
                        <a:t>Total </a:t>
                      </a:r>
                      <a:r>
                        <a:rPr lang="en-US" sz="900" b="1" i="0" u="none" strike="noStrike" dirty="0" smtClean="0">
                          <a:solidFill>
                            <a:srgbClr val="000000"/>
                          </a:solidFill>
                          <a:effectLst/>
                          <a:latin typeface="Arial"/>
                        </a:rPr>
                        <a:t>all types of conditions (294 </a:t>
                      </a:r>
                      <a:r>
                        <a:rPr lang="en-US" sz="900" b="1" i="0" u="none" strike="noStrike" dirty="0">
                          <a:solidFill>
                            <a:srgbClr val="000000"/>
                          </a:solidFill>
                          <a:effectLst/>
                          <a:latin typeface="Arial"/>
                        </a:rPr>
                        <a:t>with data)</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000" b="0" i="0" u="none" strike="noStrike">
                          <a:solidFill>
                            <a:srgbClr val="000000"/>
                          </a:solidFill>
                          <a:effectLst/>
                          <a:latin typeface="Arial"/>
                        </a:rPr>
                        <a:t>$951.3M</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000" b="0" i="0" u="none" strike="noStrike">
                          <a:solidFill>
                            <a:srgbClr val="000000"/>
                          </a:solidFill>
                          <a:effectLst/>
                          <a:latin typeface="Arial"/>
                        </a:rPr>
                        <a:t>1,079.4K</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000" b="0" i="0" u="none" strike="noStrike" dirty="0">
                          <a:solidFill>
                            <a:srgbClr val="000000"/>
                          </a:solidFill>
                          <a:effectLst/>
                          <a:latin typeface="Arial"/>
                        </a:rPr>
                        <a:t>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endParaRPr lang="en-US" sz="1000" b="1" i="0" u="none" strike="noStrike" dirty="0">
                        <a:effectLst/>
                        <a:latin typeface="Arial"/>
                      </a:endParaRPr>
                    </a:p>
                  </a:txBody>
                  <a:tcPr marL="9525" marR="9525"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08" name="Rectangle 407"/>
          <p:cNvSpPr/>
          <p:nvPr/>
        </p:nvSpPr>
        <p:spPr>
          <a:xfrm>
            <a:off x="7869238" y="3694112"/>
            <a:ext cx="1143000" cy="57308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800" i="1" dirty="0" smtClean="0">
                <a:solidFill>
                  <a:schemeClr val="tx1"/>
                </a:solidFill>
                <a:latin typeface="Arial" panose="020B0604020202020204" pitchFamily="34" charset="0"/>
                <a:cs typeface="Arial" panose="020B0604020202020204" pitchFamily="34" charset="0"/>
              </a:rPr>
              <a:t>Professional claims</a:t>
            </a:r>
            <a:endParaRPr lang="en-US" sz="800" i="1" dirty="0">
              <a:solidFill>
                <a:schemeClr val="tx1"/>
              </a:solidFill>
              <a:latin typeface="Arial" panose="020B0604020202020204" pitchFamily="34" charset="0"/>
              <a:cs typeface="Arial" panose="020B0604020202020204" pitchFamily="34" charset="0"/>
            </a:endParaRPr>
          </a:p>
        </p:txBody>
      </p:sp>
      <p:sp>
        <p:nvSpPr>
          <p:cNvPr id="371" name="Rectangle 370"/>
          <p:cNvSpPr/>
          <p:nvPr/>
        </p:nvSpPr>
        <p:spPr>
          <a:xfrm>
            <a:off x="7869238" y="2514600"/>
            <a:ext cx="1143000" cy="1295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800" i="1" dirty="0" smtClean="0">
                <a:solidFill>
                  <a:schemeClr val="tx1"/>
                </a:solidFill>
                <a:latin typeface="Arial" panose="020B0604020202020204" pitchFamily="34" charset="0"/>
                <a:cs typeface="Arial" panose="020B0604020202020204" pitchFamily="34" charset="0"/>
              </a:rPr>
              <a:t>Institutional claims</a:t>
            </a:r>
            <a:endParaRPr lang="en-US" sz="800" i="1" dirty="0">
              <a:solidFill>
                <a:schemeClr val="tx1"/>
              </a:solidFill>
              <a:latin typeface="Arial" panose="020B0604020202020204" pitchFamily="34" charset="0"/>
              <a:cs typeface="Arial" panose="020B0604020202020204" pitchFamily="34" charset="0"/>
            </a:endParaRPr>
          </a:p>
        </p:txBody>
      </p:sp>
      <p:sp>
        <p:nvSpPr>
          <p:cNvPr id="84" name="Text Placeholder 83"/>
          <p:cNvSpPr>
            <a:spLocks noGrp="1"/>
          </p:cNvSpPr>
          <p:nvPr>
            <p:ph type="body" sz="quarter" idx="10"/>
          </p:nvPr>
        </p:nvSpPr>
        <p:spPr/>
        <p:txBody>
          <a:bodyPr/>
          <a:lstStyle/>
          <a:p>
            <a:r>
              <a:rPr lang="en-US" dirty="0"/>
              <a:t>*Presence of behavioral health and chronic medical conditions determined by episode risk flags from </a:t>
            </a:r>
            <a:r>
              <a:rPr lang="en-US" dirty="0" err="1"/>
              <a:t>Optum</a:t>
            </a:r>
            <a:r>
              <a:rPr lang="en-US" dirty="0"/>
              <a:t> (see technical appendix for more information)</a:t>
            </a:r>
          </a:p>
          <a:p>
            <a:r>
              <a:rPr lang="en-US" baseline="30000" dirty="0"/>
              <a:t>†</a:t>
            </a:r>
            <a:r>
              <a:rPr lang="en-US" dirty="0"/>
              <a:t>For detailed definitions of categories of service, see CHIA and HPC publication, “Massachusetts Commercial Medicare Spending: Findings from the All-Payer Claims Database.” Lab/x-ray category includes professional services associated with laboratory and imaging.</a:t>
            </a:r>
            <a:endParaRPr lang="en-US" baseline="30000" dirty="0"/>
          </a:p>
          <a:p>
            <a:r>
              <a:rPr lang="en-US" dirty="0"/>
              <a:t>Note: ED = Emergency </a:t>
            </a:r>
            <a:r>
              <a:rPr lang="en-US" dirty="0" smtClean="0"/>
              <a:t>Department</a:t>
            </a:r>
          </a:p>
          <a:p>
            <a:pPr marL="114288" indent="-114288" defTabSz="1043846">
              <a:tabLst>
                <a:tab pos="114288" algn="l"/>
                <a:tab pos="465088" algn="l"/>
              </a:tabLst>
            </a:pPr>
            <a:r>
              <a:rPr lang="en-US" dirty="0"/>
              <a:t>Source: HPC analysis of Massachusetts All Payers Claims Database </a:t>
            </a:r>
            <a:r>
              <a:rPr lang="en-US" dirty="0" smtClean="0"/>
              <a:t>(Medicare fee-for-service), 2011</a:t>
            </a:r>
            <a:endParaRPr lang="en-US" kern="0" dirty="0"/>
          </a:p>
        </p:txBody>
      </p:sp>
      <p:sp>
        <p:nvSpPr>
          <p:cNvPr id="3" name="Title 2"/>
          <p:cNvSpPr>
            <a:spLocks noGrp="1"/>
          </p:cNvSpPr>
          <p:nvPr>
            <p:ph type="ctrTitle"/>
          </p:nvPr>
        </p:nvSpPr>
        <p:spPr/>
        <p:txBody>
          <a:bodyPr/>
          <a:lstStyle/>
          <a:p>
            <a:r>
              <a:rPr lang="en-US" dirty="0" smtClean="0"/>
              <a:t>Figure 7.1.B: Medical </a:t>
            </a:r>
            <a:r>
              <a:rPr lang="en-US" dirty="0"/>
              <a:t>conditions with large spending differences between patients with and without BH </a:t>
            </a:r>
            <a:r>
              <a:rPr lang="en-US" dirty="0" smtClean="0"/>
              <a:t>conditions (Medicare patients)</a:t>
            </a:r>
            <a:endParaRPr lang="en-US" dirty="0"/>
          </a:p>
        </p:txBody>
      </p:sp>
      <p:sp>
        <p:nvSpPr>
          <p:cNvPr id="85" name="Text Placeholder 84"/>
          <p:cNvSpPr>
            <a:spLocks noGrp="1"/>
          </p:cNvSpPr>
          <p:nvPr>
            <p:ph type="body" sz="quarter" idx="11"/>
          </p:nvPr>
        </p:nvSpPr>
        <p:spPr/>
        <p:txBody>
          <a:bodyPr/>
          <a:lstStyle/>
          <a:p>
            <a:r>
              <a:rPr lang="en-US" sz="900" dirty="0"/>
              <a:t>Average claims based medical expenditure per episode of care for select medical conditions with high aggregate difference (calculated as number of cases for people with at least 1 behavioral health condition* average difference in spending per episode of care) between people with and without behavioral health (BH) conditions, among patients with at least one chronic medical condition, for </a:t>
            </a:r>
            <a:r>
              <a:rPr lang="en-US" sz="900" dirty="0" smtClean="0"/>
              <a:t>Medicare fee-for-service, 2011</a:t>
            </a:r>
            <a:endParaRPr lang="en-US" sz="900" dirty="0"/>
          </a:p>
        </p:txBody>
      </p:sp>
      <p:graphicFrame>
        <p:nvGraphicFramePr>
          <p:cNvPr id="230" name="Object 229"/>
          <p:cNvGraphicFramePr>
            <a:graphicFrameLocks/>
          </p:cNvGraphicFramePr>
          <p:nvPr>
            <p:custDataLst>
              <p:tags r:id="rId4"/>
            </p:custDataLst>
            <p:extLst>
              <p:ext uri="{D42A27DB-BD31-4B8C-83A1-F6EECF244321}">
                <p14:modId xmlns:p14="http://schemas.microsoft.com/office/powerpoint/2010/main" val="1475202895"/>
              </p:ext>
            </p:extLst>
          </p:nvPr>
        </p:nvGraphicFramePr>
        <p:xfrm>
          <a:off x="4229100" y="2362200"/>
          <a:ext cx="3343165" cy="3171757"/>
        </p:xfrm>
        <a:graphic>
          <a:graphicData uri="http://schemas.openxmlformats.org/presentationml/2006/ole">
            <mc:AlternateContent xmlns:mc="http://schemas.openxmlformats.org/markup-compatibility/2006">
              <mc:Choice xmlns:v="urn:schemas-microsoft-com:vml" Requires="v">
                <p:oleObj spid="_x0000_s101319" name="Chart" r:id="rId33" imgW="3343165" imgH="3171757" progId="MSGraph.Chart.8">
                  <p:embed followColorScheme="full"/>
                </p:oleObj>
              </mc:Choice>
              <mc:Fallback>
                <p:oleObj name="Chart" r:id="rId33" imgW="3343165" imgH="3171757" progId="MSGraph.Chart.8">
                  <p:embed followColorScheme="full"/>
                  <p:pic>
                    <p:nvPicPr>
                      <p:cNvPr id="0" name=""/>
                      <p:cNvPicPr/>
                      <p:nvPr/>
                    </p:nvPicPr>
                    <p:blipFill>
                      <a:blip r:embed="rId34"/>
                      <a:stretch>
                        <a:fillRect/>
                      </a:stretch>
                    </p:blipFill>
                    <p:spPr>
                      <a:xfrm>
                        <a:off x="4229100" y="2362200"/>
                        <a:ext cx="3343165" cy="3171757"/>
                      </a:xfrm>
                      <a:prstGeom prst="rect">
                        <a:avLst/>
                      </a:prstGeom>
                    </p:spPr>
                  </p:pic>
                </p:oleObj>
              </mc:Fallback>
            </mc:AlternateContent>
          </a:graphicData>
        </a:graphic>
      </p:graphicFrame>
      <p:cxnSp>
        <p:nvCxnSpPr>
          <p:cNvPr id="2" name="Straight Connector 1"/>
          <p:cNvCxnSpPr/>
          <p:nvPr>
            <p:custDataLst>
              <p:tags r:id="rId5"/>
            </p:custDataLst>
          </p:nvPr>
        </p:nvCxnSpPr>
        <p:spPr bwMode="auto">
          <a:xfrm flipV="1">
            <a:off x="7210425" y="5413375"/>
            <a:ext cx="0" cy="20320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4" name="Text Placeholder 5"/>
          <p:cNvSpPr>
            <a:spLocks noGrp="1"/>
          </p:cNvSpPr>
          <p:nvPr>
            <p:custDataLst>
              <p:tags r:id="rId6"/>
            </p:custDataLst>
          </p:nvPr>
        </p:nvSpPr>
        <p:spPr bwMode="auto">
          <a:xfrm>
            <a:off x="7032625" y="5667375"/>
            <a:ext cx="357188"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8A58D1B-EC07-4BCB-9C88-DDE41EF99E7B}" type="datetime'1''''''''''''''''''''''''''''''''''''0''''''''''''''''''0''%'">
              <a:rPr lang="en-US" sz="1100">
                <a:sym typeface="+mn-lt"/>
              </a:rPr>
              <a:pPr marL="0" indent="0" algn="ctr">
                <a:spcBef>
                  <a:spcPct val="0"/>
                </a:spcBef>
                <a:spcAft>
                  <a:spcPct val="0"/>
                </a:spcAft>
                <a:buNone/>
              </a:pPr>
              <a:t>100%</a:t>
            </a:fld>
            <a:endParaRPr lang="en-US" sz="1200" dirty="0">
              <a:sym typeface="+mn-lt"/>
            </a:endParaRPr>
          </a:p>
        </p:txBody>
      </p:sp>
      <p:sp>
        <p:nvSpPr>
          <p:cNvPr id="37" name="Text Placeholder 14"/>
          <p:cNvSpPr>
            <a:spLocks noGrp="1"/>
          </p:cNvSpPr>
          <p:nvPr>
            <p:custDataLst>
              <p:tags r:id="rId7"/>
            </p:custDataLst>
          </p:nvPr>
        </p:nvSpPr>
        <p:spPr bwMode="gray">
          <a:xfrm>
            <a:off x="7245350" y="5200650"/>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24E2616-ED48-475B-845D-3D604CEE978A}" type="datetime'''''$''''1''.''''''''''''''''''''''9''''''''''''''K'''">
              <a:rPr lang="en-US" sz="1000"/>
              <a:pPr/>
              <a:t>$1.9K</a:t>
            </a:fld>
            <a:endParaRPr lang="en-US" sz="1000" dirty="0">
              <a:sym typeface="+mn-lt"/>
            </a:endParaRPr>
          </a:p>
        </p:txBody>
      </p:sp>
      <p:sp>
        <p:nvSpPr>
          <p:cNvPr id="36" name="Text Placeholder 13"/>
          <p:cNvSpPr>
            <a:spLocks noGrp="1"/>
          </p:cNvSpPr>
          <p:nvPr>
            <p:custDataLst>
              <p:tags r:id="rId8"/>
            </p:custDataLst>
          </p:nvPr>
        </p:nvSpPr>
        <p:spPr bwMode="gray">
          <a:xfrm>
            <a:off x="7235825" y="4905375"/>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C28F1B2-73A7-4D1D-A7CB-21864ACA1068}" type="datetime'''''''''''''''''''''''$''1''''.''''''''''''''''''''''3K'">
              <a:rPr lang="en-US" sz="1000"/>
              <a:pPr/>
              <a:t>$1.3K</a:t>
            </a:fld>
            <a:endParaRPr lang="en-US" sz="1000" dirty="0">
              <a:sym typeface="+mn-lt"/>
            </a:endParaRPr>
          </a:p>
        </p:txBody>
      </p:sp>
      <p:sp>
        <p:nvSpPr>
          <p:cNvPr id="35" name="Text Placeholder 12"/>
          <p:cNvSpPr>
            <a:spLocks noGrp="1"/>
          </p:cNvSpPr>
          <p:nvPr>
            <p:custDataLst>
              <p:tags r:id="rId9"/>
            </p:custDataLst>
          </p:nvPr>
        </p:nvSpPr>
        <p:spPr bwMode="gray">
          <a:xfrm>
            <a:off x="7254875" y="4610100"/>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0AD42A7-A7FC-493D-9318-B48E9661B1B1}" type="datetime'''''''''''''''''''''''$0''.5''''''''K'''''''''''''''''''''''''">
              <a:rPr lang="en-US" sz="1000"/>
              <a:pPr/>
              <a:t>$0.5K</a:t>
            </a:fld>
            <a:endParaRPr lang="en-US" sz="1000" dirty="0">
              <a:sym typeface="+mn-lt"/>
            </a:endParaRPr>
          </a:p>
        </p:txBody>
      </p:sp>
      <p:sp>
        <p:nvSpPr>
          <p:cNvPr id="34" name="Text Placeholder 11"/>
          <p:cNvSpPr>
            <a:spLocks noGrp="1"/>
          </p:cNvSpPr>
          <p:nvPr>
            <p:custDataLst>
              <p:tags r:id="rId10"/>
            </p:custDataLst>
          </p:nvPr>
        </p:nvSpPr>
        <p:spPr bwMode="gray">
          <a:xfrm>
            <a:off x="7245350" y="4314825"/>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86C01DE-3EB7-498F-BBEC-190E40744424}" type="datetime'''''''''''$''''2.''''''''''2''''K'">
              <a:rPr lang="en-US" sz="1000"/>
              <a:pPr/>
              <a:t>$2.2K</a:t>
            </a:fld>
            <a:endParaRPr lang="en-US" sz="1000" dirty="0">
              <a:sym typeface="+mn-lt"/>
            </a:endParaRPr>
          </a:p>
        </p:txBody>
      </p:sp>
      <p:sp>
        <p:nvSpPr>
          <p:cNvPr id="33" name="Text Placeholder 10"/>
          <p:cNvSpPr>
            <a:spLocks noGrp="1"/>
          </p:cNvSpPr>
          <p:nvPr>
            <p:custDataLst>
              <p:tags r:id="rId11"/>
            </p:custDataLst>
          </p:nvPr>
        </p:nvSpPr>
        <p:spPr bwMode="gray">
          <a:xfrm>
            <a:off x="7235825" y="4024313"/>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C8705EE-2AAF-4236-8829-2B2CE539EF81}" type="datetime'''''''''$''1''''''''''.0''''''''''''''''''''''''''''''''K'">
              <a:rPr lang="en-US" sz="1000"/>
              <a:pPr/>
              <a:t>$1.0K</a:t>
            </a:fld>
            <a:endParaRPr lang="en-US" sz="1000" dirty="0">
              <a:sym typeface="+mn-lt"/>
            </a:endParaRPr>
          </a:p>
        </p:txBody>
      </p:sp>
      <p:sp>
        <p:nvSpPr>
          <p:cNvPr id="32" name="Text Placeholder 9"/>
          <p:cNvSpPr>
            <a:spLocks noGrp="1"/>
          </p:cNvSpPr>
          <p:nvPr>
            <p:custDataLst>
              <p:tags r:id="rId12"/>
            </p:custDataLst>
          </p:nvPr>
        </p:nvSpPr>
        <p:spPr bwMode="gray">
          <a:xfrm>
            <a:off x="7292975" y="3733800"/>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4EDB7C5-888B-44BD-833D-B357FC2B87AD}" type="datetime'''''''''''''''''$''''''''''''''''2''''.''''''''8K'">
              <a:rPr lang="en-US" sz="1000"/>
              <a:pPr/>
              <a:t>$2.8K</a:t>
            </a:fld>
            <a:endParaRPr lang="en-US" sz="1000" dirty="0">
              <a:sym typeface="+mn-lt"/>
            </a:endParaRPr>
          </a:p>
        </p:txBody>
      </p:sp>
      <p:sp>
        <p:nvSpPr>
          <p:cNvPr id="31" name="Text Placeholder 8"/>
          <p:cNvSpPr>
            <a:spLocks noGrp="1"/>
          </p:cNvSpPr>
          <p:nvPr>
            <p:custDataLst>
              <p:tags r:id="rId13"/>
            </p:custDataLst>
          </p:nvPr>
        </p:nvSpPr>
        <p:spPr bwMode="gray">
          <a:xfrm>
            <a:off x="7235825" y="3438525"/>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A9930354-1F55-45AF-AF35-ED765E6381D9}" type="datetime'$4''''''''''''''.''1''''''''''''''''''''''''K'''''''">
              <a:rPr lang="en-US" sz="1000"/>
              <a:pPr/>
              <a:t>$4.1K</a:t>
            </a:fld>
            <a:endParaRPr lang="en-US" sz="1000" dirty="0">
              <a:sym typeface="+mn-lt"/>
            </a:endParaRPr>
          </a:p>
        </p:txBody>
      </p:sp>
      <p:sp>
        <p:nvSpPr>
          <p:cNvPr id="30" name="Text Placeholder 6"/>
          <p:cNvSpPr>
            <a:spLocks noGrp="1"/>
          </p:cNvSpPr>
          <p:nvPr>
            <p:custDataLst>
              <p:tags r:id="rId14"/>
            </p:custDataLst>
          </p:nvPr>
        </p:nvSpPr>
        <p:spPr bwMode="gray">
          <a:xfrm>
            <a:off x="7235825" y="3143250"/>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DF5A13F-7711-4BFA-B42F-B37F6C14DFE5}" type="datetime'''$''''5''''''''''''''''''''''''''''.''''2''''''K'''''">
              <a:rPr lang="en-US" sz="1000"/>
              <a:pPr/>
              <a:t>$5.2K</a:t>
            </a:fld>
            <a:endParaRPr lang="en-US" sz="1000" dirty="0">
              <a:sym typeface="+mn-lt"/>
            </a:endParaRPr>
          </a:p>
        </p:txBody>
      </p:sp>
      <p:sp>
        <p:nvSpPr>
          <p:cNvPr id="29" name="Text Placeholder 5"/>
          <p:cNvSpPr>
            <a:spLocks noGrp="1"/>
          </p:cNvSpPr>
          <p:nvPr>
            <p:custDataLst>
              <p:tags r:id="rId15"/>
            </p:custDataLst>
          </p:nvPr>
        </p:nvSpPr>
        <p:spPr bwMode="gray">
          <a:xfrm>
            <a:off x="7235825" y="2847975"/>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CB80F3D-0EDC-46F5-94C4-03D9F1E73DD5}" type="datetime'$''''''4''''''''''''''''''''''''''.''''''''''9''''K'''">
              <a:rPr lang="en-US" sz="1000"/>
              <a:pPr/>
              <a:t>$4.9K</a:t>
            </a:fld>
            <a:endParaRPr lang="en-US" sz="1000" dirty="0">
              <a:sym typeface="+mn-lt"/>
            </a:endParaRPr>
          </a:p>
        </p:txBody>
      </p:sp>
      <p:sp>
        <p:nvSpPr>
          <p:cNvPr id="28" name="Text Placeholder 2"/>
          <p:cNvSpPr>
            <a:spLocks noGrp="1"/>
          </p:cNvSpPr>
          <p:nvPr>
            <p:custDataLst>
              <p:tags r:id="rId16"/>
            </p:custDataLst>
          </p:nvPr>
        </p:nvSpPr>
        <p:spPr bwMode="gray">
          <a:xfrm>
            <a:off x="7340600" y="2552700"/>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8208F18-DB8A-49D3-9AE5-C57BA58ADCAF}" type="datetime'''''$''''2''''''''.''''''''''''''''''''''''''5''''K'">
              <a:rPr lang="en-US" sz="1000"/>
              <a:pPr/>
              <a:t>$2.5K</a:t>
            </a:fld>
            <a:endParaRPr lang="en-US" sz="1000" dirty="0">
              <a:sym typeface="+mn-lt"/>
            </a:endParaRPr>
          </a:p>
        </p:txBody>
      </p:sp>
      <p:sp>
        <p:nvSpPr>
          <p:cNvPr id="365" name="Rectangle 364"/>
          <p:cNvSpPr/>
          <p:nvPr>
            <p:custDataLst>
              <p:tags r:id="rId17"/>
            </p:custDataLst>
          </p:nvPr>
        </p:nvSpPr>
        <p:spPr bwMode="auto">
          <a:xfrm>
            <a:off x="7972425" y="3913188"/>
            <a:ext cx="142875" cy="106363"/>
          </a:xfrm>
          <a:prstGeom prst="rect">
            <a:avLst/>
          </a:prstGeom>
          <a:solidFill>
            <a:srgbClr val="000000"/>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66" name="Rectangle 365"/>
          <p:cNvSpPr/>
          <p:nvPr>
            <p:custDataLst>
              <p:tags r:id="rId18"/>
            </p:custDataLst>
          </p:nvPr>
        </p:nvSpPr>
        <p:spPr bwMode="auto">
          <a:xfrm>
            <a:off x="7972425" y="3740150"/>
            <a:ext cx="142875" cy="106363"/>
          </a:xfrm>
          <a:prstGeom prst="rect">
            <a:avLst/>
          </a:prstGeom>
          <a:solidFill>
            <a:srgbClr val="8C96A0"/>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67" name="Rectangle 366"/>
          <p:cNvSpPr/>
          <p:nvPr>
            <p:custDataLst>
              <p:tags r:id="rId19"/>
            </p:custDataLst>
          </p:nvPr>
        </p:nvSpPr>
        <p:spPr bwMode="auto">
          <a:xfrm>
            <a:off x="7972425" y="3322638"/>
            <a:ext cx="142875" cy="106363"/>
          </a:xfrm>
          <a:prstGeom prst="rect">
            <a:avLst/>
          </a:prstGeom>
          <a:solidFill>
            <a:srgbClr val="9DB1CF"/>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68" name="Rectangle 367"/>
          <p:cNvSpPr/>
          <p:nvPr>
            <p:custDataLst>
              <p:tags r:id="rId20"/>
            </p:custDataLst>
          </p:nvPr>
        </p:nvSpPr>
        <p:spPr bwMode="auto">
          <a:xfrm>
            <a:off x="7972425" y="3149600"/>
            <a:ext cx="142875" cy="106363"/>
          </a:xfrm>
          <a:prstGeom prst="rect">
            <a:avLst/>
          </a:prstGeom>
          <a:solidFill>
            <a:srgbClr val="4C6C9C"/>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69" name="Rectangle 368"/>
          <p:cNvSpPr/>
          <p:nvPr>
            <p:custDataLst>
              <p:tags r:id="rId21"/>
            </p:custDataLst>
          </p:nvPr>
        </p:nvSpPr>
        <p:spPr bwMode="auto">
          <a:xfrm>
            <a:off x="7972425" y="2976563"/>
            <a:ext cx="142875" cy="106363"/>
          </a:xfrm>
          <a:prstGeom prst="rect">
            <a:avLst/>
          </a:prstGeom>
          <a:solidFill>
            <a:schemeClr val="folHlink"/>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70" name="Rectangle 369"/>
          <p:cNvSpPr/>
          <p:nvPr>
            <p:custDataLst>
              <p:tags r:id="rId22"/>
            </p:custDataLst>
          </p:nvPr>
        </p:nvSpPr>
        <p:spPr bwMode="auto">
          <a:xfrm>
            <a:off x="7972425" y="2803525"/>
            <a:ext cx="142875" cy="106363"/>
          </a:xfrm>
          <a:prstGeom prst="rect">
            <a:avLst/>
          </a:prstGeom>
          <a:solidFill>
            <a:srgbClr val="DDA041"/>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52" name="Text Placeholder 65"/>
          <p:cNvSpPr>
            <a:spLocks noGrp="1"/>
          </p:cNvSpPr>
          <p:nvPr>
            <p:custDataLst>
              <p:tags r:id="rId23"/>
            </p:custDataLst>
          </p:nvPr>
        </p:nvSpPr>
        <p:spPr bwMode="auto">
          <a:xfrm>
            <a:off x="8166100" y="3910013"/>
            <a:ext cx="561975"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139D18D-726D-4243-8C35-70E3A017F38D}" type="datetime'P''ro''''f''es''''s''i''''''o''''''''''''''''''''''n''a''''l'">
              <a:rPr lang="en-US" sz="800">
                <a:latin typeface="Arial"/>
                <a:sym typeface="Arial"/>
              </a:rPr>
              <a:pPr marL="0" indent="0">
                <a:spcBef>
                  <a:spcPct val="0"/>
                </a:spcBef>
                <a:spcAft>
                  <a:spcPct val="0"/>
                </a:spcAft>
                <a:buNone/>
              </a:pPr>
              <a:t>Professional</a:t>
            </a:fld>
            <a:endParaRPr lang="en-US" sz="800" dirty="0">
              <a:latin typeface="Arial"/>
              <a:sym typeface="Arial"/>
            </a:endParaRPr>
          </a:p>
        </p:txBody>
      </p:sp>
      <p:sp>
        <p:nvSpPr>
          <p:cNvPr id="253" name="Text Placeholder 66"/>
          <p:cNvSpPr>
            <a:spLocks noGrp="1"/>
          </p:cNvSpPr>
          <p:nvPr>
            <p:custDataLst>
              <p:tags r:id="rId24"/>
            </p:custDataLst>
          </p:nvPr>
        </p:nvSpPr>
        <p:spPr bwMode="auto">
          <a:xfrm>
            <a:off x="8166100" y="3736975"/>
            <a:ext cx="642938"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1D78198-1162-465E-BE0E-60E3CB453278}" type="datetime'''Lab'''' ''''a''''''nd ''''''''''X''''''''''-''''r''a''''''y'">
              <a:rPr lang="en-US" sz="800"/>
              <a:pPr/>
              <a:t>Lab and X-ray</a:t>
            </a:fld>
            <a:endParaRPr lang="en-US" sz="800" dirty="0">
              <a:latin typeface="Arial"/>
              <a:sym typeface="Arial"/>
            </a:endParaRPr>
          </a:p>
        </p:txBody>
      </p:sp>
      <p:sp>
        <p:nvSpPr>
          <p:cNvPr id="254" name="Text Placeholder 67"/>
          <p:cNvSpPr>
            <a:spLocks noGrp="1"/>
          </p:cNvSpPr>
          <p:nvPr>
            <p:custDataLst>
              <p:tags r:id="rId25"/>
            </p:custDataLst>
          </p:nvPr>
        </p:nvSpPr>
        <p:spPr bwMode="auto">
          <a:xfrm>
            <a:off x="8166101" y="3319463"/>
            <a:ext cx="692150" cy="36671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89CED14-28B6-4B06-BF8B-2DCAF7C42051}" type="datetime'Lo''''ng-ter''m c''ar''e&#10;and'' pos''''t-ac''ute''&#10;''''''care'">
              <a:rPr lang="en-US" sz="800"/>
              <a:pPr/>
              <a:t>Long-term care
and post-acute
care</a:t>
            </a:fld>
            <a:endParaRPr lang="en-US" sz="800" dirty="0">
              <a:latin typeface="Arial"/>
              <a:sym typeface="Arial"/>
            </a:endParaRPr>
          </a:p>
        </p:txBody>
      </p:sp>
      <p:sp>
        <p:nvSpPr>
          <p:cNvPr id="234" name="Text Placeholder 51"/>
          <p:cNvSpPr>
            <a:spLocks noGrp="1"/>
          </p:cNvSpPr>
          <p:nvPr>
            <p:custDataLst>
              <p:tags r:id="rId26"/>
            </p:custDataLst>
          </p:nvPr>
        </p:nvSpPr>
        <p:spPr bwMode="auto">
          <a:xfrm>
            <a:off x="8166100" y="3146425"/>
            <a:ext cx="473075"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4489FF1-F247-4832-96C8-1BF3DC2D9823}" type="datetime'''O''''''u''''''''''tpa''''ti''''''''''''''''''''''''''en''t'">
              <a:rPr lang="en-US" sz="800">
                <a:latin typeface="Arial"/>
                <a:sym typeface="Arial"/>
              </a:rPr>
              <a:pPr marL="0" indent="0">
                <a:spcBef>
                  <a:spcPct val="0"/>
                </a:spcBef>
                <a:spcAft>
                  <a:spcPct val="0"/>
                </a:spcAft>
                <a:buNone/>
              </a:pPr>
              <a:t>Outpatient</a:t>
            </a:fld>
            <a:endParaRPr lang="en-US" sz="800" dirty="0">
              <a:latin typeface="Arial"/>
              <a:sym typeface="Arial"/>
            </a:endParaRPr>
          </a:p>
        </p:txBody>
      </p:sp>
      <p:sp>
        <p:nvSpPr>
          <p:cNvPr id="235" name="Text Placeholder 52"/>
          <p:cNvSpPr>
            <a:spLocks noGrp="1"/>
          </p:cNvSpPr>
          <p:nvPr>
            <p:custDataLst>
              <p:tags r:id="rId27"/>
            </p:custDataLst>
          </p:nvPr>
        </p:nvSpPr>
        <p:spPr bwMode="auto">
          <a:xfrm>
            <a:off x="8166100" y="2973388"/>
            <a:ext cx="393700"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0C7BBFF-F395-49EC-8717-3907FE0A18FD}" type="datetime'''''I''n''''''''''''''''p''''a''t''''''''i''en''''''''''''t'">
              <a:rPr lang="en-US" sz="800"/>
              <a:pPr marL="0" indent="0">
                <a:spcBef>
                  <a:spcPct val="0"/>
                </a:spcBef>
                <a:spcAft>
                  <a:spcPct val="0"/>
                </a:spcAft>
                <a:buNone/>
              </a:pPr>
              <a:t>Inpatient</a:t>
            </a:fld>
            <a:endParaRPr lang="en-US" sz="800" dirty="0">
              <a:sym typeface="+mn-lt"/>
            </a:endParaRPr>
          </a:p>
        </p:txBody>
      </p:sp>
      <p:sp>
        <p:nvSpPr>
          <p:cNvPr id="236" name="Text Placeholder 53"/>
          <p:cNvSpPr>
            <a:spLocks noGrp="1"/>
          </p:cNvSpPr>
          <p:nvPr>
            <p:custDataLst>
              <p:tags r:id="rId28"/>
            </p:custDataLst>
          </p:nvPr>
        </p:nvSpPr>
        <p:spPr bwMode="auto">
          <a:xfrm>
            <a:off x="8166100" y="2800350"/>
            <a:ext cx="141288"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06216B14-D400-429A-BF61-9EC6FC29E7DE}" type="datetime'''''''''''''''''''''ED'''''''''''''''''''''''''''''''''''">
              <a:rPr lang="en-US" sz="800">
                <a:latin typeface="Arial"/>
                <a:sym typeface="Arial"/>
              </a:rPr>
              <a:pPr marL="0" indent="0">
                <a:spcBef>
                  <a:spcPct val="0"/>
                </a:spcBef>
                <a:spcAft>
                  <a:spcPct val="0"/>
                </a:spcAft>
                <a:buNone/>
              </a:pPr>
              <a:t>ED</a:t>
            </a:fld>
            <a:endParaRPr lang="en-US" sz="800" dirty="0">
              <a:latin typeface="Arial"/>
              <a:sym typeface="Arial"/>
            </a:endParaRPr>
          </a:p>
        </p:txBody>
      </p:sp>
      <p:sp>
        <p:nvSpPr>
          <p:cNvPr id="4" name="Multiply 3"/>
          <p:cNvSpPr/>
          <p:nvPr/>
        </p:nvSpPr>
        <p:spPr>
          <a:xfrm>
            <a:off x="3124200" y="1889125"/>
            <a:ext cx="304800" cy="304800"/>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5" name="Equal 4"/>
          <p:cNvSpPr/>
          <p:nvPr/>
        </p:nvSpPr>
        <p:spPr>
          <a:xfrm>
            <a:off x="2273300" y="1882775"/>
            <a:ext cx="228600" cy="304800"/>
          </a:xfrm>
          <a:prstGeom prst="mathEqual">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7" name="Isosceles Triangle 6"/>
          <p:cNvSpPr/>
          <p:nvPr/>
        </p:nvSpPr>
        <p:spPr>
          <a:xfrm rot="16200000">
            <a:off x="2994028" y="3887788"/>
            <a:ext cx="2698750" cy="15240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8" name="Rectangle 37"/>
          <p:cNvSpPr/>
          <p:nvPr/>
        </p:nvSpPr>
        <p:spPr>
          <a:xfrm>
            <a:off x="7869238" y="1544638"/>
            <a:ext cx="1143000" cy="52387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1" dirty="0" smtClean="0">
                <a:solidFill>
                  <a:schemeClr val="tx1"/>
                </a:solidFill>
                <a:latin typeface="Arial" panose="020B0604020202020204" pitchFamily="34" charset="0"/>
                <a:cs typeface="Arial" panose="020B0604020202020204" pitchFamily="34" charset="0"/>
              </a:rPr>
              <a:t>Among people with at least 1 chronic medical condition</a:t>
            </a:r>
            <a:endParaRPr lang="en-US" sz="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473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Object 110" hidden="1"/>
          <p:cNvGraphicFramePr>
            <a:graphicFrameLocks noChangeAspect="1"/>
          </p:cNvGraphicFramePr>
          <p:nvPr>
            <p:custDataLst>
              <p:tags r:id="rId2"/>
            </p:custDataLst>
            <p:extLst>
              <p:ext uri="{D42A27DB-BD31-4B8C-83A1-F6EECF244321}">
                <p14:modId xmlns:p14="http://schemas.microsoft.com/office/powerpoint/2010/main" val="16115204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007" name="think-cell Slide" r:id="rId99" imgW="270" imgH="270" progId="TCLayout.ActiveDocument.1">
                  <p:embed/>
                </p:oleObj>
              </mc:Choice>
              <mc:Fallback>
                <p:oleObj name="think-cell Slide" r:id="rId99" imgW="270" imgH="270" progId="TCLayout.ActiveDocument.1">
                  <p:embed/>
                  <p:pic>
                    <p:nvPicPr>
                      <p:cNvPr id="0" name=""/>
                      <p:cNvPicPr/>
                      <p:nvPr/>
                    </p:nvPicPr>
                    <p:blipFill>
                      <a:blip r:embed="rId100"/>
                      <a:stretch>
                        <a:fillRect/>
                      </a:stretch>
                    </p:blipFill>
                    <p:spPr>
                      <a:xfrm>
                        <a:off x="1588" y="1588"/>
                        <a:ext cx="1587" cy="1587"/>
                      </a:xfrm>
                      <a:prstGeom prst="rect">
                        <a:avLst/>
                      </a:prstGeom>
                    </p:spPr>
                  </p:pic>
                </p:oleObj>
              </mc:Fallback>
            </mc:AlternateContent>
          </a:graphicData>
        </a:graphic>
      </p:graphicFrame>
      <p:sp>
        <p:nvSpPr>
          <p:cNvPr id="110" name="Rectangle 109"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800" b="1" dirty="0">
              <a:solidFill>
                <a:schemeClr val="tx1"/>
              </a:solidFill>
              <a:latin typeface="Arial"/>
              <a:cs typeface="Arial"/>
              <a:sym typeface="Arial"/>
            </a:endParaRPr>
          </a:p>
        </p:txBody>
      </p:sp>
      <p:sp>
        <p:nvSpPr>
          <p:cNvPr id="2" name="Text Placeholder 1"/>
          <p:cNvSpPr>
            <a:spLocks noGrp="1"/>
          </p:cNvSpPr>
          <p:nvPr>
            <p:ph type="body" sz="quarter" idx="10"/>
          </p:nvPr>
        </p:nvSpPr>
        <p:spPr>
          <a:xfrm>
            <a:off x="152400" y="6007894"/>
            <a:ext cx="5494338" cy="762000"/>
          </a:xfrm>
        </p:spPr>
        <p:txBody>
          <a:bodyPr/>
          <a:lstStyle/>
          <a:p>
            <a:r>
              <a:rPr lang="en-US" sz="700" dirty="0"/>
              <a:t>Note: DMH = Department of Mental Health; MBHP = Massachusetts Behavioral Health Partnership; DPH = Massachusetts Department of Public Health; CHIA = Center for Health Information and Analysis; DOI = Department of Insurance; HPC = Health Policy Commission; AGO = Office of the Attorney General; </a:t>
            </a:r>
            <a:r>
              <a:rPr lang="en-US" sz="700" dirty="0" err="1"/>
              <a:t>MeHI</a:t>
            </a:r>
            <a:r>
              <a:rPr lang="en-US" sz="700" dirty="0"/>
              <a:t> = Massachusetts eHealth Institute; EHR = Electronic Health Record</a:t>
            </a:r>
          </a:p>
          <a:p>
            <a:r>
              <a:rPr lang="en-US" sz="700" dirty="0"/>
              <a:t>Figure may not include all ongoing projects related to behavioral health in state agencies</a:t>
            </a:r>
          </a:p>
        </p:txBody>
      </p:sp>
      <p:sp>
        <p:nvSpPr>
          <p:cNvPr id="3" name="Title 2"/>
          <p:cNvSpPr>
            <a:spLocks noGrp="1"/>
          </p:cNvSpPr>
          <p:nvPr>
            <p:ph type="ctrTitle"/>
          </p:nvPr>
        </p:nvSpPr>
        <p:spPr/>
        <p:txBody>
          <a:bodyPr/>
          <a:lstStyle/>
          <a:p>
            <a:r>
              <a:rPr lang="en-US" dirty="0"/>
              <a:t>Figure </a:t>
            </a:r>
            <a:r>
              <a:rPr lang="en-US" dirty="0" smtClean="0"/>
              <a:t>7.2: </a:t>
            </a:r>
            <a:r>
              <a:rPr lang="en-US" dirty="0"/>
              <a:t>Selected activities related to behavioral health, by </a:t>
            </a:r>
            <a:r>
              <a:rPr lang="en-US" dirty="0" smtClean="0"/>
              <a:t>MA state government agency</a:t>
            </a:r>
            <a:endParaRPr lang="en-US" dirty="0"/>
          </a:p>
        </p:txBody>
      </p:sp>
      <p:sp>
        <p:nvSpPr>
          <p:cNvPr id="8" name="Rectangle 7"/>
          <p:cNvSpPr/>
          <p:nvPr>
            <p:custDataLst>
              <p:tags r:id="rId4"/>
            </p:custDataLst>
          </p:nvPr>
        </p:nvSpPr>
        <p:spPr bwMode="auto">
          <a:xfrm>
            <a:off x="682625" y="2327275"/>
            <a:ext cx="8378825" cy="20002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7" name="Rectangle 6"/>
          <p:cNvSpPr/>
          <p:nvPr>
            <p:custDataLst>
              <p:tags r:id="rId5"/>
            </p:custDataLst>
          </p:nvPr>
        </p:nvSpPr>
        <p:spPr bwMode="auto">
          <a:xfrm>
            <a:off x="682625" y="4525963"/>
            <a:ext cx="8378825" cy="2587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9" name="Rectangle 8"/>
          <p:cNvSpPr/>
          <p:nvPr>
            <p:custDataLst>
              <p:tags r:id="rId6"/>
            </p:custDataLst>
          </p:nvPr>
        </p:nvSpPr>
        <p:spPr bwMode="auto">
          <a:xfrm>
            <a:off x="682625" y="2127250"/>
            <a:ext cx="8378825" cy="20002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5" name="Rectangle 4"/>
          <p:cNvSpPr/>
          <p:nvPr>
            <p:custDataLst>
              <p:tags r:id="rId7"/>
            </p:custDataLst>
          </p:nvPr>
        </p:nvSpPr>
        <p:spPr bwMode="auto">
          <a:xfrm>
            <a:off x="682625" y="4262438"/>
            <a:ext cx="8378825" cy="26352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14" name="Rectangle 13"/>
          <p:cNvSpPr/>
          <p:nvPr>
            <p:custDataLst>
              <p:tags r:id="rId8"/>
            </p:custDataLst>
          </p:nvPr>
        </p:nvSpPr>
        <p:spPr bwMode="auto">
          <a:xfrm>
            <a:off x="682625" y="5041900"/>
            <a:ext cx="8378825" cy="54927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6" name="Rectangle 5"/>
          <p:cNvSpPr/>
          <p:nvPr>
            <p:custDataLst>
              <p:tags r:id="rId9"/>
            </p:custDataLst>
          </p:nvPr>
        </p:nvSpPr>
        <p:spPr bwMode="auto">
          <a:xfrm>
            <a:off x="682625" y="3449638"/>
            <a:ext cx="8378825" cy="20002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10" name="Rectangle 9"/>
          <p:cNvSpPr/>
          <p:nvPr>
            <p:custDataLst>
              <p:tags r:id="rId10"/>
            </p:custDataLst>
          </p:nvPr>
        </p:nvSpPr>
        <p:spPr bwMode="auto">
          <a:xfrm>
            <a:off x="682625" y="3249613"/>
            <a:ext cx="8378825" cy="20002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11" name="Rectangle 10"/>
          <p:cNvSpPr/>
          <p:nvPr>
            <p:custDataLst>
              <p:tags r:id="rId11"/>
            </p:custDataLst>
          </p:nvPr>
        </p:nvSpPr>
        <p:spPr bwMode="auto">
          <a:xfrm>
            <a:off x="682625" y="3049588"/>
            <a:ext cx="8378825" cy="20002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15" name="Rectangle 14"/>
          <p:cNvSpPr>
            <a:spLocks/>
          </p:cNvSpPr>
          <p:nvPr>
            <p:custDataLst>
              <p:tags r:id="rId12"/>
            </p:custDataLst>
          </p:nvPr>
        </p:nvSpPr>
        <p:spPr bwMode="auto">
          <a:xfrm>
            <a:off x="5826125" y="1123950"/>
            <a:ext cx="1084263" cy="169863"/>
          </a:xfrm>
          <a:prstGeom prst="rect">
            <a:avLst/>
          </a:prstGeom>
          <a:solidFill>
            <a:srgbClr val="FAFAFA"/>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algn="ctr"/>
            <a:fld id="{B40D70AB-8A32-40DE-8C74-E04FEE88321D}" type="datetime'''''''''''''''''20''''''''''14'''''">
              <a:rPr lang="en-US" sz="800" b="1">
                <a:solidFill>
                  <a:schemeClr val="tx1"/>
                </a:solidFill>
                <a:latin typeface="Arial"/>
                <a:cs typeface="Arial"/>
                <a:sym typeface="Arial"/>
              </a:rPr>
              <a:pPr/>
              <a:t>2014</a:t>
            </a:fld>
            <a:endParaRPr lang="en-US" sz="800" b="1" dirty="0">
              <a:solidFill>
                <a:schemeClr val="tx1"/>
              </a:solidFill>
              <a:latin typeface="Arial"/>
              <a:cs typeface="Arial"/>
              <a:sym typeface="Arial"/>
            </a:endParaRPr>
          </a:p>
        </p:txBody>
      </p:sp>
      <p:sp>
        <p:nvSpPr>
          <p:cNvPr id="16" name="Rectangle 15"/>
          <p:cNvSpPr>
            <a:spLocks/>
          </p:cNvSpPr>
          <p:nvPr>
            <p:custDataLst>
              <p:tags r:id="rId13"/>
            </p:custDataLst>
          </p:nvPr>
        </p:nvSpPr>
        <p:spPr bwMode="auto">
          <a:xfrm>
            <a:off x="6910388" y="1123950"/>
            <a:ext cx="2151063" cy="169863"/>
          </a:xfrm>
          <a:prstGeom prst="rect">
            <a:avLst/>
          </a:prstGeom>
          <a:solidFill>
            <a:srgbClr val="FAFAFA"/>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algn="ctr"/>
            <a:fld id="{3ED93D52-8643-4EEB-9C63-88BF11821D95}" type="datetime'''''''2''''''''''''''''''''''''01''''''''5'''''''''''">
              <a:rPr lang="en-US" sz="800" b="1">
                <a:solidFill>
                  <a:schemeClr val="tx1"/>
                </a:solidFill>
                <a:latin typeface="Arial"/>
                <a:cs typeface="Arial"/>
                <a:sym typeface="Arial"/>
              </a:rPr>
              <a:pPr/>
              <a:t>2015</a:t>
            </a:fld>
            <a:endParaRPr lang="en-US" sz="800" b="1" dirty="0">
              <a:solidFill>
                <a:schemeClr val="tx1"/>
              </a:solidFill>
              <a:latin typeface="Arial"/>
              <a:cs typeface="Arial"/>
              <a:sym typeface="Arial"/>
            </a:endParaRPr>
          </a:p>
        </p:txBody>
      </p:sp>
      <p:sp>
        <p:nvSpPr>
          <p:cNvPr id="17" name="Rectangle 16"/>
          <p:cNvSpPr>
            <a:spLocks/>
          </p:cNvSpPr>
          <p:nvPr>
            <p:custDataLst>
              <p:tags r:id="rId14"/>
            </p:custDataLst>
          </p:nvPr>
        </p:nvSpPr>
        <p:spPr bwMode="auto">
          <a:xfrm>
            <a:off x="5826125" y="1293813"/>
            <a:ext cx="542925" cy="169863"/>
          </a:xfrm>
          <a:prstGeom prst="rect">
            <a:avLst/>
          </a:prstGeom>
          <a:solidFill>
            <a:srgbClr val="FAFAFA"/>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algn="ctr"/>
            <a:fld id="{C50C4828-A3C3-4389-A27D-37823A5C2988}" type="datetime'''Q''''''''''''''''''''''''''''''''''''''''''''''''3'''">
              <a:rPr lang="en-US" sz="800" b="1">
                <a:solidFill>
                  <a:schemeClr val="tx1"/>
                </a:solidFill>
                <a:latin typeface="Arial"/>
                <a:cs typeface="Arial"/>
                <a:sym typeface="Arial"/>
              </a:rPr>
              <a:pPr/>
              <a:t>Q3</a:t>
            </a:fld>
            <a:endParaRPr lang="en-US" sz="800" b="1" dirty="0">
              <a:solidFill>
                <a:schemeClr val="tx1"/>
              </a:solidFill>
              <a:latin typeface="Arial"/>
              <a:cs typeface="Arial"/>
              <a:sym typeface="Arial"/>
            </a:endParaRPr>
          </a:p>
        </p:txBody>
      </p:sp>
      <p:sp>
        <p:nvSpPr>
          <p:cNvPr id="18" name="Rectangle 17"/>
          <p:cNvSpPr>
            <a:spLocks/>
          </p:cNvSpPr>
          <p:nvPr>
            <p:custDataLst>
              <p:tags r:id="rId15"/>
            </p:custDataLst>
          </p:nvPr>
        </p:nvSpPr>
        <p:spPr bwMode="auto">
          <a:xfrm>
            <a:off x="6369050" y="1293813"/>
            <a:ext cx="541338" cy="169863"/>
          </a:xfrm>
          <a:prstGeom prst="rect">
            <a:avLst/>
          </a:prstGeom>
          <a:solidFill>
            <a:srgbClr val="FAFAFA"/>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algn="ctr"/>
            <a:fld id="{665546B7-1089-47C2-9FB1-2EECFA8E9202}" type="datetime'''''''''''''''''''''''''''Q''''''''''''''''''4'''''''''''''''">
              <a:rPr lang="en-US" sz="800" b="1">
                <a:solidFill>
                  <a:schemeClr val="tx1"/>
                </a:solidFill>
                <a:latin typeface="Arial"/>
                <a:cs typeface="Arial"/>
                <a:sym typeface="Arial"/>
              </a:rPr>
              <a:pPr/>
              <a:t>Q4</a:t>
            </a:fld>
            <a:endParaRPr lang="en-US" sz="800" b="1" dirty="0">
              <a:solidFill>
                <a:schemeClr val="tx1"/>
              </a:solidFill>
              <a:latin typeface="Arial"/>
              <a:cs typeface="Arial"/>
              <a:sym typeface="Arial"/>
            </a:endParaRPr>
          </a:p>
        </p:txBody>
      </p:sp>
      <p:sp>
        <p:nvSpPr>
          <p:cNvPr id="19" name="Rectangle 18"/>
          <p:cNvSpPr>
            <a:spLocks/>
          </p:cNvSpPr>
          <p:nvPr>
            <p:custDataLst>
              <p:tags r:id="rId16"/>
            </p:custDataLst>
          </p:nvPr>
        </p:nvSpPr>
        <p:spPr bwMode="auto">
          <a:xfrm>
            <a:off x="6910388" y="1293813"/>
            <a:ext cx="530225" cy="169863"/>
          </a:xfrm>
          <a:prstGeom prst="rect">
            <a:avLst/>
          </a:prstGeom>
          <a:solidFill>
            <a:srgbClr val="FAFAFA"/>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algn="ctr"/>
            <a:fld id="{856488AA-8092-4A03-BD97-192E898533C8}" type="datetime'''''''''''''''''''''''''''''''''''''Q''''''''''1'''''''">
              <a:rPr lang="en-US" sz="800" b="1">
                <a:solidFill>
                  <a:schemeClr val="tx1"/>
                </a:solidFill>
                <a:latin typeface="Arial"/>
                <a:cs typeface="Arial"/>
                <a:sym typeface="Arial"/>
              </a:rPr>
              <a:pPr/>
              <a:t>Q1</a:t>
            </a:fld>
            <a:endParaRPr lang="en-US" sz="800" b="1" dirty="0">
              <a:solidFill>
                <a:schemeClr val="tx1"/>
              </a:solidFill>
              <a:latin typeface="Arial"/>
              <a:cs typeface="Arial"/>
              <a:sym typeface="Arial"/>
            </a:endParaRPr>
          </a:p>
        </p:txBody>
      </p:sp>
      <p:sp>
        <p:nvSpPr>
          <p:cNvPr id="20" name="Rectangle 19"/>
          <p:cNvSpPr>
            <a:spLocks/>
          </p:cNvSpPr>
          <p:nvPr>
            <p:custDataLst>
              <p:tags r:id="rId17"/>
            </p:custDataLst>
          </p:nvPr>
        </p:nvSpPr>
        <p:spPr bwMode="auto">
          <a:xfrm>
            <a:off x="7440613" y="1293813"/>
            <a:ext cx="536575" cy="169863"/>
          </a:xfrm>
          <a:prstGeom prst="rect">
            <a:avLst/>
          </a:prstGeom>
          <a:solidFill>
            <a:srgbClr val="FAFAFA"/>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algn="ctr"/>
            <a:fld id="{4F68D2B9-40F5-4C83-BFA7-F6B8C5174059}" type="datetime'''''''''''''''''''''''''''''''''''''''''''Q''''''''''''''''2'">
              <a:rPr lang="en-US" sz="800" b="1">
                <a:solidFill>
                  <a:schemeClr val="tx1"/>
                </a:solidFill>
                <a:latin typeface="Arial"/>
                <a:cs typeface="Arial"/>
                <a:sym typeface="Arial"/>
              </a:rPr>
              <a:pPr/>
              <a:t>Q2</a:t>
            </a:fld>
            <a:endParaRPr lang="en-US" sz="800" b="1" dirty="0">
              <a:solidFill>
                <a:schemeClr val="tx1"/>
              </a:solidFill>
              <a:latin typeface="Arial"/>
              <a:cs typeface="Arial"/>
              <a:sym typeface="Arial"/>
            </a:endParaRPr>
          </a:p>
        </p:txBody>
      </p:sp>
      <p:sp>
        <p:nvSpPr>
          <p:cNvPr id="21" name="Rectangle 20"/>
          <p:cNvSpPr>
            <a:spLocks/>
          </p:cNvSpPr>
          <p:nvPr>
            <p:custDataLst>
              <p:tags r:id="rId18"/>
            </p:custDataLst>
          </p:nvPr>
        </p:nvSpPr>
        <p:spPr bwMode="auto">
          <a:xfrm>
            <a:off x="7977188" y="1293813"/>
            <a:ext cx="541338" cy="169863"/>
          </a:xfrm>
          <a:prstGeom prst="rect">
            <a:avLst/>
          </a:prstGeom>
          <a:solidFill>
            <a:srgbClr val="FAFAFA"/>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algn="ctr"/>
            <a:fld id="{C66D2CAC-ACE1-4C6C-99D9-84A7D8267A7C}" type="datetime'''Q''''''''''''''''''''''''''''''''''''''''''''''''3'''''''">
              <a:rPr lang="en-US" sz="800" b="1">
                <a:solidFill>
                  <a:schemeClr val="tx1"/>
                </a:solidFill>
                <a:latin typeface="Arial"/>
                <a:cs typeface="Arial"/>
                <a:sym typeface="Arial"/>
              </a:rPr>
              <a:pPr/>
              <a:t>Q3</a:t>
            </a:fld>
            <a:endParaRPr lang="en-US" sz="800" b="1" dirty="0">
              <a:solidFill>
                <a:schemeClr val="tx1"/>
              </a:solidFill>
              <a:latin typeface="Arial"/>
              <a:cs typeface="Arial"/>
              <a:sym typeface="Arial"/>
            </a:endParaRPr>
          </a:p>
        </p:txBody>
      </p:sp>
      <p:sp>
        <p:nvSpPr>
          <p:cNvPr id="22" name="Rectangle 21"/>
          <p:cNvSpPr>
            <a:spLocks/>
          </p:cNvSpPr>
          <p:nvPr>
            <p:custDataLst>
              <p:tags r:id="rId19"/>
            </p:custDataLst>
          </p:nvPr>
        </p:nvSpPr>
        <p:spPr bwMode="auto">
          <a:xfrm>
            <a:off x="8518525" y="1293813"/>
            <a:ext cx="542925" cy="169863"/>
          </a:xfrm>
          <a:prstGeom prst="rect">
            <a:avLst/>
          </a:prstGeom>
          <a:solidFill>
            <a:srgbClr val="FAFAFA"/>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algn="ctr"/>
            <a:fld id="{99280CBD-93B7-495D-9628-035B00826BB7}" type="datetime'''''''''''''''''''''''''''''''''''''Q''''''''''''''''4'''''''">
              <a:rPr lang="en-US" sz="800" b="1">
                <a:solidFill>
                  <a:schemeClr val="tx1"/>
                </a:solidFill>
                <a:latin typeface="Arial"/>
                <a:cs typeface="Arial"/>
                <a:sym typeface="Arial"/>
              </a:rPr>
              <a:pPr/>
              <a:t>Q4</a:t>
            </a:fld>
            <a:endParaRPr lang="en-US" sz="800" b="1" dirty="0">
              <a:solidFill>
                <a:schemeClr val="tx1"/>
              </a:solidFill>
              <a:latin typeface="Arial"/>
              <a:cs typeface="Arial"/>
              <a:sym typeface="Arial"/>
            </a:endParaRPr>
          </a:p>
        </p:txBody>
      </p:sp>
      <p:cxnSp>
        <p:nvCxnSpPr>
          <p:cNvPr id="39" name="Straight Connector 38"/>
          <p:cNvCxnSpPr/>
          <p:nvPr>
            <p:custDataLst>
              <p:tags r:id="rId20"/>
            </p:custDataLst>
          </p:nvPr>
        </p:nvCxnSpPr>
        <p:spPr bwMode="auto">
          <a:xfrm>
            <a:off x="7440613"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21"/>
            </p:custDataLst>
          </p:nvPr>
        </p:nvCxnSpPr>
        <p:spPr bwMode="auto">
          <a:xfrm>
            <a:off x="7618413"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2"/>
            </p:custDataLst>
          </p:nvPr>
        </p:nvCxnSpPr>
        <p:spPr bwMode="auto">
          <a:xfrm>
            <a:off x="7800975"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23"/>
            </p:custDataLst>
          </p:nvPr>
        </p:nvCxnSpPr>
        <p:spPr bwMode="auto">
          <a:xfrm>
            <a:off x="6369050"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24"/>
            </p:custDataLst>
          </p:nvPr>
        </p:nvCxnSpPr>
        <p:spPr bwMode="auto">
          <a:xfrm>
            <a:off x="7977188"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5"/>
            </p:custDataLst>
          </p:nvPr>
        </p:nvCxnSpPr>
        <p:spPr bwMode="auto">
          <a:xfrm>
            <a:off x="8159750"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26"/>
            </p:custDataLst>
          </p:nvPr>
        </p:nvCxnSpPr>
        <p:spPr bwMode="auto">
          <a:xfrm>
            <a:off x="8342313"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27"/>
            </p:custDataLst>
          </p:nvPr>
        </p:nvCxnSpPr>
        <p:spPr bwMode="auto">
          <a:xfrm>
            <a:off x="8518525"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28"/>
            </p:custDataLst>
          </p:nvPr>
        </p:nvCxnSpPr>
        <p:spPr bwMode="auto">
          <a:xfrm>
            <a:off x="5826125" y="1463675"/>
            <a:ext cx="0" cy="4670425"/>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29"/>
            </p:custDataLst>
          </p:nvPr>
        </p:nvCxnSpPr>
        <p:spPr bwMode="auto">
          <a:xfrm>
            <a:off x="9061450" y="1463675"/>
            <a:ext cx="0" cy="4670425"/>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30"/>
            </p:custDataLst>
          </p:nvPr>
        </p:nvCxnSpPr>
        <p:spPr bwMode="auto">
          <a:xfrm>
            <a:off x="682625" y="1463675"/>
            <a:ext cx="0" cy="4670425"/>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31"/>
            </p:custDataLst>
          </p:nvPr>
        </p:nvCxnSpPr>
        <p:spPr bwMode="auto">
          <a:xfrm>
            <a:off x="6191250"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32"/>
            </p:custDataLst>
          </p:nvPr>
        </p:nvCxnSpPr>
        <p:spPr bwMode="auto">
          <a:xfrm>
            <a:off x="6008688"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custDataLst>
              <p:tags r:id="rId33"/>
            </p:custDataLst>
          </p:nvPr>
        </p:nvCxnSpPr>
        <p:spPr bwMode="auto">
          <a:xfrm>
            <a:off x="6910388" y="1463675"/>
            <a:ext cx="0" cy="4670425"/>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34"/>
            </p:custDataLst>
          </p:nvPr>
        </p:nvCxnSpPr>
        <p:spPr bwMode="auto">
          <a:xfrm>
            <a:off x="8878888"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35"/>
            </p:custDataLst>
          </p:nvPr>
        </p:nvCxnSpPr>
        <p:spPr bwMode="auto">
          <a:xfrm>
            <a:off x="8702675"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36"/>
            </p:custDataLst>
          </p:nvPr>
        </p:nvCxnSpPr>
        <p:spPr bwMode="auto">
          <a:xfrm>
            <a:off x="6551613"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37"/>
            </p:custDataLst>
          </p:nvPr>
        </p:nvCxnSpPr>
        <p:spPr bwMode="auto">
          <a:xfrm>
            <a:off x="6727825"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38"/>
            </p:custDataLst>
          </p:nvPr>
        </p:nvCxnSpPr>
        <p:spPr bwMode="auto">
          <a:xfrm>
            <a:off x="7092950"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39"/>
            </p:custDataLst>
          </p:nvPr>
        </p:nvCxnSpPr>
        <p:spPr bwMode="auto">
          <a:xfrm>
            <a:off x="7258050" y="1463675"/>
            <a:ext cx="0" cy="4670425"/>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40"/>
            </p:custDataLst>
          </p:nvPr>
        </p:nvCxnSpPr>
        <p:spPr bwMode="auto">
          <a:xfrm>
            <a:off x="682625" y="6134100"/>
            <a:ext cx="8378825"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41"/>
            </p:custDataLst>
          </p:nvPr>
        </p:nvCxnSpPr>
        <p:spPr bwMode="gray">
          <a:xfrm>
            <a:off x="8620125" y="1463675"/>
            <a:ext cx="0" cy="4833938"/>
          </a:xfrm>
          <a:prstGeom prst="line">
            <a:avLst/>
          </a:prstGeom>
          <a:ln w="19050">
            <a:solidFill>
              <a:srgbClr val="8C96A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42"/>
            </p:custDataLst>
          </p:nvPr>
        </p:nvCxnSpPr>
        <p:spPr bwMode="gray">
          <a:xfrm>
            <a:off x="7175500" y="1463675"/>
            <a:ext cx="0" cy="4833938"/>
          </a:xfrm>
          <a:prstGeom prst="line">
            <a:avLst/>
          </a:prstGeom>
          <a:ln w="19050">
            <a:solidFill>
              <a:srgbClr val="8C96A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43"/>
            </p:custDataLst>
          </p:nvPr>
        </p:nvCxnSpPr>
        <p:spPr bwMode="gray">
          <a:xfrm>
            <a:off x="6845300" y="1463675"/>
            <a:ext cx="0" cy="4833938"/>
          </a:xfrm>
          <a:prstGeom prst="line">
            <a:avLst/>
          </a:prstGeom>
          <a:ln w="19050">
            <a:solidFill>
              <a:srgbClr val="8C96A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44"/>
            </p:custDataLst>
          </p:nvPr>
        </p:nvCxnSpPr>
        <p:spPr bwMode="gray">
          <a:xfrm>
            <a:off x="6638925" y="1463675"/>
            <a:ext cx="0" cy="4833938"/>
          </a:xfrm>
          <a:prstGeom prst="line">
            <a:avLst/>
          </a:prstGeom>
          <a:ln w="19050">
            <a:solidFill>
              <a:srgbClr val="8C96A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45"/>
            </p:custDataLst>
          </p:nvPr>
        </p:nvCxnSpPr>
        <p:spPr bwMode="gray">
          <a:xfrm>
            <a:off x="8042275" y="1463675"/>
            <a:ext cx="0" cy="4833938"/>
          </a:xfrm>
          <a:prstGeom prst="line">
            <a:avLst/>
          </a:prstGeom>
          <a:ln w="19050">
            <a:solidFill>
              <a:srgbClr val="8C96A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46"/>
            </p:custDataLst>
          </p:nvPr>
        </p:nvCxnSpPr>
        <p:spPr bwMode="gray">
          <a:xfrm>
            <a:off x="5897563" y="1463675"/>
            <a:ext cx="0" cy="4833938"/>
          </a:xfrm>
          <a:prstGeom prst="line">
            <a:avLst/>
          </a:prstGeom>
          <a:ln w="19050">
            <a:solidFill>
              <a:srgbClr val="8C96A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47"/>
            </p:custDataLst>
          </p:nvPr>
        </p:nvCxnSpPr>
        <p:spPr bwMode="auto">
          <a:xfrm>
            <a:off x="682625" y="1463675"/>
            <a:ext cx="8378825"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 Placeholder 1"/>
          <p:cNvSpPr>
            <a:spLocks noGrp="1"/>
          </p:cNvSpPr>
          <p:nvPr>
            <p:custDataLst>
              <p:tags r:id="rId48"/>
            </p:custDataLst>
          </p:nvPr>
        </p:nvSpPr>
        <p:spPr bwMode="auto">
          <a:xfrm>
            <a:off x="5826125" y="5064125"/>
            <a:ext cx="3225800" cy="204788"/>
          </a:xfrm>
          <a:prstGeom prst="homePlate">
            <a:avLst>
              <a:gd name="adj" fmla="val 18605"/>
            </a:avLst>
          </a:prstGeom>
          <a:solidFill>
            <a:srgbClr val="E1E6EB"/>
          </a:solidFill>
          <a:ln w="9525">
            <a:solidFill>
              <a:schemeClr val="tx1"/>
            </a:solidFill>
          </a:ln>
        </p:spPr>
        <p:txBody>
          <a:bodyPr wrap="square" lIns="90488" tIns="46038" rIns="0" bIns="46038" numCol="1" spcCol="0" anchor="ctr" anchorCtr="0">
            <a:noAutofit/>
          </a:bodyPr>
          <a:lstStyle>
            <a:lvl1pPr marL="456463" indent="-456463" algn="l" defTabSz="121723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006" indent="-380388" algn="l" defTabSz="121723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547" indent="-304309" algn="l" defTabSz="121723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16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8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404"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23"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642"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261"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spcBef>
                <a:spcPct val="0"/>
              </a:spcBef>
              <a:spcAft>
                <a:spcPct val="0"/>
              </a:spcAft>
              <a:buNone/>
            </a:pPr>
            <a:endParaRPr lang="en-US" sz="800" dirty="0">
              <a:latin typeface="Arial"/>
              <a:cs typeface="Arial"/>
              <a:sym typeface="Arial"/>
            </a:endParaRPr>
          </a:p>
        </p:txBody>
      </p:sp>
      <p:sp>
        <p:nvSpPr>
          <p:cNvPr id="54" name="Text Placeholder 36"/>
          <p:cNvSpPr>
            <a:spLocks noGrp="1"/>
          </p:cNvSpPr>
          <p:nvPr>
            <p:custDataLst>
              <p:tags r:id="rId49"/>
            </p:custDataLst>
          </p:nvPr>
        </p:nvSpPr>
        <p:spPr bwMode="auto">
          <a:xfrm>
            <a:off x="5826125" y="4292600"/>
            <a:ext cx="3225800" cy="204788"/>
          </a:xfrm>
          <a:prstGeom prst="homePlate">
            <a:avLst>
              <a:gd name="adj" fmla="val 18605"/>
            </a:avLst>
          </a:prstGeom>
          <a:solidFill>
            <a:srgbClr val="E1E6EB"/>
          </a:solidFill>
          <a:ln w="9525">
            <a:solidFill>
              <a:schemeClr val="tx1"/>
            </a:solidFill>
          </a:ln>
        </p:spPr>
        <p:txBody>
          <a:bodyPr wrap="square" lIns="90488" tIns="46038" rIns="0" bIns="46038" numCol="1" spcCol="0" anchor="ctr" anchorCtr="0">
            <a:noAutofit/>
          </a:bodyPr>
          <a:lstStyle>
            <a:lvl1pPr marL="456463" indent="-456463" algn="l" defTabSz="121723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006" indent="-380388" algn="l" defTabSz="121723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547" indent="-304309" algn="l" defTabSz="121723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16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8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404"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23"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642"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261"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spcBef>
                <a:spcPct val="0"/>
              </a:spcBef>
              <a:spcAft>
                <a:spcPct val="0"/>
              </a:spcAft>
              <a:buNone/>
            </a:pPr>
            <a:endParaRPr lang="en-US" sz="800" dirty="0">
              <a:latin typeface="Arial"/>
              <a:cs typeface="Arial"/>
              <a:sym typeface="Arial"/>
            </a:endParaRPr>
          </a:p>
        </p:txBody>
      </p:sp>
      <p:sp>
        <p:nvSpPr>
          <p:cNvPr id="56" name="Text Placeholder 35"/>
          <p:cNvSpPr>
            <a:spLocks noGrp="1"/>
          </p:cNvSpPr>
          <p:nvPr>
            <p:custDataLst>
              <p:tags r:id="rId50"/>
            </p:custDataLst>
          </p:nvPr>
        </p:nvSpPr>
        <p:spPr bwMode="auto">
          <a:xfrm>
            <a:off x="6369050" y="4011613"/>
            <a:ext cx="517525" cy="204788"/>
          </a:xfrm>
          <a:prstGeom prst="homePlate">
            <a:avLst>
              <a:gd name="adj" fmla="val 18605"/>
            </a:avLst>
          </a:prstGeom>
          <a:solidFill>
            <a:srgbClr val="E1E6EB"/>
          </a:solidFill>
          <a:ln w="9525">
            <a:solidFill>
              <a:schemeClr val="tx1"/>
            </a:solidFill>
          </a:ln>
        </p:spPr>
        <p:txBody>
          <a:bodyPr wrap="square" lIns="90488" tIns="46038" rIns="0" bIns="46038" numCol="1" spcCol="0" anchor="ctr" anchorCtr="0">
            <a:noAutofit/>
          </a:bodyPr>
          <a:lstStyle>
            <a:lvl1pPr marL="456463" indent="-456463" algn="l" defTabSz="121723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006" indent="-380388" algn="l" defTabSz="121723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547" indent="-304309" algn="l" defTabSz="121723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16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8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404"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23"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642"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261"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spcBef>
                <a:spcPct val="0"/>
              </a:spcBef>
              <a:spcAft>
                <a:spcPct val="0"/>
              </a:spcAft>
              <a:buNone/>
            </a:pPr>
            <a:endParaRPr lang="en-US" sz="800" dirty="0">
              <a:latin typeface="Arial"/>
              <a:cs typeface="Arial"/>
              <a:sym typeface="Arial"/>
            </a:endParaRPr>
          </a:p>
        </p:txBody>
      </p:sp>
      <p:sp>
        <p:nvSpPr>
          <p:cNvPr id="52" name="Text Placeholder 39"/>
          <p:cNvSpPr>
            <a:spLocks noGrp="1"/>
          </p:cNvSpPr>
          <p:nvPr>
            <p:custDataLst>
              <p:tags r:id="rId51"/>
            </p:custDataLst>
          </p:nvPr>
        </p:nvSpPr>
        <p:spPr bwMode="auto">
          <a:xfrm>
            <a:off x="5826125" y="4814888"/>
            <a:ext cx="3225800" cy="204788"/>
          </a:xfrm>
          <a:prstGeom prst="homePlate">
            <a:avLst>
              <a:gd name="adj" fmla="val 18605"/>
            </a:avLst>
          </a:prstGeom>
          <a:solidFill>
            <a:srgbClr val="E1E6EB"/>
          </a:solidFill>
          <a:ln w="9525">
            <a:solidFill>
              <a:schemeClr val="tx1"/>
            </a:solidFill>
          </a:ln>
        </p:spPr>
        <p:txBody>
          <a:bodyPr wrap="square" lIns="90488" tIns="46038" rIns="0" bIns="46038" numCol="1" spcCol="0" anchor="ctr" anchorCtr="0">
            <a:noAutofit/>
          </a:bodyPr>
          <a:lstStyle>
            <a:lvl1pPr marL="456463" indent="-456463" algn="l" defTabSz="121723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006" indent="-380388" algn="l" defTabSz="121723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547" indent="-304309" algn="l" defTabSz="121723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16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8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404"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23"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642"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261"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spcBef>
                <a:spcPct val="0"/>
              </a:spcBef>
              <a:spcAft>
                <a:spcPct val="0"/>
              </a:spcAft>
              <a:buNone/>
            </a:pPr>
            <a:endParaRPr lang="en-US" sz="800" dirty="0">
              <a:latin typeface="Arial"/>
              <a:cs typeface="Arial"/>
              <a:sym typeface="Arial"/>
            </a:endParaRPr>
          </a:p>
        </p:txBody>
      </p:sp>
      <p:sp>
        <p:nvSpPr>
          <p:cNvPr id="55" name="Text Placeholder 40"/>
          <p:cNvSpPr>
            <a:spLocks noGrp="1"/>
          </p:cNvSpPr>
          <p:nvPr>
            <p:custDataLst>
              <p:tags r:id="rId52"/>
            </p:custDataLst>
          </p:nvPr>
        </p:nvSpPr>
        <p:spPr bwMode="auto">
          <a:xfrm>
            <a:off x="5856288" y="5830888"/>
            <a:ext cx="3195638" cy="204788"/>
          </a:xfrm>
          <a:prstGeom prst="homePlate">
            <a:avLst>
              <a:gd name="adj" fmla="val 18605"/>
            </a:avLst>
          </a:prstGeom>
          <a:solidFill>
            <a:srgbClr val="E1E6EB"/>
          </a:solidFill>
          <a:ln w="9525">
            <a:solidFill>
              <a:schemeClr val="tx1"/>
            </a:solidFill>
          </a:ln>
        </p:spPr>
        <p:txBody>
          <a:bodyPr wrap="square" lIns="90488" tIns="46038" rIns="0" bIns="46038" numCol="1" spcCol="0" anchor="ctr" anchorCtr="0">
            <a:noAutofit/>
          </a:bodyPr>
          <a:lstStyle>
            <a:lvl1pPr marL="456463" indent="-456463" algn="l" defTabSz="121723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006" indent="-380388" algn="l" defTabSz="121723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547" indent="-304309" algn="l" defTabSz="121723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16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8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404"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23"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642"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261"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spcBef>
                <a:spcPct val="0"/>
              </a:spcBef>
              <a:spcAft>
                <a:spcPct val="0"/>
              </a:spcAft>
              <a:buNone/>
            </a:pPr>
            <a:endParaRPr lang="en-US" sz="800" dirty="0">
              <a:latin typeface="Arial"/>
              <a:cs typeface="Arial"/>
              <a:sym typeface="Arial"/>
            </a:endParaRPr>
          </a:p>
        </p:txBody>
      </p:sp>
      <p:sp>
        <p:nvSpPr>
          <p:cNvPr id="53" name="Text Placeholder 32"/>
          <p:cNvSpPr>
            <a:spLocks noGrp="1"/>
          </p:cNvSpPr>
          <p:nvPr>
            <p:custDataLst>
              <p:tags r:id="rId53"/>
            </p:custDataLst>
          </p:nvPr>
        </p:nvSpPr>
        <p:spPr bwMode="auto">
          <a:xfrm>
            <a:off x="5826125" y="2767013"/>
            <a:ext cx="3205163" cy="204788"/>
          </a:xfrm>
          <a:prstGeom prst="homePlate">
            <a:avLst>
              <a:gd name="adj" fmla="val 18605"/>
            </a:avLst>
          </a:prstGeom>
          <a:solidFill>
            <a:srgbClr val="E1E6EB"/>
          </a:solidFill>
          <a:ln w="9525">
            <a:solidFill>
              <a:schemeClr val="tx1"/>
            </a:solidFill>
          </a:ln>
        </p:spPr>
        <p:txBody>
          <a:bodyPr wrap="square" lIns="90488" tIns="46038" rIns="0" bIns="46038" numCol="1" spcCol="0" anchor="ctr" anchorCtr="0">
            <a:noAutofit/>
          </a:bodyPr>
          <a:lstStyle>
            <a:lvl1pPr marL="456463" indent="-456463" algn="l" defTabSz="121723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006" indent="-380388" algn="l" defTabSz="121723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547" indent="-304309" algn="l" defTabSz="121723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16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8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404"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23"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642"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261"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spcBef>
                <a:spcPct val="0"/>
              </a:spcBef>
              <a:spcAft>
                <a:spcPct val="0"/>
              </a:spcAft>
              <a:buNone/>
            </a:pPr>
            <a:endParaRPr lang="en-US" sz="800" dirty="0">
              <a:latin typeface="Arial"/>
              <a:cs typeface="Arial"/>
              <a:sym typeface="Arial"/>
            </a:endParaRPr>
          </a:p>
        </p:txBody>
      </p:sp>
      <p:sp>
        <p:nvSpPr>
          <p:cNvPr id="57" name="Isosceles Triangle 56"/>
          <p:cNvSpPr/>
          <p:nvPr>
            <p:custDataLst>
              <p:tags r:id="rId54"/>
            </p:custDataLst>
          </p:nvPr>
        </p:nvSpPr>
        <p:spPr bwMode="gray">
          <a:xfrm>
            <a:off x="8572500" y="6256338"/>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58" name="Isosceles Triangle 57"/>
          <p:cNvSpPr/>
          <p:nvPr>
            <p:custDataLst>
              <p:tags r:id="rId55"/>
            </p:custDataLst>
          </p:nvPr>
        </p:nvSpPr>
        <p:spPr bwMode="gray">
          <a:xfrm>
            <a:off x="7994650" y="6256338"/>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59" name="Isosceles Triangle 58"/>
          <p:cNvSpPr/>
          <p:nvPr>
            <p:custDataLst>
              <p:tags r:id="rId56"/>
            </p:custDataLst>
          </p:nvPr>
        </p:nvSpPr>
        <p:spPr bwMode="gray">
          <a:xfrm>
            <a:off x="7127875" y="6256338"/>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60" name="Isosceles Triangle 59"/>
          <p:cNvSpPr/>
          <p:nvPr>
            <p:custDataLst>
              <p:tags r:id="rId57"/>
            </p:custDataLst>
          </p:nvPr>
        </p:nvSpPr>
        <p:spPr bwMode="gray">
          <a:xfrm>
            <a:off x="6797675" y="6256338"/>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61" name="Isosceles Triangle 60"/>
          <p:cNvSpPr/>
          <p:nvPr>
            <p:custDataLst>
              <p:tags r:id="rId58"/>
            </p:custDataLst>
          </p:nvPr>
        </p:nvSpPr>
        <p:spPr bwMode="gray">
          <a:xfrm>
            <a:off x="6591300" y="6256338"/>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64" name="Isosceles Triangle 63"/>
          <p:cNvSpPr/>
          <p:nvPr>
            <p:custDataLst>
              <p:tags r:id="rId59"/>
            </p:custDataLst>
          </p:nvPr>
        </p:nvSpPr>
        <p:spPr bwMode="gray">
          <a:xfrm>
            <a:off x="6797675" y="2581275"/>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65" name="Isosceles Triangle 64"/>
          <p:cNvSpPr/>
          <p:nvPr>
            <p:custDataLst>
              <p:tags r:id="rId60"/>
            </p:custDataLst>
          </p:nvPr>
        </p:nvSpPr>
        <p:spPr bwMode="gray">
          <a:xfrm>
            <a:off x="6797675" y="2381250"/>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68" name="Isosceles Triangle 67"/>
          <p:cNvSpPr/>
          <p:nvPr>
            <p:custDataLst>
              <p:tags r:id="rId61"/>
            </p:custDataLst>
          </p:nvPr>
        </p:nvSpPr>
        <p:spPr bwMode="gray">
          <a:xfrm>
            <a:off x="8572500" y="1858963"/>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73" name="Isosceles Triangle 72"/>
          <p:cNvSpPr/>
          <p:nvPr>
            <p:custDataLst>
              <p:tags r:id="rId62"/>
            </p:custDataLst>
          </p:nvPr>
        </p:nvSpPr>
        <p:spPr bwMode="gray">
          <a:xfrm>
            <a:off x="5849938" y="1536700"/>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72" name="Isosceles Triangle 71"/>
          <p:cNvSpPr/>
          <p:nvPr>
            <p:custDataLst>
              <p:tags r:id="rId63"/>
            </p:custDataLst>
          </p:nvPr>
        </p:nvSpPr>
        <p:spPr bwMode="gray">
          <a:xfrm>
            <a:off x="5849938" y="6256338"/>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71" name="Isosceles Triangle 70"/>
          <p:cNvSpPr/>
          <p:nvPr>
            <p:custDataLst>
              <p:tags r:id="rId64"/>
            </p:custDataLst>
          </p:nvPr>
        </p:nvSpPr>
        <p:spPr bwMode="gray">
          <a:xfrm>
            <a:off x="5849938" y="5645150"/>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70" name="Isosceles Triangle 69"/>
          <p:cNvSpPr/>
          <p:nvPr>
            <p:custDataLst>
              <p:tags r:id="rId65"/>
            </p:custDataLst>
          </p:nvPr>
        </p:nvSpPr>
        <p:spPr bwMode="gray">
          <a:xfrm>
            <a:off x="7994650" y="4548188"/>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67" name="Isosceles Triangle 66"/>
          <p:cNvSpPr/>
          <p:nvPr>
            <p:custDataLst>
              <p:tags r:id="rId66"/>
            </p:custDataLst>
          </p:nvPr>
        </p:nvSpPr>
        <p:spPr bwMode="gray">
          <a:xfrm>
            <a:off x="5849938" y="3703638"/>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66" name="Isosceles Triangle 65"/>
          <p:cNvSpPr/>
          <p:nvPr>
            <p:custDataLst>
              <p:tags r:id="rId67"/>
            </p:custDataLst>
          </p:nvPr>
        </p:nvSpPr>
        <p:spPr bwMode="gray">
          <a:xfrm>
            <a:off x="7127875" y="3503613"/>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69" name="Isosceles Triangle 68"/>
          <p:cNvSpPr/>
          <p:nvPr>
            <p:custDataLst>
              <p:tags r:id="rId68"/>
            </p:custDataLst>
          </p:nvPr>
        </p:nvSpPr>
        <p:spPr bwMode="gray">
          <a:xfrm>
            <a:off x="7994650" y="3303588"/>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62" name="Isosceles Triangle 61"/>
          <p:cNvSpPr/>
          <p:nvPr>
            <p:custDataLst>
              <p:tags r:id="rId69"/>
            </p:custDataLst>
          </p:nvPr>
        </p:nvSpPr>
        <p:spPr bwMode="gray">
          <a:xfrm>
            <a:off x="6591300" y="3103563"/>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sp>
        <p:nvSpPr>
          <p:cNvPr id="63" name="Isosceles Triangle 62"/>
          <p:cNvSpPr/>
          <p:nvPr>
            <p:custDataLst>
              <p:tags r:id="rId70"/>
            </p:custDataLst>
          </p:nvPr>
        </p:nvSpPr>
        <p:spPr bwMode="gray">
          <a:xfrm>
            <a:off x="5849938" y="2827338"/>
            <a:ext cx="95250" cy="82550"/>
          </a:xfrm>
          <a:prstGeom prst="triangle">
            <a:avLst/>
          </a:prstGeom>
          <a:solidFill>
            <a:srgbClr val="8C96A0"/>
          </a:solidFill>
          <a:ln w="19050">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cxnSp>
        <p:nvCxnSpPr>
          <p:cNvPr id="116" name="Straight Connector 115"/>
          <p:cNvCxnSpPr/>
          <p:nvPr>
            <p:custDataLst>
              <p:tags r:id="rId71"/>
            </p:custDataLst>
          </p:nvPr>
        </p:nvCxnSpPr>
        <p:spPr bwMode="auto">
          <a:xfrm flipV="1">
            <a:off x="6361113" y="6365875"/>
            <a:ext cx="277812" cy="460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custDataLst>
              <p:tags r:id="rId72"/>
            </p:custDataLst>
          </p:nvPr>
        </p:nvCxnSpPr>
        <p:spPr bwMode="auto">
          <a:xfrm flipH="1" flipV="1">
            <a:off x="6845300" y="6365875"/>
            <a:ext cx="63500" cy="460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custDataLst>
              <p:tags r:id="rId73"/>
            </p:custDataLst>
          </p:nvPr>
        </p:nvCxnSpPr>
        <p:spPr bwMode="auto">
          <a:xfrm flipH="1" flipV="1">
            <a:off x="7175500" y="6365875"/>
            <a:ext cx="277813" cy="460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custDataLst>
              <p:tags r:id="rId74"/>
            </p:custDataLst>
          </p:nvPr>
        </p:nvCxnSpPr>
        <p:spPr bwMode="auto">
          <a:xfrm flipV="1">
            <a:off x="5838825" y="6365875"/>
            <a:ext cx="58738" cy="460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90" name="Text Placeholder 3"/>
          <p:cNvSpPr>
            <a:spLocks noGrp="1"/>
          </p:cNvSpPr>
          <p:nvPr>
            <p:custDataLst>
              <p:tags r:id="rId75"/>
            </p:custDataLst>
          </p:nvPr>
        </p:nvSpPr>
        <p:spPr bwMode="auto">
          <a:xfrm>
            <a:off x="7848600" y="6411913"/>
            <a:ext cx="387350" cy="122238"/>
          </a:xfrm>
          <a:prstGeom prst="rect">
            <a:avLst/>
          </a:prstGeom>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sz="800" dirty="0">
                <a:latin typeface="Arial"/>
                <a:cs typeface="Arial"/>
                <a:sym typeface="Arial"/>
              </a:rPr>
              <a:t>Jul 2015</a:t>
            </a:r>
          </a:p>
        </p:txBody>
      </p:sp>
      <p:sp useBgFill="1">
        <p:nvSpPr>
          <p:cNvPr id="87" name="Text Placeholder 4"/>
          <p:cNvSpPr>
            <a:spLocks noGrp="1"/>
          </p:cNvSpPr>
          <p:nvPr>
            <p:custDataLst>
              <p:tags r:id="rId76"/>
            </p:custDataLst>
          </p:nvPr>
        </p:nvSpPr>
        <p:spPr bwMode="auto">
          <a:xfrm>
            <a:off x="6142038" y="6411913"/>
            <a:ext cx="438150" cy="122238"/>
          </a:xfrm>
          <a:prstGeom prst="rect">
            <a:avLst/>
          </a:prstGeom>
        </p:spPr>
        <p:txBody>
          <a:bodyPr wrap="none" lIns="0" tIns="0" rIns="0" bIns="0" numCol="1" spcCol="0" anchor="t" anchorCtr="0">
            <a:noAutofit/>
          </a:bodyPr>
          <a:lstStyle>
            <a:lvl1pPr marL="456463" indent="-456463" algn="l" defTabSz="121723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006" indent="-380388" algn="l" defTabSz="121723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547" indent="-304309" algn="l" defTabSz="121723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16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8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404"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23"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642"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261"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spcBef>
                <a:spcPct val="0"/>
              </a:spcBef>
              <a:spcAft>
                <a:spcPct val="0"/>
              </a:spcAft>
              <a:buNone/>
            </a:pPr>
            <a:r>
              <a:rPr lang="en-US" sz="800" dirty="0">
                <a:latin typeface="Arial"/>
                <a:cs typeface="Arial"/>
                <a:sym typeface="Arial"/>
              </a:rPr>
              <a:t>Nov 2014</a:t>
            </a:r>
          </a:p>
        </p:txBody>
      </p:sp>
      <p:sp useBgFill="1">
        <p:nvSpPr>
          <p:cNvPr id="88" name="Text Placeholder 5"/>
          <p:cNvSpPr>
            <a:spLocks noGrp="1"/>
          </p:cNvSpPr>
          <p:nvPr>
            <p:custDataLst>
              <p:tags r:id="rId77"/>
            </p:custDataLst>
          </p:nvPr>
        </p:nvSpPr>
        <p:spPr bwMode="auto">
          <a:xfrm>
            <a:off x="6689725" y="6411913"/>
            <a:ext cx="438150" cy="122238"/>
          </a:xfrm>
          <a:prstGeom prst="rect">
            <a:avLst/>
          </a:prstGeom>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sz="800" dirty="0">
                <a:latin typeface="Arial"/>
                <a:cs typeface="Arial"/>
                <a:sym typeface="Arial"/>
              </a:rPr>
              <a:t>Dec 2014</a:t>
            </a:r>
          </a:p>
        </p:txBody>
      </p:sp>
      <p:sp useBgFill="1">
        <p:nvSpPr>
          <p:cNvPr id="86" name="Text Placeholder 3"/>
          <p:cNvSpPr>
            <a:spLocks noGrp="1"/>
          </p:cNvSpPr>
          <p:nvPr>
            <p:custDataLst>
              <p:tags r:id="rId78"/>
            </p:custDataLst>
          </p:nvPr>
        </p:nvSpPr>
        <p:spPr bwMode="auto">
          <a:xfrm>
            <a:off x="5645150" y="6411913"/>
            <a:ext cx="387350" cy="122238"/>
          </a:xfrm>
          <a:prstGeom prst="rect">
            <a:avLst/>
          </a:prstGeom>
        </p:spPr>
        <p:txBody>
          <a:bodyPr wrap="none" lIns="0" tIns="0" rIns="0" bIns="0" numCol="1" spcCol="0" anchor="t" anchorCtr="0">
            <a:noAutofit/>
          </a:bodyPr>
          <a:lstStyle>
            <a:lvl1pPr marL="456463" indent="-456463" algn="l" defTabSz="121723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006" indent="-380388" algn="l" defTabSz="121723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547" indent="-304309" algn="l" defTabSz="121723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16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85"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404"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23"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642"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261" indent="-304309" algn="l" defTabSz="121723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spcBef>
                <a:spcPct val="0"/>
              </a:spcBef>
              <a:spcAft>
                <a:spcPct val="0"/>
              </a:spcAft>
              <a:buNone/>
            </a:pPr>
            <a:r>
              <a:rPr lang="en-US" sz="800" dirty="0">
                <a:latin typeface="Arial"/>
                <a:cs typeface="Arial"/>
                <a:sym typeface="Arial"/>
              </a:rPr>
              <a:t>Jul 2014</a:t>
            </a:r>
          </a:p>
        </p:txBody>
      </p:sp>
      <p:sp>
        <p:nvSpPr>
          <p:cNvPr id="97" name="Rectangle 96"/>
          <p:cNvSpPr>
            <a:spLocks/>
          </p:cNvSpPr>
          <p:nvPr>
            <p:custDataLst>
              <p:tags r:id="rId79"/>
            </p:custDataLst>
          </p:nvPr>
        </p:nvSpPr>
        <p:spPr bwMode="auto">
          <a:xfrm>
            <a:off x="862013" y="1844675"/>
            <a:ext cx="4648200"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smtClean="0">
                <a:solidFill>
                  <a:schemeClr val="tx1"/>
                </a:solidFill>
                <a:latin typeface="Arial"/>
                <a:cs typeface="Arial"/>
                <a:sym typeface="Arial"/>
              </a:rPr>
              <a:t>C. 258 of Acts of 2014: </a:t>
            </a:r>
            <a:r>
              <a:rPr lang="en-US" sz="800" dirty="0">
                <a:solidFill>
                  <a:schemeClr val="tx1"/>
                </a:solidFill>
                <a:latin typeface="Arial"/>
                <a:cs typeface="Arial"/>
                <a:sym typeface="Arial"/>
              </a:rPr>
              <a:t>Legislation to increase opportunities for long-term </a:t>
            </a:r>
            <a:r>
              <a:rPr lang="en-US" sz="800" dirty="0" smtClean="0">
                <a:solidFill>
                  <a:schemeClr val="tx1"/>
                </a:solidFill>
                <a:latin typeface="Arial"/>
                <a:cs typeface="Arial"/>
                <a:sym typeface="Arial"/>
              </a:rPr>
              <a:t>substance </a:t>
            </a:r>
            <a:r>
              <a:rPr lang="en-US" sz="800" dirty="0">
                <a:solidFill>
                  <a:schemeClr val="tx1"/>
                </a:solidFill>
                <a:latin typeface="Arial"/>
                <a:cs typeface="Arial"/>
                <a:sym typeface="Arial"/>
              </a:rPr>
              <a:t>abuse </a:t>
            </a:r>
            <a:r>
              <a:rPr lang="en-US" sz="800" dirty="0" smtClean="0">
                <a:solidFill>
                  <a:schemeClr val="tx1"/>
                </a:solidFill>
                <a:latin typeface="Arial"/>
                <a:cs typeface="Arial"/>
                <a:sym typeface="Arial"/>
              </a:rPr>
              <a:t>recovery </a:t>
            </a:r>
            <a:br>
              <a:rPr lang="en-US" sz="800" dirty="0" smtClean="0">
                <a:solidFill>
                  <a:schemeClr val="tx1"/>
                </a:solidFill>
                <a:latin typeface="Arial"/>
                <a:cs typeface="Arial"/>
                <a:sym typeface="Arial"/>
              </a:rPr>
            </a:br>
            <a:r>
              <a:rPr lang="en-US" sz="800" dirty="0" smtClean="0">
                <a:solidFill>
                  <a:schemeClr val="tx1"/>
                </a:solidFill>
                <a:latin typeface="Arial"/>
                <a:cs typeface="Arial"/>
                <a:sym typeface="Arial"/>
              </a:rPr>
              <a:t>(</a:t>
            </a:r>
            <a:r>
              <a:rPr lang="en-US" sz="800" dirty="0">
                <a:solidFill>
                  <a:schemeClr val="tx1"/>
                </a:solidFill>
                <a:latin typeface="Arial"/>
                <a:cs typeface="Arial"/>
                <a:sym typeface="Arial"/>
              </a:rPr>
              <a:t>including removing prior authorization requirement for first 14 days of inpatient detox)</a:t>
            </a:r>
          </a:p>
        </p:txBody>
      </p:sp>
      <p:sp>
        <p:nvSpPr>
          <p:cNvPr id="93" name="Rectangle 92"/>
          <p:cNvSpPr/>
          <p:nvPr>
            <p:custDataLst>
              <p:tags r:id="rId80"/>
            </p:custDataLst>
          </p:nvPr>
        </p:nvSpPr>
        <p:spPr bwMode="auto">
          <a:xfrm>
            <a:off x="862014" y="2166938"/>
            <a:ext cx="32289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Behavioral Health Integration Task Force Report published (Jul 2013)</a:t>
            </a:r>
          </a:p>
        </p:txBody>
      </p:sp>
      <p:sp>
        <p:nvSpPr>
          <p:cNvPr id="85" name="Rectangle 84"/>
          <p:cNvSpPr>
            <a:spLocks/>
          </p:cNvSpPr>
          <p:nvPr>
            <p:custDataLst>
              <p:tags r:id="rId81"/>
            </p:custDataLst>
          </p:nvPr>
        </p:nvSpPr>
        <p:spPr bwMode="auto">
          <a:xfrm>
            <a:off x="862013" y="2366963"/>
            <a:ext cx="38100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Behavioral Health Access Website Commission to evaluate MBHP Bed Finder tool</a:t>
            </a:r>
          </a:p>
        </p:txBody>
      </p:sp>
      <p:sp>
        <p:nvSpPr>
          <p:cNvPr id="100" name="Rectangle 99"/>
          <p:cNvSpPr>
            <a:spLocks/>
          </p:cNvSpPr>
          <p:nvPr>
            <p:custDataLst>
              <p:tags r:id="rId82"/>
            </p:custDataLst>
          </p:nvPr>
        </p:nvSpPr>
        <p:spPr bwMode="auto">
          <a:xfrm>
            <a:off x="862013" y="2566988"/>
            <a:ext cx="478472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Health Planning Council’s report on capacity of Behavioral Health </a:t>
            </a:r>
            <a:r>
              <a:rPr lang="en-US" sz="800" dirty="0" smtClean="0">
                <a:solidFill>
                  <a:schemeClr val="tx1"/>
                </a:solidFill>
                <a:latin typeface="Arial"/>
                <a:cs typeface="Arial"/>
                <a:sym typeface="Arial"/>
              </a:rPr>
              <a:t>services (from C. 224 of Acts of 2012)</a:t>
            </a:r>
            <a:endParaRPr lang="en-US" sz="800" dirty="0">
              <a:solidFill>
                <a:schemeClr val="tx1"/>
              </a:solidFill>
              <a:latin typeface="Arial"/>
              <a:cs typeface="Arial"/>
              <a:sym typeface="Arial"/>
            </a:endParaRPr>
          </a:p>
        </p:txBody>
      </p:sp>
      <p:sp>
        <p:nvSpPr>
          <p:cNvPr id="99" name="Rectangle 98"/>
          <p:cNvSpPr>
            <a:spLocks/>
          </p:cNvSpPr>
          <p:nvPr>
            <p:custDataLst>
              <p:tags r:id="rId83"/>
            </p:custDataLst>
          </p:nvPr>
        </p:nvSpPr>
        <p:spPr bwMode="auto">
          <a:xfrm>
            <a:off x="862012" y="1522413"/>
            <a:ext cx="341153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Mental Health Advisory Committee studying mental health service system</a:t>
            </a:r>
          </a:p>
          <a:p>
            <a:pPr marL="86997" fontAlgn="base">
              <a:spcBef>
                <a:spcPct val="0"/>
              </a:spcBef>
              <a:spcAft>
                <a:spcPct val="0"/>
              </a:spcAft>
            </a:pPr>
            <a:r>
              <a:rPr lang="en-US" sz="800" dirty="0">
                <a:solidFill>
                  <a:schemeClr val="tx1"/>
                </a:solidFill>
                <a:latin typeface="Arial"/>
                <a:cs typeface="Arial"/>
                <a:sym typeface="Arial"/>
              </a:rPr>
              <a:t>(especially potential impact of closing Taunton State Hospital)</a:t>
            </a:r>
          </a:p>
        </p:txBody>
      </p:sp>
      <p:sp>
        <p:nvSpPr>
          <p:cNvPr id="91" name="Rectangle 90"/>
          <p:cNvSpPr>
            <a:spLocks/>
          </p:cNvSpPr>
          <p:nvPr>
            <p:custDataLst>
              <p:tags r:id="rId84"/>
            </p:custDataLst>
          </p:nvPr>
        </p:nvSpPr>
        <p:spPr bwMode="auto">
          <a:xfrm>
            <a:off x="862013" y="2767013"/>
            <a:ext cx="40274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Interagency Council on Substance Abuse and Prevention (from  Executive Order #496)</a:t>
            </a:r>
          </a:p>
          <a:p>
            <a:pPr marL="85805" fontAlgn="base">
              <a:spcBef>
                <a:spcPct val="0"/>
              </a:spcBef>
              <a:spcAft>
                <a:spcPct val="0"/>
              </a:spcAft>
            </a:pPr>
            <a:r>
              <a:rPr lang="en-US" sz="800" dirty="0">
                <a:solidFill>
                  <a:schemeClr val="tx1"/>
                </a:solidFill>
                <a:latin typeface="Arial"/>
                <a:cs typeface="Arial"/>
                <a:sym typeface="Arial"/>
              </a:rPr>
              <a:t>(Council meets to maximize coordination on issues related to substance abuse)</a:t>
            </a:r>
          </a:p>
        </p:txBody>
      </p:sp>
      <p:sp>
        <p:nvSpPr>
          <p:cNvPr id="94" name="Rectangle 93"/>
          <p:cNvSpPr>
            <a:spLocks/>
          </p:cNvSpPr>
          <p:nvPr>
            <p:custDataLst>
              <p:tags r:id="rId85"/>
            </p:custDataLst>
          </p:nvPr>
        </p:nvSpPr>
        <p:spPr bwMode="auto">
          <a:xfrm>
            <a:off x="862012" y="3089275"/>
            <a:ext cx="39131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Mandated Benefit Review for 4 mandate provisions (from </a:t>
            </a:r>
            <a:r>
              <a:rPr lang="en-US" sz="800" dirty="0" smtClean="0">
                <a:solidFill>
                  <a:schemeClr val="tx1"/>
                </a:solidFill>
                <a:latin typeface="Arial"/>
                <a:cs typeface="Arial"/>
                <a:sym typeface="Arial"/>
              </a:rPr>
              <a:t>C. 258 of the Acts of 2014)</a:t>
            </a:r>
            <a:endParaRPr lang="en-US" sz="800" dirty="0">
              <a:solidFill>
                <a:schemeClr val="tx1"/>
              </a:solidFill>
              <a:latin typeface="Arial"/>
              <a:cs typeface="Arial"/>
              <a:sym typeface="Arial"/>
            </a:endParaRPr>
          </a:p>
        </p:txBody>
      </p:sp>
      <p:sp>
        <p:nvSpPr>
          <p:cNvPr id="95" name="Rectangle 94"/>
          <p:cNvSpPr>
            <a:spLocks/>
          </p:cNvSpPr>
          <p:nvPr>
            <p:custDataLst>
              <p:tags r:id="rId86"/>
            </p:custDataLst>
          </p:nvPr>
        </p:nvSpPr>
        <p:spPr bwMode="auto">
          <a:xfrm>
            <a:off x="862013" y="3289300"/>
            <a:ext cx="38735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Behavioral Health Data Task Force (from </a:t>
            </a:r>
            <a:r>
              <a:rPr lang="en-US" sz="800" dirty="0" smtClean="0">
                <a:solidFill>
                  <a:schemeClr val="tx1"/>
                </a:solidFill>
                <a:latin typeface="Arial"/>
                <a:cs typeface="Arial"/>
                <a:sym typeface="Arial"/>
              </a:rPr>
              <a:t>Section </a:t>
            </a:r>
            <a:r>
              <a:rPr lang="en-US" sz="800" dirty="0">
                <a:solidFill>
                  <a:schemeClr val="tx1"/>
                </a:solidFill>
                <a:latin typeface="Arial"/>
                <a:cs typeface="Arial"/>
                <a:sym typeface="Arial"/>
              </a:rPr>
              <a:t>230 of </a:t>
            </a:r>
            <a:r>
              <a:rPr lang="en-US" sz="800" dirty="0" smtClean="0">
                <a:solidFill>
                  <a:schemeClr val="tx1"/>
                </a:solidFill>
                <a:latin typeface="Arial"/>
                <a:cs typeface="Arial"/>
                <a:sym typeface="Arial"/>
              </a:rPr>
              <a:t>C. 165 of the Acts of 2014)</a:t>
            </a:r>
            <a:endParaRPr lang="en-US" sz="800" dirty="0">
              <a:solidFill>
                <a:schemeClr val="tx1"/>
              </a:solidFill>
              <a:latin typeface="Arial"/>
              <a:cs typeface="Arial"/>
              <a:sym typeface="Arial"/>
            </a:endParaRPr>
          </a:p>
        </p:txBody>
      </p:sp>
      <p:sp>
        <p:nvSpPr>
          <p:cNvPr id="96" name="Rectangle 95"/>
          <p:cNvSpPr>
            <a:spLocks/>
          </p:cNvSpPr>
          <p:nvPr>
            <p:custDataLst>
              <p:tags r:id="rId87"/>
            </p:custDataLst>
          </p:nvPr>
        </p:nvSpPr>
        <p:spPr bwMode="auto">
          <a:xfrm>
            <a:off x="862013" y="3489325"/>
            <a:ext cx="40798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Report on state of access to substance abuse services (from C</a:t>
            </a:r>
            <a:r>
              <a:rPr lang="en-US" sz="800" dirty="0" smtClean="0">
                <a:solidFill>
                  <a:schemeClr val="tx1"/>
                </a:solidFill>
                <a:latin typeface="Arial"/>
                <a:cs typeface="Arial"/>
                <a:sym typeface="Arial"/>
              </a:rPr>
              <a:t>. 258 of the Acts of 2014)</a:t>
            </a:r>
            <a:endParaRPr lang="en-US" sz="800" dirty="0">
              <a:solidFill>
                <a:schemeClr val="tx1"/>
              </a:solidFill>
              <a:latin typeface="Arial"/>
              <a:cs typeface="Arial"/>
              <a:sym typeface="Arial"/>
            </a:endParaRPr>
          </a:p>
        </p:txBody>
      </p:sp>
      <p:sp>
        <p:nvSpPr>
          <p:cNvPr id="77" name="Rectangle 76"/>
          <p:cNvSpPr>
            <a:spLocks/>
          </p:cNvSpPr>
          <p:nvPr>
            <p:custDataLst>
              <p:tags r:id="rId88"/>
            </p:custDataLst>
          </p:nvPr>
        </p:nvSpPr>
        <p:spPr bwMode="auto">
          <a:xfrm>
            <a:off x="862013" y="5630863"/>
            <a:ext cx="37353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Report on findings about EHR adoption among providers, including BH providers</a:t>
            </a:r>
          </a:p>
        </p:txBody>
      </p:sp>
      <p:sp>
        <p:nvSpPr>
          <p:cNvPr id="79" name="Rectangle 78"/>
          <p:cNvSpPr>
            <a:spLocks/>
          </p:cNvSpPr>
          <p:nvPr>
            <p:custDataLst>
              <p:tags r:id="rId89"/>
            </p:custDataLst>
          </p:nvPr>
        </p:nvSpPr>
        <p:spPr bwMode="auto">
          <a:xfrm>
            <a:off x="862014" y="5830888"/>
            <a:ext cx="2487613"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err="1">
                <a:solidFill>
                  <a:schemeClr val="tx1"/>
                </a:solidFill>
                <a:latin typeface="Arial"/>
                <a:cs typeface="Arial"/>
                <a:sym typeface="Arial"/>
              </a:rPr>
              <a:t>eQuality</a:t>
            </a:r>
            <a:r>
              <a:rPr lang="en-US" sz="800" dirty="0">
                <a:solidFill>
                  <a:schemeClr val="tx1"/>
                </a:solidFill>
                <a:latin typeface="Arial"/>
                <a:cs typeface="Arial"/>
                <a:sym typeface="Arial"/>
              </a:rPr>
              <a:t> Incentive Program (</a:t>
            </a:r>
            <a:r>
              <a:rPr lang="en-US" sz="800" dirty="0" err="1">
                <a:solidFill>
                  <a:schemeClr val="tx1"/>
                </a:solidFill>
                <a:latin typeface="Arial"/>
                <a:cs typeface="Arial"/>
                <a:sym typeface="Arial"/>
              </a:rPr>
              <a:t>eQIP</a:t>
            </a:r>
            <a:r>
              <a:rPr lang="en-US" sz="800" dirty="0">
                <a:solidFill>
                  <a:schemeClr val="tx1"/>
                </a:solidFill>
                <a:latin typeface="Arial"/>
                <a:cs typeface="Arial"/>
                <a:sym typeface="Arial"/>
              </a:rPr>
              <a:t>)-Behavioral Health</a:t>
            </a:r>
          </a:p>
          <a:p>
            <a:pPr marL="89381" fontAlgn="base">
              <a:spcBef>
                <a:spcPct val="0"/>
              </a:spcBef>
              <a:spcAft>
                <a:spcPct val="0"/>
              </a:spcAft>
            </a:pPr>
            <a:r>
              <a:rPr lang="en-US" sz="800" dirty="0">
                <a:solidFill>
                  <a:schemeClr val="tx1"/>
                </a:solidFill>
                <a:latin typeface="Arial"/>
                <a:cs typeface="Arial"/>
                <a:sym typeface="Arial"/>
              </a:rPr>
              <a:t>to support EHR adoption for BH providers</a:t>
            </a:r>
          </a:p>
        </p:txBody>
      </p:sp>
      <p:sp>
        <p:nvSpPr>
          <p:cNvPr id="82" name="Rectangle 81"/>
          <p:cNvSpPr>
            <a:spLocks/>
          </p:cNvSpPr>
          <p:nvPr>
            <p:custDataLst>
              <p:tags r:id="rId90"/>
            </p:custDataLst>
          </p:nvPr>
        </p:nvSpPr>
        <p:spPr bwMode="auto">
          <a:xfrm>
            <a:off x="862013" y="4333875"/>
            <a:ext cx="38258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CHART investments </a:t>
            </a:r>
            <a:r>
              <a:rPr lang="en-US" sz="800" dirty="0" smtClean="0">
                <a:solidFill>
                  <a:schemeClr val="tx1"/>
                </a:solidFill>
                <a:latin typeface="Arial"/>
                <a:cs typeface="Arial"/>
                <a:sym typeface="Arial"/>
              </a:rPr>
              <a:t>(portion </a:t>
            </a:r>
            <a:r>
              <a:rPr lang="en-US" sz="800" dirty="0">
                <a:solidFill>
                  <a:schemeClr val="tx1"/>
                </a:solidFill>
                <a:latin typeface="Arial"/>
                <a:cs typeface="Arial"/>
                <a:sym typeface="Arial"/>
              </a:rPr>
              <a:t>of funding going to behavioral health related projects)</a:t>
            </a:r>
          </a:p>
        </p:txBody>
      </p:sp>
      <p:sp>
        <p:nvSpPr>
          <p:cNvPr id="83" name="Rectangle 82"/>
          <p:cNvSpPr>
            <a:spLocks/>
          </p:cNvSpPr>
          <p:nvPr>
            <p:custDataLst>
              <p:tags r:id="rId91"/>
            </p:custDataLst>
          </p:nvPr>
        </p:nvSpPr>
        <p:spPr bwMode="auto">
          <a:xfrm>
            <a:off x="862013" y="4011613"/>
            <a:ext cx="35829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Listening sessions to gather information on issues involving behavioral health</a:t>
            </a:r>
          </a:p>
          <a:p>
            <a:pPr marL="89381" fontAlgn="base">
              <a:spcBef>
                <a:spcPct val="0"/>
              </a:spcBef>
              <a:spcAft>
                <a:spcPct val="0"/>
              </a:spcAft>
            </a:pPr>
            <a:r>
              <a:rPr lang="en-US" sz="800" dirty="0">
                <a:solidFill>
                  <a:schemeClr val="tx1"/>
                </a:solidFill>
                <a:latin typeface="Arial"/>
                <a:cs typeface="Arial"/>
                <a:sym typeface="Arial"/>
              </a:rPr>
              <a:t>(e.g. treatment for opiate addition, gender dysphoria, parity)</a:t>
            </a:r>
          </a:p>
        </p:txBody>
      </p:sp>
      <p:sp>
        <p:nvSpPr>
          <p:cNvPr id="98" name="Rectangle 97"/>
          <p:cNvSpPr>
            <a:spLocks/>
          </p:cNvSpPr>
          <p:nvPr>
            <p:custDataLst>
              <p:tags r:id="rId92"/>
            </p:custDataLst>
          </p:nvPr>
        </p:nvSpPr>
        <p:spPr bwMode="auto">
          <a:xfrm>
            <a:off x="862013" y="3689350"/>
            <a:ext cx="40909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Report on u</a:t>
            </a:r>
            <a:r>
              <a:rPr lang="en-US" sz="800" dirty="0" smtClean="0">
                <a:solidFill>
                  <a:schemeClr val="tx1"/>
                </a:solidFill>
                <a:latin typeface="Arial"/>
                <a:cs typeface="Arial"/>
                <a:sym typeface="Arial"/>
              </a:rPr>
              <a:t>tilization review </a:t>
            </a:r>
            <a:r>
              <a:rPr lang="en-US" sz="800" dirty="0">
                <a:solidFill>
                  <a:schemeClr val="tx1"/>
                </a:solidFill>
                <a:latin typeface="Arial"/>
                <a:cs typeface="Arial"/>
                <a:sym typeface="Arial"/>
              </a:rPr>
              <a:t>for ED visits (comparing experience for patients with primary </a:t>
            </a:r>
          </a:p>
          <a:p>
            <a:pPr marL="89381" fontAlgn="base">
              <a:spcBef>
                <a:spcPct val="0"/>
              </a:spcBef>
              <a:spcAft>
                <a:spcPct val="0"/>
              </a:spcAft>
            </a:pPr>
            <a:r>
              <a:rPr lang="en-US" sz="800" dirty="0">
                <a:solidFill>
                  <a:schemeClr val="tx1"/>
                </a:solidFill>
                <a:latin typeface="Arial"/>
                <a:cs typeface="Arial"/>
                <a:sym typeface="Arial"/>
              </a:rPr>
              <a:t>behavioral health diagnoses and patients without primary behavioral health diagnoses)</a:t>
            </a:r>
          </a:p>
        </p:txBody>
      </p:sp>
      <p:sp>
        <p:nvSpPr>
          <p:cNvPr id="78" name="Rectangle 77"/>
          <p:cNvSpPr>
            <a:spLocks/>
          </p:cNvSpPr>
          <p:nvPr>
            <p:custDataLst>
              <p:tags r:id="rId93"/>
            </p:custDataLst>
          </p:nvPr>
        </p:nvSpPr>
        <p:spPr bwMode="auto">
          <a:xfrm>
            <a:off x="862013" y="5064125"/>
            <a:ext cx="2417763" cy="488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Pursuing integration of behavioral health through:</a:t>
            </a:r>
          </a:p>
          <a:p>
            <a:pPr marL="218088" indent="-89381" fontAlgn="base">
              <a:spcBef>
                <a:spcPct val="0"/>
              </a:spcBef>
              <a:spcAft>
                <a:spcPct val="0"/>
              </a:spcAft>
              <a:buFont typeface="Arial" panose="020B0604020202020204" pitchFamily="34" charset="0"/>
              <a:buChar char="-"/>
            </a:pPr>
            <a:r>
              <a:rPr lang="en-US" sz="800" dirty="0">
                <a:solidFill>
                  <a:schemeClr val="tx1"/>
                </a:solidFill>
                <a:latin typeface="Arial"/>
                <a:cs typeface="Arial"/>
                <a:sym typeface="Arial"/>
              </a:rPr>
              <a:t>MBHP Integrated Care Management Program</a:t>
            </a:r>
          </a:p>
          <a:p>
            <a:pPr marL="218088" indent="-89381" fontAlgn="base">
              <a:spcBef>
                <a:spcPct val="0"/>
              </a:spcBef>
              <a:spcAft>
                <a:spcPct val="0"/>
              </a:spcAft>
              <a:buFont typeface="Arial" panose="020B0604020202020204" pitchFamily="34" charset="0"/>
              <a:buChar char="-"/>
            </a:pPr>
            <a:r>
              <a:rPr lang="en-US" sz="800" dirty="0">
                <a:solidFill>
                  <a:schemeClr val="tx1"/>
                </a:solidFill>
                <a:latin typeface="Arial"/>
                <a:cs typeface="Arial"/>
                <a:sym typeface="Arial"/>
              </a:rPr>
              <a:t>Primary Care Payment Reform Initiative</a:t>
            </a:r>
          </a:p>
          <a:p>
            <a:pPr marL="218088" indent="-89381" fontAlgn="base">
              <a:spcBef>
                <a:spcPct val="0"/>
              </a:spcBef>
              <a:spcAft>
                <a:spcPct val="0"/>
              </a:spcAft>
              <a:buFont typeface="Arial" panose="020B0604020202020204" pitchFamily="34" charset="0"/>
              <a:buChar char="-"/>
            </a:pPr>
            <a:r>
              <a:rPr lang="en-US" sz="800" dirty="0">
                <a:solidFill>
                  <a:schemeClr val="tx1"/>
                </a:solidFill>
                <a:latin typeface="Arial"/>
                <a:cs typeface="Arial"/>
                <a:sym typeface="Arial"/>
              </a:rPr>
              <a:t>Massachusetts Duals Demonstration (One Care)</a:t>
            </a:r>
          </a:p>
        </p:txBody>
      </p:sp>
      <p:sp>
        <p:nvSpPr>
          <p:cNvPr id="80" name="Rectangle 79"/>
          <p:cNvSpPr>
            <a:spLocks/>
          </p:cNvSpPr>
          <p:nvPr>
            <p:custDataLst>
              <p:tags r:id="rId94"/>
            </p:custDataLst>
          </p:nvPr>
        </p:nvSpPr>
        <p:spPr bwMode="auto">
          <a:xfrm>
            <a:off x="862012" y="4856163"/>
            <a:ext cx="37274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Examination of cost and spending trends/market </a:t>
            </a:r>
            <a:r>
              <a:rPr lang="en-US" sz="800" dirty="0" smtClean="0">
                <a:solidFill>
                  <a:schemeClr val="tx1"/>
                </a:solidFill>
                <a:latin typeface="Arial"/>
                <a:cs typeface="Arial"/>
                <a:sym typeface="Arial"/>
              </a:rPr>
              <a:t>landscape for behavioral health</a:t>
            </a:r>
            <a:endParaRPr lang="en-US" sz="800" dirty="0">
              <a:solidFill>
                <a:schemeClr val="tx1"/>
              </a:solidFill>
              <a:latin typeface="Arial"/>
              <a:cs typeface="Arial"/>
              <a:sym typeface="Arial"/>
            </a:endParaRPr>
          </a:p>
        </p:txBody>
      </p:sp>
      <p:sp>
        <p:nvSpPr>
          <p:cNvPr id="81" name="Rectangle 80"/>
          <p:cNvSpPr>
            <a:spLocks/>
          </p:cNvSpPr>
          <p:nvPr>
            <p:custDataLst>
              <p:tags r:id="rId95"/>
            </p:custDataLst>
          </p:nvPr>
        </p:nvSpPr>
        <p:spPr bwMode="auto">
          <a:xfrm>
            <a:off x="862014" y="4533900"/>
            <a:ext cx="338137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86997" indent="-86997" fontAlgn="base">
              <a:spcBef>
                <a:spcPct val="0"/>
              </a:spcBef>
              <a:spcAft>
                <a:spcPct val="0"/>
              </a:spcAft>
              <a:buFont typeface="Wingdings" panose="05000000000000000000" pitchFamily="2" charset="2"/>
              <a:buChar char="§"/>
            </a:pPr>
            <a:r>
              <a:rPr lang="en-US" sz="800" dirty="0">
                <a:solidFill>
                  <a:schemeClr val="tx1"/>
                </a:solidFill>
                <a:latin typeface="Arial"/>
                <a:cs typeface="Arial"/>
                <a:sym typeface="Arial"/>
              </a:rPr>
              <a:t>Follow up report to CHIA’s report on access to substance abuse </a:t>
            </a:r>
            <a:r>
              <a:rPr lang="en-US" sz="800" dirty="0" smtClean="0">
                <a:solidFill>
                  <a:schemeClr val="tx1"/>
                </a:solidFill>
                <a:latin typeface="Arial"/>
                <a:cs typeface="Arial"/>
                <a:sym typeface="Arial"/>
              </a:rPr>
              <a:t>services</a:t>
            </a:r>
            <a:br>
              <a:rPr lang="en-US" sz="800" dirty="0" smtClean="0">
                <a:solidFill>
                  <a:schemeClr val="tx1"/>
                </a:solidFill>
                <a:latin typeface="Arial"/>
                <a:cs typeface="Arial"/>
                <a:sym typeface="Arial"/>
              </a:rPr>
            </a:br>
            <a:r>
              <a:rPr lang="en-US" sz="800" dirty="0" smtClean="0">
                <a:solidFill>
                  <a:schemeClr val="tx1"/>
                </a:solidFill>
                <a:latin typeface="Arial"/>
                <a:cs typeface="Arial"/>
                <a:sym typeface="Arial"/>
              </a:rPr>
              <a:t>(from C. 258 of the Acts of 2014)</a:t>
            </a:r>
            <a:endParaRPr lang="en-US" sz="800" dirty="0">
              <a:solidFill>
                <a:schemeClr val="tx1"/>
              </a:solidFill>
              <a:latin typeface="Arial"/>
              <a:cs typeface="Arial"/>
              <a:sym typeface="Arial"/>
            </a:endParaRPr>
          </a:p>
        </p:txBody>
      </p:sp>
      <p:sp useBgFill="1">
        <p:nvSpPr>
          <p:cNvPr id="92" name="Text Placeholder 6"/>
          <p:cNvSpPr>
            <a:spLocks noGrp="1"/>
          </p:cNvSpPr>
          <p:nvPr>
            <p:custDataLst>
              <p:tags r:id="rId96"/>
            </p:custDataLst>
          </p:nvPr>
        </p:nvSpPr>
        <p:spPr bwMode="auto">
          <a:xfrm>
            <a:off x="8397875" y="6411913"/>
            <a:ext cx="444500" cy="122238"/>
          </a:xfrm>
          <a:prstGeom prst="rect">
            <a:avLst/>
          </a:prstGeom>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sz="800" dirty="0" smtClean="0">
                <a:latin typeface="Arial"/>
                <a:cs typeface="Arial"/>
                <a:sym typeface="Arial"/>
              </a:rPr>
              <a:t>Oct, </a:t>
            </a:r>
            <a:r>
              <a:rPr lang="en-US" sz="800" dirty="0">
                <a:latin typeface="Arial"/>
                <a:cs typeface="Arial"/>
                <a:sym typeface="Arial"/>
              </a:rPr>
              <a:t>2015</a:t>
            </a:r>
          </a:p>
        </p:txBody>
      </p:sp>
      <p:sp useBgFill="1">
        <p:nvSpPr>
          <p:cNvPr id="89" name="Text Placeholder 2"/>
          <p:cNvSpPr>
            <a:spLocks noGrp="1"/>
          </p:cNvSpPr>
          <p:nvPr>
            <p:custDataLst>
              <p:tags r:id="rId97"/>
            </p:custDataLst>
          </p:nvPr>
        </p:nvSpPr>
        <p:spPr bwMode="auto">
          <a:xfrm>
            <a:off x="7237413" y="6411913"/>
            <a:ext cx="433388" cy="122238"/>
          </a:xfrm>
          <a:prstGeom prst="rect">
            <a:avLst/>
          </a:prstGeom>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sz="800" dirty="0">
                <a:latin typeface="Arial"/>
                <a:cs typeface="Arial"/>
                <a:sym typeface="Arial"/>
              </a:rPr>
              <a:t>Feb 2015</a:t>
            </a:r>
          </a:p>
        </p:txBody>
      </p:sp>
      <p:graphicFrame>
        <p:nvGraphicFramePr>
          <p:cNvPr id="101" name="Table 100"/>
          <p:cNvGraphicFramePr>
            <a:graphicFrameLocks noGrp="1"/>
          </p:cNvGraphicFramePr>
          <p:nvPr>
            <p:extLst>
              <p:ext uri="{D42A27DB-BD31-4B8C-83A1-F6EECF244321}">
                <p14:modId xmlns:p14="http://schemas.microsoft.com/office/powerpoint/2010/main" val="3173317949"/>
              </p:ext>
            </p:extLst>
          </p:nvPr>
        </p:nvGraphicFramePr>
        <p:xfrm>
          <a:off x="152400" y="1435951"/>
          <a:ext cx="484632" cy="4757031"/>
        </p:xfrm>
        <a:graphic>
          <a:graphicData uri="http://schemas.openxmlformats.org/drawingml/2006/table">
            <a:tbl>
              <a:tblPr firstRow="1" bandRow="1">
                <a:tableStyleId>{2D5ABB26-0587-4C30-8999-92F81FD0307C}</a:tableStyleId>
              </a:tblPr>
              <a:tblGrid>
                <a:gridCol w="484632"/>
              </a:tblGrid>
              <a:tr h="706207">
                <a:tc>
                  <a:txBody>
                    <a:bodyPr/>
                    <a:lstStyle/>
                    <a:p>
                      <a:pPr algn="ctr"/>
                      <a:r>
                        <a:rPr lang="en-US" sz="1200" b="1" dirty="0" smtClean="0">
                          <a:solidFill>
                            <a:schemeClr val="tx2"/>
                          </a:solidFill>
                          <a:latin typeface="+mj-lt"/>
                        </a:rPr>
                        <a:t>Direct </a:t>
                      </a:r>
                      <a:r>
                        <a:rPr lang="en-US" sz="1200" b="1" dirty="0" err="1" smtClean="0">
                          <a:solidFill>
                            <a:schemeClr val="tx2"/>
                          </a:solidFill>
                          <a:latin typeface="+mj-lt"/>
                        </a:rPr>
                        <a:t>Legis-lature</a:t>
                      </a:r>
                      <a:endParaRPr lang="en-US" sz="1200" b="1" dirty="0">
                        <a:solidFill>
                          <a:schemeClr val="tx2"/>
                        </a:solidFill>
                        <a:latin typeface="+mj-lt"/>
                      </a:endParaRPr>
                    </a:p>
                  </a:txBody>
                  <a:tcPr marL="0" marR="0" marT="34326" marB="34326"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DCE6"/>
                    </a:solidFill>
                  </a:tcPr>
                </a:tc>
              </a:tr>
              <a:tr h="400467">
                <a:tc>
                  <a:txBody>
                    <a:bodyPr/>
                    <a:lstStyle/>
                    <a:p>
                      <a:pPr algn="ctr"/>
                      <a:r>
                        <a:rPr lang="en-US" sz="1200" b="1" dirty="0" smtClean="0">
                          <a:solidFill>
                            <a:schemeClr val="tx2"/>
                          </a:solidFill>
                          <a:latin typeface="+mj-lt"/>
                        </a:rPr>
                        <a:t>DMH</a:t>
                      </a:r>
                      <a:endParaRPr lang="en-US" sz="1200" b="1" dirty="0">
                        <a:solidFill>
                          <a:schemeClr val="tx2"/>
                        </a:solidFill>
                        <a:latin typeface="+mj-lt"/>
                      </a:endParaRPr>
                    </a:p>
                  </a:txBody>
                  <a:tcPr marL="0" marR="0" marT="34326" marB="34326"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DCE6"/>
                    </a:solidFill>
                  </a:tcPr>
                </a:tc>
              </a:tr>
              <a:tr h="505375">
                <a:tc>
                  <a:txBody>
                    <a:bodyPr/>
                    <a:lstStyle/>
                    <a:p>
                      <a:pPr algn="ctr"/>
                      <a:r>
                        <a:rPr lang="en-US" sz="1200" b="1" dirty="0" smtClean="0">
                          <a:solidFill>
                            <a:schemeClr val="tx2"/>
                          </a:solidFill>
                          <a:latin typeface="+mj-lt"/>
                        </a:rPr>
                        <a:t>DPH</a:t>
                      </a:r>
                      <a:endParaRPr lang="en-US" sz="1200" b="1" dirty="0">
                        <a:solidFill>
                          <a:schemeClr val="tx2"/>
                        </a:solidFill>
                        <a:latin typeface="+mj-lt"/>
                      </a:endParaRPr>
                    </a:p>
                  </a:txBody>
                  <a:tcPr marL="0" marR="0" marT="34326" marB="34326"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DCE6"/>
                    </a:solidFill>
                  </a:tcPr>
                </a:tc>
              </a:tr>
              <a:tr h="625980">
                <a:tc>
                  <a:txBody>
                    <a:bodyPr/>
                    <a:lstStyle/>
                    <a:p>
                      <a:pPr algn="ctr"/>
                      <a:r>
                        <a:rPr lang="en-US" sz="1200" b="1" dirty="0" smtClean="0">
                          <a:solidFill>
                            <a:schemeClr val="tx2"/>
                          </a:solidFill>
                          <a:latin typeface="+mj-lt"/>
                        </a:rPr>
                        <a:t>CHIA</a:t>
                      </a:r>
                      <a:endParaRPr lang="en-US" sz="1200" b="1" dirty="0">
                        <a:solidFill>
                          <a:schemeClr val="tx2"/>
                        </a:solidFill>
                        <a:latin typeface="+mj-lt"/>
                      </a:endParaRPr>
                    </a:p>
                  </a:txBody>
                  <a:tcPr marL="0" marR="0" marT="34326" marB="34326"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DCE6"/>
                    </a:solidFill>
                  </a:tcPr>
                </a:tc>
              </a:tr>
              <a:tr h="609600">
                <a:tc>
                  <a:txBody>
                    <a:bodyPr/>
                    <a:lstStyle/>
                    <a:p>
                      <a:pPr algn="ctr"/>
                      <a:r>
                        <a:rPr lang="en-US" sz="1200" b="1" dirty="0" smtClean="0">
                          <a:solidFill>
                            <a:schemeClr val="tx2"/>
                          </a:solidFill>
                          <a:latin typeface="+mj-lt"/>
                        </a:rPr>
                        <a:t>DOI</a:t>
                      </a:r>
                      <a:endParaRPr lang="en-US" sz="1200" b="1" dirty="0">
                        <a:solidFill>
                          <a:schemeClr val="tx2"/>
                        </a:solidFill>
                        <a:latin typeface="+mj-lt"/>
                      </a:endParaRPr>
                    </a:p>
                  </a:txBody>
                  <a:tcPr marL="0" marR="0" marT="34326" marB="34326"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DCE6"/>
                    </a:solidFill>
                  </a:tcPr>
                </a:tc>
              </a:tr>
              <a:tr h="533400">
                <a:tc>
                  <a:txBody>
                    <a:bodyPr/>
                    <a:lstStyle/>
                    <a:p>
                      <a:pPr algn="ctr"/>
                      <a:r>
                        <a:rPr lang="en-US" sz="1200" b="1" dirty="0" smtClean="0">
                          <a:solidFill>
                            <a:schemeClr val="tx2"/>
                          </a:solidFill>
                          <a:latin typeface="+mj-lt"/>
                        </a:rPr>
                        <a:t>HPC</a:t>
                      </a:r>
                      <a:endParaRPr lang="en-US" sz="1200" b="1" dirty="0">
                        <a:solidFill>
                          <a:schemeClr val="tx2"/>
                        </a:solidFill>
                        <a:latin typeface="+mj-lt"/>
                      </a:endParaRPr>
                    </a:p>
                  </a:txBody>
                  <a:tcPr marL="0" marR="0" marT="34326" marB="34326"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DCE6"/>
                    </a:solidFill>
                  </a:tcPr>
                </a:tc>
              </a:tr>
              <a:tr h="236220">
                <a:tc>
                  <a:txBody>
                    <a:bodyPr/>
                    <a:lstStyle/>
                    <a:p>
                      <a:pPr algn="ctr"/>
                      <a:r>
                        <a:rPr lang="en-US" sz="1200" b="1" dirty="0" smtClean="0">
                          <a:solidFill>
                            <a:schemeClr val="tx2"/>
                          </a:solidFill>
                          <a:latin typeface="+mj-lt"/>
                        </a:rPr>
                        <a:t>AGO</a:t>
                      </a:r>
                      <a:endParaRPr lang="en-US" sz="1200" b="1" dirty="0">
                        <a:solidFill>
                          <a:schemeClr val="tx2"/>
                        </a:solidFill>
                        <a:latin typeface="+mj-lt"/>
                      </a:endParaRPr>
                    </a:p>
                  </a:txBody>
                  <a:tcPr marL="0" marR="0" marT="34326" marB="34326"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DCE6"/>
                    </a:solidFill>
                  </a:tcPr>
                </a:tc>
              </a:tr>
              <a:tr h="570288">
                <a:tc>
                  <a:txBody>
                    <a:bodyPr/>
                    <a:lstStyle/>
                    <a:p>
                      <a:pPr algn="ctr"/>
                      <a:r>
                        <a:rPr lang="en-US" sz="1200" b="1" dirty="0" smtClean="0">
                          <a:solidFill>
                            <a:schemeClr val="tx2"/>
                          </a:solidFill>
                          <a:latin typeface="+mj-lt"/>
                        </a:rPr>
                        <a:t>Mass-Health</a:t>
                      </a:r>
                      <a:endParaRPr lang="en-US" sz="1200" b="1" dirty="0">
                        <a:solidFill>
                          <a:schemeClr val="tx2"/>
                        </a:solidFill>
                        <a:latin typeface="+mj-lt"/>
                      </a:endParaRPr>
                    </a:p>
                  </a:txBody>
                  <a:tcPr marL="0" marR="0" marT="34326" marB="34326"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DCE6"/>
                    </a:solidFill>
                  </a:tcPr>
                </a:tc>
              </a:tr>
              <a:tr h="554182">
                <a:tc>
                  <a:txBody>
                    <a:bodyPr/>
                    <a:lstStyle/>
                    <a:p>
                      <a:pPr algn="ctr"/>
                      <a:r>
                        <a:rPr lang="en-US" sz="1200" b="1" dirty="0" err="1" smtClean="0">
                          <a:solidFill>
                            <a:schemeClr val="tx2"/>
                          </a:solidFill>
                          <a:latin typeface="+mj-lt"/>
                        </a:rPr>
                        <a:t>MeHI</a:t>
                      </a:r>
                      <a:endParaRPr lang="en-US" sz="1200" b="1" dirty="0">
                        <a:solidFill>
                          <a:schemeClr val="tx2"/>
                        </a:solidFill>
                        <a:latin typeface="+mj-lt"/>
                      </a:endParaRPr>
                    </a:p>
                  </a:txBody>
                  <a:tcPr marL="0" marR="0" marT="34326" marB="34326"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2DCE6"/>
                    </a:solidFill>
                  </a:tcPr>
                </a:tc>
              </a:tr>
            </a:tbl>
          </a:graphicData>
        </a:graphic>
      </p:graphicFrame>
      <p:sp>
        <p:nvSpPr>
          <p:cNvPr id="102" name="Rectangle 101"/>
          <p:cNvSpPr/>
          <p:nvPr/>
        </p:nvSpPr>
        <p:spPr>
          <a:xfrm>
            <a:off x="519113" y="954807"/>
            <a:ext cx="3097213" cy="42635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t"/>
          <a:lstStyle/>
          <a:p>
            <a:pPr algn="ctr"/>
            <a:r>
              <a:rPr lang="en-US" sz="1000" u="sng" dirty="0">
                <a:solidFill>
                  <a:schemeClr val="tx1"/>
                </a:solidFill>
                <a:cs typeface="Arial" panose="020B0604020202020204" pitchFamily="34" charset="0"/>
              </a:rPr>
              <a:t>Legend</a:t>
            </a:r>
          </a:p>
        </p:txBody>
      </p:sp>
      <p:sp>
        <p:nvSpPr>
          <p:cNvPr id="103" name="Isosceles Triangle 102"/>
          <p:cNvSpPr/>
          <p:nvPr/>
        </p:nvSpPr>
        <p:spPr>
          <a:xfrm>
            <a:off x="1933575" y="1219919"/>
            <a:ext cx="66863" cy="68955"/>
          </a:xfrm>
          <a:prstGeom prst="triangle">
            <a:avLst/>
          </a:prstGeom>
          <a:solidFill>
            <a:srgbClr val="8C96A0"/>
          </a:solidFill>
          <a:ln>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000" dirty="0">
              <a:solidFill>
                <a:schemeClr val="tx1"/>
              </a:solidFill>
              <a:cs typeface="Arial" panose="020B0604020202020204" pitchFamily="34" charset="0"/>
            </a:endParaRPr>
          </a:p>
        </p:txBody>
      </p:sp>
      <p:sp>
        <p:nvSpPr>
          <p:cNvPr id="104" name="TextBox 103"/>
          <p:cNvSpPr txBox="1"/>
          <p:nvPr/>
        </p:nvSpPr>
        <p:spPr>
          <a:xfrm>
            <a:off x="1990725" y="1150069"/>
            <a:ext cx="1655128" cy="207814"/>
          </a:xfrm>
          <a:prstGeom prst="rect">
            <a:avLst/>
          </a:prstGeom>
          <a:noFill/>
        </p:spPr>
        <p:txBody>
          <a:bodyPr wrap="square" lIns="68644" tIns="34322" rIns="68644" bIns="34322" rtlCol="0">
            <a:spAutoFit/>
          </a:bodyPr>
          <a:lstStyle/>
          <a:p>
            <a:r>
              <a:rPr lang="en-US" sz="900" dirty="0">
                <a:latin typeface="+mn-lt"/>
              </a:rPr>
              <a:t>Publication release/key date</a:t>
            </a:r>
          </a:p>
        </p:txBody>
      </p:sp>
      <p:sp>
        <p:nvSpPr>
          <p:cNvPr id="105" name="TextBox 104"/>
          <p:cNvSpPr txBox="1"/>
          <p:nvPr/>
        </p:nvSpPr>
        <p:spPr>
          <a:xfrm>
            <a:off x="720725" y="1151657"/>
            <a:ext cx="1183641" cy="207814"/>
          </a:xfrm>
          <a:prstGeom prst="rect">
            <a:avLst/>
          </a:prstGeom>
          <a:noFill/>
        </p:spPr>
        <p:txBody>
          <a:bodyPr wrap="square" lIns="68644" tIns="34322" rIns="68644" bIns="34322" rtlCol="0">
            <a:spAutoFit/>
          </a:bodyPr>
          <a:lstStyle/>
          <a:p>
            <a:r>
              <a:rPr lang="en-US" sz="900" dirty="0">
                <a:latin typeface="+mn-lt"/>
              </a:rPr>
              <a:t>Project in progress</a:t>
            </a:r>
          </a:p>
        </p:txBody>
      </p:sp>
      <p:sp>
        <p:nvSpPr>
          <p:cNvPr id="106" name="Pentagon 105"/>
          <p:cNvSpPr/>
          <p:nvPr/>
        </p:nvSpPr>
        <p:spPr>
          <a:xfrm>
            <a:off x="585788" y="1199282"/>
            <a:ext cx="137303" cy="109842"/>
          </a:xfrm>
          <a:prstGeom prst="homePlate">
            <a:avLst/>
          </a:prstGeom>
          <a:solidFill>
            <a:srgbClr val="E1E6E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1000" dirty="0">
              <a:solidFill>
                <a:schemeClr val="tx1"/>
              </a:solidFill>
              <a:cs typeface="Arial" panose="020B0604020202020204" pitchFamily="34" charset="0"/>
            </a:endParaRPr>
          </a:p>
        </p:txBody>
      </p:sp>
      <p:sp>
        <p:nvSpPr>
          <p:cNvPr id="107" name="Isosceles Triangle 106"/>
          <p:cNvSpPr/>
          <p:nvPr/>
        </p:nvSpPr>
        <p:spPr>
          <a:xfrm>
            <a:off x="6086475" y="2260600"/>
            <a:ext cx="61786" cy="68955"/>
          </a:xfrm>
          <a:prstGeom prst="triangle">
            <a:avLst/>
          </a:prstGeom>
          <a:solidFill>
            <a:srgbClr val="8C96A0"/>
          </a:solidFill>
          <a:ln>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a:endParaRPr lang="en-US" sz="900" dirty="0">
              <a:solidFill>
                <a:schemeClr val="tx1"/>
              </a:solidFill>
              <a:cs typeface="Arial" panose="020B0604020202020204" pitchFamily="34" charset="0"/>
            </a:endParaRPr>
          </a:p>
        </p:txBody>
      </p:sp>
      <p:cxnSp>
        <p:nvCxnSpPr>
          <p:cNvPr id="108" name="Straight Arrow Connector 107"/>
          <p:cNvCxnSpPr>
            <a:stCxn id="107" idx="1"/>
          </p:cNvCxnSpPr>
          <p:nvPr/>
        </p:nvCxnSpPr>
        <p:spPr>
          <a:xfrm flipH="1">
            <a:off x="5953125" y="2295078"/>
            <a:ext cx="148797" cy="3874"/>
          </a:xfrm>
          <a:prstGeom prst="straightConnector1">
            <a:avLst/>
          </a:prstGeom>
          <a:ln w="19050">
            <a:solidFill>
              <a:srgbClr val="8C96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292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ext uri="{D42A27DB-BD31-4B8C-83A1-F6EECF244321}">
                <p14:modId xmlns:p14="http://schemas.microsoft.com/office/powerpoint/2010/main" val="3646170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178"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6" name="Rectangle 25"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solidFill>
                <a:schemeClr val="tx1"/>
              </a:solidFill>
              <a:latin typeface="Arial"/>
              <a:sym typeface="Arial"/>
            </a:endParaRPr>
          </a:p>
        </p:txBody>
      </p:sp>
      <p:sp>
        <p:nvSpPr>
          <p:cNvPr id="2" name="Text Placeholder 1"/>
          <p:cNvSpPr>
            <a:spLocks noGrp="1"/>
          </p:cNvSpPr>
          <p:nvPr>
            <p:ph type="body" sz="quarter" idx="10"/>
          </p:nvPr>
        </p:nvSpPr>
        <p:spPr/>
        <p:txBody>
          <a:bodyPr/>
          <a:lstStyle/>
          <a:p>
            <a:r>
              <a:rPr lang="en-US" dirty="0"/>
              <a:t>*Includes dual </a:t>
            </a:r>
            <a:r>
              <a:rPr lang="en-US" dirty="0" smtClean="0"/>
              <a:t>eligibles </a:t>
            </a:r>
            <a:r>
              <a:rPr lang="en-US" dirty="0"/>
              <a:t>who are also enrolled in </a:t>
            </a:r>
            <a:r>
              <a:rPr lang="en-US" dirty="0" err="1"/>
              <a:t>MassHealth</a:t>
            </a:r>
            <a:r>
              <a:rPr lang="en-US" dirty="0"/>
              <a:t> </a:t>
            </a:r>
            <a:r>
              <a:rPr lang="en-US" dirty="0" smtClean="0"/>
              <a:t>fee-for-service</a:t>
            </a:r>
            <a:endParaRPr lang="en-US" dirty="0"/>
          </a:p>
          <a:p>
            <a:r>
              <a:rPr lang="en-US" dirty="0"/>
              <a:t>Note: Information presented by the </a:t>
            </a:r>
            <a:r>
              <a:rPr lang="en-US" dirty="0" smtClean="0"/>
              <a:t>Attorney General </a:t>
            </a:r>
            <a:r>
              <a:rPr lang="en-US" dirty="0"/>
              <a:t>Office (AGO) at the 2014 Cost Trends Hearings was used to classify whether plans do or do not engage an MBHO for behavioral health benefits. </a:t>
            </a:r>
            <a:r>
              <a:rPr lang="en-US" dirty="0" smtClean="0"/>
              <a:t>Total </a:t>
            </a:r>
            <a:r>
              <a:rPr lang="en-US" dirty="0"/>
              <a:t>enrollment in commercial fully-insured plans includes only commercial carriers that submitted enrollment information for pre-filed  </a:t>
            </a:r>
            <a:r>
              <a:rPr lang="en-US" dirty="0" smtClean="0"/>
              <a:t>testimony. See technical appendices for details. GIC </a:t>
            </a:r>
            <a:r>
              <a:rPr lang="en-US" dirty="0"/>
              <a:t>= Group Insurance </a:t>
            </a:r>
            <a:r>
              <a:rPr lang="en-US" dirty="0" smtClean="0"/>
              <a:t>Commission; FEP = Federal Employee Program; MSP = Medicare Supplemental Plan; Municipal = local government; </a:t>
            </a:r>
            <a:r>
              <a:rPr lang="en-US" dirty="0"/>
              <a:t>MIIA = Massachusetts </a:t>
            </a:r>
            <a:r>
              <a:rPr lang="en-US" dirty="0" err="1"/>
              <a:t>Interlocal</a:t>
            </a:r>
            <a:r>
              <a:rPr lang="en-US" dirty="0"/>
              <a:t> Insurance </a:t>
            </a:r>
            <a:r>
              <a:rPr lang="en-US" dirty="0" smtClean="0"/>
              <a:t>Association, the insurance arm of the </a:t>
            </a:r>
            <a:r>
              <a:rPr lang="en-US" dirty="0"/>
              <a:t>Massachusetts Municipal </a:t>
            </a:r>
            <a:r>
              <a:rPr lang="en-US" dirty="0" smtClean="0"/>
              <a:t>Association; FFS </a:t>
            </a:r>
            <a:r>
              <a:rPr lang="en-US" dirty="0"/>
              <a:t>= Fee for service; MCO = Managed care organizations; PCC = Primary Care </a:t>
            </a:r>
            <a:r>
              <a:rPr lang="en-US" dirty="0" smtClean="0"/>
              <a:t>Clinician</a:t>
            </a:r>
            <a:endParaRPr lang="en-US" dirty="0"/>
          </a:p>
          <a:p>
            <a:r>
              <a:rPr lang="en-US" dirty="0" smtClean="0"/>
              <a:t>Source</a:t>
            </a:r>
            <a:r>
              <a:rPr lang="en-US" dirty="0"/>
              <a:t>: Pre-filed Testimony submitted to the HPC for the 2014 Cost Trends Hearings and AGO presentation at Oct 2014 Cost Trends </a:t>
            </a:r>
            <a:r>
              <a:rPr lang="en-US" dirty="0" smtClean="0"/>
              <a:t>Hearing</a:t>
            </a:r>
            <a:endParaRPr lang="en-US" dirty="0"/>
          </a:p>
        </p:txBody>
      </p:sp>
      <p:sp>
        <p:nvSpPr>
          <p:cNvPr id="3" name="Title 2"/>
          <p:cNvSpPr>
            <a:spLocks noGrp="1"/>
          </p:cNvSpPr>
          <p:nvPr>
            <p:ph type="ctrTitle"/>
          </p:nvPr>
        </p:nvSpPr>
        <p:spPr/>
        <p:txBody>
          <a:bodyPr/>
          <a:lstStyle/>
          <a:p>
            <a:r>
              <a:rPr lang="en-US" dirty="0" smtClean="0"/>
              <a:t>Figure 7.3: Percentage </a:t>
            </a:r>
            <a:r>
              <a:rPr lang="en-US" dirty="0"/>
              <a:t>of members covered by managed behavioral health </a:t>
            </a:r>
            <a:r>
              <a:rPr lang="en-US" dirty="0" smtClean="0"/>
              <a:t>organizations (MBHOs), </a:t>
            </a:r>
            <a:r>
              <a:rPr lang="en-US" dirty="0"/>
              <a:t>by </a:t>
            </a:r>
            <a:r>
              <a:rPr lang="en-US" dirty="0" smtClean="0"/>
              <a:t>payer</a:t>
            </a:r>
            <a:endParaRPr lang="en-US" dirty="0"/>
          </a:p>
        </p:txBody>
      </p:sp>
      <p:sp>
        <p:nvSpPr>
          <p:cNvPr id="32" name="Text Placeholder 31"/>
          <p:cNvSpPr>
            <a:spLocks noGrp="1"/>
          </p:cNvSpPr>
          <p:nvPr>
            <p:ph type="body" sz="quarter" idx="11"/>
          </p:nvPr>
        </p:nvSpPr>
        <p:spPr/>
        <p:txBody>
          <a:bodyPr/>
          <a:lstStyle/>
          <a:p>
            <a:r>
              <a:rPr lang="en-US" sz="1050" dirty="0"/>
              <a:t>Percentage of enrollees with behavioral health benefits managed by MBHOs, 2013</a:t>
            </a: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3501719327"/>
              </p:ext>
            </p:extLst>
          </p:nvPr>
        </p:nvGraphicFramePr>
        <p:xfrm>
          <a:off x="495300" y="1905000"/>
          <a:ext cx="7886801" cy="2485957"/>
        </p:xfrm>
        <a:graphic>
          <a:graphicData uri="http://schemas.openxmlformats.org/presentationml/2006/ole">
            <mc:AlternateContent xmlns:mc="http://schemas.openxmlformats.org/markup-compatibility/2006">
              <mc:Choice xmlns:v="urn:schemas-microsoft-com:vml" Requires="v">
                <p:oleObj spid="_x0000_s162179" name="Chart" r:id="rId21" imgW="7886801" imgH="2485957" progId="MSGraph.Chart.8">
                  <p:embed followColorScheme="full"/>
                </p:oleObj>
              </mc:Choice>
              <mc:Fallback>
                <p:oleObj name="Chart" r:id="rId21" imgW="7886801" imgH="2485957" progId="MSGraph.Chart.8">
                  <p:embed followColorScheme="full"/>
                  <p:pic>
                    <p:nvPicPr>
                      <p:cNvPr id="0" name=""/>
                      <p:cNvPicPr/>
                      <p:nvPr/>
                    </p:nvPicPr>
                    <p:blipFill>
                      <a:blip r:embed="rId22"/>
                      <a:stretch>
                        <a:fillRect/>
                      </a:stretch>
                    </p:blipFill>
                    <p:spPr>
                      <a:xfrm>
                        <a:off x="495300" y="1905000"/>
                        <a:ext cx="7886801" cy="2485957"/>
                      </a:xfrm>
                      <a:prstGeom prst="rect">
                        <a:avLst/>
                      </a:prstGeom>
                    </p:spPr>
                  </p:pic>
                </p:oleObj>
              </mc:Fallback>
            </mc:AlternateContent>
          </a:graphicData>
        </a:graphic>
      </p:graphicFrame>
      <p:sp>
        <p:nvSpPr>
          <p:cNvPr id="10" name="Text Placeholder 17"/>
          <p:cNvSpPr>
            <a:spLocks noGrp="1"/>
          </p:cNvSpPr>
          <p:nvPr>
            <p:custDataLst>
              <p:tags r:id="rId5"/>
            </p:custDataLst>
          </p:nvPr>
        </p:nvSpPr>
        <p:spPr bwMode="auto">
          <a:xfrm>
            <a:off x="6784975" y="4518025"/>
            <a:ext cx="106203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8D7A68A-97ED-48C9-BE0D-E7B474A9FBE1}" type="datetime'Me''''''''''d''''ica''re ''''''''''''''''''''F''''''''FS'''">
              <a:rPr lang="en-US" sz="1200" b="1"/>
              <a:pPr/>
              <a:t>Medicare FFS</a:t>
            </a:fld>
            <a:r>
              <a:rPr lang="en-US" sz="1200" b="1" dirty="0" smtClean="0"/>
              <a:t>*</a:t>
            </a:r>
            <a:endParaRPr lang="en-US" sz="1200" b="1" dirty="0">
              <a:latin typeface="Arial"/>
              <a:sym typeface="Arial"/>
            </a:endParaRPr>
          </a:p>
        </p:txBody>
      </p:sp>
      <p:sp>
        <p:nvSpPr>
          <p:cNvPr id="11" name="Text Placeholder 36"/>
          <p:cNvSpPr>
            <a:spLocks noGrp="1"/>
          </p:cNvSpPr>
          <p:nvPr>
            <p:custDataLst>
              <p:tags r:id="rId6"/>
            </p:custDataLst>
          </p:nvPr>
        </p:nvSpPr>
        <p:spPr bwMode="gray">
          <a:xfrm>
            <a:off x="7124700" y="1820863"/>
            <a:ext cx="382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DDE449B-6822-4112-8A60-54E8D417E19E}" type="datetime'''''''''0''''''''''''.''''''''''''''''''''9''M'">
              <a:rPr lang="en-US" sz="1200"/>
              <a:pPr/>
              <a:t>0.9M</a:t>
            </a:fld>
            <a:endParaRPr lang="en-US" sz="1200" dirty="0">
              <a:latin typeface="Arial"/>
              <a:sym typeface="Arial"/>
            </a:endParaRPr>
          </a:p>
        </p:txBody>
      </p:sp>
      <p:sp>
        <p:nvSpPr>
          <p:cNvPr id="8" name="Text Placeholder 16"/>
          <p:cNvSpPr>
            <a:spLocks noGrp="1"/>
          </p:cNvSpPr>
          <p:nvPr>
            <p:custDataLst>
              <p:tags r:id="rId7"/>
            </p:custDataLst>
          </p:nvPr>
        </p:nvSpPr>
        <p:spPr bwMode="auto">
          <a:xfrm>
            <a:off x="4878388" y="4518025"/>
            <a:ext cx="1046163"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4765B55-B09B-46B5-85FD-ED576703DDC6}" type="datetime'Ma''ss''''Health'' ''''&#10;P''''C''''''''C'''''' and ''''''''MCO'">
              <a:rPr lang="en-US" sz="1200" b="1" smtClean="0"/>
              <a:pPr/>
              <a:t>MassHealth 
PCC and MCO</a:t>
            </a:fld>
            <a:endParaRPr lang="en-US" sz="1200" b="1" dirty="0">
              <a:latin typeface="Arial"/>
              <a:sym typeface="Arial"/>
            </a:endParaRPr>
          </a:p>
        </p:txBody>
      </p:sp>
      <p:sp>
        <p:nvSpPr>
          <p:cNvPr id="6" name="Text Placeholder 13"/>
          <p:cNvSpPr>
            <a:spLocks noGrp="1"/>
          </p:cNvSpPr>
          <p:nvPr>
            <p:custDataLst>
              <p:tags r:id="rId8"/>
            </p:custDataLst>
          </p:nvPr>
        </p:nvSpPr>
        <p:spPr bwMode="gray">
          <a:xfrm>
            <a:off x="5210175" y="1820863"/>
            <a:ext cx="382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6902E9C-DE3E-4988-95A2-C23B820C79DF}" type="datetime'''0''''''''''.''''''''''9''''''''''''''''''''''''''''''''M'''">
              <a:rPr lang="en-US" sz="1200"/>
              <a:pPr/>
              <a:t>0.9M</a:t>
            </a:fld>
            <a:endParaRPr lang="en-US" sz="1200" dirty="0">
              <a:sym typeface="+mn-lt"/>
            </a:endParaRPr>
          </a:p>
        </p:txBody>
      </p:sp>
      <p:sp>
        <p:nvSpPr>
          <p:cNvPr id="7" name="Text Placeholder 15"/>
          <p:cNvSpPr>
            <a:spLocks noGrp="1"/>
          </p:cNvSpPr>
          <p:nvPr>
            <p:custDataLst>
              <p:tags r:id="rId9"/>
            </p:custDataLst>
          </p:nvPr>
        </p:nvSpPr>
        <p:spPr bwMode="auto">
          <a:xfrm>
            <a:off x="2794000" y="4518025"/>
            <a:ext cx="1376363"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3F18F5E-1877-4F76-979F-BB0A537F6817}" type="datetime'O''''t''h''e''r'' ''go''''''''''''ve''rn''m''en''''''''t '''''">
              <a:rPr lang="en-US" sz="1200" b="1"/>
              <a:pPr/>
              <a:t>Other government </a:t>
            </a:fld>
            <a:endParaRPr lang="en-US" sz="1200" b="1" dirty="0">
              <a:latin typeface="Arial"/>
              <a:sym typeface="Arial"/>
            </a:endParaRPr>
          </a:p>
        </p:txBody>
      </p:sp>
      <p:sp>
        <p:nvSpPr>
          <p:cNvPr id="12" name="Text Placeholder 12"/>
          <p:cNvSpPr>
            <a:spLocks noGrp="1"/>
          </p:cNvSpPr>
          <p:nvPr>
            <p:custDataLst>
              <p:tags r:id="rId10"/>
            </p:custDataLst>
          </p:nvPr>
        </p:nvSpPr>
        <p:spPr bwMode="gray">
          <a:xfrm>
            <a:off x="3290888" y="1820863"/>
            <a:ext cx="382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6A5AAD4-8354-4001-A4D7-D85F98EC033A}" type="datetime'''''0.4''''''''''''''''''''''''''''''''''''''''M'''">
              <a:rPr lang="en-US" sz="1200"/>
              <a:pPr/>
              <a:t>0.4M</a:t>
            </a:fld>
            <a:endParaRPr lang="en-US" sz="1200" dirty="0">
              <a:sym typeface="+mn-lt"/>
            </a:endParaRPr>
          </a:p>
        </p:txBody>
      </p:sp>
      <p:sp>
        <p:nvSpPr>
          <p:cNvPr id="31" name="Text Placeholder 6"/>
          <p:cNvSpPr>
            <a:spLocks noGrp="1"/>
          </p:cNvSpPr>
          <p:nvPr>
            <p:custDataLst>
              <p:tags r:id="rId11"/>
            </p:custDataLst>
          </p:nvPr>
        </p:nvSpPr>
        <p:spPr bwMode="gray">
          <a:xfrm>
            <a:off x="7183438" y="4195763"/>
            <a:ext cx="263525" cy="182563"/>
          </a:xfrm>
          <a:prstGeom prst="rect">
            <a:avLst/>
          </a:prstGeom>
          <a:solidFill>
            <a:srgbClr val="364D6E"/>
          </a:solidFill>
        </p:spPr>
        <p:txBody>
          <a:bodyPr wrap="none" lIns="22225" tIns="0" rIns="22225"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D2C0526-D0F2-4C10-A37F-81CE4F283AA1}" type="datetime'''''''''''''''''''''''''''''''''''''''''0%'''''''''''''''''''">
              <a:rPr lang="en-US" sz="1200">
                <a:solidFill>
                  <a:schemeClr val="bg1"/>
                </a:solidFill>
                <a:sym typeface="+mn-lt"/>
              </a:rPr>
              <a:pPr marL="0" indent="0" algn="ctr">
                <a:spcBef>
                  <a:spcPct val="0"/>
                </a:spcBef>
                <a:spcAft>
                  <a:spcPct val="0"/>
                </a:spcAft>
                <a:buNone/>
              </a:pPr>
              <a:t>0%</a:t>
            </a:fld>
            <a:endParaRPr lang="en-US" sz="1200" dirty="0">
              <a:solidFill>
                <a:schemeClr val="bg1"/>
              </a:solidFill>
              <a:sym typeface="+mn-lt"/>
            </a:endParaRPr>
          </a:p>
        </p:txBody>
      </p:sp>
      <p:sp>
        <p:nvSpPr>
          <p:cNvPr id="29" name="Text Placeholder 3"/>
          <p:cNvSpPr>
            <a:spLocks noGrp="1"/>
          </p:cNvSpPr>
          <p:nvPr>
            <p:custDataLst>
              <p:tags r:id="rId12"/>
            </p:custDataLst>
          </p:nvPr>
        </p:nvSpPr>
        <p:spPr bwMode="gray">
          <a:xfrm>
            <a:off x="1371600" y="1820863"/>
            <a:ext cx="382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ED703F9-CA9E-409B-9465-A93CB51264EF}" type="datetime'''''''''''''1''''.''''''''''''''''''''''''''''''''5''''M'''''">
              <a:rPr lang="en-US" sz="1200"/>
              <a:pPr/>
              <a:t>1.5M</a:t>
            </a:fld>
            <a:endParaRPr lang="en-US" sz="1200" dirty="0">
              <a:latin typeface="Arial"/>
              <a:sym typeface="Arial"/>
            </a:endParaRPr>
          </a:p>
        </p:txBody>
      </p:sp>
      <p:sp>
        <p:nvSpPr>
          <p:cNvPr id="28" name="Text Placeholder 2"/>
          <p:cNvSpPr>
            <a:spLocks noGrp="1"/>
          </p:cNvSpPr>
          <p:nvPr>
            <p:custDataLst>
              <p:tags r:id="rId13"/>
            </p:custDataLst>
          </p:nvPr>
        </p:nvSpPr>
        <p:spPr bwMode="auto">
          <a:xfrm>
            <a:off x="623888" y="4518025"/>
            <a:ext cx="1876425"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E033EB9-7653-4906-AD2E-F8C659224FE9}" type="datetime'C''o''mm''''''e''r''c''i''al ''''ful''ly'' in''''''su''''red '">
              <a:rPr lang="en-US" sz="1200" b="1"/>
              <a:pPr/>
              <a:t>Commercial fully insured </a:t>
            </a:fld>
            <a:endParaRPr lang="en-US" sz="1200" b="1" dirty="0">
              <a:latin typeface="Arial"/>
              <a:sym typeface="Arial"/>
            </a:endParaRPr>
          </a:p>
        </p:txBody>
      </p:sp>
      <p:sp>
        <p:nvSpPr>
          <p:cNvPr id="20" name="Rectangle 19"/>
          <p:cNvSpPr/>
          <p:nvPr>
            <p:custDataLst>
              <p:tags r:id="rId14"/>
            </p:custDataLst>
          </p:nvPr>
        </p:nvSpPr>
        <p:spPr bwMode="auto">
          <a:xfrm>
            <a:off x="7327900" y="1204913"/>
            <a:ext cx="214313" cy="160338"/>
          </a:xfrm>
          <a:prstGeom prst="rect">
            <a:avLst/>
          </a:prstGeom>
          <a:solidFill>
            <a:srgbClr val="364D6E"/>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1" name="Rectangle 20"/>
          <p:cNvSpPr/>
          <p:nvPr>
            <p:custDataLst>
              <p:tags r:id="rId15"/>
            </p:custDataLst>
          </p:nvPr>
        </p:nvSpPr>
        <p:spPr bwMode="auto">
          <a:xfrm>
            <a:off x="7327900" y="1438275"/>
            <a:ext cx="214313" cy="160338"/>
          </a:xfrm>
          <a:prstGeom prst="rect">
            <a:avLst/>
          </a:prstGeom>
          <a:solidFill>
            <a:srgbClr val="D6D7D9"/>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5" name="Text Placeholder 9"/>
          <p:cNvSpPr>
            <a:spLocks noGrp="1"/>
          </p:cNvSpPr>
          <p:nvPr>
            <p:custDataLst>
              <p:tags r:id="rId16"/>
            </p:custDataLst>
          </p:nvPr>
        </p:nvSpPr>
        <p:spPr bwMode="auto">
          <a:xfrm>
            <a:off x="7593013" y="1200150"/>
            <a:ext cx="4572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DC09F56-4843-4D07-8435-C21101C89211}" type="datetime'''''M''''''B''''''''''''''''H''''''''O'''''">
              <a:rPr lang="en-US" sz="1200"/>
              <a:pPr/>
              <a:t>MBHO</a:t>
            </a:fld>
            <a:endParaRPr lang="en-US" sz="1200" dirty="0">
              <a:latin typeface="Arial"/>
              <a:sym typeface="Arial"/>
            </a:endParaRPr>
          </a:p>
        </p:txBody>
      </p:sp>
      <p:sp>
        <p:nvSpPr>
          <p:cNvPr id="22" name="Text Placeholder 30"/>
          <p:cNvSpPr>
            <a:spLocks noGrp="1"/>
          </p:cNvSpPr>
          <p:nvPr>
            <p:custDataLst>
              <p:tags r:id="rId17"/>
            </p:custDataLst>
          </p:nvPr>
        </p:nvSpPr>
        <p:spPr bwMode="auto">
          <a:xfrm>
            <a:off x="7593013" y="1433513"/>
            <a:ext cx="69373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45B686E-6F35-4141-819D-0D8049740EFF}" type="datetime'''''N''o'''''''''''' ''''''''''''''''''M''''''''B''''''''HO'">
              <a:rPr lang="en-US" sz="1200"/>
              <a:pPr/>
              <a:t>No MBHO</a:t>
            </a:fld>
            <a:endParaRPr lang="en-US" sz="1200" dirty="0">
              <a:latin typeface="Arial"/>
              <a:sym typeface="Arial"/>
            </a:endParaRPr>
          </a:p>
        </p:txBody>
      </p:sp>
      <p:sp>
        <p:nvSpPr>
          <p:cNvPr id="33" name="Rectangle 32"/>
          <p:cNvSpPr/>
          <p:nvPr/>
        </p:nvSpPr>
        <p:spPr>
          <a:xfrm>
            <a:off x="584200" y="4909319"/>
            <a:ext cx="1930400" cy="415498"/>
          </a:xfrm>
          <a:prstGeom prst="rect">
            <a:avLst/>
          </a:prstGeom>
        </p:spPr>
        <p:txBody>
          <a:bodyPr wrap="square">
            <a:spAutoFit/>
          </a:bodyPr>
          <a:lstStyle/>
          <a:p>
            <a:r>
              <a:rPr lang="en-US" sz="1050" i="1" dirty="0"/>
              <a:t>(Subset of carriers submitting data for Pre-Filed Testimony)</a:t>
            </a:r>
          </a:p>
        </p:txBody>
      </p:sp>
      <p:sp>
        <p:nvSpPr>
          <p:cNvPr id="35" name="Rectangle 34"/>
          <p:cNvSpPr/>
          <p:nvPr/>
        </p:nvSpPr>
        <p:spPr>
          <a:xfrm>
            <a:off x="2516982" y="4782361"/>
            <a:ext cx="1930400" cy="577081"/>
          </a:xfrm>
          <a:prstGeom prst="rect">
            <a:avLst/>
          </a:prstGeom>
        </p:spPr>
        <p:txBody>
          <a:bodyPr wrap="square">
            <a:spAutoFit/>
          </a:bodyPr>
          <a:lstStyle/>
          <a:p>
            <a:r>
              <a:rPr lang="en-US" sz="1050" i="1" dirty="0"/>
              <a:t>(Includes GIC, </a:t>
            </a:r>
            <a:r>
              <a:rPr lang="en-US" sz="1050" i="1" dirty="0" err="1"/>
              <a:t>CommCare</a:t>
            </a:r>
            <a:r>
              <a:rPr lang="en-US" sz="1050" i="1" dirty="0"/>
              <a:t>, </a:t>
            </a:r>
          </a:p>
          <a:p>
            <a:r>
              <a:rPr lang="en-US" sz="1050" i="1" dirty="0"/>
              <a:t>and for certain carriers, </a:t>
            </a:r>
            <a:r>
              <a:rPr lang="en-US" sz="1050" i="1" dirty="0" smtClean="0"/>
              <a:t>FEP</a:t>
            </a:r>
            <a:r>
              <a:rPr lang="en-US" sz="1050" i="1" dirty="0"/>
              <a:t>, MSP, Municipal, and MIIA.)</a:t>
            </a:r>
          </a:p>
        </p:txBody>
      </p:sp>
      <p:sp>
        <p:nvSpPr>
          <p:cNvPr id="38" name="Rectangle 37"/>
          <p:cNvSpPr/>
          <p:nvPr/>
        </p:nvSpPr>
        <p:spPr>
          <a:xfrm>
            <a:off x="6667500" y="4782361"/>
            <a:ext cx="1295400" cy="415498"/>
          </a:xfrm>
          <a:prstGeom prst="rect">
            <a:avLst/>
          </a:prstGeom>
        </p:spPr>
        <p:txBody>
          <a:bodyPr wrap="square">
            <a:spAutoFit/>
          </a:bodyPr>
          <a:lstStyle/>
          <a:p>
            <a:pPr algn="ctr"/>
            <a:r>
              <a:rPr lang="en-US" sz="1050" i="1" dirty="0" smtClean="0"/>
              <a:t>(Enrolled in parts A and B)</a:t>
            </a:r>
            <a:endParaRPr lang="en-US" sz="1050" i="1" dirty="0"/>
          </a:p>
        </p:txBody>
      </p:sp>
    </p:spTree>
    <p:extLst>
      <p:ext uri="{BB962C8B-B14F-4D97-AF65-F5344CB8AC3E}">
        <p14:creationId xmlns:p14="http://schemas.microsoft.com/office/powerpoint/2010/main" val="2720120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2965856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156"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solidFill>
                <a:schemeClr val="tx1"/>
              </a:solidFill>
              <a:latin typeface="Arial"/>
              <a:sym typeface="Arial"/>
            </a:endParaRPr>
          </a:p>
        </p:txBody>
      </p:sp>
      <p:sp>
        <p:nvSpPr>
          <p:cNvPr id="6" name="Text Placeholder 5"/>
          <p:cNvSpPr>
            <a:spLocks noGrp="1"/>
          </p:cNvSpPr>
          <p:nvPr>
            <p:ph type="body" sz="quarter" idx="10"/>
          </p:nvPr>
        </p:nvSpPr>
        <p:spPr/>
        <p:txBody>
          <a:bodyPr/>
          <a:lstStyle/>
          <a:p>
            <a:endParaRPr lang="en-US" dirty="0"/>
          </a:p>
          <a:p>
            <a:r>
              <a:rPr lang="en-US" dirty="0"/>
              <a:t>*In </a:t>
            </a:r>
            <a:r>
              <a:rPr lang="en-US" dirty="0" smtClean="0"/>
              <a:t>Medicare Fee-for-Service (</a:t>
            </a:r>
            <a:r>
              <a:rPr lang="en-US" dirty="0"/>
              <a:t>FFS), enrollment figures are slightly overestimated because several of the Accountable Care Organizations (ACOs) include residents </a:t>
            </a:r>
            <a:r>
              <a:rPr lang="en-US" dirty="0" smtClean="0"/>
              <a:t>of </a:t>
            </a:r>
            <a:r>
              <a:rPr lang="en-US" dirty="0"/>
              <a:t>neighboring states that we are unable to exclude from data calculations. </a:t>
            </a:r>
          </a:p>
          <a:p>
            <a:r>
              <a:rPr lang="en-US" dirty="0"/>
              <a:t>Notes: For </a:t>
            </a:r>
            <a:r>
              <a:rPr lang="en-US" dirty="0" err="1"/>
              <a:t>MassHealth's</a:t>
            </a:r>
            <a:r>
              <a:rPr lang="en-US" dirty="0"/>
              <a:t> PCC program, APM enrollment figures include members who were enrolled in the Patient-Centered Medical Home Initiative (PCMHI) only. </a:t>
            </a:r>
            <a:r>
              <a:rPr lang="en-US" dirty="0" err="1"/>
              <a:t>MassHealth</a:t>
            </a:r>
            <a:r>
              <a:rPr lang="en-US" dirty="0"/>
              <a:t> pays  for inpatient stays and outpatient encounters via bundled rates, (the SPAD and APAD, formerly PAPE).  The HPC does not include these payment methods in our estimates of APM coverage,  although </a:t>
            </a:r>
            <a:r>
              <a:rPr lang="en-US" dirty="0" err="1"/>
              <a:t>MassHealth</a:t>
            </a:r>
            <a:r>
              <a:rPr lang="en-US" dirty="0"/>
              <a:t> may consider them APMs for certain reporting purposes.</a:t>
            </a:r>
          </a:p>
          <a:p>
            <a:r>
              <a:rPr lang="en-US" dirty="0" smtClean="0"/>
              <a:t>Source</a:t>
            </a:r>
            <a:r>
              <a:rPr lang="en-US" dirty="0"/>
              <a:t>: Center for Health Information and Analysis 2014 Annual Report Alternative Payment Methods Data Book, 2013; Center for Health Information and Analysis 2013 Alternative Payment Methods Baseline Report Data Appendix, 2012; Centers for Medicare &amp; Medicaid Services Shared Savings Program Performance Year 1 Results; Other publicly-available Centers for Medicare &amp; Medicaid Services data; </a:t>
            </a:r>
            <a:r>
              <a:rPr lang="en-US" dirty="0" err="1"/>
              <a:t>MassHealth</a:t>
            </a:r>
            <a:r>
              <a:rPr lang="en-US" dirty="0"/>
              <a:t> personal communication</a:t>
            </a:r>
          </a:p>
        </p:txBody>
      </p:sp>
      <p:sp>
        <p:nvSpPr>
          <p:cNvPr id="3" name="Title 2"/>
          <p:cNvSpPr>
            <a:spLocks noGrp="1"/>
          </p:cNvSpPr>
          <p:nvPr>
            <p:ph type="ctrTitle"/>
          </p:nvPr>
        </p:nvSpPr>
        <p:spPr/>
        <p:txBody>
          <a:bodyPr/>
          <a:lstStyle/>
          <a:p>
            <a:r>
              <a:rPr lang="en-US" dirty="0"/>
              <a:t>Figure </a:t>
            </a:r>
            <a:r>
              <a:rPr lang="en-US" dirty="0" smtClean="0"/>
              <a:t>8.1: Alternative </a:t>
            </a:r>
            <a:r>
              <a:rPr lang="en-US" dirty="0"/>
              <a:t>payment method (APM) coverage, by payer </a:t>
            </a:r>
            <a:r>
              <a:rPr lang="en-US" dirty="0" smtClean="0"/>
              <a:t>type</a:t>
            </a:r>
            <a:endParaRPr lang="en-US" dirty="0"/>
          </a:p>
        </p:txBody>
      </p:sp>
      <p:sp>
        <p:nvSpPr>
          <p:cNvPr id="4" name="Text Placeholder 3"/>
          <p:cNvSpPr>
            <a:spLocks noGrp="1"/>
          </p:cNvSpPr>
          <p:nvPr>
            <p:ph type="body" sz="quarter" idx="11"/>
          </p:nvPr>
        </p:nvSpPr>
        <p:spPr/>
        <p:txBody>
          <a:bodyPr/>
          <a:lstStyle/>
          <a:p>
            <a:r>
              <a:rPr lang="en-US" dirty="0" smtClean="0"/>
              <a:t>Percent of members covered under an APM, 2012 versus 2013</a:t>
            </a:r>
            <a:endParaRPr lang="en-US" dirty="0"/>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1452713491"/>
              </p:ext>
            </p:extLst>
          </p:nvPr>
        </p:nvGraphicFramePr>
        <p:xfrm>
          <a:off x="304800" y="2171700"/>
          <a:ext cx="6048277" cy="2657543"/>
        </p:xfrm>
        <a:graphic>
          <a:graphicData uri="http://schemas.openxmlformats.org/presentationml/2006/ole">
            <mc:AlternateContent xmlns:mc="http://schemas.openxmlformats.org/markup-compatibility/2006">
              <mc:Choice xmlns:v="urn:schemas-microsoft-com:vml" Requires="v">
                <p:oleObj spid="_x0000_s163157" name="Chart" r:id="rId28" imgW="6048277" imgH="2657543" progId="MSGraph.Chart.8">
                  <p:embed followColorScheme="full"/>
                </p:oleObj>
              </mc:Choice>
              <mc:Fallback>
                <p:oleObj name="Chart" r:id="rId28" imgW="6048277" imgH="2657543" progId="MSGraph.Chart.8">
                  <p:embed followColorScheme="full"/>
                  <p:pic>
                    <p:nvPicPr>
                      <p:cNvPr id="0" name=""/>
                      <p:cNvPicPr/>
                      <p:nvPr/>
                    </p:nvPicPr>
                    <p:blipFill>
                      <a:blip r:embed="rId29"/>
                      <a:stretch>
                        <a:fillRect/>
                      </a:stretch>
                    </p:blipFill>
                    <p:spPr>
                      <a:xfrm>
                        <a:off x="304800" y="2171700"/>
                        <a:ext cx="6048277" cy="2657543"/>
                      </a:xfrm>
                      <a:prstGeom prst="rect">
                        <a:avLst/>
                      </a:prstGeom>
                    </p:spPr>
                  </p:pic>
                </p:oleObj>
              </mc:Fallback>
            </mc:AlternateContent>
          </a:graphicData>
        </a:graphic>
      </p:graphicFrame>
      <p:sp>
        <p:nvSpPr>
          <p:cNvPr id="33" name="Text Placeholder 175"/>
          <p:cNvSpPr>
            <a:spLocks noGrp="1"/>
          </p:cNvSpPr>
          <p:nvPr>
            <p:custDataLst>
              <p:tags r:id="rId5"/>
            </p:custDataLst>
          </p:nvPr>
        </p:nvSpPr>
        <p:spPr bwMode="gray">
          <a:xfrm>
            <a:off x="1789113" y="3830638"/>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81CD769-121E-4814-83EC-E34FFB22C59D}" type="datetime'''''''''''''1''''8''''''''''''''''''''''''''''%'''''''">
              <a:rPr lang="en-US" sz="1200" smtClean="0"/>
              <a:pPr/>
              <a:t>18%</a:t>
            </a:fld>
            <a:endParaRPr lang="en-US" sz="1200" dirty="0">
              <a:sym typeface="+mn-lt"/>
            </a:endParaRPr>
          </a:p>
        </p:txBody>
      </p:sp>
      <p:sp>
        <p:nvSpPr>
          <p:cNvPr id="10" name="Text Placeholder 154"/>
          <p:cNvSpPr>
            <a:spLocks noGrp="1"/>
          </p:cNvSpPr>
          <p:nvPr>
            <p:custDataLst>
              <p:tags r:id="rId6"/>
            </p:custDataLst>
          </p:nvPr>
        </p:nvSpPr>
        <p:spPr bwMode="auto">
          <a:xfrm>
            <a:off x="504825" y="4854575"/>
            <a:ext cx="1000125"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F27D18F-9AB3-42B4-9C5A-F14BE4F8B048}" type="datetime'Al''''l ''c''o''''''''''m''m''er''''''c''''''''''''ia''l'''">
              <a:rPr lang="en-US" sz="1200"/>
              <a:pPr/>
              <a:t>All commercial</a:t>
            </a:fld>
            <a:endParaRPr lang="en-US" sz="1200" dirty="0">
              <a:sym typeface="+mn-lt"/>
            </a:endParaRPr>
          </a:p>
        </p:txBody>
      </p:sp>
      <p:sp>
        <p:nvSpPr>
          <p:cNvPr id="36" name="Text Placeholder 178"/>
          <p:cNvSpPr>
            <a:spLocks noGrp="1"/>
          </p:cNvSpPr>
          <p:nvPr>
            <p:custDataLst>
              <p:tags r:id="rId7"/>
            </p:custDataLst>
          </p:nvPr>
        </p:nvSpPr>
        <p:spPr bwMode="gray">
          <a:xfrm>
            <a:off x="1041400" y="323056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2F62D3C-2B90-4E78-A07B-7C177D579749}" type="datetime'''''''''''''''''''''''''''''34''''''''''''''''''%'''''''''''''">
              <a:rPr lang="en-US" sz="1200" smtClean="0"/>
              <a:pPr/>
              <a:t>34%</a:t>
            </a:fld>
            <a:endParaRPr lang="en-US" sz="1200" dirty="0">
              <a:sym typeface="+mn-lt"/>
            </a:endParaRPr>
          </a:p>
        </p:txBody>
      </p:sp>
      <p:sp>
        <p:nvSpPr>
          <p:cNvPr id="38" name="Text Placeholder 180"/>
          <p:cNvSpPr>
            <a:spLocks noGrp="1"/>
          </p:cNvSpPr>
          <p:nvPr>
            <p:custDataLst>
              <p:tags r:id="rId8"/>
            </p:custDataLst>
          </p:nvPr>
        </p:nvSpPr>
        <p:spPr bwMode="gray">
          <a:xfrm>
            <a:off x="627063" y="326866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EAFBB24-44FE-4C36-A819-3CFF09E2FB74}" type="datetime'''''''''''''''3''''''3''%'''''''''''''''''''''''''">
              <a:rPr lang="en-US" sz="1200" smtClean="0"/>
              <a:pPr/>
              <a:t>33%</a:t>
            </a:fld>
            <a:endParaRPr lang="en-US" sz="1200" dirty="0">
              <a:latin typeface="Arial"/>
              <a:sym typeface="Arial"/>
            </a:endParaRPr>
          </a:p>
        </p:txBody>
      </p:sp>
      <p:sp>
        <p:nvSpPr>
          <p:cNvPr id="9" name="Text Placeholder 159"/>
          <p:cNvSpPr>
            <a:spLocks noGrp="1"/>
          </p:cNvSpPr>
          <p:nvPr>
            <p:custDataLst>
              <p:tags r:id="rId9"/>
            </p:custDataLst>
          </p:nvPr>
        </p:nvSpPr>
        <p:spPr bwMode="auto">
          <a:xfrm>
            <a:off x="5265738" y="4854575"/>
            <a:ext cx="814388"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793515E-3774-4F40-BF05-37640DFF5DA4}" type="datetime'''M''a''''''''''''''''''''s''''s''''He''al''th'' ''''''M''CO'">
              <a:rPr lang="en-US" sz="1200"/>
              <a:pPr/>
              <a:t>MassHealth MCO</a:t>
            </a:fld>
            <a:endParaRPr lang="en-US" sz="1200" dirty="0">
              <a:latin typeface="Arial"/>
              <a:sym typeface="Arial"/>
            </a:endParaRPr>
          </a:p>
        </p:txBody>
      </p:sp>
      <p:sp>
        <p:nvSpPr>
          <p:cNvPr id="31" name="Text Placeholder 173"/>
          <p:cNvSpPr>
            <a:spLocks noGrp="1"/>
          </p:cNvSpPr>
          <p:nvPr>
            <p:custDataLst>
              <p:tags r:id="rId10"/>
            </p:custDataLst>
          </p:nvPr>
        </p:nvSpPr>
        <p:spPr bwMode="gray">
          <a:xfrm>
            <a:off x="5708650" y="330676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14DD7A6-570D-4E24-BE9F-E6A0B5D4163B}" type="datetime'''''''''''''3''''''''''''''''''''''2''''''''''''''''''%'''">
              <a:rPr lang="en-US" sz="1200" smtClean="0"/>
              <a:pPr/>
              <a:t>32%</a:t>
            </a:fld>
            <a:endParaRPr lang="en-US" sz="1200" dirty="0">
              <a:sym typeface="+mn-lt"/>
            </a:endParaRPr>
          </a:p>
        </p:txBody>
      </p:sp>
      <p:sp>
        <p:nvSpPr>
          <p:cNvPr id="30" name="Text Placeholder 172"/>
          <p:cNvSpPr>
            <a:spLocks noGrp="1"/>
          </p:cNvSpPr>
          <p:nvPr>
            <p:custDataLst>
              <p:tags r:id="rId11"/>
            </p:custDataLst>
          </p:nvPr>
        </p:nvSpPr>
        <p:spPr bwMode="gray">
          <a:xfrm>
            <a:off x="5294313" y="3563938"/>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BF00922-38D2-42FE-BAE7-DDBF25B46DB0}" type="datetime'''''''''''''''''''''''''''''2''''''''5%'''''''''''''''">
              <a:rPr lang="en-US" sz="1200" smtClean="0"/>
              <a:pPr/>
              <a:t>25%</a:t>
            </a:fld>
            <a:endParaRPr lang="en-US" sz="1200" dirty="0">
              <a:sym typeface="+mn-lt"/>
            </a:endParaRPr>
          </a:p>
        </p:txBody>
      </p:sp>
      <p:sp>
        <p:nvSpPr>
          <p:cNvPr id="11" name="Text Placeholder 158"/>
          <p:cNvSpPr>
            <a:spLocks noGrp="1"/>
          </p:cNvSpPr>
          <p:nvPr>
            <p:custDataLst>
              <p:tags r:id="rId12"/>
            </p:custDataLst>
          </p:nvPr>
        </p:nvSpPr>
        <p:spPr bwMode="auto">
          <a:xfrm>
            <a:off x="4098925" y="4854575"/>
            <a:ext cx="814388"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C5713FD-B896-406B-B4EF-AD37E5B376E2}" type="datetime'''''''Ma''ss''''''Hea''''lt''''''''h'''''''' ''''''P''C''C'''">
              <a:rPr lang="en-US" sz="1200" smtClean="0"/>
              <a:pPr/>
              <a:t>MassHealth PCC</a:t>
            </a:fld>
            <a:endParaRPr lang="en-US" sz="1200" dirty="0">
              <a:latin typeface="Arial"/>
              <a:sym typeface="Arial"/>
            </a:endParaRPr>
          </a:p>
        </p:txBody>
      </p:sp>
      <p:sp>
        <p:nvSpPr>
          <p:cNvPr id="25" name="Text Placeholder 167"/>
          <p:cNvSpPr>
            <a:spLocks noGrp="1"/>
          </p:cNvSpPr>
          <p:nvPr>
            <p:custDataLst>
              <p:tags r:id="rId13"/>
            </p:custDataLst>
          </p:nvPr>
        </p:nvSpPr>
        <p:spPr bwMode="gray">
          <a:xfrm>
            <a:off x="4122738" y="3838575"/>
            <a:ext cx="347663"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smtClean="0">
                <a:latin typeface="Arial"/>
                <a:sym typeface="Arial"/>
              </a:rPr>
              <a:t/>
            </a:r>
            <a:br>
              <a:rPr lang="en-US" sz="1200" smtClean="0">
                <a:latin typeface="Arial"/>
                <a:sym typeface="Arial"/>
              </a:rPr>
            </a:br>
            <a:fld id="{52F6CDCC-3438-4924-A600-B6962F8BE5B5}" type="datetime'''''''13%'''''''''''''''''''''''''''''''''''''''''''''''">
              <a:rPr lang="en-US" sz="1200"/>
              <a:pPr/>
              <a:t>13%</a:t>
            </a:fld>
            <a:endParaRPr lang="en-US" sz="1200" dirty="0">
              <a:latin typeface="Arial"/>
              <a:sym typeface="Arial"/>
            </a:endParaRPr>
          </a:p>
        </p:txBody>
      </p:sp>
      <p:sp>
        <p:nvSpPr>
          <p:cNvPr id="13" name="Text Placeholder 157"/>
          <p:cNvSpPr>
            <a:spLocks noGrp="1"/>
          </p:cNvSpPr>
          <p:nvPr>
            <p:custDataLst>
              <p:tags r:id="rId14"/>
            </p:custDataLst>
          </p:nvPr>
        </p:nvSpPr>
        <p:spPr bwMode="auto">
          <a:xfrm>
            <a:off x="2970213" y="4854575"/>
            <a:ext cx="738188"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A74C9DE-6A77-4567-855B-A9C0EC0183B2}" type="datetime'''''''''''M''''ed''''''icar''''e A''''''''''d''''va''nt''age'">
              <a:rPr lang="en-US" sz="1200"/>
              <a:pPr/>
              <a:t>Medicare Advantage</a:t>
            </a:fld>
            <a:endParaRPr lang="en-US" sz="1200" dirty="0">
              <a:latin typeface="Arial"/>
              <a:sym typeface="Arial"/>
            </a:endParaRPr>
          </a:p>
        </p:txBody>
      </p:sp>
      <p:sp>
        <p:nvSpPr>
          <p:cNvPr id="27" name="Text Placeholder 169"/>
          <p:cNvSpPr>
            <a:spLocks noGrp="1"/>
          </p:cNvSpPr>
          <p:nvPr>
            <p:custDataLst>
              <p:tags r:id="rId15"/>
            </p:custDataLst>
          </p:nvPr>
        </p:nvSpPr>
        <p:spPr bwMode="gray">
          <a:xfrm>
            <a:off x="3375025" y="2135188"/>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45EBAE3-49E0-42EA-BFD9-DBB122246D9F}" type="datetime'''''''6''''''''''''''''''''''''''''''''''''''3''''''''''%'">
              <a:rPr lang="en-US" sz="1200" smtClean="0"/>
              <a:pPr/>
              <a:t>63%</a:t>
            </a:fld>
            <a:endParaRPr lang="en-US" sz="1200" dirty="0">
              <a:latin typeface="Arial"/>
              <a:sym typeface="Arial"/>
            </a:endParaRPr>
          </a:p>
        </p:txBody>
      </p:sp>
      <p:sp>
        <p:nvSpPr>
          <p:cNvPr id="28" name="Text Placeholder 170"/>
          <p:cNvSpPr>
            <a:spLocks noGrp="1"/>
          </p:cNvSpPr>
          <p:nvPr>
            <p:custDataLst>
              <p:tags r:id="rId16"/>
            </p:custDataLst>
          </p:nvPr>
        </p:nvSpPr>
        <p:spPr bwMode="gray">
          <a:xfrm>
            <a:off x="2960688" y="2097088"/>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DA4E5BB-C131-4D63-B8D4-02F00501246D}" type="datetime'6''''''''''4''''''''''''''''%'''''''''''''''''''''''''''''">
              <a:rPr lang="en-US" sz="1200" smtClean="0"/>
              <a:pPr/>
              <a:t>64%</a:t>
            </a:fld>
            <a:endParaRPr lang="en-US" sz="1200" dirty="0">
              <a:latin typeface="Arial"/>
              <a:sym typeface="Arial"/>
            </a:endParaRPr>
          </a:p>
        </p:txBody>
      </p:sp>
      <p:sp>
        <p:nvSpPr>
          <p:cNvPr id="12" name="Text Placeholder 156"/>
          <p:cNvSpPr>
            <a:spLocks noGrp="1"/>
          </p:cNvSpPr>
          <p:nvPr>
            <p:custDataLst>
              <p:tags r:id="rId17"/>
            </p:custDataLst>
          </p:nvPr>
        </p:nvSpPr>
        <p:spPr bwMode="auto">
          <a:xfrm>
            <a:off x="1687513" y="4854576"/>
            <a:ext cx="968375"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9CAC2F1-8944-4D4B-923D-C8190327DABA}" type="datetime'''''''''''M''''''''e''d''i''c''''''a''''re'' F''F''''''S'''''">
              <a:rPr lang="en-US" sz="1200"/>
              <a:pPr/>
              <a:t>Medicare FFS</a:t>
            </a:fld>
            <a:endParaRPr lang="en-US" sz="1200" dirty="0">
              <a:latin typeface="Arial"/>
              <a:sym typeface="Arial"/>
            </a:endParaRPr>
          </a:p>
        </p:txBody>
      </p:sp>
      <p:sp>
        <p:nvSpPr>
          <p:cNvPr id="32" name="Text Placeholder 174"/>
          <p:cNvSpPr>
            <a:spLocks noGrp="1"/>
          </p:cNvSpPr>
          <p:nvPr>
            <p:custDataLst>
              <p:tags r:id="rId18"/>
            </p:custDataLst>
          </p:nvPr>
        </p:nvSpPr>
        <p:spPr bwMode="gray">
          <a:xfrm>
            <a:off x="2178050" y="2963863"/>
            <a:ext cx="4064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D0F8449-C298-43E1-BC2F-E91C99FF2E0D}" type="datetime'''''''''''''''''''''''''''''''4''''''''''''1''''''%'''''''''">
              <a:rPr lang="en-US" sz="1200" smtClean="0"/>
              <a:pPr/>
              <a:t>41%</a:t>
            </a:fld>
            <a:r>
              <a:rPr lang="en-US" sz="1200" dirty="0" smtClean="0"/>
              <a:t>*</a:t>
            </a:r>
            <a:endParaRPr lang="en-US" sz="1200" dirty="0">
              <a:latin typeface="Arial"/>
              <a:sym typeface="Arial"/>
            </a:endParaRPr>
          </a:p>
        </p:txBody>
      </p:sp>
      <p:sp>
        <p:nvSpPr>
          <p:cNvPr id="37" name="Text Placeholder 2"/>
          <p:cNvSpPr>
            <a:spLocks noGrp="1"/>
          </p:cNvSpPr>
          <p:nvPr>
            <p:custDataLst>
              <p:tags r:id="rId19"/>
            </p:custDataLst>
          </p:nvPr>
        </p:nvSpPr>
        <p:spPr bwMode="gray">
          <a:xfrm>
            <a:off x="4541838" y="3983038"/>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15EF261-1552-4D0F-8F86-0CDD19C02845}" type="datetime'''''''''1''''4''''''''''''%'''''''''''''''''''''''''''">
              <a:rPr lang="en-US" sz="1200">
                <a:latin typeface="Arial"/>
                <a:sym typeface="Arial"/>
              </a:rPr>
              <a:pPr marL="0" indent="0" algn="ctr">
                <a:spcBef>
                  <a:spcPct val="0"/>
                </a:spcBef>
                <a:spcAft>
                  <a:spcPct val="0"/>
                </a:spcAft>
                <a:buNone/>
              </a:pPr>
              <a:t>14%</a:t>
            </a:fld>
            <a:endParaRPr lang="en-US" sz="1200" dirty="0">
              <a:latin typeface="Arial"/>
              <a:sym typeface="Arial"/>
            </a:endParaRPr>
          </a:p>
        </p:txBody>
      </p:sp>
      <p:sp>
        <p:nvSpPr>
          <p:cNvPr id="14" name="Rectangle 13"/>
          <p:cNvSpPr/>
          <p:nvPr>
            <p:custDataLst>
              <p:tags r:id="rId20"/>
            </p:custDataLst>
          </p:nvPr>
        </p:nvSpPr>
        <p:spPr bwMode="auto">
          <a:xfrm>
            <a:off x="5603875" y="2195513"/>
            <a:ext cx="214313" cy="160338"/>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5" name="Rectangle 14"/>
          <p:cNvSpPr/>
          <p:nvPr>
            <p:custDataLst>
              <p:tags r:id="rId21"/>
            </p:custDataLst>
          </p:nvPr>
        </p:nvSpPr>
        <p:spPr bwMode="auto">
          <a:xfrm>
            <a:off x="5603875" y="2428875"/>
            <a:ext cx="214313" cy="160338"/>
          </a:xfrm>
          <a:prstGeom prst="rect">
            <a:avLst/>
          </a:prstGeom>
          <a:solidFill>
            <a:srgbClr val="364D6E"/>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7" name="Text Placeholder 161"/>
          <p:cNvSpPr>
            <a:spLocks noGrp="1"/>
          </p:cNvSpPr>
          <p:nvPr>
            <p:custDataLst>
              <p:tags r:id="rId22"/>
            </p:custDataLst>
          </p:nvPr>
        </p:nvSpPr>
        <p:spPr bwMode="auto">
          <a:xfrm>
            <a:off x="5868988" y="2424113"/>
            <a:ext cx="3365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CCC2E49-787D-4439-837A-94D3A2B0F667}" type="datetime'''''''''''''''''''''''''''''2''''0''''''''''''''''1''''3'">
              <a:rPr lang="en-US" sz="1200"/>
              <a:pPr/>
              <a:t>2013</a:t>
            </a:fld>
            <a:endParaRPr lang="en-US" sz="1200" dirty="0">
              <a:latin typeface="Arial"/>
              <a:sym typeface="Arial"/>
            </a:endParaRPr>
          </a:p>
        </p:txBody>
      </p:sp>
      <p:sp>
        <p:nvSpPr>
          <p:cNvPr id="16" name="Text Placeholder 160"/>
          <p:cNvSpPr>
            <a:spLocks noGrp="1"/>
          </p:cNvSpPr>
          <p:nvPr>
            <p:custDataLst>
              <p:tags r:id="rId23"/>
            </p:custDataLst>
          </p:nvPr>
        </p:nvSpPr>
        <p:spPr bwMode="auto">
          <a:xfrm>
            <a:off x="5868988" y="2190750"/>
            <a:ext cx="3365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46C2320-7C33-4D0E-9F84-6DD524AF9999}" type="datetime'''''''''2''''''01''''''''''''''''2'''">
              <a:rPr lang="en-US" sz="1200"/>
              <a:pPr/>
              <a:t>2012</a:t>
            </a:fld>
            <a:endParaRPr lang="en-US" sz="1200" dirty="0">
              <a:sym typeface="+mn-lt"/>
            </a:endParaRPr>
          </a:p>
        </p:txBody>
      </p:sp>
      <p:sp>
        <p:nvSpPr>
          <p:cNvPr id="34" name="Isosceles Triangle 33"/>
          <p:cNvSpPr/>
          <p:nvPr/>
        </p:nvSpPr>
        <p:spPr>
          <a:xfrm rot="5400000">
            <a:off x="5541964" y="3459956"/>
            <a:ext cx="2165347" cy="295275"/>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955306" y="1966120"/>
            <a:ext cx="1807694" cy="3103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601" tIns="44802" rIns="91440" bIns="44802" rtlCol="0" anchor="ctr"/>
          <a:lstStyle/>
          <a:p>
            <a:r>
              <a:rPr lang="en-US" sz="5400" b="1" dirty="0" smtClean="0">
                <a:solidFill>
                  <a:schemeClr val="accent2">
                    <a:lumMod val="50000"/>
                  </a:schemeClr>
                </a:solidFill>
                <a:latin typeface="Arial" pitchFamily="34" charset="0"/>
                <a:cs typeface="Arial" pitchFamily="34" charset="0"/>
              </a:rPr>
              <a:t>35%</a:t>
            </a:r>
          </a:p>
          <a:p>
            <a:r>
              <a:rPr lang="en-US" sz="1600" dirty="0">
                <a:solidFill>
                  <a:schemeClr val="tx1"/>
                </a:solidFill>
                <a:latin typeface="+mj-lt"/>
              </a:rPr>
              <a:t>of members across all </a:t>
            </a:r>
            <a:r>
              <a:rPr lang="en-US" sz="1600" dirty="0" smtClean="0">
                <a:solidFill>
                  <a:schemeClr val="tx1"/>
                </a:solidFill>
                <a:latin typeface="+mj-lt"/>
              </a:rPr>
              <a:t>insurers </a:t>
            </a:r>
            <a:r>
              <a:rPr lang="en-US" sz="1600" dirty="0">
                <a:solidFill>
                  <a:schemeClr val="tx1"/>
                </a:solidFill>
                <a:latin typeface="+mj-lt"/>
              </a:rPr>
              <a:t>were covered under an</a:t>
            </a:r>
          </a:p>
          <a:p>
            <a:r>
              <a:rPr lang="en-US" sz="1600" dirty="0">
                <a:solidFill>
                  <a:schemeClr val="tx1"/>
                </a:solidFill>
                <a:latin typeface="+mj-lt"/>
              </a:rPr>
              <a:t> APM in 2013, compared to </a:t>
            </a:r>
            <a:r>
              <a:rPr lang="en-US" sz="1600" dirty="0" smtClean="0">
                <a:solidFill>
                  <a:schemeClr val="tx1"/>
                </a:solidFill>
                <a:latin typeface="+mj-lt"/>
              </a:rPr>
              <a:t>29% </a:t>
            </a:r>
            <a:r>
              <a:rPr lang="en-US" sz="1600" dirty="0">
                <a:solidFill>
                  <a:schemeClr val="tx1"/>
                </a:solidFill>
                <a:latin typeface="+mj-lt"/>
              </a:rPr>
              <a:t>in 2012</a:t>
            </a:r>
          </a:p>
        </p:txBody>
      </p:sp>
    </p:spTree>
    <p:extLst>
      <p:ext uri="{BB962C8B-B14F-4D97-AF65-F5344CB8AC3E}">
        <p14:creationId xmlns:p14="http://schemas.microsoft.com/office/powerpoint/2010/main" val="2496047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3248708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180"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dirty="0">
              <a:solidFill>
                <a:schemeClr val="tx1"/>
              </a:solidFill>
              <a:latin typeface="Arial"/>
              <a:sym typeface="Arial"/>
            </a:endParaRPr>
          </a:p>
        </p:txBody>
      </p:sp>
      <p:sp>
        <p:nvSpPr>
          <p:cNvPr id="2" name="Text Placeholder 1"/>
          <p:cNvSpPr>
            <a:spLocks noGrp="1"/>
          </p:cNvSpPr>
          <p:nvPr>
            <p:ph type="body" sz="quarter" idx="10"/>
          </p:nvPr>
        </p:nvSpPr>
        <p:spPr/>
        <p:txBody>
          <a:bodyPr/>
          <a:lstStyle/>
          <a:p>
            <a:r>
              <a:rPr lang="en-US" dirty="0"/>
              <a:t>Source: Center for Health Information and Analysis 2014 Annual Report Alternative Payment Methods Data Book, 2013 and Center for Health Information and Analysis 2013 Alternative Payment Methods Baseline Report, 2012</a:t>
            </a:r>
          </a:p>
        </p:txBody>
      </p:sp>
      <p:sp>
        <p:nvSpPr>
          <p:cNvPr id="3" name="Title 2"/>
          <p:cNvSpPr>
            <a:spLocks noGrp="1"/>
          </p:cNvSpPr>
          <p:nvPr>
            <p:ph type="ctrTitle"/>
          </p:nvPr>
        </p:nvSpPr>
        <p:spPr/>
        <p:txBody>
          <a:bodyPr/>
          <a:lstStyle/>
          <a:p>
            <a:r>
              <a:rPr lang="en-US" dirty="0"/>
              <a:t>Figure </a:t>
            </a:r>
            <a:r>
              <a:rPr lang="en-US" dirty="0" smtClean="0"/>
              <a:t>8.2: Alternative </a:t>
            </a:r>
            <a:r>
              <a:rPr lang="en-US" dirty="0"/>
              <a:t>payment method (APM) coverage, by major commercial </a:t>
            </a:r>
            <a:r>
              <a:rPr lang="en-US" dirty="0" smtClean="0"/>
              <a:t>payer</a:t>
            </a:r>
            <a:endParaRPr lang="en-US" dirty="0"/>
          </a:p>
        </p:txBody>
      </p:sp>
      <p:sp>
        <p:nvSpPr>
          <p:cNvPr id="4" name="Text Placeholder 3"/>
          <p:cNvSpPr>
            <a:spLocks noGrp="1"/>
          </p:cNvSpPr>
          <p:nvPr>
            <p:ph type="body" sz="quarter" idx="11"/>
          </p:nvPr>
        </p:nvSpPr>
        <p:spPr/>
        <p:txBody>
          <a:bodyPr/>
          <a:lstStyle/>
          <a:p>
            <a:r>
              <a:rPr lang="en-US" dirty="0" smtClean="0"/>
              <a:t>Percent of commercially-enrolled member lives covered under an APM, 2012 versus 2013</a:t>
            </a:r>
            <a:endParaRPr lang="en-US" dirty="0"/>
          </a:p>
        </p:txBody>
      </p:sp>
      <p:graphicFrame>
        <p:nvGraphicFramePr>
          <p:cNvPr id="49" name="Object 48"/>
          <p:cNvGraphicFramePr>
            <a:graphicFrameLocks/>
          </p:cNvGraphicFramePr>
          <p:nvPr>
            <p:custDataLst>
              <p:tags r:id="rId4"/>
            </p:custDataLst>
            <p:extLst>
              <p:ext uri="{D42A27DB-BD31-4B8C-83A1-F6EECF244321}">
                <p14:modId xmlns:p14="http://schemas.microsoft.com/office/powerpoint/2010/main" val="4237434263"/>
              </p:ext>
            </p:extLst>
          </p:nvPr>
        </p:nvGraphicFramePr>
        <p:xfrm>
          <a:off x="685800" y="1943100"/>
          <a:ext cx="5257868" cy="3190943"/>
        </p:xfrm>
        <a:graphic>
          <a:graphicData uri="http://schemas.openxmlformats.org/presentationml/2006/ole">
            <mc:AlternateContent xmlns:mc="http://schemas.openxmlformats.org/markup-compatibility/2006">
              <mc:Choice xmlns:v="urn:schemas-microsoft-com:vml" Requires="v">
                <p:oleObj spid="_x0000_s164181" name="Chart" r:id="rId25" imgW="5257868" imgH="3190943" progId="MSGraph.Chart.8">
                  <p:embed followColorScheme="full"/>
                </p:oleObj>
              </mc:Choice>
              <mc:Fallback>
                <p:oleObj name="Chart" r:id="rId25" imgW="5257868" imgH="3190943" progId="MSGraph.Chart.8">
                  <p:embed followColorScheme="full"/>
                  <p:pic>
                    <p:nvPicPr>
                      <p:cNvPr id="0" name=""/>
                      <p:cNvPicPr/>
                      <p:nvPr/>
                    </p:nvPicPr>
                    <p:blipFill>
                      <a:blip r:embed="rId26"/>
                      <a:stretch>
                        <a:fillRect/>
                      </a:stretch>
                    </p:blipFill>
                    <p:spPr>
                      <a:xfrm>
                        <a:off x="685800" y="1943100"/>
                        <a:ext cx="5257868" cy="3190943"/>
                      </a:xfrm>
                      <a:prstGeom prst="rect">
                        <a:avLst/>
                      </a:prstGeom>
                    </p:spPr>
                  </p:pic>
                </p:oleObj>
              </mc:Fallback>
            </mc:AlternateContent>
          </a:graphicData>
        </a:graphic>
      </p:graphicFrame>
      <p:sp>
        <p:nvSpPr>
          <p:cNvPr id="54" name="Text Placeholder 185"/>
          <p:cNvSpPr>
            <a:spLocks noGrp="1"/>
          </p:cNvSpPr>
          <p:nvPr>
            <p:custDataLst>
              <p:tags r:id="rId5"/>
            </p:custDataLst>
          </p:nvPr>
        </p:nvSpPr>
        <p:spPr bwMode="gray">
          <a:xfrm>
            <a:off x="1016000" y="205740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59CCFCD-0F95-416D-AF05-E0515959E9E8}" type="datetime'''''''''''''''4''''''''''''''''''''''5%'''''''''''''''''''''">
              <a:rPr lang="en-US" sz="1400">
                <a:sym typeface="+mn-lt"/>
              </a:rPr>
              <a:pPr/>
              <a:t>45%</a:t>
            </a:fld>
            <a:endParaRPr lang="en-US" sz="1400" dirty="0">
              <a:sym typeface="+mn-lt"/>
            </a:endParaRPr>
          </a:p>
        </p:txBody>
      </p:sp>
      <p:sp>
        <p:nvSpPr>
          <p:cNvPr id="59" name="Text Placeholder 190"/>
          <p:cNvSpPr>
            <a:spLocks noGrp="1"/>
          </p:cNvSpPr>
          <p:nvPr>
            <p:custDataLst>
              <p:tags r:id="rId6"/>
            </p:custDataLst>
          </p:nvPr>
        </p:nvSpPr>
        <p:spPr bwMode="gray">
          <a:xfrm>
            <a:off x="3973513" y="23050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AB9BFB7-1FFB-4AD5-92F7-EEF22428071D}" type="datetime'''''''''''''''4''''''''''''''''''''1''''''''''''''''''''''%'''">
              <a:rPr lang="en-US" sz="1400">
                <a:sym typeface="+mn-lt"/>
              </a:rPr>
              <a:pPr/>
              <a:t>41%</a:t>
            </a:fld>
            <a:endParaRPr lang="en-US" sz="1400" dirty="0">
              <a:sym typeface="+mn-lt"/>
            </a:endParaRPr>
          </a:p>
        </p:txBody>
      </p:sp>
      <p:sp>
        <p:nvSpPr>
          <p:cNvPr id="55" name="Text Placeholder 186"/>
          <p:cNvSpPr>
            <a:spLocks noGrp="1"/>
          </p:cNvSpPr>
          <p:nvPr>
            <p:custDataLst>
              <p:tags r:id="rId7"/>
            </p:custDataLst>
          </p:nvPr>
        </p:nvSpPr>
        <p:spPr bwMode="gray">
          <a:xfrm>
            <a:off x="1468438" y="1819275"/>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56AC626-3E4C-4C01-BF9C-E9E37325F490}" type="datetime'''''''''''''''''''''''''''''''''''''''''''''''4''''''9''%'">
              <a:rPr lang="en-US" sz="1400">
                <a:sym typeface="+mn-lt"/>
              </a:rPr>
              <a:pPr/>
              <a:t>49%</a:t>
            </a:fld>
            <a:endParaRPr lang="en-US" sz="1400" dirty="0">
              <a:sym typeface="+mn-lt"/>
            </a:endParaRPr>
          </a:p>
        </p:txBody>
      </p:sp>
      <p:sp>
        <p:nvSpPr>
          <p:cNvPr id="56" name="Text Placeholder 187"/>
          <p:cNvSpPr>
            <a:spLocks noGrp="1"/>
          </p:cNvSpPr>
          <p:nvPr>
            <p:custDataLst>
              <p:tags r:id="rId8"/>
            </p:custDataLst>
          </p:nvPr>
        </p:nvSpPr>
        <p:spPr bwMode="gray">
          <a:xfrm>
            <a:off x="2273300" y="297180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9EAD3A5-8095-403F-A0B6-6890DDD7034B}" type="datetime'''''''''''''''''''''''''''''''3''''''0''''''''''''%'''">
              <a:rPr lang="en-US" sz="1400">
                <a:sym typeface="+mn-lt"/>
              </a:rPr>
              <a:pPr/>
              <a:t>30%</a:t>
            </a:fld>
            <a:endParaRPr lang="en-US" sz="1400" dirty="0">
              <a:sym typeface="+mn-lt"/>
            </a:endParaRPr>
          </a:p>
        </p:txBody>
      </p:sp>
      <p:sp>
        <p:nvSpPr>
          <p:cNvPr id="50" name="Text Placeholder 181"/>
          <p:cNvSpPr>
            <a:spLocks noGrp="1"/>
          </p:cNvSpPr>
          <p:nvPr>
            <p:custDataLst>
              <p:tags r:id="rId9"/>
            </p:custDataLst>
          </p:nvPr>
        </p:nvSpPr>
        <p:spPr bwMode="auto">
          <a:xfrm>
            <a:off x="987425" y="5191125"/>
            <a:ext cx="911225"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60A37EC-ABFE-4CDA-BE48-4667159B8DEE}" type="datetime'''''Blu''e ''''''''''Cros''''s B''''''lue'' S''hi''el''d'''''">
              <a:rPr lang="en-US" sz="1400"/>
              <a:pPr/>
              <a:t>Blue Cross Blue Shield</a:t>
            </a:fld>
            <a:endParaRPr lang="en-US" sz="1400" dirty="0">
              <a:sym typeface="+mn-lt"/>
            </a:endParaRPr>
          </a:p>
        </p:txBody>
      </p:sp>
      <p:sp>
        <p:nvSpPr>
          <p:cNvPr id="58" name="Text Placeholder 189"/>
          <p:cNvSpPr>
            <a:spLocks noGrp="1"/>
          </p:cNvSpPr>
          <p:nvPr>
            <p:custDataLst>
              <p:tags r:id="rId10"/>
            </p:custDataLst>
          </p:nvPr>
        </p:nvSpPr>
        <p:spPr bwMode="gray">
          <a:xfrm>
            <a:off x="3525838" y="26098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FA2E713-AEC3-4328-BCB6-B364026F1E1C}" type="datetime'''''''''''''''''''''''3''''''''''''''''''''''''''''''''6%'">
              <a:rPr lang="en-US" sz="1400">
                <a:sym typeface="+mn-lt"/>
              </a:rPr>
              <a:pPr/>
              <a:t>36%</a:t>
            </a:fld>
            <a:endParaRPr lang="en-US" sz="1400" dirty="0">
              <a:sym typeface="+mn-lt"/>
            </a:endParaRPr>
          </a:p>
        </p:txBody>
      </p:sp>
      <p:sp>
        <p:nvSpPr>
          <p:cNvPr id="64" name="Text Placeholder 193"/>
          <p:cNvSpPr>
            <a:spLocks noGrp="1"/>
          </p:cNvSpPr>
          <p:nvPr>
            <p:custDataLst>
              <p:tags r:id="rId11"/>
            </p:custDataLst>
          </p:nvPr>
        </p:nvSpPr>
        <p:spPr bwMode="auto">
          <a:xfrm>
            <a:off x="2082800" y="5191125"/>
            <a:ext cx="1235075"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F4DBA7B-9345-4FA4-8211-FB8AC624A25D}" type="datetime'Har''v''ard P''il''gr''''im ''H''ea''l''t''''''h'''' Care'">
              <a:rPr lang="en-US" sz="1400">
                <a:sym typeface="+mn-lt"/>
              </a:rPr>
              <a:pPr marL="0" indent="0" algn="ctr">
                <a:spcBef>
                  <a:spcPct val="0"/>
                </a:spcBef>
                <a:spcAft>
                  <a:spcPct val="0"/>
                </a:spcAft>
                <a:buNone/>
              </a:pPr>
              <a:t>Harvard Pilgrim Health Care</a:t>
            </a:fld>
            <a:endParaRPr lang="en-US" sz="1400" dirty="0">
              <a:sym typeface="+mn-lt"/>
            </a:endParaRPr>
          </a:p>
        </p:txBody>
      </p:sp>
      <p:sp>
        <p:nvSpPr>
          <p:cNvPr id="57" name="Text Placeholder 188"/>
          <p:cNvSpPr>
            <a:spLocks noGrp="1"/>
          </p:cNvSpPr>
          <p:nvPr>
            <p:custDataLst>
              <p:tags r:id="rId12"/>
            </p:custDataLst>
          </p:nvPr>
        </p:nvSpPr>
        <p:spPr bwMode="gray">
          <a:xfrm>
            <a:off x="2725738" y="2997200"/>
            <a:ext cx="406400" cy="425450"/>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00A9D50-2F89-462B-A810-E520AD646FA8}" type="datetime'''''''''''''''''''''''2''6''''''''%'''''''''''''''''''''''''''">
              <a:rPr lang="en-US" sz="1400">
                <a:sym typeface="+mn-lt"/>
              </a:rPr>
              <a:pPr/>
              <a:t>26%</a:t>
            </a:fld>
            <a:r>
              <a:rPr lang="en-US" sz="1400" dirty="0" smtClean="0">
                <a:sym typeface="+mn-lt"/>
              </a:rPr>
              <a:t/>
            </a:r>
            <a:br>
              <a:rPr lang="en-US" sz="1400" dirty="0" smtClean="0">
                <a:sym typeface="+mn-lt"/>
              </a:rPr>
            </a:br>
            <a:endParaRPr lang="en-US" sz="1400" dirty="0">
              <a:sym typeface="+mn-lt"/>
            </a:endParaRPr>
          </a:p>
        </p:txBody>
      </p:sp>
      <p:sp>
        <p:nvSpPr>
          <p:cNvPr id="66" name="Text Placeholder 195"/>
          <p:cNvSpPr>
            <a:spLocks noGrp="1"/>
          </p:cNvSpPr>
          <p:nvPr>
            <p:custDataLst>
              <p:tags r:id="rId13"/>
            </p:custDataLst>
          </p:nvPr>
        </p:nvSpPr>
        <p:spPr bwMode="auto">
          <a:xfrm>
            <a:off x="4746625" y="5191124"/>
            <a:ext cx="919163"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6C65F92-B589-4214-9EF6-0DD7267BA0E6}" type="datetime'O''th''e''''''r'''' ''c''om''''''m''e''rcial'">
              <a:rPr lang="en-US" sz="1400">
                <a:sym typeface="+mn-lt"/>
              </a:rPr>
              <a:pPr marL="0" indent="0" algn="ctr">
                <a:spcBef>
                  <a:spcPct val="0"/>
                </a:spcBef>
                <a:spcAft>
                  <a:spcPct val="0"/>
                </a:spcAft>
                <a:buNone/>
              </a:pPr>
              <a:t>Other commercial</a:t>
            </a:fld>
            <a:endParaRPr lang="en-US" sz="1400" dirty="0">
              <a:sym typeface="+mn-lt"/>
            </a:endParaRPr>
          </a:p>
        </p:txBody>
      </p:sp>
      <p:sp>
        <p:nvSpPr>
          <p:cNvPr id="67" name="Text Placeholder 196"/>
          <p:cNvSpPr>
            <a:spLocks noGrp="1"/>
          </p:cNvSpPr>
          <p:nvPr>
            <p:custDataLst>
              <p:tags r:id="rId14"/>
            </p:custDataLst>
          </p:nvPr>
        </p:nvSpPr>
        <p:spPr bwMode="gray">
          <a:xfrm>
            <a:off x="4778375" y="3876675"/>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E07AFF5-6F01-4D68-B6BE-A78724E33E2E}" type="datetime'''''''''''''''''''1''''''''''5''''''%'''">
              <a:rPr lang="en-US" sz="1400"/>
              <a:pPr/>
              <a:t>15%</a:t>
            </a:fld>
            <a:endParaRPr lang="en-US" sz="1400" dirty="0">
              <a:sym typeface="+mn-lt"/>
            </a:endParaRPr>
          </a:p>
        </p:txBody>
      </p:sp>
      <p:sp>
        <p:nvSpPr>
          <p:cNvPr id="65" name="Text Placeholder 194"/>
          <p:cNvSpPr>
            <a:spLocks noGrp="1"/>
          </p:cNvSpPr>
          <p:nvPr>
            <p:custDataLst>
              <p:tags r:id="rId15"/>
            </p:custDataLst>
          </p:nvPr>
        </p:nvSpPr>
        <p:spPr bwMode="auto">
          <a:xfrm>
            <a:off x="3487738" y="5191124"/>
            <a:ext cx="930275"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F96BCD4-1C24-4976-AE45-D31328C304E2}" type="datetime'Tu''''''ft''s ''''''He''''''''''a''''lth'''''''''' ''Plan'''''">
              <a:rPr lang="en-US" sz="1400">
                <a:sym typeface="+mn-lt"/>
              </a:rPr>
              <a:pPr marL="0" indent="0" algn="ctr">
                <a:spcBef>
                  <a:spcPct val="0"/>
                </a:spcBef>
                <a:spcAft>
                  <a:spcPct val="0"/>
                </a:spcAft>
                <a:buNone/>
              </a:pPr>
              <a:t>Tufts Health Plan</a:t>
            </a:fld>
            <a:endParaRPr lang="en-US" sz="1400" dirty="0">
              <a:sym typeface="+mn-lt"/>
            </a:endParaRPr>
          </a:p>
        </p:txBody>
      </p:sp>
      <p:sp>
        <p:nvSpPr>
          <p:cNvPr id="68" name="Text Placeholder 197"/>
          <p:cNvSpPr>
            <a:spLocks noGrp="1"/>
          </p:cNvSpPr>
          <p:nvPr>
            <p:custDataLst>
              <p:tags r:id="rId16"/>
            </p:custDataLst>
          </p:nvPr>
        </p:nvSpPr>
        <p:spPr bwMode="gray">
          <a:xfrm>
            <a:off x="5230813" y="39433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B52D7DE-8B8F-4E63-9401-8EE3D6C97E6E}" type="datetime'''''''''''''''''''14''''''''''''''''''''''''''''''''%'">
              <a:rPr lang="en-US" sz="1400"/>
              <a:pPr/>
              <a:t>14%</a:t>
            </a:fld>
            <a:endParaRPr lang="en-US" sz="1400" dirty="0">
              <a:sym typeface="+mn-lt"/>
            </a:endParaRPr>
          </a:p>
        </p:txBody>
      </p:sp>
      <p:sp>
        <p:nvSpPr>
          <p:cNvPr id="61" name="Rectangle 60"/>
          <p:cNvSpPr/>
          <p:nvPr>
            <p:custDataLst>
              <p:tags r:id="rId17"/>
            </p:custDataLst>
          </p:nvPr>
        </p:nvSpPr>
        <p:spPr bwMode="auto">
          <a:xfrm>
            <a:off x="4991100" y="1960563"/>
            <a:ext cx="250825" cy="187325"/>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63" name="Rectangle 62"/>
          <p:cNvSpPr/>
          <p:nvPr>
            <p:custDataLst>
              <p:tags r:id="rId18"/>
            </p:custDataLst>
          </p:nvPr>
        </p:nvSpPr>
        <p:spPr bwMode="auto">
          <a:xfrm>
            <a:off x="4991100" y="2224088"/>
            <a:ext cx="250825" cy="187325"/>
          </a:xfrm>
          <a:prstGeom prst="rect">
            <a:avLst/>
          </a:prstGeom>
          <a:solidFill>
            <a:srgbClr val="364D6E"/>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62" name="Text Placeholder 192"/>
          <p:cNvSpPr>
            <a:spLocks noGrp="1"/>
          </p:cNvSpPr>
          <p:nvPr>
            <p:custDataLst>
              <p:tags r:id="rId19"/>
            </p:custDataLst>
          </p:nvPr>
        </p:nvSpPr>
        <p:spPr bwMode="auto">
          <a:xfrm>
            <a:off x="5292725" y="2219325"/>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C9D4561-D2F0-4158-9D08-E86481A3BFBD}" type="datetime'''''''''2''''''''''''''''''''0''1''''''3'''''''''''''''''''">
              <a:rPr lang="en-US" sz="1400">
                <a:sym typeface="+mn-lt"/>
              </a:rPr>
              <a:pPr marL="0" indent="0">
                <a:spcBef>
                  <a:spcPct val="0"/>
                </a:spcBef>
                <a:spcAft>
                  <a:spcPct val="0"/>
                </a:spcAft>
                <a:buNone/>
              </a:pPr>
              <a:t>2013</a:t>
            </a:fld>
            <a:endParaRPr lang="en-US" sz="1400" dirty="0">
              <a:sym typeface="+mn-lt"/>
            </a:endParaRPr>
          </a:p>
        </p:txBody>
      </p:sp>
      <p:sp>
        <p:nvSpPr>
          <p:cNvPr id="60" name="Text Placeholder 191"/>
          <p:cNvSpPr>
            <a:spLocks noGrp="1"/>
          </p:cNvSpPr>
          <p:nvPr>
            <p:custDataLst>
              <p:tags r:id="rId20"/>
            </p:custDataLst>
          </p:nvPr>
        </p:nvSpPr>
        <p:spPr bwMode="auto">
          <a:xfrm>
            <a:off x="5292725" y="1955800"/>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A751573-C0E0-401C-9F22-F204C42D1BBD}" type="datetime'''''''''2''''''''''0''1''''''''''''''''2'''''''">
              <a:rPr lang="en-US" sz="1400">
                <a:sym typeface="+mn-lt"/>
              </a:rPr>
              <a:pPr marL="0" indent="0">
                <a:spcBef>
                  <a:spcPct val="0"/>
                </a:spcBef>
                <a:spcAft>
                  <a:spcPct val="0"/>
                </a:spcAft>
                <a:buNone/>
              </a:pPr>
              <a:t>2012</a:t>
            </a:fld>
            <a:endParaRPr lang="en-US" sz="1400" dirty="0">
              <a:sym typeface="+mn-lt"/>
            </a:endParaRPr>
          </a:p>
        </p:txBody>
      </p:sp>
      <p:sp>
        <p:nvSpPr>
          <p:cNvPr id="24" name="Isosceles Triangle 23"/>
          <p:cNvSpPr/>
          <p:nvPr/>
        </p:nvSpPr>
        <p:spPr>
          <a:xfrm rot="5400000">
            <a:off x="5048250" y="3829051"/>
            <a:ext cx="2165347" cy="295275"/>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427788" y="1955801"/>
            <a:ext cx="1801812" cy="3103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601" tIns="44802" rIns="91440" bIns="44802" rtlCol="0" anchor="ctr"/>
          <a:lstStyle/>
          <a:p>
            <a:r>
              <a:rPr lang="en-US" sz="5400" b="1" dirty="0" smtClean="0">
                <a:solidFill>
                  <a:schemeClr val="accent2">
                    <a:lumMod val="50000"/>
                  </a:schemeClr>
                </a:solidFill>
                <a:latin typeface="Arial" pitchFamily="34" charset="0"/>
                <a:cs typeface="Arial" pitchFamily="34" charset="0"/>
              </a:rPr>
              <a:t>34%</a:t>
            </a:r>
          </a:p>
          <a:p>
            <a:r>
              <a:rPr lang="en-US" sz="1600" dirty="0">
                <a:solidFill>
                  <a:schemeClr val="tx1"/>
                </a:solidFill>
                <a:latin typeface="+mj-lt"/>
              </a:rPr>
              <a:t>of members across all commercial insurers were covered under an</a:t>
            </a:r>
          </a:p>
          <a:p>
            <a:r>
              <a:rPr lang="en-US" sz="1600" dirty="0">
                <a:solidFill>
                  <a:schemeClr val="tx1"/>
                </a:solidFill>
                <a:latin typeface="+mj-lt"/>
              </a:rPr>
              <a:t> APM in 2013, compared to 33% in 2012</a:t>
            </a:r>
          </a:p>
        </p:txBody>
      </p:sp>
    </p:spTree>
    <p:extLst>
      <p:ext uri="{BB962C8B-B14F-4D97-AF65-F5344CB8AC3E}">
        <p14:creationId xmlns:p14="http://schemas.microsoft.com/office/powerpoint/2010/main" val="2836558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30256034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96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9" name="Rectangle 8"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dirty="0">
              <a:solidFill>
                <a:schemeClr val="tx1"/>
              </a:solidFill>
              <a:latin typeface="Arial"/>
              <a:sym typeface="Arial"/>
            </a:endParaRPr>
          </a:p>
        </p:txBody>
      </p:sp>
      <p:sp>
        <p:nvSpPr>
          <p:cNvPr id="38" name="Rectangle 37"/>
          <p:cNvSpPr/>
          <p:nvPr/>
        </p:nvSpPr>
        <p:spPr>
          <a:xfrm>
            <a:off x="3505200" y="1489075"/>
            <a:ext cx="5264150" cy="298840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b="1" i="1" dirty="0">
              <a:solidFill>
                <a:schemeClr val="tx1"/>
              </a:solidFill>
              <a:latin typeface="Arial" panose="020B0604020202020204" pitchFamily="34" charset="0"/>
              <a:cs typeface="Arial" panose="020B0604020202020204" pitchFamily="34" charset="0"/>
            </a:endParaRPr>
          </a:p>
        </p:txBody>
      </p:sp>
      <p:sp>
        <p:nvSpPr>
          <p:cNvPr id="45" name="Rectangle 44"/>
          <p:cNvSpPr/>
          <p:nvPr/>
        </p:nvSpPr>
        <p:spPr>
          <a:xfrm>
            <a:off x="5677996" y="3937000"/>
            <a:ext cx="1180004" cy="540483"/>
          </a:xfrm>
          <a:prstGeom prst="rect">
            <a:avLst/>
          </a:prstGeom>
          <a:noFill/>
          <a:effectLst/>
        </p:spPr>
        <p:txBody>
          <a:bodyPr wrap="square" lIns="93296" tIns="46648" rIns="93296" bIns="46648">
            <a:spAutoFit/>
          </a:bodyPr>
          <a:lstStyle/>
          <a:p>
            <a:pPr algn="ctr"/>
            <a:r>
              <a:rPr lang="en-US" dirty="0" smtClean="0">
                <a:ln w="18415" cmpd="sng">
                  <a:solidFill>
                    <a:schemeClr val="tx2"/>
                  </a:solidFill>
                  <a:prstDash val="solid"/>
                </a:ln>
                <a:solidFill>
                  <a:schemeClr val="tx2"/>
                </a:solidFill>
              </a:rPr>
              <a:t>2016</a:t>
            </a:r>
          </a:p>
          <a:p>
            <a:pPr lvl="0" algn="ctr"/>
            <a:r>
              <a:rPr lang="en-US" sz="1100" i="1" dirty="0" smtClean="0">
                <a:ln w="18415" cmpd="sng">
                  <a:noFill/>
                  <a:prstDash val="solid"/>
                </a:ln>
                <a:solidFill>
                  <a:srgbClr val="0C2D83"/>
                </a:solidFill>
              </a:rPr>
              <a:t>(Hypothetical)</a:t>
            </a:r>
            <a:endParaRPr lang="en-US" i="1" dirty="0">
              <a:ln w="18415" cmpd="sng">
                <a:noFill/>
                <a:prstDash val="solid"/>
              </a:ln>
              <a:solidFill>
                <a:srgbClr val="0C2D83"/>
              </a:solidFill>
            </a:endParaRPr>
          </a:p>
        </p:txBody>
      </p:sp>
      <p:sp>
        <p:nvSpPr>
          <p:cNvPr id="2" name="Text Placeholder 1"/>
          <p:cNvSpPr>
            <a:spLocks noGrp="1"/>
          </p:cNvSpPr>
          <p:nvPr>
            <p:ph type="body" sz="quarter" idx="10"/>
          </p:nvPr>
        </p:nvSpPr>
        <p:spPr/>
        <p:txBody>
          <a:bodyPr/>
          <a:lstStyle/>
          <a:p>
            <a:r>
              <a:rPr lang="en-US" dirty="0" smtClean="0"/>
              <a:t>Note: </a:t>
            </a:r>
            <a:r>
              <a:rPr lang="en-US" dirty="0"/>
              <a:t>See </a:t>
            </a:r>
            <a:r>
              <a:rPr lang="en-US" dirty="0" smtClean="0"/>
              <a:t>Technical Appendix B8. </a:t>
            </a:r>
          </a:p>
          <a:p>
            <a:r>
              <a:rPr lang="en-US" dirty="0" smtClean="0"/>
              <a:t>Source</a:t>
            </a:r>
            <a:r>
              <a:rPr lang="en-US" dirty="0"/>
              <a:t>: </a:t>
            </a:r>
            <a:r>
              <a:rPr lang="en-US" dirty="0" smtClean="0"/>
              <a:t>Center </a:t>
            </a:r>
            <a:r>
              <a:rPr lang="en-US" dirty="0"/>
              <a:t>for Health Information and Analysis 2014 Annual Report Alternative Payment Methods Data Book, 2013; Center for Health Information and Analysis 2013 Alternative Payment Methods Baseline Report Data Appendix, 2012; Centers for Medicare &amp; Medicaid Services Shared Savings Program Performance Year 1 Results; Other </a:t>
            </a:r>
            <a:r>
              <a:rPr lang="en-US" dirty="0" smtClean="0"/>
              <a:t>Centers </a:t>
            </a:r>
            <a:r>
              <a:rPr lang="en-US" dirty="0"/>
              <a:t>for Medicare &amp; Medicaid Services data; MassHealth personal communication</a:t>
            </a:r>
          </a:p>
        </p:txBody>
      </p:sp>
      <p:sp>
        <p:nvSpPr>
          <p:cNvPr id="3" name="Title 2"/>
          <p:cNvSpPr>
            <a:spLocks noGrp="1"/>
          </p:cNvSpPr>
          <p:nvPr>
            <p:ph type="ctrTitle"/>
          </p:nvPr>
        </p:nvSpPr>
        <p:spPr/>
        <p:txBody>
          <a:bodyPr/>
          <a:lstStyle/>
          <a:p>
            <a:r>
              <a:rPr lang="en-US" dirty="0"/>
              <a:t>Figure </a:t>
            </a:r>
            <a:r>
              <a:rPr lang="en-US" dirty="0" smtClean="0"/>
              <a:t>8.3: </a:t>
            </a:r>
            <a:r>
              <a:rPr lang="en-US" dirty="0"/>
              <a:t>Statewide use of APMS and projected growth under </a:t>
            </a:r>
            <a:r>
              <a:rPr lang="en-US" dirty="0" smtClean="0"/>
              <a:t>four scenarios</a:t>
            </a:r>
            <a:endParaRPr lang="en-US" dirty="0"/>
          </a:p>
        </p:txBody>
      </p:sp>
      <p:sp>
        <p:nvSpPr>
          <p:cNvPr id="4" name="Text Placeholder 3"/>
          <p:cNvSpPr>
            <a:spLocks noGrp="1"/>
          </p:cNvSpPr>
          <p:nvPr>
            <p:ph type="body" sz="quarter" idx="11"/>
          </p:nvPr>
        </p:nvSpPr>
        <p:spPr/>
        <p:txBody>
          <a:bodyPr/>
          <a:lstStyle/>
          <a:p>
            <a:r>
              <a:rPr lang="en-US" dirty="0" smtClean="0"/>
              <a:t>Percentage adoption of APMs across all payers,  2012 and 2013 (actual), 2016 (hypothetical)</a:t>
            </a:r>
            <a:endParaRPr lang="en-US" dirty="0"/>
          </a:p>
        </p:txBody>
      </p:sp>
      <p:graphicFrame>
        <p:nvGraphicFramePr>
          <p:cNvPr id="41" name="Object 40"/>
          <p:cNvGraphicFramePr>
            <a:graphicFrameLocks/>
          </p:cNvGraphicFramePr>
          <p:nvPr>
            <p:custDataLst>
              <p:tags r:id="rId4"/>
            </p:custDataLst>
            <p:extLst>
              <p:ext uri="{D42A27DB-BD31-4B8C-83A1-F6EECF244321}">
                <p14:modId xmlns:p14="http://schemas.microsoft.com/office/powerpoint/2010/main" val="2850069217"/>
              </p:ext>
            </p:extLst>
          </p:nvPr>
        </p:nvGraphicFramePr>
        <p:xfrm>
          <a:off x="114300" y="1752600"/>
          <a:ext cx="8772567" cy="2533785"/>
        </p:xfrm>
        <a:graphic>
          <a:graphicData uri="http://schemas.openxmlformats.org/presentationml/2006/ole">
            <mc:AlternateContent xmlns:mc="http://schemas.openxmlformats.org/markup-compatibility/2006">
              <mc:Choice xmlns:v="urn:schemas-microsoft-com:vml" Requires="v">
                <p:oleObj spid="_x0000_s145965" name="Chart" r:id="rId8" imgW="8772567" imgH="2533785" progId="MSGraph.Chart.8">
                  <p:embed followColorScheme="full"/>
                </p:oleObj>
              </mc:Choice>
              <mc:Fallback>
                <p:oleObj name="Chart" r:id="rId8" imgW="8772567" imgH="2533785" progId="MSGraph.Chart.8">
                  <p:embed followColorScheme="full"/>
                  <p:pic>
                    <p:nvPicPr>
                      <p:cNvPr id="0" name=""/>
                      <p:cNvPicPr/>
                      <p:nvPr/>
                    </p:nvPicPr>
                    <p:blipFill>
                      <a:blip r:embed="rId9"/>
                      <a:stretch>
                        <a:fillRect/>
                      </a:stretch>
                    </p:blipFill>
                    <p:spPr>
                      <a:xfrm>
                        <a:off x="114300" y="1752600"/>
                        <a:ext cx="8772567" cy="2533785"/>
                      </a:xfrm>
                      <a:prstGeom prst="rect">
                        <a:avLst/>
                      </a:prstGeom>
                    </p:spPr>
                  </p:pic>
                </p:oleObj>
              </mc:Fallback>
            </mc:AlternateContent>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3017832725"/>
              </p:ext>
            </p:extLst>
          </p:nvPr>
        </p:nvGraphicFramePr>
        <p:xfrm>
          <a:off x="2024777" y="1832387"/>
          <a:ext cx="6744573" cy="4416013"/>
        </p:xfrm>
        <a:graphic>
          <a:graphicData uri="http://schemas.openxmlformats.org/drawingml/2006/table">
            <a:tbl>
              <a:tblPr firstRow="1" bandRow="1">
                <a:tableStyleId>{2D5ABB26-0587-4C30-8999-92F81FD0307C}</a:tableStyleId>
              </a:tblPr>
              <a:tblGrid>
                <a:gridCol w="1494433"/>
                <a:gridCol w="1312535"/>
                <a:gridCol w="1312535"/>
                <a:gridCol w="1312535"/>
                <a:gridCol w="1312535"/>
              </a:tblGrid>
              <a:tr h="2017417">
                <a:tc>
                  <a:txBody>
                    <a:bodyPr/>
                    <a:lstStyle/>
                    <a:p>
                      <a:pPr algn="ctr"/>
                      <a:endParaRPr lang="en-US" sz="1000" b="1" dirty="0"/>
                    </a:p>
                  </a:txBody>
                  <a:tcPr>
                    <a:lnL>
                      <a:noFill/>
                    </a:lnL>
                    <a:lnR w="3175" cap="flat" cmpd="sng" algn="ctr">
                      <a:solidFill>
                        <a:schemeClr val="bg1">
                          <a:lumMod val="85000"/>
                        </a:schemeClr>
                      </a:solidFill>
                      <a:prstDash val="sysDot"/>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bg1">
                          <a:lumMod val="85000"/>
                        </a:schemeClr>
                      </a:solidFill>
                      <a:prstDash val="sysDot"/>
                      <a:round/>
                      <a:headEnd type="none" w="med" len="med"/>
                      <a:tailEnd type="none" w="med" len="med"/>
                    </a:lnL>
                    <a:lnR>
                      <a:noFill/>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653616">
                <a:tc>
                  <a:txBody>
                    <a:bodyPr/>
                    <a:lstStyle/>
                    <a:p>
                      <a:pPr algn="ctr"/>
                      <a:endParaRPr lang="en-US" sz="1000" b="1" dirty="0"/>
                    </a:p>
                  </a:txBody>
                  <a:tcPr>
                    <a:lnL>
                      <a:noFill/>
                    </a:lnL>
                    <a:lnR w="3175" cap="flat" cmpd="sng" algn="ctr">
                      <a:noFill/>
                      <a:prstDash val="sysDot"/>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noFill/>
                      <a:prstDash val="sysDot"/>
                      <a:round/>
                      <a:headEnd type="none" w="med" len="med"/>
                      <a:tailEnd type="none" w="med" len="med"/>
                    </a:lnL>
                    <a:lnR>
                      <a:noFill/>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29568">
                <a:tc gridSpan="5">
                  <a:txBody>
                    <a:bodyPr/>
                    <a:lstStyle/>
                    <a:p>
                      <a:pPr algn="ctr"/>
                      <a:r>
                        <a:rPr lang="en-US" sz="1050" b="1" dirty="0" smtClean="0"/>
                        <a:t>SCENARIO</a:t>
                      </a:r>
                      <a:r>
                        <a:rPr lang="en-US" sz="1050" b="1" baseline="0" dirty="0" smtClean="0"/>
                        <a:t> DESCRIPTIONS</a:t>
                      </a:r>
                      <a:endParaRPr lang="en-US" sz="1000" b="1" dirty="0"/>
                    </a:p>
                  </a:txBody>
                  <a:tcP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hMerge="1">
                  <a:txBody>
                    <a:bodyPr/>
                    <a:lstStyle/>
                    <a:p>
                      <a:pPr algn="ctr"/>
                      <a:endParaRPr lang="en-US" sz="1000" dirty="0"/>
                    </a:p>
                  </a:txBody>
                  <a:tcPr anchor="ctr">
                    <a:lnB w="9525"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78264">
                <a:tc>
                  <a:txBody>
                    <a:bodyPr/>
                    <a:lstStyle/>
                    <a:p>
                      <a:pPr algn="ctr"/>
                      <a:endParaRPr lang="en-US" sz="1400" b="1" dirty="0">
                        <a:solidFill>
                          <a:schemeClr val="tx2"/>
                        </a:solidFill>
                      </a:endParaRPr>
                    </a:p>
                  </a:txBody>
                  <a:tcP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lang="en-US" sz="1400" b="1" dirty="0" smtClean="0">
                          <a:solidFill>
                            <a:schemeClr val="tx2"/>
                          </a:solidFill>
                        </a:rPr>
                        <a:t>HMO</a:t>
                      </a:r>
                      <a:endParaRPr lang="en-US" sz="1400" b="1" dirty="0">
                        <a:solidFill>
                          <a:schemeClr val="tx2"/>
                        </a:solidFill>
                      </a:endParaRPr>
                    </a:p>
                  </a:txBody>
                  <a:tcP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lang="en-US" sz="1400" b="1" dirty="0" smtClean="0">
                          <a:solidFill>
                            <a:schemeClr val="tx2"/>
                          </a:solidFill>
                        </a:rPr>
                        <a:t>PPO</a:t>
                      </a:r>
                      <a:endParaRPr lang="en-US" sz="1400" b="1" dirty="0">
                        <a:solidFill>
                          <a:schemeClr val="tx2"/>
                        </a:solidFill>
                      </a:endParaRPr>
                    </a:p>
                  </a:txBody>
                  <a:tcP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lang="en-US" sz="1400" b="1" dirty="0" smtClean="0">
                          <a:solidFill>
                            <a:schemeClr val="tx2"/>
                          </a:solidFill>
                        </a:rPr>
                        <a:t>ACO</a:t>
                      </a:r>
                      <a:endParaRPr lang="en-US" sz="1400" b="1" dirty="0">
                        <a:solidFill>
                          <a:schemeClr val="tx2"/>
                        </a:solidFill>
                      </a:endParaRPr>
                    </a:p>
                  </a:txBody>
                  <a:tcP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lang="en-US" sz="1400" b="1" dirty="0" smtClean="0">
                          <a:solidFill>
                            <a:schemeClr val="tx2"/>
                          </a:solidFill>
                        </a:rPr>
                        <a:t>Additive</a:t>
                      </a:r>
                      <a:endParaRPr lang="en-US" sz="1400" b="1" dirty="0">
                        <a:solidFill>
                          <a:schemeClr val="tx2"/>
                        </a:solidFill>
                      </a:endParaRPr>
                    </a:p>
                  </a:txBody>
                  <a:tcP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r>
              <a:tr h="586740">
                <a:tc>
                  <a:txBody>
                    <a:bodyPr/>
                    <a:lstStyle/>
                    <a:p>
                      <a:pPr algn="ctr"/>
                      <a:r>
                        <a:rPr lang="en-US" sz="1000" b="1" baseline="0" dirty="0" smtClean="0"/>
                        <a:t>Assumptions</a:t>
                      </a:r>
                      <a:endParaRPr lang="en-US" sz="1600" b="1" dirty="0">
                        <a:solidFill>
                          <a:schemeClr val="tx2"/>
                        </a:solidFill>
                      </a:endParaRPr>
                    </a:p>
                  </a:txBody>
                  <a:tcPr>
                    <a:lnT w="9525" cap="flat" cmpd="sng" algn="ctr">
                      <a:solidFill>
                        <a:schemeClr val="bg1">
                          <a:lumMod val="50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tcPr>
                </a:tc>
                <a:tc>
                  <a:txBody>
                    <a:bodyPr/>
                    <a:lstStyle/>
                    <a:p>
                      <a:pPr marL="0" marR="0" indent="0" algn="l" defTabSz="914012"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a:pPr>
                      <a:r>
                        <a:rPr lang="en-US" sz="900" dirty="0" smtClean="0">
                          <a:solidFill>
                            <a:schemeClr val="tx1"/>
                          </a:solidFill>
                          <a:latin typeface="Arial" panose="020B0604020202020204" pitchFamily="34" charset="0"/>
                          <a:cs typeface="Arial" panose="020B0604020202020204" pitchFamily="34" charset="0"/>
                        </a:rPr>
                        <a:t> All payers expand APMS in HMOs to close 2/3</a:t>
                      </a:r>
                      <a:r>
                        <a:rPr lang="en-US" sz="900" baseline="0" dirty="0" smtClean="0">
                          <a:solidFill>
                            <a:schemeClr val="tx1"/>
                          </a:solidFill>
                          <a:latin typeface="Arial" panose="020B0604020202020204" pitchFamily="34" charset="0"/>
                          <a:cs typeface="Arial" panose="020B0604020202020204" pitchFamily="34" charset="0"/>
                        </a:rPr>
                        <a:t> of gap between 2013 coverage and 90% (BCBS rate)</a:t>
                      </a:r>
                      <a:endParaRPr lang="en-US" sz="900" dirty="0" smtClean="0">
                        <a:solidFill>
                          <a:schemeClr val="tx1"/>
                        </a:solidFill>
                        <a:latin typeface="Arial" panose="020B0604020202020204" pitchFamily="34" charset="0"/>
                        <a:cs typeface="Arial" panose="020B0604020202020204" pitchFamily="34" charset="0"/>
                      </a:endParaRPr>
                    </a:p>
                  </a:txBody>
                  <a:tcPr>
                    <a:lnR w="3175" cap="flat" cmpd="sng" algn="ctr">
                      <a:solidFill>
                        <a:schemeClr val="bg1">
                          <a:lumMod val="85000"/>
                        </a:schemeClr>
                      </a:solidFill>
                      <a:prstDash val="sysDot"/>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tcPr>
                </a:tc>
                <a:tc>
                  <a:txBody>
                    <a:bodyPr/>
                    <a:lstStyle/>
                    <a:p>
                      <a:pPr marL="0" marR="0" indent="0" algn="l" defTabSz="914012"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a:pPr>
                      <a:r>
                        <a:rPr lang="en-US" sz="900" dirty="0" smtClean="0">
                          <a:solidFill>
                            <a:schemeClr val="tx1"/>
                          </a:solidFill>
                          <a:latin typeface="Arial" panose="020B0604020202020204" pitchFamily="34" charset="0"/>
                          <a:cs typeface="Arial" panose="020B0604020202020204" pitchFamily="34" charset="0"/>
                        </a:rPr>
                        <a:t>All payers expand APMs in PPOs to half of their projected HMO rate</a:t>
                      </a:r>
                    </a:p>
                  </a:txBody>
                  <a:tcP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tcPr>
                </a:tc>
                <a:tc>
                  <a:txBody>
                    <a:bodyPr/>
                    <a:lstStyle/>
                    <a:p>
                      <a:pPr marL="0" marR="0" indent="0" algn="l" defTabSz="914012"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a:pPr>
                      <a:r>
                        <a:rPr lang="en-US" sz="900" dirty="0" smtClean="0">
                          <a:solidFill>
                            <a:schemeClr val="tx1"/>
                          </a:solidFill>
                          <a:latin typeface="Arial" panose="020B0604020202020204" pitchFamily="34" charset="0"/>
                          <a:cs typeface="Arial" panose="020B0604020202020204" pitchFamily="34" charset="0"/>
                        </a:rPr>
                        <a:t>MassHealth expands APMs (via ACO) to close</a:t>
                      </a:r>
                      <a:r>
                        <a:rPr lang="en-US" sz="900" baseline="0" dirty="0" smtClean="0">
                          <a:solidFill>
                            <a:schemeClr val="tx1"/>
                          </a:solidFill>
                          <a:latin typeface="Arial" panose="020B0604020202020204" pitchFamily="34" charset="0"/>
                          <a:cs typeface="Arial" panose="020B0604020202020204" pitchFamily="34" charset="0"/>
                        </a:rPr>
                        <a:t> </a:t>
                      </a:r>
                      <a:r>
                        <a:rPr lang="en-US" sz="900" dirty="0" smtClean="0">
                          <a:solidFill>
                            <a:schemeClr val="tx1"/>
                          </a:solidFill>
                          <a:latin typeface="Arial" panose="020B0604020202020204" pitchFamily="34" charset="0"/>
                          <a:cs typeface="Arial" panose="020B0604020202020204" pitchFamily="34" charset="0"/>
                        </a:rPr>
                        <a:t>1/3 of gap</a:t>
                      </a:r>
                      <a:r>
                        <a:rPr lang="en-US" sz="900" baseline="0" dirty="0" smtClean="0">
                          <a:solidFill>
                            <a:schemeClr val="tx1"/>
                          </a:solidFill>
                          <a:latin typeface="Arial" panose="020B0604020202020204" pitchFamily="34" charset="0"/>
                          <a:cs typeface="Arial" panose="020B0604020202020204" pitchFamily="34" charset="0"/>
                        </a:rPr>
                        <a:t> between 2014 coverage and 100%</a:t>
                      </a:r>
                      <a:endParaRPr lang="en-US" sz="900" dirty="0" smtClean="0">
                        <a:solidFill>
                          <a:schemeClr val="tx1"/>
                        </a:solidFill>
                        <a:latin typeface="Arial" panose="020B0604020202020204" pitchFamily="34" charset="0"/>
                        <a:cs typeface="Arial" panose="020B0604020202020204" pitchFamily="34" charset="0"/>
                      </a:endParaRPr>
                    </a:p>
                  </a:txBody>
                  <a:tcP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tcPr>
                </a:tc>
                <a:tc>
                  <a:txBody>
                    <a:bodyPr/>
                    <a:lstStyle/>
                    <a:p>
                      <a:pPr marL="0" marR="0" indent="0" algn="l" defTabSz="914012"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a:pPr>
                      <a:r>
                        <a:rPr lang="en-US" sz="900" dirty="0" smtClean="0">
                          <a:solidFill>
                            <a:schemeClr val="tx1"/>
                          </a:solidFill>
                          <a:latin typeface="Arial" panose="020B0604020202020204" pitchFamily="34" charset="0"/>
                          <a:cs typeface="Arial" panose="020B0604020202020204" pitchFamily="34" charset="0"/>
                        </a:rPr>
                        <a:t>HMO</a:t>
                      </a:r>
                    </a:p>
                    <a:p>
                      <a:pPr marL="0" marR="0" indent="0" algn="l" defTabSz="914012"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a:pPr>
                      <a:r>
                        <a:rPr lang="en-US" sz="900" dirty="0" smtClean="0">
                          <a:solidFill>
                            <a:schemeClr val="tx1"/>
                          </a:solidFill>
                          <a:latin typeface="Arial" panose="020B0604020202020204" pitchFamily="34" charset="0"/>
                          <a:cs typeface="Arial" panose="020B0604020202020204" pitchFamily="34" charset="0"/>
                        </a:rPr>
                        <a:t>+PPO</a:t>
                      </a:r>
                    </a:p>
                    <a:p>
                      <a:pPr marL="0" marR="0" indent="0" algn="l" defTabSz="914012"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a:pPr>
                      <a:r>
                        <a:rPr lang="en-US" sz="900" dirty="0" smtClean="0">
                          <a:solidFill>
                            <a:schemeClr val="tx1"/>
                          </a:solidFill>
                          <a:latin typeface="Arial" panose="020B0604020202020204" pitchFamily="34" charset="0"/>
                          <a:cs typeface="Arial" panose="020B0604020202020204" pitchFamily="34" charset="0"/>
                        </a:rPr>
                        <a:t>+ACO</a:t>
                      </a:r>
                    </a:p>
                  </a:txBody>
                  <a:tcPr>
                    <a:lnL w="3175" cap="flat" cmpd="sng" algn="ctr">
                      <a:solidFill>
                        <a:schemeClr val="bg1">
                          <a:lumMod val="85000"/>
                        </a:schemeClr>
                      </a:solidFill>
                      <a:prstDash val="sysDot"/>
                      <a:round/>
                      <a:headEnd type="none" w="med" len="med"/>
                      <a:tailEnd type="none" w="med" len="med"/>
                    </a:lnL>
                    <a:lnT w="9525" cap="flat" cmpd="sng" algn="ctr">
                      <a:solidFill>
                        <a:schemeClr val="bg1">
                          <a:lumMod val="50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tcPr>
                </a:tc>
              </a:tr>
              <a:tr h="270286">
                <a:tc>
                  <a:txBody>
                    <a:bodyPr/>
                    <a:lstStyle/>
                    <a:p>
                      <a:pPr algn="ctr"/>
                      <a:r>
                        <a:rPr lang="en-US" sz="1050" b="1" baseline="0" dirty="0" smtClean="0"/>
                        <a:t>Projected impact</a:t>
                      </a:r>
                      <a:endParaRPr lang="en-US" b="1" dirty="0">
                        <a:solidFill>
                          <a:schemeClr val="tx2"/>
                        </a:solidFill>
                      </a:endParaRPr>
                    </a:p>
                  </a:txBody>
                  <a:tcPr>
                    <a:lnT w="9525" cap="flat" cmpd="sng" algn="ctr">
                      <a:solidFill>
                        <a:schemeClr val="bg1">
                          <a:lumMod val="85000"/>
                        </a:schemeClr>
                      </a:solidFill>
                      <a:prstDash val="sysDot"/>
                      <a:round/>
                      <a:headEnd type="none" w="med" len="med"/>
                      <a:tailEnd type="none" w="med" len="med"/>
                    </a:lnT>
                    <a:lnB w="3175" cap="flat" cmpd="sng" algn="ctr">
                      <a:noFill/>
                      <a:prstDash val="sysDot"/>
                      <a:round/>
                      <a:headEnd type="none" w="med" len="med"/>
                      <a:tailEnd type="none" w="med" len="med"/>
                    </a:lnB>
                  </a:tcPr>
                </a:tc>
                <a:tc>
                  <a:txBody>
                    <a:bodyPr/>
                    <a:lstStyle/>
                    <a:p>
                      <a:pPr marL="0" indent="0" algn="ctr">
                        <a:buClr>
                          <a:schemeClr val="tx2"/>
                        </a:buClr>
                        <a:buFont typeface="Arial" panose="020B0604020202020204" pitchFamily="34" charset="0"/>
                        <a:buNone/>
                      </a:pPr>
                      <a:r>
                        <a:rPr lang="en-US" sz="1200" b="1" dirty="0" smtClean="0">
                          <a:solidFill>
                            <a:schemeClr val="tx2"/>
                          </a:solidFill>
                        </a:rPr>
                        <a:t>+7pp</a:t>
                      </a:r>
                      <a:endParaRPr lang="en-US" sz="900" dirty="0"/>
                    </a:p>
                  </a:txBody>
                  <a:tcPr>
                    <a:lnR w="317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3175" cap="flat" cmpd="sng" algn="ctr">
                      <a:noFill/>
                      <a:prstDash val="sysDot"/>
                      <a:round/>
                      <a:headEnd type="none" w="med" len="med"/>
                      <a:tailEnd type="none" w="med" len="med"/>
                    </a:lnB>
                  </a:tcPr>
                </a:tc>
                <a:tc>
                  <a:txBody>
                    <a:bodyPr/>
                    <a:lstStyle/>
                    <a:p>
                      <a:pPr marL="0" indent="0" algn="ctr">
                        <a:buClr>
                          <a:schemeClr val="tx2"/>
                        </a:buClr>
                        <a:buFont typeface="Arial" panose="020B0604020202020204" pitchFamily="34" charset="0"/>
                        <a:buNone/>
                      </a:pPr>
                      <a:r>
                        <a:rPr lang="en-US" sz="1200" b="1" dirty="0" smtClean="0">
                          <a:solidFill>
                            <a:schemeClr val="tx2"/>
                          </a:solidFill>
                        </a:rPr>
                        <a:t>+11pp</a:t>
                      </a:r>
                      <a:endParaRPr lang="en-US" sz="900" dirty="0"/>
                    </a:p>
                  </a:txBody>
                  <a:tcP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3175" cap="flat" cmpd="sng" algn="ctr">
                      <a:noFill/>
                      <a:prstDash val="sysDot"/>
                      <a:round/>
                      <a:headEnd type="none" w="med" len="med"/>
                      <a:tailEnd type="none" w="med" len="med"/>
                    </a:lnB>
                  </a:tcPr>
                </a:tc>
                <a:tc>
                  <a:txBody>
                    <a:bodyPr/>
                    <a:lstStyle/>
                    <a:p>
                      <a:pPr marL="0" indent="0" algn="ctr">
                        <a:buClr>
                          <a:schemeClr val="tx2"/>
                        </a:buClr>
                        <a:buFont typeface="Arial" panose="020B0604020202020204" pitchFamily="34" charset="0"/>
                        <a:buNone/>
                      </a:pPr>
                      <a:r>
                        <a:rPr lang="en-US" sz="1200" b="1" dirty="0" smtClean="0">
                          <a:solidFill>
                            <a:schemeClr val="tx2"/>
                          </a:solidFill>
                        </a:rPr>
                        <a:t>+2pp</a:t>
                      </a:r>
                      <a:endParaRPr lang="en-US" sz="900" dirty="0"/>
                    </a:p>
                  </a:txBody>
                  <a:tcP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3175" cap="flat" cmpd="sng" algn="ctr">
                      <a:noFill/>
                      <a:prstDash val="sysDot"/>
                      <a:round/>
                      <a:headEnd type="none" w="med" len="med"/>
                      <a:tailEnd type="none" w="med" len="med"/>
                    </a:lnB>
                  </a:tcPr>
                </a:tc>
                <a:tc>
                  <a:txBody>
                    <a:bodyPr/>
                    <a:lstStyle/>
                    <a:p>
                      <a:pPr marL="0" indent="0" algn="ctr">
                        <a:buClr>
                          <a:schemeClr val="tx2"/>
                        </a:buClr>
                        <a:buFont typeface="Arial" panose="020B0604020202020204" pitchFamily="34" charset="0"/>
                        <a:buNone/>
                      </a:pPr>
                      <a:r>
                        <a:rPr lang="en-US" sz="1200" b="1" dirty="0" smtClean="0">
                          <a:solidFill>
                            <a:schemeClr val="tx2"/>
                          </a:solidFill>
                        </a:rPr>
                        <a:t>+20pp</a:t>
                      </a:r>
                    </a:p>
                  </a:txBody>
                  <a:tcPr>
                    <a:lnL w="3175" cap="flat" cmpd="sng" algn="ctr">
                      <a:solidFill>
                        <a:schemeClr val="bg1">
                          <a:lumMod val="85000"/>
                        </a:schemeClr>
                      </a:solidFill>
                      <a:prstDash val="sysDot"/>
                      <a:round/>
                      <a:headEnd type="none" w="med" len="med"/>
                      <a:tailEnd type="none" w="med" len="med"/>
                    </a:lnL>
                    <a:lnT w="9525" cap="flat" cmpd="sng" algn="ctr">
                      <a:solidFill>
                        <a:schemeClr val="bg1">
                          <a:lumMod val="85000"/>
                        </a:schemeClr>
                      </a:solidFill>
                      <a:prstDash val="sysDot"/>
                      <a:round/>
                      <a:headEnd type="none" w="med" len="med"/>
                      <a:tailEnd type="none" w="med" len="med"/>
                    </a:lnT>
                    <a:lnB w="3175" cap="flat" cmpd="sng" algn="ctr">
                      <a:noFill/>
                      <a:prstDash val="sysDot"/>
                      <a:round/>
                      <a:headEnd type="none" w="med" len="med"/>
                      <a:tailEnd type="none" w="med" len="med"/>
                    </a:lnB>
                  </a:tcPr>
                </a:tc>
              </a:tr>
            </a:tbl>
          </a:graphicData>
        </a:graphic>
      </p:graphicFrame>
      <p:sp>
        <p:nvSpPr>
          <p:cNvPr id="44" name="Rectangle 43"/>
          <p:cNvSpPr/>
          <p:nvPr/>
        </p:nvSpPr>
        <p:spPr>
          <a:xfrm>
            <a:off x="2286000" y="3937000"/>
            <a:ext cx="918556" cy="371206"/>
          </a:xfrm>
          <a:prstGeom prst="rect">
            <a:avLst/>
          </a:prstGeom>
          <a:noFill/>
          <a:effectLst/>
        </p:spPr>
        <p:txBody>
          <a:bodyPr wrap="square" lIns="93296" tIns="46648" rIns="93296" bIns="46648">
            <a:spAutoFit/>
          </a:bodyPr>
          <a:lstStyle/>
          <a:p>
            <a:pPr algn="ctr"/>
            <a:r>
              <a:rPr lang="en-US" dirty="0" smtClean="0">
                <a:ln w="18415" cmpd="sng">
                  <a:solidFill>
                    <a:schemeClr val="tx2"/>
                  </a:solidFill>
                  <a:prstDash val="solid"/>
                </a:ln>
                <a:solidFill>
                  <a:schemeClr val="tx2"/>
                </a:solidFill>
              </a:rPr>
              <a:t>2013</a:t>
            </a:r>
            <a:endParaRPr lang="en-US" dirty="0">
              <a:ln w="18415" cmpd="sng">
                <a:solidFill>
                  <a:schemeClr val="tx2"/>
                </a:solidFill>
                <a:prstDash val="solid"/>
              </a:ln>
              <a:solidFill>
                <a:schemeClr val="tx2"/>
              </a:solidFill>
            </a:endParaRPr>
          </a:p>
        </p:txBody>
      </p:sp>
      <p:sp>
        <p:nvSpPr>
          <p:cNvPr id="40" name="Isosceles Triangle 39"/>
          <p:cNvSpPr/>
          <p:nvPr/>
        </p:nvSpPr>
        <p:spPr>
          <a:xfrm rot="16200000">
            <a:off x="5248942" y="-646907"/>
            <a:ext cx="670182" cy="6430963"/>
          </a:xfrm>
          <a:prstGeom prst="triangle">
            <a:avLst>
              <a:gd name="adj" fmla="val 0"/>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46" name="Rectangle 45"/>
          <p:cNvSpPr/>
          <p:nvPr/>
        </p:nvSpPr>
        <p:spPr>
          <a:xfrm>
            <a:off x="914400" y="3937000"/>
            <a:ext cx="918556" cy="371206"/>
          </a:xfrm>
          <a:prstGeom prst="rect">
            <a:avLst/>
          </a:prstGeom>
          <a:noFill/>
          <a:effectLst/>
        </p:spPr>
        <p:txBody>
          <a:bodyPr wrap="square" lIns="93296" tIns="46648" rIns="93296" bIns="46648">
            <a:spAutoFit/>
          </a:bodyPr>
          <a:lstStyle/>
          <a:p>
            <a:pPr algn="ctr"/>
            <a:r>
              <a:rPr lang="en-US" dirty="0" smtClean="0">
                <a:ln w="18415" cmpd="sng">
                  <a:solidFill>
                    <a:schemeClr val="tx2"/>
                  </a:solidFill>
                  <a:prstDash val="solid"/>
                </a:ln>
                <a:solidFill>
                  <a:schemeClr val="tx2"/>
                </a:solidFill>
              </a:rPr>
              <a:t>2012</a:t>
            </a:r>
            <a:endParaRPr lang="en-US" dirty="0">
              <a:ln w="18415" cmpd="sng">
                <a:solidFill>
                  <a:schemeClr val="tx2"/>
                </a:solidFill>
                <a:prstDash val="solid"/>
              </a:ln>
              <a:solidFill>
                <a:schemeClr val="tx2"/>
              </a:solidFill>
            </a:endParaRPr>
          </a:p>
        </p:txBody>
      </p:sp>
      <p:cxnSp>
        <p:nvCxnSpPr>
          <p:cNvPr id="24" name="Straight Connector 23"/>
          <p:cNvCxnSpPr/>
          <p:nvPr/>
        </p:nvCxnSpPr>
        <p:spPr>
          <a:xfrm>
            <a:off x="2498725" y="2903409"/>
            <a:ext cx="6126480" cy="0"/>
          </a:xfrm>
          <a:prstGeom prst="line">
            <a:avLst/>
          </a:prstGeom>
          <a:ln w="19050">
            <a:solidFill>
              <a:srgbClr val="8C96A0"/>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858000" y="2766884"/>
            <a:ext cx="669925" cy="184666"/>
            <a:chOff x="7059613" y="2901950"/>
            <a:chExt cx="669925" cy="184666"/>
          </a:xfrm>
        </p:grpSpPr>
        <p:cxnSp>
          <p:nvCxnSpPr>
            <p:cNvPr id="87" name="Straight Connector 86"/>
            <p:cNvCxnSpPr/>
            <p:nvPr/>
          </p:nvCxnSpPr>
          <p:spPr>
            <a:xfrm>
              <a:off x="7059613" y="2962275"/>
              <a:ext cx="27432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059613" y="3044825"/>
              <a:ext cx="27432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272338" y="2901950"/>
              <a:ext cx="457200" cy="184666"/>
            </a:xfrm>
            <a:prstGeom prst="rect">
              <a:avLst/>
            </a:prstGeom>
            <a:noFill/>
          </p:spPr>
          <p:txBody>
            <a:bodyPr wrap="square" lIns="0" tIns="0" rIns="0" bIns="0" rtlCol="0">
              <a:spAutoFit/>
            </a:bodyPr>
            <a:lstStyle/>
            <a:p>
              <a:pPr algn="ctr"/>
              <a:r>
                <a:rPr lang="en-US" sz="1200" b="1" dirty="0" smtClean="0">
                  <a:solidFill>
                    <a:schemeClr val="accent3">
                      <a:lumMod val="75000"/>
                    </a:schemeClr>
                  </a:solidFill>
                </a:rPr>
                <a:t>+2pp</a:t>
              </a:r>
              <a:endParaRPr lang="en-US" b="1" dirty="0">
                <a:solidFill>
                  <a:schemeClr val="accent3">
                    <a:lumMod val="75000"/>
                  </a:schemeClr>
                </a:solidFill>
              </a:endParaRPr>
            </a:p>
          </p:txBody>
        </p:sp>
        <p:sp>
          <p:nvSpPr>
            <p:cNvPr id="90" name="Up-Down Arrow 89"/>
            <p:cNvSpPr/>
            <p:nvPr/>
          </p:nvSpPr>
          <p:spPr>
            <a:xfrm>
              <a:off x="7121525" y="2962275"/>
              <a:ext cx="150322" cy="76201"/>
            </a:xfrm>
            <a:prstGeom prst="upDownArrow">
              <a:avLst>
                <a:gd name="adj1" fmla="val 37803"/>
                <a:gd name="adj2" fmla="val 343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grpSp>
        <p:nvGrpSpPr>
          <p:cNvPr id="11" name="Group 10"/>
          <p:cNvGrpSpPr/>
          <p:nvPr/>
        </p:nvGrpSpPr>
        <p:grpSpPr>
          <a:xfrm>
            <a:off x="5486400" y="2592259"/>
            <a:ext cx="609600" cy="311150"/>
            <a:chOff x="6076950" y="2568575"/>
            <a:chExt cx="609600" cy="476250"/>
          </a:xfrm>
        </p:grpSpPr>
        <p:cxnSp>
          <p:nvCxnSpPr>
            <p:cNvPr id="83" name="Straight Connector 82"/>
            <p:cNvCxnSpPr/>
            <p:nvPr/>
          </p:nvCxnSpPr>
          <p:spPr>
            <a:xfrm>
              <a:off x="6076950" y="2568575"/>
              <a:ext cx="27432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76950" y="3044825"/>
              <a:ext cx="27432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229350" y="2713848"/>
              <a:ext cx="457200" cy="184665"/>
            </a:xfrm>
            <a:prstGeom prst="rect">
              <a:avLst/>
            </a:prstGeom>
            <a:noFill/>
          </p:spPr>
          <p:txBody>
            <a:bodyPr wrap="square" lIns="0" tIns="0" rIns="0" bIns="0" rtlCol="0">
              <a:spAutoFit/>
            </a:bodyPr>
            <a:lstStyle/>
            <a:p>
              <a:pPr algn="ctr"/>
              <a:r>
                <a:rPr lang="en-US" sz="1200" b="1" dirty="0" smtClean="0">
                  <a:solidFill>
                    <a:schemeClr val="accent3">
                      <a:lumMod val="75000"/>
                    </a:schemeClr>
                  </a:solidFill>
                </a:rPr>
                <a:t>+11pp</a:t>
              </a:r>
              <a:endParaRPr lang="en-US" b="1" dirty="0">
                <a:solidFill>
                  <a:schemeClr val="accent3">
                    <a:lumMod val="75000"/>
                  </a:schemeClr>
                </a:solidFill>
              </a:endParaRPr>
            </a:p>
          </p:txBody>
        </p:sp>
        <p:sp>
          <p:nvSpPr>
            <p:cNvPr id="86" name="Up-Down Arrow 85"/>
            <p:cNvSpPr/>
            <p:nvPr/>
          </p:nvSpPr>
          <p:spPr>
            <a:xfrm>
              <a:off x="6137275" y="2589212"/>
              <a:ext cx="152400" cy="433939"/>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grpSp>
        <p:nvGrpSpPr>
          <p:cNvPr id="13" name="Group 12"/>
          <p:cNvGrpSpPr/>
          <p:nvPr/>
        </p:nvGrpSpPr>
        <p:grpSpPr>
          <a:xfrm>
            <a:off x="4191000" y="2687171"/>
            <a:ext cx="609600" cy="216238"/>
            <a:chOff x="5083175" y="2733675"/>
            <a:chExt cx="609600" cy="311150"/>
          </a:xfrm>
        </p:grpSpPr>
        <p:cxnSp>
          <p:nvCxnSpPr>
            <p:cNvPr id="56" name="Straight Connector 55"/>
            <p:cNvCxnSpPr/>
            <p:nvPr/>
          </p:nvCxnSpPr>
          <p:spPr>
            <a:xfrm>
              <a:off x="5083175" y="2733675"/>
              <a:ext cx="27432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083175" y="3044825"/>
              <a:ext cx="27432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235575" y="2756043"/>
              <a:ext cx="457200" cy="184666"/>
            </a:xfrm>
            <a:prstGeom prst="rect">
              <a:avLst/>
            </a:prstGeom>
            <a:noFill/>
          </p:spPr>
          <p:txBody>
            <a:bodyPr wrap="square" lIns="0" tIns="0" rIns="0" bIns="0" rtlCol="0">
              <a:spAutoFit/>
            </a:bodyPr>
            <a:lstStyle/>
            <a:p>
              <a:pPr algn="ctr"/>
              <a:r>
                <a:rPr lang="en-US" sz="1200" b="1" dirty="0" smtClean="0">
                  <a:solidFill>
                    <a:schemeClr val="accent3">
                      <a:lumMod val="75000"/>
                    </a:schemeClr>
                  </a:solidFill>
                </a:rPr>
                <a:t>+7pp</a:t>
              </a:r>
              <a:endParaRPr lang="en-US" b="1" dirty="0">
                <a:solidFill>
                  <a:schemeClr val="accent3">
                    <a:lumMod val="75000"/>
                  </a:schemeClr>
                </a:solidFill>
              </a:endParaRPr>
            </a:p>
          </p:txBody>
        </p:sp>
        <p:sp>
          <p:nvSpPr>
            <p:cNvPr id="65" name="Up-Down Arrow 64"/>
            <p:cNvSpPr/>
            <p:nvPr/>
          </p:nvSpPr>
          <p:spPr>
            <a:xfrm>
              <a:off x="5143500" y="2752725"/>
              <a:ext cx="152400" cy="274320"/>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grpSp>
        <p:nvGrpSpPr>
          <p:cNvPr id="7" name="Group 6"/>
          <p:cNvGrpSpPr/>
          <p:nvPr/>
        </p:nvGrpSpPr>
        <p:grpSpPr>
          <a:xfrm>
            <a:off x="8189913" y="2309683"/>
            <a:ext cx="609600" cy="593725"/>
            <a:chOff x="8037513" y="2259013"/>
            <a:chExt cx="609600" cy="785812"/>
          </a:xfrm>
        </p:grpSpPr>
        <p:cxnSp>
          <p:nvCxnSpPr>
            <p:cNvPr id="91" name="Straight Connector 90"/>
            <p:cNvCxnSpPr/>
            <p:nvPr/>
          </p:nvCxnSpPr>
          <p:spPr>
            <a:xfrm>
              <a:off x="8037513" y="2259013"/>
              <a:ext cx="27432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037513" y="3044825"/>
              <a:ext cx="27432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8189913" y="2510805"/>
              <a:ext cx="457200" cy="244411"/>
            </a:xfrm>
            <a:prstGeom prst="rect">
              <a:avLst/>
            </a:prstGeom>
            <a:noFill/>
          </p:spPr>
          <p:txBody>
            <a:bodyPr wrap="square" lIns="0" tIns="0" rIns="0" bIns="0" rtlCol="0">
              <a:spAutoFit/>
            </a:bodyPr>
            <a:lstStyle/>
            <a:p>
              <a:pPr algn="ctr"/>
              <a:r>
                <a:rPr lang="en-US" sz="1200" b="1" dirty="0" smtClean="0">
                  <a:solidFill>
                    <a:schemeClr val="accent3">
                      <a:lumMod val="75000"/>
                    </a:schemeClr>
                  </a:solidFill>
                </a:rPr>
                <a:t>+20pp</a:t>
              </a:r>
              <a:endParaRPr lang="en-US" b="1" dirty="0">
                <a:solidFill>
                  <a:schemeClr val="accent3">
                    <a:lumMod val="75000"/>
                  </a:schemeClr>
                </a:solidFill>
              </a:endParaRPr>
            </a:p>
          </p:txBody>
        </p:sp>
        <p:sp>
          <p:nvSpPr>
            <p:cNvPr id="94" name="Up-Down Arrow 93"/>
            <p:cNvSpPr/>
            <p:nvPr/>
          </p:nvSpPr>
          <p:spPr>
            <a:xfrm>
              <a:off x="8099425" y="2282825"/>
              <a:ext cx="152400" cy="738739"/>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sp>
        <p:nvSpPr>
          <p:cNvPr id="39" name="Rectangle 38"/>
          <p:cNvSpPr/>
          <p:nvPr/>
        </p:nvSpPr>
        <p:spPr>
          <a:xfrm>
            <a:off x="3505200" y="1473200"/>
            <a:ext cx="5264150" cy="3048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b="1" dirty="0" smtClean="0">
                <a:solidFill>
                  <a:schemeClr val="tx1"/>
                </a:solidFill>
                <a:latin typeface="Arial" panose="020B0604020202020204" pitchFamily="34" charset="0"/>
                <a:cs typeface="Arial" panose="020B0604020202020204" pitchFamily="34" charset="0"/>
              </a:rPr>
              <a:t>SCENARIOS</a:t>
            </a:r>
            <a:endParaRPr lang="en-US" sz="105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99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33348491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77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2" name="Rectangle 31"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200" dirty="0">
              <a:solidFill>
                <a:schemeClr val="tx1"/>
              </a:solidFill>
              <a:latin typeface="Arial"/>
              <a:cs typeface="Arial"/>
              <a:sym typeface="Arial"/>
            </a:endParaRPr>
          </a:p>
        </p:txBody>
      </p:sp>
      <p:sp>
        <p:nvSpPr>
          <p:cNvPr id="2" name="Text Placeholder 1"/>
          <p:cNvSpPr>
            <a:spLocks noGrp="1"/>
          </p:cNvSpPr>
          <p:nvPr>
            <p:ph type="body" sz="quarter" idx="10"/>
          </p:nvPr>
        </p:nvSpPr>
        <p:spPr>
          <a:xfrm>
            <a:off x="154309" y="6094272"/>
            <a:ext cx="7162800" cy="685800"/>
          </a:xfrm>
        </p:spPr>
        <p:txBody>
          <a:bodyPr/>
          <a:lstStyle/>
          <a:p>
            <a:r>
              <a:rPr lang="en-US" dirty="0"/>
              <a:t>Source: HPC communications with payers; Medicare website</a:t>
            </a:r>
          </a:p>
        </p:txBody>
      </p:sp>
      <p:sp>
        <p:nvSpPr>
          <p:cNvPr id="3" name="Title 2"/>
          <p:cNvSpPr>
            <a:spLocks noGrp="1"/>
          </p:cNvSpPr>
          <p:nvPr>
            <p:ph type="ctrTitle"/>
          </p:nvPr>
        </p:nvSpPr>
        <p:spPr/>
        <p:txBody>
          <a:bodyPr/>
          <a:lstStyle/>
          <a:p>
            <a:r>
              <a:rPr lang="en-US" dirty="0"/>
              <a:t>Figure </a:t>
            </a:r>
            <a:r>
              <a:rPr lang="en-US" dirty="0" smtClean="0"/>
              <a:t>8.4: Plans </a:t>
            </a:r>
            <a:r>
              <a:rPr lang="en-US" dirty="0"/>
              <a:t>to extend APMs, by </a:t>
            </a:r>
            <a:r>
              <a:rPr lang="en-US" dirty="0" smtClean="0"/>
              <a:t>payer</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3754692356"/>
              </p:ext>
            </p:extLst>
          </p:nvPr>
        </p:nvGraphicFramePr>
        <p:xfrm>
          <a:off x="242391" y="906153"/>
          <a:ext cx="8749209" cy="5570847"/>
        </p:xfrm>
        <a:graphic>
          <a:graphicData uri="http://schemas.openxmlformats.org/drawingml/2006/table">
            <a:tbl>
              <a:tblPr bandRow="1">
                <a:tableStyleId>{2D5ABB26-0587-4C30-8999-92F81FD0307C}</a:tableStyleId>
              </a:tblPr>
              <a:tblGrid>
                <a:gridCol w="304800"/>
                <a:gridCol w="1129209"/>
                <a:gridCol w="366216"/>
                <a:gridCol w="1724783"/>
                <a:gridCol w="1648583"/>
                <a:gridCol w="1648583"/>
                <a:gridCol w="1927035"/>
              </a:tblGrid>
              <a:tr h="927564">
                <a:tc>
                  <a:txBody>
                    <a:bodyPr/>
                    <a:lstStyle/>
                    <a:p>
                      <a:pPr algn="ctr"/>
                      <a:endParaRPr lang="en-US" sz="1200" dirty="0"/>
                    </a:p>
                  </a:txBody>
                  <a:tcPr anchor="ctr"/>
                </a:tc>
                <a:tc>
                  <a:txBody>
                    <a:bodyPr/>
                    <a:lstStyle/>
                    <a:p>
                      <a:pPr algn="ctr"/>
                      <a:endParaRPr lang="en-US" sz="1200" dirty="0"/>
                    </a:p>
                  </a:txBody>
                  <a:tcPr anchor="ctr">
                    <a:lnB w="76200" cap="flat" cmpd="sng" algn="ctr">
                      <a:noFill/>
                      <a:prstDash val="solid"/>
                      <a:round/>
                      <a:headEnd type="none" w="med" len="med"/>
                      <a:tailEnd type="none" w="med" len="med"/>
                    </a:lnB>
                  </a:tcP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r>
              <a:tr h="762000">
                <a:tc rowSpan="3">
                  <a:txBody>
                    <a:bodyPr/>
                    <a:lstStyle/>
                    <a:p>
                      <a:pPr algn="ctr"/>
                      <a:r>
                        <a:rPr lang="en-US" sz="1200" b="0" i="1" dirty="0" smtClean="0"/>
                        <a:t>Commercial payers</a:t>
                      </a:r>
                      <a:endParaRPr lang="en-US" sz="1200" b="0" i="1" dirty="0"/>
                    </a:p>
                  </a:txBody>
                  <a:tcPr vert="vert270"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3">
                        <a:lumMod val="90000"/>
                      </a:schemeClr>
                    </a:solidFill>
                  </a:tcPr>
                </a:tc>
                <a:tc>
                  <a:txBody>
                    <a:bodyPr/>
                    <a:lstStyle/>
                    <a:p>
                      <a:pPr algn="ctr"/>
                      <a:r>
                        <a:rPr lang="en-US" sz="1200" b="1" dirty="0" smtClean="0"/>
                        <a:t>Blue Cross Blue Shield</a:t>
                      </a:r>
                      <a:endParaRPr lang="en-US" sz="1200" b="1"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tc>
                  <a:txBody>
                    <a:bodyPr/>
                    <a:lstStyle/>
                    <a:p>
                      <a:pPr algn="ctr"/>
                      <a:endParaRPr lang="en-US" sz="1200" dirty="0"/>
                    </a:p>
                  </a:txBody>
                  <a:tcPr anchor="ctr">
                    <a:lnL w="76200" cap="flat" cmpd="sng" algn="ctr">
                      <a:solidFill>
                        <a:schemeClr val="bg1"/>
                      </a:solidFill>
                      <a:prstDash val="solid"/>
                      <a:round/>
                      <a:headEnd type="none" w="med" len="med"/>
                      <a:tailEnd type="none" w="med" len="med"/>
                    </a:lnL>
                  </a:tcPr>
                </a:tc>
                <a:tc>
                  <a:txBody>
                    <a:bodyPr/>
                    <a:lstStyle/>
                    <a:p>
                      <a:pPr marL="114300" indent="-114300" algn="l">
                        <a:buClr>
                          <a:schemeClr val="tx2"/>
                        </a:buClr>
                        <a:buFont typeface="Wingdings" panose="05000000000000000000" pitchFamily="2" charset="2"/>
                        <a:buChar char="§"/>
                      </a:pPr>
                      <a:endParaRPr lang="en-US" sz="1200" dirty="0"/>
                    </a:p>
                  </a:txBody>
                  <a:tcPr anchor="ctr"/>
                </a:tc>
                <a:tc>
                  <a:txBody>
                    <a:bodyPr/>
                    <a:lstStyle/>
                    <a:p>
                      <a:pPr marL="114300" indent="-114300" algn="l">
                        <a:buClr>
                          <a:schemeClr val="tx2"/>
                        </a:buClr>
                        <a:buFont typeface="Wingdings" panose="05000000000000000000" pitchFamily="2" charset="2"/>
                        <a:buChar char="§"/>
                      </a:pPr>
                      <a:endParaRPr lang="en-US" sz="1200" dirty="0"/>
                    </a:p>
                  </a:txBody>
                  <a:tcPr anchor="ctr"/>
                </a:tc>
                <a:tc>
                  <a:txBody>
                    <a:bodyPr/>
                    <a:lstStyle/>
                    <a:p>
                      <a:pPr marL="114300" marR="0" indent="-114300" algn="l" defTabSz="914012"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endParaRPr lang="en-US" sz="1200" dirty="0" smtClean="0"/>
                    </a:p>
                  </a:txBody>
                  <a:tcPr anchor="ctr"/>
                </a:tc>
                <a:tc>
                  <a:txBody>
                    <a:bodyPr/>
                    <a:lstStyle/>
                    <a:p>
                      <a:pPr marL="114300" marR="0" indent="-114300" algn="l" defTabSz="914012"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endParaRPr lang="en-US" sz="1200" dirty="0" smtClean="0"/>
                    </a:p>
                  </a:txBody>
                  <a:tcPr anchor="ctr"/>
                </a:tc>
              </a:tr>
              <a:tr h="1143000">
                <a:tc vMerge="1">
                  <a:txBody>
                    <a:bodyPr/>
                    <a:lstStyle/>
                    <a:p>
                      <a:endParaRPr lang="en-US" sz="1200" b="1" dirty="0"/>
                    </a:p>
                  </a:txBody>
                  <a:tcPr anchor="ctr">
                    <a:lnR w="76200" cap="flat" cmpd="sng" algn="ctr">
                      <a:solidFill>
                        <a:schemeClr val="bg1"/>
                      </a:solidFill>
                      <a:prstDash val="solid"/>
                      <a:round/>
                      <a:headEnd type="none" w="med" len="med"/>
                      <a:tailEnd type="none" w="med" len="med"/>
                    </a:lnR>
                  </a:tcPr>
                </a:tc>
                <a:tc>
                  <a:txBody>
                    <a:bodyPr/>
                    <a:lstStyle/>
                    <a:p>
                      <a:pPr algn="ctr"/>
                      <a:r>
                        <a:rPr lang="en-US" sz="1200" b="1" dirty="0" smtClean="0"/>
                        <a:t>Harvard Pilgrim Health Care</a:t>
                      </a:r>
                      <a:endParaRPr lang="en-US" sz="1200" b="1"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75000"/>
                      </a:schemeClr>
                    </a:solidFill>
                  </a:tcPr>
                </a:tc>
                <a:tc>
                  <a:txBody>
                    <a:bodyPr/>
                    <a:lstStyle/>
                    <a:p>
                      <a:pPr algn="ctr"/>
                      <a:endParaRPr lang="en-US" sz="1200" dirty="0"/>
                    </a:p>
                  </a:txBody>
                  <a:tcPr anchor="ctr">
                    <a:lnL w="76200" cap="flat" cmpd="sng" algn="ctr">
                      <a:solidFill>
                        <a:schemeClr val="bg1"/>
                      </a:solidFill>
                      <a:prstDash val="solid"/>
                      <a:round/>
                      <a:headEnd type="none" w="med" len="med"/>
                      <a:tailEnd type="none" w="med" len="med"/>
                    </a:lnL>
                    <a:solidFill>
                      <a:srgbClr val="FCFCFC"/>
                    </a:solidFill>
                  </a:tcPr>
                </a:tc>
                <a:tc>
                  <a:txBody>
                    <a:bodyPr/>
                    <a:lstStyle/>
                    <a:p>
                      <a:pPr marL="114300" indent="-114300" algn="l">
                        <a:buClr>
                          <a:schemeClr val="tx2"/>
                        </a:buClr>
                        <a:buFont typeface="Wingdings" panose="05000000000000000000" pitchFamily="2" charset="2"/>
                        <a:buChar char="§"/>
                      </a:pPr>
                      <a:endParaRPr lang="en-US" sz="1200" dirty="0"/>
                    </a:p>
                  </a:txBody>
                  <a:tcPr anchor="ctr">
                    <a:solidFill>
                      <a:srgbClr val="FCFCFC"/>
                    </a:solidFill>
                  </a:tcPr>
                </a:tc>
                <a:tc>
                  <a:txBody>
                    <a:bodyPr/>
                    <a:lstStyle/>
                    <a:p>
                      <a:pPr marL="114300" marR="0" indent="-114300" algn="l" defTabSz="914012"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endParaRPr lang="en-US" sz="1200" dirty="0" smtClean="0"/>
                    </a:p>
                  </a:txBody>
                  <a:tcPr anchor="ctr">
                    <a:solidFill>
                      <a:srgbClr val="FCFCFC"/>
                    </a:solidFill>
                  </a:tcPr>
                </a:tc>
                <a:tc>
                  <a:txBody>
                    <a:bodyPr/>
                    <a:lstStyle/>
                    <a:p>
                      <a:pPr marL="114300" indent="-114300" algn="l">
                        <a:buClr>
                          <a:schemeClr val="tx2"/>
                        </a:buClr>
                        <a:buFont typeface="Wingdings" panose="05000000000000000000" pitchFamily="2" charset="2"/>
                        <a:buChar char="§"/>
                      </a:pPr>
                      <a:endParaRPr lang="en-US" sz="1200" dirty="0"/>
                    </a:p>
                  </a:txBody>
                  <a:tcPr anchor="ctr">
                    <a:solidFill>
                      <a:srgbClr val="FCFCFC"/>
                    </a:solidFill>
                  </a:tcPr>
                </a:tc>
                <a:tc>
                  <a:txBody>
                    <a:bodyPr/>
                    <a:lstStyle/>
                    <a:p>
                      <a:pPr marL="114300" indent="-114300" algn="l">
                        <a:buClr>
                          <a:schemeClr val="tx2"/>
                        </a:buClr>
                        <a:buFont typeface="Wingdings" panose="05000000000000000000" pitchFamily="2" charset="2"/>
                        <a:buChar char="§"/>
                      </a:pPr>
                      <a:endParaRPr lang="en-US" sz="1200" dirty="0"/>
                    </a:p>
                  </a:txBody>
                  <a:tcPr anchor="ctr">
                    <a:solidFill>
                      <a:srgbClr val="FCFCFC"/>
                    </a:solidFill>
                  </a:tcPr>
                </a:tc>
              </a:tr>
              <a:tr h="912761">
                <a:tc vMerge="1">
                  <a:txBody>
                    <a:bodyPr/>
                    <a:lstStyle/>
                    <a:p>
                      <a:endParaRPr lang="en-US" sz="1200" b="1" dirty="0"/>
                    </a:p>
                  </a:txBody>
                  <a:tcPr anchor="ctr">
                    <a:lnR w="76200" cap="flat" cmpd="sng" algn="ctr">
                      <a:solidFill>
                        <a:schemeClr val="bg1"/>
                      </a:solidFill>
                      <a:prstDash val="solid"/>
                      <a:round/>
                      <a:headEnd type="none" w="med" len="med"/>
                      <a:tailEnd type="none" w="med" len="med"/>
                    </a:lnR>
                  </a:tcPr>
                </a:tc>
                <a:tc>
                  <a:txBody>
                    <a:bodyPr/>
                    <a:lstStyle/>
                    <a:p>
                      <a:pPr algn="ctr"/>
                      <a:r>
                        <a:rPr lang="en-US" sz="1200" b="1" dirty="0" smtClean="0"/>
                        <a:t>Tufts Health Plan</a:t>
                      </a:r>
                      <a:endParaRPr lang="en-US" sz="1200" b="1"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tc>
                  <a:txBody>
                    <a:bodyPr/>
                    <a:lstStyle/>
                    <a:p>
                      <a:pPr algn="ctr"/>
                      <a:endParaRPr lang="en-US" sz="1200" dirty="0"/>
                    </a:p>
                  </a:txBody>
                  <a:tcPr anchor="ctr">
                    <a:lnL w="76200" cap="flat" cmpd="sng" algn="ctr">
                      <a:solidFill>
                        <a:schemeClr val="bg1"/>
                      </a:solidFill>
                      <a:prstDash val="solid"/>
                      <a:round/>
                      <a:headEnd type="none" w="med" len="med"/>
                      <a:tailEnd type="none" w="med" len="med"/>
                    </a:lnL>
                  </a:tcPr>
                </a:tc>
                <a:tc>
                  <a:txBody>
                    <a:bodyPr/>
                    <a:lstStyle/>
                    <a:p>
                      <a:pPr marL="114300" indent="-114300" algn="l">
                        <a:buClr>
                          <a:schemeClr val="tx2"/>
                        </a:buClr>
                        <a:buFont typeface="Wingdings" panose="05000000000000000000" pitchFamily="2" charset="2"/>
                        <a:buChar char="§"/>
                      </a:pPr>
                      <a:endParaRPr lang="en-US" sz="1200" dirty="0"/>
                    </a:p>
                  </a:txBody>
                  <a:tcPr anchor="ctr"/>
                </a:tc>
                <a:tc>
                  <a:txBody>
                    <a:bodyPr/>
                    <a:lstStyle/>
                    <a:p>
                      <a:pPr marL="114300" indent="-114300" algn="l">
                        <a:buClr>
                          <a:schemeClr val="tx2"/>
                        </a:buClr>
                        <a:buFont typeface="Wingdings" panose="05000000000000000000" pitchFamily="2" charset="2"/>
                        <a:buChar char="§"/>
                      </a:pPr>
                      <a:endParaRPr lang="en-US" sz="1200" dirty="0"/>
                    </a:p>
                  </a:txBody>
                  <a:tcPr anchor="ctr"/>
                </a:tc>
                <a:tc>
                  <a:txBody>
                    <a:bodyPr/>
                    <a:lstStyle/>
                    <a:p>
                      <a:pPr marL="114300" indent="-114300" algn="l">
                        <a:buClr>
                          <a:schemeClr val="tx2"/>
                        </a:buClr>
                        <a:buFont typeface="Wingdings" panose="05000000000000000000" pitchFamily="2" charset="2"/>
                        <a:buChar char="§"/>
                      </a:pPr>
                      <a:endParaRPr lang="en-US" sz="1200" dirty="0"/>
                    </a:p>
                  </a:txBody>
                  <a:tcPr anchor="ctr"/>
                </a:tc>
                <a:tc>
                  <a:txBody>
                    <a:bodyPr/>
                    <a:lstStyle/>
                    <a:p>
                      <a:pPr marL="114300" indent="-114300" algn="l">
                        <a:buClr>
                          <a:schemeClr val="tx2"/>
                        </a:buClr>
                        <a:buFont typeface="Wingdings" panose="05000000000000000000" pitchFamily="2" charset="2"/>
                        <a:buChar char="§"/>
                      </a:pPr>
                      <a:endParaRPr lang="en-US" sz="1200" dirty="0"/>
                    </a:p>
                  </a:txBody>
                  <a:tcPr anchor="ctr"/>
                </a:tc>
              </a:tr>
              <a:tr h="912761">
                <a:tc rowSpan="2">
                  <a:txBody>
                    <a:bodyPr/>
                    <a:lstStyle/>
                    <a:p>
                      <a:pPr algn="ctr"/>
                      <a:r>
                        <a:rPr lang="en-US" sz="1200" b="0" i="1" dirty="0" smtClean="0"/>
                        <a:t>Public payers</a:t>
                      </a:r>
                      <a:endParaRPr lang="en-US" sz="1200" b="0" i="1" dirty="0"/>
                    </a:p>
                  </a:txBody>
                  <a:tcPr vert="vert27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200" b="1" dirty="0" smtClean="0"/>
                        <a:t>Medicare</a:t>
                      </a:r>
                      <a:endParaRPr lang="en-US" sz="1200" b="1"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endParaRPr lang="en-US" sz="1200" dirty="0"/>
                    </a:p>
                  </a:txBody>
                  <a:tcPr anchor="ctr">
                    <a:lnL w="76200" cap="flat" cmpd="sng" algn="ctr">
                      <a:solidFill>
                        <a:schemeClr val="bg1"/>
                      </a:solidFill>
                      <a:prstDash val="solid"/>
                      <a:round/>
                      <a:headEnd type="none" w="med" len="med"/>
                      <a:tailEnd type="none" w="med" len="med"/>
                    </a:lnL>
                    <a:solidFill>
                      <a:srgbClr val="FCFCFC"/>
                    </a:solidFill>
                  </a:tcPr>
                </a:tc>
                <a:tc>
                  <a:txBody>
                    <a:bodyPr/>
                    <a:lstStyle/>
                    <a:p>
                      <a:pPr marL="114300" indent="-114300" algn="l">
                        <a:buClr>
                          <a:schemeClr val="tx2"/>
                        </a:buClr>
                        <a:buFont typeface="Wingdings" panose="05000000000000000000" pitchFamily="2" charset="2"/>
                        <a:buChar char="§"/>
                      </a:pPr>
                      <a:endParaRPr lang="en-US" sz="1200" dirty="0"/>
                    </a:p>
                  </a:txBody>
                  <a:tcPr anchor="ctr">
                    <a:solidFill>
                      <a:srgbClr val="FCFCFC"/>
                    </a:solidFill>
                  </a:tcPr>
                </a:tc>
                <a:tc>
                  <a:txBody>
                    <a:bodyPr/>
                    <a:lstStyle/>
                    <a:p>
                      <a:pPr marL="114300" indent="-114300" algn="l">
                        <a:buClr>
                          <a:schemeClr val="tx2"/>
                        </a:buClr>
                        <a:buFont typeface="Wingdings" panose="05000000000000000000" pitchFamily="2" charset="2"/>
                        <a:buChar char="§"/>
                      </a:pPr>
                      <a:endParaRPr lang="en-US" sz="1200" dirty="0"/>
                    </a:p>
                  </a:txBody>
                  <a:tcPr anchor="ctr">
                    <a:solidFill>
                      <a:srgbClr val="FCFCFC"/>
                    </a:solidFill>
                  </a:tcPr>
                </a:tc>
                <a:tc>
                  <a:txBody>
                    <a:bodyPr/>
                    <a:lstStyle/>
                    <a:p>
                      <a:pPr marL="114300" indent="-114300" algn="l">
                        <a:buClr>
                          <a:schemeClr val="tx2"/>
                        </a:buClr>
                        <a:buFont typeface="Wingdings" panose="05000000000000000000" pitchFamily="2" charset="2"/>
                        <a:buChar char="§"/>
                      </a:pPr>
                      <a:endParaRPr lang="en-US" sz="1200" dirty="0"/>
                    </a:p>
                  </a:txBody>
                  <a:tcPr anchor="ctr">
                    <a:solidFill>
                      <a:srgbClr val="FCFCFC"/>
                    </a:solidFill>
                  </a:tcPr>
                </a:tc>
                <a:tc>
                  <a:txBody>
                    <a:bodyPr/>
                    <a:lstStyle/>
                    <a:p>
                      <a:pPr marL="114300" indent="-114300" algn="l">
                        <a:buClr>
                          <a:schemeClr val="tx2"/>
                        </a:buClr>
                        <a:buFont typeface="Wingdings" panose="05000000000000000000" pitchFamily="2" charset="2"/>
                        <a:buChar char="§"/>
                      </a:pPr>
                      <a:endParaRPr lang="en-US" sz="1200" dirty="0"/>
                    </a:p>
                  </a:txBody>
                  <a:tcPr anchor="ctr">
                    <a:solidFill>
                      <a:srgbClr val="FCFCFC"/>
                    </a:solidFill>
                  </a:tcPr>
                </a:tc>
              </a:tr>
              <a:tr h="912761">
                <a:tc vMerge="1">
                  <a:txBody>
                    <a:bodyPr/>
                    <a:lstStyle/>
                    <a:p>
                      <a:endParaRPr lang="en-US" sz="1200" b="1" dirty="0"/>
                    </a:p>
                  </a:txBody>
                  <a:tcPr anchor="ctr">
                    <a:lnR w="76200" cap="flat" cmpd="sng" algn="ctr">
                      <a:solidFill>
                        <a:schemeClr val="bg1"/>
                      </a:solidFill>
                      <a:prstDash val="solid"/>
                      <a:round/>
                      <a:headEnd type="none" w="med" len="med"/>
                      <a:tailEnd type="none" w="med" len="med"/>
                    </a:lnR>
                  </a:tcPr>
                </a:tc>
                <a:tc>
                  <a:txBody>
                    <a:bodyPr/>
                    <a:lstStyle/>
                    <a:p>
                      <a:pPr algn="ctr"/>
                      <a:r>
                        <a:rPr lang="en-US" sz="1200" b="1" dirty="0" err="1" smtClean="0">
                          <a:solidFill>
                            <a:schemeClr val="bg1"/>
                          </a:solidFill>
                        </a:rPr>
                        <a:t>MassHealth</a:t>
                      </a:r>
                      <a:endParaRPr lang="en-US"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465064"/>
                    </a:solidFill>
                  </a:tcPr>
                </a:tc>
                <a:tc>
                  <a:txBody>
                    <a:bodyPr/>
                    <a:lstStyle/>
                    <a:p>
                      <a:pPr algn="ctr"/>
                      <a:endParaRPr lang="en-US" sz="1200" dirty="0"/>
                    </a:p>
                  </a:txBody>
                  <a:tcPr anchor="ctr">
                    <a:lnL w="76200" cap="flat" cmpd="sng" algn="ctr">
                      <a:solidFill>
                        <a:schemeClr val="bg1"/>
                      </a:solidFill>
                      <a:prstDash val="solid"/>
                      <a:round/>
                      <a:headEnd type="none" w="med" len="med"/>
                      <a:tailEnd type="none" w="med" len="med"/>
                    </a:lnL>
                  </a:tcPr>
                </a:tc>
                <a:tc>
                  <a:txBody>
                    <a:bodyPr/>
                    <a:lstStyle/>
                    <a:p>
                      <a:pPr marL="114300" indent="-114300" algn="l">
                        <a:buClr>
                          <a:schemeClr val="tx2"/>
                        </a:buClr>
                        <a:buFont typeface="Wingdings" panose="05000000000000000000" pitchFamily="2" charset="2"/>
                        <a:buChar char="§"/>
                      </a:pPr>
                      <a:endParaRPr lang="en-US" sz="1200" dirty="0"/>
                    </a:p>
                  </a:txBody>
                  <a:tcPr anchor="ctr"/>
                </a:tc>
                <a:tc>
                  <a:txBody>
                    <a:bodyPr/>
                    <a:lstStyle/>
                    <a:p>
                      <a:pPr marL="114300" indent="-114300" algn="l">
                        <a:buClr>
                          <a:schemeClr val="tx2"/>
                        </a:buClr>
                        <a:buFont typeface="Wingdings" panose="05000000000000000000" pitchFamily="2" charset="2"/>
                        <a:buChar char="§"/>
                      </a:pPr>
                      <a:endParaRPr lang="en-US" sz="1200" dirty="0"/>
                    </a:p>
                  </a:txBody>
                  <a:tcPr anchor="ctr"/>
                </a:tc>
                <a:tc>
                  <a:txBody>
                    <a:bodyPr/>
                    <a:lstStyle/>
                    <a:p>
                      <a:pPr marL="114300" indent="-114300" algn="l">
                        <a:buClr>
                          <a:schemeClr val="tx2"/>
                        </a:buClr>
                        <a:buFont typeface="Wingdings" panose="05000000000000000000" pitchFamily="2" charset="2"/>
                        <a:buChar char="§"/>
                      </a:pPr>
                      <a:endParaRPr lang="en-US" sz="1200" dirty="0"/>
                    </a:p>
                  </a:txBody>
                  <a:tcPr anchor="ctr"/>
                </a:tc>
                <a:tc>
                  <a:txBody>
                    <a:bodyPr/>
                    <a:lstStyle/>
                    <a:p>
                      <a:pPr marL="114300" indent="-114300" algn="l">
                        <a:buClr>
                          <a:schemeClr val="tx2"/>
                        </a:buClr>
                        <a:buFont typeface="Wingdings" panose="05000000000000000000" pitchFamily="2" charset="2"/>
                        <a:buChar char="§"/>
                      </a:pPr>
                      <a:endParaRPr lang="en-US" sz="1200" dirty="0"/>
                    </a:p>
                  </a:txBody>
                  <a:tcPr anchor="ctr"/>
                </a:tc>
              </a:tr>
            </a:tbl>
          </a:graphicData>
        </a:graphic>
      </p:graphicFrame>
      <p:sp>
        <p:nvSpPr>
          <p:cNvPr id="7" name="Right Arrow 6"/>
          <p:cNvSpPr/>
          <p:nvPr/>
        </p:nvSpPr>
        <p:spPr>
          <a:xfrm>
            <a:off x="1447800" y="1071717"/>
            <a:ext cx="7543799" cy="314594"/>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816061" y="1224117"/>
            <a:ext cx="15240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4636029" y="1224117"/>
            <a:ext cx="15240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1447800" y="1462511"/>
            <a:ext cx="918556" cy="371206"/>
          </a:xfrm>
          <a:prstGeom prst="rect">
            <a:avLst/>
          </a:prstGeom>
          <a:noFill/>
          <a:effectLst/>
        </p:spPr>
        <p:txBody>
          <a:bodyPr wrap="square" lIns="93296" tIns="46648" rIns="93296" bIns="46648">
            <a:spAutoFit/>
          </a:bodyPr>
          <a:lstStyle/>
          <a:p>
            <a:pPr algn="ctr"/>
            <a:r>
              <a:rPr lang="en-US" dirty="0" smtClean="0">
                <a:ln w="18415" cmpd="sng">
                  <a:solidFill>
                    <a:schemeClr val="tx2"/>
                  </a:solidFill>
                  <a:prstDash val="solid"/>
                </a:ln>
                <a:solidFill>
                  <a:schemeClr val="tx2"/>
                </a:solidFill>
              </a:rPr>
              <a:t>2014</a:t>
            </a:r>
            <a:endParaRPr lang="en-US" dirty="0">
              <a:ln w="18415" cmpd="sng">
                <a:solidFill>
                  <a:schemeClr val="tx2"/>
                </a:solidFill>
                <a:prstDash val="solid"/>
              </a:ln>
              <a:solidFill>
                <a:schemeClr val="tx2"/>
              </a:solidFill>
            </a:endParaRPr>
          </a:p>
        </p:txBody>
      </p:sp>
      <p:sp>
        <p:nvSpPr>
          <p:cNvPr id="13" name="Rectangle 12"/>
          <p:cNvSpPr/>
          <p:nvPr/>
        </p:nvSpPr>
        <p:spPr>
          <a:xfrm>
            <a:off x="4267200" y="1462511"/>
            <a:ext cx="918556" cy="371206"/>
          </a:xfrm>
          <a:prstGeom prst="rect">
            <a:avLst/>
          </a:prstGeom>
          <a:noFill/>
          <a:effectLst/>
        </p:spPr>
        <p:txBody>
          <a:bodyPr wrap="square" lIns="93296" tIns="46648" rIns="93296" bIns="46648">
            <a:spAutoFit/>
          </a:bodyPr>
          <a:lstStyle/>
          <a:p>
            <a:pPr algn="ctr"/>
            <a:r>
              <a:rPr lang="en-US" dirty="0" smtClean="0">
                <a:ln w="18415" cmpd="sng">
                  <a:solidFill>
                    <a:schemeClr val="tx2"/>
                  </a:solidFill>
                  <a:prstDash val="solid"/>
                </a:ln>
                <a:solidFill>
                  <a:schemeClr val="tx2"/>
                </a:solidFill>
              </a:rPr>
              <a:t>2015</a:t>
            </a:r>
            <a:endParaRPr lang="en-US" dirty="0">
              <a:ln w="18415" cmpd="sng">
                <a:solidFill>
                  <a:schemeClr val="tx2"/>
                </a:solidFill>
                <a:prstDash val="solid"/>
              </a:ln>
              <a:solidFill>
                <a:schemeClr val="tx2"/>
              </a:solidFill>
            </a:endParaRPr>
          </a:p>
        </p:txBody>
      </p:sp>
      <p:sp>
        <p:nvSpPr>
          <p:cNvPr id="14" name="Rectangle 13"/>
          <p:cNvSpPr/>
          <p:nvPr/>
        </p:nvSpPr>
        <p:spPr>
          <a:xfrm>
            <a:off x="7455997" y="1224117"/>
            <a:ext cx="15240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7086600" y="1462511"/>
            <a:ext cx="918556" cy="371206"/>
          </a:xfrm>
          <a:prstGeom prst="rect">
            <a:avLst/>
          </a:prstGeom>
          <a:noFill/>
          <a:effectLst/>
        </p:spPr>
        <p:txBody>
          <a:bodyPr wrap="square" lIns="93296" tIns="46648" rIns="93296" bIns="46648">
            <a:spAutoFit/>
          </a:bodyPr>
          <a:lstStyle/>
          <a:p>
            <a:pPr algn="ctr"/>
            <a:r>
              <a:rPr lang="en-US" dirty="0" smtClean="0">
                <a:ln w="18415" cmpd="sng">
                  <a:solidFill>
                    <a:schemeClr val="tx2"/>
                  </a:solidFill>
                  <a:prstDash val="solid"/>
                </a:ln>
                <a:solidFill>
                  <a:schemeClr val="tx2"/>
                </a:solidFill>
              </a:rPr>
              <a:t>2016</a:t>
            </a:r>
            <a:endParaRPr lang="en-US" dirty="0">
              <a:ln w="18415" cmpd="sng">
                <a:solidFill>
                  <a:schemeClr val="tx2"/>
                </a:solidFill>
                <a:prstDash val="solid"/>
              </a:ln>
              <a:solidFill>
                <a:schemeClr val="tx2"/>
              </a:solidFill>
            </a:endParaRPr>
          </a:p>
        </p:txBody>
      </p:sp>
      <p:cxnSp>
        <p:nvCxnSpPr>
          <p:cNvPr id="47" name="Straight Connector 46"/>
          <p:cNvCxnSpPr/>
          <p:nvPr/>
        </p:nvCxnSpPr>
        <p:spPr>
          <a:xfrm>
            <a:off x="7545878" y="1833717"/>
            <a:ext cx="0" cy="4568545"/>
          </a:xfrm>
          <a:prstGeom prst="line">
            <a:avLst/>
          </a:prstGeom>
          <a:ln>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Pentagon 47"/>
          <p:cNvSpPr/>
          <p:nvPr/>
        </p:nvSpPr>
        <p:spPr>
          <a:xfrm>
            <a:off x="4801129" y="1833717"/>
            <a:ext cx="2515980" cy="6858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en-US" sz="1000" dirty="0">
                <a:solidFill>
                  <a:schemeClr val="tx1"/>
                </a:solidFill>
                <a:latin typeface="Arial" panose="020B0604020202020204" pitchFamily="34" charset="0"/>
                <a:cs typeface="Arial" panose="020B0604020202020204" pitchFamily="34" charset="0"/>
              </a:rPr>
              <a:t>Plans to begin discussions with providers around PPO payment reform and data sharing </a:t>
            </a:r>
          </a:p>
        </p:txBody>
      </p:sp>
      <p:cxnSp>
        <p:nvCxnSpPr>
          <p:cNvPr id="49" name="Straight Connector 48"/>
          <p:cNvCxnSpPr/>
          <p:nvPr/>
        </p:nvCxnSpPr>
        <p:spPr>
          <a:xfrm>
            <a:off x="4726478" y="1833717"/>
            <a:ext cx="0" cy="4617422"/>
          </a:xfrm>
          <a:prstGeom prst="line">
            <a:avLst/>
          </a:prstGeom>
          <a:ln>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Pentagon 51"/>
          <p:cNvSpPr/>
          <p:nvPr/>
        </p:nvSpPr>
        <p:spPr>
          <a:xfrm>
            <a:off x="1982748" y="2625435"/>
            <a:ext cx="2698790" cy="484632"/>
          </a:xfrm>
          <a:prstGeom prst="homePlat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en-US" sz="1000" dirty="0">
                <a:solidFill>
                  <a:schemeClr val="tx1"/>
                </a:solidFill>
                <a:latin typeface="Arial" panose="020B0604020202020204" pitchFamily="34" charset="0"/>
                <a:cs typeface="Arial" panose="020B0604020202020204" pitchFamily="34" charset="0"/>
              </a:rPr>
              <a:t>Established bundled payment pilots intended to be a learning lab for broader </a:t>
            </a:r>
            <a:r>
              <a:rPr lang="en-US" sz="1000" dirty="0" smtClean="0">
                <a:solidFill>
                  <a:schemeClr val="tx1"/>
                </a:solidFill>
                <a:latin typeface="Arial" panose="020B0604020202020204" pitchFamily="34" charset="0"/>
                <a:cs typeface="Arial" panose="020B0604020202020204" pitchFamily="34" charset="0"/>
              </a:rPr>
              <a:t>implementation </a:t>
            </a:r>
            <a:r>
              <a:rPr lang="en-US" sz="1000" dirty="0">
                <a:solidFill>
                  <a:schemeClr val="tx1"/>
                </a:solidFill>
                <a:latin typeface="Arial" panose="020B0604020202020204" pitchFamily="34" charset="0"/>
                <a:cs typeface="Arial" panose="020B0604020202020204" pitchFamily="34" charset="0"/>
              </a:rPr>
              <a:t>in 2015 and </a:t>
            </a:r>
            <a:r>
              <a:rPr lang="en-US" sz="1000" dirty="0" smtClean="0">
                <a:solidFill>
                  <a:schemeClr val="tx1"/>
                </a:solidFill>
                <a:latin typeface="Arial" panose="020B0604020202020204" pitchFamily="34" charset="0"/>
                <a:cs typeface="Arial" panose="020B0604020202020204" pitchFamily="34" charset="0"/>
              </a:rPr>
              <a:t>2016</a:t>
            </a:r>
            <a:endParaRPr lang="en-US" sz="1000" dirty="0">
              <a:solidFill>
                <a:schemeClr val="tx1"/>
              </a:solidFill>
              <a:latin typeface="Arial" panose="020B0604020202020204" pitchFamily="34" charset="0"/>
              <a:cs typeface="Arial" panose="020B0604020202020204" pitchFamily="34" charset="0"/>
            </a:endParaRPr>
          </a:p>
        </p:txBody>
      </p:sp>
      <p:cxnSp>
        <p:nvCxnSpPr>
          <p:cNvPr id="53" name="Straight Connector 52"/>
          <p:cNvCxnSpPr>
            <a:stCxn id="12" idx="2"/>
          </p:cNvCxnSpPr>
          <p:nvPr/>
        </p:nvCxnSpPr>
        <p:spPr>
          <a:xfrm flipH="1">
            <a:off x="1869318" y="1833717"/>
            <a:ext cx="37760" cy="4568545"/>
          </a:xfrm>
          <a:prstGeom prst="line">
            <a:avLst/>
          </a:prstGeom>
          <a:ln>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Pentagon 58"/>
          <p:cNvSpPr/>
          <p:nvPr/>
        </p:nvSpPr>
        <p:spPr>
          <a:xfrm>
            <a:off x="7608398" y="1833717"/>
            <a:ext cx="1383202" cy="6858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en-US" sz="1000" dirty="0">
                <a:solidFill>
                  <a:schemeClr val="tx1"/>
                </a:solidFill>
                <a:latin typeface="Arial" panose="020B0604020202020204" pitchFamily="34" charset="0"/>
                <a:cs typeface="Arial" panose="020B0604020202020204" pitchFamily="34" charset="0"/>
              </a:rPr>
              <a:t>Plans to extend AQC to PPO (based on 2015 discussions</a:t>
            </a:r>
            <a:r>
              <a:rPr lang="en-US" sz="1000" dirty="0" smtClean="0">
                <a:solidFill>
                  <a:schemeClr val="tx1"/>
                </a:solidFill>
                <a:latin typeface="Arial" panose="020B0604020202020204" pitchFamily="34" charset="0"/>
                <a:cs typeface="Arial" panose="020B0604020202020204" pitchFamily="34" charset="0"/>
              </a:rPr>
              <a:t>)</a:t>
            </a:r>
            <a:endParaRPr lang="en-US" sz="1000" dirty="0">
              <a:solidFill>
                <a:schemeClr val="tx1"/>
              </a:solidFill>
              <a:latin typeface="Arial" panose="020B0604020202020204" pitchFamily="34" charset="0"/>
              <a:cs typeface="Arial" panose="020B0604020202020204" pitchFamily="34" charset="0"/>
            </a:endParaRPr>
          </a:p>
        </p:txBody>
      </p:sp>
      <p:sp>
        <p:nvSpPr>
          <p:cNvPr id="65" name="Pentagon 64"/>
          <p:cNvSpPr/>
          <p:nvPr/>
        </p:nvSpPr>
        <p:spPr>
          <a:xfrm>
            <a:off x="1982747" y="3144357"/>
            <a:ext cx="2729481" cy="464820"/>
          </a:xfrm>
          <a:prstGeom prst="homePlat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en-US" sz="1000" dirty="0">
                <a:solidFill>
                  <a:schemeClr val="tx1"/>
                </a:solidFill>
                <a:latin typeface="Arial" panose="020B0604020202020204" pitchFamily="34" charset="0"/>
                <a:cs typeface="Arial" panose="020B0604020202020204" pitchFamily="34" charset="0"/>
              </a:rPr>
              <a:t>Has extended APMs to PPO products for some self-insured employers and some providers</a:t>
            </a:r>
          </a:p>
        </p:txBody>
      </p:sp>
      <p:sp>
        <p:nvSpPr>
          <p:cNvPr id="66" name="Pentagon 65"/>
          <p:cNvSpPr/>
          <p:nvPr/>
        </p:nvSpPr>
        <p:spPr>
          <a:xfrm>
            <a:off x="4801129" y="2993862"/>
            <a:ext cx="4190470" cy="232410"/>
          </a:xfrm>
          <a:prstGeom prst="homePlat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en-US" sz="1000" dirty="0">
                <a:solidFill>
                  <a:schemeClr val="tx1"/>
                </a:solidFill>
                <a:latin typeface="Arial" panose="020B0604020202020204" pitchFamily="34" charset="0"/>
                <a:cs typeface="Arial" panose="020B0604020202020204" pitchFamily="34" charset="0"/>
              </a:rPr>
              <a:t>Focused on supporting GIC’s efforts related to patient-centered care</a:t>
            </a:r>
          </a:p>
        </p:txBody>
      </p:sp>
      <p:sp>
        <p:nvSpPr>
          <p:cNvPr id="67" name="Pentagon 66"/>
          <p:cNvSpPr/>
          <p:nvPr/>
        </p:nvSpPr>
        <p:spPr>
          <a:xfrm>
            <a:off x="1982747" y="3812636"/>
            <a:ext cx="2729481" cy="34940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en-US" sz="1000" dirty="0">
                <a:solidFill>
                  <a:schemeClr val="tx1"/>
                </a:solidFill>
                <a:latin typeface="Arial" panose="020B0604020202020204" pitchFamily="34" charset="0"/>
                <a:cs typeface="Arial" panose="020B0604020202020204" pitchFamily="34" charset="0"/>
              </a:rPr>
              <a:t>Has extended APMs to PPOs in a limited way with some GIC </a:t>
            </a:r>
            <a:r>
              <a:rPr lang="en-US" sz="1000" dirty="0" smtClean="0">
                <a:solidFill>
                  <a:schemeClr val="tx1"/>
                </a:solidFill>
                <a:latin typeface="Arial" panose="020B0604020202020204" pitchFamily="34" charset="0"/>
                <a:cs typeface="Arial" panose="020B0604020202020204" pitchFamily="34" charset="0"/>
              </a:rPr>
              <a:t>enrollees</a:t>
            </a:r>
            <a:endParaRPr lang="en-US" sz="1000" dirty="0">
              <a:solidFill>
                <a:schemeClr val="tx1"/>
              </a:solidFill>
              <a:latin typeface="Arial" panose="020B0604020202020204" pitchFamily="34" charset="0"/>
              <a:cs typeface="Arial" panose="020B0604020202020204" pitchFamily="34" charset="0"/>
            </a:endParaRPr>
          </a:p>
        </p:txBody>
      </p:sp>
      <p:sp>
        <p:nvSpPr>
          <p:cNvPr id="68" name="Pentagon 67"/>
          <p:cNvSpPr/>
          <p:nvPr/>
        </p:nvSpPr>
        <p:spPr>
          <a:xfrm>
            <a:off x="1982747" y="4202984"/>
            <a:ext cx="2729481" cy="373933"/>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en-US" sz="1000" dirty="0">
                <a:solidFill>
                  <a:schemeClr val="tx1"/>
                </a:solidFill>
                <a:latin typeface="Arial" panose="020B0604020202020204" pitchFamily="34" charset="0"/>
                <a:cs typeface="Arial" panose="020B0604020202020204" pitchFamily="34" charset="0"/>
              </a:rPr>
              <a:t>Exploring use of bundled payments to further extend APMs</a:t>
            </a:r>
          </a:p>
        </p:txBody>
      </p:sp>
      <p:sp>
        <p:nvSpPr>
          <p:cNvPr id="69" name="Pentagon 68"/>
          <p:cNvSpPr/>
          <p:nvPr/>
        </p:nvSpPr>
        <p:spPr>
          <a:xfrm>
            <a:off x="1982747" y="4896420"/>
            <a:ext cx="2729481" cy="373933"/>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en-US" sz="1000" dirty="0">
                <a:solidFill>
                  <a:schemeClr val="tx1"/>
                </a:solidFill>
                <a:latin typeface="Arial" panose="020B0604020202020204" pitchFamily="34" charset="0"/>
                <a:cs typeface="Arial" panose="020B0604020202020204" pitchFamily="34" charset="0"/>
              </a:rPr>
              <a:t>Bundled payment initiative has begun with providers in various phases</a:t>
            </a:r>
          </a:p>
        </p:txBody>
      </p:sp>
      <p:sp>
        <p:nvSpPr>
          <p:cNvPr id="31" name="Pentagon 30"/>
          <p:cNvSpPr/>
          <p:nvPr/>
        </p:nvSpPr>
        <p:spPr>
          <a:xfrm>
            <a:off x="4829704" y="3841211"/>
            <a:ext cx="2515980" cy="6858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en-US" sz="1000" dirty="0">
                <a:solidFill>
                  <a:schemeClr val="tx1"/>
                </a:solidFill>
                <a:latin typeface="Arial" panose="020B0604020202020204" pitchFamily="34" charset="0"/>
                <a:cs typeface="Arial" panose="020B0604020202020204" pitchFamily="34" charset="0"/>
              </a:rPr>
              <a:t>Plans to </a:t>
            </a:r>
            <a:r>
              <a:rPr lang="en-US" sz="1000" dirty="0" smtClean="0">
                <a:solidFill>
                  <a:schemeClr val="tx1"/>
                </a:solidFill>
                <a:latin typeface="Arial" panose="020B0604020202020204" pitchFamily="34" charset="0"/>
                <a:cs typeface="Arial" panose="020B0604020202020204" pitchFamily="34" charset="0"/>
              </a:rPr>
              <a:t>expand number of GIC members receiving care from an Integrated Risk-Bearing Organization to about 35%</a:t>
            </a:r>
            <a:endParaRPr lang="en-US" sz="1000" dirty="0">
              <a:solidFill>
                <a:schemeClr val="tx1"/>
              </a:solidFill>
              <a:latin typeface="Arial" panose="020B0604020202020204" pitchFamily="34" charset="0"/>
              <a:cs typeface="Arial" panose="020B0604020202020204" pitchFamily="34" charset="0"/>
            </a:endParaRPr>
          </a:p>
        </p:txBody>
      </p:sp>
      <p:sp>
        <p:nvSpPr>
          <p:cNvPr id="34" name="TextBox 33"/>
          <p:cNvSpPr txBox="1"/>
          <p:nvPr/>
        </p:nvSpPr>
        <p:spPr>
          <a:xfrm>
            <a:off x="7578177" y="5951652"/>
            <a:ext cx="1243166" cy="400110"/>
          </a:xfrm>
          <a:prstGeom prst="rect">
            <a:avLst/>
          </a:prstGeom>
          <a:noFill/>
        </p:spPr>
        <p:txBody>
          <a:bodyPr wrap="square" rtlCol="0">
            <a:spAutoFit/>
          </a:bodyPr>
          <a:lstStyle/>
          <a:p>
            <a:pPr algn="ctr"/>
            <a:r>
              <a:rPr lang="en-US" sz="1000" i="1" dirty="0" smtClean="0">
                <a:latin typeface="Arial" panose="020B0604020202020204" pitchFamily="34" charset="0"/>
                <a:cs typeface="Arial" panose="020B0604020202020204" pitchFamily="34" charset="0"/>
              </a:rPr>
              <a:t>Plans to launch ACO program</a:t>
            </a:r>
            <a:endParaRPr lang="en-US" sz="1000" i="1" dirty="0">
              <a:latin typeface="Arial" panose="020B0604020202020204" pitchFamily="34" charset="0"/>
              <a:cs typeface="Arial" panose="020B0604020202020204" pitchFamily="34" charset="0"/>
            </a:endParaRPr>
          </a:p>
        </p:txBody>
      </p:sp>
      <p:sp>
        <p:nvSpPr>
          <p:cNvPr id="35" name="Isosceles Triangle 34"/>
          <p:cNvSpPr/>
          <p:nvPr/>
        </p:nvSpPr>
        <p:spPr>
          <a:xfrm>
            <a:off x="8047360" y="5692920"/>
            <a:ext cx="304800" cy="23955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Arial" panose="020B0604020202020204" pitchFamily="34" charset="0"/>
              <a:cs typeface="Arial" panose="020B0604020202020204" pitchFamily="34" charset="0"/>
            </a:endParaRPr>
          </a:p>
        </p:txBody>
      </p:sp>
      <p:sp>
        <p:nvSpPr>
          <p:cNvPr id="36" name="Pentagon 35"/>
          <p:cNvSpPr/>
          <p:nvPr/>
        </p:nvSpPr>
        <p:spPr>
          <a:xfrm>
            <a:off x="1982747" y="5643717"/>
            <a:ext cx="2729481" cy="182880"/>
          </a:xfrm>
          <a:prstGeom prst="homePlate">
            <a:avLst/>
          </a:prstGeom>
          <a:solidFill>
            <a:srgbClr val="8C9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Launched PCPRI</a:t>
            </a:r>
            <a:endParaRPr lang="en-US" sz="1000" dirty="0">
              <a:solidFill>
                <a:schemeClr val="bg1"/>
              </a:solidFill>
              <a:latin typeface="Arial" panose="020B0604020202020204" pitchFamily="34" charset="0"/>
              <a:cs typeface="Arial" panose="020B0604020202020204" pitchFamily="34" charset="0"/>
            </a:endParaRPr>
          </a:p>
        </p:txBody>
      </p:sp>
      <p:sp>
        <p:nvSpPr>
          <p:cNvPr id="37" name="Pentagon 36"/>
          <p:cNvSpPr/>
          <p:nvPr/>
        </p:nvSpPr>
        <p:spPr>
          <a:xfrm>
            <a:off x="1982747" y="5890602"/>
            <a:ext cx="2729481" cy="182880"/>
          </a:xfrm>
          <a:prstGeom prst="homePlate">
            <a:avLst/>
          </a:prstGeom>
          <a:solidFill>
            <a:srgbClr val="8C9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Grew One Care program</a:t>
            </a:r>
            <a:endParaRPr lang="en-US" sz="1000" dirty="0">
              <a:solidFill>
                <a:schemeClr val="bg1"/>
              </a:solidFill>
              <a:latin typeface="Arial" panose="020B0604020202020204" pitchFamily="34" charset="0"/>
              <a:cs typeface="Arial" panose="020B0604020202020204" pitchFamily="34" charset="0"/>
            </a:endParaRPr>
          </a:p>
        </p:txBody>
      </p:sp>
      <p:sp>
        <p:nvSpPr>
          <p:cNvPr id="38" name="Pentagon 37"/>
          <p:cNvSpPr/>
          <p:nvPr/>
        </p:nvSpPr>
        <p:spPr>
          <a:xfrm>
            <a:off x="1982747" y="6197287"/>
            <a:ext cx="2729481" cy="182880"/>
          </a:xfrm>
          <a:prstGeom prst="homePlate">
            <a:avLst/>
          </a:prstGeom>
          <a:solidFill>
            <a:srgbClr val="8C9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Began planning for ACO initiative</a:t>
            </a:r>
            <a:endParaRPr lang="en-US" sz="1000" dirty="0">
              <a:solidFill>
                <a:schemeClr val="bg1"/>
              </a:solidFill>
              <a:latin typeface="Arial" panose="020B0604020202020204" pitchFamily="34" charset="0"/>
              <a:cs typeface="Arial" panose="020B0604020202020204" pitchFamily="34" charset="0"/>
            </a:endParaRPr>
          </a:p>
        </p:txBody>
      </p:sp>
      <p:sp>
        <p:nvSpPr>
          <p:cNvPr id="39" name="Pentagon 38"/>
          <p:cNvSpPr/>
          <p:nvPr/>
        </p:nvSpPr>
        <p:spPr>
          <a:xfrm>
            <a:off x="4829704" y="5643716"/>
            <a:ext cx="2515980" cy="429765"/>
          </a:xfrm>
          <a:prstGeom prst="homePlate">
            <a:avLst/>
          </a:prstGeom>
          <a:solidFill>
            <a:srgbClr val="8C9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Plans to continue and expand participation in PCPRI and One Care</a:t>
            </a:r>
            <a:endParaRPr lang="en-US" sz="1000" dirty="0">
              <a:solidFill>
                <a:schemeClr val="bg1"/>
              </a:solidFill>
              <a:latin typeface="Arial" panose="020B0604020202020204" pitchFamily="34" charset="0"/>
              <a:cs typeface="Arial" panose="020B0604020202020204" pitchFamily="34" charset="0"/>
            </a:endParaRPr>
          </a:p>
        </p:txBody>
      </p:sp>
      <p:sp>
        <p:nvSpPr>
          <p:cNvPr id="40" name="Pentagon 39"/>
          <p:cNvSpPr/>
          <p:nvPr/>
        </p:nvSpPr>
        <p:spPr>
          <a:xfrm>
            <a:off x="4829704" y="6197287"/>
            <a:ext cx="2515980" cy="182880"/>
          </a:xfrm>
          <a:prstGeom prst="homePlate">
            <a:avLst/>
          </a:prstGeom>
          <a:solidFill>
            <a:srgbClr val="8C9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Continue development of ACO model</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381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30357619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974"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dirty="0">
              <a:solidFill>
                <a:schemeClr val="tx1"/>
              </a:solidFill>
              <a:latin typeface="Arial"/>
              <a:sym typeface="Arial"/>
            </a:endParaRPr>
          </a:p>
        </p:txBody>
      </p:sp>
      <p:sp>
        <p:nvSpPr>
          <p:cNvPr id="173" name="Rectangle 172"/>
          <p:cNvSpPr/>
          <p:nvPr/>
        </p:nvSpPr>
        <p:spPr>
          <a:xfrm>
            <a:off x="7822406" y="1485900"/>
            <a:ext cx="1219200" cy="1066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US" sz="1400" b="1" dirty="0" smtClean="0">
                <a:solidFill>
                  <a:srgbClr val="000000"/>
                </a:solidFill>
              </a:rPr>
              <a:t>2013 spending benchmark</a:t>
            </a:r>
            <a:endParaRPr lang="en-US" b="1" dirty="0">
              <a:solidFill>
                <a:srgbClr val="000000"/>
              </a:solidFill>
            </a:endParaRPr>
          </a:p>
        </p:txBody>
      </p:sp>
      <p:sp>
        <p:nvSpPr>
          <p:cNvPr id="2" name="Text Placeholder 1"/>
          <p:cNvSpPr>
            <a:spLocks noGrp="1"/>
          </p:cNvSpPr>
          <p:nvPr>
            <p:ph type="body" sz="quarter" idx="10"/>
          </p:nvPr>
        </p:nvSpPr>
        <p:spPr/>
        <p:txBody>
          <a:bodyPr/>
          <a:lstStyle/>
          <a:p>
            <a:r>
              <a:rPr lang="en-US" dirty="0"/>
              <a:t>Note: The figures above represent spending for defined population coverage subgroups. Some spending that is included in Total Health Care Expenditures (THCE) is omitted in the figure, such as </a:t>
            </a:r>
            <a:r>
              <a:rPr lang="en-US" dirty="0" err="1"/>
              <a:t>MassHealth</a:t>
            </a:r>
            <a:r>
              <a:rPr lang="en-US" dirty="0"/>
              <a:t> fee-for-service spending (for example, cost-sharing for low-income Medicare beneficiaries), </a:t>
            </a:r>
            <a:r>
              <a:rPr lang="en-US" dirty="0" err="1"/>
              <a:t>CommCare</a:t>
            </a:r>
            <a:r>
              <a:rPr lang="en-US" dirty="0"/>
              <a:t>, and spending under the Veterans Administration. </a:t>
            </a:r>
            <a:r>
              <a:rPr lang="en-US" dirty="0" smtClean="0"/>
              <a:t>FFS </a:t>
            </a:r>
            <a:r>
              <a:rPr lang="en-US" dirty="0"/>
              <a:t>= Fee for service; MCO = Managed care organizations; PCC = Primary Care </a:t>
            </a:r>
            <a:r>
              <a:rPr lang="en-US" dirty="0" smtClean="0"/>
              <a:t>Clinician</a:t>
            </a:r>
            <a:endParaRPr lang="en-US" dirty="0"/>
          </a:p>
          <a:p>
            <a:r>
              <a:rPr lang="en-US" dirty="0"/>
              <a:t>Source: Center for Health Information and Analysis, </a:t>
            </a:r>
            <a:r>
              <a:rPr lang="en-US" dirty="0" smtClean="0"/>
              <a:t>U.S. Center for Medicare and Medicaid Services; </a:t>
            </a:r>
            <a:r>
              <a:rPr lang="en-US" dirty="0" err="1"/>
              <a:t>MassHealth</a:t>
            </a:r>
            <a:endParaRPr lang="en-US" dirty="0"/>
          </a:p>
        </p:txBody>
      </p:sp>
      <p:sp>
        <p:nvSpPr>
          <p:cNvPr id="3" name="Title 2"/>
          <p:cNvSpPr>
            <a:spLocks noGrp="1"/>
          </p:cNvSpPr>
          <p:nvPr>
            <p:ph type="ctrTitle"/>
          </p:nvPr>
        </p:nvSpPr>
        <p:spPr/>
        <p:txBody>
          <a:bodyPr/>
          <a:lstStyle/>
          <a:p>
            <a:r>
              <a:rPr lang="en-US" dirty="0"/>
              <a:t>Figure </a:t>
            </a:r>
            <a:r>
              <a:rPr lang="en-US" dirty="0" smtClean="0"/>
              <a:t>2.1</a:t>
            </a:r>
            <a:r>
              <a:rPr lang="en-US" dirty="0"/>
              <a:t>: Annual per-capita spending growth, 2012-2013, by payer </a:t>
            </a:r>
            <a:r>
              <a:rPr lang="en-US" dirty="0" smtClean="0"/>
              <a:t>type</a:t>
            </a:r>
            <a:endParaRPr lang="en-US" dirty="0"/>
          </a:p>
        </p:txBody>
      </p:sp>
      <p:sp>
        <p:nvSpPr>
          <p:cNvPr id="4" name="Text Placeholder 3"/>
          <p:cNvSpPr>
            <a:spLocks noGrp="1"/>
          </p:cNvSpPr>
          <p:nvPr>
            <p:ph type="body" sz="quarter" idx="11"/>
          </p:nvPr>
        </p:nvSpPr>
        <p:spPr/>
        <p:txBody>
          <a:bodyPr/>
          <a:lstStyle/>
          <a:p>
            <a:r>
              <a:rPr lang="en-US" dirty="0" smtClean="0"/>
              <a:t>Per-enrollee annual percent growth (%), 2012-2013, and total </a:t>
            </a:r>
            <a:r>
              <a:rPr lang="en-US" dirty="0"/>
              <a:t>spending by </a:t>
            </a:r>
            <a:r>
              <a:rPr lang="en-US" dirty="0" smtClean="0"/>
              <a:t>market</a:t>
            </a:r>
            <a:r>
              <a:rPr lang="en-US" dirty="0"/>
              <a:t> (</a:t>
            </a:r>
            <a:r>
              <a:rPr lang="en-US" dirty="0" smtClean="0"/>
              <a:t>$ billions), </a:t>
            </a:r>
            <a:r>
              <a:rPr lang="en-US" dirty="0"/>
              <a:t>2013</a:t>
            </a:r>
          </a:p>
          <a:p>
            <a:endParaRPr lang="en-US" dirty="0"/>
          </a:p>
          <a:p>
            <a:endParaRPr lang="en-US" dirty="0"/>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2747793870"/>
              </p:ext>
            </p:extLst>
          </p:nvPr>
        </p:nvGraphicFramePr>
        <p:xfrm>
          <a:off x="914400" y="1104900"/>
          <a:ext cx="7305745" cy="2790757"/>
        </p:xfrm>
        <a:graphic>
          <a:graphicData uri="http://schemas.openxmlformats.org/presentationml/2006/ole">
            <mc:AlternateContent xmlns:mc="http://schemas.openxmlformats.org/markup-compatibility/2006">
              <mc:Choice xmlns:v="urn:schemas-microsoft-com:vml" Requires="v">
                <p:oleObj spid="_x0000_s133975" name="Chart" r:id="rId23" imgW="7305745" imgH="2790757" progId="MSGraph.Chart.8">
                  <p:embed followColorScheme="full"/>
                </p:oleObj>
              </mc:Choice>
              <mc:Fallback>
                <p:oleObj name="Chart" r:id="rId23" imgW="7305745" imgH="2790757" progId="MSGraph.Chart.8">
                  <p:embed followColorScheme="full"/>
                  <p:pic>
                    <p:nvPicPr>
                      <p:cNvPr id="0" name=""/>
                      <p:cNvPicPr/>
                      <p:nvPr/>
                    </p:nvPicPr>
                    <p:blipFill>
                      <a:blip r:embed="rId24"/>
                      <a:stretch>
                        <a:fillRect/>
                      </a:stretch>
                    </p:blipFill>
                    <p:spPr>
                      <a:xfrm>
                        <a:off x="914400" y="1104900"/>
                        <a:ext cx="7305745" cy="2790757"/>
                      </a:xfrm>
                      <a:prstGeom prst="rect">
                        <a:avLst/>
                      </a:prstGeom>
                    </p:spPr>
                  </p:pic>
                </p:oleObj>
              </mc:Fallback>
            </mc:AlternateContent>
          </a:graphicData>
        </a:graphic>
      </p:graphicFrame>
      <p:sp>
        <p:nvSpPr>
          <p:cNvPr id="5" name="Right Arrow 4"/>
          <p:cNvSpPr/>
          <p:nvPr>
            <p:custDataLst>
              <p:tags r:id="rId5"/>
            </p:custDataLst>
          </p:nvPr>
        </p:nvSpPr>
        <p:spPr bwMode="auto">
          <a:xfrm rot="10800000">
            <a:off x="8166100" y="2305050"/>
            <a:ext cx="128588" cy="152400"/>
          </a:xfrm>
          <a:prstGeom prst="rightArrow">
            <a:avLst>
              <a:gd name="adj1" fmla="val 100000"/>
              <a:gd name="adj2"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cxnSp>
        <p:nvCxnSpPr>
          <p:cNvPr id="155" name="Straight Connector 154"/>
          <p:cNvCxnSpPr/>
          <p:nvPr>
            <p:custDataLst>
              <p:tags r:id="rId6"/>
            </p:custDataLst>
          </p:nvPr>
        </p:nvCxnSpPr>
        <p:spPr bwMode="gray">
          <a:xfrm>
            <a:off x="6362700" y="2381250"/>
            <a:ext cx="1752600" cy="0"/>
          </a:xfrm>
          <a:prstGeom prst="line">
            <a:avLst/>
          </a:prstGeom>
          <a:ln w="38100">
            <a:solidFill>
              <a:schemeClr val="bg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7"/>
            </p:custDataLst>
          </p:nvPr>
        </p:nvCxnSpPr>
        <p:spPr bwMode="gray">
          <a:xfrm>
            <a:off x="1524001" y="2381250"/>
            <a:ext cx="4383088" cy="0"/>
          </a:xfrm>
          <a:prstGeom prst="line">
            <a:avLst/>
          </a:prstGeom>
          <a:ln w="38100">
            <a:solidFill>
              <a:schemeClr val="bg2"/>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 Placeholder 2"/>
          <p:cNvSpPr>
            <a:spLocks noGrp="1"/>
          </p:cNvSpPr>
          <p:nvPr>
            <p:custDataLst>
              <p:tags r:id="rId8"/>
            </p:custDataLst>
          </p:nvPr>
        </p:nvSpPr>
        <p:spPr bwMode="auto">
          <a:xfrm>
            <a:off x="8345488" y="2274888"/>
            <a:ext cx="4048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BDBFCC47-8483-4C39-897E-80017EF48B3F}" type="datetime'''''''''3''''''''''''''''''''''''''''.''''''''''6''%'''">
              <a:rPr lang="en-US" sz="1400" b="1"/>
              <a:pPr/>
              <a:t>3.6%</a:t>
            </a:fld>
            <a:endParaRPr lang="en-US" sz="1400" b="1" dirty="0">
              <a:sym typeface="+mn-lt"/>
            </a:endParaRPr>
          </a:p>
        </p:txBody>
      </p:sp>
      <p:sp>
        <p:nvSpPr>
          <p:cNvPr id="36" name="Text Placeholder 43"/>
          <p:cNvSpPr>
            <a:spLocks noGrp="1"/>
          </p:cNvSpPr>
          <p:nvPr>
            <p:custDataLst>
              <p:tags r:id="rId9"/>
            </p:custDataLst>
          </p:nvPr>
        </p:nvSpPr>
        <p:spPr bwMode="auto">
          <a:xfrm>
            <a:off x="6978650" y="3752850"/>
            <a:ext cx="949325"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398C013-5FF2-47AE-AAF0-992B1517396F}" type="datetime'''''''M''a''ssH''''e''al''t''''''''''''''h&#10;M''''''''CO'">
              <a:rPr lang="en-US" sz="1400">
                <a:latin typeface="Arial"/>
                <a:sym typeface="Arial"/>
              </a:rPr>
              <a:pPr marL="0" indent="0" algn="ctr">
                <a:spcBef>
                  <a:spcPct val="0"/>
                </a:spcBef>
                <a:spcAft>
                  <a:spcPct val="0"/>
                </a:spcAft>
                <a:buNone/>
              </a:pPr>
              <a:t>MassHealth
MCO</a:t>
            </a:fld>
            <a:endParaRPr lang="en-US" sz="1400" dirty="0">
              <a:latin typeface="Arial"/>
              <a:sym typeface="Arial"/>
            </a:endParaRPr>
          </a:p>
        </p:txBody>
      </p:sp>
      <p:sp>
        <p:nvSpPr>
          <p:cNvPr id="33" name="Text Placeholder 8"/>
          <p:cNvSpPr>
            <a:spLocks noGrp="1"/>
          </p:cNvSpPr>
          <p:nvPr>
            <p:custDataLst>
              <p:tags r:id="rId10"/>
            </p:custDataLst>
          </p:nvPr>
        </p:nvSpPr>
        <p:spPr bwMode="auto">
          <a:xfrm>
            <a:off x="5659438" y="3752850"/>
            <a:ext cx="949325"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6158DEC-2EAA-4F37-A187-9CB9EF97DA15}" type="datetime'Ma''s''''''s''''Hea''''''''l''''t''''h&#10;P''''''C''''''C'''''''">
              <a:rPr lang="en-US" sz="1400"/>
              <a:pPr/>
              <a:t>MassHealth
PCC</a:t>
            </a:fld>
            <a:endParaRPr lang="en-US" sz="1400" dirty="0">
              <a:latin typeface="Arial"/>
              <a:sym typeface="Arial"/>
            </a:endParaRPr>
          </a:p>
        </p:txBody>
      </p:sp>
      <p:sp>
        <p:nvSpPr>
          <p:cNvPr id="35" name="Text Placeholder 40"/>
          <p:cNvSpPr>
            <a:spLocks noGrp="1"/>
          </p:cNvSpPr>
          <p:nvPr>
            <p:custDataLst>
              <p:tags r:id="rId11"/>
            </p:custDataLst>
          </p:nvPr>
        </p:nvSpPr>
        <p:spPr bwMode="auto">
          <a:xfrm>
            <a:off x="4384675" y="3752850"/>
            <a:ext cx="860425"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76CC9D4-1A63-4275-A05F-A1B28BC9C811}" type="datetime'M''edica''''''''''re''&#10;''''''A''''''''d''va''n''ta''g''''''e'">
              <a:rPr lang="en-US" sz="1400"/>
              <a:pPr/>
              <a:t>Medicare
Advantage</a:t>
            </a:fld>
            <a:endParaRPr lang="en-US" sz="1400" dirty="0">
              <a:latin typeface="Arial"/>
              <a:sym typeface="Arial"/>
            </a:endParaRPr>
          </a:p>
        </p:txBody>
      </p:sp>
      <p:sp>
        <p:nvSpPr>
          <p:cNvPr id="29" name="Text Placeholder 3"/>
          <p:cNvSpPr>
            <a:spLocks noGrp="1"/>
          </p:cNvSpPr>
          <p:nvPr>
            <p:custDataLst>
              <p:tags r:id="rId12"/>
            </p:custDataLst>
          </p:nvPr>
        </p:nvSpPr>
        <p:spPr bwMode="auto">
          <a:xfrm>
            <a:off x="3125788" y="3752850"/>
            <a:ext cx="741363"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5004019-73EF-4C9F-BE17-CE681761C9F3}" type="datetime'''''Me''d''''''ica''''''''''''re''''&#10;''''''''''F''F''''S'">
              <a:rPr lang="en-US" sz="1400">
                <a:latin typeface="Arial"/>
                <a:sym typeface="Arial"/>
              </a:rPr>
              <a:pPr marL="0" indent="0" algn="ctr">
                <a:spcBef>
                  <a:spcPct val="0"/>
                </a:spcBef>
                <a:spcAft>
                  <a:spcPct val="0"/>
                </a:spcAft>
                <a:buNone/>
              </a:pPr>
              <a:t>Medicare
FFS</a:t>
            </a:fld>
            <a:endParaRPr lang="en-US" sz="1400" dirty="0">
              <a:latin typeface="Arial"/>
              <a:sym typeface="Arial"/>
            </a:endParaRPr>
          </a:p>
        </p:txBody>
      </p:sp>
      <p:sp>
        <p:nvSpPr>
          <p:cNvPr id="30" name="Text Placeholder 14"/>
          <p:cNvSpPr>
            <a:spLocks noGrp="1"/>
          </p:cNvSpPr>
          <p:nvPr>
            <p:custDataLst>
              <p:tags r:id="rId13"/>
            </p:custDataLst>
          </p:nvPr>
        </p:nvSpPr>
        <p:spPr bwMode="auto">
          <a:xfrm>
            <a:off x="1697038" y="3752850"/>
            <a:ext cx="95885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35A790F-91C4-46E7-AB05-C00D2F2896B8}" type="datetime'''''''''''''C''''om''''''''merc''ia''l'''''''''">
              <a:rPr lang="en-US" sz="1400"/>
              <a:pPr/>
              <a:t>Commercial</a:t>
            </a:fld>
            <a:endParaRPr lang="en-US" sz="1400" dirty="0">
              <a:latin typeface="Arial"/>
              <a:sym typeface="Arial"/>
            </a:endParaRPr>
          </a:p>
        </p:txBody>
      </p:sp>
      <p:sp>
        <p:nvSpPr>
          <p:cNvPr id="148" name="Rectangle 147"/>
          <p:cNvSpPr/>
          <p:nvPr/>
        </p:nvSpPr>
        <p:spPr>
          <a:xfrm>
            <a:off x="304800" y="1333500"/>
            <a:ext cx="543810" cy="2362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smtClean="0">
                <a:solidFill>
                  <a:schemeClr val="tx1"/>
                </a:solidFill>
                <a:latin typeface="Arial" panose="020B0604020202020204" pitchFamily="34" charset="0"/>
                <a:cs typeface="Arial" panose="020B0604020202020204" pitchFamily="34" charset="0"/>
              </a:rPr>
              <a:t>Annual per-capita percent growth (2012-2013)</a:t>
            </a:r>
            <a:endParaRPr lang="en-US" sz="1200" b="1" dirty="0">
              <a:solidFill>
                <a:schemeClr val="tx1"/>
              </a:solidFill>
              <a:latin typeface="Arial" panose="020B0604020202020204" pitchFamily="34" charset="0"/>
              <a:cs typeface="Arial" panose="020B0604020202020204" pitchFamily="34" charset="0"/>
            </a:endParaRPr>
          </a:p>
        </p:txBody>
      </p:sp>
      <p:sp>
        <p:nvSpPr>
          <p:cNvPr id="149" name="Rectangle 148"/>
          <p:cNvSpPr/>
          <p:nvPr/>
        </p:nvSpPr>
        <p:spPr>
          <a:xfrm>
            <a:off x="304800" y="4464050"/>
            <a:ext cx="543810" cy="1517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smtClean="0">
                <a:solidFill>
                  <a:schemeClr val="tx1"/>
                </a:solidFill>
                <a:latin typeface="Arial" panose="020B0604020202020204" pitchFamily="34" charset="0"/>
                <a:cs typeface="Arial" panose="020B0604020202020204" pitchFamily="34" charset="0"/>
              </a:rPr>
              <a:t>Total spending by market</a:t>
            </a:r>
          </a:p>
          <a:p>
            <a:pPr algn="ctr"/>
            <a:r>
              <a:rPr lang="en-US" sz="1200" b="1" dirty="0" smtClean="0">
                <a:solidFill>
                  <a:schemeClr val="tx1"/>
                </a:solidFill>
                <a:latin typeface="Arial" panose="020B0604020202020204" pitchFamily="34" charset="0"/>
                <a:cs typeface="Arial" panose="020B0604020202020204" pitchFamily="34" charset="0"/>
              </a:rPr>
              <a:t>($ billions, 2013)</a:t>
            </a:r>
            <a:endParaRPr lang="en-US" sz="1200" b="1" dirty="0">
              <a:solidFill>
                <a:schemeClr val="tx1"/>
              </a:solidFill>
              <a:latin typeface="Arial" panose="020B0604020202020204" pitchFamily="34" charset="0"/>
              <a:cs typeface="Arial" panose="020B0604020202020204" pitchFamily="34" charset="0"/>
            </a:endParaRPr>
          </a:p>
        </p:txBody>
      </p:sp>
      <p:graphicFrame>
        <p:nvGraphicFramePr>
          <p:cNvPr id="9" name="Object 8"/>
          <p:cNvGraphicFramePr>
            <a:graphicFrameLocks/>
          </p:cNvGraphicFramePr>
          <p:nvPr>
            <p:custDataLst>
              <p:tags r:id="rId14"/>
            </p:custDataLst>
            <p:extLst>
              <p:ext uri="{D42A27DB-BD31-4B8C-83A1-F6EECF244321}">
                <p14:modId xmlns:p14="http://schemas.microsoft.com/office/powerpoint/2010/main" val="4291574469"/>
              </p:ext>
            </p:extLst>
          </p:nvPr>
        </p:nvGraphicFramePr>
        <p:xfrm>
          <a:off x="1409700" y="4229100"/>
          <a:ext cx="6810322" cy="1266757"/>
        </p:xfrm>
        <a:graphic>
          <a:graphicData uri="http://schemas.openxmlformats.org/presentationml/2006/ole">
            <mc:AlternateContent xmlns:mc="http://schemas.openxmlformats.org/markup-compatibility/2006">
              <mc:Choice xmlns:v="urn:schemas-microsoft-com:vml" Requires="v">
                <p:oleObj spid="_x0000_s133976" name="Chart" r:id="rId25" imgW="6810322" imgH="1266757" progId="MSGraph.Chart.8">
                  <p:embed followColorScheme="full"/>
                </p:oleObj>
              </mc:Choice>
              <mc:Fallback>
                <p:oleObj name="Chart" r:id="rId25" imgW="6810322" imgH="1266757" progId="MSGraph.Chart.8">
                  <p:embed followColorScheme="full"/>
                  <p:pic>
                    <p:nvPicPr>
                      <p:cNvPr id="0" name=""/>
                      <p:cNvPicPr/>
                      <p:nvPr/>
                    </p:nvPicPr>
                    <p:blipFill>
                      <a:blip r:embed="rId26"/>
                      <a:stretch>
                        <a:fillRect/>
                      </a:stretch>
                    </p:blipFill>
                    <p:spPr>
                      <a:xfrm>
                        <a:off x="1409700" y="4229100"/>
                        <a:ext cx="6810322" cy="1266757"/>
                      </a:xfrm>
                      <a:prstGeom prst="rect">
                        <a:avLst/>
                      </a:prstGeom>
                    </p:spPr>
                  </p:pic>
                </p:oleObj>
              </mc:Fallback>
            </mc:AlternateContent>
          </a:graphicData>
        </a:graphic>
      </p:graphicFrame>
      <p:sp>
        <p:nvSpPr>
          <p:cNvPr id="47" name="Text Placeholder 17"/>
          <p:cNvSpPr>
            <a:spLocks noGrp="1"/>
          </p:cNvSpPr>
          <p:nvPr>
            <p:custDataLst>
              <p:tags r:id="rId15"/>
            </p:custDataLst>
          </p:nvPr>
        </p:nvSpPr>
        <p:spPr bwMode="auto">
          <a:xfrm>
            <a:off x="5659438" y="5553075"/>
            <a:ext cx="949325"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FEBB815-021D-4957-B674-7C6378EFCD73}" type="datetime'Ma''s''''''sHe''a''''l''''t''''h'''''''' ''P''''''CC'''">
              <a:rPr lang="en-US" sz="1400">
                <a:latin typeface="Arial"/>
                <a:sym typeface="Arial"/>
              </a:rPr>
              <a:pPr marL="0" indent="0" algn="ctr">
                <a:spcBef>
                  <a:spcPct val="0"/>
                </a:spcBef>
                <a:spcAft>
                  <a:spcPct val="0"/>
                </a:spcAft>
                <a:buNone/>
              </a:pPr>
              <a:t>MassHealth PCC</a:t>
            </a:fld>
            <a:endParaRPr lang="en-US" sz="1400" dirty="0">
              <a:latin typeface="Arial"/>
              <a:sym typeface="Arial"/>
            </a:endParaRPr>
          </a:p>
        </p:txBody>
      </p:sp>
      <p:sp>
        <p:nvSpPr>
          <p:cNvPr id="48" name="Text Placeholder 18"/>
          <p:cNvSpPr>
            <a:spLocks noGrp="1"/>
          </p:cNvSpPr>
          <p:nvPr>
            <p:custDataLst>
              <p:tags r:id="rId16"/>
            </p:custDataLst>
          </p:nvPr>
        </p:nvSpPr>
        <p:spPr bwMode="auto">
          <a:xfrm>
            <a:off x="6978650" y="5553075"/>
            <a:ext cx="949325"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660AFE0-D494-4C72-B00A-9AD96BF558A1}" type="datetime'''''M''''''ass''''He''''alt''''h'''''''''''''' ''''MC''''O'">
              <a:rPr lang="en-US" sz="1400">
                <a:latin typeface="Arial"/>
                <a:sym typeface="Arial"/>
              </a:rPr>
              <a:pPr marL="0" indent="0" algn="ctr">
                <a:spcBef>
                  <a:spcPct val="0"/>
                </a:spcBef>
                <a:spcAft>
                  <a:spcPct val="0"/>
                </a:spcAft>
                <a:buNone/>
              </a:pPr>
              <a:t>MassHealth MCO</a:t>
            </a:fld>
            <a:endParaRPr lang="en-US" sz="1400" dirty="0">
              <a:latin typeface="Arial"/>
              <a:sym typeface="Arial"/>
            </a:endParaRPr>
          </a:p>
        </p:txBody>
      </p:sp>
      <p:sp>
        <p:nvSpPr>
          <p:cNvPr id="46" name="Text Placeholder 16"/>
          <p:cNvSpPr>
            <a:spLocks noGrp="1"/>
          </p:cNvSpPr>
          <p:nvPr>
            <p:custDataLst>
              <p:tags r:id="rId17"/>
            </p:custDataLst>
          </p:nvPr>
        </p:nvSpPr>
        <p:spPr bwMode="auto">
          <a:xfrm>
            <a:off x="4384675" y="5553075"/>
            <a:ext cx="860425"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E4CB699-402D-41D3-B7B2-2BE5C081A74C}" type="datetime'''''''M''''''''edic''''''''''''''ar''e''''&#10;Adv''ant''''''age'">
              <a:rPr lang="en-US" sz="1400">
                <a:latin typeface="Arial"/>
                <a:sym typeface="Arial"/>
              </a:rPr>
              <a:pPr marL="0" indent="0" algn="ctr">
                <a:spcBef>
                  <a:spcPct val="0"/>
                </a:spcBef>
                <a:spcAft>
                  <a:spcPct val="0"/>
                </a:spcAft>
                <a:buNone/>
              </a:pPr>
              <a:t>Medicare
Advantage</a:t>
            </a:fld>
            <a:endParaRPr lang="en-US" sz="1400" dirty="0">
              <a:latin typeface="Arial"/>
              <a:sym typeface="Arial"/>
            </a:endParaRPr>
          </a:p>
        </p:txBody>
      </p:sp>
      <p:sp>
        <p:nvSpPr>
          <p:cNvPr id="39" name="Text Placeholder 9"/>
          <p:cNvSpPr>
            <a:spLocks noGrp="1"/>
          </p:cNvSpPr>
          <p:nvPr>
            <p:custDataLst>
              <p:tags r:id="rId18"/>
            </p:custDataLst>
          </p:nvPr>
        </p:nvSpPr>
        <p:spPr bwMode="auto">
          <a:xfrm>
            <a:off x="3125788" y="5553075"/>
            <a:ext cx="741363"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17D76D6-5B4C-4F36-B7E8-590710A85D3A}" type="datetime'''''''''''M''e''d''ic''a''''r''''''''''''''''e''&#10;FFS'''''''''">
              <a:rPr lang="en-US" sz="1400"/>
              <a:pPr/>
              <a:t>Medicare
FFS</a:t>
            </a:fld>
            <a:endParaRPr lang="en-US" sz="1400" dirty="0">
              <a:sym typeface="+mn-lt"/>
            </a:endParaRPr>
          </a:p>
        </p:txBody>
      </p:sp>
      <p:sp>
        <p:nvSpPr>
          <p:cNvPr id="38" name="Text Placeholder 8"/>
          <p:cNvSpPr>
            <a:spLocks noGrp="1"/>
          </p:cNvSpPr>
          <p:nvPr>
            <p:custDataLst>
              <p:tags r:id="rId19"/>
            </p:custDataLst>
          </p:nvPr>
        </p:nvSpPr>
        <p:spPr bwMode="auto">
          <a:xfrm>
            <a:off x="1697038" y="5553075"/>
            <a:ext cx="95885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91884FA-712E-4CCB-837C-80B38BF357D4}" type="datetime'''''''''C''''o''m''''''''''m''''''e''''''rc''''''i''''''''al'">
              <a:rPr lang="en-US" sz="1400"/>
              <a:pPr/>
              <a:t>Commercial</a:t>
            </a:fld>
            <a:endParaRPr lang="en-US" sz="1400" dirty="0">
              <a:sym typeface="+mn-lt"/>
            </a:endParaRPr>
          </a:p>
        </p:txBody>
      </p:sp>
      <p:cxnSp>
        <p:nvCxnSpPr>
          <p:cNvPr id="11" name="Straight Connector 10"/>
          <p:cNvCxnSpPr/>
          <p:nvPr/>
        </p:nvCxnSpPr>
        <p:spPr>
          <a:xfrm>
            <a:off x="228600" y="4305300"/>
            <a:ext cx="8521701" cy="0"/>
          </a:xfrm>
          <a:prstGeom prst="line">
            <a:avLst/>
          </a:prstGeom>
          <a:ln>
            <a:solidFill>
              <a:srgbClr val="8C96A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312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963763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75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45" name="Text Placeholder 944"/>
          <p:cNvSpPr>
            <a:spLocks noGrp="1"/>
          </p:cNvSpPr>
          <p:nvPr>
            <p:ph type="body" sz="quarter" idx="10"/>
          </p:nvPr>
        </p:nvSpPr>
        <p:spPr/>
        <p:txBody>
          <a:bodyPr/>
          <a:lstStyle/>
          <a:p>
            <a:endParaRPr lang="en-US" dirty="0" smtClean="0"/>
          </a:p>
          <a:p>
            <a:r>
              <a:rPr lang="en-US" dirty="0" smtClean="0"/>
              <a:t>Note: Data is based on a survey of a selection of commercial insurers and state and federal programs and does not represent all  possible measures in use at the time the survey was administered. </a:t>
            </a:r>
          </a:p>
          <a:p>
            <a:r>
              <a:rPr lang="en-US" dirty="0" smtClean="0"/>
              <a:t>Source: Center for Health Information and Analysis, 2012 and 2013 </a:t>
            </a:r>
            <a:r>
              <a:rPr lang="en-US" dirty="0" err="1" smtClean="0"/>
              <a:t>AcademyHealth</a:t>
            </a:r>
            <a:r>
              <a:rPr lang="en-US" dirty="0" smtClean="0"/>
              <a:t> Poster Presentation “Misalignment </a:t>
            </a:r>
            <a:r>
              <a:rPr lang="en-US" dirty="0"/>
              <a:t>in quality measurement: how are providers held accountable across health care sectors</a:t>
            </a:r>
            <a:r>
              <a:rPr lang="en-US" dirty="0" smtClean="0"/>
              <a:t>?” </a:t>
            </a:r>
            <a:endParaRPr lang="en-US" dirty="0"/>
          </a:p>
        </p:txBody>
      </p:sp>
      <p:sp>
        <p:nvSpPr>
          <p:cNvPr id="24" name="Title 23"/>
          <p:cNvSpPr>
            <a:spLocks noGrp="1"/>
          </p:cNvSpPr>
          <p:nvPr>
            <p:ph type="ctrTitle"/>
          </p:nvPr>
        </p:nvSpPr>
        <p:spPr/>
        <p:txBody>
          <a:bodyPr/>
          <a:lstStyle/>
          <a:p>
            <a:r>
              <a:rPr lang="en-US" dirty="0" smtClean="0"/>
              <a:t>Figure 8.5: Number </a:t>
            </a:r>
            <a:r>
              <a:rPr lang="en-US" dirty="0"/>
              <a:t>of quality measures used for payment and public reporting in </a:t>
            </a:r>
            <a:r>
              <a:rPr lang="en-US" dirty="0" smtClean="0"/>
              <a:t>Massachusetts</a:t>
            </a:r>
            <a:endParaRPr lang="en-US" dirty="0"/>
          </a:p>
        </p:txBody>
      </p:sp>
      <p:sp>
        <p:nvSpPr>
          <p:cNvPr id="947" name="Text Placeholder 946"/>
          <p:cNvSpPr>
            <a:spLocks noGrp="1"/>
          </p:cNvSpPr>
          <p:nvPr>
            <p:ph type="body" sz="quarter" idx="11"/>
          </p:nvPr>
        </p:nvSpPr>
        <p:spPr>
          <a:xfrm>
            <a:off x="457200" y="990600"/>
            <a:ext cx="8229600" cy="533400"/>
          </a:xfrm>
        </p:spPr>
        <p:txBody>
          <a:bodyPr/>
          <a:lstStyle/>
          <a:p>
            <a:r>
              <a:rPr lang="en-US" dirty="0" smtClean="0"/>
              <a:t>Number of quality measures used by commercial insurers and government programs for incentive programs and public reporting activities, 2012</a:t>
            </a:r>
            <a:endParaRPr lang="en-US" dirty="0"/>
          </a:p>
        </p:txBody>
      </p:sp>
      <p:grpSp>
        <p:nvGrpSpPr>
          <p:cNvPr id="25" name="Group 24"/>
          <p:cNvGrpSpPr/>
          <p:nvPr/>
        </p:nvGrpSpPr>
        <p:grpSpPr>
          <a:xfrm>
            <a:off x="2026728" y="1524000"/>
            <a:ext cx="5284179" cy="4724400"/>
            <a:chOff x="892273" y="1540122"/>
            <a:chExt cx="5797539" cy="5183377"/>
          </a:xfrm>
        </p:grpSpPr>
        <p:sp>
          <p:nvSpPr>
            <p:cNvPr id="26" name="Oval 25"/>
            <p:cNvSpPr/>
            <p:nvPr/>
          </p:nvSpPr>
          <p:spPr>
            <a:xfrm rot="17403039">
              <a:off x="2024807" y="3752407"/>
              <a:ext cx="3287119" cy="2655065"/>
            </a:xfrm>
            <a:prstGeom prst="ellipse">
              <a:avLst/>
            </a:prstGeom>
            <a:no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mj-lt"/>
                <a:cs typeface="Arial" panose="020B0604020202020204" pitchFamily="34" charset="0"/>
              </a:endParaRPr>
            </a:p>
          </p:txBody>
        </p:sp>
        <p:sp>
          <p:nvSpPr>
            <p:cNvPr id="27" name="Oval 26"/>
            <p:cNvSpPr/>
            <p:nvPr/>
          </p:nvSpPr>
          <p:spPr>
            <a:xfrm rot="7730911">
              <a:off x="3273123" y="2443880"/>
              <a:ext cx="2084180" cy="2694531"/>
            </a:xfrm>
            <a:prstGeom prst="ellipse">
              <a:avLst/>
            </a:prstGeom>
            <a:no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mj-lt"/>
                <a:cs typeface="Arial" panose="020B0604020202020204" pitchFamily="34" charset="0"/>
              </a:endParaRPr>
            </a:p>
          </p:txBody>
        </p:sp>
        <p:sp>
          <p:nvSpPr>
            <p:cNvPr id="28" name="Oval 27"/>
            <p:cNvSpPr/>
            <p:nvPr/>
          </p:nvSpPr>
          <p:spPr>
            <a:xfrm rot="9300000">
              <a:off x="2508445" y="1540122"/>
              <a:ext cx="2105228" cy="2802315"/>
            </a:xfrm>
            <a:prstGeom prst="ellipse">
              <a:avLst/>
            </a:prstGeom>
            <a:no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mj-lt"/>
                <a:cs typeface="Arial" panose="020B0604020202020204" pitchFamily="34" charset="0"/>
              </a:endParaRPr>
            </a:p>
          </p:txBody>
        </p:sp>
        <p:sp>
          <p:nvSpPr>
            <p:cNvPr id="29" name="TextBox 28"/>
            <p:cNvSpPr txBox="1"/>
            <p:nvPr/>
          </p:nvSpPr>
          <p:spPr>
            <a:xfrm>
              <a:off x="3041203" y="2183251"/>
              <a:ext cx="354584" cy="276999"/>
            </a:xfrm>
            <a:prstGeom prst="rect">
              <a:avLst/>
            </a:prstGeom>
            <a:noFill/>
          </p:spPr>
          <p:txBody>
            <a:bodyPr wrap="none" rtlCol="0">
              <a:spAutoFit/>
            </a:bodyPr>
            <a:lstStyle/>
            <a:p>
              <a:r>
                <a:rPr lang="en-US" sz="1200" dirty="0" smtClean="0">
                  <a:latin typeface="+mj-lt"/>
                </a:rPr>
                <a:t>66</a:t>
              </a:r>
              <a:endParaRPr lang="en-US" sz="1200" dirty="0">
                <a:latin typeface="+mj-lt"/>
              </a:endParaRPr>
            </a:p>
          </p:txBody>
        </p:sp>
        <p:sp>
          <p:nvSpPr>
            <p:cNvPr id="30" name="TextBox 29"/>
            <p:cNvSpPr txBox="1"/>
            <p:nvPr/>
          </p:nvSpPr>
          <p:spPr>
            <a:xfrm>
              <a:off x="2922172" y="3740345"/>
              <a:ext cx="269626" cy="276999"/>
            </a:xfrm>
            <a:prstGeom prst="rect">
              <a:avLst/>
            </a:prstGeom>
            <a:noFill/>
          </p:spPr>
          <p:txBody>
            <a:bodyPr wrap="none" rtlCol="0">
              <a:spAutoFit/>
            </a:bodyPr>
            <a:lstStyle/>
            <a:p>
              <a:r>
                <a:rPr lang="en-US" sz="1200" dirty="0">
                  <a:latin typeface="+mj-lt"/>
                </a:rPr>
                <a:t>2</a:t>
              </a:r>
            </a:p>
          </p:txBody>
        </p:sp>
        <p:sp>
          <p:nvSpPr>
            <p:cNvPr id="31" name="TextBox 30"/>
            <p:cNvSpPr txBox="1"/>
            <p:nvPr/>
          </p:nvSpPr>
          <p:spPr>
            <a:xfrm>
              <a:off x="3216093" y="5548121"/>
              <a:ext cx="439544" cy="276999"/>
            </a:xfrm>
            <a:prstGeom prst="rect">
              <a:avLst/>
            </a:prstGeom>
            <a:noFill/>
          </p:spPr>
          <p:txBody>
            <a:bodyPr wrap="none" rtlCol="0">
              <a:spAutoFit/>
            </a:bodyPr>
            <a:lstStyle/>
            <a:p>
              <a:r>
                <a:rPr lang="en-US" sz="1200" dirty="0" smtClean="0">
                  <a:latin typeface="+mj-lt"/>
                </a:rPr>
                <a:t>182</a:t>
              </a:r>
              <a:endParaRPr lang="en-US" sz="1200" dirty="0">
                <a:latin typeface="+mj-lt"/>
              </a:endParaRPr>
            </a:p>
          </p:txBody>
        </p:sp>
        <p:sp>
          <p:nvSpPr>
            <p:cNvPr id="32" name="TextBox 31"/>
            <p:cNvSpPr txBox="1"/>
            <p:nvPr/>
          </p:nvSpPr>
          <p:spPr>
            <a:xfrm>
              <a:off x="4228302" y="4359178"/>
              <a:ext cx="354584" cy="276999"/>
            </a:xfrm>
            <a:prstGeom prst="rect">
              <a:avLst/>
            </a:prstGeom>
            <a:noFill/>
          </p:spPr>
          <p:txBody>
            <a:bodyPr wrap="none" rtlCol="0">
              <a:spAutoFit/>
            </a:bodyPr>
            <a:lstStyle/>
            <a:p>
              <a:r>
                <a:rPr lang="en-US" sz="1200" dirty="0" smtClean="0">
                  <a:latin typeface="+mj-lt"/>
                </a:rPr>
                <a:t>47</a:t>
              </a:r>
              <a:endParaRPr lang="en-US" sz="1200" dirty="0">
                <a:latin typeface="+mj-lt"/>
              </a:endParaRPr>
            </a:p>
          </p:txBody>
        </p:sp>
        <p:sp>
          <p:nvSpPr>
            <p:cNvPr id="33" name="TextBox 32"/>
            <p:cNvSpPr txBox="1"/>
            <p:nvPr/>
          </p:nvSpPr>
          <p:spPr>
            <a:xfrm>
              <a:off x="3561059" y="3737861"/>
              <a:ext cx="354584" cy="276999"/>
            </a:xfrm>
            <a:prstGeom prst="rect">
              <a:avLst/>
            </a:prstGeom>
            <a:noFill/>
          </p:spPr>
          <p:txBody>
            <a:bodyPr wrap="none" rtlCol="0">
              <a:spAutoFit/>
            </a:bodyPr>
            <a:lstStyle/>
            <a:p>
              <a:r>
                <a:rPr lang="en-US" sz="1200" dirty="0" smtClean="0">
                  <a:latin typeface="+mj-lt"/>
                </a:rPr>
                <a:t>47</a:t>
              </a:r>
              <a:endParaRPr lang="en-US" sz="1200" dirty="0">
                <a:latin typeface="+mj-lt"/>
              </a:endParaRPr>
            </a:p>
          </p:txBody>
        </p:sp>
        <p:sp>
          <p:nvSpPr>
            <p:cNvPr id="34" name="TextBox 33"/>
            <p:cNvSpPr txBox="1"/>
            <p:nvPr/>
          </p:nvSpPr>
          <p:spPr>
            <a:xfrm>
              <a:off x="4910679" y="3592134"/>
              <a:ext cx="354584" cy="276999"/>
            </a:xfrm>
            <a:prstGeom prst="rect">
              <a:avLst/>
            </a:prstGeom>
            <a:noFill/>
          </p:spPr>
          <p:txBody>
            <a:bodyPr wrap="none" rtlCol="0">
              <a:spAutoFit/>
            </a:bodyPr>
            <a:lstStyle/>
            <a:p>
              <a:r>
                <a:rPr lang="en-US" sz="1200" dirty="0" smtClean="0">
                  <a:latin typeface="+mj-lt"/>
                </a:rPr>
                <a:t>44</a:t>
              </a:r>
              <a:endParaRPr lang="en-US" sz="1200" dirty="0">
                <a:latin typeface="+mj-lt"/>
              </a:endParaRPr>
            </a:p>
          </p:txBody>
        </p:sp>
        <p:sp>
          <p:nvSpPr>
            <p:cNvPr id="35" name="TextBox 34"/>
            <p:cNvSpPr txBox="1"/>
            <p:nvPr/>
          </p:nvSpPr>
          <p:spPr>
            <a:xfrm>
              <a:off x="3672591" y="2948017"/>
              <a:ext cx="354584" cy="276999"/>
            </a:xfrm>
            <a:prstGeom prst="rect">
              <a:avLst/>
            </a:prstGeom>
            <a:noFill/>
          </p:spPr>
          <p:txBody>
            <a:bodyPr wrap="none" rtlCol="0">
              <a:spAutoFit/>
            </a:bodyPr>
            <a:lstStyle/>
            <a:p>
              <a:r>
                <a:rPr lang="en-US" sz="1200" dirty="0" smtClean="0">
                  <a:latin typeface="+mj-lt"/>
                </a:rPr>
                <a:t>51</a:t>
              </a:r>
              <a:endParaRPr lang="en-US" sz="1200" dirty="0">
                <a:latin typeface="+mj-lt"/>
              </a:endParaRPr>
            </a:p>
          </p:txBody>
        </p:sp>
        <p:sp>
          <p:nvSpPr>
            <p:cNvPr id="36" name="TextBox 35"/>
            <p:cNvSpPr txBox="1"/>
            <p:nvPr/>
          </p:nvSpPr>
          <p:spPr>
            <a:xfrm>
              <a:off x="892273" y="5425011"/>
              <a:ext cx="1784252" cy="461665"/>
            </a:xfrm>
            <a:prstGeom prst="rect">
              <a:avLst/>
            </a:prstGeom>
            <a:noFill/>
          </p:spPr>
          <p:txBody>
            <a:bodyPr wrap="square" rtlCol="0">
              <a:spAutoFit/>
            </a:bodyPr>
            <a:lstStyle/>
            <a:p>
              <a:r>
                <a:rPr lang="en-US" sz="1200" dirty="0" smtClean="0">
                  <a:latin typeface="+mj-lt"/>
                </a:rPr>
                <a:t>Government payment (278)</a:t>
              </a:r>
              <a:endParaRPr lang="en-US" sz="1200" dirty="0">
                <a:latin typeface="+mj-lt"/>
              </a:endParaRPr>
            </a:p>
          </p:txBody>
        </p:sp>
        <p:sp>
          <p:nvSpPr>
            <p:cNvPr id="37" name="TextBox 36"/>
            <p:cNvSpPr txBox="1"/>
            <p:nvPr/>
          </p:nvSpPr>
          <p:spPr>
            <a:xfrm>
              <a:off x="4116208" y="1582304"/>
              <a:ext cx="1649811" cy="276999"/>
            </a:xfrm>
            <a:prstGeom prst="rect">
              <a:avLst/>
            </a:prstGeom>
            <a:noFill/>
          </p:spPr>
          <p:txBody>
            <a:bodyPr wrap="none" rtlCol="0">
              <a:spAutoFit/>
            </a:bodyPr>
            <a:lstStyle/>
            <a:p>
              <a:r>
                <a:rPr lang="en-US" sz="1200" dirty="0" smtClean="0">
                  <a:latin typeface="+mj-lt"/>
                </a:rPr>
                <a:t>Public reporting (166)</a:t>
              </a:r>
              <a:endParaRPr lang="en-US" sz="1200" dirty="0">
                <a:latin typeface="+mj-lt"/>
              </a:endParaRPr>
            </a:p>
          </p:txBody>
        </p:sp>
        <p:sp>
          <p:nvSpPr>
            <p:cNvPr id="38" name="TextBox 37"/>
            <p:cNvSpPr txBox="1"/>
            <p:nvPr/>
          </p:nvSpPr>
          <p:spPr>
            <a:xfrm>
              <a:off x="5516093" y="3038863"/>
              <a:ext cx="1173719" cy="461665"/>
            </a:xfrm>
            <a:prstGeom prst="rect">
              <a:avLst/>
            </a:prstGeom>
            <a:noFill/>
          </p:spPr>
          <p:txBody>
            <a:bodyPr wrap="none" rtlCol="0">
              <a:spAutoFit/>
            </a:bodyPr>
            <a:lstStyle/>
            <a:p>
              <a:r>
                <a:rPr lang="en-US" sz="1200" dirty="0" smtClean="0">
                  <a:latin typeface="+mj-lt"/>
                </a:rPr>
                <a:t>Commercial</a:t>
              </a:r>
            </a:p>
            <a:p>
              <a:r>
                <a:rPr lang="en-US" sz="1200" dirty="0" smtClean="0">
                  <a:latin typeface="+mj-lt"/>
                </a:rPr>
                <a:t>payment (189)</a:t>
              </a:r>
              <a:endParaRPr lang="en-US" sz="1200" dirty="0">
                <a:latin typeface="+mj-lt"/>
              </a:endParaRPr>
            </a:p>
          </p:txBody>
        </p:sp>
      </p:grpSp>
      <p:sp>
        <p:nvSpPr>
          <p:cNvPr id="39" name="TextBox 38"/>
          <p:cNvSpPr txBox="1"/>
          <p:nvPr/>
        </p:nvSpPr>
        <p:spPr>
          <a:xfrm>
            <a:off x="2026728" y="1247001"/>
            <a:ext cx="5284179" cy="276999"/>
          </a:xfrm>
          <a:prstGeom prst="rect">
            <a:avLst/>
          </a:prstGeom>
          <a:solidFill>
            <a:schemeClr val="bg2">
              <a:lumMod val="60000"/>
              <a:lumOff val="40000"/>
            </a:schemeClr>
          </a:solidFill>
          <a:ln w="3175">
            <a:noFill/>
          </a:ln>
        </p:spPr>
        <p:txBody>
          <a:bodyPr wrap="square" rtlCol="0">
            <a:spAutoFit/>
          </a:bodyPr>
          <a:lstStyle/>
          <a:p>
            <a:pPr algn="ctr"/>
            <a:r>
              <a:rPr lang="en-US" sz="1200" b="1" dirty="0" smtClean="0">
                <a:latin typeface="+mj-lt"/>
              </a:rPr>
              <a:t>Total Measures: 439</a:t>
            </a:r>
            <a:endParaRPr lang="en-US" sz="1200" b="1" dirty="0">
              <a:latin typeface="+mj-lt"/>
            </a:endParaRPr>
          </a:p>
        </p:txBody>
      </p:sp>
    </p:spTree>
    <p:extLst>
      <p:ext uri="{BB962C8B-B14F-4D97-AF65-F5344CB8AC3E}">
        <p14:creationId xmlns:p14="http://schemas.microsoft.com/office/powerpoint/2010/main" val="2287938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extLst>
              <p:ext uri="{D42A27DB-BD31-4B8C-83A1-F6EECF244321}">
                <p14:modId xmlns:p14="http://schemas.microsoft.com/office/powerpoint/2010/main" val="3025043331"/>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51058"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589" y="1192"/>
                        <a:ext cx="1587" cy="1190"/>
                      </a:xfrm>
                      <a:prstGeom prst="rect">
                        <a:avLst/>
                      </a:prstGeom>
                    </p:spPr>
                  </p:pic>
                </p:oleObj>
              </mc:Fallback>
            </mc:AlternateContent>
          </a:graphicData>
        </a:graphic>
      </p:graphicFrame>
      <p:sp>
        <p:nvSpPr>
          <p:cNvPr id="74" name="Rectangle 73" hidden="1"/>
          <p:cNvSpPr/>
          <p:nvPr>
            <p:custDataLst>
              <p:tags r:id="rId3"/>
            </p:custDataLst>
          </p:nvPr>
        </p:nvSpPr>
        <p:spPr bwMode="auto">
          <a:xfrm>
            <a:off x="0" y="0"/>
            <a:ext cx="158750"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a:latin typeface="Arial"/>
              <a:sym typeface="Arial"/>
            </a:endParaRPr>
          </a:p>
        </p:txBody>
      </p:sp>
      <p:sp>
        <p:nvSpPr>
          <p:cNvPr id="2" name="Text Placeholder 1"/>
          <p:cNvSpPr>
            <a:spLocks noGrp="1"/>
          </p:cNvSpPr>
          <p:nvPr>
            <p:ph type="body" sz="quarter" idx="10"/>
          </p:nvPr>
        </p:nvSpPr>
        <p:spPr/>
        <p:txBody>
          <a:bodyPr/>
          <a:lstStyle/>
          <a:p>
            <a:pPr marL="114288" indent="-114288" defTabSz="1043846">
              <a:tabLst>
                <a:tab pos="114288" algn="l"/>
                <a:tab pos="465088" algn="l"/>
              </a:tabLst>
            </a:pPr>
            <a:r>
              <a:rPr lang="en-US" dirty="0" smtClean="0"/>
              <a:t>Notes: Tiered </a:t>
            </a:r>
            <a:r>
              <a:rPr lang="en-US" dirty="0"/>
              <a:t>network product as defined by payer. Some variation may exist in included product lines, for instance, between products with hospital </a:t>
            </a:r>
            <a:r>
              <a:rPr lang="en-US" dirty="0" err="1" smtClean="0"/>
              <a:t>tiering</a:t>
            </a:r>
            <a:r>
              <a:rPr lang="en-US" dirty="0"/>
              <a:t> </a:t>
            </a:r>
            <a:r>
              <a:rPr lang="en-US" dirty="0" smtClean="0"/>
              <a:t>versus </a:t>
            </a:r>
            <a:r>
              <a:rPr lang="en-US" dirty="0"/>
              <a:t>Primary Care Physician (PCP)/specialist </a:t>
            </a:r>
            <a:r>
              <a:rPr lang="en-US" dirty="0" err="1"/>
              <a:t>tiering</a:t>
            </a:r>
            <a:r>
              <a:rPr lang="en-US" dirty="0"/>
              <a:t> only (included for Harvard Pilgrim Health Care (HPHC)). Blue Cross Blue Shield (BCBS) and Tufts Health Plan (THP) did not include Group Insurance Commission (GIC) members in commercial tiered product enrollment. Aetna includes Designated Provider Organization (DPO) in tiered network enrollment</a:t>
            </a:r>
            <a:r>
              <a:rPr lang="en-US" dirty="0" smtClean="0"/>
              <a:t>. Does not include self-insured plans, which may have higher update of these products.</a:t>
            </a:r>
          </a:p>
          <a:p>
            <a:r>
              <a:rPr lang="en-US" dirty="0"/>
              <a:t>A high-deductible health plan </a:t>
            </a:r>
            <a:r>
              <a:rPr lang="en-US" dirty="0" smtClean="0"/>
              <a:t>(HDHP) was </a:t>
            </a:r>
            <a:r>
              <a:rPr lang="en-US" dirty="0"/>
              <a:t>defined in the AGO pre-filed testimony questions as any plan in which an individual deductible or copayment of $1,000 or more may apply to any in-network benefit at any tier level. </a:t>
            </a:r>
          </a:p>
          <a:p>
            <a:pPr marL="114288" indent="-114288" defTabSz="1043846">
              <a:tabLst>
                <a:tab pos="114288" algn="l"/>
                <a:tab pos="465088" algn="l"/>
              </a:tabLst>
            </a:pPr>
            <a:r>
              <a:rPr lang="en-US" dirty="0" smtClean="0"/>
              <a:t>Source</a:t>
            </a:r>
            <a:r>
              <a:rPr lang="en-US" dirty="0"/>
              <a:t>: Pre-filed Testimony submitted to the HPC for the 2014 Cost Trends Hearings </a:t>
            </a:r>
          </a:p>
        </p:txBody>
      </p:sp>
      <p:sp>
        <p:nvSpPr>
          <p:cNvPr id="3" name="Title 2"/>
          <p:cNvSpPr>
            <a:spLocks noGrp="1"/>
          </p:cNvSpPr>
          <p:nvPr>
            <p:ph type="ctrTitle"/>
          </p:nvPr>
        </p:nvSpPr>
        <p:spPr/>
        <p:txBody>
          <a:bodyPr/>
          <a:lstStyle/>
          <a:p>
            <a:r>
              <a:rPr lang="en-US" dirty="0" smtClean="0"/>
              <a:t>Figure 9.1: </a:t>
            </a:r>
            <a:r>
              <a:rPr lang="en-US" dirty="0"/>
              <a:t>Enrollment in tiered and limited network and high deductible plans</a:t>
            </a:r>
            <a:endParaRPr lang="en-US" b="1" dirty="0">
              <a:solidFill>
                <a:schemeClr val="tx1"/>
              </a:solidFill>
            </a:endParaRPr>
          </a:p>
        </p:txBody>
      </p:sp>
      <p:sp>
        <p:nvSpPr>
          <p:cNvPr id="5" name="Text Placeholder 4"/>
          <p:cNvSpPr>
            <a:spLocks noGrp="1"/>
          </p:cNvSpPr>
          <p:nvPr>
            <p:ph type="body" sz="quarter" idx="11"/>
          </p:nvPr>
        </p:nvSpPr>
        <p:spPr>
          <a:xfrm>
            <a:off x="412750" y="1156611"/>
            <a:ext cx="8229600" cy="533400"/>
          </a:xfrm>
        </p:spPr>
        <p:txBody>
          <a:bodyPr/>
          <a:lstStyle/>
          <a:p>
            <a:r>
              <a:rPr lang="en-US" dirty="0"/>
              <a:t>Percentage adoption </a:t>
            </a:r>
            <a:r>
              <a:rPr lang="en-US" dirty="0" smtClean="0"/>
              <a:t>by network type across all commercial payers and GIC, 2010 - 2013</a:t>
            </a:r>
            <a:endParaRPr lang="en-US" dirty="0"/>
          </a:p>
          <a:p>
            <a:endParaRPr lang="en-US" dirty="0"/>
          </a:p>
        </p:txBody>
      </p:sp>
      <p:sp>
        <p:nvSpPr>
          <p:cNvPr id="84" name="Text Placeholder 739"/>
          <p:cNvSpPr>
            <a:spLocks noGrp="1"/>
          </p:cNvSpPr>
          <p:nvPr/>
        </p:nvSpPr>
        <p:spPr bwMode="auto">
          <a:xfrm>
            <a:off x="4471988" y="5232400"/>
            <a:ext cx="4302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200" dirty="0">
              <a:latin typeface="Arial"/>
              <a:cs typeface="Arial"/>
              <a:sym typeface="Arial"/>
            </a:endParaRPr>
          </a:p>
        </p:txBody>
      </p:sp>
      <p:sp>
        <p:nvSpPr>
          <p:cNvPr id="85" name="Text Placeholder 740"/>
          <p:cNvSpPr>
            <a:spLocks noGrp="1"/>
          </p:cNvSpPr>
          <p:nvPr/>
        </p:nvSpPr>
        <p:spPr bwMode="auto">
          <a:xfrm>
            <a:off x="7075488" y="5232400"/>
            <a:ext cx="4127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200" dirty="0">
              <a:latin typeface="Arial"/>
              <a:cs typeface="Arial"/>
              <a:sym typeface="Arial"/>
            </a:endParaRPr>
          </a:p>
        </p:txBody>
      </p:sp>
      <p:sp>
        <p:nvSpPr>
          <p:cNvPr id="83" name="Text Placeholder 738"/>
          <p:cNvSpPr>
            <a:spLocks noGrp="1"/>
          </p:cNvSpPr>
          <p:nvPr/>
        </p:nvSpPr>
        <p:spPr bwMode="auto">
          <a:xfrm>
            <a:off x="6197600" y="5232400"/>
            <a:ext cx="3968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200" dirty="0">
              <a:latin typeface="Arial"/>
              <a:cs typeface="Arial"/>
              <a:sym typeface="Arial"/>
            </a:endParaRPr>
          </a:p>
        </p:txBody>
      </p:sp>
      <p:sp>
        <p:nvSpPr>
          <p:cNvPr id="82" name="Text Placeholder 737"/>
          <p:cNvSpPr>
            <a:spLocks noGrp="1"/>
          </p:cNvSpPr>
          <p:nvPr/>
        </p:nvSpPr>
        <p:spPr bwMode="auto">
          <a:xfrm>
            <a:off x="3576638" y="5232400"/>
            <a:ext cx="41433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200" dirty="0">
              <a:latin typeface="Arial"/>
              <a:cs typeface="Arial"/>
              <a:sym typeface="Arial"/>
            </a:endParaRPr>
          </a:p>
        </p:txBody>
      </p:sp>
      <p:cxnSp>
        <p:nvCxnSpPr>
          <p:cNvPr id="12" name="Straight Connector 11"/>
          <p:cNvCxnSpPr/>
          <p:nvPr>
            <p:custDataLst>
              <p:tags r:id="rId4"/>
            </p:custDataLst>
          </p:nvPr>
        </p:nvCxnSpPr>
        <p:spPr bwMode="auto">
          <a:xfrm flipV="1">
            <a:off x="1257300" y="5343525"/>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5"/>
            </p:custDataLst>
          </p:nvPr>
        </p:nvCxnSpPr>
        <p:spPr bwMode="auto">
          <a:xfrm flipV="1">
            <a:off x="7905750" y="5343525"/>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6"/>
            </p:custDataLst>
          </p:nvPr>
        </p:nvCxnSpPr>
        <p:spPr bwMode="auto">
          <a:xfrm flipV="1">
            <a:off x="5686425" y="5343525"/>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7"/>
            </p:custDataLst>
          </p:nvPr>
        </p:nvCxnSpPr>
        <p:spPr bwMode="auto">
          <a:xfrm flipV="1">
            <a:off x="3476625" y="5343525"/>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p:cNvGraphicFramePr>
          <p:nvPr>
            <p:custDataLst>
              <p:tags r:id="rId8"/>
            </p:custDataLst>
            <p:extLst>
              <p:ext uri="{D42A27DB-BD31-4B8C-83A1-F6EECF244321}">
                <p14:modId xmlns:p14="http://schemas.microsoft.com/office/powerpoint/2010/main" val="2149865122"/>
              </p:ext>
            </p:extLst>
          </p:nvPr>
        </p:nvGraphicFramePr>
        <p:xfrm>
          <a:off x="381000" y="1295400"/>
          <a:ext cx="7858167" cy="4381500"/>
        </p:xfrm>
        <a:graphic>
          <a:graphicData uri="http://schemas.openxmlformats.org/presentationml/2006/ole">
            <mc:AlternateContent xmlns:mc="http://schemas.openxmlformats.org/markup-compatibility/2006">
              <mc:Choice xmlns:v="urn:schemas-microsoft-com:vml" Requires="v">
                <p:oleObj spid="_x0000_s151059" name="Chart" r:id="rId28" imgW="7858167" imgH="4381500" progId="MSGraph.Chart.8">
                  <p:embed followColorScheme="full"/>
                </p:oleObj>
              </mc:Choice>
              <mc:Fallback>
                <p:oleObj name="Chart" r:id="rId28" imgW="7858167" imgH="4381500" progId="MSGraph.Chart.8">
                  <p:embed followColorScheme="full"/>
                  <p:pic>
                    <p:nvPicPr>
                      <p:cNvPr id="0" name=""/>
                      <p:cNvPicPr/>
                      <p:nvPr/>
                    </p:nvPicPr>
                    <p:blipFill>
                      <a:blip r:embed="rId29"/>
                      <a:stretch>
                        <a:fillRect/>
                      </a:stretch>
                    </p:blipFill>
                    <p:spPr>
                      <a:xfrm>
                        <a:off x="381000" y="1295400"/>
                        <a:ext cx="7858167" cy="4381500"/>
                      </a:xfrm>
                      <a:prstGeom prst="rect">
                        <a:avLst/>
                      </a:prstGeom>
                    </p:spPr>
                  </p:pic>
                </p:oleObj>
              </mc:Fallback>
            </mc:AlternateContent>
          </a:graphicData>
        </a:graphic>
      </p:graphicFrame>
      <p:sp>
        <p:nvSpPr>
          <p:cNvPr id="30" name="Text Placeholder 21"/>
          <p:cNvSpPr>
            <a:spLocks noGrp="1"/>
          </p:cNvSpPr>
          <p:nvPr>
            <p:custDataLst>
              <p:tags r:id="rId9"/>
            </p:custDataLst>
          </p:nvPr>
        </p:nvSpPr>
        <p:spPr bwMode="gray">
          <a:xfrm>
            <a:off x="7708900" y="5505450"/>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505E804-479D-43B7-9D78-668BB70B8E8D}" type="datetime'''''''''''''''''''2''''''''''0''''1''''''''''''3'''''''''''''">
              <a:rPr lang="en-US" sz="1400">
                <a:latin typeface="Arial"/>
                <a:sym typeface="Arial"/>
              </a:rPr>
              <a:pPr marL="0" indent="0" algn="ctr">
                <a:spcBef>
                  <a:spcPct val="0"/>
                </a:spcBef>
                <a:spcAft>
                  <a:spcPct val="0"/>
                </a:spcAft>
                <a:buNone/>
              </a:pPr>
              <a:t>2013</a:t>
            </a:fld>
            <a:endParaRPr lang="en-US" sz="1400" dirty="0">
              <a:latin typeface="Arial"/>
              <a:sym typeface="Arial"/>
            </a:endParaRPr>
          </a:p>
        </p:txBody>
      </p:sp>
      <p:sp>
        <p:nvSpPr>
          <p:cNvPr id="29" name="Text Placeholder 20"/>
          <p:cNvSpPr>
            <a:spLocks noGrp="1"/>
          </p:cNvSpPr>
          <p:nvPr>
            <p:custDataLst>
              <p:tags r:id="rId10"/>
            </p:custDataLst>
          </p:nvPr>
        </p:nvSpPr>
        <p:spPr bwMode="gray">
          <a:xfrm>
            <a:off x="5489575" y="5505450"/>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ED732F3-3668-4F23-AC95-0E882461CAA9}" type="datetime'''''''''''''''''20''''''''1''''''''''''2'''''''''''''''">
              <a:rPr lang="en-US" sz="1400">
                <a:latin typeface="Arial"/>
                <a:sym typeface="Arial"/>
              </a:rPr>
              <a:pPr marL="0" indent="0" algn="ctr">
                <a:spcBef>
                  <a:spcPct val="0"/>
                </a:spcBef>
                <a:spcAft>
                  <a:spcPct val="0"/>
                </a:spcAft>
                <a:buNone/>
              </a:pPr>
              <a:t>2012</a:t>
            </a:fld>
            <a:endParaRPr lang="en-US" sz="1400" dirty="0">
              <a:latin typeface="Arial"/>
              <a:sym typeface="Arial"/>
            </a:endParaRPr>
          </a:p>
        </p:txBody>
      </p:sp>
      <p:sp>
        <p:nvSpPr>
          <p:cNvPr id="28" name="Text Placeholder 19"/>
          <p:cNvSpPr>
            <a:spLocks noGrp="1"/>
          </p:cNvSpPr>
          <p:nvPr>
            <p:custDataLst>
              <p:tags r:id="rId11"/>
            </p:custDataLst>
          </p:nvPr>
        </p:nvSpPr>
        <p:spPr bwMode="gray">
          <a:xfrm>
            <a:off x="3286125" y="5505450"/>
            <a:ext cx="3810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6B0C266-FA7D-4D89-9F39-903F0A5E3EF5}" type="datetime'''''''''''''''''''''''''''2''0''''''11'''">
              <a:rPr lang="en-US" sz="1400">
                <a:latin typeface="Arial"/>
                <a:sym typeface="Arial"/>
              </a:rPr>
              <a:pPr marL="0" indent="0" algn="ctr">
                <a:spcBef>
                  <a:spcPct val="0"/>
                </a:spcBef>
                <a:spcAft>
                  <a:spcPct val="0"/>
                </a:spcAft>
                <a:buNone/>
              </a:pPr>
              <a:t>2011</a:t>
            </a:fld>
            <a:endParaRPr lang="en-US" sz="1400" dirty="0">
              <a:latin typeface="Arial"/>
              <a:sym typeface="Arial"/>
            </a:endParaRPr>
          </a:p>
        </p:txBody>
      </p:sp>
      <p:sp>
        <p:nvSpPr>
          <p:cNvPr id="27" name="Text Placeholder 18"/>
          <p:cNvSpPr>
            <a:spLocks noGrp="1"/>
          </p:cNvSpPr>
          <p:nvPr>
            <p:custDataLst>
              <p:tags r:id="rId12"/>
            </p:custDataLst>
          </p:nvPr>
        </p:nvSpPr>
        <p:spPr bwMode="gray">
          <a:xfrm>
            <a:off x="1060450" y="5505450"/>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11717CD-72AA-4C3B-8E69-E0CBCBDFC3EB}" type="datetime'''''''''''''''20''''''''''''''''''''10'''''''''">
              <a:rPr lang="en-US" sz="1400">
                <a:latin typeface="Arial"/>
                <a:sym typeface="Arial"/>
              </a:rPr>
              <a:pPr marL="0" indent="0" algn="ctr">
                <a:spcBef>
                  <a:spcPct val="0"/>
                </a:spcBef>
                <a:spcAft>
                  <a:spcPct val="0"/>
                </a:spcAft>
                <a:buNone/>
              </a:pPr>
              <a:t>2010</a:t>
            </a:fld>
            <a:endParaRPr lang="en-US" sz="1400" dirty="0">
              <a:latin typeface="Arial"/>
              <a:sym typeface="Arial"/>
            </a:endParaRPr>
          </a:p>
        </p:txBody>
      </p:sp>
      <p:cxnSp>
        <p:nvCxnSpPr>
          <p:cNvPr id="6" name="Straight Connector 5"/>
          <p:cNvCxnSpPr/>
          <p:nvPr>
            <p:custDataLst>
              <p:tags r:id="rId13"/>
            </p:custDataLst>
          </p:nvPr>
        </p:nvCxnSpPr>
        <p:spPr bwMode="gray">
          <a:xfrm>
            <a:off x="4527550" y="2006600"/>
            <a:ext cx="285750" cy="0"/>
          </a:xfrm>
          <a:prstGeom prst="line">
            <a:avLst/>
          </a:prstGeom>
          <a:ln w="19050">
            <a:solidFill>
              <a:srgbClr val="00777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14"/>
            </p:custDataLst>
          </p:nvPr>
        </p:nvCxnSpPr>
        <p:spPr bwMode="gray">
          <a:xfrm>
            <a:off x="6105525" y="2239963"/>
            <a:ext cx="285750" cy="0"/>
          </a:xfrm>
          <a:prstGeom prst="line">
            <a:avLst/>
          </a:prstGeom>
          <a:ln w="19050">
            <a:solidFill>
              <a:srgbClr val="0C2D8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15"/>
            </p:custDataLst>
          </p:nvPr>
        </p:nvCxnSpPr>
        <p:spPr bwMode="gray">
          <a:xfrm>
            <a:off x="6105525" y="2006600"/>
            <a:ext cx="285750" cy="0"/>
          </a:xfrm>
          <a:prstGeom prst="line">
            <a:avLst/>
          </a:prstGeom>
          <a:ln w="19050">
            <a:solidFill>
              <a:srgbClr val="C0C8D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16"/>
            </p:custDataLst>
          </p:nvPr>
        </p:nvCxnSpPr>
        <p:spPr bwMode="gray">
          <a:xfrm>
            <a:off x="4527550" y="2239963"/>
            <a:ext cx="285750" cy="0"/>
          </a:xfrm>
          <a:prstGeom prst="line">
            <a:avLst/>
          </a:prstGeom>
          <a:ln w="1905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Isosceles Triangle 9"/>
          <p:cNvSpPr/>
          <p:nvPr>
            <p:custDataLst>
              <p:tags r:id="rId17"/>
            </p:custDataLst>
          </p:nvPr>
        </p:nvSpPr>
        <p:spPr bwMode="auto">
          <a:xfrm>
            <a:off x="4622800" y="2192338"/>
            <a:ext cx="95250" cy="95250"/>
          </a:xfrm>
          <a:prstGeom prst="triangle">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5" name="Diamond 14"/>
          <p:cNvSpPr/>
          <p:nvPr>
            <p:custDataLst>
              <p:tags r:id="rId18"/>
            </p:custDataLst>
          </p:nvPr>
        </p:nvSpPr>
        <p:spPr bwMode="auto">
          <a:xfrm>
            <a:off x="6200775" y="2192338"/>
            <a:ext cx="95250" cy="95250"/>
          </a:xfrm>
          <a:prstGeom prst="diamond">
            <a:avLst/>
          </a:prstGeom>
          <a:solidFill>
            <a:srgbClr val="0C2D83"/>
          </a:solidFill>
          <a:ln w="9525">
            <a:solidFill>
              <a:srgbClr val="0C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11" name="Rectangle 10"/>
          <p:cNvSpPr/>
          <p:nvPr>
            <p:custDataLst>
              <p:tags r:id="rId19"/>
            </p:custDataLst>
          </p:nvPr>
        </p:nvSpPr>
        <p:spPr bwMode="auto">
          <a:xfrm>
            <a:off x="6200775" y="1958975"/>
            <a:ext cx="95250" cy="95250"/>
          </a:xfrm>
          <a:prstGeom prst="rect">
            <a:avLst/>
          </a:prstGeom>
          <a:solidFill>
            <a:srgbClr val="C0C8D2"/>
          </a:solidFill>
          <a:ln w="9525">
            <a:solidFill>
              <a:srgbClr val="C0C8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9" name="Oval 8"/>
          <p:cNvSpPr/>
          <p:nvPr>
            <p:custDataLst>
              <p:tags r:id="rId20"/>
            </p:custDataLst>
          </p:nvPr>
        </p:nvSpPr>
        <p:spPr bwMode="auto">
          <a:xfrm>
            <a:off x="4622800" y="1958975"/>
            <a:ext cx="95250" cy="95250"/>
          </a:xfrm>
          <a:prstGeom prst="ellipse">
            <a:avLst/>
          </a:prstGeom>
          <a:solidFill>
            <a:srgbClr val="007770"/>
          </a:solidFill>
          <a:ln w="9525">
            <a:solidFill>
              <a:srgbClr val="007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6" name="Text Placeholder 2"/>
          <p:cNvSpPr>
            <a:spLocks noGrp="1"/>
          </p:cNvSpPr>
          <p:nvPr>
            <p:custDataLst>
              <p:tags r:id="rId21"/>
            </p:custDataLst>
          </p:nvPr>
        </p:nvSpPr>
        <p:spPr bwMode="auto">
          <a:xfrm>
            <a:off x="6442075" y="2155825"/>
            <a:ext cx="14795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CC014B9-F277-40E4-95E1-C02FB71BEF13}" type="datetime'Lim''it''e''d'''''' ''n''e''t''''wor''''''k'''''' (''GIC'')'">
              <a:rPr lang="en-US" sz="1200">
                <a:latin typeface="Arial"/>
                <a:sym typeface="Arial"/>
              </a:rPr>
              <a:pPr marL="0" indent="0">
                <a:spcBef>
                  <a:spcPct val="0"/>
                </a:spcBef>
                <a:spcAft>
                  <a:spcPct val="0"/>
                </a:spcAft>
                <a:buNone/>
              </a:pPr>
              <a:t>Limited network (GIC)</a:t>
            </a:fld>
            <a:endParaRPr lang="en-US" sz="1200" dirty="0">
              <a:latin typeface="Arial"/>
              <a:sym typeface="Arial"/>
            </a:endParaRPr>
          </a:p>
        </p:txBody>
      </p:sp>
      <p:sp>
        <p:nvSpPr>
          <p:cNvPr id="18" name="Text Placeholder 9"/>
          <p:cNvSpPr>
            <a:spLocks noGrp="1"/>
          </p:cNvSpPr>
          <p:nvPr>
            <p:custDataLst>
              <p:tags r:id="rId22"/>
            </p:custDataLst>
          </p:nvPr>
        </p:nvSpPr>
        <p:spPr bwMode="auto">
          <a:xfrm>
            <a:off x="4864100" y="2155825"/>
            <a:ext cx="11398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25D12BA-72EA-41A8-BFBF-B27C665C6031}" type="datetime'L''''i''mited'''''''''''' ne''''''tw''''o''''''''''r''''k''s'">
              <a:rPr lang="en-US" sz="1200"/>
              <a:pPr/>
              <a:t>Limited networks</a:t>
            </a:fld>
            <a:endParaRPr lang="en-US" sz="1200" dirty="0">
              <a:sym typeface="+mn-lt"/>
            </a:endParaRPr>
          </a:p>
        </p:txBody>
      </p:sp>
      <p:sp>
        <p:nvSpPr>
          <p:cNvPr id="21" name="Text Placeholder 10"/>
          <p:cNvSpPr>
            <a:spLocks noGrp="1"/>
          </p:cNvSpPr>
          <p:nvPr>
            <p:custDataLst>
              <p:tags r:id="rId23"/>
            </p:custDataLst>
          </p:nvPr>
        </p:nvSpPr>
        <p:spPr bwMode="auto">
          <a:xfrm>
            <a:off x="6442075" y="1922463"/>
            <a:ext cx="4302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B8AFD59F-8FF0-4623-B145-3EB3A7F8750D}" type="datetime'''''''''''''''''H''''''''''''''''D''''HP'''''''''''''''''''">
              <a:rPr lang="en-US" sz="1200"/>
              <a:pPr/>
              <a:t>HDHP</a:t>
            </a:fld>
            <a:endParaRPr lang="en-US" sz="1200" dirty="0">
              <a:latin typeface="Arial"/>
              <a:sym typeface="Arial"/>
            </a:endParaRPr>
          </a:p>
        </p:txBody>
      </p:sp>
      <p:sp>
        <p:nvSpPr>
          <p:cNvPr id="17" name="Text Placeholder 8"/>
          <p:cNvSpPr>
            <a:spLocks noGrp="1"/>
          </p:cNvSpPr>
          <p:nvPr>
            <p:custDataLst>
              <p:tags r:id="rId24"/>
            </p:custDataLst>
          </p:nvPr>
        </p:nvSpPr>
        <p:spPr bwMode="auto">
          <a:xfrm>
            <a:off x="4864100" y="1922463"/>
            <a:ext cx="107473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A73FFEB1-13FC-40DD-AF2F-DA6D71DD5C26}" type="datetime'T''''i''''er''''''e''''''''''''d'''''''''' ne''''t''work''''s'">
              <a:rPr lang="en-US" sz="1200"/>
              <a:pPr/>
              <a:t>Tiered networks</a:t>
            </a:fld>
            <a:endParaRPr lang="en-US" sz="1200" dirty="0">
              <a:latin typeface="Arial"/>
              <a:sym typeface="Arial"/>
            </a:endParaRPr>
          </a:p>
        </p:txBody>
      </p:sp>
      <p:sp>
        <p:nvSpPr>
          <p:cNvPr id="16" name="Rectangle 15"/>
          <p:cNvSpPr/>
          <p:nvPr/>
        </p:nvSpPr>
        <p:spPr>
          <a:xfrm>
            <a:off x="4324350" y="1566863"/>
            <a:ext cx="3809999" cy="914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u="sng" dirty="0" smtClean="0">
                <a:solidFill>
                  <a:schemeClr val="tx1"/>
                </a:solidFill>
                <a:latin typeface="Arial" panose="020B0604020202020204" pitchFamily="34" charset="0"/>
                <a:cs typeface="Arial" panose="020B0604020202020204" pitchFamily="34" charset="0"/>
              </a:rPr>
              <a:t>Legend</a:t>
            </a:r>
            <a:endParaRPr lang="en-US" sz="14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218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Object 80" hidden="1"/>
          <p:cNvGraphicFramePr>
            <a:graphicFrameLocks noChangeAspect="1"/>
          </p:cNvGraphicFramePr>
          <p:nvPr>
            <p:custDataLst>
              <p:tags r:id="rId2"/>
            </p:custDataLst>
            <p:extLst>
              <p:ext uri="{D42A27DB-BD31-4B8C-83A1-F6EECF244321}">
                <p14:modId xmlns:p14="http://schemas.microsoft.com/office/powerpoint/2010/main" val="314268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222"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8" name="Rectangle 67"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a:latin typeface="Arial"/>
              <a:sym typeface="Arial"/>
            </a:endParaRPr>
          </a:p>
        </p:txBody>
      </p:sp>
      <p:sp>
        <p:nvSpPr>
          <p:cNvPr id="2" name="Title 1"/>
          <p:cNvSpPr>
            <a:spLocks noGrp="1"/>
          </p:cNvSpPr>
          <p:nvPr>
            <p:ph type="ctrTitle"/>
          </p:nvPr>
        </p:nvSpPr>
        <p:spPr/>
        <p:txBody>
          <a:bodyPr/>
          <a:lstStyle/>
          <a:p>
            <a:r>
              <a:rPr lang="en-US" dirty="0" smtClean="0"/>
              <a:t>Figure 9.2: Distribution </a:t>
            </a:r>
            <a:r>
              <a:rPr lang="en-US" dirty="0"/>
              <a:t>of networks by breadth for plans available</a:t>
            </a:r>
            <a:endParaRPr lang="en-US" sz="1800" dirty="0"/>
          </a:p>
        </p:txBody>
      </p:sp>
      <p:sp>
        <p:nvSpPr>
          <p:cNvPr id="3" name="Text Placeholder 2"/>
          <p:cNvSpPr>
            <a:spLocks noGrp="1"/>
          </p:cNvSpPr>
          <p:nvPr>
            <p:ph type="body" sz="quarter" idx="11"/>
          </p:nvPr>
        </p:nvSpPr>
        <p:spPr/>
        <p:txBody>
          <a:bodyPr/>
          <a:lstStyle/>
          <a:p>
            <a:r>
              <a:rPr lang="en-US" dirty="0"/>
              <a:t>Percentage adoption by network type </a:t>
            </a:r>
            <a:r>
              <a:rPr lang="en-US" dirty="0" smtClean="0"/>
              <a:t>across all commercial payers participating in the MA Health Connector, </a:t>
            </a:r>
            <a:r>
              <a:rPr lang="en-US" dirty="0"/>
              <a:t>2010 - 2013</a:t>
            </a:r>
          </a:p>
        </p:txBody>
      </p:sp>
      <p:sp>
        <p:nvSpPr>
          <p:cNvPr id="102" name="Text Placeholder 11"/>
          <p:cNvSpPr>
            <a:spLocks noGrp="1"/>
          </p:cNvSpPr>
          <p:nvPr/>
        </p:nvSpPr>
        <p:spPr bwMode="gray">
          <a:xfrm>
            <a:off x="1369695" y="242056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41C2AC6B-863F-4F98-AB7F-70DD152CDDD5}" type="datetime'''3''''''''''''''''''3''''''''''''''''%'''''''''''">
              <a:rPr lang="en-US" sz="1200" b="1">
                <a:solidFill>
                  <a:schemeClr val="bg1"/>
                </a:solidFill>
                <a:sym typeface="+mn-lt"/>
              </a:rPr>
              <a:pPr/>
              <a:t>33%</a:t>
            </a:fld>
            <a:endParaRPr lang="en-US" sz="1200" b="1" dirty="0">
              <a:solidFill>
                <a:schemeClr val="bg1"/>
              </a:solidFill>
              <a:sym typeface="+mn-lt"/>
            </a:endParaRPr>
          </a:p>
        </p:txBody>
      </p:sp>
      <p:sp>
        <p:nvSpPr>
          <p:cNvPr id="103" name="Text Placeholder 10"/>
          <p:cNvSpPr>
            <a:spLocks noGrp="1"/>
          </p:cNvSpPr>
          <p:nvPr/>
        </p:nvSpPr>
        <p:spPr bwMode="gray">
          <a:xfrm>
            <a:off x="2265045" y="4168400"/>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endParaRPr lang="en-US" sz="1200" b="1" dirty="0">
              <a:sym typeface="+mn-lt"/>
            </a:endParaRPr>
          </a:p>
        </p:txBody>
      </p:sp>
      <p:sp>
        <p:nvSpPr>
          <p:cNvPr id="104" name="Text Placeholder 9"/>
          <p:cNvSpPr>
            <a:spLocks noGrp="1"/>
          </p:cNvSpPr>
          <p:nvPr/>
        </p:nvSpPr>
        <p:spPr bwMode="gray">
          <a:xfrm>
            <a:off x="3320733" y="2472950"/>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endParaRPr lang="en-US" sz="1200" b="1" dirty="0">
              <a:sym typeface="+mn-lt"/>
            </a:endParaRPr>
          </a:p>
        </p:txBody>
      </p:sp>
      <p:sp>
        <p:nvSpPr>
          <p:cNvPr id="109" name="Text Placeholder 384"/>
          <p:cNvSpPr>
            <a:spLocks noGrp="1"/>
          </p:cNvSpPr>
          <p:nvPr/>
        </p:nvSpPr>
        <p:spPr bwMode="auto">
          <a:xfrm>
            <a:off x="2168208" y="5081213"/>
            <a:ext cx="998538"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endParaRPr lang="en-US" sz="800" b="1" dirty="0">
              <a:sym typeface="+mn-lt"/>
            </a:endParaRPr>
          </a:p>
        </p:txBody>
      </p:sp>
      <p:sp>
        <p:nvSpPr>
          <p:cNvPr id="110" name="Text Placeholder 386"/>
          <p:cNvSpPr>
            <a:spLocks noGrp="1"/>
          </p:cNvSpPr>
          <p:nvPr/>
        </p:nvSpPr>
        <p:spPr bwMode="auto">
          <a:xfrm>
            <a:off x="2168208" y="5427288"/>
            <a:ext cx="681038"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endParaRPr lang="en-US" sz="800" b="1" dirty="0">
              <a:sym typeface="+mn-lt"/>
            </a:endParaRPr>
          </a:p>
        </p:txBody>
      </p:sp>
      <p:sp>
        <p:nvSpPr>
          <p:cNvPr id="111" name="Text Placeholder 385"/>
          <p:cNvSpPr>
            <a:spLocks noGrp="1"/>
          </p:cNvSpPr>
          <p:nvPr/>
        </p:nvSpPr>
        <p:spPr bwMode="auto">
          <a:xfrm>
            <a:off x="2168208" y="5254250"/>
            <a:ext cx="946150" cy="1222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endParaRPr lang="en-US" sz="800" b="1" dirty="0">
              <a:sym typeface="+mn-lt"/>
            </a:endParaRP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1511646808"/>
              </p:ext>
            </p:extLst>
          </p:nvPr>
        </p:nvGraphicFramePr>
        <p:xfrm>
          <a:off x="1409700" y="1638300"/>
          <a:ext cx="5943735" cy="4533900"/>
        </p:xfrm>
        <a:graphic>
          <a:graphicData uri="http://schemas.openxmlformats.org/presentationml/2006/ole">
            <mc:AlternateContent xmlns:mc="http://schemas.openxmlformats.org/markup-compatibility/2006">
              <mc:Choice xmlns:v="urn:schemas-microsoft-com:vml" Requires="v">
                <p:oleObj spid="_x0000_s166223" name="Chart" r:id="rId14" imgW="5943735" imgH="4533900" progId="MSGraph.Chart.8">
                  <p:embed followColorScheme="full"/>
                </p:oleObj>
              </mc:Choice>
              <mc:Fallback>
                <p:oleObj name="Chart" r:id="rId14" imgW="5943735" imgH="4533900" progId="MSGraph.Chart.8">
                  <p:embed followColorScheme="full"/>
                  <p:pic>
                    <p:nvPicPr>
                      <p:cNvPr id="0" name=""/>
                      <p:cNvPicPr/>
                      <p:nvPr/>
                    </p:nvPicPr>
                    <p:blipFill>
                      <a:blip r:embed="rId15"/>
                      <a:stretch>
                        <a:fillRect/>
                      </a:stretch>
                    </p:blipFill>
                    <p:spPr>
                      <a:xfrm>
                        <a:off x="1409700" y="1638300"/>
                        <a:ext cx="5943735" cy="4533900"/>
                      </a:xfrm>
                      <a:prstGeom prst="rect">
                        <a:avLst/>
                      </a:prstGeom>
                    </p:spPr>
                  </p:pic>
                </p:oleObj>
              </mc:Fallback>
            </mc:AlternateContent>
          </a:graphicData>
        </a:graphic>
      </p:graphicFrame>
      <p:cxnSp>
        <p:nvCxnSpPr>
          <p:cNvPr id="9" name="Straight Connector 8"/>
          <p:cNvCxnSpPr/>
          <p:nvPr>
            <p:custDataLst>
              <p:tags r:id="rId5"/>
            </p:custDataLst>
          </p:nvPr>
        </p:nvCxnSpPr>
        <p:spPr bwMode="auto">
          <a:xfrm flipH="1">
            <a:off x="6022975" y="1752600"/>
            <a:ext cx="203200" cy="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6" name="Text Placeholder 8"/>
          <p:cNvSpPr>
            <a:spLocks noGrp="1"/>
          </p:cNvSpPr>
          <p:nvPr>
            <p:custDataLst>
              <p:tags r:id="rId6"/>
            </p:custDataLst>
          </p:nvPr>
        </p:nvSpPr>
        <p:spPr bwMode="auto">
          <a:xfrm>
            <a:off x="6113463" y="5737225"/>
            <a:ext cx="9953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0A010F6-C14C-4DCF-BAC5-EE1DC57C2C93}" type="datetime'''U''''''''''''lt''''''''''ra ''''''''''N''''ar''ro''''''''w'">
              <a:rPr lang="en-US" sz="1400">
                <a:sym typeface="+mn-lt"/>
              </a:rPr>
              <a:pPr marL="0" indent="0">
                <a:spcBef>
                  <a:spcPct val="0"/>
                </a:spcBef>
                <a:spcAft>
                  <a:spcPct val="0"/>
                </a:spcAft>
                <a:buNone/>
              </a:pPr>
              <a:t>Ultra Narrow</a:t>
            </a:fld>
            <a:endParaRPr lang="en-US" sz="1400" dirty="0">
              <a:sym typeface="+mn-lt"/>
            </a:endParaRPr>
          </a:p>
        </p:txBody>
      </p:sp>
      <p:sp>
        <p:nvSpPr>
          <p:cNvPr id="24" name="Text Placeholder 5"/>
          <p:cNvSpPr>
            <a:spLocks noGrp="1"/>
          </p:cNvSpPr>
          <p:nvPr>
            <p:custDataLst>
              <p:tags r:id="rId7"/>
            </p:custDataLst>
          </p:nvPr>
        </p:nvSpPr>
        <p:spPr bwMode="auto">
          <a:xfrm>
            <a:off x="6113463" y="3122613"/>
            <a:ext cx="4730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46E3C69-F56E-472F-9814-CACAEEC89E3C}" type="datetime'''''''''''''''''''Bro''''''''''a''''''''''''''''''''''''d'''''">
              <a:rPr lang="en-US" sz="1400">
                <a:sym typeface="+mn-lt"/>
              </a:rPr>
              <a:pPr marL="0" indent="0">
                <a:spcBef>
                  <a:spcPct val="0"/>
                </a:spcBef>
                <a:spcAft>
                  <a:spcPct val="0"/>
                </a:spcAft>
                <a:buNone/>
              </a:pPr>
              <a:t>Broad</a:t>
            </a:fld>
            <a:endParaRPr lang="en-US" sz="1400" dirty="0">
              <a:sym typeface="+mn-lt"/>
            </a:endParaRPr>
          </a:p>
        </p:txBody>
      </p:sp>
      <p:sp>
        <p:nvSpPr>
          <p:cNvPr id="23" name="Text Placeholder 2"/>
          <p:cNvSpPr>
            <a:spLocks noGrp="1"/>
          </p:cNvSpPr>
          <p:nvPr>
            <p:custDataLst>
              <p:tags r:id="rId8"/>
            </p:custDataLst>
          </p:nvPr>
        </p:nvSpPr>
        <p:spPr bwMode="auto">
          <a:xfrm>
            <a:off x="6276975" y="1646238"/>
            <a:ext cx="45402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C7CDEDF-B6FA-45C4-8EAF-1F450B6E22BC}" type="datetime'''''''10''0''''''''''''%'''''">
              <a:rPr lang="en-US" sz="1400">
                <a:sym typeface="+mn-lt"/>
              </a:rPr>
              <a:pPr marL="0" indent="0">
                <a:spcBef>
                  <a:spcPct val="0"/>
                </a:spcBef>
                <a:spcAft>
                  <a:spcPct val="0"/>
                </a:spcAft>
                <a:buNone/>
              </a:pPr>
              <a:t>100%</a:t>
            </a:fld>
            <a:endParaRPr lang="en-US" sz="1400" dirty="0">
              <a:sym typeface="+mn-lt"/>
            </a:endParaRPr>
          </a:p>
        </p:txBody>
      </p:sp>
      <p:sp>
        <p:nvSpPr>
          <p:cNvPr id="25" name="Text Placeholder 6"/>
          <p:cNvSpPr>
            <a:spLocks noGrp="1"/>
          </p:cNvSpPr>
          <p:nvPr>
            <p:custDataLst>
              <p:tags r:id="rId9"/>
            </p:custDataLst>
          </p:nvPr>
        </p:nvSpPr>
        <p:spPr bwMode="auto">
          <a:xfrm>
            <a:off x="6113463" y="5056188"/>
            <a:ext cx="5715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B2D0FB1-1783-4C0B-8968-5AFD03981F62}" type="datetime'N''''''''a''r''''''''''''''r''''''''o''w'''''''''''''''">
              <a:rPr lang="en-US" sz="1400">
                <a:sym typeface="+mn-lt"/>
              </a:rPr>
              <a:pPr marL="0" indent="0">
                <a:spcBef>
                  <a:spcPct val="0"/>
                </a:spcBef>
                <a:spcAft>
                  <a:spcPct val="0"/>
                </a:spcAft>
                <a:buNone/>
              </a:pPr>
              <a:t>Narrow</a:t>
            </a:fld>
            <a:endParaRPr lang="en-US" sz="1400" dirty="0">
              <a:sym typeface="+mn-lt"/>
            </a:endParaRPr>
          </a:p>
        </p:txBody>
      </p:sp>
      <p:sp>
        <p:nvSpPr>
          <p:cNvPr id="4" name="Text Placeholder 3"/>
          <p:cNvSpPr>
            <a:spLocks noGrp="1"/>
          </p:cNvSpPr>
          <p:nvPr>
            <p:ph type="body" sz="quarter" idx="10"/>
          </p:nvPr>
        </p:nvSpPr>
        <p:spPr/>
        <p:txBody>
          <a:bodyPr/>
          <a:lstStyle/>
          <a:p>
            <a:r>
              <a:rPr lang="en-US" dirty="0"/>
              <a:t>Note: Network types are defined based on inclusion of acute care hospitals (see T</a:t>
            </a:r>
            <a:r>
              <a:rPr lang="en-US" dirty="0" smtClean="0"/>
              <a:t>echnical </a:t>
            </a:r>
            <a:r>
              <a:rPr lang="en-US" dirty="0"/>
              <a:t>A</a:t>
            </a:r>
            <a:r>
              <a:rPr lang="en-US" dirty="0" smtClean="0"/>
              <a:t>ppendix B9).</a:t>
            </a:r>
            <a:endParaRPr lang="en-US" dirty="0"/>
          </a:p>
          <a:p>
            <a:r>
              <a:rPr lang="en-US" dirty="0"/>
              <a:t>Source: Massachusetts Health Connector, </a:t>
            </a:r>
            <a:r>
              <a:rPr lang="en-US" dirty="0" smtClean="0"/>
              <a:t>2014</a:t>
            </a:r>
            <a:endParaRPr lang="en-US" dirty="0"/>
          </a:p>
        </p:txBody>
      </p:sp>
    </p:spTree>
    <p:extLst>
      <p:ext uri="{BB962C8B-B14F-4D97-AF65-F5344CB8AC3E}">
        <p14:creationId xmlns:p14="http://schemas.microsoft.com/office/powerpoint/2010/main" val="2834572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9962807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984"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a:latin typeface="Arial"/>
              <a:sym typeface="Arial"/>
            </a:endParaRPr>
          </a:p>
        </p:txBody>
      </p:sp>
      <p:sp>
        <p:nvSpPr>
          <p:cNvPr id="4" name="Text Placeholder 3"/>
          <p:cNvSpPr>
            <a:spLocks noGrp="1"/>
          </p:cNvSpPr>
          <p:nvPr>
            <p:ph type="body" sz="quarter" idx="10"/>
          </p:nvPr>
        </p:nvSpPr>
        <p:spPr/>
        <p:txBody>
          <a:bodyPr/>
          <a:lstStyle/>
          <a:p>
            <a:r>
              <a:rPr lang="en-US" dirty="0"/>
              <a:t>Note: Narrow signifies either a narrow or an ultra-narrow network. Bars show median premium by network type within a metal tier. Network types are defined based on inclusion of acute care hospitals.</a:t>
            </a:r>
          </a:p>
          <a:p>
            <a:pPr lvl="0"/>
            <a:r>
              <a:rPr lang="en-US" dirty="0"/>
              <a:t>Source: </a:t>
            </a:r>
            <a:r>
              <a:rPr lang="en-US" dirty="0" smtClean="0"/>
              <a:t>Private communication with MA </a:t>
            </a:r>
            <a:r>
              <a:rPr lang="en-US" smtClean="0"/>
              <a:t>Health Connector</a:t>
            </a:r>
            <a:endParaRPr lang="en-US" dirty="0"/>
          </a:p>
        </p:txBody>
      </p:sp>
      <p:sp>
        <p:nvSpPr>
          <p:cNvPr id="2" name="Title 1"/>
          <p:cNvSpPr>
            <a:spLocks noGrp="1"/>
          </p:cNvSpPr>
          <p:nvPr>
            <p:ph type="ctrTitle"/>
          </p:nvPr>
        </p:nvSpPr>
        <p:spPr/>
        <p:txBody>
          <a:bodyPr/>
          <a:lstStyle/>
          <a:p>
            <a:r>
              <a:rPr lang="en-US" dirty="0" smtClean="0"/>
              <a:t>Figure 9.3: Premium </a:t>
            </a:r>
            <a:r>
              <a:rPr lang="en-US" dirty="0"/>
              <a:t>differences between broad and narrow network </a:t>
            </a:r>
            <a:r>
              <a:rPr lang="en-US" dirty="0" smtClean="0"/>
              <a:t>products</a:t>
            </a:r>
            <a:endParaRPr lang="en-US" sz="1800" dirty="0"/>
          </a:p>
        </p:txBody>
      </p:sp>
      <p:sp>
        <p:nvSpPr>
          <p:cNvPr id="3" name="Text Placeholder 2"/>
          <p:cNvSpPr>
            <a:spLocks noGrp="1"/>
          </p:cNvSpPr>
          <p:nvPr>
            <p:ph type="body" sz="quarter" idx="11"/>
          </p:nvPr>
        </p:nvSpPr>
        <p:spPr/>
        <p:txBody>
          <a:bodyPr/>
          <a:lstStyle/>
          <a:p>
            <a:r>
              <a:rPr lang="en-US" dirty="0" smtClean="0"/>
              <a:t>Median </a:t>
            </a:r>
            <a:r>
              <a:rPr lang="en-US" dirty="0"/>
              <a:t>p</a:t>
            </a:r>
            <a:r>
              <a:rPr lang="en-US" dirty="0" smtClean="0"/>
              <a:t>remium of Connector plans by metal tier by narrow and broad network, and percent difference, 2014</a:t>
            </a:r>
            <a:endParaRPr lang="en-US" dirty="0"/>
          </a:p>
        </p:txBody>
      </p:sp>
      <p:graphicFrame>
        <p:nvGraphicFramePr>
          <p:cNvPr id="45" name="Object 44"/>
          <p:cNvGraphicFramePr>
            <a:graphicFrameLocks/>
          </p:cNvGraphicFramePr>
          <p:nvPr>
            <p:custDataLst>
              <p:tags r:id="rId4"/>
            </p:custDataLst>
            <p:extLst>
              <p:ext uri="{D42A27DB-BD31-4B8C-83A1-F6EECF244321}">
                <p14:modId xmlns:p14="http://schemas.microsoft.com/office/powerpoint/2010/main" val="2238465744"/>
              </p:ext>
            </p:extLst>
          </p:nvPr>
        </p:nvGraphicFramePr>
        <p:xfrm>
          <a:off x="495300" y="3009900"/>
          <a:ext cx="7962979" cy="2828857"/>
        </p:xfrm>
        <a:graphic>
          <a:graphicData uri="http://schemas.openxmlformats.org/presentationml/2006/ole">
            <mc:AlternateContent xmlns:mc="http://schemas.openxmlformats.org/markup-compatibility/2006">
              <mc:Choice xmlns:v="urn:schemas-microsoft-com:vml" Requires="v">
                <p:oleObj spid="_x0000_s146985" name="Chart" r:id="rId17" imgW="7962979" imgH="2828857" progId="MSGraph.Chart.8">
                  <p:embed followColorScheme="full"/>
                </p:oleObj>
              </mc:Choice>
              <mc:Fallback>
                <p:oleObj name="Chart" r:id="rId17" imgW="7962979" imgH="2828857" progId="MSGraph.Chart.8">
                  <p:embed followColorScheme="full"/>
                  <p:pic>
                    <p:nvPicPr>
                      <p:cNvPr id="0" name=""/>
                      <p:cNvPicPr/>
                      <p:nvPr/>
                    </p:nvPicPr>
                    <p:blipFill>
                      <a:blip r:embed="rId18"/>
                      <a:stretch>
                        <a:fillRect/>
                      </a:stretch>
                    </p:blipFill>
                    <p:spPr>
                      <a:xfrm>
                        <a:off x="495300" y="3009900"/>
                        <a:ext cx="7962979" cy="2828857"/>
                      </a:xfrm>
                      <a:prstGeom prst="rect">
                        <a:avLst/>
                      </a:prstGeom>
                    </p:spPr>
                  </p:pic>
                </p:oleObj>
              </mc:Fallback>
            </mc:AlternateContent>
          </a:graphicData>
        </a:graphic>
      </p:graphicFrame>
      <p:sp>
        <p:nvSpPr>
          <p:cNvPr id="46" name="Text Placeholder 402"/>
          <p:cNvSpPr>
            <a:spLocks noGrp="1"/>
          </p:cNvSpPr>
          <p:nvPr>
            <p:custDataLst>
              <p:tags r:id="rId5"/>
            </p:custDataLst>
          </p:nvPr>
        </p:nvSpPr>
        <p:spPr bwMode="auto">
          <a:xfrm>
            <a:off x="7099300" y="5895975"/>
            <a:ext cx="574675"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F7BEDAFC-17F6-4222-BCCA-7DFAE1DD8BD5}" type="datetime'''''Bro''''n''z''''''''''e'''''''''''''''''''''''''''''''''">
              <a:rPr lang="en-US" sz="1400">
                <a:sym typeface="+mn-lt"/>
              </a:rPr>
              <a:pPr/>
              <a:t>Bronze</a:t>
            </a:fld>
            <a:endParaRPr lang="en-US" sz="1400" dirty="0">
              <a:sym typeface="+mn-lt"/>
            </a:endParaRPr>
          </a:p>
        </p:txBody>
      </p:sp>
      <p:sp>
        <p:nvSpPr>
          <p:cNvPr id="55" name="Text Placeholder 103"/>
          <p:cNvSpPr>
            <a:spLocks noGrp="1"/>
          </p:cNvSpPr>
          <p:nvPr>
            <p:custDataLst>
              <p:tags r:id="rId6"/>
            </p:custDataLst>
          </p:nvPr>
        </p:nvSpPr>
        <p:spPr bwMode="auto">
          <a:xfrm>
            <a:off x="3325813" y="5895975"/>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8DC71CA-BB20-484F-BE62-08B1594F3632}" type="datetime'''''''''''''''''''''''''''''''''G''o''l''''''''''d'''''''">
              <a:rPr lang="en-US" sz="1400"/>
              <a:pPr/>
              <a:t>Gold</a:t>
            </a:fld>
            <a:endParaRPr lang="en-US" sz="1400" dirty="0">
              <a:latin typeface="Arial"/>
              <a:sym typeface="Arial"/>
            </a:endParaRPr>
          </a:p>
        </p:txBody>
      </p:sp>
      <p:sp>
        <p:nvSpPr>
          <p:cNvPr id="56" name="Text Placeholder 104"/>
          <p:cNvSpPr>
            <a:spLocks noGrp="1"/>
          </p:cNvSpPr>
          <p:nvPr>
            <p:custDataLst>
              <p:tags r:id="rId7"/>
            </p:custDataLst>
          </p:nvPr>
        </p:nvSpPr>
        <p:spPr bwMode="auto">
          <a:xfrm>
            <a:off x="5224463" y="5895975"/>
            <a:ext cx="45720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8C72E79-A20C-4A27-BECD-3094B6A2A17D}" type="datetime'S''''''''''''''''i''l''''''ve''''''''''''''''r'">
              <a:rPr lang="en-US" sz="1400"/>
              <a:pPr/>
              <a:t>Silver</a:t>
            </a:fld>
            <a:endParaRPr lang="en-US" sz="1400" dirty="0">
              <a:latin typeface="Arial"/>
              <a:sym typeface="Arial"/>
            </a:endParaRPr>
          </a:p>
        </p:txBody>
      </p:sp>
      <p:sp>
        <p:nvSpPr>
          <p:cNvPr id="35" name="Text Placeholder 102"/>
          <p:cNvSpPr>
            <a:spLocks noGrp="1"/>
          </p:cNvSpPr>
          <p:nvPr>
            <p:custDataLst>
              <p:tags r:id="rId8"/>
            </p:custDataLst>
          </p:nvPr>
        </p:nvSpPr>
        <p:spPr bwMode="auto">
          <a:xfrm>
            <a:off x="1235075" y="5895975"/>
            <a:ext cx="703263"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8042E5B-03E4-4ECF-9109-000F0232DCA2}" type="datetime'P''la''''t''''''''''''''''''''i''''''''n''''um'''">
              <a:rPr lang="en-US" sz="1400"/>
              <a:pPr/>
              <a:t>Platinum</a:t>
            </a:fld>
            <a:endParaRPr lang="en-US" sz="1400" dirty="0">
              <a:latin typeface="Arial"/>
              <a:sym typeface="Arial"/>
            </a:endParaRPr>
          </a:p>
        </p:txBody>
      </p:sp>
      <p:sp>
        <p:nvSpPr>
          <p:cNvPr id="12" name="Rectangle 11"/>
          <p:cNvSpPr/>
          <p:nvPr>
            <p:custDataLst>
              <p:tags r:id="rId9"/>
            </p:custDataLst>
          </p:nvPr>
        </p:nvSpPr>
        <p:spPr bwMode="auto">
          <a:xfrm>
            <a:off x="5503863" y="2062163"/>
            <a:ext cx="250825" cy="187325"/>
          </a:xfrm>
          <a:prstGeom prst="rect">
            <a:avLst/>
          </a:prstGeom>
          <a:solidFill>
            <a:srgbClr val="EBC68D"/>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10"/>
            </p:custDataLst>
          </p:nvPr>
        </p:nvSpPr>
        <p:spPr bwMode="auto">
          <a:xfrm>
            <a:off x="4135438" y="2062163"/>
            <a:ext cx="250825" cy="187325"/>
          </a:xfrm>
          <a:prstGeom prst="rect">
            <a:avLst/>
          </a:prstGeom>
          <a:solidFill>
            <a:srgbClr val="8C9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3" name="Text Placeholder 101"/>
          <p:cNvSpPr>
            <a:spLocks noGrp="1"/>
          </p:cNvSpPr>
          <p:nvPr>
            <p:custDataLst>
              <p:tags r:id="rId11"/>
            </p:custDataLst>
          </p:nvPr>
        </p:nvSpPr>
        <p:spPr bwMode="auto">
          <a:xfrm>
            <a:off x="4437063" y="2057400"/>
            <a:ext cx="9652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D8FE680-B99F-47BA-81B6-77A46D757EFA}" type="datetime'''''''''Broa''d'' '''''''' '''' ''''''   '' '''''' ''  '''''">
              <a:rPr lang="en-US" sz="1400"/>
              <a:pPr/>
              <a:t>Broad          </a:t>
            </a:fld>
            <a:endParaRPr lang="en-US" sz="1400" dirty="0">
              <a:latin typeface="Arial"/>
              <a:sym typeface="Arial"/>
            </a:endParaRPr>
          </a:p>
        </p:txBody>
      </p:sp>
      <p:sp>
        <p:nvSpPr>
          <p:cNvPr id="40" name="Text Placeholder 10"/>
          <p:cNvSpPr>
            <a:spLocks noGrp="1"/>
          </p:cNvSpPr>
          <p:nvPr>
            <p:custDataLst>
              <p:tags r:id="rId12"/>
            </p:custDataLst>
          </p:nvPr>
        </p:nvSpPr>
        <p:spPr bwMode="auto">
          <a:xfrm>
            <a:off x="5805488" y="2057400"/>
            <a:ext cx="5715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0C4A33F1-84C4-489D-8DBF-CFF2D5CF52E5}" type="datetime'''N''''''''''a''''''''r''''''''r''''''o''''''''''''''w'''''''">
              <a:rPr lang="en-US" sz="1400" smtClean="0"/>
              <a:pPr/>
              <a:t>Narrow</a:t>
            </a:fld>
            <a:endParaRPr lang="en-US" sz="1400" dirty="0">
              <a:latin typeface="Arial"/>
              <a:sym typeface="Arial"/>
            </a:endParaRPr>
          </a:p>
        </p:txBody>
      </p:sp>
      <p:grpSp>
        <p:nvGrpSpPr>
          <p:cNvPr id="10" name="Group 9"/>
          <p:cNvGrpSpPr/>
          <p:nvPr/>
        </p:nvGrpSpPr>
        <p:grpSpPr>
          <a:xfrm>
            <a:off x="6934200" y="3700950"/>
            <a:ext cx="918556" cy="718650"/>
            <a:chOff x="7113891" y="2234100"/>
            <a:chExt cx="918556" cy="718650"/>
          </a:xfrm>
        </p:grpSpPr>
        <p:sp>
          <p:nvSpPr>
            <p:cNvPr id="77" name="Rectangle 76"/>
            <p:cNvSpPr/>
            <p:nvPr/>
          </p:nvSpPr>
          <p:spPr>
            <a:xfrm>
              <a:off x="7248145" y="2362750"/>
              <a:ext cx="676656" cy="113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wn Arrow 77"/>
            <p:cNvSpPr/>
            <p:nvPr/>
          </p:nvSpPr>
          <p:spPr>
            <a:xfrm>
              <a:off x="7738355" y="2476656"/>
              <a:ext cx="245890" cy="476094"/>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Rectangle 78"/>
            <p:cNvSpPr/>
            <p:nvPr/>
          </p:nvSpPr>
          <p:spPr>
            <a:xfrm>
              <a:off x="7113891" y="2234100"/>
              <a:ext cx="918556" cy="371206"/>
            </a:xfrm>
            <a:prstGeom prst="rect">
              <a:avLst/>
            </a:prstGeom>
            <a:noFill/>
            <a:effectLst/>
          </p:spPr>
          <p:txBody>
            <a:bodyPr wrap="square" lIns="93296" tIns="46648" rIns="93296" bIns="46648">
              <a:spAutoFit/>
            </a:bodyPr>
            <a:lstStyle/>
            <a:p>
              <a:pPr algn="ctr"/>
              <a:r>
                <a:rPr lang="en-US" dirty="0" smtClean="0">
                  <a:ln w="18415" cmpd="sng">
                    <a:solidFill>
                      <a:schemeClr val="tx2"/>
                    </a:solidFill>
                    <a:prstDash val="solid"/>
                  </a:ln>
                  <a:solidFill>
                    <a:schemeClr val="tx2"/>
                  </a:solidFill>
                </a:rPr>
                <a:t>-13%</a:t>
              </a:r>
              <a:endParaRPr lang="en-US" dirty="0">
                <a:ln w="18415" cmpd="sng">
                  <a:solidFill>
                    <a:schemeClr val="tx2"/>
                  </a:solidFill>
                  <a:prstDash val="solid"/>
                </a:ln>
                <a:solidFill>
                  <a:schemeClr val="tx2"/>
                </a:solidFill>
              </a:endParaRPr>
            </a:p>
          </p:txBody>
        </p:sp>
        <p:sp>
          <p:nvSpPr>
            <p:cNvPr id="36" name="Down Arrow 35"/>
            <p:cNvSpPr/>
            <p:nvPr/>
          </p:nvSpPr>
          <p:spPr>
            <a:xfrm>
              <a:off x="7188200" y="2476656"/>
              <a:ext cx="245890" cy="247494"/>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p:nvGrpSpPr>
        <p:grpSpPr>
          <a:xfrm>
            <a:off x="5029200" y="3416300"/>
            <a:ext cx="918556" cy="774700"/>
            <a:chOff x="5029200" y="3059600"/>
            <a:chExt cx="918556" cy="774700"/>
          </a:xfrm>
        </p:grpSpPr>
        <p:sp>
          <p:nvSpPr>
            <p:cNvPr id="37" name="Rectangle 36"/>
            <p:cNvSpPr/>
            <p:nvPr/>
          </p:nvSpPr>
          <p:spPr>
            <a:xfrm>
              <a:off x="5166655" y="3188250"/>
              <a:ext cx="641050" cy="113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wn Arrow 38"/>
            <p:cNvSpPr/>
            <p:nvPr/>
          </p:nvSpPr>
          <p:spPr>
            <a:xfrm>
              <a:off x="5640360" y="3188250"/>
              <a:ext cx="219103" cy="64605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wn Arrow 40"/>
            <p:cNvSpPr/>
            <p:nvPr/>
          </p:nvSpPr>
          <p:spPr>
            <a:xfrm>
              <a:off x="5088110" y="3188250"/>
              <a:ext cx="245890" cy="40930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ectangle 52"/>
            <p:cNvSpPr/>
            <p:nvPr/>
          </p:nvSpPr>
          <p:spPr>
            <a:xfrm>
              <a:off x="5029200" y="3059600"/>
              <a:ext cx="918556" cy="371206"/>
            </a:xfrm>
            <a:prstGeom prst="rect">
              <a:avLst/>
            </a:prstGeom>
            <a:noFill/>
            <a:effectLst/>
          </p:spPr>
          <p:txBody>
            <a:bodyPr wrap="square" lIns="93296" tIns="46648" rIns="93296" bIns="46648">
              <a:spAutoFit/>
            </a:bodyPr>
            <a:lstStyle/>
            <a:p>
              <a:pPr algn="ctr"/>
              <a:r>
                <a:rPr lang="en-US" dirty="0" smtClean="0">
                  <a:ln w="18415" cmpd="sng">
                    <a:solidFill>
                      <a:schemeClr val="tx2"/>
                    </a:solidFill>
                    <a:prstDash val="solid"/>
                  </a:ln>
                  <a:solidFill>
                    <a:schemeClr val="tx2"/>
                  </a:solidFill>
                </a:rPr>
                <a:t>-18%</a:t>
              </a:r>
              <a:endParaRPr lang="en-US" dirty="0">
                <a:ln w="18415" cmpd="sng">
                  <a:solidFill>
                    <a:schemeClr val="tx2"/>
                  </a:solidFill>
                  <a:prstDash val="solid"/>
                </a:ln>
                <a:solidFill>
                  <a:schemeClr val="tx2"/>
                </a:solidFill>
              </a:endParaRPr>
            </a:p>
          </p:txBody>
        </p:sp>
      </p:grpSp>
      <p:grpSp>
        <p:nvGrpSpPr>
          <p:cNvPr id="9" name="Group 8"/>
          <p:cNvGrpSpPr/>
          <p:nvPr/>
        </p:nvGrpSpPr>
        <p:grpSpPr>
          <a:xfrm>
            <a:off x="3141172" y="3003550"/>
            <a:ext cx="918556" cy="825500"/>
            <a:chOff x="3141172" y="3083365"/>
            <a:chExt cx="918556" cy="825500"/>
          </a:xfrm>
        </p:grpSpPr>
        <p:sp>
          <p:nvSpPr>
            <p:cNvPr id="42" name="Rectangle 41"/>
            <p:cNvSpPr/>
            <p:nvPr/>
          </p:nvSpPr>
          <p:spPr>
            <a:xfrm>
              <a:off x="3219085" y="3212015"/>
              <a:ext cx="676656" cy="113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wn Arrow 42"/>
            <p:cNvSpPr/>
            <p:nvPr/>
          </p:nvSpPr>
          <p:spPr>
            <a:xfrm>
              <a:off x="3733800" y="3212015"/>
              <a:ext cx="245890" cy="69685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wn Arrow 43"/>
            <p:cNvSpPr/>
            <p:nvPr/>
          </p:nvSpPr>
          <p:spPr>
            <a:xfrm>
              <a:off x="3141172" y="3212015"/>
              <a:ext cx="245890" cy="34870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ectangle 53"/>
            <p:cNvSpPr/>
            <p:nvPr/>
          </p:nvSpPr>
          <p:spPr>
            <a:xfrm>
              <a:off x="3141172" y="3083365"/>
              <a:ext cx="918556" cy="371206"/>
            </a:xfrm>
            <a:prstGeom prst="rect">
              <a:avLst/>
            </a:prstGeom>
            <a:noFill/>
            <a:effectLst/>
          </p:spPr>
          <p:txBody>
            <a:bodyPr wrap="square" lIns="93296" tIns="46648" rIns="93296" bIns="46648">
              <a:spAutoFit/>
            </a:bodyPr>
            <a:lstStyle/>
            <a:p>
              <a:pPr algn="ctr"/>
              <a:r>
                <a:rPr lang="en-US" dirty="0" smtClean="0">
                  <a:ln w="18415" cmpd="sng">
                    <a:solidFill>
                      <a:schemeClr val="tx2"/>
                    </a:solidFill>
                    <a:prstDash val="solid"/>
                  </a:ln>
                  <a:solidFill>
                    <a:schemeClr val="tx2"/>
                  </a:solidFill>
                </a:rPr>
                <a:t>-16%</a:t>
              </a:r>
              <a:endParaRPr lang="en-US" dirty="0">
                <a:ln w="18415" cmpd="sng">
                  <a:solidFill>
                    <a:schemeClr val="tx2"/>
                  </a:solidFill>
                  <a:prstDash val="solid"/>
                </a:ln>
                <a:solidFill>
                  <a:schemeClr val="tx2"/>
                </a:solidFill>
              </a:endParaRPr>
            </a:p>
          </p:txBody>
        </p:sp>
      </p:grpSp>
      <p:grpSp>
        <p:nvGrpSpPr>
          <p:cNvPr id="8" name="Group 7"/>
          <p:cNvGrpSpPr/>
          <p:nvPr/>
        </p:nvGrpSpPr>
        <p:grpSpPr>
          <a:xfrm>
            <a:off x="1138438" y="2590800"/>
            <a:ext cx="918556" cy="954150"/>
            <a:chOff x="1138438" y="3300350"/>
            <a:chExt cx="918556" cy="954150"/>
          </a:xfrm>
        </p:grpSpPr>
        <p:sp>
          <p:nvSpPr>
            <p:cNvPr id="49" name="Rectangle 48"/>
            <p:cNvSpPr/>
            <p:nvPr/>
          </p:nvSpPr>
          <p:spPr>
            <a:xfrm>
              <a:off x="1259388" y="3429000"/>
              <a:ext cx="676656" cy="113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wn Arrow 49"/>
            <p:cNvSpPr/>
            <p:nvPr/>
          </p:nvSpPr>
          <p:spPr>
            <a:xfrm>
              <a:off x="1749598" y="3542906"/>
              <a:ext cx="245890" cy="711594"/>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wn Arrow 51"/>
            <p:cNvSpPr/>
            <p:nvPr/>
          </p:nvSpPr>
          <p:spPr>
            <a:xfrm>
              <a:off x="1199443" y="3542906"/>
              <a:ext cx="245890" cy="243854"/>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Rectangle 57"/>
            <p:cNvSpPr/>
            <p:nvPr/>
          </p:nvSpPr>
          <p:spPr>
            <a:xfrm>
              <a:off x="1138438" y="3300350"/>
              <a:ext cx="918556" cy="371206"/>
            </a:xfrm>
            <a:prstGeom prst="rect">
              <a:avLst/>
            </a:prstGeom>
            <a:noFill/>
            <a:effectLst/>
          </p:spPr>
          <p:txBody>
            <a:bodyPr wrap="square" lIns="93296" tIns="46648" rIns="93296" bIns="46648">
              <a:spAutoFit/>
            </a:bodyPr>
            <a:lstStyle/>
            <a:p>
              <a:pPr algn="ctr"/>
              <a:r>
                <a:rPr lang="en-US" dirty="0" smtClean="0">
                  <a:ln w="18415" cmpd="sng">
                    <a:solidFill>
                      <a:schemeClr val="tx2"/>
                    </a:solidFill>
                    <a:prstDash val="solid"/>
                  </a:ln>
                  <a:solidFill>
                    <a:schemeClr val="tx2"/>
                  </a:solidFill>
                </a:rPr>
                <a:t>-16%</a:t>
              </a:r>
              <a:endParaRPr lang="en-US" dirty="0">
                <a:ln w="18415" cmpd="sng">
                  <a:solidFill>
                    <a:schemeClr val="tx2"/>
                  </a:solidFill>
                  <a:prstDash val="solid"/>
                </a:ln>
                <a:solidFill>
                  <a:schemeClr val="tx2"/>
                </a:solidFill>
              </a:endParaRPr>
            </a:p>
          </p:txBody>
        </p:sp>
      </p:grpSp>
      <p:sp>
        <p:nvSpPr>
          <p:cNvPr id="11" name="TextBox 10"/>
          <p:cNvSpPr txBox="1"/>
          <p:nvPr/>
        </p:nvSpPr>
        <p:spPr>
          <a:xfrm>
            <a:off x="3868738" y="2274888"/>
            <a:ext cx="1463675" cy="577081"/>
          </a:xfrm>
          <a:prstGeom prst="rect">
            <a:avLst/>
          </a:prstGeom>
          <a:noFill/>
        </p:spPr>
        <p:txBody>
          <a:bodyPr wrap="square" rtlCol="0">
            <a:spAutoFit/>
          </a:bodyPr>
          <a:lstStyle/>
          <a:p>
            <a:pPr algn="ctr"/>
            <a:r>
              <a:rPr lang="en-US" sz="1050" i="1" dirty="0" smtClean="0"/>
              <a:t>(70 to 100% of general acute hospitals in network)</a:t>
            </a:r>
            <a:endParaRPr lang="en-US" sz="1200" i="1" dirty="0"/>
          </a:p>
        </p:txBody>
      </p:sp>
      <p:sp>
        <p:nvSpPr>
          <p:cNvPr id="47" name="TextBox 46"/>
          <p:cNvSpPr txBox="1"/>
          <p:nvPr/>
        </p:nvSpPr>
        <p:spPr>
          <a:xfrm>
            <a:off x="5253038" y="2274888"/>
            <a:ext cx="1463675" cy="577081"/>
          </a:xfrm>
          <a:prstGeom prst="rect">
            <a:avLst/>
          </a:prstGeom>
          <a:noFill/>
        </p:spPr>
        <p:txBody>
          <a:bodyPr wrap="square" rtlCol="0">
            <a:spAutoFit/>
          </a:bodyPr>
          <a:lstStyle/>
          <a:p>
            <a:pPr algn="ctr"/>
            <a:r>
              <a:rPr lang="en-US" sz="1050" i="1" dirty="0" smtClean="0"/>
              <a:t>(0 to 70% of general acute hospitals in network)</a:t>
            </a:r>
            <a:endParaRPr lang="en-US" sz="1200" i="1" dirty="0"/>
          </a:p>
        </p:txBody>
      </p:sp>
      <p:sp>
        <p:nvSpPr>
          <p:cNvPr id="48" name="Rectangle 47"/>
          <p:cNvSpPr/>
          <p:nvPr/>
        </p:nvSpPr>
        <p:spPr>
          <a:xfrm>
            <a:off x="3911600" y="1676400"/>
            <a:ext cx="4737100" cy="125150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latin typeface="Arial" panose="020B0604020202020204" pitchFamily="34" charset="0"/>
                <a:cs typeface="Arial" panose="020B0604020202020204" pitchFamily="34" charset="0"/>
              </a:rPr>
              <a:t>Legend</a:t>
            </a:r>
            <a:endParaRPr lang="en-US" sz="1600" b="1" u="sng" dirty="0">
              <a:solidFill>
                <a:schemeClr val="tx1"/>
              </a:solidFill>
              <a:latin typeface="Arial" panose="020B0604020202020204" pitchFamily="34" charset="0"/>
              <a:cs typeface="Arial" panose="020B0604020202020204" pitchFamily="34" charset="0"/>
            </a:endParaRPr>
          </a:p>
        </p:txBody>
      </p:sp>
      <p:sp>
        <p:nvSpPr>
          <p:cNvPr id="59" name="Rectangle 58"/>
          <p:cNvSpPr/>
          <p:nvPr/>
        </p:nvSpPr>
        <p:spPr>
          <a:xfrm>
            <a:off x="6491894" y="1978159"/>
            <a:ext cx="918556" cy="371206"/>
          </a:xfrm>
          <a:prstGeom prst="rect">
            <a:avLst/>
          </a:prstGeom>
          <a:noFill/>
          <a:effectLst/>
        </p:spPr>
        <p:txBody>
          <a:bodyPr wrap="square" lIns="93296" tIns="46648" rIns="93296" bIns="46648">
            <a:spAutoFit/>
          </a:bodyPr>
          <a:lstStyle/>
          <a:p>
            <a:pPr algn="ctr"/>
            <a:r>
              <a:rPr lang="en-US" dirty="0" smtClean="0">
                <a:ln w="18415" cmpd="sng">
                  <a:solidFill>
                    <a:schemeClr val="tx2"/>
                  </a:solidFill>
                  <a:prstDash val="solid"/>
                </a:ln>
                <a:solidFill>
                  <a:schemeClr val="tx2"/>
                </a:solidFill>
              </a:rPr>
              <a:t>%</a:t>
            </a:r>
            <a:endParaRPr lang="en-US" dirty="0">
              <a:ln w="18415" cmpd="sng">
                <a:solidFill>
                  <a:schemeClr val="tx2"/>
                </a:solidFill>
                <a:prstDash val="solid"/>
              </a:ln>
              <a:solidFill>
                <a:schemeClr val="tx2"/>
              </a:solidFill>
            </a:endParaRPr>
          </a:p>
        </p:txBody>
      </p:sp>
      <p:sp>
        <p:nvSpPr>
          <p:cNvPr id="16" name="TextBox 15"/>
          <p:cNvSpPr txBox="1"/>
          <p:nvPr/>
        </p:nvSpPr>
        <p:spPr>
          <a:xfrm>
            <a:off x="7045801" y="2002359"/>
            <a:ext cx="1602899" cy="830997"/>
          </a:xfrm>
          <a:prstGeom prst="rect">
            <a:avLst/>
          </a:prstGeom>
          <a:noFill/>
        </p:spPr>
        <p:txBody>
          <a:bodyPr wrap="square" rtlCol="0">
            <a:spAutoFit/>
          </a:bodyPr>
          <a:lstStyle/>
          <a:p>
            <a:r>
              <a:rPr lang="en-US" sz="1200" dirty="0" smtClean="0"/>
              <a:t>Percentage difference in median premium between broad and narrow</a:t>
            </a:r>
            <a:endParaRPr lang="en-US" sz="1200" dirty="0"/>
          </a:p>
        </p:txBody>
      </p:sp>
    </p:spTree>
    <p:extLst>
      <p:ext uri="{BB962C8B-B14F-4D97-AF65-F5344CB8AC3E}">
        <p14:creationId xmlns:p14="http://schemas.microsoft.com/office/powerpoint/2010/main" val="1105856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1422425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48"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dirty="0">
              <a:solidFill>
                <a:schemeClr val="tx1"/>
              </a:solidFill>
              <a:latin typeface="Arial"/>
              <a:sym typeface="Arial"/>
            </a:endParaRPr>
          </a:p>
        </p:txBody>
      </p:sp>
      <p:sp>
        <p:nvSpPr>
          <p:cNvPr id="2" name="Text Placeholder 1"/>
          <p:cNvSpPr>
            <a:spLocks noGrp="1"/>
          </p:cNvSpPr>
          <p:nvPr>
            <p:ph type="body" sz="quarter" idx="10"/>
          </p:nvPr>
        </p:nvSpPr>
        <p:spPr/>
        <p:txBody>
          <a:bodyPr/>
          <a:lstStyle/>
          <a:p>
            <a:r>
              <a:rPr lang="en-US" dirty="0"/>
              <a:t>Note: Price and utilization </a:t>
            </a:r>
            <a:r>
              <a:rPr lang="en-US" dirty="0" smtClean="0"/>
              <a:t>calculations are </a:t>
            </a:r>
            <a:r>
              <a:rPr lang="en-US" dirty="0"/>
              <a:t>submitted by payers with no health status adjustment and no analysis performed by the HPC</a:t>
            </a:r>
            <a:r>
              <a:rPr lang="en-US" dirty="0" smtClean="0"/>
              <a:t>. Some payers also broke down spending growth into provider and service mix components (not shown).</a:t>
            </a:r>
            <a:endParaRPr lang="en-US" dirty="0"/>
          </a:p>
          <a:p>
            <a:r>
              <a:rPr lang="en-US" dirty="0"/>
              <a:t>BCBS = Blue Cross Blue Shield; HPHC = Harvard Pilgrim Health Care; THP = Tufts Health Plan</a:t>
            </a:r>
          </a:p>
          <a:p>
            <a:pPr marL="114288" indent="-114288" defTabSz="1043846">
              <a:tabLst>
                <a:tab pos="114288" algn="l"/>
                <a:tab pos="465088" algn="l"/>
              </a:tabLst>
            </a:pPr>
            <a:r>
              <a:rPr lang="en-US" dirty="0"/>
              <a:t>Source: Pre-filed Testimony submitted to the HPC for the 2014 Cost Trends Hearings </a:t>
            </a:r>
          </a:p>
        </p:txBody>
      </p:sp>
      <p:sp>
        <p:nvSpPr>
          <p:cNvPr id="3" name="Title 2"/>
          <p:cNvSpPr>
            <a:spLocks noGrp="1"/>
          </p:cNvSpPr>
          <p:nvPr>
            <p:ph type="ctrTitle"/>
          </p:nvPr>
        </p:nvSpPr>
        <p:spPr/>
        <p:txBody>
          <a:bodyPr/>
          <a:lstStyle/>
          <a:p>
            <a:r>
              <a:rPr lang="en-US" dirty="0"/>
              <a:t>Figure </a:t>
            </a:r>
            <a:r>
              <a:rPr lang="en-US" dirty="0" smtClean="0"/>
              <a:t>2.2: </a:t>
            </a:r>
            <a:r>
              <a:rPr lang="en-US" dirty="0"/>
              <a:t>Role of price and utilization in per-capita spending growth, major commercial </a:t>
            </a:r>
            <a:r>
              <a:rPr lang="en-US" dirty="0" smtClean="0"/>
              <a:t>payers</a:t>
            </a:r>
            <a:endParaRPr lang="en-US" dirty="0"/>
          </a:p>
        </p:txBody>
      </p:sp>
      <p:sp>
        <p:nvSpPr>
          <p:cNvPr id="4" name="Text Placeholder 3"/>
          <p:cNvSpPr>
            <a:spLocks noGrp="1"/>
          </p:cNvSpPr>
          <p:nvPr>
            <p:ph type="body" sz="quarter" idx="11"/>
          </p:nvPr>
        </p:nvSpPr>
        <p:spPr/>
        <p:txBody>
          <a:bodyPr/>
          <a:lstStyle/>
          <a:p>
            <a:r>
              <a:rPr lang="en-US" dirty="0"/>
              <a:t>Percent growth in per enrollee per year spending, decomposed into price and utilization for commercial payers in Massachusetts, </a:t>
            </a:r>
            <a:r>
              <a:rPr lang="en-US" dirty="0" smtClean="0"/>
              <a:t>2012 </a:t>
            </a:r>
            <a:r>
              <a:rPr lang="en-US" dirty="0"/>
              <a:t>- 2013</a:t>
            </a:r>
          </a:p>
        </p:txBody>
      </p:sp>
      <p:graphicFrame>
        <p:nvGraphicFramePr>
          <p:cNvPr id="11" name="Object 10"/>
          <p:cNvGraphicFramePr>
            <a:graphicFrameLocks/>
          </p:cNvGraphicFramePr>
          <p:nvPr>
            <p:custDataLst>
              <p:tags r:id="rId4"/>
            </p:custDataLst>
            <p:extLst>
              <p:ext uri="{D42A27DB-BD31-4B8C-83A1-F6EECF244321}">
                <p14:modId xmlns:p14="http://schemas.microsoft.com/office/powerpoint/2010/main" val="3813542389"/>
              </p:ext>
            </p:extLst>
          </p:nvPr>
        </p:nvGraphicFramePr>
        <p:xfrm>
          <a:off x="1562100" y="1600200"/>
          <a:ext cx="6629332" cy="3638685"/>
        </p:xfrm>
        <a:graphic>
          <a:graphicData uri="http://schemas.openxmlformats.org/presentationml/2006/ole">
            <mc:AlternateContent xmlns:mc="http://schemas.openxmlformats.org/markup-compatibility/2006">
              <mc:Choice xmlns:v="urn:schemas-microsoft-com:vml" Requires="v">
                <p:oleObj spid="_x0000_s154049" name="Chart" r:id="rId15" imgW="6629332" imgH="3638685" progId="MSGraph.Chart.8">
                  <p:embed followColorScheme="full"/>
                </p:oleObj>
              </mc:Choice>
              <mc:Fallback>
                <p:oleObj name="Chart" r:id="rId15" imgW="6629332" imgH="3638685" progId="MSGraph.Chart.8">
                  <p:embed followColorScheme="full"/>
                  <p:pic>
                    <p:nvPicPr>
                      <p:cNvPr id="0" name=""/>
                      <p:cNvPicPr/>
                      <p:nvPr/>
                    </p:nvPicPr>
                    <p:blipFill>
                      <a:blip r:embed="rId16"/>
                      <a:stretch>
                        <a:fillRect/>
                      </a:stretch>
                    </p:blipFill>
                    <p:spPr>
                      <a:xfrm>
                        <a:off x="1562100" y="1600200"/>
                        <a:ext cx="6629332" cy="3638685"/>
                      </a:xfrm>
                      <a:prstGeom prst="rect">
                        <a:avLst/>
                      </a:prstGeom>
                    </p:spPr>
                  </p:pic>
                </p:oleObj>
              </mc:Fallback>
            </mc:AlternateContent>
          </a:graphicData>
        </a:graphic>
      </p:graphicFrame>
      <p:sp>
        <p:nvSpPr>
          <p:cNvPr id="28" name="Text Placeholder 53"/>
          <p:cNvSpPr>
            <a:spLocks noGrp="1"/>
          </p:cNvSpPr>
          <p:nvPr>
            <p:custDataLst>
              <p:tags r:id="rId5"/>
            </p:custDataLst>
          </p:nvPr>
        </p:nvSpPr>
        <p:spPr bwMode="auto">
          <a:xfrm>
            <a:off x="6835775" y="5257800"/>
            <a:ext cx="36830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E23A3EA-8BE6-48E2-8FA0-EA4CB794BE53}" type="datetime'''''''''''''T''''''''''''''''''''''''''''''H''''''''P'''">
              <a:rPr lang="en-US" sz="1400">
                <a:latin typeface="Arial"/>
                <a:sym typeface="Arial"/>
              </a:rPr>
              <a:pPr marL="0" indent="0" algn="ctr">
                <a:spcBef>
                  <a:spcPct val="0"/>
                </a:spcBef>
                <a:spcAft>
                  <a:spcPct val="0"/>
                </a:spcAft>
                <a:buNone/>
              </a:pPr>
              <a:t>THP</a:t>
            </a:fld>
            <a:endParaRPr lang="en-US" sz="1400" dirty="0">
              <a:latin typeface="Arial"/>
              <a:sym typeface="Arial"/>
            </a:endParaRPr>
          </a:p>
        </p:txBody>
      </p:sp>
      <p:sp>
        <p:nvSpPr>
          <p:cNvPr id="27" name="Text Placeholder 52"/>
          <p:cNvSpPr>
            <a:spLocks noGrp="1"/>
          </p:cNvSpPr>
          <p:nvPr>
            <p:custDataLst>
              <p:tags r:id="rId6"/>
            </p:custDataLst>
          </p:nvPr>
        </p:nvSpPr>
        <p:spPr bwMode="auto">
          <a:xfrm>
            <a:off x="4622800" y="5257800"/>
            <a:ext cx="517525"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2548DEA-0CA4-4854-B532-91C296C0E575}" type="datetime'''''H''''''''''''''''''''''P''''''''''HC'''''''''''''">
              <a:rPr lang="en-US" sz="1400">
                <a:latin typeface="Arial"/>
                <a:sym typeface="Arial"/>
              </a:rPr>
              <a:pPr marL="0" indent="0" algn="ctr">
                <a:spcBef>
                  <a:spcPct val="0"/>
                </a:spcBef>
                <a:spcAft>
                  <a:spcPct val="0"/>
                </a:spcAft>
                <a:buNone/>
              </a:pPr>
              <a:t>HPHC</a:t>
            </a:fld>
            <a:endParaRPr lang="en-US" sz="1400" dirty="0">
              <a:latin typeface="Arial"/>
              <a:sym typeface="Arial"/>
            </a:endParaRPr>
          </a:p>
        </p:txBody>
      </p:sp>
      <p:sp>
        <p:nvSpPr>
          <p:cNvPr id="26" name="Text Placeholder 51"/>
          <p:cNvSpPr>
            <a:spLocks noGrp="1"/>
          </p:cNvSpPr>
          <p:nvPr>
            <p:custDataLst>
              <p:tags r:id="rId7"/>
            </p:custDataLst>
          </p:nvPr>
        </p:nvSpPr>
        <p:spPr bwMode="auto">
          <a:xfrm>
            <a:off x="2493963" y="5257800"/>
            <a:ext cx="498475"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E6B8366-EA83-415D-9A8C-767873A37778}" type="datetime'''''''B''''''''''''C''''BS'">
              <a:rPr lang="en-US" sz="1400">
                <a:latin typeface="Arial"/>
                <a:sym typeface="Arial"/>
              </a:rPr>
              <a:pPr marL="0" indent="0" algn="ctr">
                <a:spcBef>
                  <a:spcPct val="0"/>
                </a:spcBef>
                <a:spcAft>
                  <a:spcPct val="0"/>
                </a:spcAft>
                <a:buNone/>
              </a:pPr>
              <a:t>BCBS</a:t>
            </a:fld>
            <a:endParaRPr lang="en-US" sz="1400" dirty="0">
              <a:latin typeface="Arial"/>
              <a:sym typeface="Arial"/>
            </a:endParaRPr>
          </a:p>
        </p:txBody>
      </p:sp>
      <p:sp>
        <p:nvSpPr>
          <p:cNvPr id="9" name="Rectangle 8"/>
          <p:cNvSpPr/>
          <p:nvPr>
            <p:custDataLst>
              <p:tags r:id="rId8"/>
            </p:custDataLst>
          </p:nvPr>
        </p:nvSpPr>
        <p:spPr bwMode="auto">
          <a:xfrm>
            <a:off x="1335088" y="1919288"/>
            <a:ext cx="250825" cy="187325"/>
          </a:xfrm>
          <a:prstGeom prst="rect">
            <a:avLst/>
          </a:prstGeom>
          <a:solidFill>
            <a:srgbClr val="46506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8" name="Rectangle 7"/>
          <p:cNvSpPr/>
          <p:nvPr>
            <p:custDataLst>
              <p:tags r:id="rId9"/>
            </p:custDataLst>
          </p:nvPr>
        </p:nvSpPr>
        <p:spPr bwMode="auto">
          <a:xfrm>
            <a:off x="1335088" y="1655763"/>
            <a:ext cx="250825" cy="187325"/>
          </a:xfrm>
          <a:prstGeom prst="rect">
            <a:avLst/>
          </a:prstGeom>
          <a:solidFill>
            <a:srgbClr val="AAB4BE"/>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0" name="Text Placeholder 55"/>
          <p:cNvSpPr>
            <a:spLocks noGrp="1"/>
          </p:cNvSpPr>
          <p:nvPr>
            <p:custDataLst>
              <p:tags r:id="rId10"/>
            </p:custDataLst>
          </p:nvPr>
        </p:nvSpPr>
        <p:spPr bwMode="auto">
          <a:xfrm>
            <a:off x="1636713" y="1914525"/>
            <a:ext cx="7699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06F74BE-402D-4F71-B6F1-B422A85230F1}" type="datetime'''''''''''''''''''''U''t''ili''''z''at''''''''i''on'''''''''''">
              <a:rPr lang="en-US" sz="1400">
                <a:latin typeface="Arial"/>
                <a:sym typeface="Arial"/>
              </a:rPr>
              <a:pPr marL="0" indent="0">
                <a:spcBef>
                  <a:spcPct val="0"/>
                </a:spcBef>
                <a:spcAft>
                  <a:spcPct val="0"/>
                </a:spcAft>
                <a:buNone/>
              </a:pPr>
              <a:t>Utilization</a:t>
            </a:fld>
            <a:endParaRPr lang="en-US" sz="1400" dirty="0">
              <a:latin typeface="Arial"/>
              <a:sym typeface="Arial"/>
            </a:endParaRPr>
          </a:p>
        </p:txBody>
      </p:sp>
      <p:sp>
        <p:nvSpPr>
          <p:cNvPr id="29" name="Text Placeholder 54"/>
          <p:cNvSpPr>
            <a:spLocks noGrp="1"/>
          </p:cNvSpPr>
          <p:nvPr>
            <p:custDataLst>
              <p:tags r:id="rId11"/>
            </p:custDataLst>
          </p:nvPr>
        </p:nvSpPr>
        <p:spPr bwMode="auto">
          <a:xfrm>
            <a:off x="1636713" y="1651000"/>
            <a:ext cx="4048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570D0202-4DCE-4307-AB42-AFC28CF3B5AD}" type="datetime'''''''''''''Pr''''''''''''''i''''''c''''''''e'''''''">
              <a:rPr lang="en-US" sz="1400">
                <a:sym typeface="+mn-lt"/>
              </a:rPr>
              <a:pPr marL="0" indent="0">
                <a:spcBef>
                  <a:spcPct val="0"/>
                </a:spcBef>
                <a:spcAft>
                  <a:spcPct val="0"/>
                </a:spcAft>
                <a:buNone/>
              </a:pPr>
              <a:t>Price</a:t>
            </a:fld>
            <a:endParaRPr lang="en-US" sz="1400" dirty="0">
              <a:sym typeface="+mn-lt"/>
            </a:endParaRPr>
          </a:p>
        </p:txBody>
      </p:sp>
      <p:sp>
        <p:nvSpPr>
          <p:cNvPr id="5" name="TextBox 4"/>
          <p:cNvSpPr txBox="1"/>
          <p:nvPr/>
        </p:nvSpPr>
        <p:spPr>
          <a:xfrm>
            <a:off x="2357438" y="5559623"/>
            <a:ext cx="779464" cy="307777"/>
          </a:xfrm>
          <a:prstGeom prst="rect">
            <a:avLst/>
          </a:prstGeom>
          <a:noFill/>
          <a:ln>
            <a:solidFill>
              <a:schemeClr val="tx1"/>
            </a:solidFill>
          </a:ln>
        </p:spPr>
        <p:txBody>
          <a:bodyPr wrap="square" rtlCol="0">
            <a:spAutoFit/>
          </a:bodyPr>
          <a:lstStyle/>
          <a:p>
            <a:pPr algn="ctr"/>
            <a:r>
              <a:rPr lang="en-US" sz="1400" dirty="0" smtClean="0"/>
              <a:t>2,017K</a:t>
            </a:r>
            <a:endParaRPr lang="en-US" sz="1400" dirty="0"/>
          </a:p>
        </p:txBody>
      </p:sp>
      <p:sp>
        <p:nvSpPr>
          <p:cNvPr id="24" name="TextBox 23"/>
          <p:cNvSpPr txBox="1"/>
          <p:nvPr/>
        </p:nvSpPr>
        <p:spPr>
          <a:xfrm>
            <a:off x="4568825" y="5559623"/>
            <a:ext cx="635000" cy="307777"/>
          </a:xfrm>
          <a:prstGeom prst="rect">
            <a:avLst/>
          </a:prstGeom>
          <a:noFill/>
          <a:ln>
            <a:solidFill>
              <a:schemeClr val="tx1"/>
            </a:solidFill>
          </a:ln>
        </p:spPr>
        <p:txBody>
          <a:bodyPr wrap="square" rtlCol="0">
            <a:spAutoFit/>
          </a:bodyPr>
          <a:lstStyle/>
          <a:p>
            <a:pPr algn="ctr"/>
            <a:r>
              <a:rPr lang="en-US" sz="1400" dirty="0" smtClean="0"/>
              <a:t>647K</a:t>
            </a:r>
            <a:endParaRPr lang="en-US" sz="1400" dirty="0"/>
          </a:p>
        </p:txBody>
      </p:sp>
      <p:sp>
        <p:nvSpPr>
          <p:cNvPr id="31" name="TextBox 30"/>
          <p:cNvSpPr txBox="1"/>
          <p:nvPr/>
        </p:nvSpPr>
        <p:spPr>
          <a:xfrm>
            <a:off x="6707188" y="5559623"/>
            <a:ext cx="635000" cy="307777"/>
          </a:xfrm>
          <a:prstGeom prst="rect">
            <a:avLst/>
          </a:prstGeom>
          <a:noFill/>
          <a:ln>
            <a:solidFill>
              <a:schemeClr val="tx1"/>
            </a:solidFill>
          </a:ln>
        </p:spPr>
        <p:txBody>
          <a:bodyPr wrap="square" rtlCol="0">
            <a:spAutoFit/>
          </a:bodyPr>
          <a:lstStyle/>
          <a:p>
            <a:pPr algn="ctr"/>
            <a:r>
              <a:rPr lang="en-US" sz="1400" dirty="0" smtClean="0"/>
              <a:t>560K</a:t>
            </a:r>
            <a:endParaRPr lang="en-US" sz="1400" dirty="0"/>
          </a:p>
        </p:txBody>
      </p:sp>
      <p:sp>
        <p:nvSpPr>
          <p:cNvPr id="10" name="TextBox 9"/>
          <p:cNvSpPr txBox="1"/>
          <p:nvPr/>
        </p:nvSpPr>
        <p:spPr>
          <a:xfrm>
            <a:off x="649288" y="5535510"/>
            <a:ext cx="990600" cy="307777"/>
          </a:xfrm>
          <a:prstGeom prst="rect">
            <a:avLst/>
          </a:prstGeom>
          <a:noFill/>
        </p:spPr>
        <p:txBody>
          <a:bodyPr wrap="square" rtlCol="0">
            <a:spAutoFit/>
          </a:bodyPr>
          <a:lstStyle/>
          <a:p>
            <a:r>
              <a:rPr lang="en-US" sz="1400" b="1" dirty="0" smtClean="0"/>
              <a:t>Members</a:t>
            </a:r>
            <a:endParaRPr lang="en-US" sz="1400" b="1" dirty="0"/>
          </a:p>
        </p:txBody>
      </p:sp>
    </p:spTree>
    <p:extLst>
      <p:ext uri="{BB962C8B-B14F-4D97-AF65-F5344CB8AC3E}">
        <p14:creationId xmlns:p14="http://schemas.microsoft.com/office/powerpoint/2010/main" val="1508010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4070702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200" name="think-cell Slide" r:id="rId36" imgW="270" imgH="270" progId="TCLayout.ActiveDocument.1">
                  <p:embed/>
                </p:oleObj>
              </mc:Choice>
              <mc:Fallback>
                <p:oleObj name="think-cell Slide" r:id="rId36" imgW="270" imgH="270" progId="TCLayout.ActiveDocument.1">
                  <p:embed/>
                  <p:pic>
                    <p:nvPicPr>
                      <p:cNvPr id="0" name=""/>
                      <p:cNvPicPr/>
                      <p:nvPr/>
                    </p:nvPicPr>
                    <p:blipFill>
                      <a:blip r:embed="rId3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dirty="0">
              <a:solidFill>
                <a:schemeClr val="tx1"/>
              </a:solidFill>
              <a:latin typeface="Arial"/>
              <a:sym typeface="Arial"/>
            </a:endParaRPr>
          </a:p>
        </p:txBody>
      </p:sp>
      <p:sp>
        <p:nvSpPr>
          <p:cNvPr id="2" name="Text Placeholder 1"/>
          <p:cNvSpPr>
            <a:spLocks noGrp="1"/>
          </p:cNvSpPr>
          <p:nvPr>
            <p:ph type="body" sz="quarter" idx="10"/>
          </p:nvPr>
        </p:nvSpPr>
        <p:spPr/>
        <p:txBody>
          <a:bodyPr/>
          <a:lstStyle/>
          <a:p>
            <a:r>
              <a:rPr lang="en-US" dirty="0" smtClean="0"/>
              <a:t>Note: Solid lines indicate CMS data; dashed line indicates Massachusetts-specific data. Specifically; CMS NHE &amp; SHEA 2002-2009,US NHE 2009 – 2013, MA TME 2009 – 2012, MA THCE 2012-2013</a:t>
            </a:r>
          </a:p>
          <a:p>
            <a:r>
              <a:rPr lang="en-US" dirty="0" smtClean="0"/>
              <a:t>Source: Centers for Medicare &amp; Medicaid Services, Massachusetts Center for Health Information and Analysis, United States Census Bureau</a:t>
            </a:r>
            <a:endParaRPr lang="en-US" dirty="0"/>
          </a:p>
        </p:txBody>
      </p:sp>
      <p:sp>
        <p:nvSpPr>
          <p:cNvPr id="3" name="Title 2"/>
          <p:cNvSpPr>
            <a:spLocks noGrp="1"/>
          </p:cNvSpPr>
          <p:nvPr>
            <p:ph type="ctrTitle"/>
          </p:nvPr>
        </p:nvSpPr>
        <p:spPr/>
        <p:txBody>
          <a:bodyPr/>
          <a:lstStyle/>
          <a:p>
            <a:r>
              <a:rPr lang="en-US" dirty="0" smtClean="0"/>
              <a:t>Figure 2.3: Annual growth in per-capita healthcare spending</a:t>
            </a:r>
            <a:r>
              <a:rPr lang="en-US" dirty="0"/>
              <a:t> </a:t>
            </a:r>
            <a:r>
              <a:rPr lang="en-US" dirty="0" smtClean="0"/>
              <a:t>in MA and the U.S.</a:t>
            </a:r>
            <a:endParaRPr lang="en-US" dirty="0"/>
          </a:p>
        </p:txBody>
      </p:sp>
      <p:sp>
        <p:nvSpPr>
          <p:cNvPr id="61" name="Text Placeholder 60"/>
          <p:cNvSpPr>
            <a:spLocks noGrp="1"/>
          </p:cNvSpPr>
          <p:nvPr>
            <p:ph type="body" sz="quarter" idx="11"/>
          </p:nvPr>
        </p:nvSpPr>
        <p:spPr/>
        <p:txBody>
          <a:bodyPr/>
          <a:lstStyle/>
          <a:p>
            <a:r>
              <a:rPr lang="en-US" dirty="0" smtClean="0"/>
              <a:t>Percentage growth from previous year, 2002 - 2013</a:t>
            </a:r>
            <a:endParaRPr lang="en-US" dirty="0"/>
          </a:p>
        </p:txBody>
      </p:sp>
      <p:cxnSp>
        <p:nvCxnSpPr>
          <p:cNvPr id="60" name="Straight Connector 59"/>
          <p:cNvCxnSpPr/>
          <p:nvPr>
            <p:custDataLst>
              <p:tags r:id="rId4"/>
            </p:custDataLst>
          </p:nvPr>
        </p:nvCxnSpPr>
        <p:spPr bwMode="auto">
          <a:xfrm flipV="1">
            <a:off x="7886700" y="4857750"/>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5"/>
            </p:custDataLst>
          </p:nvPr>
        </p:nvCxnSpPr>
        <p:spPr bwMode="auto">
          <a:xfrm flipV="1">
            <a:off x="7324725" y="4857750"/>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6"/>
            </p:custDataLst>
          </p:nvPr>
        </p:nvCxnSpPr>
        <p:spPr bwMode="auto">
          <a:xfrm flipV="1">
            <a:off x="6753225" y="4857750"/>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7"/>
            </p:custDataLst>
          </p:nvPr>
        </p:nvCxnSpPr>
        <p:spPr bwMode="auto">
          <a:xfrm flipV="1">
            <a:off x="6181725" y="4857750"/>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8"/>
            </p:custDataLst>
          </p:nvPr>
        </p:nvCxnSpPr>
        <p:spPr bwMode="auto">
          <a:xfrm flipV="1">
            <a:off x="5619750" y="4857750"/>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9"/>
            </p:custDataLst>
          </p:nvPr>
        </p:nvCxnSpPr>
        <p:spPr bwMode="auto">
          <a:xfrm flipV="1">
            <a:off x="5048250" y="4857750"/>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10"/>
            </p:custDataLst>
          </p:nvPr>
        </p:nvCxnSpPr>
        <p:spPr bwMode="auto">
          <a:xfrm flipV="1">
            <a:off x="4486275" y="4857750"/>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11"/>
            </p:custDataLst>
          </p:nvPr>
        </p:nvCxnSpPr>
        <p:spPr bwMode="auto">
          <a:xfrm flipV="1">
            <a:off x="3914775" y="4857750"/>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12"/>
            </p:custDataLst>
          </p:nvPr>
        </p:nvCxnSpPr>
        <p:spPr bwMode="auto">
          <a:xfrm flipV="1">
            <a:off x="3352800" y="4857750"/>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13"/>
            </p:custDataLst>
          </p:nvPr>
        </p:nvCxnSpPr>
        <p:spPr bwMode="auto">
          <a:xfrm flipV="1">
            <a:off x="2781300" y="4857750"/>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4"/>
            </p:custDataLst>
          </p:nvPr>
        </p:nvCxnSpPr>
        <p:spPr bwMode="auto">
          <a:xfrm flipV="1">
            <a:off x="2209800" y="4857750"/>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5"/>
            </p:custDataLst>
          </p:nvPr>
        </p:nvCxnSpPr>
        <p:spPr bwMode="auto">
          <a:xfrm flipV="1">
            <a:off x="1647825" y="4857750"/>
            <a:ext cx="0" cy="5873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p:cNvGraphicFramePr>
          <p:nvPr>
            <p:custDataLst>
              <p:tags r:id="rId16"/>
            </p:custDataLst>
            <p:extLst>
              <p:ext uri="{D42A27DB-BD31-4B8C-83A1-F6EECF244321}">
                <p14:modId xmlns:p14="http://schemas.microsoft.com/office/powerpoint/2010/main" val="2841127604"/>
              </p:ext>
            </p:extLst>
          </p:nvPr>
        </p:nvGraphicFramePr>
        <p:xfrm>
          <a:off x="914400" y="1676400"/>
          <a:ext cx="7191479" cy="3495743"/>
        </p:xfrm>
        <a:graphic>
          <a:graphicData uri="http://schemas.openxmlformats.org/presentationml/2006/ole">
            <mc:AlternateContent xmlns:mc="http://schemas.openxmlformats.org/markup-compatibility/2006">
              <mc:Choice xmlns:v="urn:schemas-microsoft-com:vml" Requires="v">
                <p:oleObj spid="_x0000_s165201" name="Chart" r:id="rId38" imgW="7191479" imgH="3495743" progId="MSGraph.Chart.8">
                  <p:embed followColorScheme="full"/>
                </p:oleObj>
              </mc:Choice>
              <mc:Fallback>
                <p:oleObj name="Chart" r:id="rId38" imgW="7191479" imgH="3495743" progId="MSGraph.Chart.8">
                  <p:embed followColorScheme="full"/>
                  <p:pic>
                    <p:nvPicPr>
                      <p:cNvPr id="0" name=""/>
                      <p:cNvPicPr/>
                      <p:nvPr/>
                    </p:nvPicPr>
                    <p:blipFill>
                      <a:blip r:embed="rId39"/>
                      <a:stretch>
                        <a:fillRect/>
                      </a:stretch>
                    </p:blipFill>
                    <p:spPr>
                      <a:xfrm>
                        <a:off x="914400" y="1676400"/>
                        <a:ext cx="7191479" cy="3495743"/>
                      </a:xfrm>
                      <a:prstGeom prst="rect">
                        <a:avLst/>
                      </a:prstGeom>
                    </p:spPr>
                  </p:pic>
                </p:oleObj>
              </mc:Fallback>
            </mc:AlternateContent>
          </a:graphicData>
        </a:graphic>
      </p:graphicFrame>
      <p:sp>
        <p:nvSpPr>
          <p:cNvPr id="45" name="Text Placeholder 40"/>
          <p:cNvSpPr>
            <a:spLocks noGrp="1"/>
          </p:cNvSpPr>
          <p:nvPr>
            <p:custDataLst>
              <p:tags r:id="rId17"/>
            </p:custDataLst>
          </p:nvPr>
        </p:nvSpPr>
        <p:spPr bwMode="gray">
          <a:xfrm>
            <a:off x="5984875" y="5019675"/>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756FA37-0FA8-4656-B826-6EA0810C5BB3}" type="datetime'''2''''0''''''''''''''''''''''''''''''''1''0'''''''">
              <a:rPr lang="en-US" sz="1400">
                <a:latin typeface="Arial"/>
                <a:sym typeface="Arial"/>
              </a:rPr>
              <a:pPr marL="0" indent="0" algn="ctr">
                <a:spcBef>
                  <a:spcPct val="0"/>
                </a:spcBef>
                <a:spcAft>
                  <a:spcPct val="0"/>
                </a:spcAft>
                <a:buNone/>
              </a:pPr>
              <a:t>2010</a:t>
            </a:fld>
            <a:endParaRPr lang="en-US" sz="1400" dirty="0">
              <a:latin typeface="Arial"/>
              <a:sym typeface="Arial"/>
            </a:endParaRPr>
          </a:p>
        </p:txBody>
      </p:sp>
      <p:sp>
        <p:nvSpPr>
          <p:cNvPr id="44" name="Text Placeholder 39"/>
          <p:cNvSpPr>
            <a:spLocks noGrp="1"/>
          </p:cNvSpPr>
          <p:nvPr>
            <p:custDataLst>
              <p:tags r:id="rId18"/>
            </p:custDataLst>
          </p:nvPr>
        </p:nvSpPr>
        <p:spPr bwMode="gray">
          <a:xfrm>
            <a:off x="5422900" y="5019675"/>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6B3177A-FD9B-4BD7-9F1D-5097BAA6BC43}" type="datetime'''''''''''''''''''''2''''''''''0''''0''''9'''''''''''''">
              <a:rPr lang="en-US" sz="1400">
                <a:latin typeface="Arial"/>
                <a:sym typeface="Arial"/>
              </a:rPr>
              <a:pPr marL="0" indent="0" algn="ctr">
                <a:spcBef>
                  <a:spcPct val="0"/>
                </a:spcBef>
                <a:spcAft>
                  <a:spcPct val="0"/>
                </a:spcAft>
                <a:buNone/>
              </a:pPr>
              <a:t>2009</a:t>
            </a:fld>
            <a:endParaRPr lang="en-US" sz="1400" dirty="0">
              <a:latin typeface="Arial"/>
              <a:sym typeface="Arial"/>
            </a:endParaRPr>
          </a:p>
        </p:txBody>
      </p:sp>
      <p:sp>
        <p:nvSpPr>
          <p:cNvPr id="48" name="Text Placeholder 43"/>
          <p:cNvSpPr>
            <a:spLocks noGrp="1"/>
          </p:cNvSpPr>
          <p:nvPr>
            <p:custDataLst>
              <p:tags r:id="rId19"/>
            </p:custDataLst>
          </p:nvPr>
        </p:nvSpPr>
        <p:spPr bwMode="gray">
          <a:xfrm>
            <a:off x="7689850" y="5019675"/>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8EDA2F9-5589-46C7-ACFA-9342F9DBBEB4}" type="datetime'''''''''''''''''''''2''''''''''''0''''''1''''3'">
              <a:rPr lang="en-US" sz="1400">
                <a:latin typeface="Arial"/>
                <a:sym typeface="Arial"/>
              </a:rPr>
              <a:pPr marL="0" indent="0" algn="ctr">
                <a:spcBef>
                  <a:spcPct val="0"/>
                </a:spcBef>
                <a:spcAft>
                  <a:spcPct val="0"/>
                </a:spcAft>
                <a:buNone/>
              </a:pPr>
              <a:t>2013</a:t>
            </a:fld>
            <a:endParaRPr lang="en-US" sz="1400" dirty="0">
              <a:latin typeface="Arial"/>
              <a:sym typeface="Arial"/>
            </a:endParaRPr>
          </a:p>
        </p:txBody>
      </p:sp>
      <p:sp>
        <p:nvSpPr>
          <p:cNvPr id="47" name="Text Placeholder 42"/>
          <p:cNvSpPr>
            <a:spLocks noGrp="1"/>
          </p:cNvSpPr>
          <p:nvPr>
            <p:custDataLst>
              <p:tags r:id="rId20"/>
            </p:custDataLst>
          </p:nvPr>
        </p:nvSpPr>
        <p:spPr bwMode="gray">
          <a:xfrm>
            <a:off x="7127875" y="5019675"/>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6CDF3F9-3404-4B70-A74E-047AAC23FC3C}" type="datetime'''''''20''''1''''''''''''''''''''''''''2'''''''''''''''''''''">
              <a:rPr lang="en-US" sz="1400">
                <a:latin typeface="Arial"/>
                <a:sym typeface="Arial"/>
              </a:rPr>
              <a:pPr marL="0" indent="0" algn="ctr">
                <a:spcBef>
                  <a:spcPct val="0"/>
                </a:spcBef>
                <a:spcAft>
                  <a:spcPct val="0"/>
                </a:spcAft>
                <a:buNone/>
              </a:pPr>
              <a:t>2012</a:t>
            </a:fld>
            <a:endParaRPr lang="en-US" sz="1400" dirty="0">
              <a:latin typeface="Arial"/>
              <a:sym typeface="Arial"/>
            </a:endParaRPr>
          </a:p>
        </p:txBody>
      </p:sp>
      <p:sp>
        <p:nvSpPr>
          <p:cNvPr id="46" name="Text Placeholder 41"/>
          <p:cNvSpPr>
            <a:spLocks noGrp="1"/>
          </p:cNvSpPr>
          <p:nvPr>
            <p:custDataLst>
              <p:tags r:id="rId21"/>
            </p:custDataLst>
          </p:nvPr>
        </p:nvSpPr>
        <p:spPr bwMode="gray">
          <a:xfrm>
            <a:off x="6562725" y="5019675"/>
            <a:ext cx="3810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03B5312-695B-477A-A319-9A424B28119E}" type="datetime'''''''''''''''''''''2''''0''''''1''''''''''''''''1'''''">
              <a:rPr lang="en-US" sz="1400">
                <a:latin typeface="Arial"/>
                <a:sym typeface="Arial"/>
              </a:rPr>
              <a:pPr marL="0" indent="0" algn="ctr">
                <a:spcBef>
                  <a:spcPct val="0"/>
                </a:spcBef>
                <a:spcAft>
                  <a:spcPct val="0"/>
                </a:spcAft>
                <a:buNone/>
              </a:pPr>
              <a:t>2011</a:t>
            </a:fld>
            <a:endParaRPr lang="en-US" sz="1400" dirty="0">
              <a:latin typeface="Arial"/>
              <a:sym typeface="Arial"/>
            </a:endParaRPr>
          </a:p>
        </p:txBody>
      </p:sp>
      <p:sp>
        <p:nvSpPr>
          <p:cNvPr id="43" name="Text Placeholder 38"/>
          <p:cNvSpPr>
            <a:spLocks noGrp="1"/>
          </p:cNvSpPr>
          <p:nvPr>
            <p:custDataLst>
              <p:tags r:id="rId22"/>
            </p:custDataLst>
          </p:nvPr>
        </p:nvSpPr>
        <p:spPr bwMode="gray">
          <a:xfrm>
            <a:off x="4851400" y="5019675"/>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FD03BCB-6977-42E7-9E83-E6EA001E363F}" type="datetime'''''''''''''2''''''0''''''''0''''''8'''''''''''''">
              <a:rPr lang="en-US" sz="1400">
                <a:latin typeface="Arial"/>
                <a:sym typeface="Arial"/>
              </a:rPr>
              <a:pPr marL="0" indent="0" algn="ctr">
                <a:spcBef>
                  <a:spcPct val="0"/>
                </a:spcBef>
                <a:spcAft>
                  <a:spcPct val="0"/>
                </a:spcAft>
                <a:buNone/>
              </a:pPr>
              <a:t>2008</a:t>
            </a:fld>
            <a:endParaRPr lang="en-US" sz="1400" dirty="0">
              <a:latin typeface="Arial"/>
              <a:sym typeface="Arial"/>
            </a:endParaRPr>
          </a:p>
        </p:txBody>
      </p:sp>
      <p:sp>
        <p:nvSpPr>
          <p:cNvPr id="41" name="Text Placeholder 36"/>
          <p:cNvSpPr>
            <a:spLocks noGrp="1"/>
          </p:cNvSpPr>
          <p:nvPr>
            <p:custDataLst>
              <p:tags r:id="rId23"/>
            </p:custDataLst>
          </p:nvPr>
        </p:nvSpPr>
        <p:spPr bwMode="gray">
          <a:xfrm>
            <a:off x="3717925" y="5019675"/>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078F6AF-0FBA-418C-9FEA-50F2B383D2FF}" type="datetime'''''''''''2''''''''''''''''''''''''0''0''''''''''''''''6'''">
              <a:rPr lang="en-US" sz="1400">
                <a:latin typeface="Arial"/>
                <a:sym typeface="Arial"/>
              </a:rPr>
              <a:pPr marL="0" indent="0" algn="ctr">
                <a:spcBef>
                  <a:spcPct val="0"/>
                </a:spcBef>
                <a:spcAft>
                  <a:spcPct val="0"/>
                </a:spcAft>
                <a:buNone/>
              </a:pPr>
              <a:t>2006</a:t>
            </a:fld>
            <a:endParaRPr lang="en-US" sz="1400" dirty="0">
              <a:latin typeface="Arial"/>
              <a:sym typeface="Arial"/>
            </a:endParaRPr>
          </a:p>
        </p:txBody>
      </p:sp>
      <p:sp>
        <p:nvSpPr>
          <p:cNvPr id="40" name="Text Placeholder 35"/>
          <p:cNvSpPr>
            <a:spLocks noGrp="1"/>
          </p:cNvSpPr>
          <p:nvPr>
            <p:custDataLst>
              <p:tags r:id="rId24"/>
            </p:custDataLst>
          </p:nvPr>
        </p:nvSpPr>
        <p:spPr bwMode="gray">
          <a:xfrm>
            <a:off x="3155950" y="5019675"/>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B99ECF4-CC2B-42E6-A901-05AA0AF73D36}" type="datetime'''''''''''''''''''''2''''0''''''''''''''''''05'''''''''''''''">
              <a:rPr lang="en-US" sz="1400">
                <a:latin typeface="Arial"/>
                <a:sym typeface="Arial"/>
              </a:rPr>
              <a:pPr marL="0" indent="0" algn="ctr">
                <a:spcBef>
                  <a:spcPct val="0"/>
                </a:spcBef>
                <a:spcAft>
                  <a:spcPct val="0"/>
                </a:spcAft>
                <a:buNone/>
              </a:pPr>
              <a:t>2005</a:t>
            </a:fld>
            <a:endParaRPr lang="en-US" sz="1400" dirty="0">
              <a:latin typeface="Arial"/>
              <a:sym typeface="Arial"/>
            </a:endParaRPr>
          </a:p>
        </p:txBody>
      </p:sp>
      <p:sp>
        <p:nvSpPr>
          <p:cNvPr id="39" name="Text Placeholder 34"/>
          <p:cNvSpPr>
            <a:spLocks noGrp="1"/>
          </p:cNvSpPr>
          <p:nvPr>
            <p:custDataLst>
              <p:tags r:id="rId25"/>
            </p:custDataLst>
          </p:nvPr>
        </p:nvSpPr>
        <p:spPr bwMode="gray">
          <a:xfrm>
            <a:off x="2584450" y="5019675"/>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6973E70-5ABE-419C-A6DC-0F5BD0CCC9A9}" type="datetime'''''''''''2''''''''0''''0''''''''''''''''''''''''''4'''''''''">
              <a:rPr lang="en-US" sz="1400">
                <a:latin typeface="Arial"/>
                <a:sym typeface="Arial"/>
              </a:rPr>
              <a:pPr marL="0" indent="0" algn="ctr">
                <a:spcBef>
                  <a:spcPct val="0"/>
                </a:spcBef>
                <a:spcAft>
                  <a:spcPct val="0"/>
                </a:spcAft>
                <a:buNone/>
              </a:pPr>
              <a:t>2004</a:t>
            </a:fld>
            <a:endParaRPr lang="en-US" sz="1400" dirty="0">
              <a:latin typeface="Arial"/>
              <a:sym typeface="Arial"/>
            </a:endParaRPr>
          </a:p>
        </p:txBody>
      </p:sp>
      <p:sp>
        <p:nvSpPr>
          <p:cNvPr id="38" name="Text Placeholder 33"/>
          <p:cNvSpPr>
            <a:spLocks noGrp="1"/>
          </p:cNvSpPr>
          <p:nvPr>
            <p:custDataLst>
              <p:tags r:id="rId26"/>
            </p:custDataLst>
          </p:nvPr>
        </p:nvSpPr>
        <p:spPr bwMode="gray">
          <a:xfrm>
            <a:off x="2012950" y="5019675"/>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2CB7A6A-E507-4AE5-9E03-942805FA5044}" type="datetime'''''''''''''2''''''''''00''''''3'''''''''''''''''''''">
              <a:rPr lang="en-US" sz="1400">
                <a:latin typeface="Arial"/>
                <a:sym typeface="Arial"/>
              </a:rPr>
              <a:pPr marL="0" indent="0" algn="ctr">
                <a:spcBef>
                  <a:spcPct val="0"/>
                </a:spcBef>
                <a:spcAft>
                  <a:spcPct val="0"/>
                </a:spcAft>
                <a:buNone/>
              </a:pPr>
              <a:t>2003</a:t>
            </a:fld>
            <a:endParaRPr lang="en-US" sz="1400" dirty="0">
              <a:latin typeface="Arial"/>
              <a:sym typeface="Arial"/>
            </a:endParaRPr>
          </a:p>
        </p:txBody>
      </p:sp>
      <p:sp>
        <p:nvSpPr>
          <p:cNvPr id="37" name="Text Placeholder 32"/>
          <p:cNvSpPr>
            <a:spLocks noGrp="1"/>
          </p:cNvSpPr>
          <p:nvPr>
            <p:custDataLst>
              <p:tags r:id="rId27"/>
            </p:custDataLst>
          </p:nvPr>
        </p:nvSpPr>
        <p:spPr bwMode="gray">
          <a:xfrm>
            <a:off x="1450975" y="5019675"/>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1DDA231-FF08-43A4-B18F-432283ED2920}" type="datetime'''''2''''''''0''0''''''''''''''''''2'''''''''''''''''''">
              <a:rPr lang="en-US" sz="1400">
                <a:latin typeface="Arial"/>
                <a:sym typeface="Arial"/>
              </a:rPr>
              <a:pPr marL="0" indent="0" algn="ctr">
                <a:spcBef>
                  <a:spcPct val="0"/>
                </a:spcBef>
                <a:spcAft>
                  <a:spcPct val="0"/>
                </a:spcAft>
                <a:buNone/>
              </a:pPr>
              <a:t>2002</a:t>
            </a:fld>
            <a:endParaRPr lang="en-US" sz="1400" dirty="0">
              <a:latin typeface="Arial"/>
              <a:sym typeface="Arial"/>
            </a:endParaRPr>
          </a:p>
        </p:txBody>
      </p:sp>
      <p:sp>
        <p:nvSpPr>
          <p:cNvPr id="42" name="Text Placeholder 37"/>
          <p:cNvSpPr>
            <a:spLocks noGrp="1"/>
          </p:cNvSpPr>
          <p:nvPr>
            <p:custDataLst>
              <p:tags r:id="rId28"/>
            </p:custDataLst>
          </p:nvPr>
        </p:nvSpPr>
        <p:spPr bwMode="gray">
          <a:xfrm>
            <a:off x="4289425" y="5019675"/>
            <a:ext cx="3937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7C05771-0ECF-4413-9947-C9FBF8B407D4}" type="datetime'2''''''''0''''0''''''''''7'''''''''''">
              <a:rPr lang="en-US" sz="1400">
                <a:latin typeface="Arial"/>
                <a:sym typeface="Arial"/>
              </a:rPr>
              <a:pPr marL="0" indent="0" algn="ctr">
                <a:spcBef>
                  <a:spcPct val="0"/>
                </a:spcBef>
                <a:spcAft>
                  <a:spcPct val="0"/>
                </a:spcAft>
                <a:buNone/>
              </a:pPr>
              <a:t>2007</a:t>
            </a:fld>
            <a:endParaRPr lang="en-US" sz="1400" dirty="0">
              <a:latin typeface="Arial"/>
              <a:sym typeface="Arial"/>
            </a:endParaRPr>
          </a:p>
        </p:txBody>
      </p:sp>
      <p:cxnSp>
        <p:nvCxnSpPr>
          <p:cNvPr id="7" name="Straight Connector 6"/>
          <p:cNvCxnSpPr/>
          <p:nvPr>
            <p:custDataLst>
              <p:tags r:id="rId29"/>
            </p:custDataLst>
          </p:nvPr>
        </p:nvCxnSpPr>
        <p:spPr bwMode="gray">
          <a:xfrm>
            <a:off x="6315075" y="2670175"/>
            <a:ext cx="428625" cy="0"/>
          </a:xfrm>
          <a:prstGeom prst="line">
            <a:avLst/>
          </a:prstGeom>
          <a:ln w="28575">
            <a:solidFill>
              <a:srgbClr val="8C96A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30"/>
            </p:custDataLst>
          </p:nvPr>
        </p:nvCxnSpPr>
        <p:spPr bwMode="gray">
          <a:xfrm>
            <a:off x="6315075" y="2406650"/>
            <a:ext cx="428625" cy="0"/>
          </a:xfrm>
          <a:prstGeom prst="line">
            <a:avLst/>
          </a:prstGeom>
          <a:ln w="28575">
            <a:solidFill>
              <a:srgbClr val="0C2D83"/>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31"/>
            </p:custDataLst>
          </p:nvPr>
        </p:nvCxnSpPr>
        <p:spPr bwMode="gray">
          <a:xfrm>
            <a:off x="6315075" y="2143125"/>
            <a:ext cx="428625" cy="0"/>
          </a:xfrm>
          <a:prstGeom prst="line">
            <a:avLst/>
          </a:prstGeom>
          <a:ln w="28575">
            <a:solidFill>
              <a:srgbClr val="0C2D8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6" name="Text Placeholder 2"/>
          <p:cNvSpPr>
            <a:spLocks noGrp="1"/>
          </p:cNvSpPr>
          <p:nvPr>
            <p:custDataLst>
              <p:tags r:id="rId32"/>
            </p:custDataLst>
          </p:nvPr>
        </p:nvSpPr>
        <p:spPr bwMode="auto">
          <a:xfrm>
            <a:off x="6794499" y="2308225"/>
            <a:ext cx="17653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F037C15-8670-4A46-9ADA-B2FB67DEE22F}" type="datetime'MA: S''ta''te'' ''dat''''''''''''a ''(C''HI''''''''A)'''''''''">
              <a:rPr lang="en-US" sz="1400"/>
              <a:pPr/>
              <a:t>MA: State data (CHIA)</a:t>
            </a:fld>
            <a:endParaRPr lang="en-US" sz="1400" dirty="0">
              <a:latin typeface="Arial"/>
              <a:sym typeface="Arial"/>
            </a:endParaRPr>
          </a:p>
        </p:txBody>
      </p:sp>
      <p:sp>
        <p:nvSpPr>
          <p:cNvPr id="62" name="Text Placeholder 5"/>
          <p:cNvSpPr>
            <a:spLocks noGrp="1"/>
          </p:cNvSpPr>
          <p:nvPr>
            <p:custDataLst>
              <p:tags r:id="rId33"/>
            </p:custDataLst>
          </p:nvPr>
        </p:nvSpPr>
        <p:spPr bwMode="auto">
          <a:xfrm>
            <a:off x="6794500" y="2571750"/>
            <a:ext cx="20510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3BCFA71-49AF-44D4-A1B7-4D8A7C9A7D3C}" type="datetime'''U.S.'':'' N''''''atio''n''''''''''al ''data (CM''S'')'''''''">
              <a:rPr lang="en-US" sz="1400"/>
              <a:pPr/>
              <a:t>U.S.: National data (CMS)</a:t>
            </a:fld>
            <a:endParaRPr lang="en-US" sz="1400" dirty="0">
              <a:latin typeface="Arial"/>
              <a:sym typeface="Arial"/>
            </a:endParaRPr>
          </a:p>
        </p:txBody>
      </p:sp>
      <p:sp>
        <p:nvSpPr>
          <p:cNvPr id="9" name="Text Placeholder 6"/>
          <p:cNvSpPr>
            <a:spLocks noGrp="1"/>
          </p:cNvSpPr>
          <p:nvPr>
            <p:custDataLst>
              <p:tags r:id="rId34"/>
            </p:custDataLst>
          </p:nvPr>
        </p:nvSpPr>
        <p:spPr bwMode="auto">
          <a:xfrm>
            <a:off x="6794500" y="2044700"/>
            <a:ext cx="19716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AE7EA04-32FB-48FE-854A-2E04E3ECC674}" type="datetime'MA:'' N''a''t''i''o''''''na''''l data'''' ''''(''CM''''S)'''">
              <a:rPr lang="en-US" sz="1400"/>
              <a:pPr/>
              <a:t>MA: National data (CMS)</a:t>
            </a:fld>
            <a:endParaRPr lang="en-US" sz="1400" dirty="0">
              <a:sym typeface="+mn-lt"/>
            </a:endParaRPr>
          </a:p>
        </p:txBody>
      </p:sp>
    </p:spTree>
    <p:extLst>
      <p:ext uri="{BB962C8B-B14F-4D97-AF65-F5344CB8AC3E}">
        <p14:creationId xmlns:p14="http://schemas.microsoft.com/office/powerpoint/2010/main" val="96613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33508021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714"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dirty="0">
              <a:solidFill>
                <a:schemeClr val="tx1"/>
              </a:solidFill>
              <a:latin typeface="Arial"/>
              <a:sym typeface="Arial"/>
            </a:endParaRPr>
          </a:p>
        </p:txBody>
      </p:sp>
      <p:sp>
        <p:nvSpPr>
          <p:cNvPr id="2" name="Text Placeholder 1"/>
          <p:cNvSpPr>
            <a:spLocks noGrp="1"/>
          </p:cNvSpPr>
          <p:nvPr>
            <p:ph type="body" sz="quarter" idx="10"/>
          </p:nvPr>
        </p:nvSpPr>
        <p:spPr/>
        <p:txBody>
          <a:bodyPr/>
          <a:lstStyle/>
          <a:p>
            <a:r>
              <a:rPr lang="en-US" dirty="0"/>
              <a:t>Source: Center for Health Information and Analysis; Centers for Medicare </a:t>
            </a:r>
            <a:r>
              <a:rPr lang="en-US" dirty="0" smtClean="0"/>
              <a:t>&amp; Medicaid </a:t>
            </a:r>
            <a:r>
              <a:rPr lang="en-US" dirty="0"/>
              <a:t>Services, National health </a:t>
            </a:r>
            <a:r>
              <a:rPr lang="en-US" dirty="0" smtClean="0"/>
              <a:t>expenditure accounts (“private health insurance”)</a:t>
            </a:r>
            <a:endParaRPr lang="en-US" dirty="0"/>
          </a:p>
        </p:txBody>
      </p:sp>
      <p:sp>
        <p:nvSpPr>
          <p:cNvPr id="3" name="Title 2"/>
          <p:cNvSpPr>
            <a:spLocks noGrp="1"/>
          </p:cNvSpPr>
          <p:nvPr>
            <p:ph type="ctrTitle"/>
          </p:nvPr>
        </p:nvSpPr>
        <p:spPr/>
        <p:txBody>
          <a:bodyPr/>
          <a:lstStyle/>
          <a:p>
            <a:pPr lvl="1" algn="l" defTabSz="914012" rtl="0">
              <a:spcBef>
                <a:spcPct val="0"/>
              </a:spcBef>
            </a:pPr>
            <a:r>
              <a:rPr lang="en-US" b="1" kern="1200" dirty="0">
                <a:solidFill>
                  <a:schemeClr val="tx2"/>
                </a:solidFill>
                <a:latin typeface="Arial" panose="020B0604020202020204" pitchFamily="34" charset="0"/>
                <a:ea typeface="Arial Unicode MS" panose="020B0604020202020204" pitchFamily="34" charset="-128"/>
                <a:cs typeface="Arial" panose="020B0604020202020204" pitchFamily="34" charset="0"/>
              </a:rPr>
              <a:t>Figure </a:t>
            </a:r>
            <a:r>
              <a:rPr lang="en-US" b="1" kern="1200" dirty="0" smtClean="0">
                <a:solidFill>
                  <a:schemeClr val="tx2"/>
                </a:solidFill>
                <a:latin typeface="Arial" panose="020B0604020202020204" pitchFamily="34" charset="0"/>
                <a:ea typeface="Arial Unicode MS" panose="020B0604020202020204" pitchFamily="34" charset="-128"/>
                <a:cs typeface="Arial" panose="020B0604020202020204" pitchFamily="34" charset="0"/>
              </a:rPr>
              <a:t>2.4: Per-capita </a:t>
            </a:r>
            <a:r>
              <a:rPr lang="en-US" b="1" kern="1200" dirty="0">
                <a:solidFill>
                  <a:schemeClr val="tx2"/>
                </a:solidFill>
                <a:latin typeface="Arial" panose="020B0604020202020204" pitchFamily="34" charset="0"/>
                <a:ea typeface="Arial Unicode MS" panose="020B0604020202020204" pitchFamily="34" charset="-128"/>
                <a:cs typeface="Arial" panose="020B0604020202020204" pitchFamily="34" charset="0"/>
              </a:rPr>
              <a:t>spending growth in MA and the U.S., commercial </a:t>
            </a:r>
            <a:r>
              <a:rPr lang="en-US" b="1" kern="1200" dirty="0" smtClean="0">
                <a:solidFill>
                  <a:schemeClr val="tx2"/>
                </a:solidFill>
                <a:latin typeface="Arial" panose="020B0604020202020204" pitchFamily="34" charset="0"/>
                <a:ea typeface="Arial Unicode MS" panose="020B0604020202020204" pitchFamily="34" charset="-128"/>
                <a:cs typeface="Arial" panose="020B0604020202020204" pitchFamily="34" charset="0"/>
              </a:rPr>
              <a:t>payers</a:t>
            </a:r>
            <a:endParaRPr lang="en-US" dirty="0"/>
          </a:p>
        </p:txBody>
      </p:sp>
      <p:sp>
        <p:nvSpPr>
          <p:cNvPr id="5" name="Text Placeholder 4"/>
          <p:cNvSpPr>
            <a:spLocks noGrp="1"/>
          </p:cNvSpPr>
          <p:nvPr>
            <p:ph type="body" sz="quarter" idx="11"/>
          </p:nvPr>
        </p:nvSpPr>
        <p:spPr/>
        <p:txBody>
          <a:bodyPr/>
          <a:lstStyle/>
          <a:p>
            <a:r>
              <a:rPr lang="en-US" dirty="0"/>
              <a:t>Percentage growth in per </a:t>
            </a:r>
            <a:r>
              <a:rPr lang="en-US" dirty="0" smtClean="0"/>
              <a:t>member per </a:t>
            </a:r>
            <a:r>
              <a:rPr lang="en-US" dirty="0"/>
              <a:t>year spending for </a:t>
            </a:r>
            <a:r>
              <a:rPr lang="en-US" dirty="0" smtClean="0"/>
              <a:t>commercial enrollees in </a:t>
            </a:r>
            <a:r>
              <a:rPr lang="en-US" dirty="0"/>
              <a:t>Massachusetts and in the U.S., </a:t>
            </a:r>
            <a:r>
              <a:rPr lang="en-US" dirty="0" smtClean="0"/>
              <a:t>2010 </a:t>
            </a:r>
            <a:r>
              <a:rPr lang="en-US" dirty="0"/>
              <a:t>- 2013</a:t>
            </a:r>
          </a:p>
        </p:txBody>
      </p:sp>
      <p:graphicFrame>
        <p:nvGraphicFramePr>
          <p:cNvPr id="15" name="Object 14"/>
          <p:cNvGraphicFramePr>
            <a:graphicFrameLocks/>
          </p:cNvGraphicFramePr>
          <p:nvPr>
            <p:custDataLst>
              <p:tags r:id="rId4"/>
            </p:custDataLst>
            <p:extLst>
              <p:ext uri="{D42A27DB-BD31-4B8C-83A1-F6EECF244321}">
                <p14:modId xmlns:p14="http://schemas.microsoft.com/office/powerpoint/2010/main" val="2939243232"/>
              </p:ext>
            </p:extLst>
          </p:nvPr>
        </p:nvGraphicFramePr>
        <p:xfrm>
          <a:off x="990600" y="1828800"/>
          <a:ext cx="5686298" cy="4200457"/>
        </p:xfrm>
        <a:graphic>
          <a:graphicData uri="http://schemas.openxmlformats.org/presentationml/2006/ole">
            <mc:AlternateContent xmlns:mc="http://schemas.openxmlformats.org/markup-compatibility/2006">
              <mc:Choice xmlns:v="urn:schemas-microsoft-com:vml" Requires="v">
                <p:oleObj spid="_x0000_s134715" name="Chart" r:id="rId14" imgW="5686298" imgH="4200457" progId="MSGraph.Chart.8">
                  <p:embed followColorScheme="full"/>
                </p:oleObj>
              </mc:Choice>
              <mc:Fallback>
                <p:oleObj name="Chart" r:id="rId14" imgW="5686298" imgH="4200457" progId="MSGraph.Chart.8">
                  <p:embed followColorScheme="full"/>
                  <p:pic>
                    <p:nvPicPr>
                      <p:cNvPr id="0" name=""/>
                      <p:cNvPicPr/>
                      <p:nvPr/>
                    </p:nvPicPr>
                    <p:blipFill>
                      <a:blip r:embed="rId15"/>
                      <a:stretch>
                        <a:fillRect/>
                      </a:stretch>
                    </p:blipFill>
                    <p:spPr>
                      <a:xfrm>
                        <a:off x="990600" y="1828800"/>
                        <a:ext cx="5686298" cy="4200457"/>
                      </a:xfrm>
                      <a:prstGeom prst="rect">
                        <a:avLst/>
                      </a:prstGeom>
                    </p:spPr>
                  </p:pic>
                </p:oleObj>
              </mc:Fallback>
            </mc:AlternateContent>
          </a:graphicData>
        </a:graphic>
      </p:graphicFrame>
      <p:cxnSp>
        <p:nvCxnSpPr>
          <p:cNvPr id="19" name="Straight Connector 18"/>
          <p:cNvCxnSpPr/>
          <p:nvPr>
            <p:custDataLst>
              <p:tags r:id="rId5"/>
            </p:custDataLst>
          </p:nvPr>
        </p:nvCxnSpPr>
        <p:spPr bwMode="gray">
          <a:xfrm>
            <a:off x="7085013" y="2546350"/>
            <a:ext cx="285750" cy="0"/>
          </a:xfrm>
          <a:prstGeom prst="line">
            <a:avLst/>
          </a:prstGeom>
          <a:ln w="19050">
            <a:solidFill>
              <a:srgbClr val="DFE5E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6"/>
            </p:custDataLst>
          </p:nvPr>
        </p:nvCxnSpPr>
        <p:spPr bwMode="gray">
          <a:xfrm>
            <a:off x="7085013" y="2282825"/>
            <a:ext cx="285750" cy="0"/>
          </a:xfrm>
          <a:prstGeom prst="line">
            <a:avLst/>
          </a:prstGeom>
          <a:ln w="19050">
            <a:solidFill>
              <a:srgbClr val="4C6C9C"/>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Isosceles Triangle 25"/>
          <p:cNvSpPr/>
          <p:nvPr>
            <p:custDataLst>
              <p:tags r:id="rId7"/>
            </p:custDataLst>
          </p:nvPr>
        </p:nvSpPr>
        <p:spPr bwMode="auto">
          <a:xfrm>
            <a:off x="7180263" y="2498725"/>
            <a:ext cx="95250" cy="95250"/>
          </a:xfrm>
          <a:prstGeom prst="triangle">
            <a:avLst/>
          </a:prstGeom>
          <a:solidFill>
            <a:srgbClr val="C0C8D2"/>
          </a:solidFill>
          <a:ln w="9525">
            <a:solidFill>
              <a:srgbClr val="C0C8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7" name="Rectangle 26"/>
          <p:cNvSpPr/>
          <p:nvPr>
            <p:custDataLst>
              <p:tags r:id="rId8"/>
            </p:custDataLst>
          </p:nvPr>
        </p:nvSpPr>
        <p:spPr bwMode="auto">
          <a:xfrm>
            <a:off x="7180263" y="2235200"/>
            <a:ext cx="95250" cy="95250"/>
          </a:xfrm>
          <a:prstGeom prst="rect">
            <a:avLst/>
          </a:prstGeom>
          <a:solidFill>
            <a:srgbClr val="364D6E"/>
          </a:solidFill>
          <a:ln w="9525">
            <a:solidFill>
              <a:srgbClr val="3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9" name="Text Placeholder 27"/>
          <p:cNvSpPr>
            <a:spLocks noGrp="1"/>
          </p:cNvSpPr>
          <p:nvPr>
            <p:custDataLst>
              <p:tags r:id="rId9"/>
            </p:custDataLst>
          </p:nvPr>
        </p:nvSpPr>
        <p:spPr bwMode="auto">
          <a:xfrm>
            <a:off x="7421563" y="2184400"/>
            <a:ext cx="2667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79ED3C4-3F0B-40A9-94BA-3F35FFBA7F7B}" type="datetime'''''''''M''''''''''''''A'">
              <a:rPr lang="en-US" sz="1400"/>
              <a:pPr/>
              <a:t>MA</a:t>
            </a:fld>
            <a:endParaRPr lang="en-US" sz="1400" dirty="0">
              <a:sym typeface="+mn-lt"/>
            </a:endParaRPr>
          </a:p>
        </p:txBody>
      </p:sp>
      <p:sp>
        <p:nvSpPr>
          <p:cNvPr id="28" name="Text Placeholder 26"/>
          <p:cNvSpPr>
            <a:spLocks noGrp="1"/>
          </p:cNvSpPr>
          <p:nvPr>
            <p:custDataLst>
              <p:tags r:id="rId10"/>
            </p:custDataLst>
          </p:nvPr>
        </p:nvSpPr>
        <p:spPr bwMode="auto">
          <a:xfrm>
            <a:off x="7421563" y="2447925"/>
            <a:ext cx="3460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421A301-395E-46CC-8739-06E0214E8EBD}" type="datetime'''''''''''''''''''''''''''''''''''''''''U.S.'''''''">
              <a:rPr lang="en-US" sz="1400"/>
              <a:pPr/>
              <a:t>U.S.</a:t>
            </a:fld>
            <a:endParaRPr lang="en-US" sz="1400" dirty="0">
              <a:sym typeface="+mn-lt"/>
            </a:endParaRPr>
          </a:p>
        </p:txBody>
      </p:sp>
      <p:graphicFrame>
        <p:nvGraphicFramePr>
          <p:cNvPr id="22" name="Table 21"/>
          <p:cNvGraphicFramePr>
            <a:graphicFrameLocks noGrp="1"/>
          </p:cNvGraphicFramePr>
          <p:nvPr>
            <p:extLst>
              <p:ext uri="{D42A27DB-BD31-4B8C-83A1-F6EECF244321}">
                <p14:modId xmlns:p14="http://schemas.microsoft.com/office/powerpoint/2010/main" val="3602943884"/>
              </p:ext>
            </p:extLst>
          </p:nvPr>
        </p:nvGraphicFramePr>
        <p:xfrm>
          <a:off x="685800" y="1524000"/>
          <a:ext cx="7696200" cy="296784"/>
        </p:xfrm>
        <a:graphic>
          <a:graphicData uri="http://schemas.openxmlformats.org/drawingml/2006/table">
            <a:tbl>
              <a:tblPr firstRow="1" bandRow="1">
                <a:tableStyleId>{2D5ABB26-0587-4C30-8999-92F81FD0307C}</a:tableStyleId>
              </a:tblPr>
              <a:tblGrid>
                <a:gridCol w="7696200"/>
              </a:tblGrid>
              <a:tr h="296784">
                <a:tc>
                  <a:txBody>
                    <a:bodyPr/>
                    <a:lstStyle/>
                    <a:p>
                      <a:pPr marL="0" marR="0" indent="0" algn="ctr" defTabSz="914012"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j-lt"/>
                          <a:ea typeface="+mn-ea"/>
                          <a:cs typeface="+mn-cs"/>
                        </a:rPr>
                        <a:t>COMMERCIAL PAYERS</a:t>
                      </a:r>
                      <a:endParaRPr lang="en-US" sz="1100" i="1" dirty="0">
                        <a:latin typeface="+mj-lt"/>
                      </a:endParaRPr>
                    </a:p>
                  </a:txBody>
                  <a:tcPr marL="77724" marR="77724" marT="0" marB="0" anchor="ctr">
                    <a:lnB w="6350" cap="flat" cmpd="sng" algn="ctr">
                      <a:solidFill>
                        <a:schemeClr val="bg1">
                          <a:lumMod val="50000"/>
                        </a:schemeClr>
                      </a:solidFill>
                      <a:prstDash val="solid"/>
                      <a:round/>
                      <a:headEnd type="none" w="med" len="med"/>
                      <a:tailEnd type="none" w="med" len="med"/>
                    </a:lnB>
                  </a:tcPr>
                </a:tc>
              </a:tr>
            </a:tbl>
          </a:graphicData>
        </a:graphic>
      </p:graphicFrame>
      <p:sp>
        <p:nvSpPr>
          <p:cNvPr id="37" name="TextBox 36"/>
          <p:cNvSpPr txBox="1"/>
          <p:nvPr/>
        </p:nvSpPr>
        <p:spPr>
          <a:xfrm>
            <a:off x="1190625" y="5943600"/>
            <a:ext cx="1219200" cy="338554"/>
          </a:xfrm>
          <a:prstGeom prst="rect">
            <a:avLst/>
          </a:prstGeom>
          <a:noFill/>
        </p:spPr>
        <p:txBody>
          <a:bodyPr wrap="square" rtlCol="0">
            <a:spAutoFit/>
          </a:bodyPr>
          <a:lstStyle/>
          <a:p>
            <a:r>
              <a:rPr lang="en-US" sz="1600" dirty="0" smtClean="0"/>
              <a:t>2010-2011</a:t>
            </a:r>
            <a:endParaRPr lang="en-US" sz="1600" dirty="0"/>
          </a:p>
        </p:txBody>
      </p:sp>
      <p:sp>
        <p:nvSpPr>
          <p:cNvPr id="38" name="TextBox 37"/>
          <p:cNvSpPr txBox="1"/>
          <p:nvPr/>
        </p:nvSpPr>
        <p:spPr>
          <a:xfrm>
            <a:off x="3457575" y="5943600"/>
            <a:ext cx="1219200" cy="338554"/>
          </a:xfrm>
          <a:prstGeom prst="rect">
            <a:avLst/>
          </a:prstGeom>
          <a:noFill/>
        </p:spPr>
        <p:txBody>
          <a:bodyPr wrap="square" rtlCol="0">
            <a:spAutoFit/>
          </a:bodyPr>
          <a:lstStyle/>
          <a:p>
            <a:r>
              <a:rPr lang="en-US" sz="1600" dirty="0" smtClean="0"/>
              <a:t>2011-2012</a:t>
            </a:r>
            <a:endParaRPr lang="en-US" sz="1600" dirty="0"/>
          </a:p>
        </p:txBody>
      </p:sp>
      <p:sp>
        <p:nvSpPr>
          <p:cNvPr id="39" name="TextBox 38"/>
          <p:cNvSpPr txBox="1"/>
          <p:nvPr/>
        </p:nvSpPr>
        <p:spPr>
          <a:xfrm>
            <a:off x="5734050" y="5943600"/>
            <a:ext cx="1219200" cy="338554"/>
          </a:xfrm>
          <a:prstGeom prst="rect">
            <a:avLst/>
          </a:prstGeom>
          <a:noFill/>
        </p:spPr>
        <p:txBody>
          <a:bodyPr wrap="square" rtlCol="0">
            <a:spAutoFit/>
          </a:bodyPr>
          <a:lstStyle/>
          <a:p>
            <a:r>
              <a:rPr lang="en-US" sz="1600" dirty="0" smtClean="0"/>
              <a:t>2012-2013</a:t>
            </a:r>
            <a:endParaRPr lang="en-US" sz="1600" dirty="0"/>
          </a:p>
        </p:txBody>
      </p:sp>
    </p:spTree>
    <p:extLst>
      <p:ext uri="{BB962C8B-B14F-4D97-AF65-F5344CB8AC3E}">
        <p14:creationId xmlns:p14="http://schemas.microsoft.com/office/powerpoint/2010/main" val="4026568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31631261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738"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dirty="0">
              <a:solidFill>
                <a:schemeClr val="tx1"/>
              </a:solidFill>
              <a:latin typeface="Arial"/>
              <a:sym typeface="Arial"/>
            </a:endParaRPr>
          </a:p>
        </p:txBody>
      </p:sp>
      <p:sp>
        <p:nvSpPr>
          <p:cNvPr id="2" name="Text Placeholder 1"/>
          <p:cNvSpPr>
            <a:spLocks noGrp="1"/>
          </p:cNvSpPr>
          <p:nvPr>
            <p:ph type="body" sz="quarter" idx="10"/>
          </p:nvPr>
        </p:nvSpPr>
        <p:spPr/>
        <p:txBody>
          <a:bodyPr/>
          <a:lstStyle/>
          <a:p>
            <a:r>
              <a:rPr lang="en-US" dirty="0"/>
              <a:t>Note: Figure reports spending on traditional Medicare parts A and B, and includes part D prescription drug coverage.</a:t>
            </a:r>
          </a:p>
          <a:p>
            <a:r>
              <a:rPr lang="en-US" dirty="0"/>
              <a:t>Source: Centers for Medicare &amp; Medicaid Services, National health expenditure accounts</a:t>
            </a:r>
          </a:p>
        </p:txBody>
      </p:sp>
      <p:sp>
        <p:nvSpPr>
          <p:cNvPr id="3" name="Title 2"/>
          <p:cNvSpPr>
            <a:spLocks noGrp="1"/>
          </p:cNvSpPr>
          <p:nvPr>
            <p:ph type="ctrTitle"/>
          </p:nvPr>
        </p:nvSpPr>
        <p:spPr/>
        <p:txBody>
          <a:bodyPr/>
          <a:lstStyle/>
          <a:p>
            <a:pPr lvl="1" algn="l" defTabSz="914012" rtl="0">
              <a:spcBef>
                <a:spcPct val="0"/>
              </a:spcBef>
            </a:pPr>
            <a:r>
              <a:rPr lang="en-US" b="1" kern="1200" dirty="0">
                <a:solidFill>
                  <a:schemeClr val="tx2"/>
                </a:solidFill>
                <a:latin typeface="Arial" panose="020B0604020202020204" pitchFamily="34" charset="0"/>
                <a:ea typeface="Arial Unicode MS" panose="020B0604020202020204" pitchFamily="34" charset="-128"/>
                <a:cs typeface="Arial" panose="020B0604020202020204" pitchFamily="34" charset="0"/>
              </a:rPr>
              <a:t>Figure </a:t>
            </a:r>
            <a:r>
              <a:rPr lang="en-US" b="1" kern="1200" dirty="0" smtClean="0">
                <a:solidFill>
                  <a:schemeClr val="tx2"/>
                </a:solidFill>
                <a:latin typeface="Arial" panose="020B0604020202020204" pitchFamily="34" charset="0"/>
                <a:ea typeface="Arial Unicode MS" panose="020B0604020202020204" pitchFamily="34" charset="-128"/>
                <a:cs typeface="Arial" panose="020B0604020202020204" pitchFamily="34" charset="0"/>
              </a:rPr>
              <a:t>2.5: </a:t>
            </a:r>
            <a:r>
              <a:rPr lang="en-US" b="1" kern="1200" dirty="0">
                <a:solidFill>
                  <a:schemeClr val="tx2"/>
                </a:solidFill>
                <a:latin typeface="Arial" panose="020B0604020202020204" pitchFamily="34" charset="0"/>
                <a:ea typeface="Arial Unicode MS" panose="020B0604020202020204" pitchFamily="34" charset="-128"/>
                <a:cs typeface="Arial" panose="020B0604020202020204" pitchFamily="34" charset="0"/>
              </a:rPr>
              <a:t>Per-capita spending growth in MA and the U.S., Medicare </a:t>
            </a:r>
            <a:r>
              <a:rPr lang="en-US" b="1" kern="1200" dirty="0" smtClean="0">
                <a:solidFill>
                  <a:schemeClr val="tx2"/>
                </a:solidFill>
                <a:latin typeface="Arial" panose="020B0604020202020204" pitchFamily="34" charset="0"/>
                <a:ea typeface="Arial Unicode MS" panose="020B0604020202020204" pitchFamily="34" charset="-128"/>
                <a:cs typeface="Arial" panose="020B0604020202020204" pitchFamily="34" charset="0"/>
              </a:rPr>
              <a:t>FFS</a:t>
            </a:r>
            <a:endParaRPr lang="en-US" b="1" kern="1200" dirty="0">
              <a:solidFill>
                <a:schemeClr val="tx2"/>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10" name="Text Placeholder 9"/>
          <p:cNvSpPr>
            <a:spLocks noGrp="1"/>
          </p:cNvSpPr>
          <p:nvPr>
            <p:ph type="body" sz="quarter" idx="11"/>
          </p:nvPr>
        </p:nvSpPr>
        <p:spPr/>
        <p:txBody>
          <a:bodyPr/>
          <a:lstStyle/>
          <a:p>
            <a:r>
              <a:rPr lang="en-US" dirty="0"/>
              <a:t>Percentage growth in per </a:t>
            </a:r>
            <a:r>
              <a:rPr lang="en-US" dirty="0" smtClean="0"/>
              <a:t>beneficiary per </a:t>
            </a:r>
            <a:r>
              <a:rPr lang="en-US" dirty="0"/>
              <a:t>year spending for </a:t>
            </a:r>
            <a:r>
              <a:rPr lang="en-US" dirty="0" smtClean="0"/>
              <a:t>Medicare FFS beneficiaries in Massachusetts and in the US, 2010 </a:t>
            </a:r>
            <a:r>
              <a:rPr lang="en-US" dirty="0"/>
              <a:t>- </a:t>
            </a:r>
            <a:r>
              <a:rPr lang="en-US" dirty="0" smtClean="0"/>
              <a:t>2013</a:t>
            </a:r>
            <a:endParaRPr lang="en-US" dirty="0"/>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1834312818"/>
              </p:ext>
            </p:extLst>
          </p:nvPr>
        </p:nvGraphicFramePr>
        <p:xfrm>
          <a:off x="342900" y="1752600"/>
          <a:ext cx="6391345" cy="3924300"/>
        </p:xfrm>
        <a:graphic>
          <a:graphicData uri="http://schemas.openxmlformats.org/presentationml/2006/ole">
            <mc:AlternateContent xmlns:mc="http://schemas.openxmlformats.org/markup-compatibility/2006">
              <mc:Choice xmlns:v="urn:schemas-microsoft-com:vml" Requires="v">
                <p:oleObj spid="_x0000_s135739" name="Chart" r:id="rId14" imgW="6391345" imgH="3924300" progId="MSGraph.Chart.8">
                  <p:embed followColorScheme="full"/>
                </p:oleObj>
              </mc:Choice>
              <mc:Fallback>
                <p:oleObj name="Chart" r:id="rId14" imgW="6391345" imgH="3924300" progId="MSGraph.Chart.8">
                  <p:embed followColorScheme="full"/>
                  <p:pic>
                    <p:nvPicPr>
                      <p:cNvPr id="0" name=""/>
                      <p:cNvPicPr/>
                      <p:nvPr/>
                    </p:nvPicPr>
                    <p:blipFill>
                      <a:blip r:embed="rId15"/>
                      <a:stretch>
                        <a:fillRect/>
                      </a:stretch>
                    </p:blipFill>
                    <p:spPr>
                      <a:xfrm>
                        <a:off x="342900" y="1752600"/>
                        <a:ext cx="6391345" cy="3924300"/>
                      </a:xfrm>
                      <a:prstGeom prst="rect">
                        <a:avLst/>
                      </a:prstGeom>
                    </p:spPr>
                  </p:pic>
                </p:oleObj>
              </mc:Fallback>
            </mc:AlternateContent>
          </a:graphicData>
        </a:graphic>
      </p:graphicFrame>
      <p:cxnSp>
        <p:nvCxnSpPr>
          <p:cNvPr id="5" name="Straight Connector 4"/>
          <p:cNvCxnSpPr/>
          <p:nvPr>
            <p:custDataLst>
              <p:tags r:id="rId5"/>
            </p:custDataLst>
          </p:nvPr>
        </p:nvCxnSpPr>
        <p:spPr bwMode="gray">
          <a:xfrm>
            <a:off x="7004050" y="2319338"/>
            <a:ext cx="285750" cy="0"/>
          </a:xfrm>
          <a:prstGeom prst="line">
            <a:avLst/>
          </a:prstGeom>
          <a:ln w="19050">
            <a:solidFill>
              <a:srgbClr val="4C6C9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6"/>
            </p:custDataLst>
          </p:nvPr>
        </p:nvCxnSpPr>
        <p:spPr bwMode="gray">
          <a:xfrm>
            <a:off x="7004050" y="2582863"/>
            <a:ext cx="285750" cy="0"/>
          </a:xfrm>
          <a:prstGeom prst="line">
            <a:avLst/>
          </a:prstGeom>
          <a:ln w="19050">
            <a:solidFill>
              <a:srgbClr val="DFE5E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Isosceles Triangle 6"/>
          <p:cNvSpPr/>
          <p:nvPr>
            <p:custDataLst>
              <p:tags r:id="rId7"/>
            </p:custDataLst>
          </p:nvPr>
        </p:nvSpPr>
        <p:spPr bwMode="auto">
          <a:xfrm>
            <a:off x="7099300" y="2535238"/>
            <a:ext cx="95250" cy="95250"/>
          </a:xfrm>
          <a:prstGeom prst="triangle">
            <a:avLst/>
          </a:prstGeom>
          <a:solidFill>
            <a:srgbClr val="AAB4BE"/>
          </a:solidFill>
          <a:ln w="9525">
            <a:solidFill>
              <a:srgbClr val="AAB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9" name="Rectangle 8"/>
          <p:cNvSpPr/>
          <p:nvPr>
            <p:custDataLst>
              <p:tags r:id="rId8"/>
            </p:custDataLst>
          </p:nvPr>
        </p:nvSpPr>
        <p:spPr bwMode="auto">
          <a:xfrm>
            <a:off x="7099300" y="2271713"/>
            <a:ext cx="95250" cy="95250"/>
          </a:xfrm>
          <a:prstGeom prst="rect">
            <a:avLst/>
          </a:prstGeom>
          <a:solidFill>
            <a:srgbClr val="364D6E"/>
          </a:solidFill>
          <a:ln w="9525">
            <a:solidFill>
              <a:srgbClr val="3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52" name="Text Placeholder 26"/>
          <p:cNvSpPr>
            <a:spLocks noGrp="1"/>
          </p:cNvSpPr>
          <p:nvPr>
            <p:custDataLst>
              <p:tags r:id="rId9"/>
            </p:custDataLst>
          </p:nvPr>
        </p:nvSpPr>
        <p:spPr bwMode="auto">
          <a:xfrm>
            <a:off x="7340600" y="2484438"/>
            <a:ext cx="3460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517529E-FF43-4089-8498-1B8825349478}" type="datetime'''''''U''''.''''''''''''''''S''''''''.'''''''''''''''''">
              <a:rPr lang="en-US" sz="1400"/>
              <a:pPr/>
              <a:t>U.S.</a:t>
            </a:fld>
            <a:endParaRPr lang="en-US" sz="1400" dirty="0">
              <a:sym typeface="+mn-lt"/>
            </a:endParaRPr>
          </a:p>
        </p:txBody>
      </p:sp>
      <p:sp>
        <p:nvSpPr>
          <p:cNvPr id="53" name="Text Placeholder 27"/>
          <p:cNvSpPr>
            <a:spLocks noGrp="1"/>
          </p:cNvSpPr>
          <p:nvPr>
            <p:custDataLst>
              <p:tags r:id="rId10"/>
            </p:custDataLst>
          </p:nvPr>
        </p:nvSpPr>
        <p:spPr bwMode="auto">
          <a:xfrm>
            <a:off x="7340600" y="2220913"/>
            <a:ext cx="2667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B3101EA-E750-4319-B4D0-8B2D4C1A1EDF}" type="datetime'''''''''''''''''''''M''''''''A'''''''''''''''''''''''''">
              <a:rPr lang="en-US" sz="1400">
                <a:sym typeface="+mn-lt"/>
              </a:rPr>
              <a:pPr marL="0" indent="0">
                <a:spcBef>
                  <a:spcPct val="0"/>
                </a:spcBef>
                <a:spcAft>
                  <a:spcPct val="0"/>
                </a:spcAft>
                <a:buNone/>
              </a:pPr>
              <a:t>MA</a:t>
            </a:fld>
            <a:endParaRPr lang="en-US" sz="1400" dirty="0">
              <a:sym typeface="+mn-lt"/>
            </a:endParaRPr>
          </a:p>
        </p:txBody>
      </p:sp>
      <p:graphicFrame>
        <p:nvGraphicFramePr>
          <p:cNvPr id="23" name="Table 22"/>
          <p:cNvGraphicFramePr>
            <a:graphicFrameLocks noGrp="1"/>
          </p:cNvGraphicFramePr>
          <p:nvPr>
            <p:extLst>
              <p:ext uri="{D42A27DB-BD31-4B8C-83A1-F6EECF244321}">
                <p14:modId xmlns:p14="http://schemas.microsoft.com/office/powerpoint/2010/main" val="1776880792"/>
              </p:ext>
            </p:extLst>
          </p:nvPr>
        </p:nvGraphicFramePr>
        <p:xfrm>
          <a:off x="685800" y="1524000"/>
          <a:ext cx="7696200" cy="296784"/>
        </p:xfrm>
        <a:graphic>
          <a:graphicData uri="http://schemas.openxmlformats.org/drawingml/2006/table">
            <a:tbl>
              <a:tblPr firstRow="1" bandRow="1">
                <a:tableStyleId>{2D5ABB26-0587-4C30-8999-92F81FD0307C}</a:tableStyleId>
              </a:tblPr>
              <a:tblGrid>
                <a:gridCol w="7696200"/>
              </a:tblGrid>
              <a:tr h="296784">
                <a:tc>
                  <a:txBody>
                    <a:bodyPr/>
                    <a:lstStyle/>
                    <a:p>
                      <a:pPr marL="0" marR="0" indent="0" algn="ctr" defTabSz="914012"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j-lt"/>
                          <a:ea typeface="+mn-ea"/>
                          <a:cs typeface="+mn-cs"/>
                        </a:rPr>
                        <a:t>MEDICARE FEE-FOR-SERVICE</a:t>
                      </a:r>
                      <a:endParaRPr lang="en-US" sz="1100" i="1" dirty="0">
                        <a:latin typeface="+mj-lt"/>
                      </a:endParaRPr>
                    </a:p>
                  </a:txBody>
                  <a:tcPr marL="77724" marR="77724" marT="0" marB="0" anchor="ctr">
                    <a:lnB w="6350" cap="flat" cmpd="sng" algn="ctr">
                      <a:solidFill>
                        <a:schemeClr val="bg1">
                          <a:lumMod val="50000"/>
                        </a:schemeClr>
                      </a:solidFill>
                      <a:prstDash val="solid"/>
                      <a:round/>
                      <a:headEnd type="none" w="med" len="med"/>
                      <a:tailEnd type="none" w="med" len="med"/>
                    </a:lnB>
                  </a:tcPr>
                </a:tc>
              </a:tr>
            </a:tbl>
          </a:graphicData>
        </a:graphic>
      </p:graphicFrame>
      <p:sp>
        <p:nvSpPr>
          <p:cNvPr id="28" name="TextBox 27"/>
          <p:cNvSpPr txBox="1"/>
          <p:nvPr/>
        </p:nvSpPr>
        <p:spPr>
          <a:xfrm>
            <a:off x="609600" y="5943600"/>
            <a:ext cx="1219200" cy="338554"/>
          </a:xfrm>
          <a:prstGeom prst="rect">
            <a:avLst/>
          </a:prstGeom>
          <a:noFill/>
        </p:spPr>
        <p:txBody>
          <a:bodyPr wrap="square" rtlCol="0">
            <a:spAutoFit/>
          </a:bodyPr>
          <a:lstStyle/>
          <a:p>
            <a:r>
              <a:rPr lang="en-US" sz="1600" dirty="0" smtClean="0"/>
              <a:t>2010-2011</a:t>
            </a:r>
            <a:endParaRPr lang="en-US" sz="1600" dirty="0"/>
          </a:p>
        </p:txBody>
      </p:sp>
      <p:sp>
        <p:nvSpPr>
          <p:cNvPr id="29" name="TextBox 28"/>
          <p:cNvSpPr txBox="1"/>
          <p:nvPr/>
        </p:nvSpPr>
        <p:spPr>
          <a:xfrm>
            <a:off x="3181350" y="5943600"/>
            <a:ext cx="1219200" cy="338554"/>
          </a:xfrm>
          <a:prstGeom prst="rect">
            <a:avLst/>
          </a:prstGeom>
          <a:noFill/>
        </p:spPr>
        <p:txBody>
          <a:bodyPr wrap="square" rtlCol="0">
            <a:spAutoFit/>
          </a:bodyPr>
          <a:lstStyle/>
          <a:p>
            <a:r>
              <a:rPr lang="en-US" sz="1600" dirty="0" smtClean="0"/>
              <a:t>2011-2012</a:t>
            </a:r>
            <a:endParaRPr lang="en-US" sz="1600" dirty="0"/>
          </a:p>
        </p:txBody>
      </p:sp>
      <p:sp>
        <p:nvSpPr>
          <p:cNvPr id="30" name="TextBox 29"/>
          <p:cNvSpPr txBox="1"/>
          <p:nvPr/>
        </p:nvSpPr>
        <p:spPr>
          <a:xfrm>
            <a:off x="5762625" y="5943600"/>
            <a:ext cx="1219200" cy="338554"/>
          </a:xfrm>
          <a:prstGeom prst="rect">
            <a:avLst/>
          </a:prstGeom>
          <a:noFill/>
        </p:spPr>
        <p:txBody>
          <a:bodyPr wrap="square" rtlCol="0">
            <a:spAutoFit/>
          </a:bodyPr>
          <a:lstStyle/>
          <a:p>
            <a:r>
              <a:rPr lang="en-US" sz="1600" dirty="0" smtClean="0"/>
              <a:t>2012-2013</a:t>
            </a:r>
            <a:endParaRPr lang="en-US" sz="1600" dirty="0"/>
          </a:p>
        </p:txBody>
      </p:sp>
    </p:spTree>
    <p:extLst>
      <p:ext uri="{BB962C8B-B14F-4D97-AF65-F5344CB8AC3E}">
        <p14:creationId xmlns:p14="http://schemas.microsoft.com/office/powerpoint/2010/main" val="532271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125049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762"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dirty="0">
              <a:solidFill>
                <a:schemeClr val="tx1"/>
              </a:solidFill>
              <a:latin typeface="Arial"/>
              <a:sym typeface="Arial"/>
            </a:endParaRPr>
          </a:p>
        </p:txBody>
      </p:sp>
      <p:sp>
        <p:nvSpPr>
          <p:cNvPr id="3" name="Title 2"/>
          <p:cNvSpPr>
            <a:spLocks noGrp="1"/>
          </p:cNvSpPr>
          <p:nvPr>
            <p:ph type="ctrTitle"/>
          </p:nvPr>
        </p:nvSpPr>
        <p:spPr/>
        <p:txBody>
          <a:bodyPr/>
          <a:lstStyle/>
          <a:p>
            <a:r>
              <a:rPr lang="en-US" dirty="0"/>
              <a:t>Figure </a:t>
            </a:r>
            <a:r>
              <a:rPr lang="en-US" dirty="0" smtClean="0"/>
              <a:t>2.6: Per-capita </a:t>
            </a:r>
            <a:r>
              <a:rPr lang="en-US" dirty="0"/>
              <a:t>spending growth in MA and the U.S., MassHealth PCC and MCOs </a:t>
            </a:r>
            <a:r>
              <a:rPr lang="en-US" dirty="0" smtClean="0"/>
              <a:t>combined</a:t>
            </a:r>
            <a:endParaRPr lang="en-US" dirty="0"/>
          </a:p>
        </p:txBody>
      </p:sp>
      <p:sp>
        <p:nvSpPr>
          <p:cNvPr id="22" name="Text Placeholder 9"/>
          <p:cNvSpPr>
            <a:spLocks noGrp="1"/>
          </p:cNvSpPr>
          <p:nvPr>
            <p:ph type="body" sz="quarter" idx="11"/>
          </p:nvPr>
        </p:nvSpPr>
        <p:spPr/>
        <p:txBody>
          <a:bodyPr/>
          <a:lstStyle/>
          <a:p>
            <a:r>
              <a:rPr lang="en-US" dirty="0"/>
              <a:t>Percentage growth in per </a:t>
            </a:r>
            <a:r>
              <a:rPr lang="en-US" dirty="0" smtClean="0"/>
              <a:t>enrollee per </a:t>
            </a:r>
            <a:r>
              <a:rPr lang="en-US" dirty="0"/>
              <a:t>year spending </a:t>
            </a:r>
            <a:r>
              <a:rPr lang="en-US" dirty="0" smtClean="0"/>
              <a:t>in Massachusetts and in the US, 2009 </a:t>
            </a:r>
            <a:r>
              <a:rPr lang="en-US" dirty="0"/>
              <a:t>- </a:t>
            </a:r>
            <a:r>
              <a:rPr lang="en-US" dirty="0" smtClean="0"/>
              <a:t>2013</a:t>
            </a:r>
            <a:endParaRPr lang="en-US" dirty="0"/>
          </a:p>
        </p:txBody>
      </p:sp>
      <p:graphicFrame>
        <p:nvGraphicFramePr>
          <p:cNvPr id="18" name="Object 17"/>
          <p:cNvGraphicFramePr>
            <a:graphicFrameLocks/>
          </p:cNvGraphicFramePr>
          <p:nvPr>
            <p:custDataLst>
              <p:tags r:id="rId4"/>
            </p:custDataLst>
            <p:extLst>
              <p:ext uri="{D42A27DB-BD31-4B8C-83A1-F6EECF244321}">
                <p14:modId xmlns:p14="http://schemas.microsoft.com/office/powerpoint/2010/main" val="492139957"/>
              </p:ext>
            </p:extLst>
          </p:nvPr>
        </p:nvGraphicFramePr>
        <p:xfrm>
          <a:off x="800100" y="1828800"/>
          <a:ext cx="6696055" cy="3486285"/>
        </p:xfrm>
        <a:graphic>
          <a:graphicData uri="http://schemas.openxmlformats.org/presentationml/2006/ole">
            <mc:AlternateContent xmlns:mc="http://schemas.openxmlformats.org/markup-compatibility/2006">
              <mc:Choice xmlns:v="urn:schemas-microsoft-com:vml" Requires="v">
                <p:oleObj spid="_x0000_s136763" name="Chart" r:id="rId14" imgW="6696055" imgH="3486285" progId="MSGraph.Chart.8">
                  <p:embed followColorScheme="full"/>
                </p:oleObj>
              </mc:Choice>
              <mc:Fallback>
                <p:oleObj name="Chart" r:id="rId14" imgW="6696055" imgH="3486285" progId="MSGraph.Chart.8">
                  <p:embed followColorScheme="full"/>
                  <p:pic>
                    <p:nvPicPr>
                      <p:cNvPr id="0" name=""/>
                      <p:cNvPicPr/>
                      <p:nvPr/>
                    </p:nvPicPr>
                    <p:blipFill>
                      <a:blip r:embed="rId15"/>
                      <a:stretch>
                        <a:fillRect/>
                      </a:stretch>
                    </p:blipFill>
                    <p:spPr>
                      <a:xfrm>
                        <a:off x="800100" y="1828800"/>
                        <a:ext cx="6696055" cy="3486285"/>
                      </a:xfrm>
                      <a:prstGeom prst="rect">
                        <a:avLst/>
                      </a:prstGeom>
                    </p:spPr>
                  </p:pic>
                </p:oleObj>
              </mc:Fallback>
            </mc:AlternateContent>
          </a:graphicData>
        </a:graphic>
      </p:graphicFrame>
      <p:cxnSp>
        <p:nvCxnSpPr>
          <p:cNvPr id="25" name="Straight Connector 24"/>
          <p:cNvCxnSpPr/>
          <p:nvPr>
            <p:custDataLst>
              <p:tags r:id="rId5"/>
            </p:custDataLst>
          </p:nvPr>
        </p:nvCxnSpPr>
        <p:spPr bwMode="gray">
          <a:xfrm>
            <a:off x="7348538" y="2033588"/>
            <a:ext cx="285750" cy="0"/>
          </a:xfrm>
          <a:prstGeom prst="line">
            <a:avLst/>
          </a:prstGeom>
          <a:ln w="19050">
            <a:solidFill>
              <a:srgbClr val="4C6C9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6"/>
            </p:custDataLst>
          </p:nvPr>
        </p:nvCxnSpPr>
        <p:spPr bwMode="gray">
          <a:xfrm>
            <a:off x="7348538" y="2297113"/>
            <a:ext cx="285750" cy="0"/>
          </a:xfrm>
          <a:prstGeom prst="line">
            <a:avLst/>
          </a:prstGeom>
          <a:ln w="19050">
            <a:solidFill>
              <a:srgbClr val="DFE5E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Rectangle 26"/>
          <p:cNvSpPr/>
          <p:nvPr>
            <p:custDataLst>
              <p:tags r:id="rId7"/>
            </p:custDataLst>
          </p:nvPr>
        </p:nvSpPr>
        <p:spPr bwMode="auto">
          <a:xfrm>
            <a:off x="7443788" y="1985963"/>
            <a:ext cx="95250" cy="95250"/>
          </a:xfrm>
          <a:prstGeom prst="rect">
            <a:avLst/>
          </a:prstGeom>
          <a:solidFill>
            <a:srgbClr val="364D6E"/>
          </a:solidFill>
          <a:ln w="9525">
            <a:solidFill>
              <a:srgbClr val="3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6" name="Isosceles Triangle 25"/>
          <p:cNvSpPr/>
          <p:nvPr>
            <p:custDataLst>
              <p:tags r:id="rId8"/>
            </p:custDataLst>
          </p:nvPr>
        </p:nvSpPr>
        <p:spPr bwMode="auto">
          <a:xfrm>
            <a:off x="7443788" y="2249488"/>
            <a:ext cx="95250" cy="95250"/>
          </a:xfrm>
          <a:prstGeom prst="triangle">
            <a:avLst/>
          </a:prstGeom>
          <a:solidFill>
            <a:srgbClr val="C0C8D2"/>
          </a:solidFill>
          <a:ln w="9525">
            <a:solidFill>
              <a:srgbClr val="C0C8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9" name="Text Placeholder 27"/>
          <p:cNvSpPr>
            <a:spLocks noGrp="1"/>
          </p:cNvSpPr>
          <p:nvPr>
            <p:custDataLst>
              <p:tags r:id="rId9"/>
            </p:custDataLst>
          </p:nvPr>
        </p:nvSpPr>
        <p:spPr bwMode="auto">
          <a:xfrm>
            <a:off x="7685088" y="1935163"/>
            <a:ext cx="2667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E98F988-3BB6-4B28-9E71-4D578D602DE1}" type="datetime'M''''''''''''''''''''''''''''''''''''''A'''">
              <a:rPr lang="en-US" sz="1400"/>
              <a:pPr/>
              <a:t>MA</a:t>
            </a:fld>
            <a:endParaRPr lang="en-US" sz="1400" dirty="0">
              <a:sym typeface="+mn-lt"/>
            </a:endParaRPr>
          </a:p>
        </p:txBody>
      </p:sp>
      <p:sp>
        <p:nvSpPr>
          <p:cNvPr id="28" name="Text Placeholder 26"/>
          <p:cNvSpPr>
            <a:spLocks noGrp="1"/>
          </p:cNvSpPr>
          <p:nvPr>
            <p:custDataLst>
              <p:tags r:id="rId10"/>
            </p:custDataLst>
          </p:nvPr>
        </p:nvSpPr>
        <p:spPr bwMode="auto">
          <a:xfrm>
            <a:off x="7685088" y="2198688"/>
            <a:ext cx="3460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7D3B9CC-2ADE-4994-B776-60D6A7BB1417}" type="datetime'''''''''U.''''''''''''''''''''''''''S''''''''''.'''''">
              <a:rPr lang="en-US" sz="1400"/>
              <a:pPr/>
              <a:t>U.S.</a:t>
            </a:fld>
            <a:endParaRPr lang="en-US" sz="1400" dirty="0">
              <a:sym typeface="+mn-lt"/>
            </a:endParaRPr>
          </a:p>
        </p:txBody>
      </p:sp>
      <p:sp>
        <p:nvSpPr>
          <p:cNvPr id="19" name="TextBox 18"/>
          <p:cNvSpPr txBox="1"/>
          <p:nvPr/>
        </p:nvSpPr>
        <p:spPr>
          <a:xfrm>
            <a:off x="1028700" y="5181600"/>
            <a:ext cx="1181100" cy="338554"/>
          </a:xfrm>
          <a:prstGeom prst="rect">
            <a:avLst/>
          </a:prstGeom>
          <a:noFill/>
        </p:spPr>
        <p:txBody>
          <a:bodyPr wrap="square" rtlCol="0">
            <a:spAutoFit/>
          </a:bodyPr>
          <a:lstStyle/>
          <a:p>
            <a:r>
              <a:rPr lang="en-US" sz="1600" dirty="0" smtClean="0"/>
              <a:t>2009-2010</a:t>
            </a:r>
            <a:endParaRPr lang="en-US" sz="1600" dirty="0"/>
          </a:p>
        </p:txBody>
      </p:sp>
      <p:sp>
        <p:nvSpPr>
          <p:cNvPr id="30" name="TextBox 29"/>
          <p:cNvSpPr txBox="1"/>
          <p:nvPr/>
        </p:nvSpPr>
        <p:spPr>
          <a:xfrm>
            <a:off x="2895600" y="5181600"/>
            <a:ext cx="1143000" cy="338554"/>
          </a:xfrm>
          <a:prstGeom prst="rect">
            <a:avLst/>
          </a:prstGeom>
          <a:noFill/>
        </p:spPr>
        <p:txBody>
          <a:bodyPr wrap="square" rtlCol="0">
            <a:spAutoFit/>
          </a:bodyPr>
          <a:lstStyle/>
          <a:p>
            <a:r>
              <a:rPr lang="en-US" sz="1600" dirty="0" smtClean="0"/>
              <a:t>2010-2011</a:t>
            </a:r>
            <a:endParaRPr lang="en-US" sz="1600" dirty="0"/>
          </a:p>
        </p:txBody>
      </p:sp>
      <p:sp>
        <p:nvSpPr>
          <p:cNvPr id="31" name="TextBox 30"/>
          <p:cNvSpPr txBox="1"/>
          <p:nvPr/>
        </p:nvSpPr>
        <p:spPr>
          <a:xfrm>
            <a:off x="4740275" y="5181600"/>
            <a:ext cx="1187450" cy="338554"/>
          </a:xfrm>
          <a:prstGeom prst="rect">
            <a:avLst/>
          </a:prstGeom>
          <a:noFill/>
        </p:spPr>
        <p:txBody>
          <a:bodyPr wrap="square" rtlCol="0">
            <a:spAutoFit/>
          </a:bodyPr>
          <a:lstStyle/>
          <a:p>
            <a:r>
              <a:rPr lang="en-US" sz="1600" dirty="0" smtClean="0"/>
              <a:t>2011-2012</a:t>
            </a:r>
            <a:endParaRPr lang="en-US" sz="1600" dirty="0"/>
          </a:p>
        </p:txBody>
      </p:sp>
      <p:sp>
        <p:nvSpPr>
          <p:cNvPr id="32" name="TextBox 31"/>
          <p:cNvSpPr txBox="1"/>
          <p:nvPr/>
        </p:nvSpPr>
        <p:spPr>
          <a:xfrm>
            <a:off x="6607175" y="5181600"/>
            <a:ext cx="1187450" cy="338554"/>
          </a:xfrm>
          <a:prstGeom prst="rect">
            <a:avLst/>
          </a:prstGeom>
          <a:noFill/>
        </p:spPr>
        <p:txBody>
          <a:bodyPr wrap="square" rtlCol="0">
            <a:spAutoFit/>
          </a:bodyPr>
          <a:lstStyle/>
          <a:p>
            <a:r>
              <a:rPr lang="en-US" sz="1600" dirty="0" smtClean="0"/>
              <a:t>2012-2013</a:t>
            </a:r>
            <a:endParaRPr lang="en-US" sz="1600" dirty="0"/>
          </a:p>
        </p:txBody>
      </p:sp>
      <p:graphicFrame>
        <p:nvGraphicFramePr>
          <p:cNvPr id="23" name="Table 22"/>
          <p:cNvGraphicFramePr>
            <a:graphicFrameLocks noGrp="1"/>
          </p:cNvGraphicFramePr>
          <p:nvPr>
            <p:extLst>
              <p:ext uri="{D42A27DB-BD31-4B8C-83A1-F6EECF244321}">
                <p14:modId xmlns:p14="http://schemas.microsoft.com/office/powerpoint/2010/main" val="2135945688"/>
              </p:ext>
            </p:extLst>
          </p:nvPr>
        </p:nvGraphicFramePr>
        <p:xfrm>
          <a:off x="685800" y="1524000"/>
          <a:ext cx="7696200" cy="296784"/>
        </p:xfrm>
        <a:graphic>
          <a:graphicData uri="http://schemas.openxmlformats.org/drawingml/2006/table">
            <a:tbl>
              <a:tblPr firstRow="1" bandRow="1">
                <a:tableStyleId>{2D5ABB26-0587-4C30-8999-92F81FD0307C}</a:tableStyleId>
              </a:tblPr>
              <a:tblGrid>
                <a:gridCol w="7696200"/>
              </a:tblGrid>
              <a:tr h="296784">
                <a:tc>
                  <a:txBody>
                    <a:bodyPr/>
                    <a:lstStyle/>
                    <a:p>
                      <a:pPr marL="0" marR="0" indent="0" algn="ctr" defTabSz="914012"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j-lt"/>
                          <a:ea typeface="+mn-ea"/>
                          <a:cs typeface="+mn-cs"/>
                        </a:rPr>
                        <a:t>MASSHEALTH PCC AND MCO</a:t>
                      </a:r>
                      <a:endParaRPr lang="en-US" sz="1100" i="1" dirty="0">
                        <a:latin typeface="+mj-lt"/>
                      </a:endParaRPr>
                    </a:p>
                  </a:txBody>
                  <a:tcPr marL="77724" marR="77724" marT="0" marB="0" anchor="ctr">
                    <a:lnB w="6350" cap="flat" cmpd="sng" algn="ctr">
                      <a:solidFill>
                        <a:schemeClr val="bg1">
                          <a:lumMod val="50000"/>
                        </a:schemeClr>
                      </a:solidFill>
                      <a:prstDash val="solid"/>
                      <a:round/>
                      <a:headEnd type="none" w="med" len="med"/>
                      <a:tailEnd type="none" w="med" len="med"/>
                    </a:lnB>
                  </a:tcPr>
                </a:tc>
              </a:tr>
            </a:tbl>
          </a:graphicData>
        </a:graphic>
      </p:graphicFrame>
      <p:sp>
        <p:nvSpPr>
          <p:cNvPr id="20" name="Text Placeholder 1"/>
          <p:cNvSpPr txBox="1">
            <a:spLocks/>
          </p:cNvSpPr>
          <p:nvPr/>
        </p:nvSpPr>
        <p:spPr>
          <a:xfrm>
            <a:off x="304800" y="6170940"/>
            <a:ext cx="7162800" cy="685800"/>
          </a:xfrm>
          <a:prstGeom prst="rect">
            <a:avLst/>
          </a:prstGeom>
        </p:spPr>
        <p:txBody>
          <a:bodyPr lIns="0" tIns="0" rIns="0" bIns="0" anchor="b"/>
          <a:lstStyle>
            <a:lvl1pPr marL="0" indent="0" algn="l" defTabSz="914012" rtl="0" eaLnBrk="1" latinLnBrk="0" hangingPunct="1">
              <a:spcBef>
                <a:spcPct val="20000"/>
              </a:spcBef>
              <a:buFont typeface="Arial" panose="020B0604020202020204" pitchFamily="34" charset="0"/>
              <a:buNone/>
              <a:defRPr sz="800" kern="1200" baseline="0">
                <a:solidFill>
                  <a:schemeClr val="bg1">
                    <a:lumMod val="50000"/>
                  </a:schemeClr>
                </a:solidFill>
                <a:latin typeface="Arial" panose="020B0604020202020204" pitchFamily="34" charset="0"/>
                <a:ea typeface="+mn-ea"/>
                <a:cs typeface="Arial" panose="020B0604020202020204" pitchFamily="34" charset="0"/>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Note: Massachusetts: Data includes primary care clinician plans (PCC), managed care organizations (MCO) and </a:t>
            </a:r>
            <a:r>
              <a:rPr lang="en-US" dirty="0" err="1" smtClean="0"/>
              <a:t>CommCare</a:t>
            </a:r>
            <a:r>
              <a:rPr lang="en-US" dirty="0" smtClean="0"/>
              <a:t>, but excludes other programs. Spending does not include third party, Medicare, or other agency payments. Year-over-year variation may be attributable to a variety of factors, including changes in the population’s acuity, changes in fee-for-service rates, mid-year (9C) budget reductions and changes in managed care enrollment patterns. U.S.: Populations include adult and child populations (“family”), and exclude aged, disabled, and special populations. See Technical Appendix B2 for details.</a:t>
            </a:r>
          </a:p>
          <a:p>
            <a:r>
              <a:rPr lang="en-US" dirty="0" smtClean="0"/>
              <a:t>Source: Center for Health Information and Analysis; </a:t>
            </a:r>
            <a:r>
              <a:rPr lang="en-US" dirty="0" err="1" smtClean="0"/>
              <a:t>MassHealth</a:t>
            </a:r>
            <a:r>
              <a:rPr lang="en-US" dirty="0" smtClean="0"/>
              <a:t>; Kaiser Family Foundation’s analysis of Medicaid Statistical Information System   </a:t>
            </a:r>
            <a:endParaRPr lang="en-US" dirty="0"/>
          </a:p>
        </p:txBody>
      </p:sp>
    </p:spTree>
    <p:extLst>
      <p:ext uri="{BB962C8B-B14F-4D97-AF65-F5344CB8AC3E}">
        <p14:creationId xmlns:p14="http://schemas.microsoft.com/office/powerpoint/2010/main" val="29165924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3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bNumberIsYear val=&quot;0&quot;/&gt;&lt;m_strFormatTime&gt;%1&lt;/m_strFormatTime&gt;&lt;/m_precDefaultMonth&gt;&lt;m_precDefaultWeek&gt;&lt;m_bNumberIsYear val=&quot;0&quot;/&gt;&lt;m_strFormatTime&gt;%d.&lt;/m_strFormatTime&gt;&lt;/m_precDefaultWeek&gt;&lt;m_precDefaultDay&gt;&lt;m_bNumberIsYear val=&quot;0&quot;/&gt;&lt;m_strFormatTime&gt;%#d&lt;/m_strFormatTime&gt;&lt;/m_precDefaultDay&gt;&lt;m_mruColor&gt;&lt;m_vecMRU length=&quot;19&quot;&gt;&lt;elem m_fUsage=&quot;2.98532790000000060000E+000&quot;&gt;&lt;m_msothmcolidx val=&quot;0&quot;/&gt;&lt;m_rgb r=&quot;fa&quot; g=&quot;fa&quot; b=&quot;fa&quot;/&gt;&lt;m_ppcolschidx tagver0=&quot;23004&quot; tagname0=&quot;m_ppcolschidxUNRECOGNIZED&quot; val=&quot;0&quot;/&gt;&lt;m_nBrightness val=&quot;0&quot;/&gt;&lt;/elem&gt;&lt;elem m_fUsage=&quot;1.38714620454995270000E+000&quot;&gt;&lt;m_msothmcolidx val=&quot;0&quot;/&gt;&lt;m_rgb r=&quot;8c&quot; g=&quot;96&quot; b=&quot;a0&quot;/&gt;&lt;m_ppcolschidx tagver0=&quot;23004&quot; tagname0=&quot;m_ppcolschidxUNRECOGNIZED&quot; val=&quot;0&quot;/&gt;&lt;m_nBrightness val=&quot;0&quot;/&gt;&lt;/elem&gt;&lt;elem m_fUsage=&quot;1.26865944505345050000E+000&quot;&gt;&lt;m_msothmcolidx val=&quot;0&quot;/&gt;&lt;m_rgb r=&quot;c0&quot; g=&quot;c8&quot; b=&quot;d2&quot;/&gt;&lt;m_ppcolschidx tagver0=&quot;23004&quot; tagname0=&quot;m_ppcolschidxUNRECOGNIZED&quot; val=&quot;0&quot;/&gt;&lt;m_nBrightness val=&quot;0&quot;/&gt;&lt;/elem&gt;&lt;elem m_fUsage=&quot;1.07020926953207640000E+000&quot;&gt;&lt;m_msothmcolidx val=&quot;0&quot;/&gt;&lt;m_rgb r=&quot;46&quot; g=&quot;50&quot; b=&quot;64&quot;/&gt;&lt;m_ppcolschidx tagver0=&quot;23004&quot; tagname0=&quot;m_ppcolschidxUNRECOGNIZED&quot; val=&quot;0&quot;/&gt;&lt;m_nBrightness val=&quot;0&quot;/&gt;&lt;/elem&gt;&lt;elem m_fUsage=&quot;1.00001936325978910000E+000&quot;&gt;&lt;m_msothmcolidx val=&quot;0&quot;/&gt;&lt;m_rgb r=&quot;23&quot; g=&quot;3d&quot; b=&quot;4e&quot;/&gt;&lt;m_ppcolschidx tagver0=&quot;23004&quot; tagname0=&quot;m_ppcolschidxUNRECOGNIZED&quot; val=&quot;0&quot;/&gt;&lt;m_nBrightness val=&quot;0&quot;/&gt;&lt;/elem&gt;&lt;elem m_fUsage=&quot;8.21016010606430260000E-001&quot;&gt;&lt;m_msothmcolidx val=&quot;0&quot;/&gt;&lt;m_rgb r=&quot;c&quot; g=&quot;2d&quot; b=&quot;83&quot;/&gt;&lt;m_ppcolschidx tagver0=&quot;23004&quot; tagname0=&quot;m_ppcolschidxUNRECOGNIZED&quot; val=&quot;0&quot;/&gt;&lt;m_nBrightness val=&quot;0&quot;/&gt;&lt;/elem&gt;&lt;elem m_fUsage=&quot;4.30467210000000160000E-001&quot;&gt;&lt;m_msothmcolidx val=&quot;0&quot;/&gt;&lt;m_rgb r=&quot;e6&quot; g=&quot;e6&quot; b=&quot;e6&quot;/&gt;&lt;m_ppcolschidx tagver0=&quot;23004&quot; tagname0=&quot;m_ppcolschidxUNRECOGNIZED&quot; val=&quot;0&quot;/&gt;&lt;m_nBrightness val=&quot;0&quot;/&gt;&lt;/elem&gt;&lt;elem m_fUsage=&quot;3.48683423637234590000E-001&quot;&gt;&lt;m_msothmcolidx val=&quot;0&quot;/&gt;&lt;m_rgb r=&quot;eb&quot; g=&quot;c6&quot; b=&quot;8d&quot;/&gt;&lt;m_ppcolschidx tagver0=&quot;23004&quot; tagname0=&quot;m_ppcolschidxUNRECOGNIZED&quot; val=&quot;0&quot;/&gt;&lt;m_nBrightness val=&quot;0&quot;/&gt;&lt;/elem&gt;&lt;elem m_fUsage=&quot;2.72457358691860720000E-001&quot;&gt;&lt;m_msothmcolidx val=&quot;0&quot;/&gt;&lt;m_rgb r=&quot;aa&quot; g=&quot;b4&quot; b=&quot;be&quot;/&gt;&lt;m_ppcolschidx tagver0=&quot;23004&quot; tagname0=&quot;m_ppcolschidxUNRECOGNIZED&quot; val=&quot;0&quot;/&gt;&lt;m_nBrightness val=&quot;0&quot;/&gt;&lt;/elem&gt;&lt;elem m_fUsage=&quot;2.28767924549610120000E-001&quot;&gt;&lt;m_msothmcolidx val=&quot;0&quot;/&gt;&lt;m_rgb r=&quot;1e&quot; g=&quot;28&quot; b=&quot;3c&quot;/&gt;&lt;m_ppcolschidx tagver0=&quot;23004&quot; tagname0=&quot;m_ppcolschidxUNRECOGNIZED&quot; val=&quot;0&quot;/&gt;&lt;m_nBrightness val=&quot;0&quot;/&gt;&lt;/elem&gt;&lt;elem m_fUsage=&quot;1.45663018688652420000E-001&quot;&gt;&lt;m_msothmcolidx val=&quot;0&quot;/&gt;&lt;m_rgb r=&quot;67&quot; g=&quot;72&quot; b=&quot;7c&quot;/&gt;&lt;m_ppcolschidx tagver0=&quot;23004&quot; tagname0=&quot;m_ppcolschidxUNRECOGNIZED&quot; val=&quot;0&quot;/&gt;&lt;m_nBrightness val=&quot;0&quot;/&gt;&lt;/elem&gt;&lt;elem m_fUsage=&quot;2.90232672957065830000E-002&quot;&gt;&lt;m_msothmcolidx val=&quot;0&quot;/&gt;&lt;m_rgb r=&quot;d2&quot; g=&quot;dc&quot; b=&quot;e6&quot;/&gt;&lt;m_ppcolschidx tagver0=&quot;23004&quot; tagname0=&quot;m_ppcolschidxUNRECOGNIZED&quot; val=&quot;0&quot;/&gt;&lt;m_nBrightness val=&quot;0&quot;/&gt;&lt;/elem&gt;&lt;elem m_fUsage=&quot;9.69773729787524670000E-003&quot;&gt;&lt;m_msothmcolidx val=&quot;0&quot;/&gt;&lt;m_rgb r=&quot;dc&quot; g=&quot;e6&quot; b=&quot;f0&quot;/&gt;&lt;m_ppcolschidx tagver0=&quot;23004&quot; tagname0=&quot;m_ppcolschidxUNRECOGNIZED&quot; val=&quot;0&quot;/&gt;&lt;m_nBrightness val=&quot;0&quot;/&gt;&lt;/elem&gt;&lt;elem m_fUsage=&quot;1.49150931724819870000E-003&quot;&gt;&lt;m_msothmcolidx val=&quot;0&quot;/&gt;&lt;m_rgb r=&quot;e1&quot; g=&quot;e6&quot; b=&quot;eb&quot;/&gt;&lt;m_ppcolschidx tagver0=&quot;23004&quot; tagname0=&quot;m_ppcolschidxUNRECOGNIZED&quot; val=&quot;0&quot;/&gt;&lt;m_nBrightness val=&quot;0&quot;/&gt;&lt;/elem&gt;&lt;elem m_fUsage=&quot;7.64594842281999740000E-004&quot;&gt;&lt;m_msothmcolidx val=&quot;0&quot;/&gt;&lt;m_rgb r=&quot;d7&quot; g=&quot;e4&quot; b=&quot;ed&quot;/&gt;&lt;m_ppcolschidx tagver0=&quot;23004&quot; tagname0=&quot;m_ppcolschidxUNRECOGNIZED&quot; val=&quot;0&quot;/&gt;&lt;m_nBrightness val=&quot;0&quot;/&gt;&lt;/elem&gt;&lt;elem m_fUsage=&quot;3.73591395903551200000E-004&quot;&gt;&lt;m_msothmcolidx val=&quot;0&quot;/&gt;&lt;m_rgb r=&quot;b8&quot; g=&quot;cf&quot; b=&quot;df&quot;/&gt;&lt;m_ppcolschidx tagver0=&quot;23004&quot; tagname0=&quot;m_ppcolschidxUNRECOGNIZED&quot; val=&quot;0&quot;/&gt;&lt;m_nBrightness val=&quot;0&quot;/&gt;&lt;/elem&gt;&lt;elem m_fUsage=&quot;2.19518467842544880000E-004&quot;&gt;&lt;m_msothmcolidx val=&quot;0&quot;/&gt;&lt;m_rgb r=&quot;89&quot; g=&quot;af&quot; b=&quot;ca&quot;/&gt;&lt;m_ppcolschidx tagver0=&quot;23004&quot; tagname0=&quot;m_ppcolschidxUNRECOGNIZED&quot; val=&quot;0&quot;/&gt;&lt;m_nBrightness val=&quot;0&quot;/&gt;&lt;/elem&gt;&lt;elem m_fUsage=&quot;7.42822345273034850000E-006&quot;&gt;&lt;m_msothmcolidx val=&quot;0&quot;/&gt;&lt;m_rgb r=&quot;e4&quot; g=&quot;b5&quot; b=&quot;6d&quot;/&gt;&lt;m_ppcolschidx tagver0=&quot;23004&quot; tagname0=&quot;m_ppcolschidxUNRECOGNIZED&quot; val=&quot;0&quot;/&gt;&lt;m_nBrightness val=&quot;0&quot;/&gt;&lt;/elem&gt;&lt;elem m_fUsage=&quot;2.90632141619870860000E-006&quot;&gt;&lt;m_msothmcolidx val=&quot;0&quot;/&gt;&lt;m_rgb r=&quot;dd&quot; g=&quot;a0&quot; b=&quot;41&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p6utGzjxUy3liPrA4DzV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rJv0.UQ50EyXGFMdMwzDK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oOltyP950qc6e5DcrnyL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7FHx1YVH.k.q4ukD3TWFj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ksvvyIlfUqgT23chmgh5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R9dv.BnJo0ehyMjG7tjLe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pEoeWiDizUue4csOy8TH5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ImmdIJYAkk20f4_pd5mw5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_UO06ISkaDBDFP1Eep.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kRWqE06q6Uy7Djag8XUU5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Dl80los0UeiwC4LrC2t6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4arBCHZAkOxq3sL0OlNI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7FHx1YVH.k.q4ukD3TWFj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VJgvzInv30SBxNKy3CzAR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5zE_DOo7yEWv20.GZqG7j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ACMw0d_trUefVSJUHScMi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MRruTSJCq0m4sMBiFv1S3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DrKFfDJDUqPklm_qmYXg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aceEr5wpok.aUpeMeBoDf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qJUoMwEHU0q_orzQrnWtc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l1aLOt0PkWzzegsDmMKr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WPEMRjelNUGPsQ5rp291t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6PllmvEMUGHrf_hBMh0Z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Vf.NCZ2yNECYI6U8T_OYG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u73vmNljUyu1jYAqqk0H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3Avd96BXR0mke0vLQG.S0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g4atrZcUvUyh0gs4VnR61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nfn_SJhk00a83ATrouQkl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XBR7utgjKkypM_icWFXVn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LXwlAkXe606f8YkP2WPL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B0bQN8q10meX9S2VXgw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w4BqcHcrw0ewGoSzmWljy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5NAI4BqZL06CrTc1QFJCA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yxH53054CUWMA33hp2K6I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y5zPwzQ9Sk2SC6o0Pc2pq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csVTZbqsIU2D66wCc631.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OTNOKU3Og0aRX_dXWCpkc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bRRkrMqQPkCQM4HWqn5TL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bUOgYmLkHEOpdA1eJT6vb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3qlPa6tbDEKWCRN_Tbf1g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nL_8SK2SEGpRmCV0In2p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0yFjTpB.5k.CsimD8lDF.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ijXuLqKiukOEUvwGoVhAI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N7cYSHlSRka1nKUqATJao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CvcjmU4pKEa3AzpCXr7eN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rnG9LpLXbE.kg9boKc7H9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MUuUxK_JDU6hH_FtjsJS2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GLiuOZzuck.jFP_9F4xr8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OZ.RzD5k0ESHX8YPVr65S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mjG2baV160i.z.UHL_sy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kjU7KSuYEKIGiBype5Nd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p388i5j9A0aUYGhWlD06s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bLEcY8OHzkeoo2Z43F6KL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dReNnUm1G0C4Uo4_VufQl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1KRUQskF4keK42bSjGzwJ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RNuIHRHF7E.nfCKb_.PpZ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RmHvm3Fkzky5gtAoOux29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F4uZq4yj0U6VGmKE4BUaD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jcsvNiRVd0ilLuDHD2rzQ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aLI8ePKBEixw_GyWrnbB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cD8syjcLkqyoVCwr4RMX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lZnNHask0ut4.qoavFOw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52ajulkrUESoTNEYO997Z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kcuFI9ivS0OwcUAy.HlqX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p.TIbCmjeEa48Vtzgn2BZ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nAx4OZGe2kapuzK4SYekU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XxpJphE47065DvUKHPcsu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c_k9vJfPUai53xzDRRGn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CsVzDLWJT0SrYTlhs6eao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bsUeAGpnrUWnUVNYSnfWn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vGG2O.pHEk.tK_hJywjC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QfD6jfOC0WTBMW_ueqib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mmYO1XaFEyatcZd1tcns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uA2WFD6rN0KS6SbbkwDn8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Cfuu9V5QzEqeJyUgsqxWZ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UrIW2s8yFky2tBznW1EPC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xUsOM_hWG0iBzxRat7riY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TtaYMkqCgUKqegUOwx.A8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E_Wficks1Eml2wFuEnwvN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gIhwW66_EOLmA7U0rxEl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KTqYIVDHr0i5yNmbwfuKm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s58tgkgX0ONZZkJ4jdgw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AmtFVlNfFEWvbIvNSknn3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IzbwV.uk9EOp.kCmoev.U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A9oX62aQ_0GaQyvVoJwGh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0cqlR7ylvkOs6vO9eWwa.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jQYOUM4SBEKV3PhAYKMQM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98D62rEzlky3jNzNziLpJ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QkICBMpME0CZAE58K00Qv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s3..57ZHeEasq0X7v9nsw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DUsrO5dVBE6LRVIZboHbJ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4gWmwaf3EuAWQLemsOb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I2kpBuUx020yVAqy.7K8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Cfuu9V5QzEqeJyUgsqxWZ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vKiMXC_Cv0.t1CxtBeHcC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PwD9vqJpnUmKTF3Z3ntBC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Ah8B6qWqsEiDp.glvGwjF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iXu7ymKdXUu8Ik3SYGk7K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WJQowGkUR0SXfDzjPrO9u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N0x_vhenq0OUubdXIsIh8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AY.3yvgycE21SoNvKuI_D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Wb81cSDQHkO0I7iI1mTK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YysLyAl0ephAOXoNvT3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Aid3VnV8TkWWcoH.TS.46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tbise2DKH0y6787QxiNXM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xXZJFCk_0iOkXnKghL4k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8mJLDWJoTkiVmOAIixnnb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MAyeEGvCZU6QVSwuG5mpU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ACBUQmpwHU6VxCPQ3j.Gq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w0YWH_WLx0yXVev_DgSCF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vAhMcc2Qt0GzQnSk7hUef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Cfuu9V5QzEqeJyUgsqxWZ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e4jrqwQ1Eic2xJxCCyD2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ieFeEOWPnkK6dYo99pVAE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JVJStfZoJU2CL6.nl5K2Y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tp8N8xd00uSeA9XCFDdh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7wKTofan00SF0IhkVC3X_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bCf5kwlMf0yc7dn3c9BqP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NRLxZUUxcEaloSoOaNKC0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U1STUxTrqkWhgkxAtdopF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azUvB3DzCU6gw6YfzAZt3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xBMkbnxyCUusA4uVtduQf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sOCkQoONEKKm2.UlZrZ8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bSYWu0uNkenDm0eoJNwT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NzyftN2ce0WkgWAJeB1yl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Ymw1XuPDGUibni2inPQt8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zAOSUQfJkkOmWhMaA6.yn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RlhdwTB4jUK3Dbt.DPe.P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nWz44141G0qyODMbMQCHh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8B6pVdd0d0KunqWD0opOF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rm0cPcI2KE.BENF8UAPKQ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3nAmjNE3dk2ju1cWjwRB3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6o1JYnYHcE.2ZwjhPOemL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TVGm5ajQEG8gI8nKwLgx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xcnAfFOA7kmh.HtYi3gFV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B_JpB4hxnEmZquXeNIovK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XzM_uaiLK0yUaKtXhVSDm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5IUFid6oH02X8.HoXehrl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aZmrY4w9Q0G1.LWhGudsQ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103.JfcocUKv9WAFlkPPm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zAOSUQfJkkOmWhMaA6.yn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SbkxQsfUvkCL14Cj6h1Js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0mqeAQkG6U.2HeScBbF7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SlMQ88EiUq5qulnTcupM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8NnMHyqCNkmThT2_xkQMN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azFb60HHc0iwDtVc_ns3I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kz3DZCUBrUqqOAxAfkOHQ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LPV.bjtvRUG.m9IN5aEKV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vzYljPOROE24tmAgDlF0f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SDBCyVPQ0.b85DvSJS5n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yss0Pkg1vkOrrEeSKdk50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wLnzy9nMckCrjtPogzKYs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A6Wio_39e0CBYmulrFojx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0VcDB2Tf6kye2kdQtK5a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x5nXJO__g02EtVHocZqZR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zAOSUQfJkkOmWhMaA6.yn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bNkF0e2nLUWwExahzktWE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f88XMMHbNkmVIjG6BOje5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BLUYWh93q0udVIxdgqeSz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E_eSzjsmUuoi2jAdRl61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Yi5cdrZWM06bxxsO8x.Qy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yXeYGqhqqkCdH.Mry6uhv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B_xOTzcdM0qXzTs3oODIV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FVk50nrZn02.sec1LMf4P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_VxCATBm0iFALuElZSm0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1kBVcSbbk6zUNtjZPcYE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QxotU.xzEKGISB4SAYa3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v8Pj_7ojsUKi8H4OPZ6CT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4C_83x9frUehQPEIgowlG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lHQNH5PtkUCFVUZmoRefH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emMeFRFmokitg48qnqOb8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xMLPAzAqHkGCwdr6vPKT2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7cEv.R2Db02Bd3h3b8oX_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dPeQN9BpH0GYCXpYdsMI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ar.ZYytd0mHCK_4TA0At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CSCobjG94EqaVrR8o.56L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0HH74PtbfkCDDvfoTyUJZ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XPLQzvyUN0643fxuXEEUP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IfZ5NEEuHE6V0z_AecB8L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zIJcii7NukaF2B0Ty27B3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JVH1I.eCSkOlRDmD8dZRz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XCDkyd2VfEmuiIN6IK.ze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vmHR6SwGoE2IoF6TKKZOa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BfwMiIUFdECFi9pLEFlDJ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5Z6KAdQwpEaQNKj9OsFMY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ojxwfi3YEi5xwCFLVO24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JxLZZvNxyEq81tA_7C_ic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AaNfN7pthkyQflqyaeiEE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NSgkj0bX0K003Lzdbch7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lhkE50g92Eed5Owm.sfjD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1nryuMzFpkKaB439nB9bO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UXZ9F27zakmsI8PRHQRQz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4qThkNFchk6H_cCsOSKCb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UNctLLvX3EmZFX9nCFOfh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_hjlOhswvU2Kny6Z1Tt.q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kBsYVFT1uUSywZkEXDeG6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3f3Ed.1lg0.WUX1VjDoLJ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S4o2RhB4DEa.Z1gf0Dikr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VSC7KoLGx02FU1.u0jNJu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scgDi7ECDESt.y3TyEG7L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RbLDphAZE0ir9H9KSjKbt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R18NS6orG0SkoOUeqDXTs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DVCBO9emeU2vTxRgju6AK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wtd4sHOj0kWGNlGC_PaDB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VAZiYDatekyM.bZdHE_8R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OkaTvNb8pUKQ1li1zQHr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s0an5uH9U.ee2T8EqSO9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zYBsQ.oCD0SD6cxAisNJn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GEtlNh_LbUiJzxUD7O91G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pCYwGjO2P0Kkus5Xe7fjy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il4vpZzEQk2kIAIzJY2AK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FvCuLJrskOiWb4riVvFy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XFguEaaHH0eg4Y1WAEB1B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2aYS.B.StkOXz.KrA11Qj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w9b7wA_DckSGdJofiOr0.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TGHQ05sZFEiImlAJ3E8_A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IHDBjKk.3U.uG21q5P3tX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lyZEK_SbUWdWrEYwel2x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vWlMtImDqEOP4tiOcw6x_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JFvJua_eo0mXgG4OzhWpg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cLlLMuU.OUypR7rGnJcYO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kCQ.XcpU0U2WnBnylDvIw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OcxMZJTDnkKd0Hi9f6vhR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0tp9g02Y_kmtOicTxXSpi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bGa1ZopHhUGR4uDVrEqzI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iVLsfQYyREOecstqZjJvI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wQV7IvAsY0agjPUE81iA0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GOcMIjh8jU24_Q.SOIDov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pCmLRGZk.0uRvJXIPhAcF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Yi9hLAWLLEyUWivMCCGQs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6WyPE3IU7k.c2CMowqUxh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N4Wwht_MgECCzfkJpmMIH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WC.ink6l20q.zMb2K63OR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f_MxPSHXv0i8DgsWC7l..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cIVtl8JJh06G7Yw5a5C4t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a62pP7.fCUGAQg1Ch5GFC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Uvr6gMTDRU.iDRAFpVogS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7FHx1YVH.k.q4ukD3TWFj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WvBLUJf5EEu1auioh6rwJ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ijxgyBXsYE2JyHmafrwEM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44ddGZK0ZUSKW7SgSW7q.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e7Lk5U1vNE6NM4Mt2tUm0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nPxUojdqkkOBAjMSrZF5c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ch36Q4SuOkWCW0.4dM5o7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7Nvmxsmhw0Sku4kc.gvMI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2sXouR2g5EeSw9hzH31jm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6XPTY2aXDUan9xOcok1PQ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Z2PIewsgESfscL5BwCsS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kbj8ZtaNBUmvlU7c5fqvS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ot3wFhwcBUKnmAzMKCGmq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nk5CwT04C0OA3s4CZT4DI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vy5AfKdWIEaWc1rw8nJmh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Sg8Eo6G6FUueRUXXSY0c1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NGGkVnZJ0EKMr7ugbtAhN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QMJhXo2ebUq7uO.68t.OI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P6UQgT5ptkGcNSEp1RcFk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mgWDYiPsF0GAroJZmeI.g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e5DeRg17Pk698nnkqWMiC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5ddewPqdzEGHQIs6Vfh8w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7uyPCV0USiwsCfZfnZq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ch36Q4SuOkWCW0.4dM5o7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_drI_rgFf0u8ZPYi0LrYy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_tglKAq52E2kMy6N74Y3I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3.c1vliaYEmo7BHOn54_3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P1I8CYSyJUiY22R1CbjKe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Mnkty8CiUUmH2zMJChwLB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V6OtTruucUmKKG_Iw7Vvj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beDdRr7OMEKUmNp9QRCGi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Jzs.KZI7oEaFYQTAUiFj7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ch36Q4SuOkWCW0.4dM5o7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4UhhODDYO0CFYGadbrTG3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w9pIE0tZxUGtyqxD64aOg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jBHPeBmBQUCXePtLkHmOO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ENi3BD9YYEiLrqQGcJqvO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WxAOtgY3.027JnPWAXzJR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Ag2NIo9BkKRdHS8DUUaT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FzuQexhIDk.ppxqeKWBTf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3ovf.wdax0mkbReRQW2pd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zjxU_gfnN0SDgKqq4juoL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yQBIsa1sCEiYeUjUpsz_2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7mBNTivH_U6FsSrEatvpq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B3JgidudK0WXZi3H8bdcV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YMAoZ9krRkK0A4mzOfVf7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yVadaXsHV0.7bGzleDYqx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sG7peqbHNk6.7IXSg1jgM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GSFdgBVDTEi2anqJFKO3V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R9quIuk54EeMzOh.TO.y2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cJf.Yj1zKUKmWLoJPz5rg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6NJx8.7zlEiwl8gGnpuiS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9ZEMLAeBdkmCGZfJkt25l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8DBnf8uh2Ui.MciPkhWir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an8q5K5rH0eiZs2l0ZOyC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5gsFNAKko0qJDpKvuyfJq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G4LXGsUBW0GS7VgF9Uo2K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zOhpMhL6mUSGf6ZOFYvAp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Ogmf3dge3UuQOVK0WMCpH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nGaGw6aOakS5QBHz_KsOD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c4TOEnBo4ki7HZRjB.KWt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b87ttx1aUCKrxKAmAlkA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fNuhdNkUikObC2AukGIhU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7Lz2Xk1EnkyrTdYneKdsp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9Jd8qNxV_0eKB.eB1vCHO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z2PzmXFg3EiJBFrgfpMjS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JTrQSgLG60eRKQg25wJp4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i_qFf__LSE2kbSc2nBCPg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AWLI00UlPkaKmzgngp2iG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k06UwIXfCUqTVTQBXDiBK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zWZ_4.UTE0qEBcS6MmT5a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u7Ym4xhNZUOo7vZ0UvBip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FhR9rAlEZUOa26zbeJQfi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DjuqXl7siEWpPp2r.DnuE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DkVpqqLedE6suk0VIuL7r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8d68uJ9nWUmk61gfhhNEk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NiViHjqQHkmUSAqSU9BSF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5t7bxfftSEOgIJJorTIHQ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TlcQYnlRg0KxyXvDZO422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DmQaonRUVUWdydvqXeC80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AODU_7DkKUaZDLoqkc6A1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0AQWm_7L7EqI1aHfJOC.R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z2vO4aSIqE2CuHfJyGt3S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4D5aljHbUinZLa_WHjCO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r5j2NLFt0WiqaE6Ewog0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gSnnZx0wZk6YZKlwXIiH1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ehPTtSSBpUqNBMBE4QZya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JzN4Mnyi_0acFPypv5SBw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KYvEU_OFqUywJ1MJBTtf2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pysOYECywUSnR2ziaIFBp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MthatskZGEq8c6B4eu1Z4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S5e0jChvlUa.Ikjp_NTin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Vc4Ktii80u55JtW9FXOL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t.RWTETPDkC0ZHTZ4AqS7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0zjK46XT5EmAKnrIF5OCQ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gl5.nljQ6kGQlEtrxgm_G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VyhvxjlCF0qZWjKmfdD.V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ttIOeAm4g0mkeUbuouIdb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ekF7FhirUqcdgn9KeEld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UwDrUh2Zc0OnEu6oMShcl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floaWcW_WUqZ78NArd4CO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JWjvQC144EW_HWRUV1H.2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icFwZ.0ohkGyK9C_OFpxd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GJ4w3BKTxU2PPrknOUotC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BrdHSEC_Y0W40RvSK8SFn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TW4ijMCU1Ume2WET4.Cnz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Kq5.obf5N0CdQ8rGi9KkJ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6sZoPzqUwk.FMl3UfQrLb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1JyxOEi7cEa6w0pKoyp4v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C_y4ntHJIkWexHj1wxe.e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fB5AL0pny0.5w3ADGIrPf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zLZVuATe4U23I0COHtJDp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Dvx6skMDB0KVH.vhBN7CO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juJu2O6XgEuAv6dB90wQ6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L6OMHOpU0EugHzGJJBFLk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LSqkdvd1okujy7vUHvK_b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cbpO9v_ukKFWPeu3xRcr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3cVCDXdyK0W722rohRG3F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vgcGa4M6T0S7dOMq.fweW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ANozzLThD0G5tB0M0u4O6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COddJnXXQEWrN1aUsKnSo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2q9dKXRWRECoj0k5HHlSo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twaDAcDaaE6HGDbfqIBjz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dTZbtbIu9k.9tLGt8X54N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pSO2y5yqakGa7y8lmN3DK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GGZcFwhVf0CDF4fJ5fspU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69ffKaTMSkKrClpl6chF9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2dDeo_JGKUiQNzcxTTuLZ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OvP_Kz.ckkq3nGvR3W3lo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dELdc_5SZUaxUSibHp9kN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6OuY2SiPfUCHF6tqtDb60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vicM_EHqBESgfOtXABxqB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YQgfveGyjUiw4_Y2EWlBx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w3JKzMcjpUCme3hET8nkK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iwkbwBHEzEK_3lKEY3J9s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fFr3YCFWJE..29uGj9r0S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qn_pIP6nZUidpmvcC_Swj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CyZvok3.fkisEp3RDJF0w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SyNMmJzwLEGg6lUj4Fkvn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eWeaWFjAZ0abm2DsYO.1Y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jwfl5TeCjkue328Q25hr5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QCFT0OqrD0KeuBPyWQP60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QEtBow4kBEiTpVpgWPvNn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GKoNZ1lwXUe2LksbT1HWj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J4oUNxDdsUWPtg9BR.yeS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SewwXP.uzUC3abeGzDxwO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w7.PAVGPn0OaiWvbaZ9YL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5qOM6wC1hkW9Vi5GjhNG2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OpegZtiOE0WWsrycunLrt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HzVoK.BskCbqYb5F63v3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3BqAtdIEAUqqiLDoI6V09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lPYL4mG2wEqHZ3prq6T7C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kpDDzxS.Yku6mQA1M4qK7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Qj8K1wfRpkugLMCwIqG7i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m.qzhcG4v0Gf1a_8Vkxgp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95or5EBCIEySWxLgn3tEi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qJGAP8I1gUKZBDNvyIIe_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C3d82VL.UWr.t6yMbEsK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p3jEnSms.U.9cQzIp_xm5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Cq22gpQlu0iptG6RoKpah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Uq..pTd71E.idTEhajJdG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LK4J1HGoBUKvmc5FwxPRl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ggqWdFm9e0e5c4etGzNN2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SyMqytcW7EOlMr6zamcKk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RCc0feK570S6i47.zGP.A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an8q5K5rH0eiZs2l0ZOyC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u7Ym4xhNZUOo7vZ0UvBip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ajCZaf5tcESFqK_V.Vnum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9Jd8qNxV_0eKB.eB1vCHO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z2PzmXFg3EiJBFrgfpMjS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wrjfxUpN0a7kg.U22sGB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JTrQSgLG60eRKQg25wJp4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i_qFf__LSE2kbSc2nBCPg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k06UwIXfCUqTVTQBXDiBK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zWZ_4.UTE0qEBcS6MmT5a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DjuqXl7siEWpPp2r.DnuE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X2M8rqyaQkK_aPOybKq9c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7Lz2Xk1EnkyrTdYneKdsp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bnj3YL1HV0CmDIuLYenKZ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1v9vdT4MwEydLYPk6RS2a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2OYvvRANN0WWDpMCcsof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3tXc3gvjrUyxceNkqGFWY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wm5HKTKx1EynT2fjrxg55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r5j2NLFt0WiqaE6Ewog0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JWjvQC144EW_HWRUV1H.2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icFwZ.0ohkGyK9C_OFpxd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6sZoPzqUwk.FMl3UfQrLb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t.RWTETPDkC0ZHTZ4AqS7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VQWmt5H7s06EFE6MpNSnq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EmG12vluVEOOvTZt7x_XC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1JyxOEi7cEa6w0pKoyp4v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7FHx1YVH.k.q4ukD3TWFj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wolanfbSeEWsUjSzw7prd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feBTfd80PU6lnbibMA_a9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r_bsXZO0iUyHDDqmwMcOy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o1kI6fQ4mUmDoasPxoeZ1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3MNyL.YJYE2TsNhEk9Yda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C_y4ntHJIkWexHj1wxe.e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fB5AL0pny0.5w3ADGIrPf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zLZVuATe4U23I0COHtJDp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Dvx6skMDB0KVH.vhBN7CO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U_shcR6YEOlFKtLFaKf_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4D3rXMnooEuj6R7kjxVLU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juJu2O6XgEuAv6dB90wQ6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9tLUe0Fe4Uy5rwHyJyouI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9shLheqx30WTAzKjxnO60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UCSP9jGbc0my4mNeQ70ma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1MAS8_ZzXku3oJ2kl6Kox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zvg3CQm53km.WSMz3fW1d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N98dono0h0KZo3JNw2TFu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YGrMaRH8p0q_scJ7vb9p9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4HmjhDtYfk2Ejp4N6MRsG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TPkkAIqfTkiaJ.cG1h3Nx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u161n41QEmyq_XSj7YEB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nCo6mZ.090iiI8Lho5nCx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gIh0qX75UUaaNDvcNSaw_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Bg9hW3GLLUG0SSrBVtYBu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B77PWtgibUKwFaX9YPB9w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pMXsnNG38kuRXjEZocmlk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KaCZPyi7Gkik.OAI86bQD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_eRYYmBWHEqEHouEXiITt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w3JKzMcjpUCme3hET8nkK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J4oUNxDdsUWPtg9BR.yeS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rzmODpEFIkmrcmmBud5TG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YkoncNtIkONGN.vwVtSs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7e2ed5TNZ0G_OXbTbnk4t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SXHWMG.FNUC.kC31_H.tt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i9TC208BmkuxBl_3E9O4R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ORwiaUwPZ0e7bH1zMIJLm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oC86vUW8bESF5.UfpEb1Z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72ee5AtH20yb8VO2zOmSt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ssOV3A5JDEWOGHmrpV2UO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VC7C6I_.VEijurHUl9pIk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9TTu7cbQkG_PmyYYArFo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GnbCLVyET0OrgDFeQoYGX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23CuwJDZNkejHzDubIOtQ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UQsYADgnB0y8WkXyr_JQg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nu5Ek5G1XUquRIooCg.jp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zCDSOClUfUaOXV4SB0jkz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MCraBJJHKUmn71auRLZzu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DKfC_lKQE0CP4NUjwW_e1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wRUbVGZhnkaTMWZ63vOuC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an8q5K5rH0eiZs2l0ZOyC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DjuqXl7siEWpPp2r.DnuE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u7Ym4xhNZUOo7vZ0UvBip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5xUAguVzEuzvWcH7BW9g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zWZ_4.UTE0qEBcS6MmT5a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k06UwIXfCUqTVTQBXDiBK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i_qFf__LSE2kbSc2nBCPg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JTrQSgLG60eRKQg25wJp4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z2PzmXFg3EiJBFrgfpMjS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9Jd8qNxV_0eKB.eB1vCHO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X2M8rqyaQkK_aPOybKq9c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r5j2NLFt0WiqaE6Ewog0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zLZVuATe4U23I0COHtJDp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EmG12vluVEOOvTZt7x_XC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G7fbkaPJU2Ay8aeQORaN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C_y4ntHJIkWexHj1wxe.e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6sZoPzqUwk.FMl3UfQrLb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icFwZ.0ohkGyK9C_OFpxd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JWjvQC144EW_HWRUV1H.2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fB5AL0pny0.5w3ADGIrPf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t.RWTETPDkC0ZHTZ4AqS7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Dvx6skMDB0KVH.vhBN7CO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VaS8_I8BR0K6TLPgy26nJ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juJu2O6XgEuAv6dB90wQ6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GuKmqu325kGK2HYHHAUoM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m0YoFEYZ0Kxox8L5lVj.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tsaIdTvXGUupWIQ7zVBs3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M3lGWeKVB0aSE_rkdktJi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wC1p9pZyXkykCCh6tQNWi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_mm5XN9r2U6guDVLtSasE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QR1NydZCnUKhAlKVjdEqJ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yqChTHJfwEqNCx084ce5R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eAYYUqjF0EC7CgnbIy1tP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J4oUNxDdsUWPtg9BR.yeS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w3JKzMcjpUCme3hET8nkK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bEmyhM5H5EKkch704_DBb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HQ1h0sBH02meRmHIRio3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KY.JvAZ77EuY9DHwHQVpW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GRyZFbGNxEucpWOqbjorP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KMnQR3pkF0SELNPd0g7XB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9B5f5CMWkk2zdeppCVM8H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pKfO2lacOUiYQ9vka7zZO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9EWxmGJlnUCqQ1kmx_EeS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e5hlKGm120qUcCQ3XqD5z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kVWcInE.506F.ZIvtQskc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uTZY10E8D0ex9R1KFB7qr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VWSl_kdDh0mJm3l_ZPMOS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bKVi8GR5gkm86j.Al2ecf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C9eMa7z4cUK8ZhTROCmhd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9FGlGyi9nEK81bhyuhOal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4k5piAVPdkqrYEWEP_shf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kW9u88U3REmAAbieo5zH.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RTo3VgqoJEiJwGgPIoh36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J1pYwLMmFkGggsTDsFDKu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38wt40sDdkC_DVrlZxZpq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dVGUqTgi4Em2gDfP7K8__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dgsRpJau5UCdcWtUY7Ruf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aaWmieFS.0OCX6oRPSMMM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fcW5LWGVnEqA3RPIeG6iB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an8q5K5rH0eiZs2l0ZOyC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ANi_IVwnlU6GTK5.BDCvg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u7Ym4xhNZUOo7vZ0UvBip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zWZ_4.UTE0qEBcS6MmT5a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k06UwIXfCUqTVTQBXDiBK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i_qFf__LSE2kbSc2nBCPg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JTrQSgLG60eRKQg25wJp4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yvopKc7.o0iFmFk.7m.LW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MxvG.qTx0a.BMYbbMwqE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X2M8rqyaQkK_aPOybKq9c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Kn2QZMcBsEiEhNnqAFobo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IPJRIWtuXky2Py2p22_vy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kkvS5Rk.YE6F91OZ663Ek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DthMJmgZpUeK0SbF7LfTE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DDYK01lNjUWo0sYp8eurN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4x2lpm5jZkatlnGjVWx4K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6Yfgj3M.UEGI1yw5Jxc5F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4jysh2jdPUun_TEqP85bG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tkmmsn1NakmZUQoSsvkYe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_u.xXX1wk6mozYVo7hSm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DjuqXl7siEWpPp2r.DnuE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r5j2NLFt0WiqaE6Ewog0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yuJOJGviYkSEMASD09qWn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AwsCrd0o7kyUROqCb_CHQ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X6qPjudssUmSPJrdLQ3Wd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cmyojWhJykmlKTt2fUAmh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vr3OPS_vo0y9lq9aEiQS8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C4LB3148a0WbClys8mbDE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0fTVd0SJC0WpoPUnsQ9FO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zLZVuATe4U23I0COHtJDp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UR7VSgc_Iku2nBk1Va5R8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Dvx6skMDB0KVH.vhBN7CO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t.RWTETPDkC0ZHTZ4AqS7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JWjvQC144EW_HWRUV1H.2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icFwZ.0ohkGyK9C_OFpxd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KLafjQHco0yZAalDdH59X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EmG12vluVEOOvTZt7x_XC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JOPcAy.NtkuAzSAJuIRSx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mjB5.hIGQkCwtwIpTm8DG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6sZoPzqUwk.FMl3UfQrLb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Ae1nsiGOv0WV4qEIK8oGl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YW4j3srN0qTJdcF6h_9J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juJu2O6XgEuAv6dB90wQ6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GM76hlJYIU2dZ_erQ.krF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yso0gZAiokqv6y3L3bDWm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AC0UcZq.NEKpWkrP5MwBn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4rA9dWab7kmZZ3iFejxjJ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fKfbkuGrTkSL1gsodXFZ1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HdEnsiTPfEmQGfQniMihc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4p9OvXn4eEaBGUfcg7Hci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xzrnweNQI0ilq3OCOQoND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wZxAmZ8WEUy355iVH3_tn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oIvxUfqfqEyc3JvreOIvd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B3y2wAt0m0CqIV7KIyK1H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jCrqqqVvB0KYAiSyTq5Vx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XBMe_FOTaEKD37Z6Ucfth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J4oUNxDdsUWPtg9BR.yeS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w3JKzMcjpUCme3hET8nkK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Unuxp2mPVE6jOhC6uVgUK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bbbZeSfV8EWt59efRUGRu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Tm_ZEu8oCEijDtn_Vh0Ly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fmsfhtvR7kScXVygkuJfl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69s14Os3X0OnKFFI4W.Q_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ZZu63zJ.kC7XU7PnE2Aj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jIiKgVXAR02xbRR1xQSuh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0Ge1pjWaL0uGeSdQEhjYD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4UV5DpENSkK9ENkaCBN0Y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bku7aEOw.kqTcqmesgWxo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tNz78QiwwE23YMNG9iBtg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X2y4_jbdNEKvGWnmfOGLt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hPKbiHeFKkCpFo3jkhyx5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pl7PJZ7nE0O.0IdJui8BW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hrtFpGArKEq1zByjYxdMn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ty7RkBYoz06LpMrkVMmsk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sKUMtgOg.keBHTFZrJe3Ag"/>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38wt40sDdkC_DVrlZxZpq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dVGUqTgi4Em2gDfP7K8__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dgsRpJau5UCdcWtUY7Ruf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fcW5LWGVnEqA3RPIeG6iB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x.cskFnlSk.iS0qlKDn2e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RvhNCrGteUWOrYpTmVDFY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eJxE7VhaE2LUk_W0uA2a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vdkr6S79MUSmXCd.ijXre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veaQ686gGUmemlwg9NFPw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TaO5r_2OSEuFj6IfS8Pt5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LUaXWsPPdEKIt6sAkzDG8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B3gn_Rdfxki5DB61PsSIe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KlwO5y0idECIiHgMuibg5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G_z4lfXXfkSoV4cs9X5hE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Kdasiq7cd0Kndcq1RJym0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kEWP1wOzj0G6xoC3kVRxH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7O5WWzAi80ekkMbmm_fW7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HATKRtuMkEGE9b933RBof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j6UgD7UfKUKQrkwvNWW8q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ElA.UI36P0aOCwGP.oXIa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G3XgnetIy060dp_eTYcfw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5amASnMu90ypAEQuz1Q.X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jPwpaYtISk2pZWKnxYlJy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0DoyULKOkatCYbSjQG65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rAZGK_EA.E6Q2toV77uNP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GBP66xvpH0epc.vArSn16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GXU.IBfs9EKlx37TN1gJd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zGsJWxC_yESP7HYEm_EAK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emiVTAyZ406qSFIR45aVT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gkjfFQoCMEKGGXoN4jjre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EY2DKn.RR0.Lm3AyGAaIK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YbUZN3E_UORmi9CesBY6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zxnS6aQvIkeeNdP88sfU1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x.cskFnlSk.iS0qlKDn2e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RvhNCrGteUWOrYpTmVDFY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eJxE7VhaE2LUk_W0uA2a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vdkr6S79MUSmXCd.ijXre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veaQ686gGUmemlwg9NFPw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LUaXWsPPdEKIt6sAkzDG8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B3gn_Rdfxki5DB61PsSIe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KlwO5y0idECIiHgMuibg5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_thIDbJiv0Oo74_aXJZwp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G_z4lfXXfkSoV4cs9X5hE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Kdasiq7cd0Kndcq1RJym0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kEWP1wOzj0G6xoC3kVRxH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7O5WWzAi80ekkMbmm_fW7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ATKRtuMkEGE9b933RBof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j6UgD7UfKUKQrkwvNWW8q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ElA.UI36P0aOCwGP.oXIa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5amASnMu90ypAEQuz1Q.X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jPwpaYtISk2pZWKnxYlJy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0DoyULKOkatCYbSjQG65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SqHOSk.0E2knj0mmVHHD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rAZGK_EA.E6Q2toV77uNP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GBP66xvpH0epc.vArSn16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GXU.IBfs9EKlx37TN1gJd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zGsJWxC_yESP7HYEm_EAK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emiVTAyZ406qSFIR45aVT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gkjfFQoCMEKGGXoN4jjre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EY2DKn.RR0.Lm3AyGAaIK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zxnS6aQvIkeeNdP88sfU1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ry9tsTiQjk.p56Aij.3hP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xK6R5Yp70uY5zlfwADRg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xXtjKR3z8Uqd2432FBMKw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42vNfQXN9kank3N2WHKnd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OEwJIbVxnEWeCLw_DCQHG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Vx8MOz_AK0igB9qz_pB5Q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I5ZxRllbi0yIbMqsZC.QT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JW1NlhFOfEGar.CBdoYBK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TpVKMBSJ1kSg9rnIoCCCW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jKfYD3XWMUqzS2ieQyKy1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ksJwmAjYa0WdYNz5xjU5G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rjFRLg.itEKB5Ejn7jSdT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Znt2Bd1U6GHe_y6nQm5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LD_yDMtWk6yu4oxSVE5h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aIhy.Lhpo0.dQ_rfa9EWL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aPC8JE2qhEiIuqkTwjlpZ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gqlLIg6HlEyiyJuSESF1Y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0ueLCAeklkm0BYZm36MFw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nK7nzWRT5UWCaFCBArJZL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dcvlnpb00EqEW0WulgKCy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L4dGHuTa0Uql_kHRbiHhX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iLwTA9h5SEa.ga4UUIZLZ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R_fN_p5JnESCbjELSs1We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4a3W4L49nUua_FAYZHGAU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XXcoJHxyJUGV6svuDpUjY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4KvxE0_.IES75Y.EouMD4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6vNeZM7p0WSEuHs9tIRFg"/>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raWjN3VQt0iUabF0_fK6O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gfldifFBwE2LrS2CBXsP6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x0Lnn2FXUEWh7tbJfXXR5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ux7eVctDvkKAZdSehn_og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tkPKvJcB7kykbBkM_.ttzg"/>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2GwLyKTSUEOYiFF.ylAMO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vGKrDScKMEqQX9ZioqE7g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lqcnmCoSgU28y4jhdXqlw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ug3BI3L1KUe_n8iyEXOed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qYEuQmfbaE6S52LznjvgN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_Sc7_av0z0m_REbT7lMty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w73PF4Zt0kyZth4aBLaho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ftWOqZEmZkuH4RCGYy9pV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nZVme8Kdb0m150B6WLZ58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QpRFPxPzWk2cOgPYJ2nuN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5FGhkR4zs0GOZizlSmrD7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5AhuaXxkmEW5BMcXYBS1U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CRIFgdS.UUytQGgm0jctp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uigyrSv8xUyR4lxFWHf4h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Cu9O2dq3KEqZ2BMyhjTog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GDYksh5btE6.AYR41o741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pNVFcOQsbkyskZPO8o.Zl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NHMlCm0lLU.1VAuu.OpUQ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GGOUcejVqkeZnVOqGYjuH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yHTaKOBUM0qepkdnvQ_yH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h8A15wcQ8k6NOWPrnhUAu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fDbeMs7D80mDZS0OLeVUx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Sw6TsY6q1EOTiEXe3nJrH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LSvmFLWxPkym.j3bUWIt4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TSi1DufHUiyzO3O_i1K2w"/>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MOYZeNDdLEq3DtRuwTK_k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RbPwbNJmTEWs9bUXReXVW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vqHDU2h9FUa9ZrEHkJhh1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T0sF3t95tU6PY5qjlzvDq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l.3CTx6lz06KmhOnZCO.d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zIAYW3ro_0KLXJyT0LazQ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4nFxz_G0jEqbM3S8czfkM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ZTv8RdY4aUyGdQizALePK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C37d9XQK40Cor0t8VmvN0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nPOrGKUUdESBxTHh_3Nk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aq4NGUpAc0KAEjV4XLcZk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vHaDau1bL0ebxMPoSHH0t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cf1WYrEsU0qPWFc.1qamw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BQ8uuAVPHkmDEOs8ZBWtt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0BxkdarIhkKALH6xrQJRv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hIBlsINeCUiYY9oit3luJ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wGh2yB7JL0CZ1_y0GEED6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aly7cCeVdk6jHaDNJ63uU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S7sHgz0kKEGr4JzYfKK37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F2Bm2PMvZ0e.BqyD1CdmZ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EhtIuhIusUu8Czl5ZTS9.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mi9SbjdOD0.GmXQjLuoze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Ga3vTY_jj0yQSJZh1pDiF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kAaJ2gIAIkegkifDjmPqU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s39yRRIjT025igzwgg6Pb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RxplR9w3f0Ww.ZSpBMwbW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kSLhh3eePUmqnuCUci7tq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bdUYxs_sPkK4yk4kVcxA9w"/>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on2xGcAObUio.5wVZR0OJ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vg2YcSE1UkWyOkbvAGTso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Qi3M8H9WFkaLp.xYJrKEc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y7fWPWPVUEOczlkYt5p8w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H9_FPRusEq3QI62IytsL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LEBb8mBsnEqyjXhXCua8t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2cLfKYZMGky4owXlXHoPK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zKxNJ02daUKQR64yz3ArEA"/>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lb.QFliGZkS_jdcU0Wd_6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fk0wRFwwCEeNSwLFfkXTo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Y.20sdBHyEy6DdEkuL3f0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pWbIeueakE27xsLcBX5a_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EiCBQ25eCU.IPDQYeQ2XB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Qc6oz__9MUe8MYD5ObLDr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faImqYuSekiXFyXwDw_9p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Cxc_qp8MD0ar9Ov2zHirF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Hfug8I_hokuJdda4TSSGD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4wtSRnj1.UemvgVZ4bDxQ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hXbinIdhmE.KTUcKd1NMW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L6IhVskAS0q72TLjGgN8L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WIkFoDezk06G1GIdzAyN1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Uhn6CPdYBEOEqXItbTldI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HhDOrriXok2VHLVDW9Ufo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CT6PlVBjR0q7EEK7SnT26A"/>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4QfrUhKTt023mxM9FVCjH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5ei8FpIlEOBXEDw.GuxO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RhhpcjI5pEGMj3syJDBCY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CSKhGJ_S0EyyAWAT7FzqGg"/>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Pk7dKWn6M0OihgEx1gDr3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aC1xWwKbSkWl5C7yI1_fp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cVPNl0PdvkSCDq0lwhkHl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gpK2DeogOEeKTfBJnhX9S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68Eu8kR.4k.rouREAwcqJg"/>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8RLnVzGcjkKeDdYNS4gIZ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wb7nJtA_xkWQHsOwfyMgW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GEHB2p4sECrolvhYcDFc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8UaRiGoHPkyscHUF67PxO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bd1_yZo1qUuOYnwYh1pAh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kXFT9WwKEUy2Ev.7njayG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XZFazqRvmU22mg.YnRw.Y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xuH0CsHVqkyxYoIcF3CcD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K3.Xr.ytJ0yM_jCCKETsm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3owndcjIUWJbdOmkAtRh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YiIHtEqZAEGER4Ih_5UI1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gtVDVxFEtEGp3UIWpD.wPA"/>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N1O98aUWm0GbUFdGHuL2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n9vQFXf.0OYtfGjXCg_RA"/>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Lc8FMp4F50a0959s7i5bK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eHD3K8dJUkezp7y75y2Ad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s8sxSMzt7Ema2YxqOB_am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jR7x91ovFkaWIuI9fizjkw"/>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SFh1jBveBE2p6rchvgAiX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Grog319C9U6Bno6QINh4O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2Gaqg9Y2VUuV4LGw5yu3p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OvDxgwl0yEWpzxnqWJ.pN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zK3kD4AU2kaJ0LLmVt5RS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gOQBwF7GAUCHsFD.e4iAq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YJ49zHIh0CW3kDAHdVFi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a2nhOcnK90ijRUCtUkW.k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UXVZ7mReREqN1B.119ds4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eI3pN..X20CD0xIUZlFK_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u2hQIppiTkOZ4u0mEoMgD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cl_a9hfSmkWz4nCu5RllM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SJFAxfhtv0SpxTPTqJSOk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jTwZ1nI8OEyTDXVJryT3Y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BJVyNvusA0.1HOnijacMy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eN4F0Btkw029rYv18dXhc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Ompswl6Ge0WRu7QZoLN5mA"/>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2NW9IrQkbkmQRWXEUW0.2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3XyJM6Q5rEuuzIncfcKZp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v2JDcgS6YkuSNIc0KERdk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XHBuqsQ_c0uIkfGfCCAqV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4q5raO9UQECmWRHhFk0eR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Z4hkhpdTrkuYFzTLbDecW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4ejy8fR.cEOcJVM27Mrhl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B2Y6zHFvBUyXL5K2hEOcT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pUsfk7QT9kKyumzw2KJw1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c7AaCLo4.0._pPomC_0yW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RxVXH5Ay90mkTGu6GeshA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d.5uHT.tREmzAgrb8GmMj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9CUhSBwAj0qiiRFCQKYR5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NomMjguNS0eo11WQiyqHv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P_QSUB0N806EuvO6rEbS4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dgYdjZTCdkqqMFMyfEWez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ddW.CpFRaUGOIDrQhESH1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zgW8bDIUaIYTPWXanDH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R9KbvoJ7NE.TSrZI1S1V.A"/>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jRLil9_GW06ICRnzH4A_g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Zgb2MJR_0q0wPCIK_tAM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AipRbbp2EE2z.td3caj5M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2cKyFdVSx06H5ErmWghE_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mDZ4fqFWc0iqELDlsHoALw"/>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ocgzDAWXuU6A9z4eygpYE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tpL_vtLP4E.QDUi0i_cIl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hTBP3nvD7kKL1wu9Pm.tK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yloLv0BUOESWVA7CiEiZY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vfApFjjgtEuqxwDx2ax9Z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CIJVadjiG0S7S8E6lBkAb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tLM0K9qxiEqUsMhks8Rb_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8bLhK2GB9UK2Llxis3evy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qkqhshn0mwK8HXk1fAJ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ubgplkduPUa_cwLo2fmEKQ"/>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056oVSgDg0GNApcwm49G4g"/>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kSyzaF57402VWkV_FCVJh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DATIpUxj8kysyvCSDBAKfg"/>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fgtMFrfmWUSttyJAAkxRp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DoEorvnP20et5x0ecJierA"/>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YDEXMVWGKkyVp9y5loz8_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zGjaM.MsaEej7XTWdENqn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iDjCJPS.1UmSUrP_DzPAb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GR1zLeA6LEGhOe43Gusgr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dkelKdzwtUKGyCx1HNCR_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X9wIkvEwYUy0bVVYETmh0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uDVZO1iWyUqZ4DYlimvZE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_D6JyKFdbUq4HaFRi0f4Sw"/>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bUdPTDI990iUeCWix3VyO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bECh8SoMV0GRZpmhNFKdf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EAA.FAMmV0mZ56mUoTXMqg"/>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3gDzfcYNg0ycmpcrSpy7P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WRwL0Ko.uEekO6tWHmoOvg"/>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zTZfY_vQFE.6rlISuS1q7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Gn1Yxtnj0EiVjbq48mni4A"/>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cEdmmBKyWUak57vsIPdi8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C.yJIxN3EEiV1sKyT9p04g"/>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bm._JvgSOEi7uHlQua5iY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nb1K4VMvR06nbAoenNejS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NgjEUlb9nk.AqOPnTiHvr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MP7G9st05ke10aXwxX5rR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ljRn8vwnjUK6AOxfaBkda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cpgf.HImA0qDAE6Cm_71a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lXkgZwcKwUCSssdwSNwM6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y_dKKmgz0GLFq4xnVIPRQ"/>
</p:tagLst>
</file>

<file path=ppt/theme/theme1.xml><?xml version="1.0" encoding="utf-8"?>
<a:theme xmlns:a="http://schemas.openxmlformats.org/drawingml/2006/main" name="blank">
  <a:themeElements>
    <a:clrScheme name="HPC">
      <a:dk1>
        <a:srgbClr val="000000"/>
      </a:dk1>
      <a:lt1>
        <a:srgbClr val="FFFFFF"/>
      </a:lt1>
      <a:dk2>
        <a:srgbClr val="0C2D83"/>
      </a:dk2>
      <a:lt2>
        <a:srgbClr val="DDA041"/>
      </a:lt2>
      <a:accent1>
        <a:srgbClr val="C3CFE1"/>
      </a:accent1>
      <a:accent2>
        <a:srgbClr val="6F8DB9"/>
      </a:accent2>
      <a:accent3>
        <a:srgbClr val="D7E4ED"/>
      </a:accent3>
      <a:accent4>
        <a:srgbClr val="0C6E89"/>
      </a:accent4>
      <a:accent5>
        <a:srgbClr val="D8E4BC"/>
      </a:accent5>
      <a:accent6>
        <a:srgbClr val="00296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spPr>
      <a:bodyPr rtlCol="0" anchor="ctr"/>
      <a:lstStyle>
        <a:defPPr algn="ctr">
          <a:defRPr sz="14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10123</TotalTime>
  <Words>6603</Words>
  <Application>Microsoft Office PowerPoint</Application>
  <PresentationFormat>On-screen Show (4:3)</PresentationFormat>
  <Paragraphs>1122</Paragraphs>
  <Slides>43</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blank</vt:lpstr>
      <vt:lpstr>think-cell Slide</vt:lpstr>
      <vt:lpstr>Chart</vt:lpstr>
      <vt:lpstr>PowerPoint Presentation</vt:lpstr>
      <vt:lpstr>List of figures in 2014 Cost Trends Report</vt:lpstr>
      <vt:lpstr>Figure 1.1: State budgets for health care coverage and other priorities, FY2004- FY2014</vt:lpstr>
      <vt:lpstr>Figure 2.1: Annual per-capita spending growth, 2012-2013, by payer type</vt:lpstr>
      <vt:lpstr>Figure 2.2: Role of price and utilization in per-capita spending growth, major commercial payers</vt:lpstr>
      <vt:lpstr>Figure 2.3: Annual growth in per-capita healthcare spending in MA and the U.S.</vt:lpstr>
      <vt:lpstr>Figure 2.4: Per-capita spending growth in MA and the U.S., commercial payers</vt:lpstr>
      <vt:lpstr>Figure 2.5: Per-capita spending growth in MA and the U.S., Medicare FFS</vt:lpstr>
      <vt:lpstr>Figure 2.6: Per-capita spending growth in MA and the U.S., MassHealth PCC and MCOs combined</vt:lpstr>
      <vt:lpstr>Figure 2.7: Out-of-pocket spending as a percentage of total commercial spending, by type of condition</vt:lpstr>
      <vt:lpstr>Figure 2.8: Out-of-pocket spending by number of chronic conditions</vt:lpstr>
      <vt:lpstr>Figure 2.9: Frequency of provider alignment types for which the HPC received Material Change Notices</vt:lpstr>
      <vt:lpstr>Figure 2.10: Concentration of commercial inpatient care in Massachusetts</vt:lpstr>
      <vt:lpstr>Figure 3.1: Average spending for hip replacement episodes by type of hospital and by hospital*</vt:lpstr>
      <vt:lpstr>Figure 3.2: Average spending for knee replacement episodes by type of hospital and by hospital*</vt:lpstr>
      <vt:lpstr>Figure 3.3. Average spending for PCI episodes by hospital type and by hospital*</vt:lpstr>
      <vt:lpstr>Figure 3.4: Readmission rate for total joint replacement and episode cost, hip replacement </vt:lpstr>
      <vt:lpstr>Figure 3.5: Readmission rate for total joint replacement and episode cost, knee replacement</vt:lpstr>
      <vt:lpstr>Figure 3.6: Mortality rate and episode cost, low-severity PCI episodes</vt:lpstr>
      <vt:lpstr>Figure 4.1: Medicare spending on post-acute care, U.S., 2001-2012</vt:lpstr>
      <vt:lpstr>Figure 4.2: Probability of discharge to any PAC, by hospital, all DRGs</vt:lpstr>
      <vt:lpstr>Figure 4.3: Probability of discharge to any institutional PAC, by hospital, all DRGs</vt:lpstr>
      <vt:lpstr>Figure 4.4: Probability of discharge to institutional PAC, by hospital, after joint replacement surgery</vt:lpstr>
      <vt:lpstr>Figure 5.1. Medicare condition-specific readmission rates, MA and U.S. </vt:lpstr>
      <vt:lpstr>Figure 5.2: ED visits by type </vt:lpstr>
      <vt:lpstr>Figure 5.3. Outpatient ED visits per capita, by region</vt:lpstr>
      <vt:lpstr>Figure 5.4: ED visits by payer</vt:lpstr>
      <vt:lpstr>Figure 6.1: Key clinical conditions, commercial* patients with persistently high total costs</vt:lpstr>
      <vt:lpstr>Figure 6.2: Key clinical conditions, Medicare† patients with persistently high total costs</vt:lpstr>
      <vt:lpstr>Figure 6.3: Key clinical conditions, commercial* patients with persistently high total ED costs</vt:lpstr>
      <vt:lpstr>Figure 6.4: Key clinical conditions, Medicare† patients with persistently high total ED costs</vt:lpstr>
      <vt:lpstr>Figure 7.1.A Medical conditions with large spending difference between patients with and without BH conditions (commercial patients)</vt:lpstr>
      <vt:lpstr>Figure 7.1.B: Medical conditions with large spending differences between patients with and without BH conditions (Medicare patients)</vt:lpstr>
      <vt:lpstr>Figure 7.2: Selected activities related to behavioral health, by MA state government agency</vt:lpstr>
      <vt:lpstr>Figure 7.3: Percentage of members covered by managed behavioral health organizations (MBHOs), by payer</vt:lpstr>
      <vt:lpstr>Figure 8.1: Alternative payment method (APM) coverage, by payer type</vt:lpstr>
      <vt:lpstr>Figure 8.2: Alternative payment method (APM) coverage, by major commercial payer</vt:lpstr>
      <vt:lpstr>Figure 8.3: Statewide use of APMS and projected growth under four scenarios</vt:lpstr>
      <vt:lpstr>Figure 8.4: Plans to extend APMs, by payer</vt:lpstr>
      <vt:lpstr>Figure 8.5: Number of quality measures used for payment and public reporting in Massachusetts</vt:lpstr>
      <vt:lpstr>Figure 9.1: Enrollment in tiered and limited network and high deductible plans</vt:lpstr>
      <vt:lpstr>Figure 9.2: Distribution of networks by breadth for plans available</vt:lpstr>
      <vt:lpstr>Figure 9.3: Premium differences between broad and narrow network products</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2014-12-01T15:51:33Z</dcterms:created>
  <dc:creator>Ng, Karbert (HPC)</dc:creator>
  <dc:description>Key Slides – Hospital Acquired Conditions</dc:description>
  <lastModifiedBy>itdlocal</lastModifiedBy>
  <lastPrinted>2015-01-14T13:39:33Z</lastPrinted>
  <dcterms:modified xsi:type="dcterms:W3CDTF">2015-02-11T17:09:49Z</dcterms:modified>
  <revision>737</revision>
  <dc:title>Standard content layout</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20140827 - Leadership Summit Flip Book MASTER - v7_GSJ</vt:lpwstr>
  </property>
  <property fmtid="{D5CDD505-2E9C-101B-9397-08002B2CF9AE}" pid="3" name="SlideDescription">
    <vt:lpwstr>Key Slides – Hospital Acquired Conditions</vt:lpwstr>
  </property>
</Properties>
</file>