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  <Relationship Id="rId5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7" r:id="rId3"/>
    <p:sldId id="257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71" r:id="rId13"/>
    <p:sldId id="272" r:id="rId14"/>
    <p:sldId id="268" r:id="rId15"/>
    <p:sldId id="269" r:id="rId16"/>
    <p:sldId id="270" r:id="rId17"/>
    <p:sldId id="274" r:id="rId18"/>
    <p:sldId id="275" r:id="rId19"/>
    <p:sldId id="286" r:id="rId20"/>
    <p:sldId id="273" r:id="rId21"/>
    <p:sldId id="276" r:id="rId22"/>
    <p:sldId id="277" r:id="rId23"/>
    <p:sldId id="278" r:id="rId24"/>
    <p:sldId id="279" r:id="rId25"/>
    <p:sldId id="281" r:id="rId26"/>
    <p:sldId id="258" r:id="rId27"/>
    <p:sldId id="282" r:id="rId28"/>
    <p:sldId id="283" r:id="rId29"/>
    <p:sldId id="284" r:id="rId30"/>
    <p:sldId id="285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48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96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944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5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8887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5368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31849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Hattis" initials="PAH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C2D83"/>
    <a:srgbClr val="9DB1CF"/>
    <a:srgbClr val="0065CC"/>
    <a:srgbClr val="91AFFF"/>
    <a:srgbClr val="808080"/>
    <a:srgbClr val="00296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600"/>
  </p:normalViewPr>
  <p:slideViewPr>
    <p:cSldViewPr snapToGrid="0" snapToObjects="1">
      <p:cViewPr>
        <p:scale>
          <a:sx n="100" d="100"/>
          <a:sy n="100" d="100"/>
        </p:scale>
        <p:origin x="-2112" y="-738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slide" Target="slides/slide21.xml"/>
  <Relationship Id="rId23" Type="http://schemas.openxmlformats.org/officeDocument/2006/relationships/slide" Target="slides/slide22.xml"/>
  <Relationship Id="rId24" Type="http://schemas.openxmlformats.org/officeDocument/2006/relationships/slide" Target="slides/slide23.xml"/>
  <Relationship Id="rId25" Type="http://schemas.openxmlformats.org/officeDocument/2006/relationships/slide" Target="slides/slide24.xml"/>
  <Relationship Id="rId26" Type="http://schemas.openxmlformats.org/officeDocument/2006/relationships/slide" Target="slides/slide25.xml"/>
  <Relationship Id="rId27" Type="http://schemas.openxmlformats.org/officeDocument/2006/relationships/slide" Target="slides/slide26.xml"/>
  <Relationship Id="rId28" Type="http://schemas.openxmlformats.org/officeDocument/2006/relationships/slide" Target="slides/slide27.xml"/>
  <Relationship Id="rId29" Type="http://schemas.openxmlformats.org/officeDocument/2006/relationships/slide" Target="slides/slide28.xml"/>
  <Relationship Id="rId3" Type="http://schemas.openxmlformats.org/officeDocument/2006/relationships/slide" Target="slides/slide2.xml"/>
  <Relationship Id="rId30" Type="http://schemas.openxmlformats.org/officeDocument/2006/relationships/slide" Target="slides/slide29.xml"/>
  <Relationship Id="rId31" Type="http://schemas.openxmlformats.org/officeDocument/2006/relationships/slide" Target="slides/slide30.xml"/>
  <Relationship Id="rId32" Type="http://schemas.openxmlformats.org/officeDocument/2006/relationships/notesMaster" Target="notesMasters/notesMaster1.xml"/>
  <Relationship Id="rId33" Type="http://schemas.openxmlformats.org/officeDocument/2006/relationships/handoutMaster" Target="handoutMasters/handoutMaster1.xml"/>
  <Relationship Id="rId34" Type="http://schemas.openxmlformats.org/officeDocument/2006/relationships/tags" Target="tags/tag1.xml"/>
  <Relationship Id="rId35" Type="http://schemas.openxmlformats.org/officeDocument/2006/relationships/commentAuthors" Target="commentAuthors.xml"/>
  <Relationship Id="rId36" Type="http://schemas.openxmlformats.org/officeDocument/2006/relationships/presProps" Target="presProps.xml"/>
  <Relationship Id="rId37" Type="http://schemas.openxmlformats.org/officeDocument/2006/relationships/viewProps" Target="viewProps.xml"/>
  <Relationship Id="rId38" Type="http://schemas.openxmlformats.org/officeDocument/2006/relationships/theme" Target="theme/theme1.xml"/>
  <Relationship Id="rId39" Type="http://schemas.openxmlformats.org/officeDocument/2006/relationships/tableStyles" Target="tableStyles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drawings/_rels/vmlDrawing1.vml.rels><?xml version="1.0" encoding="UTF-8"?>

<Relationships xmlns="http://schemas.openxmlformats.org/package/2006/relationships">
  <Relationship Id="rId1" Type="http://schemas.openxmlformats.org/officeDocument/2006/relationships/image" Target="../media/image1.emf"/>
</Relationships>

</file>

<file path=ppt/drawings/_rels/vmlDrawing10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13.emf"/>
</Relationships>

</file>

<file path=ppt/drawings/_rels/vmlDrawing11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14.emf"/>
</Relationships>

</file>

<file path=ppt/drawings/_rels/vmlDrawing12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15.emf"/>
</Relationships>

</file>

<file path=ppt/drawings/_rels/vmlDrawing13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16.emf"/>
</Relationships>

</file>

<file path=ppt/drawings/_rels/vmlDrawing14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17.emf"/>
</Relationships>

</file>

<file path=ppt/drawings/_rels/vmlDrawing15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18.emf"/>
</Relationships>

</file>

<file path=ppt/drawings/_rels/vmlDrawing16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19.emf"/>
  <Relationship Id="rId3" Type="http://schemas.openxmlformats.org/officeDocument/2006/relationships/image" Target="../media/image20.emf"/>
  <Relationship Id="rId4" Type="http://schemas.openxmlformats.org/officeDocument/2006/relationships/image" Target="../media/image21.emf"/>
  <Relationship Id="rId5" Type="http://schemas.openxmlformats.org/officeDocument/2006/relationships/image" Target="../media/image22.emf"/>
</Relationships>

</file>

<file path=ppt/drawings/_rels/vmlDrawing17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23.emf"/>
</Relationships>

</file>

<file path=ppt/drawings/_rels/vmlDrawing18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24.emf"/>
</Relationships>

</file>

<file path=ppt/drawings/_rels/vmlDrawing19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25.emf"/>
</Relationships>

</file>

<file path=ppt/drawings/_rels/vmlDrawing2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2.emf"/>
</Relationships>

</file>

<file path=ppt/drawings/_rels/vmlDrawing20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26.emf"/>
</Relationships>

</file>

<file path=ppt/drawings/_rels/vmlDrawing21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27.emf"/>
</Relationships>

</file>

<file path=ppt/drawings/_rels/vmlDrawing22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29.emf"/>
</Relationships>

</file>

<file path=ppt/drawings/_rels/vmlDrawing3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3.emf"/>
</Relationships>

</file>

<file path=ppt/drawings/_rels/vmlDrawing4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4.emf"/>
</Relationships>

</file>

<file path=ppt/drawings/_rels/vmlDrawing5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5.emf"/>
  <Relationship Id="rId3" Type="http://schemas.openxmlformats.org/officeDocument/2006/relationships/image" Target="../media/image6.emf"/>
</Relationships>

</file>

<file path=ppt/drawings/_rels/vmlDrawing6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7.emf"/>
</Relationships>

</file>

<file path=ppt/drawings/_rels/vmlDrawing7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8.emf"/>
</Relationships>

</file>

<file path=ppt/drawings/_rels/vmlDrawing8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9.emf"/>
</Relationships>

</file>

<file path=ppt/drawings/_rels/vmlDrawing9.vml.rels><?xml version="1.0" encoding="UTF-8"?>

<Relationships xmlns="http://schemas.openxmlformats.org/package/2006/relationships">
  <Relationship Id="rId1" Type="http://schemas.openxmlformats.org/officeDocument/2006/relationships/image" Target="../media/image1.emf"/>
  <Relationship Id="rId2" Type="http://schemas.openxmlformats.org/officeDocument/2006/relationships/image" Target="../media/image10.emf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06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582613"/>
            <a:ext cx="5454650" cy="4090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7697" y="4995326"/>
            <a:ext cx="597402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6222" y="8928488"/>
            <a:ext cx="556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70498D40-1BE2-43D7-B203-7681072C83B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12302" y="95891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67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26" rtl="0" fontAlgn="base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9860" indent="-118241" algn="l" defTabSz="913526" rtl="0" fontAlgn="base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6129" indent="-184649" algn="l" defTabSz="913526" rtl="0" fontAlgn="base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35707" indent="-127959" algn="l" defTabSz="913526" rtl="0" fontAlgn="base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53946" indent="-116620" algn="l" defTabSz="913526" rtl="0" fontAlgn="base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489" y="234864"/>
            <a:ext cx="8794113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2238" y="6612652"/>
            <a:ext cx="8451850" cy="12311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defRPr lang="en-US" sz="800" b="0" kern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marL="114855" lvl="0" indent="-114855" defTabSz="887363">
              <a:tabLst>
                <a:tab pos="114855" algn="l"/>
                <a:tab pos="396482" algn="l"/>
              </a:tabLst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22238" y="853440"/>
            <a:ext cx="8793364" cy="27463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489" y="234864"/>
            <a:ext cx="8794113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2238" y="6612652"/>
            <a:ext cx="8451850" cy="12311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defRPr lang="en-US" sz="800" b="0" kern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marL="114855" lvl="0" indent="-114855" defTabSz="887363">
              <a:tabLst>
                <a:tab pos="114855" algn="l"/>
                <a:tab pos="396482" algn="l"/>
              </a:tabLst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22238" y="853440"/>
            <a:ext cx="8793364" cy="27463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0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4864"/>
            <a:ext cx="8794113" cy="29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1489" y="27537"/>
            <a:ext cx="868234" cy="2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3730492" cy="2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15" name="McK Slide Elements"/>
          <p:cNvGrpSpPr>
            <a:grpSpLocks/>
          </p:cNvGrpSpPr>
          <p:nvPr/>
        </p:nvGrpSpPr>
        <p:grpSpPr bwMode="auto">
          <a:xfrm>
            <a:off x="121489" y="6203623"/>
            <a:ext cx="8722840" cy="518318"/>
            <a:chOff x="75" y="3830"/>
            <a:chExt cx="5385" cy="320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dirty="0"/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30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273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/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19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aseline="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Chartbook</a:t>
            </a:r>
            <a:r>
              <a:rPr lang="en-US" sz="800" baseline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for</a:t>
            </a:r>
            <a:r>
              <a:rPr lang="en-US" sz="800" baseline="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2013 Cost Trends Report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– </a:t>
            </a:r>
            <a:r>
              <a:rPr lang="en-US" sz="800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Health Policy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 Commission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1271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7752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4234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60715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7196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vmlDrawing" Target="../drawings/vmlDrawing1.vml"/>
  <Relationship Id="rId2" Type="http://schemas.openxmlformats.org/officeDocument/2006/relationships/tags" Target="../tags/tag2.xml"/>
  <Relationship Id="rId3" Type="http://schemas.openxmlformats.org/officeDocument/2006/relationships/tags" Target="../tags/tag3.xml"/>
  <Relationship Id="rId4" Type="http://schemas.openxmlformats.org/officeDocument/2006/relationships/slideLayout" Target="../slideLayouts/slideLayout1.xml"/>
  <Relationship Id="rId5" Type="http://schemas.openxmlformats.org/officeDocument/2006/relationships/oleObject" Target="../embeddings/oleObject1.bin"/>
  <Relationship Id="rId6" Type="http://schemas.openxmlformats.org/officeDocument/2006/relationships/image" Target="../media/image1.emf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1.jpe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2.jpe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vmlDrawing" Target="../drawings/vmlDrawing10.vml"/>
  <Relationship Id="rId10" Type="http://schemas.openxmlformats.org/officeDocument/2006/relationships/oleObject" Target="../embeddings/oleObject20.bin"/>
  <Relationship Id="rId11" Type="http://schemas.openxmlformats.org/officeDocument/2006/relationships/image" Target="../media/image13.emf"/>
  <Relationship Id="rId2" Type="http://schemas.openxmlformats.org/officeDocument/2006/relationships/tags" Target="../tags/tag112.xml"/>
  <Relationship Id="rId3" Type="http://schemas.openxmlformats.org/officeDocument/2006/relationships/tags" Target="../tags/tag113.xml"/>
  <Relationship Id="rId4" Type="http://schemas.openxmlformats.org/officeDocument/2006/relationships/tags" Target="../tags/tag114.xml"/>
  <Relationship Id="rId5" Type="http://schemas.openxmlformats.org/officeDocument/2006/relationships/tags" Target="../tags/tag115.xml"/>
  <Relationship Id="rId6" Type="http://schemas.openxmlformats.org/officeDocument/2006/relationships/tags" Target="../tags/tag116.xml"/>
  <Relationship Id="rId7" Type="http://schemas.openxmlformats.org/officeDocument/2006/relationships/slideLayout" Target="../slideLayouts/slideLayout2.xml"/>
  <Relationship Id="rId8" Type="http://schemas.openxmlformats.org/officeDocument/2006/relationships/oleObject" Target="../embeddings/oleObject19.bin"/>
  <Relationship Id="rId9" Type="http://schemas.openxmlformats.org/officeDocument/2006/relationships/image" Target="../media/image1.emf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vmlDrawing" Target="../drawings/vmlDrawing11.vml"/>
  <Relationship Id="rId10" Type="http://schemas.openxmlformats.org/officeDocument/2006/relationships/oleObject" Target="../embeddings/oleObject22.bin"/>
  <Relationship Id="rId11" Type="http://schemas.openxmlformats.org/officeDocument/2006/relationships/image" Target="../media/image14.emf"/>
  <Relationship Id="rId2" Type="http://schemas.openxmlformats.org/officeDocument/2006/relationships/tags" Target="../tags/tag117.xml"/>
  <Relationship Id="rId3" Type="http://schemas.openxmlformats.org/officeDocument/2006/relationships/tags" Target="../tags/tag118.xml"/>
  <Relationship Id="rId4" Type="http://schemas.openxmlformats.org/officeDocument/2006/relationships/tags" Target="../tags/tag119.xml"/>
  <Relationship Id="rId5" Type="http://schemas.openxmlformats.org/officeDocument/2006/relationships/tags" Target="../tags/tag120.xml"/>
  <Relationship Id="rId6" Type="http://schemas.openxmlformats.org/officeDocument/2006/relationships/tags" Target="../tags/tag121.xml"/>
  <Relationship Id="rId7" Type="http://schemas.openxmlformats.org/officeDocument/2006/relationships/slideLayout" Target="../slideLayouts/slideLayout2.xml"/>
  <Relationship Id="rId8" Type="http://schemas.openxmlformats.org/officeDocument/2006/relationships/oleObject" Target="../embeddings/oleObject21.bin"/>
  <Relationship Id="rId9" Type="http://schemas.openxmlformats.org/officeDocument/2006/relationships/image" Target="../media/image1.emf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vmlDrawing" Target="../drawings/vmlDrawing12.vml"/>
  <Relationship Id="rId10" Type="http://schemas.openxmlformats.org/officeDocument/2006/relationships/tags" Target="../tags/tag130.xml"/>
  <Relationship Id="rId11" Type="http://schemas.openxmlformats.org/officeDocument/2006/relationships/slideLayout" Target="../slideLayouts/slideLayout2.xml"/>
  <Relationship Id="rId12" Type="http://schemas.openxmlformats.org/officeDocument/2006/relationships/oleObject" Target="../embeddings/oleObject23.bin"/>
  <Relationship Id="rId13" Type="http://schemas.openxmlformats.org/officeDocument/2006/relationships/image" Target="../media/image1.emf"/>
  <Relationship Id="rId14" Type="http://schemas.openxmlformats.org/officeDocument/2006/relationships/oleObject" Target="../embeddings/oleObject24.bin"/>
  <Relationship Id="rId15" Type="http://schemas.openxmlformats.org/officeDocument/2006/relationships/image" Target="../media/image15.emf"/>
  <Relationship Id="rId2" Type="http://schemas.openxmlformats.org/officeDocument/2006/relationships/tags" Target="../tags/tag122.xml"/>
  <Relationship Id="rId3" Type="http://schemas.openxmlformats.org/officeDocument/2006/relationships/tags" Target="../tags/tag123.xml"/>
  <Relationship Id="rId4" Type="http://schemas.openxmlformats.org/officeDocument/2006/relationships/tags" Target="../tags/tag124.xml"/>
  <Relationship Id="rId5" Type="http://schemas.openxmlformats.org/officeDocument/2006/relationships/tags" Target="../tags/tag125.xml"/>
  <Relationship Id="rId6" Type="http://schemas.openxmlformats.org/officeDocument/2006/relationships/tags" Target="../tags/tag126.xml"/>
  <Relationship Id="rId7" Type="http://schemas.openxmlformats.org/officeDocument/2006/relationships/tags" Target="../tags/tag127.xml"/>
  <Relationship Id="rId8" Type="http://schemas.openxmlformats.org/officeDocument/2006/relationships/tags" Target="../tags/tag128.xml"/>
  <Relationship Id="rId9" Type="http://schemas.openxmlformats.org/officeDocument/2006/relationships/tags" Target="../tags/tag129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vmlDrawing" Target="../drawings/vmlDrawing13.vml"/>
  <Relationship Id="rId10" Type="http://schemas.openxmlformats.org/officeDocument/2006/relationships/tags" Target="../tags/tag139.xml"/>
  <Relationship Id="rId11" Type="http://schemas.openxmlformats.org/officeDocument/2006/relationships/slideLayout" Target="../slideLayouts/slideLayout2.xml"/>
  <Relationship Id="rId12" Type="http://schemas.openxmlformats.org/officeDocument/2006/relationships/oleObject" Target="../embeddings/oleObject25.bin"/>
  <Relationship Id="rId13" Type="http://schemas.openxmlformats.org/officeDocument/2006/relationships/image" Target="../media/image1.emf"/>
  <Relationship Id="rId14" Type="http://schemas.openxmlformats.org/officeDocument/2006/relationships/oleObject" Target="../embeddings/oleObject26.bin"/>
  <Relationship Id="rId15" Type="http://schemas.openxmlformats.org/officeDocument/2006/relationships/image" Target="../media/image16.emf"/>
  <Relationship Id="rId2" Type="http://schemas.openxmlformats.org/officeDocument/2006/relationships/tags" Target="../tags/tag131.xml"/>
  <Relationship Id="rId3" Type="http://schemas.openxmlformats.org/officeDocument/2006/relationships/tags" Target="../tags/tag132.xml"/>
  <Relationship Id="rId4" Type="http://schemas.openxmlformats.org/officeDocument/2006/relationships/tags" Target="../tags/tag133.xml"/>
  <Relationship Id="rId5" Type="http://schemas.openxmlformats.org/officeDocument/2006/relationships/tags" Target="../tags/tag134.xml"/>
  <Relationship Id="rId6" Type="http://schemas.openxmlformats.org/officeDocument/2006/relationships/tags" Target="../tags/tag135.xml"/>
  <Relationship Id="rId7" Type="http://schemas.openxmlformats.org/officeDocument/2006/relationships/tags" Target="../tags/tag136.xml"/>
  <Relationship Id="rId8" Type="http://schemas.openxmlformats.org/officeDocument/2006/relationships/tags" Target="../tags/tag137.xml"/>
  <Relationship Id="rId9" Type="http://schemas.openxmlformats.org/officeDocument/2006/relationships/tags" Target="../tags/tag138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vmlDrawing" Target="../drawings/vmlDrawing14.vml"/>
  <Relationship Id="rId10" Type="http://schemas.openxmlformats.org/officeDocument/2006/relationships/tags" Target="../tags/tag148.xml"/>
  <Relationship Id="rId11" Type="http://schemas.openxmlformats.org/officeDocument/2006/relationships/slideLayout" Target="../slideLayouts/slideLayout2.xml"/>
  <Relationship Id="rId12" Type="http://schemas.openxmlformats.org/officeDocument/2006/relationships/oleObject" Target="../embeddings/oleObject27.bin"/>
  <Relationship Id="rId13" Type="http://schemas.openxmlformats.org/officeDocument/2006/relationships/image" Target="../media/image1.emf"/>
  <Relationship Id="rId14" Type="http://schemas.openxmlformats.org/officeDocument/2006/relationships/oleObject" Target="../embeddings/oleObject28.bin"/>
  <Relationship Id="rId15" Type="http://schemas.openxmlformats.org/officeDocument/2006/relationships/image" Target="../media/image17.emf"/>
  <Relationship Id="rId2" Type="http://schemas.openxmlformats.org/officeDocument/2006/relationships/tags" Target="../tags/tag140.xml"/>
  <Relationship Id="rId3" Type="http://schemas.openxmlformats.org/officeDocument/2006/relationships/tags" Target="../tags/tag141.xml"/>
  <Relationship Id="rId4" Type="http://schemas.openxmlformats.org/officeDocument/2006/relationships/tags" Target="../tags/tag142.xml"/>
  <Relationship Id="rId5" Type="http://schemas.openxmlformats.org/officeDocument/2006/relationships/tags" Target="../tags/tag143.xml"/>
  <Relationship Id="rId6" Type="http://schemas.openxmlformats.org/officeDocument/2006/relationships/tags" Target="../tags/tag144.xml"/>
  <Relationship Id="rId7" Type="http://schemas.openxmlformats.org/officeDocument/2006/relationships/tags" Target="../tags/tag145.xml"/>
  <Relationship Id="rId8" Type="http://schemas.openxmlformats.org/officeDocument/2006/relationships/tags" Target="../tags/tag146.xml"/>
  <Relationship Id="rId9" Type="http://schemas.openxmlformats.org/officeDocument/2006/relationships/tags" Target="../tags/tag147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vmlDrawing" Target="../drawings/vmlDrawing15.vml"/>
  <Relationship Id="rId10" Type="http://schemas.openxmlformats.org/officeDocument/2006/relationships/image" Target="../media/image1.emf"/>
  <Relationship Id="rId11" Type="http://schemas.openxmlformats.org/officeDocument/2006/relationships/oleObject" Target="../embeddings/oleObject30.bin"/>
  <Relationship Id="rId12" Type="http://schemas.openxmlformats.org/officeDocument/2006/relationships/image" Target="../media/image18.emf"/>
  <Relationship Id="rId2" Type="http://schemas.openxmlformats.org/officeDocument/2006/relationships/tags" Target="../tags/tag149.xml"/>
  <Relationship Id="rId3" Type="http://schemas.openxmlformats.org/officeDocument/2006/relationships/tags" Target="../tags/tag150.xml"/>
  <Relationship Id="rId4" Type="http://schemas.openxmlformats.org/officeDocument/2006/relationships/tags" Target="../tags/tag151.xml"/>
  <Relationship Id="rId5" Type="http://schemas.openxmlformats.org/officeDocument/2006/relationships/tags" Target="../tags/tag152.xml"/>
  <Relationship Id="rId6" Type="http://schemas.openxmlformats.org/officeDocument/2006/relationships/tags" Target="../tags/tag153.xml"/>
  <Relationship Id="rId7" Type="http://schemas.openxmlformats.org/officeDocument/2006/relationships/tags" Target="../tags/tag154.xml"/>
  <Relationship Id="rId8" Type="http://schemas.openxmlformats.org/officeDocument/2006/relationships/slideLayout" Target="../slideLayouts/slideLayout2.xml"/>
  <Relationship Id="rId9" Type="http://schemas.openxmlformats.org/officeDocument/2006/relationships/oleObject" Target="../embeddings/oleObject29.bin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vmlDrawing" Target="../drawings/vmlDrawing16.vml"/>
  <Relationship Id="rId10" Type="http://schemas.openxmlformats.org/officeDocument/2006/relationships/tags" Target="../tags/tag163.xml"/>
  <Relationship Id="rId11" Type="http://schemas.openxmlformats.org/officeDocument/2006/relationships/tags" Target="../tags/tag164.xml"/>
  <Relationship Id="rId12" Type="http://schemas.openxmlformats.org/officeDocument/2006/relationships/tags" Target="../tags/tag165.xml"/>
  <Relationship Id="rId13" Type="http://schemas.openxmlformats.org/officeDocument/2006/relationships/tags" Target="../tags/tag166.xml"/>
  <Relationship Id="rId14" Type="http://schemas.openxmlformats.org/officeDocument/2006/relationships/tags" Target="../tags/tag167.xml"/>
  <Relationship Id="rId15" Type="http://schemas.openxmlformats.org/officeDocument/2006/relationships/tags" Target="../tags/tag168.xml"/>
  <Relationship Id="rId16" Type="http://schemas.openxmlformats.org/officeDocument/2006/relationships/tags" Target="../tags/tag169.xml"/>
  <Relationship Id="rId17" Type="http://schemas.openxmlformats.org/officeDocument/2006/relationships/tags" Target="../tags/tag170.xml"/>
  <Relationship Id="rId18" Type="http://schemas.openxmlformats.org/officeDocument/2006/relationships/slideLayout" Target="../slideLayouts/slideLayout2.xml"/>
  <Relationship Id="rId19" Type="http://schemas.openxmlformats.org/officeDocument/2006/relationships/oleObject" Target="../embeddings/oleObject31.bin"/>
  <Relationship Id="rId2" Type="http://schemas.openxmlformats.org/officeDocument/2006/relationships/tags" Target="../tags/tag155.xml"/>
  <Relationship Id="rId20" Type="http://schemas.openxmlformats.org/officeDocument/2006/relationships/image" Target="../media/image1.emf"/>
  <Relationship Id="rId21" Type="http://schemas.openxmlformats.org/officeDocument/2006/relationships/oleObject" Target="../embeddings/oleObject32.bin"/>
  <Relationship Id="rId22" Type="http://schemas.openxmlformats.org/officeDocument/2006/relationships/image" Target="../media/image19.emf"/>
  <Relationship Id="rId23" Type="http://schemas.openxmlformats.org/officeDocument/2006/relationships/oleObject" Target="../embeddings/oleObject33.bin"/>
  <Relationship Id="rId24" Type="http://schemas.openxmlformats.org/officeDocument/2006/relationships/image" Target="../media/image20.emf"/>
  <Relationship Id="rId25" Type="http://schemas.openxmlformats.org/officeDocument/2006/relationships/oleObject" Target="../embeddings/oleObject34.bin"/>
  <Relationship Id="rId26" Type="http://schemas.openxmlformats.org/officeDocument/2006/relationships/image" Target="../media/image21.emf"/>
  <Relationship Id="rId27" Type="http://schemas.openxmlformats.org/officeDocument/2006/relationships/oleObject" Target="../embeddings/oleObject35.bin"/>
  <Relationship Id="rId28" Type="http://schemas.openxmlformats.org/officeDocument/2006/relationships/image" Target="../media/image22.emf"/>
  <Relationship Id="rId3" Type="http://schemas.openxmlformats.org/officeDocument/2006/relationships/tags" Target="../tags/tag156.xml"/>
  <Relationship Id="rId4" Type="http://schemas.openxmlformats.org/officeDocument/2006/relationships/tags" Target="../tags/tag157.xml"/>
  <Relationship Id="rId5" Type="http://schemas.openxmlformats.org/officeDocument/2006/relationships/tags" Target="../tags/tag158.xml"/>
  <Relationship Id="rId6" Type="http://schemas.openxmlformats.org/officeDocument/2006/relationships/tags" Target="../tags/tag159.xml"/>
  <Relationship Id="rId7" Type="http://schemas.openxmlformats.org/officeDocument/2006/relationships/tags" Target="../tags/tag160.xml"/>
  <Relationship Id="rId8" Type="http://schemas.openxmlformats.org/officeDocument/2006/relationships/tags" Target="../tags/tag161.xml"/>
  <Relationship Id="rId9" Type="http://schemas.openxmlformats.org/officeDocument/2006/relationships/tags" Target="../tags/tag162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vmlDrawing" Target="../drawings/vmlDrawing17.vml"/>
  <Relationship Id="rId10" Type="http://schemas.openxmlformats.org/officeDocument/2006/relationships/tags" Target="../tags/tag179.xml"/>
  <Relationship Id="rId11" Type="http://schemas.openxmlformats.org/officeDocument/2006/relationships/tags" Target="../tags/tag180.xml"/>
  <Relationship Id="rId12" Type="http://schemas.openxmlformats.org/officeDocument/2006/relationships/tags" Target="../tags/tag181.xml"/>
  <Relationship Id="rId13" Type="http://schemas.openxmlformats.org/officeDocument/2006/relationships/tags" Target="../tags/tag182.xml"/>
  <Relationship Id="rId14" Type="http://schemas.openxmlformats.org/officeDocument/2006/relationships/slideLayout" Target="../slideLayouts/slideLayout2.xml"/>
  <Relationship Id="rId15" Type="http://schemas.openxmlformats.org/officeDocument/2006/relationships/oleObject" Target="../embeddings/oleObject36.bin"/>
  <Relationship Id="rId16" Type="http://schemas.openxmlformats.org/officeDocument/2006/relationships/image" Target="../media/image1.emf"/>
  <Relationship Id="rId17" Type="http://schemas.openxmlformats.org/officeDocument/2006/relationships/oleObject" Target="../embeddings/oleObject37.bin"/>
  <Relationship Id="rId18" Type="http://schemas.openxmlformats.org/officeDocument/2006/relationships/image" Target="../media/image23.emf"/>
  <Relationship Id="rId2" Type="http://schemas.openxmlformats.org/officeDocument/2006/relationships/tags" Target="../tags/tag171.xml"/>
  <Relationship Id="rId3" Type="http://schemas.openxmlformats.org/officeDocument/2006/relationships/tags" Target="../tags/tag172.xml"/>
  <Relationship Id="rId4" Type="http://schemas.openxmlformats.org/officeDocument/2006/relationships/tags" Target="../tags/tag173.xml"/>
  <Relationship Id="rId5" Type="http://schemas.openxmlformats.org/officeDocument/2006/relationships/tags" Target="../tags/tag174.xml"/>
  <Relationship Id="rId6" Type="http://schemas.openxmlformats.org/officeDocument/2006/relationships/tags" Target="../tags/tag175.xml"/>
  <Relationship Id="rId7" Type="http://schemas.openxmlformats.org/officeDocument/2006/relationships/tags" Target="../tags/tag176.xml"/>
  <Relationship Id="rId8" Type="http://schemas.openxmlformats.org/officeDocument/2006/relationships/tags" Target="../tags/tag177.xml"/>
  <Relationship Id="rId9" Type="http://schemas.openxmlformats.org/officeDocument/2006/relationships/tags" Target="../tags/tag178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vmlDrawing" Target="../drawings/vmlDrawing2.vml"/>
  <Relationship Id="rId10" Type="http://schemas.openxmlformats.org/officeDocument/2006/relationships/tags" Target="../tags/tag12.xml"/>
  <Relationship Id="rId11" Type="http://schemas.openxmlformats.org/officeDocument/2006/relationships/tags" Target="../tags/tag13.xml"/>
  <Relationship Id="rId12" Type="http://schemas.openxmlformats.org/officeDocument/2006/relationships/tags" Target="../tags/tag14.xml"/>
  <Relationship Id="rId13" Type="http://schemas.openxmlformats.org/officeDocument/2006/relationships/tags" Target="../tags/tag15.xml"/>
  <Relationship Id="rId14" Type="http://schemas.openxmlformats.org/officeDocument/2006/relationships/tags" Target="../tags/tag16.xml"/>
  <Relationship Id="rId15" Type="http://schemas.openxmlformats.org/officeDocument/2006/relationships/tags" Target="../tags/tag17.xml"/>
  <Relationship Id="rId16" Type="http://schemas.openxmlformats.org/officeDocument/2006/relationships/tags" Target="../tags/tag18.xml"/>
  <Relationship Id="rId17" Type="http://schemas.openxmlformats.org/officeDocument/2006/relationships/tags" Target="../tags/tag19.xml"/>
  <Relationship Id="rId18" Type="http://schemas.openxmlformats.org/officeDocument/2006/relationships/tags" Target="../tags/tag20.xml"/>
  <Relationship Id="rId19" Type="http://schemas.openxmlformats.org/officeDocument/2006/relationships/tags" Target="../tags/tag21.xml"/>
  <Relationship Id="rId2" Type="http://schemas.openxmlformats.org/officeDocument/2006/relationships/tags" Target="../tags/tag4.xml"/>
  <Relationship Id="rId20" Type="http://schemas.openxmlformats.org/officeDocument/2006/relationships/tags" Target="../tags/tag22.xml"/>
  <Relationship Id="rId21" Type="http://schemas.openxmlformats.org/officeDocument/2006/relationships/tags" Target="../tags/tag23.xml"/>
  <Relationship Id="rId22" Type="http://schemas.openxmlformats.org/officeDocument/2006/relationships/tags" Target="../tags/tag24.xml"/>
  <Relationship Id="rId23" Type="http://schemas.openxmlformats.org/officeDocument/2006/relationships/slideLayout" Target="../slideLayouts/slideLayout1.xml"/>
  <Relationship Id="rId24" Type="http://schemas.openxmlformats.org/officeDocument/2006/relationships/oleObject" Target="../embeddings/oleObject2.bin"/>
  <Relationship Id="rId25" Type="http://schemas.openxmlformats.org/officeDocument/2006/relationships/image" Target="../media/image1.emf"/>
  <Relationship Id="rId26" Type="http://schemas.openxmlformats.org/officeDocument/2006/relationships/oleObject" Target="../embeddings/oleObject3.bin"/>
  <Relationship Id="rId27" Type="http://schemas.openxmlformats.org/officeDocument/2006/relationships/image" Target="../media/image2.emf"/>
  <Relationship Id="rId3" Type="http://schemas.openxmlformats.org/officeDocument/2006/relationships/tags" Target="../tags/tag5.xml"/>
  <Relationship Id="rId4" Type="http://schemas.openxmlformats.org/officeDocument/2006/relationships/tags" Target="../tags/tag6.xml"/>
  <Relationship Id="rId5" Type="http://schemas.openxmlformats.org/officeDocument/2006/relationships/tags" Target="../tags/tag7.xml"/>
  <Relationship Id="rId6" Type="http://schemas.openxmlformats.org/officeDocument/2006/relationships/tags" Target="../tags/tag8.xml"/>
  <Relationship Id="rId7" Type="http://schemas.openxmlformats.org/officeDocument/2006/relationships/tags" Target="../tags/tag9.xml"/>
  <Relationship Id="rId8" Type="http://schemas.openxmlformats.org/officeDocument/2006/relationships/tags" Target="../tags/tag10.xml"/>
  <Relationship Id="rId9" Type="http://schemas.openxmlformats.org/officeDocument/2006/relationships/tags" Target="../tags/tag11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vmlDrawing" Target="../drawings/vmlDrawing18.vml"/>
  <Relationship Id="rId10" Type="http://schemas.openxmlformats.org/officeDocument/2006/relationships/tags" Target="../tags/tag191.xml"/>
  <Relationship Id="rId11" Type="http://schemas.openxmlformats.org/officeDocument/2006/relationships/tags" Target="../tags/tag192.xml"/>
  <Relationship Id="rId12" Type="http://schemas.openxmlformats.org/officeDocument/2006/relationships/tags" Target="../tags/tag193.xml"/>
  <Relationship Id="rId13" Type="http://schemas.openxmlformats.org/officeDocument/2006/relationships/slideLayout" Target="../slideLayouts/slideLayout2.xml"/>
  <Relationship Id="rId14" Type="http://schemas.openxmlformats.org/officeDocument/2006/relationships/oleObject" Target="../embeddings/oleObject38.bin"/>
  <Relationship Id="rId15" Type="http://schemas.openxmlformats.org/officeDocument/2006/relationships/image" Target="../media/image1.emf"/>
  <Relationship Id="rId16" Type="http://schemas.openxmlformats.org/officeDocument/2006/relationships/oleObject" Target="../embeddings/oleObject39.bin"/>
  <Relationship Id="rId17" Type="http://schemas.openxmlformats.org/officeDocument/2006/relationships/image" Target="../media/image24.emf"/>
  <Relationship Id="rId2" Type="http://schemas.openxmlformats.org/officeDocument/2006/relationships/tags" Target="../tags/tag183.xml"/>
  <Relationship Id="rId3" Type="http://schemas.openxmlformats.org/officeDocument/2006/relationships/tags" Target="../tags/tag184.xml"/>
  <Relationship Id="rId4" Type="http://schemas.openxmlformats.org/officeDocument/2006/relationships/tags" Target="../tags/tag185.xml"/>
  <Relationship Id="rId5" Type="http://schemas.openxmlformats.org/officeDocument/2006/relationships/tags" Target="../tags/tag186.xml"/>
  <Relationship Id="rId6" Type="http://schemas.openxmlformats.org/officeDocument/2006/relationships/tags" Target="../tags/tag187.xml"/>
  <Relationship Id="rId7" Type="http://schemas.openxmlformats.org/officeDocument/2006/relationships/tags" Target="../tags/tag188.xml"/>
  <Relationship Id="rId8" Type="http://schemas.openxmlformats.org/officeDocument/2006/relationships/tags" Target="../tags/tag189.xml"/>
  <Relationship Id="rId9" Type="http://schemas.openxmlformats.org/officeDocument/2006/relationships/tags" Target="../tags/tag190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vmlDrawing" Target="../drawings/vmlDrawing19.vml"/>
  <Relationship Id="rId10" Type="http://schemas.openxmlformats.org/officeDocument/2006/relationships/slideLayout" Target="../slideLayouts/slideLayout2.xml"/>
  <Relationship Id="rId11" Type="http://schemas.openxmlformats.org/officeDocument/2006/relationships/oleObject" Target="../embeddings/oleObject40.bin"/>
  <Relationship Id="rId12" Type="http://schemas.openxmlformats.org/officeDocument/2006/relationships/image" Target="../media/image1.emf"/>
  <Relationship Id="rId13" Type="http://schemas.openxmlformats.org/officeDocument/2006/relationships/oleObject" Target="../embeddings/oleObject41.bin"/>
  <Relationship Id="rId14" Type="http://schemas.openxmlformats.org/officeDocument/2006/relationships/image" Target="../media/image25.emf"/>
  <Relationship Id="rId2" Type="http://schemas.openxmlformats.org/officeDocument/2006/relationships/tags" Target="../tags/tag194.xml"/>
  <Relationship Id="rId3" Type="http://schemas.openxmlformats.org/officeDocument/2006/relationships/tags" Target="../tags/tag195.xml"/>
  <Relationship Id="rId4" Type="http://schemas.openxmlformats.org/officeDocument/2006/relationships/tags" Target="../tags/tag196.xml"/>
  <Relationship Id="rId5" Type="http://schemas.openxmlformats.org/officeDocument/2006/relationships/tags" Target="../tags/tag197.xml"/>
  <Relationship Id="rId6" Type="http://schemas.openxmlformats.org/officeDocument/2006/relationships/tags" Target="../tags/tag198.xml"/>
  <Relationship Id="rId7" Type="http://schemas.openxmlformats.org/officeDocument/2006/relationships/tags" Target="../tags/tag199.xml"/>
  <Relationship Id="rId8" Type="http://schemas.openxmlformats.org/officeDocument/2006/relationships/tags" Target="../tags/tag200.xml"/>
  <Relationship Id="rId9" Type="http://schemas.openxmlformats.org/officeDocument/2006/relationships/tags" Target="../tags/tag201.xml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vmlDrawing" Target="../drawings/vmlDrawing20.vml"/>
  <Relationship Id="rId10" Type="http://schemas.openxmlformats.org/officeDocument/2006/relationships/slideLayout" Target="../slideLayouts/slideLayout2.xml"/>
  <Relationship Id="rId11" Type="http://schemas.openxmlformats.org/officeDocument/2006/relationships/oleObject" Target="../embeddings/oleObject42.bin"/>
  <Relationship Id="rId12" Type="http://schemas.openxmlformats.org/officeDocument/2006/relationships/image" Target="../media/image1.emf"/>
  <Relationship Id="rId13" Type="http://schemas.openxmlformats.org/officeDocument/2006/relationships/oleObject" Target="../embeddings/oleObject43.bin"/>
  <Relationship Id="rId14" Type="http://schemas.openxmlformats.org/officeDocument/2006/relationships/image" Target="../media/image26.emf"/>
  <Relationship Id="rId2" Type="http://schemas.openxmlformats.org/officeDocument/2006/relationships/tags" Target="../tags/tag202.xml"/>
  <Relationship Id="rId3" Type="http://schemas.openxmlformats.org/officeDocument/2006/relationships/tags" Target="../tags/tag203.xml"/>
  <Relationship Id="rId4" Type="http://schemas.openxmlformats.org/officeDocument/2006/relationships/tags" Target="../tags/tag204.xml"/>
  <Relationship Id="rId5" Type="http://schemas.openxmlformats.org/officeDocument/2006/relationships/tags" Target="../tags/tag205.xml"/>
  <Relationship Id="rId6" Type="http://schemas.openxmlformats.org/officeDocument/2006/relationships/tags" Target="../tags/tag206.xml"/>
  <Relationship Id="rId7" Type="http://schemas.openxmlformats.org/officeDocument/2006/relationships/tags" Target="../tags/tag207.xml"/>
  <Relationship Id="rId8" Type="http://schemas.openxmlformats.org/officeDocument/2006/relationships/tags" Target="../tags/tag208.xml"/>
  <Relationship Id="rId9" Type="http://schemas.openxmlformats.org/officeDocument/2006/relationships/tags" Target="../tags/tag209.xml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vmlDrawing" Target="../drawings/vmlDrawing21.vml"/>
  <Relationship Id="rId10" Type="http://schemas.openxmlformats.org/officeDocument/2006/relationships/slideLayout" Target="../slideLayouts/slideLayout2.xml"/>
  <Relationship Id="rId11" Type="http://schemas.openxmlformats.org/officeDocument/2006/relationships/oleObject" Target="../embeddings/oleObject44.bin"/>
  <Relationship Id="rId12" Type="http://schemas.openxmlformats.org/officeDocument/2006/relationships/image" Target="../media/image1.emf"/>
  <Relationship Id="rId13" Type="http://schemas.openxmlformats.org/officeDocument/2006/relationships/oleObject" Target="../embeddings/oleObject45.bin"/>
  <Relationship Id="rId14" Type="http://schemas.openxmlformats.org/officeDocument/2006/relationships/image" Target="../media/image27.emf"/>
  <Relationship Id="rId2" Type="http://schemas.openxmlformats.org/officeDocument/2006/relationships/tags" Target="../tags/tag210.xml"/>
  <Relationship Id="rId3" Type="http://schemas.openxmlformats.org/officeDocument/2006/relationships/tags" Target="../tags/tag211.xml"/>
  <Relationship Id="rId4" Type="http://schemas.openxmlformats.org/officeDocument/2006/relationships/tags" Target="../tags/tag212.xml"/>
  <Relationship Id="rId5" Type="http://schemas.openxmlformats.org/officeDocument/2006/relationships/tags" Target="../tags/tag213.xml"/>
  <Relationship Id="rId6" Type="http://schemas.openxmlformats.org/officeDocument/2006/relationships/tags" Target="../tags/tag214.xml"/>
  <Relationship Id="rId7" Type="http://schemas.openxmlformats.org/officeDocument/2006/relationships/tags" Target="../tags/tag215.xml"/>
  <Relationship Id="rId8" Type="http://schemas.openxmlformats.org/officeDocument/2006/relationships/tags" Target="../tags/tag216.xml"/>
  <Relationship Id="rId9" Type="http://schemas.openxmlformats.org/officeDocument/2006/relationships/tags" Target="../tags/tag217.xml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tags" Target="../tags/tag218.xml"/>
  <Relationship Id="rId2" Type="http://schemas.openxmlformats.org/officeDocument/2006/relationships/slideLayout" Target="../slideLayouts/slideLayout2.xml"/>
  <Relationship Id="rId3" Type="http://schemas.openxmlformats.org/officeDocument/2006/relationships/image" Target="../media/image28.png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vmlDrawing" Target="../drawings/vmlDrawing22.vml"/>
  <Relationship Id="rId10" Type="http://schemas.openxmlformats.org/officeDocument/2006/relationships/oleObject" Target="../embeddings/oleObject47.bin"/>
  <Relationship Id="rId11" Type="http://schemas.openxmlformats.org/officeDocument/2006/relationships/image" Target="../media/image29.emf"/>
  <Relationship Id="rId2" Type="http://schemas.openxmlformats.org/officeDocument/2006/relationships/tags" Target="../tags/tag219.xml"/>
  <Relationship Id="rId3" Type="http://schemas.openxmlformats.org/officeDocument/2006/relationships/tags" Target="../tags/tag220.xml"/>
  <Relationship Id="rId4" Type="http://schemas.openxmlformats.org/officeDocument/2006/relationships/tags" Target="../tags/tag221.xml"/>
  <Relationship Id="rId5" Type="http://schemas.openxmlformats.org/officeDocument/2006/relationships/tags" Target="../tags/tag222.xml"/>
  <Relationship Id="rId6" Type="http://schemas.openxmlformats.org/officeDocument/2006/relationships/tags" Target="../tags/tag223.xml"/>
  <Relationship Id="rId7" Type="http://schemas.openxmlformats.org/officeDocument/2006/relationships/slideLayout" Target="../slideLayouts/slideLayout2.xml"/>
  <Relationship Id="rId8" Type="http://schemas.openxmlformats.org/officeDocument/2006/relationships/oleObject" Target="../embeddings/oleObject46.bin"/>
  <Relationship Id="rId9" Type="http://schemas.openxmlformats.org/officeDocument/2006/relationships/image" Target="../media/image1.emf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30.png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1.jpeg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2.jpeg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3.jpe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vmlDrawing" Target="../drawings/vmlDrawing3.vml"/>
  <Relationship Id="rId10" Type="http://schemas.openxmlformats.org/officeDocument/2006/relationships/tags" Target="../tags/tag33.xml"/>
  <Relationship Id="rId11" Type="http://schemas.openxmlformats.org/officeDocument/2006/relationships/tags" Target="../tags/tag34.xml"/>
  <Relationship Id="rId12" Type="http://schemas.openxmlformats.org/officeDocument/2006/relationships/tags" Target="../tags/tag35.xml"/>
  <Relationship Id="rId13" Type="http://schemas.openxmlformats.org/officeDocument/2006/relationships/tags" Target="../tags/tag36.xml"/>
  <Relationship Id="rId14" Type="http://schemas.openxmlformats.org/officeDocument/2006/relationships/slideLayout" Target="../slideLayouts/slideLayout2.xml"/>
  <Relationship Id="rId15" Type="http://schemas.openxmlformats.org/officeDocument/2006/relationships/oleObject" Target="../embeddings/oleObject4.bin"/>
  <Relationship Id="rId16" Type="http://schemas.openxmlformats.org/officeDocument/2006/relationships/image" Target="../media/image1.emf"/>
  <Relationship Id="rId17" Type="http://schemas.openxmlformats.org/officeDocument/2006/relationships/oleObject" Target="../embeddings/oleObject5.bin"/>
  <Relationship Id="rId18" Type="http://schemas.openxmlformats.org/officeDocument/2006/relationships/image" Target="../media/image3.emf"/>
  <Relationship Id="rId2" Type="http://schemas.openxmlformats.org/officeDocument/2006/relationships/tags" Target="../tags/tag25.xml"/>
  <Relationship Id="rId3" Type="http://schemas.openxmlformats.org/officeDocument/2006/relationships/tags" Target="../tags/tag26.xml"/>
  <Relationship Id="rId4" Type="http://schemas.openxmlformats.org/officeDocument/2006/relationships/tags" Target="../tags/tag27.xml"/>
  <Relationship Id="rId5" Type="http://schemas.openxmlformats.org/officeDocument/2006/relationships/tags" Target="../tags/tag28.xml"/>
  <Relationship Id="rId6" Type="http://schemas.openxmlformats.org/officeDocument/2006/relationships/tags" Target="../tags/tag29.xml"/>
  <Relationship Id="rId7" Type="http://schemas.openxmlformats.org/officeDocument/2006/relationships/tags" Target="../tags/tag30.xml"/>
  <Relationship Id="rId8" Type="http://schemas.openxmlformats.org/officeDocument/2006/relationships/tags" Target="../tags/tag31.xml"/>
  <Relationship Id="rId9" Type="http://schemas.openxmlformats.org/officeDocument/2006/relationships/tags" Target="../tags/tag32.xml"/>
</Relationships>

</file>

<file path=ppt/slides/_rels/slide3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4.jpe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vmlDrawing" Target="../drawings/vmlDrawing4.vml"/>
  <Relationship Id="rId10" Type="http://schemas.openxmlformats.org/officeDocument/2006/relationships/tags" Target="../tags/tag45.xml"/>
  <Relationship Id="rId11" Type="http://schemas.openxmlformats.org/officeDocument/2006/relationships/tags" Target="../tags/tag46.xml"/>
  <Relationship Id="rId12" Type="http://schemas.openxmlformats.org/officeDocument/2006/relationships/tags" Target="../tags/tag47.xml"/>
  <Relationship Id="rId13" Type="http://schemas.openxmlformats.org/officeDocument/2006/relationships/slideLayout" Target="../slideLayouts/slideLayout2.xml"/>
  <Relationship Id="rId14" Type="http://schemas.openxmlformats.org/officeDocument/2006/relationships/oleObject" Target="../embeddings/oleObject6.bin"/>
  <Relationship Id="rId15" Type="http://schemas.openxmlformats.org/officeDocument/2006/relationships/image" Target="../media/image1.emf"/>
  <Relationship Id="rId16" Type="http://schemas.openxmlformats.org/officeDocument/2006/relationships/oleObject" Target="../embeddings/oleObject7.bin"/>
  <Relationship Id="rId17" Type="http://schemas.openxmlformats.org/officeDocument/2006/relationships/image" Target="../media/image4.emf"/>
  <Relationship Id="rId2" Type="http://schemas.openxmlformats.org/officeDocument/2006/relationships/tags" Target="../tags/tag37.xml"/>
  <Relationship Id="rId3" Type="http://schemas.openxmlformats.org/officeDocument/2006/relationships/tags" Target="../tags/tag38.xml"/>
  <Relationship Id="rId4" Type="http://schemas.openxmlformats.org/officeDocument/2006/relationships/tags" Target="../tags/tag39.xml"/>
  <Relationship Id="rId5" Type="http://schemas.openxmlformats.org/officeDocument/2006/relationships/tags" Target="../tags/tag40.xml"/>
  <Relationship Id="rId6" Type="http://schemas.openxmlformats.org/officeDocument/2006/relationships/tags" Target="../tags/tag41.xml"/>
  <Relationship Id="rId7" Type="http://schemas.openxmlformats.org/officeDocument/2006/relationships/tags" Target="../tags/tag42.xml"/>
  <Relationship Id="rId8" Type="http://schemas.openxmlformats.org/officeDocument/2006/relationships/tags" Target="../tags/tag43.xml"/>
  <Relationship Id="rId9" Type="http://schemas.openxmlformats.org/officeDocument/2006/relationships/tags" Target="../tags/tag44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vmlDrawing" Target="../drawings/vmlDrawing5.vml"/>
  <Relationship Id="rId10" Type="http://schemas.openxmlformats.org/officeDocument/2006/relationships/tags" Target="../tags/tag56.xml"/>
  <Relationship Id="rId11" Type="http://schemas.openxmlformats.org/officeDocument/2006/relationships/tags" Target="../tags/tag57.xml"/>
  <Relationship Id="rId12" Type="http://schemas.openxmlformats.org/officeDocument/2006/relationships/tags" Target="../tags/tag58.xml"/>
  <Relationship Id="rId13" Type="http://schemas.openxmlformats.org/officeDocument/2006/relationships/tags" Target="../tags/tag59.xml"/>
  <Relationship Id="rId14" Type="http://schemas.openxmlformats.org/officeDocument/2006/relationships/tags" Target="../tags/tag60.xml"/>
  <Relationship Id="rId15" Type="http://schemas.openxmlformats.org/officeDocument/2006/relationships/tags" Target="../tags/tag61.xml"/>
  <Relationship Id="rId16" Type="http://schemas.openxmlformats.org/officeDocument/2006/relationships/tags" Target="../tags/tag62.xml"/>
  <Relationship Id="rId17" Type="http://schemas.openxmlformats.org/officeDocument/2006/relationships/tags" Target="../tags/tag63.xml"/>
  <Relationship Id="rId18" Type="http://schemas.openxmlformats.org/officeDocument/2006/relationships/tags" Target="../tags/tag64.xml"/>
  <Relationship Id="rId19" Type="http://schemas.openxmlformats.org/officeDocument/2006/relationships/tags" Target="../tags/tag65.xml"/>
  <Relationship Id="rId2" Type="http://schemas.openxmlformats.org/officeDocument/2006/relationships/tags" Target="../tags/tag48.xml"/>
  <Relationship Id="rId20" Type="http://schemas.openxmlformats.org/officeDocument/2006/relationships/tags" Target="../tags/tag66.xml"/>
  <Relationship Id="rId21" Type="http://schemas.openxmlformats.org/officeDocument/2006/relationships/slideLayout" Target="../slideLayouts/slideLayout2.xml"/>
  <Relationship Id="rId22" Type="http://schemas.openxmlformats.org/officeDocument/2006/relationships/oleObject" Target="../embeddings/oleObject8.bin"/>
  <Relationship Id="rId23" Type="http://schemas.openxmlformats.org/officeDocument/2006/relationships/image" Target="../media/image1.emf"/>
  <Relationship Id="rId24" Type="http://schemas.openxmlformats.org/officeDocument/2006/relationships/oleObject" Target="../embeddings/oleObject9.bin"/>
  <Relationship Id="rId25" Type="http://schemas.openxmlformats.org/officeDocument/2006/relationships/image" Target="../media/image5.emf"/>
  <Relationship Id="rId26" Type="http://schemas.openxmlformats.org/officeDocument/2006/relationships/oleObject" Target="../embeddings/oleObject10.bin"/>
  <Relationship Id="rId27" Type="http://schemas.openxmlformats.org/officeDocument/2006/relationships/image" Target="../media/image6.emf"/>
  <Relationship Id="rId3" Type="http://schemas.openxmlformats.org/officeDocument/2006/relationships/tags" Target="../tags/tag49.xml"/>
  <Relationship Id="rId4" Type="http://schemas.openxmlformats.org/officeDocument/2006/relationships/tags" Target="../tags/tag50.xml"/>
  <Relationship Id="rId5" Type="http://schemas.openxmlformats.org/officeDocument/2006/relationships/tags" Target="../tags/tag51.xml"/>
  <Relationship Id="rId6" Type="http://schemas.openxmlformats.org/officeDocument/2006/relationships/tags" Target="../tags/tag52.xml"/>
  <Relationship Id="rId7" Type="http://schemas.openxmlformats.org/officeDocument/2006/relationships/tags" Target="../tags/tag53.xml"/>
  <Relationship Id="rId8" Type="http://schemas.openxmlformats.org/officeDocument/2006/relationships/tags" Target="../tags/tag54.xml"/>
  <Relationship Id="rId9" Type="http://schemas.openxmlformats.org/officeDocument/2006/relationships/tags" Target="../tags/tag55.xml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vmlDrawing" Target="../drawings/vmlDrawing6.vml"/>
  <Relationship Id="rId10" Type="http://schemas.openxmlformats.org/officeDocument/2006/relationships/tags" Target="../tags/tag75.xml"/>
  <Relationship Id="rId11" Type="http://schemas.openxmlformats.org/officeDocument/2006/relationships/slideLayout" Target="../slideLayouts/slideLayout2.xml"/>
  <Relationship Id="rId12" Type="http://schemas.openxmlformats.org/officeDocument/2006/relationships/oleObject" Target="../embeddings/oleObject11.bin"/>
  <Relationship Id="rId13" Type="http://schemas.openxmlformats.org/officeDocument/2006/relationships/image" Target="../media/image1.emf"/>
  <Relationship Id="rId14" Type="http://schemas.openxmlformats.org/officeDocument/2006/relationships/oleObject" Target="../embeddings/oleObject12.bin"/>
  <Relationship Id="rId15" Type="http://schemas.openxmlformats.org/officeDocument/2006/relationships/image" Target="../media/image7.emf"/>
  <Relationship Id="rId2" Type="http://schemas.openxmlformats.org/officeDocument/2006/relationships/tags" Target="../tags/tag67.xml"/>
  <Relationship Id="rId3" Type="http://schemas.openxmlformats.org/officeDocument/2006/relationships/tags" Target="../tags/tag68.xml"/>
  <Relationship Id="rId4" Type="http://schemas.openxmlformats.org/officeDocument/2006/relationships/tags" Target="../tags/tag69.xml"/>
  <Relationship Id="rId5" Type="http://schemas.openxmlformats.org/officeDocument/2006/relationships/tags" Target="../tags/tag70.xml"/>
  <Relationship Id="rId6" Type="http://schemas.openxmlformats.org/officeDocument/2006/relationships/tags" Target="../tags/tag71.xml"/>
  <Relationship Id="rId7" Type="http://schemas.openxmlformats.org/officeDocument/2006/relationships/tags" Target="../tags/tag72.xml"/>
  <Relationship Id="rId8" Type="http://schemas.openxmlformats.org/officeDocument/2006/relationships/tags" Target="../tags/tag73.xml"/>
  <Relationship Id="rId9" Type="http://schemas.openxmlformats.org/officeDocument/2006/relationships/tags" Target="../tags/tag74.xml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vmlDrawing" Target="../drawings/vmlDrawing7.vml"/>
  <Relationship Id="rId10" Type="http://schemas.openxmlformats.org/officeDocument/2006/relationships/tags" Target="../tags/tag84.xml"/>
  <Relationship Id="rId11" Type="http://schemas.openxmlformats.org/officeDocument/2006/relationships/tags" Target="../tags/tag85.xml"/>
  <Relationship Id="rId12" Type="http://schemas.openxmlformats.org/officeDocument/2006/relationships/tags" Target="../tags/tag86.xml"/>
  <Relationship Id="rId13" Type="http://schemas.openxmlformats.org/officeDocument/2006/relationships/tags" Target="../tags/tag87.xml"/>
  <Relationship Id="rId14" Type="http://schemas.openxmlformats.org/officeDocument/2006/relationships/slideLayout" Target="../slideLayouts/slideLayout2.xml"/>
  <Relationship Id="rId15" Type="http://schemas.openxmlformats.org/officeDocument/2006/relationships/oleObject" Target="../embeddings/oleObject13.bin"/>
  <Relationship Id="rId16" Type="http://schemas.openxmlformats.org/officeDocument/2006/relationships/image" Target="../media/image1.emf"/>
  <Relationship Id="rId17" Type="http://schemas.openxmlformats.org/officeDocument/2006/relationships/oleObject" Target="../embeddings/oleObject14.bin"/>
  <Relationship Id="rId18" Type="http://schemas.openxmlformats.org/officeDocument/2006/relationships/image" Target="../media/image8.emf"/>
  <Relationship Id="rId2" Type="http://schemas.openxmlformats.org/officeDocument/2006/relationships/tags" Target="../tags/tag76.xml"/>
  <Relationship Id="rId3" Type="http://schemas.openxmlformats.org/officeDocument/2006/relationships/tags" Target="../tags/tag77.xml"/>
  <Relationship Id="rId4" Type="http://schemas.openxmlformats.org/officeDocument/2006/relationships/tags" Target="../tags/tag78.xml"/>
  <Relationship Id="rId5" Type="http://schemas.openxmlformats.org/officeDocument/2006/relationships/tags" Target="../tags/tag79.xml"/>
  <Relationship Id="rId6" Type="http://schemas.openxmlformats.org/officeDocument/2006/relationships/tags" Target="../tags/tag80.xml"/>
  <Relationship Id="rId7" Type="http://schemas.openxmlformats.org/officeDocument/2006/relationships/tags" Target="../tags/tag81.xml"/>
  <Relationship Id="rId8" Type="http://schemas.openxmlformats.org/officeDocument/2006/relationships/tags" Target="../tags/tag82.xml"/>
  <Relationship Id="rId9" Type="http://schemas.openxmlformats.org/officeDocument/2006/relationships/tags" Target="../tags/tag83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vmlDrawing" Target="../drawings/vmlDrawing8.vml"/>
  <Relationship Id="rId10" Type="http://schemas.openxmlformats.org/officeDocument/2006/relationships/tags" Target="../tags/tag96.xml"/>
  <Relationship Id="rId11" Type="http://schemas.openxmlformats.org/officeDocument/2006/relationships/tags" Target="../tags/tag97.xml"/>
  <Relationship Id="rId12" Type="http://schemas.openxmlformats.org/officeDocument/2006/relationships/tags" Target="../tags/tag98.xml"/>
  <Relationship Id="rId13" Type="http://schemas.openxmlformats.org/officeDocument/2006/relationships/tags" Target="../tags/tag99.xml"/>
  <Relationship Id="rId14" Type="http://schemas.openxmlformats.org/officeDocument/2006/relationships/slideLayout" Target="../slideLayouts/slideLayout2.xml"/>
  <Relationship Id="rId15" Type="http://schemas.openxmlformats.org/officeDocument/2006/relationships/oleObject" Target="../embeddings/oleObject15.bin"/>
  <Relationship Id="rId16" Type="http://schemas.openxmlformats.org/officeDocument/2006/relationships/image" Target="../media/image1.emf"/>
  <Relationship Id="rId17" Type="http://schemas.openxmlformats.org/officeDocument/2006/relationships/oleObject" Target="../embeddings/oleObject16.bin"/>
  <Relationship Id="rId18" Type="http://schemas.openxmlformats.org/officeDocument/2006/relationships/image" Target="../media/image9.emf"/>
  <Relationship Id="rId2" Type="http://schemas.openxmlformats.org/officeDocument/2006/relationships/tags" Target="../tags/tag88.xml"/>
  <Relationship Id="rId3" Type="http://schemas.openxmlformats.org/officeDocument/2006/relationships/tags" Target="../tags/tag89.xml"/>
  <Relationship Id="rId4" Type="http://schemas.openxmlformats.org/officeDocument/2006/relationships/tags" Target="../tags/tag90.xml"/>
  <Relationship Id="rId5" Type="http://schemas.openxmlformats.org/officeDocument/2006/relationships/tags" Target="../tags/tag91.xml"/>
  <Relationship Id="rId6" Type="http://schemas.openxmlformats.org/officeDocument/2006/relationships/tags" Target="../tags/tag92.xml"/>
  <Relationship Id="rId7" Type="http://schemas.openxmlformats.org/officeDocument/2006/relationships/tags" Target="../tags/tag93.xml"/>
  <Relationship Id="rId8" Type="http://schemas.openxmlformats.org/officeDocument/2006/relationships/tags" Target="../tags/tag94.xml"/>
  <Relationship Id="rId9" Type="http://schemas.openxmlformats.org/officeDocument/2006/relationships/tags" Target="../tags/tag95.xml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vmlDrawing" Target="../drawings/vmlDrawing9.vml"/>
  <Relationship Id="rId10" Type="http://schemas.openxmlformats.org/officeDocument/2006/relationships/tags" Target="../tags/tag108.xml"/>
  <Relationship Id="rId11" Type="http://schemas.openxmlformats.org/officeDocument/2006/relationships/tags" Target="../tags/tag109.xml"/>
  <Relationship Id="rId12" Type="http://schemas.openxmlformats.org/officeDocument/2006/relationships/tags" Target="../tags/tag110.xml"/>
  <Relationship Id="rId13" Type="http://schemas.openxmlformats.org/officeDocument/2006/relationships/tags" Target="../tags/tag111.xml"/>
  <Relationship Id="rId14" Type="http://schemas.openxmlformats.org/officeDocument/2006/relationships/slideLayout" Target="../slideLayouts/slideLayout2.xml"/>
  <Relationship Id="rId15" Type="http://schemas.openxmlformats.org/officeDocument/2006/relationships/oleObject" Target="../embeddings/oleObject17.bin"/>
  <Relationship Id="rId16" Type="http://schemas.openxmlformats.org/officeDocument/2006/relationships/image" Target="../media/image1.emf"/>
  <Relationship Id="rId17" Type="http://schemas.openxmlformats.org/officeDocument/2006/relationships/oleObject" Target="../embeddings/oleObject18.bin"/>
  <Relationship Id="rId18" Type="http://schemas.openxmlformats.org/officeDocument/2006/relationships/image" Target="../media/image10.emf"/>
  <Relationship Id="rId2" Type="http://schemas.openxmlformats.org/officeDocument/2006/relationships/tags" Target="../tags/tag100.xml"/>
  <Relationship Id="rId3" Type="http://schemas.openxmlformats.org/officeDocument/2006/relationships/tags" Target="../tags/tag101.xml"/>
  <Relationship Id="rId4" Type="http://schemas.openxmlformats.org/officeDocument/2006/relationships/tags" Target="../tags/tag102.xml"/>
  <Relationship Id="rId5" Type="http://schemas.openxmlformats.org/officeDocument/2006/relationships/tags" Target="../tags/tag103.xml"/>
  <Relationship Id="rId6" Type="http://schemas.openxmlformats.org/officeDocument/2006/relationships/tags" Target="../tags/tag104.xml"/>
  <Relationship Id="rId7" Type="http://schemas.openxmlformats.org/officeDocument/2006/relationships/tags" Target="../tags/tag105.xml"/>
  <Relationship Id="rId8" Type="http://schemas.openxmlformats.org/officeDocument/2006/relationships/tags" Target="../tags/tag106.xml"/>
  <Relationship Id="rId9" Type="http://schemas.openxmlformats.org/officeDocument/2006/relationships/tags" Target="../tags/tag107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58070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300" dirty="0">
              <a:latin typeface="Calibri Light"/>
              <a:sym typeface="Calibr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2388"/>
          </a:xfrm>
        </p:spPr>
        <p:txBody>
          <a:bodyPr/>
          <a:lstStyle/>
          <a:p>
            <a:r>
              <a:rPr lang="en-US" dirty="0"/>
              <a:t>List of </a:t>
            </a:r>
            <a:r>
              <a:rPr lang="en-US" dirty="0" smtClean="0"/>
              <a:t>figures in </a:t>
            </a:r>
            <a:r>
              <a:rPr lang="en-US" dirty="0"/>
              <a:t>2013 </a:t>
            </a:r>
            <a:r>
              <a:rPr lang="en-US" dirty="0" smtClean="0"/>
              <a:t>cost trends report </a:t>
            </a:r>
            <a:r>
              <a:rPr lang="en-US" dirty="0"/>
              <a:t>by </a:t>
            </a:r>
            <a:r>
              <a:rPr lang="en-US" dirty="0" smtClean="0"/>
              <a:t>the Health </a:t>
            </a:r>
            <a:r>
              <a:rPr lang="en-US" dirty="0"/>
              <a:t>Policy Commission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4254" y="1017216"/>
            <a:ext cx="8793364" cy="274638"/>
          </a:xfrm>
        </p:spPr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</a:rPr>
              <a:t>Figure A: State budgets for health care coverage and other priorities – FY01 vs. FY14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Figure </a:t>
            </a:r>
            <a:r>
              <a:rPr lang="en-US" sz="1200" dirty="0">
                <a:solidFill>
                  <a:schemeClr val="tx1"/>
                </a:solidFill>
              </a:rPr>
              <a:t>1.1: Personal health care </a:t>
            </a:r>
            <a:r>
              <a:rPr lang="en-US" sz="1200" dirty="0" smtClean="0">
                <a:solidFill>
                  <a:schemeClr val="tx1"/>
                </a:solidFill>
              </a:rPr>
              <a:t>expenditures </a:t>
            </a:r>
            <a:r>
              <a:rPr lang="en-US" sz="1200" dirty="0">
                <a:solidFill>
                  <a:schemeClr val="tx1"/>
                </a:solidFill>
              </a:rPr>
              <a:t>relative to size of economy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1.2: Per capita personal health care </a:t>
            </a:r>
            <a:r>
              <a:rPr lang="en-US" sz="1200" dirty="0" smtClean="0">
                <a:solidFill>
                  <a:schemeClr val="tx1"/>
                </a:solidFill>
              </a:rPr>
              <a:t>expenditures </a:t>
            </a:r>
            <a:r>
              <a:rPr lang="en-US" sz="1200" dirty="0">
                <a:solidFill>
                  <a:schemeClr val="tx1"/>
                </a:solidFill>
              </a:rPr>
              <a:t>compared to U.S. and other states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1.3: Per capita personal health care </a:t>
            </a:r>
            <a:r>
              <a:rPr lang="en-US" sz="1200" dirty="0" smtClean="0">
                <a:solidFill>
                  <a:schemeClr val="tx1"/>
                </a:solidFill>
              </a:rPr>
              <a:t>expenditures </a:t>
            </a:r>
            <a:r>
              <a:rPr lang="en-US" sz="1200" dirty="0">
                <a:solidFill>
                  <a:schemeClr val="tx1"/>
                </a:solidFill>
              </a:rPr>
              <a:t>by category of service compared to U.S.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1.4: Per beneficiary personal health care </a:t>
            </a:r>
            <a:r>
              <a:rPr lang="en-US" sz="1200" dirty="0" smtClean="0">
                <a:solidFill>
                  <a:schemeClr val="tx1"/>
                </a:solidFill>
              </a:rPr>
              <a:t>expenditures </a:t>
            </a:r>
            <a:r>
              <a:rPr lang="en-US" sz="1200" dirty="0">
                <a:solidFill>
                  <a:schemeClr val="tx1"/>
                </a:solidFill>
              </a:rPr>
              <a:t>by payer type compared to U.S.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1.5: Personal health care </a:t>
            </a:r>
            <a:r>
              <a:rPr lang="en-US" sz="1200" dirty="0" smtClean="0">
                <a:solidFill>
                  <a:schemeClr val="tx1"/>
                </a:solidFill>
              </a:rPr>
              <a:t>expenditures relative </a:t>
            </a:r>
            <a:r>
              <a:rPr lang="en-US" sz="1200" dirty="0">
                <a:solidFill>
                  <a:schemeClr val="tx1"/>
                </a:solidFill>
              </a:rPr>
              <a:t>to size of economy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1.6: U.S. growth in personal health care </a:t>
            </a:r>
            <a:r>
              <a:rPr lang="en-US" sz="1200" dirty="0" smtClean="0">
                <a:solidFill>
                  <a:schemeClr val="tx1"/>
                </a:solidFill>
              </a:rPr>
              <a:t>expenditures </a:t>
            </a:r>
            <a:r>
              <a:rPr lang="en-US" sz="1200" dirty="0">
                <a:solidFill>
                  <a:schemeClr val="tx1"/>
                </a:solidFill>
              </a:rPr>
              <a:t>in excess of economic growth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1.7: Discharges in Massachusetts hospital systems, 2002-2012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1.8: Prevalence of diabetes by region among Medicare beneficiaries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1.9: Prevalence of diabetes by region among commercial members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2.1: Inpatient operating expenses per </a:t>
            </a:r>
            <a:r>
              <a:rPr lang="en-US" sz="1200" dirty="0" smtClean="0">
                <a:solidFill>
                  <a:schemeClr val="tx1"/>
                </a:solidFill>
              </a:rPr>
              <a:t>discharge </a:t>
            </a:r>
            <a:r>
              <a:rPr lang="en-US" sz="1200" dirty="0">
                <a:solidFill>
                  <a:schemeClr val="tx1"/>
                </a:solidFill>
              </a:rPr>
              <a:t>for all Massachusetts acute hospitals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2.2: Inpatient operating expenses per </a:t>
            </a:r>
            <a:r>
              <a:rPr lang="en-US" sz="1200" dirty="0" smtClean="0">
                <a:solidFill>
                  <a:schemeClr val="tx1"/>
                </a:solidFill>
              </a:rPr>
              <a:t>discharge </a:t>
            </a:r>
            <a:r>
              <a:rPr lang="en-US" sz="1200" dirty="0">
                <a:solidFill>
                  <a:schemeClr val="tx1"/>
                </a:solidFill>
              </a:rPr>
              <a:t>for major teaching hospitals in Massachusetts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2.3: Quality performance relative to inpatient operating expenses per admission: excess readmission ratio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2.4: Quality performance relative to inpatient operating expenses per admission: mortality rate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2.5: Quality performance relative to inpatient operating expenses per admission: process-of-care measures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2.6: Aggregate U.S. hospital payment-to-cost ratios for commercial payers, Medicare, and </a:t>
            </a:r>
            <a:r>
              <a:rPr lang="en-US" sz="1200" dirty="0" smtClean="0">
                <a:solidFill>
                  <a:schemeClr val="tx1"/>
                </a:solidFill>
              </a:rPr>
              <a:t>Medicaid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Figure 2.7: Illustrative examples of margin differences driven by </a:t>
            </a:r>
            <a:r>
              <a:rPr lang="en-US" sz="1200" dirty="0" smtClean="0">
                <a:solidFill>
                  <a:schemeClr val="tx1"/>
                </a:solidFill>
              </a:rPr>
              <a:t>prices </a:t>
            </a:r>
            <a:r>
              <a:rPr lang="en-US" sz="1200" dirty="0">
                <a:solidFill>
                  <a:schemeClr val="tx1"/>
                </a:solidFill>
              </a:rPr>
              <a:t>and operating expenses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2.8: Operating margins by payer type for hospitals at different operating expense levels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2.9: Breakdown of hospital operating expenses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3.1: Readmissions within 30 days for acute myocardial infarction for Massachusetts acute hospitals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3.2: Readmissions within 30 days for heart failure for Massachusetts acute hospitals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3.3: Readmissions within 30 days for pneumonia for Massachusetts acute hospitals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4.1: Persistence among high-cost Medicare and commercial patients in Massachusetts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4.2: Prevalence of multiple conditions among Medicare and commercial populations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4.3: Average spending per patient based on behavioral health and chronic condition comorbidities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4.4: Concentration of commercial high-cost patients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4.5: Concentration of Medicare high-cost patients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4.6: Concentration of commercial persistent high-cost patients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Figure 4.7: Concentration of Medicare persistent high-cost patients</a:t>
            </a:r>
          </a:p>
        </p:txBody>
      </p:sp>
    </p:spTree>
    <p:extLst>
      <p:ext uri="{BB962C8B-B14F-4D97-AF65-F5344CB8AC3E}">
        <p14:creationId xmlns:p14="http://schemas.microsoft.com/office/powerpoint/2010/main" val="20786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2388"/>
          </a:xfrm>
        </p:spPr>
        <p:txBody>
          <a:bodyPr/>
          <a:lstStyle/>
          <a:p>
            <a:r>
              <a:rPr lang="en-US" dirty="0"/>
              <a:t>Figure 1.8: Prevalence of diabetes by region among Medicare beneficiaries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1465" y="1912978"/>
            <a:ext cx="3039161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Over 26.7% prevalence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1465" y="2348400"/>
            <a:ext cx="3039161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Between 21.7% and 26.7% prevalence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2440" y="1879558"/>
            <a:ext cx="247512" cy="249969"/>
          </a:xfrm>
          <a:prstGeom prst="rect">
            <a:avLst/>
          </a:prstGeom>
          <a:solidFill>
            <a:srgbClr val="DFE5E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702" y="1879558"/>
            <a:ext cx="247512" cy="249969"/>
          </a:xfrm>
          <a:prstGeom prst="rect">
            <a:avLst/>
          </a:prstGeom>
          <a:solidFill>
            <a:srgbClr val="0C2D83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702" y="2314980"/>
            <a:ext cx="247512" cy="249969"/>
          </a:xfrm>
          <a:prstGeom prst="rect">
            <a:avLst/>
          </a:prstGeom>
          <a:solidFill>
            <a:srgbClr val="9DB1C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3198" y="1912978"/>
            <a:ext cx="3039161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Below 21.7% prevalence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prevalence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22238" y="6612652"/>
            <a:ext cx="8451850" cy="123111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 smtClean="0"/>
              <a:t>Source: </a:t>
            </a:r>
            <a:r>
              <a:rPr lang="en-US" b="1" dirty="0"/>
              <a:t>	</a:t>
            </a:r>
            <a:r>
              <a:rPr lang="en-US" dirty="0" smtClean="0"/>
              <a:t>All-Payer Claims Database; HPC analysis.</a:t>
            </a:r>
            <a:endParaRPr lang="en-US" dirty="0"/>
          </a:p>
        </p:txBody>
      </p:sp>
      <p:pic>
        <p:nvPicPr>
          <p:cNvPr id="19" name="Picture 125" descr="C:\Users\achigurupati\AppData\Local\Microsoft\Windows\Temporary Internet Files\Content.Outlook\XR2A6R88\20140106 Diabetes Med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3" b="23701"/>
          <a:stretch/>
        </p:blipFill>
        <p:spPr bwMode="auto">
          <a:xfrm>
            <a:off x="925642" y="2671210"/>
            <a:ext cx="7289967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2388"/>
          </a:xfrm>
        </p:spPr>
        <p:txBody>
          <a:bodyPr/>
          <a:lstStyle/>
          <a:p>
            <a:r>
              <a:rPr lang="en-US" dirty="0"/>
              <a:t>Figure 1.9: Prevalence of diabetes by region among commercial members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0924" y="1913105"/>
            <a:ext cx="3039161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Over 5.7% prevalence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0924" y="2348527"/>
            <a:ext cx="3039161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Between 3.7% and 5.7% prevalence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1899" y="1879685"/>
            <a:ext cx="247512" cy="249969"/>
          </a:xfrm>
          <a:prstGeom prst="rect">
            <a:avLst/>
          </a:prstGeom>
          <a:solidFill>
            <a:srgbClr val="DFE5E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3161" y="1879685"/>
            <a:ext cx="247512" cy="249969"/>
          </a:xfrm>
          <a:prstGeom prst="rect">
            <a:avLst/>
          </a:prstGeom>
          <a:solidFill>
            <a:srgbClr val="0C2D83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3161" y="2315107"/>
            <a:ext cx="247512" cy="249969"/>
          </a:xfrm>
          <a:prstGeom prst="rect">
            <a:avLst/>
          </a:prstGeom>
          <a:solidFill>
            <a:srgbClr val="9DB1C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657" y="1913105"/>
            <a:ext cx="3039161" cy="18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Below 3.7% prevalence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Commercial prevalence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22238" y="6612652"/>
            <a:ext cx="8451850" cy="123111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All-Payer Claims Database; HPC analysis</a:t>
            </a:r>
          </a:p>
        </p:txBody>
      </p:sp>
      <p:pic>
        <p:nvPicPr>
          <p:cNvPr id="20" name="Picture 124" descr="C:\Users\achigurupati\AppData\Local\Microsoft\Windows\Temporary Internet Files\Content.Outlook\XR2A6R88\20140106 Diabetes Com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2" b="25905"/>
          <a:stretch/>
        </p:blipFill>
        <p:spPr bwMode="auto">
          <a:xfrm>
            <a:off x="916232" y="2671210"/>
            <a:ext cx="7299377" cy="32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2" name="Object 2355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1882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latin typeface="Calibri Light"/>
              <a:cs typeface="Arial"/>
              <a:sym typeface="Calibri Light"/>
            </a:endParaRPr>
          </a:p>
        </p:txBody>
      </p:sp>
      <p:graphicFrame>
        <p:nvGraphicFramePr>
          <p:cNvPr id="36" name="Object 3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33112469"/>
              </p:ext>
            </p:extLst>
          </p:nvPr>
        </p:nvGraphicFramePr>
        <p:xfrm>
          <a:off x="1104901" y="2895600"/>
          <a:ext cx="6114999" cy="268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Chart" r:id="rId10" imgW="6114999" imgH="2686185" progId="MSGraph.Chart.8">
                  <p:embed followColorScheme="full"/>
                </p:oleObj>
              </mc:Choice>
              <mc:Fallback>
                <p:oleObj name="Chart" r:id="rId10" imgW="6114999" imgH="26861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04901" y="2895600"/>
                        <a:ext cx="6114999" cy="2686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>
            <p:custDataLst>
              <p:tags r:id="rId5"/>
            </p:custDataLst>
          </p:nvPr>
        </p:nvSpPr>
        <p:spPr bwMode="auto">
          <a:xfrm>
            <a:off x="3889375" y="5419725"/>
            <a:ext cx="130016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cs typeface="Arial"/>
                <a:sym typeface="Calibri Light"/>
              </a:rPr>
              <a:t>All acute hospitals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86125" y="3678238"/>
            <a:ext cx="1357887" cy="477054"/>
          </a:xfrm>
          <a:prstGeom prst="rect">
            <a:avLst/>
          </a:prstGeom>
          <a:noFill/>
        </p:spPr>
        <p:txBody>
          <a:bodyPr wrap="square" lIns="36576" tIns="0" r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75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percentile: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$10,032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24388" y="3862388"/>
            <a:ext cx="1357887" cy="477054"/>
          </a:xfrm>
          <a:prstGeom prst="rect">
            <a:avLst/>
          </a:prstGeom>
          <a:noFill/>
        </p:spPr>
        <p:txBody>
          <a:bodyPr wrap="square" lIns="36576" tIns="0" r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Median: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$9,053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8188" y="3990975"/>
            <a:ext cx="1357887" cy="477054"/>
          </a:xfrm>
          <a:prstGeom prst="rect">
            <a:avLst/>
          </a:prstGeom>
          <a:noFill/>
        </p:spPr>
        <p:txBody>
          <a:bodyPr wrap="square" lIns="36576" tIns="0" r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25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percentile: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$8,157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80250" y="4541838"/>
            <a:ext cx="852685" cy="477054"/>
          </a:xfrm>
          <a:prstGeom prst="rect">
            <a:avLst/>
          </a:prstGeom>
          <a:noFill/>
        </p:spPr>
        <p:txBody>
          <a:bodyPr wrap="square" lIns="36576" tIns="0" r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Lowest: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$6,545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97075" y="2755900"/>
            <a:ext cx="1357887" cy="523220"/>
          </a:xfrm>
          <a:prstGeom prst="rect">
            <a:avLst/>
          </a:prstGeom>
          <a:noFill/>
        </p:spPr>
        <p:txBody>
          <a:bodyPr wrap="square" lIns="36576" r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Highest: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$19,127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997075" y="2801938"/>
            <a:ext cx="0" cy="244815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70725" y="4476750"/>
            <a:ext cx="0" cy="77365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63900" y="3657600"/>
            <a:ext cx="0" cy="15917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14863" y="3886200"/>
            <a:ext cx="0" cy="13639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05488" y="4029075"/>
            <a:ext cx="0" cy="122088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051300" y="2446338"/>
            <a:ext cx="1005404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  <a:latin typeface="Arial" pitchFamily="34" charset="0"/>
                <a:cs typeface="Arial" pitchFamily="34" charset="0"/>
              </a:rPr>
              <a:t>23%</a:t>
            </a:r>
            <a:endParaRPr lang="en-US" sz="3200" b="1" dirty="0">
              <a:ln w="18415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Up-Down Arrow 48"/>
          <p:cNvSpPr/>
          <p:nvPr/>
        </p:nvSpPr>
        <p:spPr>
          <a:xfrm rot="5400000">
            <a:off x="4406900" y="1836738"/>
            <a:ext cx="295490" cy="243840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827713" y="2552700"/>
            <a:ext cx="0" cy="1005840"/>
          </a:xfrm>
          <a:prstGeom prst="line">
            <a:avLst/>
          </a:prstGeom>
          <a:ln w="38100">
            <a:solidFill>
              <a:srgbClr val="0C2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86125" y="2552700"/>
            <a:ext cx="0" cy="1005840"/>
          </a:xfrm>
          <a:prstGeom prst="line">
            <a:avLst/>
          </a:prstGeom>
          <a:ln w="38100">
            <a:solidFill>
              <a:srgbClr val="0C2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87738" y="3098800"/>
            <a:ext cx="2133600" cy="477054"/>
          </a:xfrm>
          <a:prstGeom prst="rect">
            <a:avLst/>
          </a:prstGeom>
          <a:noFill/>
        </p:spPr>
        <p:txBody>
          <a:bodyPr wrap="square" lIns="36576" t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+mj-lt"/>
              </a:rPr>
              <a:t>Expense difference between 25</a:t>
            </a:r>
            <a:r>
              <a:rPr lang="en-US" sz="1400" baseline="30000" dirty="0" smtClean="0">
                <a:solidFill>
                  <a:schemeClr val="tx2"/>
                </a:solidFill>
                <a:latin typeface="+mj-lt"/>
              </a:rPr>
              <a:t>th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and 75</a:t>
            </a:r>
            <a:r>
              <a:rPr lang="en-US" sz="1400" baseline="30000" dirty="0" smtClean="0">
                <a:solidFill>
                  <a:schemeClr val="tx2"/>
                </a:solidFill>
                <a:latin typeface="+mj-lt"/>
              </a:rPr>
              <a:t>th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percentiles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</a:t>
            </a:r>
            <a:r>
              <a:rPr lang="en-US" dirty="0"/>
              <a:t>: Inpatient operating </a:t>
            </a:r>
            <a:r>
              <a:rPr lang="en-US" dirty="0" smtClean="0"/>
              <a:t>expenses </a:t>
            </a:r>
            <a:r>
              <a:rPr lang="en-US" dirty="0"/>
              <a:t>per discharge</a:t>
            </a:r>
            <a:r>
              <a:rPr lang="en-US" baseline="30000" dirty="0"/>
              <a:t>*</a:t>
            </a:r>
            <a:r>
              <a:rPr lang="en-US" dirty="0"/>
              <a:t> for all Massachusetts </a:t>
            </a:r>
            <a:r>
              <a:rPr lang="en-US" dirty="0" smtClean="0"/>
              <a:t>acute hospitals</a:t>
            </a:r>
            <a:endParaRPr lang="en-US" dirty="0"/>
          </a:p>
        </p:txBody>
      </p:sp>
      <p:sp>
        <p:nvSpPr>
          <p:cNvPr id="56" name="Text Placeholder 55"/>
          <p:cNvSpPr txBox="1">
            <a:spLocks noGrp="1"/>
          </p:cNvSpPr>
          <p:nvPr>
            <p:ph type="body" sz="quarter" idx="11"/>
          </p:nvPr>
        </p:nvSpPr>
        <p:spPr>
          <a:xfrm>
            <a:off x="122238" y="853440"/>
            <a:ext cx="8793364" cy="24622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Dollars per </a:t>
            </a:r>
            <a:r>
              <a:rPr lang="en-US" dirty="0" smtClean="0"/>
              <a:t>case mix- </a:t>
            </a:r>
            <a:r>
              <a:rPr lang="en-US" dirty="0"/>
              <a:t>and wage-adjusted discharge, 2012</a:t>
            </a:r>
          </a:p>
        </p:txBody>
      </p:sp>
      <p:sp>
        <p:nvSpPr>
          <p:cNvPr id="57" name="McK 5. Source"/>
          <p:cNvSpPr>
            <a:spLocks noGrp="1" noChangeArrowheads="1"/>
          </p:cNvSpPr>
          <p:nvPr>
            <p:ph type="body" sz="quarter" idx="10"/>
            <p:custDataLst>
              <p:tags r:id="rId6"/>
            </p:custDataLst>
          </p:nvPr>
        </p:nvSpPr>
        <p:spPr bwMode="auto">
          <a:xfrm>
            <a:off x="122238" y="6489542"/>
            <a:ext cx="84518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 smtClean="0"/>
              <a:t>*	</a:t>
            </a:r>
            <a:r>
              <a:rPr lang="en-US" dirty="0" smtClean="0"/>
              <a:t>Inpatient </a:t>
            </a:r>
            <a:r>
              <a:rPr lang="en-US" dirty="0"/>
              <a:t>patient service expenses divided by inpatient discharges. Adjusted for hospital </a:t>
            </a:r>
            <a:r>
              <a:rPr lang="en-US" dirty="0" smtClean="0"/>
              <a:t>case mix </a:t>
            </a:r>
            <a:r>
              <a:rPr lang="en-US" dirty="0"/>
              <a:t>index (CHIA 2011) and area wage index (CMS 2012).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</a:t>
            </a:r>
            <a:r>
              <a:rPr lang="en-US" b="1" dirty="0" smtClean="0"/>
              <a:t>	</a:t>
            </a:r>
            <a:r>
              <a:rPr lang="en-US" dirty="0" smtClean="0"/>
              <a:t>Center </a:t>
            </a:r>
            <a:r>
              <a:rPr lang="en-US" dirty="0"/>
              <a:t>for Health Information and Analysis; Centers for Medicare &amp; Medicaid Services; HPC analysis</a:t>
            </a:r>
          </a:p>
        </p:txBody>
      </p:sp>
    </p:spTree>
    <p:extLst>
      <p:ext uri="{BB962C8B-B14F-4D97-AF65-F5344CB8AC3E}">
        <p14:creationId xmlns:p14="http://schemas.microsoft.com/office/powerpoint/2010/main" val="33207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33414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dirty="0">
              <a:latin typeface="Calibri Light"/>
              <a:cs typeface="Arial"/>
              <a:sym typeface="Calibri Light"/>
            </a:endParaRPr>
          </a:p>
        </p:txBody>
      </p:sp>
      <p:graphicFrame>
        <p:nvGraphicFramePr>
          <p:cNvPr id="20" name="Object 1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33405684"/>
              </p:ext>
            </p:extLst>
          </p:nvPr>
        </p:nvGraphicFramePr>
        <p:xfrm>
          <a:off x="914400" y="2895600"/>
          <a:ext cx="6324715" cy="2819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1" name="Chart" r:id="rId10" imgW="6324715" imgH="2819456" progId="MSGraph.Chart.8">
                  <p:embed followColorScheme="full"/>
                </p:oleObj>
              </mc:Choice>
              <mc:Fallback>
                <p:oleObj name="Chart" r:id="rId10" imgW="6324715" imgH="2819456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4400" y="2895600"/>
                        <a:ext cx="6324715" cy="2819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>
            <p:custDataLst>
              <p:tags r:id="rId5"/>
            </p:custDataLst>
          </p:nvPr>
        </p:nvSpPr>
        <p:spPr bwMode="auto">
          <a:xfrm>
            <a:off x="3575050" y="5572125"/>
            <a:ext cx="176688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Major teaching hospitals</a:t>
            </a:r>
            <a:endParaRPr lang="en-US" sz="1400" dirty="0">
              <a:solidFill>
                <a:schemeClr val="tx1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4050" y="3652838"/>
            <a:ext cx="1357887" cy="477054"/>
          </a:xfrm>
          <a:prstGeom prst="rect">
            <a:avLst/>
          </a:prstGeom>
          <a:noFill/>
        </p:spPr>
        <p:txBody>
          <a:bodyPr wrap="square" lIns="36576" tIns="0" r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75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percentile: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$11,933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65638" y="3836988"/>
            <a:ext cx="1357887" cy="477054"/>
          </a:xfrm>
          <a:prstGeom prst="rect">
            <a:avLst/>
          </a:prstGeom>
          <a:noFill/>
        </p:spPr>
        <p:txBody>
          <a:bodyPr wrap="square" lIns="36576" tIns="0" r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Median: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$10,083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35638" y="3965575"/>
            <a:ext cx="1357887" cy="477054"/>
          </a:xfrm>
          <a:prstGeom prst="rect">
            <a:avLst/>
          </a:prstGeom>
          <a:noFill/>
        </p:spPr>
        <p:txBody>
          <a:bodyPr wrap="square" lIns="36576" tIns="0" r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25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percentile: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$8,826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4050" y="4443413"/>
            <a:ext cx="852685" cy="477054"/>
          </a:xfrm>
          <a:prstGeom prst="rect">
            <a:avLst/>
          </a:prstGeom>
          <a:noFill/>
        </p:spPr>
        <p:txBody>
          <a:bodyPr wrap="square" lIns="36576" tIns="0" r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Lowest: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$8,146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22463" y="3236913"/>
            <a:ext cx="1357887" cy="523220"/>
          </a:xfrm>
          <a:prstGeom prst="rect">
            <a:avLst/>
          </a:prstGeom>
          <a:noFill/>
        </p:spPr>
        <p:txBody>
          <a:bodyPr wrap="square" lIns="36576" r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Highest: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$14,395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912938" y="3305175"/>
            <a:ext cx="0" cy="20738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96113" y="4443413"/>
            <a:ext cx="0" cy="93719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86113" y="3652838"/>
            <a:ext cx="0" cy="17270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49763" y="3836988"/>
            <a:ext cx="0" cy="154230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26113" y="3998913"/>
            <a:ext cx="0" cy="13805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59225" y="2438400"/>
            <a:ext cx="1005404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  <a:latin typeface="Arial" pitchFamily="34" charset="0"/>
                <a:cs typeface="Arial" pitchFamily="34" charset="0"/>
              </a:rPr>
              <a:t>35%</a:t>
            </a:r>
            <a:endParaRPr lang="en-US" sz="3200" b="1" dirty="0">
              <a:ln w="18415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-Down Arrow 32"/>
          <p:cNvSpPr/>
          <p:nvPr/>
        </p:nvSpPr>
        <p:spPr>
          <a:xfrm rot="5400000">
            <a:off x="4314825" y="1828800"/>
            <a:ext cx="295490" cy="243840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638" y="2544763"/>
            <a:ext cx="0" cy="1005840"/>
          </a:xfrm>
          <a:prstGeom prst="line">
            <a:avLst/>
          </a:prstGeom>
          <a:ln w="38100">
            <a:solidFill>
              <a:srgbClr val="0C2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94050" y="2544763"/>
            <a:ext cx="0" cy="1005840"/>
          </a:xfrm>
          <a:prstGeom prst="line">
            <a:avLst/>
          </a:prstGeom>
          <a:ln w="38100">
            <a:solidFill>
              <a:srgbClr val="0C2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95663" y="3090863"/>
            <a:ext cx="2133600" cy="477054"/>
          </a:xfrm>
          <a:prstGeom prst="rect">
            <a:avLst/>
          </a:prstGeom>
          <a:noFill/>
        </p:spPr>
        <p:txBody>
          <a:bodyPr wrap="square" lIns="36576" tIns="0" r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+mj-lt"/>
              </a:rPr>
              <a:t>Expense difference between 25</a:t>
            </a:r>
            <a:r>
              <a:rPr lang="en-US" sz="1400" baseline="30000" dirty="0" smtClean="0">
                <a:solidFill>
                  <a:schemeClr val="tx2"/>
                </a:solidFill>
                <a:latin typeface="+mj-lt"/>
              </a:rPr>
              <a:t>th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and 75</a:t>
            </a:r>
            <a:r>
              <a:rPr lang="en-US" sz="1400" baseline="30000" dirty="0" smtClean="0">
                <a:solidFill>
                  <a:schemeClr val="tx2"/>
                </a:solidFill>
                <a:latin typeface="+mj-lt"/>
              </a:rPr>
              <a:t>th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percentiles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2.2: </a:t>
            </a:r>
            <a:r>
              <a:rPr lang="en-US" dirty="0"/>
              <a:t>Inpatient operating </a:t>
            </a:r>
            <a:r>
              <a:rPr lang="en-US" dirty="0" smtClean="0"/>
              <a:t>expenses </a:t>
            </a:r>
            <a:r>
              <a:rPr lang="en-US" dirty="0"/>
              <a:t>per discharge</a:t>
            </a:r>
            <a:r>
              <a:rPr lang="en-US" baseline="30000" dirty="0"/>
              <a:t>*</a:t>
            </a:r>
            <a:r>
              <a:rPr lang="en-US" dirty="0"/>
              <a:t> </a:t>
            </a:r>
            <a:r>
              <a:rPr lang="en-US" dirty="0" smtClean="0"/>
              <a:t>for major teaching hospitals in Massachusetts</a:t>
            </a:r>
            <a:endParaRPr lang="en-US" dirty="0"/>
          </a:p>
        </p:txBody>
      </p:sp>
      <p:sp>
        <p:nvSpPr>
          <p:cNvPr id="40" name="Text Placeholder 39"/>
          <p:cNvSpPr txBox="1">
            <a:spLocks noGrp="1"/>
          </p:cNvSpPr>
          <p:nvPr>
            <p:ph type="body" sz="quarter" idx="11"/>
          </p:nvPr>
        </p:nvSpPr>
        <p:spPr>
          <a:xfrm>
            <a:off x="122238" y="853440"/>
            <a:ext cx="8793364" cy="24622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Dollars per </a:t>
            </a:r>
            <a:r>
              <a:rPr lang="en-US" dirty="0" smtClean="0"/>
              <a:t>case mix- </a:t>
            </a:r>
            <a:r>
              <a:rPr lang="en-US" dirty="0"/>
              <a:t>and wage-adjusted discharge, 2012</a:t>
            </a:r>
          </a:p>
        </p:txBody>
      </p:sp>
      <p:sp>
        <p:nvSpPr>
          <p:cNvPr id="41" name="McK 5. Source"/>
          <p:cNvSpPr>
            <a:spLocks noGrp="1" noChangeArrowheads="1"/>
          </p:cNvSpPr>
          <p:nvPr>
            <p:ph type="body" sz="quarter" idx="10"/>
            <p:custDataLst>
              <p:tags r:id="rId6"/>
            </p:custDataLst>
          </p:nvPr>
        </p:nvSpPr>
        <p:spPr bwMode="auto">
          <a:xfrm>
            <a:off x="122238" y="6489542"/>
            <a:ext cx="84518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	</a:t>
            </a:r>
            <a:r>
              <a:rPr lang="en-US" dirty="0"/>
              <a:t>Inpatient patient service expenses divided by inpatient discharges. Adjusted for hospital </a:t>
            </a:r>
            <a:r>
              <a:rPr lang="en-US" dirty="0" smtClean="0"/>
              <a:t>case mix </a:t>
            </a:r>
            <a:r>
              <a:rPr lang="en-US" dirty="0"/>
              <a:t>index (CHIA 2011) and area wage index (CMS 2012).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Center for Health Information and Analysis; Centers for Medicare &amp; Medicaid Services; HPC analysis</a:t>
            </a:r>
          </a:p>
        </p:txBody>
      </p:sp>
    </p:spTree>
    <p:extLst>
      <p:ext uri="{BB962C8B-B14F-4D97-AF65-F5344CB8AC3E}">
        <p14:creationId xmlns:p14="http://schemas.microsoft.com/office/powerpoint/2010/main" val="25817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29640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b="1" dirty="0">
              <a:latin typeface="Calibri Light"/>
              <a:sym typeface="Calibri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33625" y="1685924"/>
            <a:ext cx="1876425" cy="1905001"/>
          </a:xfrm>
          <a:prstGeom prst="rect">
            <a:avLst/>
          </a:prstGeom>
          <a:solidFill>
            <a:srgbClr val="FF7C8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214813" y="3590925"/>
            <a:ext cx="1881188" cy="1895475"/>
          </a:xfrm>
          <a:prstGeom prst="rect">
            <a:avLst/>
          </a:prstGeom>
          <a:solidFill>
            <a:srgbClr val="006C3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08700" y="3305175"/>
            <a:ext cx="1125896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</a:rPr>
              <a:t>Median </a:t>
            </a: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expenses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32" name="Object 3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65655607"/>
              </p:ext>
            </p:extLst>
          </p:nvPr>
        </p:nvGraphicFramePr>
        <p:xfrm>
          <a:off x="2209800" y="1562100"/>
          <a:ext cx="3981489" cy="401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" name="Chart" r:id="rId14" imgW="3981489" imgH="4019685" progId="MSGraph.Chart.8">
                  <p:embed followColorScheme="full"/>
                </p:oleObj>
              </mc:Choice>
              <mc:Fallback>
                <p:oleObj name="Chart" r:id="rId14" imgW="3981489" imgH="401968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62100"/>
                        <a:ext cx="3981489" cy="4019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>
            <p:custDataLst>
              <p:tags r:id="rId5"/>
            </p:custDataLst>
          </p:nvPr>
        </p:nvCxnSpPr>
        <p:spPr bwMode="auto">
          <a:xfrm>
            <a:off x="2333625" y="3590925"/>
            <a:ext cx="3762375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6"/>
            </p:custDataLst>
          </p:nvPr>
        </p:nvCxnSpPr>
        <p:spPr bwMode="gray">
          <a:xfrm flipV="1">
            <a:off x="4267200" y="1685925"/>
            <a:ext cx="0" cy="3800475"/>
          </a:xfrm>
          <a:prstGeom prst="line">
            <a:avLst/>
          </a:prstGeom>
          <a:ln w="9525">
            <a:solidFill>
              <a:srgbClr val="96969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7"/>
            </p:custDataLst>
          </p:nvPr>
        </p:nvCxnSpPr>
        <p:spPr bwMode="auto">
          <a:xfrm>
            <a:off x="4210050" y="1685925"/>
            <a:ext cx="0" cy="380047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>
            <p:custDataLst>
              <p:tags r:id="rId8"/>
            </p:custDataLst>
          </p:nvPr>
        </p:nvSpPr>
        <p:spPr bwMode="auto">
          <a:xfrm>
            <a:off x="822325" y="3267075"/>
            <a:ext cx="1365250" cy="638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/>
            <a:fld id="{5393F642-3BE9-4C38-B11F-9703CF7C6A4F}" type="datetime'In''patie''nt&#10;ope''rating expen''ses&#10;''per dischar''ge'''''">
              <a:rPr lang="en-US" sz="1400" b="1">
                <a:solidFill>
                  <a:schemeClr val="tx1"/>
                </a:solidFill>
              </a:rPr>
              <a:pPr algn="r"/>
              <a:t>Inpatient
operating expenses
per discharge</a:t>
            </a:fld>
            <a:r>
              <a:rPr lang="en-US" sz="1400" baseline="30000" dirty="0" smtClean="0">
                <a:solidFill>
                  <a:schemeClr val="tx1"/>
                </a:solidFill>
              </a:rPr>
              <a:t>*</a:t>
            </a:r>
            <a:endParaRPr lang="en-US" sz="1400" baseline="300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34" name="Rectangle 33"/>
          <p:cNvSpPr/>
          <p:nvPr>
            <p:custDataLst>
              <p:tags r:id="rId9"/>
            </p:custDataLst>
          </p:nvPr>
        </p:nvSpPr>
        <p:spPr bwMode="auto">
          <a:xfrm>
            <a:off x="3576638" y="5632450"/>
            <a:ext cx="1277938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32F61750-C826-4BC2-A9BE-88AC551AAE80}" type="datetime'Exce''''ss'' &#10;''r''''''ead''''''mi''s''''sion r''''''''ati''o'">
              <a:rPr lang="en-US" sz="1400" b="1">
                <a:solidFill>
                  <a:schemeClr val="tx1"/>
                </a:solidFill>
              </a:rPr>
              <a:pPr algn="ctr"/>
              <a:t>Excess 
readmission ratio</a:t>
            </a:fld>
            <a:r>
              <a:rPr lang="en-US" sz="1400" baseline="30000" dirty="0" smtClean="0">
                <a:solidFill>
                  <a:schemeClr val="tx1"/>
                </a:solidFill>
                <a:latin typeface="Calibri Light"/>
                <a:sym typeface="Calibri Light"/>
              </a:rPr>
              <a:t>†</a:t>
            </a:r>
            <a:endParaRPr lang="en-US" sz="1400" baseline="300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05050" y="5570538"/>
            <a:ext cx="1111773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worse than 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6663" y="5565775"/>
            <a:ext cx="1062185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better than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850" y="4919663"/>
            <a:ext cx="1291945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below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71875" y="1128713"/>
            <a:ext cx="1305375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+mn-lt"/>
              </a:rPr>
              <a:t>Median performance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81488" y="1827213"/>
            <a:ext cx="1286388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U.S. average performance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12825" y="1704975"/>
            <a:ext cx="1291945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above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2.3: Quality performance relative to inpatient operating expenses per admission: excess readmission ratio</a:t>
            </a:r>
          </a:p>
        </p:txBody>
      </p:sp>
      <p:sp>
        <p:nvSpPr>
          <p:cNvPr id="44" name="Text Placeholder 43"/>
          <p:cNvSpPr txBox="1">
            <a:spLocks noGrp="1"/>
          </p:cNvSpPr>
          <p:nvPr>
            <p:ph type="body" sz="quarter" idx="11"/>
          </p:nvPr>
        </p:nvSpPr>
        <p:spPr>
          <a:xfrm>
            <a:off x="122238" y="853440"/>
            <a:ext cx="8793364" cy="35484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Excess </a:t>
            </a:r>
            <a:r>
              <a:rPr lang="en-US" dirty="0" smtClean="0"/>
              <a:t>readmission </a:t>
            </a:r>
            <a:r>
              <a:rPr lang="en-US" dirty="0"/>
              <a:t>ratio versus dollars per </a:t>
            </a:r>
            <a:r>
              <a:rPr lang="en-US" dirty="0" smtClean="0"/>
              <a:t>case mix-adjusted </a:t>
            </a:r>
            <a:r>
              <a:rPr lang="en-US" dirty="0"/>
              <a:t>discharge</a:t>
            </a:r>
            <a:r>
              <a:rPr lang="en-US" baseline="30000" dirty="0"/>
              <a:t>*</a:t>
            </a:r>
          </a:p>
        </p:txBody>
      </p:sp>
      <p:sp>
        <p:nvSpPr>
          <p:cNvPr id="45" name="McK 5. Source"/>
          <p:cNvSpPr>
            <a:spLocks noGrp="1" noChangeArrowheads="1"/>
          </p:cNvSpPr>
          <p:nvPr>
            <p:ph type="body" sz="quarter" idx="10"/>
            <p:custDataLst>
              <p:tags r:id="rId10"/>
            </p:custDataLst>
          </p:nvPr>
        </p:nvSpPr>
        <p:spPr bwMode="auto">
          <a:xfrm>
            <a:off x="122238" y="6227932"/>
            <a:ext cx="84518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	</a:t>
            </a:r>
            <a:r>
              <a:rPr lang="en-US" dirty="0"/>
              <a:t>2012 inpatient patient service expenses divided by inpatient discharges. Adjusted for hospital </a:t>
            </a:r>
            <a:r>
              <a:rPr lang="en-US" dirty="0" smtClean="0"/>
              <a:t>case mix </a:t>
            </a:r>
            <a:r>
              <a:rPr lang="en-US" dirty="0"/>
              <a:t>index (CHIA 2011) and area wage index (CMS 2012).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†	</a:t>
            </a:r>
            <a:r>
              <a:rPr lang="en-US" dirty="0" smtClean="0"/>
              <a:t>Composite of risk-standardized 30-day Medicare excess readmission ratios for acute myocardial infarction, heart failure, and pneumonia (2009-2011). The composite rate is a weighted average of the three condition-specific rates. </a:t>
            </a:r>
            <a:endParaRPr lang="en-US" dirty="0"/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</a:t>
            </a:r>
            <a:r>
              <a:rPr lang="en-US" b="1" dirty="0" smtClean="0"/>
              <a:t>	</a:t>
            </a:r>
            <a:r>
              <a:rPr lang="en-US" dirty="0" smtClean="0"/>
              <a:t>Center </a:t>
            </a:r>
            <a:r>
              <a:rPr lang="en-US" dirty="0"/>
              <a:t>for Health Information and Analysis; Center for Medicare &amp; Medicaid Services; HPC analysis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46663" y="4818063"/>
            <a:ext cx="966171" cy="589638"/>
          </a:xfrm>
          <a:prstGeom prst="rect">
            <a:avLst/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400" b="1" dirty="0"/>
              <a:t>Higher efficiency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49513" y="1792288"/>
            <a:ext cx="966171" cy="589638"/>
          </a:xfrm>
          <a:prstGeom prst="rect">
            <a:avLst/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400" b="1" dirty="0"/>
              <a:t>Lower efficiency</a:t>
            </a:r>
          </a:p>
        </p:txBody>
      </p:sp>
    </p:spTree>
    <p:extLst>
      <p:ext uri="{BB962C8B-B14F-4D97-AF65-F5344CB8AC3E}">
        <p14:creationId xmlns:p14="http://schemas.microsoft.com/office/powerpoint/2010/main" val="30226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5115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b="1" dirty="0">
              <a:latin typeface="Calibri Light"/>
              <a:cs typeface="Arial"/>
              <a:sym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3590924"/>
            <a:ext cx="1885949" cy="1895475"/>
          </a:xfrm>
          <a:prstGeom prst="rect">
            <a:avLst/>
          </a:prstGeom>
          <a:solidFill>
            <a:srgbClr val="006C3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46663" y="4818063"/>
            <a:ext cx="966171" cy="589638"/>
          </a:xfrm>
          <a:prstGeom prst="rect">
            <a:avLst/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400" b="1" dirty="0"/>
              <a:t>Higher efficiency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9975" y="1685924"/>
            <a:ext cx="1847850" cy="1905001"/>
          </a:xfrm>
          <a:prstGeom prst="rect">
            <a:avLst/>
          </a:prstGeom>
          <a:solidFill>
            <a:srgbClr val="FF7C8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9513" y="1792288"/>
            <a:ext cx="966171" cy="589638"/>
          </a:xfrm>
          <a:prstGeom prst="rect">
            <a:avLst/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400" b="1" dirty="0"/>
              <a:t>Lower efficiency</a:t>
            </a:r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91296991"/>
              </p:ext>
            </p:extLst>
          </p:nvPr>
        </p:nvGraphicFramePr>
        <p:xfrm>
          <a:off x="2209800" y="1562100"/>
          <a:ext cx="3972035" cy="401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" name="Chart" r:id="rId14" imgW="3972035" imgH="4019685" progId="MSGraph.Chart.8">
                  <p:embed followColorScheme="full"/>
                </p:oleObj>
              </mc:Choice>
              <mc:Fallback>
                <p:oleObj name="Chart" r:id="rId14" imgW="3972035" imgH="40196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09800" y="1562100"/>
                        <a:ext cx="3972035" cy="4019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 bwMode="auto">
          <a:xfrm>
            <a:off x="4191000" y="1685925"/>
            <a:ext cx="0" cy="380047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6"/>
            </p:custDataLst>
          </p:nvPr>
        </p:nvCxnSpPr>
        <p:spPr bwMode="gray">
          <a:xfrm flipV="1">
            <a:off x="3362325" y="1685925"/>
            <a:ext cx="0" cy="3800475"/>
          </a:xfrm>
          <a:prstGeom prst="line">
            <a:avLst/>
          </a:prstGeom>
          <a:ln w="9525">
            <a:solidFill>
              <a:srgbClr val="96969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 bwMode="auto">
          <a:xfrm>
            <a:off x="2333625" y="3590925"/>
            <a:ext cx="3743325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8"/>
            </p:custDataLst>
          </p:nvPr>
        </p:nvSpPr>
        <p:spPr bwMode="auto">
          <a:xfrm>
            <a:off x="822325" y="3267075"/>
            <a:ext cx="1365250" cy="638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/>
            <a:fld id="{292D8FA0-1092-42DC-BC09-4AE3A4EE0689}" type="datetime'''Inp''''at''ient&#10;o''pe''''rating'' expenses&#10;per di''scharge'">
              <a:rPr lang="en-US" sz="1400" b="1">
                <a:solidFill>
                  <a:schemeClr val="tx1"/>
                </a:solidFill>
                <a:cs typeface="Arial"/>
              </a:rPr>
              <a:pPr algn="r"/>
              <a:t>Inpatient
operating expenses
per discharge</a:t>
            </a:fld>
            <a:r>
              <a:rPr lang="en-US" sz="1400" baseline="30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*</a:t>
            </a:r>
            <a:endParaRPr lang="en-US" sz="1400" baseline="30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 bwMode="auto">
          <a:xfrm>
            <a:off x="3694113" y="5632450"/>
            <a:ext cx="1022350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FA145F7C-E999-49E2-992A-97555091FF78}" type="datetime'Co''mp''''osi''t''e ''&#10;''m''''''ort''a''''lity r''a''t''''e'">
              <a:rPr lang="en-US" sz="1400" b="1">
                <a:solidFill>
                  <a:schemeClr val="tx1"/>
                </a:solidFill>
                <a:cs typeface="Arial"/>
              </a:rPr>
              <a:pPr/>
              <a:t>Composite 
mortality rate</a:t>
            </a:fld>
            <a:r>
              <a:rPr lang="en-US" sz="1400" baseline="30000" dirty="0" smtClean="0">
                <a:solidFill>
                  <a:schemeClr val="tx1"/>
                </a:solidFill>
                <a:sym typeface="Calibri Light"/>
              </a:rPr>
              <a:t>†</a:t>
            </a:r>
            <a:endParaRPr lang="en-US" sz="1400" baseline="30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5050" y="5570538"/>
            <a:ext cx="1111773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worse than 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6663" y="5565775"/>
            <a:ext cx="1062185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better than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850" y="4919663"/>
            <a:ext cx="1291945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below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75" y="1128713"/>
            <a:ext cx="1305375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+mn-lt"/>
              </a:rPr>
              <a:t>Median performance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9975" y="4456113"/>
            <a:ext cx="1286388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U.S. average performance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2825" y="1704975"/>
            <a:ext cx="1291945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above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8700" y="3305175"/>
            <a:ext cx="1125896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</a:rPr>
              <a:t>Median </a:t>
            </a: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expenses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2.4: </a:t>
            </a:r>
            <a:r>
              <a:rPr lang="en-US" dirty="0"/>
              <a:t>Quality performance relative to inpatient operating expenses per admission: </a:t>
            </a:r>
            <a:r>
              <a:rPr lang="en-US" dirty="0" smtClean="0"/>
              <a:t>mortality rate</a:t>
            </a:r>
            <a:endParaRPr lang="en-US" dirty="0"/>
          </a:p>
        </p:txBody>
      </p:sp>
      <p:sp>
        <p:nvSpPr>
          <p:cNvPr id="26" name="McK 5. Source"/>
          <p:cNvSpPr>
            <a:spLocks noGrp="1" noChangeArrowheads="1"/>
          </p:cNvSpPr>
          <p:nvPr>
            <p:ph type="body" sz="quarter" idx="10"/>
            <p:custDataLst>
              <p:tags r:id="rId10"/>
            </p:custDataLst>
          </p:nvPr>
        </p:nvSpPr>
        <p:spPr bwMode="auto">
          <a:xfrm>
            <a:off x="122238" y="6227932"/>
            <a:ext cx="84518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	</a:t>
            </a:r>
            <a:r>
              <a:rPr lang="en-US" dirty="0"/>
              <a:t>2012 inpatient patient service expenses divided by inpatient discharges. Adjusted for hospital </a:t>
            </a:r>
            <a:r>
              <a:rPr lang="en-US" dirty="0" smtClean="0"/>
              <a:t>case mix </a:t>
            </a:r>
            <a:r>
              <a:rPr lang="en-US" dirty="0"/>
              <a:t>index (CHIA 2011) and area wage index (CMS 2012).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†	</a:t>
            </a:r>
            <a:r>
              <a:rPr lang="en-US" dirty="0"/>
              <a:t>Composite of risk-standardized 30-day Medicare mortality rates for acute myocardial infarction, heart failure, and pneumonia (2009-2011). For each condition, mortality rates were normalized so that the Massachusetts average was 1.0.  The composite mortality rate is a weighted average of the three normalized, condition-specific mortality rates.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</a:t>
            </a:r>
            <a:r>
              <a:rPr lang="en-US" b="1" dirty="0" smtClean="0"/>
              <a:t>	</a:t>
            </a:r>
            <a:r>
              <a:rPr lang="en-US" dirty="0" smtClean="0"/>
              <a:t>Center </a:t>
            </a:r>
            <a:r>
              <a:rPr lang="en-US" dirty="0"/>
              <a:t>for Health Information and Analysis; Center for Medicare &amp; Medicaid Services; HPC analysis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Composite mortality rate versus dollars per </a:t>
            </a:r>
            <a:r>
              <a:rPr lang="en-US" dirty="0" smtClean="0"/>
              <a:t>case mix-adjusted </a:t>
            </a:r>
            <a:r>
              <a:rPr lang="en-US" dirty="0"/>
              <a:t>discharge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532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90337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b="1" dirty="0">
              <a:latin typeface="Calibri Light"/>
              <a:cs typeface="Arial"/>
              <a:sym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0525" y="3590924"/>
            <a:ext cx="1866900" cy="1895475"/>
          </a:xfrm>
          <a:prstGeom prst="rect">
            <a:avLst/>
          </a:prstGeom>
          <a:solidFill>
            <a:srgbClr val="006C3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40313" y="4818063"/>
            <a:ext cx="966171" cy="589638"/>
          </a:xfrm>
          <a:prstGeom prst="rect">
            <a:avLst/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400" b="1" dirty="0"/>
              <a:t>Higher efficiency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4100" y="1685925"/>
            <a:ext cx="1876425" cy="1905000"/>
          </a:xfrm>
          <a:prstGeom prst="rect">
            <a:avLst/>
          </a:prstGeom>
          <a:solidFill>
            <a:srgbClr val="FF7C8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3163" y="1792288"/>
            <a:ext cx="966171" cy="589638"/>
          </a:xfrm>
          <a:prstGeom prst="rect">
            <a:avLst/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1400" b="1" dirty="0"/>
              <a:t>Lower efficiency</a:t>
            </a:r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85283292"/>
              </p:ext>
            </p:extLst>
          </p:nvPr>
        </p:nvGraphicFramePr>
        <p:xfrm>
          <a:off x="2209800" y="1562100"/>
          <a:ext cx="3962310" cy="401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Chart" r:id="rId14" imgW="3962310" imgH="4019685" progId="MSGraph.Chart.8">
                  <p:embed followColorScheme="full"/>
                </p:oleObj>
              </mc:Choice>
              <mc:Fallback>
                <p:oleObj name="Chart" r:id="rId14" imgW="3962310" imgH="40196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09800" y="1562100"/>
                        <a:ext cx="3962310" cy="4019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>
            <p:custDataLst>
              <p:tags r:id="rId5"/>
            </p:custDataLst>
          </p:nvPr>
        </p:nvCxnSpPr>
        <p:spPr bwMode="auto">
          <a:xfrm>
            <a:off x="2324100" y="3590925"/>
            <a:ext cx="3743325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6"/>
            </p:custDataLst>
          </p:nvPr>
        </p:nvCxnSpPr>
        <p:spPr bwMode="gray">
          <a:xfrm flipV="1">
            <a:off x="4267200" y="1685925"/>
            <a:ext cx="0" cy="3800475"/>
          </a:xfrm>
          <a:prstGeom prst="line">
            <a:avLst/>
          </a:prstGeom>
          <a:ln w="9525">
            <a:solidFill>
              <a:srgbClr val="96969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 bwMode="auto">
          <a:xfrm flipV="1">
            <a:off x="4200525" y="1685925"/>
            <a:ext cx="0" cy="380047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8"/>
            </p:custDataLst>
          </p:nvPr>
        </p:nvSpPr>
        <p:spPr bwMode="auto">
          <a:xfrm>
            <a:off x="812800" y="3267075"/>
            <a:ext cx="1365250" cy="638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r"/>
            <a:fld id="{30F31858-2D1A-4010-9C9A-E0729F9428AF}" type="datetime'I''npati''e''''nt&#10;o''per''ating e''xpenses''&#10;per d''ischarge'">
              <a:rPr lang="en-US" sz="1400" b="1">
                <a:solidFill>
                  <a:schemeClr val="tx1"/>
                </a:solidFill>
                <a:cs typeface="Arial"/>
              </a:rPr>
              <a:pPr algn="r"/>
              <a:t>Inpatient
operating expenses
per discharge</a:t>
            </a:fld>
            <a:r>
              <a:rPr lang="en-US" sz="1400" baseline="30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*</a:t>
            </a:r>
            <a:endParaRPr lang="en-US" sz="1400" baseline="30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 bwMode="auto">
          <a:xfrm>
            <a:off x="3540125" y="5632450"/>
            <a:ext cx="1312863" cy="638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fld id="{60F98266-B53C-4141-AED9-8C51F4FCF85B}" type="datetime'''Co''''mpos''it''e ''score&#10;on process-of-''''care&#10;''measures'">
              <a:rPr lang="en-US" sz="1400" b="1" smtClean="0">
                <a:solidFill>
                  <a:schemeClr val="tx1"/>
                </a:solidFill>
                <a:cs typeface="Arial"/>
              </a:rPr>
              <a:pPr algn="ctr"/>
              <a:t>Composite score
on process-of-care
measures</a:t>
            </a:fld>
            <a:r>
              <a:rPr lang="en-US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†</a:t>
            </a:r>
            <a:endParaRPr lang="en-US" sz="1400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8700" y="5570538"/>
            <a:ext cx="1111773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worse than 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0313" y="5565775"/>
            <a:ext cx="1062185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better than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9500" y="4919663"/>
            <a:ext cx="1291945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below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2350" y="3305175"/>
            <a:ext cx="1125896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+mn-lt"/>
              </a:rPr>
              <a:t>Median </a:t>
            </a: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expenses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5525" y="1128713"/>
            <a:ext cx="1305375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+mn-lt"/>
              </a:rPr>
              <a:t>Median performance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3875" y="1827213"/>
            <a:ext cx="1447414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100% adherence to process-of-care measures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6475" y="1704975"/>
            <a:ext cx="1291945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+mn-lt"/>
              </a:rPr>
              <a:t>60% above median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2.5: </a:t>
            </a:r>
            <a:r>
              <a:rPr lang="en-US" dirty="0"/>
              <a:t>Quality performance relative to inpatient operating expenses per admission: </a:t>
            </a:r>
            <a:r>
              <a:rPr lang="en-US" dirty="0" smtClean="0"/>
              <a:t>process-of-care measures</a:t>
            </a:r>
            <a:endParaRPr lang="en-US" dirty="0"/>
          </a:p>
        </p:txBody>
      </p:sp>
      <p:sp>
        <p:nvSpPr>
          <p:cNvPr id="26" name="McK 5. Source"/>
          <p:cNvSpPr>
            <a:spLocks noGrp="1" noChangeArrowheads="1"/>
          </p:cNvSpPr>
          <p:nvPr>
            <p:ph type="body" sz="quarter" idx="10"/>
            <p:custDataLst>
              <p:tags r:id="rId10"/>
            </p:custDataLst>
          </p:nvPr>
        </p:nvSpPr>
        <p:spPr bwMode="auto">
          <a:xfrm>
            <a:off x="122238" y="6243320"/>
            <a:ext cx="84518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	</a:t>
            </a:r>
            <a:r>
              <a:rPr lang="en-US" dirty="0"/>
              <a:t>2012 inpatient patient service expenses divided by inpatient discharges. Adjusted for hospital </a:t>
            </a:r>
            <a:r>
              <a:rPr lang="en-US" dirty="0" smtClean="0"/>
              <a:t>case mix </a:t>
            </a:r>
            <a:r>
              <a:rPr lang="en-US" dirty="0"/>
              <a:t>index (CHIA 2011) and area wage index (CMS 2012).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†	</a:t>
            </a:r>
            <a:r>
              <a:rPr lang="en-US" dirty="0"/>
              <a:t>Average across 10 process-of-care measures (CMS 2012): SCIP-Inf-1; SCIP-Inf-2; SCIP-Inf-3; SCIP-Inf-9; SCIP-Inf-10; AMI 2; AMI 8-a; PN 6; HF 2; and HF 3. Detail on measures available in </a:t>
            </a:r>
            <a:r>
              <a:rPr lang="en-US" dirty="0" smtClean="0"/>
              <a:t>Technical Appendix </a:t>
            </a:r>
            <a:r>
              <a:rPr lang="en-US" dirty="0" smtClean="0"/>
              <a:t>A2</a:t>
            </a:r>
            <a:r>
              <a:rPr lang="en-US" dirty="0" smtClean="0"/>
              <a:t>: Hospital Operating Expenses.</a:t>
            </a:r>
            <a:endParaRPr lang="en-US" dirty="0"/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</a:t>
            </a:r>
            <a:r>
              <a:rPr lang="en-US" b="1" dirty="0" smtClean="0"/>
              <a:t>	</a:t>
            </a:r>
            <a:r>
              <a:rPr lang="en-US" dirty="0" smtClean="0"/>
              <a:t>Center </a:t>
            </a:r>
            <a:r>
              <a:rPr lang="en-US" dirty="0"/>
              <a:t>for Health Information and Analysis; Center for Medicare &amp; Medicaid Services; HPC analysis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Composite of process-of-care measures versus dollars per </a:t>
            </a:r>
            <a:r>
              <a:rPr lang="en-US" dirty="0" smtClean="0"/>
              <a:t>case mix-adjusted </a:t>
            </a:r>
            <a:r>
              <a:rPr lang="en-US" dirty="0"/>
              <a:t>discharge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3385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71900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latin typeface="Calibri Light"/>
              <a:sym typeface="Calibri Light"/>
            </a:endParaRPr>
          </a:p>
        </p:txBody>
      </p:sp>
      <p:graphicFrame>
        <p:nvGraphicFramePr>
          <p:cNvPr id="12" name="Object 1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39715897"/>
              </p:ext>
            </p:extLst>
          </p:nvPr>
        </p:nvGraphicFramePr>
        <p:xfrm>
          <a:off x="1066800" y="2819400"/>
          <a:ext cx="6038822" cy="2914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Chart" r:id="rId11" imgW="6038822" imgH="2914785" progId="MSGraph.Chart.8">
                  <p:embed followColorScheme="full"/>
                </p:oleObj>
              </mc:Choice>
              <mc:Fallback>
                <p:oleObj name="Chart" r:id="rId11" imgW="6038822" imgH="29147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6800" y="2819400"/>
                        <a:ext cx="6038822" cy="2914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5"/>
            </p:custDataLst>
          </p:nvPr>
        </p:nvSpPr>
        <p:spPr bwMode="auto">
          <a:xfrm>
            <a:off x="6972300" y="3189288"/>
            <a:ext cx="85883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DB878475-9B5D-4EA5-B73F-36BB3E1895AD}" type="datetime'''''C''''''omm''e''r''''''''''''c''''''i''''al'''''">
              <a:rPr lang="en-US" sz="1400">
                <a:solidFill>
                  <a:schemeClr val="tx1"/>
                </a:solidFill>
              </a:rPr>
              <a:pPr/>
              <a:t>Commercial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 bwMode="auto">
          <a:xfrm>
            <a:off x="6972300" y="4248150"/>
            <a:ext cx="66198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F1946E4D-170F-4A18-8B1F-E042D3076115}" type="datetime'''M''''e''''di''''''c''''''''a''''''''''''''''''id'''''''''''">
              <a:rPr lang="en-US" sz="1400">
                <a:solidFill>
                  <a:schemeClr val="tx1"/>
                </a:solidFill>
              </a:rPr>
              <a:pPr/>
              <a:t>Medicaid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 bwMode="auto">
          <a:xfrm>
            <a:off x="6972300" y="4511675"/>
            <a:ext cx="67945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641663FC-F8B4-426D-9A05-6D72321983BB}" type="datetime'''''''''''Medic''''''''''''a''''''''''''re'''''">
              <a:rPr lang="en-US" sz="1400">
                <a:solidFill>
                  <a:schemeClr val="tx1"/>
                </a:solidFill>
              </a:rPr>
              <a:pPr/>
              <a:t>Medicare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2.6: </a:t>
            </a:r>
            <a:r>
              <a:rPr lang="en-US" dirty="0"/>
              <a:t>Aggregate </a:t>
            </a:r>
            <a:r>
              <a:rPr lang="en-US" dirty="0" smtClean="0"/>
              <a:t>U.S. hospital </a:t>
            </a:r>
            <a:r>
              <a:rPr lang="en-US" dirty="0"/>
              <a:t>payment-to-cost ratios for commercial payers, Medicare, and Medicaid</a:t>
            </a:r>
            <a:r>
              <a:rPr lang="en-US" baseline="30000" dirty="0"/>
              <a:t>*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22238" y="6489542"/>
            <a:ext cx="8451850" cy="246221"/>
          </a:xfrm>
        </p:spPr>
        <p:txBody>
          <a:bodyPr/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 </a:t>
            </a:r>
            <a:r>
              <a:rPr lang="en-US" dirty="0"/>
              <a:t>Medicaid and Medicare figures include Disproportionate Share payments.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Avalere Health analysis of American Hospital Association Annual Survey data, 2011, for community </a:t>
            </a:r>
            <a:r>
              <a:rPr lang="en-US" dirty="0" smtClean="0"/>
              <a:t>hospitals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Percent of total expenses, </a:t>
            </a:r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47371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sym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71086"/>
              </p:ext>
            </p:extLst>
          </p:nvPr>
        </p:nvGraphicFramePr>
        <p:xfrm>
          <a:off x="1127125" y="3825875"/>
          <a:ext cx="6613079" cy="31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3079"/>
              </a:tblGrid>
              <a:tr h="317211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ILLUSTRATION: SAME PRICES, DIFFERENT OPERATING EXPENSES</a:t>
                      </a:r>
                    </a:p>
                  </a:txBody>
                  <a:tcPr marL="79307" marR="79307" marT="52868" marB="528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75156"/>
              </p:ext>
            </p:extLst>
          </p:nvPr>
        </p:nvGraphicFramePr>
        <p:xfrm>
          <a:off x="1127125" y="1866900"/>
          <a:ext cx="6613079" cy="31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3079"/>
              </a:tblGrid>
              <a:tr h="317211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ILLUSTRATION: SAME OPERATING EXPENSES, DIFFERENT PRICES</a:t>
                      </a:r>
                    </a:p>
                  </a:txBody>
                  <a:tcPr marL="79307" marR="79307" marT="52868" marB="528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 bwMode="auto">
          <a:xfrm>
            <a:off x="2114550" y="4495800"/>
            <a:ext cx="44767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 bwMode="auto">
          <a:xfrm>
            <a:off x="3114675" y="5162550"/>
            <a:ext cx="44767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2160500"/>
              </p:ext>
            </p:extLst>
          </p:nvPr>
        </p:nvGraphicFramePr>
        <p:xfrm>
          <a:off x="1219200" y="4076700"/>
          <a:ext cx="3228899" cy="1466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" name="Chart" r:id="rId21" imgW="3228899" imgH="1466985" progId="MSGraph.Chart.8">
                  <p:embed followColorScheme="full"/>
                </p:oleObj>
              </mc:Choice>
              <mc:Fallback>
                <p:oleObj name="Chart" r:id="rId21" imgW="3228899" imgH="14669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19200" y="4076700"/>
                        <a:ext cx="3228899" cy="1466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>
            <p:custDataLst>
              <p:tags r:id="rId7"/>
            </p:custDataLst>
          </p:nvPr>
        </p:nvSpPr>
        <p:spPr bwMode="auto">
          <a:xfrm>
            <a:off x="2562225" y="4973638"/>
            <a:ext cx="552450" cy="34925"/>
          </a:xfrm>
          <a:prstGeom prst="rect">
            <a:avLst/>
          </a:prstGeom>
          <a:solidFill>
            <a:srgbClr val="9DB1C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gray">
          <a:xfrm>
            <a:off x="2722563" y="4722813"/>
            <a:ext cx="23177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BFEFC001-B09D-4D62-8415-91F07052F705}" type="datetime'''''''''''''''''''''''''''''''''1''''''''2'">
              <a:rPr lang="en-US" sz="1400">
                <a:solidFill>
                  <a:schemeClr val="tx1"/>
                </a:solidFill>
              </a:rPr>
              <a:pPr algn="ctr"/>
              <a:t>12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 bwMode="auto">
          <a:xfrm>
            <a:off x="2114550" y="2457450"/>
            <a:ext cx="44767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0"/>
            </p:custDataLst>
          </p:nvPr>
        </p:nvCxnSpPr>
        <p:spPr bwMode="auto">
          <a:xfrm>
            <a:off x="3114675" y="2905125"/>
            <a:ext cx="44767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1466191"/>
              </p:ext>
            </p:extLst>
          </p:nvPr>
        </p:nvGraphicFramePr>
        <p:xfrm>
          <a:off x="1219200" y="2057400"/>
          <a:ext cx="3228899" cy="135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2" name="Chart" r:id="rId23" imgW="3228899" imgH="1352685" progId="MSGraph.Chart.8">
                  <p:embed followColorScheme="full"/>
                </p:oleObj>
              </mc:Choice>
              <mc:Fallback>
                <p:oleObj name="Chart" r:id="rId23" imgW="3228899" imgH="13526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19200" y="2057400"/>
                        <a:ext cx="3228899" cy="1352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>
            <p:custDataLst>
              <p:tags r:id="rId12"/>
            </p:custDataLst>
          </p:nvPr>
        </p:nvCxnSpPr>
        <p:spPr bwMode="auto">
          <a:xfrm>
            <a:off x="6210300" y="3076575"/>
            <a:ext cx="44767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 bwMode="auto">
          <a:xfrm>
            <a:off x="5210175" y="2628900"/>
            <a:ext cx="44767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68112168"/>
              </p:ext>
            </p:extLst>
          </p:nvPr>
        </p:nvGraphicFramePr>
        <p:xfrm>
          <a:off x="4305299" y="2209800"/>
          <a:ext cx="3248078" cy="120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3" name="Chart" r:id="rId25" imgW="3248078" imgH="1200285" progId="MSGraph.Chart.8">
                  <p:embed followColorScheme="full"/>
                </p:oleObj>
              </mc:Choice>
              <mc:Fallback>
                <p:oleObj name="Chart" r:id="rId25" imgW="3248078" imgH="12002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05299" y="2209800"/>
                        <a:ext cx="3248078" cy="1200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 bwMode="auto">
          <a:xfrm>
            <a:off x="6210300" y="4943475"/>
            <a:ext cx="44767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6"/>
            </p:custDataLst>
          </p:nvPr>
        </p:nvCxnSpPr>
        <p:spPr bwMode="auto">
          <a:xfrm>
            <a:off x="5210175" y="4495800"/>
            <a:ext cx="44767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526103864"/>
              </p:ext>
            </p:extLst>
          </p:nvPr>
        </p:nvGraphicFramePr>
        <p:xfrm>
          <a:off x="4305299" y="4076700"/>
          <a:ext cx="3248078" cy="120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4" name="Chart" r:id="rId27" imgW="3248078" imgH="1200285" progId="MSGraph.Chart.8">
                  <p:embed followColorScheme="full"/>
                </p:oleObj>
              </mc:Choice>
              <mc:Fallback>
                <p:oleObj name="Chart" r:id="rId27" imgW="3248078" imgH="12002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305299" y="4076700"/>
                        <a:ext cx="3248078" cy="1200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98349"/>
              </p:ext>
            </p:extLst>
          </p:nvPr>
        </p:nvGraphicFramePr>
        <p:xfrm>
          <a:off x="1296988" y="5372100"/>
          <a:ext cx="3014133" cy="437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711"/>
                <a:gridCol w="1004711"/>
                <a:gridCol w="1004711"/>
              </a:tblGrid>
              <a:tr h="257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Prices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Operating expenses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Margins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04744"/>
              </p:ext>
            </p:extLst>
          </p:nvPr>
        </p:nvGraphicFramePr>
        <p:xfrm>
          <a:off x="4452938" y="5372100"/>
          <a:ext cx="3014133" cy="437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711"/>
                <a:gridCol w="1004711"/>
                <a:gridCol w="1004711"/>
              </a:tblGrid>
              <a:tr h="257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Prices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Operating expenses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Margins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89042"/>
              </p:ext>
            </p:extLst>
          </p:nvPr>
        </p:nvGraphicFramePr>
        <p:xfrm>
          <a:off x="1296988" y="3233738"/>
          <a:ext cx="3014133" cy="437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711"/>
                <a:gridCol w="1004711"/>
                <a:gridCol w="1004711"/>
              </a:tblGrid>
              <a:tr h="257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Prices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Operating expenses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Margins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428"/>
              </p:ext>
            </p:extLst>
          </p:nvPr>
        </p:nvGraphicFramePr>
        <p:xfrm>
          <a:off x="4452938" y="3233738"/>
          <a:ext cx="3014133" cy="437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711"/>
                <a:gridCol w="1004711"/>
                <a:gridCol w="1004711"/>
              </a:tblGrid>
              <a:tr h="257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Prices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Operating expenses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Margins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584775"/>
          </a:xfrm>
        </p:spPr>
        <p:txBody>
          <a:bodyPr/>
          <a:lstStyle/>
          <a:p>
            <a:r>
              <a:rPr lang="en-US" dirty="0" smtClean="0"/>
              <a:t>Figure 2.7: Illustrative examples of margin differences driven by prices and operating expenses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7006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latin typeface="Calibri Light"/>
              <a:sym typeface="Calibr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2.8: </a:t>
            </a:r>
            <a:r>
              <a:rPr lang="en-US" dirty="0"/>
              <a:t>Operating margins by payer type for hospitals at different operating expense levels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238" y="6243322"/>
            <a:ext cx="8451850" cy="49244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 smtClean="0"/>
              <a:t>* 	</a:t>
            </a:r>
            <a:r>
              <a:rPr lang="en-US" dirty="0" smtClean="0"/>
              <a:t>Operating </a:t>
            </a:r>
            <a:r>
              <a:rPr lang="en-US" dirty="0"/>
              <a:t>income defined as total net patient service revenue less total patient service expenses. Payer-specific expenses are estimated by applying hospital-specific cost-to-charge ratios to hospital’s charges by payer</a:t>
            </a:r>
            <a:r>
              <a:rPr lang="en-US" dirty="0" smtClean="0"/>
              <a:t>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†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dirty="0" smtClean="0"/>
              <a:t>2012 </a:t>
            </a:r>
            <a:r>
              <a:rPr lang="en-US" dirty="0"/>
              <a:t>inpatient patient service expenses divided by inpatient discharges. Adjusted for hospital case mix index (CHIA 2011) and area wage index (CMS 2012</a:t>
            </a:r>
            <a:r>
              <a:rPr lang="en-US" dirty="0" smtClean="0"/>
              <a:t>).</a:t>
            </a:r>
            <a:endParaRPr lang="en-US" dirty="0"/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 smtClean="0"/>
              <a:t>Source</a:t>
            </a:r>
            <a:r>
              <a:rPr lang="en-US" b="1" dirty="0"/>
              <a:t>: </a:t>
            </a:r>
            <a:r>
              <a:rPr lang="en-US" b="1" dirty="0" smtClean="0"/>
              <a:t>	</a:t>
            </a:r>
            <a:r>
              <a:rPr lang="en-US" dirty="0" smtClean="0"/>
              <a:t>Center for </a:t>
            </a:r>
            <a:r>
              <a:rPr lang="en-US" dirty="0"/>
              <a:t>Health Information and Analysis; HPC </a:t>
            </a:r>
            <a:r>
              <a:rPr lang="en-US" dirty="0" smtClean="0"/>
              <a:t>analysis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26630764"/>
              </p:ext>
            </p:extLst>
          </p:nvPr>
        </p:nvGraphicFramePr>
        <p:xfrm>
          <a:off x="2095500" y="1905000"/>
          <a:ext cx="5838923" cy="272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Chart" r:id="rId17" imgW="5838923" imgH="2724285" progId="MSGraph.Chart.8">
                  <p:embed followColorScheme="full"/>
                </p:oleObj>
              </mc:Choice>
              <mc:Fallback>
                <p:oleObj name="Chart" r:id="rId17" imgW="5838923" imgH="27242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95500" y="1905000"/>
                        <a:ext cx="5838923" cy="2724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>
            <p:custDataLst>
              <p:tags r:id="rId5"/>
            </p:custDataLst>
          </p:nvPr>
        </p:nvSpPr>
        <p:spPr bwMode="auto">
          <a:xfrm>
            <a:off x="3624263" y="4648200"/>
            <a:ext cx="554038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81E8E459-14F8-4D8B-8BFF-6107334D20CC}" type="datetime'2''''''''n''''''''''''d &#10;qui''nt''''i''''''l''e'">
              <a:rPr lang="en-US" sz="1400">
                <a:solidFill>
                  <a:schemeClr val="tx1"/>
                </a:solidFill>
              </a:rPr>
              <a:pPr algn="ctr"/>
              <a:t>2nd 
quintile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 bwMode="auto">
          <a:xfrm>
            <a:off x="2424113" y="4648199"/>
            <a:ext cx="704850" cy="8509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6E003E31-CF68-4A2C-A0E1-CA9FDB6C9EE6}" type="datetime'L''''ow''est &#10;''quin''t''il''e  ope''rat''''ing ''ex''penses'">
              <a:rPr lang="en-US" sz="1400">
                <a:solidFill>
                  <a:schemeClr val="tx1"/>
                </a:solidFill>
              </a:rPr>
              <a:pPr/>
              <a:t>Lowest 
quintile  operating expenses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 bwMode="auto">
          <a:xfrm>
            <a:off x="6910388" y="4648200"/>
            <a:ext cx="704850" cy="8509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B1DF353F-EBAB-474E-BA16-A61E11E80FFA}" type="datetime'H''''igh''''e''s''''t'' q''''uintile operat''i''ng ''expenses'">
              <a:rPr lang="en-US" sz="1400">
                <a:solidFill>
                  <a:schemeClr val="tx1"/>
                </a:solidFill>
              </a:rPr>
              <a:pPr/>
              <a:t>Highest quintile operating expenses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5862638" y="4648200"/>
            <a:ext cx="554038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1ACF29BC-8F04-4EDE-9E9D-3EF121EA1D41}" type="datetime'''4t''''''h ''''''''''''&#10;''q''''''''ui''n''''''ti''l''''''e'">
              <a:rPr lang="en-US" sz="1400">
                <a:solidFill>
                  <a:schemeClr val="tx1"/>
                </a:solidFill>
              </a:rPr>
              <a:pPr algn="ctr"/>
              <a:t>4th 
quintile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9" name="Rectangle 8"/>
          <p:cNvSpPr/>
          <p:nvPr>
            <p:custDataLst>
              <p:tags r:id="rId9"/>
            </p:custDataLst>
          </p:nvPr>
        </p:nvSpPr>
        <p:spPr bwMode="auto">
          <a:xfrm>
            <a:off x="4743450" y="4648200"/>
            <a:ext cx="554038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C7B49D6E-5497-4546-B8B7-C18F9EF2C23B}" type="datetime'''''''''''''''''3r''''''d'''' &#10;''''''qui''n''''''''t''''il''e'">
              <a:rPr lang="en-US" sz="1400">
                <a:solidFill>
                  <a:schemeClr val="tx1"/>
                </a:solidFill>
              </a:rPr>
              <a:pPr algn="ctr"/>
              <a:t>3rd 
quintile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 bwMode="auto">
          <a:xfrm>
            <a:off x="1008063" y="1511300"/>
            <a:ext cx="250825" cy="187325"/>
          </a:xfrm>
          <a:prstGeom prst="rect">
            <a:avLst/>
          </a:prstGeom>
          <a:solidFill>
            <a:srgbClr val="D6D7D9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 bwMode="auto">
          <a:xfrm>
            <a:off x="1008063" y="1774825"/>
            <a:ext cx="250825" cy="187325"/>
          </a:xfrm>
          <a:prstGeom prst="rect">
            <a:avLst/>
          </a:prstGeom>
          <a:solidFill>
            <a:srgbClr val="0C2D83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 bwMode="auto">
          <a:xfrm>
            <a:off x="1309688" y="1506538"/>
            <a:ext cx="67945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B684AB0E-41BE-4B9E-9CE1-DD26F69D48A7}" type="datetime'M''e''''''d''''i''c''''''''a''r''e'''''''''">
              <a:rPr lang="en-US" sz="1400">
                <a:solidFill>
                  <a:schemeClr val="tx1"/>
                </a:solidFill>
              </a:rPr>
              <a:pPr/>
              <a:t>Medicare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 bwMode="auto">
          <a:xfrm>
            <a:off x="1309688" y="1770063"/>
            <a:ext cx="85883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63C82AF5-B947-48F0-BA27-B4A9ACFCF75E}" type="datetime'C''''''''o''mmer''''''''''''''''''c''ia''''''''''''''l'">
              <a:rPr lang="en-US" sz="1400">
                <a:solidFill>
                  <a:schemeClr val="tx1"/>
                </a:solidFill>
              </a:rPr>
              <a:pPr/>
              <a:t>Commercial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07797"/>
              </p:ext>
            </p:extLst>
          </p:nvPr>
        </p:nvGraphicFramePr>
        <p:xfrm>
          <a:off x="2108200" y="5773738"/>
          <a:ext cx="5715000" cy="257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257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$7,559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$8,287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$9,011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$9,871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$12,090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261" marR="8261" marT="1101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27125" y="5541963"/>
            <a:ext cx="1150681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Operating expenses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 discharge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†</a:t>
            </a:r>
            <a:endParaRPr lang="en-US" sz="1400" baseline="30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Operating income as proportion of net patient service revenue*,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573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300" dirty="0">
              <a:latin typeface="Calibri Light"/>
              <a:sym typeface="Calibr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2388"/>
          </a:xfrm>
        </p:spPr>
        <p:txBody>
          <a:bodyPr/>
          <a:lstStyle/>
          <a:p>
            <a:r>
              <a:rPr lang="en-US" dirty="0" smtClean="0"/>
              <a:t>Figure A: State </a:t>
            </a:r>
            <a:r>
              <a:rPr lang="en-US" dirty="0"/>
              <a:t>budgets for health care coverage and other priorities - FY01 vs. FY14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238" y="6489542"/>
            <a:ext cx="8451850" cy="246221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 smtClean="0"/>
              <a:t>Note</a:t>
            </a:r>
            <a:r>
              <a:rPr lang="en-US" dirty="0" smtClean="0"/>
              <a:t>: </a:t>
            </a:r>
            <a:r>
              <a:rPr lang="en-US" dirty="0"/>
              <a:t>	</a:t>
            </a:r>
            <a:r>
              <a:rPr lang="en-US" dirty="0" smtClean="0"/>
              <a:t>Figures all adjusted for GDP growth</a:t>
            </a:r>
            <a:endParaRPr lang="en-US" dirty="0"/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	Massachusetts </a:t>
            </a:r>
            <a:r>
              <a:rPr lang="en-US" dirty="0"/>
              <a:t>Budget and Policy Center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Billions of </a:t>
            </a:r>
            <a:r>
              <a:rPr lang="en-US" dirty="0" smtClean="0"/>
              <a:t>dollars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81521058"/>
              </p:ext>
            </p:extLst>
          </p:nvPr>
        </p:nvGraphicFramePr>
        <p:xfrm>
          <a:off x="1028700" y="2057400"/>
          <a:ext cx="7096122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Chart" r:id="rId26" imgW="7096206" imgH="3467027" progId="MSGraph.Chart.8">
                  <p:embed followColorScheme="full"/>
                </p:oleObj>
              </mc:Choice>
              <mc:Fallback>
                <p:oleObj name="Chart" r:id="rId26" imgW="7096206" imgH="346702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28700" y="2057400"/>
                        <a:ext cx="7096122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>
            <p:custDataLst>
              <p:tags r:id="rId5"/>
            </p:custDataLst>
          </p:nvPr>
        </p:nvSpPr>
        <p:spPr bwMode="gray">
          <a:xfrm>
            <a:off x="803275" y="3379788"/>
            <a:ext cx="27622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D24507FE-02BB-4530-9CF3-9FCCE43D3F51}" type="datetime'''''''''''$''''9''''''''''''B'''''''''''''''">
              <a:rPr lang="en-US" sz="1400">
                <a:solidFill>
                  <a:schemeClr val="tx1"/>
                </a:solidFill>
              </a:rPr>
              <a:pPr/>
              <a:t>$9B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 bwMode="gray">
          <a:xfrm>
            <a:off x="712788" y="2732088"/>
            <a:ext cx="36671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4AE1021C-D60C-439F-A1CE-6279A91127F4}" type="datetime'''''''$''''''''''1''''''''''''2''''''''''''''''''''B'">
              <a:rPr lang="en-US" sz="1400">
                <a:solidFill>
                  <a:schemeClr val="tx1"/>
                </a:solidFill>
              </a:rPr>
              <a:pPr/>
              <a:t>$12B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 bwMode="gray">
          <a:xfrm>
            <a:off x="712788" y="2084388"/>
            <a:ext cx="36671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DC6F5B60-50EF-42E1-9729-1829FA5922C7}" type="datetime'''''$''''''''''''''''''''''''''''''''1''''5''B'''''">
              <a:rPr lang="en-US" sz="1400">
                <a:solidFill>
                  <a:schemeClr val="tx1"/>
                </a:solidFill>
              </a:rPr>
              <a:pPr/>
              <a:t>$15B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 bwMode="gray">
          <a:xfrm>
            <a:off x="803275" y="4017963"/>
            <a:ext cx="27622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0851ADEB-4289-4D9A-8233-130FF9E37237}" type="datetime'''''''''''''''''''''''''''''$''6''''B'''''''''''''''''''''">
              <a:rPr lang="en-US" sz="1400">
                <a:solidFill>
                  <a:schemeClr val="tx1"/>
                </a:solidFill>
              </a:rPr>
              <a:pPr/>
              <a:t>$6B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gray">
          <a:xfrm>
            <a:off x="803275" y="5313363"/>
            <a:ext cx="27622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288AA034-CDFC-4775-9DCF-4CACF9D9A65E}" type="datetime'''''''''''''''''''''''''''''$''0''''''B'''''''''''''''''''''">
              <a:rPr lang="en-US" sz="1400">
                <a:solidFill>
                  <a:schemeClr val="tx1"/>
                </a:solidFill>
              </a:rPr>
              <a:pPr/>
              <a:t>$0B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0" name="Rectangle 9"/>
          <p:cNvSpPr/>
          <p:nvPr>
            <p:custDataLst>
              <p:tags r:id="rId10"/>
            </p:custDataLst>
          </p:nvPr>
        </p:nvSpPr>
        <p:spPr bwMode="gray">
          <a:xfrm>
            <a:off x="803275" y="4665663"/>
            <a:ext cx="27622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7099F059-A125-4A12-8D17-1E0CA9105914}" type="datetime'$''''''''''3''''''''''''''''''''''''''''''''''''''''''''B'''">
              <a:rPr lang="en-US" sz="1400">
                <a:solidFill>
                  <a:schemeClr val="tx1"/>
                </a:solidFill>
              </a:rPr>
              <a:pPr/>
              <a:t>$3B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6" name="Rectangle 15"/>
          <p:cNvSpPr/>
          <p:nvPr>
            <p:custDataLst>
              <p:tags r:id="rId11"/>
            </p:custDataLst>
          </p:nvPr>
        </p:nvSpPr>
        <p:spPr bwMode="auto">
          <a:xfrm>
            <a:off x="6678613" y="5572125"/>
            <a:ext cx="425450" cy="5953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05536A0B-8F9F-4B84-9F0E-A98C3012FD2E}" type="datetime'''''''L''''aw ''&amp; Pu''''''b''l''''''ic'''''' Safe''''''''''ty'">
              <a:rPr lang="en-US" sz="1300">
                <a:solidFill>
                  <a:schemeClr val="tx1"/>
                </a:solidFill>
              </a:rPr>
              <a:pPr algn="ctr"/>
              <a:t>Law &amp; Public Safety</a:t>
            </a:fld>
            <a:endParaRPr lang="en-US" sz="13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 bwMode="auto">
          <a:xfrm>
            <a:off x="7345363" y="5572125"/>
            <a:ext cx="606425" cy="1984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FD44FE35-DC54-417D-9C5E-944D2E33F796}" type="datetime'''Lo''c''''''''''''al'''''''' A''''''''''i''''d'''''''''''''''">
              <a:rPr lang="en-US" sz="1300">
                <a:solidFill>
                  <a:schemeClr val="tx1"/>
                </a:solidFill>
              </a:rPr>
              <a:pPr algn="ctr"/>
              <a:t>Local Aid</a:t>
            </a:fld>
            <a:endParaRPr lang="en-US" sz="13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5" name="Rectangle 14"/>
          <p:cNvSpPr/>
          <p:nvPr>
            <p:custDataLst>
              <p:tags r:id="rId13"/>
            </p:custDataLst>
          </p:nvPr>
        </p:nvSpPr>
        <p:spPr bwMode="auto">
          <a:xfrm>
            <a:off x="5649913" y="5572125"/>
            <a:ext cx="969963" cy="7937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7A2F44AB-0140-4C3D-BFFE-A81F6763F9A3}" type="datetime'I''''nfrastructure,'' ''Housing &amp; Eco''nomic Developmen''t'''">
              <a:rPr lang="en-US" sz="1300">
                <a:solidFill>
                  <a:schemeClr val="tx1"/>
                </a:solidFill>
              </a:rPr>
              <a:pPr algn="ctr"/>
              <a:t>Infrastructure, Housing &amp; Economic Development</a:t>
            </a:fld>
            <a:endParaRPr lang="en-US" sz="13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 bwMode="auto">
          <a:xfrm>
            <a:off x="5102225" y="5572125"/>
            <a:ext cx="549275" cy="3968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EA3F2939-9971-49B4-9A10-038AE67312BE}" type="datetime'''H''u''''''m''''''a''n'''''' ''S''e''''''''rv''''''ic''''es'">
              <a:rPr lang="en-US" sz="1300">
                <a:solidFill>
                  <a:schemeClr val="tx1"/>
                </a:solidFill>
              </a:rPr>
              <a:pPr algn="ctr"/>
              <a:t>Human Services</a:t>
            </a:fld>
            <a:endParaRPr lang="en-US" sz="13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4283075" y="5572125"/>
            <a:ext cx="674688" cy="1984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37563DA7-8CE1-4E11-AC08-6E6F6A2AD379}" type="datetime'''''''''''''E''''''''''d''''uca''''''t''''''io''''n'''''''">
              <a:rPr lang="en-US" sz="1300">
                <a:solidFill>
                  <a:schemeClr val="tx1"/>
                </a:solidFill>
              </a:rPr>
              <a:pPr algn="ctr"/>
              <a:t>Education</a:t>
            </a:fld>
            <a:endParaRPr lang="en-US" sz="13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 bwMode="auto">
          <a:xfrm>
            <a:off x="3638550" y="5572125"/>
            <a:ext cx="449263" cy="3968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1E6AAF90-6C0E-4564-90BC-CE4040322DD4}" type="datetime'P''''''u''b''''''''l''i''''''''''''c ''''H''''ea''''lth'">
              <a:rPr lang="en-US" sz="1300">
                <a:solidFill>
                  <a:schemeClr val="tx1"/>
                </a:solidFill>
              </a:rPr>
              <a:pPr algn="ctr"/>
              <a:t>Public Health</a:t>
            </a:fld>
            <a:endParaRPr lang="en-US" sz="13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9" name="Rectangle 18"/>
          <p:cNvSpPr/>
          <p:nvPr>
            <p:custDataLst>
              <p:tags r:id="rId17"/>
            </p:custDataLst>
          </p:nvPr>
        </p:nvSpPr>
        <p:spPr bwMode="auto">
          <a:xfrm>
            <a:off x="2862263" y="5572125"/>
            <a:ext cx="487363" cy="3968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C56E9855-3D7D-4940-B2A9-D145F1807253}" type="datetime'''''''''''''Me''n''''t''a''''l H''''''''e''''''''''''alth'">
              <a:rPr lang="en-US" sz="1300">
                <a:solidFill>
                  <a:schemeClr val="tx1"/>
                </a:solidFill>
              </a:rPr>
              <a:pPr algn="ctr"/>
              <a:t>Mental Health</a:t>
            </a:fld>
            <a:endParaRPr lang="en-US" sz="13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0" name="Rectangle 19"/>
          <p:cNvSpPr/>
          <p:nvPr>
            <p:custDataLst>
              <p:tags r:id="rId18"/>
            </p:custDataLst>
          </p:nvPr>
        </p:nvSpPr>
        <p:spPr bwMode="auto">
          <a:xfrm>
            <a:off x="1174750" y="5572125"/>
            <a:ext cx="833438" cy="7937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0BFC1347-B11A-4B75-80E3-B2595B5A1129}" type="datetime'''''GI''C, ''M''assH''ealth,'' and ot''h''''er ''''coverage'''">
              <a:rPr lang="en-US" sz="1300">
                <a:solidFill>
                  <a:schemeClr val="tx1"/>
                </a:solidFill>
              </a:rPr>
              <a:pPr algn="ctr"/>
              <a:t>GIC, MassHealth, and other coverage</a:t>
            </a:fld>
            <a:endParaRPr lang="en-US" sz="13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1" name="Rectangle 20"/>
          <p:cNvSpPr/>
          <p:nvPr>
            <p:custDataLst>
              <p:tags r:id="rId19"/>
            </p:custDataLst>
          </p:nvPr>
        </p:nvSpPr>
        <p:spPr bwMode="auto">
          <a:xfrm>
            <a:off x="7348538" y="1827213"/>
            <a:ext cx="250825" cy="187325"/>
          </a:xfrm>
          <a:prstGeom prst="rect">
            <a:avLst/>
          </a:prstGeom>
          <a:solidFill>
            <a:srgbClr val="0C2D83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5" tIns="52248" rIns="104495" bIns="52248"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>
            <p:custDataLst>
              <p:tags r:id="rId20"/>
            </p:custDataLst>
          </p:nvPr>
        </p:nvSpPr>
        <p:spPr bwMode="auto">
          <a:xfrm>
            <a:off x="7348538" y="1563688"/>
            <a:ext cx="250825" cy="187325"/>
          </a:xfrm>
          <a:prstGeom prst="rect">
            <a:avLst/>
          </a:prstGeom>
          <a:solidFill>
            <a:srgbClr val="C0C0C0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5" tIns="52248" rIns="104495" bIns="52248"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>
            <p:custDataLst>
              <p:tags r:id="rId21"/>
            </p:custDataLst>
          </p:nvPr>
        </p:nvSpPr>
        <p:spPr bwMode="auto">
          <a:xfrm>
            <a:off x="7650163" y="1822450"/>
            <a:ext cx="34766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F0A22885-58BB-43F8-8806-C3DE81688FE7}" type="datetime'''''''F''''''''''Y''''1''''4'''">
              <a:rPr lang="en-US" sz="1400">
                <a:solidFill>
                  <a:schemeClr val="tx1"/>
                </a:solidFill>
              </a:rPr>
              <a:pPr/>
              <a:t>FY14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Rectangle 22"/>
          <p:cNvSpPr/>
          <p:nvPr>
            <p:custDataLst>
              <p:tags r:id="rId22"/>
            </p:custDataLst>
          </p:nvPr>
        </p:nvSpPr>
        <p:spPr bwMode="auto">
          <a:xfrm>
            <a:off x="7650163" y="1558925"/>
            <a:ext cx="34766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9929C7C0-6CD6-4248-B0BF-250AE279FBE8}" type="datetime'''''''''''''F''''''''''''''''Y''0''''''''''1'''''''''''''''''">
              <a:rPr lang="en-US" sz="1400">
                <a:solidFill>
                  <a:schemeClr val="tx1"/>
                </a:solidFill>
              </a:rPr>
              <a:pPr/>
              <a:t>FY01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9575" y="1695450"/>
            <a:ext cx="813192" cy="430887"/>
          </a:xfrm>
          <a:prstGeom prst="rect">
            <a:avLst/>
          </a:prstGeom>
          <a:noFill/>
        </p:spPr>
        <p:txBody>
          <a:bodyPr wrap="square" lIns="47387" tIns="0" rIns="47387" bIns="0" anchor="ctr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+$</a:t>
            </a:r>
            <a:r>
              <a:rPr lang="en-US" sz="1400" b="1" dirty="0" smtClean="0">
                <a:latin typeface="+mj-lt"/>
              </a:rPr>
              <a:t>5.4B</a:t>
            </a:r>
            <a:endParaRPr lang="en-US" sz="1400" b="1" dirty="0">
              <a:latin typeface="+mj-lt"/>
            </a:endParaRPr>
          </a:p>
          <a:p>
            <a:pPr algn="ctr"/>
            <a:r>
              <a:rPr lang="en-US" sz="1400" b="1" dirty="0">
                <a:latin typeface="+mj-lt"/>
              </a:rPr>
              <a:t>(+37%)</a:t>
            </a:r>
          </a:p>
        </p:txBody>
      </p:sp>
      <p:sp>
        <p:nvSpPr>
          <p:cNvPr id="26" name="Down Arrow 25"/>
          <p:cNvSpPr/>
          <p:nvPr/>
        </p:nvSpPr>
        <p:spPr>
          <a:xfrm rot="10800000">
            <a:off x="1447800" y="1709738"/>
            <a:ext cx="247978" cy="402357"/>
          </a:xfrm>
          <a:prstGeom prst="downArrow">
            <a:avLst>
              <a:gd name="adj1" fmla="val 50000"/>
              <a:gd name="adj2" fmla="val 52325"/>
            </a:avLst>
          </a:prstGeom>
          <a:solidFill>
            <a:srgbClr val="0C2D8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71" tIns="47387" rIns="94771" bIns="47387" rtlCol="0" anchor="ctr"/>
          <a:lstStyle/>
          <a:p>
            <a:pPr algn="ctr"/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3549650" y="4762500"/>
            <a:ext cx="668718" cy="276171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sz="1200" dirty="0" smtClean="0">
                <a:ln w="6350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-31.1%</a:t>
            </a:r>
            <a:endParaRPr lang="en-US" sz="3500" dirty="0">
              <a:ln w="6350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81488" y="3259138"/>
            <a:ext cx="668718" cy="276171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sz="1200" dirty="0" smtClean="0">
                <a:ln w="6350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-12.2%</a:t>
            </a:r>
            <a:endParaRPr lang="en-US" sz="3500" dirty="0">
              <a:ln w="6350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84763" y="4152900"/>
            <a:ext cx="657305" cy="276171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sz="1200" dirty="0" smtClean="0">
                <a:ln w="6350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-11.1%</a:t>
            </a:r>
            <a:endParaRPr lang="en-US" sz="3500" dirty="0">
              <a:ln w="6350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88025" y="4519613"/>
            <a:ext cx="668718" cy="276171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sz="1200" dirty="0" smtClean="0">
                <a:ln w="6350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-14.0%</a:t>
            </a:r>
            <a:endParaRPr lang="en-US" sz="3500" dirty="0">
              <a:ln w="6350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91300" y="4432300"/>
            <a:ext cx="668718" cy="276171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sz="1200" dirty="0" smtClean="0">
                <a:ln w="6350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-13.2%</a:t>
            </a:r>
            <a:endParaRPr lang="en-US" sz="3500" dirty="0">
              <a:ln w="6350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0438" y="4589463"/>
            <a:ext cx="668717" cy="276171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sz="1200" dirty="0" smtClean="0">
                <a:ln w="6350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-50.5%</a:t>
            </a:r>
            <a:endParaRPr lang="en-US" sz="3500" dirty="0">
              <a:ln w="6350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 rot="10800000">
            <a:off x="3706813" y="5021263"/>
            <a:ext cx="315300" cy="45721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 rot="10800000" flipH="1" flipV="1">
            <a:off x="3654425" y="5019675"/>
            <a:ext cx="142969" cy="20668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0800000" flipH="1" flipV="1">
            <a:off x="3941763" y="5019675"/>
            <a:ext cx="142969" cy="20668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Process 35"/>
          <p:cNvSpPr/>
          <p:nvPr/>
        </p:nvSpPr>
        <p:spPr>
          <a:xfrm rot="10800000">
            <a:off x="4468813" y="3500438"/>
            <a:ext cx="315300" cy="4571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Down Arrow 36"/>
          <p:cNvSpPr/>
          <p:nvPr/>
        </p:nvSpPr>
        <p:spPr>
          <a:xfrm rot="10800000" flipH="1" flipV="1">
            <a:off x="4411663" y="3498850"/>
            <a:ext cx="142969" cy="12955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 rot="10800000" flipH="1" flipV="1">
            <a:off x="4697413" y="3498850"/>
            <a:ext cx="142969" cy="34862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lowchart: Process 38"/>
          <p:cNvSpPr/>
          <p:nvPr/>
        </p:nvSpPr>
        <p:spPr>
          <a:xfrm rot="10800000">
            <a:off x="5226050" y="4383088"/>
            <a:ext cx="315300" cy="45721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 rot="10800000" flipH="1" flipV="1">
            <a:off x="5175250" y="4384675"/>
            <a:ext cx="142969" cy="1584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Down Arrow 40"/>
          <p:cNvSpPr/>
          <p:nvPr/>
        </p:nvSpPr>
        <p:spPr>
          <a:xfrm rot="10800000" flipH="1" flipV="1">
            <a:off x="5461000" y="4384675"/>
            <a:ext cx="142969" cy="24416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Process 41"/>
          <p:cNvSpPr/>
          <p:nvPr/>
        </p:nvSpPr>
        <p:spPr>
          <a:xfrm rot="10800000">
            <a:off x="5969000" y="4759325"/>
            <a:ext cx="315300" cy="4571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 rot="10800000" flipH="1" flipV="1">
            <a:off x="5916613" y="4760913"/>
            <a:ext cx="142969" cy="17241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 rot="10800000" flipH="1" flipV="1">
            <a:off x="6203950" y="4760913"/>
            <a:ext cx="142969" cy="23038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Process 44"/>
          <p:cNvSpPr/>
          <p:nvPr/>
        </p:nvSpPr>
        <p:spPr>
          <a:xfrm rot="10800000">
            <a:off x="6732588" y="4664075"/>
            <a:ext cx="315300" cy="4571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Down Arrow 45"/>
          <p:cNvSpPr/>
          <p:nvPr/>
        </p:nvSpPr>
        <p:spPr>
          <a:xfrm rot="10800000" flipH="1" flipV="1">
            <a:off x="6680200" y="4665663"/>
            <a:ext cx="142969" cy="13939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Down Arrow 46"/>
          <p:cNvSpPr/>
          <p:nvPr/>
        </p:nvSpPr>
        <p:spPr>
          <a:xfrm rot="10800000" flipH="1" flipV="1">
            <a:off x="6967538" y="4665663"/>
            <a:ext cx="142969" cy="20668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Process 47"/>
          <p:cNvSpPr/>
          <p:nvPr/>
        </p:nvSpPr>
        <p:spPr>
          <a:xfrm rot="10800000">
            <a:off x="7478713" y="4841875"/>
            <a:ext cx="315300" cy="4571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Down Arrow 48"/>
          <p:cNvSpPr/>
          <p:nvPr/>
        </p:nvSpPr>
        <p:spPr>
          <a:xfrm rot="10800000" flipH="1" flipV="1">
            <a:off x="7426325" y="4843463"/>
            <a:ext cx="142969" cy="14783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 rot="10800000" flipH="1" flipV="1">
            <a:off x="7713663" y="4843463"/>
            <a:ext cx="142969" cy="3542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lowchart: Process 50"/>
          <p:cNvSpPr/>
          <p:nvPr/>
        </p:nvSpPr>
        <p:spPr>
          <a:xfrm rot="10800000">
            <a:off x="2954338" y="5021263"/>
            <a:ext cx="315300" cy="4572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Down Arrow 51"/>
          <p:cNvSpPr/>
          <p:nvPr/>
        </p:nvSpPr>
        <p:spPr>
          <a:xfrm rot="10800000" flipH="1" flipV="1">
            <a:off x="2901950" y="5019675"/>
            <a:ext cx="142969" cy="20668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794000" y="4762500"/>
            <a:ext cx="668717" cy="276171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sz="1200" dirty="0" smtClean="0">
                <a:ln w="6350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-22.2%</a:t>
            </a:r>
            <a:endParaRPr lang="en-US" sz="3500" dirty="0">
              <a:ln w="6350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 rot="10800000" flipH="1" flipV="1">
            <a:off x="3189288" y="5019675"/>
            <a:ext cx="142969" cy="20668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ight Brace 54"/>
          <p:cNvSpPr/>
          <p:nvPr/>
        </p:nvSpPr>
        <p:spPr>
          <a:xfrm rot="16200000">
            <a:off x="5230813" y="306388"/>
            <a:ext cx="335756" cy="4942604"/>
          </a:xfrm>
          <a:prstGeom prst="rightBrace">
            <a:avLst>
              <a:gd name="adj1" fmla="val 0"/>
              <a:gd name="adj2" fmla="val 50000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4797117" y="2112677"/>
            <a:ext cx="1147083" cy="443430"/>
            <a:chOff x="4476750" y="3188496"/>
            <a:chExt cx="1147083" cy="443430"/>
          </a:xfrm>
        </p:grpSpPr>
        <p:sp>
          <p:nvSpPr>
            <p:cNvPr id="57" name="Rectangle 56"/>
            <p:cNvSpPr/>
            <p:nvPr/>
          </p:nvSpPr>
          <p:spPr>
            <a:xfrm>
              <a:off x="4476750" y="3188496"/>
              <a:ext cx="89910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7387" tIns="0" rIns="47387" bIns="0" anchor="ctr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-$</a:t>
              </a:r>
              <a:r>
                <a:rPr lang="en-US" sz="1400" b="1" dirty="0" smtClean="0">
                  <a:latin typeface="+mj-lt"/>
                </a:rPr>
                <a:t>3.6B</a:t>
              </a:r>
              <a:endParaRPr lang="en-US" sz="1400" b="1" dirty="0">
                <a:latin typeface="+mj-lt"/>
              </a:endParaRPr>
            </a:p>
            <a:p>
              <a:pPr algn="ctr"/>
              <a:r>
                <a:rPr lang="en-US" sz="1400" b="1" dirty="0">
                  <a:latin typeface="+mj-lt"/>
                </a:rPr>
                <a:t>(-17%)</a:t>
              </a:r>
            </a:p>
          </p:txBody>
        </p:sp>
        <p:sp>
          <p:nvSpPr>
            <p:cNvPr id="58" name="Down Arrow 57"/>
            <p:cNvSpPr/>
            <p:nvPr/>
          </p:nvSpPr>
          <p:spPr>
            <a:xfrm rot="10800000" flipH="1" flipV="1">
              <a:off x="5375855" y="3229569"/>
              <a:ext cx="247978" cy="402357"/>
            </a:xfrm>
            <a:prstGeom prst="downArrow">
              <a:avLst>
                <a:gd name="adj1" fmla="val 50000"/>
                <a:gd name="adj2" fmla="val 52325"/>
              </a:avLst>
            </a:prstGeom>
            <a:solidFill>
              <a:srgbClr val="0C2D8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771" tIns="47387" rIns="94771" bIns="47387" rtlCol="0" anchor="ctr"/>
            <a:lstStyle/>
            <a:p>
              <a:pPr algn="ctr"/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85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74496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dirty="0">
              <a:latin typeface="Calibri Light"/>
              <a:sym typeface="Calibri Light"/>
            </a:endParaRP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04184090"/>
              </p:ext>
            </p:extLst>
          </p:nvPr>
        </p:nvGraphicFramePr>
        <p:xfrm>
          <a:off x="2628900" y="2971800"/>
          <a:ext cx="3676779" cy="249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" name="Chart" r:id="rId16" imgW="3676595" imgH="2495536" progId="MSGraph.Chart.8">
                  <p:embed followColorScheme="full"/>
                </p:oleObj>
              </mc:Choice>
              <mc:Fallback>
                <p:oleObj name="Chart" r:id="rId16" imgW="3676595" imgH="2495536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28900" y="2971800"/>
                        <a:ext cx="3676779" cy="2495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 bwMode="auto">
          <a:xfrm flipV="1">
            <a:off x="3408363" y="3152775"/>
            <a:ext cx="77788" cy="1555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2919413" y="4646613"/>
            <a:ext cx="46355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8A157DA9-478F-4E11-95B9-473B8A476D6D}" type="datetime'''La''''''''''''''''''''''''''''b''''''''''''or'''''">
              <a:rPr lang="en-US" sz="1400" smtClean="0">
                <a:solidFill>
                  <a:schemeClr val="tx1"/>
                </a:solidFill>
              </a:rPr>
              <a:pPr algn="r"/>
              <a:t>Labor</a:t>
            </a:fld>
            <a:r>
              <a:rPr lang="en-US" sz="1400" baseline="30000" dirty="0" smtClean="0">
                <a:solidFill>
                  <a:schemeClr val="tx1"/>
                </a:solidFill>
              </a:rPr>
              <a:t>*</a:t>
            </a:r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 bwMode="auto">
          <a:xfrm>
            <a:off x="2160588" y="3095625"/>
            <a:ext cx="1222375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DC232FCA-E8A6-4DDE-90D1-CD774EAE34D0}" type="datetime'''''D''epreci''ation'''' &#10;a''nd ''''''a''morti''''zat''''ion'">
              <a:rPr lang="en-US" sz="1400">
                <a:solidFill>
                  <a:schemeClr val="tx1"/>
                </a:solidFill>
              </a:rPr>
              <a:pPr algn="r"/>
              <a:t>Depreciation 
and amortization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2790825" y="3575050"/>
            <a:ext cx="59213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fld id="{EB700749-3057-49DF-ACD1-FCB15E661226}" type="datetime'''''S''''''''u''''''pp''l''''''i''''''''''''''''''''e''''s'''">
              <a:rPr lang="en-US" sz="1400">
                <a:solidFill>
                  <a:schemeClr val="tx1"/>
                </a:solidFill>
              </a:rPr>
              <a:pPr algn="r"/>
              <a:t>Supplies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 bwMode="gray">
          <a:xfrm>
            <a:off x="4321175" y="2833688"/>
            <a:ext cx="32226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/>
            <a:fld id="{B34F750D-58A3-4B6F-8C34-51A902111F88}" type="datetime'''1''''''''''''''''''''''''''''''''''''''''''0''''''''0'">
              <a:rPr lang="en-US" sz="1400">
                <a:solidFill>
                  <a:schemeClr val="tx1"/>
                </a:solidFill>
              </a:rPr>
              <a:pPr algn="ctr"/>
              <a:t>100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 bwMode="gray">
          <a:xfrm>
            <a:off x="4365625" y="4646613"/>
            <a:ext cx="23177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95F4F2BA-D5B5-4C18-AF0A-CC75EB984604}" type="datetime'''''53'''''''''''">
              <a:rPr lang="en-US" sz="1400">
                <a:solidFill>
                  <a:schemeClr val="bg1"/>
                </a:solidFill>
              </a:rPr>
              <a:pPr algn="ctr"/>
              <a:t>53</a:t>
            </a:fld>
            <a:endParaRPr lang="en-US" sz="1400" dirty="0">
              <a:solidFill>
                <a:schemeClr val="bg1"/>
              </a:solidFill>
              <a:latin typeface="Calibri Light"/>
              <a:sym typeface="Calibri Light"/>
            </a:endParaRPr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 bwMode="gray">
          <a:xfrm>
            <a:off x="4411663" y="3046413"/>
            <a:ext cx="141288" cy="212725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648A5600-B269-4C0C-A4A1-2B6F4F46993C}" type="datetime'''''''''''''''''5'''">
              <a:rPr lang="en-US" sz="1400">
                <a:solidFill>
                  <a:schemeClr val="tx1"/>
                </a:solidFill>
              </a:rPr>
              <a:pPr algn="ctr"/>
              <a:t>5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2388"/>
          </a:xfrm>
        </p:spPr>
        <p:txBody>
          <a:bodyPr/>
          <a:lstStyle/>
          <a:p>
            <a:r>
              <a:rPr lang="en-US" dirty="0" smtClean="0"/>
              <a:t>Figure 2.9: Breakdown of hospital operating expenses</a:t>
            </a:r>
            <a:endParaRPr lang="en-US" dirty="0"/>
          </a:p>
        </p:txBody>
      </p:sp>
      <p:sp>
        <p:nvSpPr>
          <p:cNvPr id="16" name="Text Placeholder 15"/>
          <p:cNvSpPr txBox="1">
            <a:spLocks noGrp="1"/>
          </p:cNvSpPr>
          <p:nvPr>
            <p:ph type="body" sz="quarter" idx="11"/>
          </p:nvPr>
        </p:nvSpPr>
        <p:spPr>
          <a:xfrm>
            <a:off x="122238" y="853440"/>
            <a:ext cx="8793364" cy="24622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Percent of </a:t>
            </a:r>
            <a:r>
              <a:rPr lang="en-US" dirty="0" smtClean="0"/>
              <a:t>expenses </a:t>
            </a:r>
            <a:r>
              <a:rPr lang="en-US" dirty="0"/>
              <a:t>by category, 2012</a:t>
            </a:r>
          </a:p>
        </p:txBody>
      </p:sp>
      <p:sp>
        <p:nvSpPr>
          <p:cNvPr id="17" name="McK 5. Source"/>
          <p:cNvSpPr>
            <a:spLocks noGrp="1" noChangeArrowheads="1"/>
          </p:cNvSpPr>
          <p:nvPr>
            <p:ph type="body" sz="quarter" idx="10"/>
            <p:custDataLst>
              <p:tags r:id="rId12"/>
            </p:custDataLst>
          </p:nvPr>
        </p:nvSpPr>
        <p:spPr bwMode="auto">
          <a:xfrm>
            <a:off x="122238" y="6489542"/>
            <a:ext cx="84518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 </a:t>
            </a:r>
            <a:r>
              <a:rPr lang="en-US" b="1" dirty="0" smtClean="0"/>
              <a:t>	</a:t>
            </a:r>
            <a:r>
              <a:rPr lang="en-US" dirty="0" smtClean="0"/>
              <a:t>Labor </a:t>
            </a:r>
            <a:r>
              <a:rPr lang="en-US" dirty="0"/>
              <a:t>expense category is composed of salaries </a:t>
            </a:r>
            <a:r>
              <a:rPr lang="en-US" dirty="0" smtClean="0"/>
              <a:t>and </a:t>
            </a:r>
            <a:r>
              <a:rPr lang="en-US" dirty="0"/>
              <a:t>benefits, physician compensation paid directly by hospitals, and purchased services.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</a:t>
            </a:r>
            <a:r>
              <a:rPr lang="en-US" b="1" dirty="0" smtClean="0"/>
              <a:t>	</a:t>
            </a:r>
            <a:r>
              <a:rPr lang="en-US" dirty="0" smtClean="0"/>
              <a:t>Center </a:t>
            </a:r>
            <a:r>
              <a:rPr lang="en-US" dirty="0"/>
              <a:t>for Health Information and Analysis; HPC analysis</a:t>
            </a:r>
          </a:p>
        </p:txBody>
      </p:sp>
    </p:spTree>
    <p:extLst>
      <p:ext uri="{BB962C8B-B14F-4D97-AF65-F5344CB8AC3E}">
        <p14:creationId xmlns:p14="http://schemas.microsoft.com/office/powerpoint/2010/main" val="1744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58456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dirty="0">
              <a:latin typeface="Calibri Light"/>
              <a:sym typeface="Calibri Light"/>
            </a:endParaRPr>
          </a:p>
        </p:txBody>
      </p:sp>
      <p:graphicFrame>
        <p:nvGraphicFramePr>
          <p:cNvPr id="13" name="Object 12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89111863"/>
              </p:ext>
            </p:extLst>
          </p:nvPr>
        </p:nvGraphicFramePr>
        <p:xfrm>
          <a:off x="1181100" y="3390900"/>
          <a:ext cx="6067456" cy="166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7" name="Chart" r:id="rId13" imgW="6067456" imgH="1666943" progId="MSGraph.Chart.8">
                  <p:embed followColorScheme="full"/>
                </p:oleObj>
              </mc:Choice>
              <mc:Fallback>
                <p:oleObj name="Chart" r:id="rId13" imgW="6067456" imgH="166694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81100" y="3390900"/>
                        <a:ext cx="6067456" cy="1666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 bwMode="gray">
          <a:xfrm>
            <a:off x="2051050" y="4229100"/>
            <a:ext cx="4968875" cy="0"/>
          </a:xfrm>
          <a:prstGeom prst="line">
            <a:avLst/>
          </a:prstGeom>
          <a:ln w="9525">
            <a:solidFill>
              <a:srgbClr val="4C6C9C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>
            <p:custDataLst>
              <p:tags r:id="rId6"/>
            </p:custDataLst>
          </p:nvPr>
        </p:nvSpPr>
        <p:spPr bwMode="auto">
          <a:xfrm rot="10800000">
            <a:off x="7072313" y="4152900"/>
            <a:ext cx="128587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>
            <p:custDataLst>
              <p:tags r:id="rId7"/>
            </p:custDataLst>
          </p:nvPr>
        </p:nvSpPr>
        <p:spPr bwMode="auto">
          <a:xfrm>
            <a:off x="3271838" y="4889500"/>
            <a:ext cx="216217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sym typeface="Calibri Light"/>
              </a:rPr>
              <a:t>Massachusetts acute hospitals</a:t>
            </a:r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9" name="Rectangle 18"/>
          <p:cNvSpPr/>
          <p:nvPr>
            <p:custDataLst>
              <p:tags r:id="rId8"/>
            </p:custDataLst>
          </p:nvPr>
        </p:nvSpPr>
        <p:spPr bwMode="auto">
          <a:xfrm>
            <a:off x="7250113" y="4016375"/>
            <a:ext cx="654050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alibri Light"/>
                <a:sym typeface="Calibri Light"/>
              </a:rPr>
              <a:t>Expected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alibri Light"/>
                <a:sym typeface="Calibri Light"/>
              </a:rPr>
              <a:t>rate (1.0)</a:t>
            </a:r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Figure 3.1: </a:t>
            </a:r>
            <a:r>
              <a:rPr lang="en-US" dirty="0">
                <a:latin typeface="+mj-lt"/>
              </a:rPr>
              <a:t>Readmissions within 30 days for acute myocardial </a:t>
            </a:r>
            <a:r>
              <a:rPr lang="en-US" dirty="0" smtClean="0">
                <a:latin typeface="+mj-lt"/>
              </a:rPr>
              <a:t>infarction for Massachusetts acute hospitals</a:t>
            </a:r>
            <a:endParaRPr lang="en-US" dirty="0">
              <a:latin typeface="+mj-lt"/>
            </a:endParaRPr>
          </a:p>
        </p:txBody>
      </p:sp>
      <p:sp>
        <p:nvSpPr>
          <p:cNvPr id="14" name="McK 5. Source"/>
          <p:cNvSpPr>
            <a:spLocks noGrp="1" noChangeArrowheads="1"/>
          </p:cNvSpPr>
          <p:nvPr>
            <p:ph type="body" sz="quarter" idx="10"/>
            <p:custDataLst>
              <p:tags r:id="rId9"/>
            </p:custDataLst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 smtClean="0"/>
              <a:t>Centers for Medicare &amp; Medicaid Services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Risk-standardized excess readmission ratio for Medicare beneficiaries by hospital, 2009-2011 </a:t>
            </a:r>
          </a:p>
        </p:txBody>
      </p:sp>
    </p:spTree>
    <p:extLst>
      <p:ext uri="{BB962C8B-B14F-4D97-AF65-F5344CB8AC3E}">
        <p14:creationId xmlns:p14="http://schemas.microsoft.com/office/powerpoint/2010/main" val="9315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97007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0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dirty="0">
              <a:latin typeface="Calibri Light"/>
              <a:sym typeface="Calibri Light"/>
            </a:endParaRP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60652779"/>
              </p:ext>
            </p:extLst>
          </p:nvPr>
        </p:nvGraphicFramePr>
        <p:xfrm>
          <a:off x="1104899" y="3467100"/>
          <a:ext cx="6067456" cy="168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" name="Chart" r:id="rId13" imgW="6067456" imgH="1685857" progId="MSGraph.Chart.8">
                  <p:embed followColorScheme="full"/>
                </p:oleObj>
              </mc:Choice>
              <mc:Fallback>
                <p:oleObj name="Chart" r:id="rId13" imgW="6067456" imgH="168585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04899" y="3467100"/>
                        <a:ext cx="6067456" cy="168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>
            <p:custDataLst>
              <p:tags r:id="rId5"/>
            </p:custDataLst>
          </p:nvPr>
        </p:nvSpPr>
        <p:spPr bwMode="auto">
          <a:xfrm rot="10800000">
            <a:off x="6996113" y="4238625"/>
            <a:ext cx="128587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>
            <p:custDataLst>
              <p:tags r:id="rId6"/>
            </p:custDataLst>
          </p:nvPr>
        </p:nvCxnSpPr>
        <p:spPr bwMode="gray">
          <a:xfrm>
            <a:off x="1974850" y="4314825"/>
            <a:ext cx="4968875" cy="0"/>
          </a:xfrm>
          <a:prstGeom prst="line">
            <a:avLst/>
          </a:prstGeom>
          <a:ln w="9525">
            <a:solidFill>
              <a:srgbClr val="4C6C9C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7"/>
            </p:custDataLst>
          </p:nvPr>
        </p:nvSpPr>
        <p:spPr bwMode="auto">
          <a:xfrm>
            <a:off x="3195638" y="4975225"/>
            <a:ext cx="216217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sym typeface="Calibri Light"/>
              </a:rPr>
              <a:t>Massachusetts acute hospitals</a:t>
            </a:r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 bwMode="auto">
          <a:xfrm>
            <a:off x="7173913" y="4102100"/>
            <a:ext cx="654050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alibri Light"/>
                <a:sym typeface="Calibri Light"/>
              </a:rPr>
              <a:t>Expected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alibri Light"/>
                <a:sym typeface="Calibri Light"/>
              </a:rPr>
              <a:t>rate (1.0)</a:t>
            </a:r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Figure 3.2: Readmissions within 30 days </a:t>
            </a:r>
            <a:r>
              <a:rPr lang="en-US" dirty="0">
                <a:latin typeface="+mj-lt"/>
              </a:rPr>
              <a:t>for </a:t>
            </a:r>
            <a:r>
              <a:rPr lang="en-US" dirty="0" smtClean="0">
                <a:latin typeface="+mj-lt"/>
              </a:rPr>
              <a:t>heart failure for Massachusetts acute hospitals</a:t>
            </a:r>
            <a:endParaRPr lang="en-US" dirty="0">
              <a:latin typeface="+mj-lt"/>
            </a:endParaRPr>
          </a:p>
        </p:txBody>
      </p:sp>
      <p:sp>
        <p:nvSpPr>
          <p:cNvPr id="14" name="McK 5. Source"/>
          <p:cNvSpPr>
            <a:spLocks noGrp="1" noChangeArrowheads="1"/>
          </p:cNvSpPr>
          <p:nvPr>
            <p:ph type="body" sz="quarter" idx="10"/>
            <p:custDataLst>
              <p:tags r:id="rId9"/>
            </p:custDataLst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Centers for Medicare &amp; Medicaid Services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Risk-standardized excess readmission ratio for Medicare beneficiaries by hospital, 2009-2011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88011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dirty="0">
              <a:latin typeface="Calibri Light"/>
              <a:sym typeface="Calibri Light"/>
            </a:endParaRPr>
          </a:p>
        </p:txBody>
      </p:sp>
      <p:graphicFrame>
        <p:nvGraphicFramePr>
          <p:cNvPr id="15" name="Object 1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36525770"/>
              </p:ext>
            </p:extLst>
          </p:nvPr>
        </p:nvGraphicFramePr>
        <p:xfrm>
          <a:off x="1104900" y="3429000"/>
          <a:ext cx="6067456" cy="166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" name="Chart" r:id="rId13" imgW="6067456" imgH="1666943" progId="MSGraph.Chart.8">
                  <p:embed followColorScheme="full"/>
                </p:oleObj>
              </mc:Choice>
              <mc:Fallback>
                <p:oleObj name="Chart" r:id="rId13" imgW="6067456" imgH="166694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04900" y="3429000"/>
                        <a:ext cx="6067456" cy="1666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>
            <p:custDataLst>
              <p:tags r:id="rId5"/>
            </p:custDataLst>
          </p:nvPr>
        </p:nvCxnSpPr>
        <p:spPr bwMode="gray">
          <a:xfrm>
            <a:off x="1974850" y="4267200"/>
            <a:ext cx="4968875" cy="0"/>
          </a:xfrm>
          <a:prstGeom prst="line">
            <a:avLst/>
          </a:prstGeom>
          <a:ln w="9525">
            <a:solidFill>
              <a:srgbClr val="4C6C9C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>
            <p:custDataLst>
              <p:tags r:id="rId6"/>
            </p:custDataLst>
          </p:nvPr>
        </p:nvSpPr>
        <p:spPr bwMode="auto">
          <a:xfrm rot="10800000">
            <a:off x="6996113" y="4191000"/>
            <a:ext cx="128587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>
            <p:custDataLst>
              <p:tags r:id="rId7"/>
            </p:custDataLst>
          </p:nvPr>
        </p:nvSpPr>
        <p:spPr bwMode="auto">
          <a:xfrm>
            <a:off x="7173913" y="4054475"/>
            <a:ext cx="654050" cy="4254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alibri Light"/>
                <a:sym typeface="Calibri Light"/>
              </a:rPr>
              <a:t>Expected</a:t>
            </a:r>
          </a:p>
          <a:p>
            <a:r>
              <a:rPr lang="en-US" sz="1400" dirty="0">
                <a:solidFill>
                  <a:schemeClr val="tx1"/>
                </a:solidFill>
                <a:latin typeface="Calibri Light"/>
                <a:sym typeface="Calibri Light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Calibri Light"/>
                <a:sym typeface="Calibri Light"/>
              </a:rPr>
              <a:t>ate (1.0)</a:t>
            </a:r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20" name="Rectangle 19"/>
          <p:cNvSpPr/>
          <p:nvPr>
            <p:custDataLst>
              <p:tags r:id="rId8"/>
            </p:custDataLst>
          </p:nvPr>
        </p:nvSpPr>
        <p:spPr bwMode="auto">
          <a:xfrm>
            <a:off x="3195638" y="4927600"/>
            <a:ext cx="216217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/>
                <a:sym typeface="Calibri Light"/>
              </a:rPr>
              <a:t>Massachusetts acute hospitals</a:t>
            </a:r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Figure 3.3: Readmissions within 30 days </a:t>
            </a:r>
            <a:r>
              <a:rPr lang="en-US" dirty="0">
                <a:latin typeface="+mj-lt"/>
              </a:rPr>
              <a:t>for </a:t>
            </a:r>
            <a:r>
              <a:rPr lang="en-US" dirty="0" smtClean="0">
                <a:latin typeface="+mj-lt"/>
              </a:rPr>
              <a:t>pneumonia for Massachusetts acute hospitals</a:t>
            </a:r>
            <a:endParaRPr lang="en-US" dirty="0">
              <a:latin typeface="+mj-lt"/>
            </a:endParaRPr>
          </a:p>
        </p:txBody>
      </p:sp>
      <p:sp>
        <p:nvSpPr>
          <p:cNvPr id="16" name="McK 5. Source"/>
          <p:cNvSpPr>
            <a:spLocks noGrp="1" noChangeArrowheads="1"/>
          </p:cNvSpPr>
          <p:nvPr>
            <p:ph type="body" sz="quarter" idx="10"/>
            <p:custDataLst>
              <p:tags r:id="rId9"/>
            </p:custDataLst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Centers for Medicare &amp; Medicaid Services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Risk-standardized excess readmission ratio for Medicare beneficiaries by hospital, 2009-2011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584775"/>
          </a:xfrm>
        </p:spPr>
        <p:txBody>
          <a:bodyPr/>
          <a:lstStyle/>
          <a:p>
            <a:r>
              <a:rPr lang="en-US" dirty="0"/>
              <a:t>Figure 4.1: Persistence among high-cost </a:t>
            </a:r>
            <a:r>
              <a:rPr lang="en-US" dirty="0" smtClean="0"/>
              <a:t>Medicare </a:t>
            </a:r>
            <a:r>
              <a:rPr lang="en-US" dirty="0"/>
              <a:t>and commercial </a:t>
            </a:r>
            <a:r>
              <a:rPr lang="en-US" dirty="0" smtClean="0"/>
              <a:t>patients in </a:t>
            </a:r>
            <a:r>
              <a:rPr lang="en-US" dirty="0"/>
              <a:t>Massachusetts</a:t>
            </a:r>
          </a:p>
        </p:txBody>
      </p:sp>
      <p:sp>
        <p:nvSpPr>
          <p:cNvPr id="45" name="McK 5. Source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 bwMode="auto">
          <a:xfrm>
            <a:off x="122238" y="6243320"/>
            <a:ext cx="84518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Notes: 	</a:t>
            </a:r>
            <a:r>
              <a:rPr lang="en-US" dirty="0"/>
              <a:t>(A) High-cost patients defined as 5% of patients with highest claims-based medical expenditures </a:t>
            </a:r>
            <a:r>
              <a:rPr lang="en-US" dirty="0" smtClean="0"/>
              <a:t>(excluding pharmacy spending) </a:t>
            </a:r>
            <a:r>
              <a:rPr lang="en-US" dirty="0"/>
              <a:t>in </a:t>
            </a:r>
            <a:r>
              <a:rPr lang="en-US" dirty="0" smtClean="0"/>
              <a:t>a given year.</a:t>
            </a:r>
            <a:endParaRPr lang="en-US" dirty="0"/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dirty="0"/>
              <a:t>		(B) The sample for analysis was limited to patients who had at least six months of enrollment in both 2010 and 2011 and costs of at least $1 in each year. Figures do not capture pharmacy costs, 	payments outside the claims system, Medicare cost-sharing, or end-of-life care for patients who died in 2010 or 2011. 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All-Payer Claims Database; HPC analysis</a:t>
            </a:r>
          </a:p>
        </p:txBody>
      </p:sp>
      <p:sp>
        <p:nvSpPr>
          <p:cNvPr id="44" name="Text Placeholder 43"/>
          <p:cNvSpPr txBox="1">
            <a:spLocks noGrp="1"/>
          </p:cNvSpPr>
          <p:nvPr>
            <p:ph type="body" sz="quarter" idx="11"/>
          </p:nvPr>
        </p:nvSpPr>
        <p:spPr>
          <a:xfrm>
            <a:off x="122238" y="853440"/>
            <a:ext cx="8793364" cy="33854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 smtClean="0"/>
              <a:t>Claims-based medical </a:t>
            </a:r>
            <a:r>
              <a:rPr lang="en-US" dirty="0"/>
              <a:t>expenditures (</a:t>
            </a:r>
            <a:r>
              <a:rPr lang="en-US" dirty="0" smtClean="0"/>
              <a:t>excluding pharmacy spending</a:t>
            </a:r>
            <a:r>
              <a:rPr lang="en-US" dirty="0"/>
              <a:t>) in 2010 and 2011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9088" y="3898239"/>
            <a:ext cx="6795637" cy="1432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t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Medicare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9089" y="2406398"/>
            <a:ext cx="6795637" cy="14321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t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Commercial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9089" y="2405047"/>
            <a:ext cx="384711" cy="14335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r>
              <a:rPr lang="en-US" sz="1200" b="1" dirty="0" smtClean="0"/>
              <a:t>MEDICARE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1079089" y="3898744"/>
            <a:ext cx="384711" cy="14335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r>
              <a:rPr lang="en-US" sz="1200" b="1" dirty="0" smtClean="0"/>
              <a:t>COMMERCIAL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1519877" y="2136208"/>
            <a:ext cx="2743200" cy="3194203"/>
          </a:xfrm>
          <a:prstGeom prst="rect">
            <a:avLst/>
          </a:prstGeom>
          <a:solidFill>
            <a:srgbClr val="DFE5E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90715" y="2136208"/>
            <a:ext cx="2743200" cy="3194203"/>
          </a:xfrm>
          <a:prstGeom prst="rect">
            <a:avLst/>
          </a:prstGeom>
          <a:solidFill>
            <a:srgbClr val="9DB1CF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6037545" y="3286059"/>
            <a:ext cx="1503233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15" rIns="0" bIns="45715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latin typeface="Calibri Light" panose="020F0302020204030204" pitchFamily="34" charset="0"/>
              </a:rPr>
              <a:t>of patients remained high-cost in 2011</a:t>
            </a:r>
            <a:endParaRPr lang="en-US" altLang="en-US" sz="1400" b="1" dirty="0">
              <a:latin typeface="Calibri Light" panose="020F0302020204030204" pitchFamily="34" charset="0"/>
            </a:endParaRP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6037545" y="4826056"/>
            <a:ext cx="1503233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15" rIns="0" bIns="45715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latin typeface="Calibri Light" panose="020F0302020204030204" pitchFamily="34" charset="0"/>
              </a:rPr>
              <a:t>of patients remained high-cost in 2011</a:t>
            </a:r>
            <a:endParaRPr lang="en-US" altLang="en-US" sz="1400" b="1" dirty="0"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7889" y="2136208"/>
            <a:ext cx="568853" cy="307766"/>
          </a:xfrm>
          <a:prstGeom prst="rect">
            <a:avLst/>
          </a:prstGeom>
          <a:noFill/>
          <a:effectLst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sz="1400" dirty="0">
                <a:ln w="18415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2011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1990497" y="3258362"/>
            <a:ext cx="1815844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15" rIns="0" bIns="4571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latin typeface="Calibri Light" panose="020F0302020204030204" pitchFamily="34" charset="0"/>
              </a:rPr>
              <a:t>Of patients who were high-cost in 2010…</a:t>
            </a:r>
            <a:endParaRPr lang="en-US" altLang="en-US" sz="1400" b="1" dirty="0">
              <a:latin typeface="Calibri Light" panose="020F0302020204030204" pitchFamily="34" charset="0"/>
            </a:endParaRP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1990497" y="4798360"/>
            <a:ext cx="1815844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15" rIns="0" bIns="4571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latin typeface="Calibri Light" panose="020F0302020204030204" pitchFamily="34" charset="0"/>
              </a:rPr>
              <a:t>Of patients who were high-cost in 2010…</a:t>
            </a:r>
            <a:endParaRPr lang="en-US" altLang="en-US" sz="1400" b="1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0382" y="2136208"/>
            <a:ext cx="582190" cy="307766"/>
          </a:xfrm>
          <a:prstGeom prst="rect">
            <a:avLst/>
          </a:prstGeom>
          <a:noFill/>
          <a:effectLst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sz="1400" dirty="0">
                <a:ln w="18415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2010</a:t>
            </a:r>
          </a:p>
        </p:txBody>
      </p:sp>
      <p:pic>
        <p:nvPicPr>
          <p:cNvPr id="17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54" y="2575731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89" y="2575731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72" y="2575731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31" y="2575731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511913" y="2575731"/>
            <a:ext cx="300605" cy="705465"/>
            <a:chOff x="6200297" y="2207792"/>
            <a:chExt cx="516843" cy="1212865"/>
          </a:xfrm>
        </p:grpSpPr>
        <p:pic>
          <p:nvPicPr>
            <p:cNvPr id="22" name="Picture 9" descr="http://www.clker.com/cliparts/b/f/d/3/k/d/man-figure-symbol-hi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297" y="2207792"/>
              <a:ext cx="516843" cy="121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 descr="http://www.clker.com/cliparts/b/f/d/3/k/d/man-figure-symbol-hi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200298" y="2207792"/>
              <a:ext cx="258420" cy="121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16" y="2575731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93" y="2575731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98" y="2575731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05" y="2575731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10" y="2575731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4361060" y="2818766"/>
            <a:ext cx="421332" cy="219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4361060" y="4291797"/>
            <a:ext cx="421332" cy="219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pic>
        <p:nvPicPr>
          <p:cNvPr id="31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54" y="4073387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89" y="4073387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72" y="4073387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31" y="4073387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13" y="4073387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http://www.clker.com/cliparts/b/f/d/3/k/d/man-figure-symbol-h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511915" y="4073387"/>
            <a:ext cx="150302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16" y="4073387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93" y="4073387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98" y="4073387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05" y="4073387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10" y="4073387"/>
            <a:ext cx="300605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4907361" y="3271588"/>
            <a:ext cx="1153994" cy="552152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89611" tIns="44806" rIns="89611" bIns="44806">
            <a:spAutoFit/>
          </a:bodyPr>
          <a:lstStyle/>
          <a:p>
            <a:pPr algn="ctr"/>
            <a:r>
              <a:rPr lang="en-US" altLang="en-US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… </a:t>
            </a:r>
            <a:r>
              <a:rPr lang="en-US" sz="30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29%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07361" y="4811585"/>
            <a:ext cx="1153994" cy="552152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89611" tIns="44806" rIns="89611" bIns="44806">
            <a:spAutoFit/>
          </a:bodyPr>
          <a:lstStyle/>
          <a:p>
            <a:pPr algn="ctr"/>
            <a:r>
              <a:rPr lang="en-US" altLang="en-US" sz="18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… </a:t>
            </a:r>
            <a:r>
              <a:rPr lang="en-US" sz="30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10866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9461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sym typeface="+mn-lt"/>
            </a:endParaRP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77748829"/>
              </p:ext>
            </p:extLst>
          </p:nvPr>
        </p:nvGraphicFramePr>
        <p:xfrm>
          <a:off x="1257301" y="2133600"/>
          <a:ext cx="6305549" cy="337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4" name="Chart" r:id="rId10" imgW="6305549" imgH="3371740" progId="MSGraph.Chart.8">
                  <p:embed followColorScheme="full"/>
                </p:oleObj>
              </mc:Choice>
              <mc:Fallback>
                <p:oleObj name="Chart" r:id="rId10" imgW="6305549" imgH="337174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57301" y="2133600"/>
                        <a:ext cx="6305549" cy="3371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5503863" y="5572125"/>
            <a:ext cx="87153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6288011D-69B0-4989-B035-44EE7BDF78D1}" type="datetime'C''''''o''''m''''m''''e''''''r''''''c''''''''''''''''ial'''">
              <a:rPr lang="en-US" sz="1400">
                <a:solidFill>
                  <a:schemeClr val="tx1"/>
                </a:solidFill>
              </a:rPr>
              <a:pPr algn="ctr"/>
              <a:t>Commercial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2559050" y="5572125"/>
            <a:ext cx="69215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CFDB8381-8F63-4A18-9392-F0163D52EA65}" type="datetime'''''''''''''''''''M''e''d''''''''''i''''''''car''''''''e'''">
              <a:rPr lang="en-US" sz="1400">
                <a:solidFill>
                  <a:schemeClr val="tx1"/>
                </a:solidFill>
              </a:rPr>
              <a:pPr algn="ctr"/>
              <a:t>Medicare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Flowchart: Process 11"/>
          <p:cNvSpPr/>
          <p:nvPr/>
        </p:nvSpPr>
        <p:spPr>
          <a:xfrm rot="10800000">
            <a:off x="5340350" y="3405188"/>
            <a:ext cx="1191610" cy="9144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0800000" flipH="1" flipV="1">
            <a:off x="6335713" y="3405188"/>
            <a:ext cx="285941" cy="26489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0800000" flipH="1" flipV="1">
            <a:off x="5245100" y="3405188"/>
            <a:ext cx="285940" cy="115742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08638" y="3052763"/>
            <a:ext cx="619025" cy="368504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sz="1800" dirty="0" smtClean="0">
                <a:ln w="18415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2.7x</a:t>
            </a:r>
            <a:endParaRPr lang="en-US" sz="3500" dirty="0">
              <a:ln w="18415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 rot="10800000">
            <a:off x="2292350" y="2006600"/>
            <a:ext cx="1191610" cy="9144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0800000" flipH="1" flipV="1">
            <a:off x="3309938" y="2006600"/>
            <a:ext cx="285941" cy="26489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0800000" flipH="1" flipV="1">
            <a:off x="2219325" y="2032000"/>
            <a:ext cx="285940" cy="172009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97150" y="1654175"/>
            <a:ext cx="619025" cy="368504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sz="1800" dirty="0" smtClean="0">
                <a:ln w="18415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2.1x</a:t>
            </a:r>
            <a:endParaRPr lang="en-US" sz="3500" dirty="0">
              <a:ln w="18415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Figure </a:t>
            </a:r>
            <a:r>
              <a:rPr lang="en-US" b="1" dirty="0" smtClean="0"/>
              <a:t>4.2: </a:t>
            </a:r>
            <a:r>
              <a:rPr lang="en-US" dirty="0" smtClean="0"/>
              <a:t>Prevalence of multiple conditions among Medicare and commercial populations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Number of clinical conditions</a:t>
            </a:r>
            <a:r>
              <a:rPr lang="en-US" baseline="30000" dirty="0"/>
              <a:t>*</a:t>
            </a:r>
            <a:r>
              <a:rPr lang="en-US" dirty="0"/>
              <a:t>,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22238" y="6120211"/>
            <a:ext cx="8451850" cy="615553"/>
          </a:xfrm>
        </p:spPr>
        <p:txBody>
          <a:bodyPr/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 </a:t>
            </a:r>
            <a:r>
              <a:rPr lang="en-US" dirty="0"/>
              <a:t>Clinical conditions as defined by Lewin's ERG grouper. 23 clinical conditions selected to include common chronic conditions and conditions particularly prevalent among high-cost patients.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Notes: 	</a:t>
            </a:r>
            <a:r>
              <a:rPr lang="en-US" dirty="0"/>
              <a:t>(A) High-cost patients defined as 5% of patients with highest claims-based medical expenditures </a:t>
            </a:r>
            <a:r>
              <a:rPr lang="en-US" dirty="0" smtClean="0"/>
              <a:t>(excluding pharmacy spending) </a:t>
            </a:r>
            <a:r>
              <a:rPr lang="en-US" dirty="0"/>
              <a:t>in </a:t>
            </a:r>
            <a:r>
              <a:rPr lang="en-US" dirty="0" smtClean="0"/>
              <a:t>a given year.</a:t>
            </a:r>
            <a:endParaRPr lang="en-US" dirty="0"/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dirty="0"/>
              <a:t>		(B) The sample for analysis was limited to patients who had at least six months of enrollment in both 2010 and 2011 and costs of at least $1 in each year. Figures do not capture pharmacy costs, 	payments outside the claims system, Medicare cost-sharing, or end-of-life care for patients who died in 2010 or 2011. 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All-Payer Claims Database; HPC analysis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3225" y="1491090"/>
            <a:ext cx="250825" cy="201902"/>
          </a:xfrm>
          <a:prstGeom prst="rect">
            <a:avLst/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34050" y="1438153"/>
            <a:ext cx="1510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High-cost patients</a:t>
            </a:r>
            <a:endParaRPr lang="en-US" sz="14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34050" y="1707283"/>
            <a:ext cx="160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Rest of population</a:t>
            </a:r>
            <a:endParaRPr lang="en-US" sz="1400" dirty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83224" y="1768055"/>
            <a:ext cx="250825" cy="1862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584775"/>
          </a:xfrm>
        </p:spPr>
        <p:txBody>
          <a:bodyPr/>
          <a:lstStyle/>
          <a:p>
            <a:r>
              <a:rPr lang="en-US" dirty="0"/>
              <a:t>Figure 4.3: Average spending per patient based on behavioral health and chronic condition </a:t>
            </a:r>
            <a:r>
              <a:rPr lang="en-US" dirty="0" smtClean="0"/>
              <a:t>comorbidities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2238" y="5997099"/>
            <a:ext cx="8451850" cy="73866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	</a:t>
            </a:r>
            <a:r>
              <a:rPr lang="en-US" dirty="0"/>
              <a:t>Behavioral health comorbidity includes child psychology, severe and persistent mental illness, mental health, psychiatry, and substance abuse.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† 	</a:t>
            </a:r>
            <a:r>
              <a:rPr lang="en-US" dirty="0" smtClean="0"/>
              <a:t>Chronic condition includes arthritis, epilepsy, glaucoma, hemophilia, sickle-cell anemia, heart disease, HIV/AIDS, hyperlipidemia, hypertension, multiple sclerosis, renal, asthma, and diabetes.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Notes: 	</a:t>
            </a:r>
            <a:r>
              <a:rPr lang="en-US" dirty="0"/>
              <a:t>(A) High-cost patients defined as 5% of patients with highest claims-based medical expenditures </a:t>
            </a:r>
            <a:r>
              <a:rPr lang="en-US" dirty="0" smtClean="0"/>
              <a:t>(excluding pharmacy spending) </a:t>
            </a:r>
            <a:r>
              <a:rPr lang="en-US" dirty="0"/>
              <a:t>in </a:t>
            </a:r>
            <a:r>
              <a:rPr lang="en-US" dirty="0" smtClean="0"/>
              <a:t>a given year.</a:t>
            </a:r>
            <a:endParaRPr lang="en-US" dirty="0"/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dirty="0"/>
              <a:t>		(B) The sample for analysis was limited to patients who had at least six months of enrollment in both 2010 and 2011 and costs of at least $1 in each year. Figures do not capture pharmacy costs, 	payments outside the claims system, Medicare cost-sharing, or end-of-life care for patients who died in 2010 or 2011. 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All-Payer Claims Database; HPC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Claims-based medical </a:t>
            </a:r>
            <a:r>
              <a:rPr lang="en-US" dirty="0"/>
              <a:t>expenditures (</a:t>
            </a:r>
            <a:r>
              <a:rPr lang="en-US" dirty="0" smtClean="0"/>
              <a:t>excluding pharmacy spending</a:t>
            </a:r>
            <a:r>
              <a:rPr lang="en-US" dirty="0"/>
              <a:t>) relative to average patient with no behavioral health or chronic condition comorbidity in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6695" y="3971745"/>
            <a:ext cx="8019314" cy="1964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t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Medicare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696" y="1939577"/>
            <a:ext cx="8019314" cy="19646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t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Commercial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10" name="TextBox 50"/>
          <p:cNvSpPr txBox="1">
            <a:spLocks noChangeArrowheads="1"/>
          </p:cNvSpPr>
          <p:nvPr/>
        </p:nvSpPr>
        <p:spPr bwMode="auto">
          <a:xfrm>
            <a:off x="2784472" y="1430933"/>
            <a:ext cx="1731310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Calibri Light" panose="020F0302020204030204" pitchFamily="34" charset="0"/>
              </a:rPr>
              <a:t>Behavioral </a:t>
            </a:r>
            <a:r>
              <a:rPr lang="en-US" altLang="en-US" sz="1400" b="1" dirty="0" smtClean="0">
                <a:latin typeface="Calibri Light" panose="020F0302020204030204" pitchFamily="34" charset="0"/>
              </a:rPr>
              <a:t>health</a:t>
            </a:r>
            <a:r>
              <a:rPr lang="en-US" altLang="en-US" sz="1400" b="1" baseline="30000" dirty="0" smtClean="0">
                <a:latin typeface="Calibri Light" panose="020F0302020204030204" pitchFamily="34" charset="0"/>
              </a:rPr>
              <a:t>*</a:t>
            </a:r>
            <a:r>
              <a:rPr lang="en-US" altLang="en-US" sz="1400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sz="1400" b="1" dirty="0">
                <a:latin typeface="Calibri Light" panose="020F0302020204030204" pitchFamily="34" charset="0"/>
              </a:rPr>
              <a:t>comorbidity</a:t>
            </a:r>
          </a:p>
        </p:txBody>
      </p:sp>
      <p:sp>
        <p:nvSpPr>
          <p:cNvPr id="11" name="TextBox 51"/>
          <p:cNvSpPr txBox="1">
            <a:spLocks noChangeArrowheads="1"/>
          </p:cNvSpPr>
          <p:nvPr/>
        </p:nvSpPr>
        <p:spPr bwMode="auto">
          <a:xfrm>
            <a:off x="6766580" y="1430933"/>
            <a:ext cx="1437701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Calibri Light" panose="020F0302020204030204" pitchFamily="34" charset="0"/>
              </a:rPr>
              <a:t>Both comorbidities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654951" y="1430933"/>
            <a:ext cx="1731310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Calibri Light" panose="020F0302020204030204" pitchFamily="34" charset="0"/>
              </a:rPr>
              <a:t>Chronic </a:t>
            </a:r>
            <a:r>
              <a:rPr lang="en-US" altLang="en-US" sz="1400" b="1" dirty="0" smtClean="0">
                <a:latin typeface="Calibri Light" panose="020F0302020204030204" pitchFamily="34" charset="0"/>
              </a:rPr>
              <a:t>condition</a:t>
            </a:r>
            <a:r>
              <a:rPr lang="en-US" altLang="en-US" sz="1400" b="1" baseline="30000" dirty="0" smtClean="0">
                <a:latin typeface="Calibri Light" panose="020F0302020204030204" pitchFamily="34" charset="0"/>
              </a:rPr>
              <a:t>†</a:t>
            </a:r>
            <a:r>
              <a:rPr lang="en-US" altLang="en-US" sz="1400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sz="1400" b="1" dirty="0">
                <a:latin typeface="Calibri Light" panose="020F0302020204030204" pitchFamily="34" charset="0"/>
              </a:rPr>
              <a:t>comorbidity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58341" y="1430933"/>
            <a:ext cx="1481607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15" rIns="0" bIns="45715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Calibri Light" panose="020F0302020204030204" pitchFamily="34" charset="0"/>
              </a:rPr>
              <a:t>Average patient with neither comorbidity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696" y="1937722"/>
            <a:ext cx="384711" cy="19665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r>
              <a:rPr lang="en-US" sz="1400" b="1" dirty="0" smtClean="0"/>
              <a:t>MEDICARE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546696" y="3971746"/>
            <a:ext cx="384711" cy="19665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r>
              <a:rPr lang="en-US" sz="1400" b="1" dirty="0" smtClean="0"/>
              <a:t>COMMERCIAL</a:t>
            </a:r>
            <a:endParaRPr lang="en-US" sz="1400" b="1" dirty="0"/>
          </a:p>
        </p:txBody>
      </p:sp>
      <p:sp>
        <p:nvSpPr>
          <p:cNvPr id="16" name="Oval 15"/>
          <p:cNvSpPr/>
          <p:nvPr/>
        </p:nvSpPr>
        <p:spPr>
          <a:xfrm>
            <a:off x="1361780" y="4201690"/>
            <a:ext cx="612648" cy="612648"/>
          </a:xfrm>
          <a:prstGeom prst="ellipse">
            <a:avLst/>
          </a:prstGeom>
          <a:solidFill>
            <a:srgbClr val="C9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7" name="Picture 16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85" y="4154071"/>
            <a:ext cx="301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6995946" y="4600313"/>
            <a:ext cx="958874" cy="958930"/>
          </a:xfrm>
          <a:prstGeom prst="ellipse">
            <a:avLst/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9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65" y="4725835"/>
            <a:ext cx="301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2151794" y="4403486"/>
            <a:ext cx="1096698" cy="29059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flipV="1">
            <a:off x="2339464" y="4525686"/>
            <a:ext cx="2737827" cy="1042023"/>
          </a:xfrm>
          <a:prstGeom prst="bentArrow">
            <a:avLst>
              <a:gd name="adj1" fmla="val 12600"/>
              <a:gd name="adj2" fmla="val 13948"/>
              <a:gd name="adj3" fmla="val 17451"/>
              <a:gd name="adj4" fmla="val 302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923724" y="5276277"/>
            <a:ext cx="801498" cy="29059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047091" y="4403486"/>
            <a:ext cx="2676956" cy="30708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127425" y="5059131"/>
            <a:ext cx="681069" cy="681109"/>
          </a:xfrm>
          <a:prstGeom prst="ellipse">
            <a:avLst/>
          </a:prstGeom>
          <a:solidFill>
            <a:srgbClr val="70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316069" y="4242067"/>
            <a:ext cx="591455" cy="591490"/>
          </a:xfrm>
          <a:prstGeom prst="ellipse">
            <a:avLst/>
          </a:prstGeom>
          <a:solidFill>
            <a:srgbClr val="A2A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6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79" y="4183869"/>
            <a:ext cx="301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42" y="5045743"/>
            <a:ext cx="301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354531" y="4221448"/>
            <a:ext cx="627144" cy="573134"/>
          </a:xfrm>
          <a:prstGeom prst="rect">
            <a:avLst/>
          </a:prstGeom>
          <a:noFill/>
          <a:effectLst/>
        </p:spPr>
        <p:txBody>
          <a:bodyPr wrap="none" lIns="89611" tIns="44806" rIns="89611" bIns="44806">
            <a:spAutoFit/>
          </a:bodyPr>
          <a:lstStyle/>
          <a:p>
            <a:pPr algn="ctr"/>
            <a:r>
              <a:rPr lang="en-US" sz="31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1x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30915" y="4251246"/>
            <a:ext cx="961766" cy="573134"/>
          </a:xfrm>
          <a:prstGeom prst="rect">
            <a:avLst/>
          </a:prstGeom>
          <a:noFill/>
          <a:effectLst/>
        </p:spPr>
        <p:txBody>
          <a:bodyPr wrap="none" lIns="89611" tIns="44806" rIns="89611" bIns="44806">
            <a:spAutoFit/>
          </a:bodyPr>
          <a:lstStyle/>
          <a:p>
            <a:pPr algn="ctr"/>
            <a:r>
              <a:rPr lang="en-US" sz="31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09579" y="5113120"/>
            <a:ext cx="961766" cy="573134"/>
          </a:xfrm>
          <a:prstGeom prst="rect">
            <a:avLst/>
          </a:prstGeom>
          <a:noFill/>
          <a:effectLst/>
        </p:spPr>
        <p:txBody>
          <a:bodyPr wrap="none" lIns="89611" tIns="44806" rIns="89611" bIns="44806">
            <a:spAutoFit/>
          </a:bodyPr>
          <a:lstStyle/>
          <a:p>
            <a:pPr algn="ctr"/>
            <a:r>
              <a:rPr lang="en-US" sz="31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2.1x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94501" y="4793212"/>
            <a:ext cx="961766" cy="573134"/>
          </a:xfrm>
          <a:prstGeom prst="rect">
            <a:avLst/>
          </a:prstGeom>
          <a:noFill/>
          <a:effectLst/>
        </p:spPr>
        <p:txBody>
          <a:bodyPr wrap="none" lIns="89611" tIns="44806" rIns="89611" bIns="44806">
            <a:spAutoFit/>
          </a:bodyPr>
          <a:lstStyle/>
          <a:p>
            <a:pPr algn="ctr"/>
            <a:r>
              <a:rPr lang="en-US" sz="31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4.2x</a:t>
            </a:r>
          </a:p>
        </p:txBody>
      </p:sp>
      <p:sp>
        <p:nvSpPr>
          <p:cNvPr id="32" name="Oval 31"/>
          <p:cNvSpPr/>
          <p:nvPr/>
        </p:nvSpPr>
        <p:spPr>
          <a:xfrm>
            <a:off x="1361780" y="2114361"/>
            <a:ext cx="612648" cy="612648"/>
          </a:xfrm>
          <a:prstGeom prst="ellipse">
            <a:avLst/>
          </a:prstGeom>
          <a:solidFill>
            <a:srgbClr val="C9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85" y="2066742"/>
            <a:ext cx="301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Arrow 33"/>
          <p:cNvSpPr/>
          <p:nvPr/>
        </p:nvSpPr>
        <p:spPr>
          <a:xfrm>
            <a:off x="2151794" y="2310682"/>
            <a:ext cx="1096698" cy="29059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>
            <a:off x="5921104" y="3180354"/>
            <a:ext cx="817897" cy="29059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4056235" y="2310681"/>
            <a:ext cx="2668986" cy="30708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100638" y="2936536"/>
            <a:ext cx="779645" cy="779691"/>
          </a:xfrm>
          <a:prstGeom prst="ellipse">
            <a:avLst/>
          </a:prstGeom>
          <a:solidFill>
            <a:srgbClr val="70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298786" y="2092055"/>
            <a:ext cx="690031" cy="690071"/>
          </a:xfrm>
          <a:prstGeom prst="ellipse">
            <a:avLst/>
          </a:prstGeom>
          <a:solidFill>
            <a:srgbClr val="A2A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9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84" y="2083147"/>
            <a:ext cx="301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42" y="2972438"/>
            <a:ext cx="301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Bent Arrow 40"/>
          <p:cNvSpPr/>
          <p:nvPr/>
        </p:nvSpPr>
        <p:spPr>
          <a:xfrm flipV="1">
            <a:off x="2339464" y="2469887"/>
            <a:ext cx="2737827" cy="1042023"/>
          </a:xfrm>
          <a:prstGeom prst="bentArrow">
            <a:avLst>
              <a:gd name="adj1" fmla="val 12600"/>
              <a:gd name="adj2" fmla="val 13948"/>
              <a:gd name="adj3" fmla="val 17451"/>
              <a:gd name="adj4" fmla="val 302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9578" y="3039815"/>
            <a:ext cx="961766" cy="573134"/>
          </a:xfrm>
          <a:prstGeom prst="rect">
            <a:avLst/>
          </a:prstGeom>
          <a:noFill/>
          <a:effectLst/>
        </p:spPr>
        <p:txBody>
          <a:bodyPr wrap="none" lIns="89611" tIns="44806" rIns="89611" bIns="44806">
            <a:spAutoFit/>
          </a:bodyPr>
          <a:lstStyle/>
          <a:p>
            <a:pPr algn="ctr"/>
            <a:r>
              <a:rPr lang="en-US" sz="31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2.8x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162920" y="2150524"/>
            <a:ext cx="961766" cy="573134"/>
          </a:xfrm>
          <a:prstGeom prst="rect">
            <a:avLst/>
          </a:prstGeom>
          <a:noFill/>
          <a:effectLst/>
        </p:spPr>
        <p:txBody>
          <a:bodyPr wrap="none" lIns="89611" tIns="44806" rIns="89611" bIns="44806">
            <a:spAutoFit/>
          </a:bodyPr>
          <a:lstStyle/>
          <a:p>
            <a:pPr algn="ctr"/>
            <a:r>
              <a:rPr lang="en-US" sz="31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2.2x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54531" y="2134119"/>
            <a:ext cx="627144" cy="573134"/>
          </a:xfrm>
          <a:prstGeom prst="rect">
            <a:avLst/>
          </a:prstGeom>
          <a:noFill/>
          <a:effectLst/>
        </p:spPr>
        <p:txBody>
          <a:bodyPr wrap="none" lIns="89611" tIns="44806" rIns="89611" bIns="44806">
            <a:spAutoFit/>
          </a:bodyPr>
          <a:lstStyle/>
          <a:p>
            <a:pPr algn="ctr"/>
            <a:r>
              <a:rPr lang="en-US" sz="31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1x</a:t>
            </a:r>
          </a:p>
        </p:txBody>
      </p:sp>
      <p:sp>
        <p:nvSpPr>
          <p:cNvPr id="45" name="Oval 44"/>
          <p:cNvSpPr/>
          <p:nvPr/>
        </p:nvSpPr>
        <p:spPr>
          <a:xfrm>
            <a:off x="6644276" y="2113031"/>
            <a:ext cx="1662210" cy="1662210"/>
          </a:xfrm>
          <a:prstGeom prst="ellipse">
            <a:avLst/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6" name="Picture 9" descr="http://www.clker.com/cliparts/b/f/d/3/k/d/man-figure-symbol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62" y="2617763"/>
            <a:ext cx="301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6994501" y="2657569"/>
            <a:ext cx="961766" cy="573134"/>
          </a:xfrm>
          <a:prstGeom prst="rect">
            <a:avLst/>
          </a:prstGeom>
          <a:noFill/>
          <a:effectLst/>
        </p:spPr>
        <p:txBody>
          <a:bodyPr wrap="none" lIns="89611" tIns="44806" rIns="89611" bIns="44806">
            <a:spAutoFit/>
          </a:bodyPr>
          <a:lstStyle/>
          <a:p>
            <a:pPr algn="ctr"/>
            <a:r>
              <a:rPr lang="en-US" sz="31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7.0x</a:t>
            </a:r>
          </a:p>
        </p:txBody>
      </p:sp>
    </p:spTree>
    <p:extLst>
      <p:ext uri="{BB962C8B-B14F-4D97-AF65-F5344CB8AC3E}">
        <p14:creationId xmlns:p14="http://schemas.microsoft.com/office/powerpoint/2010/main" val="34381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4.4: Concentration of commercial high-cost patients</a:t>
            </a:r>
            <a:endParaRPr lang="en-US" dirty="0"/>
          </a:p>
        </p:txBody>
      </p:sp>
      <p:sp>
        <p:nvSpPr>
          <p:cNvPr id="26" name="McK 5. Source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22238" y="6243320"/>
            <a:ext cx="84518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Notes: 	</a:t>
            </a:r>
            <a:r>
              <a:rPr lang="en-US" dirty="0"/>
              <a:t>(A) High-cost patients defined as 5% of patients with highest claims-based medical expenditures </a:t>
            </a:r>
            <a:r>
              <a:rPr lang="en-US" dirty="0" smtClean="0"/>
              <a:t>(excluding pharmacy spending) </a:t>
            </a:r>
            <a:r>
              <a:rPr lang="en-US" dirty="0"/>
              <a:t>in </a:t>
            </a:r>
            <a:r>
              <a:rPr lang="en-US" dirty="0" smtClean="0"/>
              <a:t>a given year.</a:t>
            </a:r>
            <a:endParaRPr lang="en-US" dirty="0"/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dirty="0"/>
              <a:t>		(B) The sample for analysis was limited to patients who had at least six months of enrollment in both 2010 and 2011 and costs of at least $1 in each year. Figures do not capture pharmacy costs, 	payments outside the claims system, Medicare cost-sharing, or end-of-life care for patients who died in 2010 or 2011. 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All-Payer Claims Database; HPC analysis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Percent </a:t>
            </a:r>
            <a:r>
              <a:rPr lang="en-US" dirty="0" smtClean="0"/>
              <a:t>difference between region and statewide average</a:t>
            </a:r>
            <a:r>
              <a:rPr lang="en-US" dirty="0"/>
              <a:t>, adjusted for age and </a:t>
            </a:r>
            <a:r>
              <a:rPr lang="en-US" dirty="0" smtClean="0"/>
              <a:t>sex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74038" y="1683994"/>
            <a:ext cx="1691096" cy="187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Greater than +20</a:t>
            </a:r>
            <a:r>
              <a:rPr lang="en-US" sz="1200" dirty="0">
                <a:latin typeface="+mj-lt"/>
              </a:rPr>
              <a:t>%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36274" y="1652902"/>
            <a:ext cx="247512" cy="249969"/>
          </a:xfrm>
          <a:prstGeom prst="rect">
            <a:avLst/>
          </a:prstGeom>
          <a:solidFill>
            <a:srgbClr val="0C2D83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4038" y="1964498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+10% to +20</a:t>
            </a:r>
            <a:r>
              <a:rPr lang="en-US" sz="1200" dirty="0" smtClean="0">
                <a:latin typeface="+mj-lt"/>
              </a:rPr>
              <a:t>%</a:t>
            </a:r>
            <a:endParaRPr lang="en-US" sz="120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4038" y="2242667"/>
            <a:ext cx="1691096" cy="18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±10%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03934" y="1683994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-</a:t>
            </a:r>
            <a:r>
              <a:rPr lang="en-US" sz="1200" dirty="0">
                <a:latin typeface="+mj-lt"/>
              </a:rPr>
              <a:t>10% to -20%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03934" y="1964498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Less </a:t>
            </a:r>
            <a:r>
              <a:rPr lang="en-US" sz="1200" dirty="0">
                <a:latin typeface="+mj-lt"/>
              </a:rPr>
              <a:t>than -20</a:t>
            </a:r>
            <a:r>
              <a:rPr lang="en-US" sz="1200" dirty="0" smtClean="0">
                <a:latin typeface="+mj-lt"/>
              </a:rPr>
              <a:t>%</a:t>
            </a:r>
            <a:endParaRPr lang="en-US" sz="12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65312" y="1931847"/>
            <a:ext cx="248370" cy="249970"/>
          </a:xfrm>
          <a:prstGeom prst="rect">
            <a:avLst/>
          </a:prstGeom>
          <a:solidFill>
            <a:srgbClr val="DFE5E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66170" y="1652901"/>
            <a:ext cx="247512" cy="249969"/>
          </a:xfrm>
          <a:prstGeom prst="rect">
            <a:avLst/>
          </a:prstGeom>
          <a:solidFill>
            <a:srgbClr val="AEC3F8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6274" y="2210791"/>
            <a:ext cx="247512" cy="249969"/>
          </a:xfrm>
          <a:prstGeom prst="rect">
            <a:avLst/>
          </a:prstGeom>
          <a:solidFill>
            <a:srgbClr val="9DB1C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5416" y="1926654"/>
            <a:ext cx="247512" cy="249969"/>
          </a:xfrm>
          <a:prstGeom prst="rect">
            <a:avLst/>
          </a:prstGeom>
          <a:solidFill>
            <a:srgbClr val="376BED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" name="Picture 60" descr="C:\Users\achigurupati\AppData\Local\Microsoft\Windows\Temporary Internet Files\Content.Outlook\XR2A6R88\20140106 ComHC (2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3" b="22644"/>
          <a:stretch/>
        </p:blipFill>
        <p:spPr bwMode="auto">
          <a:xfrm>
            <a:off x="1785747" y="2460760"/>
            <a:ext cx="5354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cK 5. Source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22238" y="6243320"/>
            <a:ext cx="84518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Notes: 	</a:t>
            </a:r>
            <a:r>
              <a:rPr lang="en-US" dirty="0"/>
              <a:t>(A) High-cost patients defined as 5% of patients with highest claims-based medical expenditures </a:t>
            </a:r>
            <a:r>
              <a:rPr lang="en-US" dirty="0" smtClean="0"/>
              <a:t>(excluding pharmacy spending) </a:t>
            </a:r>
            <a:r>
              <a:rPr lang="en-US" dirty="0"/>
              <a:t>in </a:t>
            </a:r>
            <a:r>
              <a:rPr lang="en-US" dirty="0" smtClean="0"/>
              <a:t>a given year.</a:t>
            </a:r>
            <a:endParaRPr lang="en-US" dirty="0"/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dirty="0"/>
              <a:t>		(B) The sample for analysis was limited to patients who had at least six months of enrollment in both 2010 and 2011 and costs of at least $1 in each year. Figures do not capture pharmacy costs, 	payments outside the claims system, Medicare cost-sharing, or end-of-life care for patients who died in 2010 or 2011. 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All-Payer Claims Database; HPC analysis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4.5: Concentration of Medicare high-cost patients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Percent difference between region and statewide average, adjusted for age and sex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4038" y="1683994"/>
            <a:ext cx="1691096" cy="187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Greater than +20</a:t>
            </a:r>
            <a:r>
              <a:rPr lang="en-US" sz="1200" dirty="0">
                <a:latin typeface="+mj-lt"/>
              </a:rPr>
              <a:t>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274" y="1652902"/>
            <a:ext cx="247512" cy="249969"/>
          </a:xfrm>
          <a:prstGeom prst="rect">
            <a:avLst/>
          </a:prstGeom>
          <a:solidFill>
            <a:srgbClr val="0C2D83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4038" y="1964498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+10% to +20</a:t>
            </a:r>
            <a:r>
              <a:rPr lang="en-US" sz="1200" dirty="0" smtClean="0">
                <a:latin typeface="+mj-lt"/>
              </a:rPr>
              <a:t>%</a:t>
            </a:r>
            <a:endParaRPr lang="en-US" sz="12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4038" y="2242667"/>
            <a:ext cx="1691096" cy="18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±10%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3934" y="1683994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-</a:t>
            </a:r>
            <a:r>
              <a:rPr lang="en-US" sz="1200" dirty="0">
                <a:latin typeface="+mj-lt"/>
              </a:rPr>
              <a:t>10% to -20%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3934" y="1964498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Less </a:t>
            </a:r>
            <a:r>
              <a:rPr lang="en-US" sz="1200" dirty="0">
                <a:latin typeface="+mj-lt"/>
              </a:rPr>
              <a:t>than -20</a:t>
            </a:r>
            <a:r>
              <a:rPr lang="en-US" sz="1200" dirty="0" smtClean="0">
                <a:latin typeface="+mj-lt"/>
              </a:rPr>
              <a:t>%</a:t>
            </a:r>
            <a:endParaRPr lang="en-US" sz="1200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65312" y="1931847"/>
            <a:ext cx="248370" cy="249970"/>
          </a:xfrm>
          <a:prstGeom prst="rect">
            <a:avLst/>
          </a:prstGeom>
          <a:solidFill>
            <a:srgbClr val="DFE5E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66170" y="1652901"/>
            <a:ext cx="247512" cy="249969"/>
          </a:xfrm>
          <a:prstGeom prst="rect">
            <a:avLst/>
          </a:prstGeom>
          <a:solidFill>
            <a:srgbClr val="AEC3F8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274" y="2210791"/>
            <a:ext cx="247512" cy="249969"/>
          </a:xfrm>
          <a:prstGeom prst="rect">
            <a:avLst/>
          </a:prstGeom>
          <a:solidFill>
            <a:srgbClr val="9DB1C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5416" y="1926654"/>
            <a:ext cx="247512" cy="249969"/>
          </a:xfrm>
          <a:prstGeom prst="rect">
            <a:avLst/>
          </a:prstGeom>
          <a:solidFill>
            <a:srgbClr val="376BED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9" name="Picture 59" descr="C:\Users\achigurupati\AppData\Local\Microsoft\Windows\Temporary Internet Files\Content.Outlook\XR2A6R88\20140106 MedHC (2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3" b="22644"/>
          <a:stretch/>
        </p:blipFill>
        <p:spPr bwMode="auto">
          <a:xfrm>
            <a:off x="1785747" y="2460760"/>
            <a:ext cx="5354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4.6: Concentration of commercial persistent high-cost patients</a:t>
            </a:r>
            <a:endParaRPr lang="en-US" dirty="0"/>
          </a:p>
        </p:txBody>
      </p:sp>
      <p:sp>
        <p:nvSpPr>
          <p:cNvPr id="17" name="McK 5. Source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22238" y="6243320"/>
            <a:ext cx="84518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Notes: 	</a:t>
            </a:r>
            <a:r>
              <a:rPr lang="en-US" dirty="0"/>
              <a:t>(A) High-cost patients defined as 5% of patients with highest claims-based medical expenditures </a:t>
            </a:r>
            <a:r>
              <a:rPr lang="en-US" dirty="0" smtClean="0"/>
              <a:t>(excluding pharmacy spending) </a:t>
            </a:r>
            <a:r>
              <a:rPr lang="en-US" dirty="0"/>
              <a:t>in </a:t>
            </a:r>
            <a:r>
              <a:rPr lang="en-US" dirty="0" smtClean="0"/>
              <a:t>a given year.</a:t>
            </a:r>
            <a:endParaRPr lang="en-US" dirty="0"/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dirty="0"/>
              <a:t>		(B) The sample for analysis was limited to patients who had at least six months of enrollment in both 2010 and 2011 and costs of at least $1 in each year. Figures do not capture pharmacy costs, 	payments outside the claims system, Medicare cost-sharing, or end-of-life care for patients who died in 2010 or 2011. 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All-Payer Claims Database; HPC analysis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Percent difference between region and statewide average, adjusted for age and sex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4038" y="1683994"/>
            <a:ext cx="1691096" cy="187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Greater than +20</a:t>
            </a:r>
            <a:r>
              <a:rPr lang="en-US" sz="1200" dirty="0">
                <a:latin typeface="+mj-lt"/>
              </a:rPr>
              <a:t>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274" y="1652902"/>
            <a:ext cx="247512" cy="249969"/>
          </a:xfrm>
          <a:prstGeom prst="rect">
            <a:avLst/>
          </a:prstGeom>
          <a:solidFill>
            <a:srgbClr val="0C2D83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4038" y="1964498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+10% to +20</a:t>
            </a:r>
            <a:r>
              <a:rPr lang="en-US" sz="1200" dirty="0" smtClean="0">
                <a:latin typeface="+mj-lt"/>
              </a:rPr>
              <a:t>%</a:t>
            </a:r>
            <a:endParaRPr lang="en-US" sz="12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4038" y="2242667"/>
            <a:ext cx="1691096" cy="18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±10%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3934" y="1683994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-</a:t>
            </a:r>
            <a:r>
              <a:rPr lang="en-US" sz="1200" dirty="0">
                <a:latin typeface="+mj-lt"/>
              </a:rPr>
              <a:t>10% to -20%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3934" y="1964498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Less </a:t>
            </a:r>
            <a:r>
              <a:rPr lang="en-US" sz="1200" dirty="0">
                <a:latin typeface="+mj-lt"/>
              </a:rPr>
              <a:t>than -20</a:t>
            </a:r>
            <a:r>
              <a:rPr lang="en-US" sz="1200" dirty="0" smtClean="0">
                <a:latin typeface="+mj-lt"/>
              </a:rPr>
              <a:t>%</a:t>
            </a:r>
            <a:endParaRPr lang="en-US" sz="1200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65312" y="1931847"/>
            <a:ext cx="248370" cy="249970"/>
          </a:xfrm>
          <a:prstGeom prst="rect">
            <a:avLst/>
          </a:prstGeom>
          <a:solidFill>
            <a:srgbClr val="DFE5E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66170" y="1652901"/>
            <a:ext cx="247512" cy="249969"/>
          </a:xfrm>
          <a:prstGeom prst="rect">
            <a:avLst/>
          </a:prstGeom>
          <a:solidFill>
            <a:srgbClr val="AEC3F8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274" y="2210791"/>
            <a:ext cx="247512" cy="249969"/>
          </a:xfrm>
          <a:prstGeom prst="rect">
            <a:avLst/>
          </a:prstGeom>
          <a:solidFill>
            <a:srgbClr val="9DB1C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5416" y="1926654"/>
            <a:ext cx="247512" cy="249969"/>
          </a:xfrm>
          <a:prstGeom prst="rect">
            <a:avLst/>
          </a:prstGeom>
          <a:solidFill>
            <a:srgbClr val="376BED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9" name="Picture 62" descr="C:\Users\achigurupati\AppData\Local\Microsoft\Windows\Temporary Internet Files\Content.Outlook\XR2A6R88\20140106 ComP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1" b="22601"/>
          <a:stretch/>
        </p:blipFill>
        <p:spPr bwMode="auto">
          <a:xfrm>
            <a:off x="1785747" y="2460760"/>
            <a:ext cx="535184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03781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latin typeface="Calibri Light"/>
              <a:sym typeface="Calibri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2388"/>
          </a:xfrm>
        </p:spPr>
        <p:txBody>
          <a:bodyPr/>
          <a:lstStyle/>
          <a:p>
            <a:r>
              <a:rPr lang="en-US" dirty="0"/>
              <a:t>Figure 1.1: Personal health care expenditures</a:t>
            </a:r>
            <a:r>
              <a:rPr lang="en-US" baseline="30000" dirty="0"/>
              <a:t>*</a:t>
            </a:r>
            <a:r>
              <a:rPr lang="en-US" dirty="0"/>
              <a:t> relative to size of economy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2238" y="5997099"/>
            <a:ext cx="8451850" cy="738664"/>
          </a:xfrm>
        </p:spPr>
        <p:txBody>
          <a:bodyPr/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	</a:t>
            </a:r>
            <a:r>
              <a:rPr lang="en-US" dirty="0"/>
              <a:t>Personal health care expenditures (PHC) are a subset of national health expenditures. PHC excludes administration and the net cost of private insurance, public health activity, and investment in research, structures and equipment.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†</a:t>
            </a:r>
            <a:r>
              <a:rPr lang="en-US" dirty="0"/>
              <a:t>	Measured as gross domestic product (GDP) for the U.S. and gross state product (GSP) for Massachusetts.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‡</a:t>
            </a:r>
            <a:r>
              <a:rPr lang="en-US" dirty="0"/>
              <a:t>	CMS state-level personal health care expenditure data have only been published through 2009.  2010-2012 MA figures were estimated based on 2009-2012 expenditure data provided by CMS for Medicare, ANF budget information statements and expenditure data from MassHealth, and CHIA TME reports for commercial payers. 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 smtClean="0"/>
              <a:t>Source:	</a:t>
            </a:r>
            <a:r>
              <a:rPr lang="en-US" dirty="0" smtClean="0"/>
              <a:t>Centers for Medicare &amp; Medicaid Services; </a:t>
            </a:r>
            <a:r>
              <a:rPr lang="en-US" dirty="0"/>
              <a:t>Bureau of Economic Analysis; Center for Health Information and Analysis; MassHealth; Census Bureau; HPC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Percent of respective economy</a:t>
            </a:r>
            <a:r>
              <a:rPr lang="en-US" baseline="30000" dirty="0" smtClean="0"/>
              <a:t>†</a:t>
            </a:r>
            <a:endParaRPr lang="en-US" baseline="30000" dirty="0"/>
          </a:p>
        </p:txBody>
      </p:sp>
      <p:sp>
        <p:nvSpPr>
          <p:cNvPr id="10" name="Up-Down Arrow 9"/>
          <p:cNvSpPr/>
          <p:nvPr/>
        </p:nvSpPr>
        <p:spPr>
          <a:xfrm>
            <a:off x="7799388" y="3001963"/>
            <a:ext cx="168058" cy="37550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17" tIns="53308" rIns="106617" bIns="53308" rtlCol="0" anchor="ctr"/>
          <a:lstStyle/>
          <a:p>
            <a:pPr algn="ctr"/>
            <a:endParaRPr lang="en-US" sz="1400" dirty="0"/>
          </a:p>
        </p:txBody>
      </p:sp>
      <p:cxnSp>
        <p:nvCxnSpPr>
          <p:cNvPr id="12" name="Straight Connector 11"/>
          <p:cNvCxnSpPr/>
          <p:nvPr>
            <p:custDataLst>
              <p:tags r:id="rId4"/>
            </p:custDataLst>
          </p:nvPr>
        </p:nvCxnSpPr>
        <p:spPr bwMode="gray">
          <a:xfrm>
            <a:off x="5605463" y="1978025"/>
            <a:ext cx="285750" cy="0"/>
          </a:xfrm>
          <a:prstGeom prst="line">
            <a:avLst/>
          </a:prstGeom>
          <a:ln w="19050">
            <a:solidFill>
              <a:srgbClr val="0C2D8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5"/>
            </p:custDataLst>
          </p:nvPr>
        </p:nvCxnSpPr>
        <p:spPr bwMode="gray">
          <a:xfrm>
            <a:off x="5605463" y="2241550"/>
            <a:ext cx="285750" cy="0"/>
          </a:xfrm>
          <a:prstGeom prst="line">
            <a:avLst/>
          </a:prstGeom>
          <a:ln w="19050">
            <a:solidFill>
              <a:srgbClr val="0C2D83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 bwMode="gray">
          <a:xfrm>
            <a:off x="7215188" y="1978025"/>
            <a:ext cx="285750" cy="0"/>
          </a:xfrm>
          <a:prstGeom prst="line">
            <a:avLst/>
          </a:prstGeom>
          <a:ln w="19050">
            <a:solidFill>
              <a:srgbClr val="9DB1C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>
            <p:custDataLst>
              <p:tags r:id="rId7"/>
            </p:custDataLst>
          </p:nvPr>
        </p:nvSpPr>
        <p:spPr bwMode="auto">
          <a:xfrm>
            <a:off x="5942013" y="2143125"/>
            <a:ext cx="117157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CE264D09-B8D1-4758-9B86-581F99CDD9F5}" type="datetime'M''''A ''(''e''st''''''i''''''''''m''''''''''at''''''e''d'')'">
              <a:rPr lang="en-US" sz="1400">
                <a:solidFill>
                  <a:schemeClr val="tx1"/>
                </a:solidFill>
              </a:rPr>
              <a:pPr/>
              <a:t>MA (estimated)</a:t>
            </a:fld>
            <a:r>
              <a:rPr lang="en-US" sz="1400" b="1" baseline="30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‡</a:t>
            </a:r>
            <a:endParaRPr lang="en-US" sz="1400" baseline="30000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 bwMode="auto">
          <a:xfrm>
            <a:off x="5942013" y="1879600"/>
            <a:ext cx="107156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7300FD42-5639-43D8-8119-EC27ACAA4294}" type="datetime'''M''''''''''''A ''''(''CM''''''''''S'' N''''''H''''''E)'''''">
              <a:rPr lang="en-US" sz="1400">
                <a:solidFill>
                  <a:schemeClr val="tx1"/>
                </a:solidFill>
              </a:rPr>
              <a:pPr/>
              <a:t>MA (CMS NHE)</a:t>
            </a:fld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 bwMode="auto">
          <a:xfrm>
            <a:off x="7551738" y="1879600"/>
            <a:ext cx="2794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FEB72DED-34D3-41AF-8354-FE14002162F7}" type="datetime'''''U''''''.''''''''''''''''''''''''S''''''''''.'''''''''">
              <a:rPr lang="en-US" sz="1400">
                <a:solidFill>
                  <a:schemeClr val="tx1"/>
                </a:solidFill>
              </a:rPr>
              <a:pPr/>
              <a:t>U.S.</a:t>
            </a:fld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</p:txBody>
      </p:sp>
      <p:graphicFrame>
        <p:nvGraphicFramePr>
          <p:cNvPr id="17" name="Object 16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129081969"/>
              </p:ext>
            </p:extLst>
          </p:nvPr>
        </p:nvGraphicFramePr>
        <p:xfrm>
          <a:off x="419100" y="1485900"/>
          <a:ext cx="7762810" cy="420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Chart" r:id="rId17" imgW="7762810" imgH="4200457" progId="MSGraph.Chart.8">
                  <p:embed followColorScheme="full"/>
                </p:oleObj>
              </mc:Choice>
              <mc:Fallback>
                <p:oleObj name="Chart" r:id="rId17" imgW="7762810" imgH="420045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9100" y="1485900"/>
                        <a:ext cx="7762810" cy="4200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0" name="Rectangle 19"/>
          <p:cNvSpPr/>
          <p:nvPr>
            <p:custDataLst>
              <p:tags r:id="rId11"/>
            </p:custDataLst>
          </p:nvPr>
        </p:nvSpPr>
        <p:spPr bwMode="gray">
          <a:xfrm>
            <a:off x="4213225" y="3892550"/>
            <a:ext cx="490538" cy="212725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/>
            <a:fld id="{DD0590B0-106C-4838-8683-C2164947C4A4}" type="datetime'''''''''''1''''2''''''''''''.''''''''8''''''''''%'''''">
              <a:rPr lang="en-US" sz="1400">
                <a:solidFill>
                  <a:schemeClr val="tx1"/>
                </a:solidFill>
              </a:rPr>
              <a:pPr algn="ctr"/>
              <a:t>12.8%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 useBgFill="1">
        <p:nvSpPr>
          <p:cNvPr id="19" name="Rectangle 18"/>
          <p:cNvSpPr/>
          <p:nvPr>
            <p:custDataLst>
              <p:tags r:id="rId12"/>
            </p:custDataLst>
          </p:nvPr>
        </p:nvSpPr>
        <p:spPr bwMode="gray">
          <a:xfrm>
            <a:off x="4213225" y="4440238"/>
            <a:ext cx="490538" cy="212725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/>
            <a:fld id="{00C4824C-1A18-4410-B968-72BDE2A36E67}" type="datetime'''''''''''''''''''1''''''''''''''''2.3%'''''''''''''''''''''''">
              <a:rPr lang="en-US" sz="1400">
                <a:solidFill>
                  <a:schemeClr val="tx1"/>
                </a:solidFill>
              </a:rPr>
              <a:pPr algn="ctr"/>
              <a:t>12.3%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 useBgFill="1">
        <p:nvSpPr>
          <p:cNvPr id="18" name="Rectangle 17"/>
          <p:cNvSpPr/>
          <p:nvPr>
            <p:custDataLst>
              <p:tags r:id="rId13"/>
            </p:custDataLst>
          </p:nvPr>
        </p:nvSpPr>
        <p:spPr bwMode="gray">
          <a:xfrm>
            <a:off x="6718300" y="3497263"/>
            <a:ext cx="490538" cy="212725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/>
            <a:fld id="{E76F5D8A-5C6C-4DB4-B73F-69CA9A89AAF7}" type="datetime'''1''''5''''''''.''''''''''2%'''''''''''''''''''''''''''">
              <a:rPr lang="en-US" sz="1400">
                <a:solidFill>
                  <a:schemeClr val="tx1"/>
                </a:solidFill>
              </a:rPr>
              <a:pPr algn="ctr"/>
              <a:t>15.2%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35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4.7: Concentration of Medicare persistent high-cost patients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Percent difference between region and statewide average, adjusted for age and sex</a:t>
            </a:r>
          </a:p>
        </p:txBody>
      </p:sp>
      <p:sp>
        <p:nvSpPr>
          <p:cNvPr id="16" name="McK 5. Source"/>
          <p:cNvSpPr txBox="1">
            <a:spLocks noChangeArrowheads="1"/>
          </p:cNvSpPr>
          <p:nvPr/>
        </p:nvSpPr>
        <p:spPr bwMode="auto">
          <a:xfrm>
            <a:off x="122238" y="6243320"/>
            <a:ext cx="84518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800" b="0" kern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1271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27752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94234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60715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627196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 smtClean="0"/>
              <a:t>Notes: 	</a:t>
            </a:r>
            <a:r>
              <a:rPr lang="en-US" dirty="0" smtClean="0"/>
              <a:t>(A) High-cost patients defined as 5% of patients with highest claims-based medical expenditures (excluding pharmacy spending) in a given year.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dirty="0" smtClean="0"/>
              <a:t>		(B) The sample for analysis was limited to patients who had </a:t>
            </a:r>
            <a:r>
              <a:rPr lang="en-US" dirty="0"/>
              <a:t>at least six months of enrollment in both 2010 and 2011 and </a:t>
            </a:r>
            <a:r>
              <a:rPr lang="en-US" dirty="0" smtClean="0"/>
              <a:t>costs of at least $1 in each year. Figures do not capture pharmacy costs, 	payments outside the claims system, Medicare cost-sharing, or end-of-life care for patients who died in 2010 or 2011. 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 smtClean="0"/>
              <a:t>Source: 	</a:t>
            </a:r>
            <a:r>
              <a:rPr lang="en-US" dirty="0" smtClean="0"/>
              <a:t>All-Payer Claims Database; HPC analysis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74038" y="1683994"/>
            <a:ext cx="1691096" cy="187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Greater than +20</a:t>
            </a:r>
            <a:r>
              <a:rPr lang="en-US" sz="1200" dirty="0">
                <a:latin typeface="+mj-lt"/>
              </a:rPr>
              <a:t>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6274" y="1652902"/>
            <a:ext cx="247512" cy="249969"/>
          </a:xfrm>
          <a:prstGeom prst="rect">
            <a:avLst/>
          </a:prstGeom>
          <a:solidFill>
            <a:srgbClr val="0C2D83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4038" y="1964498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+10% to +20</a:t>
            </a:r>
            <a:r>
              <a:rPr lang="en-US" sz="1200" dirty="0" smtClean="0">
                <a:latin typeface="+mj-lt"/>
              </a:rPr>
              <a:t>%</a:t>
            </a:r>
            <a:endParaRPr lang="en-US" sz="12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4038" y="2242667"/>
            <a:ext cx="1691096" cy="18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+mj-lt"/>
              </a:rPr>
              <a:t>±10%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03934" y="1683994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-</a:t>
            </a:r>
            <a:r>
              <a:rPr lang="en-US" sz="1200" dirty="0">
                <a:latin typeface="+mj-lt"/>
              </a:rPr>
              <a:t>10% to -20%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3934" y="1964498"/>
            <a:ext cx="1691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+mj-lt"/>
              </a:rPr>
              <a:t>Less </a:t>
            </a:r>
            <a:r>
              <a:rPr lang="en-US" sz="1200" dirty="0">
                <a:latin typeface="+mj-lt"/>
              </a:rPr>
              <a:t>than -20</a:t>
            </a:r>
            <a:r>
              <a:rPr lang="en-US" sz="1200" dirty="0" smtClean="0">
                <a:latin typeface="+mj-lt"/>
              </a:rPr>
              <a:t>%</a:t>
            </a:r>
            <a:endParaRPr lang="en-US" sz="1200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65312" y="1931847"/>
            <a:ext cx="248370" cy="249970"/>
          </a:xfrm>
          <a:prstGeom prst="rect">
            <a:avLst/>
          </a:prstGeom>
          <a:solidFill>
            <a:srgbClr val="DFE5E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66170" y="1652901"/>
            <a:ext cx="247512" cy="249969"/>
          </a:xfrm>
          <a:prstGeom prst="rect">
            <a:avLst/>
          </a:prstGeom>
          <a:solidFill>
            <a:srgbClr val="AEC3F8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274" y="2210791"/>
            <a:ext cx="247512" cy="249969"/>
          </a:xfrm>
          <a:prstGeom prst="rect">
            <a:avLst/>
          </a:prstGeom>
          <a:solidFill>
            <a:srgbClr val="9DB1C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5416" y="1926654"/>
            <a:ext cx="247512" cy="249969"/>
          </a:xfrm>
          <a:prstGeom prst="rect">
            <a:avLst/>
          </a:prstGeom>
          <a:solidFill>
            <a:srgbClr val="376BED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4" tIns="45312" rIns="90624" bIns="45312" rtlCol="0" anchor="ctr"/>
          <a:lstStyle/>
          <a:p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9" name="Picture 61" descr="C:\Users\achigurupati\AppData\Local\Microsoft\Windows\Temporary Internet Files\Content.Outlook\XR2A6R88\20140106 MedP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1" b="22601"/>
          <a:stretch/>
        </p:blipFill>
        <p:spPr bwMode="auto">
          <a:xfrm>
            <a:off x="1785747" y="2460760"/>
            <a:ext cx="535184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962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>
              <a:latin typeface="Calibri Light"/>
              <a:cs typeface="Arial"/>
              <a:sym typeface="Calibr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2388"/>
          </a:xfrm>
        </p:spPr>
        <p:txBody>
          <a:bodyPr/>
          <a:lstStyle/>
          <a:p>
            <a:r>
              <a:rPr lang="en-US" dirty="0"/>
              <a:t>Figure 1.2: Per capita personal health care expenditures* compared to U.S. and other states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238" y="6366431"/>
            <a:ext cx="8451850" cy="36933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</a:t>
            </a:r>
            <a:r>
              <a:rPr lang="en-US" dirty="0"/>
              <a:t>	Personal health care expenditures (PHC) are a subset of national health expenditures. PHC excludes administration and the net cost of private insurance, public health activity, and investment in research, structures and equipment.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</a:t>
            </a:r>
            <a:r>
              <a:rPr lang="en-US" dirty="0"/>
              <a:t>	</a:t>
            </a:r>
            <a:r>
              <a:rPr lang="en-US" dirty="0" smtClean="0"/>
              <a:t>Centers for Medicare &amp; Medicaid Services; </a:t>
            </a:r>
            <a:r>
              <a:rPr lang="en-US" dirty="0"/>
              <a:t>Bureau of Economic Analysis; HPC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Dollars,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5649" y="1791438"/>
            <a:ext cx="1601638" cy="942084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93296" tIns="46648" rIns="93296" bIns="46648">
            <a:spAutoFit/>
          </a:bodyPr>
          <a:lstStyle/>
          <a:p>
            <a:pPr algn="ctr"/>
            <a:r>
              <a:rPr lang="en-US" sz="5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36%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76609" y="1767387"/>
            <a:ext cx="3261936" cy="0"/>
          </a:xfrm>
          <a:prstGeom prst="line">
            <a:avLst/>
          </a:prstGeom>
          <a:ln>
            <a:solidFill>
              <a:srgbClr val="C3CF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0352" y="2757301"/>
            <a:ext cx="2460190" cy="0"/>
          </a:xfrm>
          <a:prstGeom prst="line">
            <a:avLst/>
          </a:prstGeom>
          <a:ln>
            <a:solidFill>
              <a:srgbClr val="C3CF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Up-Down Arrow 23"/>
          <p:cNvSpPr/>
          <p:nvPr/>
        </p:nvSpPr>
        <p:spPr>
          <a:xfrm>
            <a:off x="1897959" y="1856715"/>
            <a:ext cx="336117" cy="813806"/>
          </a:xfrm>
          <a:prstGeom prst="upDownArrow">
            <a:avLst/>
          </a:prstGeom>
          <a:solidFill>
            <a:srgbClr val="C3CFE1"/>
          </a:solidFill>
          <a:ln>
            <a:solidFill>
              <a:srgbClr val="C3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0871460"/>
              </p:ext>
            </p:extLst>
          </p:nvPr>
        </p:nvGraphicFramePr>
        <p:xfrm>
          <a:off x="2133599" y="1333500"/>
          <a:ext cx="65437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" name="Chart" r:id="rId16" imgW="6543700" imgH="4267200" progId="MSGraph.Chart.8">
                  <p:embed followColorScheme="full"/>
                </p:oleObj>
              </mc:Choice>
              <mc:Fallback>
                <p:oleObj name="Chart" r:id="rId16" imgW="6543700" imgH="42672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33599" y="1333500"/>
                        <a:ext cx="65437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>
            <p:custDataLst>
              <p:tags r:id="rId5"/>
            </p:custDataLst>
          </p:nvPr>
        </p:nvSpPr>
        <p:spPr bwMode="auto">
          <a:xfrm>
            <a:off x="4117975" y="5683250"/>
            <a:ext cx="233363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670C73B3-7780-4D49-8F15-9C7B56194518}" type="datetime'''''''''''''''''''''''''''''N''''''''''''Y'''''''''">
              <a:rPr lang="en-US" b="1">
                <a:solidFill>
                  <a:schemeClr val="tx2"/>
                </a:solidFill>
              </a:rPr>
              <a:pPr algn="ctr"/>
              <a:t>NY</a:t>
            </a:fld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 bwMode="auto">
          <a:xfrm>
            <a:off x="3297238" y="5683250"/>
            <a:ext cx="293688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39E2DC91-A2AB-497A-BF9D-7D520772C621}" type="datetime'''''''''''''''''''''''''''''''''''''''''''''''''''''''''''MA'">
              <a:rPr lang="en-US" b="1">
                <a:solidFill>
                  <a:schemeClr val="tx2"/>
                </a:solidFill>
              </a:rPr>
              <a:pPr algn="ctr"/>
              <a:t>MA</a:t>
            </a:fld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 bwMode="auto">
          <a:xfrm>
            <a:off x="2489200" y="5683250"/>
            <a:ext cx="328613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34C32AFE-5785-4711-AE17-5529F17C4BB2}" type="datetime'U''''''''''''''''''.S''''''''''''''''''''''''''''.'''''''''''">
              <a:rPr lang="en-US" b="1">
                <a:solidFill>
                  <a:schemeClr val="tx2"/>
                </a:solidFill>
              </a:rPr>
              <a:pPr algn="ctr"/>
              <a:t>U.S.</a:t>
            </a:fld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sym typeface="+mn-lt"/>
            </a:endParaRP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8072438" y="5683250"/>
            <a:ext cx="20955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6BC9606D-45E6-4AB3-87B2-9F12CF992447}" type="datetime'''T''''''''''''''''''''''''''''''''X'''''''''''''''''''''">
              <a:rPr lang="en-US" b="1">
                <a:solidFill>
                  <a:schemeClr val="tx2"/>
                </a:solidFill>
              </a:rPr>
              <a:pPr algn="ctr"/>
              <a:t>TX</a:t>
            </a:fld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7270750" y="5683250"/>
            <a:ext cx="231775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8267CE93-6C26-4955-8C5E-8FCF5DE7C2EA}" type="datetime'''''C''''A'''''''''">
              <a:rPr lang="en-US" b="1">
                <a:solidFill>
                  <a:schemeClr val="tx2"/>
                </a:solidFill>
              </a:rPr>
              <a:pPr algn="ctr"/>
              <a:t>CA</a:t>
            </a:fld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6523038" y="5683250"/>
            <a:ext cx="14605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E0026D3D-C17B-4493-83A9-DB73779996C5}" type="datetime'''''''''I''''''''''''''''''''''''''''''''''''''L'''''''">
              <a:rPr lang="en-US" b="1">
                <a:solidFill>
                  <a:schemeClr val="tx2"/>
                </a:solidFill>
              </a:rPr>
              <a:pPr algn="ctr"/>
              <a:t>IL</a:t>
            </a:fld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5676900" y="5683250"/>
            <a:ext cx="2667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085044ED-5B01-45AD-A73E-798214B8B9AD}" type="datetime'''''''''''''''''''O''''''''''''''''''''H'''''''''''">
              <a:rPr lang="en-US" b="1">
                <a:solidFill>
                  <a:schemeClr val="tx2"/>
                </a:solidFill>
              </a:rPr>
              <a:pPr algn="ctr"/>
              <a:t>OH</a:t>
            </a:fld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4911725" y="5683250"/>
            <a:ext cx="227013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2F5C21B4-624C-4498-9FCB-1C1253D15749}" type="datetime'''''''''''''''''''''''''''''''''P''''A'''''''''''''''''''">
              <a:rPr lang="en-US" b="1">
                <a:solidFill>
                  <a:schemeClr val="tx2"/>
                </a:solidFill>
              </a:rPr>
              <a:pPr algn="ctr"/>
              <a:t>PA</a:t>
            </a:fld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4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24157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1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>
              <a:latin typeface="Calibri Light"/>
              <a:sym typeface="Calibr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584775"/>
          </a:xfrm>
        </p:spPr>
        <p:txBody>
          <a:bodyPr/>
          <a:lstStyle/>
          <a:p>
            <a:r>
              <a:rPr lang="en-US" dirty="0"/>
              <a:t>Figure 1.3: Per capita personal health care expenditures</a:t>
            </a:r>
            <a:r>
              <a:rPr lang="en-US" baseline="30000" dirty="0"/>
              <a:t>*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/>
              <a:t>category of </a:t>
            </a:r>
            <a:r>
              <a:rPr lang="en-US" dirty="0" smtClean="0"/>
              <a:t>service</a:t>
            </a:r>
            <a:r>
              <a:rPr lang="en-US" dirty="0"/>
              <a:t> compared to U.S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238" y="6120210"/>
            <a:ext cx="8451850" cy="61555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	</a:t>
            </a:r>
            <a:r>
              <a:rPr lang="en-US" dirty="0"/>
              <a:t>Personal health care expenditures (PHC) are a subset of national health expenditures. PHC excludes administration and the net cost of private insurance, public health activity, and investment in research, structures and equipment.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†	</a:t>
            </a:r>
            <a:r>
              <a:rPr lang="en-US" dirty="0"/>
              <a:t>Includes nursing home care, home health care, and other health, residential, and professional care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‡	</a:t>
            </a:r>
            <a:r>
              <a:rPr lang="en-US" dirty="0"/>
              <a:t>Includes physician and clinical services, dental services, and other professional services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</a:t>
            </a:r>
            <a:r>
              <a:rPr lang="en-US" b="1" dirty="0" smtClean="0"/>
              <a:t>:	</a:t>
            </a:r>
            <a:r>
              <a:rPr lang="en-US" dirty="0" smtClean="0"/>
              <a:t>Centers for Medicare &amp; Medicaid Services; </a:t>
            </a:r>
            <a:r>
              <a:rPr lang="en-US" dirty="0"/>
              <a:t>HPC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Dollars, </a:t>
            </a:r>
            <a:r>
              <a:rPr lang="en-US" dirty="0" smtClean="0"/>
              <a:t>2009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77888638"/>
              </p:ext>
            </p:extLst>
          </p:nvPr>
        </p:nvGraphicFramePr>
        <p:xfrm>
          <a:off x="2819399" y="3009900"/>
          <a:ext cx="503879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2" name="Chart" r:id="rId24" imgW="5038790" imgH="1295400" progId="MSGraph.Chart.8">
                  <p:embed followColorScheme="full"/>
                </p:oleObj>
              </mc:Choice>
              <mc:Fallback>
                <p:oleObj name="Chart" r:id="rId24" imgW="5038790" imgH="1295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819399" y="3009900"/>
                        <a:ext cx="503879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>
            <p:custDataLst>
              <p:tags r:id="rId5"/>
            </p:custDataLst>
          </p:nvPr>
        </p:nvSpPr>
        <p:spPr bwMode="auto">
          <a:xfrm>
            <a:off x="6911975" y="4387850"/>
            <a:ext cx="720725" cy="4889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730E8AEB-5D9F-497C-ADBF-262A1FAB6339}" type="datetime'M''''''''''''''edi''''''''''''''''''''cal ''''d''urab''''les'">
              <a:rPr lang="en-US">
                <a:solidFill>
                  <a:schemeClr val="tx1"/>
                </a:solidFill>
              </a:rPr>
              <a:pPr algn="ctr"/>
              <a:t>Medical durables</a:t>
            </a:fld>
            <a:endParaRPr lang="en-US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 bwMode="gray">
          <a:xfrm>
            <a:off x="7089775" y="3921125"/>
            <a:ext cx="365125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 Light"/>
                <a:sym typeface="Calibri Light"/>
              </a:rPr>
              <a:t>+</a:t>
            </a:r>
            <a:fld id="{9D612E71-F558-4478-9566-76F2F8A49720}" type="datetime'''''$''''''''''''''''''5'''''''''''''''''''''''''''''''''''''">
              <a:rPr lang="en-US">
                <a:solidFill>
                  <a:schemeClr val="tx1"/>
                </a:solidFill>
              </a:rPr>
              <a:pPr algn="ctr"/>
              <a:t>$5</a:t>
            </a:fld>
            <a:endParaRPr lang="en-US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 bwMode="auto">
          <a:xfrm>
            <a:off x="5838825" y="4387850"/>
            <a:ext cx="942975" cy="8509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07002106-51DB-4FB4-B247-6F7D66519646}" type="datetime'Drugs and oth''''e''r'''' &#10;''m''''edic''al non-durable''s'">
              <a:rPr lang="en-US" sz="1400">
                <a:solidFill>
                  <a:schemeClr val="tx1"/>
                </a:solidFill>
              </a:rPr>
              <a:pPr algn="ctr"/>
              <a:t>Drugs and other 
medical non-durables</a:t>
            </a:fld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 bwMode="gray">
          <a:xfrm>
            <a:off x="6076950" y="3844925"/>
            <a:ext cx="468313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 Light"/>
                <a:sym typeface="Calibri Light"/>
              </a:rPr>
              <a:t>+</a:t>
            </a:r>
            <a:fld id="{A6737E81-9F72-4EA6-B348-754CBD80A8DB}" type="datetime'''''''''''''''''''''''''''''''''''''''$''''''''''''77'''">
              <a:rPr lang="en-US">
                <a:solidFill>
                  <a:schemeClr val="tx1"/>
                </a:solidFill>
              </a:rPr>
              <a:pPr algn="ctr"/>
              <a:t>$77</a:t>
            </a:fld>
            <a:endParaRPr lang="en-US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 bwMode="auto">
          <a:xfrm>
            <a:off x="4849813" y="4387850"/>
            <a:ext cx="1008063" cy="4889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35DB762E-5DE4-4FF3-A3D5-E31A459BC455}" type="datetime'''''''''P''ro''fessi''onal'''''''''' s''e''rv''ice''s'''''''">
              <a:rPr lang="en-US">
                <a:solidFill>
                  <a:schemeClr val="tx1"/>
                </a:solidFill>
              </a:rPr>
              <a:pPr algn="ctr"/>
              <a:t>Professional services</a:t>
            </a:fld>
            <a:r>
              <a:rPr lang="en-US" baseline="30000" dirty="0" smtClean="0">
                <a:solidFill>
                  <a:schemeClr val="tx1"/>
                </a:solidFill>
              </a:rPr>
              <a:t>‡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 bwMode="gray">
          <a:xfrm>
            <a:off x="5067300" y="3311525"/>
            <a:ext cx="5715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 Light"/>
                <a:sym typeface="Calibri Light"/>
              </a:rPr>
              <a:t>+</a:t>
            </a:r>
            <a:fld id="{6118B9D8-6F9B-4960-9423-6C2E559554DD}" type="datetime'''$''''''''5''''''''8''''''''''''''''''''''''''''''0'">
              <a:rPr lang="en-US">
                <a:solidFill>
                  <a:schemeClr val="tx1"/>
                </a:solidFill>
              </a:rPr>
              <a:pPr algn="ctr"/>
              <a:t>$580</a:t>
            </a:fld>
            <a:endParaRPr lang="en-US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8" name="Rectangle 7"/>
          <p:cNvSpPr/>
          <p:nvPr>
            <p:custDataLst>
              <p:tags r:id="rId11"/>
            </p:custDataLst>
          </p:nvPr>
        </p:nvSpPr>
        <p:spPr bwMode="auto">
          <a:xfrm>
            <a:off x="3976688" y="4387850"/>
            <a:ext cx="839788" cy="9779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B1F94547-22A6-4564-8886-F5605C7F00DD}" type="datetime'L''ong-t''erm care ''&#10;and'' ''''ho''m''e h''''e''''''''al''th'">
              <a:rPr lang="en-US">
                <a:solidFill>
                  <a:schemeClr val="tx1"/>
                </a:solidFill>
              </a:rPr>
              <a:pPr algn="ctr"/>
              <a:t>Long-term care 
and home health</a:t>
            </a:fld>
            <a:r>
              <a:rPr lang="en-US" baseline="30000" dirty="0" smtClean="0">
                <a:solidFill>
                  <a:schemeClr val="tx1"/>
                </a:solidFill>
              </a:rPr>
              <a:t>†</a:t>
            </a:r>
            <a:endParaRPr lang="en-US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12"/>
            </p:custDataLst>
          </p:nvPr>
        </p:nvSpPr>
        <p:spPr bwMode="gray">
          <a:xfrm>
            <a:off x="4110038" y="3111500"/>
            <a:ext cx="5715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 Light"/>
                <a:sym typeface="Calibri Light"/>
              </a:rPr>
              <a:t>+</a:t>
            </a:r>
            <a:fld id="{222800BB-956C-4D4E-9D3F-7DAB898D5821}" type="datetime'''''''''$''''''''''7''''''''''''''71'''''''''''''''''''''''">
              <a:rPr lang="en-US">
                <a:solidFill>
                  <a:schemeClr val="tx1"/>
                </a:solidFill>
              </a:rPr>
              <a:pPr algn="ctr"/>
              <a:t>$771</a:t>
            </a:fld>
            <a:endParaRPr lang="en-US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0" name="Rectangle 9"/>
          <p:cNvSpPr/>
          <p:nvPr>
            <p:custDataLst>
              <p:tags r:id="rId13"/>
            </p:custDataLst>
          </p:nvPr>
        </p:nvSpPr>
        <p:spPr bwMode="auto">
          <a:xfrm>
            <a:off x="3094038" y="4387850"/>
            <a:ext cx="681038" cy="4889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074A3FC2-FF3F-455C-9AEB-794142C23EA2}" type="datetime'''''H''os''''''''''p''ital'' ''''''''''''c''a''r''''''''''e'''">
              <a:rPr lang="en-US">
                <a:solidFill>
                  <a:schemeClr val="tx1"/>
                </a:solidFill>
              </a:rPr>
              <a:pPr algn="ctr"/>
              <a:t>Hospital care</a:t>
            </a:fld>
            <a:endParaRPr lang="en-US" dirty="0">
              <a:solidFill>
                <a:schemeClr val="tx1"/>
              </a:solidFill>
              <a:latin typeface="Calibri Light" panose="020F0302020204030204" pitchFamily="34" charset="0"/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14"/>
            </p:custDataLst>
          </p:nvPr>
        </p:nvSpPr>
        <p:spPr bwMode="gray">
          <a:xfrm>
            <a:off x="3071813" y="2835275"/>
            <a:ext cx="7239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 Light"/>
                <a:sym typeface="Calibri Light"/>
              </a:rPr>
              <a:t>+</a:t>
            </a:r>
            <a:fld id="{7A1463BB-6748-4BBF-870B-8E45858DE3E8}" type="datetime'''''''''$''''1'''''''''''',0''3''''''''''''0'''''''''''''">
              <a:rPr lang="en-US">
                <a:solidFill>
                  <a:schemeClr val="tx1"/>
                </a:solidFill>
              </a:rPr>
              <a:pPr algn="ctr"/>
              <a:t>$1,030</a:t>
            </a:fld>
            <a:endParaRPr lang="en-US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graphicFrame>
        <p:nvGraphicFramePr>
          <p:cNvPr id="16" name="Object 15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190619074"/>
              </p:ext>
            </p:extLst>
          </p:nvPr>
        </p:nvGraphicFramePr>
        <p:xfrm>
          <a:off x="914399" y="2628900"/>
          <a:ext cx="1857434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3" name="Chart" r:id="rId26" imgW="1857434" imgH="1676400" progId="MSGraph.Chart.8">
                  <p:embed followColorScheme="full"/>
                </p:oleObj>
              </mc:Choice>
              <mc:Fallback>
                <p:oleObj name="Chart" r:id="rId26" imgW="1857434" imgH="1676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14399" y="2628900"/>
                        <a:ext cx="1857434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>
            <p:custDataLst>
              <p:tags r:id="rId16"/>
            </p:custDataLst>
          </p:nvPr>
        </p:nvSpPr>
        <p:spPr bwMode="gray">
          <a:xfrm>
            <a:off x="1246188" y="2863850"/>
            <a:ext cx="6223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rtlCol="0" anchor="b"/>
          <a:lstStyle/>
          <a:p>
            <a:pPr algn="ctr"/>
            <a:fld id="{E9C4495A-CB39-4C6A-A4DA-BC334E41BA63}" type="datetime'''''''''$6'''',''''''''''''''''''''''''8''''1''''''''5'''''">
              <a:rPr lang="en-US">
                <a:solidFill>
                  <a:schemeClr val="tx1"/>
                </a:solidFill>
              </a:rPr>
              <a:pPr algn="ctr"/>
              <a:t>$6,815</a:t>
            </a:fld>
            <a:endParaRPr lang="en-US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18" name="Rectangle 17"/>
          <p:cNvSpPr/>
          <p:nvPr>
            <p:custDataLst>
              <p:tags r:id="rId17"/>
            </p:custDataLst>
          </p:nvPr>
        </p:nvSpPr>
        <p:spPr bwMode="gray">
          <a:xfrm>
            <a:off x="1827213" y="2482850"/>
            <a:ext cx="6223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rtlCol="0" anchor="b"/>
          <a:lstStyle/>
          <a:p>
            <a:pPr algn="ctr"/>
            <a:fld id="{6661948F-97E6-4620-8BB6-FE4471F53C4D}" type="datetime'''''''''''''''''''''$9'',2''''7''''''''8'''''''">
              <a:rPr lang="en-US">
                <a:solidFill>
                  <a:schemeClr val="tx1"/>
                </a:solidFill>
              </a:rPr>
              <a:pPr algn="ctr"/>
              <a:t>$9,278</a:t>
            </a:fld>
            <a:endParaRPr lang="en-US" dirty="0">
              <a:solidFill>
                <a:schemeClr val="tx1"/>
              </a:solidFill>
              <a:latin typeface="Calibri Light" panose="020F0302020204030204" pitchFamily="34" charset="0"/>
              <a:sym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18"/>
            </p:custDataLst>
          </p:nvPr>
        </p:nvSpPr>
        <p:spPr bwMode="auto">
          <a:xfrm>
            <a:off x="1255713" y="4387850"/>
            <a:ext cx="1185863" cy="7334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E4CD5FCE-442D-46DC-892A-A85F30B1FE93}" type="datetime'''Pe''rsonal hea''lth c''a''''''re &#10;ex''''pe''''nditu''re''s'">
              <a:rPr lang="en-US">
                <a:solidFill>
                  <a:schemeClr val="tx1"/>
                </a:solidFill>
              </a:rPr>
              <a:pPr algn="ctr"/>
              <a:t>Personal health care 
expenditures</a:t>
            </a:fld>
            <a:r>
              <a:rPr lang="en-US" dirty="0" smtClean="0">
                <a:solidFill>
                  <a:schemeClr val="tx1"/>
                </a:solidFill>
              </a:rPr>
              <a:t>*              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0" name="Rectangle 19"/>
          <p:cNvSpPr/>
          <p:nvPr>
            <p:custDataLst>
              <p:tags r:id="rId19"/>
            </p:custDataLst>
          </p:nvPr>
        </p:nvSpPr>
        <p:spPr bwMode="gray">
          <a:xfrm>
            <a:off x="1966913" y="3354388"/>
            <a:ext cx="3429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sym typeface="+mn-lt"/>
              </a:rPr>
              <a:t>MA</a:t>
            </a:r>
          </a:p>
        </p:txBody>
      </p:sp>
      <p:sp>
        <p:nvSpPr>
          <p:cNvPr id="21" name="Rectangle 20"/>
          <p:cNvSpPr/>
          <p:nvPr>
            <p:custDataLst>
              <p:tags r:id="rId20"/>
            </p:custDataLst>
          </p:nvPr>
        </p:nvSpPr>
        <p:spPr bwMode="gray">
          <a:xfrm>
            <a:off x="1371600" y="3544888"/>
            <a:ext cx="373063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sym typeface="+mn-lt"/>
              </a:rPr>
              <a:t>U.S.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93245"/>
              </p:ext>
            </p:extLst>
          </p:nvPr>
        </p:nvGraphicFramePr>
        <p:xfrm>
          <a:off x="854075" y="1128713"/>
          <a:ext cx="1747450" cy="34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450"/>
              </a:tblGrid>
              <a:tr h="34385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Total expenditures</a:t>
                      </a:r>
                    </a:p>
                  </a:txBody>
                  <a:tcPr marL="0" marR="0" marT="52868" marB="528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88982"/>
              </p:ext>
            </p:extLst>
          </p:nvPr>
        </p:nvGraphicFramePr>
        <p:xfrm>
          <a:off x="2954338" y="1128713"/>
          <a:ext cx="4905510" cy="34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5510"/>
              </a:tblGrid>
              <a:tr h="34385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MA expenditures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relative to U.S.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79307" marR="79307" marT="52868" marB="528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387475" y="2087563"/>
            <a:ext cx="924695" cy="814640"/>
            <a:chOff x="1001367" y="2191115"/>
            <a:chExt cx="805062" cy="794412"/>
          </a:xfrm>
        </p:grpSpPr>
        <p:sp>
          <p:nvSpPr>
            <p:cNvPr id="25" name="Flowchart: Process 24"/>
            <p:cNvSpPr/>
            <p:nvPr/>
          </p:nvSpPr>
          <p:spPr>
            <a:xfrm rot="10800000">
              <a:off x="1083258" y="2191115"/>
              <a:ext cx="598697" cy="14044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Down Arrow 25"/>
            <p:cNvSpPr/>
            <p:nvPr/>
          </p:nvSpPr>
          <p:spPr>
            <a:xfrm rot="10800000" flipH="1" flipV="1">
              <a:off x="1557482" y="2191115"/>
              <a:ext cx="248947" cy="379084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Down Arrow 26"/>
            <p:cNvSpPr/>
            <p:nvPr/>
          </p:nvSpPr>
          <p:spPr>
            <a:xfrm rot="10800000" flipH="1" flipV="1">
              <a:off x="1001367" y="2191115"/>
              <a:ext cx="248946" cy="794412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822325" y="1584325"/>
            <a:ext cx="1134863" cy="465240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$2,463</a:t>
            </a:r>
            <a:endParaRPr lang="en-US" sz="3500" dirty="0">
              <a:ln w="18415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1524000"/>
            <a:ext cx="1020836" cy="583947"/>
          </a:xfrm>
          <a:prstGeom prst="rect">
            <a:avLst/>
          </a:prstGeom>
          <a:noFill/>
        </p:spPr>
        <p:txBody>
          <a:bodyPr wrap="square" lIns="90619" tIns="45310" rIns="90619" bIns="45310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per capita difference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05408"/>
              </p:ext>
            </p:extLst>
          </p:nvPr>
        </p:nvGraphicFramePr>
        <p:xfrm>
          <a:off x="1418909" y="5385753"/>
          <a:ext cx="6453110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040"/>
                <a:gridCol w="998014"/>
                <a:gridCol w="998014"/>
                <a:gridCol w="998014"/>
                <a:gridCol w="998014"/>
                <a:gridCol w="9980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Percent of total difference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42%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31%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24%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&lt;1%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6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1554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584775"/>
          </a:xfrm>
        </p:spPr>
        <p:txBody>
          <a:bodyPr/>
          <a:lstStyle/>
          <a:p>
            <a:r>
              <a:rPr lang="en-US" dirty="0"/>
              <a:t>Figure 1.4: Per </a:t>
            </a:r>
            <a:r>
              <a:rPr lang="en-US" dirty="0" smtClean="0"/>
              <a:t>beneficiary </a:t>
            </a:r>
            <a:r>
              <a:rPr lang="en-US" dirty="0"/>
              <a:t>personal health care expenditures</a:t>
            </a:r>
            <a:r>
              <a:rPr lang="en-US" baseline="30000" dirty="0"/>
              <a:t>*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/>
              <a:t>payer </a:t>
            </a:r>
            <a:r>
              <a:rPr lang="en-US" dirty="0" smtClean="0"/>
              <a:t>type</a:t>
            </a:r>
            <a:r>
              <a:rPr lang="en-US" dirty="0"/>
              <a:t> compared to U.S.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238" y="6366431"/>
            <a:ext cx="8451850" cy="36933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 </a:t>
            </a:r>
            <a:r>
              <a:rPr lang="en-US" dirty="0"/>
              <a:t>Personal health care expenditures (PHC) are a subset of national health expenditures. PHC excludes administration and the net cost of private insurance, public health activity, and investment in research, structures and equipment.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 smtClean="0"/>
              <a:t>Centers for Medicare &amp; Medicaid Services; </a:t>
            </a:r>
            <a:r>
              <a:rPr lang="en-US" dirty="0"/>
              <a:t>HPC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Dollars, </a:t>
            </a:r>
            <a:r>
              <a:rPr lang="en-US" dirty="0" smtClean="0"/>
              <a:t>2009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74938" y="2341563"/>
            <a:ext cx="1097918" cy="349423"/>
            <a:chOff x="1147148" y="3961232"/>
            <a:chExt cx="1097918" cy="349423"/>
          </a:xfrm>
        </p:grpSpPr>
        <p:sp>
          <p:nvSpPr>
            <p:cNvPr id="6" name="Flowchart: Process 5"/>
            <p:cNvSpPr/>
            <p:nvPr/>
          </p:nvSpPr>
          <p:spPr>
            <a:xfrm rot="10800000">
              <a:off x="1225236" y="3961232"/>
              <a:ext cx="898894" cy="9144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Down Arrow 6"/>
            <p:cNvSpPr/>
            <p:nvPr/>
          </p:nvSpPr>
          <p:spPr>
            <a:xfrm rot="10800000" flipH="1" flipV="1">
              <a:off x="1959125" y="3962090"/>
              <a:ext cx="285941" cy="264898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 rot="10800000" flipH="1" flipV="1">
              <a:off x="1147148" y="3986375"/>
              <a:ext cx="285940" cy="32428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876550" y="1989138"/>
            <a:ext cx="651085" cy="368504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sz="1800" dirty="0" smtClean="0">
                <a:ln w="18415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+9%</a:t>
            </a:r>
            <a:endParaRPr lang="en-US" sz="3500" dirty="0">
              <a:ln w="18415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graphicFrame>
        <p:nvGraphicFramePr>
          <p:cNvPr id="10" name="Object 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42458976"/>
              </p:ext>
            </p:extLst>
          </p:nvPr>
        </p:nvGraphicFramePr>
        <p:xfrm>
          <a:off x="2019300" y="2438400"/>
          <a:ext cx="4371962" cy="337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Chart" r:id="rId14" imgW="4371962" imgH="3371740" progId="MSGraph.Chart.8">
                  <p:embed followColorScheme="full"/>
                </p:oleObj>
              </mc:Choice>
              <mc:Fallback>
                <p:oleObj name="Chart" r:id="rId14" imgW="4371962" imgH="337174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19300" y="2438400"/>
                        <a:ext cx="4371962" cy="3371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5"/>
            </p:custDataLst>
          </p:nvPr>
        </p:nvSpPr>
        <p:spPr bwMode="auto">
          <a:xfrm>
            <a:off x="4916488" y="5876925"/>
            <a:ext cx="67468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67E19458-3557-4FC0-A2B1-B6D0732FFEEE}" type="datetime'M''''''''''''''e''''d''''i''''''''''ca''''''''''''''''''''id'">
              <a:rPr lang="en-US" sz="1400">
                <a:solidFill>
                  <a:schemeClr val="tx1"/>
                </a:solidFill>
              </a:rPr>
              <a:pPr algn="ctr"/>
              <a:t>Medicaid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 bwMode="auto">
          <a:xfrm>
            <a:off x="2835275" y="5876925"/>
            <a:ext cx="69215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784FB155-77AF-430C-9BF8-CB3543596B32}" type="datetime'''M''''''e''''''''''''d''''''i''''c''a''''re'''''''''">
              <a:rPr lang="en-US" sz="1400">
                <a:solidFill>
                  <a:schemeClr val="tx1"/>
                </a:solidFill>
              </a:rPr>
              <a:pPr algn="ctr"/>
              <a:t>Medicare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 bwMode="auto">
          <a:xfrm>
            <a:off x="6992938" y="2139950"/>
            <a:ext cx="250825" cy="187325"/>
          </a:xfrm>
          <a:prstGeom prst="rect">
            <a:avLst/>
          </a:prstGeom>
          <a:solidFill>
            <a:srgbClr val="C0C0C0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 bwMode="auto">
          <a:xfrm>
            <a:off x="6992938" y="2403475"/>
            <a:ext cx="250825" cy="187325"/>
          </a:xfrm>
          <a:prstGeom prst="rect">
            <a:avLst/>
          </a:prstGeom>
          <a:solidFill>
            <a:srgbClr val="0C2D83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 bwMode="auto">
          <a:xfrm>
            <a:off x="7294563" y="2398713"/>
            <a:ext cx="25082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856B119C-2DD3-4FB2-86FD-742126E82A6D}" type="datetime'''''''M''''''A'''''''''''''''''''''''''''''">
              <a:rPr lang="en-US" sz="1400">
                <a:solidFill>
                  <a:schemeClr val="tx1"/>
                </a:solidFill>
              </a:rPr>
              <a:pPr/>
              <a:t>MA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 bwMode="auto">
          <a:xfrm>
            <a:off x="7294563" y="2135188"/>
            <a:ext cx="2794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47B78F7E-177B-4199-BC1F-2EE9924C8F92}" type="datetime'''''''''''''''''''''''''''''U''.''S''''''''''''''''''''''.'''">
              <a:rPr lang="en-US" sz="1400">
                <a:solidFill>
                  <a:schemeClr val="tx1"/>
                </a:solidFill>
              </a:rPr>
              <a:pPr/>
              <a:t>U.S.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Flowchart: Process 17"/>
          <p:cNvSpPr/>
          <p:nvPr/>
        </p:nvSpPr>
        <p:spPr>
          <a:xfrm rot="10800000">
            <a:off x="4781550" y="3128963"/>
            <a:ext cx="898894" cy="9144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0800000" flipH="1" flipV="1">
            <a:off x="5514975" y="3128963"/>
            <a:ext cx="285941" cy="26489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0800000" flipH="1" flipV="1">
            <a:off x="4703763" y="3154363"/>
            <a:ext cx="285940" cy="57499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62513" y="2776538"/>
            <a:ext cx="779325" cy="368504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sz="1800" dirty="0" smtClean="0">
                <a:ln w="18415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+21%</a:t>
            </a:r>
            <a:endParaRPr lang="en-US" sz="3500" dirty="0">
              <a:ln w="18415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45276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latin typeface="Calibri Light"/>
              <a:sym typeface="Calibri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2388"/>
          </a:xfrm>
        </p:spPr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1.5: </a:t>
            </a:r>
            <a:r>
              <a:rPr lang="en-US" dirty="0"/>
              <a:t>Personal health care expenditures</a:t>
            </a:r>
            <a:r>
              <a:rPr lang="en-US" baseline="30000" dirty="0"/>
              <a:t>*</a:t>
            </a:r>
            <a:r>
              <a:rPr lang="en-US" dirty="0"/>
              <a:t> relative to size of economy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2238" y="5997099"/>
            <a:ext cx="8451850" cy="73866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	</a:t>
            </a:r>
            <a:r>
              <a:rPr lang="en-US" dirty="0"/>
              <a:t>Personal health care expenditures (PHC) are a subset of national health expenditures. PHC excludes administration and the net cost of private insurance, public health activity, and investment in research, structures and equipment.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†	</a:t>
            </a:r>
            <a:r>
              <a:rPr lang="en-US" dirty="0"/>
              <a:t>Measured as gross domestic product (GDP) for the U.S. and gross state product (GSP) for Massachusetts.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‡	</a:t>
            </a:r>
            <a:r>
              <a:rPr lang="en-US" dirty="0"/>
              <a:t>CMS state-level personal health care expenditure data have only been published through 2009.  2010-2012 MA figures were estimated based on 2009-2012 expenditure data provided by CMS for Medicare, ANF budget information statements and expenditure data from MassHealth, and CHIA TME reports for commercial payers. 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 smtClean="0"/>
              <a:t>Centers for Medicare &amp; Medicaid Services; </a:t>
            </a:r>
            <a:r>
              <a:rPr lang="en-US" dirty="0"/>
              <a:t>Bureau of Economic Analysis; Center for Health Information and Analysis; MassHealth; Census Bureau; HPC analysis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Percent of respective economy</a:t>
            </a:r>
            <a:r>
              <a:rPr lang="en-US" baseline="30000" dirty="0" smtClean="0"/>
              <a:t>†</a:t>
            </a:r>
            <a:endParaRPr lang="en-US" baseline="30000" dirty="0"/>
          </a:p>
        </p:txBody>
      </p:sp>
      <p:sp>
        <p:nvSpPr>
          <p:cNvPr id="23" name="Up-Down Arrow 22"/>
          <p:cNvSpPr/>
          <p:nvPr/>
        </p:nvSpPr>
        <p:spPr>
          <a:xfrm>
            <a:off x="7799388" y="3001963"/>
            <a:ext cx="168058" cy="37550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17" tIns="53308" rIns="106617" bIns="53308" rtlCol="0" anchor="ctr"/>
          <a:lstStyle/>
          <a:p>
            <a:pPr algn="ctr"/>
            <a:endParaRPr lang="en-US" sz="1400" dirty="0"/>
          </a:p>
        </p:txBody>
      </p:sp>
      <p:cxnSp>
        <p:nvCxnSpPr>
          <p:cNvPr id="24" name="Straight Connector 23"/>
          <p:cNvCxnSpPr/>
          <p:nvPr>
            <p:custDataLst>
              <p:tags r:id="rId4"/>
            </p:custDataLst>
          </p:nvPr>
        </p:nvCxnSpPr>
        <p:spPr bwMode="gray">
          <a:xfrm>
            <a:off x="5605463" y="1978025"/>
            <a:ext cx="285750" cy="0"/>
          </a:xfrm>
          <a:prstGeom prst="line">
            <a:avLst/>
          </a:prstGeom>
          <a:ln w="19050">
            <a:solidFill>
              <a:srgbClr val="0C2D8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5"/>
            </p:custDataLst>
          </p:nvPr>
        </p:nvCxnSpPr>
        <p:spPr bwMode="gray">
          <a:xfrm>
            <a:off x="5605463" y="2241550"/>
            <a:ext cx="285750" cy="0"/>
          </a:xfrm>
          <a:prstGeom prst="line">
            <a:avLst/>
          </a:prstGeom>
          <a:ln w="19050">
            <a:solidFill>
              <a:srgbClr val="0C2D83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6"/>
            </p:custDataLst>
          </p:nvPr>
        </p:nvCxnSpPr>
        <p:spPr bwMode="gray">
          <a:xfrm>
            <a:off x="7215188" y="1978025"/>
            <a:ext cx="285750" cy="0"/>
          </a:xfrm>
          <a:prstGeom prst="line">
            <a:avLst/>
          </a:prstGeom>
          <a:ln w="19050">
            <a:solidFill>
              <a:srgbClr val="9DB1C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>
            <p:custDataLst>
              <p:tags r:id="rId7"/>
            </p:custDataLst>
          </p:nvPr>
        </p:nvSpPr>
        <p:spPr bwMode="auto">
          <a:xfrm>
            <a:off x="5942013" y="2143125"/>
            <a:ext cx="117157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04EACC6A-C0E0-4A18-9340-F4535384B710}" type="datetime'MA'' (''''''''''e''s''t''''''i''''''''''m''a''ted)'">
              <a:rPr lang="en-US" sz="1400">
                <a:solidFill>
                  <a:schemeClr val="tx1"/>
                </a:solidFill>
              </a:rPr>
              <a:pPr/>
              <a:t>MA (estimated)</a:t>
            </a:fld>
            <a:r>
              <a:rPr lang="en-US" sz="1400" b="1" baseline="30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‡</a:t>
            </a:r>
            <a:endParaRPr lang="en-US" sz="1400" baseline="30000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 bwMode="auto">
          <a:xfrm>
            <a:off x="5942013" y="1879600"/>
            <a:ext cx="107156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F83A8A8D-DBFC-4734-8C6F-DFEFF88C2B26}" type="datetime'M''''''A'''''''' (CM''''S'''''''''' ''''''''''N''HE'''')'''">
              <a:rPr lang="en-US" sz="1400">
                <a:solidFill>
                  <a:schemeClr val="tx1"/>
                </a:solidFill>
              </a:rPr>
              <a:pPr/>
              <a:t>MA (CMS NHE)</a:t>
            </a:fld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7551738" y="1879600"/>
            <a:ext cx="2794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fld id="{E47593AB-38F2-4BEB-8F84-3EEA049D7564}" type="datetime'''''''U''''''''.''''''''''''''''S''''''''''''''''''''''''.'''">
              <a:rPr lang="en-US" sz="1400">
                <a:solidFill>
                  <a:schemeClr val="tx1"/>
                </a:solidFill>
              </a:rPr>
              <a:pPr/>
              <a:t>U.S.</a:t>
            </a:fld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</p:txBody>
      </p:sp>
      <p:graphicFrame>
        <p:nvGraphicFramePr>
          <p:cNvPr id="30" name="Object 29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912307135"/>
              </p:ext>
            </p:extLst>
          </p:nvPr>
        </p:nvGraphicFramePr>
        <p:xfrm>
          <a:off x="419100" y="1485900"/>
          <a:ext cx="7762810" cy="420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" name="Chart" r:id="rId17" imgW="7762810" imgH="4200457" progId="MSGraph.Chart.8">
                  <p:embed followColorScheme="full"/>
                </p:oleObj>
              </mc:Choice>
              <mc:Fallback>
                <p:oleObj name="Chart" r:id="rId17" imgW="7762810" imgH="420045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9100" y="1485900"/>
                        <a:ext cx="7762810" cy="4200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31" name="Rectangle 30"/>
          <p:cNvSpPr/>
          <p:nvPr>
            <p:custDataLst>
              <p:tags r:id="rId11"/>
            </p:custDataLst>
          </p:nvPr>
        </p:nvSpPr>
        <p:spPr bwMode="gray">
          <a:xfrm>
            <a:off x="4213225" y="3892550"/>
            <a:ext cx="490538" cy="212725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/>
            <a:fld id="{E617B75D-4438-4BD1-B95F-4F3229D7895B}" type="datetime'''''''''''''''1''2''''''''''''''''''.''''''''8''''''''''''%'">
              <a:rPr lang="en-US" sz="1400">
                <a:solidFill>
                  <a:schemeClr val="tx1"/>
                </a:solidFill>
              </a:rPr>
              <a:pPr algn="ctr"/>
              <a:t>12.8%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 useBgFill="1">
        <p:nvSpPr>
          <p:cNvPr id="32" name="Rectangle 31"/>
          <p:cNvSpPr/>
          <p:nvPr>
            <p:custDataLst>
              <p:tags r:id="rId12"/>
            </p:custDataLst>
          </p:nvPr>
        </p:nvSpPr>
        <p:spPr bwMode="gray">
          <a:xfrm>
            <a:off x="4213225" y="4440238"/>
            <a:ext cx="490538" cy="212725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/>
            <a:fld id="{A450A7F5-0620-49B5-98B1-FC74A665201A}" type="datetime'''''''1''''''''''''''''2.''''3''''''''''''''''''''''''%'''''">
              <a:rPr lang="en-US" sz="1400">
                <a:solidFill>
                  <a:schemeClr val="tx1"/>
                </a:solidFill>
              </a:rPr>
              <a:pPr algn="ctr"/>
              <a:t>12.3%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  <p:sp useBgFill="1">
        <p:nvSpPr>
          <p:cNvPr id="33" name="Rectangle 32"/>
          <p:cNvSpPr/>
          <p:nvPr>
            <p:custDataLst>
              <p:tags r:id="rId13"/>
            </p:custDataLst>
          </p:nvPr>
        </p:nvSpPr>
        <p:spPr bwMode="gray">
          <a:xfrm>
            <a:off x="6718300" y="3497263"/>
            <a:ext cx="490538" cy="212725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t"/>
          <a:lstStyle/>
          <a:p>
            <a:pPr algn="ctr"/>
            <a:fld id="{320124A9-2CE9-4844-B361-0BCD26F7ABF1}" type="datetime'''''''1''5.''2''''''''''%'''''''''''''''''''''''''''''''">
              <a:rPr lang="en-US" sz="1400">
                <a:solidFill>
                  <a:schemeClr val="tx1"/>
                </a:solidFill>
              </a:rPr>
              <a:pPr algn="ctr"/>
              <a:t>15.2%</a:t>
            </a:fld>
            <a:endParaRPr lang="en-US" sz="1400" dirty="0">
              <a:solidFill>
                <a:schemeClr val="tx1"/>
              </a:solidFill>
              <a:latin typeface="Calibri Light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620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01849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>
              <a:latin typeface="Calibri Light"/>
              <a:sym typeface="Calibri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2388"/>
          </a:xfrm>
        </p:spPr>
        <p:txBody>
          <a:bodyPr/>
          <a:lstStyle/>
          <a:p>
            <a:r>
              <a:rPr lang="en-US" dirty="0"/>
              <a:t>Figure 1.6: U.S. growth in personal health care </a:t>
            </a:r>
            <a:r>
              <a:rPr lang="en-US" dirty="0" smtClean="0"/>
              <a:t>expenditures</a:t>
            </a:r>
            <a:r>
              <a:rPr lang="en-US" baseline="30000" dirty="0" smtClean="0"/>
              <a:t>* </a:t>
            </a:r>
            <a:r>
              <a:rPr lang="en-US" dirty="0"/>
              <a:t>in excess of economic </a:t>
            </a:r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238" y="6366431"/>
            <a:ext cx="8451850" cy="36933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	</a:t>
            </a:r>
            <a:r>
              <a:rPr lang="en-US" dirty="0"/>
              <a:t>Personal health care expenditures (PHC) are a subset of national health expenditures. PHC excludes administration and the net cost of private insurance, public health activity, and investment in research, structures and equipment.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 smtClean="0"/>
              <a:t>Centers for Medicare &amp; Medicaid Services; </a:t>
            </a:r>
            <a:r>
              <a:rPr lang="en-US" dirty="0"/>
              <a:t>Bureau of Economic Analysis; HPC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Percentage points of health care expenditure growth minus GDP growth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16213" y="3016250"/>
            <a:ext cx="330447" cy="3181861"/>
          </a:xfrm>
          <a:prstGeom prst="rect">
            <a:avLst/>
          </a:prstGeom>
          <a:solidFill>
            <a:srgbClr val="C3CFE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89325" y="3016250"/>
            <a:ext cx="264358" cy="3181861"/>
          </a:xfrm>
          <a:prstGeom prst="rect">
            <a:avLst/>
          </a:prstGeom>
          <a:solidFill>
            <a:srgbClr val="C3CFE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40200" y="3016250"/>
            <a:ext cx="279365" cy="3181861"/>
          </a:xfrm>
          <a:prstGeom prst="rect">
            <a:avLst/>
          </a:prstGeom>
          <a:solidFill>
            <a:srgbClr val="C3CFE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21300" y="3016250"/>
            <a:ext cx="741855" cy="3181861"/>
          </a:xfrm>
          <a:prstGeom prst="rect">
            <a:avLst/>
          </a:prstGeom>
          <a:solidFill>
            <a:srgbClr val="C3CFE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42251405"/>
              </p:ext>
            </p:extLst>
          </p:nvPr>
        </p:nvGraphicFramePr>
        <p:xfrm>
          <a:off x="647700" y="2667000"/>
          <a:ext cx="7162845" cy="366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Chart" r:id="rId17" imgW="7162845" imgH="3667057" progId="MSGraph.Chart.8">
                  <p:embed followColorScheme="full"/>
                </p:oleObj>
              </mc:Choice>
              <mc:Fallback>
                <p:oleObj name="Chart" r:id="rId17" imgW="7162845" imgH="366705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7700" y="2667000"/>
                        <a:ext cx="7162845" cy="366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 bwMode="gray">
          <a:xfrm>
            <a:off x="1427163" y="3524250"/>
            <a:ext cx="68263" cy="0"/>
          </a:xfrm>
          <a:prstGeom prst="line">
            <a:avLst/>
          </a:prstGeom>
          <a:ln w="9525">
            <a:solidFill>
              <a:srgbClr val="C0C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6"/>
            </p:custDataLst>
          </p:nvPr>
        </p:nvCxnSpPr>
        <p:spPr bwMode="gray">
          <a:xfrm flipV="1">
            <a:off x="1495425" y="5927725"/>
            <a:ext cx="0" cy="68263"/>
          </a:xfrm>
          <a:prstGeom prst="line">
            <a:avLst/>
          </a:prstGeom>
          <a:ln w="9525">
            <a:solidFill>
              <a:srgbClr val="C0C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 bwMode="gray">
          <a:xfrm flipV="1">
            <a:off x="1495425" y="3024188"/>
            <a:ext cx="0" cy="2659063"/>
          </a:xfrm>
          <a:prstGeom prst="line">
            <a:avLst/>
          </a:prstGeom>
          <a:ln w="9525">
            <a:solidFill>
              <a:srgbClr val="C0C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8"/>
            </p:custDataLst>
          </p:nvPr>
        </p:nvCxnSpPr>
        <p:spPr bwMode="gray">
          <a:xfrm>
            <a:off x="1427163" y="5000625"/>
            <a:ext cx="68263" cy="0"/>
          </a:xfrm>
          <a:prstGeom prst="line">
            <a:avLst/>
          </a:prstGeom>
          <a:ln w="9525">
            <a:solidFill>
              <a:srgbClr val="C0C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 bwMode="gray">
          <a:xfrm>
            <a:off x="1427163" y="4514850"/>
            <a:ext cx="68263" cy="0"/>
          </a:xfrm>
          <a:prstGeom prst="line">
            <a:avLst/>
          </a:prstGeom>
          <a:ln w="9525">
            <a:solidFill>
              <a:srgbClr val="C0C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0"/>
            </p:custDataLst>
          </p:nvPr>
        </p:nvCxnSpPr>
        <p:spPr bwMode="gray">
          <a:xfrm>
            <a:off x="1427163" y="3028950"/>
            <a:ext cx="68262" cy="0"/>
          </a:xfrm>
          <a:prstGeom prst="line">
            <a:avLst/>
          </a:prstGeom>
          <a:ln w="9525">
            <a:solidFill>
              <a:srgbClr val="C0C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1"/>
            </p:custDataLst>
          </p:nvPr>
        </p:nvCxnSpPr>
        <p:spPr bwMode="gray">
          <a:xfrm>
            <a:off x="1427163" y="4019550"/>
            <a:ext cx="68263" cy="0"/>
          </a:xfrm>
          <a:prstGeom prst="line">
            <a:avLst/>
          </a:prstGeom>
          <a:ln w="9525">
            <a:solidFill>
              <a:srgbClr val="C0C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12"/>
            </p:custDataLst>
          </p:nvPr>
        </p:nvCxnSpPr>
        <p:spPr bwMode="gray">
          <a:xfrm>
            <a:off x="1427163" y="5495925"/>
            <a:ext cx="68263" cy="0"/>
          </a:xfrm>
          <a:prstGeom prst="line">
            <a:avLst/>
          </a:prstGeom>
          <a:ln w="9525">
            <a:solidFill>
              <a:srgbClr val="C0C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3"/>
            </p:custDataLst>
          </p:nvPr>
        </p:nvCxnSpPr>
        <p:spPr bwMode="gray">
          <a:xfrm>
            <a:off x="1427163" y="5991225"/>
            <a:ext cx="68263" cy="0"/>
          </a:xfrm>
          <a:prstGeom prst="line">
            <a:avLst/>
          </a:prstGeom>
          <a:ln w="9525">
            <a:solidFill>
              <a:srgbClr val="C0C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1287463" y="1425575"/>
            <a:ext cx="1447800" cy="1410487"/>
          </a:xfrm>
          <a:prstGeom prst="wedgeRectCallout">
            <a:avLst>
              <a:gd name="adj1" fmla="val 55266"/>
              <a:gd name="adj2" fmla="val 63063"/>
            </a:avLst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58" tIns="45715" rIns="54858" bIns="45715" rtlCol="0" anchor="ctr"/>
          <a:lstStyle/>
          <a:p>
            <a:r>
              <a:rPr lang="en-US" dirty="0">
                <a:ln w="19050">
                  <a:noFill/>
                  <a:prstDash val="solid"/>
                </a:ln>
                <a:latin typeface="+mj-lt"/>
              </a:rPr>
              <a:t>Nixon Executive Order freezing prices and wages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2879725" y="1425575"/>
            <a:ext cx="1447800" cy="1410487"/>
          </a:xfrm>
          <a:prstGeom prst="wedgeRectCallout">
            <a:avLst>
              <a:gd name="adj1" fmla="val -3661"/>
              <a:gd name="adj2" fmla="val 63085"/>
            </a:avLst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58" tIns="45715" rIns="54858" bIns="45715" rtlCol="0" anchor="ctr"/>
          <a:lstStyle/>
          <a:p>
            <a:r>
              <a:rPr lang="en-US" dirty="0">
                <a:ln w="19050">
                  <a:noFill/>
                  <a:prstDash val="solid"/>
                </a:ln>
                <a:latin typeface="+mj-lt"/>
              </a:rPr>
              <a:t>Health care industry voluntary effort on cost containment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4470400" y="1425575"/>
            <a:ext cx="1447800" cy="1410487"/>
          </a:xfrm>
          <a:prstGeom prst="wedgeRectCallout">
            <a:avLst>
              <a:gd name="adj1" fmla="val -62720"/>
              <a:gd name="adj2" fmla="val 62853"/>
            </a:avLst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58" tIns="45715" rIns="54858" bIns="45715" rtlCol="0" anchor="ctr"/>
          <a:lstStyle/>
          <a:p>
            <a:r>
              <a:rPr lang="en-US" dirty="0">
                <a:ln w="19050">
                  <a:noFill/>
                  <a:prstDash val="solid"/>
                </a:ln>
                <a:latin typeface="+mj-lt"/>
              </a:rPr>
              <a:t>Introduction of Medicare DRG payment system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6062663" y="1425575"/>
            <a:ext cx="1447800" cy="1410487"/>
          </a:xfrm>
          <a:prstGeom prst="wedgeRectCallout">
            <a:avLst>
              <a:gd name="adj1" fmla="val -62798"/>
              <a:gd name="adj2" fmla="val 64186"/>
            </a:avLst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58" tIns="45715" rIns="54858" bIns="45715" rtlCol="0" anchor="ctr"/>
          <a:lstStyle/>
          <a:p>
            <a:r>
              <a:rPr lang="en-US" dirty="0">
                <a:ln w="19050">
                  <a:noFill/>
                  <a:prstDash val="solid"/>
                </a:ln>
                <a:latin typeface="+mj-lt"/>
              </a:rPr>
              <a:t>Rise of managed care plans</a:t>
            </a:r>
          </a:p>
        </p:txBody>
      </p:sp>
    </p:spTree>
    <p:extLst>
      <p:ext uri="{BB962C8B-B14F-4D97-AF65-F5344CB8AC3E}">
        <p14:creationId xmlns:p14="http://schemas.microsoft.com/office/powerpoint/2010/main" val="42107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15336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 dirty="0">
              <a:latin typeface="Calibri Light"/>
              <a:sym typeface="Calibri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1663" y="2306638"/>
            <a:ext cx="214313" cy="159742"/>
          </a:xfrm>
          <a:prstGeom prst="rect">
            <a:avLst/>
          </a:prstGeom>
          <a:solidFill>
            <a:srgbClr val="0C2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292388"/>
          </a:xfrm>
        </p:spPr>
        <p:txBody>
          <a:bodyPr/>
          <a:lstStyle/>
          <a:p>
            <a:r>
              <a:rPr lang="en-US" dirty="0"/>
              <a:t>Figure 1.7: </a:t>
            </a:r>
            <a:r>
              <a:rPr lang="en-US" dirty="0" smtClean="0"/>
              <a:t>Discharges </a:t>
            </a:r>
            <a:r>
              <a:rPr lang="en-US" dirty="0"/>
              <a:t>in </a:t>
            </a:r>
            <a:r>
              <a:rPr lang="en-US" dirty="0" smtClean="0"/>
              <a:t>Massachusetts hospital systems, 2002-2012</a:t>
            </a:r>
            <a:endParaRPr lang="en-US" b="0" baseline="30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238" y="6243320"/>
            <a:ext cx="8451850" cy="49244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*	</a:t>
            </a:r>
            <a:r>
              <a:rPr lang="en-US" dirty="0"/>
              <a:t>Major teaching hospitals are defined as those with at least 25 residents per 100 beds.</a:t>
            </a:r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†	</a:t>
            </a:r>
            <a:r>
              <a:rPr lang="en-US" dirty="0"/>
              <a:t>Based on systems in 2012. Does not include impact of </a:t>
            </a:r>
            <a:r>
              <a:rPr lang="en-US" dirty="0" smtClean="0"/>
              <a:t>Cooley </a:t>
            </a:r>
            <a:r>
              <a:rPr lang="en-US" dirty="0"/>
              <a:t>Dickinson </a:t>
            </a:r>
            <a:r>
              <a:rPr lang="en-US" dirty="0" smtClean="0"/>
              <a:t>Hospital with Partners HealthCare System and  </a:t>
            </a:r>
            <a:r>
              <a:rPr lang="en-US" dirty="0"/>
              <a:t>Jordan </a:t>
            </a:r>
            <a:r>
              <a:rPr lang="en-US" dirty="0" smtClean="0"/>
              <a:t>Hospital with Beth Israel Deaconess Medical Center transactions </a:t>
            </a:r>
            <a:r>
              <a:rPr lang="en-US" dirty="0"/>
              <a:t>completed in </a:t>
            </a:r>
            <a:r>
              <a:rPr lang="en-US" dirty="0" smtClean="0"/>
              <a:t>2013.</a:t>
            </a:r>
            <a:endParaRPr lang="en-US" dirty="0"/>
          </a:p>
          <a:p>
            <a:pPr marL="114300" indent="-114300" defTabSz="1043957">
              <a:tabLst>
                <a:tab pos="114300" algn="l"/>
                <a:tab pos="465138" algn="l"/>
              </a:tabLst>
            </a:pPr>
            <a:r>
              <a:rPr lang="en-US" b="1" dirty="0"/>
              <a:t>Source: 	</a:t>
            </a:r>
            <a:r>
              <a:rPr lang="en-US" dirty="0"/>
              <a:t>Center for Health Information and Analysis; Medicare Payment Advisory Commission; HPC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Percent of </a:t>
            </a:r>
            <a:r>
              <a:rPr lang="en-US" dirty="0" smtClean="0"/>
              <a:t>discharges</a:t>
            </a:r>
            <a:endParaRPr lang="en-US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 bwMode="auto">
          <a:xfrm flipV="1">
            <a:off x="5610225" y="4505325"/>
            <a:ext cx="1200150" cy="1047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5"/>
            </p:custDataLst>
          </p:nvPr>
        </p:nvCxnSpPr>
        <p:spPr bwMode="auto">
          <a:xfrm flipV="1">
            <a:off x="5610225" y="4076700"/>
            <a:ext cx="1200150" cy="1714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6"/>
            </p:custDataLst>
          </p:nvPr>
        </p:nvCxnSpPr>
        <p:spPr bwMode="auto">
          <a:xfrm>
            <a:off x="5610225" y="3409950"/>
            <a:ext cx="120015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568485659"/>
              </p:ext>
            </p:extLst>
          </p:nvPr>
        </p:nvGraphicFramePr>
        <p:xfrm>
          <a:off x="4076700" y="3276599"/>
          <a:ext cx="4257777" cy="23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name="Chart" r:id="rId17" imgW="4257777" imgH="2314680" progId="MSGraph.Chart.8">
                  <p:embed followColorScheme="full"/>
                </p:oleObj>
              </mc:Choice>
              <mc:Fallback>
                <p:oleObj name="Chart" r:id="rId17" imgW="4257777" imgH="231468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76700" y="3276599"/>
                        <a:ext cx="4257777" cy="2314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>
            <p:custDataLst>
              <p:tags r:id="rId8"/>
            </p:custDataLst>
          </p:nvPr>
        </p:nvSpPr>
        <p:spPr bwMode="auto">
          <a:xfrm>
            <a:off x="7008813" y="5657850"/>
            <a:ext cx="43338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5323D790-148C-4295-B6A3-9F11BFF4120C}" type="datetime'''''2''''''''''''''''0''''''''''''1''2'''">
              <a:rPr lang="en-US" sz="1400">
                <a:solidFill>
                  <a:schemeClr val="tx1"/>
                </a:solidFill>
              </a:rPr>
              <a:pPr algn="ctr"/>
              <a:t>2012</a:t>
            </a:fld>
            <a:r>
              <a:rPr lang="en-US" sz="1400" b="1" baseline="30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†</a:t>
            </a:r>
            <a:endParaRPr lang="en-US" sz="1400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9"/>
            </p:custDataLst>
          </p:nvPr>
        </p:nvSpPr>
        <p:spPr bwMode="gray">
          <a:xfrm>
            <a:off x="7064375" y="3171825"/>
            <a:ext cx="32226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/>
            <a:fld id="{2F159D6B-B555-49FF-A7A3-A4D723B09AC9}" type="datetime'''''''1''''''''''''''''0''''''''''''0'''''''''''''''''''">
              <a:rPr lang="en-US" sz="1400">
                <a:solidFill>
                  <a:schemeClr val="tx1"/>
                </a:solidFill>
              </a:rPr>
              <a:pPr algn="ctr"/>
              <a:t>100</a:t>
            </a:fld>
            <a:endParaRPr lang="en-US" sz="14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 bwMode="gray">
          <a:xfrm>
            <a:off x="7108825" y="4894263"/>
            <a:ext cx="23177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F711DA40-2E80-44E3-B96A-AD8829286D7E}" type="datetime'''''''''''''''''4''''''''''''''''''''''''7'''''''''''">
              <a:rPr lang="en-US" sz="1400">
                <a:solidFill>
                  <a:schemeClr val="bg1"/>
                </a:solidFill>
              </a:rPr>
              <a:pPr algn="ctr"/>
              <a:t>47</a:t>
            </a:fld>
            <a:endParaRPr lang="en-US" sz="14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5003800" y="5657850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fld id="{437D43F5-41C0-48ED-AEFE-F21570C205D0}" type="datetime'''''''''''''''''''2''''''''0''''''0''2'''">
              <a:rPr lang="en-US" sz="1400">
                <a:solidFill>
                  <a:schemeClr val="tx1"/>
                </a:solidFill>
              </a:rPr>
              <a:pPr algn="ctr"/>
              <a:t>2002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gray">
          <a:xfrm>
            <a:off x="5030788" y="3171825"/>
            <a:ext cx="32226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/>
            <a:fld id="{33C47D61-6F74-48A1-89F7-CCACDA83D642}" type="datetime'''''''''''1''''''''''''0''''''''0'''''''">
              <a:rPr lang="en-US" sz="1400">
                <a:solidFill>
                  <a:schemeClr val="tx1"/>
                </a:solidFill>
              </a:rPr>
              <a:pPr algn="ctr"/>
              <a:t>100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 bwMode="gray">
          <a:xfrm>
            <a:off x="5075238" y="4946650"/>
            <a:ext cx="23177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/>
            <a:fld id="{1D2AF9BE-BEB7-40D6-87D2-5F2E93C8B401}" type="datetime'''''''''''''4''''''''''''''''''''''''''''3'''''''''''''''''''">
              <a:rPr lang="en-US" sz="1400">
                <a:solidFill>
                  <a:schemeClr val="bg1"/>
                </a:solidFill>
              </a:rPr>
              <a:pPr algn="ctr"/>
              <a:t>43</a:t>
            </a:fld>
            <a:endParaRPr lang="en-US" sz="14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5603875" y="4260850"/>
            <a:ext cx="169074" cy="1230529"/>
          </a:xfrm>
          <a:prstGeom prst="righ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619" tIns="45310" rIns="90619" bIns="45310" rtlCol="0" anchor="ctr"/>
          <a:lstStyle/>
          <a:p>
            <a:pPr algn="ctr"/>
            <a:endParaRPr lang="en-US" dirty="0"/>
          </a:p>
        </p:txBody>
      </p:sp>
      <p:sp>
        <p:nvSpPr>
          <p:cNvPr id="22" name="Right Brace 21"/>
          <p:cNvSpPr/>
          <p:nvPr/>
        </p:nvSpPr>
        <p:spPr>
          <a:xfrm>
            <a:off x="7608888" y="4092575"/>
            <a:ext cx="173736" cy="1398461"/>
          </a:xfrm>
          <a:prstGeom prst="righ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619" tIns="45310" rIns="90619" bIns="45310"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13413" y="4691063"/>
            <a:ext cx="593377" cy="337726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dirty="0" smtClean="0">
                <a:ln w="18415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60%</a:t>
            </a:r>
            <a:endParaRPr lang="en-US" sz="3200" dirty="0">
              <a:ln w="18415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04138" y="4614863"/>
            <a:ext cx="593377" cy="337726"/>
          </a:xfrm>
          <a:prstGeom prst="rect">
            <a:avLst/>
          </a:prstGeom>
          <a:noFill/>
          <a:effectLst/>
        </p:spPr>
        <p:txBody>
          <a:bodyPr wrap="none" lIns="90619" tIns="45310" rIns="90619" bIns="45310">
            <a:spAutoFit/>
          </a:bodyPr>
          <a:lstStyle/>
          <a:p>
            <a:pPr algn="r"/>
            <a:r>
              <a:rPr lang="en-US" dirty="0" smtClean="0">
                <a:ln w="18415" cmpd="sng">
                  <a:solidFill>
                    <a:srgbClr val="0C2D83"/>
                  </a:solidFill>
                  <a:prstDash val="solid"/>
                </a:ln>
                <a:solidFill>
                  <a:srgbClr val="0C2D83"/>
                </a:solidFill>
              </a:rPr>
              <a:t>68%</a:t>
            </a:r>
            <a:endParaRPr lang="en-US" sz="3200" dirty="0">
              <a:ln w="18415" cmpd="sng">
                <a:solidFill>
                  <a:srgbClr val="0C2D83"/>
                </a:solidFill>
                <a:prstDash val="solid"/>
              </a:ln>
              <a:solidFill>
                <a:srgbClr val="0C2D8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5975" y="2248009"/>
            <a:ext cx="3795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Major teaching hospitals</a:t>
            </a:r>
            <a:r>
              <a:rPr lang="en-US" sz="1200" baseline="30000" dirty="0" smtClean="0">
                <a:latin typeface="+mj-lt"/>
              </a:rPr>
              <a:t>*</a:t>
            </a:r>
            <a:endParaRPr lang="en-US" sz="12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5975" y="2486730"/>
            <a:ext cx="3795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Other hospitals in systems with major teaching hospitals</a:t>
            </a:r>
            <a:endParaRPr lang="en-US" sz="12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25975" y="2726144"/>
            <a:ext cx="403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Other hospitals not in systems with major teaching hospitals</a:t>
            </a:r>
            <a:endParaRPr lang="en-US" sz="1200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1663" y="2545359"/>
            <a:ext cx="214313" cy="159742"/>
          </a:xfrm>
          <a:prstGeom prst="rect">
            <a:avLst/>
          </a:prstGeom>
          <a:solidFill>
            <a:srgbClr val="9D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411663" y="2784773"/>
            <a:ext cx="214313" cy="15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114"/>
          <p:cNvSpPr>
            <a:spLocks/>
          </p:cNvSpPr>
          <p:nvPr/>
        </p:nvSpPr>
        <p:spPr bwMode="auto">
          <a:xfrm>
            <a:off x="536467" y="4574952"/>
            <a:ext cx="1071701" cy="687999"/>
          </a:xfrm>
          <a:custGeom>
            <a:avLst/>
            <a:gdLst>
              <a:gd name="T0" fmla="*/ 81 w 1513"/>
              <a:gd name="T1" fmla="*/ 576 h 972"/>
              <a:gd name="T2" fmla="*/ 22 w 1513"/>
              <a:gd name="T3" fmla="*/ 464 h 972"/>
              <a:gd name="T4" fmla="*/ 3 w 1513"/>
              <a:gd name="T5" fmla="*/ 296 h 972"/>
              <a:gd name="T6" fmla="*/ 75 w 1513"/>
              <a:gd name="T7" fmla="*/ 113 h 972"/>
              <a:gd name="T8" fmla="*/ 136 w 1513"/>
              <a:gd name="T9" fmla="*/ 0 h 972"/>
              <a:gd name="T10" fmla="*/ 305 w 1513"/>
              <a:gd name="T11" fmla="*/ 50 h 972"/>
              <a:gd name="T12" fmla="*/ 562 w 1513"/>
              <a:gd name="T13" fmla="*/ 90 h 972"/>
              <a:gd name="T14" fmla="*/ 761 w 1513"/>
              <a:gd name="T15" fmla="*/ 103 h 972"/>
              <a:gd name="T16" fmla="*/ 940 w 1513"/>
              <a:gd name="T17" fmla="*/ 134 h 972"/>
              <a:gd name="T18" fmla="*/ 900 w 1513"/>
              <a:gd name="T19" fmla="*/ 176 h 972"/>
              <a:gd name="T20" fmla="*/ 1022 w 1513"/>
              <a:gd name="T21" fmla="*/ 174 h 972"/>
              <a:gd name="T22" fmla="*/ 1033 w 1513"/>
              <a:gd name="T23" fmla="*/ 203 h 972"/>
              <a:gd name="T24" fmla="*/ 1019 w 1513"/>
              <a:gd name="T25" fmla="*/ 367 h 972"/>
              <a:gd name="T26" fmla="*/ 1052 w 1513"/>
              <a:gd name="T27" fmla="*/ 221 h 972"/>
              <a:gd name="T28" fmla="*/ 1124 w 1513"/>
              <a:gd name="T29" fmla="*/ 355 h 972"/>
              <a:gd name="T30" fmla="*/ 1221 w 1513"/>
              <a:gd name="T31" fmla="*/ 283 h 972"/>
              <a:gd name="T32" fmla="*/ 1409 w 1513"/>
              <a:gd name="T33" fmla="*/ 150 h 972"/>
              <a:gd name="T34" fmla="*/ 1512 w 1513"/>
              <a:gd name="T35" fmla="*/ 135 h 972"/>
              <a:gd name="T36" fmla="*/ 1452 w 1513"/>
              <a:gd name="T37" fmla="*/ 198 h 972"/>
              <a:gd name="T38" fmla="*/ 1450 w 1513"/>
              <a:gd name="T39" fmla="*/ 272 h 972"/>
              <a:gd name="T40" fmla="*/ 1408 w 1513"/>
              <a:gd name="T41" fmla="*/ 310 h 972"/>
              <a:gd name="T42" fmla="*/ 1413 w 1513"/>
              <a:gd name="T43" fmla="*/ 323 h 972"/>
              <a:gd name="T44" fmla="*/ 1379 w 1513"/>
              <a:gd name="T45" fmla="*/ 364 h 972"/>
              <a:gd name="T46" fmla="*/ 1364 w 1513"/>
              <a:gd name="T47" fmla="*/ 422 h 972"/>
              <a:gd name="T48" fmla="*/ 1335 w 1513"/>
              <a:gd name="T49" fmla="*/ 441 h 972"/>
              <a:gd name="T50" fmla="*/ 1331 w 1513"/>
              <a:gd name="T51" fmla="*/ 399 h 972"/>
              <a:gd name="T52" fmla="*/ 1317 w 1513"/>
              <a:gd name="T53" fmla="*/ 464 h 972"/>
              <a:gd name="T54" fmla="*/ 1338 w 1513"/>
              <a:gd name="T55" fmla="*/ 492 h 972"/>
              <a:gd name="T56" fmla="*/ 1363 w 1513"/>
              <a:gd name="T57" fmla="*/ 521 h 972"/>
              <a:gd name="T58" fmla="*/ 1371 w 1513"/>
              <a:gd name="T59" fmla="*/ 543 h 972"/>
              <a:gd name="T60" fmla="*/ 1340 w 1513"/>
              <a:gd name="T61" fmla="*/ 579 h 972"/>
              <a:gd name="T62" fmla="*/ 1283 w 1513"/>
              <a:gd name="T63" fmla="*/ 661 h 972"/>
              <a:gd name="T64" fmla="*/ 1240 w 1513"/>
              <a:gd name="T65" fmla="*/ 712 h 972"/>
              <a:gd name="T66" fmla="*/ 1239 w 1513"/>
              <a:gd name="T67" fmla="*/ 765 h 972"/>
              <a:gd name="T68" fmla="*/ 1275 w 1513"/>
              <a:gd name="T69" fmla="*/ 827 h 972"/>
              <a:gd name="T70" fmla="*/ 1295 w 1513"/>
              <a:gd name="T71" fmla="*/ 963 h 972"/>
              <a:gd name="T72" fmla="*/ 1249 w 1513"/>
              <a:gd name="T73" fmla="*/ 931 h 972"/>
              <a:gd name="T74" fmla="*/ 1209 w 1513"/>
              <a:gd name="T75" fmla="*/ 841 h 972"/>
              <a:gd name="T76" fmla="*/ 1188 w 1513"/>
              <a:gd name="T77" fmla="*/ 818 h 972"/>
              <a:gd name="T78" fmla="*/ 1138 w 1513"/>
              <a:gd name="T79" fmla="*/ 806 h 972"/>
              <a:gd name="T80" fmla="*/ 1067 w 1513"/>
              <a:gd name="T81" fmla="*/ 791 h 972"/>
              <a:gd name="T82" fmla="*/ 1045 w 1513"/>
              <a:gd name="T83" fmla="*/ 802 h 972"/>
              <a:gd name="T84" fmla="*/ 1028 w 1513"/>
              <a:gd name="T85" fmla="*/ 798 h 972"/>
              <a:gd name="T86" fmla="*/ 966 w 1513"/>
              <a:gd name="T87" fmla="*/ 803 h 972"/>
              <a:gd name="T88" fmla="*/ 984 w 1513"/>
              <a:gd name="T89" fmla="*/ 810 h 972"/>
              <a:gd name="T90" fmla="*/ 999 w 1513"/>
              <a:gd name="T91" fmla="*/ 812 h 972"/>
              <a:gd name="T92" fmla="*/ 996 w 1513"/>
              <a:gd name="T93" fmla="*/ 839 h 972"/>
              <a:gd name="T94" fmla="*/ 971 w 1513"/>
              <a:gd name="T95" fmla="*/ 844 h 972"/>
              <a:gd name="T96" fmla="*/ 918 w 1513"/>
              <a:gd name="T97" fmla="*/ 829 h 972"/>
              <a:gd name="T98" fmla="*/ 817 w 1513"/>
              <a:gd name="T99" fmla="*/ 848 h 972"/>
              <a:gd name="T100" fmla="*/ 797 w 1513"/>
              <a:gd name="T101" fmla="*/ 865 h 972"/>
              <a:gd name="T102" fmla="*/ 763 w 1513"/>
              <a:gd name="T103" fmla="*/ 880 h 972"/>
              <a:gd name="T104" fmla="*/ 732 w 1513"/>
              <a:gd name="T105" fmla="*/ 936 h 972"/>
              <a:gd name="T106" fmla="*/ 708 w 1513"/>
              <a:gd name="T107" fmla="*/ 964 h 972"/>
              <a:gd name="T108" fmla="*/ 652 w 1513"/>
              <a:gd name="T109" fmla="*/ 903 h 972"/>
              <a:gd name="T110" fmla="*/ 616 w 1513"/>
              <a:gd name="T111" fmla="*/ 839 h 972"/>
              <a:gd name="T112" fmla="*/ 562 w 1513"/>
              <a:gd name="T113" fmla="*/ 833 h 972"/>
              <a:gd name="T114" fmla="*/ 526 w 1513"/>
              <a:gd name="T115" fmla="*/ 839 h 972"/>
              <a:gd name="T116" fmla="*/ 494 w 1513"/>
              <a:gd name="T117" fmla="*/ 787 h 972"/>
              <a:gd name="T118" fmla="*/ 456 w 1513"/>
              <a:gd name="T119" fmla="*/ 738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13" h="972">
                <a:moveTo>
                  <a:pt x="450" y="734"/>
                </a:moveTo>
                <a:lnTo>
                  <a:pt x="398" y="727"/>
                </a:lnTo>
                <a:lnTo>
                  <a:pt x="395" y="744"/>
                </a:lnTo>
                <a:lnTo>
                  <a:pt x="304" y="728"/>
                </a:lnTo>
                <a:lnTo>
                  <a:pt x="200" y="669"/>
                </a:lnTo>
                <a:lnTo>
                  <a:pt x="198" y="657"/>
                </a:lnTo>
                <a:lnTo>
                  <a:pt x="125" y="645"/>
                </a:lnTo>
                <a:lnTo>
                  <a:pt x="125" y="622"/>
                </a:lnTo>
                <a:lnTo>
                  <a:pt x="117" y="608"/>
                </a:lnTo>
                <a:lnTo>
                  <a:pt x="105" y="594"/>
                </a:lnTo>
                <a:lnTo>
                  <a:pt x="97" y="576"/>
                </a:lnTo>
                <a:lnTo>
                  <a:pt x="81" y="576"/>
                </a:lnTo>
                <a:lnTo>
                  <a:pt x="75" y="557"/>
                </a:lnTo>
                <a:lnTo>
                  <a:pt x="59" y="549"/>
                </a:lnTo>
                <a:lnTo>
                  <a:pt x="46" y="549"/>
                </a:lnTo>
                <a:lnTo>
                  <a:pt x="46" y="539"/>
                </a:lnTo>
                <a:lnTo>
                  <a:pt x="46" y="534"/>
                </a:lnTo>
                <a:lnTo>
                  <a:pt x="45" y="523"/>
                </a:lnTo>
                <a:lnTo>
                  <a:pt x="41" y="508"/>
                </a:lnTo>
                <a:lnTo>
                  <a:pt x="34" y="496"/>
                </a:lnTo>
                <a:lnTo>
                  <a:pt x="28" y="486"/>
                </a:lnTo>
                <a:lnTo>
                  <a:pt x="24" y="475"/>
                </a:lnTo>
                <a:lnTo>
                  <a:pt x="22" y="468"/>
                </a:lnTo>
                <a:lnTo>
                  <a:pt x="22" y="464"/>
                </a:lnTo>
                <a:lnTo>
                  <a:pt x="32" y="448"/>
                </a:lnTo>
                <a:lnTo>
                  <a:pt x="18" y="440"/>
                </a:lnTo>
                <a:lnTo>
                  <a:pt x="18" y="416"/>
                </a:lnTo>
                <a:lnTo>
                  <a:pt x="30" y="414"/>
                </a:lnTo>
                <a:lnTo>
                  <a:pt x="34" y="395"/>
                </a:lnTo>
                <a:lnTo>
                  <a:pt x="22" y="403"/>
                </a:lnTo>
                <a:lnTo>
                  <a:pt x="11" y="401"/>
                </a:lnTo>
                <a:lnTo>
                  <a:pt x="16" y="385"/>
                </a:lnTo>
                <a:lnTo>
                  <a:pt x="0" y="347"/>
                </a:lnTo>
                <a:lnTo>
                  <a:pt x="11" y="326"/>
                </a:lnTo>
                <a:lnTo>
                  <a:pt x="0" y="306"/>
                </a:lnTo>
                <a:lnTo>
                  <a:pt x="3" y="296"/>
                </a:lnTo>
                <a:lnTo>
                  <a:pt x="18" y="270"/>
                </a:lnTo>
                <a:lnTo>
                  <a:pt x="16" y="227"/>
                </a:lnTo>
                <a:lnTo>
                  <a:pt x="24" y="225"/>
                </a:lnTo>
                <a:lnTo>
                  <a:pt x="22" y="211"/>
                </a:lnTo>
                <a:lnTo>
                  <a:pt x="24" y="208"/>
                </a:lnTo>
                <a:lnTo>
                  <a:pt x="31" y="200"/>
                </a:lnTo>
                <a:lnTo>
                  <a:pt x="39" y="190"/>
                </a:lnTo>
                <a:lnTo>
                  <a:pt x="46" y="179"/>
                </a:lnTo>
                <a:lnTo>
                  <a:pt x="54" y="161"/>
                </a:lnTo>
                <a:lnTo>
                  <a:pt x="63" y="139"/>
                </a:lnTo>
                <a:lnTo>
                  <a:pt x="71" y="121"/>
                </a:lnTo>
                <a:lnTo>
                  <a:pt x="75" y="113"/>
                </a:lnTo>
                <a:lnTo>
                  <a:pt x="77" y="73"/>
                </a:lnTo>
                <a:lnTo>
                  <a:pt x="85" y="65"/>
                </a:lnTo>
                <a:lnTo>
                  <a:pt x="77" y="54"/>
                </a:lnTo>
                <a:lnTo>
                  <a:pt x="81" y="46"/>
                </a:lnTo>
                <a:lnTo>
                  <a:pt x="81" y="8"/>
                </a:lnTo>
                <a:lnTo>
                  <a:pt x="109" y="26"/>
                </a:lnTo>
                <a:lnTo>
                  <a:pt x="123" y="32"/>
                </a:lnTo>
                <a:lnTo>
                  <a:pt x="120" y="54"/>
                </a:lnTo>
                <a:lnTo>
                  <a:pt x="109" y="69"/>
                </a:lnTo>
                <a:lnTo>
                  <a:pt x="131" y="56"/>
                </a:lnTo>
                <a:lnTo>
                  <a:pt x="136" y="46"/>
                </a:lnTo>
                <a:lnTo>
                  <a:pt x="136" y="0"/>
                </a:lnTo>
                <a:lnTo>
                  <a:pt x="137" y="0"/>
                </a:lnTo>
                <a:lnTo>
                  <a:pt x="142" y="2"/>
                </a:lnTo>
                <a:lnTo>
                  <a:pt x="148" y="5"/>
                </a:lnTo>
                <a:lnTo>
                  <a:pt x="158" y="8"/>
                </a:lnTo>
                <a:lnTo>
                  <a:pt x="169" y="12"/>
                </a:lnTo>
                <a:lnTo>
                  <a:pt x="183" y="16"/>
                </a:lnTo>
                <a:lnTo>
                  <a:pt x="199" y="22"/>
                </a:lnTo>
                <a:lnTo>
                  <a:pt x="216" y="26"/>
                </a:lnTo>
                <a:lnTo>
                  <a:pt x="236" y="32"/>
                </a:lnTo>
                <a:lnTo>
                  <a:pt x="258" y="38"/>
                </a:lnTo>
                <a:lnTo>
                  <a:pt x="281" y="44"/>
                </a:lnTo>
                <a:lnTo>
                  <a:pt x="305" y="50"/>
                </a:lnTo>
                <a:lnTo>
                  <a:pt x="330" y="55"/>
                </a:lnTo>
                <a:lnTo>
                  <a:pt x="357" y="60"/>
                </a:lnTo>
                <a:lnTo>
                  <a:pt x="385" y="65"/>
                </a:lnTo>
                <a:lnTo>
                  <a:pt x="413" y="69"/>
                </a:lnTo>
                <a:lnTo>
                  <a:pt x="441" y="73"/>
                </a:lnTo>
                <a:lnTo>
                  <a:pt x="465" y="76"/>
                </a:lnTo>
                <a:lnTo>
                  <a:pt x="486" y="79"/>
                </a:lnTo>
                <a:lnTo>
                  <a:pt x="504" y="82"/>
                </a:lnTo>
                <a:lnTo>
                  <a:pt x="522" y="84"/>
                </a:lnTo>
                <a:lnTo>
                  <a:pt x="537" y="86"/>
                </a:lnTo>
                <a:lnTo>
                  <a:pt x="549" y="89"/>
                </a:lnTo>
                <a:lnTo>
                  <a:pt x="562" y="90"/>
                </a:lnTo>
                <a:lnTo>
                  <a:pt x="573" y="91"/>
                </a:lnTo>
                <a:lnTo>
                  <a:pt x="584" y="93"/>
                </a:lnTo>
                <a:lnTo>
                  <a:pt x="595" y="94"/>
                </a:lnTo>
                <a:lnTo>
                  <a:pt x="606" y="94"/>
                </a:lnTo>
                <a:lnTo>
                  <a:pt x="617" y="96"/>
                </a:lnTo>
                <a:lnTo>
                  <a:pt x="630" y="97"/>
                </a:lnTo>
                <a:lnTo>
                  <a:pt x="644" y="98"/>
                </a:lnTo>
                <a:lnTo>
                  <a:pt x="659" y="99"/>
                </a:lnTo>
                <a:lnTo>
                  <a:pt x="689" y="101"/>
                </a:lnTo>
                <a:lnTo>
                  <a:pt x="716" y="101"/>
                </a:lnTo>
                <a:lnTo>
                  <a:pt x="740" y="103"/>
                </a:lnTo>
                <a:lnTo>
                  <a:pt x="761" y="103"/>
                </a:lnTo>
                <a:lnTo>
                  <a:pt x="777" y="103"/>
                </a:lnTo>
                <a:lnTo>
                  <a:pt x="789" y="101"/>
                </a:lnTo>
                <a:lnTo>
                  <a:pt x="797" y="101"/>
                </a:lnTo>
                <a:lnTo>
                  <a:pt x="799" y="101"/>
                </a:lnTo>
                <a:lnTo>
                  <a:pt x="799" y="93"/>
                </a:lnTo>
                <a:lnTo>
                  <a:pt x="812" y="97"/>
                </a:lnTo>
                <a:lnTo>
                  <a:pt x="812" y="113"/>
                </a:lnTo>
                <a:lnTo>
                  <a:pt x="836" y="117"/>
                </a:lnTo>
                <a:lnTo>
                  <a:pt x="850" y="115"/>
                </a:lnTo>
                <a:lnTo>
                  <a:pt x="881" y="126"/>
                </a:lnTo>
                <a:lnTo>
                  <a:pt x="895" y="131"/>
                </a:lnTo>
                <a:lnTo>
                  <a:pt x="940" y="134"/>
                </a:lnTo>
                <a:lnTo>
                  <a:pt x="917" y="147"/>
                </a:lnTo>
                <a:lnTo>
                  <a:pt x="915" y="149"/>
                </a:lnTo>
                <a:lnTo>
                  <a:pt x="912" y="151"/>
                </a:lnTo>
                <a:lnTo>
                  <a:pt x="907" y="156"/>
                </a:lnTo>
                <a:lnTo>
                  <a:pt x="900" y="160"/>
                </a:lnTo>
                <a:lnTo>
                  <a:pt x="895" y="166"/>
                </a:lnTo>
                <a:lnTo>
                  <a:pt x="889" y="172"/>
                </a:lnTo>
                <a:lnTo>
                  <a:pt x="884" y="177"/>
                </a:lnTo>
                <a:lnTo>
                  <a:pt x="881" y="182"/>
                </a:lnTo>
                <a:lnTo>
                  <a:pt x="883" y="185"/>
                </a:lnTo>
                <a:lnTo>
                  <a:pt x="891" y="182"/>
                </a:lnTo>
                <a:lnTo>
                  <a:pt x="900" y="176"/>
                </a:lnTo>
                <a:lnTo>
                  <a:pt x="905" y="174"/>
                </a:lnTo>
                <a:lnTo>
                  <a:pt x="911" y="187"/>
                </a:lnTo>
                <a:lnTo>
                  <a:pt x="927" y="190"/>
                </a:lnTo>
                <a:lnTo>
                  <a:pt x="937" y="179"/>
                </a:lnTo>
                <a:lnTo>
                  <a:pt x="953" y="166"/>
                </a:lnTo>
                <a:lnTo>
                  <a:pt x="959" y="156"/>
                </a:lnTo>
                <a:lnTo>
                  <a:pt x="986" y="150"/>
                </a:lnTo>
                <a:lnTo>
                  <a:pt x="972" y="166"/>
                </a:lnTo>
                <a:lnTo>
                  <a:pt x="990" y="170"/>
                </a:lnTo>
                <a:lnTo>
                  <a:pt x="994" y="179"/>
                </a:lnTo>
                <a:lnTo>
                  <a:pt x="1014" y="182"/>
                </a:lnTo>
                <a:lnTo>
                  <a:pt x="1022" y="174"/>
                </a:lnTo>
                <a:lnTo>
                  <a:pt x="1052" y="166"/>
                </a:lnTo>
                <a:lnTo>
                  <a:pt x="1055" y="176"/>
                </a:lnTo>
                <a:lnTo>
                  <a:pt x="1079" y="176"/>
                </a:lnTo>
                <a:lnTo>
                  <a:pt x="1089" y="198"/>
                </a:lnTo>
                <a:lnTo>
                  <a:pt x="1086" y="197"/>
                </a:lnTo>
                <a:lnTo>
                  <a:pt x="1079" y="196"/>
                </a:lnTo>
                <a:lnTo>
                  <a:pt x="1071" y="196"/>
                </a:lnTo>
                <a:lnTo>
                  <a:pt x="1063" y="198"/>
                </a:lnTo>
                <a:lnTo>
                  <a:pt x="1055" y="200"/>
                </a:lnTo>
                <a:lnTo>
                  <a:pt x="1044" y="202"/>
                </a:lnTo>
                <a:lnTo>
                  <a:pt x="1036" y="203"/>
                </a:lnTo>
                <a:lnTo>
                  <a:pt x="1033" y="203"/>
                </a:lnTo>
                <a:lnTo>
                  <a:pt x="1020" y="217"/>
                </a:lnTo>
                <a:lnTo>
                  <a:pt x="1006" y="229"/>
                </a:lnTo>
                <a:lnTo>
                  <a:pt x="1012" y="237"/>
                </a:lnTo>
                <a:lnTo>
                  <a:pt x="1010" y="245"/>
                </a:lnTo>
                <a:lnTo>
                  <a:pt x="1003" y="265"/>
                </a:lnTo>
                <a:lnTo>
                  <a:pt x="997" y="290"/>
                </a:lnTo>
                <a:lnTo>
                  <a:pt x="996" y="314"/>
                </a:lnTo>
                <a:lnTo>
                  <a:pt x="998" y="335"/>
                </a:lnTo>
                <a:lnTo>
                  <a:pt x="1003" y="351"/>
                </a:lnTo>
                <a:lnTo>
                  <a:pt x="1007" y="363"/>
                </a:lnTo>
                <a:lnTo>
                  <a:pt x="1012" y="369"/>
                </a:lnTo>
                <a:lnTo>
                  <a:pt x="1019" y="367"/>
                </a:lnTo>
                <a:lnTo>
                  <a:pt x="1028" y="359"/>
                </a:lnTo>
                <a:lnTo>
                  <a:pt x="1036" y="346"/>
                </a:lnTo>
                <a:lnTo>
                  <a:pt x="1039" y="326"/>
                </a:lnTo>
                <a:lnTo>
                  <a:pt x="1036" y="308"/>
                </a:lnTo>
                <a:lnTo>
                  <a:pt x="1033" y="298"/>
                </a:lnTo>
                <a:lnTo>
                  <a:pt x="1031" y="290"/>
                </a:lnTo>
                <a:lnTo>
                  <a:pt x="1031" y="280"/>
                </a:lnTo>
                <a:lnTo>
                  <a:pt x="1033" y="266"/>
                </a:lnTo>
                <a:lnTo>
                  <a:pt x="1034" y="255"/>
                </a:lnTo>
                <a:lnTo>
                  <a:pt x="1036" y="246"/>
                </a:lnTo>
                <a:lnTo>
                  <a:pt x="1036" y="243"/>
                </a:lnTo>
                <a:lnTo>
                  <a:pt x="1052" y="221"/>
                </a:lnTo>
                <a:lnTo>
                  <a:pt x="1055" y="211"/>
                </a:lnTo>
                <a:lnTo>
                  <a:pt x="1069" y="206"/>
                </a:lnTo>
                <a:lnTo>
                  <a:pt x="1092" y="219"/>
                </a:lnTo>
                <a:lnTo>
                  <a:pt x="1108" y="221"/>
                </a:lnTo>
                <a:lnTo>
                  <a:pt x="1111" y="251"/>
                </a:lnTo>
                <a:lnTo>
                  <a:pt x="1097" y="280"/>
                </a:lnTo>
                <a:lnTo>
                  <a:pt x="1108" y="278"/>
                </a:lnTo>
                <a:lnTo>
                  <a:pt x="1111" y="270"/>
                </a:lnTo>
                <a:lnTo>
                  <a:pt x="1124" y="264"/>
                </a:lnTo>
                <a:lnTo>
                  <a:pt x="1140" y="314"/>
                </a:lnTo>
                <a:lnTo>
                  <a:pt x="1132" y="320"/>
                </a:lnTo>
                <a:lnTo>
                  <a:pt x="1124" y="355"/>
                </a:lnTo>
                <a:lnTo>
                  <a:pt x="1154" y="357"/>
                </a:lnTo>
                <a:lnTo>
                  <a:pt x="1157" y="355"/>
                </a:lnTo>
                <a:lnTo>
                  <a:pt x="1165" y="349"/>
                </a:lnTo>
                <a:lnTo>
                  <a:pt x="1177" y="341"/>
                </a:lnTo>
                <a:lnTo>
                  <a:pt x="1191" y="332"/>
                </a:lnTo>
                <a:lnTo>
                  <a:pt x="1204" y="321"/>
                </a:lnTo>
                <a:lnTo>
                  <a:pt x="1216" y="311"/>
                </a:lnTo>
                <a:lnTo>
                  <a:pt x="1224" y="303"/>
                </a:lnTo>
                <a:lnTo>
                  <a:pt x="1227" y="296"/>
                </a:lnTo>
                <a:lnTo>
                  <a:pt x="1226" y="289"/>
                </a:lnTo>
                <a:lnTo>
                  <a:pt x="1224" y="285"/>
                </a:lnTo>
                <a:lnTo>
                  <a:pt x="1221" y="283"/>
                </a:lnTo>
                <a:lnTo>
                  <a:pt x="1219" y="283"/>
                </a:lnTo>
                <a:lnTo>
                  <a:pt x="1225" y="275"/>
                </a:lnTo>
                <a:lnTo>
                  <a:pt x="1252" y="264"/>
                </a:lnTo>
                <a:lnTo>
                  <a:pt x="1257" y="272"/>
                </a:lnTo>
                <a:lnTo>
                  <a:pt x="1290" y="251"/>
                </a:lnTo>
                <a:lnTo>
                  <a:pt x="1290" y="235"/>
                </a:lnTo>
                <a:lnTo>
                  <a:pt x="1282" y="235"/>
                </a:lnTo>
                <a:lnTo>
                  <a:pt x="1294" y="219"/>
                </a:lnTo>
                <a:lnTo>
                  <a:pt x="1313" y="192"/>
                </a:lnTo>
                <a:lnTo>
                  <a:pt x="1396" y="162"/>
                </a:lnTo>
                <a:lnTo>
                  <a:pt x="1396" y="152"/>
                </a:lnTo>
                <a:lnTo>
                  <a:pt x="1409" y="150"/>
                </a:lnTo>
                <a:lnTo>
                  <a:pt x="1417" y="126"/>
                </a:lnTo>
                <a:lnTo>
                  <a:pt x="1417" y="97"/>
                </a:lnTo>
                <a:lnTo>
                  <a:pt x="1428" y="59"/>
                </a:lnTo>
                <a:lnTo>
                  <a:pt x="1442" y="67"/>
                </a:lnTo>
                <a:lnTo>
                  <a:pt x="1460" y="56"/>
                </a:lnTo>
                <a:lnTo>
                  <a:pt x="1473" y="73"/>
                </a:lnTo>
                <a:lnTo>
                  <a:pt x="1487" y="113"/>
                </a:lnTo>
                <a:lnTo>
                  <a:pt x="1495" y="115"/>
                </a:lnTo>
                <a:lnTo>
                  <a:pt x="1497" y="126"/>
                </a:lnTo>
                <a:lnTo>
                  <a:pt x="1511" y="128"/>
                </a:lnTo>
                <a:lnTo>
                  <a:pt x="1511" y="130"/>
                </a:lnTo>
                <a:lnTo>
                  <a:pt x="1512" y="135"/>
                </a:lnTo>
                <a:lnTo>
                  <a:pt x="1513" y="141"/>
                </a:lnTo>
                <a:lnTo>
                  <a:pt x="1513" y="147"/>
                </a:lnTo>
                <a:lnTo>
                  <a:pt x="1512" y="151"/>
                </a:lnTo>
                <a:lnTo>
                  <a:pt x="1510" y="152"/>
                </a:lnTo>
                <a:lnTo>
                  <a:pt x="1506" y="151"/>
                </a:lnTo>
                <a:lnTo>
                  <a:pt x="1505" y="150"/>
                </a:lnTo>
                <a:lnTo>
                  <a:pt x="1495" y="168"/>
                </a:lnTo>
                <a:lnTo>
                  <a:pt x="1487" y="162"/>
                </a:lnTo>
                <a:lnTo>
                  <a:pt x="1470" y="170"/>
                </a:lnTo>
                <a:lnTo>
                  <a:pt x="1468" y="190"/>
                </a:lnTo>
                <a:lnTo>
                  <a:pt x="1462" y="198"/>
                </a:lnTo>
                <a:lnTo>
                  <a:pt x="1452" y="198"/>
                </a:lnTo>
                <a:lnTo>
                  <a:pt x="1446" y="208"/>
                </a:lnTo>
                <a:lnTo>
                  <a:pt x="1445" y="211"/>
                </a:lnTo>
                <a:lnTo>
                  <a:pt x="1442" y="214"/>
                </a:lnTo>
                <a:lnTo>
                  <a:pt x="1437" y="221"/>
                </a:lnTo>
                <a:lnTo>
                  <a:pt x="1436" y="227"/>
                </a:lnTo>
                <a:lnTo>
                  <a:pt x="1437" y="233"/>
                </a:lnTo>
                <a:lnTo>
                  <a:pt x="1440" y="240"/>
                </a:lnTo>
                <a:lnTo>
                  <a:pt x="1443" y="243"/>
                </a:lnTo>
                <a:lnTo>
                  <a:pt x="1444" y="245"/>
                </a:lnTo>
                <a:lnTo>
                  <a:pt x="1438" y="261"/>
                </a:lnTo>
                <a:lnTo>
                  <a:pt x="1450" y="261"/>
                </a:lnTo>
                <a:lnTo>
                  <a:pt x="1450" y="272"/>
                </a:lnTo>
                <a:lnTo>
                  <a:pt x="1454" y="271"/>
                </a:lnTo>
                <a:lnTo>
                  <a:pt x="1461" y="276"/>
                </a:lnTo>
                <a:lnTo>
                  <a:pt x="1468" y="273"/>
                </a:lnTo>
                <a:lnTo>
                  <a:pt x="1469" y="265"/>
                </a:lnTo>
                <a:lnTo>
                  <a:pt x="1462" y="260"/>
                </a:lnTo>
                <a:lnTo>
                  <a:pt x="1472" y="261"/>
                </a:lnTo>
                <a:lnTo>
                  <a:pt x="1475" y="270"/>
                </a:lnTo>
                <a:lnTo>
                  <a:pt x="1470" y="278"/>
                </a:lnTo>
                <a:lnTo>
                  <a:pt x="1459" y="287"/>
                </a:lnTo>
                <a:lnTo>
                  <a:pt x="1453" y="282"/>
                </a:lnTo>
                <a:lnTo>
                  <a:pt x="1440" y="297"/>
                </a:lnTo>
                <a:lnTo>
                  <a:pt x="1408" y="310"/>
                </a:lnTo>
                <a:lnTo>
                  <a:pt x="1393" y="319"/>
                </a:lnTo>
                <a:lnTo>
                  <a:pt x="1385" y="329"/>
                </a:lnTo>
                <a:lnTo>
                  <a:pt x="1387" y="328"/>
                </a:lnTo>
                <a:lnTo>
                  <a:pt x="1392" y="325"/>
                </a:lnTo>
                <a:lnTo>
                  <a:pt x="1399" y="320"/>
                </a:lnTo>
                <a:lnTo>
                  <a:pt x="1407" y="317"/>
                </a:lnTo>
                <a:lnTo>
                  <a:pt x="1414" y="316"/>
                </a:lnTo>
                <a:lnTo>
                  <a:pt x="1420" y="313"/>
                </a:lnTo>
                <a:lnTo>
                  <a:pt x="1424" y="312"/>
                </a:lnTo>
                <a:lnTo>
                  <a:pt x="1425" y="312"/>
                </a:lnTo>
                <a:lnTo>
                  <a:pt x="1421" y="319"/>
                </a:lnTo>
                <a:lnTo>
                  <a:pt x="1413" y="323"/>
                </a:lnTo>
                <a:lnTo>
                  <a:pt x="1409" y="325"/>
                </a:lnTo>
                <a:lnTo>
                  <a:pt x="1402" y="329"/>
                </a:lnTo>
                <a:lnTo>
                  <a:pt x="1394" y="335"/>
                </a:lnTo>
                <a:lnTo>
                  <a:pt x="1391" y="337"/>
                </a:lnTo>
                <a:lnTo>
                  <a:pt x="1390" y="339"/>
                </a:lnTo>
                <a:lnTo>
                  <a:pt x="1386" y="340"/>
                </a:lnTo>
                <a:lnTo>
                  <a:pt x="1382" y="342"/>
                </a:lnTo>
                <a:lnTo>
                  <a:pt x="1381" y="342"/>
                </a:lnTo>
                <a:lnTo>
                  <a:pt x="1374" y="340"/>
                </a:lnTo>
                <a:lnTo>
                  <a:pt x="1371" y="348"/>
                </a:lnTo>
                <a:lnTo>
                  <a:pt x="1377" y="349"/>
                </a:lnTo>
                <a:lnTo>
                  <a:pt x="1379" y="364"/>
                </a:lnTo>
                <a:lnTo>
                  <a:pt x="1377" y="369"/>
                </a:lnTo>
                <a:lnTo>
                  <a:pt x="1376" y="392"/>
                </a:lnTo>
                <a:lnTo>
                  <a:pt x="1371" y="401"/>
                </a:lnTo>
                <a:lnTo>
                  <a:pt x="1371" y="408"/>
                </a:lnTo>
                <a:lnTo>
                  <a:pt x="1367" y="417"/>
                </a:lnTo>
                <a:lnTo>
                  <a:pt x="1363" y="407"/>
                </a:lnTo>
                <a:lnTo>
                  <a:pt x="1358" y="407"/>
                </a:lnTo>
                <a:lnTo>
                  <a:pt x="1348" y="399"/>
                </a:lnTo>
                <a:lnTo>
                  <a:pt x="1354" y="412"/>
                </a:lnTo>
                <a:lnTo>
                  <a:pt x="1358" y="416"/>
                </a:lnTo>
                <a:lnTo>
                  <a:pt x="1362" y="423"/>
                </a:lnTo>
                <a:lnTo>
                  <a:pt x="1364" y="422"/>
                </a:lnTo>
                <a:lnTo>
                  <a:pt x="1366" y="434"/>
                </a:lnTo>
                <a:lnTo>
                  <a:pt x="1362" y="448"/>
                </a:lnTo>
                <a:lnTo>
                  <a:pt x="1360" y="465"/>
                </a:lnTo>
                <a:lnTo>
                  <a:pt x="1356" y="470"/>
                </a:lnTo>
                <a:lnTo>
                  <a:pt x="1356" y="477"/>
                </a:lnTo>
                <a:lnTo>
                  <a:pt x="1354" y="483"/>
                </a:lnTo>
                <a:lnTo>
                  <a:pt x="1355" y="490"/>
                </a:lnTo>
                <a:lnTo>
                  <a:pt x="1348" y="481"/>
                </a:lnTo>
                <a:lnTo>
                  <a:pt x="1354" y="457"/>
                </a:lnTo>
                <a:lnTo>
                  <a:pt x="1347" y="450"/>
                </a:lnTo>
                <a:lnTo>
                  <a:pt x="1340" y="445"/>
                </a:lnTo>
                <a:lnTo>
                  <a:pt x="1335" y="441"/>
                </a:lnTo>
                <a:lnTo>
                  <a:pt x="1329" y="430"/>
                </a:lnTo>
                <a:lnTo>
                  <a:pt x="1333" y="426"/>
                </a:lnTo>
                <a:lnTo>
                  <a:pt x="1333" y="420"/>
                </a:lnTo>
                <a:lnTo>
                  <a:pt x="1330" y="417"/>
                </a:lnTo>
                <a:lnTo>
                  <a:pt x="1330" y="415"/>
                </a:lnTo>
                <a:lnTo>
                  <a:pt x="1330" y="411"/>
                </a:lnTo>
                <a:lnTo>
                  <a:pt x="1331" y="407"/>
                </a:lnTo>
                <a:lnTo>
                  <a:pt x="1333" y="403"/>
                </a:lnTo>
                <a:lnTo>
                  <a:pt x="1335" y="401"/>
                </a:lnTo>
                <a:lnTo>
                  <a:pt x="1335" y="400"/>
                </a:lnTo>
                <a:lnTo>
                  <a:pt x="1332" y="399"/>
                </a:lnTo>
                <a:lnTo>
                  <a:pt x="1331" y="399"/>
                </a:lnTo>
                <a:lnTo>
                  <a:pt x="1324" y="410"/>
                </a:lnTo>
                <a:lnTo>
                  <a:pt x="1324" y="412"/>
                </a:lnTo>
                <a:lnTo>
                  <a:pt x="1323" y="419"/>
                </a:lnTo>
                <a:lnTo>
                  <a:pt x="1323" y="427"/>
                </a:lnTo>
                <a:lnTo>
                  <a:pt x="1325" y="435"/>
                </a:lnTo>
                <a:lnTo>
                  <a:pt x="1328" y="442"/>
                </a:lnTo>
                <a:lnTo>
                  <a:pt x="1331" y="449"/>
                </a:lnTo>
                <a:lnTo>
                  <a:pt x="1332" y="454"/>
                </a:lnTo>
                <a:lnTo>
                  <a:pt x="1333" y="456"/>
                </a:lnTo>
                <a:lnTo>
                  <a:pt x="1325" y="457"/>
                </a:lnTo>
                <a:lnTo>
                  <a:pt x="1315" y="452"/>
                </a:lnTo>
                <a:lnTo>
                  <a:pt x="1317" y="464"/>
                </a:lnTo>
                <a:lnTo>
                  <a:pt x="1321" y="464"/>
                </a:lnTo>
                <a:lnTo>
                  <a:pt x="1328" y="465"/>
                </a:lnTo>
                <a:lnTo>
                  <a:pt x="1336" y="467"/>
                </a:lnTo>
                <a:lnTo>
                  <a:pt x="1339" y="469"/>
                </a:lnTo>
                <a:lnTo>
                  <a:pt x="1340" y="473"/>
                </a:lnTo>
                <a:lnTo>
                  <a:pt x="1341" y="479"/>
                </a:lnTo>
                <a:lnTo>
                  <a:pt x="1343" y="485"/>
                </a:lnTo>
                <a:lnTo>
                  <a:pt x="1343" y="487"/>
                </a:lnTo>
                <a:lnTo>
                  <a:pt x="1329" y="488"/>
                </a:lnTo>
                <a:lnTo>
                  <a:pt x="1330" y="488"/>
                </a:lnTo>
                <a:lnTo>
                  <a:pt x="1333" y="490"/>
                </a:lnTo>
                <a:lnTo>
                  <a:pt x="1338" y="492"/>
                </a:lnTo>
                <a:lnTo>
                  <a:pt x="1340" y="494"/>
                </a:lnTo>
                <a:lnTo>
                  <a:pt x="1341" y="495"/>
                </a:lnTo>
                <a:lnTo>
                  <a:pt x="1344" y="495"/>
                </a:lnTo>
                <a:lnTo>
                  <a:pt x="1346" y="494"/>
                </a:lnTo>
                <a:lnTo>
                  <a:pt x="1348" y="494"/>
                </a:lnTo>
                <a:lnTo>
                  <a:pt x="1352" y="494"/>
                </a:lnTo>
                <a:lnTo>
                  <a:pt x="1355" y="495"/>
                </a:lnTo>
                <a:lnTo>
                  <a:pt x="1358" y="498"/>
                </a:lnTo>
                <a:lnTo>
                  <a:pt x="1359" y="498"/>
                </a:lnTo>
                <a:lnTo>
                  <a:pt x="1361" y="503"/>
                </a:lnTo>
                <a:lnTo>
                  <a:pt x="1356" y="507"/>
                </a:lnTo>
                <a:lnTo>
                  <a:pt x="1363" y="521"/>
                </a:lnTo>
                <a:lnTo>
                  <a:pt x="1354" y="523"/>
                </a:lnTo>
                <a:lnTo>
                  <a:pt x="1343" y="530"/>
                </a:lnTo>
                <a:lnTo>
                  <a:pt x="1356" y="529"/>
                </a:lnTo>
                <a:lnTo>
                  <a:pt x="1361" y="533"/>
                </a:lnTo>
                <a:lnTo>
                  <a:pt x="1363" y="528"/>
                </a:lnTo>
                <a:lnTo>
                  <a:pt x="1364" y="528"/>
                </a:lnTo>
                <a:lnTo>
                  <a:pt x="1367" y="528"/>
                </a:lnTo>
                <a:lnTo>
                  <a:pt x="1369" y="530"/>
                </a:lnTo>
                <a:lnTo>
                  <a:pt x="1371" y="533"/>
                </a:lnTo>
                <a:lnTo>
                  <a:pt x="1373" y="538"/>
                </a:lnTo>
                <a:lnTo>
                  <a:pt x="1373" y="540"/>
                </a:lnTo>
                <a:lnTo>
                  <a:pt x="1371" y="543"/>
                </a:lnTo>
                <a:lnTo>
                  <a:pt x="1371" y="543"/>
                </a:lnTo>
                <a:lnTo>
                  <a:pt x="1368" y="541"/>
                </a:lnTo>
                <a:lnTo>
                  <a:pt x="1364" y="552"/>
                </a:lnTo>
                <a:lnTo>
                  <a:pt x="1345" y="554"/>
                </a:lnTo>
                <a:lnTo>
                  <a:pt x="1351" y="557"/>
                </a:lnTo>
                <a:lnTo>
                  <a:pt x="1351" y="564"/>
                </a:lnTo>
                <a:lnTo>
                  <a:pt x="1347" y="571"/>
                </a:lnTo>
                <a:lnTo>
                  <a:pt x="1354" y="567"/>
                </a:lnTo>
                <a:lnTo>
                  <a:pt x="1362" y="567"/>
                </a:lnTo>
                <a:lnTo>
                  <a:pt x="1358" y="575"/>
                </a:lnTo>
                <a:lnTo>
                  <a:pt x="1351" y="579"/>
                </a:lnTo>
                <a:lnTo>
                  <a:pt x="1340" y="579"/>
                </a:lnTo>
                <a:lnTo>
                  <a:pt x="1321" y="606"/>
                </a:lnTo>
                <a:lnTo>
                  <a:pt x="1318" y="617"/>
                </a:lnTo>
                <a:lnTo>
                  <a:pt x="1316" y="617"/>
                </a:lnTo>
                <a:lnTo>
                  <a:pt x="1313" y="619"/>
                </a:lnTo>
                <a:lnTo>
                  <a:pt x="1306" y="622"/>
                </a:lnTo>
                <a:lnTo>
                  <a:pt x="1299" y="628"/>
                </a:lnTo>
                <a:lnTo>
                  <a:pt x="1293" y="637"/>
                </a:lnTo>
                <a:lnTo>
                  <a:pt x="1290" y="645"/>
                </a:lnTo>
                <a:lnTo>
                  <a:pt x="1287" y="652"/>
                </a:lnTo>
                <a:lnTo>
                  <a:pt x="1287" y="657"/>
                </a:lnTo>
                <a:lnTo>
                  <a:pt x="1286" y="660"/>
                </a:lnTo>
                <a:lnTo>
                  <a:pt x="1283" y="661"/>
                </a:lnTo>
                <a:lnTo>
                  <a:pt x="1279" y="661"/>
                </a:lnTo>
                <a:lnTo>
                  <a:pt x="1278" y="661"/>
                </a:lnTo>
                <a:lnTo>
                  <a:pt x="1276" y="669"/>
                </a:lnTo>
                <a:lnTo>
                  <a:pt x="1272" y="674"/>
                </a:lnTo>
                <a:lnTo>
                  <a:pt x="1257" y="684"/>
                </a:lnTo>
                <a:lnTo>
                  <a:pt x="1256" y="691"/>
                </a:lnTo>
                <a:lnTo>
                  <a:pt x="1247" y="684"/>
                </a:lnTo>
                <a:lnTo>
                  <a:pt x="1244" y="689"/>
                </a:lnTo>
                <a:lnTo>
                  <a:pt x="1245" y="701"/>
                </a:lnTo>
                <a:lnTo>
                  <a:pt x="1238" y="703"/>
                </a:lnTo>
                <a:lnTo>
                  <a:pt x="1241" y="711"/>
                </a:lnTo>
                <a:lnTo>
                  <a:pt x="1240" y="712"/>
                </a:lnTo>
                <a:lnTo>
                  <a:pt x="1239" y="715"/>
                </a:lnTo>
                <a:lnTo>
                  <a:pt x="1237" y="720"/>
                </a:lnTo>
                <a:lnTo>
                  <a:pt x="1237" y="725"/>
                </a:lnTo>
                <a:lnTo>
                  <a:pt x="1237" y="728"/>
                </a:lnTo>
                <a:lnTo>
                  <a:pt x="1235" y="730"/>
                </a:lnTo>
                <a:lnTo>
                  <a:pt x="1234" y="731"/>
                </a:lnTo>
                <a:lnTo>
                  <a:pt x="1234" y="731"/>
                </a:lnTo>
                <a:lnTo>
                  <a:pt x="1234" y="739"/>
                </a:lnTo>
                <a:lnTo>
                  <a:pt x="1233" y="746"/>
                </a:lnTo>
                <a:lnTo>
                  <a:pt x="1233" y="756"/>
                </a:lnTo>
                <a:lnTo>
                  <a:pt x="1235" y="759"/>
                </a:lnTo>
                <a:lnTo>
                  <a:pt x="1239" y="765"/>
                </a:lnTo>
                <a:lnTo>
                  <a:pt x="1237" y="769"/>
                </a:lnTo>
                <a:lnTo>
                  <a:pt x="1237" y="769"/>
                </a:lnTo>
                <a:lnTo>
                  <a:pt x="1239" y="768"/>
                </a:lnTo>
                <a:lnTo>
                  <a:pt x="1240" y="768"/>
                </a:lnTo>
                <a:lnTo>
                  <a:pt x="1241" y="769"/>
                </a:lnTo>
                <a:lnTo>
                  <a:pt x="1244" y="776"/>
                </a:lnTo>
                <a:lnTo>
                  <a:pt x="1249" y="789"/>
                </a:lnTo>
                <a:lnTo>
                  <a:pt x="1254" y="802"/>
                </a:lnTo>
                <a:lnTo>
                  <a:pt x="1257" y="809"/>
                </a:lnTo>
                <a:lnTo>
                  <a:pt x="1262" y="813"/>
                </a:lnTo>
                <a:lnTo>
                  <a:pt x="1269" y="820"/>
                </a:lnTo>
                <a:lnTo>
                  <a:pt x="1275" y="827"/>
                </a:lnTo>
                <a:lnTo>
                  <a:pt x="1277" y="829"/>
                </a:lnTo>
                <a:lnTo>
                  <a:pt x="1275" y="833"/>
                </a:lnTo>
                <a:lnTo>
                  <a:pt x="1268" y="828"/>
                </a:lnTo>
                <a:lnTo>
                  <a:pt x="1306" y="900"/>
                </a:lnTo>
                <a:lnTo>
                  <a:pt x="1307" y="935"/>
                </a:lnTo>
                <a:lnTo>
                  <a:pt x="1303" y="939"/>
                </a:lnTo>
                <a:lnTo>
                  <a:pt x="1303" y="941"/>
                </a:lnTo>
                <a:lnTo>
                  <a:pt x="1305" y="947"/>
                </a:lnTo>
                <a:lnTo>
                  <a:pt x="1306" y="954"/>
                </a:lnTo>
                <a:lnTo>
                  <a:pt x="1305" y="958"/>
                </a:lnTo>
                <a:lnTo>
                  <a:pt x="1301" y="961"/>
                </a:lnTo>
                <a:lnTo>
                  <a:pt x="1295" y="963"/>
                </a:lnTo>
                <a:lnTo>
                  <a:pt x="1290" y="965"/>
                </a:lnTo>
                <a:lnTo>
                  <a:pt x="1287" y="966"/>
                </a:lnTo>
                <a:lnTo>
                  <a:pt x="1276" y="966"/>
                </a:lnTo>
                <a:lnTo>
                  <a:pt x="1275" y="963"/>
                </a:lnTo>
                <a:lnTo>
                  <a:pt x="1273" y="955"/>
                </a:lnTo>
                <a:lnTo>
                  <a:pt x="1270" y="947"/>
                </a:lnTo>
                <a:lnTo>
                  <a:pt x="1265" y="942"/>
                </a:lnTo>
                <a:lnTo>
                  <a:pt x="1261" y="941"/>
                </a:lnTo>
                <a:lnTo>
                  <a:pt x="1259" y="940"/>
                </a:lnTo>
                <a:lnTo>
                  <a:pt x="1257" y="939"/>
                </a:lnTo>
                <a:lnTo>
                  <a:pt x="1257" y="939"/>
                </a:lnTo>
                <a:lnTo>
                  <a:pt x="1249" y="931"/>
                </a:lnTo>
                <a:lnTo>
                  <a:pt x="1249" y="920"/>
                </a:lnTo>
                <a:lnTo>
                  <a:pt x="1238" y="912"/>
                </a:lnTo>
                <a:lnTo>
                  <a:pt x="1237" y="904"/>
                </a:lnTo>
                <a:lnTo>
                  <a:pt x="1234" y="908"/>
                </a:lnTo>
                <a:lnTo>
                  <a:pt x="1219" y="895"/>
                </a:lnTo>
                <a:lnTo>
                  <a:pt x="1218" y="880"/>
                </a:lnTo>
                <a:lnTo>
                  <a:pt x="1219" y="867"/>
                </a:lnTo>
                <a:lnTo>
                  <a:pt x="1214" y="867"/>
                </a:lnTo>
                <a:lnTo>
                  <a:pt x="1214" y="874"/>
                </a:lnTo>
                <a:lnTo>
                  <a:pt x="1208" y="872"/>
                </a:lnTo>
                <a:lnTo>
                  <a:pt x="1207" y="857"/>
                </a:lnTo>
                <a:lnTo>
                  <a:pt x="1209" y="841"/>
                </a:lnTo>
                <a:lnTo>
                  <a:pt x="1208" y="839"/>
                </a:lnTo>
                <a:lnTo>
                  <a:pt x="1204" y="833"/>
                </a:lnTo>
                <a:lnTo>
                  <a:pt x="1201" y="826"/>
                </a:lnTo>
                <a:lnTo>
                  <a:pt x="1199" y="822"/>
                </a:lnTo>
                <a:lnTo>
                  <a:pt x="1196" y="821"/>
                </a:lnTo>
                <a:lnTo>
                  <a:pt x="1195" y="822"/>
                </a:lnTo>
                <a:lnTo>
                  <a:pt x="1194" y="824"/>
                </a:lnTo>
                <a:lnTo>
                  <a:pt x="1193" y="825"/>
                </a:lnTo>
                <a:lnTo>
                  <a:pt x="1189" y="824"/>
                </a:lnTo>
                <a:lnTo>
                  <a:pt x="1189" y="822"/>
                </a:lnTo>
                <a:lnTo>
                  <a:pt x="1189" y="821"/>
                </a:lnTo>
                <a:lnTo>
                  <a:pt x="1188" y="818"/>
                </a:lnTo>
                <a:lnTo>
                  <a:pt x="1187" y="816"/>
                </a:lnTo>
                <a:lnTo>
                  <a:pt x="1183" y="811"/>
                </a:lnTo>
                <a:lnTo>
                  <a:pt x="1176" y="804"/>
                </a:lnTo>
                <a:lnTo>
                  <a:pt x="1170" y="798"/>
                </a:lnTo>
                <a:lnTo>
                  <a:pt x="1168" y="795"/>
                </a:lnTo>
                <a:lnTo>
                  <a:pt x="1166" y="795"/>
                </a:lnTo>
                <a:lnTo>
                  <a:pt x="1163" y="792"/>
                </a:lnTo>
                <a:lnTo>
                  <a:pt x="1158" y="791"/>
                </a:lnTo>
                <a:lnTo>
                  <a:pt x="1155" y="791"/>
                </a:lnTo>
                <a:lnTo>
                  <a:pt x="1150" y="794"/>
                </a:lnTo>
                <a:lnTo>
                  <a:pt x="1143" y="799"/>
                </a:lnTo>
                <a:lnTo>
                  <a:pt x="1138" y="806"/>
                </a:lnTo>
                <a:lnTo>
                  <a:pt x="1133" y="810"/>
                </a:lnTo>
                <a:lnTo>
                  <a:pt x="1130" y="811"/>
                </a:lnTo>
                <a:lnTo>
                  <a:pt x="1125" y="812"/>
                </a:lnTo>
                <a:lnTo>
                  <a:pt x="1121" y="811"/>
                </a:lnTo>
                <a:lnTo>
                  <a:pt x="1120" y="811"/>
                </a:lnTo>
                <a:lnTo>
                  <a:pt x="1107" y="798"/>
                </a:lnTo>
                <a:lnTo>
                  <a:pt x="1090" y="792"/>
                </a:lnTo>
                <a:lnTo>
                  <a:pt x="1093" y="791"/>
                </a:lnTo>
                <a:lnTo>
                  <a:pt x="1088" y="786"/>
                </a:lnTo>
                <a:lnTo>
                  <a:pt x="1077" y="787"/>
                </a:lnTo>
                <a:lnTo>
                  <a:pt x="1078" y="791"/>
                </a:lnTo>
                <a:lnTo>
                  <a:pt x="1067" y="791"/>
                </a:lnTo>
                <a:lnTo>
                  <a:pt x="1069" y="787"/>
                </a:lnTo>
                <a:lnTo>
                  <a:pt x="1060" y="787"/>
                </a:lnTo>
                <a:lnTo>
                  <a:pt x="1060" y="790"/>
                </a:lnTo>
                <a:lnTo>
                  <a:pt x="1055" y="792"/>
                </a:lnTo>
                <a:lnTo>
                  <a:pt x="1052" y="790"/>
                </a:lnTo>
                <a:lnTo>
                  <a:pt x="1051" y="790"/>
                </a:lnTo>
                <a:lnTo>
                  <a:pt x="1050" y="791"/>
                </a:lnTo>
                <a:lnTo>
                  <a:pt x="1049" y="794"/>
                </a:lnTo>
                <a:lnTo>
                  <a:pt x="1049" y="798"/>
                </a:lnTo>
                <a:lnTo>
                  <a:pt x="1049" y="802"/>
                </a:lnTo>
                <a:lnTo>
                  <a:pt x="1047" y="802"/>
                </a:lnTo>
                <a:lnTo>
                  <a:pt x="1045" y="802"/>
                </a:lnTo>
                <a:lnTo>
                  <a:pt x="1044" y="802"/>
                </a:lnTo>
                <a:lnTo>
                  <a:pt x="1037" y="801"/>
                </a:lnTo>
                <a:lnTo>
                  <a:pt x="1041" y="797"/>
                </a:lnTo>
                <a:lnTo>
                  <a:pt x="1040" y="796"/>
                </a:lnTo>
                <a:lnTo>
                  <a:pt x="1036" y="791"/>
                </a:lnTo>
                <a:lnTo>
                  <a:pt x="1034" y="788"/>
                </a:lnTo>
                <a:lnTo>
                  <a:pt x="1033" y="784"/>
                </a:lnTo>
                <a:lnTo>
                  <a:pt x="1033" y="783"/>
                </a:lnTo>
                <a:lnTo>
                  <a:pt x="1032" y="783"/>
                </a:lnTo>
                <a:lnTo>
                  <a:pt x="1031" y="784"/>
                </a:lnTo>
                <a:lnTo>
                  <a:pt x="1029" y="784"/>
                </a:lnTo>
                <a:lnTo>
                  <a:pt x="1028" y="798"/>
                </a:lnTo>
                <a:lnTo>
                  <a:pt x="1025" y="798"/>
                </a:lnTo>
                <a:lnTo>
                  <a:pt x="1018" y="798"/>
                </a:lnTo>
                <a:lnTo>
                  <a:pt x="1010" y="798"/>
                </a:lnTo>
                <a:lnTo>
                  <a:pt x="1003" y="799"/>
                </a:lnTo>
                <a:lnTo>
                  <a:pt x="997" y="801"/>
                </a:lnTo>
                <a:lnTo>
                  <a:pt x="993" y="803"/>
                </a:lnTo>
                <a:lnTo>
                  <a:pt x="988" y="805"/>
                </a:lnTo>
                <a:lnTo>
                  <a:pt x="984" y="806"/>
                </a:lnTo>
                <a:lnTo>
                  <a:pt x="981" y="806"/>
                </a:lnTo>
                <a:lnTo>
                  <a:pt x="975" y="805"/>
                </a:lnTo>
                <a:lnTo>
                  <a:pt x="968" y="804"/>
                </a:lnTo>
                <a:lnTo>
                  <a:pt x="966" y="803"/>
                </a:lnTo>
                <a:lnTo>
                  <a:pt x="965" y="803"/>
                </a:lnTo>
                <a:lnTo>
                  <a:pt x="963" y="804"/>
                </a:lnTo>
                <a:lnTo>
                  <a:pt x="961" y="806"/>
                </a:lnTo>
                <a:lnTo>
                  <a:pt x="963" y="810"/>
                </a:lnTo>
                <a:lnTo>
                  <a:pt x="966" y="812"/>
                </a:lnTo>
                <a:lnTo>
                  <a:pt x="971" y="813"/>
                </a:lnTo>
                <a:lnTo>
                  <a:pt x="974" y="812"/>
                </a:lnTo>
                <a:lnTo>
                  <a:pt x="979" y="810"/>
                </a:lnTo>
                <a:lnTo>
                  <a:pt x="982" y="807"/>
                </a:lnTo>
                <a:lnTo>
                  <a:pt x="983" y="807"/>
                </a:lnTo>
                <a:lnTo>
                  <a:pt x="984" y="809"/>
                </a:lnTo>
                <a:lnTo>
                  <a:pt x="984" y="810"/>
                </a:lnTo>
                <a:lnTo>
                  <a:pt x="984" y="812"/>
                </a:lnTo>
                <a:lnTo>
                  <a:pt x="984" y="814"/>
                </a:lnTo>
                <a:lnTo>
                  <a:pt x="986" y="816"/>
                </a:lnTo>
                <a:lnTo>
                  <a:pt x="987" y="814"/>
                </a:lnTo>
                <a:lnTo>
                  <a:pt x="989" y="813"/>
                </a:lnTo>
                <a:lnTo>
                  <a:pt x="991" y="811"/>
                </a:lnTo>
                <a:lnTo>
                  <a:pt x="993" y="810"/>
                </a:lnTo>
                <a:lnTo>
                  <a:pt x="994" y="809"/>
                </a:lnTo>
                <a:lnTo>
                  <a:pt x="995" y="809"/>
                </a:lnTo>
                <a:lnTo>
                  <a:pt x="996" y="809"/>
                </a:lnTo>
                <a:lnTo>
                  <a:pt x="998" y="809"/>
                </a:lnTo>
                <a:lnTo>
                  <a:pt x="999" y="812"/>
                </a:lnTo>
                <a:lnTo>
                  <a:pt x="999" y="816"/>
                </a:lnTo>
                <a:lnTo>
                  <a:pt x="999" y="818"/>
                </a:lnTo>
                <a:lnTo>
                  <a:pt x="999" y="820"/>
                </a:lnTo>
                <a:lnTo>
                  <a:pt x="999" y="820"/>
                </a:lnTo>
                <a:lnTo>
                  <a:pt x="997" y="820"/>
                </a:lnTo>
                <a:lnTo>
                  <a:pt x="991" y="822"/>
                </a:lnTo>
                <a:lnTo>
                  <a:pt x="987" y="825"/>
                </a:lnTo>
                <a:lnTo>
                  <a:pt x="984" y="829"/>
                </a:lnTo>
                <a:lnTo>
                  <a:pt x="987" y="833"/>
                </a:lnTo>
                <a:lnTo>
                  <a:pt x="991" y="836"/>
                </a:lnTo>
                <a:lnTo>
                  <a:pt x="995" y="837"/>
                </a:lnTo>
                <a:lnTo>
                  <a:pt x="996" y="839"/>
                </a:lnTo>
                <a:lnTo>
                  <a:pt x="1006" y="847"/>
                </a:lnTo>
                <a:lnTo>
                  <a:pt x="1002" y="850"/>
                </a:lnTo>
                <a:lnTo>
                  <a:pt x="997" y="855"/>
                </a:lnTo>
                <a:lnTo>
                  <a:pt x="995" y="850"/>
                </a:lnTo>
                <a:lnTo>
                  <a:pt x="990" y="845"/>
                </a:lnTo>
                <a:lnTo>
                  <a:pt x="988" y="844"/>
                </a:lnTo>
                <a:lnTo>
                  <a:pt x="983" y="841"/>
                </a:lnTo>
                <a:lnTo>
                  <a:pt x="976" y="837"/>
                </a:lnTo>
                <a:lnTo>
                  <a:pt x="972" y="836"/>
                </a:lnTo>
                <a:lnTo>
                  <a:pt x="971" y="839"/>
                </a:lnTo>
                <a:lnTo>
                  <a:pt x="969" y="841"/>
                </a:lnTo>
                <a:lnTo>
                  <a:pt x="971" y="844"/>
                </a:lnTo>
                <a:lnTo>
                  <a:pt x="971" y="845"/>
                </a:lnTo>
                <a:lnTo>
                  <a:pt x="964" y="848"/>
                </a:lnTo>
                <a:lnTo>
                  <a:pt x="957" y="845"/>
                </a:lnTo>
                <a:lnTo>
                  <a:pt x="952" y="854"/>
                </a:lnTo>
                <a:lnTo>
                  <a:pt x="946" y="855"/>
                </a:lnTo>
                <a:lnTo>
                  <a:pt x="944" y="849"/>
                </a:lnTo>
                <a:lnTo>
                  <a:pt x="935" y="849"/>
                </a:lnTo>
                <a:lnTo>
                  <a:pt x="935" y="840"/>
                </a:lnTo>
                <a:lnTo>
                  <a:pt x="928" y="839"/>
                </a:lnTo>
                <a:lnTo>
                  <a:pt x="930" y="836"/>
                </a:lnTo>
                <a:lnTo>
                  <a:pt x="919" y="835"/>
                </a:lnTo>
                <a:lnTo>
                  <a:pt x="918" y="829"/>
                </a:lnTo>
                <a:lnTo>
                  <a:pt x="907" y="830"/>
                </a:lnTo>
                <a:lnTo>
                  <a:pt x="907" y="836"/>
                </a:lnTo>
                <a:lnTo>
                  <a:pt x="892" y="836"/>
                </a:lnTo>
                <a:lnTo>
                  <a:pt x="876" y="829"/>
                </a:lnTo>
                <a:lnTo>
                  <a:pt x="873" y="826"/>
                </a:lnTo>
                <a:lnTo>
                  <a:pt x="870" y="829"/>
                </a:lnTo>
                <a:lnTo>
                  <a:pt x="851" y="830"/>
                </a:lnTo>
                <a:lnTo>
                  <a:pt x="834" y="836"/>
                </a:lnTo>
                <a:lnTo>
                  <a:pt x="832" y="837"/>
                </a:lnTo>
                <a:lnTo>
                  <a:pt x="829" y="841"/>
                </a:lnTo>
                <a:lnTo>
                  <a:pt x="824" y="845"/>
                </a:lnTo>
                <a:lnTo>
                  <a:pt x="817" y="848"/>
                </a:lnTo>
                <a:lnTo>
                  <a:pt x="815" y="848"/>
                </a:lnTo>
                <a:lnTo>
                  <a:pt x="816" y="845"/>
                </a:lnTo>
                <a:lnTo>
                  <a:pt x="820" y="842"/>
                </a:lnTo>
                <a:lnTo>
                  <a:pt x="821" y="841"/>
                </a:lnTo>
                <a:lnTo>
                  <a:pt x="816" y="840"/>
                </a:lnTo>
                <a:lnTo>
                  <a:pt x="821" y="830"/>
                </a:lnTo>
                <a:lnTo>
                  <a:pt x="815" y="834"/>
                </a:lnTo>
                <a:lnTo>
                  <a:pt x="811" y="835"/>
                </a:lnTo>
                <a:lnTo>
                  <a:pt x="811" y="850"/>
                </a:lnTo>
                <a:lnTo>
                  <a:pt x="804" y="855"/>
                </a:lnTo>
                <a:lnTo>
                  <a:pt x="801" y="858"/>
                </a:lnTo>
                <a:lnTo>
                  <a:pt x="797" y="865"/>
                </a:lnTo>
                <a:lnTo>
                  <a:pt x="791" y="873"/>
                </a:lnTo>
                <a:lnTo>
                  <a:pt x="786" y="879"/>
                </a:lnTo>
                <a:lnTo>
                  <a:pt x="781" y="881"/>
                </a:lnTo>
                <a:lnTo>
                  <a:pt x="775" y="882"/>
                </a:lnTo>
                <a:lnTo>
                  <a:pt x="770" y="882"/>
                </a:lnTo>
                <a:lnTo>
                  <a:pt x="768" y="882"/>
                </a:lnTo>
                <a:lnTo>
                  <a:pt x="777" y="874"/>
                </a:lnTo>
                <a:lnTo>
                  <a:pt x="768" y="868"/>
                </a:lnTo>
                <a:lnTo>
                  <a:pt x="766" y="875"/>
                </a:lnTo>
                <a:lnTo>
                  <a:pt x="762" y="872"/>
                </a:lnTo>
                <a:lnTo>
                  <a:pt x="760" y="875"/>
                </a:lnTo>
                <a:lnTo>
                  <a:pt x="763" y="880"/>
                </a:lnTo>
                <a:lnTo>
                  <a:pt x="761" y="887"/>
                </a:lnTo>
                <a:lnTo>
                  <a:pt x="755" y="883"/>
                </a:lnTo>
                <a:lnTo>
                  <a:pt x="751" y="892"/>
                </a:lnTo>
                <a:lnTo>
                  <a:pt x="744" y="897"/>
                </a:lnTo>
                <a:lnTo>
                  <a:pt x="743" y="901"/>
                </a:lnTo>
                <a:lnTo>
                  <a:pt x="731" y="905"/>
                </a:lnTo>
                <a:lnTo>
                  <a:pt x="737" y="913"/>
                </a:lnTo>
                <a:lnTo>
                  <a:pt x="736" y="918"/>
                </a:lnTo>
                <a:lnTo>
                  <a:pt x="727" y="920"/>
                </a:lnTo>
                <a:lnTo>
                  <a:pt x="735" y="928"/>
                </a:lnTo>
                <a:lnTo>
                  <a:pt x="733" y="931"/>
                </a:lnTo>
                <a:lnTo>
                  <a:pt x="732" y="936"/>
                </a:lnTo>
                <a:lnTo>
                  <a:pt x="731" y="942"/>
                </a:lnTo>
                <a:lnTo>
                  <a:pt x="731" y="946"/>
                </a:lnTo>
                <a:lnTo>
                  <a:pt x="731" y="949"/>
                </a:lnTo>
                <a:lnTo>
                  <a:pt x="731" y="953"/>
                </a:lnTo>
                <a:lnTo>
                  <a:pt x="731" y="955"/>
                </a:lnTo>
                <a:lnTo>
                  <a:pt x="731" y="956"/>
                </a:lnTo>
                <a:lnTo>
                  <a:pt x="738" y="971"/>
                </a:lnTo>
                <a:lnTo>
                  <a:pt x="729" y="972"/>
                </a:lnTo>
                <a:lnTo>
                  <a:pt x="721" y="965"/>
                </a:lnTo>
                <a:lnTo>
                  <a:pt x="720" y="965"/>
                </a:lnTo>
                <a:lnTo>
                  <a:pt x="715" y="965"/>
                </a:lnTo>
                <a:lnTo>
                  <a:pt x="708" y="964"/>
                </a:lnTo>
                <a:lnTo>
                  <a:pt x="698" y="959"/>
                </a:lnTo>
                <a:lnTo>
                  <a:pt x="689" y="955"/>
                </a:lnTo>
                <a:lnTo>
                  <a:pt x="682" y="953"/>
                </a:lnTo>
                <a:lnTo>
                  <a:pt x="676" y="948"/>
                </a:lnTo>
                <a:lnTo>
                  <a:pt x="672" y="940"/>
                </a:lnTo>
                <a:lnTo>
                  <a:pt x="669" y="931"/>
                </a:lnTo>
                <a:lnTo>
                  <a:pt x="664" y="924"/>
                </a:lnTo>
                <a:lnTo>
                  <a:pt x="661" y="918"/>
                </a:lnTo>
                <a:lnTo>
                  <a:pt x="660" y="911"/>
                </a:lnTo>
                <a:lnTo>
                  <a:pt x="660" y="907"/>
                </a:lnTo>
                <a:lnTo>
                  <a:pt x="657" y="907"/>
                </a:lnTo>
                <a:lnTo>
                  <a:pt x="652" y="903"/>
                </a:lnTo>
                <a:lnTo>
                  <a:pt x="644" y="890"/>
                </a:lnTo>
                <a:lnTo>
                  <a:pt x="638" y="877"/>
                </a:lnTo>
                <a:lnTo>
                  <a:pt x="637" y="875"/>
                </a:lnTo>
                <a:lnTo>
                  <a:pt x="638" y="880"/>
                </a:lnTo>
                <a:lnTo>
                  <a:pt x="637" y="881"/>
                </a:lnTo>
                <a:lnTo>
                  <a:pt x="633" y="877"/>
                </a:lnTo>
                <a:lnTo>
                  <a:pt x="631" y="868"/>
                </a:lnTo>
                <a:lnTo>
                  <a:pt x="629" y="859"/>
                </a:lnTo>
                <a:lnTo>
                  <a:pt x="627" y="851"/>
                </a:lnTo>
                <a:lnTo>
                  <a:pt x="625" y="845"/>
                </a:lnTo>
                <a:lnTo>
                  <a:pt x="621" y="842"/>
                </a:lnTo>
                <a:lnTo>
                  <a:pt x="616" y="839"/>
                </a:lnTo>
                <a:lnTo>
                  <a:pt x="610" y="836"/>
                </a:lnTo>
                <a:lnTo>
                  <a:pt x="606" y="833"/>
                </a:lnTo>
                <a:lnTo>
                  <a:pt x="601" y="828"/>
                </a:lnTo>
                <a:lnTo>
                  <a:pt x="599" y="826"/>
                </a:lnTo>
                <a:lnTo>
                  <a:pt x="598" y="825"/>
                </a:lnTo>
                <a:lnTo>
                  <a:pt x="595" y="825"/>
                </a:lnTo>
                <a:lnTo>
                  <a:pt x="588" y="824"/>
                </a:lnTo>
                <a:lnTo>
                  <a:pt x="580" y="822"/>
                </a:lnTo>
                <a:lnTo>
                  <a:pt x="575" y="822"/>
                </a:lnTo>
                <a:lnTo>
                  <a:pt x="570" y="824"/>
                </a:lnTo>
                <a:lnTo>
                  <a:pt x="565" y="828"/>
                </a:lnTo>
                <a:lnTo>
                  <a:pt x="562" y="833"/>
                </a:lnTo>
                <a:lnTo>
                  <a:pt x="558" y="836"/>
                </a:lnTo>
                <a:lnTo>
                  <a:pt x="556" y="839"/>
                </a:lnTo>
                <a:lnTo>
                  <a:pt x="554" y="843"/>
                </a:lnTo>
                <a:lnTo>
                  <a:pt x="553" y="848"/>
                </a:lnTo>
                <a:lnTo>
                  <a:pt x="551" y="850"/>
                </a:lnTo>
                <a:lnTo>
                  <a:pt x="542" y="854"/>
                </a:lnTo>
                <a:lnTo>
                  <a:pt x="535" y="854"/>
                </a:lnTo>
                <a:lnTo>
                  <a:pt x="535" y="851"/>
                </a:lnTo>
                <a:lnTo>
                  <a:pt x="533" y="847"/>
                </a:lnTo>
                <a:lnTo>
                  <a:pt x="532" y="842"/>
                </a:lnTo>
                <a:lnTo>
                  <a:pt x="530" y="840"/>
                </a:lnTo>
                <a:lnTo>
                  <a:pt x="526" y="839"/>
                </a:lnTo>
                <a:lnTo>
                  <a:pt x="522" y="836"/>
                </a:lnTo>
                <a:lnTo>
                  <a:pt x="517" y="834"/>
                </a:lnTo>
                <a:lnTo>
                  <a:pt x="513" y="832"/>
                </a:lnTo>
                <a:lnTo>
                  <a:pt x="509" y="828"/>
                </a:lnTo>
                <a:lnTo>
                  <a:pt x="505" y="822"/>
                </a:lnTo>
                <a:lnTo>
                  <a:pt x="502" y="813"/>
                </a:lnTo>
                <a:lnTo>
                  <a:pt x="501" y="803"/>
                </a:lnTo>
                <a:lnTo>
                  <a:pt x="500" y="796"/>
                </a:lnTo>
                <a:lnTo>
                  <a:pt x="499" y="794"/>
                </a:lnTo>
                <a:lnTo>
                  <a:pt x="497" y="795"/>
                </a:lnTo>
                <a:lnTo>
                  <a:pt x="496" y="796"/>
                </a:lnTo>
                <a:lnTo>
                  <a:pt x="494" y="787"/>
                </a:lnTo>
                <a:lnTo>
                  <a:pt x="486" y="776"/>
                </a:lnTo>
                <a:lnTo>
                  <a:pt x="481" y="778"/>
                </a:lnTo>
                <a:lnTo>
                  <a:pt x="480" y="776"/>
                </a:lnTo>
                <a:lnTo>
                  <a:pt x="478" y="773"/>
                </a:lnTo>
                <a:lnTo>
                  <a:pt x="475" y="769"/>
                </a:lnTo>
                <a:lnTo>
                  <a:pt x="474" y="765"/>
                </a:lnTo>
                <a:lnTo>
                  <a:pt x="472" y="760"/>
                </a:lnTo>
                <a:lnTo>
                  <a:pt x="467" y="757"/>
                </a:lnTo>
                <a:lnTo>
                  <a:pt x="464" y="754"/>
                </a:lnTo>
                <a:lnTo>
                  <a:pt x="462" y="753"/>
                </a:lnTo>
                <a:lnTo>
                  <a:pt x="456" y="748"/>
                </a:lnTo>
                <a:lnTo>
                  <a:pt x="456" y="738"/>
                </a:lnTo>
                <a:lnTo>
                  <a:pt x="450" y="7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40412" y="2556704"/>
            <a:ext cx="1208444" cy="715721"/>
            <a:chOff x="-2328285" y="2116138"/>
            <a:chExt cx="1885950" cy="1151284"/>
          </a:xfrm>
          <a:solidFill>
            <a:schemeClr val="bg1">
              <a:lumMod val="75000"/>
            </a:schemeClr>
          </a:solidFill>
        </p:grpSpPr>
        <p:sp>
          <p:nvSpPr>
            <p:cNvPr id="35" name="Freeform 157"/>
            <p:cNvSpPr>
              <a:spLocks/>
            </p:cNvSpPr>
            <p:nvPr/>
          </p:nvSpPr>
          <p:spPr bwMode="auto">
            <a:xfrm>
              <a:off x="-2328285" y="2116138"/>
              <a:ext cx="1822450" cy="946150"/>
            </a:xfrm>
            <a:custGeom>
              <a:avLst/>
              <a:gdLst>
                <a:gd name="T0" fmla="*/ 324 w 1148"/>
                <a:gd name="T1" fmla="*/ 82 h 596"/>
                <a:gd name="T2" fmla="*/ 714 w 1148"/>
                <a:gd name="T3" fmla="*/ 74 h 596"/>
                <a:gd name="T4" fmla="*/ 734 w 1148"/>
                <a:gd name="T5" fmla="*/ 78 h 596"/>
                <a:gd name="T6" fmla="*/ 744 w 1148"/>
                <a:gd name="T7" fmla="*/ 42 h 596"/>
                <a:gd name="T8" fmla="*/ 814 w 1148"/>
                <a:gd name="T9" fmla="*/ 0 h 596"/>
                <a:gd name="T10" fmla="*/ 856 w 1148"/>
                <a:gd name="T11" fmla="*/ 18 h 596"/>
                <a:gd name="T12" fmla="*/ 890 w 1148"/>
                <a:gd name="T13" fmla="*/ 110 h 596"/>
                <a:gd name="T14" fmla="*/ 888 w 1148"/>
                <a:gd name="T15" fmla="*/ 144 h 596"/>
                <a:gd name="T16" fmla="*/ 834 w 1148"/>
                <a:gd name="T17" fmla="*/ 184 h 596"/>
                <a:gd name="T18" fmla="*/ 802 w 1148"/>
                <a:gd name="T19" fmla="*/ 252 h 596"/>
                <a:gd name="T20" fmla="*/ 882 w 1148"/>
                <a:gd name="T21" fmla="*/ 294 h 596"/>
                <a:gd name="T22" fmla="*/ 940 w 1148"/>
                <a:gd name="T23" fmla="*/ 416 h 596"/>
                <a:gd name="T24" fmla="*/ 1036 w 1148"/>
                <a:gd name="T25" fmla="*/ 484 h 596"/>
                <a:gd name="T26" fmla="*/ 1122 w 1148"/>
                <a:gd name="T27" fmla="*/ 428 h 596"/>
                <a:gd name="T28" fmla="*/ 1088 w 1148"/>
                <a:gd name="T29" fmla="*/ 380 h 596"/>
                <a:gd name="T30" fmla="*/ 1066 w 1148"/>
                <a:gd name="T31" fmla="*/ 334 h 596"/>
                <a:gd name="T32" fmla="*/ 1106 w 1148"/>
                <a:gd name="T33" fmla="*/ 348 h 596"/>
                <a:gd name="T34" fmla="*/ 1148 w 1148"/>
                <a:gd name="T35" fmla="*/ 508 h 596"/>
                <a:gd name="T36" fmla="*/ 1110 w 1148"/>
                <a:gd name="T37" fmla="*/ 514 h 596"/>
                <a:gd name="T38" fmla="*/ 1012 w 1148"/>
                <a:gd name="T39" fmla="*/ 542 h 596"/>
                <a:gd name="T40" fmla="*/ 922 w 1148"/>
                <a:gd name="T41" fmla="*/ 572 h 596"/>
                <a:gd name="T42" fmla="*/ 924 w 1148"/>
                <a:gd name="T43" fmla="*/ 544 h 596"/>
                <a:gd name="T44" fmla="*/ 912 w 1148"/>
                <a:gd name="T45" fmla="*/ 502 h 596"/>
                <a:gd name="T46" fmla="*/ 816 w 1148"/>
                <a:gd name="T47" fmla="*/ 588 h 596"/>
                <a:gd name="T48" fmla="*/ 788 w 1148"/>
                <a:gd name="T49" fmla="*/ 562 h 596"/>
                <a:gd name="T50" fmla="*/ 774 w 1148"/>
                <a:gd name="T51" fmla="*/ 546 h 596"/>
                <a:gd name="T52" fmla="*/ 752 w 1148"/>
                <a:gd name="T53" fmla="*/ 516 h 596"/>
                <a:gd name="T54" fmla="*/ 700 w 1148"/>
                <a:gd name="T55" fmla="*/ 474 h 596"/>
                <a:gd name="T56" fmla="*/ 680 w 1148"/>
                <a:gd name="T57" fmla="*/ 416 h 596"/>
                <a:gd name="T58" fmla="*/ 552 w 1148"/>
                <a:gd name="T59" fmla="*/ 378 h 596"/>
                <a:gd name="T60" fmla="*/ 236 w 1148"/>
                <a:gd name="T61" fmla="*/ 400 h 596"/>
                <a:gd name="T62" fmla="*/ 216 w 1148"/>
                <a:gd name="T63" fmla="*/ 376 h 596"/>
                <a:gd name="T64" fmla="*/ 0 w 1148"/>
                <a:gd name="T65" fmla="*/ 366 h 596"/>
                <a:gd name="T66" fmla="*/ 82 w 1148"/>
                <a:gd name="T67" fmla="*/ 8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8" h="596">
                  <a:moveTo>
                    <a:pt x="82" y="82"/>
                  </a:moveTo>
                  <a:lnTo>
                    <a:pt x="324" y="82"/>
                  </a:lnTo>
                  <a:lnTo>
                    <a:pt x="706" y="84"/>
                  </a:lnTo>
                  <a:lnTo>
                    <a:pt x="714" y="74"/>
                  </a:lnTo>
                  <a:lnTo>
                    <a:pt x="728" y="68"/>
                  </a:lnTo>
                  <a:lnTo>
                    <a:pt x="734" y="78"/>
                  </a:lnTo>
                  <a:lnTo>
                    <a:pt x="744" y="70"/>
                  </a:lnTo>
                  <a:lnTo>
                    <a:pt x="744" y="42"/>
                  </a:lnTo>
                  <a:lnTo>
                    <a:pt x="776" y="40"/>
                  </a:lnTo>
                  <a:lnTo>
                    <a:pt x="814" y="0"/>
                  </a:lnTo>
                  <a:lnTo>
                    <a:pt x="838" y="2"/>
                  </a:lnTo>
                  <a:lnTo>
                    <a:pt x="856" y="18"/>
                  </a:lnTo>
                  <a:lnTo>
                    <a:pt x="856" y="70"/>
                  </a:lnTo>
                  <a:lnTo>
                    <a:pt x="890" y="110"/>
                  </a:lnTo>
                  <a:lnTo>
                    <a:pt x="896" y="130"/>
                  </a:lnTo>
                  <a:lnTo>
                    <a:pt x="888" y="144"/>
                  </a:lnTo>
                  <a:lnTo>
                    <a:pt x="864" y="152"/>
                  </a:lnTo>
                  <a:lnTo>
                    <a:pt x="834" y="184"/>
                  </a:lnTo>
                  <a:lnTo>
                    <a:pt x="806" y="226"/>
                  </a:lnTo>
                  <a:lnTo>
                    <a:pt x="802" y="252"/>
                  </a:lnTo>
                  <a:lnTo>
                    <a:pt x="848" y="260"/>
                  </a:lnTo>
                  <a:lnTo>
                    <a:pt x="882" y="294"/>
                  </a:lnTo>
                  <a:lnTo>
                    <a:pt x="928" y="372"/>
                  </a:lnTo>
                  <a:lnTo>
                    <a:pt x="940" y="416"/>
                  </a:lnTo>
                  <a:lnTo>
                    <a:pt x="960" y="460"/>
                  </a:lnTo>
                  <a:lnTo>
                    <a:pt x="1036" y="484"/>
                  </a:lnTo>
                  <a:lnTo>
                    <a:pt x="1084" y="474"/>
                  </a:lnTo>
                  <a:lnTo>
                    <a:pt x="1122" y="428"/>
                  </a:lnTo>
                  <a:lnTo>
                    <a:pt x="1110" y="416"/>
                  </a:lnTo>
                  <a:lnTo>
                    <a:pt x="1088" y="380"/>
                  </a:lnTo>
                  <a:lnTo>
                    <a:pt x="1056" y="352"/>
                  </a:lnTo>
                  <a:lnTo>
                    <a:pt x="1066" y="334"/>
                  </a:lnTo>
                  <a:lnTo>
                    <a:pt x="1094" y="344"/>
                  </a:lnTo>
                  <a:lnTo>
                    <a:pt x="1106" y="348"/>
                  </a:lnTo>
                  <a:lnTo>
                    <a:pt x="1138" y="432"/>
                  </a:lnTo>
                  <a:lnTo>
                    <a:pt x="1148" y="508"/>
                  </a:lnTo>
                  <a:lnTo>
                    <a:pt x="1136" y="542"/>
                  </a:lnTo>
                  <a:lnTo>
                    <a:pt x="1110" y="514"/>
                  </a:lnTo>
                  <a:lnTo>
                    <a:pt x="1068" y="530"/>
                  </a:lnTo>
                  <a:lnTo>
                    <a:pt x="1012" y="542"/>
                  </a:lnTo>
                  <a:lnTo>
                    <a:pt x="940" y="576"/>
                  </a:lnTo>
                  <a:lnTo>
                    <a:pt x="922" y="572"/>
                  </a:lnTo>
                  <a:lnTo>
                    <a:pt x="916" y="560"/>
                  </a:lnTo>
                  <a:lnTo>
                    <a:pt x="924" y="544"/>
                  </a:lnTo>
                  <a:lnTo>
                    <a:pt x="924" y="506"/>
                  </a:lnTo>
                  <a:lnTo>
                    <a:pt x="912" y="502"/>
                  </a:lnTo>
                  <a:lnTo>
                    <a:pt x="868" y="548"/>
                  </a:lnTo>
                  <a:lnTo>
                    <a:pt x="816" y="588"/>
                  </a:lnTo>
                  <a:lnTo>
                    <a:pt x="804" y="596"/>
                  </a:lnTo>
                  <a:lnTo>
                    <a:pt x="788" y="562"/>
                  </a:lnTo>
                  <a:lnTo>
                    <a:pt x="786" y="552"/>
                  </a:lnTo>
                  <a:lnTo>
                    <a:pt x="774" y="546"/>
                  </a:lnTo>
                  <a:lnTo>
                    <a:pt x="770" y="534"/>
                  </a:lnTo>
                  <a:lnTo>
                    <a:pt x="752" y="516"/>
                  </a:lnTo>
                  <a:lnTo>
                    <a:pt x="752" y="504"/>
                  </a:lnTo>
                  <a:lnTo>
                    <a:pt x="700" y="474"/>
                  </a:lnTo>
                  <a:lnTo>
                    <a:pt x="696" y="430"/>
                  </a:lnTo>
                  <a:lnTo>
                    <a:pt x="680" y="416"/>
                  </a:lnTo>
                  <a:lnTo>
                    <a:pt x="676" y="376"/>
                  </a:lnTo>
                  <a:lnTo>
                    <a:pt x="552" y="378"/>
                  </a:lnTo>
                  <a:lnTo>
                    <a:pt x="244" y="388"/>
                  </a:lnTo>
                  <a:lnTo>
                    <a:pt x="236" y="400"/>
                  </a:lnTo>
                  <a:lnTo>
                    <a:pt x="228" y="404"/>
                  </a:lnTo>
                  <a:lnTo>
                    <a:pt x="216" y="376"/>
                  </a:lnTo>
                  <a:lnTo>
                    <a:pt x="8" y="382"/>
                  </a:lnTo>
                  <a:lnTo>
                    <a:pt x="0" y="366"/>
                  </a:lnTo>
                  <a:lnTo>
                    <a:pt x="82" y="82"/>
                  </a:lnTo>
                  <a:lnTo>
                    <a:pt x="82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58"/>
            <p:cNvSpPr>
              <a:spLocks/>
            </p:cNvSpPr>
            <p:nvPr/>
          </p:nvSpPr>
          <p:spPr bwMode="auto">
            <a:xfrm>
              <a:off x="-677285" y="3130897"/>
              <a:ext cx="184150" cy="136525"/>
            </a:xfrm>
            <a:custGeom>
              <a:avLst/>
              <a:gdLst>
                <a:gd name="T0" fmla="*/ 70 w 116"/>
                <a:gd name="T1" fmla="*/ 4 h 86"/>
                <a:gd name="T2" fmla="*/ 78 w 116"/>
                <a:gd name="T3" fmla="*/ 0 h 86"/>
                <a:gd name="T4" fmla="*/ 90 w 116"/>
                <a:gd name="T5" fmla="*/ 8 h 86"/>
                <a:gd name="T6" fmla="*/ 90 w 116"/>
                <a:gd name="T7" fmla="*/ 26 h 86"/>
                <a:gd name="T8" fmla="*/ 96 w 116"/>
                <a:gd name="T9" fmla="*/ 32 h 86"/>
                <a:gd name="T10" fmla="*/ 110 w 116"/>
                <a:gd name="T11" fmla="*/ 56 h 86"/>
                <a:gd name="T12" fmla="*/ 116 w 116"/>
                <a:gd name="T13" fmla="*/ 66 h 86"/>
                <a:gd name="T14" fmla="*/ 112 w 116"/>
                <a:gd name="T15" fmla="*/ 78 h 86"/>
                <a:gd name="T16" fmla="*/ 98 w 116"/>
                <a:gd name="T17" fmla="*/ 82 h 86"/>
                <a:gd name="T18" fmla="*/ 48 w 116"/>
                <a:gd name="T19" fmla="*/ 86 h 86"/>
                <a:gd name="T20" fmla="*/ 0 w 116"/>
                <a:gd name="T21" fmla="*/ 70 h 86"/>
                <a:gd name="T22" fmla="*/ 6 w 116"/>
                <a:gd name="T23" fmla="*/ 62 h 86"/>
                <a:gd name="T24" fmla="*/ 24 w 116"/>
                <a:gd name="T25" fmla="*/ 52 h 86"/>
                <a:gd name="T26" fmla="*/ 54 w 116"/>
                <a:gd name="T27" fmla="*/ 52 h 86"/>
                <a:gd name="T28" fmla="*/ 62 w 116"/>
                <a:gd name="T29" fmla="*/ 58 h 86"/>
                <a:gd name="T30" fmla="*/ 78 w 116"/>
                <a:gd name="T31" fmla="*/ 54 h 86"/>
                <a:gd name="T32" fmla="*/ 80 w 116"/>
                <a:gd name="T33" fmla="*/ 42 h 86"/>
                <a:gd name="T34" fmla="*/ 68 w 116"/>
                <a:gd name="T35" fmla="*/ 44 h 86"/>
                <a:gd name="T36" fmla="*/ 64 w 116"/>
                <a:gd name="T37" fmla="*/ 34 h 86"/>
                <a:gd name="T38" fmla="*/ 74 w 116"/>
                <a:gd name="T39" fmla="*/ 22 h 86"/>
                <a:gd name="T40" fmla="*/ 70 w 116"/>
                <a:gd name="T4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86">
                  <a:moveTo>
                    <a:pt x="70" y="4"/>
                  </a:moveTo>
                  <a:lnTo>
                    <a:pt x="78" y="0"/>
                  </a:lnTo>
                  <a:lnTo>
                    <a:pt x="90" y="8"/>
                  </a:lnTo>
                  <a:lnTo>
                    <a:pt x="90" y="26"/>
                  </a:lnTo>
                  <a:lnTo>
                    <a:pt x="96" y="32"/>
                  </a:lnTo>
                  <a:lnTo>
                    <a:pt x="110" y="56"/>
                  </a:lnTo>
                  <a:lnTo>
                    <a:pt x="116" y="66"/>
                  </a:lnTo>
                  <a:lnTo>
                    <a:pt x="112" y="78"/>
                  </a:lnTo>
                  <a:lnTo>
                    <a:pt x="98" y="82"/>
                  </a:lnTo>
                  <a:lnTo>
                    <a:pt x="48" y="86"/>
                  </a:lnTo>
                  <a:lnTo>
                    <a:pt x="0" y="70"/>
                  </a:lnTo>
                  <a:lnTo>
                    <a:pt x="6" y="62"/>
                  </a:lnTo>
                  <a:lnTo>
                    <a:pt x="24" y="52"/>
                  </a:lnTo>
                  <a:lnTo>
                    <a:pt x="54" y="52"/>
                  </a:lnTo>
                  <a:lnTo>
                    <a:pt x="62" y="58"/>
                  </a:lnTo>
                  <a:lnTo>
                    <a:pt x="78" y="54"/>
                  </a:lnTo>
                  <a:lnTo>
                    <a:pt x="80" y="42"/>
                  </a:lnTo>
                  <a:lnTo>
                    <a:pt x="68" y="44"/>
                  </a:lnTo>
                  <a:lnTo>
                    <a:pt x="64" y="34"/>
                  </a:lnTo>
                  <a:lnTo>
                    <a:pt x="74" y="22"/>
                  </a:lnTo>
                  <a:lnTo>
                    <a:pt x="7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59"/>
            <p:cNvSpPr>
              <a:spLocks/>
            </p:cNvSpPr>
            <p:nvPr/>
          </p:nvSpPr>
          <p:spPr bwMode="auto">
            <a:xfrm>
              <a:off x="-1058285" y="3105496"/>
              <a:ext cx="276225" cy="161926"/>
            </a:xfrm>
            <a:custGeom>
              <a:avLst/>
              <a:gdLst>
                <a:gd name="T0" fmla="*/ 160 w 174"/>
                <a:gd name="T1" fmla="*/ 34 h 102"/>
                <a:gd name="T2" fmla="*/ 172 w 174"/>
                <a:gd name="T3" fmla="*/ 34 h 102"/>
                <a:gd name="T4" fmla="*/ 174 w 174"/>
                <a:gd name="T5" fmla="*/ 62 h 102"/>
                <a:gd name="T6" fmla="*/ 166 w 174"/>
                <a:gd name="T7" fmla="*/ 68 h 102"/>
                <a:gd name="T8" fmla="*/ 158 w 174"/>
                <a:gd name="T9" fmla="*/ 58 h 102"/>
                <a:gd name="T10" fmla="*/ 146 w 174"/>
                <a:gd name="T11" fmla="*/ 62 h 102"/>
                <a:gd name="T12" fmla="*/ 142 w 174"/>
                <a:gd name="T13" fmla="*/ 72 h 102"/>
                <a:gd name="T14" fmla="*/ 108 w 174"/>
                <a:gd name="T15" fmla="*/ 68 h 102"/>
                <a:gd name="T16" fmla="*/ 64 w 174"/>
                <a:gd name="T17" fmla="*/ 70 h 102"/>
                <a:gd name="T18" fmla="*/ 46 w 174"/>
                <a:gd name="T19" fmla="*/ 82 h 102"/>
                <a:gd name="T20" fmla="*/ 44 w 174"/>
                <a:gd name="T21" fmla="*/ 94 h 102"/>
                <a:gd name="T22" fmla="*/ 34 w 174"/>
                <a:gd name="T23" fmla="*/ 102 h 102"/>
                <a:gd name="T24" fmla="*/ 8 w 174"/>
                <a:gd name="T25" fmla="*/ 80 h 102"/>
                <a:gd name="T26" fmla="*/ 0 w 174"/>
                <a:gd name="T27" fmla="*/ 70 h 102"/>
                <a:gd name="T28" fmla="*/ 6 w 174"/>
                <a:gd name="T29" fmla="*/ 62 h 102"/>
                <a:gd name="T30" fmla="*/ 36 w 174"/>
                <a:gd name="T31" fmla="*/ 62 h 102"/>
                <a:gd name="T32" fmla="*/ 50 w 174"/>
                <a:gd name="T33" fmla="*/ 38 h 102"/>
                <a:gd name="T34" fmla="*/ 52 w 174"/>
                <a:gd name="T35" fmla="*/ 28 h 102"/>
                <a:gd name="T36" fmla="*/ 78 w 174"/>
                <a:gd name="T37" fmla="*/ 8 h 102"/>
                <a:gd name="T38" fmla="*/ 96 w 174"/>
                <a:gd name="T39" fmla="*/ 8 h 102"/>
                <a:gd name="T40" fmla="*/ 104 w 174"/>
                <a:gd name="T41" fmla="*/ 0 h 102"/>
                <a:gd name="T42" fmla="*/ 112 w 174"/>
                <a:gd name="T43" fmla="*/ 2 h 102"/>
                <a:gd name="T44" fmla="*/ 122 w 174"/>
                <a:gd name="T45" fmla="*/ 0 h 102"/>
                <a:gd name="T46" fmla="*/ 138 w 174"/>
                <a:gd name="T47" fmla="*/ 14 h 102"/>
                <a:gd name="T48" fmla="*/ 128 w 174"/>
                <a:gd name="T49" fmla="*/ 26 h 102"/>
                <a:gd name="T50" fmla="*/ 132 w 174"/>
                <a:gd name="T51" fmla="*/ 32 h 102"/>
                <a:gd name="T52" fmla="*/ 144 w 174"/>
                <a:gd name="T53" fmla="*/ 30 h 102"/>
                <a:gd name="T54" fmla="*/ 144 w 174"/>
                <a:gd name="T55" fmla="*/ 44 h 102"/>
                <a:gd name="T56" fmla="*/ 154 w 174"/>
                <a:gd name="T57" fmla="*/ 42 h 102"/>
                <a:gd name="T58" fmla="*/ 160 w 174"/>
                <a:gd name="T59" fmla="*/ 3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4" h="102">
                  <a:moveTo>
                    <a:pt x="160" y="34"/>
                  </a:moveTo>
                  <a:lnTo>
                    <a:pt x="172" y="34"/>
                  </a:lnTo>
                  <a:lnTo>
                    <a:pt x="174" y="62"/>
                  </a:lnTo>
                  <a:lnTo>
                    <a:pt x="166" y="68"/>
                  </a:lnTo>
                  <a:lnTo>
                    <a:pt x="158" y="58"/>
                  </a:lnTo>
                  <a:lnTo>
                    <a:pt x="146" y="62"/>
                  </a:lnTo>
                  <a:lnTo>
                    <a:pt x="142" y="72"/>
                  </a:lnTo>
                  <a:lnTo>
                    <a:pt x="108" y="68"/>
                  </a:lnTo>
                  <a:lnTo>
                    <a:pt x="64" y="70"/>
                  </a:lnTo>
                  <a:lnTo>
                    <a:pt x="46" y="82"/>
                  </a:lnTo>
                  <a:lnTo>
                    <a:pt x="44" y="94"/>
                  </a:lnTo>
                  <a:lnTo>
                    <a:pt x="34" y="102"/>
                  </a:lnTo>
                  <a:lnTo>
                    <a:pt x="8" y="80"/>
                  </a:lnTo>
                  <a:lnTo>
                    <a:pt x="0" y="70"/>
                  </a:lnTo>
                  <a:lnTo>
                    <a:pt x="6" y="62"/>
                  </a:lnTo>
                  <a:lnTo>
                    <a:pt x="36" y="62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78" y="8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22" y="0"/>
                  </a:lnTo>
                  <a:lnTo>
                    <a:pt x="138" y="14"/>
                  </a:lnTo>
                  <a:lnTo>
                    <a:pt x="128" y="26"/>
                  </a:lnTo>
                  <a:lnTo>
                    <a:pt x="132" y="32"/>
                  </a:lnTo>
                  <a:lnTo>
                    <a:pt x="144" y="30"/>
                  </a:lnTo>
                  <a:lnTo>
                    <a:pt x="144" y="44"/>
                  </a:lnTo>
                  <a:lnTo>
                    <a:pt x="154" y="42"/>
                  </a:lnTo>
                  <a:lnTo>
                    <a:pt x="160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62"/>
            <p:cNvSpPr>
              <a:spLocks/>
            </p:cNvSpPr>
            <p:nvPr/>
          </p:nvSpPr>
          <p:spPr bwMode="auto">
            <a:xfrm>
              <a:off x="-489960" y="2997546"/>
              <a:ext cx="47625" cy="95250"/>
            </a:xfrm>
            <a:custGeom>
              <a:avLst/>
              <a:gdLst>
                <a:gd name="T0" fmla="*/ 18 w 30"/>
                <a:gd name="T1" fmla="*/ 0 h 60"/>
                <a:gd name="T2" fmla="*/ 30 w 30"/>
                <a:gd name="T3" fmla="*/ 0 h 60"/>
                <a:gd name="T4" fmla="*/ 30 w 30"/>
                <a:gd name="T5" fmla="*/ 16 h 60"/>
                <a:gd name="T6" fmla="*/ 22 w 30"/>
                <a:gd name="T7" fmla="*/ 28 h 60"/>
                <a:gd name="T8" fmla="*/ 18 w 30"/>
                <a:gd name="T9" fmla="*/ 52 h 60"/>
                <a:gd name="T10" fmla="*/ 12 w 30"/>
                <a:gd name="T11" fmla="*/ 60 h 60"/>
                <a:gd name="T12" fmla="*/ 6 w 30"/>
                <a:gd name="T13" fmla="*/ 54 h 60"/>
                <a:gd name="T14" fmla="*/ 0 w 30"/>
                <a:gd name="T15" fmla="*/ 48 h 60"/>
                <a:gd name="T16" fmla="*/ 4 w 30"/>
                <a:gd name="T17" fmla="*/ 32 h 60"/>
                <a:gd name="T18" fmla="*/ 12 w 30"/>
                <a:gd name="T19" fmla="*/ 14 h 60"/>
                <a:gd name="T20" fmla="*/ 18 w 30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60">
                  <a:moveTo>
                    <a:pt x="18" y="0"/>
                  </a:moveTo>
                  <a:lnTo>
                    <a:pt x="30" y="0"/>
                  </a:lnTo>
                  <a:lnTo>
                    <a:pt x="30" y="16"/>
                  </a:lnTo>
                  <a:lnTo>
                    <a:pt x="22" y="28"/>
                  </a:lnTo>
                  <a:lnTo>
                    <a:pt x="18" y="52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4" y="32"/>
                  </a:lnTo>
                  <a:lnTo>
                    <a:pt x="12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9478" y="2456863"/>
            <a:ext cx="3155430" cy="722264"/>
            <a:chOff x="411103" y="4237187"/>
            <a:chExt cx="3092431" cy="707886"/>
          </a:xfrm>
        </p:grpSpPr>
        <p:sp>
          <p:nvSpPr>
            <p:cNvPr id="41" name="Rectangle 40"/>
            <p:cNvSpPr/>
            <p:nvPr/>
          </p:nvSpPr>
          <p:spPr>
            <a:xfrm>
              <a:off x="411103" y="4237187"/>
              <a:ext cx="1212191" cy="707886"/>
            </a:xfrm>
            <a:prstGeom prst="rect">
              <a:avLst/>
            </a:prstGeom>
            <a:noFill/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100" b="1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40%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4514" y="4267965"/>
              <a:ext cx="1969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of Medicare discharges in Massachusetts </a:t>
              </a:r>
              <a:r>
                <a:rPr lang="en-US" sz="1200" dirty="0" smtClean="0">
                  <a:latin typeface="+mj-lt"/>
                </a:rPr>
                <a:t>were </a:t>
              </a:r>
              <a:r>
                <a:rPr lang="en-US" sz="1200" dirty="0">
                  <a:latin typeface="+mj-lt"/>
                </a:rPr>
                <a:t>in major teaching </a:t>
              </a:r>
              <a:r>
                <a:rPr lang="en-US" sz="1200" dirty="0" smtClean="0">
                  <a:latin typeface="+mj-lt"/>
                </a:rPr>
                <a:t>hospitals</a:t>
              </a:r>
              <a:r>
                <a:rPr lang="en-US" sz="1200" baseline="30000" dirty="0" smtClean="0">
                  <a:latin typeface="+mj-lt"/>
                </a:rPr>
                <a:t>* </a:t>
              </a:r>
              <a:r>
                <a:rPr lang="en-US" sz="1200" dirty="0" smtClean="0">
                  <a:latin typeface="+mj-lt"/>
                </a:rPr>
                <a:t>in 2011</a:t>
              </a:r>
              <a:endParaRPr lang="en-US" sz="1200" dirty="0"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9478" y="4507691"/>
            <a:ext cx="3155430" cy="722264"/>
            <a:chOff x="411103" y="2414657"/>
            <a:chExt cx="3092431" cy="707886"/>
          </a:xfrm>
        </p:grpSpPr>
        <p:sp>
          <p:nvSpPr>
            <p:cNvPr id="44" name="Rectangle 43"/>
            <p:cNvSpPr/>
            <p:nvPr/>
          </p:nvSpPr>
          <p:spPr>
            <a:xfrm>
              <a:off x="411103" y="2414657"/>
              <a:ext cx="1212191" cy="707886"/>
            </a:xfrm>
            <a:prstGeom prst="rect">
              <a:avLst/>
            </a:prstGeom>
            <a:noFill/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100" b="1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16%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34514" y="2445435"/>
              <a:ext cx="1969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of Medicare discharges nationwide </a:t>
              </a:r>
              <a:r>
                <a:rPr lang="en-US" sz="1200" dirty="0" smtClean="0">
                  <a:latin typeface="+mj-lt"/>
                </a:rPr>
                <a:t>were </a:t>
              </a:r>
              <a:r>
                <a:rPr lang="en-US" sz="1200" dirty="0">
                  <a:latin typeface="+mj-lt"/>
                </a:rPr>
                <a:t>in major teaching </a:t>
              </a:r>
              <a:r>
                <a:rPr lang="en-US" sz="1200" dirty="0" smtClean="0">
                  <a:latin typeface="+mj-lt"/>
                </a:rPr>
                <a:t>hospitals</a:t>
              </a:r>
              <a:r>
                <a:rPr lang="en-US" sz="1200" baseline="30000" dirty="0" smtClean="0">
                  <a:latin typeface="+mj-lt"/>
                </a:rPr>
                <a:t>*</a:t>
              </a:r>
              <a:r>
                <a:rPr lang="en-US" sz="1200" dirty="0" smtClean="0">
                  <a:latin typeface="+mj-lt"/>
                </a:rPr>
                <a:t> in 2011</a:t>
              </a:r>
              <a:endParaRPr lang="en-US" sz="1200" dirty="0">
                <a:latin typeface="+mj-lt"/>
              </a:endParaRPr>
            </a:p>
          </p:txBody>
        </p:sp>
      </p:grp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64996"/>
              </p:ext>
            </p:extLst>
          </p:nvPr>
        </p:nvGraphicFramePr>
        <p:xfrm>
          <a:off x="300250" y="1480517"/>
          <a:ext cx="3274657" cy="34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657"/>
              </a:tblGrid>
              <a:tr h="34385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Medicare discharges</a:t>
                      </a:r>
                    </a:p>
                  </a:txBody>
                  <a:tcPr marL="0" marR="0" marT="52868" marB="528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42509"/>
              </p:ext>
            </p:extLst>
          </p:nvPr>
        </p:nvGraphicFramePr>
        <p:xfrm>
          <a:off x="3812075" y="1480517"/>
          <a:ext cx="4905510" cy="34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5510"/>
              </a:tblGrid>
              <a:tr h="34385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All-payer discharges</a:t>
                      </a:r>
                    </a:p>
                  </a:txBody>
                  <a:tcPr marL="79307" marR="79307" marT="52868" marB="528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21047&quot;&gt;&lt;version val=&quot;22254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PnKRG5Tk6.vkaXp.CYM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E1EgLXQEGotJzuc0jsd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Z2VWryxEm59Hp5Pj_FO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4rhd8D5U.aPQ8bBNVkY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q3saGZi0yP2k8u7VrSs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aOMqcpV0eSDIxCyL.y2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np3W3o4ECY5TDcSQxE6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2ueBWrVE6JbHHSBG9eE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VyMLvegk2fAGr40z.Nw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td3A3Pd0i3GB_Zhm2o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0_jUzCsECciL061OLR_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Yrcuqnt0Csmlm4GYeGh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mUfs2cnEGynGfyAQbGB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55lXkMf0eUTzsqC3hgF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NSeb7OBk.YHSW3FvGcQ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EXRSf0UUKHz2NBDFdQO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NJS1uED0CE8y8Z1sZpW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Rsp5faFECmPqdNdc85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6A.mio70mTDP_Uss3FV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7wNiWOxUek8ZuxCz7AQ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gBto_PjEmep8kJNhnCE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4cQ4XNSEajnvTtBEDNE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b1RlTcfkOkPTv0D.00M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pN094f8E.X8QAEK3BYL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JRXD6BOkGeHlQg8__hf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bZgrJXP0eq2vIwW52hH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1mDVzFOZEu5O5JV2KwQL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CufsjRWk2Ka6YlzAftD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qLsGfPGEa_vT8e7EzNl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nEzKfNg0iqZVU0A82Sf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WeZHuRr0eES2nRqTRAV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2SqbYORnEGZqXNS9iyhb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0tstCXm06z5UTQ4kuY8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gDFC4IZkmaaNAFECCo8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Qi4qJUsEKkoQh.fUteG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3Ac17QAUibkJ8z182fQ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ISRBhuSEWQiBBgp4iym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z4rDIrB0uUs5ZLDOoMF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1VBOK5_U.Au6PePwxYK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qMjWYcOkSnRfUMNQjBN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n7sgVE9EqHOXyBia_Pu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2gw8w5rUStb3gfyEH2V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1X.PWOtkOgop.aio3Ky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HGsbbCbkCyedAYhx2IN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_0WVvS60OUieCAwTQXE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KVC.lbMEegn0_cmGXCI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vOahAEb0enEzGK1K6ht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woW.AUcE6TVp0SeNtNp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NQKctbrkO53pKQYrA.8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3t8.2QZUqUcxr.qYfvm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GnN1uz6E6z3t4O5esPi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NsnaCWkkqyi7OUo4nZO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HhGhKsYkaH_PkzVxapY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.rkLgm6UGcXU2CM2Ld7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_fSdhk70WHyGQASal6Y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Nxo2KsLkureFv7YPSUm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IGGmpfvku.Y8An9xJpK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BZoqntpkCr4EwnU0nLQ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otMo.owkykC8y6Tc0n5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V0ubPL20aReiLx0gOz7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L.xAg.0EePgNRRAH_fH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n6FOTF_kqGO8wnxLHde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OuDZhTJUa_JzGGFmAL5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bKs_5FBkOM4b8duPaj0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F8DnHvL0WMrf5_Eq_Sc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6qQFGuWEy85scNT97ao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lCwdGaQ0uK4N5_inMuY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TKlKG5mEawPUg0IDkTI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dqMMIBkkexQcHTihMFN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gmzAeUAEeCNPPQZb8kw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vEVwUdxEC7de9jp.O0v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XGYnnI0kOO8Jxl_617b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7j2pfcBEmBe2c4DtfuD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OGEyv4PUuFz8QK4MPu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1k5d6HE0CwHu.YCqr72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p0xyGfu0.6aBDZDQAH0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vTn6b_Ekmw2Pmm.Ewrw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raiinEkEuN1xh32UqnY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4yglFmnECfH1R7Inn1I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X5WbXMxUOaU5zQjz6CO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JctzCJUEiH.fhodutQv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2vcTUWTka_TMZONw3q3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ONdDRDR0OdZgV4unNW3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MUec3CPEGQS1gsCMll4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z0VT8BYkyj3VOK85pZX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L_sFf5nkmDntuClMsgc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VARhxILEy0A8LHfqYcv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QpYAgrekShmymv138x8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Y3R6whDkGUgp7Y_0EEi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1Y0UBIA0.Q6_xQ61IuZ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uQWqnIo0K8CIO8NQi3.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hRAawmDUiSN7ljgtUQD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f8ZgffE0iYqGejb2F8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VNvh1VJUu_4SvIbQzUI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lsf5D5B0GfH7t8Wxukp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eboret2kqY.FppvpDDS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5bf_KZDUWJhkvPaMYd7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68X6j9kkG5s4xznYIzg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gZtDfqjkyDx7rSCgR0a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Y97lnUJEOmvDXka1PmO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k_PcNN20y2VqD27skEo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iZXaScAUezDoQueaHJy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mBzcw.vUuhSjpaFJVtG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Em1TzmTEa14HdDcatAU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dqfHJQQE6_oRgcU24Pl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mCcK75lEuFGsZs4JUjZ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J7gQTjJ0qW4Xov6o_2N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y1aWsBKEilDBpmg7EZE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tlM2FYt0iYwFbmqv1Me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EdXSMmSUWRMTwt2rdtE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aHCs8wLUSWgVY.k4fc_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LbqHwMJ06xInCKUVc0S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uU0pA7HkaZ4sZvwkRh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SGgrwyjk.9pqgSwVtMm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Ozk3g7DEebQJmTP02o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U_FCa6bU2Bt5Py5EBjk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2_xx7pp0WHFH41iskHN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0Ko.56aUeGwOz4e8yK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NfcemtUEagEvxaIfRo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N_o0fdhUSwiIsDpCUa9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Vj7hd12EOI.8yTinCNL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sMm7z8dkO.KqC1Kya73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9nT53w1kCb7Hsii5lxl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M2MGZWb0SLls3CJZ.MM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ms8YcJYEWPmBU5LXwjS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rYiETvb0e7IM3WY.kWG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1FLgyHj02E9_ix6skUh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RhX8IoYUCy7HOxJpORP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l8Tabyp0WQ7rOlTa44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9iEuiYP0uRWp6QFGqpL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hsmcJLREiWf_LH51za4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HE7tXUr0OfFD2ieqfZ6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5GrfcuvU6cxRXnWttsn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c7aODwxU.wlbgzfwDOj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XgC7fuVkywe7juKjHgR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OL6UoEwUOl6FlpemOba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.vq0ag1kGx0OpEJx88g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zkhyyAn0WnSAzmhA3I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N_o0fdhUSwiIsDpCUa9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0X_VRK4U.BLEeJiyz0.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1b9cJDpUGSo9oN0XsA8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aubdJ4y0Gl7yZmTBC7F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DzVe5qwk6USERBDMOgo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tlboaDPEWe8hQLV3oCm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pu.pC.lU.CawckOJUaS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DY.XRG8Uql6SODKrUo.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VOmBpmH0muyXbApkiLH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3sz10IwkO1R6cbIIgjP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iebJGSoEGL3JgkCN1q7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CRxBnDr0SGtEAFBPw43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Uv8qngDEKS9RcXzUTYw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ko2YQs9kqUVgoWvM4qd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n4k6c8n0mIfuxQd0Y1B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LrM_b9j0OBobTYxN8tF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7PAXZZlkSs75arom5UB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W5xwkgrEq58LBUDpCXH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5wJMuOJU6yVeXnREaCs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D7rBURaEmXwLNk.5mZ0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xfw0rziEW49Eq7jFljJ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za8.y4zUasGriKss2rv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02cJBMUEqXsTYxucg3C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ON0r5Rr0W3DyPs_NlO8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jpP3tCVkWkcWJx.OC8v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5WGlaqs06_Ad05lbSJi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KjsGUqMk.mbqludzyPN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zczerhA0elF8GrFJE0z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U_FCa6bU2Bt5Py5EBjk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FYSzM5lU6w.wX0VB_AL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NBRJl.9E6dPaSDDLX5S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ddbN7QPkC4m9Te39WVL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dPs5d2EkaxHXdJdjVbt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JImAoOa0mfkhTNcxKlz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m_4INOvE2CcB9dRvQ8a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A80H1D00iR2NFDh.GBW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E3b5psy0igxGTEDKayF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Mn_revTkOQxmkLwJI0k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a8_z9c20Crvq.ykTYHL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Kd7C8_NkGxrCtE.Lmkf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1Z82I0WU.nSljjmvRN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g4uP8p6kWv2g7PWDMNV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Pv_lkxPEyvFrsM7xqcV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Z_1DaD00GXxwlt4d_AP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aU6gJ.0UaV_kiQOYFGd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WNOeCtx0K5wVfpmvY_5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4mOmTR60qscYrjkI84B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cgEBVQJUC_AFRX3kCto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Arwkr3TkeWwPLYTK4PC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KP2.U1oEumieOWdpQ6R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2x1G5wCE.DCZxOXPwjM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LEOu1C8EaFJi8bpidsyw"/>
</p:tagLst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4986</TotalTime>
  <Words>1839</Words>
  <Application>Microsoft Office PowerPoint</Application>
  <PresentationFormat>On-screen Show (4:3)</PresentationFormat>
  <Paragraphs>424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blank</vt:lpstr>
      <vt:lpstr>think-cell Slide</vt:lpstr>
      <vt:lpstr>Chart</vt:lpstr>
      <vt:lpstr>List of figures in 2013 cost trends report by the Health Policy Commission</vt:lpstr>
      <vt:lpstr>Figure A: State budgets for health care coverage and other priorities - FY01 vs. FY14</vt:lpstr>
      <vt:lpstr>Figure 1.1: Personal health care expenditures* relative to size of economy</vt:lpstr>
      <vt:lpstr>Figure 1.2: Per capita personal health care expenditures* compared to U.S. and other states</vt:lpstr>
      <vt:lpstr>Figure 1.3: Per capita personal health care expenditures* by category of service compared to U.S.</vt:lpstr>
      <vt:lpstr>Figure 1.4: Per beneficiary personal health care expenditures* by payer type compared to U.S. </vt:lpstr>
      <vt:lpstr>Figure 1.5: Personal health care expenditures* relative to size of economy</vt:lpstr>
      <vt:lpstr>Figure 1.6: U.S. growth in personal health care expenditures* in excess of economic growth</vt:lpstr>
      <vt:lpstr>Figure 1.7: Discharges in Massachusetts hospital systems, 2002-2012</vt:lpstr>
      <vt:lpstr>Figure 1.8: Prevalence of diabetes by region among Medicare beneficiaries</vt:lpstr>
      <vt:lpstr>Figure 1.9: Prevalence of diabetes by region among commercial members</vt:lpstr>
      <vt:lpstr>Figure 2.1: Inpatient operating expenses per discharge* for all Massachusetts acute hospitals</vt:lpstr>
      <vt:lpstr>Figure 2.2: Inpatient operating expenses per discharge* for major teaching hospitals in Massachusetts</vt:lpstr>
      <vt:lpstr>Figure 2.3: Quality performance relative to inpatient operating expenses per admission: excess readmission ratio</vt:lpstr>
      <vt:lpstr>Figure 2.4: Quality performance relative to inpatient operating expenses per admission: mortality rate</vt:lpstr>
      <vt:lpstr>Figure 2.5: Quality performance relative to inpatient operating expenses per admission: process-of-care measures</vt:lpstr>
      <vt:lpstr>Figure 2.6: Aggregate U.S. hospital payment-to-cost ratios for commercial payers, Medicare, and Medicaid*</vt:lpstr>
      <vt:lpstr>Figure 2.7: Illustrative examples of margin differences driven by prices and operating expenses</vt:lpstr>
      <vt:lpstr>Figure 2.8: Operating margins by payer type for hospitals at different operating expense levels</vt:lpstr>
      <vt:lpstr>Figure 2.9: Breakdown of hospital operating expenses</vt:lpstr>
      <vt:lpstr>Figure 3.1: Readmissions within 30 days for acute myocardial infarction for Massachusetts acute hospitals</vt:lpstr>
      <vt:lpstr>Figure 3.2: Readmissions within 30 days for heart failure for Massachusetts acute hospitals</vt:lpstr>
      <vt:lpstr>Figure 3.3: Readmissions within 30 days for pneumonia for Massachusetts acute hospitals</vt:lpstr>
      <vt:lpstr>Figure 4.1: Persistence among high-cost Medicare and commercial patients in Massachusetts</vt:lpstr>
      <vt:lpstr>Figure 4.2: Prevalence of multiple conditions among Medicare and commercial populations</vt:lpstr>
      <vt:lpstr>Figure 4.3: Average spending per patient based on behavioral health and chronic condition comorbidities</vt:lpstr>
      <vt:lpstr>Figure 4.4: Concentration of commercial high-cost patients</vt:lpstr>
      <vt:lpstr>Figure 4.5: Concentration of Medicare high-cost patients</vt:lpstr>
      <vt:lpstr>Figure 4.6: Concentration of commercial persistent high-cost patients</vt:lpstr>
      <vt:lpstr>Figure 4.7: Concentration of Medicare persistent high-cost patients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2014-01-02T20:53:18Z</dcterms:created>
  <dc:creator>Anuraag Chigurupati</dc:creator>
  <lastModifiedBy>Nikhil R. Sahni</lastModifiedBy>
  <lastPrinted>2014-01-06T16:28:48Z</lastPrinted>
  <dcterms:modified xsi:type="dcterms:W3CDTF">2014-02-04T21:16:59Z</dcterms:modified>
  <revision>77</revision>
  <dc:title>PowerPoint Presentation</dc:title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DocID">
    <vt:lpwstr/>
  </property>
  <property fmtid="{D5CDD505-2E9C-101B-9397-08002B2CF9AE}" pid="6" name="DocIDinTitle">
    <vt:bool>false</vt:bool>
  </property>
  <property fmtid="{D5CDD505-2E9C-101B-9397-08002B2CF9AE}" pid="7" name="DocIDinSlide">
    <vt:bool>true</vt:bool>
  </property>
  <property fmtid="{D5CDD505-2E9C-101B-9397-08002B2CF9AE}" pid="8" name="DocIDPosition">
    <vt:i4>1</vt:i4>
  </property>
  <property fmtid="{D5CDD505-2E9C-101B-9397-08002B2CF9AE}" pid="9" name="Final">
    <vt:bool>true</vt:bool>
  </property>
  <property fmtid="{D5CDD505-2E9C-101B-9397-08002B2CF9AE}" pid="10" name="Title">
    <vt:lpwstr>Innovation in Government</vt:lpwstr>
  </property>
  <property fmtid="{D5CDD505-2E9C-101B-9397-08002B2CF9AE}" pid="11" name="Event">
    <vt:lpwstr/>
  </property>
  <property fmtid="{D5CDD505-2E9C-101B-9397-08002B2CF9AE}" pid="12" name="Delivery Date">
    <vt:lpwstr>May 31, 2012</vt:lpwstr>
  </property>
</Properties>
</file>