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3"/>
  </p:notesMasterIdLst>
  <p:handoutMasterIdLst>
    <p:handoutMasterId r:id="rId34"/>
  </p:handoutMasterIdLst>
  <p:sldIdLst>
    <p:sldId id="339" r:id="rId2"/>
    <p:sldId id="277" r:id="rId3"/>
    <p:sldId id="307" r:id="rId4"/>
    <p:sldId id="313" r:id="rId5"/>
    <p:sldId id="312" r:id="rId6"/>
    <p:sldId id="310" r:id="rId7"/>
    <p:sldId id="311" r:id="rId8"/>
    <p:sldId id="314" r:id="rId9"/>
    <p:sldId id="315" r:id="rId10"/>
    <p:sldId id="340" r:id="rId11"/>
    <p:sldId id="341"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Lst>
  <p:sldSz cx="8961438" cy="6721475"/>
  <p:notesSz cx="7010400" cy="9296400"/>
  <p:custDataLst>
    <p:tags r:id="rId35"/>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Hattis" initials="PAH" lastIdx="9" clrIdx="0"/>
  <p:cmAuthor id="1" name="itdlocal" initials="i"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041"/>
    <a:srgbClr val="002960"/>
    <a:srgbClr val="4C6C9C"/>
    <a:srgbClr val="DFE5EF"/>
    <a:srgbClr val="6F8DB9"/>
    <a:srgbClr val="007000"/>
    <a:srgbClr val="DBB703"/>
    <a:srgbClr val="EBE600"/>
    <a:srgbClr val="F1939C"/>
    <a:srgbClr val="9DB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5" autoAdjust="0"/>
    <p:restoredTop sz="94600" autoAdjust="0"/>
  </p:normalViewPr>
  <p:slideViewPr>
    <p:cSldViewPr snapToGrid="0" snapToObjects="1">
      <p:cViewPr varScale="1">
        <p:scale>
          <a:sx n="133" d="100"/>
          <a:sy n="133" d="100"/>
        </p:scale>
        <p:origin x="-1218" y="-78"/>
      </p:cViewPr>
      <p:guideLst>
        <p:guide orient="horz" pos="2117"/>
        <p:guide pos="282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notesMaster" Target="notesMasters/notesMaster1.xml"/>
  <Relationship Id="rId34" Type="http://schemas.openxmlformats.org/officeDocument/2006/relationships/handoutMaster" Target="handoutMasters/handoutMaster1.xml"/>
  <Relationship Id="rId35" Type="http://schemas.openxmlformats.org/officeDocument/2006/relationships/tags" Target="tags/tag1.xml"/>
  <Relationship Id="rId36" Type="http://schemas.openxmlformats.org/officeDocument/2006/relationships/commentAuthors" Target="commentAuthors.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3.xml"/>
  <Relationship Id="rId40"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xml version="1.0" encoding="UTF-8"?>

<Relationships xmlns="http://schemas.openxmlformats.org/package/2006/relationships">
  <Relationship Id="rId1" Type="http://schemas.openxmlformats.org/officeDocument/2006/relationships/package" Target="../embeddings/Microsoft_Excel_Worksheet1.xlsx"/>
</Relationships>

</file>

<file path=ppt/charts/_rels/chart10.xml.rels><?xml version="1.0" encoding="UTF-8"?>

<Relationships xmlns="http://schemas.openxmlformats.org/package/2006/relationships">
  <Relationship Id="rId1" Type="http://schemas.openxmlformats.org/officeDocument/2006/relationships/package" Target="../embeddings/Microsoft_Excel_Worksheet10.xlsx"/>
</Relationships>

</file>

<file path=ppt/charts/_rels/chart11.xml.rels><?xml version="1.0" encoding="UTF-8"?>

<Relationships xmlns="http://schemas.openxmlformats.org/package/2006/relationships">
  <Relationship Id="rId1" Type="http://schemas.openxmlformats.org/officeDocument/2006/relationships/package" Target="../embeddings/Microsoft_Excel_Worksheet11.xlsx"/>
</Relationships>

</file>

<file path=ppt/charts/_rels/chart12.xml.rels><?xml version="1.0" encoding="UTF-8"?>

<Relationships xmlns="http://schemas.openxmlformats.org/package/2006/relationships">
  <Relationship Id="rId1" Type="http://schemas.openxmlformats.org/officeDocument/2006/relationships/package" Target="../embeddings/Microsoft_Excel_Worksheet12.xlsx"/>
</Relationships>

</file>

<file path=ppt/charts/_rels/chart2.xml.rels><?xml version="1.0" encoding="UTF-8"?>

<Relationships xmlns="http://schemas.openxmlformats.org/package/2006/relationships">
  <Relationship Id="rId1" Type="http://schemas.openxmlformats.org/officeDocument/2006/relationships/package" Target="../embeddings/Microsoft_Excel_Worksheet2.xlsx"/>
</Relationships>

</file>

<file path=ppt/charts/_rels/chart3.xml.rels><?xml version="1.0" encoding="UTF-8"?>

<Relationships xmlns="http://schemas.openxmlformats.org/package/2006/relationships">
  <Relationship Id="rId1" Type="http://schemas.openxmlformats.org/officeDocument/2006/relationships/package" Target="../embeddings/Microsoft_Excel_Worksheet3.xlsx"/>
</Relationships>

</file>

<file path=ppt/charts/_rels/chart4.xml.rels><?xml version="1.0" encoding="UTF-8"?>

<Relationships xmlns="http://schemas.openxmlformats.org/package/2006/relationships">
  <Relationship Id="rId1" Type="http://schemas.openxmlformats.org/officeDocument/2006/relationships/package" Target="../embeddings/Microsoft_Excel_Worksheet4.xlsx"/>
</Relationships>

</file>

<file path=ppt/charts/_rels/chart5.xml.rels><?xml version="1.0" encoding="UTF-8"?>

<Relationships xmlns="http://schemas.openxmlformats.org/package/2006/relationships">
  <Relationship Id="rId1" Type="http://schemas.openxmlformats.org/officeDocument/2006/relationships/package" Target="../embeddings/Microsoft_Excel_Worksheet5.xlsx"/>
</Relationships>

</file>

<file path=ppt/charts/_rels/chart6.xml.rels><?xml version="1.0" encoding="UTF-8"?>

<Relationships xmlns="http://schemas.openxmlformats.org/package/2006/relationships">
  <Relationship Id="rId1" Type="http://schemas.openxmlformats.org/officeDocument/2006/relationships/package" Target="../embeddings/Microsoft_Excel_Worksheet6.xlsx"/>
</Relationships>

</file>

<file path=ppt/charts/_rels/chart7.xml.rels><?xml version="1.0" encoding="UTF-8"?>

<Relationships xmlns="http://schemas.openxmlformats.org/package/2006/relationships">
  <Relationship Id="rId1" Type="http://schemas.openxmlformats.org/officeDocument/2006/relationships/package" Target="../embeddings/Microsoft_Excel_Worksheet7.xlsx"/>
</Relationships>

</file>

<file path=ppt/charts/_rels/chart8.xml.rels><?xml version="1.0" encoding="UTF-8"?>

<Relationships xmlns="http://schemas.openxmlformats.org/package/2006/relationships">
  <Relationship Id="rId1" Type="http://schemas.openxmlformats.org/officeDocument/2006/relationships/package" Target="../embeddings/Microsoft_Excel_Worksheet8.xlsx"/>
</Relationships>

</file>

<file path=ppt/charts/_rels/chart9.xml.rels><?xml version="1.0" encoding="UTF-8"?>

<Relationships xmlns="http://schemas.openxmlformats.org/package/2006/relationships">
  <Relationship Id="rId1" Type="http://schemas.openxmlformats.org/officeDocument/2006/relationships/package" Target="../embeddings/Microsoft_Excel_Worksheet9.xlsx"/>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10K</c:v>
                </c:pt>
              </c:strCache>
            </c:strRef>
          </c:tx>
          <c:spPr>
            <a:solidFill>
              <a:schemeClr val="bg1">
                <a:lumMod val="50000"/>
              </a:schemeClr>
            </a:solidFill>
          </c:spPr>
          <c:invertIfNegative val="0"/>
          <c:dPt>
            <c:idx val="0"/>
            <c:invertIfNegative val="0"/>
            <c:bubble3D val="0"/>
          </c:dPt>
          <c:cat>
            <c:strRef>
              <c:f>Sheet1!$A$2</c:f>
              <c:strCache>
                <c:ptCount val="1"/>
                <c:pt idx="0">
                  <c:v>Metro Boston</c:v>
                </c:pt>
              </c:strCache>
            </c:strRef>
          </c:cat>
          <c:val>
            <c:numRef>
              <c:f>Sheet1!$B$2</c:f>
              <c:numCache>
                <c:formatCode>General</c:formatCode>
                <c:ptCount val="1"/>
                <c:pt idx="0">
                  <c:v>10000</c:v>
                </c:pt>
              </c:numCache>
            </c:numRef>
          </c:val>
        </c:ser>
        <c:ser>
          <c:idx val="1"/>
          <c:order val="1"/>
          <c:tx>
            <c:strRef>
              <c:f>Sheet1!$C$1</c:f>
              <c:strCache>
                <c:ptCount val="1"/>
                <c:pt idx="0">
                  <c:v>50K</c:v>
                </c:pt>
              </c:strCache>
            </c:strRef>
          </c:tx>
          <c:spPr>
            <a:solidFill>
              <a:schemeClr val="bg1">
                <a:lumMod val="75000"/>
              </a:schemeClr>
            </a:solidFill>
          </c:spPr>
          <c:invertIfNegative val="0"/>
          <c:cat>
            <c:strRef>
              <c:f>Sheet1!$A$2</c:f>
              <c:strCache>
                <c:ptCount val="1"/>
                <c:pt idx="0">
                  <c:v>Metro Boston</c:v>
                </c:pt>
              </c:strCache>
            </c:strRef>
          </c:cat>
          <c:val>
            <c:numRef>
              <c:f>Sheet1!$C$2</c:f>
              <c:numCache>
                <c:formatCode>General</c:formatCode>
                <c:ptCount val="1"/>
                <c:pt idx="0">
                  <c:v>40000</c:v>
                </c:pt>
              </c:numCache>
            </c:numRef>
          </c:val>
        </c:ser>
        <c:ser>
          <c:idx val="2"/>
          <c:order val="2"/>
          <c:tx>
            <c:strRef>
              <c:f>Sheet1!$D$1</c:f>
              <c:strCache>
                <c:ptCount val="1"/>
                <c:pt idx="0">
                  <c:v>100K</c:v>
                </c:pt>
              </c:strCache>
            </c:strRef>
          </c:tx>
          <c:spPr>
            <a:solidFill>
              <a:schemeClr val="bg1">
                <a:lumMod val="95000"/>
              </a:schemeClr>
            </a:solidFill>
          </c:spPr>
          <c:invertIfNegative val="0"/>
          <c:cat>
            <c:strRef>
              <c:f>Sheet1!$A$2</c:f>
              <c:strCache>
                <c:ptCount val="1"/>
                <c:pt idx="0">
                  <c:v>Metro Boston</c:v>
                </c:pt>
              </c:strCache>
            </c:strRef>
          </c:cat>
          <c:val>
            <c:numRef>
              <c:f>Sheet1!$D$2</c:f>
              <c:numCache>
                <c:formatCode>General</c:formatCode>
                <c:ptCount val="1"/>
                <c:pt idx="0">
                  <c:v>50000</c:v>
                </c:pt>
              </c:numCache>
            </c:numRef>
          </c:val>
        </c:ser>
        <c:dLbls>
          <c:showLegendKey val="0"/>
          <c:showVal val="0"/>
          <c:showCatName val="0"/>
          <c:showSerName val="0"/>
          <c:showPercent val="0"/>
          <c:showBubbleSize val="0"/>
        </c:dLbls>
        <c:gapWidth val="150"/>
        <c:overlap val="100"/>
        <c:axId val="156289664"/>
        <c:axId val="156295552"/>
      </c:barChart>
      <c:catAx>
        <c:axId val="156289664"/>
        <c:scaling>
          <c:orientation val="minMax"/>
        </c:scaling>
        <c:delete val="1"/>
        <c:axPos val="b"/>
        <c:majorTickMark val="out"/>
        <c:minorTickMark val="none"/>
        <c:tickLblPos val="nextTo"/>
        <c:crossAx val="156295552"/>
        <c:crosses val="autoZero"/>
        <c:auto val="1"/>
        <c:lblAlgn val="ctr"/>
        <c:lblOffset val="100"/>
        <c:noMultiLvlLbl val="0"/>
      </c:catAx>
      <c:valAx>
        <c:axId val="156295552"/>
        <c:scaling>
          <c:orientation val="minMax"/>
          <c:max val="110000"/>
          <c:min val="0"/>
        </c:scaling>
        <c:delete val="1"/>
        <c:axPos val="l"/>
        <c:numFmt formatCode="General" sourceLinked="1"/>
        <c:majorTickMark val="out"/>
        <c:minorTickMark val="none"/>
        <c:tickLblPos val="nextTo"/>
        <c:crossAx val="156289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Fall River</c:v>
                </c:pt>
              </c:strCache>
            </c:strRef>
          </c:cat>
          <c:val>
            <c:numRef>
              <c:f>Sheet1!$B$2</c:f>
              <c:numCache>
                <c:formatCode>General</c:formatCode>
                <c:ptCount val="1"/>
                <c:pt idx="0">
                  <c:v>2072</c:v>
                </c:pt>
              </c:numCache>
            </c:numRef>
          </c:val>
        </c:ser>
        <c:ser>
          <c:idx val="1"/>
          <c:order val="1"/>
          <c:tx>
            <c:strRef>
              <c:f>Sheet1!$C$1</c:f>
              <c:strCache>
                <c:ptCount val="1"/>
                <c:pt idx="0">
                  <c:v>Incoming</c:v>
                </c:pt>
              </c:strCache>
            </c:strRef>
          </c:tx>
          <c:invertIfNegative val="0"/>
          <c:cat>
            <c:strRef>
              <c:f>Sheet1!$A$2</c:f>
              <c:strCache>
                <c:ptCount val="1"/>
                <c:pt idx="0">
                  <c:v>Fall River</c:v>
                </c:pt>
              </c:strCache>
            </c:strRef>
          </c:cat>
          <c:val>
            <c:numRef>
              <c:f>Sheet1!$C$2</c:f>
              <c:numCache>
                <c:formatCode>General</c:formatCode>
                <c:ptCount val="1"/>
                <c:pt idx="0">
                  <c:v>1451</c:v>
                </c:pt>
              </c:numCache>
            </c:numRef>
          </c:val>
        </c:ser>
        <c:dLbls>
          <c:showLegendKey val="0"/>
          <c:showVal val="0"/>
          <c:showCatName val="0"/>
          <c:showSerName val="0"/>
          <c:showPercent val="0"/>
          <c:showBubbleSize val="0"/>
        </c:dLbls>
        <c:gapWidth val="150"/>
        <c:shape val="box"/>
        <c:axId val="175423872"/>
        <c:axId val="175425408"/>
        <c:axId val="0"/>
      </c:bar3DChart>
      <c:catAx>
        <c:axId val="175423872"/>
        <c:scaling>
          <c:orientation val="minMax"/>
        </c:scaling>
        <c:delete val="1"/>
        <c:axPos val="b"/>
        <c:majorTickMark val="out"/>
        <c:minorTickMark val="none"/>
        <c:tickLblPos val="nextTo"/>
        <c:crossAx val="175425408"/>
        <c:crosses val="autoZero"/>
        <c:auto val="1"/>
        <c:lblAlgn val="ctr"/>
        <c:lblOffset val="100"/>
        <c:noMultiLvlLbl val="0"/>
      </c:catAx>
      <c:valAx>
        <c:axId val="175425408"/>
        <c:scaling>
          <c:orientation val="minMax"/>
          <c:max val="110000"/>
          <c:min val="0"/>
        </c:scaling>
        <c:delete val="1"/>
        <c:axPos val="l"/>
        <c:numFmt formatCode="General" sourceLinked="1"/>
        <c:majorTickMark val="out"/>
        <c:minorTickMark val="none"/>
        <c:tickLblPos val="nextTo"/>
        <c:crossAx val="175423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Norwood /
Attleboro</c:v>
                </c:pt>
              </c:strCache>
            </c:strRef>
          </c:cat>
          <c:val>
            <c:numRef>
              <c:f>Sheet1!$B$2</c:f>
              <c:numCache>
                <c:formatCode>General</c:formatCode>
                <c:ptCount val="1"/>
                <c:pt idx="0">
                  <c:v>8966</c:v>
                </c:pt>
              </c:numCache>
            </c:numRef>
          </c:val>
        </c:ser>
        <c:ser>
          <c:idx val="1"/>
          <c:order val="1"/>
          <c:tx>
            <c:strRef>
              <c:f>Sheet1!$C$1</c:f>
              <c:strCache>
                <c:ptCount val="1"/>
                <c:pt idx="0">
                  <c:v>Incoming</c:v>
                </c:pt>
              </c:strCache>
            </c:strRef>
          </c:tx>
          <c:invertIfNegative val="0"/>
          <c:cat>
            <c:strRef>
              <c:f>Sheet1!$A$2</c:f>
              <c:strCache>
                <c:ptCount val="1"/>
                <c:pt idx="0">
                  <c:v>Norwood /
Attleboro</c:v>
                </c:pt>
              </c:strCache>
            </c:strRef>
          </c:cat>
          <c:val>
            <c:numRef>
              <c:f>Sheet1!$C$2</c:f>
              <c:numCache>
                <c:formatCode>General</c:formatCode>
                <c:ptCount val="1"/>
                <c:pt idx="0">
                  <c:v>3523</c:v>
                </c:pt>
              </c:numCache>
            </c:numRef>
          </c:val>
        </c:ser>
        <c:dLbls>
          <c:showLegendKey val="0"/>
          <c:showVal val="0"/>
          <c:showCatName val="0"/>
          <c:showSerName val="0"/>
          <c:showPercent val="0"/>
          <c:showBubbleSize val="0"/>
        </c:dLbls>
        <c:gapWidth val="150"/>
        <c:shape val="box"/>
        <c:axId val="175786624"/>
        <c:axId val="175817088"/>
        <c:axId val="0"/>
      </c:bar3DChart>
      <c:catAx>
        <c:axId val="175786624"/>
        <c:scaling>
          <c:orientation val="minMax"/>
        </c:scaling>
        <c:delete val="1"/>
        <c:axPos val="b"/>
        <c:majorTickMark val="out"/>
        <c:minorTickMark val="none"/>
        <c:tickLblPos val="nextTo"/>
        <c:crossAx val="175817088"/>
        <c:crosses val="autoZero"/>
        <c:auto val="1"/>
        <c:lblAlgn val="ctr"/>
        <c:lblOffset val="100"/>
        <c:noMultiLvlLbl val="0"/>
      </c:catAx>
      <c:valAx>
        <c:axId val="175817088"/>
        <c:scaling>
          <c:orientation val="minMax"/>
          <c:max val="110000"/>
          <c:min val="0"/>
        </c:scaling>
        <c:delete val="1"/>
        <c:axPos val="l"/>
        <c:numFmt formatCode="General" sourceLinked="1"/>
        <c:majorTickMark val="out"/>
        <c:minorTickMark val="none"/>
        <c:tickLblPos val="nextTo"/>
        <c:crossAx val="175786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Metro West</c:v>
                </c:pt>
              </c:strCache>
            </c:strRef>
          </c:cat>
          <c:val>
            <c:numRef>
              <c:f>Sheet1!$B$2</c:f>
              <c:numCache>
                <c:formatCode>General</c:formatCode>
                <c:ptCount val="1"/>
                <c:pt idx="0">
                  <c:v>10743</c:v>
                </c:pt>
              </c:numCache>
            </c:numRef>
          </c:val>
        </c:ser>
        <c:ser>
          <c:idx val="1"/>
          <c:order val="1"/>
          <c:tx>
            <c:strRef>
              <c:f>Sheet1!$C$1</c:f>
              <c:strCache>
                <c:ptCount val="1"/>
                <c:pt idx="0">
                  <c:v>Incoming</c:v>
                </c:pt>
              </c:strCache>
            </c:strRef>
          </c:tx>
          <c:invertIfNegative val="0"/>
          <c:cat>
            <c:strRef>
              <c:f>Sheet1!$A$2</c:f>
              <c:strCache>
                <c:ptCount val="1"/>
                <c:pt idx="0">
                  <c:v>Metro West</c:v>
                </c:pt>
              </c:strCache>
            </c:strRef>
          </c:cat>
          <c:val>
            <c:numRef>
              <c:f>Sheet1!$C$2</c:f>
              <c:numCache>
                <c:formatCode>General</c:formatCode>
                <c:ptCount val="1"/>
                <c:pt idx="0">
                  <c:v>2221</c:v>
                </c:pt>
              </c:numCache>
            </c:numRef>
          </c:val>
        </c:ser>
        <c:dLbls>
          <c:showLegendKey val="0"/>
          <c:showVal val="0"/>
          <c:showCatName val="0"/>
          <c:showSerName val="0"/>
          <c:showPercent val="0"/>
          <c:showBubbleSize val="0"/>
        </c:dLbls>
        <c:gapWidth val="150"/>
        <c:shape val="box"/>
        <c:axId val="176665728"/>
        <c:axId val="176667264"/>
        <c:axId val="0"/>
      </c:bar3DChart>
      <c:catAx>
        <c:axId val="176665728"/>
        <c:scaling>
          <c:orientation val="minMax"/>
        </c:scaling>
        <c:delete val="1"/>
        <c:axPos val="b"/>
        <c:majorTickMark val="out"/>
        <c:minorTickMark val="none"/>
        <c:tickLblPos val="nextTo"/>
        <c:crossAx val="176667264"/>
        <c:crosses val="autoZero"/>
        <c:auto val="1"/>
        <c:lblAlgn val="ctr"/>
        <c:lblOffset val="100"/>
        <c:noMultiLvlLbl val="0"/>
      </c:catAx>
      <c:valAx>
        <c:axId val="176667264"/>
        <c:scaling>
          <c:orientation val="minMax"/>
          <c:max val="110000"/>
          <c:min val="0"/>
        </c:scaling>
        <c:delete val="1"/>
        <c:axPos val="l"/>
        <c:numFmt formatCode="General" sourceLinked="1"/>
        <c:majorTickMark val="out"/>
        <c:minorTickMark val="none"/>
        <c:tickLblPos val="nextTo"/>
        <c:crossAx val="176665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ideWall>
    <c:backWall>
      <c:thickness val="0"/>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Metro Boston</c:v>
                </c:pt>
              </c:strCache>
            </c:strRef>
          </c:cat>
          <c:val>
            <c:numRef>
              <c:f>Sheet1!$B$2</c:f>
              <c:numCache>
                <c:formatCode>General</c:formatCode>
                <c:ptCount val="1"/>
                <c:pt idx="0">
                  <c:v>4213</c:v>
                </c:pt>
              </c:numCache>
            </c:numRef>
          </c:val>
        </c:ser>
        <c:ser>
          <c:idx val="1"/>
          <c:order val="1"/>
          <c:tx>
            <c:strRef>
              <c:f>Sheet1!$C$1</c:f>
              <c:strCache>
                <c:ptCount val="1"/>
                <c:pt idx="0">
                  <c:v>Incoming</c:v>
                </c:pt>
              </c:strCache>
            </c:strRef>
          </c:tx>
          <c:invertIfNegative val="0"/>
          <c:cat>
            <c:strRef>
              <c:f>Sheet1!$A$2</c:f>
              <c:strCache>
                <c:ptCount val="1"/>
                <c:pt idx="0">
                  <c:v>Metro Boston</c:v>
                </c:pt>
              </c:strCache>
            </c:strRef>
          </c:cat>
          <c:val>
            <c:numRef>
              <c:f>Sheet1!$C$2</c:f>
              <c:numCache>
                <c:formatCode>General</c:formatCode>
                <c:ptCount val="1"/>
                <c:pt idx="0">
                  <c:v>72262</c:v>
                </c:pt>
              </c:numCache>
            </c:numRef>
          </c:val>
        </c:ser>
        <c:dLbls>
          <c:showLegendKey val="0"/>
          <c:showVal val="0"/>
          <c:showCatName val="0"/>
          <c:showSerName val="0"/>
          <c:showPercent val="0"/>
          <c:showBubbleSize val="0"/>
        </c:dLbls>
        <c:gapWidth val="150"/>
        <c:shape val="box"/>
        <c:axId val="156329088"/>
        <c:axId val="156330624"/>
        <c:axId val="0"/>
      </c:bar3DChart>
      <c:catAx>
        <c:axId val="156329088"/>
        <c:scaling>
          <c:orientation val="minMax"/>
        </c:scaling>
        <c:delete val="1"/>
        <c:axPos val="b"/>
        <c:majorTickMark val="out"/>
        <c:minorTickMark val="none"/>
        <c:tickLblPos val="nextTo"/>
        <c:crossAx val="156330624"/>
        <c:crosses val="autoZero"/>
        <c:auto val="1"/>
        <c:lblAlgn val="ctr"/>
        <c:lblOffset val="100"/>
        <c:noMultiLvlLbl val="0"/>
      </c:catAx>
      <c:valAx>
        <c:axId val="156330624"/>
        <c:scaling>
          <c:orientation val="minMax"/>
          <c:max val="110000"/>
          <c:min val="0"/>
        </c:scaling>
        <c:delete val="1"/>
        <c:axPos val="l"/>
        <c:numFmt formatCode="General" sourceLinked="1"/>
        <c:majorTickMark val="out"/>
        <c:minorTickMark val="none"/>
        <c:tickLblPos val="nextTo"/>
        <c:crossAx val="156329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Berkshires</c:v>
                </c:pt>
              </c:strCache>
            </c:strRef>
          </c:cat>
          <c:val>
            <c:numRef>
              <c:f>Sheet1!$B$2</c:f>
              <c:numCache>
                <c:formatCode>General</c:formatCode>
                <c:ptCount val="1"/>
                <c:pt idx="0">
                  <c:v>1444</c:v>
                </c:pt>
              </c:numCache>
            </c:numRef>
          </c:val>
        </c:ser>
        <c:ser>
          <c:idx val="1"/>
          <c:order val="1"/>
          <c:tx>
            <c:strRef>
              <c:f>Sheet1!$C$1</c:f>
              <c:strCache>
                <c:ptCount val="1"/>
                <c:pt idx="0">
                  <c:v>Incoming</c:v>
                </c:pt>
              </c:strCache>
            </c:strRef>
          </c:tx>
          <c:invertIfNegative val="0"/>
          <c:cat>
            <c:strRef>
              <c:f>Sheet1!$A$2</c:f>
              <c:strCache>
                <c:ptCount val="1"/>
                <c:pt idx="0">
                  <c:v>Berkshires</c:v>
                </c:pt>
              </c:strCache>
            </c:strRef>
          </c:cat>
          <c:val>
            <c:numRef>
              <c:f>Sheet1!$C$2</c:f>
              <c:numCache>
                <c:formatCode>General</c:formatCode>
                <c:ptCount val="1"/>
                <c:pt idx="0">
                  <c:v>62</c:v>
                </c:pt>
              </c:numCache>
            </c:numRef>
          </c:val>
        </c:ser>
        <c:dLbls>
          <c:showLegendKey val="0"/>
          <c:showVal val="0"/>
          <c:showCatName val="0"/>
          <c:showSerName val="0"/>
          <c:showPercent val="0"/>
          <c:showBubbleSize val="0"/>
        </c:dLbls>
        <c:gapWidth val="150"/>
        <c:shape val="box"/>
        <c:axId val="156396928"/>
        <c:axId val="156447872"/>
        <c:axId val="0"/>
      </c:bar3DChart>
      <c:catAx>
        <c:axId val="156396928"/>
        <c:scaling>
          <c:orientation val="minMax"/>
        </c:scaling>
        <c:delete val="1"/>
        <c:axPos val="b"/>
        <c:majorTickMark val="out"/>
        <c:minorTickMark val="none"/>
        <c:tickLblPos val="nextTo"/>
        <c:crossAx val="156447872"/>
        <c:crosses val="autoZero"/>
        <c:auto val="1"/>
        <c:lblAlgn val="ctr"/>
        <c:lblOffset val="100"/>
        <c:noMultiLvlLbl val="0"/>
      </c:catAx>
      <c:valAx>
        <c:axId val="156447872"/>
        <c:scaling>
          <c:orientation val="minMax"/>
          <c:max val="110000"/>
          <c:min val="0"/>
        </c:scaling>
        <c:delete val="1"/>
        <c:axPos val="l"/>
        <c:numFmt formatCode="General" sourceLinked="1"/>
        <c:majorTickMark val="out"/>
        <c:minorTickMark val="none"/>
        <c:tickLblPos val="nextTo"/>
        <c:crossAx val="156396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Pioneer Valley /
Franklin</c:v>
                </c:pt>
              </c:strCache>
            </c:strRef>
          </c:cat>
          <c:val>
            <c:numRef>
              <c:f>Sheet1!$B$2</c:f>
              <c:numCache>
                <c:formatCode>General</c:formatCode>
                <c:ptCount val="1"/>
                <c:pt idx="0">
                  <c:v>2630</c:v>
                </c:pt>
              </c:numCache>
            </c:numRef>
          </c:val>
        </c:ser>
        <c:ser>
          <c:idx val="1"/>
          <c:order val="1"/>
          <c:tx>
            <c:strRef>
              <c:f>Sheet1!$C$1</c:f>
              <c:strCache>
                <c:ptCount val="1"/>
                <c:pt idx="0">
                  <c:v>Incoming</c:v>
                </c:pt>
              </c:strCache>
            </c:strRef>
          </c:tx>
          <c:invertIfNegative val="0"/>
          <c:cat>
            <c:strRef>
              <c:f>Sheet1!$A$2</c:f>
              <c:strCache>
                <c:ptCount val="1"/>
                <c:pt idx="0">
                  <c:v>Pioneer Valley /
Franklin</c:v>
                </c:pt>
              </c:strCache>
            </c:strRef>
          </c:cat>
          <c:val>
            <c:numRef>
              <c:f>Sheet1!$C$2</c:f>
              <c:numCache>
                <c:formatCode>General</c:formatCode>
                <c:ptCount val="1"/>
                <c:pt idx="0">
                  <c:v>1546</c:v>
                </c:pt>
              </c:numCache>
            </c:numRef>
          </c:val>
        </c:ser>
        <c:dLbls>
          <c:showLegendKey val="0"/>
          <c:showVal val="0"/>
          <c:showCatName val="0"/>
          <c:showSerName val="0"/>
          <c:showPercent val="0"/>
          <c:showBubbleSize val="0"/>
        </c:dLbls>
        <c:gapWidth val="150"/>
        <c:shape val="box"/>
        <c:axId val="159291264"/>
        <c:axId val="159292800"/>
        <c:axId val="0"/>
      </c:bar3DChart>
      <c:catAx>
        <c:axId val="159291264"/>
        <c:scaling>
          <c:orientation val="minMax"/>
        </c:scaling>
        <c:delete val="1"/>
        <c:axPos val="b"/>
        <c:majorTickMark val="out"/>
        <c:minorTickMark val="none"/>
        <c:tickLblPos val="nextTo"/>
        <c:crossAx val="159292800"/>
        <c:crosses val="autoZero"/>
        <c:auto val="1"/>
        <c:lblAlgn val="ctr"/>
        <c:lblOffset val="100"/>
        <c:noMultiLvlLbl val="0"/>
      </c:catAx>
      <c:valAx>
        <c:axId val="159292800"/>
        <c:scaling>
          <c:orientation val="minMax"/>
          <c:max val="110000"/>
          <c:min val="0"/>
        </c:scaling>
        <c:delete val="1"/>
        <c:axPos val="l"/>
        <c:numFmt formatCode="General" sourceLinked="1"/>
        <c:majorTickMark val="out"/>
        <c:minorTickMark val="none"/>
        <c:tickLblPos val="nextTo"/>
        <c:crossAx val="159291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Sheet1!$A$2:$A$3</c:f>
              <c:strCache>
                <c:ptCount val="1"/>
                <c:pt idx="0">
                  <c:v>Central
Massachusetts</c:v>
                </c:pt>
              </c:strCache>
            </c:strRef>
          </c:cat>
          <c:val>
            <c:numRef>
              <c:f>Sheet1!$B$2:$B$3</c:f>
              <c:numCache>
                <c:formatCode>General</c:formatCode>
                <c:ptCount val="2"/>
                <c:pt idx="0">
                  <c:v>7189</c:v>
                </c:pt>
              </c:numCache>
            </c:numRef>
          </c:val>
        </c:ser>
        <c:ser>
          <c:idx val="1"/>
          <c:order val="1"/>
          <c:tx>
            <c:strRef>
              <c:f>Sheet1!$C$1</c:f>
              <c:strCache>
                <c:ptCount val="1"/>
                <c:pt idx="0">
                  <c:v>Incoming</c:v>
                </c:pt>
              </c:strCache>
            </c:strRef>
          </c:tx>
          <c:invertIfNegative val="0"/>
          <c:cat>
            <c:strRef>
              <c:f>Sheet1!$A$2:$A$3</c:f>
              <c:strCache>
                <c:ptCount val="1"/>
                <c:pt idx="0">
                  <c:v>Central
Massachusetts</c:v>
                </c:pt>
              </c:strCache>
            </c:strRef>
          </c:cat>
          <c:val>
            <c:numRef>
              <c:f>Sheet1!$C$2:$C$3</c:f>
              <c:numCache>
                <c:formatCode>General</c:formatCode>
                <c:ptCount val="2"/>
                <c:pt idx="0">
                  <c:v>3546</c:v>
                </c:pt>
              </c:numCache>
            </c:numRef>
          </c:val>
        </c:ser>
        <c:dLbls>
          <c:showLegendKey val="0"/>
          <c:showVal val="0"/>
          <c:showCatName val="0"/>
          <c:showSerName val="0"/>
          <c:showPercent val="0"/>
          <c:showBubbleSize val="0"/>
        </c:dLbls>
        <c:gapWidth val="150"/>
        <c:shape val="box"/>
        <c:axId val="159310208"/>
        <c:axId val="159311744"/>
        <c:axId val="0"/>
      </c:bar3DChart>
      <c:catAx>
        <c:axId val="159310208"/>
        <c:scaling>
          <c:orientation val="minMax"/>
        </c:scaling>
        <c:delete val="1"/>
        <c:axPos val="b"/>
        <c:majorTickMark val="out"/>
        <c:minorTickMark val="none"/>
        <c:tickLblPos val="nextTo"/>
        <c:crossAx val="159311744"/>
        <c:crosses val="autoZero"/>
        <c:auto val="1"/>
        <c:lblAlgn val="ctr"/>
        <c:lblOffset val="100"/>
        <c:noMultiLvlLbl val="0"/>
      </c:catAx>
      <c:valAx>
        <c:axId val="159311744"/>
        <c:scaling>
          <c:orientation val="minMax"/>
          <c:max val="110000"/>
          <c:min val="0"/>
        </c:scaling>
        <c:delete val="1"/>
        <c:axPos val="l"/>
        <c:numFmt formatCode="General" sourceLinked="1"/>
        <c:majorTickMark val="out"/>
        <c:minorTickMark val="none"/>
        <c:tickLblPos val="nextTo"/>
        <c:crossAx val="159310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Metro South</c:v>
                </c:pt>
              </c:strCache>
            </c:strRef>
          </c:cat>
          <c:val>
            <c:numRef>
              <c:f>Sheet1!$B$2</c:f>
              <c:numCache>
                <c:formatCode>General</c:formatCode>
                <c:ptCount val="1"/>
                <c:pt idx="0">
                  <c:v>13753</c:v>
                </c:pt>
              </c:numCache>
            </c:numRef>
          </c:val>
        </c:ser>
        <c:ser>
          <c:idx val="1"/>
          <c:order val="1"/>
          <c:tx>
            <c:strRef>
              <c:f>Sheet1!$C$1</c:f>
              <c:strCache>
                <c:ptCount val="1"/>
                <c:pt idx="0">
                  <c:v>Incoming</c:v>
                </c:pt>
              </c:strCache>
            </c:strRef>
          </c:tx>
          <c:invertIfNegative val="0"/>
          <c:cat>
            <c:strRef>
              <c:f>Sheet1!$A$2</c:f>
              <c:strCache>
                <c:ptCount val="1"/>
                <c:pt idx="0">
                  <c:v>Metro South</c:v>
                </c:pt>
              </c:strCache>
            </c:strRef>
          </c:cat>
          <c:val>
            <c:numRef>
              <c:f>Sheet1!$C$2</c:f>
              <c:numCache>
                <c:formatCode>General</c:formatCode>
                <c:ptCount val="1"/>
                <c:pt idx="0">
                  <c:v>1269</c:v>
                </c:pt>
              </c:numCache>
            </c:numRef>
          </c:val>
        </c:ser>
        <c:dLbls>
          <c:showLegendKey val="0"/>
          <c:showVal val="0"/>
          <c:showCatName val="0"/>
          <c:showSerName val="0"/>
          <c:showPercent val="0"/>
          <c:showBubbleSize val="0"/>
        </c:dLbls>
        <c:gapWidth val="150"/>
        <c:shape val="box"/>
        <c:axId val="159320704"/>
        <c:axId val="159326592"/>
        <c:axId val="0"/>
      </c:bar3DChart>
      <c:catAx>
        <c:axId val="159320704"/>
        <c:scaling>
          <c:orientation val="minMax"/>
        </c:scaling>
        <c:delete val="1"/>
        <c:axPos val="b"/>
        <c:majorTickMark val="out"/>
        <c:minorTickMark val="none"/>
        <c:tickLblPos val="nextTo"/>
        <c:crossAx val="159326592"/>
        <c:crosses val="autoZero"/>
        <c:auto val="1"/>
        <c:lblAlgn val="ctr"/>
        <c:lblOffset val="100"/>
        <c:noMultiLvlLbl val="0"/>
      </c:catAx>
      <c:valAx>
        <c:axId val="159326592"/>
        <c:scaling>
          <c:orientation val="minMax"/>
          <c:max val="110000"/>
          <c:min val="0"/>
        </c:scaling>
        <c:delete val="1"/>
        <c:axPos val="l"/>
        <c:numFmt formatCode="General" sourceLinked="1"/>
        <c:majorTickMark val="out"/>
        <c:minorTickMark val="none"/>
        <c:tickLblPos val="nextTo"/>
        <c:crossAx val="159320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South Shore</c:v>
                </c:pt>
              </c:strCache>
            </c:strRef>
          </c:cat>
          <c:val>
            <c:numRef>
              <c:f>Sheet1!$B$2</c:f>
              <c:numCache>
                <c:formatCode>General</c:formatCode>
                <c:ptCount val="1"/>
                <c:pt idx="0">
                  <c:v>11575</c:v>
                </c:pt>
              </c:numCache>
            </c:numRef>
          </c:val>
        </c:ser>
        <c:ser>
          <c:idx val="1"/>
          <c:order val="1"/>
          <c:tx>
            <c:strRef>
              <c:f>Sheet1!$C$1</c:f>
              <c:strCache>
                <c:ptCount val="1"/>
                <c:pt idx="0">
                  <c:v>Incoming</c:v>
                </c:pt>
              </c:strCache>
            </c:strRef>
          </c:tx>
          <c:invertIfNegative val="0"/>
          <c:cat>
            <c:strRef>
              <c:f>Sheet1!$A$2</c:f>
              <c:strCache>
                <c:ptCount val="1"/>
                <c:pt idx="0">
                  <c:v>South Shore</c:v>
                </c:pt>
              </c:strCache>
            </c:strRef>
          </c:cat>
          <c:val>
            <c:numRef>
              <c:f>Sheet1!$C$2</c:f>
              <c:numCache>
                <c:formatCode>General</c:formatCode>
                <c:ptCount val="1"/>
                <c:pt idx="0">
                  <c:v>4357</c:v>
                </c:pt>
              </c:numCache>
            </c:numRef>
          </c:val>
        </c:ser>
        <c:dLbls>
          <c:showLegendKey val="0"/>
          <c:showVal val="0"/>
          <c:showCatName val="0"/>
          <c:showSerName val="0"/>
          <c:showPercent val="0"/>
          <c:showBubbleSize val="0"/>
        </c:dLbls>
        <c:gapWidth val="150"/>
        <c:shape val="box"/>
        <c:axId val="162182272"/>
        <c:axId val="162183808"/>
        <c:axId val="0"/>
      </c:bar3DChart>
      <c:catAx>
        <c:axId val="162182272"/>
        <c:scaling>
          <c:orientation val="minMax"/>
        </c:scaling>
        <c:delete val="1"/>
        <c:axPos val="b"/>
        <c:majorTickMark val="out"/>
        <c:minorTickMark val="none"/>
        <c:tickLblPos val="nextTo"/>
        <c:crossAx val="162183808"/>
        <c:crosses val="autoZero"/>
        <c:auto val="1"/>
        <c:lblAlgn val="ctr"/>
        <c:lblOffset val="100"/>
        <c:noMultiLvlLbl val="0"/>
      </c:catAx>
      <c:valAx>
        <c:axId val="162183808"/>
        <c:scaling>
          <c:orientation val="minMax"/>
          <c:max val="110000"/>
          <c:min val="0"/>
        </c:scaling>
        <c:delete val="1"/>
        <c:axPos val="l"/>
        <c:numFmt formatCode="General" sourceLinked="1"/>
        <c:majorTickMark val="out"/>
        <c:minorTickMark val="none"/>
        <c:tickLblPos val="nextTo"/>
        <c:crossAx val="162182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Cape and Islands</c:v>
                </c:pt>
              </c:strCache>
            </c:strRef>
          </c:cat>
          <c:val>
            <c:numRef>
              <c:f>Sheet1!$B$2</c:f>
              <c:numCache>
                <c:formatCode>General</c:formatCode>
                <c:ptCount val="1"/>
                <c:pt idx="0">
                  <c:v>4968</c:v>
                </c:pt>
              </c:numCache>
            </c:numRef>
          </c:val>
        </c:ser>
        <c:ser>
          <c:idx val="1"/>
          <c:order val="1"/>
          <c:tx>
            <c:strRef>
              <c:f>Sheet1!$C$1</c:f>
              <c:strCache>
                <c:ptCount val="1"/>
                <c:pt idx="0">
                  <c:v>Incoming</c:v>
                </c:pt>
              </c:strCache>
            </c:strRef>
          </c:tx>
          <c:invertIfNegative val="0"/>
          <c:cat>
            <c:strRef>
              <c:f>Sheet1!$A$2</c:f>
              <c:strCache>
                <c:ptCount val="1"/>
                <c:pt idx="0">
                  <c:v>Cape and Islands</c:v>
                </c:pt>
              </c:strCache>
            </c:strRef>
          </c:cat>
          <c:val>
            <c:numRef>
              <c:f>Sheet1!$C$2</c:f>
              <c:numCache>
                <c:formatCode>General</c:formatCode>
                <c:ptCount val="1"/>
                <c:pt idx="0">
                  <c:v>269</c:v>
                </c:pt>
              </c:numCache>
            </c:numRef>
          </c:val>
        </c:ser>
        <c:dLbls>
          <c:showLegendKey val="0"/>
          <c:showVal val="0"/>
          <c:showCatName val="0"/>
          <c:showSerName val="0"/>
          <c:showPercent val="0"/>
          <c:showBubbleSize val="0"/>
        </c:dLbls>
        <c:gapWidth val="150"/>
        <c:shape val="box"/>
        <c:axId val="162643328"/>
        <c:axId val="164017280"/>
        <c:axId val="0"/>
      </c:bar3DChart>
      <c:catAx>
        <c:axId val="162643328"/>
        <c:scaling>
          <c:orientation val="minMax"/>
        </c:scaling>
        <c:delete val="1"/>
        <c:axPos val="b"/>
        <c:majorTickMark val="out"/>
        <c:minorTickMark val="none"/>
        <c:tickLblPos val="nextTo"/>
        <c:crossAx val="164017280"/>
        <c:crosses val="autoZero"/>
        <c:auto val="1"/>
        <c:lblAlgn val="ctr"/>
        <c:lblOffset val="100"/>
        <c:noMultiLvlLbl val="0"/>
      </c:catAx>
      <c:valAx>
        <c:axId val="164017280"/>
        <c:scaling>
          <c:orientation val="minMax"/>
          <c:max val="110000"/>
          <c:min val="0"/>
        </c:scaling>
        <c:delete val="1"/>
        <c:axPos val="l"/>
        <c:numFmt formatCode="General" sourceLinked="1"/>
        <c:majorTickMark val="out"/>
        <c:minorTickMark val="none"/>
        <c:tickLblPos val="nextTo"/>
        <c:crossAx val="162643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Outgoing</c:v>
                </c:pt>
              </c:strCache>
            </c:strRef>
          </c:tx>
          <c:invertIfNegative val="0"/>
          <c:dPt>
            <c:idx val="0"/>
            <c:invertIfNegative val="0"/>
            <c:bubble3D val="0"/>
            <c:spPr>
              <a:solidFill>
                <a:schemeClr val="bg2">
                  <a:lumMod val="20000"/>
                  <a:lumOff val="80000"/>
                </a:schemeClr>
              </a:solidFill>
            </c:spPr>
          </c:dPt>
          <c:cat>
            <c:strRef>
              <c:f>Sheet1!$A$2</c:f>
              <c:strCache>
                <c:ptCount val="1"/>
                <c:pt idx="0">
                  <c:v>New Bedford</c:v>
                </c:pt>
              </c:strCache>
            </c:strRef>
          </c:cat>
          <c:val>
            <c:numRef>
              <c:f>Sheet1!$B$2</c:f>
              <c:numCache>
                <c:formatCode>General</c:formatCode>
                <c:ptCount val="1"/>
                <c:pt idx="0">
                  <c:v>3590</c:v>
                </c:pt>
              </c:numCache>
            </c:numRef>
          </c:val>
        </c:ser>
        <c:ser>
          <c:idx val="1"/>
          <c:order val="1"/>
          <c:tx>
            <c:strRef>
              <c:f>Sheet1!$C$1</c:f>
              <c:strCache>
                <c:ptCount val="1"/>
                <c:pt idx="0">
                  <c:v>Incoming</c:v>
                </c:pt>
              </c:strCache>
            </c:strRef>
          </c:tx>
          <c:invertIfNegative val="0"/>
          <c:cat>
            <c:strRef>
              <c:f>Sheet1!$A$2</c:f>
              <c:strCache>
                <c:ptCount val="1"/>
                <c:pt idx="0">
                  <c:v>New Bedford</c:v>
                </c:pt>
              </c:strCache>
            </c:strRef>
          </c:cat>
          <c:val>
            <c:numRef>
              <c:f>Sheet1!$C$2</c:f>
              <c:numCache>
                <c:formatCode>General</c:formatCode>
                <c:ptCount val="1"/>
                <c:pt idx="0">
                  <c:v>1379</c:v>
                </c:pt>
              </c:numCache>
            </c:numRef>
          </c:val>
        </c:ser>
        <c:dLbls>
          <c:showLegendKey val="0"/>
          <c:showVal val="0"/>
          <c:showCatName val="0"/>
          <c:showSerName val="0"/>
          <c:showPercent val="0"/>
          <c:showBubbleSize val="0"/>
        </c:dLbls>
        <c:gapWidth val="150"/>
        <c:shape val="box"/>
        <c:axId val="175400832"/>
        <c:axId val="175402368"/>
        <c:axId val="0"/>
      </c:bar3DChart>
      <c:catAx>
        <c:axId val="175400832"/>
        <c:scaling>
          <c:orientation val="minMax"/>
        </c:scaling>
        <c:delete val="1"/>
        <c:axPos val="b"/>
        <c:majorTickMark val="out"/>
        <c:minorTickMark val="none"/>
        <c:tickLblPos val="nextTo"/>
        <c:crossAx val="175402368"/>
        <c:crosses val="autoZero"/>
        <c:auto val="1"/>
        <c:lblAlgn val="ctr"/>
        <c:lblOffset val="100"/>
        <c:noMultiLvlLbl val="0"/>
      </c:catAx>
      <c:valAx>
        <c:axId val="175402368"/>
        <c:scaling>
          <c:orientation val="minMax"/>
          <c:max val="110000"/>
          <c:min val="0"/>
        </c:scaling>
        <c:delete val="1"/>
        <c:axPos val="l"/>
        <c:numFmt formatCode="General" sourceLinked="1"/>
        <c:majorTickMark val="out"/>
        <c:minorTickMark val="none"/>
        <c:tickLblPos val="nextTo"/>
        <c:crossAx val="175400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10.vml.rels><?xml version="1.0" encoding="UTF-8"?>

<Relationships xmlns="http://schemas.openxmlformats.org/package/2006/relationships">
  <Relationship Id="rId1" Type="http://schemas.openxmlformats.org/officeDocument/2006/relationships/image" Target="../media/image7.emf"/>
  <Relationship Id="rId2" Type="http://schemas.openxmlformats.org/officeDocument/2006/relationships/image" Target="../media/image10.emf"/>
  <Relationship Id="rId3" Type="http://schemas.openxmlformats.org/officeDocument/2006/relationships/image" Target="../media/image11.emf"/>
  <Relationship Id="rId4" Type="http://schemas.openxmlformats.org/officeDocument/2006/relationships/image" Target="../media/image12.emf"/>
  <Relationship Id="rId5" Type="http://schemas.openxmlformats.org/officeDocument/2006/relationships/image" Target="../media/image13.emf"/>
</Relationships>

</file>

<file path=ppt/drawings/_rels/vmlDrawing11.vml.rels><?xml version="1.0" encoding="UTF-8"?>

<Relationships xmlns="http://schemas.openxmlformats.org/package/2006/relationships">
  <Relationship Id="rId1" Type="http://schemas.openxmlformats.org/officeDocument/2006/relationships/image" Target="../media/image7.emf"/>
  <Relationship Id="rId2" Type="http://schemas.openxmlformats.org/officeDocument/2006/relationships/image" Target="../media/image14.emf"/>
  <Relationship Id="rId3" Type="http://schemas.openxmlformats.org/officeDocument/2006/relationships/image" Target="../media/image15.emf"/>
  <Relationship Id="rId4" Type="http://schemas.openxmlformats.org/officeDocument/2006/relationships/image" Target="../media/image16.emf"/>
  <Relationship Id="rId5" Type="http://schemas.openxmlformats.org/officeDocument/2006/relationships/image" Target="../media/image17.emf"/>
</Relationships>

</file>

<file path=ppt/drawings/_rels/vmlDrawing12.vml.rels><?xml version="1.0" encoding="UTF-8"?>

<Relationships xmlns="http://schemas.openxmlformats.org/package/2006/relationships">
  <Relationship Id="rId1" Type="http://schemas.openxmlformats.org/officeDocument/2006/relationships/image" Target="../media/image7.emf"/>
  <Relationship Id="rId2" Type="http://schemas.openxmlformats.org/officeDocument/2006/relationships/image" Target="../media/image18.emf"/>
  <Relationship Id="rId3" Type="http://schemas.openxmlformats.org/officeDocument/2006/relationships/image" Target="../media/image19.emf"/>
  <Relationship Id="rId4" Type="http://schemas.openxmlformats.org/officeDocument/2006/relationships/image" Target="../media/image20.emf"/>
  <Relationship Id="rId5" Type="http://schemas.openxmlformats.org/officeDocument/2006/relationships/image" Target="../media/image21.emf"/>
</Relationships>

</file>

<file path=ppt/drawings/_rels/vmlDrawing13.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2.emf"/>
</Relationships>

</file>

<file path=ppt/drawings/_rels/vmlDrawing14.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3.emf"/>
</Relationships>

</file>

<file path=ppt/drawings/_rels/vmlDrawing15.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4.emf"/>
</Relationships>

</file>

<file path=ppt/drawings/_rels/vmlDrawing16.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5.emf"/>
</Relationships>

</file>

<file path=ppt/drawings/_rels/vmlDrawing17.vml.rels><?xml version="1.0" encoding="UTF-8"?>

<Relationships xmlns="http://schemas.openxmlformats.org/package/2006/relationships">
  <Relationship Id="rId1" Type="http://schemas.openxmlformats.org/officeDocument/2006/relationships/image" Target="../media/image1.emf"/>
</Relationships>

</file>

<file path=ppt/drawings/_rels/vmlDrawing18.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26.emf"/>
  <Relationship Id="rId3" Type="http://schemas.openxmlformats.org/officeDocument/2006/relationships/image" Target="../media/image27.emf"/>
  <Relationship Id="rId4" Type="http://schemas.openxmlformats.org/officeDocument/2006/relationships/image" Target="../media/image28.emf"/>
  <Relationship Id="rId5" Type="http://schemas.openxmlformats.org/officeDocument/2006/relationships/image" Target="../media/image29.emf"/>
</Relationships>

</file>

<file path=ppt/drawings/_rels/vmlDrawing19.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0.emf"/>
  <Relationship Id="rId3" Type="http://schemas.openxmlformats.org/officeDocument/2006/relationships/image" Target="../media/image31.emf"/>
  <Relationship Id="rId4" Type="http://schemas.openxmlformats.org/officeDocument/2006/relationships/image" Target="../media/image32.emf"/>
  <Relationship Id="rId5" Type="http://schemas.openxmlformats.org/officeDocument/2006/relationships/image" Target="../media/image33.emf"/>
  <Relationship Id="rId6" Type="http://schemas.openxmlformats.org/officeDocument/2006/relationships/image" Target="../media/image34.emf"/>
  <Relationship Id="rId7" Type="http://schemas.openxmlformats.org/officeDocument/2006/relationships/image" Target="../media/image35.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20.vml.rels><?xml version="1.0" encoding="UTF-8"?>

<Relationships xmlns="http://schemas.openxmlformats.org/package/2006/relationships">
  <Relationship Id="rId1" Type="http://schemas.openxmlformats.org/officeDocument/2006/relationships/image" Target="../media/image7.emf"/>
  <Relationship Id="rId2" Type="http://schemas.openxmlformats.org/officeDocument/2006/relationships/image" Target="../media/image36.emf"/>
</Relationships>

</file>

<file path=ppt/drawings/_rels/vmlDrawing21.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7.emf"/>
</Relationships>

</file>

<file path=ppt/drawings/_rels/vmlDrawing22.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8.emf"/>
</Relationships>

</file>

<file path=ppt/drawings/_rels/vmlDrawing23.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9.emf"/>
</Relationships>

</file>

<file path=ppt/drawings/_rels/vmlDrawing24.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1.emf"/>
</Relationships>

</file>

<file path=ppt/drawings/_rels/vmlDrawing25.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2.emf"/>
</Relationships>

</file>

<file path=ppt/drawings/_rels/vmlDrawing26.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3.emf"/>
</Relationships>

</file>

<file path=ppt/drawings/_rels/vmlDrawing27.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4.emf"/>
</Relationships>

</file>

<file path=ppt/drawings/_rels/vmlDrawing28.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5.emf"/>
  <Relationship Id="rId3" Type="http://schemas.openxmlformats.org/officeDocument/2006/relationships/image" Target="../media/image46.emf"/>
</Relationships>

</file>

<file path=ppt/drawings/_rels/vmlDrawing29.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30.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7.emf"/>
  <Relationship Id="rId3" Type="http://schemas.openxmlformats.org/officeDocument/2006/relationships/image" Target="../media/image48.emf"/>
  <Relationship Id="rId4" Type="http://schemas.openxmlformats.org/officeDocument/2006/relationships/image" Target="../media/image49.emf"/>
</Relationships>

</file>

<file path=ppt/drawings/_rels/vmlDrawing31.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50.emf"/>
  <Relationship Id="rId3" Type="http://schemas.openxmlformats.org/officeDocument/2006/relationships/image" Target="../media/image51.emf"/>
  <Relationship Id="rId4" Type="http://schemas.openxmlformats.org/officeDocument/2006/relationships/image" Target="../media/image52.emf"/>
  <Relationship Id="rId5" Type="http://schemas.openxmlformats.org/officeDocument/2006/relationships/image" Target="../media/image53.emf"/>
  <Relationship Id="rId6" Type="http://schemas.openxmlformats.org/officeDocument/2006/relationships/image" Target="../media/image54.emf"/>
  <Relationship Id="rId7" Type="http://schemas.openxmlformats.org/officeDocument/2006/relationships/image" Target="../media/image55.emf"/>
  <Relationship Id="rId8" Type="http://schemas.openxmlformats.org/officeDocument/2006/relationships/image" Target="../media/image56.emf"/>
  <Relationship Id="rId9" Type="http://schemas.openxmlformats.org/officeDocument/2006/relationships/image" Target="../media/image57.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3.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4.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5.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 Id="rId2" Type="http://schemas.openxmlformats.org/officeDocument/2006/relationships/image" Target="../media/image6.emf"/>
</Relationships>

</file>

<file path=ppt/drawings/_rels/vmlDrawing8.vml.rels><?xml version="1.0" encoding="UTF-8"?>

<Relationships xmlns="http://schemas.openxmlformats.org/package/2006/relationships">
  <Relationship Id="rId1" Type="http://schemas.openxmlformats.org/officeDocument/2006/relationships/image" Target="../media/image7.emf"/>
  <Relationship Id="rId2" Type="http://schemas.openxmlformats.org/officeDocument/2006/relationships/image" Target="../media/image8.emf"/>
</Relationships>

</file>

<file path=ppt/drawings/_rels/vmlDrawing9.vml.rels><?xml version="1.0" encoding="UTF-8"?>

<Relationships xmlns="http://schemas.openxmlformats.org/package/2006/relationships">
  <Relationship Id="rId1" Type="http://schemas.openxmlformats.org/officeDocument/2006/relationships/image" Target="../media/image7.emf"/>
  <Relationship Id="rId2" Type="http://schemas.openxmlformats.org/officeDocument/2006/relationships/image" Target="../media/image9.emf"/>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062371"/>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idx="2"/>
          </p:nvPr>
        </p:nvSpPr>
        <p:spPr bwMode="auto">
          <a:xfrm>
            <a:off x="781050" y="582613"/>
            <a:ext cx="5454650" cy="4090987"/>
          </a:xfrm>
          <a:prstGeom prst="rect">
            <a:avLst/>
          </a:prstGeom>
          <a:no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67697" y="4995326"/>
            <a:ext cx="59740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7" name="Rectangle 7"/>
          <p:cNvSpPr>
            <a:spLocks noGrp="1" noChangeArrowheads="1"/>
          </p:cNvSpPr>
          <p:nvPr>
            <p:ph type="sldNum" sz="quarter" idx="5"/>
          </p:nvPr>
        </p:nvSpPr>
        <p:spPr bwMode="auto">
          <a:xfrm>
            <a:off x="6256222" y="8928488"/>
            <a:ext cx="5561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fld id="{70498D40-1BE2-43D7-B203-7681072C83B6}" type="slidenum">
              <a:rPr lang="en-US"/>
              <a:pPr/>
              <a:t>‹#›</a:t>
            </a:fld>
            <a:endParaRPr lang="en-US"/>
          </a:p>
        </p:txBody>
      </p:sp>
      <p:sp>
        <p:nvSpPr>
          <p:cNvPr id="5128" name="doc id"/>
          <p:cNvSpPr>
            <a:spLocks noGrp="1" noChangeArrowheads="1"/>
          </p:cNvSpPr>
          <p:nvPr>
            <p:ph type="ftr" sz="quarter" idx="4"/>
          </p:nvPr>
        </p:nvSpPr>
        <p:spPr bwMode="auto">
          <a:xfrm>
            <a:off x="6812302" y="95891"/>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endParaRPr lang="en-US"/>
          </a:p>
        </p:txBody>
      </p:sp>
    </p:spTree>
    <p:extLst>
      <p:ext uri="{BB962C8B-B14F-4D97-AF65-F5344CB8AC3E}">
        <p14:creationId xmlns:p14="http://schemas.microsoft.com/office/powerpoint/2010/main" val="2984167591"/>
      </p:ext>
    </p:extLst>
  </p:cSld>
  <p:clrMap bg1="lt1" tx1="dk1" bg2="lt2" tx2="dk2" accent1="accent1" accent2="accent2" accent3="accent3" accent4="accent4" accent5="accent5" accent6="accent6" hlink="hlink" folHlink="folHlink"/>
  <p:notesStyle>
    <a:lvl1pPr algn="l" defTabSz="895350" rtl="0" fontAlgn="base">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fontAlgn="base">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fontAlgn="base">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fontAlgn="base">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fontAlgn="base">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emf"/>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2640013" y="2133600"/>
            <a:ext cx="4935537" cy="487363"/>
          </a:xfrm>
        </p:spPr>
        <p:txBody>
          <a:bodyPr/>
          <a:lstStyle>
            <a:lvl1pPr>
              <a:defRPr sz="32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2725"/>
          </a:xfrm>
          <a:prstGeom prst="rect">
            <a:avLst/>
          </a:prstGeom>
        </p:spPr>
        <p:txBody>
          <a:bodyPr>
            <a:spAutoFit/>
          </a:bodyPr>
          <a:lstStyle>
            <a:lvl1pPr>
              <a:defRPr sz="1400"/>
            </a:lvl1pPr>
          </a:lstStyle>
          <a:p>
            <a:pPr lvl="0"/>
            <a:r>
              <a:rPr lang="en-US" noProof="0" smtClean="0"/>
              <a:t>Click to edit Master subtitle style</a:t>
            </a:r>
          </a:p>
        </p:txBody>
      </p:sp>
      <p:grpSp>
        <p:nvGrpSpPr>
          <p:cNvPr id="13513" name="McK Title Elements"/>
          <p:cNvGrpSpPr>
            <a:grpSpLocks/>
          </p:cNvGrpSpPr>
          <p:nvPr/>
        </p:nvGrpSpPr>
        <p:grpSpPr bwMode="auto">
          <a:xfrm>
            <a:off x="0" y="0"/>
            <a:ext cx="8958263" cy="6723063"/>
            <a:chOff x="0" y="0"/>
            <a:chExt cx="5643" cy="4235"/>
          </a:xfrm>
        </p:grpSpPr>
        <p:sp>
          <p:nvSpPr>
            <p:cNvPr id="13332" name="McK Document type" hidden="1"/>
            <p:cNvSpPr txBox="1">
              <a:spLocks noChangeArrowheads="1"/>
            </p:cNvSpPr>
            <p:nvPr userDrawn="1"/>
          </p:nvSpPr>
          <p:spPr bwMode="auto">
            <a:xfrm>
              <a:off x="1663" y="3108"/>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00"/>
                <a:t>Document type</a:t>
              </a:r>
            </a:p>
          </p:txBody>
        </p:sp>
        <p:sp>
          <p:nvSpPr>
            <p:cNvPr id="13333" name="McK Date" hidden="1"/>
            <p:cNvSpPr txBox="1">
              <a:spLocks noChangeArrowheads="1"/>
            </p:cNvSpPr>
            <p:nvPr userDrawn="1"/>
          </p:nvSpPr>
          <p:spPr bwMode="auto">
            <a:xfrm>
              <a:off x="1663" y="3275"/>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00"/>
                <a:t>Date</a:t>
              </a:r>
            </a:p>
          </p:txBody>
        </p:sp>
        <p:sp>
          <p:nvSpPr>
            <p:cNvPr id="13352" name="McK Disclaimer" hidden="1"/>
            <p:cNvSpPr>
              <a:spLocks noChangeArrowheads="1"/>
            </p:cNvSpPr>
            <p:nvPr userDrawn="1"/>
          </p:nvSpPr>
          <p:spPr bwMode="auto">
            <a:xfrm>
              <a:off x="1663" y="3714"/>
              <a:ext cx="27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US" sz="800"/>
                <a:t>CONFIDENTIAL AND PROPRIETARY</a:t>
              </a:r>
            </a:p>
            <a:p>
              <a:pPr defTabSz="804863" eaLnBrk="0" hangingPunct="0"/>
              <a:r>
                <a:rPr lang="en-US" sz="800"/>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3913" y="6443663"/>
            <a:ext cx="1636712"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12092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47675" y="1568450"/>
            <a:ext cx="8066088" cy="44354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4" y="230189"/>
            <a:ext cx="8618537" cy="584775"/>
          </a:xfrm>
        </p:spPr>
        <p:txBody>
          <a:bodyPr/>
          <a:lstStyle>
            <a:lvl1pPr>
              <a:defRPr/>
            </a:lvl1pPr>
          </a:lstStyle>
          <a:p>
            <a:r>
              <a:rPr lang="en-US" dirty="0" smtClean="0"/>
              <a:t>Click to edit Master title style</a:t>
            </a:r>
            <a:br>
              <a:rPr lang="en-US" dirty="0" smtClean="0"/>
            </a:br>
            <a:endParaRPr lang="en-US" dirty="0"/>
          </a:p>
        </p:txBody>
      </p:sp>
      <p:sp>
        <p:nvSpPr>
          <p:cNvPr id="5" name="Text Placeholder 4"/>
          <p:cNvSpPr>
            <a:spLocks noGrp="1"/>
          </p:cNvSpPr>
          <p:nvPr>
            <p:ph type="body" sz="quarter" idx="10"/>
          </p:nvPr>
        </p:nvSpPr>
        <p:spPr>
          <a:xfrm>
            <a:off x="119797" y="6478561"/>
            <a:ext cx="8283107" cy="12311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a:defRPr lang="en-US" sz="800" b="0" kern="1200" dirty="0">
                <a:solidFill>
                  <a:schemeClr val="bg1">
                    <a:lumMod val="50000"/>
                  </a:schemeClr>
                </a:solidFill>
                <a:latin typeface="Calibri Light" panose="020F0302020204030204" pitchFamily="34" charset="0"/>
              </a:defRPr>
            </a:lvl1pPr>
          </a:lstStyle>
          <a:p>
            <a:pPr marL="112558" lvl="0" indent="-112558" defTabSz="869616">
              <a:tabLst>
                <a:tab pos="112558" algn="l"/>
                <a:tab pos="388552" algn="l"/>
              </a:tabLst>
            </a:pPr>
            <a:endParaRPr lang="en-US" sz="800" dirty="0">
              <a:solidFill>
                <a:schemeClr val="bg1">
                  <a:lumMod val="50000"/>
                </a:schemeClr>
              </a:solidFill>
              <a:latin typeface="Calibri Light" panose="020F0302020204030204" pitchFamily="34" charset="0"/>
            </a:endParaRPr>
          </a:p>
        </p:txBody>
      </p:sp>
      <p:sp>
        <p:nvSpPr>
          <p:cNvPr id="8" name="Text Placeholder 7"/>
          <p:cNvSpPr>
            <a:spLocks noGrp="1"/>
          </p:cNvSpPr>
          <p:nvPr>
            <p:ph type="body" sz="quarter" idx="11"/>
          </p:nvPr>
        </p:nvSpPr>
        <p:spPr>
          <a:xfrm>
            <a:off x="119797" y="836450"/>
            <a:ext cx="8617803" cy="269171"/>
          </a:xfrm>
          <a:prstGeom prst="rect">
            <a:avLst/>
          </a:prstGeom>
        </p:spPr>
        <p:txBody>
          <a:bodyPr lIns="0" tIns="0" rIns="0" bIns="0"/>
          <a:lstStyle>
            <a:lvl1pPr>
              <a:defRPr>
                <a:solidFill>
                  <a:schemeClr val="bg1">
                    <a:lumMod val="50000"/>
                  </a:schemeClr>
                </a:solidFill>
              </a:defRPr>
            </a:lvl1pPr>
          </a:lstStyle>
          <a:p>
            <a:pPr lvl="0"/>
            <a:endParaRPr lang="en-US" dirty="0"/>
          </a:p>
        </p:txBody>
      </p:sp>
    </p:spTree>
    <p:extLst>
      <p:ext uri="{BB962C8B-B14F-4D97-AF65-F5344CB8AC3E}">
        <p14:creationId xmlns:p14="http://schemas.microsoft.com/office/powerpoint/2010/main" val="575674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19063" y="777875"/>
            <a:ext cx="8618537" cy="336550"/>
          </a:xfrm>
          <a:prstGeom prst="rect">
            <a:avLst/>
          </a:prstGeom>
        </p:spPr>
        <p:txBody>
          <a:bodyPr lIns="0"/>
          <a:lstStyle>
            <a:lvl1pPr>
              <a:defRPr>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3514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18" Type="http://schemas.openxmlformats.org/officeDocument/2006/relationships/vmlDrawing" Target="../drawings/vmlDrawing1.vml"/>
  <Relationship Id="rId19" Type="http://schemas.openxmlformats.org/officeDocument/2006/relationships/tags" Target="../tags/tag2.xml"/>
  <Relationship Id="rId2" Type="http://schemas.openxmlformats.org/officeDocument/2006/relationships/slideLayout" Target="../slideLayouts/slideLayout2.xml"/>
  <Relationship Id="rId20" Type="http://schemas.openxmlformats.org/officeDocument/2006/relationships/oleObject" Target="../embeddings/oleObject1.bin"/>
  <Relationship Id="rId21" Type="http://schemas.openxmlformats.org/officeDocument/2006/relationships/image" Target="../media/image1.emf"/>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ext uri="{D42A27DB-BD31-4B8C-83A1-F6EECF244321}">
                <p14:modId xmlns:p14="http://schemas.microsoft.com/office/powerpoint/2010/main" val="4196608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175" name="think-cell Slide" r:id="rId20" imgW="180" imgH="180" progId="TCLayout.ActiveDocument.1">
                  <p:embed/>
                </p:oleObj>
              </mc:Choice>
              <mc:Fallback>
                <p:oleObj name="think-cell Slide" r:id="rId20" imgW="180" imgH="18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1026" name="McK 2. Slide Title"/>
          <p:cNvSpPr>
            <a:spLocks noGrp="1" noChangeArrowheads="1"/>
          </p:cNvSpPr>
          <p:nvPr>
            <p:ph type="title"/>
          </p:nvPr>
        </p:nvSpPr>
        <p:spPr bwMode="auto">
          <a:xfrm>
            <a:off x="119063" y="230188"/>
            <a:ext cx="861853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76" name="McK 1. On-page tracker" hidden="1"/>
          <p:cNvSpPr>
            <a:spLocks noChangeArrowheads="1"/>
          </p:cNvSpPr>
          <p:nvPr/>
        </p:nvSpPr>
        <p:spPr bwMode="auto">
          <a:xfrm>
            <a:off x="119063" y="26988"/>
            <a:ext cx="8509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rPr>
              <a:t>TRACKER</a:t>
            </a:r>
          </a:p>
        </p:txBody>
      </p:sp>
      <p:sp>
        <p:nvSpPr>
          <p:cNvPr id="1032" name="McK 3. Unit of measure" hidden="1"/>
          <p:cNvSpPr txBox="1">
            <a:spLocks noChangeArrowheads="1"/>
          </p:cNvSpPr>
          <p:nvPr/>
        </p:nvSpPr>
        <p:spPr bwMode="auto">
          <a:xfrm>
            <a:off x="119063" y="531813"/>
            <a:ext cx="36560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400">
                <a:solidFill>
                  <a:srgbClr val="808080"/>
                </a:solidFill>
              </a:rPr>
              <a:t>Unit of measure</a:t>
            </a:r>
          </a:p>
        </p:txBody>
      </p:sp>
      <p:grpSp>
        <p:nvGrpSpPr>
          <p:cNvPr id="1315" name="McK Slide Elements"/>
          <p:cNvGrpSpPr>
            <a:grpSpLocks/>
          </p:cNvGrpSpPr>
          <p:nvPr/>
        </p:nvGrpSpPr>
        <p:grpSpPr bwMode="auto">
          <a:xfrm>
            <a:off x="119063" y="6080125"/>
            <a:ext cx="8548687" cy="508000"/>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000"/>
                <a:t>1 Footnote</a:t>
              </a:r>
            </a:p>
          </p:txBody>
        </p:sp>
        <p:sp>
          <p:nvSpPr>
            <p:cNvPr id="1154"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a:solidFill>
                    <a:srgbClr val="000000"/>
                  </a:solidFill>
                </a:rPr>
                <a:t>SOURCE: Source</a:t>
              </a:r>
            </a:p>
          </p:txBody>
        </p:sp>
      </p:grpSp>
      <p:grpSp>
        <p:nvGrpSpPr>
          <p:cNvPr id="1303" name="ACET" hidden="1"/>
          <p:cNvGrpSpPr>
            <a:grpSpLocks/>
          </p:cNvGrpSpPr>
          <p:nvPr/>
        </p:nvGrpSpPr>
        <p:grpSpPr bwMode="auto">
          <a:xfrm>
            <a:off x="1452563" y="1127125"/>
            <a:ext cx="4264025" cy="508000"/>
            <a:chOff x="915" y="710"/>
            <a:chExt cx="2686" cy="320"/>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a:t>Title</a:t>
              </a:r>
            </a:p>
            <a:p>
              <a:r>
                <a:rPr lang="en-US">
                  <a:solidFill>
                    <a:srgbClr val="808080"/>
                  </a:solidFill>
                </a:rPr>
                <a:t>Unit of measure</a:t>
              </a:r>
            </a:p>
          </p:txBody>
        </p:sp>
      </p:grpSp>
      <p:sp>
        <p:nvSpPr>
          <p:cNvPr id="1319" name="doc id"/>
          <p:cNvSpPr>
            <a:spLocks noChangeArrowheads="1"/>
          </p:cNvSpPr>
          <p:nvPr/>
        </p:nvSpPr>
        <p:spPr bwMode="auto">
          <a:xfrm>
            <a:off x="8081963"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a:solidFill>
                <a:srgbClr val="000000"/>
              </a:solidFill>
            </a:endParaRPr>
          </a:p>
        </p:txBody>
      </p:sp>
      <p:sp>
        <p:nvSpPr>
          <p:cNvPr id="15" name="TextBox 14"/>
          <p:cNvSpPr txBox="1"/>
          <p:nvPr userDrawn="1"/>
        </p:nvSpPr>
        <p:spPr>
          <a:xfrm>
            <a:off x="0" y="0"/>
            <a:ext cx="8961438" cy="215444"/>
          </a:xfrm>
          <a:prstGeom prst="rect">
            <a:avLst/>
          </a:prstGeom>
          <a:noFill/>
        </p:spPr>
        <p:txBody>
          <a:bodyPr wrap="square" rtlCol="0">
            <a:spAutoFit/>
          </a:bodyPr>
          <a:lstStyle/>
          <a:p>
            <a:pPr algn="r"/>
            <a:r>
              <a:rPr lang="en-US" sz="800" baseline="0" dirty="0" err="1" smtClean="0">
                <a:solidFill>
                  <a:schemeClr val="bg1">
                    <a:lumMod val="65000"/>
                  </a:schemeClr>
                </a:solidFill>
                <a:latin typeface="+mj-lt"/>
              </a:rPr>
              <a:t>Chartbook</a:t>
            </a:r>
            <a:r>
              <a:rPr lang="en-US" sz="800" baseline="0" dirty="0" smtClean="0">
                <a:solidFill>
                  <a:schemeClr val="bg1">
                    <a:lumMod val="65000"/>
                  </a:schemeClr>
                </a:solidFill>
                <a:latin typeface="+mj-lt"/>
              </a:rPr>
              <a:t> </a:t>
            </a:r>
            <a:r>
              <a:rPr lang="en-US" sz="800" dirty="0" smtClean="0">
                <a:solidFill>
                  <a:schemeClr val="bg1">
                    <a:lumMod val="65000"/>
                  </a:schemeClr>
                </a:solidFill>
                <a:latin typeface="+mj-lt"/>
              </a:rPr>
              <a:t>for</a:t>
            </a:r>
            <a:r>
              <a:rPr lang="en-US" sz="800" baseline="0" dirty="0" smtClean="0">
                <a:solidFill>
                  <a:schemeClr val="bg1">
                    <a:lumMod val="65000"/>
                  </a:schemeClr>
                </a:solidFill>
                <a:latin typeface="+mj-lt"/>
              </a:rPr>
              <a:t> </a:t>
            </a:r>
            <a:r>
              <a:rPr lang="en-US" sz="800" dirty="0" smtClean="0">
                <a:solidFill>
                  <a:schemeClr val="bg1">
                    <a:lumMod val="65000"/>
                  </a:schemeClr>
                </a:solidFill>
                <a:latin typeface="+mj-lt"/>
              </a:rPr>
              <a:t>Cost </a:t>
            </a:r>
            <a:r>
              <a:rPr lang="en-US" sz="800" dirty="0" smtClean="0">
                <a:solidFill>
                  <a:schemeClr val="bg1">
                    <a:lumMod val="65000"/>
                  </a:schemeClr>
                </a:solidFill>
                <a:latin typeface="+mj-lt"/>
              </a:rPr>
              <a:t>Trends </a:t>
            </a:r>
            <a:r>
              <a:rPr lang="en-US" sz="800" dirty="0" smtClean="0">
                <a:solidFill>
                  <a:schemeClr val="bg1">
                    <a:lumMod val="65000"/>
                  </a:schemeClr>
                </a:solidFill>
                <a:latin typeface="+mj-lt"/>
              </a:rPr>
              <a:t>Report: July 2014 Supplement </a:t>
            </a:r>
            <a:r>
              <a:rPr lang="en-US" sz="800" kern="1200" baseline="0" dirty="0" smtClean="0">
                <a:solidFill>
                  <a:schemeClr val="bg1">
                    <a:lumMod val="65000"/>
                  </a:schemeClr>
                </a:solidFill>
                <a:latin typeface="+mj-lt"/>
                <a:ea typeface="+mn-ea"/>
                <a:cs typeface="+mn-cs"/>
              </a:rPr>
              <a:t>– </a:t>
            </a:r>
            <a:r>
              <a:rPr lang="en-US" sz="800" kern="1200" dirty="0" smtClean="0">
                <a:solidFill>
                  <a:schemeClr val="bg1">
                    <a:lumMod val="65000"/>
                  </a:schemeClr>
                </a:solidFill>
                <a:latin typeface="+mj-lt"/>
                <a:ea typeface="+mn-ea"/>
                <a:cs typeface="+mn-cs"/>
              </a:rPr>
              <a:t>Health Policy</a:t>
            </a:r>
            <a:r>
              <a:rPr lang="en-US" sz="800" kern="1200" baseline="0" dirty="0" smtClean="0">
                <a:solidFill>
                  <a:schemeClr val="bg1">
                    <a:lumMod val="65000"/>
                  </a:schemeClr>
                </a:solidFill>
                <a:latin typeface="+mj-lt"/>
                <a:ea typeface="+mn-ea"/>
                <a:cs typeface="+mn-cs"/>
              </a:rPr>
              <a:t> Commission</a:t>
            </a:r>
            <a:endParaRPr lang="en-US" sz="800" dirty="0">
              <a:solidFill>
                <a:schemeClr val="bg1">
                  <a:lumMod val="65000"/>
                </a:schemeClr>
              </a:solidFill>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dt="0"/>
  <p:txStyles>
    <p:titleStyle>
      <a:lvl1pPr algn="l" defTabSz="895350" rtl="0" eaLnBrk="1" fontAlgn="base" hangingPunct="1">
        <a:spcBef>
          <a:spcPct val="0"/>
        </a:spcBef>
        <a:spcAft>
          <a:spcPct val="0"/>
        </a:spcAf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vmlDrawing" Target="../drawings/vmlDrawing2.vml"/>
  <Relationship Id="rId2" Type="http://schemas.openxmlformats.org/officeDocument/2006/relationships/tags" Target="../tags/tag3.xml"/>
  <Relationship Id="rId3" Type="http://schemas.openxmlformats.org/officeDocument/2006/relationships/tags" Target="../tags/tag4.xml"/>
  <Relationship Id="rId4" Type="http://schemas.openxmlformats.org/officeDocument/2006/relationships/slideLayout" Target="../slideLayouts/slideLayout4.xml"/>
  <Relationship Id="rId5" Type="http://schemas.openxmlformats.org/officeDocument/2006/relationships/oleObject" Target="../embeddings/oleObject2.bin"/>
  <Relationship Id="rId6" Type="http://schemas.openxmlformats.org/officeDocument/2006/relationships/image" Target="../media/image1.emf"/>
</Relationships>

</file>

<file path=ppt/slides/_rels/slide10.xml.rels><?xml version="1.0" encoding="UTF-8"?>

<Relationships xmlns="http://schemas.openxmlformats.org/package/2006/relationships">
  <Relationship Id="rId1" Type="http://schemas.openxmlformats.org/officeDocument/2006/relationships/vmlDrawing" Target="../drawings/vmlDrawing11.vml"/>
  <Relationship Id="rId10" Type="http://schemas.openxmlformats.org/officeDocument/2006/relationships/tags" Target="../tags/tag115.xml"/>
  <Relationship Id="rId11" Type="http://schemas.openxmlformats.org/officeDocument/2006/relationships/tags" Target="../tags/tag116.xml"/>
  <Relationship Id="rId12" Type="http://schemas.openxmlformats.org/officeDocument/2006/relationships/slideLayout" Target="../slideLayouts/slideLayout2.xml"/>
  <Relationship Id="rId13" Type="http://schemas.openxmlformats.org/officeDocument/2006/relationships/oleObject" Target="../embeddings/oleObject21.bin"/>
  <Relationship Id="rId14" Type="http://schemas.openxmlformats.org/officeDocument/2006/relationships/image" Target="../media/image7.emf"/>
  <Relationship Id="rId15" Type="http://schemas.openxmlformats.org/officeDocument/2006/relationships/oleObject" Target="../embeddings/oleObject22.bin"/>
  <Relationship Id="rId16" Type="http://schemas.openxmlformats.org/officeDocument/2006/relationships/image" Target="../media/image14.emf"/>
  <Relationship Id="rId17" Type="http://schemas.openxmlformats.org/officeDocument/2006/relationships/oleObject" Target="../embeddings/oleObject23.bin"/>
  <Relationship Id="rId18" Type="http://schemas.openxmlformats.org/officeDocument/2006/relationships/image" Target="../media/image15.emf"/>
  <Relationship Id="rId19" Type="http://schemas.openxmlformats.org/officeDocument/2006/relationships/oleObject" Target="../embeddings/oleObject24.bin"/>
  <Relationship Id="rId2" Type="http://schemas.openxmlformats.org/officeDocument/2006/relationships/tags" Target="../tags/tag107.xml"/>
  <Relationship Id="rId20" Type="http://schemas.openxmlformats.org/officeDocument/2006/relationships/image" Target="../media/image16.emf"/>
  <Relationship Id="rId21" Type="http://schemas.openxmlformats.org/officeDocument/2006/relationships/oleObject" Target="../embeddings/oleObject25.bin"/>
  <Relationship Id="rId22" Type="http://schemas.openxmlformats.org/officeDocument/2006/relationships/image" Target="../media/image17.emf"/>
  <Relationship Id="rId3" Type="http://schemas.openxmlformats.org/officeDocument/2006/relationships/tags" Target="../tags/tag108.xml"/>
  <Relationship Id="rId4" Type="http://schemas.openxmlformats.org/officeDocument/2006/relationships/tags" Target="../tags/tag109.xml"/>
  <Relationship Id="rId5" Type="http://schemas.openxmlformats.org/officeDocument/2006/relationships/tags" Target="../tags/tag110.xml"/>
  <Relationship Id="rId6" Type="http://schemas.openxmlformats.org/officeDocument/2006/relationships/tags" Target="../tags/tag111.xml"/>
  <Relationship Id="rId7" Type="http://schemas.openxmlformats.org/officeDocument/2006/relationships/tags" Target="../tags/tag112.xml"/>
  <Relationship Id="rId8" Type="http://schemas.openxmlformats.org/officeDocument/2006/relationships/tags" Target="../tags/tag113.xml"/>
  <Relationship Id="rId9" Type="http://schemas.openxmlformats.org/officeDocument/2006/relationships/tags" Target="../tags/tag114.xml"/>
</Relationships>

</file>

<file path=ppt/slides/_rels/slide11.xml.rels><?xml version="1.0" encoding="UTF-8"?>

<Relationships xmlns="http://schemas.openxmlformats.org/package/2006/relationships">
  <Relationship Id="rId1" Type="http://schemas.openxmlformats.org/officeDocument/2006/relationships/vmlDrawing" Target="../drawings/vmlDrawing12.vml"/>
  <Relationship Id="rId10" Type="http://schemas.openxmlformats.org/officeDocument/2006/relationships/tags" Target="../tags/tag125.xml"/>
  <Relationship Id="rId11" Type="http://schemas.openxmlformats.org/officeDocument/2006/relationships/tags" Target="../tags/tag126.xml"/>
  <Relationship Id="rId12" Type="http://schemas.openxmlformats.org/officeDocument/2006/relationships/tags" Target="../tags/tag127.xml"/>
  <Relationship Id="rId13" Type="http://schemas.openxmlformats.org/officeDocument/2006/relationships/tags" Target="../tags/tag128.xml"/>
  <Relationship Id="rId14" Type="http://schemas.openxmlformats.org/officeDocument/2006/relationships/slideLayout" Target="../slideLayouts/slideLayout2.xml"/>
  <Relationship Id="rId15" Type="http://schemas.openxmlformats.org/officeDocument/2006/relationships/oleObject" Target="../embeddings/oleObject26.bin"/>
  <Relationship Id="rId16" Type="http://schemas.openxmlformats.org/officeDocument/2006/relationships/image" Target="../media/image7.emf"/>
  <Relationship Id="rId17" Type="http://schemas.openxmlformats.org/officeDocument/2006/relationships/oleObject" Target="../embeddings/oleObject27.bin"/>
  <Relationship Id="rId18" Type="http://schemas.openxmlformats.org/officeDocument/2006/relationships/image" Target="../media/image18.emf"/>
  <Relationship Id="rId19" Type="http://schemas.openxmlformats.org/officeDocument/2006/relationships/oleObject" Target="../embeddings/oleObject28.bin"/>
  <Relationship Id="rId2" Type="http://schemas.openxmlformats.org/officeDocument/2006/relationships/tags" Target="../tags/tag117.xml"/>
  <Relationship Id="rId20" Type="http://schemas.openxmlformats.org/officeDocument/2006/relationships/image" Target="../media/image19.emf"/>
  <Relationship Id="rId21" Type="http://schemas.openxmlformats.org/officeDocument/2006/relationships/oleObject" Target="../embeddings/oleObject29.bin"/>
  <Relationship Id="rId22" Type="http://schemas.openxmlformats.org/officeDocument/2006/relationships/image" Target="../media/image20.emf"/>
  <Relationship Id="rId23" Type="http://schemas.openxmlformats.org/officeDocument/2006/relationships/oleObject" Target="../embeddings/oleObject30.bin"/>
  <Relationship Id="rId24" Type="http://schemas.openxmlformats.org/officeDocument/2006/relationships/image" Target="../media/image21.emf"/>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 Id="rId7" Type="http://schemas.openxmlformats.org/officeDocument/2006/relationships/tags" Target="../tags/tag122.xml"/>
  <Relationship Id="rId8" Type="http://schemas.openxmlformats.org/officeDocument/2006/relationships/tags" Target="../tags/tag123.xml"/>
  <Relationship Id="rId9" Type="http://schemas.openxmlformats.org/officeDocument/2006/relationships/tags" Target="../tags/tag124.xml"/>
</Relationships>

</file>

<file path=ppt/slides/_rels/slide12.xml.rels><?xml version="1.0" encoding="UTF-8"?>

<Relationships xmlns="http://schemas.openxmlformats.org/package/2006/relationships">
  <Relationship Id="rId1" Type="http://schemas.openxmlformats.org/officeDocument/2006/relationships/vmlDrawing" Target="../drawings/vmlDrawing13.vml"/>
  <Relationship Id="rId10" Type="http://schemas.openxmlformats.org/officeDocument/2006/relationships/tags" Target="../tags/tag137.xml"/>
  <Relationship Id="rId11" Type="http://schemas.openxmlformats.org/officeDocument/2006/relationships/tags" Target="../tags/tag138.xml"/>
  <Relationship Id="rId12" Type="http://schemas.openxmlformats.org/officeDocument/2006/relationships/slideLayout" Target="../slideLayouts/slideLayout2.xml"/>
  <Relationship Id="rId13" Type="http://schemas.openxmlformats.org/officeDocument/2006/relationships/oleObject" Target="../embeddings/oleObject31.bin"/>
  <Relationship Id="rId14" Type="http://schemas.openxmlformats.org/officeDocument/2006/relationships/image" Target="../media/image1.emf"/>
  <Relationship Id="rId15" Type="http://schemas.openxmlformats.org/officeDocument/2006/relationships/oleObject" Target="../embeddings/oleObject32.bin"/>
  <Relationship Id="rId16" Type="http://schemas.openxmlformats.org/officeDocument/2006/relationships/image" Target="../media/image22.emf"/>
  <Relationship Id="rId2" Type="http://schemas.openxmlformats.org/officeDocument/2006/relationships/tags" Target="../tags/tag129.xml"/>
  <Relationship Id="rId3" Type="http://schemas.openxmlformats.org/officeDocument/2006/relationships/tags" Target="../tags/tag130.xml"/>
  <Relationship Id="rId4" Type="http://schemas.openxmlformats.org/officeDocument/2006/relationships/tags" Target="../tags/tag131.xml"/>
  <Relationship Id="rId5" Type="http://schemas.openxmlformats.org/officeDocument/2006/relationships/tags" Target="../tags/tag132.xml"/>
  <Relationship Id="rId6" Type="http://schemas.openxmlformats.org/officeDocument/2006/relationships/tags" Target="../tags/tag133.xml"/>
  <Relationship Id="rId7" Type="http://schemas.openxmlformats.org/officeDocument/2006/relationships/tags" Target="../tags/tag134.xml"/>
  <Relationship Id="rId8" Type="http://schemas.openxmlformats.org/officeDocument/2006/relationships/tags" Target="../tags/tag135.xml"/>
  <Relationship Id="rId9" Type="http://schemas.openxmlformats.org/officeDocument/2006/relationships/tags" Target="../tags/tag136.xml"/>
</Relationships>

</file>

<file path=ppt/slides/_rels/slide13.xml.rels><?xml version="1.0" encoding="UTF-8"?>

<Relationships xmlns="http://schemas.openxmlformats.org/package/2006/relationships">
  <Relationship Id="rId1" Type="http://schemas.openxmlformats.org/officeDocument/2006/relationships/vmlDrawing" Target="../drawings/vmlDrawing14.vml"/>
  <Relationship Id="rId10" Type="http://schemas.openxmlformats.org/officeDocument/2006/relationships/tags" Target="../tags/tag147.xml"/>
  <Relationship Id="rId11" Type="http://schemas.openxmlformats.org/officeDocument/2006/relationships/tags" Target="../tags/tag148.xml"/>
  <Relationship Id="rId12" Type="http://schemas.openxmlformats.org/officeDocument/2006/relationships/slideLayout" Target="../slideLayouts/slideLayout2.xml"/>
  <Relationship Id="rId13" Type="http://schemas.openxmlformats.org/officeDocument/2006/relationships/oleObject" Target="../embeddings/oleObject33.bin"/>
  <Relationship Id="rId14" Type="http://schemas.openxmlformats.org/officeDocument/2006/relationships/image" Target="../media/image1.emf"/>
  <Relationship Id="rId15" Type="http://schemas.openxmlformats.org/officeDocument/2006/relationships/oleObject" Target="../embeddings/oleObject34.bin"/>
  <Relationship Id="rId16" Type="http://schemas.openxmlformats.org/officeDocument/2006/relationships/image" Target="../media/image23.emf"/>
  <Relationship Id="rId2" Type="http://schemas.openxmlformats.org/officeDocument/2006/relationships/tags" Target="../tags/tag139.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tags" Target="../tags/tag143.xml"/>
  <Relationship Id="rId7" Type="http://schemas.openxmlformats.org/officeDocument/2006/relationships/tags" Target="../tags/tag144.xml"/>
  <Relationship Id="rId8" Type="http://schemas.openxmlformats.org/officeDocument/2006/relationships/tags" Target="../tags/tag145.xml"/>
  <Relationship Id="rId9" Type="http://schemas.openxmlformats.org/officeDocument/2006/relationships/tags" Target="../tags/tag146.xml"/>
</Relationships>

</file>

<file path=ppt/slides/_rels/slide14.xml.rels><?xml version="1.0" encoding="UTF-8"?>

<Relationships xmlns="http://schemas.openxmlformats.org/package/2006/relationships">
  <Relationship Id="rId1" Type="http://schemas.openxmlformats.org/officeDocument/2006/relationships/vmlDrawing" Target="../drawings/vmlDrawing15.vml"/>
  <Relationship Id="rId10" Type="http://schemas.openxmlformats.org/officeDocument/2006/relationships/tags" Target="../tags/tag157.xml"/>
  <Relationship Id="rId11" Type="http://schemas.openxmlformats.org/officeDocument/2006/relationships/tags" Target="../tags/tag158.xml"/>
  <Relationship Id="rId12" Type="http://schemas.openxmlformats.org/officeDocument/2006/relationships/tags" Target="../tags/tag159.xml"/>
  <Relationship Id="rId13" Type="http://schemas.openxmlformats.org/officeDocument/2006/relationships/tags" Target="../tags/tag160.xml"/>
  <Relationship Id="rId14" Type="http://schemas.openxmlformats.org/officeDocument/2006/relationships/tags" Target="../tags/tag161.xml"/>
  <Relationship Id="rId15" Type="http://schemas.openxmlformats.org/officeDocument/2006/relationships/tags" Target="../tags/tag162.xml"/>
  <Relationship Id="rId16" Type="http://schemas.openxmlformats.org/officeDocument/2006/relationships/tags" Target="../tags/tag163.xml"/>
  <Relationship Id="rId17" Type="http://schemas.openxmlformats.org/officeDocument/2006/relationships/tags" Target="../tags/tag164.xml"/>
  <Relationship Id="rId18" Type="http://schemas.openxmlformats.org/officeDocument/2006/relationships/tags" Target="../tags/tag165.xml"/>
  <Relationship Id="rId19" Type="http://schemas.openxmlformats.org/officeDocument/2006/relationships/tags" Target="../tags/tag166.xml"/>
  <Relationship Id="rId2" Type="http://schemas.openxmlformats.org/officeDocument/2006/relationships/tags" Target="../tags/tag149.xml"/>
  <Relationship Id="rId20" Type="http://schemas.openxmlformats.org/officeDocument/2006/relationships/tags" Target="../tags/tag167.xml"/>
  <Relationship Id="rId21" Type="http://schemas.openxmlformats.org/officeDocument/2006/relationships/tags" Target="../tags/tag168.xml"/>
  <Relationship Id="rId22" Type="http://schemas.openxmlformats.org/officeDocument/2006/relationships/tags" Target="../tags/tag169.xml"/>
  <Relationship Id="rId23" Type="http://schemas.openxmlformats.org/officeDocument/2006/relationships/tags" Target="../tags/tag170.xml"/>
  <Relationship Id="rId24" Type="http://schemas.openxmlformats.org/officeDocument/2006/relationships/tags" Target="../tags/tag171.xml"/>
  <Relationship Id="rId25" Type="http://schemas.openxmlformats.org/officeDocument/2006/relationships/tags" Target="../tags/tag172.xml"/>
  <Relationship Id="rId26" Type="http://schemas.openxmlformats.org/officeDocument/2006/relationships/tags" Target="../tags/tag173.xml"/>
  <Relationship Id="rId27" Type="http://schemas.openxmlformats.org/officeDocument/2006/relationships/tags" Target="../tags/tag174.xml"/>
  <Relationship Id="rId28" Type="http://schemas.openxmlformats.org/officeDocument/2006/relationships/tags" Target="../tags/tag175.xml"/>
  <Relationship Id="rId29" Type="http://schemas.openxmlformats.org/officeDocument/2006/relationships/tags" Target="../tags/tag176.xml"/>
  <Relationship Id="rId3" Type="http://schemas.openxmlformats.org/officeDocument/2006/relationships/tags" Target="../tags/tag150.xml"/>
  <Relationship Id="rId30" Type="http://schemas.openxmlformats.org/officeDocument/2006/relationships/tags" Target="../tags/tag177.xml"/>
  <Relationship Id="rId31" Type="http://schemas.openxmlformats.org/officeDocument/2006/relationships/tags" Target="../tags/tag178.xml"/>
  <Relationship Id="rId32" Type="http://schemas.openxmlformats.org/officeDocument/2006/relationships/tags" Target="../tags/tag179.xml"/>
  <Relationship Id="rId33" Type="http://schemas.openxmlformats.org/officeDocument/2006/relationships/tags" Target="../tags/tag180.xml"/>
  <Relationship Id="rId34" Type="http://schemas.openxmlformats.org/officeDocument/2006/relationships/tags" Target="../tags/tag181.xml"/>
  <Relationship Id="rId35" Type="http://schemas.openxmlformats.org/officeDocument/2006/relationships/tags" Target="../tags/tag182.xml"/>
  <Relationship Id="rId36" Type="http://schemas.openxmlformats.org/officeDocument/2006/relationships/slideLayout" Target="../slideLayouts/slideLayout2.xml"/>
  <Relationship Id="rId37" Type="http://schemas.openxmlformats.org/officeDocument/2006/relationships/oleObject" Target="../embeddings/oleObject35.bin"/>
  <Relationship Id="rId38" Type="http://schemas.openxmlformats.org/officeDocument/2006/relationships/image" Target="../media/image1.emf"/>
  <Relationship Id="rId39" Type="http://schemas.openxmlformats.org/officeDocument/2006/relationships/oleObject" Target="../embeddings/oleObject36.bin"/>
  <Relationship Id="rId4" Type="http://schemas.openxmlformats.org/officeDocument/2006/relationships/tags" Target="../tags/tag151.xml"/>
  <Relationship Id="rId40" Type="http://schemas.openxmlformats.org/officeDocument/2006/relationships/image" Target="../media/image24.emf"/>
  <Relationship Id="rId5" Type="http://schemas.openxmlformats.org/officeDocument/2006/relationships/tags" Target="../tags/tag152.xml"/>
  <Relationship Id="rId6" Type="http://schemas.openxmlformats.org/officeDocument/2006/relationships/tags" Target="../tags/tag153.xml"/>
  <Relationship Id="rId7" Type="http://schemas.openxmlformats.org/officeDocument/2006/relationships/tags" Target="../tags/tag154.xml"/>
  <Relationship Id="rId8" Type="http://schemas.openxmlformats.org/officeDocument/2006/relationships/tags" Target="../tags/tag155.xml"/>
  <Relationship Id="rId9" Type="http://schemas.openxmlformats.org/officeDocument/2006/relationships/tags" Target="../tags/tag156.xml"/>
</Relationships>

</file>

<file path=ppt/slides/_rels/slide15.xml.rels><?xml version="1.0" encoding="UTF-8"?>

<Relationships xmlns="http://schemas.openxmlformats.org/package/2006/relationships">
  <Relationship Id="rId1" Type="http://schemas.openxmlformats.org/officeDocument/2006/relationships/vmlDrawing" Target="../drawings/vmlDrawing16.vml"/>
  <Relationship Id="rId10" Type="http://schemas.openxmlformats.org/officeDocument/2006/relationships/oleObject" Target="../embeddings/oleObject38.bin"/>
  <Relationship Id="rId11" Type="http://schemas.openxmlformats.org/officeDocument/2006/relationships/image" Target="../media/image25.emf"/>
  <Relationship Id="rId2" Type="http://schemas.openxmlformats.org/officeDocument/2006/relationships/tags" Target="../tags/tag183.xml"/>
  <Relationship Id="rId3" Type="http://schemas.openxmlformats.org/officeDocument/2006/relationships/tags" Target="../tags/tag184.xml"/>
  <Relationship Id="rId4" Type="http://schemas.openxmlformats.org/officeDocument/2006/relationships/tags" Target="../tags/tag185.xml"/>
  <Relationship Id="rId5" Type="http://schemas.openxmlformats.org/officeDocument/2006/relationships/tags" Target="../tags/tag186.xml"/>
  <Relationship Id="rId6" Type="http://schemas.openxmlformats.org/officeDocument/2006/relationships/tags" Target="../tags/tag187.xml"/>
  <Relationship Id="rId7" Type="http://schemas.openxmlformats.org/officeDocument/2006/relationships/slideLayout" Target="../slideLayouts/slideLayout2.xml"/>
  <Relationship Id="rId8" Type="http://schemas.openxmlformats.org/officeDocument/2006/relationships/oleObject" Target="../embeddings/oleObject37.bin"/>
  <Relationship Id="rId9" Type="http://schemas.openxmlformats.org/officeDocument/2006/relationships/image" Target="../media/image1.emf"/>
</Relationships>

</file>

<file path=ppt/slides/_rels/slide16.xml.rels><?xml version="1.0" encoding="UTF-8"?>

<Relationships xmlns="http://schemas.openxmlformats.org/package/2006/relationships">
  <Relationship Id="rId1" Type="http://schemas.openxmlformats.org/officeDocument/2006/relationships/vmlDrawing" Target="../drawings/vmlDrawing17.vml"/>
  <Relationship Id="rId2" Type="http://schemas.openxmlformats.org/officeDocument/2006/relationships/tags" Target="../tags/tag188.xml"/>
  <Relationship Id="rId3" Type="http://schemas.openxmlformats.org/officeDocument/2006/relationships/slideLayout" Target="../slideLayouts/slideLayout2.xml"/>
  <Relationship Id="rId4" Type="http://schemas.openxmlformats.org/officeDocument/2006/relationships/oleObject" Target="../embeddings/oleObject39.bin"/>
  <Relationship Id="rId5" Type="http://schemas.openxmlformats.org/officeDocument/2006/relationships/image" Target="../media/image1.emf"/>
</Relationships>

</file>

<file path=ppt/slides/_rels/slide17.xml.rels><?xml version="1.0" encoding="UTF-8"?>

<Relationships xmlns="http://schemas.openxmlformats.org/package/2006/relationships">
  <Relationship Id="rId1" Type="http://schemas.openxmlformats.org/officeDocument/2006/relationships/vmlDrawing" Target="../drawings/vmlDrawing18.vml"/>
  <Relationship Id="rId10" Type="http://schemas.openxmlformats.org/officeDocument/2006/relationships/tags" Target="../tags/tag197.xml"/>
  <Relationship Id="rId11" Type="http://schemas.openxmlformats.org/officeDocument/2006/relationships/tags" Target="../tags/tag198.xml"/>
  <Relationship Id="rId12" Type="http://schemas.openxmlformats.org/officeDocument/2006/relationships/tags" Target="../tags/tag199.xml"/>
  <Relationship Id="rId13" Type="http://schemas.openxmlformats.org/officeDocument/2006/relationships/tags" Target="../tags/tag200.xml"/>
  <Relationship Id="rId14" Type="http://schemas.openxmlformats.org/officeDocument/2006/relationships/tags" Target="../tags/tag201.xml"/>
  <Relationship Id="rId15" Type="http://schemas.openxmlformats.org/officeDocument/2006/relationships/tags" Target="../tags/tag202.xml"/>
  <Relationship Id="rId16" Type="http://schemas.openxmlformats.org/officeDocument/2006/relationships/tags" Target="../tags/tag203.xml"/>
  <Relationship Id="rId17" Type="http://schemas.openxmlformats.org/officeDocument/2006/relationships/tags" Target="../tags/tag204.xml"/>
  <Relationship Id="rId18" Type="http://schemas.openxmlformats.org/officeDocument/2006/relationships/tags" Target="../tags/tag205.xml"/>
  <Relationship Id="rId19" Type="http://schemas.openxmlformats.org/officeDocument/2006/relationships/tags" Target="../tags/tag206.xml"/>
  <Relationship Id="rId2" Type="http://schemas.openxmlformats.org/officeDocument/2006/relationships/tags" Target="../tags/tag189.xml"/>
  <Relationship Id="rId20" Type="http://schemas.openxmlformats.org/officeDocument/2006/relationships/tags" Target="../tags/tag207.xml"/>
  <Relationship Id="rId21" Type="http://schemas.openxmlformats.org/officeDocument/2006/relationships/tags" Target="../tags/tag208.xml"/>
  <Relationship Id="rId22" Type="http://schemas.openxmlformats.org/officeDocument/2006/relationships/tags" Target="../tags/tag209.xml"/>
  <Relationship Id="rId23" Type="http://schemas.openxmlformats.org/officeDocument/2006/relationships/tags" Target="../tags/tag210.xml"/>
  <Relationship Id="rId24" Type="http://schemas.openxmlformats.org/officeDocument/2006/relationships/tags" Target="../tags/tag211.xml"/>
  <Relationship Id="rId25" Type="http://schemas.openxmlformats.org/officeDocument/2006/relationships/tags" Target="../tags/tag212.xml"/>
  <Relationship Id="rId26" Type="http://schemas.openxmlformats.org/officeDocument/2006/relationships/tags" Target="../tags/tag213.xml"/>
  <Relationship Id="rId27" Type="http://schemas.openxmlformats.org/officeDocument/2006/relationships/tags" Target="../tags/tag214.xml"/>
  <Relationship Id="rId28" Type="http://schemas.openxmlformats.org/officeDocument/2006/relationships/tags" Target="../tags/tag215.xml"/>
  <Relationship Id="rId29" Type="http://schemas.openxmlformats.org/officeDocument/2006/relationships/tags" Target="../tags/tag216.xml"/>
  <Relationship Id="rId3" Type="http://schemas.openxmlformats.org/officeDocument/2006/relationships/tags" Target="../tags/tag190.xml"/>
  <Relationship Id="rId30" Type="http://schemas.openxmlformats.org/officeDocument/2006/relationships/tags" Target="../tags/tag217.xml"/>
  <Relationship Id="rId31" Type="http://schemas.openxmlformats.org/officeDocument/2006/relationships/tags" Target="../tags/tag218.xml"/>
  <Relationship Id="rId32" Type="http://schemas.openxmlformats.org/officeDocument/2006/relationships/tags" Target="../tags/tag219.xml"/>
  <Relationship Id="rId33" Type="http://schemas.openxmlformats.org/officeDocument/2006/relationships/tags" Target="../tags/tag220.xml"/>
  <Relationship Id="rId34" Type="http://schemas.openxmlformats.org/officeDocument/2006/relationships/tags" Target="../tags/tag221.xml"/>
  <Relationship Id="rId35" Type="http://schemas.openxmlformats.org/officeDocument/2006/relationships/tags" Target="../tags/tag222.xml"/>
  <Relationship Id="rId36" Type="http://schemas.openxmlformats.org/officeDocument/2006/relationships/tags" Target="../tags/tag223.xml"/>
  <Relationship Id="rId37" Type="http://schemas.openxmlformats.org/officeDocument/2006/relationships/tags" Target="../tags/tag224.xml"/>
  <Relationship Id="rId38" Type="http://schemas.openxmlformats.org/officeDocument/2006/relationships/tags" Target="../tags/tag225.xml"/>
  <Relationship Id="rId39" Type="http://schemas.openxmlformats.org/officeDocument/2006/relationships/slideLayout" Target="../slideLayouts/slideLayout2.xml"/>
  <Relationship Id="rId4" Type="http://schemas.openxmlformats.org/officeDocument/2006/relationships/tags" Target="../tags/tag191.xml"/>
  <Relationship Id="rId40" Type="http://schemas.openxmlformats.org/officeDocument/2006/relationships/oleObject" Target="../embeddings/oleObject40.bin"/>
  <Relationship Id="rId41" Type="http://schemas.openxmlformats.org/officeDocument/2006/relationships/image" Target="../media/image1.emf"/>
  <Relationship Id="rId42" Type="http://schemas.openxmlformats.org/officeDocument/2006/relationships/oleObject" Target="../embeddings/oleObject41.bin"/>
  <Relationship Id="rId43" Type="http://schemas.openxmlformats.org/officeDocument/2006/relationships/image" Target="../media/image26.emf"/>
  <Relationship Id="rId44" Type="http://schemas.openxmlformats.org/officeDocument/2006/relationships/oleObject" Target="../embeddings/oleObject42.bin"/>
  <Relationship Id="rId45" Type="http://schemas.openxmlformats.org/officeDocument/2006/relationships/image" Target="../media/image27.emf"/>
  <Relationship Id="rId46" Type="http://schemas.openxmlformats.org/officeDocument/2006/relationships/oleObject" Target="../embeddings/oleObject43.bin"/>
  <Relationship Id="rId47" Type="http://schemas.openxmlformats.org/officeDocument/2006/relationships/image" Target="../media/image28.emf"/>
  <Relationship Id="rId48" Type="http://schemas.openxmlformats.org/officeDocument/2006/relationships/oleObject" Target="../embeddings/oleObject44.bin"/>
  <Relationship Id="rId49" Type="http://schemas.openxmlformats.org/officeDocument/2006/relationships/image" Target="../media/image29.emf"/>
  <Relationship Id="rId5" Type="http://schemas.openxmlformats.org/officeDocument/2006/relationships/tags" Target="../tags/tag192.xml"/>
  <Relationship Id="rId6" Type="http://schemas.openxmlformats.org/officeDocument/2006/relationships/tags" Target="../tags/tag193.xml"/>
  <Relationship Id="rId7" Type="http://schemas.openxmlformats.org/officeDocument/2006/relationships/tags" Target="../tags/tag194.xml"/>
  <Relationship Id="rId8" Type="http://schemas.openxmlformats.org/officeDocument/2006/relationships/tags" Target="../tags/tag195.xml"/>
  <Relationship Id="rId9" Type="http://schemas.openxmlformats.org/officeDocument/2006/relationships/tags" Target="../tags/tag196.xml"/>
</Relationships>

</file>

<file path=ppt/slides/_rels/slide18.xml.rels><?xml version="1.0" encoding="UTF-8"?>

<Relationships xmlns="http://schemas.openxmlformats.org/package/2006/relationships">
  <Relationship Id="rId1" Type="http://schemas.openxmlformats.org/officeDocument/2006/relationships/vmlDrawing" Target="../drawings/vmlDrawing19.vml"/>
  <Relationship Id="rId10" Type="http://schemas.openxmlformats.org/officeDocument/2006/relationships/tags" Target="../tags/tag234.xml"/>
  <Relationship Id="rId11" Type="http://schemas.openxmlformats.org/officeDocument/2006/relationships/tags" Target="../tags/tag235.xml"/>
  <Relationship Id="rId12" Type="http://schemas.openxmlformats.org/officeDocument/2006/relationships/tags" Target="../tags/tag236.xml"/>
  <Relationship Id="rId13" Type="http://schemas.openxmlformats.org/officeDocument/2006/relationships/tags" Target="../tags/tag237.xml"/>
  <Relationship Id="rId14" Type="http://schemas.openxmlformats.org/officeDocument/2006/relationships/tags" Target="../tags/tag238.xml"/>
  <Relationship Id="rId15" Type="http://schemas.openxmlformats.org/officeDocument/2006/relationships/tags" Target="../tags/tag239.xml"/>
  <Relationship Id="rId16" Type="http://schemas.openxmlformats.org/officeDocument/2006/relationships/tags" Target="../tags/tag240.xml"/>
  <Relationship Id="rId17" Type="http://schemas.openxmlformats.org/officeDocument/2006/relationships/tags" Target="../tags/tag241.xml"/>
  <Relationship Id="rId18" Type="http://schemas.openxmlformats.org/officeDocument/2006/relationships/tags" Target="../tags/tag242.xml"/>
  <Relationship Id="rId19" Type="http://schemas.openxmlformats.org/officeDocument/2006/relationships/tags" Target="../tags/tag243.xml"/>
  <Relationship Id="rId2" Type="http://schemas.openxmlformats.org/officeDocument/2006/relationships/tags" Target="../tags/tag226.xml"/>
  <Relationship Id="rId20" Type="http://schemas.openxmlformats.org/officeDocument/2006/relationships/tags" Target="../tags/tag244.xml"/>
  <Relationship Id="rId21" Type="http://schemas.openxmlformats.org/officeDocument/2006/relationships/tags" Target="../tags/tag245.xml"/>
  <Relationship Id="rId22" Type="http://schemas.openxmlformats.org/officeDocument/2006/relationships/tags" Target="../tags/tag246.xml"/>
  <Relationship Id="rId23" Type="http://schemas.openxmlformats.org/officeDocument/2006/relationships/tags" Target="../tags/tag247.xml"/>
  <Relationship Id="rId24" Type="http://schemas.openxmlformats.org/officeDocument/2006/relationships/tags" Target="../tags/tag248.xml"/>
  <Relationship Id="rId25" Type="http://schemas.openxmlformats.org/officeDocument/2006/relationships/tags" Target="../tags/tag249.xml"/>
  <Relationship Id="rId26" Type="http://schemas.openxmlformats.org/officeDocument/2006/relationships/slideLayout" Target="../slideLayouts/slideLayout2.xml"/>
  <Relationship Id="rId27" Type="http://schemas.openxmlformats.org/officeDocument/2006/relationships/oleObject" Target="../embeddings/oleObject45.bin"/>
  <Relationship Id="rId28" Type="http://schemas.openxmlformats.org/officeDocument/2006/relationships/image" Target="../media/image1.emf"/>
  <Relationship Id="rId29" Type="http://schemas.openxmlformats.org/officeDocument/2006/relationships/oleObject" Target="../embeddings/oleObject46.bin"/>
  <Relationship Id="rId3" Type="http://schemas.openxmlformats.org/officeDocument/2006/relationships/tags" Target="../tags/tag227.xml"/>
  <Relationship Id="rId30" Type="http://schemas.openxmlformats.org/officeDocument/2006/relationships/image" Target="../media/image30.emf"/>
  <Relationship Id="rId31" Type="http://schemas.openxmlformats.org/officeDocument/2006/relationships/oleObject" Target="../embeddings/oleObject47.bin"/>
  <Relationship Id="rId32" Type="http://schemas.openxmlformats.org/officeDocument/2006/relationships/image" Target="../media/image31.emf"/>
  <Relationship Id="rId33" Type="http://schemas.openxmlformats.org/officeDocument/2006/relationships/oleObject" Target="../embeddings/oleObject48.bin"/>
  <Relationship Id="rId34" Type="http://schemas.openxmlformats.org/officeDocument/2006/relationships/image" Target="../media/image32.emf"/>
  <Relationship Id="rId35" Type="http://schemas.openxmlformats.org/officeDocument/2006/relationships/oleObject" Target="../embeddings/oleObject49.bin"/>
  <Relationship Id="rId36" Type="http://schemas.openxmlformats.org/officeDocument/2006/relationships/image" Target="../media/image33.emf"/>
  <Relationship Id="rId37" Type="http://schemas.openxmlformats.org/officeDocument/2006/relationships/oleObject" Target="../embeddings/oleObject50.bin"/>
  <Relationship Id="rId38" Type="http://schemas.openxmlformats.org/officeDocument/2006/relationships/image" Target="../media/image34.emf"/>
  <Relationship Id="rId39" Type="http://schemas.openxmlformats.org/officeDocument/2006/relationships/oleObject" Target="../embeddings/oleObject51.bin"/>
  <Relationship Id="rId4" Type="http://schemas.openxmlformats.org/officeDocument/2006/relationships/tags" Target="../tags/tag228.xml"/>
  <Relationship Id="rId40" Type="http://schemas.openxmlformats.org/officeDocument/2006/relationships/image" Target="../media/image35.emf"/>
  <Relationship Id="rId5" Type="http://schemas.openxmlformats.org/officeDocument/2006/relationships/tags" Target="../tags/tag229.xml"/>
  <Relationship Id="rId6" Type="http://schemas.openxmlformats.org/officeDocument/2006/relationships/tags" Target="../tags/tag230.xml"/>
  <Relationship Id="rId7" Type="http://schemas.openxmlformats.org/officeDocument/2006/relationships/tags" Target="../tags/tag231.xml"/>
  <Relationship Id="rId8" Type="http://schemas.openxmlformats.org/officeDocument/2006/relationships/tags" Target="../tags/tag232.xml"/>
  <Relationship Id="rId9" Type="http://schemas.openxmlformats.org/officeDocument/2006/relationships/tags" Target="../tags/tag233.xml"/>
</Relationships>

</file>

<file path=ppt/slides/_rels/slide19.xml.rels><?xml version="1.0" encoding="UTF-8"?>

<Relationships xmlns="http://schemas.openxmlformats.org/package/2006/relationships">
  <Relationship Id="rId1" Type="http://schemas.openxmlformats.org/officeDocument/2006/relationships/vmlDrawing" Target="../drawings/vmlDrawing20.vml"/>
  <Relationship Id="rId10" Type="http://schemas.openxmlformats.org/officeDocument/2006/relationships/tags" Target="../tags/tag258.xml"/>
  <Relationship Id="rId11" Type="http://schemas.openxmlformats.org/officeDocument/2006/relationships/tags" Target="../tags/tag259.xml"/>
  <Relationship Id="rId12" Type="http://schemas.openxmlformats.org/officeDocument/2006/relationships/tags" Target="../tags/tag260.xml"/>
  <Relationship Id="rId13" Type="http://schemas.openxmlformats.org/officeDocument/2006/relationships/tags" Target="../tags/tag261.xml"/>
  <Relationship Id="rId14" Type="http://schemas.openxmlformats.org/officeDocument/2006/relationships/tags" Target="../tags/tag262.xml"/>
  <Relationship Id="rId15" Type="http://schemas.openxmlformats.org/officeDocument/2006/relationships/slideLayout" Target="../slideLayouts/slideLayout2.xml"/>
  <Relationship Id="rId16" Type="http://schemas.openxmlformats.org/officeDocument/2006/relationships/oleObject" Target="../embeddings/oleObject52.bin"/>
  <Relationship Id="rId17" Type="http://schemas.openxmlformats.org/officeDocument/2006/relationships/image" Target="../media/image7.emf"/>
  <Relationship Id="rId18" Type="http://schemas.openxmlformats.org/officeDocument/2006/relationships/oleObject" Target="../embeddings/oleObject53.bin"/>
  <Relationship Id="rId19" Type="http://schemas.openxmlformats.org/officeDocument/2006/relationships/image" Target="../media/image36.emf"/>
  <Relationship Id="rId2" Type="http://schemas.openxmlformats.org/officeDocument/2006/relationships/tags" Target="../tags/tag250.xml"/>
  <Relationship Id="rId3" Type="http://schemas.openxmlformats.org/officeDocument/2006/relationships/tags" Target="../tags/tag251.xml"/>
  <Relationship Id="rId4" Type="http://schemas.openxmlformats.org/officeDocument/2006/relationships/tags" Target="../tags/tag252.xml"/>
  <Relationship Id="rId5" Type="http://schemas.openxmlformats.org/officeDocument/2006/relationships/tags" Target="../tags/tag253.xml"/>
  <Relationship Id="rId6" Type="http://schemas.openxmlformats.org/officeDocument/2006/relationships/tags" Target="../tags/tag254.xml"/>
  <Relationship Id="rId7" Type="http://schemas.openxmlformats.org/officeDocument/2006/relationships/tags" Target="../tags/tag255.xml"/>
  <Relationship Id="rId8" Type="http://schemas.openxmlformats.org/officeDocument/2006/relationships/tags" Target="../tags/tag256.xml"/>
  <Relationship Id="rId9" Type="http://schemas.openxmlformats.org/officeDocument/2006/relationships/tags" Target="../tags/tag257.xml"/>
</Relationships>

</file>

<file path=ppt/slides/_rels/slide2.xml.rels><?xml version="1.0" encoding="UTF-8"?>

<Relationships xmlns="http://schemas.openxmlformats.org/package/2006/relationships">
  <Relationship Id="rId1" Type="http://schemas.openxmlformats.org/officeDocument/2006/relationships/vmlDrawing" Target="../drawings/vmlDrawing3.vml"/>
  <Relationship Id="rId2" Type="http://schemas.openxmlformats.org/officeDocument/2006/relationships/tags" Target="../tags/tag5.xml"/>
  <Relationship Id="rId3" Type="http://schemas.openxmlformats.org/officeDocument/2006/relationships/tags" Target="../tags/tag6.xml"/>
  <Relationship Id="rId4" Type="http://schemas.openxmlformats.org/officeDocument/2006/relationships/slideLayout" Target="../slideLayouts/slideLayout2.xml"/>
  <Relationship Id="rId5" Type="http://schemas.openxmlformats.org/officeDocument/2006/relationships/oleObject" Target="../embeddings/oleObject3.bin"/>
  <Relationship Id="rId6" Type="http://schemas.openxmlformats.org/officeDocument/2006/relationships/image" Target="../media/image1.emf"/>
</Relationships>

</file>

<file path=ppt/slides/_rels/slide20.xml.rels><?xml version="1.0" encoding="UTF-8"?>

<Relationships xmlns="http://schemas.openxmlformats.org/package/2006/relationships">
  <Relationship Id="rId1" Type="http://schemas.openxmlformats.org/officeDocument/2006/relationships/vmlDrawing" Target="../drawings/vmlDrawing21.vml"/>
  <Relationship Id="rId10" Type="http://schemas.openxmlformats.org/officeDocument/2006/relationships/tags" Target="../tags/tag271.xml"/>
  <Relationship Id="rId11" Type="http://schemas.openxmlformats.org/officeDocument/2006/relationships/tags" Target="../tags/tag272.xml"/>
  <Relationship Id="rId12" Type="http://schemas.openxmlformats.org/officeDocument/2006/relationships/tags" Target="../tags/tag273.xml"/>
  <Relationship Id="rId13" Type="http://schemas.openxmlformats.org/officeDocument/2006/relationships/tags" Target="../tags/tag274.xml"/>
  <Relationship Id="rId14" Type="http://schemas.openxmlformats.org/officeDocument/2006/relationships/tags" Target="../tags/tag275.xml"/>
  <Relationship Id="rId15" Type="http://schemas.openxmlformats.org/officeDocument/2006/relationships/tags" Target="../tags/tag276.xml"/>
  <Relationship Id="rId16" Type="http://schemas.openxmlformats.org/officeDocument/2006/relationships/tags" Target="../tags/tag277.xml"/>
  <Relationship Id="rId17" Type="http://schemas.openxmlformats.org/officeDocument/2006/relationships/tags" Target="../tags/tag278.xml"/>
  <Relationship Id="rId18" Type="http://schemas.openxmlformats.org/officeDocument/2006/relationships/tags" Target="../tags/tag279.xml"/>
  <Relationship Id="rId19" Type="http://schemas.openxmlformats.org/officeDocument/2006/relationships/slideLayout" Target="../slideLayouts/slideLayout5.xml"/>
  <Relationship Id="rId2" Type="http://schemas.openxmlformats.org/officeDocument/2006/relationships/tags" Target="../tags/tag263.xml"/>
  <Relationship Id="rId20" Type="http://schemas.openxmlformats.org/officeDocument/2006/relationships/oleObject" Target="../embeddings/oleObject54.bin"/>
  <Relationship Id="rId21" Type="http://schemas.openxmlformats.org/officeDocument/2006/relationships/image" Target="../media/image1.emf"/>
  <Relationship Id="rId22" Type="http://schemas.openxmlformats.org/officeDocument/2006/relationships/oleObject" Target="../embeddings/oleObject55.bin"/>
  <Relationship Id="rId23" Type="http://schemas.openxmlformats.org/officeDocument/2006/relationships/image" Target="../media/image37.emf"/>
  <Relationship Id="rId3" Type="http://schemas.openxmlformats.org/officeDocument/2006/relationships/tags" Target="../tags/tag264.xml"/>
  <Relationship Id="rId4" Type="http://schemas.openxmlformats.org/officeDocument/2006/relationships/tags" Target="../tags/tag265.xml"/>
  <Relationship Id="rId5" Type="http://schemas.openxmlformats.org/officeDocument/2006/relationships/tags" Target="../tags/tag266.xml"/>
  <Relationship Id="rId6" Type="http://schemas.openxmlformats.org/officeDocument/2006/relationships/tags" Target="../tags/tag267.xml"/>
  <Relationship Id="rId7" Type="http://schemas.openxmlformats.org/officeDocument/2006/relationships/tags" Target="../tags/tag268.xml"/>
  <Relationship Id="rId8" Type="http://schemas.openxmlformats.org/officeDocument/2006/relationships/tags" Target="../tags/tag269.xml"/>
  <Relationship Id="rId9" Type="http://schemas.openxmlformats.org/officeDocument/2006/relationships/tags" Target="../tags/tag270.xml"/>
</Relationships>

</file>

<file path=ppt/slides/_rels/slide21.xml.rels><?xml version="1.0" encoding="UTF-8"?>

<Relationships xmlns="http://schemas.openxmlformats.org/package/2006/relationships">
  <Relationship Id="rId1" Type="http://schemas.openxmlformats.org/officeDocument/2006/relationships/vmlDrawing" Target="../drawings/vmlDrawing22.vml"/>
  <Relationship Id="rId10" Type="http://schemas.openxmlformats.org/officeDocument/2006/relationships/tags" Target="../tags/tag288.xml"/>
  <Relationship Id="rId11" Type="http://schemas.openxmlformats.org/officeDocument/2006/relationships/tags" Target="../tags/tag289.xml"/>
  <Relationship Id="rId12" Type="http://schemas.openxmlformats.org/officeDocument/2006/relationships/tags" Target="../tags/tag290.xml"/>
  <Relationship Id="rId13" Type="http://schemas.openxmlformats.org/officeDocument/2006/relationships/tags" Target="../tags/tag291.xml"/>
  <Relationship Id="rId14" Type="http://schemas.openxmlformats.org/officeDocument/2006/relationships/tags" Target="../tags/tag292.xml"/>
  <Relationship Id="rId15" Type="http://schemas.openxmlformats.org/officeDocument/2006/relationships/tags" Target="../tags/tag293.xml"/>
  <Relationship Id="rId16" Type="http://schemas.openxmlformats.org/officeDocument/2006/relationships/tags" Target="../tags/tag294.xml"/>
  <Relationship Id="rId17" Type="http://schemas.openxmlformats.org/officeDocument/2006/relationships/tags" Target="../tags/tag295.xml"/>
  <Relationship Id="rId18" Type="http://schemas.openxmlformats.org/officeDocument/2006/relationships/tags" Target="../tags/tag296.xml"/>
  <Relationship Id="rId19" Type="http://schemas.openxmlformats.org/officeDocument/2006/relationships/tags" Target="../tags/tag297.xml"/>
  <Relationship Id="rId2" Type="http://schemas.openxmlformats.org/officeDocument/2006/relationships/tags" Target="../tags/tag280.xml"/>
  <Relationship Id="rId20" Type="http://schemas.openxmlformats.org/officeDocument/2006/relationships/tags" Target="../tags/tag298.xml"/>
  <Relationship Id="rId21" Type="http://schemas.openxmlformats.org/officeDocument/2006/relationships/tags" Target="../tags/tag299.xml"/>
  <Relationship Id="rId22" Type="http://schemas.openxmlformats.org/officeDocument/2006/relationships/tags" Target="../tags/tag300.xml"/>
  <Relationship Id="rId23" Type="http://schemas.openxmlformats.org/officeDocument/2006/relationships/slideLayout" Target="../slideLayouts/slideLayout6.xml"/>
  <Relationship Id="rId24" Type="http://schemas.openxmlformats.org/officeDocument/2006/relationships/oleObject" Target="../embeddings/oleObject56.bin"/>
  <Relationship Id="rId25" Type="http://schemas.openxmlformats.org/officeDocument/2006/relationships/image" Target="../media/image1.emf"/>
  <Relationship Id="rId26" Type="http://schemas.openxmlformats.org/officeDocument/2006/relationships/oleObject" Target="../embeddings/oleObject57.bin"/>
  <Relationship Id="rId27" Type="http://schemas.openxmlformats.org/officeDocument/2006/relationships/image" Target="../media/image38.emf"/>
  <Relationship Id="rId3" Type="http://schemas.openxmlformats.org/officeDocument/2006/relationships/tags" Target="../tags/tag281.xml"/>
  <Relationship Id="rId4" Type="http://schemas.openxmlformats.org/officeDocument/2006/relationships/tags" Target="../tags/tag282.xml"/>
  <Relationship Id="rId5" Type="http://schemas.openxmlformats.org/officeDocument/2006/relationships/tags" Target="../tags/tag283.xml"/>
  <Relationship Id="rId6" Type="http://schemas.openxmlformats.org/officeDocument/2006/relationships/tags" Target="../tags/tag284.xml"/>
  <Relationship Id="rId7" Type="http://schemas.openxmlformats.org/officeDocument/2006/relationships/tags" Target="../tags/tag285.xml"/>
  <Relationship Id="rId8" Type="http://schemas.openxmlformats.org/officeDocument/2006/relationships/tags" Target="../tags/tag286.xml"/>
  <Relationship Id="rId9" Type="http://schemas.openxmlformats.org/officeDocument/2006/relationships/tags" Target="../tags/tag287.xml"/>
</Relationships>

</file>

<file path=ppt/slides/_rels/slide22.xml.rels><?xml version="1.0" encoding="UTF-8"?>

<Relationships xmlns="http://schemas.openxmlformats.org/package/2006/relationships">
  <Relationship Id="rId1" Type="http://schemas.openxmlformats.org/officeDocument/2006/relationships/vmlDrawing" Target="../drawings/vmlDrawing23.vml"/>
  <Relationship Id="rId10" Type="http://schemas.openxmlformats.org/officeDocument/2006/relationships/tags" Target="../tags/tag309.xml"/>
  <Relationship Id="rId11" Type="http://schemas.openxmlformats.org/officeDocument/2006/relationships/tags" Target="../tags/tag310.xml"/>
  <Relationship Id="rId12" Type="http://schemas.openxmlformats.org/officeDocument/2006/relationships/slideLayout" Target="../slideLayouts/slideLayout7.xml"/>
  <Relationship Id="rId13" Type="http://schemas.openxmlformats.org/officeDocument/2006/relationships/oleObject" Target="../embeddings/oleObject58.bin"/>
  <Relationship Id="rId14" Type="http://schemas.openxmlformats.org/officeDocument/2006/relationships/image" Target="../media/image1.emf"/>
  <Relationship Id="rId15" Type="http://schemas.openxmlformats.org/officeDocument/2006/relationships/oleObject" Target="../embeddings/oleObject59.bin"/>
  <Relationship Id="rId16" Type="http://schemas.openxmlformats.org/officeDocument/2006/relationships/image" Target="../media/image39.emf"/>
  <Relationship Id="rId2" Type="http://schemas.openxmlformats.org/officeDocument/2006/relationships/tags" Target="../tags/tag301.xml"/>
  <Relationship Id="rId3" Type="http://schemas.openxmlformats.org/officeDocument/2006/relationships/tags" Target="../tags/tag302.xml"/>
  <Relationship Id="rId4" Type="http://schemas.openxmlformats.org/officeDocument/2006/relationships/tags" Target="../tags/tag303.xml"/>
  <Relationship Id="rId5" Type="http://schemas.openxmlformats.org/officeDocument/2006/relationships/tags" Target="../tags/tag304.xml"/>
  <Relationship Id="rId6" Type="http://schemas.openxmlformats.org/officeDocument/2006/relationships/tags" Target="../tags/tag305.xml"/>
  <Relationship Id="rId7" Type="http://schemas.openxmlformats.org/officeDocument/2006/relationships/tags" Target="../tags/tag306.xml"/>
  <Relationship Id="rId8" Type="http://schemas.openxmlformats.org/officeDocument/2006/relationships/tags" Target="../tags/tag307.xml"/>
  <Relationship Id="rId9" Type="http://schemas.openxmlformats.org/officeDocument/2006/relationships/tags" Target="../tags/tag308.xml"/>
</Relationships>

</file>

<file path=ppt/slides/_rels/slide23.xml.rels><?xml version="1.0" encoding="UTF-8"?>

<Relationships xmlns="http://schemas.openxmlformats.org/package/2006/relationships">
  <Relationship Id="rId1" Type="http://schemas.openxmlformats.org/officeDocument/2006/relationships/tags" Target="../tags/tag311.xml"/>
  <Relationship Id="rId10" Type="http://schemas.openxmlformats.org/officeDocument/2006/relationships/chart" Target="../charts/chart7.xml"/>
  <Relationship Id="rId11" Type="http://schemas.openxmlformats.org/officeDocument/2006/relationships/chart" Target="../charts/chart8.xml"/>
  <Relationship Id="rId12" Type="http://schemas.openxmlformats.org/officeDocument/2006/relationships/chart" Target="../charts/chart9.xml"/>
  <Relationship Id="rId13" Type="http://schemas.openxmlformats.org/officeDocument/2006/relationships/chart" Target="../charts/chart10.xml"/>
  <Relationship Id="rId14" Type="http://schemas.openxmlformats.org/officeDocument/2006/relationships/chart" Target="../charts/chart11.xml"/>
  <Relationship Id="rId15" Type="http://schemas.openxmlformats.org/officeDocument/2006/relationships/chart" Target="../charts/chart12.xml"/>
  <Relationship Id="rId2" Type="http://schemas.openxmlformats.org/officeDocument/2006/relationships/slideLayout" Target="../slideLayouts/slideLayout8.xml"/>
  <Relationship Id="rId3" Type="http://schemas.openxmlformats.org/officeDocument/2006/relationships/chart" Target="../charts/chart1.xml"/>
  <Relationship Id="rId4" Type="http://schemas.openxmlformats.org/officeDocument/2006/relationships/image" Target="../media/image40.jpeg"/>
  <Relationship Id="rId5" Type="http://schemas.openxmlformats.org/officeDocument/2006/relationships/chart" Target="../charts/chart2.xml"/>
  <Relationship Id="rId6" Type="http://schemas.openxmlformats.org/officeDocument/2006/relationships/chart" Target="../charts/chart3.xml"/>
  <Relationship Id="rId7" Type="http://schemas.openxmlformats.org/officeDocument/2006/relationships/chart" Target="../charts/chart4.xml"/>
  <Relationship Id="rId8" Type="http://schemas.openxmlformats.org/officeDocument/2006/relationships/chart" Target="../charts/chart5.xml"/>
  <Relationship Id="rId9" Type="http://schemas.openxmlformats.org/officeDocument/2006/relationships/chart" Target="../charts/chart6.xml"/>
</Relationships>

</file>

<file path=ppt/slides/_rels/slide24.xml.rels><?xml version="1.0" encoding="UTF-8"?>

<Relationships xmlns="http://schemas.openxmlformats.org/package/2006/relationships">
  <Relationship Id="rId1" Type="http://schemas.openxmlformats.org/officeDocument/2006/relationships/vmlDrawing" Target="../drawings/vmlDrawing24.vml"/>
  <Relationship Id="rId10" Type="http://schemas.openxmlformats.org/officeDocument/2006/relationships/oleObject" Target="../embeddings/oleObject60.bin"/>
  <Relationship Id="rId11" Type="http://schemas.openxmlformats.org/officeDocument/2006/relationships/image" Target="../media/image1.emf"/>
  <Relationship Id="rId12" Type="http://schemas.openxmlformats.org/officeDocument/2006/relationships/oleObject" Target="../embeddings/oleObject61.bin"/>
  <Relationship Id="rId13" Type="http://schemas.openxmlformats.org/officeDocument/2006/relationships/image" Target="../media/image41.emf"/>
  <Relationship Id="rId2" Type="http://schemas.openxmlformats.org/officeDocument/2006/relationships/tags" Target="../tags/tag312.xml"/>
  <Relationship Id="rId3" Type="http://schemas.openxmlformats.org/officeDocument/2006/relationships/tags" Target="../tags/tag313.xml"/>
  <Relationship Id="rId4" Type="http://schemas.openxmlformats.org/officeDocument/2006/relationships/tags" Target="../tags/tag314.xml"/>
  <Relationship Id="rId5" Type="http://schemas.openxmlformats.org/officeDocument/2006/relationships/tags" Target="../tags/tag315.xml"/>
  <Relationship Id="rId6" Type="http://schemas.openxmlformats.org/officeDocument/2006/relationships/tags" Target="../tags/tag316.xml"/>
  <Relationship Id="rId7" Type="http://schemas.openxmlformats.org/officeDocument/2006/relationships/tags" Target="../tags/tag317.xml"/>
  <Relationship Id="rId8" Type="http://schemas.openxmlformats.org/officeDocument/2006/relationships/tags" Target="../tags/tag318.xml"/>
  <Relationship Id="rId9" Type="http://schemas.openxmlformats.org/officeDocument/2006/relationships/slideLayout" Target="../slideLayouts/slideLayout9.xml"/>
</Relationships>

</file>

<file path=ppt/slides/_rels/slide25.xml.rels><?xml version="1.0" encoding="UTF-8"?>

<Relationships xmlns="http://schemas.openxmlformats.org/package/2006/relationships">
  <Relationship Id="rId1" Type="http://schemas.openxmlformats.org/officeDocument/2006/relationships/vmlDrawing" Target="../drawings/vmlDrawing25.vml"/>
  <Relationship Id="rId10" Type="http://schemas.openxmlformats.org/officeDocument/2006/relationships/tags" Target="../tags/tag327.xml"/>
  <Relationship Id="rId11" Type="http://schemas.openxmlformats.org/officeDocument/2006/relationships/slideLayout" Target="../slideLayouts/slideLayout10.xml"/>
  <Relationship Id="rId12" Type="http://schemas.openxmlformats.org/officeDocument/2006/relationships/oleObject" Target="../embeddings/oleObject62.bin"/>
  <Relationship Id="rId13" Type="http://schemas.openxmlformats.org/officeDocument/2006/relationships/image" Target="../media/image1.emf"/>
  <Relationship Id="rId14" Type="http://schemas.openxmlformats.org/officeDocument/2006/relationships/oleObject" Target="../embeddings/oleObject63.bin"/>
  <Relationship Id="rId15" Type="http://schemas.openxmlformats.org/officeDocument/2006/relationships/image" Target="../media/image42.emf"/>
  <Relationship Id="rId2" Type="http://schemas.openxmlformats.org/officeDocument/2006/relationships/tags" Target="../tags/tag319.xml"/>
  <Relationship Id="rId3" Type="http://schemas.openxmlformats.org/officeDocument/2006/relationships/tags" Target="../tags/tag320.xml"/>
  <Relationship Id="rId4" Type="http://schemas.openxmlformats.org/officeDocument/2006/relationships/tags" Target="../tags/tag321.xml"/>
  <Relationship Id="rId5" Type="http://schemas.openxmlformats.org/officeDocument/2006/relationships/tags" Target="../tags/tag322.xml"/>
  <Relationship Id="rId6" Type="http://schemas.openxmlformats.org/officeDocument/2006/relationships/tags" Target="../tags/tag323.xml"/>
  <Relationship Id="rId7" Type="http://schemas.openxmlformats.org/officeDocument/2006/relationships/tags" Target="../tags/tag324.xml"/>
  <Relationship Id="rId8" Type="http://schemas.openxmlformats.org/officeDocument/2006/relationships/tags" Target="../tags/tag325.xml"/>
  <Relationship Id="rId9" Type="http://schemas.openxmlformats.org/officeDocument/2006/relationships/tags" Target="../tags/tag326.xml"/>
</Relationships>

</file>

<file path=ppt/slides/_rels/slide26.xml.rels><?xml version="1.0" encoding="UTF-8"?>

<Relationships xmlns="http://schemas.openxmlformats.org/package/2006/relationships">
  <Relationship Id="rId1" Type="http://schemas.openxmlformats.org/officeDocument/2006/relationships/vmlDrawing" Target="../drawings/vmlDrawing26.vml"/>
  <Relationship Id="rId10" Type="http://schemas.openxmlformats.org/officeDocument/2006/relationships/tags" Target="../tags/tag336.xml"/>
  <Relationship Id="rId11" Type="http://schemas.openxmlformats.org/officeDocument/2006/relationships/tags" Target="../tags/tag337.xml"/>
  <Relationship Id="rId12" Type="http://schemas.openxmlformats.org/officeDocument/2006/relationships/tags" Target="../tags/tag338.xml"/>
  <Relationship Id="rId13" Type="http://schemas.openxmlformats.org/officeDocument/2006/relationships/tags" Target="../tags/tag339.xml"/>
  <Relationship Id="rId14" Type="http://schemas.openxmlformats.org/officeDocument/2006/relationships/slideLayout" Target="../slideLayouts/slideLayout11.xml"/>
  <Relationship Id="rId15" Type="http://schemas.openxmlformats.org/officeDocument/2006/relationships/oleObject" Target="../embeddings/oleObject64.bin"/>
  <Relationship Id="rId16" Type="http://schemas.openxmlformats.org/officeDocument/2006/relationships/image" Target="../media/image1.emf"/>
  <Relationship Id="rId17" Type="http://schemas.openxmlformats.org/officeDocument/2006/relationships/oleObject" Target="../embeddings/oleObject65.bin"/>
  <Relationship Id="rId18" Type="http://schemas.openxmlformats.org/officeDocument/2006/relationships/image" Target="../media/image43.emf"/>
  <Relationship Id="rId2" Type="http://schemas.openxmlformats.org/officeDocument/2006/relationships/tags" Target="../tags/tag328.xml"/>
  <Relationship Id="rId3" Type="http://schemas.openxmlformats.org/officeDocument/2006/relationships/tags" Target="../tags/tag329.xml"/>
  <Relationship Id="rId4" Type="http://schemas.openxmlformats.org/officeDocument/2006/relationships/tags" Target="../tags/tag330.xml"/>
  <Relationship Id="rId5" Type="http://schemas.openxmlformats.org/officeDocument/2006/relationships/tags" Target="../tags/tag331.xml"/>
  <Relationship Id="rId6" Type="http://schemas.openxmlformats.org/officeDocument/2006/relationships/tags" Target="../tags/tag332.xml"/>
  <Relationship Id="rId7" Type="http://schemas.openxmlformats.org/officeDocument/2006/relationships/tags" Target="../tags/tag333.xml"/>
  <Relationship Id="rId8" Type="http://schemas.openxmlformats.org/officeDocument/2006/relationships/tags" Target="../tags/tag334.xml"/>
  <Relationship Id="rId9" Type="http://schemas.openxmlformats.org/officeDocument/2006/relationships/tags" Target="../tags/tag335.xml"/>
</Relationships>

</file>

<file path=ppt/slides/_rels/slide27.xml.rels><?xml version="1.0" encoding="UTF-8"?>

<Relationships xmlns="http://schemas.openxmlformats.org/package/2006/relationships">
  <Relationship Id="rId1" Type="http://schemas.openxmlformats.org/officeDocument/2006/relationships/vmlDrawing" Target="../drawings/vmlDrawing27.vml"/>
  <Relationship Id="rId10" Type="http://schemas.openxmlformats.org/officeDocument/2006/relationships/tags" Target="../tags/tag348.xml"/>
  <Relationship Id="rId11" Type="http://schemas.openxmlformats.org/officeDocument/2006/relationships/tags" Target="../tags/tag349.xml"/>
  <Relationship Id="rId12" Type="http://schemas.openxmlformats.org/officeDocument/2006/relationships/tags" Target="../tags/tag350.xml"/>
  <Relationship Id="rId13" Type="http://schemas.openxmlformats.org/officeDocument/2006/relationships/tags" Target="../tags/tag351.xml"/>
  <Relationship Id="rId14" Type="http://schemas.openxmlformats.org/officeDocument/2006/relationships/slideLayout" Target="../slideLayouts/slideLayout12.xml"/>
  <Relationship Id="rId15" Type="http://schemas.openxmlformats.org/officeDocument/2006/relationships/oleObject" Target="../embeddings/oleObject66.bin"/>
  <Relationship Id="rId16" Type="http://schemas.openxmlformats.org/officeDocument/2006/relationships/image" Target="../media/image1.emf"/>
  <Relationship Id="rId17" Type="http://schemas.openxmlformats.org/officeDocument/2006/relationships/oleObject" Target="../embeddings/oleObject67.bin"/>
  <Relationship Id="rId18" Type="http://schemas.openxmlformats.org/officeDocument/2006/relationships/image" Target="../media/image44.emf"/>
  <Relationship Id="rId2" Type="http://schemas.openxmlformats.org/officeDocument/2006/relationships/tags" Target="../tags/tag340.xml"/>
  <Relationship Id="rId3" Type="http://schemas.openxmlformats.org/officeDocument/2006/relationships/tags" Target="../tags/tag341.xml"/>
  <Relationship Id="rId4" Type="http://schemas.openxmlformats.org/officeDocument/2006/relationships/tags" Target="../tags/tag342.xml"/>
  <Relationship Id="rId5" Type="http://schemas.openxmlformats.org/officeDocument/2006/relationships/tags" Target="../tags/tag343.xml"/>
  <Relationship Id="rId6" Type="http://schemas.openxmlformats.org/officeDocument/2006/relationships/tags" Target="../tags/tag344.xml"/>
  <Relationship Id="rId7" Type="http://schemas.openxmlformats.org/officeDocument/2006/relationships/tags" Target="../tags/tag345.xml"/>
  <Relationship Id="rId8" Type="http://schemas.openxmlformats.org/officeDocument/2006/relationships/tags" Target="../tags/tag346.xml"/>
  <Relationship Id="rId9" Type="http://schemas.openxmlformats.org/officeDocument/2006/relationships/tags" Target="../tags/tag347.xml"/>
</Relationships>

</file>

<file path=ppt/slides/_rels/slide28.xml.rels><?xml version="1.0" encoding="UTF-8"?>

<Relationships xmlns="http://schemas.openxmlformats.org/package/2006/relationships">
  <Relationship Id="rId1" Type="http://schemas.openxmlformats.org/officeDocument/2006/relationships/vmlDrawing" Target="../drawings/vmlDrawing28.vml"/>
  <Relationship Id="rId10" Type="http://schemas.openxmlformats.org/officeDocument/2006/relationships/tags" Target="../tags/tag360.xml"/>
  <Relationship Id="rId11" Type="http://schemas.openxmlformats.org/officeDocument/2006/relationships/tags" Target="../tags/tag361.xml"/>
  <Relationship Id="rId12" Type="http://schemas.openxmlformats.org/officeDocument/2006/relationships/tags" Target="../tags/tag362.xml"/>
  <Relationship Id="rId13" Type="http://schemas.openxmlformats.org/officeDocument/2006/relationships/tags" Target="../tags/tag363.xml"/>
  <Relationship Id="rId14" Type="http://schemas.openxmlformats.org/officeDocument/2006/relationships/tags" Target="../tags/tag364.xml"/>
  <Relationship Id="rId15" Type="http://schemas.openxmlformats.org/officeDocument/2006/relationships/tags" Target="../tags/tag365.xml"/>
  <Relationship Id="rId16" Type="http://schemas.openxmlformats.org/officeDocument/2006/relationships/tags" Target="../tags/tag366.xml"/>
  <Relationship Id="rId17" Type="http://schemas.openxmlformats.org/officeDocument/2006/relationships/tags" Target="../tags/tag367.xml"/>
  <Relationship Id="rId18" Type="http://schemas.openxmlformats.org/officeDocument/2006/relationships/tags" Target="../tags/tag368.xml"/>
  <Relationship Id="rId19" Type="http://schemas.openxmlformats.org/officeDocument/2006/relationships/tags" Target="../tags/tag369.xml"/>
  <Relationship Id="rId2" Type="http://schemas.openxmlformats.org/officeDocument/2006/relationships/tags" Target="../tags/tag352.xml"/>
  <Relationship Id="rId20" Type="http://schemas.openxmlformats.org/officeDocument/2006/relationships/tags" Target="../tags/tag370.xml"/>
  <Relationship Id="rId21" Type="http://schemas.openxmlformats.org/officeDocument/2006/relationships/tags" Target="../tags/tag371.xml"/>
  <Relationship Id="rId22" Type="http://schemas.openxmlformats.org/officeDocument/2006/relationships/tags" Target="../tags/tag372.xml"/>
  <Relationship Id="rId23" Type="http://schemas.openxmlformats.org/officeDocument/2006/relationships/tags" Target="../tags/tag373.xml"/>
  <Relationship Id="rId24" Type="http://schemas.openxmlformats.org/officeDocument/2006/relationships/tags" Target="../tags/tag374.xml"/>
  <Relationship Id="rId25" Type="http://schemas.openxmlformats.org/officeDocument/2006/relationships/tags" Target="../tags/tag375.xml"/>
  <Relationship Id="rId26" Type="http://schemas.openxmlformats.org/officeDocument/2006/relationships/tags" Target="../tags/tag376.xml"/>
  <Relationship Id="rId27" Type="http://schemas.openxmlformats.org/officeDocument/2006/relationships/tags" Target="../tags/tag377.xml"/>
  <Relationship Id="rId28" Type="http://schemas.openxmlformats.org/officeDocument/2006/relationships/tags" Target="../tags/tag378.xml"/>
  <Relationship Id="rId29" Type="http://schemas.openxmlformats.org/officeDocument/2006/relationships/tags" Target="../tags/tag379.xml"/>
  <Relationship Id="rId3" Type="http://schemas.openxmlformats.org/officeDocument/2006/relationships/tags" Target="../tags/tag353.xml"/>
  <Relationship Id="rId30" Type="http://schemas.openxmlformats.org/officeDocument/2006/relationships/tags" Target="../tags/tag380.xml"/>
  <Relationship Id="rId31" Type="http://schemas.openxmlformats.org/officeDocument/2006/relationships/tags" Target="../tags/tag381.xml"/>
  <Relationship Id="rId32" Type="http://schemas.openxmlformats.org/officeDocument/2006/relationships/slideLayout" Target="../slideLayouts/slideLayout13.xml"/>
  <Relationship Id="rId33" Type="http://schemas.openxmlformats.org/officeDocument/2006/relationships/oleObject" Target="../embeddings/oleObject68.bin"/>
  <Relationship Id="rId34" Type="http://schemas.openxmlformats.org/officeDocument/2006/relationships/image" Target="../media/image1.emf"/>
  <Relationship Id="rId35" Type="http://schemas.openxmlformats.org/officeDocument/2006/relationships/oleObject" Target="../embeddings/oleObject69.bin"/>
  <Relationship Id="rId36" Type="http://schemas.openxmlformats.org/officeDocument/2006/relationships/image" Target="../media/image45.emf"/>
  <Relationship Id="rId37" Type="http://schemas.openxmlformats.org/officeDocument/2006/relationships/oleObject" Target="../embeddings/oleObject70.bin"/>
  <Relationship Id="rId38" Type="http://schemas.openxmlformats.org/officeDocument/2006/relationships/image" Target="../media/image46.emf"/>
  <Relationship Id="rId4" Type="http://schemas.openxmlformats.org/officeDocument/2006/relationships/tags" Target="../tags/tag354.xml"/>
  <Relationship Id="rId5" Type="http://schemas.openxmlformats.org/officeDocument/2006/relationships/tags" Target="../tags/tag355.xml"/>
  <Relationship Id="rId6" Type="http://schemas.openxmlformats.org/officeDocument/2006/relationships/tags" Target="../tags/tag356.xml"/>
  <Relationship Id="rId7" Type="http://schemas.openxmlformats.org/officeDocument/2006/relationships/tags" Target="../tags/tag357.xml"/>
  <Relationship Id="rId8" Type="http://schemas.openxmlformats.org/officeDocument/2006/relationships/tags" Target="../tags/tag358.xml"/>
  <Relationship Id="rId9" Type="http://schemas.openxmlformats.org/officeDocument/2006/relationships/tags" Target="../tags/tag359.xml"/>
</Relationships>

</file>

<file path=ppt/slides/_rels/slide29.xml.rels><?xml version="1.0" encoding="UTF-8"?>

<Relationships xmlns="http://schemas.openxmlformats.org/package/2006/relationships">
  <Relationship Id="rId1" Type="http://schemas.openxmlformats.org/officeDocument/2006/relationships/vmlDrawing" Target="../drawings/vmlDrawing29.vml"/>
  <Relationship Id="rId10" Type="http://schemas.openxmlformats.org/officeDocument/2006/relationships/tags" Target="../tags/tag390.xml"/>
  <Relationship Id="rId11" Type="http://schemas.openxmlformats.org/officeDocument/2006/relationships/tags" Target="../tags/tag391.xml"/>
  <Relationship Id="rId12" Type="http://schemas.openxmlformats.org/officeDocument/2006/relationships/tags" Target="../tags/tag392.xml"/>
  <Relationship Id="rId13" Type="http://schemas.openxmlformats.org/officeDocument/2006/relationships/tags" Target="../tags/tag393.xml"/>
  <Relationship Id="rId14" Type="http://schemas.openxmlformats.org/officeDocument/2006/relationships/tags" Target="../tags/tag394.xml"/>
  <Relationship Id="rId15" Type="http://schemas.openxmlformats.org/officeDocument/2006/relationships/tags" Target="../tags/tag395.xml"/>
  <Relationship Id="rId16" Type="http://schemas.openxmlformats.org/officeDocument/2006/relationships/tags" Target="../tags/tag396.xml"/>
  <Relationship Id="rId17" Type="http://schemas.openxmlformats.org/officeDocument/2006/relationships/tags" Target="../tags/tag397.xml"/>
  <Relationship Id="rId18" Type="http://schemas.openxmlformats.org/officeDocument/2006/relationships/tags" Target="../tags/tag398.xml"/>
  <Relationship Id="rId19" Type="http://schemas.openxmlformats.org/officeDocument/2006/relationships/tags" Target="../tags/tag399.xml"/>
  <Relationship Id="rId2" Type="http://schemas.openxmlformats.org/officeDocument/2006/relationships/tags" Target="../tags/tag382.xml"/>
  <Relationship Id="rId20" Type="http://schemas.openxmlformats.org/officeDocument/2006/relationships/tags" Target="../tags/tag400.xml"/>
  <Relationship Id="rId21" Type="http://schemas.openxmlformats.org/officeDocument/2006/relationships/tags" Target="../tags/tag401.xml"/>
  <Relationship Id="rId22" Type="http://schemas.openxmlformats.org/officeDocument/2006/relationships/tags" Target="../tags/tag402.xml"/>
  <Relationship Id="rId23" Type="http://schemas.openxmlformats.org/officeDocument/2006/relationships/tags" Target="../tags/tag403.xml"/>
  <Relationship Id="rId24" Type="http://schemas.openxmlformats.org/officeDocument/2006/relationships/tags" Target="../tags/tag404.xml"/>
  <Relationship Id="rId25" Type="http://schemas.openxmlformats.org/officeDocument/2006/relationships/tags" Target="../tags/tag405.xml"/>
  <Relationship Id="rId26" Type="http://schemas.openxmlformats.org/officeDocument/2006/relationships/slideLayout" Target="../slideLayouts/slideLayout14.xml"/>
  <Relationship Id="rId27" Type="http://schemas.openxmlformats.org/officeDocument/2006/relationships/oleObject" Target="../embeddings/oleObject71.bin"/>
  <Relationship Id="rId28" Type="http://schemas.openxmlformats.org/officeDocument/2006/relationships/image" Target="../media/image1.emf"/>
  <Relationship Id="rId3" Type="http://schemas.openxmlformats.org/officeDocument/2006/relationships/tags" Target="../tags/tag383.xml"/>
  <Relationship Id="rId4" Type="http://schemas.openxmlformats.org/officeDocument/2006/relationships/tags" Target="../tags/tag384.xml"/>
  <Relationship Id="rId5" Type="http://schemas.openxmlformats.org/officeDocument/2006/relationships/tags" Target="../tags/tag385.xml"/>
  <Relationship Id="rId6" Type="http://schemas.openxmlformats.org/officeDocument/2006/relationships/tags" Target="../tags/tag386.xml"/>
  <Relationship Id="rId7" Type="http://schemas.openxmlformats.org/officeDocument/2006/relationships/tags" Target="../tags/tag387.xml"/>
  <Relationship Id="rId8" Type="http://schemas.openxmlformats.org/officeDocument/2006/relationships/tags" Target="../tags/tag388.xml"/>
  <Relationship Id="rId9" Type="http://schemas.openxmlformats.org/officeDocument/2006/relationships/tags" Target="../tags/tag389.xml"/>
</Relationships>

</file>

<file path=ppt/slides/_rels/slide3.xml.rels><?xml version="1.0" encoding="UTF-8"?>

<Relationships xmlns="http://schemas.openxmlformats.org/package/2006/relationships">
  <Relationship Id="rId1" Type="http://schemas.openxmlformats.org/officeDocument/2006/relationships/vmlDrawing" Target="../drawings/vmlDrawing4.vml"/>
  <Relationship Id="rId10" Type="http://schemas.openxmlformats.org/officeDocument/2006/relationships/tags" Target="../tags/tag15.xml"/>
  <Relationship Id="rId11" Type="http://schemas.openxmlformats.org/officeDocument/2006/relationships/tags" Target="../tags/tag16.xml"/>
  <Relationship Id="rId12" Type="http://schemas.openxmlformats.org/officeDocument/2006/relationships/tags" Target="../tags/tag17.xml"/>
  <Relationship Id="rId13" Type="http://schemas.openxmlformats.org/officeDocument/2006/relationships/tags" Target="../tags/tag18.xml"/>
  <Relationship Id="rId14" Type="http://schemas.openxmlformats.org/officeDocument/2006/relationships/tags" Target="../tags/tag19.xml"/>
  <Relationship Id="rId15" Type="http://schemas.openxmlformats.org/officeDocument/2006/relationships/tags" Target="../tags/tag20.xml"/>
  <Relationship Id="rId16" Type="http://schemas.openxmlformats.org/officeDocument/2006/relationships/tags" Target="../tags/tag21.xml"/>
  <Relationship Id="rId17" Type="http://schemas.openxmlformats.org/officeDocument/2006/relationships/slideLayout" Target="../slideLayouts/slideLayout2.xml"/>
  <Relationship Id="rId18" Type="http://schemas.openxmlformats.org/officeDocument/2006/relationships/oleObject" Target="../embeddings/oleObject4.bin"/>
  <Relationship Id="rId19" Type="http://schemas.openxmlformats.org/officeDocument/2006/relationships/image" Target="../media/image1.emf"/>
  <Relationship Id="rId2" Type="http://schemas.openxmlformats.org/officeDocument/2006/relationships/tags" Target="../tags/tag7.xml"/>
  <Relationship Id="rId20" Type="http://schemas.openxmlformats.org/officeDocument/2006/relationships/oleObject" Target="../embeddings/oleObject5.bin"/>
  <Relationship Id="rId21" Type="http://schemas.openxmlformats.org/officeDocument/2006/relationships/image" Target="../media/image3.emf"/>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tags" Target="../tags/tag11.xml"/>
  <Relationship Id="rId7" Type="http://schemas.openxmlformats.org/officeDocument/2006/relationships/tags" Target="../tags/tag12.xml"/>
  <Relationship Id="rId8" Type="http://schemas.openxmlformats.org/officeDocument/2006/relationships/tags" Target="../tags/tag13.xml"/>
  <Relationship Id="rId9" Type="http://schemas.openxmlformats.org/officeDocument/2006/relationships/tags" Target="../tags/tag14.xml"/>
</Relationships>

</file>

<file path=ppt/slides/_rels/slide30.xml.rels><?xml version="1.0" encoding="UTF-8"?>

<Relationships xmlns="http://schemas.openxmlformats.org/package/2006/relationships">
  <Relationship Id="rId1" Type="http://schemas.openxmlformats.org/officeDocument/2006/relationships/vmlDrawing" Target="../drawings/vmlDrawing30.vml"/>
  <Relationship Id="rId10" Type="http://schemas.openxmlformats.org/officeDocument/2006/relationships/tags" Target="../tags/tag414.xml"/>
  <Relationship Id="rId11" Type="http://schemas.openxmlformats.org/officeDocument/2006/relationships/tags" Target="../tags/tag415.xml"/>
  <Relationship Id="rId12" Type="http://schemas.openxmlformats.org/officeDocument/2006/relationships/tags" Target="../tags/tag416.xml"/>
  <Relationship Id="rId13" Type="http://schemas.openxmlformats.org/officeDocument/2006/relationships/tags" Target="../tags/tag417.xml"/>
  <Relationship Id="rId14" Type="http://schemas.openxmlformats.org/officeDocument/2006/relationships/tags" Target="../tags/tag418.xml"/>
  <Relationship Id="rId15" Type="http://schemas.openxmlformats.org/officeDocument/2006/relationships/tags" Target="../tags/tag419.xml"/>
  <Relationship Id="rId16" Type="http://schemas.openxmlformats.org/officeDocument/2006/relationships/tags" Target="../tags/tag420.xml"/>
  <Relationship Id="rId17" Type="http://schemas.openxmlformats.org/officeDocument/2006/relationships/tags" Target="../tags/tag421.xml"/>
  <Relationship Id="rId18" Type="http://schemas.openxmlformats.org/officeDocument/2006/relationships/tags" Target="../tags/tag422.xml"/>
  <Relationship Id="rId19" Type="http://schemas.openxmlformats.org/officeDocument/2006/relationships/tags" Target="../tags/tag423.xml"/>
  <Relationship Id="rId2" Type="http://schemas.openxmlformats.org/officeDocument/2006/relationships/tags" Target="../tags/tag406.xml"/>
  <Relationship Id="rId20" Type="http://schemas.openxmlformats.org/officeDocument/2006/relationships/tags" Target="../tags/tag424.xml"/>
  <Relationship Id="rId21" Type="http://schemas.openxmlformats.org/officeDocument/2006/relationships/slideLayout" Target="../slideLayouts/slideLayout15.xml"/>
  <Relationship Id="rId22" Type="http://schemas.openxmlformats.org/officeDocument/2006/relationships/oleObject" Target="../embeddings/oleObject72.bin"/>
  <Relationship Id="rId23" Type="http://schemas.openxmlformats.org/officeDocument/2006/relationships/image" Target="../media/image1.emf"/>
  <Relationship Id="rId24" Type="http://schemas.openxmlformats.org/officeDocument/2006/relationships/oleObject" Target="../embeddings/oleObject73.bin"/>
  <Relationship Id="rId25" Type="http://schemas.openxmlformats.org/officeDocument/2006/relationships/image" Target="../media/image47.emf"/>
  <Relationship Id="rId26" Type="http://schemas.openxmlformats.org/officeDocument/2006/relationships/oleObject" Target="../embeddings/oleObject74.bin"/>
  <Relationship Id="rId27" Type="http://schemas.openxmlformats.org/officeDocument/2006/relationships/image" Target="../media/image48.emf"/>
  <Relationship Id="rId28" Type="http://schemas.openxmlformats.org/officeDocument/2006/relationships/oleObject" Target="../embeddings/oleObject75.bin"/>
  <Relationship Id="rId29" Type="http://schemas.openxmlformats.org/officeDocument/2006/relationships/image" Target="../media/image49.emf"/>
  <Relationship Id="rId3" Type="http://schemas.openxmlformats.org/officeDocument/2006/relationships/tags" Target="../tags/tag407.xml"/>
  <Relationship Id="rId4" Type="http://schemas.openxmlformats.org/officeDocument/2006/relationships/tags" Target="../tags/tag408.xml"/>
  <Relationship Id="rId5" Type="http://schemas.openxmlformats.org/officeDocument/2006/relationships/tags" Target="../tags/tag409.xml"/>
  <Relationship Id="rId6" Type="http://schemas.openxmlformats.org/officeDocument/2006/relationships/tags" Target="../tags/tag410.xml"/>
  <Relationship Id="rId7" Type="http://schemas.openxmlformats.org/officeDocument/2006/relationships/tags" Target="../tags/tag411.xml"/>
  <Relationship Id="rId8" Type="http://schemas.openxmlformats.org/officeDocument/2006/relationships/tags" Target="../tags/tag412.xml"/>
  <Relationship Id="rId9" Type="http://schemas.openxmlformats.org/officeDocument/2006/relationships/tags" Target="../tags/tag413.xml"/>
</Relationships>

</file>

<file path=ppt/slides/_rels/slide31.xml.rels><?xml version="1.0" encoding="UTF-8"?>

<Relationships xmlns="http://schemas.openxmlformats.org/package/2006/relationships">
  <Relationship Id="rId1" Type="http://schemas.openxmlformats.org/officeDocument/2006/relationships/vmlDrawing" Target="../drawings/vmlDrawing31.vml"/>
  <Relationship Id="rId10" Type="http://schemas.openxmlformats.org/officeDocument/2006/relationships/tags" Target="../tags/tag433.xml"/>
  <Relationship Id="rId11" Type="http://schemas.openxmlformats.org/officeDocument/2006/relationships/tags" Target="../tags/tag434.xml"/>
  <Relationship Id="rId12" Type="http://schemas.openxmlformats.org/officeDocument/2006/relationships/tags" Target="../tags/tag435.xml"/>
  <Relationship Id="rId13" Type="http://schemas.openxmlformats.org/officeDocument/2006/relationships/tags" Target="../tags/tag436.xml"/>
  <Relationship Id="rId14" Type="http://schemas.openxmlformats.org/officeDocument/2006/relationships/tags" Target="../tags/tag437.xml"/>
  <Relationship Id="rId15" Type="http://schemas.openxmlformats.org/officeDocument/2006/relationships/tags" Target="../tags/tag438.xml"/>
  <Relationship Id="rId16" Type="http://schemas.openxmlformats.org/officeDocument/2006/relationships/tags" Target="../tags/tag439.xml"/>
  <Relationship Id="rId17" Type="http://schemas.openxmlformats.org/officeDocument/2006/relationships/tags" Target="../tags/tag440.xml"/>
  <Relationship Id="rId18" Type="http://schemas.openxmlformats.org/officeDocument/2006/relationships/tags" Target="../tags/tag441.xml"/>
  <Relationship Id="rId19" Type="http://schemas.openxmlformats.org/officeDocument/2006/relationships/tags" Target="../tags/tag442.xml"/>
  <Relationship Id="rId2" Type="http://schemas.openxmlformats.org/officeDocument/2006/relationships/tags" Target="../tags/tag425.xml"/>
  <Relationship Id="rId20" Type="http://schemas.openxmlformats.org/officeDocument/2006/relationships/tags" Target="../tags/tag443.xml"/>
  <Relationship Id="rId21" Type="http://schemas.openxmlformats.org/officeDocument/2006/relationships/tags" Target="../tags/tag444.xml"/>
  <Relationship Id="rId22" Type="http://schemas.openxmlformats.org/officeDocument/2006/relationships/tags" Target="../tags/tag445.xml"/>
  <Relationship Id="rId23" Type="http://schemas.openxmlformats.org/officeDocument/2006/relationships/tags" Target="../tags/tag446.xml"/>
  <Relationship Id="rId24" Type="http://schemas.openxmlformats.org/officeDocument/2006/relationships/tags" Target="../tags/tag447.xml"/>
  <Relationship Id="rId25" Type="http://schemas.openxmlformats.org/officeDocument/2006/relationships/tags" Target="../tags/tag448.xml"/>
  <Relationship Id="rId26" Type="http://schemas.openxmlformats.org/officeDocument/2006/relationships/tags" Target="../tags/tag449.xml"/>
  <Relationship Id="rId27" Type="http://schemas.openxmlformats.org/officeDocument/2006/relationships/tags" Target="../tags/tag450.xml"/>
  <Relationship Id="rId28" Type="http://schemas.openxmlformats.org/officeDocument/2006/relationships/tags" Target="../tags/tag451.xml"/>
  <Relationship Id="rId29" Type="http://schemas.openxmlformats.org/officeDocument/2006/relationships/tags" Target="../tags/tag452.xml"/>
  <Relationship Id="rId3" Type="http://schemas.openxmlformats.org/officeDocument/2006/relationships/tags" Target="../tags/tag426.xml"/>
  <Relationship Id="rId30" Type="http://schemas.openxmlformats.org/officeDocument/2006/relationships/tags" Target="../tags/tag453.xml"/>
  <Relationship Id="rId31" Type="http://schemas.openxmlformats.org/officeDocument/2006/relationships/tags" Target="../tags/tag454.xml"/>
  <Relationship Id="rId32" Type="http://schemas.openxmlformats.org/officeDocument/2006/relationships/tags" Target="../tags/tag455.xml"/>
  <Relationship Id="rId33" Type="http://schemas.openxmlformats.org/officeDocument/2006/relationships/tags" Target="../tags/tag456.xml"/>
  <Relationship Id="rId34" Type="http://schemas.openxmlformats.org/officeDocument/2006/relationships/tags" Target="../tags/tag457.xml"/>
  <Relationship Id="rId35" Type="http://schemas.openxmlformats.org/officeDocument/2006/relationships/tags" Target="../tags/tag458.xml"/>
  <Relationship Id="rId36" Type="http://schemas.openxmlformats.org/officeDocument/2006/relationships/tags" Target="../tags/tag459.xml"/>
  <Relationship Id="rId37" Type="http://schemas.openxmlformats.org/officeDocument/2006/relationships/tags" Target="../tags/tag460.xml"/>
  <Relationship Id="rId38" Type="http://schemas.openxmlformats.org/officeDocument/2006/relationships/tags" Target="../tags/tag461.xml"/>
  <Relationship Id="rId39" Type="http://schemas.openxmlformats.org/officeDocument/2006/relationships/tags" Target="../tags/tag462.xml"/>
  <Relationship Id="rId4" Type="http://schemas.openxmlformats.org/officeDocument/2006/relationships/tags" Target="../tags/tag427.xml"/>
  <Relationship Id="rId40" Type="http://schemas.openxmlformats.org/officeDocument/2006/relationships/tags" Target="../tags/tag463.xml"/>
  <Relationship Id="rId41" Type="http://schemas.openxmlformats.org/officeDocument/2006/relationships/tags" Target="../tags/tag464.xml"/>
  <Relationship Id="rId42" Type="http://schemas.openxmlformats.org/officeDocument/2006/relationships/tags" Target="../tags/tag465.xml"/>
  <Relationship Id="rId43" Type="http://schemas.openxmlformats.org/officeDocument/2006/relationships/tags" Target="../tags/tag466.xml"/>
  <Relationship Id="rId44" Type="http://schemas.openxmlformats.org/officeDocument/2006/relationships/tags" Target="../tags/tag467.xml"/>
  <Relationship Id="rId45" Type="http://schemas.openxmlformats.org/officeDocument/2006/relationships/slideLayout" Target="../slideLayouts/slideLayout16.xml"/>
  <Relationship Id="rId46" Type="http://schemas.openxmlformats.org/officeDocument/2006/relationships/oleObject" Target="../embeddings/oleObject76.bin"/>
  <Relationship Id="rId47" Type="http://schemas.openxmlformats.org/officeDocument/2006/relationships/image" Target="../media/image1.emf"/>
  <Relationship Id="rId48" Type="http://schemas.openxmlformats.org/officeDocument/2006/relationships/oleObject" Target="../embeddings/oleObject77.bin"/>
  <Relationship Id="rId49" Type="http://schemas.openxmlformats.org/officeDocument/2006/relationships/image" Target="../media/image50.emf"/>
  <Relationship Id="rId5" Type="http://schemas.openxmlformats.org/officeDocument/2006/relationships/tags" Target="../tags/tag428.xml"/>
  <Relationship Id="rId50" Type="http://schemas.openxmlformats.org/officeDocument/2006/relationships/oleObject" Target="../embeddings/oleObject78.bin"/>
  <Relationship Id="rId51" Type="http://schemas.openxmlformats.org/officeDocument/2006/relationships/image" Target="../media/image51.emf"/>
  <Relationship Id="rId52" Type="http://schemas.openxmlformats.org/officeDocument/2006/relationships/oleObject" Target="../embeddings/oleObject79.bin"/>
  <Relationship Id="rId53" Type="http://schemas.openxmlformats.org/officeDocument/2006/relationships/image" Target="../media/image52.emf"/>
  <Relationship Id="rId54" Type="http://schemas.openxmlformats.org/officeDocument/2006/relationships/oleObject" Target="../embeddings/oleObject80.bin"/>
  <Relationship Id="rId55" Type="http://schemas.openxmlformats.org/officeDocument/2006/relationships/image" Target="../media/image53.emf"/>
  <Relationship Id="rId56" Type="http://schemas.openxmlformats.org/officeDocument/2006/relationships/oleObject" Target="../embeddings/oleObject81.bin"/>
  <Relationship Id="rId57" Type="http://schemas.openxmlformats.org/officeDocument/2006/relationships/image" Target="../media/image54.emf"/>
  <Relationship Id="rId58" Type="http://schemas.openxmlformats.org/officeDocument/2006/relationships/oleObject" Target="../embeddings/oleObject82.bin"/>
  <Relationship Id="rId59" Type="http://schemas.openxmlformats.org/officeDocument/2006/relationships/image" Target="../media/image55.emf"/>
  <Relationship Id="rId6" Type="http://schemas.openxmlformats.org/officeDocument/2006/relationships/tags" Target="../tags/tag429.xml"/>
  <Relationship Id="rId60" Type="http://schemas.openxmlformats.org/officeDocument/2006/relationships/oleObject" Target="../embeddings/oleObject83.bin"/>
  <Relationship Id="rId61" Type="http://schemas.openxmlformats.org/officeDocument/2006/relationships/image" Target="../media/image56.emf"/>
  <Relationship Id="rId62" Type="http://schemas.openxmlformats.org/officeDocument/2006/relationships/oleObject" Target="../embeddings/oleObject84.bin"/>
  <Relationship Id="rId63" Type="http://schemas.openxmlformats.org/officeDocument/2006/relationships/image" Target="../media/image57.emf"/>
  <Relationship Id="rId7" Type="http://schemas.openxmlformats.org/officeDocument/2006/relationships/tags" Target="../tags/tag430.xml"/>
  <Relationship Id="rId8" Type="http://schemas.openxmlformats.org/officeDocument/2006/relationships/tags" Target="../tags/tag431.xml"/>
  <Relationship Id="rId9" Type="http://schemas.openxmlformats.org/officeDocument/2006/relationships/tags" Target="../tags/tag432.xml"/>
</Relationships>

</file>

<file path=ppt/slides/_rels/slide4.xml.rels><?xml version="1.0" encoding="UTF-8"?>

<Relationships xmlns="http://schemas.openxmlformats.org/package/2006/relationships">
  <Relationship Id="rId1" Type="http://schemas.openxmlformats.org/officeDocument/2006/relationships/vmlDrawing" Target="../drawings/vmlDrawing5.vml"/>
  <Relationship Id="rId10" Type="http://schemas.openxmlformats.org/officeDocument/2006/relationships/oleObject" Target="../embeddings/oleObject6.bin"/>
  <Relationship Id="rId11" Type="http://schemas.openxmlformats.org/officeDocument/2006/relationships/image" Target="../media/image1.emf"/>
  <Relationship Id="rId12" Type="http://schemas.openxmlformats.org/officeDocument/2006/relationships/oleObject" Target="../embeddings/oleObject7.bin"/>
  <Relationship Id="rId13" Type="http://schemas.openxmlformats.org/officeDocument/2006/relationships/image" Target="../media/image4.emf"/>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tags" Target="../tags/tag24.xml"/>
  <Relationship Id="rId5" Type="http://schemas.openxmlformats.org/officeDocument/2006/relationships/tags" Target="../tags/tag25.xml"/>
  <Relationship Id="rId6" Type="http://schemas.openxmlformats.org/officeDocument/2006/relationships/tags" Target="../tags/tag26.xml"/>
  <Relationship Id="rId7" Type="http://schemas.openxmlformats.org/officeDocument/2006/relationships/tags" Target="../tags/tag27.xml"/>
  <Relationship Id="rId8" Type="http://schemas.openxmlformats.org/officeDocument/2006/relationships/tags" Target="../tags/tag28.xml"/>
  <Relationship Id="rId9"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vmlDrawing" Target="../drawings/vmlDrawing6.vml"/>
  <Relationship Id="rId10" Type="http://schemas.openxmlformats.org/officeDocument/2006/relationships/tags" Target="../tags/tag37.xml"/>
  <Relationship Id="rId11" Type="http://schemas.openxmlformats.org/officeDocument/2006/relationships/tags" Target="../tags/tag38.xml"/>
  <Relationship Id="rId12" Type="http://schemas.openxmlformats.org/officeDocument/2006/relationships/tags" Target="../tags/tag39.xml"/>
  <Relationship Id="rId13" Type="http://schemas.openxmlformats.org/officeDocument/2006/relationships/tags" Target="../tags/tag40.xml"/>
  <Relationship Id="rId14" Type="http://schemas.openxmlformats.org/officeDocument/2006/relationships/tags" Target="../tags/tag41.xml"/>
  <Relationship Id="rId15" Type="http://schemas.openxmlformats.org/officeDocument/2006/relationships/slideLayout" Target="../slideLayouts/slideLayout2.xml"/>
  <Relationship Id="rId16" Type="http://schemas.openxmlformats.org/officeDocument/2006/relationships/oleObject" Target="../embeddings/oleObject8.bin"/>
  <Relationship Id="rId17" Type="http://schemas.openxmlformats.org/officeDocument/2006/relationships/image" Target="../media/image1.emf"/>
  <Relationship Id="rId18" Type="http://schemas.openxmlformats.org/officeDocument/2006/relationships/oleObject" Target="../embeddings/oleObject9.bin"/>
  <Relationship Id="rId19" Type="http://schemas.openxmlformats.org/officeDocument/2006/relationships/image" Target="../media/image5.emf"/>
  <Relationship Id="rId2" Type="http://schemas.openxmlformats.org/officeDocument/2006/relationships/tags" Target="../tags/tag29.xml"/>
  <Relationship Id="rId3" Type="http://schemas.openxmlformats.org/officeDocument/2006/relationships/tags" Target="../tags/tag30.xml"/>
  <Relationship Id="rId4" Type="http://schemas.openxmlformats.org/officeDocument/2006/relationships/tags" Target="../tags/tag31.xml"/>
  <Relationship Id="rId5" Type="http://schemas.openxmlformats.org/officeDocument/2006/relationships/tags" Target="../tags/tag32.xml"/>
  <Relationship Id="rId6" Type="http://schemas.openxmlformats.org/officeDocument/2006/relationships/tags" Target="../tags/tag33.xml"/>
  <Relationship Id="rId7" Type="http://schemas.openxmlformats.org/officeDocument/2006/relationships/tags" Target="../tags/tag34.xml"/>
  <Relationship Id="rId8" Type="http://schemas.openxmlformats.org/officeDocument/2006/relationships/tags" Target="../tags/tag35.xml"/>
  <Relationship Id="rId9" Type="http://schemas.openxmlformats.org/officeDocument/2006/relationships/tags" Target="../tags/tag36.xml"/>
</Relationships>

</file>

<file path=ppt/slides/_rels/slide6.xml.rels><?xml version="1.0" encoding="UTF-8"?>

<Relationships xmlns="http://schemas.openxmlformats.org/package/2006/relationships">
  <Relationship Id="rId1" Type="http://schemas.openxmlformats.org/officeDocument/2006/relationships/vmlDrawing" Target="../drawings/vmlDrawing7.vml"/>
  <Relationship Id="rId10" Type="http://schemas.openxmlformats.org/officeDocument/2006/relationships/slideLayout" Target="../slideLayouts/slideLayout2.xml"/>
  <Relationship Id="rId11" Type="http://schemas.openxmlformats.org/officeDocument/2006/relationships/oleObject" Target="../embeddings/oleObject10.bin"/>
  <Relationship Id="rId12" Type="http://schemas.openxmlformats.org/officeDocument/2006/relationships/image" Target="../media/image1.emf"/>
  <Relationship Id="rId13" Type="http://schemas.openxmlformats.org/officeDocument/2006/relationships/oleObject" Target="../embeddings/oleObject11.bin"/>
  <Relationship Id="rId14" Type="http://schemas.openxmlformats.org/officeDocument/2006/relationships/image" Target="../media/image6.emf"/>
  <Relationship Id="rId2" Type="http://schemas.openxmlformats.org/officeDocument/2006/relationships/tags" Target="../tags/tag42.xml"/>
  <Relationship Id="rId3" Type="http://schemas.openxmlformats.org/officeDocument/2006/relationships/tags" Target="../tags/tag43.xml"/>
  <Relationship Id="rId4" Type="http://schemas.openxmlformats.org/officeDocument/2006/relationships/tags" Target="../tags/tag44.xml"/>
  <Relationship Id="rId5" Type="http://schemas.openxmlformats.org/officeDocument/2006/relationships/tags" Target="../tags/tag45.xml"/>
  <Relationship Id="rId6" Type="http://schemas.openxmlformats.org/officeDocument/2006/relationships/tags" Target="../tags/tag46.xml"/>
  <Relationship Id="rId7" Type="http://schemas.openxmlformats.org/officeDocument/2006/relationships/tags" Target="../tags/tag47.xml"/>
  <Relationship Id="rId8" Type="http://schemas.openxmlformats.org/officeDocument/2006/relationships/tags" Target="../tags/tag48.xml"/>
  <Relationship Id="rId9" Type="http://schemas.openxmlformats.org/officeDocument/2006/relationships/tags" Target="../tags/tag49.xml"/>
</Relationships>

</file>

<file path=ppt/slides/_rels/slide7.xml.rels><?xml version="1.0" encoding="UTF-8"?>

<Relationships xmlns="http://schemas.openxmlformats.org/package/2006/relationships">
  <Relationship Id="rId1" Type="http://schemas.openxmlformats.org/officeDocument/2006/relationships/vmlDrawing" Target="../drawings/vmlDrawing8.vml"/>
  <Relationship Id="rId10" Type="http://schemas.openxmlformats.org/officeDocument/2006/relationships/tags" Target="../tags/tag58.xml"/>
  <Relationship Id="rId11" Type="http://schemas.openxmlformats.org/officeDocument/2006/relationships/tags" Target="../tags/tag59.xml"/>
  <Relationship Id="rId12" Type="http://schemas.openxmlformats.org/officeDocument/2006/relationships/tags" Target="../tags/tag60.xml"/>
  <Relationship Id="rId13" Type="http://schemas.openxmlformats.org/officeDocument/2006/relationships/tags" Target="../tags/tag61.xml"/>
  <Relationship Id="rId14" Type="http://schemas.openxmlformats.org/officeDocument/2006/relationships/tags" Target="../tags/tag62.xml"/>
  <Relationship Id="rId15" Type="http://schemas.openxmlformats.org/officeDocument/2006/relationships/slideLayout" Target="../slideLayouts/slideLayout2.xml"/>
  <Relationship Id="rId16" Type="http://schemas.openxmlformats.org/officeDocument/2006/relationships/oleObject" Target="../embeddings/oleObject12.bin"/>
  <Relationship Id="rId17" Type="http://schemas.openxmlformats.org/officeDocument/2006/relationships/image" Target="../media/image7.emf"/>
  <Relationship Id="rId18" Type="http://schemas.openxmlformats.org/officeDocument/2006/relationships/oleObject" Target="../embeddings/oleObject13.bin"/>
  <Relationship Id="rId19" Type="http://schemas.openxmlformats.org/officeDocument/2006/relationships/image" Target="../media/image8.emf"/>
  <Relationship Id="rId2" Type="http://schemas.openxmlformats.org/officeDocument/2006/relationships/tags" Target="../tags/tag50.xml"/>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tags" Target="../tags/tag53.xml"/>
  <Relationship Id="rId6" Type="http://schemas.openxmlformats.org/officeDocument/2006/relationships/tags" Target="../tags/tag54.xml"/>
  <Relationship Id="rId7" Type="http://schemas.openxmlformats.org/officeDocument/2006/relationships/tags" Target="../tags/tag55.xml"/>
  <Relationship Id="rId8" Type="http://schemas.openxmlformats.org/officeDocument/2006/relationships/tags" Target="../tags/tag56.xml"/>
  <Relationship Id="rId9" Type="http://schemas.openxmlformats.org/officeDocument/2006/relationships/tags" Target="../tags/tag57.xml"/>
</Relationships>

</file>

<file path=ppt/slides/_rels/slide8.xml.rels><?xml version="1.0" encoding="UTF-8"?>

<Relationships xmlns="http://schemas.openxmlformats.org/package/2006/relationships">
  <Relationship Id="rId1" Type="http://schemas.openxmlformats.org/officeDocument/2006/relationships/vmlDrawing" Target="../drawings/vmlDrawing9.vml"/>
  <Relationship Id="rId10" Type="http://schemas.openxmlformats.org/officeDocument/2006/relationships/tags" Target="../tags/tag71.xml"/>
  <Relationship Id="rId11" Type="http://schemas.openxmlformats.org/officeDocument/2006/relationships/tags" Target="../tags/tag72.xml"/>
  <Relationship Id="rId12" Type="http://schemas.openxmlformats.org/officeDocument/2006/relationships/tags" Target="../tags/tag73.xml"/>
  <Relationship Id="rId13" Type="http://schemas.openxmlformats.org/officeDocument/2006/relationships/tags" Target="../tags/tag74.xml"/>
  <Relationship Id="rId14" Type="http://schemas.openxmlformats.org/officeDocument/2006/relationships/tags" Target="../tags/tag75.xml"/>
  <Relationship Id="rId15" Type="http://schemas.openxmlformats.org/officeDocument/2006/relationships/tags" Target="../tags/tag76.xml"/>
  <Relationship Id="rId16" Type="http://schemas.openxmlformats.org/officeDocument/2006/relationships/tags" Target="../tags/tag77.xml"/>
  <Relationship Id="rId17" Type="http://schemas.openxmlformats.org/officeDocument/2006/relationships/tags" Target="../tags/tag78.xml"/>
  <Relationship Id="rId18" Type="http://schemas.openxmlformats.org/officeDocument/2006/relationships/tags" Target="../tags/tag79.xml"/>
  <Relationship Id="rId19" Type="http://schemas.openxmlformats.org/officeDocument/2006/relationships/tags" Target="../tags/tag80.xml"/>
  <Relationship Id="rId2" Type="http://schemas.openxmlformats.org/officeDocument/2006/relationships/tags" Target="../tags/tag63.xml"/>
  <Relationship Id="rId20" Type="http://schemas.openxmlformats.org/officeDocument/2006/relationships/tags" Target="../tags/tag81.xml"/>
  <Relationship Id="rId21" Type="http://schemas.openxmlformats.org/officeDocument/2006/relationships/tags" Target="../tags/tag82.xml"/>
  <Relationship Id="rId22" Type="http://schemas.openxmlformats.org/officeDocument/2006/relationships/tags" Target="../tags/tag83.xml"/>
  <Relationship Id="rId23" Type="http://schemas.openxmlformats.org/officeDocument/2006/relationships/tags" Target="../tags/tag84.xml"/>
  <Relationship Id="rId24" Type="http://schemas.openxmlformats.org/officeDocument/2006/relationships/tags" Target="../tags/tag85.xml"/>
  <Relationship Id="rId25" Type="http://schemas.openxmlformats.org/officeDocument/2006/relationships/tags" Target="../tags/tag86.xml"/>
  <Relationship Id="rId26" Type="http://schemas.openxmlformats.org/officeDocument/2006/relationships/tags" Target="../tags/tag87.xml"/>
  <Relationship Id="rId27" Type="http://schemas.openxmlformats.org/officeDocument/2006/relationships/tags" Target="../tags/tag88.xml"/>
  <Relationship Id="rId28" Type="http://schemas.openxmlformats.org/officeDocument/2006/relationships/tags" Target="../tags/tag89.xml"/>
  <Relationship Id="rId29" Type="http://schemas.openxmlformats.org/officeDocument/2006/relationships/tags" Target="../tags/tag90.xml"/>
  <Relationship Id="rId3" Type="http://schemas.openxmlformats.org/officeDocument/2006/relationships/tags" Target="../tags/tag64.xml"/>
  <Relationship Id="rId30" Type="http://schemas.openxmlformats.org/officeDocument/2006/relationships/tags" Target="../tags/tag91.xml"/>
  <Relationship Id="rId31" Type="http://schemas.openxmlformats.org/officeDocument/2006/relationships/tags" Target="../tags/tag92.xml"/>
  <Relationship Id="rId32" Type="http://schemas.openxmlformats.org/officeDocument/2006/relationships/tags" Target="../tags/tag93.xml"/>
  <Relationship Id="rId33" Type="http://schemas.openxmlformats.org/officeDocument/2006/relationships/tags" Target="../tags/tag94.xml"/>
  <Relationship Id="rId34" Type="http://schemas.openxmlformats.org/officeDocument/2006/relationships/tags" Target="../tags/tag95.xml"/>
  <Relationship Id="rId35" Type="http://schemas.openxmlformats.org/officeDocument/2006/relationships/tags" Target="../tags/tag96.xml"/>
  <Relationship Id="rId36" Type="http://schemas.openxmlformats.org/officeDocument/2006/relationships/tags" Target="../tags/tag97.xml"/>
  <Relationship Id="rId37" Type="http://schemas.openxmlformats.org/officeDocument/2006/relationships/slideLayout" Target="../slideLayouts/slideLayout2.xml"/>
  <Relationship Id="rId38" Type="http://schemas.openxmlformats.org/officeDocument/2006/relationships/oleObject" Target="../embeddings/oleObject14.bin"/>
  <Relationship Id="rId39" Type="http://schemas.openxmlformats.org/officeDocument/2006/relationships/image" Target="../media/image7.emf"/>
  <Relationship Id="rId4" Type="http://schemas.openxmlformats.org/officeDocument/2006/relationships/tags" Target="../tags/tag65.xml"/>
  <Relationship Id="rId40" Type="http://schemas.openxmlformats.org/officeDocument/2006/relationships/oleObject" Target="../embeddings/oleObject15.bin"/>
  <Relationship Id="rId41" Type="http://schemas.openxmlformats.org/officeDocument/2006/relationships/image" Target="../media/image9.emf"/>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tags" Target="../tags/tag68.xml"/>
  <Relationship Id="rId8" Type="http://schemas.openxmlformats.org/officeDocument/2006/relationships/tags" Target="../tags/tag69.xml"/>
  <Relationship Id="rId9" Type="http://schemas.openxmlformats.org/officeDocument/2006/relationships/tags" Target="../tags/tag70.xml"/>
</Relationships>

</file>

<file path=ppt/slides/_rels/slide9.xml.rels><?xml version="1.0" encoding="UTF-8"?>

<Relationships xmlns="http://schemas.openxmlformats.org/package/2006/relationships">
  <Relationship Id="rId1" Type="http://schemas.openxmlformats.org/officeDocument/2006/relationships/vmlDrawing" Target="../drawings/vmlDrawing10.vml"/>
  <Relationship Id="rId10" Type="http://schemas.openxmlformats.org/officeDocument/2006/relationships/tags" Target="../tags/tag106.xml"/>
  <Relationship Id="rId11" Type="http://schemas.openxmlformats.org/officeDocument/2006/relationships/slideLayout" Target="../slideLayouts/slideLayout2.xml"/>
  <Relationship Id="rId12" Type="http://schemas.openxmlformats.org/officeDocument/2006/relationships/oleObject" Target="../embeddings/oleObject16.bin"/>
  <Relationship Id="rId13" Type="http://schemas.openxmlformats.org/officeDocument/2006/relationships/image" Target="../media/image7.emf"/>
  <Relationship Id="rId14" Type="http://schemas.openxmlformats.org/officeDocument/2006/relationships/oleObject" Target="../embeddings/oleObject17.bin"/>
  <Relationship Id="rId15" Type="http://schemas.openxmlformats.org/officeDocument/2006/relationships/image" Target="../media/image10.emf"/>
  <Relationship Id="rId16" Type="http://schemas.openxmlformats.org/officeDocument/2006/relationships/oleObject" Target="../embeddings/oleObject18.bin"/>
  <Relationship Id="rId17" Type="http://schemas.openxmlformats.org/officeDocument/2006/relationships/image" Target="../media/image11.emf"/>
  <Relationship Id="rId18" Type="http://schemas.openxmlformats.org/officeDocument/2006/relationships/oleObject" Target="../embeddings/oleObject19.bin"/>
  <Relationship Id="rId19" Type="http://schemas.openxmlformats.org/officeDocument/2006/relationships/image" Target="../media/image12.emf"/>
  <Relationship Id="rId2" Type="http://schemas.openxmlformats.org/officeDocument/2006/relationships/tags" Target="../tags/tag98.xml"/>
  <Relationship Id="rId20" Type="http://schemas.openxmlformats.org/officeDocument/2006/relationships/oleObject" Target="../embeddings/oleObject20.bin"/>
  <Relationship Id="rId21" Type="http://schemas.openxmlformats.org/officeDocument/2006/relationships/image" Target="../media/image13.emf"/>
  <Relationship Id="rId3" Type="http://schemas.openxmlformats.org/officeDocument/2006/relationships/tags" Target="../tags/tag99.xml"/>
  <Relationship Id="rId4" Type="http://schemas.openxmlformats.org/officeDocument/2006/relationships/tags" Target="../tags/tag100.xml"/>
  <Relationship Id="rId5" Type="http://schemas.openxmlformats.org/officeDocument/2006/relationships/tags" Target="../tags/tag101.xml"/>
  <Relationship Id="rId6" Type="http://schemas.openxmlformats.org/officeDocument/2006/relationships/tags" Target="../tags/tag102.xml"/>
  <Relationship Id="rId7" Type="http://schemas.openxmlformats.org/officeDocument/2006/relationships/tags" Target="../tags/tag103.xml"/>
  <Relationship Id="rId8" Type="http://schemas.openxmlformats.org/officeDocument/2006/relationships/tags" Target="../tags/tag104.xml"/>
  <Relationship Id="rId9" Type="http://schemas.openxmlformats.org/officeDocument/2006/relationships/tags" Target="../tags/tag10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hidden="1"/>
          <p:cNvGraphicFramePr>
            <a:graphicFrameLocks noChangeAspect="1"/>
          </p:cNvGraphicFramePr>
          <p:nvPr>
            <p:custDataLst>
              <p:tags r:id="rId2"/>
            </p:custDataLst>
            <p:extLst>
              <p:ext uri="{D42A27DB-BD31-4B8C-83A1-F6EECF244321}">
                <p14:modId xmlns:p14="http://schemas.microsoft.com/office/powerpoint/2010/main" val="3835857514"/>
              </p:ex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32052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7" y="1557"/>
                        <a:ext cx="1555" cy="1555"/>
                      </a:xfrm>
                      <a:prstGeom prst="rect">
                        <a:avLst/>
                      </a:prstGeom>
                    </p:spPr>
                  </p:pic>
                </p:oleObj>
              </mc:Fallback>
            </mc:AlternateContent>
          </a:graphicData>
        </a:graphic>
      </p:graphicFrame>
      <p:sp>
        <p:nvSpPr>
          <p:cNvPr id="59" name="Rectangle 58" hidden="1"/>
          <p:cNvSpPr/>
          <p:nvPr>
            <p:custDataLst>
              <p:tags r:id="rId3"/>
            </p:custDataLst>
          </p:nvPr>
        </p:nvSpPr>
        <p:spPr bwMode="auto">
          <a:xfrm>
            <a:off x="0" y="0"/>
            <a:ext cx="155581" cy="15559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300" dirty="0">
              <a:latin typeface="Calibri Light"/>
              <a:sym typeface="Calibri Light"/>
            </a:endParaRPr>
          </a:p>
        </p:txBody>
      </p:sp>
      <p:sp>
        <p:nvSpPr>
          <p:cNvPr id="2" name="Title 1"/>
          <p:cNvSpPr>
            <a:spLocks noGrp="1"/>
          </p:cNvSpPr>
          <p:nvPr>
            <p:ph type="title"/>
          </p:nvPr>
        </p:nvSpPr>
        <p:spPr>
          <a:xfrm>
            <a:off x="119064" y="230189"/>
            <a:ext cx="8618537" cy="292388"/>
          </a:xfrm>
        </p:spPr>
        <p:txBody>
          <a:bodyPr/>
          <a:lstStyle/>
          <a:p>
            <a:r>
              <a:rPr lang="en-US" dirty="0"/>
              <a:t>List of </a:t>
            </a:r>
            <a:r>
              <a:rPr lang="en-US" dirty="0" smtClean="0"/>
              <a:t>figures in </a:t>
            </a:r>
            <a:r>
              <a:rPr lang="en-US" dirty="0" smtClean="0"/>
              <a:t>Cost </a:t>
            </a:r>
            <a:r>
              <a:rPr lang="en-US" dirty="0"/>
              <a:t>Trends Report: July 2014 Supplement</a:t>
            </a:r>
            <a:endParaRPr lang="en-US" dirty="0"/>
          </a:p>
        </p:txBody>
      </p:sp>
      <p:sp>
        <p:nvSpPr>
          <p:cNvPr id="4" name="Text Placeholder 3"/>
          <p:cNvSpPr>
            <a:spLocks noGrp="1"/>
          </p:cNvSpPr>
          <p:nvPr>
            <p:ph type="body" sz="quarter" idx="11"/>
          </p:nvPr>
        </p:nvSpPr>
        <p:spPr>
          <a:xfrm>
            <a:off x="347181" y="801420"/>
            <a:ext cx="8617803" cy="269171"/>
          </a:xfrm>
        </p:spPr>
        <p:txBody>
          <a:bodyPr/>
          <a:lstStyle/>
          <a:p>
            <a:r>
              <a:rPr lang="en-US" sz="1200" dirty="0" smtClean="0">
                <a:solidFill>
                  <a:schemeClr val="tx1"/>
                </a:solidFill>
                <a:latin typeface="+mj-lt"/>
              </a:rPr>
              <a:t>Figure </a:t>
            </a:r>
            <a:r>
              <a:rPr lang="en-US" sz="1200" dirty="0">
                <a:solidFill>
                  <a:schemeClr val="tx1"/>
                </a:solidFill>
                <a:latin typeface="+mj-lt"/>
              </a:rPr>
              <a:t>A.1: Drivers of growth in claims-based medical </a:t>
            </a:r>
            <a:r>
              <a:rPr lang="en-US" sz="1200" dirty="0" smtClean="0">
                <a:solidFill>
                  <a:schemeClr val="tx1"/>
                </a:solidFill>
                <a:latin typeface="+mj-lt"/>
              </a:rPr>
              <a:t>expenditures</a:t>
            </a:r>
            <a:r>
              <a:rPr lang="en-US" sz="1200" dirty="0">
                <a:solidFill>
                  <a:schemeClr val="tx1"/>
                </a:solidFill>
                <a:latin typeface="+mj-lt"/>
              </a:rPr>
              <a:t>	</a:t>
            </a:r>
          </a:p>
          <a:p>
            <a:r>
              <a:rPr lang="en-US" sz="1200" dirty="0">
                <a:solidFill>
                  <a:schemeClr val="tx1"/>
                </a:solidFill>
                <a:latin typeface="+mj-lt"/>
              </a:rPr>
              <a:t>Figure A.2: Growth in claims-based medical expenditures by category of </a:t>
            </a:r>
            <a:r>
              <a:rPr lang="en-US" sz="1200" dirty="0" smtClean="0">
                <a:solidFill>
                  <a:schemeClr val="tx1"/>
                </a:solidFill>
                <a:latin typeface="+mj-lt"/>
              </a:rPr>
              <a:t>service</a:t>
            </a:r>
            <a:endParaRPr lang="en-US" sz="1200" dirty="0">
              <a:solidFill>
                <a:schemeClr val="tx1"/>
              </a:solidFill>
              <a:latin typeface="+mj-lt"/>
            </a:endParaRPr>
          </a:p>
          <a:p>
            <a:r>
              <a:rPr lang="en-US" sz="1200" dirty="0">
                <a:solidFill>
                  <a:schemeClr val="tx1"/>
                </a:solidFill>
                <a:latin typeface="+mj-lt"/>
              </a:rPr>
              <a:t>Figure A.3: Member cost sharing, 2010 - </a:t>
            </a:r>
            <a:r>
              <a:rPr lang="en-US" sz="1200" dirty="0" smtClean="0">
                <a:solidFill>
                  <a:schemeClr val="tx1"/>
                </a:solidFill>
                <a:latin typeface="+mj-lt"/>
              </a:rPr>
              <a:t>2012</a:t>
            </a:r>
            <a:endParaRPr lang="en-US" sz="1200" dirty="0">
              <a:solidFill>
                <a:schemeClr val="tx1"/>
              </a:solidFill>
              <a:latin typeface="+mj-lt"/>
            </a:endParaRPr>
          </a:p>
          <a:p>
            <a:r>
              <a:rPr lang="en-US" sz="1200" dirty="0">
                <a:solidFill>
                  <a:schemeClr val="tx1"/>
                </a:solidFill>
                <a:latin typeface="+mj-lt"/>
              </a:rPr>
              <a:t>Figure A.4: Members with cost sharing above $500, 2010-2012	</a:t>
            </a:r>
          </a:p>
          <a:p>
            <a:r>
              <a:rPr lang="en-US" sz="1200" dirty="0" smtClean="0">
                <a:solidFill>
                  <a:schemeClr val="tx1"/>
                </a:solidFill>
                <a:latin typeface="+mj-lt"/>
              </a:rPr>
              <a:t>Figure </a:t>
            </a:r>
            <a:r>
              <a:rPr lang="en-US" sz="1200" dirty="0">
                <a:solidFill>
                  <a:schemeClr val="tx1"/>
                </a:solidFill>
                <a:latin typeface="+mj-lt"/>
              </a:rPr>
              <a:t>A.5: Percent difference between Massachusetts and U.S. spending per enrollee, 2010	</a:t>
            </a:r>
          </a:p>
          <a:p>
            <a:r>
              <a:rPr lang="en-US" sz="1200" dirty="0">
                <a:solidFill>
                  <a:schemeClr val="tx1"/>
                </a:solidFill>
                <a:latin typeface="+mj-lt"/>
              </a:rPr>
              <a:t>Figure A.6: Difference in spending per enrollee by eligibility group	</a:t>
            </a:r>
          </a:p>
          <a:p>
            <a:r>
              <a:rPr lang="en-US" sz="1200" dirty="0" smtClean="0">
                <a:solidFill>
                  <a:schemeClr val="tx1"/>
                </a:solidFill>
                <a:latin typeface="+mj-lt"/>
              </a:rPr>
              <a:t>Figure </a:t>
            </a:r>
            <a:r>
              <a:rPr lang="en-US" sz="1200" dirty="0">
                <a:solidFill>
                  <a:schemeClr val="tx1"/>
                </a:solidFill>
                <a:latin typeface="+mj-lt"/>
              </a:rPr>
              <a:t>A.7: Breakdown of difference between Massachusetts and U.S. spending per aged enrollee	</a:t>
            </a:r>
          </a:p>
          <a:p>
            <a:r>
              <a:rPr lang="en-US" sz="1200" dirty="0">
                <a:solidFill>
                  <a:schemeClr val="tx1"/>
                </a:solidFill>
                <a:latin typeface="+mj-lt"/>
              </a:rPr>
              <a:t>Figure A.8: Total spending per capita on long-term care and home health	</a:t>
            </a:r>
          </a:p>
          <a:p>
            <a:r>
              <a:rPr lang="en-US" sz="1200" dirty="0">
                <a:solidFill>
                  <a:schemeClr val="tx1"/>
                </a:solidFill>
                <a:latin typeface="+mj-lt"/>
              </a:rPr>
              <a:t>Figure A.9: Medicare spending per beneficiary on long-term care and home health	</a:t>
            </a:r>
          </a:p>
          <a:p>
            <a:r>
              <a:rPr lang="en-US" sz="1200" dirty="0" smtClean="0">
                <a:solidFill>
                  <a:schemeClr val="tx1"/>
                </a:solidFill>
                <a:latin typeface="+mj-lt"/>
              </a:rPr>
              <a:t>Figure </a:t>
            </a:r>
            <a:r>
              <a:rPr lang="en-US" sz="1200" dirty="0">
                <a:solidFill>
                  <a:schemeClr val="tx1"/>
                </a:solidFill>
                <a:latin typeface="+mj-lt"/>
              </a:rPr>
              <a:t>A.10: Medicaid spending per beneficiary on long-term care and home health	</a:t>
            </a:r>
          </a:p>
          <a:p>
            <a:r>
              <a:rPr lang="en-US" sz="1200" dirty="0">
                <a:solidFill>
                  <a:schemeClr val="tx1"/>
                </a:solidFill>
                <a:latin typeface="+mj-lt"/>
              </a:rPr>
              <a:t>Figure A.11: Relative likelihood of discharge to post-acute care by hospital	</a:t>
            </a:r>
          </a:p>
          <a:p>
            <a:r>
              <a:rPr lang="en-US" sz="1200" dirty="0">
                <a:solidFill>
                  <a:schemeClr val="tx1"/>
                </a:solidFill>
                <a:latin typeface="+mj-lt"/>
              </a:rPr>
              <a:t>Figure A.12: Relative likelihood of discharge to a nursing facility for post-acute care by hospital	</a:t>
            </a:r>
          </a:p>
          <a:p>
            <a:r>
              <a:rPr lang="en-US" sz="1200" dirty="0">
                <a:solidFill>
                  <a:schemeClr val="tx1"/>
                </a:solidFill>
                <a:latin typeface="+mj-lt"/>
              </a:rPr>
              <a:t>Figure A.13: Adjusted rates of </a:t>
            </a:r>
            <a:r>
              <a:rPr lang="en-US" sz="1200" dirty="0" smtClean="0">
                <a:solidFill>
                  <a:schemeClr val="tx1"/>
                </a:solidFill>
                <a:latin typeface="+mj-lt"/>
              </a:rPr>
              <a:t>discharge </a:t>
            </a:r>
            <a:r>
              <a:rPr lang="en-US" sz="1200" dirty="0">
                <a:solidFill>
                  <a:schemeClr val="tx1"/>
                </a:solidFill>
                <a:latin typeface="+mj-lt"/>
              </a:rPr>
              <a:t>to post-acute care and excess readmission </a:t>
            </a:r>
            <a:r>
              <a:rPr lang="en-US" sz="1200" dirty="0" smtClean="0">
                <a:solidFill>
                  <a:schemeClr val="tx1"/>
                </a:solidFill>
                <a:latin typeface="+mj-lt"/>
              </a:rPr>
              <a:t>ratios </a:t>
            </a:r>
            <a:r>
              <a:rPr lang="en-US" sz="1200" dirty="0">
                <a:solidFill>
                  <a:schemeClr val="tx1"/>
                </a:solidFill>
                <a:latin typeface="+mj-lt"/>
              </a:rPr>
              <a:t>by hospital	</a:t>
            </a:r>
          </a:p>
          <a:p>
            <a:r>
              <a:rPr lang="en-US" sz="1200" dirty="0" smtClean="0">
                <a:solidFill>
                  <a:schemeClr val="tx1"/>
                </a:solidFill>
                <a:latin typeface="+mj-lt"/>
              </a:rPr>
              <a:t>Figure </a:t>
            </a:r>
            <a:r>
              <a:rPr lang="en-US" sz="1200" dirty="0">
                <a:solidFill>
                  <a:schemeClr val="tx1"/>
                </a:solidFill>
                <a:latin typeface="+mj-lt"/>
              </a:rPr>
              <a:t>A.14: Adjusted rates of </a:t>
            </a:r>
            <a:r>
              <a:rPr lang="en-US" sz="1200" dirty="0" smtClean="0">
                <a:solidFill>
                  <a:schemeClr val="tx1"/>
                </a:solidFill>
                <a:latin typeface="+mj-lt"/>
              </a:rPr>
              <a:t>discharge </a:t>
            </a:r>
            <a:r>
              <a:rPr lang="en-US" sz="1200" dirty="0">
                <a:solidFill>
                  <a:schemeClr val="tx1"/>
                </a:solidFill>
                <a:latin typeface="+mj-lt"/>
              </a:rPr>
              <a:t>to post-acute care and average length-of-stay by hospital	</a:t>
            </a:r>
          </a:p>
          <a:p>
            <a:r>
              <a:rPr lang="en-US" sz="1200" dirty="0">
                <a:solidFill>
                  <a:schemeClr val="tx1"/>
                </a:solidFill>
                <a:latin typeface="+mj-lt"/>
              </a:rPr>
              <a:t>Figure A.15: Complexity of behavioral health conditions and treatment options	</a:t>
            </a:r>
          </a:p>
          <a:p>
            <a:r>
              <a:rPr lang="en-US" sz="1200" dirty="0" smtClean="0">
                <a:solidFill>
                  <a:schemeClr val="tx1"/>
                </a:solidFill>
                <a:latin typeface="+mj-lt"/>
              </a:rPr>
              <a:t>Figure </a:t>
            </a:r>
            <a:r>
              <a:rPr lang="en-US" sz="1200" dirty="0">
                <a:solidFill>
                  <a:schemeClr val="tx1"/>
                </a:solidFill>
                <a:latin typeface="+mj-lt"/>
              </a:rPr>
              <a:t>A.16: Spending by category of service for people with and without behavioral health conditions	</a:t>
            </a:r>
          </a:p>
          <a:p>
            <a:r>
              <a:rPr lang="en-US" sz="1200" dirty="0">
                <a:solidFill>
                  <a:schemeClr val="tx1"/>
                </a:solidFill>
                <a:latin typeface="+mj-lt"/>
              </a:rPr>
              <a:t>Figure A.17: Impact of behavioral health comorbidity on expenditures for non-behavioral health conditions	</a:t>
            </a:r>
          </a:p>
          <a:p>
            <a:r>
              <a:rPr lang="en-US" sz="1200" dirty="0">
                <a:solidFill>
                  <a:schemeClr val="tx1"/>
                </a:solidFill>
                <a:latin typeface="+mj-lt"/>
              </a:rPr>
              <a:t>Figure A.18: ED visits and boarding by diagnosis type	</a:t>
            </a:r>
          </a:p>
          <a:p>
            <a:r>
              <a:rPr lang="en-US" sz="1200" dirty="0">
                <a:solidFill>
                  <a:schemeClr val="tx1"/>
                </a:solidFill>
                <a:latin typeface="+mj-lt"/>
              </a:rPr>
              <a:t>Figure B.1: Discharges by payer </a:t>
            </a:r>
            <a:r>
              <a:rPr lang="en-US" sz="1200" dirty="0" smtClean="0">
                <a:solidFill>
                  <a:schemeClr val="tx1"/>
                </a:solidFill>
                <a:latin typeface="+mj-lt"/>
              </a:rPr>
              <a:t>type </a:t>
            </a:r>
            <a:r>
              <a:rPr lang="en-US" sz="1200" dirty="0">
                <a:solidFill>
                  <a:schemeClr val="tx1"/>
                </a:solidFill>
                <a:latin typeface="+mj-lt"/>
              </a:rPr>
              <a:t>for inpatient service categories	</a:t>
            </a:r>
          </a:p>
          <a:p>
            <a:r>
              <a:rPr lang="en-US" sz="1200" dirty="0">
                <a:solidFill>
                  <a:schemeClr val="tx1"/>
                </a:solidFill>
                <a:latin typeface="+mj-lt"/>
              </a:rPr>
              <a:t>Figure B.2: Breakdown of difference in discharges between Massachusetts and U.S. by inpatient service category 	</a:t>
            </a:r>
          </a:p>
          <a:p>
            <a:r>
              <a:rPr lang="en-US" sz="1200" dirty="0">
                <a:solidFill>
                  <a:schemeClr val="tx1"/>
                </a:solidFill>
                <a:latin typeface="+mj-lt"/>
              </a:rPr>
              <a:t>Figure B.3: Hospital admissions for ambulatory care-sensitive conditions among Medicare beneficiaries 	</a:t>
            </a:r>
          </a:p>
          <a:p>
            <a:r>
              <a:rPr lang="en-US" sz="1200" dirty="0">
                <a:solidFill>
                  <a:schemeClr val="tx1"/>
                </a:solidFill>
                <a:latin typeface="+mj-lt"/>
              </a:rPr>
              <a:t>Figure B.4: Inflow and outflow of inpatient discharges across regions in Massachusetts	</a:t>
            </a:r>
          </a:p>
          <a:p>
            <a:r>
              <a:rPr lang="en-US" sz="1200" dirty="0">
                <a:solidFill>
                  <a:schemeClr val="tx1"/>
                </a:solidFill>
                <a:latin typeface="+mj-lt"/>
              </a:rPr>
              <a:t>Figure B.5: Inpatient care received outside of home region by payer type 	</a:t>
            </a:r>
          </a:p>
          <a:p>
            <a:r>
              <a:rPr lang="en-US" sz="1200" dirty="0">
                <a:solidFill>
                  <a:schemeClr val="tx1"/>
                </a:solidFill>
                <a:latin typeface="+mj-lt"/>
              </a:rPr>
              <a:t>Figure B.6: Breakdown of difference in discharges between Massachusetts and U.S. by inpatient service category 	</a:t>
            </a:r>
          </a:p>
          <a:p>
            <a:r>
              <a:rPr lang="en-US" sz="1200" dirty="0">
                <a:solidFill>
                  <a:schemeClr val="tx1"/>
                </a:solidFill>
                <a:latin typeface="+mj-lt"/>
              </a:rPr>
              <a:t>Figure B.7: Concentration of inpatient care in Massachusetts	</a:t>
            </a:r>
          </a:p>
          <a:p>
            <a:r>
              <a:rPr lang="en-US" sz="1200" dirty="0">
                <a:solidFill>
                  <a:schemeClr val="tx1"/>
                </a:solidFill>
                <a:latin typeface="+mj-lt"/>
              </a:rPr>
              <a:t>Figure B.8: Concentration of commercial inpatient care in Massachusetts	</a:t>
            </a:r>
          </a:p>
          <a:p>
            <a:r>
              <a:rPr lang="en-US" sz="1200" dirty="0">
                <a:solidFill>
                  <a:schemeClr val="tx1"/>
                </a:solidFill>
                <a:latin typeface="+mj-lt"/>
              </a:rPr>
              <a:t>Figure B.9: Concentration of commercial inpatient discharges by diagnostic area	</a:t>
            </a:r>
          </a:p>
          <a:p>
            <a:r>
              <a:rPr lang="en-US" sz="1200" dirty="0" smtClean="0">
                <a:solidFill>
                  <a:schemeClr val="tx1"/>
                </a:solidFill>
                <a:latin typeface="+mj-lt"/>
              </a:rPr>
              <a:t>Figure </a:t>
            </a:r>
            <a:r>
              <a:rPr lang="en-US" sz="1200" dirty="0">
                <a:solidFill>
                  <a:schemeClr val="tx1"/>
                </a:solidFill>
                <a:latin typeface="+mj-lt"/>
              </a:rPr>
              <a:t>B.10: APM coverage by payer type	</a:t>
            </a:r>
          </a:p>
          <a:p>
            <a:r>
              <a:rPr lang="en-US" sz="1200" dirty="0">
                <a:solidFill>
                  <a:schemeClr val="tx1"/>
                </a:solidFill>
                <a:latin typeface="+mj-lt"/>
              </a:rPr>
              <a:t>Figure C.1: Overall rates of preventable hospitalization by income </a:t>
            </a:r>
            <a:r>
              <a:rPr lang="en-US" sz="1200" dirty="0" smtClean="0">
                <a:solidFill>
                  <a:schemeClr val="tx1"/>
                </a:solidFill>
                <a:latin typeface="+mj-lt"/>
              </a:rPr>
              <a:t>quartile</a:t>
            </a:r>
            <a:r>
              <a:rPr lang="en-US" sz="1200" dirty="0">
                <a:solidFill>
                  <a:schemeClr val="tx1"/>
                </a:solidFill>
                <a:latin typeface="+mj-lt"/>
              </a:rPr>
              <a:t>	</a:t>
            </a:r>
          </a:p>
          <a:p>
            <a:r>
              <a:rPr lang="en-US" sz="1200" dirty="0">
                <a:solidFill>
                  <a:schemeClr val="tx1"/>
                </a:solidFill>
                <a:latin typeface="+mj-lt"/>
              </a:rPr>
              <a:t>Figure C.2: Rates of preventable hospitalization for acute and chronic conditions by income </a:t>
            </a:r>
            <a:r>
              <a:rPr lang="en-US" sz="1200" dirty="0" smtClean="0">
                <a:solidFill>
                  <a:schemeClr val="tx1"/>
                </a:solidFill>
                <a:latin typeface="+mj-lt"/>
              </a:rPr>
              <a:t>quartile</a:t>
            </a:r>
            <a:endParaRPr lang="en-US" sz="1200" dirty="0">
              <a:solidFill>
                <a:schemeClr val="tx1"/>
              </a:solidFill>
              <a:latin typeface="+mj-lt"/>
            </a:endParaRPr>
          </a:p>
        </p:txBody>
      </p:sp>
    </p:spTree>
    <p:extLst>
      <p:ext uri="{BB962C8B-B14F-4D97-AF65-F5344CB8AC3E}">
        <p14:creationId xmlns:p14="http://schemas.microsoft.com/office/powerpoint/2010/main" val="2272048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085635655"/>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321573"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0"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auto">
          <a:xfrm>
            <a:off x="0" y="0"/>
            <a:ext cx="158749"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rgbClr val="FFFFFF"/>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A.9</a:t>
            </a:r>
            <a:r>
              <a:rPr lang="en-US" dirty="0">
                <a:latin typeface="Arial"/>
              </a:rPr>
              <a:t>: Medicare spending per beneficiary on long-term care and home health</a:t>
            </a:r>
          </a:p>
        </p:txBody>
      </p:sp>
      <p:sp>
        <p:nvSpPr>
          <p:cNvPr id="121" name="Content Placeholder 2"/>
          <p:cNvSpPr txBox="1">
            <a:spLocks/>
          </p:cNvSpPr>
          <p:nvPr/>
        </p:nvSpPr>
        <p:spPr bwMode="auto">
          <a:xfrm>
            <a:off x="119063" y="857449"/>
            <a:ext cx="36755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02960"/>
              </a:buClr>
            </a:pPr>
            <a:r>
              <a:rPr lang="en-US" dirty="0" smtClean="0">
                <a:solidFill>
                  <a:srgbClr val="FFFFFF">
                    <a:lumMod val="50000"/>
                  </a:srgbClr>
                </a:solidFill>
                <a:latin typeface="Arial"/>
              </a:rPr>
              <a:t>Dollars per beneficiary, 2009</a:t>
            </a:r>
            <a:endParaRPr lang="en-US" dirty="0">
              <a:solidFill>
                <a:srgbClr val="FFFFFF">
                  <a:lumMod val="50000"/>
                </a:srgbClr>
              </a:solidFill>
              <a:latin typeface="Arial"/>
            </a:endParaRPr>
          </a:p>
        </p:txBody>
      </p:sp>
      <p:sp>
        <p:nvSpPr>
          <p:cNvPr id="39" name="McK 5. Source"/>
          <p:cNvSpPr>
            <a:spLocks noChangeArrowheads="1"/>
          </p:cNvSpPr>
          <p:nvPr>
            <p:custDataLst>
              <p:tags r:id="rId4"/>
            </p:custDataLst>
          </p:nvPr>
        </p:nvSpPr>
        <p:spPr bwMode="auto">
          <a:xfrm>
            <a:off x="0" y="6458325"/>
            <a:ext cx="7427143" cy="215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smtClean="0">
                <a:solidFill>
                  <a:schemeClr val="bg1">
                    <a:lumMod val="50000"/>
                  </a:schemeClr>
                </a:solidFill>
                <a:latin typeface="Arial"/>
              </a:rPr>
              <a:t>SOURCE</a:t>
            </a:r>
            <a:r>
              <a:rPr lang="en-US" sz="800" dirty="0" smtClean="0">
                <a:solidFill>
                  <a:schemeClr val="bg1">
                    <a:lumMod val="50000"/>
                  </a:schemeClr>
                </a:solidFill>
                <a:latin typeface="Arial"/>
              </a:rPr>
              <a:t>: </a:t>
            </a:r>
            <a:r>
              <a:rPr lang="en-US" sz="800" dirty="0">
                <a:solidFill>
                  <a:schemeClr val="bg1">
                    <a:lumMod val="50000"/>
                  </a:schemeClr>
                </a:solidFill>
                <a:latin typeface="Arial"/>
              </a:rPr>
              <a:t>Centers for Medicare &amp; Medicaid Services; HPC analysis</a:t>
            </a:r>
          </a:p>
        </p:txBody>
      </p:sp>
      <p:graphicFrame>
        <p:nvGraphicFramePr>
          <p:cNvPr id="50" name="Object 49"/>
          <p:cNvGraphicFramePr>
            <a:graphicFrameLocks/>
          </p:cNvGraphicFramePr>
          <p:nvPr>
            <p:custDataLst>
              <p:tags r:id="rId5"/>
            </p:custDataLst>
            <p:extLst>
              <p:ext uri="{D42A27DB-BD31-4B8C-83A1-F6EECF244321}">
                <p14:modId xmlns:p14="http://schemas.microsoft.com/office/powerpoint/2010/main" val="2666210398"/>
              </p:ext>
            </p:extLst>
          </p:nvPr>
        </p:nvGraphicFramePr>
        <p:xfrm>
          <a:off x="495300" y="2286000"/>
          <a:ext cx="3972035" cy="3543300"/>
        </p:xfrm>
        <a:graphic>
          <a:graphicData uri="http://schemas.openxmlformats.org/presentationml/2006/ole">
            <mc:AlternateContent xmlns:mc="http://schemas.openxmlformats.org/markup-compatibility/2006">
              <mc:Choice xmlns:v="urn:schemas-microsoft-com:vml" Requires="v">
                <p:oleObj spid="_x0000_s321574" name="Chart" r:id="rId15" imgW="3972035" imgH="3543300" progId="MSGraph.Chart.8">
                  <p:embed followColorScheme="full"/>
                </p:oleObj>
              </mc:Choice>
              <mc:Fallback>
                <p:oleObj name="Chart" r:id="rId15" imgW="3972035" imgH="3543300" progId="MSGraph.Chart.8">
                  <p:embed followColorScheme="full"/>
                  <p:pic>
                    <p:nvPicPr>
                      <p:cNvPr id="0" name=""/>
                      <p:cNvPicPr/>
                      <p:nvPr/>
                    </p:nvPicPr>
                    <p:blipFill>
                      <a:blip r:embed="rId16"/>
                      <a:stretch>
                        <a:fillRect/>
                      </a:stretch>
                    </p:blipFill>
                    <p:spPr>
                      <a:xfrm>
                        <a:off x="495300" y="2286000"/>
                        <a:ext cx="3972035" cy="3543300"/>
                      </a:xfrm>
                      <a:prstGeom prst="rect">
                        <a:avLst/>
                      </a:prstGeom>
                    </p:spPr>
                  </p:pic>
                </p:oleObj>
              </mc:Fallback>
            </mc:AlternateContent>
          </a:graphicData>
        </a:graphic>
      </p:graphicFrame>
      <p:sp>
        <p:nvSpPr>
          <p:cNvPr id="61" name="Rectangle 60"/>
          <p:cNvSpPr/>
          <p:nvPr>
            <p:custDataLst>
              <p:tags r:id="rId6"/>
            </p:custDataLst>
          </p:nvPr>
        </p:nvSpPr>
        <p:spPr bwMode="auto">
          <a:xfrm>
            <a:off x="1422400" y="5886450"/>
            <a:ext cx="260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3DD3341-951D-4C52-9742-8295EAC7CE62}" type="datetime'U''''''''''''''''S'''''''''''''''''">
              <a:rPr lang="en-US" sz="1400">
                <a:solidFill>
                  <a:srgbClr val="000000"/>
                </a:solidFill>
                <a:cs typeface="Arial"/>
              </a:rPr>
              <a:pPr/>
              <a:t>US</a:t>
            </a:fld>
            <a:endParaRPr lang="en-US" sz="1400">
              <a:solidFill>
                <a:srgbClr val="000000"/>
              </a:solidFill>
              <a:latin typeface="Arial"/>
              <a:cs typeface="Arial"/>
              <a:sym typeface="Arial"/>
            </a:endParaRPr>
          </a:p>
        </p:txBody>
      </p:sp>
      <p:sp>
        <p:nvSpPr>
          <p:cNvPr id="63" name="Rectangle 62"/>
          <p:cNvSpPr/>
          <p:nvPr>
            <p:custDataLst>
              <p:tags r:id="rId7"/>
            </p:custDataLst>
          </p:nvPr>
        </p:nvSpPr>
        <p:spPr bwMode="auto">
          <a:xfrm>
            <a:off x="3284538" y="5886450"/>
            <a:ext cx="279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46C5C29-6C92-4396-9588-3EDAB6A7635E}" type="datetime'''''''''''''''''''''''M''''''''''''''''''''''''''A'''''''''">
              <a:rPr lang="en-US" sz="1400">
                <a:solidFill>
                  <a:srgbClr val="000000"/>
                </a:solidFill>
                <a:cs typeface="Arial"/>
              </a:rPr>
              <a:pPr/>
              <a:t>MA</a:t>
            </a:fld>
            <a:endParaRPr lang="en-US" sz="1400" dirty="0">
              <a:solidFill>
                <a:srgbClr val="000000"/>
              </a:solidFill>
              <a:latin typeface="Arial"/>
              <a:cs typeface="Arial"/>
              <a:sym typeface="Arial"/>
            </a:endParaRPr>
          </a:p>
        </p:txBody>
      </p:sp>
      <p:graphicFrame>
        <p:nvGraphicFramePr>
          <p:cNvPr id="64" name="Object 63"/>
          <p:cNvGraphicFramePr>
            <a:graphicFrameLocks/>
          </p:cNvGraphicFramePr>
          <p:nvPr>
            <p:custDataLst>
              <p:tags r:id="rId8"/>
            </p:custDataLst>
            <p:extLst>
              <p:ext uri="{D42A27DB-BD31-4B8C-83A1-F6EECF244321}">
                <p14:modId xmlns:p14="http://schemas.microsoft.com/office/powerpoint/2010/main" val="1554883294"/>
              </p:ext>
            </p:extLst>
          </p:nvPr>
        </p:nvGraphicFramePr>
        <p:xfrm>
          <a:off x="5143500" y="1943100"/>
          <a:ext cx="2800468" cy="961957"/>
        </p:xfrm>
        <a:graphic>
          <a:graphicData uri="http://schemas.openxmlformats.org/presentationml/2006/ole">
            <mc:AlternateContent xmlns:mc="http://schemas.openxmlformats.org/markup-compatibility/2006">
              <mc:Choice xmlns:v="urn:schemas-microsoft-com:vml" Requires="v">
                <p:oleObj spid="_x0000_s321575" name="Chart" r:id="rId17" imgW="2800468" imgH="961957" progId="MSGraph.Chart.8">
                  <p:embed followColorScheme="full"/>
                </p:oleObj>
              </mc:Choice>
              <mc:Fallback>
                <p:oleObj name="Chart" r:id="rId17" imgW="2800468" imgH="961957" progId="MSGraph.Chart.8">
                  <p:embed followColorScheme="full"/>
                  <p:pic>
                    <p:nvPicPr>
                      <p:cNvPr id="0" name=""/>
                      <p:cNvPicPr>
                        <a:picLocks noChangeArrowheads="1"/>
                      </p:cNvPicPr>
                      <p:nvPr/>
                    </p:nvPicPr>
                    <p:blipFill>
                      <a:blip r:embed="rId18"/>
                      <a:srcRect/>
                      <a:stretch>
                        <a:fillRect/>
                      </a:stretch>
                    </p:blipFill>
                    <p:spPr bwMode="auto">
                      <a:xfrm>
                        <a:off x="5143500" y="1943100"/>
                        <a:ext cx="2800468" cy="961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Placeholder 6"/>
          <p:cNvSpPr>
            <a:spLocks noGrp="1"/>
          </p:cNvSpPr>
          <p:nvPr>
            <p:custDataLst>
              <p:tags r:id="rId9"/>
            </p:custDataLst>
          </p:nvPr>
        </p:nvSpPr>
        <p:spPr bwMode="gray">
          <a:xfrm>
            <a:off x="6910388" y="2105025"/>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28A686C-3DA0-4457-9BB6-7D3FC4717ED4}" type="datetime'''''''''''''''$''''''1,0''''''0''''''''5'''''">
              <a:rPr lang="en-US" sz="1400">
                <a:latin typeface="Arial"/>
                <a:cs typeface="Arial"/>
                <a:sym typeface="Arial"/>
              </a:rPr>
              <a:pPr algn="ctr"/>
              <a:t>$1,005</a:t>
            </a:fld>
            <a:endParaRPr lang="en-US" sz="1400">
              <a:latin typeface="Arial"/>
              <a:cs typeface="Arial"/>
              <a:sym typeface="Arial"/>
            </a:endParaRPr>
          </a:p>
        </p:txBody>
      </p:sp>
      <p:sp>
        <p:nvSpPr>
          <p:cNvPr id="65" name="Rectangle 64"/>
          <p:cNvSpPr/>
          <p:nvPr/>
        </p:nvSpPr>
        <p:spPr>
          <a:xfrm>
            <a:off x="4924425" y="1423988"/>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Nursing home</a:t>
            </a:r>
          </a:p>
        </p:txBody>
      </p:sp>
      <p:sp>
        <p:nvSpPr>
          <p:cNvPr id="66" name="Rectangle 65"/>
          <p:cNvSpPr/>
          <p:nvPr/>
        </p:nvSpPr>
        <p:spPr>
          <a:xfrm>
            <a:off x="4924425" y="2932113"/>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Home health</a:t>
            </a:r>
          </a:p>
        </p:txBody>
      </p:sp>
      <p:sp>
        <p:nvSpPr>
          <p:cNvPr id="67" name="Rectangle 66"/>
          <p:cNvSpPr/>
          <p:nvPr/>
        </p:nvSpPr>
        <p:spPr>
          <a:xfrm>
            <a:off x="4924425" y="4330700"/>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Other health, residential, personal</a:t>
            </a:r>
          </a:p>
        </p:txBody>
      </p:sp>
      <p:graphicFrame>
        <p:nvGraphicFramePr>
          <p:cNvPr id="68" name="Object 67"/>
          <p:cNvGraphicFramePr>
            <a:graphicFrameLocks/>
          </p:cNvGraphicFramePr>
          <p:nvPr>
            <p:custDataLst>
              <p:tags r:id="rId10"/>
            </p:custDataLst>
            <p:extLst>
              <p:ext uri="{D42A27DB-BD31-4B8C-83A1-F6EECF244321}">
                <p14:modId xmlns:p14="http://schemas.microsoft.com/office/powerpoint/2010/main" val="448397833"/>
              </p:ext>
            </p:extLst>
          </p:nvPr>
        </p:nvGraphicFramePr>
        <p:xfrm>
          <a:off x="5143499" y="3429000"/>
          <a:ext cx="2800468" cy="914400"/>
        </p:xfrm>
        <a:graphic>
          <a:graphicData uri="http://schemas.openxmlformats.org/presentationml/2006/ole">
            <mc:AlternateContent xmlns:mc="http://schemas.openxmlformats.org/markup-compatibility/2006">
              <mc:Choice xmlns:v="urn:schemas-microsoft-com:vml" Requires="v">
                <p:oleObj spid="_x0000_s321576" name="Chart" r:id="rId19" imgW="2800468" imgH="914400" progId="MSGraph.Chart.8">
                  <p:embed followColorScheme="full"/>
                </p:oleObj>
              </mc:Choice>
              <mc:Fallback>
                <p:oleObj name="Chart" r:id="rId19" imgW="2800468" imgH="914400" progId="MSGraph.Chart.8">
                  <p:embed followColorScheme="full"/>
                  <p:pic>
                    <p:nvPicPr>
                      <p:cNvPr id="0" name=""/>
                      <p:cNvPicPr>
                        <a:picLocks noChangeArrowheads="1"/>
                      </p:cNvPicPr>
                      <p:nvPr/>
                    </p:nvPicPr>
                    <p:blipFill>
                      <a:blip r:embed="rId20"/>
                      <a:srcRect/>
                      <a:stretch>
                        <a:fillRect/>
                      </a:stretch>
                    </p:blipFill>
                    <p:spPr bwMode="auto">
                      <a:xfrm>
                        <a:off x="5143499" y="3429000"/>
                        <a:ext cx="280046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68"/>
          <p:cNvGraphicFramePr>
            <a:graphicFrameLocks/>
          </p:cNvGraphicFramePr>
          <p:nvPr>
            <p:custDataLst>
              <p:tags r:id="rId11"/>
            </p:custDataLst>
            <p:extLst>
              <p:ext uri="{D42A27DB-BD31-4B8C-83A1-F6EECF244321}">
                <p14:modId xmlns:p14="http://schemas.microsoft.com/office/powerpoint/2010/main" val="852149588"/>
              </p:ext>
            </p:extLst>
          </p:nvPr>
        </p:nvGraphicFramePr>
        <p:xfrm>
          <a:off x="5143499" y="5143500"/>
          <a:ext cx="2800468" cy="914400"/>
        </p:xfrm>
        <a:graphic>
          <a:graphicData uri="http://schemas.openxmlformats.org/presentationml/2006/ole">
            <mc:AlternateContent xmlns:mc="http://schemas.openxmlformats.org/markup-compatibility/2006">
              <mc:Choice xmlns:v="urn:schemas-microsoft-com:vml" Requires="v">
                <p:oleObj spid="_x0000_s321577" name="Chart" r:id="rId21" imgW="2800468" imgH="914400" progId="MSGraph.Chart.8">
                  <p:embed followColorScheme="full"/>
                </p:oleObj>
              </mc:Choice>
              <mc:Fallback>
                <p:oleObj name="Chart" r:id="rId21" imgW="2800468" imgH="914400" progId="MSGraph.Chart.8">
                  <p:embed followColorScheme="full"/>
                  <p:pic>
                    <p:nvPicPr>
                      <p:cNvPr id="0" name=""/>
                      <p:cNvPicPr>
                        <a:picLocks noChangeArrowheads="1"/>
                      </p:cNvPicPr>
                      <p:nvPr/>
                    </p:nvPicPr>
                    <p:blipFill>
                      <a:blip r:embed="rId22"/>
                      <a:srcRect/>
                      <a:stretch>
                        <a:fillRect/>
                      </a:stretch>
                    </p:blipFill>
                    <p:spPr bwMode="auto">
                      <a:xfrm>
                        <a:off x="5143499" y="5143500"/>
                        <a:ext cx="280046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p:cNvGrpSpPr/>
          <p:nvPr/>
        </p:nvGrpSpPr>
        <p:grpSpPr>
          <a:xfrm>
            <a:off x="1350963" y="2060575"/>
            <a:ext cx="2291556" cy="1119187"/>
            <a:chOff x="1350963" y="1860550"/>
            <a:chExt cx="2328994" cy="1119187"/>
          </a:xfrm>
        </p:grpSpPr>
        <p:sp>
          <p:nvSpPr>
            <p:cNvPr id="80" name="Down Arrow 79"/>
            <p:cNvSpPr/>
            <p:nvPr/>
          </p:nvSpPr>
          <p:spPr>
            <a:xfrm flipH="1">
              <a:off x="1350963" y="1860550"/>
              <a:ext cx="373194" cy="111918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80"/>
            <p:cNvSpPr/>
            <p:nvPr/>
          </p:nvSpPr>
          <p:spPr>
            <a:xfrm flipH="1">
              <a:off x="1470025" y="1860550"/>
              <a:ext cx="2110565" cy="124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wn Arrow 81"/>
            <p:cNvSpPr/>
            <p:nvPr/>
          </p:nvSpPr>
          <p:spPr>
            <a:xfrm flipH="1">
              <a:off x="3306763" y="1860550"/>
              <a:ext cx="373194" cy="32422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3" name="Rectangle 82"/>
          <p:cNvSpPr/>
          <p:nvPr/>
        </p:nvSpPr>
        <p:spPr>
          <a:xfrm>
            <a:off x="2116139" y="1952625"/>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+35%</a:t>
            </a:r>
            <a:endParaRPr lang="en-US" sz="3200" dirty="0">
              <a:ln w="18415" cmpd="sng">
                <a:solidFill>
                  <a:srgbClr val="0C2D83"/>
                </a:solidFill>
                <a:prstDash val="solid"/>
              </a:ln>
              <a:solidFill>
                <a:srgbClr val="0C2D83"/>
              </a:solidFill>
            </a:endParaRPr>
          </a:p>
        </p:txBody>
      </p:sp>
      <p:sp>
        <p:nvSpPr>
          <p:cNvPr id="84" name="Down Arrow 83"/>
          <p:cNvSpPr/>
          <p:nvPr/>
        </p:nvSpPr>
        <p:spPr>
          <a:xfrm flipH="1">
            <a:off x="5680075" y="1841500"/>
            <a:ext cx="316286" cy="37741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flipH="1">
            <a:off x="5799138" y="1841500"/>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wn Arrow 85"/>
          <p:cNvSpPr/>
          <p:nvPr/>
        </p:nvSpPr>
        <p:spPr>
          <a:xfrm flipH="1">
            <a:off x="7070725" y="1841500"/>
            <a:ext cx="316286" cy="21495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6143625" y="1711325"/>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+63%</a:t>
            </a:r>
            <a:endParaRPr lang="en-US" sz="3200" dirty="0">
              <a:ln w="18415" cmpd="sng">
                <a:solidFill>
                  <a:srgbClr val="0C2D83"/>
                </a:solidFill>
                <a:prstDash val="solid"/>
              </a:ln>
              <a:solidFill>
                <a:srgbClr val="0C2D83"/>
              </a:solidFill>
            </a:endParaRPr>
          </a:p>
        </p:txBody>
      </p:sp>
      <p:sp>
        <p:nvSpPr>
          <p:cNvPr id="88" name="Rectangle 87"/>
          <p:cNvSpPr/>
          <p:nvPr/>
        </p:nvSpPr>
        <p:spPr>
          <a:xfrm>
            <a:off x="444500" y="1423988"/>
            <a:ext cx="4019056"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buClr>
                <a:srgbClr val="002960"/>
              </a:buClr>
            </a:pPr>
            <a:r>
              <a:rPr lang="en-US" sz="1400" b="1" dirty="0">
                <a:solidFill>
                  <a:srgbClr val="000000"/>
                </a:solidFill>
              </a:rPr>
              <a:t>Total long-term care and home health</a:t>
            </a:r>
          </a:p>
        </p:txBody>
      </p:sp>
      <p:sp>
        <p:nvSpPr>
          <p:cNvPr id="89" name="Down Arrow 88"/>
          <p:cNvSpPr/>
          <p:nvPr/>
        </p:nvSpPr>
        <p:spPr>
          <a:xfrm flipH="1">
            <a:off x="5706969" y="3311525"/>
            <a:ext cx="316286" cy="287336"/>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flipH="1">
            <a:off x="5799138" y="3309938"/>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wn Arrow 90"/>
          <p:cNvSpPr/>
          <p:nvPr/>
        </p:nvSpPr>
        <p:spPr>
          <a:xfrm flipH="1">
            <a:off x="7070725" y="3311525"/>
            <a:ext cx="316286" cy="25922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6207745" y="3179763"/>
            <a:ext cx="65649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a:t>
            </a:r>
            <a:r>
              <a:rPr lang="en-US" sz="1800" dirty="0">
                <a:ln w="18415" cmpd="sng">
                  <a:solidFill>
                    <a:srgbClr val="0C2D83"/>
                  </a:solidFill>
                  <a:prstDash val="solid"/>
                </a:ln>
                <a:solidFill>
                  <a:srgbClr val="0C2D83"/>
                </a:solidFill>
              </a:rPr>
              <a:t>4</a:t>
            </a:r>
            <a:r>
              <a:rPr lang="en-US" sz="1800" dirty="0" smtClean="0">
                <a:ln w="18415" cmpd="sng">
                  <a:solidFill>
                    <a:srgbClr val="0C2D83"/>
                  </a:solidFill>
                  <a:prstDash val="solid"/>
                </a:ln>
                <a:solidFill>
                  <a:srgbClr val="0C2D83"/>
                </a:solidFill>
              </a:rPr>
              <a:t>%</a:t>
            </a:r>
            <a:endParaRPr lang="en-US" sz="3200" dirty="0">
              <a:ln w="18415" cmpd="sng">
                <a:solidFill>
                  <a:srgbClr val="0C2D83"/>
                </a:solidFill>
                <a:prstDash val="solid"/>
              </a:ln>
              <a:solidFill>
                <a:srgbClr val="0C2D83"/>
              </a:solidFill>
            </a:endParaRPr>
          </a:p>
        </p:txBody>
      </p:sp>
      <p:sp>
        <p:nvSpPr>
          <p:cNvPr id="93" name="Down Arrow 92"/>
          <p:cNvSpPr/>
          <p:nvPr/>
        </p:nvSpPr>
        <p:spPr>
          <a:xfrm flipH="1">
            <a:off x="5680075" y="4995863"/>
            <a:ext cx="316286" cy="37741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flipH="1">
            <a:off x="5799138" y="4995863"/>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wn Arrow 94"/>
          <p:cNvSpPr/>
          <p:nvPr/>
        </p:nvSpPr>
        <p:spPr>
          <a:xfrm flipH="1">
            <a:off x="7070725" y="4995863"/>
            <a:ext cx="316286" cy="25922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ectangle 95"/>
          <p:cNvSpPr/>
          <p:nvPr/>
        </p:nvSpPr>
        <p:spPr>
          <a:xfrm>
            <a:off x="6143625" y="4865688"/>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+69%</a:t>
            </a:r>
            <a:endParaRPr lang="en-US" sz="3200" dirty="0">
              <a:ln w="18415" cmpd="sng">
                <a:solidFill>
                  <a:srgbClr val="0C2D83"/>
                </a:solidFill>
                <a:prstDash val="solid"/>
              </a:ln>
              <a:solidFill>
                <a:srgbClr val="0C2D83"/>
              </a:solidFill>
            </a:endParaRPr>
          </a:p>
        </p:txBody>
      </p:sp>
    </p:spTree>
    <p:extLst>
      <p:ext uri="{BB962C8B-B14F-4D97-AF65-F5344CB8AC3E}">
        <p14:creationId xmlns:p14="http://schemas.microsoft.com/office/powerpoint/2010/main" val="325631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814229559"/>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323616"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90"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auto">
          <a:xfrm>
            <a:off x="0" y="0"/>
            <a:ext cx="158749"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rgbClr val="FFFFFF"/>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A.10: Medicaid spending </a:t>
            </a:r>
            <a:r>
              <a:rPr lang="en-US" dirty="0">
                <a:latin typeface="Arial"/>
              </a:rPr>
              <a:t>per beneficiary on long-term care and home health</a:t>
            </a:r>
          </a:p>
        </p:txBody>
      </p:sp>
      <p:sp>
        <p:nvSpPr>
          <p:cNvPr id="121" name="Content Placeholder 2"/>
          <p:cNvSpPr txBox="1">
            <a:spLocks/>
          </p:cNvSpPr>
          <p:nvPr/>
        </p:nvSpPr>
        <p:spPr bwMode="auto">
          <a:xfrm>
            <a:off x="119063" y="857449"/>
            <a:ext cx="36755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02960"/>
              </a:buClr>
            </a:pPr>
            <a:r>
              <a:rPr lang="en-US" dirty="0" smtClean="0">
                <a:solidFill>
                  <a:srgbClr val="FFFFFF">
                    <a:lumMod val="50000"/>
                  </a:srgbClr>
                </a:solidFill>
                <a:latin typeface="Arial"/>
              </a:rPr>
              <a:t>Dollars per beneficiary, 2009</a:t>
            </a:r>
            <a:endParaRPr lang="en-US" dirty="0">
              <a:solidFill>
                <a:srgbClr val="FFFFFF">
                  <a:lumMod val="50000"/>
                </a:srgbClr>
              </a:solidFill>
              <a:latin typeface="Arial"/>
            </a:endParaRPr>
          </a:p>
        </p:txBody>
      </p:sp>
      <p:sp>
        <p:nvSpPr>
          <p:cNvPr id="39" name="McK 5. Source"/>
          <p:cNvSpPr>
            <a:spLocks noChangeArrowheads="1"/>
          </p:cNvSpPr>
          <p:nvPr>
            <p:custDataLst>
              <p:tags r:id="rId4"/>
            </p:custDataLst>
          </p:nvPr>
        </p:nvSpPr>
        <p:spPr bwMode="auto">
          <a:xfrm>
            <a:off x="0" y="6458325"/>
            <a:ext cx="7427143" cy="215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Centers for Medicare &amp; Medicaid Services; HPC analysis</a:t>
            </a:r>
          </a:p>
        </p:txBody>
      </p:sp>
      <p:graphicFrame>
        <p:nvGraphicFramePr>
          <p:cNvPr id="50" name="Object 49"/>
          <p:cNvGraphicFramePr>
            <a:graphicFrameLocks/>
          </p:cNvGraphicFramePr>
          <p:nvPr>
            <p:custDataLst>
              <p:tags r:id="rId5"/>
            </p:custDataLst>
            <p:extLst>
              <p:ext uri="{D42A27DB-BD31-4B8C-83A1-F6EECF244321}">
                <p14:modId xmlns:p14="http://schemas.microsoft.com/office/powerpoint/2010/main" val="197508574"/>
              </p:ext>
            </p:extLst>
          </p:nvPr>
        </p:nvGraphicFramePr>
        <p:xfrm>
          <a:off x="495300" y="2286000"/>
          <a:ext cx="3972035" cy="3543300"/>
        </p:xfrm>
        <a:graphic>
          <a:graphicData uri="http://schemas.openxmlformats.org/presentationml/2006/ole">
            <mc:AlternateContent xmlns:mc="http://schemas.openxmlformats.org/markup-compatibility/2006">
              <mc:Choice xmlns:v="urn:schemas-microsoft-com:vml" Requires="v">
                <p:oleObj spid="_x0000_s323617" name="Chart" r:id="rId17" imgW="3972035" imgH="3543300" progId="MSGraph.Chart.8">
                  <p:embed followColorScheme="full"/>
                </p:oleObj>
              </mc:Choice>
              <mc:Fallback>
                <p:oleObj name="Chart" r:id="rId17" imgW="3972035" imgH="3543300" progId="MSGraph.Chart.8">
                  <p:embed followColorScheme="full"/>
                  <p:pic>
                    <p:nvPicPr>
                      <p:cNvPr id="0" name=""/>
                      <p:cNvPicPr/>
                      <p:nvPr/>
                    </p:nvPicPr>
                    <p:blipFill>
                      <a:blip r:embed="rId18"/>
                      <a:stretch>
                        <a:fillRect/>
                      </a:stretch>
                    </p:blipFill>
                    <p:spPr>
                      <a:xfrm>
                        <a:off x="495300" y="2286000"/>
                        <a:ext cx="3972035" cy="3543300"/>
                      </a:xfrm>
                      <a:prstGeom prst="rect">
                        <a:avLst/>
                      </a:prstGeom>
                    </p:spPr>
                  </p:pic>
                </p:oleObj>
              </mc:Fallback>
            </mc:AlternateContent>
          </a:graphicData>
        </a:graphic>
      </p:graphicFrame>
      <p:sp>
        <p:nvSpPr>
          <p:cNvPr id="63" name="Rectangle 62"/>
          <p:cNvSpPr/>
          <p:nvPr>
            <p:custDataLst>
              <p:tags r:id="rId6"/>
            </p:custDataLst>
          </p:nvPr>
        </p:nvSpPr>
        <p:spPr bwMode="auto">
          <a:xfrm>
            <a:off x="3284538" y="5886450"/>
            <a:ext cx="279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46C5C29-6C92-4396-9588-3EDAB6A7635E}" type="datetime'''''''''''''''''''''''M''''''''''''''''''''''''''A'''''''''">
              <a:rPr lang="en-US" sz="1400">
                <a:solidFill>
                  <a:srgbClr val="000000"/>
                </a:solidFill>
                <a:cs typeface="Arial"/>
              </a:rPr>
              <a:pPr/>
              <a:t>MA</a:t>
            </a:fld>
            <a:endParaRPr lang="en-US" sz="1400" dirty="0">
              <a:solidFill>
                <a:srgbClr val="000000"/>
              </a:solidFill>
              <a:latin typeface="Arial"/>
              <a:cs typeface="Arial"/>
              <a:sym typeface="Arial"/>
            </a:endParaRPr>
          </a:p>
        </p:txBody>
      </p:sp>
      <p:sp>
        <p:nvSpPr>
          <p:cNvPr id="61" name="Rectangle 60"/>
          <p:cNvSpPr/>
          <p:nvPr>
            <p:custDataLst>
              <p:tags r:id="rId7"/>
            </p:custDataLst>
          </p:nvPr>
        </p:nvSpPr>
        <p:spPr bwMode="auto">
          <a:xfrm>
            <a:off x="1422400" y="5886450"/>
            <a:ext cx="260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3DD3341-951D-4C52-9742-8295EAC7CE62}" type="datetime'U''''''''''''''''S'''''''''''''''''">
              <a:rPr lang="en-US" sz="1400">
                <a:solidFill>
                  <a:srgbClr val="000000"/>
                </a:solidFill>
                <a:cs typeface="Arial"/>
              </a:rPr>
              <a:pPr/>
              <a:t>US</a:t>
            </a:fld>
            <a:endParaRPr lang="en-US" sz="1400">
              <a:solidFill>
                <a:srgbClr val="000000"/>
              </a:solidFill>
              <a:latin typeface="Arial"/>
              <a:cs typeface="Arial"/>
              <a:sym typeface="Arial"/>
            </a:endParaRPr>
          </a:p>
        </p:txBody>
      </p:sp>
      <p:graphicFrame>
        <p:nvGraphicFramePr>
          <p:cNvPr id="64" name="Object 63"/>
          <p:cNvGraphicFramePr>
            <a:graphicFrameLocks/>
          </p:cNvGraphicFramePr>
          <p:nvPr>
            <p:custDataLst>
              <p:tags r:id="rId8"/>
            </p:custDataLst>
            <p:extLst>
              <p:ext uri="{D42A27DB-BD31-4B8C-83A1-F6EECF244321}">
                <p14:modId xmlns:p14="http://schemas.microsoft.com/office/powerpoint/2010/main" val="3920630866"/>
              </p:ext>
            </p:extLst>
          </p:nvPr>
        </p:nvGraphicFramePr>
        <p:xfrm>
          <a:off x="5143500" y="1943100"/>
          <a:ext cx="2800468" cy="961957"/>
        </p:xfrm>
        <a:graphic>
          <a:graphicData uri="http://schemas.openxmlformats.org/presentationml/2006/ole">
            <mc:AlternateContent xmlns:mc="http://schemas.openxmlformats.org/markup-compatibility/2006">
              <mc:Choice xmlns:v="urn:schemas-microsoft-com:vml" Requires="v">
                <p:oleObj spid="_x0000_s323618" name="Chart" r:id="rId19" imgW="2800468" imgH="961957" progId="MSGraph.Chart.8">
                  <p:embed followColorScheme="full"/>
                </p:oleObj>
              </mc:Choice>
              <mc:Fallback>
                <p:oleObj name="Chart" r:id="rId19" imgW="2800468" imgH="961957" progId="MSGraph.Chart.8">
                  <p:embed followColorScheme="full"/>
                  <p:pic>
                    <p:nvPicPr>
                      <p:cNvPr id="0" name=""/>
                      <p:cNvPicPr>
                        <a:picLocks noChangeArrowheads="1"/>
                      </p:cNvPicPr>
                      <p:nvPr/>
                    </p:nvPicPr>
                    <p:blipFill>
                      <a:blip r:embed="rId20"/>
                      <a:srcRect/>
                      <a:stretch>
                        <a:fillRect/>
                      </a:stretch>
                    </p:blipFill>
                    <p:spPr bwMode="auto">
                      <a:xfrm>
                        <a:off x="5143500" y="1943100"/>
                        <a:ext cx="2800468" cy="961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Placeholder 6"/>
          <p:cNvSpPr>
            <a:spLocks noGrp="1"/>
          </p:cNvSpPr>
          <p:nvPr>
            <p:custDataLst>
              <p:tags r:id="rId9"/>
            </p:custDataLst>
          </p:nvPr>
        </p:nvSpPr>
        <p:spPr bwMode="gray">
          <a:xfrm>
            <a:off x="6910388" y="2105025"/>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8C2EDFEF-9FD1-4674-8305-9A952876EA6F}" type="datetime'''''''''$1'''''''''''''''',''''1''''''4''''''''''7'">
              <a:rPr lang="en-US" sz="1400">
                <a:cs typeface="Arial"/>
              </a:rPr>
              <a:pPr/>
              <a:t>$1,147</a:t>
            </a:fld>
            <a:endParaRPr lang="en-US" sz="1400">
              <a:latin typeface="Arial"/>
              <a:cs typeface="Arial"/>
              <a:sym typeface="Arial"/>
            </a:endParaRPr>
          </a:p>
        </p:txBody>
      </p:sp>
      <p:sp>
        <p:nvSpPr>
          <p:cNvPr id="65" name="Rectangle 64"/>
          <p:cNvSpPr/>
          <p:nvPr/>
        </p:nvSpPr>
        <p:spPr>
          <a:xfrm>
            <a:off x="4924425" y="1423988"/>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Nursing home</a:t>
            </a:r>
          </a:p>
        </p:txBody>
      </p:sp>
      <p:sp>
        <p:nvSpPr>
          <p:cNvPr id="66" name="Rectangle 65"/>
          <p:cNvSpPr/>
          <p:nvPr/>
        </p:nvSpPr>
        <p:spPr>
          <a:xfrm>
            <a:off x="4924425" y="2932113"/>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Home health</a:t>
            </a:r>
          </a:p>
        </p:txBody>
      </p:sp>
      <p:sp>
        <p:nvSpPr>
          <p:cNvPr id="67" name="Rectangle 66"/>
          <p:cNvSpPr/>
          <p:nvPr/>
        </p:nvSpPr>
        <p:spPr>
          <a:xfrm>
            <a:off x="4924425" y="4330700"/>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Other health, residential, personal</a:t>
            </a:r>
          </a:p>
        </p:txBody>
      </p:sp>
      <p:graphicFrame>
        <p:nvGraphicFramePr>
          <p:cNvPr id="68" name="Object 67"/>
          <p:cNvGraphicFramePr>
            <a:graphicFrameLocks/>
          </p:cNvGraphicFramePr>
          <p:nvPr>
            <p:custDataLst>
              <p:tags r:id="rId10"/>
            </p:custDataLst>
            <p:extLst>
              <p:ext uri="{D42A27DB-BD31-4B8C-83A1-F6EECF244321}">
                <p14:modId xmlns:p14="http://schemas.microsoft.com/office/powerpoint/2010/main" val="57390447"/>
              </p:ext>
            </p:extLst>
          </p:nvPr>
        </p:nvGraphicFramePr>
        <p:xfrm>
          <a:off x="5143500" y="3390900"/>
          <a:ext cx="2800468" cy="943043"/>
        </p:xfrm>
        <a:graphic>
          <a:graphicData uri="http://schemas.openxmlformats.org/presentationml/2006/ole">
            <mc:AlternateContent xmlns:mc="http://schemas.openxmlformats.org/markup-compatibility/2006">
              <mc:Choice xmlns:v="urn:schemas-microsoft-com:vml" Requires="v">
                <p:oleObj spid="_x0000_s323619" name="Chart" r:id="rId21" imgW="2800468" imgH="943043" progId="MSGraph.Chart.8">
                  <p:embed followColorScheme="full"/>
                </p:oleObj>
              </mc:Choice>
              <mc:Fallback>
                <p:oleObj name="Chart" r:id="rId21" imgW="2800468" imgH="943043" progId="MSGraph.Chart.8">
                  <p:embed followColorScheme="full"/>
                  <p:pic>
                    <p:nvPicPr>
                      <p:cNvPr id="0" name=""/>
                      <p:cNvPicPr>
                        <a:picLocks noChangeArrowheads="1"/>
                      </p:cNvPicPr>
                      <p:nvPr/>
                    </p:nvPicPr>
                    <p:blipFill>
                      <a:blip r:embed="rId22"/>
                      <a:srcRect/>
                      <a:stretch>
                        <a:fillRect/>
                      </a:stretch>
                    </p:blipFill>
                    <p:spPr bwMode="auto">
                      <a:xfrm>
                        <a:off x="5143500" y="3390900"/>
                        <a:ext cx="2800468" cy="9430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68"/>
          <p:cNvGraphicFramePr>
            <a:graphicFrameLocks/>
          </p:cNvGraphicFramePr>
          <p:nvPr>
            <p:custDataLst>
              <p:tags r:id="rId11"/>
            </p:custDataLst>
            <p:extLst>
              <p:ext uri="{D42A27DB-BD31-4B8C-83A1-F6EECF244321}">
                <p14:modId xmlns:p14="http://schemas.microsoft.com/office/powerpoint/2010/main" val="3459363909"/>
              </p:ext>
            </p:extLst>
          </p:nvPr>
        </p:nvGraphicFramePr>
        <p:xfrm>
          <a:off x="5143499" y="5143500"/>
          <a:ext cx="2800468" cy="914400"/>
        </p:xfrm>
        <a:graphic>
          <a:graphicData uri="http://schemas.openxmlformats.org/presentationml/2006/ole">
            <mc:AlternateContent xmlns:mc="http://schemas.openxmlformats.org/markup-compatibility/2006">
              <mc:Choice xmlns:v="urn:schemas-microsoft-com:vml" Requires="v">
                <p:oleObj spid="_x0000_s323620" name="Chart" r:id="rId23" imgW="2800468" imgH="914400" progId="MSGraph.Chart.8">
                  <p:embed followColorScheme="full"/>
                </p:oleObj>
              </mc:Choice>
              <mc:Fallback>
                <p:oleObj name="Chart" r:id="rId23" imgW="2800468" imgH="914400" progId="MSGraph.Chart.8">
                  <p:embed followColorScheme="full"/>
                  <p:pic>
                    <p:nvPicPr>
                      <p:cNvPr id="0" name=""/>
                      <p:cNvPicPr>
                        <a:picLocks noChangeArrowheads="1"/>
                      </p:cNvPicPr>
                      <p:nvPr/>
                    </p:nvPicPr>
                    <p:blipFill>
                      <a:blip r:embed="rId24"/>
                      <a:srcRect/>
                      <a:stretch>
                        <a:fillRect/>
                      </a:stretch>
                    </p:blipFill>
                    <p:spPr bwMode="auto">
                      <a:xfrm>
                        <a:off x="5143499" y="5143500"/>
                        <a:ext cx="280046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 Placeholder 8"/>
          <p:cNvSpPr>
            <a:spLocks noGrp="1"/>
          </p:cNvSpPr>
          <p:nvPr>
            <p:custDataLst>
              <p:tags r:id="rId12"/>
            </p:custDataLst>
          </p:nvPr>
        </p:nvSpPr>
        <p:spPr bwMode="gray">
          <a:xfrm>
            <a:off x="6910388" y="5029200"/>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7594A9B9-BB6A-406D-844C-674F0BE07096}" type="datetime'''''''''''''$''''''''''1'''''''''''''''',''6''6''''2'">
              <a:rPr lang="en-US" sz="1400">
                <a:latin typeface="Arial"/>
                <a:cs typeface="Arial"/>
                <a:sym typeface="Arial"/>
              </a:rPr>
              <a:pPr algn="ctr"/>
              <a:t>$1,662</a:t>
            </a:fld>
            <a:endParaRPr lang="en-US" sz="1400">
              <a:latin typeface="Arial"/>
              <a:cs typeface="Arial"/>
              <a:sym typeface="Arial"/>
            </a:endParaRPr>
          </a:p>
        </p:txBody>
      </p:sp>
      <p:sp>
        <p:nvSpPr>
          <p:cNvPr id="35" name="Text Placeholder 7"/>
          <p:cNvSpPr>
            <a:spLocks noGrp="1"/>
          </p:cNvSpPr>
          <p:nvPr>
            <p:custDataLst>
              <p:tags r:id="rId13"/>
            </p:custDataLst>
          </p:nvPr>
        </p:nvSpPr>
        <p:spPr bwMode="gray">
          <a:xfrm>
            <a:off x="5619750" y="5133975"/>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BB78BE3-153F-4EA3-91D1-24C8E75B0867}" type="datetime'''''$1'''',''''''''''''''''''''''''''''''''2''7''2'''''''''">
              <a:rPr lang="en-US" sz="1400">
                <a:latin typeface="Arial"/>
                <a:cs typeface="Arial"/>
                <a:sym typeface="Arial"/>
              </a:rPr>
              <a:pPr algn="ctr"/>
              <a:t>$1,272</a:t>
            </a:fld>
            <a:endParaRPr lang="en-US" sz="1400">
              <a:latin typeface="Arial"/>
              <a:cs typeface="Arial"/>
              <a:sym typeface="Arial"/>
            </a:endParaRPr>
          </a:p>
        </p:txBody>
      </p:sp>
      <p:grpSp>
        <p:nvGrpSpPr>
          <p:cNvPr id="4" name="Group 3"/>
          <p:cNvGrpSpPr/>
          <p:nvPr/>
        </p:nvGrpSpPr>
        <p:grpSpPr>
          <a:xfrm>
            <a:off x="1350963" y="2060575"/>
            <a:ext cx="2291556" cy="1119187"/>
            <a:chOff x="1350963" y="1860550"/>
            <a:chExt cx="2328994" cy="1119187"/>
          </a:xfrm>
        </p:grpSpPr>
        <p:sp>
          <p:nvSpPr>
            <p:cNvPr id="80" name="Down Arrow 79"/>
            <p:cNvSpPr/>
            <p:nvPr/>
          </p:nvSpPr>
          <p:spPr>
            <a:xfrm flipH="1">
              <a:off x="1350963" y="1860550"/>
              <a:ext cx="373194" cy="111918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80"/>
            <p:cNvSpPr/>
            <p:nvPr/>
          </p:nvSpPr>
          <p:spPr>
            <a:xfrm flipH="1">
              <a:off x="1470025" y="1860550"/>
              <a:ext cx="2110565" cy="124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wn Arrow 81"/>
            <p:cNvSpPr/>
            <p:nvPr/>
          </p:nvSpPr>
          <p:spPr>
            <a:xfrm flipH="1">
              <a:off x="3306763" y="1860550"/>
              <a:ext cx="373194" cy="32422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3" name="Rectangle 82"/>
          <p:cNvSpPr/>
          <p:nvPr/>
        </p:nvSpPr>
        <p:spPr>
          <a:xfrm>
            <a:off x="2116139" y="1952625"/>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+40%</a:t>
            </a:r>
            <a:endParaRPr lang="en-US" sz="3200" dirty="0">
              <a:ln w="18415" cmpd="sng">
                <a:solidFill>
                  <a:srgbClr val="0C2D83"/>
                </a:solidFill>
                <a:prstDash val="solid"/>
              </a:ln>
              <a:solidFill>
                <a:srgbClr val="0C2D83"/>
              </a:solidFill>
            </a:endParaRPr>
          </a:p>
        </p:txBody>
      </p:sp>
      <p:sp>
        <p:nvSpPr>
          <p:cNvPr id="84" name="Down Arrow 83"/>
          <p:cNvSpPr/>
          <p:nvPr/>
        </p:nvSpPr>
        <p:spPr>
          <a:xfrm flipH="1">
            <a:off x="5801098" y="1841500"/>
            <a:ext cx="316286" cy="343546"/>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wn Arrow 85"/>
          <p:cNvSpPr/>
          <p:nvPr/>
        </p:nvSpPr>
        <p:spPr>
          <a:xfrm flipH="1">
            <a:off x="7070725" y="1841500"/>
            <a:ext cx="316286" cy="21495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p:cNvSpPr/>
          <p:nvPr/>
        </p:nvSpPr>
        <p:spPr>
          <a:xfrm>
            <a:off x="444500" y="1423988"/>
            <a:ext cx="4019056"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buClr>
                <a:srgbClr val="002960"/>
              </a:buClr>
            </a:pPr>
            <a:r>
              <a:rPr lang="en-US" sz="1400" b="1" dirty="0">
                <a:solidFill>
                  <a:srgbClr val="000000"/>
                </a:solidFill>
              </a:rPr>
              <a:t>Total long-term care and home health</a:t>
            </a:r>
          </a:p>
        </p:txBody>
      </p:sp>
      <p:sp>
        <p:nvSpPr>
          <p:cNvPr id="89" name="Down Arrow 88"/>
          <p:cNvSpPr/>
          <p:nvPr/>
        </p:nvSpPr>
        <p:spPr>
          <a:xfrm flipH="1">
            <a:off x="5801098" y="3311525"/>
            <a:ext cx="316286" cy="407983"/>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wn Arrow 90"/>
          <p:cNvSpPr/>
          <p:nvPr/>
        </p:nvSpPr>
        <p:spPr>
          <a:xfrm flipH="1">
            <a:off x="7070725" y="3311525"/>
            <a:ext cx="316286" cy="20399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wn Arrow 92"/>
          <p:cNvSpPr/>
          <p:nvPr/>
        </p:nvSpPr>
        <p:spPr>
          <a:xfrm flipH="1">
            <a:off x="5801098" y="4740275"/>
            <a:ext cx="316286" cy="37741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5915818" y="1841500"/>
            <a:ext cx="1358029" cy="2977291"/>
            <a:chOff x="5799138" y="1641475"/>
            <a:chExt cx="1474710" cy="2977291"/>
          </a:xfrm>
        </p:grpSpPr>
        <p:sp>
          <p:nvSpPr>
            <p:cNvPr id="85" name="Rectangle 84"/>
            <p:cNvSpPr/>
            <p:nvPr/>
          </p:nvSpPr>
          <p:spPr>
            <a:xfrm flipH="1">
              <a:off x="5799138" y="1641475"/>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flipH="1">
              <a:off x="5799138" y="3109918"/>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flipH="1">
              <a:off x="5799138" y="4539690"/>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5" name="Down Arrow 94"/>
          <p:cNvSpPr/>
          <p:nvPr/>
        </p:nvSpPr>
        <p:spPr>
          <a:xfrm flipH="1">
            <a:off x="7070725" y="4740275"/>
            <a:ext cx="316286" cy="25922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6143625" y="1711325"/>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+29%</a:t>
            </a:r>
            <a:endParaRPr lang="en-US" sz="3200" dirty="0">
              <a:ln w="18415" cmpd="sng">
                <a:solidFill>
                  <a:srgbClr val="0C2D83"/>
                </a:solidFill>
                <a:prstDash val="solid"/>
              </a:ln>
              <a:solidFill>
                <a:srgbClr val="0C2D83"/>
              </a:solidFill>
            </a:endParaRPr>
          </a:p>
        </p:txBody>
      </p:sp>
      <p:sp>
        <p:nvSpPr>
          <p:cNvPr id="92" name="Rectangle 91"/>
          <p:cNvSpPr/>
          <p:nvPr/>
        </p:nvSpPr>
        <p:spPr>
          <a:xfrm>
            <a:off x="6143625" y="3179763"/>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+86%</a:t>
            </a:r>
            <a:endParaRPr lang="en-US" sz="3200" dirty="0">
              <a:ln w="18415" cmpd="sng">
                <a:solidFill>
                  <a:srgbClr val="0C2D83"/>
                </a:solidFill>
                <a:prstDash val="solid"/>
              </a:ln>
              <a:solidFill>
                <a:srgbClr val="0C2D83"/>
              </a:solidFill>
            </a:endParaRPr>
          </a:p>
        </p:txBody>
      </p:sp>
      <p:sp>
        <p:nvSpPr>
          <p:cNvPr id="96" name="Rectangle 95"/>
          <p:cNvSpPr/>
          <p:nvPr/>
        </p:nvSpPr>
        <p:spPr>
          <a:xfrm>
            <a:off x="6143625" y="4610100"/>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+31%</a:t>
            </a:r>
            <a:endParaRPr lang="en-US" sz="3200" dirty="0">
              <a:ln w="18415" cmpd="sng">
                <a:solidFill>
                  <a:srgbClr val="0C2D83"/>
                </a:solidFill>
                <a:prstDash val="solid"/>
              </a:ln>
              <a:solidFill>
                <a:srgbClr val="0C2D83"/>
              </a:solidFill>
            </a:endParaRPr>
          </a:p>
        </p:txBody>
      </p:sp>
    </p:spTree>
    <p:extLst>
      <p:ext uri="{BB962C8B-B14F-4D97-AF65-F5344CB8AC3E}">
        <p14:creationId xmlns:p14="http://schemas.microsoft.com/office/powerpoint/2010/main" val="19356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745428081"/>
              </p:ext>
            </p:extLst>
          </p:nvPr>
        </p:nvGraphicFramePr>
        <p:xfrm>
          <a:off x="1560" y="1559"/>
          <a:ext cx="1555" cy="1555"/>
        </p:xfrm>
        <a:graphic>
          <a:graphicData uri="http://schemas.openxmlformats.org/presentationml/2006/ole">
            <mc:AlternateContent xmlns:mc="http://schemas.openxmlformats.org/markup-compatibility/2006">
              <mc:Choice xmlns:v="urn:schemas-microsoft-com:vml" Requires="v">
                <p:oleObj spid="_x0000_s300100"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60" y="1559"/>
                        <a:ext cx="1555" cy="1555"/>
                      </a:xfrm>
                      <a:prstGeom prst="rect">
                        <a:avLst/>
                      </a:prstGeom>
                    </p:spPr>
                  </p:pic>
                </p:oleObj>
              </mc:Fallback>
            </mc:AlternateContent>
          </a:graphicData>
        </a:graphic>
      </p:graphicFrame>
      <p:sp>
        <p:nvSpPr>
          <p:cNvPr id="7" name="Rectangle 6" hidden="1"/>
          <p:cNvSpPr/>
          <p:nvPr>
            <p:custDataLst>
              <p:tags r:id="rId3"/>
            </p:custDataLst>
          </p:nvPr>
        </p:nvSpPr>
        <p:spPr bwMode="auto">
          <a:xfrm>
            <a:off x="2" y="0"/>
            <a:ext cx="155581" cy="15559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a:latin typeface="Arial"/>
              <a:cs typeface="Arial"/>
              <a:sym typeface="Aria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2160146237"/>
              </p:ext>
            </p:extLst>
          </p:nvPr>
        </p:nvGraphicFramePr>
        <p:xfrm>
          <a:off x="342900" y="1409700"/>
          <a:ext cx="7134211" cy="4648200"/>
        </p:xfrm>
        <a:graphic>
          <a:graphicData uri="http://schemas.openxmlformats.org/presentationml/2006/ole">
            <mc:AlternateContent xmlns:mc="http://schemas.openxmlformats.org/markup-compatibility/2006">
              <mc:Choice xmlns:v="urn:schemas-microsoft-com:vml" Requires="v">
                <p:oleObj spid="_x0000_s300101" name="Chart" r:id="rId15" imgW="7134211" imgH="4648200" progId="MSGraph.Chart.8">
                  <p:embed followColorScheme="full"/>
                </p:oleObj>
              </mc:Choice>
              <mc:Fallback>
                <p:oleObj name="Chart" r:id="rId15" imgW="7134211" imgH="4648200" progId="MSGraph.Chart.8">
                  <p:embed followColorScheme="full"/>
                  <p:pic>
                    <p:nvPicPr>
                      <p:cNvPr id="0" name=""/>
                      <p:cNvPicPr/>
                      <p:nvPr/>
                    </p:nvPicPr>
                    <p:blipFill>
                      <a:blip r:embed="rId16"/>
                      <a:stretch>
                        <a:fillRect/>
                      </a:stretch>
                    </p:blipFill>
                    <p:spPr>
                      <a:xfrm>
                        <a:off x="342900" y="1409700"/>
                        <a:ext cx="7134211" cy="4648200"/>
                      </a:xfrm>
                      <a:prstGeom prst="rect">
                        <a:avLst/>
                      </a:prstGeom>
                    </p:spPr>
                  </p:pic>
                </p:oleObj>
              </mc:Fallback>
            </mc:AlternateContent>
          </a:graphicData>
        </a:graphic>
      </p:graphicFrame>
      <p:cxnSp>
        <p:nvCxnSpPr>
          <p:cNvPr id="30" name="Straight Connector 29"/>
          <p:cNvCxnSpPr/>
          <p:nvPr>
            <p:custDataLst>
              <p:tags r:id="rId5"/>
            </p:custDataLst>
          </p:nvPr>
        </p:nvCxnSpPr>
        <p:spPr bwMode="gray">
          <a:xfrm>
            <a:off x="933484" y="3228975"/>
            <a:ext cx="6429375" cy="0"/>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Right Arrow 2"/>
          <p:cNvSpPr/>
          <p:nvPr>
            <p:custDataLst>
              <p:tags r:id="rId6"/>
            </p:custDataLst>
          </p:nvPr>
        </p:nvSpPr>
        <p:spPr bwMode="auto">
          <a:xfrm rot="10800000">
            <a:off x="7413625" y="3152775"/>
            <a:ext cx="128588" cy="152400"/>
          </a:xfrm>
          <a:prstGeom prst="rightArrow">
            <a:avLst>
              <a:gd name="adj1" fmla="val 100000"/>
              <a:gd name="adj2" fmla="val 100000"/>
            </a:avLst>
          </a:prstGeom>
          <a:solidFill>
            <a:schemeClr val="tx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6"/>
          <p:cNvSpPr>
            <a:spLocks noGrp="1"/>
          </p:cNvSpPr>
          <p:nvPr>
            <p:custDataLst>
              <p:tags r:id="rId7"/>
            </p:custDataLst>
          </p:nvPr>
        </p:nvSpPr>
        <p:spPr bwMode="auto">
          <a:xfrm>
            <a:off x="7593013" y="2984500"/>
            <a:ext cx="733425" cy="4889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dirty="0" smtClean="0">
                <a:latin typeface="Arial"/>
                <a:cs typeface="Arial"/>
                <a:sym typeface="Arial"/>
              </a:rPr>
              <a:t>State </a:t>
            </a:r>
          </a:p>
          <a:p>
            <a:r>
              <a:rPr lang="en-US" dirty="0" smtClean="0">
                <a:latin typeface="Arial"/>
                <a:cs typeface="Arial"/>
                <a:sym typeface="Arial"/>
              </a:rPr>
              <a:t>average</a:t>
            </a:r>
            <a:endParaRPr lang="en-US" dirty="0">
              <a:latin typeface="Arial"/>
              <a:cs typeface="Arial"/>
              <a:sym typeface="Arial"/>
            </a:endParaRPr>
          </a:p>
        </p:txBody>
      </p:sp>
      <p:sp>
        <p:nvSpPr>
          <p:cNvPr id="36" name="Rectangle 35"/>
          <p:cNvSpPr/>
          <p:nvPr>
            <p:custDataLst>
              <p:tags r:id="rId8"/>
            </p:custDataLst>
          </p:nvPr>
        </p:nvSpPr>
        <p:spPr bwMode="auto">
          <a:xfrm>
            <a:off x="4797425" y="2109788"/>
            <a:ext cx="285750" cy="214313"/>
          </a:xfrm>
          <a:prstGeom prst="rect">
            <a:avLst/>
          </a:prstGeom>
          <a:solidFill>
            <a:srgbClr val="9DB1CF"/>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35" name="Rectangle 34"/>
          <p:cNvSpPr/>
          <p:nvPr>
            <p:custDataLst>
              <p:tags r:id="rId9"/>
            </p:custDataLst>
          </p:nvPr>
        </p:nvSpPr>
        <p:spPr bwMode="auto">
          <a:xfrm>
            <a:off x="4797425" y="1814513"/>
            <a:ext cx="285750" cy="214313"/>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chemeClr val="accent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34" name="Text Placeholder 19"/>
          <p:cNvSpPr>
            <a:spLocks noGrp="1"/>
          </p:cNvSpPr>
          <p:nvPr>
            <p:custDataLst>
              <p:tags r:id="rId10"/>
            </p:custDataLst>
          </p:nvPr>
        </p:nvSpPr>
        <p:spPr bwMode="auto">
          <a:xfrm>
            <a:off x="5133975" y="2103438"/>
            <a:ext cx="188436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CEFE06E0-4D16-490A-8651-F75B9213EE76}" type="datetime'C''''ommu''''n''''''''i''ty hos''pi''ta''l''''''''''''s'''">
              <a:rPr lang="en-US">
                <a:latin typeface="Arial"/>
                <a:cs typeface="Arial"/>
                <a:sym typeface="Arial"/>
              </a:rPr>
              <a:pPr/>
              <a:t>Community hospitals</a:t>
            </a:fld>
            <a:endParaRPr lang="en-US" dirty="0">
              <a:latin typeface="Arial"/>
              <a:cs typeface="Arial"/>
              <a:sym typeface="Arial"/>
            </a:endParaRPr>
          </a:p>
        </p:txBody>
      </p:sp>
      <p:sp>
        <p:nvSpPr>
          <p:cNvPr id="33" name="Text Placeholder 18"/>
          <p:cNvSpPr>
            <a:spLocks noGrp="1"/>
          </p:cNvSpPr>
          <p:nvPr>
            <p:custDataLst>
              <p:tags r:id="rId11"/>
            </p:custDataLst>
          </p:nvPr>
        </p:nvSpPr>
        <p:spPr bwMode="auto">
          <a:xfrm>
            <a:off x="5133975" y="1808163"/>
            <a:ext cx="218916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9161A022-5CD8-451F-819D-427779502386}" type="datetime'Maj''''''o''r'' teachin''g ''''h''''''o''s''''pi''t''''als'">
              <a:rPr lang="en-US">
                <a:latin typeface="Arial"/>
                <a:cs typeface="Arial"/>
                <a:sym typeface="Arial"/>
              </a:rPr>
              <a:pPr/>
              <a:t>Major teaching hospitals</a:t>
            </a:fld>
            <a:endParaRPr lang="en-US" dirty="0">
              <a:latin typeface="Arial"/>
              <a:cs typeface="Arial"/>
              <a:sym typeface="Arial"/>
            </a:endParaRPr>
          </a:p>
        </p:txBody>
      </p:sp>
      <p:sp>
        <p:nvSpPr>
          <p:cNvPr id="15" name="Title 1"/>
          <p:cNvSpPr txBox="1">
            <a:spLocks/>
          </p:cNvSpPr>
          <p:nvPr/>
        </p:nvSpPr>
        <p:spPr bwMode="auto">
          <a:xfrm>
            <a:off x="119063" y="857449"/>
            <a:ext cx="86185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algn="l" defTabSz="895350" rtl="0" eaLnBrk="1" fontAlgn="base" hangingPunct="1">
              <a:spcBef>
                <a:spcPct val="0"/>
              </a:spcBef>
              <a:spcAft>
                <a:spcPct val="0"/>
              </a:spcAf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1600" b="0" dirty="0">
                <a:solidFill>
                  <a:srgbClr val="FFFFFF">
                    <a:lumMod val="50000"/>
                  </a:srgbClr>
                </a:solidFill>
                <a:latin typeface="Arial"/>
                <a:ea typeface="+mn-ea"/>
                <a:cs typeface="+mn-cs"/>
              </a:rPr>
              <a:t>Adjusted rate of discharge to nursing facilities and home health*, 2012</a:t>
            </a:r>
          </a:p>
        </p:txBody>
      </p:sp>
      <p:sp>
        <p:nvSpPr>
          <p:cNvPr id="16" name="Content Placeholder 2"/>
          <p:cNvSpPr txBox="1">
            <a:spLocks/>
          </p:cNvSpPr>
          <p:nvPr/>
        </p:nvSpPr>
        <p:spPr bwMode="auto">
          <a:xfrm>
            <a:off x="0" y="6090833"/>
            <a:ext cx="8725232" cy="5829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defPPr>
              <a:defRPr lang="en-US"/>
            </a:defPPr>
            <a:lvl1pPr marL="114300" indent="-114300">
              <a:defRPr sz="800">
                <a:solidFill>
                  <a:schemeClr val="bg1">
                    <a:lumMod val="50000"/>
                  </a:schemeClr>
                </a:solidFill>
              </a:defRPr>
            </a:lvl1pPr>
          </a:lstStyle>
          <a:p>
            <a:r>
              <a:rPr lang="en-US" b="1" dirty="0">
                <a:latin typeface="Arial"/>
              </a:rPr>
              <a:t>* </a:t>
            </a:r>
            <a:r>
              <a:rPr lang="en-US" b="1" dirty="0" smtClean="0">
                <a:latin typeface="Arial"/>
              </a:rPr>
              <a:t>	</a:t>
            </a:r>
            <a:r>
              <a:rPr lang="en-US" dirty="0" smtClean="0">
                <a:latin typeface="Arial"/>
              </a:rPr>
              <a:t>Rates </a:t>
            </a:r>
            <a:r>
              <a:rPr lang="en-US" dirty="0">
                <a:latin typeface="Arial"/>
              </a:rPr>
              <a:t>for each hospital were estimated using a logistic regression model that adjusted for the following: age, sex, payer group, income, admit source of the patient,</a:t>
            </a:r>
          </a:p>
          <a:p>
            <a:r>
              <a:rPr lang="en-US" dirty="0" smtClean="0">
                <a:latin typeface="Arial"/>
              </a:rPr>
              <a:t>	length </a:t>
            </a:r>
            <a:r>
              <a:rPr lang="en-US" dirty="0">
                <a:latin typeface="Arial"/>
              </a:rPr>
              <a:t>of stay, and DRG. Our sample included patients who were at least 18 years of age and had a routine discharge, a discharge to a skilled nursing facility, or a </a:t>
            </a:r>
          </a:p>
          <a:p>
            <a:r>
              <a:rPr lang="en-US" dirty="0" smtClean="0">
                <a:latin typeface="Arial"/>
              </a:rPr>
              <a:t>	discharge </a:t>
            </a:r>
            <a:r>
              <a:rPr lang="en-US" dirty="0">
                <a:latin typeface="Arial"/>
              </a:rPr>
              <a:t>to a home healthcare provider. Specialty hospitals are excluded from figure and from displayed state average. Rates are normalized with the statewide average equal to 1.0.</a:t>
            </a:r>
          </a:p>
          <a:p>
            <a:r>
              <a:rPr lang="en-US" b="1" dirty="0">
                <a:latin typeface="Arial"/>
              </a:rPr>
              <a:t>SOURCE</a:t>
            </a:r>
            <a:r>
              <a:rPr lang="en-US" dirty="0">
                <a:latin typeface="Arial"/>
              </a:rPr>
              <a:t>: Center for Health Information and Analysis; HPC analysis</a:t>
            </a:r>
          </a:p>
        </p:txBody>
      </p:sp>
      <p:sp>
        <p:nvSpPr>
          <p:cNvPr id="18"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A.11: Relative likelihood of discharge to post-acute care by hospital </a:t>
            </a:r>
            <a:endParaRPr lang="en-US" dirty="0">
              <a:latin typeface="Arial"/>
            </a:endParaRPr>
          </a:p>
        </p:txBody>
      </p:sp>
    </p:spTree>
    <p:extLst>
      <p:ext uri="{BB962C8B-B14F-4D97-AF65-F5344CB8AC3E}">
        <p14:creationId xmlns:p14="http://schemas.microsoft.com/office/powerpoint/2010/main" val="3351210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832313827"/>
              </p:ext>
            </p:extLst>
          </p:nvPr>
        </p:nvGraphicFramePr>
        <p:xfrm>
          <a:off x="1560" y="1559"/>
          <a:ext cx="1555" cy="1555"/>
        </p:xfrm>
        <a:graphic>
          <a:graphicData uri="http://schemas.openxmlformats.org/presentationml/2006/ole">
            <mc:AlternateContent xmlns:mc="http://schemas.openxmlformats.org/markup-compatibility/2006">
              <mc:Choice xmlns:v="urn:schemas-microsoft-com:vml" Requires="v">
                <p:oleObj spid="_x0000_s302136"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60" y="1559"/>
                        <a:ext cx="1555" cy="1555"/>
                      </a:xfrm>
                      <a:prstGeom prst="rect">
                        <a:avLst/>
                      </a:prstGeom>
                    </p:spPr>
                  </p:pic>
                </p:oleObj>
              </mc:Fallback>
            </mc:AlternateContent>
          </a:graphicData>
        </a:graphic>
      </p:graphicFrame>
      <p:sp>
        <p:nvSpPr>
          <p:cNvPr id="7" name="Rectangle 6" hidden="1"/>
          <p:cNvSpPr/>
          <p:nvPr>
            <p:custDataLst>
              <p:tags r:id="rId3"/>
            </p:custDataLst>
          </p:nvPr>
        </p:nvSpPr>
        <p:spPr bwMode="auto">
          <a:xfrm>
            <a:off x="2" y="0"/>
            <a:ext cx="155581" cy="15559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a:latin typeface="Arial"/>
              <a:cs typeface="Arial"/>
              <a:sym typeface="Aria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2317003553"/>
              </p:ext>
            </p:extLst>
          </p:nvPr>
        </p:nvGraphicFramePr>
        <p:xfrm>
          <a:off x="342900" y="1409700"/>
          <a:ext cx="7134211" cy="4648200"/>
        </p:xfrm>
        <a:graphic>
          <a:graphicData uri="http://schemas.openxmlformats.org/presentationml/2006/ole">
            <mc:AlternateContent xmlns:mc="http://schemas.openxmlformats.org/markup-compatibility/2006">
              <mc:Choice xmlns:v="urn:schemas-microsoft-com:vml" Requires="v">
                <p:oleObj spid="_x0000_s302137" name="Chart" r:id="rId15" imgW="7134211" imgH="4648200" progId="MSGraph.Chart.8">
                  <p:embed followColorScheme="full"/>
                </p:oleObj>
              </mc:Choice>
              <mc:Fallback>
                <p:oleObj name="Chart" r:id="rId15" imgW="7134211" imgH="4648200" progId="MSGraph.Chart.8">
                  <p:embed followColorScheme="full"/>
                  <p:pic>
                    <p:nvPicPr>
                      <p:cNvPr id="0" name=""/>
                      <p:cNvPicPr/>
                      <p:nvPr/>
                    </p:nvPicPr>
                    <p:blipFill>
                      <a:blip r:embed="rId16"/>
                      <a:stretch>
                        <a:fillRect/>
                      </a:stretch>
                    </p:blipFill>
                    <p:spPr>
                      <a:xfrm>
                        <a:off x="342900" y="1409700"/>
                        <a:ext cx="7134211" cy="4648200"/>
                      </a:xfrm>
                      <a:prstGeom prst="rect">
                        <a:avLst/>
                      </a:prstGeom>
                    </p:spPr>
                  </p:pic>
                </p:oleObj>
              </mc:Fallback>
            </mc:AlternateContent>
          </a:graphicData>
        </a:graphic>
      </p:graphicFrame>
      <p:sp>
        <p:nvSpPr>
          <p:cNvPr id="3" name="Right Arrow 2"/>
          <p:cNvSpPr/>
          <p:nvPr>
            <p:custDataLst>
              <p:tags r:id="rId5"/>
            </p:custDataLst>
          </p:nvPr>
        </p:nvSpPr>
        <p:spPr bwMode="auto">
          <a:xfrm rot="10800000">
            <a:off x="7413625" y="3981450"/>
            <a:ext cx="128588" cy="152400"/>
          </a:xfrm>
          <a:prstGeom prst="rightArrow">
            <a:avLst>
              <a:gd name="adj1" fmla="val 100000"/>
              <a:gd name="adj2" fmla="val 100000"/>
            </a:avLst>
          </a:prstGeom>
          <a:solidFill>
            <a:schemeClr val="tx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custDataLst>
              <p:tags r:id="rId6"/>
            </p:custDataLst>
          </p:nvPr>
        </p:nvCxnSpPr>
        <p:spPr bwMode="gray">
          <a:xfrm>
            <a:off x="933451" y="4057650"/>
            <a:ext cx="6429375" cy="0"/>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6"/>
          <p:cNvSpPr>
            <a:spLocks noGrp="1"/>
          </p:cNvSpPr>
          <p:nvPr>
            <p:custDataLst>
              <p:tags r:id="rId7"/>
            </p:custDataLst>
          </p:nvPr>
        </p:nvSpPr>
        <p:spPr bwMode="auto">
          <a:xfrm>
            <a:off x="7593013" y="3813175"/>
            <a:ext cx="733425" cy="4889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dirty="0" smtClean="0">
                <a:latin typeface="Arial"/>
                <a:cs typeface="Arial"/>
                <a:sym typeface="Arial"/>
              </a:rPr>
              <a:t>State </a:t>
            </a:r>
          </a:p>
          <a:p>
            <a:r>
              <a:rPr lang="en-US" dirty="0" smtClean="0">
                <a:latin typeface="Arial"/>
                <a:cs typeface="Arial"/>
                <a:sym typeface="Arial"/>
              </a:rPr>
              <a:t>average</a:t>
            </a:r>
            <a:endParaRPr lang="en-US" dirty="0">
              <a:latin typeface="Arial"/>
              <a:cs typeface="Arial"/>
              <a:sym typeface="Arial"/>
            </a:endParaRPr>
          </a:p>
        </p:txBody>
      </p:sp>
      <p:sp>
        <p:nvSpPr>
          <p:cNvPr id="36" name="Rectangle 35"/>
          <p:cNvSpPr/>
          <p:nvPr>
            <p:custDataLst>
              <p:tags r:id="rId8"/>
            </p:custDataLst>
          </p:nvPr>
        </p:nvSpPr>
        <p:spPr bwMode="auto">
          <a:xfrm>
            <a:off x="4797425" y="2109788"/>
            <a:ext cx="285750" cy="214313"/>
          </a:xfrm>
          <a:prstGeom prst="rect">
            <a:avLst/>
          </a:prstGeom>
          <a:solidFill>
            <a:srgbClr val="9DB1CF"/>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35" name="Rectangle 34"/>
          <p:cNvSpPr/>
          <p:nvPr>
            <p:custDataLst>
              <p:tags r:id="rId9"/>
            </p:custDataLst>
          </p:nvPr>
        </p:nvSpPr>
        <p:spPr bwMode="auto">
          <a:xfrm>
            <a:off x="4797425" y="1814513"/>
            <a:ext cx="285750" cy="214313"/>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rgbClr val="364D6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34" name="Text Placeholder 19"/>
          <p:cNvSpPr>
            <a:spLocks noGrp="1"/>
          </p:cNvSpPr>
          <p:nvPr>
            <p:custDataLst>
              <p:tags r:id="rId10"/>
            </p:custDataLst>
          </p:nvPr>
        </p:nvSpPr>
        <p:spPr bwMode="auto">
          <a:xfrm>
            <a:off x="5133975" y="2103438"/>
            <a:ext cx="188436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3B997EFC-6971-49F6-89F1-CBD19761C7D3}" type="datetime'C''''ommu''''n''''''''i''ty hos''pi''ta''l''''''''''''s'''">
              <a:rPr lang="en-US">
                <a:latin typeface="Arial"/>
                <a:cs typeface="Arial"/>
                <a:sym typeface="Arial"/>
              </a:rPr>
              <a:pPr/>
              <a:t>Community hospitals</a:t>
            </a:fld>
            <a:endParaRPr lang="en-US" dirty="0">
              <a:latin typeface="Arial"/>
              <a:cs typeface="Arial"/>
              <a:sym typeface="Arial"/>
            </a:endParaRPr>
          </a:p>
        </p:txBody>
      </p:sp>
      <p:sp>
        <p:nvSpPr>
          <p:cNvPr id="33" name="Text Placeholder 18"/>
          <p:cNvSpPr>
            <a:spLocks noGrp="1"/>
          </p:cNvSpPr>
          <p:nvPr>
            <p:custDataLst>
              <p:tags r:id="rId11"/>
            </p:custDataLst>
          </p:nvPr>
        </p:nvSpPr>
        <p:spPr bwMode="auto">
          <a:xfrm>
            <a:off x="5133975" y="1808163"/>
            <a:ext cx="218916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933832BE-6DAE-410B-92E7-4AF866E50936}" type="datetime'Maj''''''o''r'' teachin''g ''''h''''''o''s''''pi''t''''als'">
              <a:rPr lang="en-US">
                <a:latin typeface="Arial"/>
                <a:cs typeface="Arial"/>
                <a:sym typeface="Arial"/>
              </a:rPr>
              <a:pPr/>
              <a:t>Major teaching hospitals</a:t>
            </a:fld>
            <a:endParaRPr lang="en-US" dirty="0">
              <a:latin typeface="Arial"/>
              <a:cs typeface="Arial"/>
              <a:sym typeface="Arial"/>
            </a:endParaRPr>
          </a:p>
        </p:txBody>
      </p:sp>
      <p:sp>
        <p:nvSpPr>
          <p:cNvPr id="15" name="Title 1"/>
          <p:cNvSpPr txBox="1">
            <a:spLocks/>
          </p:cNvSpPr>
          <p:nvPr/>
        </p:nvSpPr>
        <p:spPr bwMode="auto">
          <a:xfrm>
            <a:off x="119063" y="857449"/>
            <a:ext cx="86185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algn="l" defTabSz="895350" rtl="0" eaLnBrk="1" fontAlgn="base" hangingPunct="1">
              <a:spcBef>
                <a:spcPct val="0"/>
              </a:spcBef>
              <a:spcAft>
                <a:spcPct val="0"/>
              </a:spcAf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1600" b="0" dirty="0">
                <a:solidFill>
                  <a:srgbClr val="FFFFFF">
                    <a:lumMod val="50000"/>
                  </a:srgbClr>
                </a:solidFill>
                <a:latin typeface="Arial"/>
                <a:ea typeface="+mn-ea"/>
                <a:cs typeface="+mn-cs"/>
              </a:rPr>
              <a:t>Adjusted rate of selecting nursing facility as setting for post-acute care*,</a:t>
            </a:r>
            <a:r>
              <a:rPr lang="en-US" sz="1600" b="0" baseline="30000" dirty="0">
                <a:solidFill>
                  <a:srgbClr val="FFFFFF">
                    <a:lumMod val="50000"/>
                  </a:srgbClr>
                </a:solidFill>
                <a:latin typeface="Arial"/>
                <a:ea typeface="+mn-ea"/>
                <a:cs typeface="+mn-cs"/>
              </a:rPr>
              <a:t>†</a:t>
            </a:r>
            <a:r>
              <a:rPr lang="en-US" sz="1600" b="0" dirty="0">
                <a:solidFill>
                  <a:srgbClr val="FFFFFF">
                    <a:lumMod val="50000"/>
                  </a:srgbClr>
                </a:solidFill>
                <a:latin typeface="Arial"/>
                <a:ea typeface="+mn-ea"/>
                <a:cs typeface="+mn-cs"/>
              </a:rPr>
              <a:t>, 2012</a:t>
            </a:r>
          </a:p>
        </p:txBody>
      </p:sp>
      <p:sp>
        <p:nvSpPr>
          <p:cNvPr id="18"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A.12: Relative likelihood of discharge to a nursing facility for post-acute care by hospital</a:t>
            </a:r>
            <a:endParaRPr lang="en-US" dirty="0">
              <a:latin typeface="Arial"/>
            </a:endParaRPr>
          </a:p>
        </p:txBody>
      </p:sp>
      <p:sp>
        <p:nvSpPr>
          <p:cNvPr id="20" name="Content Placeholder 2"/>
          <p:cNvSpPr txBox="1">
            <a:spLocks/>
          </p:cNvSpPr>
          <p:nvPr/>
        </p:nvSpPr>
        <p:spPr bwMode="auto">
          <a:xfrm>
            <a:off x="0" y="5967723"/>
            <a:ext cx="8725232" cy="7060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defPPr>
              <a:defRPr lang="en-US"/>
            </a:defPPr>
            <a:lvl1pPr marL="114300" indent="-114300">
              <a:defRPr sz="800">
                <a:solidFill>
                  <a:schemeClr val="bg1">
                    <a:lumMod val="50000"/>
                  </a:schemeClr>
                </a:solidFill>
              </a:defRPr>
            </a:lvl1pPr>
          </a:lstStyle>
          <a:p>
            <a:r>
              <a:rPr lang="en-US" b="1" dirty="0">
                <a:latin typeface="Arial"/>
              </a:rPr>
              <a:t>* </a:t>
            </a:r>
            <a:r>
              <a:rPr lang="en-US" b="1" dirty="0" smtClean="0">
                <a:latin typeface="Arial"/>
              </a:rPr>
              <a:t>	</a:t>
            </a:r>
            <a:r>
              <a:rPr lang="en-US" dirty="0" smtClean="0">
                <a:latin typeface="Arial"/>
              </a:rPr>
              <a:t>Rates </a:t>
            </a:r>
            <a:r>
              <a:rPr lang="en-US" dirty="0">
                <a:latin typeface="Arial"/>
              </a:rPr>
              <a:t>for each hospital were estimated using a logistic regression model that adjusted for the following: age, sex, payer group, income, admit source of the patient,</a:t>
            </a:r>
          </a:p>
          <a:p>
            <a:r>
              <a:rPr lang="en-US" dirty="0" smtClean="0">
                <a:latin typeface="Arial"/>
              </a:rPr>
              <a:t>	length </a:t>
            </a:r>
            <a:r>
              <a:rPr lang="en-US" dirty="0">
                <a:latin typeface="Arial"/>
              </a:rPr>
              <a:t>of stay, and DRG. Our sample included patients who were at least 18 years of age and had a routine discharge, a discharge to a skilled nursing facility, or a </a:t>
            </a:r>
          </a:p>
          <a:p>
            <a:r>
              <a:rPr lang="en-US" dirty="0" smtClean="0">
                <a:latin typeface="Arial"/>
              </a:rPr>
              <a:t>	discharge </a:t>
            </a:r>
            <a:r>
              <a:rPr lang="en-US" dirty="0">
                <a:latin typeface="Arial"/>
              </a:rPr>
              <a:t>to a home healthcare provider. Specialty hospitals are excluded from figure and from displayed state average. Rates are normalized with the statewide average equal to 1.0.</a:t>
            </a:r>
          </a:p>
          <a:p>
            <a:r>
              <a:rPr lang="en-US" b="1" dirty="0" smtClean="0">
                <a:latin typeface="Arial"/>
              </a:rPr>
              <a:t>†	</a:t>
            </a:r>
            <a:r>
              <a:rPr lang="en-US" dirty="0" smtClean="0">
                <a:latin typeface="Arial"/>
              </a:rPr>
              <a:t>Discharge </a:t>
            </a:r>
            <a:r>
              <a:rPr lang="en-US" dirty="0">
                <a:latin typeface="Arial"/>
              </a:rPr>
              <a:t>to nursing facility as a proportion of total discharges to either nursing facility or home health.</a:t>
            </a:r>
          </a:p>
          <a:p>
            <a:r>
              <a:rPr lang="en-US" b="1" dirty="0">
                <a:latin typeface="Arial"/>
              </a:rPr>
              <a:t>SOURCE</a:t>
            </a:r>
            <a:r>
              <a:rPr lang="en-US" dirty="0">
                <a:latin typeface="Arial"/>
              </a:rPr>
              <a:t>: Center for Health Information and Analysis; HPC analysis</a:t>
            </a:r>
          </a:p>
        </p:txBody>
      </p:sp>
    </p:spTree>
    <p:extLst>
      <p:ext uri="{BB962C8B-B14F-4D97-AF65-F5344CB8AC3E}">
        <p14:creationId xmlns:p14="http://schemas.microsoft.com/office/powerpoint/2010/main" val="112943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p:cNvGraphicFramePr>
            <a:graphicFrameLocks noChangeAspect="1"/>
          </p:cNvGraphicFramePr>
          <p:nvPr>
            <p:custDataLst>
              <p:tags r:id="rId2"/>
            </p:custDataLst>
            <p:extLst>
              <p:ext uri="{D42A27DB-BD31-4B8C-83A1-F6EECF244321}">
                <p14:modId xmlns:p14="http://schemas.microsoft.com/office/powerpoint/2010/main" val="1661608722"/>
              </p:ext>
            </p:extLst>
          </p:nvPr>
        </p:nvGraphicFramePr>
        <p:xfrm>
          <a:off x="1831" y="1374"/>
          <a:ext cx="1830" cy="1372"/>
        </p:xfrm>
        <a:graphic>
          <a:graphicData uri="http://schemas.openxmlformats.org/presentationml/2006/ole">
            <mc:AlternateContent xmlns:mc="http://schemas.openxmlformats.org/markup-compatibility/2006">
              <mc:Choice xmlns:v="urn:schemas-microsoft-com:vml" Requires="v">
                <p:oleObj spid="_x0000_s303154"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1831" y="1374"/>
                        <a:ext cx="1830" cy="1372"/>
                      </a:xfrm>
                      <a:prstGeom prst="rect">
                        <a:avLst/>
                      </a:prstGeom>
                    </p:spPr>
                  </p:pic>
                </p:oleObj>
              </mc:Fallback>
            </mc:AlternateContent>
          </a:graphicData>
        </a:graphic>
      </p:graphicFrame>
      <p:sp>
        <p:nvSpPr>
          <p:cNvPr id="38" name="Rectangle 37" hidden="1"/>
          <p:cNvSpPr/>
          <p:nvPr>
            <p:custDataLst>
              <p:tags r:id="rId3"/>
            </p:custDataLst>
          </p:nvPr>
        </p:nvSpPr>
        <p:spPr bwMode="auto">
          <a:xfrm>
            <a:off x="0" y="0"/>
            <a:ext cx="183036" cy="1372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latin typeface="Arial"/>
              <a:cs typeface="Arial"/>
              <a:sym typeface="Arial"/>
            </a:endParaRPr>
          </a:p>
        </p:txBody>
      </p:sp>
      <p:sp>
        <p:nvSpPr>
          <p:cNvPr id="5" name="Title 4"/>
          <p:cNvSpPr>
            <a:spLocks noGrp="1"/>
          </p:cNvSpPr>
          <p:nvPr>
            <p:ph type="title"/>
          </p:nvPr>
        </p:nvSpPr>
        <p:spPr>
          <a:xfrm>
            <a:off x="119063" y="230188"/>
            <a:ext cx="8618537" cy="584775"/>
          </a:xfrm>
        </p:spPr>
        <p:txBody>
          <a:bodyPr wrap="square" lIns="0" tIns="0" rIns="0" bIns="0"/>
          <a:lstStyle/>
          <a:p>
            <a:r>
              <a:rPr lang="en-US" dirty="0" smtClean="0">
                <a:latin typeface="Arial"/>
              </a:rPr>
              <a:t>Figure A.13: Adjusted rates of discharge* to post-acute care and excess readmission ratios</a:t>
            </a:r>
            <a:r>
              <a:rPr lang="en-US" baseline="30000" dirty="0" smtClean="0">
                <a:latin typeface="Arial"/>
              </a:rPr>
              <a:t>†</a:t>
            </a:r>
            <a:r>
              <a:rPr lang="en-US" dirty="0" smtClean="0">
                <a:latin typeface="Arial"/>
              </a:rPr>
              <a:t> by hospital</a:t>
            </a:r>
            <a:endParaRPr lang="en-US" dirty="0">
              <a:latin typeface="Arial"/>
            </a:endParaRPr>
          </a:p>
        </p:txBody>
      </p:sp>
      <p:cxnSp>
        <p:nvCxnSpPr>
          <p:cNvPr id="15" name="Straight Connector 14"/>
          <p:cNvCxnSpPr/>
          <p:nvPr>
            <p:custDataLst>
              <p:tags r:id="rId4"/>
            </p:custDataLst>
          </p:nvPr>
        </p:nvCxnSpPr>
        <p:spPr bwMode="gray">
          <a:xfrm flipV="1">
            <a:off x="6210300"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5"/>
            </p:custDataLst>
          </p:nvPr>
        </p:nvCxnSpPr>
        <p:spPr bwMode="gray">
          <a:xfrm flipV="1">
            <a:off x="3724275"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6"/>
            </p:custDataLst>
          </p:nvPr>
        </p:nvCxnSpPr>
        <p:spPr bwMode="gray">
          <a:xfrm flipV="1">
            <a:off x="1171575"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7"/>
            </p:custDataLst>
          </p:nvPr>
        </p:nvCxnSpPr>
        <p:spPr bwMode="gray">
          <a:xfrm flipV="1">
            <a:off x="4724400"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8"/>
            </p:custDataLst>
          </p:nvPr>
        </p:nvCxnSpPr>
        <p:spPr bwMode="gray">
          <a:xfrm flipV="1">
            <a:off x="5219700"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9"/>
            </p:custDataLst>
          </p:nvPr>
        </p:nvCxnSpPr>
        <p:spPr bwMode="gray">
          <a:xfrm flipV="1">
            <a:off x="2228850"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10"/>
            </p:custDataLst>
          </p:nvPr>
        </p:nvCxnSpPr>
        <p:spPr bwMode="gray">
          <a:xfrm flipV="1">
            <a:off x="7210425"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11"/>
            </p:custDataLst>
          </p:nvPr>
        </p:nvCxnSpPr>
        <p:spPr bwMode="gray">
          <a:xfrm flipV="1">
            <a:off x="6715125"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2"/>
            </p:custDataLst>
          </p:nvPr>
        </p:nvCxnSpPr>
        <p:spPr bwMode="gray">
          <a:xfrm flipV="1">
            <a:off x="5715000"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13"/>
            </p:custDataLst>
          </p:nvPr>
        </p:nvCxnSpPr>
        <p:spPr bwMode="gray">
          <a:xfrm flipV="1">
            <a:off x="4219575"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14"/>
            </p:custDataLst>
          </p:nvPr>
        </p:nvCxnSpPr>
        <p:spPr bwMode="gray">
          <a:xfrm flipV="1">
            <a:off x="3228975"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5"/>
            </p:custDataLst>
          </p:nvPr>
        </p:nvCxnSpPr>
        <p:spPr bwMode="gray">
          <a:xfrm flipV="1">
            <a:off x="1733550"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16"/>
            </p:custDataLst>
          </p:nvPr>
        </p:nvCxnSpPr>
        <p:spPr bwMode="gray">
          <a:xfrm flipV="1">
            <a:off x="2733675" y="5086350"/>
            <a:ext cx="0" cy="58738"/>
          </a:xfrm>
          <a:prstGeom prst="line">
            <a:avLst/>
          </a:pr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p:cNvGraphicFramePr>
          <p:nvPr>
            <p:custDataLst>
              <p:tags r:id="rId17"/>
            </p:custDataLst>
            <p:extLst>
              <p:ext uri="{D42A27DB-BD31-4B8C-83A1-F6EECF244321}">
                <p14:modId xmlns:p14="http://schemas.microsoft.com/office/powerpoint/2010/main" val="4292945392"/>
              </p:ext>
            </p:extLst>
          </p:nvPr>
        </p:nvGraphicFramePr>
        <p:xfrm>
          <a:off x="647700" y="1752599"/>
          <a:ext cx="6676987" cy="3648152"/>
        </p:xfrm>
        <a:graphic>
          <a:graphicData uri="http://schemas.openxmlformats.org/presentationml/2006/ole">
            <mc:AlternateContent xmlns:mc="http://schemas.openxmlformats.org/markup-compatibility/2006">
              <mc:Choice xmlns:v="urn:schemas-microsoft-com:vml" Requires="v">
                <p:oleObj spid="_x0000_s303155" name="Chart" r:id="rId39" imgW="6676987" imgH="3648152" progId="MSGraph.Chart.8">
                  <p:embed followColorScheme="full"/>
                </p:oleObj>
              </mc:Choice>
              <mc:Fallback>
                <p:oleObj name="Chart" r:id="rId39" imgW="6676987" imgH="3648152" progId="MSGraph.Chart.8">
                  <p:embed followColorScheme="full"/>
                  <p:pic>
                    <p:nvPicPr>
                      <p:cNvPr id="0" name=""/>
                      <p:cNvPicPr/>
                      <p:nvPr/>
                    </p:nvPicPr>
                    <p:blipFill>
                      <a:blip r:embed="rId40"/>
                      <a:stretch>
                        <a:fillRect/>
                      </a:stretch>
                    </p:blipFill>
                    <p:spPr>
                      <a:xfrm>
                        <a:off x="647700" y="1752599"/>
                        <a:ext cx="6676987" cy="3648152"/>
                      </a:xfrm>
                      <a:prstGeom prst="rect">
                        <a:avLst/>
                      </a:prstGeom>
                    </p:spPr>
                  </p:pic>
                </p:oleObj>
              </mc:Fallback>
            </mc:AlternateContent>
          </a:graphicData>
        </a:graphic>
      </p:graphicFrame>
      <p:sp>
        <p:nvSpPr>
          <p:cNvPr id="51" name="Text Placeholder 19"/>
          <p:cNvSpPr>
            <a:spLocks noGrp="1"/>
          </p:cNvSpPr>
          <p:nvPr>
            <p:custDataLst>
              <p:tags r:id="rId18"/>
            </p:custDataLst>
          </p:nvPr>
        </p:nvSpPr>
        <p:spPr bwMode="gray">
          <a:xfrm>
            <a:off x="6038850"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21E79A9A-83E4-4FCE-BB59-7A470DC36EE2}" type="datetime'''1''.''''1''''''''''''0'">
              <a:rPr lang="en-US" sz="1400">
                <a:latin typeface="Arial"/>
                <a:cs typeface="Arial"/>
                <a:sym typeface="Arial"/>
              </a:rPr>
              <a:pPr algn="ctr"/>
              <a:t>1.10</a:t>
            </a:fld>
            <a:endParaRPr lang="en-US" sz="1400" dirty="0">
              <a:latin typeface="Arial"/>
              <a:cs typeface="Arial"/>
              <a:sym typeface="Arial"/>
            </a:endParaRPr>
          </a:p>
        </p:txBody>
      </p:sp>
      <p:sp>
        <p:nvSpPr>
          <p:cNvPr id="49" name="Text Placeholder 17"/>
          <p:cNvSpPr>
            <a:spLocks noGrp="1"/>
          </p:cNvSpPr>
          <p:nvPr>
            <p:custDataLst>
              <p:tags r:id="rId19"/>
            </p:custDataLst>
          </p:nvPr>
        </p:nvSpPr>
        <p:spPr bwMode="gray">
          <a:xfrm>
            <a:off x="3552825"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2592E8DC-67CC-4A38-A74B-6228C55675F5}" type="datetime'''''''''1''''.''''''''0''''''''''''0'''''''">
              <a:rPr lang="en-US" sz="1400">
                <a:latin typeface="Arial"/>
                <a:cs typeface="Arial"/>
                <a:sym typeface="Arial"/>
              </a:rPr>
              <a:pPr algn="ctr"/>
              <a:t>1.00</a:t>
            </a:fld>
            <a:endParaRPr lang="en-US" sz="1400" dirty="0">
              <a:latin typeface="Arial"/>
              <a:cs typeface="Arial"/>
              <a:sym typeface="Arial"/>
            </a:endParaRPr>
          </a:p>
        </p:txBody>
      </p:sp>
      <p:sp>
        <p:nvSpPr>
          <p:cNvPr id="46" name="Text Placeholder 15"/>
          <p:cNvSpPr>
            <a:spLocks noGrp="1"/>
          </p:cNvSpPr>
          <p:nvPr>
            <p:custDataLst>
              <p:tags r:id="rId20"/>
            </p:custDataLst>
          </p:nvPr>
        </p:nvSpPr>
        <p:spPr bwMode="gray">
          <a:xfrm>
            <a:off x="1000125"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313E7D82-D611-42F3-AECD-67A55F0F3FB2}" type="datetime'''''''''''''0''.''''0''''''''''''''0'''''''''''''''">
              <a:rPr lang="en-US" sz="1400">
                <a:latin typeface="Arial"/>
                <a:cs typeface="Arial"/>
                <a:sym typeface="Arial"/>
              </a:rPr>
              <a:pPr algn="ctr"/>
              <a:t>0.00</a:t>
            </a:fld>
            <a:endParaRPr lang="en-US" sz="1400" dirty="0">
              <a:latin typeface="Arial"/>
              <a:cs typeface="Arial"/>
              <a:sym typeface="Arial"/>
            </a:endParaRPr>
          </a:p>
        </p:txBody>
      </p:sp>
      <p:sp>
        <p:nvSpPr>
          <p:cNvPr id="58" name="Text Placeholder 32"/>
          <p:cNvSpPr>
            <a:spLocks noGrp="1"/>
          </p:cNvSpPr>
          <p:nvPr>
            <p:custDataLst>
              <p:tags r:id="rId21"/>
            </p:custDataLst>
          </p:nvPr>
        </p:nvSpPr>
        <p:spPr bwMode="gray">
          <a:xfrm>
            <a:off x="2057400"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D2D4D8D-4E03-415D-8738-7F94B7D32A19}" type="datetime'''''''''0''.''''''9''''''''''''''''''''4'''''''''''">
              <a:rPr lang="en-US" sz="1400">
                <a:latin typeface="Arial"/>
                <a:cs typeface="Arial"/>
                <a:sym typeface="Arial"/>
              </a:rPr>
              <a:pPr algn="ctr"/>
              <a:t>0.94</a:t>
            </a:fld>
            <a:endParaRPr lang="en-US" sz="1400">
              <a:latin typeface="Arial"/>
              <a:cs typeface="Arial"/>
              <a:sym typeface="Arial"/>
            </a:endParaRPr>
          </a:p>
        </p:txBody>
      </p:sp>
      <p:sp>
        <p:nvSpPr>
          <p:cNvPr id="66" name="Text Placeholder 40"/>
          <p:cNvSpPr>
            <a:spLocks noGrp="1"/>
          </p:cNvSpPr>
          <p:nvPr>
            <p:custDataLst>
              <p:tags r:id="rId22"/>
            </p:custDataLst>
          </p:nvPr>
        </p:nvSpPr>
        <p:spPr bwMode="gray">
          <a:xfrm>
            <a:off x="7038975"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755AE0AC-A174-446F-959A-90C2923BA17C}" type="datetime'''''''''''''''''''1.1''''''''''''''''''''''''4'''''''">
              <a:rPr lang="en-US" sz="1400">
                <a:latin typeface="Arial"/>
                <a:cs typeface="Arial"/>
                <a:sym typeface="Arial"/>
              </a:rPr>
              <a:pPr algn="ctr"/>
              <a:t>1.14</a:t>
            </a:fld>
            <a:endParaRPr lang="en-US" sz="1400">
              <a:latin typeface="Arial"/>
              <a:cs typeface="Arial"/>
              <a:sym typeface="Arial"/>
            </a:endParaRPr>
          </a:p>
        </p:txBody>
      </p:sp>
      <p:sp>
        <p:nvSpPr>
          <p:cNvPr id="65" name="Text Placeholder 39"/>
          <p:cNvSpPr>
            <a:spLocks noGrp="1"/>
          </p:cNvSpPr>
          <p:nvPr>
            <p:custDataLst>
              <p:tags r:id="rId23"/>
            </p:custDataLst>
          </p:nvPr>
        </p:nvSpPr>
        <p:spPr bwMode="gray">
          <a:xfrm>
            <a:off x="6543675"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9D1CAD5B-AEFF-4045-BBEE-95988C5969B7}" type="datetime'''''1''''''''''''''''''''''''''''''''''.''1''''''2'''''''''">
              <a:rPr lang="en-US" sz="1400">
                <a:latin typeface="Arial"/>
                <a:cs typeface="Arial"/>
                <a:sym typeface="Arial"/>
              </a:rPr>
              <a:pPr algn="ctr"/>
              <a:t>1.12</a:t>
            </a:fld>
            <a:endParaRPr lang="en-US" sz="1400">
              <a:latin typeface="Arial"/>
              <a:cs typeface="Arial"/>
              <a:sym typeface="Arial"/>
            </a:endParaRPr>
          </a:p>
        </p:txBody>
      </p:sp>
      <p:sp>
        <p:nvSpPr>
          <p:cNvPr id="64" name="Text Placeholder 38"/>
          <p:cNvSpPr>
            <a:spLocks noGrp="1"/>
          </p:cNvSpPr>
          <p:nvPr>
            <p:custDataLst>
              <p:tags r:id="rId24"/>
            </p:custDataLst>
          </p:nvPr>
        </p:nvSpPr>
        <p:spPr bwMode="gray">
          <a:xfrm>
            <a:off x="5543550"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B6E6587-102D-4398-A163-4BEC88D9D066}" type="datetime'''''1''''''''''''''''''''''''''''''''''.''08'''''">
              <a:rPr lang="en-US" sz="1400">
                <a:latin typeface="Arial"/>
                <a:cs typeface="Arial"/>
                <a:sym typeface="Arial"/>
              </a:rPr>
              <a:pPr algn="ctr"/>
              <a:t>1.08</a:t>
            </a:fld>
            <a:endParaRPr lang="en-US" sz="1400">
              <a:latin typeface="Arial"/>
              <a:cs typeface="Arial"/>
              <a:sym typeface="Arial"/>
            </a:endParaRPr>
          </a:p>
        </p:txBody>
      </p:sp>
      <p:sp>
        <p:nvSpPr>
          <p:cNvPr id="63" name="Text Placeholder 37"/>
          <p:cNvSpPr>
            <a:spLocks noGrp="1"/>
          </p:cNvSpPr>
          <p:nvPr>
            <p:custDataLst>
              <p:tags r:id="rId25"/>
            </p:custDataLst>
          </p:nvPr>
        </p:nvSpPr>
        <p:spPr bwMode="gray">
          <a:xfrm>
            <a:off x="5048250"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180F8499-7915-4662-86C9-1640BD09B454}" type="datetime'''''''1''''''''''''''''''''.''''''0''''6'''''''''''''''">
              <a:rPr lang="en-US" sz="1400">
                <a:latin typeface="Arial"/>
                <a:cs typeface="Arial"/>
                <a:sym typeface="Arial"/>
              </a:rPr>
              <a:pPr algn="ctr"/>
              <a:t>1.06</a:t>
            </a:fld>
            <a:endParaRPr lang="en-US" sz="1400">
              <a:latin typeface="Arial"/>
              <a:cs typeface="Arial"/>
              <a:sym typeface="Arial"/>
            </a:endParaRPr>
          </a:p>
        </p:txBody>
      </p:sp>
      <p:sp>
        <p:nvSpPr>
          <p:cNvPr id="62" name="Text Placeholder 36"/>
          <p:cNvSpPr>
            <a:spLocks noGrp="1"/>
          </p:cNvSpPr>
          <p:nvPr>
            <p:custDataLst>
              <p:tags r:id="rId26"/>
            </p:custDataLst>
          </p:nvPr>
        </p:nvSpPr>
        <p:spPr bwMode="gray">
          <a:xfrm>
            <a:off x="4552950"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ED99789E-D5DF-4185-8AEF-5D069EB177EC}" type="datetime'''''''''''''1''''''''''''''''''''.''0''''''''4'''">
              <a:rPr lang="en-US" sz="1400">
                <a:latin typeface="Arial"/>
                <a:cs typeface="Arial"/>
                <a:sym typeface="Arial"/>
              </a:rPr>
              <a:pPr algn="ctr"/>
              <a:t>1.04</a:t>
            </a:fld>
            <a:endParaRPr lang="en-US" sz="1400">
              <a:latin typeface="Arial"/>
              <a:cs typeface="Arial"/>
              <a:sym typeface="Arial"/>
            </a:endParaRPr>
          </a:p>
        </p:txBody>
      </p:sp>
      <p:sp>
        <p:nvSpPr>
          <p:cNvPr id="61" name="Text Placeholder 35"/>
          <p:cNvSpPr>
            <a:spLocks noGrp="1"/>
          </p:cNvSpPr>
          <p:nvPr>
            <p:custDataLst>
              <p:tags r:id="rId27"/>
            </p:custDataLst>
          </p:nvPr>
        </p:nvSpPr>
        <p:spPr bwMode="gray">
          <a:xfrm>
            <a:off x="4048125"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E9FCDFEB-18D3-4C10-8587-84110F6D0A58}" type="datetime'1''''''''''''''''''''''''''''.''''''''''''''''0''''''''2'''">
              <a:rPr lang="en-US" sz="1400">
                <a:latin typeface="Arial"/>
                <a:cs typeface="Arial"/>
                <a:sym typeface="Arial"/>
              </a:rPr>
              <a:pPr algn="ctr"/>
              <a:t>1.02</a:t>
            </a:fld>
            <a:endParaRPr lang="en-US" sz="1400">
              <a:latin typeface="Arial"/>
              <a:cs typeface="Arial"/>
              <a:sym typeface="Arial"/>
            </a:endParaRPr>
          </a:p>
        </p:txBody>
      </p:sp>
      <p:sp>
        <p:nvSpPr>
          <p:cNvPr id="57" name="Text Placeholder 31"/>
          <p:cNvSpPr>
            <a:spLocks noGrp="1"/>
          </p:cNvSpPr>
          <p:nvPr>
            <p:custDataLst>
              <p:tags r:id="rId28"/>
            </p:custDataLst>
          </p:nvPr>
        </p:nvSpPr>
        <p:spPr bwMode="gray">
          <a:xfrm>
            <a:off x="1562100"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742A5611-45CF-4B1F-961B-0D47A836CC7B}" type="datetime'''0.''''''''''''''''''''''''92'">
              <a:rPr lang="en-US" sz="1400">
                <a:latin typeface="Arial"/>
                <a:cs typeface="Arial"/>
                <a:sym typeface="Arial"/>
              </a:rPr>
              <a:pPr algn="ctr"/>
              <a:t>0.92</a:t>
            </a:fld>
            <a:endParaRPr lang="en-US" sz="1400">
              <a:latin typeface="Arial"/>
              <a:cs typeface="Arial"/>
              <a:sym typeface="Arial"/>
            </a:endParaRPr>
          </a:p>
        </p:txBody>
      </p:sp>
      <p:sp>
        <p:nvSpPr>
          <p:cNvPr id="59" name="Text Placeholder 33"/>
          <p:cNvSpPr>
            <a:spLocks noGrp="1"/>
          </p:cNvSpPr>
          <p:nvPr>
            <p:custDataLst>
              <p:tags r:id="rId29"/>
            </p:custDataLst>
          </p:nvPr>
        </p:nvSpPr>
        <p:spPr bwMode="gray">
          <a:xfrm>
            <a:off x="2562225"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EDE5C242-ABE0-4DBA-8AB9-7AABF0097FC9}" type="datetime'''''''0''''.''''9''''''6'''''">
              <a:rPr lang="en-US" sz="1400">
                <a:latin typeface="Arial"/>
                <a:cs typeface="Arial"/>
                <a:sym typeface="Arial"/>
              </a:rPr>
              <a:pPr algn="ctr"/>
              <a:t>0.96</a:t>
            </a:fld>
            <a:endParaRPr lang="en-US" sz="1400">
              <a:latin typeface="Arial"/>
              <a:cs typeface="Arial"/>
              <a:sym typeface="Arial"/>
            </a:endParaRPr>
          </a:p>
        </p:txBody>
      </p:sp>
      <p:sp>
        <p:nvSpPr>
          <p:cNvPr id="60" name="Text Placeholder 34"/>
          <p:cNvSpPr>
            <a:spLocks noGrp="1"/>
          </p:cNvSpPr>
          <p:nvPr>
            <p:custDataLst>
              <p:tags r:id="rId30"/>
            </p:custDataLst>
          </p:nvPr>
        </p:nvSpPr>
        <p:spPr bwMode="gray">
          <a:xfrm>
            <a:off x="3057525" y="5248275"/>
            <a:ext cx="344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99D73E1-3346-4982-9285-2B6BD3F8F9B0}" type="datetime'0''''.''''''''''''9''''''''''''''''''8'''''''''''''''''">
              <a:rPr lang="en-US" sz="1400">
                <a:latin typeface="Arial"/>
                <a:cs typeface="Arial"/>
                <a:sym typeface="Arial"/>
              </a:rPr>
              <a:pPr algn="ctr"/>
              <a:t>0.98</a:t>
            </a:fld>
            <a:endParaRPr lang="en-US" sz="1400">
              <a:latin typeface="Arial"/>
              <a:cs typeface="Arial"/>
              <a:sym typeface="Arial"/>
            </a:endParaRPr>
          </a:p>
        </p:txBody>
      </p:sp>
      <p:sp useBgFill="1">
        <p:nvSpPr>
          <p:cNvPr id="8" name="Freeform 7"/>
          <p:cNvSpPr/>
          <p:nvPr>
            <p:custDataLst>
              <p:tags r:id="rId31"/>
            </p:custDataLst>
          </p:nvPr>
        </p:nvSpPr>
        <p:spPr bwMode="auto">
          <a:xfrm>
            <a:off x="1193800" y="5021263"/>
            <a:ext cx="96839" cy="146051"/>
          </a:xfrm>
          <a:custGeom>
            <a:avLst/>
            <a:gdLst/>
            <a:ahLst/>
            <a:cxnLst/>
            <a:rect l="0" t="0" r="0" b="0"/>
            <a:pathLst>
              <a:path w="96839" h="146051">
                <a:moveTo>
                  <a:pt x="96838" y="0"/>
                </a:moveTo>
                <a:lnTo>
                  <a:pt x="57150" y="146050"/>
                </a:lnTo>
                <a:lnTo>
                  <a:pt x="0" y="146050"/>
                </a:lnTo>
                <a:lnTo>
                  <a:pt x="39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6"/>
          <p:cNvSpPr/>
          <p:nvPr>
            <p:custDataLst>
              <p:tags r:id="rId32"/>
            </p:custDataLst>
          </p:nvPr>
        </p:nvSpPr>
        <p:spPr bwMode="auto">
          <a:xfrm>
            <a:off x="1250950" y="5021263"/>
            <a:ext cx="39689" cy="146051"/>
          </a:xfrm>
          <a:custGeom>
            <a:avLst/>
            <a:gdLst/>
            <a:ahLst/>
            <a:cxnLst/>
            <a:rect l="0" t="0" r="0" b="0"/>
            <a:pathLst>
              <a:path w="39689" h="146051">
                <a:moveTo>
                  <a:pt x="39688" y="0"/>
                </a:moveTo>
                <a:lnTo>
                  <a:pt x="0" y="146050"/>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custDataLst>
              <p:tags r:id="rId33"/>
            </p:custDataLst>
          </p:nvPr>
        </p:nvSpPr>
        <p:spPr bwMode="auto">
          <a:xfrm>
            <a:off x="1193800" y="5021263"/>
            <a:ext cx="39689" cy="146051"/>
          </a:xfrm>
          <a:custGeom>
            <a:avLst/>
            <a:gdLst/>
            <a:ahLst/>
            <a:cxnLst/>
            <a:rect l="0" t="0" r="0" b="0"/>
            <a:pathLst>
              <a:path w="39689" h="146051">
                <a:moveTo>
                  <a:pt x="39688" y="0"/>
                </a:moveTo>
                <a:lnTo>
                  <a:pt x="0" y="146050"/>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 Placeholder 86"/>
          <p:cNvSpPr>
            <a:spLocks noGrp="1"/>
          </p:cNvSpPr>
          <p:nvPr>
            <p:custDataLst>
              <p:tags r:id="rId34"/>
            </p:custDataLst>
          </p:nvPr>
        </p:nvSpPr>
        <p:spPr bwMode="auto">
          <a:xfrm>
            <a:off x="538163" y="1181100"/>
            <a:ext cx="1266825" cy="6381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fld id="{289C018D-A5D4-498B-8C13-B6B1AA2ABA58}" type="datetime'Adju''ste''d rate of&#10;''di''scharge to &#10;''post-acu''te ''care'">
              <a:rPr lang="en-US" sz="1400" smtClean="0">
                <a:solidFill>
                  <a:srgbClr val="000000"/>
                </a:solidFill>
                <a:latin typeface="Arial"/>
                <a:cs typeface="Arial"/>
                <a:sym typeface="Arial"/>
              </a:rPr>
              <a:pPr/>
              <a:t>Adjusted rate of
discharge to 
post-acute care</a:t>
            </a:fld>
            <a:r>
              <a:rPr lang="en-US" sz="1400" baseline="30000" dirty="0" smtClean="0">
                <a:solidFill>
                  <a:srgbClr val="000000"/>
                </a:solidFill>
                <a:latin typeface="Arial"/>
                <a:cs typeface="Arial"/>
                <a:sym typeface="Arial"/>
              </a:rPr>
              <a:t>*</a:t>
            </a:r>
            <a:endParaRPr lang="en-US" sz="1400" baseline="30000" dirty="0">
              <a:solidFill>
                <a:srgbClr val="000000"/>
              </a:solidFill>
              <a:latin typeface="Arial"/>
              <a:cs typeface="Arial"/>
              <a:sym typeface="Arial"/>
            </a:endParaRPr>
          </a:p>
        </p:txBody>
      </p:sp>
      <p:sp>
        <p:nvSpPr>
          <p:cNvPr id="37" name="Text Placeholder 85"/>
          <p:cNvSpPr>
            <a:spLocks noGrp="1"/>
          </p:cNvSpPr>
          <p:nvPr>
            <p:custDataLst>
              <p:tags r:id="rId35"/>
            </p:custDataLst>
          </p:nvPr>
        </p:nvSpPr>
        <p:spPr bwMode="auto">
          <a:xfrm>
            <a:off x="7524750" y="4767263"/>
            <a:ext cx="955675" cy="6381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en-US" sz="1400" dirty="0" smtClean="0">
                <a:solidFill>
                  <a:prstClr val="black"/>
                </a:solidFill>
                <a:latin typeface="Arial"/>
                <a:cs typeface="Arial"/>
                <a:sym typeface="Arial"/>
              </a:rPr>
              <a:t>Excess </a:t>
            </a:r>
          </a:p>
          <a:p>
            <a:pPr marL="0" indent="0">
              <a:spcBef>
                <a:spcPct val="0"/>
              </a:spcBef>
              <a:buNone/>
            </a:pPr>
            <a:r>
              <a:rPr lang="en-US" sz="1400" dirty="0" smtClean="0">
                <a:solidFill>
                  <a:prstClr val="black"/>
                </a:solidFill>
                <a:latin typeface="Arial"/>
                <a:cs typeface="Arial"/>
                <a:sym typeface="Arial"/>
              </a:rPr>
              <a:t>readmission</a:t>
            </a:r>
          </a:p>
          <a:p>
            <a:pPr marL="0" indent="0">
              <a:spcBef>
                <a:spcPct val="0"/>
              </a:spcBef>
              <a:buNone/>
            </a:pPr>
            <a:r>
              <a:rPr lang="en-US" sz="1400" dirty="0" smtClean="0">
                <a:solidFill>
                  <a:prstClr val="black"/>
                </a:solidFill>
                <a:latin typeface="Arial"/>
                <a:cs typeface="Arial"/>
                <a:sym typeface="Arial"/>
              </a:rPr>
              <a:t>ratio</a:t>
            </a:r>
            <a:r>
              <a:rPr lang="en-US" sz="1400" baseline="30000" dirty="0">
                <a:solidFill>
                  <a:prstClr val="black"/>
                </a:solidFill>
                <a:latin typeface="Arial"/>
                <a:cs typeface="Arial"/>
                <a:sym typeface="Arial"/>
              </a:rPr>
              <a:t>†</a:t>
            </a:r>
            <a:endParaRPr lang="en-US" sz="1400" dirty="0">
              <a:solidFill>
                <a:prstClr val="black"/>
              </a:solidFill>
              <a:latin typeface="Arial"/>
              <a:cs typeface="Arial"/>
              <a:sym typeface="Arial"/>
            </a:endParaRPr>
          </a:p>
        </p:txBody>
      </p:sp>
      <p:sp>
        <p:nvSpPr>
          <p:cNvPr id="47" name="TextBox 46"/>
          <p:cNvSpPr txBox="1"/>
          <p:nvPr/>
        </p:nvSpPr>
        <p:spPr>
          <a:xfrm>
            <a:off x="6061075" y="2085975"/>
            <a:ext cx="1168659" cy="305931"/>
          </a:xfrm>
          <a:prstGeom prst="rect">
            <a:avLst/>
          </a:prstGeom>
          <a:noFill/>
        </p:spPr>
        <p:txBody>
          <a:bodyPr wrap="square" lIns="89611" tIns="44806" rIns="89611" bIns="44806" rtlCol="0">
            <a:spAutoFit/>
          </a:bodyPr>
          <a:lstStyle/>
          <a:p>
            <a:pPr algn="ctr"/>
            <a:r>
              <a:rPr lang="en-US" sz="1400" dirty="0" smtClean="0">
                <a:solidFill>
                  <a:prstClr val="black"/>
                </a:solidFill>
                <a:latin typeface="+mj-lt"/>
              </a:rPr>
              <a:t>r</a:t>
            </a:r>
            <a:r>
              <a:rPr lang="en-US" sz="1400" baseline="30000" dirty="0" smtClean="0">
                <a:solidFill>
                  <a:prstClr val="black"/>
                </a:solidFill>
                <a:latin typeface="+mj-lt"/>
              </a:rPr>
              <a:t>2</a:t>
            </a:r>
            <a:r>
              <a:rPr lang="en-US" sz="1400" dirty="0">
                <a:solidFill>
                  <a:prstClr val="black"/>
                </a:solidFill>
                <a:latin typeface="+mj-lt"/>
              </a:rPr>
              <a:t>: </a:t>
            </a:r>
            <a:r>
              <a:rPr lang="en-US" sz="1400" dirty="0" smtClean="0">
                <a:solidFill>
                  <a:prstClr val="black"/>
                </a:solidFill>
                <a:latin typeface="+mj-lt"/>
              </a:rPr>
              <a:t>0.03</a:t>
            </a:r>
            <a:endParaRPr lang="en-US" sz="1400" dirty="0">
              <a:solidFill>
                <a:prstClr val="black"/>
              </a:solidFill>
              <a:latin typeface="+mj-lt"/>
            </a:endParaRPr>
          </a:p>
        </p:txBody>
      </p:sp>
      <p:sp>
        <p:nvSpPr>
          <p:cNvPr id="40" name="Content Placeholder 2"/>
          <p:cNvSpPr txBox="1">
            <a:spLocks/>
          </p:cNvSpPr>
          <p:nvPr/>
        </p:nvSpPr>
        <p:spPr bwMode="auto">
          <a:xfrm>
            <a:off x="0" y="5842766"/>
            <a:ext cx="8725232" cy="8309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defPPr>
              <a:defRPr lang="en-US"/>
            </a:defPPr>
            <a:lvl1pPr marL="114300" indent="-114300">
              <a:defRPr sz="800">
                <a:solidFill>
                  <a:schemeClr val="bg1">
                    <a:lumMod val="50000"/>
                  </a:schemeClr>
                </a:solidFill>
              </a:defRPr>
            </a:lvl1pPr>
          </a:lstStyle>
          <a:p>
            <a:r>
              <a:rPr lang="en-US" dirty="0">
                <a:latin typeface="Arial"/>
              </a:rPr>
              <a:t>* Rates for each hospital were estimated using a logistic regression model that adjusted for the following: age, sex, payer group, income, admit source of the patient, length of stay, and DRG. Our sample included patients who were at least 18 years of age and had a routine discharge, a discharge to a skilled nursing facility, or a discharge to a home healthcare provider. Specialty hospitals are excluded from figure and from displayed state average. Rates are normalized with the statewide average equal to 1.0</a:t>
            </a:r>
          </a:p>
          <a:p>
            <a:r>
              <a:rPr lang="en-US" b="1" dirty="0">
                <a:latin typeface="Arial"/>
              </a:rPr>
              <a:t>† </a:t>
            </a:r>
            <a:r>
              <a:rPr lang="en-US" dirty="0">
                <a:latin typeface="Arial"/>
              </a:rPr>
              <a:t>Composite of risk-standardized 30-day Medicare excess readmission ratios for acute </a:t>
            </a:r>
            <a:r>
              <a:rPr lang="en-US" dirty="0" err="1">
                <a:latin typeface="Arial"/>
              </a:rPr>
              <a:t>mycardial</a:t>
            </a:r>
            <a:r>
              <a:rPr lang="en-US" dirty="0">
                <a:latin typeface="Arial"/>
              </a:rPr>
              <a:t> infarction, heart failure, and pneumonia </a:t>
            </a:r>
          </a:p>
          <a:p>
            <a:r>
              <a:rPr lang="en-US" dirty="0">
                <a:latin typeface="Arial"/>
              </a:rPr>
              <a:t>	(2009-2011). The composite rate is a weighted average of the three condition-specific rates. 1.0 represents national average.</a:t>
            </a:r>
          </a:p>
          <a:p>
            <a:r>
              <a:rPr lang="en-US" b="1" dirty="0">
                <a:latin typeface="Arial"/>
              </a:rPr>
              <a:t>SOURCE</a:t>
            </a:r>
            <a:r>
              <a:rPr lang="en-US" dirty="0">
                <a:latin typeface="Arial"/>
              </a:rPr>
              <a:t>: Center for Health Information and Analysis; Centers for Medicare &amp; Medicaid Services; HPC analysis</a:t>
            </a:r>
            <a:endParaRPr lang="en-US" dirty="0">
              <a:latin typeface="Arial"/>
            </a:endParaRPr>
          </a:p>
        </p:txBody>
      </p:sp>
    </p:spTree>
    <p:extLst>
      <p:ext uri="{BB962C8B-B14F-4D97-AF65-F5344CB8AC3E}">
        <p14:creationId xmlns:p14="http://schemas.microsoft.com/office/powerpoint/2010/main" val="294088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p:cNvGraphicFramePr>
            <a:graphicFrameLocks noChangeAspect="1"/>
          </p:cNvGraphicFramePr>
          <p:nvPr>
            <p:custDataLst>
              <p:tags r:id="rId2"/>
            </p:custDataLst>
            <p:extLst>
              <p:ext uri="{D42A27DB-BD31-4B8C-83A1-F6EECF244321}">
                <p14:modId xmlns:p14="http://schemas.microsoft.com/office/powerpoint/2010/main" val="1767959027"/>
              </p:ext>
            </p:extLst>
          </p:nvPr>
        </p:nvGraphicFramePr>
        <p:xfrm>
          <a:off x="1831" y="1374"/>
          <a:ext cx="1830" cy="1372"/>
        </p:xfrm>
        <a:graphic>
          <a:graphicData uri="http://schemas.openxmlformats.org/presentationml/2006/ole">
            <mc:AlternateContent xmlns:mc="http://schemas.openxmlformats.org/markup-compatibility/2006">
              <mc:Choice xmlns:v="urn:schemas-microsoft-com:vml" Requires="v">
                <p:oleObj spid="_x0000_s304174"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831" y="1374"/>
                        <a:ext cx="1830" cy="1372"/>
                      </a:xfrm>
                      <a:prstGeom prst="rect">
                        <a:avLst/>
                      </a:prstGeom>
                    </p:spPr>
                  </p:pic>
                </p:oleObj>
              </mc:Fallback>
            </mc:AlternateContent>
          </a:graphicData>
        </a:graphic>
      </p:graphicFrame>
      <p:sp>
        <p:nvSpPr>
          <p:cNvPr id="38" name="Rectangle 37" hidden="1"/>
          <p:cNvSpPr/>
          <p:nvPr>
            <p:custDataLst>
              <p:tags r:id="rId3"/>
            </p:custDataLst>
          </p:nvPr>
        </p:nvSpPr>
        <p:spPr bwMode="auto">
          <a:xfrm>
            <a:off x="0" y="0"/>
            <a:ext cx="183036" cy="1372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latin typeface="Arial"/>
              <a:cs typeface="Arial"/>
              <a:sym typeface="Arial"/>
            </a:endParaRPr>
          </a:p>
        </p:txBody>
      </p:sp>
      <p:sp>
        <p:nvSpPr>
          <p:cNvPr id="5" name="Title 4"/>
          <p:cNvSpPr>
            <a:spLocks noGrp="1"/>
          </p:cNvSpPr>
          <p:nvPr>
            <p:ph type="title"/>
          </p:nvPr>
        </p:nvSpPr>
        <p:spPr>
          <a:xfrm>
            <a:off x="119063" y="230188"/>
            <a:ext cx="8618537" cy="584775"/>
          </a:xfrm>
        </p:spPr>
        <p:txBody>
          <a:bodyPr wrap="square" lIns="0" tIns="0" rIns="0" bIns="0"/>
          <a:lstStyle/>
          <a:p>
            <a:r>
              <a:rPr lang="en-US" dirty="0" smtClean="0">
                <a:latin typeface="Arial"/>
              </a:rPr>
              <a:t>Figure A.14: Adjusted rates of discharge* to post-acute care and average length-of-stay by hospital</a:t>
            </a:r>
            <a:endParaRPr lang="en-US" dirty="0">
              <a:latin typeface="Arial"/>
            </a:endParaRPr>
          </a:p>
        </p:txBody>
      </p:sp>
      <p:graphicFrame>
        <p:nvGraphicFramePr>
          <p:cNvPr id="19" name="Object 18"/>
          <p:cNvGraphicFramePr>
            <a:graphicFrameLocks/>
          </p:cNvGraphicFramePr>
          <p:nvPr>
            <p:custDataLst>
              <p:tags r:id="rId4"/>
            </p:custDataLst>
            <p:extLst>
              <p:ext uri="{D42A27DB-BD31-4B8C-83A1-F6EECF244321}">
                <p14:modId xmlns:p14="http://schemas.microsoft.com/office/powerpoint/2010/main" val="3507914915"/>
              </p:ext>
            </p:extLst>
          </p:nvPr>
        </p:nvGraphicFramePr>
        <p:xfrm>
          <a:off x="647699" y="1752600"/>
          <a:ext cx="6829504" cy="3924294"/>
        </p:xfrm>
        <a:graphic>
          <a:graphicData uri="http://schemas.openxmlformats.org/presentationml/2006/ole">
            <mc:AlternateContent xmlns:mc="http://schemas.openxmlformats.org/markup-compatibility/2006">
              <mc:Choice xmlns:v="urn:schemas-microsoft-com:vml" Requires="v">
                <p:oleObj spid="_x0000_s304175" name="Chart" r:id="rId10" imgW="6829504" imgH="3924294" progId="MSGraph.Chart.8">
                  <p:embed followColorScheme="full"/>
                </p:oleObj>
              </mc:Choice>
              <mc:Fallback>
                <p:oleObj name="Chart" r:id="rId10" imgW="6829504" imgH="3924294" progId="MSGraph.Chart.8">
                  <p:embed followColorScheme="full"/>
                  <p:pic>
                    <p:nvPicPr>
                      <p:cNvPr id="0" name=""/>
                      <p:cNvPicPr/>
                      <p:nvPr/>
                    </p:nvPicPr>
                    <p:blipFill>
                      <a:blip r:embed="rId11"/>
                      <a:stretch>
                        <a:fillRect/>
                      </a:stretch>
                    </p:blipFill>
                    <p:spPr>
                      <a:xfrm>
                        <a:off x="647699" y="1752600"/>
                        <a:ext cx="6829504" cy="3924294"/>
                      </a:xfrm>
                      <a:prstGeom prst="rect">
                        <a:avLst/>
                      </a:prstGeom>
                    </p:spPr>
                  </p:pic>
                </p:oleObj>
              </mc:Fallback>
            </mc:AlternateContent>
          </a:graphicData>
        </a:graphic>
      </p:graphicFrame>
      <p:sp>
        <p:nvSpPr>
          <p:cNvPr id="36" name="Text Placeholder 86"/>
          <p:cNvSpPr>
            <a:spLocks noGrp="1"/>
          </p:cNvSpPr>
          <p:nvPr>
            <p:custDataLst>
              <p:tags r:id="rId5"/>
            </p:custDataLst>
          </p:nvPr>
        </p:nvSpPr>
        <p:spPr bwMode="auto">
          <a:xfrm>
            <a:off x="527050" y="1181100"/>
            <a:ext cx="1290638" cy="6381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fld id="{73A2E355-2E7F-44B9-8CD9-B196777EC43B}" type="datetime'A''djus''ted rate'' of''&#10;disc''harge to'' &#10;post-acute c''are*'">
              <a:rPr lang="en-US" sz="1400">
                <a:solidFill>
                  <a:srgbClr val="000000"/>
                </a:solidFill>
                <a:latin typeface="Arial"/>
                <a:cs typeface="Arial"/>
                <a:sym typeface="Arial"/>
              </a:rPr>
              <a:pPr/>
              <a:t>Adjusted rate of
discharge to 
post-acute care*</a:t>
            </a:fld>
            <a:endParaRPr lang="en-US" sz="1400" dirty="0">
              <a:solidFill>
                <a:srgbClr val="000000"/>
              </a:solidFill>
              <a:latin typeface="Arial"/>
              <a:cs typeface="Arial"/>
              <a:sym typeface="Arial"/>
            </a:endParaRPr>
          </a:p>
        </p:txBody>
      </p:sp>
      <p:sp>
        <p:nvSpPr>
          <p:cNvPr id="37" name="Text Placeholder 85"/>
          <p:cNvSpPr>
            <a:spLocks noGrp="1"/>
          </p:cNvSpPr>
          <p:nvPr>
            <p:custDataLst>
              <p:tags r:id="rId6"/>
            </p:custDataLst>
          </p:nvPr>
        </p:nvSpPr>
        <p:spPr bwMode="auto">
          <a:xfrm>
            <a:off x="7475538" y="4767263"/>
            <a:ext cx="706438" cy="6381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en-US" sz="1400" dirty="0" smtClean="0">
                <a:solidFill>
                  <a:prstClr val="black"/>
                </a:solidFill>
                <a:latin typeface="Arial"/>
                <a:cs typeface="Arial"/>
                <a:sym typeface="Arial"/>
              </a:rPr>
              <a:t>Average </a:t>
            </a:r>
          </a:p>
          <a:p>
            <a:pPr marL="0" indent="0">
              <a:spcBef>
                <a:spcPct val="0"/>
              </a:spcBef>
              <a:buNone/>
            </a:pPr>
            <a:r>
              <a:rPr lang="en-US" sz="1400" dirty="0" smtClean="0">
                <a:solidFill>
                  <a:prstClr val="black"/>
                </a:solidFill>
                <a:latin typeface="Arial"/>
                <a:cs typeface="Arial"/>
                <a:sym typeface="Arial"/>
              </a:rPr>
              <a:t>length </a:t>
            </a:r>
          </a:p>
          <a:p>
            <a:pPr marL="0" indent="0">
              <a:spcBef>
                <a:spcPct val="0"/>
              </a:spcBef>
              <a:buNone/>
            </a:pPr>
            <a:r>
              <a:rPr lang="en-US" sz="1400" dirty="0" smtClean="0">
                <a:solidFill>
                  <a:prstClr val="black"/>
                </a:solidFill>
                <a:latin typeface="Arial"/>
                <a:cs typeface="Arial"/>
                <a:sym typeface="Arial"/>
              </a:rPr>
              <a:t>of stay</a:t>
            </a:r>
            <a:endParaRPr lang="en-US" sz="1400" dirty="0">
              <a:solidFill>
                <a:prstClr val="black"/>
              </a:solidFill>
              <a:latin typeface="Arial"/>
              <a:cs typeface="Arial"/>
              <a:sym typeface="Arial"/>
            </a:endParaRPr>
          </a:p>
        </p:txBody>
      </p:sp>
      <p:sp>
        <p:nvSpPr>
          <p:cNvPr id="54" name="Rectangle 53"/>
          <p:cNvSpPr/>
          <p:nvPr/>
        </p:nvSpPr>
        <p:spPr>
          <a:xfrm>
            <a:off x="0" y="6090833"/>
            <a:ext cx="8364741" cy="582930"/>
          </a:xfrm>
          <a:prstGeom prst="rect">
            <a:avLst/>
          </a:prstGeom>
        </p:spPr>
        <p:txBody>
          <a:bodyPr wrap="square" lIns="91440" tIns="45720" rIns="91440" bIns="45720">
            <a:spAutoFit/>
          </a:bodyPr>
          <a:lstStyle/>
          <a:p>
            <a:pPr marL="114300" indent="-114300"/>
            <a:r>
              <a:rPr lang="en-US" sz="800" b="1" dirty="0" smtClean="0">
                <a:solidFill>
                  <a:schemeClr val="bg1">
                    <a:lumMod val="50000"/>
                  </a:schemeClr>
                </a:solidFill>
                <a:latin typeface="Arial"/>
              </a:rPr>
              <a:t>*	</a:t>
            </a:r>
            <a:r>
              <a:rPr lang="en-US" sz="800" dirty="0" smtClean="0">
                <a:solidFill>
                  <a:schemeClr val="bg1">
                    <a:lumMod val="50000"/>
                  </a:schemeClr>
                </a:solidFill>
                <a:latin typeface="Arial"/>
              </a:rPr>
              <a:t>Rates </a:t>
            </a:r>
            <a:r>
              <a:rPr lang="en-US" sz="800" dirty="0">
                <a:solidFill>
                  <a:schemeClr val="bg1">
                    <a:lumMod val="50000"/>
                  </a:schemeClr>
                </a:solidFill>
                <a:latin typeface="Arial"/>
              </a:rPr>
              <a:t>for each hospital were estimated using a logistic regression model that adjusted for the following: age, sex, payer group, </a:t>
            </a:r>
            <a:r>
              <a:rPr lang="en-US" sz="800" dirty="0" smtClean="0">
                <a:solidFill>
                  <a:schemeClr val="bg1">
                    <a:lumMod val="50000"/>
                  </a:schemeClr>
                </a:solidFill>
                <a:latin typeface="Arial"/>
              </a:rPr>
              <a:t> income</a:t>
            </a:r>
            <a:r>
              <a:rPr lang="en-US" sz="800" dirty="0">
                <a:solidFill>
                  <a:schemeClr val="bg1">
                    <a:lumMod val="50000"/>
                  </a:schemeClr>
                </a:solidFill>
                <a:latin typeface="Arial"/>
              </a:rPr>
              <a:t>, admit </a:t>
            </a:r>
            <a:r>
              <a:rPr lang="en-US" sz="800" dirty="0" smtClean="0">
                <a:solidFill>
                  <a:schemeClr val="bg1">
                    <a:lumMod val="50000"/>
                  </a:schemeClr>
                </a:solidFill>
                <a:latin typeface="Arial"/>
              </a:rPr>
              <a:t>source of </a:t>
            </a:r>
            <a:r>
              <a:rPr lang="en-US" sz="800" dirty="0">
                <a:solidFill>
                  <a:schemeClr val="bg1">
                    <a:lumMod val="50000"/>
                  </a:schemeClr>
                </a:solidFill>
                <a:latin typeface="Arial"/>
              </a:rPr>
              <a:t>the patient, length of stay, and DRG. Our sample included patients who were at least 18 years of age and </a:t>
            </a:r>
            <a:r>
              <a:rPr lang="en-US" sz="800" dirty="0" smtClean="0">
                <a:solidFill>
                  <a:schemeClr val="bg1">
                    <a:lumMod val="50000"/>
                  </a:schemeClr>
                </a:solidFill>
                <a:latin typeface="Arial"/>
              </a:rPr>
              <a:t>had </a:t>
            </a:r>
            <a:r>
              <a:rPr lang="en-US" sz="800" dirty="0">
                <a:solidFill>
                  <a:schemeClr val="bg1">
                    <a:lumMod val="50000"/>
                  </a:schemeClr>
                </a:solidFill>
                <a:latin typeface="Arial"/>
              </a:rPr>
              <a:t>a routine discharge, a discharge to a skilled nursing facility, or a discharge to a home healthcare provider. Specialty hospitals are </a:t>
            </a:r>
            <a:r>
              <a:rPr lang="en-US" sz="800" dirty="0" smtClean="0">
                <a:solidFill>
                  <a:schemeClr val="bg1">
                    <a:lumMod val="50000"/>
                  </a:schemeClr>
                </a:solidFill>
                <a:latin typeface="Arial"/>
              </a:rPr>
              <a:t>excluded </a:t>
            </a:r>
            <a:r>
              <a:rPr lang="en-US" sz="800" dirty="0">
                <a:solidFill>
                  <a:schemeClr val="bg1">
                    <a:lumMod val="50000"/>
                  </a:schemeClr>
                </a:solidFill>
                <a:latin typeface="Arial"/>
              </a:rPr>
              <a:t>from figure and from displayed state average. </a:t>
            </a:r>
            <a:r>
              <a:rPr lang="en-US" sz="800" dirty="0" smtClean="0">
                <a:solidFill>
                  <a:schemeClr val="bg1">
                    <a:lumMod val="50000"/>
                  </a:schemeClr>
                </a:solidFill>
                <a:latin typeface="Arial"/>
              </a:rPr>
              <a:t>Rates </a:t>
            </a:r>
            <a:r>
              <a:rPr lang="en-US" sz="800" dirty="0">
                <a:solidFill>
                  <a:schemeClr val="bg1">
                    <a:lumMod val="50000"/>
                  </a:schemeClr>
                </a:solidFill>
                <a:latin typeface="Arial"/>
              </a:rPr>
              <a:t>are normalized with the statewide average equal to 1.0</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 for Health Information and Analysis; Centers for Medicare &amp; Medicaid Services; HPC analysis</a:t>
            </a:r>
          </a:p>
        </p:txBody>
      </p:sp>
      <p:sp>
        <p:nvSpPr>
          <p:cNvPr id="48" name="TextBox 47"/>
          <p:cNvSpPr txBox="1"/>
          <p:nvPr/>
        </p:nvSpPr>
        <p:spPr>
          <a:xfrm>
            <a:off x="6061075" y="2085975"/>
            <a:ext cx="1168659" cy="305931"/>
          </a:xfrm>
          <a:prstGeom prst="rect">
            <a:avLst/>
          </a:prstGeom>
          <a:noFill/>
        </p:spPr>
        <p:txBody>
          <a:bodyPr wrap="square" lIns="89611" tIns="44806" rIns="89611" bIns="44806" rtlCol="0">
            <a:spAutoFit/>
          </a:bodyPr>
          <a:lstStyle/>
          <a:p>
            <a:pPr algn="ctr"/>
            <a:r>
              <a:rPr lang="en-US" sz="1400" dirty="0">
                <a:solidFill>
                  <a:prstClr val="black"/>
                </a:solidFill>
                <a:latin typeface="+mj-lt"/>
              </a:rPr>
              <a:t>r</a:t>
            </a:r>
            <a:r>
              <a:rPr lang="en-US" sz="1400" baseline="30000" dirty="0" smtClean="0">
                <a:solidFill>
                  <a:prstClr val="black"/>
                </a:solidFill>
                <a:latin typeface="+mj-lt"/>
              </a:rPr>
              <a:t>2</a:t>
            </a:r>
            <a:r>
              <a:rPr lang="en-US" sz="1400" dirty="0" smtClean="0">
                <a:solidFill>
                  <a:prstClr val="black"/>
                </a:solidFill>
                <a:latin typeface="+mj-lt"/>
              </a:rPr>
              <a:t> &lt; 0.01</a:t>
            </a:r>
            <a:endParaRPr lang="en-US" sz="1400" dirty="0">
              <a:solidFill>
                <a:prstClr val="black"/>
              </a:solidFill>
              <a:latin typeface="+mj-lt"/>
            </a:endParaRPr>
          </a:p>
        </p:txBody>
      </p:sp>
    </p:spTree>
    <p:extLst>
      <p:ext uri="{BB962C8B-B14F-4D97-AF65-F5344CB8AC3E}">
        <p14:creationId xmlns:p14="http://schemas.microsoft.com/office/powerpoint/2010/main" val="226057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extLst>
              <p:ext uri="{D42A27DB-BD31-4B8C-83A1-F6EECF244321}">
                <p14:modId xmlns:p14="http://schemas.microsoft.com/office/powerpoint/2010/main" val="71654316"/>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spid="_x0000_s305174" name="think-cell Slide" r:id="rId4" imgW="180" imgH="180" progId="TCLayout.ActiveDocument.1">
                  <p:embed/>
                </p:oleObj>
              </mc:Choice>
              <mc:Fallback>
                <p:oleObj name="think-cell Slide" r:id="rId4" imgW="180" imgH="180" progId="TCLayout.ActiveDocument.1">
                  <p:embed/>
                  <p:pic>
                    <p:nvPicPr>
                      <p:cNvPr id="0" name=""/>
                      <p:cNvPicPr/>
                      <p:nvPr/>
                    </p:nvPicPr>
                    <p:blipFill>
                      <a:blip r:embed="rId5"/>
                      <a:stretch>
                        <a:fillRect/>
                      </a:stretch>
                    </p:blipFill>
                    <p:spPr>
                      <a:xfrm>
                        <a:off x="1591" y="1592"/>
                        <a:ext cx="1587" cy="1587"/>
                      </a:xfrm>
                      <a:prstGeom prst="rect">
                        <a:avLst/>
                      </a:prstGeom>
                    </p:spPr>
                  </p:pic>
                </p:oleObj>
              </mc:Fallback>
            </mc:AlternateContent>
          </a:graphicData>
        </a:graphic>
      </p:graphicFrame>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A.15: Complexity of behavioral health conditions and treatment options</a:t>
            </a:r>
            <a:endParaRPr lang="en-US" dirty="0">
              <a:latin typeface="Arial"/>
            </a:endParaRPr>
          </a:p>
        </p:txBody>
      </p:sp>
      <p:sp>
        <p:nvSpPr>
          <p:cNvPr id="180" name="Rectangle 179"/>
          <p:cNvSpPr/>
          <p:nvPr/>
        </p:nvSpPr>
        <p:spPr>
          <a:xfrm>
            <a:off x="2286439" y="1850228"/>
            <a:ext cx="6314642" cy="2215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t"/>
          <a:lstStyle/>
          <a:p>
            <a:pPr algn="ctr"/>
            <a:r>
              <a:rPr lang="en-US" sz="1100" b="1" i="1" dirty="0">
                <a:solidFill>
                  <a:srgbClr val="000000"/>
                </a:solidFill>
              </a:rPr>
              <a:t>Example of a continuum of care for schizophrenia</a:t>
            </a:r>
            <a:endParaRPr lang="en-US" sz="1200" b="1" i="1" dirty="0">
              <a:solidFill>
                <a:srgbClr val="000000"/>
              </a:solidFill>
            </a:endParaRPr>
          </a:p>
        </p:txBody>
      </p:sp>
      <p:sp>
        <p:nvSpPr>
          <p:cNvPr id="181" name="Rectangle 180"/>
          <p:cNvSpPr/>
          <p:nvPr/>
        </p:nvSpPr>
        <p:spPr>
          <a:xfrm rot="5400000">
            <a:off x="935634" y="135349"/>
            <a:ext cx="501636" cy="19959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20" tIns="45710" rIns="91420" bIns="45710" rtlCol="0" anchor="ctr"/>
          <a:lstStyle/>
          <a:p>
            <a:pPr algn="ctr"/>
            <a:r>
              <a:rPr lang="en-US" sz="1050" b="1" dirty="0">
                <a:solidFill>
                  <a:srgbClr val="000000"/>
                </a:solidFill>
              </a:rPr>
              <a:t>Diverse set of conditions each with different set of risk factors and disease trajectory</a:t>
            </a:r>
          </a:p>
        </p:txBody>
      </p:sp>
      <p:sp>
        <p:nvSpPr>
          <p:cNvPr id="182" name="Rectangle 181"/>
          <p:cNvSpPr/>
          <p:nvPr/>
        </p:nvSpPr>
        <p:spPr>
          <a:xfrm rot="5400000">
            <a:off x="5179226" y="-2054672"/>
            <a:ext cx="501637" cy="63759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20" tIns="45710" rIns="91420" bIns="45710" rtlCol="0" anchor="ctr"/>
          <a:lstStyle/>
          <a:p>
            <a:pPr algn="ctr"/>
            <a:r>
              <a:rPr lang="en-US" sz="1050" b="1" dirty="0">
                <a:solidFill>
                  <a:srgbClr val="000000"/>
                </a:solidFill>
              </a:rPr>
              <a:t>Complex continuum of care that varies for each type of condition and according to condition severity</a:t>
            </a:r>
          </a:p>
        </p:txBody>
      </p:sp>
      <p:sp>
        <p:nvSpPr>
          <p:cNvPr id="183" name="Rectangle 182"/>
          <p:cNvSpPr/>
          <p:nvPr/>
        </p:nvSpPr>
        <p:spPr>
          <a:xfrm>
            <a:off x="290099" y="1850228"/>
            <a:ext cx="742833" cy="2215239"/>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26" tIns="45710" rIns="0" bIns="45710" rtlCol="0" anchor="ctr"/>
          <a:lstStyle/>
          <a:p>
            <a:pPr algn="ctr"/>
            <a:r>
              <a:rPr lang="en-US" sz="1100" b="1" dirty="0">
                <a:solidFill>
                  <a:srgbClr val="FFFFFF"/>
                </a:solidFill>
              </a:rPr>
              <a:t>Mental illness</a:t>
            </a:r>
          </a:p>
        </p:txBody>
      </p:sp>
      <p:sp>
        <p:nvSpPr>
          <p:cNvPr id="184" name="Rectangle 183"/>
          <p:cNvSpPr/>
          <p:nvPr/>
        </p:nvSpPr>
        <p:spPr>
          <a:xfrm>
            <a:off x="290099" y="4199193"/>
            <a:ext cx="742833" cy="22430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1100" b="1" dirty="0">
                <a:solidFill>
                  <a:srgbClr val="FFFFFF"/>
                </a:solidFill>
              </a:rPr>
              <a:t>Substance use disorder</a:t>
            </a:r>
          </a:p>
        </p:txBody>
      </p:sp>
      <p:sp>
        <p:nvSpPr>
          <p:cNvPr id="185" name="Rectangle 184"/>
          <p:cNvSpPr/>
          <p:nvPr/>
        </p:nvSpPr>
        <p:spPr>
          <a:xfrm>
            <a:off x="1090425" y="1850228"/>
            <a:ext cx="1093977" cy="278978"/>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Mood disorders</a:t>
            </a:r>
          </a:p>
        </p:txBody>
      </p:sp>
      <p:sp>
        <p:nvSpPr>
          <p:cNvPr id="186" name="Rectangle 185"/>
          <p:cNvSpPr/>
          <p:nvPr/>
        </p:nvSpPr>
        <p:spPr>
          <a:xfrm>
            <a:off x="1090425" y="2194169"/>
            <a:ext cx="1093977" cy="387252"/>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Personality disorders</a:t>
            </a:r>
          </a:p>
        </p:txBody>
      </p:sp>
      <p:sp>
        <p:nvSpPr>
          <p:cNvPr id="187" name="Rectangle 186"/>
          <p:cNvSpPr/>
          <p:nvPr/>
        </p:nvSpPr>
        <p:spPr>
          <a:xfrm>
            <a:off x="1090425" y="2646386"/>
            <a:ext cx="1093977" cy="387252"/>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Psychosis/ schizophrenia</a:t>
            </a:r>
          </a:p>
        </p:txBody>
      </p:sp>
      <p:sp>
        <p:nvSpPr>
          <p:cNvPr id="188" name="Rectangle 187"/>
          <p:cNvSpPr/>
          <p:nvPr/>
        </p:nvSpPr>
        <p:spPr>
          <a:xfrm>
            <a:off x="1090425" y="3442546"/>
            <a:ext cx="1093977" cy="278978"/>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Eating disorders</a:t>
            </a:r>
          </a:p>
        </p:txBody>
      </p:sp>
      <p:sp>
        <p:nvSpPr>
          <p:cNvPr id="189" name="Rectangle 188"/>
          <p:cNvSpPr/>
          <p:nvPr/>
        </p:nvSpPr>
        <p:spPr>
          <a:xfrm>
            <a:off x="1090425" y="3786489"/>
            <a:ext cx="1093977" cy="278978"/>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Conduct disorders</a:t>
            </a:r>
          </a:p>
        </p:txBody>
      </p:sp>
      <p:sp>
        <p:nvSpPr>
          <p:cNvPr id="190" name="Rectangle 189"/>
          <p:cNvSpPr/>
          <p:nvPr/>
        </p:nvSpPr>
        <p:spPr>
          <a:xfrm>
            <a:off x="1090425" y="3098603"/>
            <a:ext cx="1093977" cy="278978"/>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Anxiety disorders</a:t>
            </a:r>
          </a:p>
        </p:txBody>
      </p:sp>
      <p:sp>
        <p:nvSpPr>
          <p:cNvPr id="191" name="Rectangle 190"/>
          <p:cNvSpPr/>
          <p:nvPr/>
        </p:nvSpPr>
        <p:spPr>
          <a:xfrm>
            <a:off x="1090425" y="4199193"/>
            <a:ext cx="1093977"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Alcohol</a:t>
            </a:r>
          </a:p>
        </p:txBody>
      </p:sp>
      <p:sp>
        <p:nvSpPr>
          <p:cNvPr id="192" name="Rectangle 191"/>
          <p:cNvSpPr/>
          <p:nvPr/>
        </p:nvSpPr>
        <p:spPr>
          <a:xfrm>
            <a:off x="1090425" y="5389737"/>
            <a:ext cx="1093977"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Cocaine</a:t>
            </a:r>
          </a:p>
        </p:txBody>
      </p:sp>
      <p:sp>
        <p:nvSpPr>
          <p:cNvPr id="193" name="Rectangle 192"/>
          <p:cNvSpPr/>
          <p:nvPr/>
        </p:nvSpPr>
        <p:spPr>
          <a:xfrm>
            <a:off x="1090425" y="5985009"/>
            <a:ext cx="1093977"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Other drug</a:t>
            </a:r>
          </a:p>
        </p:txBody>
      </p:sp>
      <p:sp>
        <p:nvSpPr>
          <p:cNvPr id="194" name="Rectangle 193"/>
          <p:cNvSpPr/>
          <p:nvPr/>
        </p:nvSpPr>
        <p:spPr>
          <a:xfrm>
            <a:off x="1090425" y="4794465"/>
            <a:ext cx="1093977"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000" b="1" dirty="0">
                <a:solidFill>
                  <a:srgbClr val="000000"/>
                </a:solidFill>
              </a:rPr>
              <a:t>Opioid</a:t>
            </a:r>
          </a:p>
        </p:txBody>
      </p:sp>
      <p:sp>
        <p:nvSpPr>
          <p:cNvPr id="195" name="Right Arrow 194"/>
          <p:cNvSpPr/>
          <p:nvPr/>
        </p:nvSpPr>
        <p:spPr>
          <a:xfrm>
            <a:off x="2529318" y="1373281"/>
            <a:ext cx="5979683" cy="29675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100" i="1" dirty="0">
                <a:solidFill>
                  <a:srgbClr val="FFFFFF"/>
                </a:solidFill>
              </a:rPr>
              <a:t>Intensity of treatment</a:t>
            </a:r>
          </a:p>
        </p:txBody>
      </p:sp>
      <p:sp>
        <p:nvSpPr>
          <p:cNvPr id="196" name="Left Brace 195"/>
          <p:cNvSpPr/>
          <p:nvPr/>
        </p:nvSpPr>
        <p:spPr>
          <a:xfrm>
            <a:off x="2159439" y="1850227"/>
            <a:ext cx="220132" cy="2215239"/>
          </a:xfrm>
          <a:prstGeom prst="leftBrace">
            <a:avLst>
              <a:gd name="adj1" fmla="val 8333"/>
              <a:gd name="adj2" fmla="val 45239"/>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1420" tIns="45710" rIns="91420" bIns="45710" rtlCol="0" anchor="ctr"/>
          <a:lstStyle/>
          <a:p>
            <a:pPr algn="ctr"/>
            <a:endParaRPr lang="en-US">
              <a:solidFill>
                <a:srgbClr val="000000"/>
              </a:solidFill>
            </a:endParaRPr>
          </a:p>
        </p:txBody>
      </p:sp>
      <p:sp>
        <p:nvSpPr>
          <p:cNvPr id="197" name="Rectangle 196"/>
          <p:cNvSpPr/>
          <p:nvPr/>
        </p:nvSpPr>
        <p:spPr>
          <a:xfrm>
            <a:off x="3720907" y="3163783"/>
            <a:ext cx="771526"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000000"/>
                </a:solidFill>
              </a:rPr>
              <a:t>Supported employment</a:t>
            </a:r>
          </a:p>
        </p:txBody>
      </p:sp>
      <p:sp>
        <p:nvSpPr>
          <p:cNvPr id="198" name="Rectangle 197"/>
          <p:cNvSpPr/>
          <p:nvPr/>
        </p:nvSpPr>
        <p:spPr>
          <a:xfrm>
            <a:off x="5366565" y="3163783"/>
            <a:ext cx="799730"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Club houses</a:t>
            </a:r>
          </a:p>
        </p:txBody>
      </p:sp>
      <p:sp>
        <p:nvSpPr>
          <p:cNvPr id="199" name="Rectangle 198"/>
          <p:cNvSpPr/>
          <p:nvPr/>
        </p:nvSpPr>
        <p:spPr>
          <a:xfrm>
            <a:off x="6203496" y="3163783"/>
            <a:ext cx="799730"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000000"/>
                </a:solidFill>
              </a:rPr>
              <a:t>Recovery learning centers</a:t>
            </a:r>
          </a:p>
        </p:txBody>
      </p:sp>
      <p:sp>
        <p:nvSpPr>
          <p:cNvPr id="202" name="Rectangle 201"/>
          <p:cNvSpPr/>
          <p:nvPr/>
        </p:nvSpPr>
        <p:spPr>
          <a:xfrm>
            <a:off x="3720908" y="3673333"/>
            <a:ext cx="4347939" cy="3419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0" rIns="91420" bIns="0" numCol="6" rtlCol="0" anchor="ctr"/>
          <a:lstStyle/>
          <a:p>
            <a:pPr marL="58725" indent="-58725">
              <a:buFontTx/>
              <a:buChar char="-"/>
            </a:pPr>
            <a:r>
              <a:rPr lang="en-US" sz="900" dirty="0" err="1">
                <a:solidFill>
                  <a:srgbClr val="000000"/>
                </a:solidFill>
              </a:rPr>
              <a:t>Thorazine</a:t>
            </a:r>
            <a:endParaRPr lang="en-US" sz="900" dirty="0">
              <a:solidFill>
                <a:srgbClr val="000000"/>
              </a:solidFill>
            </a:endParaRPr>
          </a:p>
          <a:p>
            <a:pPr marL="58725" indent="-58725">
              <a:buFontTx/>
              <a:buChar char="-"/>
            </a:pPr>
            <a:r>
              <a:rPr lang="en-US" sz="900" dirty="0">
                <a:solidFill>
                  <a:srgbClr val="000000"/>
                </a:solidFill>
              </a:rPr>
              <a:t>Haldol</a:t>
            </a:r>
          </a:p>
          <a:p>
            <a:pPr marL="58725" indent="-58725">
              <a:buFontTx/>
              <a:buChar char="-"/>
            </a:pPr>
            <a:r>
              <a:rPr lang="en-US" sz="900" dirty="0" err="1">
                <a:solidFill>
                  <a:srgbClr val="000000"/>
                </a:solidFill>
              </a:rPr>
              <a:t>Trilafon</a:t>
            </a:r>
            <a:endParaRPr lang="en-US" sz="900" dirty="0">
              <a:solidFill>
                <a:srgbClr val="000000"/>
              </a:solidFill>
            </a:endParaRPr>
          </a:p>
          <a:p>
            <a:pPr marL="58725" indent="-58725">
              <a:buFontTx/>
              <a:buChar char="-"/>
            </a:pPr>
            <a:r>
              <a:rPr lang="en-US" sz="900" dirty="0" err="1">
                <a:solidFill>
                  <a:srgbClr val="000000"/>
                </a:solidFill>
              </a:rPr>
              <a:t>Clorazil</a:t>
            </a:r>
            <a:endParaRPr lang="en-US" sz="900" dirty="0">
              <a:solidFill>
                <a:srgbClr val="000000"/>
              </a:solidFill>
            </a:endParaRPr>
          </a:p>
          <a:p>
            <a:pPr marL="58725" indent="-58725">
              <a:buFontTx/>
              <a:buChar char="-"/>
            </a:pPr>
            <a:r>
              <a:rPr lang="en-US" sz="900" dirty="0">
                <a:solidFill>
                  <a:srgbClr val="000000"/>
                </a:solidFill>
              </a:rPr>
              <a:t>Zyprexa</a:t>
            </a:r>
          </a:p>
          <a:p>
            <a:pPr marL="58725" indent="-58725">
              <a:buFontTx/>
              <a:buChar char="-"/>
            </a:pPr>
            <a:r>
              <a:rPr lang="en-US" sz="900" dirty="0" err="1">
                <a:solidFill>
                  <a:srgbClr val="000000"/>
                </a:solidFill>
              </a:rPr>
              <a:t>Abilify</a:t>
            </a:r>
            <a:endParaRPr lang="en-US" sz="900" dirty="0">
              <a:solidFill>
                <a:srgbClr val="000000"/>
              </a:solidFill>
            </a:endParaRPr>
          </a:p>
          <a:p>
            <a:pPr marL="171413" indent="-171413">
              <a:buFontTx/>
              <a:buChar char="-"/>
            </a:pPr>
            <a:r>
              <a:rPr lang="en-US" sz="900" dirty="0">
                <a:solidFill>
                  <a:srgbClr val="000000"/>
                </a:solidFill>
              </a:rPr>
              <a:t>Geodon</a:t>
            </a:r>
          </a:p>
          <a:p>
            <a:pPr marL="171413" indent="-171413">
              <a:buFontTx/>
              <a:buChar char="-"/>
            </a:pPr>
            <a:r>
              <a:rPr lang="en-US" sz="900" dirty="0" err="1">
                <a:solidFill>
                  <a:srgbClr val="000000"/>
                </a:solidFill>
              </a:rPr>
              <a:t>Invega</a:t>
            </a:r>
            <a:endParaRPr lang="en-US" sz="900" dirty="0">
              <a:solidFill>
                <a:srgbClr val="000000"/>
              </a:solidFill>
            </a:endParaRPr>
          </a:p>
          <a:p>
            <a:pPr marL="171413" indent="-171413">
              <a:buFontTx/>
              <a:buChar char="-"/>
            </a:pPr>
            <a:endParaRPr lang="en-US" sz="900" dirty="0">
              <a:solidFill>
                <a:srgbClr val="000000"/>
              </a:solidFill>
            </a:endParaRPr>
          </a:p>
          <a:p>
            <a:pPr marL="171413" indent="-171413">
              <a:buFontTx/>
              <a:buChar char="-"/>
            </a:pPr>
            <a:endParaRPr lang="en-US" sz="900" dirty="0">
              <a:solidFill>
                <a:srgbClr val="000000"/>
              </a:solidFill>
            </a:endParaRPr>
          </a:p>
        </p:txBody>
      </p:sp>
      <p:sp>
        <p:nvSpPr>
          <p:cNvPr id="203" name="Rectangular Callout 202"/>
          <p:cNvSpPr/>
          <p:nvPr/>
        </p:nvSpPr>
        <p:spPr>
          <a:xfrm>
            <a:off x="3655119" y="2129204"/>
            <a:ext cx="4394191" cy="177172"/>
          </a:xfrm>
          <a:prstGeom prst="wedgeRectCallout">
            <a:avLst>
              <a:gd name="adj1" fmla="val -15435"/>
              <a:gd name="adj2" fmla="val -3862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800" i="1" dirty="0">
                <a:solidFill>
                  <a:srgbClr val="000000"/>
                </a:solidFill>
              </a:rPr>
              <a:t>Options may be limited by insurance coverage, capacity of facilities, patient preference</a:t>
            </a:r>
          </a:p>
        </p:txBody>
      </p:sp>
      <p:sp>
        <p:nvSpPr>
          <p:cNvPr id="204" name="Rectangle 203"/>
          <p:cNvSpPr/>
          <p:nvPr/>
        </p:nvSpPr>
        <p:spPr>
          <a:xfrm>
            <a:off x="2286439" y="4199193"/>
            <a:ext cx="6314642" cy="2215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t"/>
          <a:lstStyle/>
          <a:p>
            <a:pPr algn="ctr"/>
            <a:r>
              <a:rPr lang="en-US" sz="1100" b="1" i="1" dirty="0">
                <a:solidFill>
                  <a:srgbClr val="000000"/>
                </a:solidFill>
              </a:rPr>
              <a:t>Example of a continuum of care for alcohol dependence</a:t>
            </a:r>
            <a:endParaRPr lang="en-US" sz="1200" b="1" i="1" dirty="0">
              <a:solidFill>
                <a:srgbClr val="000000"/>
              </a:solidFill>
            </a:endParaRPr>
          </a:p>
        </p:txBody>
      </p:sp>
      <p:sp>
        <p:nvSpPr>
          <p:cNvPr id="205" name="Rectangle 204"/>
          <p:cNvSpPr/>
          <p:nvPr/>
        </p:nvSpPr>
        <p:spPr>
          <a:xfrm>
            <a:off x="3720907" y="4587310"/>
            <a:ext cx="686792" cy="3419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Outpatient counseling</a:t>
            </a:r>
          </a:p>
        </p:txBody>
      </p:sp>
      <p:sp>
        <p:nvSpPr>
          <p:cNvPr id="206" name="Rectangle 205"/>
          <p:cNvSpPr/>
          <p:nvPr/>
        </p:nvSpPr>
        <p:spPr>
          <a:xfrm>
            <a:off x="6349247" y="4587310"/>
            <a:ext cx="629716" cy="3419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FFFFFF"/>
                </a:solidFill>
              </a:rPr>
              <a:t>TSS/CSS</a:t>
            </a:r>
          </a:p>
        </p:txBody>
      </p:sp>
      <p:sp>
        <p:nvSpPr>
          <p:cNvPr id="207" name="Rectangle 206"/>
          <p:cNvSpPr/>
          <p:nvPr/>
        </p:nvSpPr>
        <p:spPr>
          <a:xfrm>
            <a:off x="5213943" y="4587310"/>
            <a:ext cx="741297" cy="3419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FFFFFF"/>
                </a:solidFill>
              </a:rPr>
              <a:t>Partial hospitalization</a:t>
            </a:r>
            <a:endParaRPr lang="en-US" sz="800" dirty="0">
              <a:solidFill>
                <a:srgbClr val="FFFFFF"/>
              </a:solidFill>
            </a:endParaRPr>
          </a:p>
        </p:txBody>
      </p:sp>
      <p:sp>
        <p:nvSpPr>
          <p:cNvPr id="208" name="Rectangle 207"/>
          <p:cNvSpPr/>
          <p:nvPr/>
        </p:nvSpPr>
        <p:spPr>
          <a:xfrm>
            <a:off x="7883290" y="4587310"/>
            <a:ext cx="686792" cy="341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FFFFFF"/>
                </a:solidFill>
              </a:rPr>
              <a:t>Emergency department</a:t>
            </a:r>
          </a:p>
        </p:txBody>
      </p:sp>
      <p:sp>
        <p:nvSpPr>
          <p:cNvPr id="209" name="Rectangle 208"/>
          <p:cNvSpPr/>
          <p:nvPr/>
        </p:nvSpPr>
        <p:spPr>
          <a:xfrm>
            <a:off x="7090455" y="4587310"/>
            <a:ext cx="754431" cy="3419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FFFFFF"/>
                </a:solidFill>
              </a:rPr>
              <a:t>Inpatient/ detoxification</a:t>
            </a:r>
          </a:p>
        </p:txBody>
      </p:sp>
      <p:sp>
        <p:nvSpPr>
          <p:cNvPr id="210" name="Rectangle 209"/>
          <p:cNvSpPr/>
          <p:nvPr/>
        </p:nvSpPr>
        <p:spPr>
          <a:xfrm>
            <a:off x="2529317" y="5410100"/>
            <a:ext cx="1094417" cy="3419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1100" b="1" dirty="0">
                <a:solidFill>
                  <a:srgbClr val="000000"/>
                </a:solidFill>
              </a:rPr>
              <a:t>Psychosocial</a:t>
            </a:r>
          </a:p>
        </p:txBody>
      </p:sp>
      <p:sp>
        <p:nvSpPr>
          <p:cNvPr id="211" name="Rectangle 210"/>
          <p:cNvSpPr/>
          <p:nvPr/>
        </p:nvSpPr>
        <p:spPr>
          <a:xfrm>
            <a:off x="2529317" y="5860342"/>
            <a:ext cx="1094417" cy="3419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1100" b="1" dirty="0">
                <a:solidFill>
                  <a:srgbClr val="000000"/>
                </a:solidFill>
              </a:rPr>
              <a:t>Pharmacological</a:t>
            </a:r>
          </a:p>
        </p:txBody>
      </p:sp>
      <p:sp>
        <p:nvSpPr>
          <p:cNvPr id="212" name="Rectangle 211"/>
          <p:cNvSpPr/>
          <p:nvPr/>
        </p:nvSpPr>
        <p:spPr>
          <a:xfrm>
            <a:off x="3684804" y="5860342"/>
            <a:ext cx="4384042" cy="3419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0" rIns="91420" bIns="0" numCol="4" rtlCol="0" anchor="ctr"/>
          <a:lstStyle/>
          <a:p>
            <a:pPr marL="171413" indent="-171413">
              <a:buFontTx/>
              <a:buChar char="-"/>
            </a:pPr>
            <a:r>
              <a:rPr lang="en-US" sz="1000" dirty="0">
                <a:solidFill>
                  <a:srgbClr val="000000"/>
                </a:solidFill>
              </a:rPr>
              <a:t>Naltrexone</a:t>
            </a:r>
          </a:p>
          <a:p>
            <a:pPr marL="171413" indent="-171413">
              <a:buFontTx/>
              <a:buChar char="-"/>
            </a:pPr>
            <a:r>
              <a:rPr lang="en-US" sz="1000" dirty="0" err="1">
                <a:solidFill>
                  <a:srgbClr val="000000"/>
                </a:solidFill>
              </a:rPr>
              <a:t>Acamprosate</a:t>
            </a:r>
            <a:endParaRPr lang="en-US" sz="1000" dirty="0">
              <a:solidFill>
                <a:srgbClr val="000000"/>
              </a:solidFill>
            </a:endParaRPr>
          </a:p>
          <a:p>
            <a:pPr marL="171413" indent="-171413">
              <a:buFontTx/>
              <a:buChar char="-"/>
            </a:pPr>
            <a:r>
              <a:rPr lang="en-US" sz="1000" dirty="0" err="1">
                <a:solidFill>
                  <a:srgbClr val="000000"/>
                </a:solidFill>
              </a:rPr>
              <a:t>Disufiram</a:t>
            </a:r>
            <a:endParaRPr lang="en-US" sz="1000" dirty="0">
              <a:solidFill>
                <a:srgbClr val="000000"/>
              </a:solidFill>
            </a:endParaRPr>
          </a:p>
          <a:p>
            <a:pPr marL="171413" indent="-171413">
              <a:buFontTx/>
              <a:buChar char="-"/>
            </a:pPr>
            <a:r>
              <a:rPr lang="en-US" sz="1000" dirty="0" err="1">
                <a:solidFill>
                  <a:srgbClr val="000000"/>
                </a:solidFill>
              </a:rPr>
              <a:t>Topiramate</a:t>
            </a:r>
            <a:endParaRPr lang="en-US" sz="1000" dirty="0">
              <a:solidFill>
                <a:srgbClr val="000000"/>
              </a:solidFill>
            </a:endParaRPr>
          </a:p>
          <a:p>
            <a:pPr marL="171413" indent="-171413">
              <a:buFontTx/>
              <a:buChar char="-"/>
            </a:pPr>
            <a:endParaRPr lang="en-US" sz="1000" dirty="0">
              <a:solidFill>
                <a:srgbClr val="000000"/>
              </a:solidFill>
            </a:endParaRPr>
          </a:p>
        </p:txBody>
      </p:sp>
      <p:sp>
        <p:nvSpPr>
          <p:cNvPr id="213" name="Rectangle 212"/>
          <p:cNvSpPr/>
          <p:nvPr/>
        </p:nvSpPr>
        <p:spPr>
          <a:xfrm>
            <a:off x="2529317" y="3161022"/>
            <a:ext cx="1094417" cy="375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1100" b="1" dirty="0">
                <a:solidFill>
                  <a:srgbClr val="000000"/>
                </a:solidFill>
              </a:rPr>
              <a:t>Psychosocial</a:t>
            </a:r>
          </a:p>
        </p:txBody>
      </p:sp>
      <p:sp>
        <p:nvSpPr>
          <p:cNvPr id="214" name="Rectangle 213"/>
          <p:cNvSpPr/>
          <p:nvPr/>
        </p:nvSpPr>
        <p:spPr>
          <a:xfrm>
            <a:off x="2529317" y="3673333"/>
            <a:ext cx="1094417" cy="3419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1100" b="1" dirty="0">
                <a:solidFill>
                  <a:srgbClr val="000000"/>
                </a:solidFill>
              </a:rPr>
              <a:t>Pharmacological</a:t>
            </a:r>
          </a:p>
        </p:txBody>
      </p:sp>
      <p:sp>
        <p:nvSpPr>
          <p:cNvPr id="215" name="Rectangular Callout 214"/>
          <p:cNvSpPr/>
          <p:nvPr/>
        </p:nvSpPr>
        <p:spPr>
          <a:xfrm>
            <a:off x="5905740" y="5860342"/>
            <a:ext cx="2163106" cy="341966"/>
          </a:xfrm>
          <a:prstGeom prst="wedgeRectCallout">
            <a:avLst>
              <a:gd name="adj1" fmla="val -34437"/>
              <a:gd name="adj2" fmla="val 704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800" i="1" dirty="0">
                <a:solidFill>
                  <a:srgbClr val="000000"/>
                </a:solidFill>
              </a:rPr>
              <a:t>List changes as new evidence emerges about currently used and novel compounds</a:t>
            </a:r>
          </a:p>
        </p:txBody>
      </p:sp>
      <p:sp>
        <p:nvSpPr>
          <p:cNvPr id="216" name="Rectangle 215"/>
          <p:cNvSpPr/>
          <p:nvPr/>
        </p:nvSpPr>
        <p:spPr>
          <a:xfrm>
            <a:off x="8650828" y="1539593"/>
            <a:ext cx="239172" cy="486028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20" tIns="45710" rIns="91420" bIns="45710" rtlCol="0" anchor="ctr"/>
          <a:lstStyle/>
          <a:p>
            <a:pPr algn="ctr"/>
            <a:r>
              <a:rPr lang="en-US" sz="900" i="1" dirty="0">
                <a:solidFill>
                  <a:srgbClr val="000000"/>
                </a:solidFill>
              </a:rPr>
              <a:t>High rate of comorbidity (medical and other BH) can complicate treatment of BH conditions</a:t>
            </a:r>
          </a:p>
        </p:txBody>
      </p:sp>
      <p:sp>
        <p:nvSpPr>
          <p:cNvPr id="217" name="Left Brace 216"/>
          <p:cNvSpPr/>
          <p:nvPr/>
        </p:nvSpPr>
        <p:spPr>
          <a:xfrm>
            <a:off x="2159439" y="4184637"/>
            <a:ext cx="220132" cy="2215239"/>
          </a:xfrm>
          <a:prstGeom prst="leftBrace">
            <a:avLst>
              <a:gd name="adj1" fmla="val 8333"/>
              <a:gd name="adj2" fmla="val 8548"/>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1420" tIns="45710" rIns="91420" bIns="45710" rtlCol="0" anchor="ctr"/>
          <a:lstStyle/>
          <a:p>
            <a:pPr algn="ctr"/>
            <a:endParaRPr lang="en-US">
              <a:solidFill>
                <a:srgbClr val="000000"/>
              </a:solidFill>
            </a:endParaRPr>
          </a:p>
        </p:txBody>
      </p:sp>
      <p:sp>
        <p:nvSpPr>
          <p:cNvPr id="218" name="Rectangular Callout 217"/>
          <p:cNvSpPr/>
          <p:nvPr/>
        </p:nvSpPr>
        <p:spPr>
          <a:xfrm>
            <a:off x="6696994" y="3673333"/>
            <a:ext cx="1873090" cy="341966"/>
          </a:xfrm>
          <a:prstGeom prst="wedgeRectCallout">
            <a:avLst>
              <a:gd name="adj1" fmla="val -34437"/>
              <a:gd name="adj2" fmla="val 704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800" i="1" dirty="0">
                <a:solidFill>
                  <a:srgbClr val="000000"/>
                </a:solidFill>
              </a:rPr>
              <a:t>List changes as new evidence emerges about currently used and novel compounds</a:t>
            </a:r>
          </a:p>
        </p:txBody>
      </p:sp>
      <p:sp>
        <p:nvSpPr>
          <p:cNvPr id="219" name="Rectangle 218"/>
          <p:cNvSpPr/>
          <p:nvPr/>
        </p:nvSpPr>
        <p:spPr>
          <a:xfrm>
            <a:off x="2286438" y="1659975"/>
            <a:ext cx="6314642" cy="134285"/>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1100" b="1" i="1" dirty="0">
                <a:solidFill>
                  <a:srgbClr val="000000"/>
                </a:solidFill>
              </a:rPr>
              <a:t>Examples focus on treatment for adults</a:t>
            </a:r>
          </a:p>
        </p:txBody>
      </p:sp>
      <p:sp>
        <p:nvSpPr>
          <p:cNvPr id="220" name="Rectangle 219"/>
          <p:cNvSpPr/>
          <p:nvPr/>
        </p:nvSpPr>
        <p:spPr>
          <a:xfrm>
            <a:off x="4314069" y="2292734"/>
            <a:ext cx="617480" cy="3419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FFFFFF"/>
                </a:solidFill>
              </a:rPr>
              <a:t>Intensive outpatient</a:t>
            </a:r>
          </a:p>
        </p:txBody>
      </p:sp>
      <p:sp>
        <p:nvSpPr>
          <p:cNvPr id="221" name="Rectangle 220"/>
          <p:cNvSpPr/>
          <p:nvPr/>
        </p:nvSpPr>
        <p:spPr>
          <a:xfrm>
            <a:off x="5749649" y="2292734"/>
            <a:ext cx="741296" cy="3419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FFFFFF"/>
                </a:solidFill>
              </a:rPr>
              <a:t>Partial hospitalization</a:t>
            </a:r>
          </a:p>
        </p:txBody>
      </p:sp>
      <p:sp>
        <p:nvSpPr>
          <p:cNvPr id="222" name="Rectangle 221"/>
          <p:cNvSpPr/>
          <p:nvPr/>
        </p:nvSpPr>
        <p:spPr>
          <a:xfrm>
            <a:off x="7254543" y="2292734"/>
            <a:ext cx="590345" cy="3419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FFFFFF"/>
                </a:solidFill>
              </a:rPr>
              <a:t>Inpatient care</a:t>
            </a:r>
          </a:p>
        </p:txBody>
      </p:sp>
      <p:sp>
        <p:nvSpPr>
          <p:cNvPr id="223" name="Rectangle 222"/>
          <p:cNvSpPr/>
          <p:nvPr/>
        </p:nvSpPr>
        <p:spPr>
          <a:xfrm>
            <a:off x="2529317" y="2289973"/>
            <a:ext cx="1094417" cy="3419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1100" b="1" dirty="0">
                <a:solidFill>
                  <a:srgbClr val="000000"/>
                </a:solidFill>
              </a:rPr>
              <a:t>Psycho-therapeutic</a:t>
            </a:r>
          </a:p>
        </p:txBody>
      </p:sp>
      <p:sp>
        <p:nvSpPr>
          <p:cNvPr id="224" name="Rectangle 223"/>
          <p:cNvSpPr/>
          <p:nvPr/>
        </p:nvSpPr>
        <p:spPr>
          <a:xfrm>
            <a:off x="3655117" y="2292734"/>
            <a:ext cx="620550" cy="3419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Outpatient clinic</a:t>
            </a:r>
          </a:p>
        </p:txBody>
      </p:sp>
      <p:sp>
        <p:nvSpPr>
          <p:cNvPr id="225" name="Rectangle 224"/>
          <p:cNvSpPr/>
          <p:nvPr/>
        </p:nvSpPr>
        <p:spPr>
          <a:xfrm>
            <a:off x="6529349" y="2292734"/>
            <a:ext cx="686792" cy="3419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FFFFFF"/>
                </a:solidFill>
              </a:rPr>
              <a:t>Residential care</a:t>
            </a:r>
          </a:p>
        </p:txBody>
      </p:sp>
      <p:sp>
        <p:nvSpPr>
          <p:cNvPr id="226" name="Rectangle 225"/>
          <p:cNvSpPr/>
          <p:nvPr/>
        </p:nvSpPr>
        <p:spPr>
          <a:xfrm>
            <a:off x="2356113" y="2418039"/>
            <a:ext cx="76196" cy="1491493"/>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27" name="Right Arrow 226"/>
          <p:cNvSpPr/>
          <p:nvPr/>
        </p:nvSpPr>
        <p:spPr>
          <a:xfrm>
            <a:off x="2356115" y="2375120"/>
            <a:ext cx="173203" cy="153565"/>
          </a:xfrm>
          <a:prstGeom prst="right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28" name="Right Arrow 227"/>
          <p:cNvSpPr/>
          <p:nvPr/>
        </p:nvSpPr>
        <p:spPr>
          <a:xfrm>
            <a:off x="2373047" y="3796014"/>
            <a:ext cx="156271" cy="153565"/>
          </a:xfrm>
          <a:prstGeom prst="right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29" name="Right Arrow 228"/>
          <p:cNvSpPr/>
          <p:nvPr/>
        </p:nvSpPr>
        <p:spPr>
          <a:xfrm>
            <a:off x="2356115" y="3289122"/>
            <a:ext cx="173203" cy="153565"/>
          </a:xfrm>
          <a:prstGeom prst="right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30" name="TextBox 229"/>
          <p:cNvSpPr txBox="1"/>
          <p:nvPr/>
        </p:nvSpPr>
        <p:spPr>
          <a:xfrm rot="16200000">
            <a:off x="1830895" y="2864363"/>
            <a:ext cx="1160906" cy="338554"/>
          </a:xfrm>
          <a:prstGeom prst="rect">
            <a:avLst/>
          </a:prstGeom>
          <a:noFill/>
        </p:spPr>
        <p:txBody>
          <a:bodyPr wrap="square" lIns="91420" tIns="45710" rIns="91420" bIns="45710" rtlCol="0">
            <a:spAutoFit/>
          </a:bodyPr>
          <a:lstStyle/>
          <a:p>
            <a:pPr algn="ctr"/>
            <a:r>
              <a:rPr lang="en-US" sz="800" i="1" dirty="0">
                <a:solidFill>
                  <a:srgbClr val="000000"/>
                </a:solidFill>
              </a:rPr>
              <a:t>All 3 types can be part of treatment plan</a:t>
            </a:r>
          </a:p>
        </p:txBody>
      </p:sp>
      <p:sp>
        <p:nvSpPr>
          <p:cNvPr id="231" name="Rectangle 230"/>
          <p:cNvSpPr/>
          <p:nvPr/>
        </p:nvSpPr>
        <p:spPr>
          <a:xfrm>
            <a:off x="2529317" y="4587310"/>
            <a:ext cx="1094417" cy="3419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1100" b="1" dirty="0">
                <a:solidFill>
                  <a:srgbClr val="000000"/>
                </a:solidFill>
              </a:rPr>
              <a:t>Psycho-therapeutic</a:t>
            </a:r>
          </a:p>
        </p:txBody>
      </p:sp>
      <p:sp>
        <p:nvSpPr>
          <p:cNvPr id="232" name="Rectangular Callout 231"/>
          <p:cNvSpPr/>
          <p:nvPr/>
        </p:nvSpPr>
        <p:spPr>
          <a:xfrm>
            <a:off x="3720909" y="4408030"/>
            <a:ext cx="4394191" cy="177172"/>
          </a:xfrm>
          <a:prstGeom prst="wedgeRectCallout">
            <a:avLst>
              <a:gd name="adj1" fmla="val -15435"/>
              <a:gd name="adj2" fmla="val -3862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800" i="1" dirty="0">
                <a:solidFill>
                  <a:srgbClr val="000000"/>
                </a:solidFill>
              </a:rPr>
              <a:t>Options may be limited by insurance coverage, capacity of facilities, patient preference</a:t>
            </a:r>
          </a:p>
        </p:txBody>
      </p:sp>
      <p:sp>
        <p:nvSpPr>
          <p:cNvPr id="233" name="Rectangle 232"/>
          <p:cNvSpPr/>
          <p:nvPr/>
        </p:nvSpPr>
        <p:spPr>
          <a:xfrm>
            <a:off x="7040427" y="3163783"/>
            <a:ext cx="767260"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Family support</a:t>
            </a:r>
          </a:p>
        </p:txBody>
      </p:sp>
      <p:sp>
        <p:nvSpPr>
          <p:cNvPr id="234" name="Rectangle 233"/>
          <p:cNvSpPr/>
          <p:nvPr/>
        </p:nvSpPr>
        <p:spPr>
          <a:xfrm>
            <a:off x="2356113" y="4649131"/>
            <a:ext cx="76196" cy="1491493"/>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35" name="Right Arrow 234"/>
          <p:cNvSpPr/>
          <p:nvPr/>
        </p:nvSpPr>
        <p:spPr>
          <a:xfrm>
            <a:off x="2356115" y="4606213"/>
            <a:ext cx="173203" cy="153565"/>
          </a:xfrm>
          <a:prstGeom prst="right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36" name="Right Arrow 235"/>
          <p:cNvSpPr/>
          <p:nvPr/>
        </p:nvSpPr>
        <p:spPr>
          <a:xfrm>
            <a:off x="2373047" y="6027106"/>
            <a:ext cx="156271" cy="153565"/>
          </a:xfrm>
          <a:prstGeom prst="right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37" name="Right Arrow 236"/>
          <p:cNvSpPr/>
          <p:nvPr/>
        </p:nvSpPr>
        <p:spPr>
          <a:xfrm>
            <a:off x="2356115" y="5469414"/>
            <a:ext cx="173203" cy="153565"/>
          </a:xfrm>
          <a:prstGeom prst="right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38" name="TextBox 237"/>
          <p:cNvSpPr txBox="1"/>
          <p:nvPr/>
        </p:nvSpPr>
        <p:spPr>
          <a:xfrm rot="16200000">
            <a:off x="1830895" y="5095455"/>
            <a:ext cx="1160906" cy="338554"/>
          </a:xfrm>
          <a:prstGeom prst="rect">
            <a:avLst/>
          </a:prstGeom>
          <a:noFill/>
        </p:spPr>
        <p:txBody>
          <a:bodyPr wrap="square" lIns="91420" tIns="45710" rIns="91420" bIns="45710" rtlCol="0">
            <a:spAutoFit/>
          </a:bodyPr>
          <a:lstStyle/>
          <a:p>
            <a:pPr algn="ctr"/>
            <a:r>
              <a:rPr lang="en-US" sz="800" i="1" dirty="0">
                <a:solidFill>
                  <a:srgbClr val="000000"/>
                </a:solidFill>
              </a:rPr>
              <a:t>All 3 types can be part of treatment plan</a:t>
            </a:r>
          </a:p>
        </p:txBody>
      </p:sp>
      <p:sp>
        <p:nvSpPr>
          <p:cNvPr id="239" name="Rectangle 238"/>
          <p:cNvSpPr/>
          <p:nvPr/>
        </p:nvSpPr>
        <p:spPr>
          <a:xfrm>
            <a:off x="4451304" y="4587310"/>
            <a:ext cx="686792" cy="3419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FFFFFF"/>
                </a:solidFill>
              </a:rPr>
              <a:t>Intensive outpatient</a:t>
            </a:r>
          </a:p>
        </p:txBody>
      </p:sp>
      <p:sp>
        <p:nvSpPr>
          <p:cNvPr id="240" name="TextBox 239"/>
          <p:cNvSpPr txBox="1"/>
          <p:nvPr/>
        </p:nvSpPr>
        <p:spPr>
          <a:xfrm>
            <a:off x="5040243" y="2740116"/>
            <a:ext cx="1371409" cy="338554"/>
          </a:xfrm>
          <a:prstGeom prst="rect">
            <a:avLst/>
          </a:prstGeom>
          <a:noFill/>
        </p:spPr>
        <p:txBody>
          <a:bodyPr wrap="square" lIns="91420" tIns="45710" rIns="91420" bIns="45710" rtlCol="0">
            <a:spAutoFit/>
          </a:bodyPr>
          <a:lstStyle/>
          <a:p>
            <a:pPr algn="ctr"/>
            <a:r>
              <a:rPr lang="en-US" sz="800" i="1" dirty="0">
                <a:solidFill>
                  <a:srgbClr val="000000"/>
                </a:solidFill>
              </a:rPr>
              <a:t>Care management and coordination link care</a:t>
            </a:r>
          </a:p>
        </p:txBody>
      </p:sp>
      <p:sp>
        <p:nvSpPr>
          <p:cNvPr id="241" name="Down Arrow 240"/>
          <p:cNvSpPr/>
          <p:nvPr/>
        </p:nvSpPr>
        <p:spPr>
          <a:xfrm>
            <a:off x="4976842" y="2739597"/>
            <a:ext cx="177448" cy="366216"/>
          </a:xfrm>
          <a:prstGeom prst="down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42" name="Up Arrow 241"/>
          <p:cNvSpPr/>
          <p:nvPr/>
        </p:nvSpPr>
        <p:spPr>
          <a:xfrm>
            <a:off x="6310132" y="2739597"/>
            <a:ext cx="203039" cy="366216"/>
          </a:xfrm>
          <a:prstGeom prst="up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43" name="Rectangle 242"/>
          <p:cNvSpPr/>
          <p:nvPr/>
        </p:nvSpPr>
        <p:spPr>
          <a:xfrm>
            <a:off x="7883290" y="2292734"/>
            <a:ext cx="686792" cy="3419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FFFFFF"/>
                </a:solidFill>
              </a:rPr>
              <a:t>Emergency department</a:t>
            </a:r>
          </a:p>
        </p:txBody>
      </p:sp>
      <p:sp>
        <p:nvSpPr>
          <p:cNvPr id="244" name="Rectangle 243"/>
          <p:cNvSpPr/>
          <p:nvPr/>
        </p:nvSpPr>
        <p:spPr>
          <a:xfrm>
            <a:off x="4969951" y="2292734"/>
            <a:ext cx="741296" cy="3419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FFFFFF"/>
                </a:solidFill>
              </a:rPr>
              <a:t>Crisis/family stabilization</a:t>
            </a:r>
          </a:p>
        </p:txBody>
      </p:sp>
      <p:sp>
        <p:nvSpPr>
          <p:cNvPr id="245" name="Rectangle 244"/>
          <p:cNvSpPr/>
          <p:nvPr/>
        </p:nvSpPr>
        <p:spPr>
          <a:xfrm>
            <a:off x="7844886" y="3163783"/>
            <a:ext cx="725196"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Peer support</a:t>
            </a:r>
          </a:p>
        </p:txBody>
      </p:sp>
      <p:sp>
        <p:nvSpPr>
          <p:cNvPr id="246" name="Rectangle 245"/>
          <p:cNvSpPr/>
          <p:nvPr/>
        </p:nvSpPr>
        <p:spPr>
          <a:xfrm>
            <a:off x="4529634" y="3163783"/>
            <a:ext cx="799730"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Supported housing</a:t>
            </a:r>
          </a:p>
        </p:txBody>
      </p:sp>
      <p:sp>
        <p:nvSpPr>
          <p:cNvPr id="247" name="Rectangle 246"/>
          <p:cNvSpPr/>
          <p:nvPr/>
        </p:nvSpPr>
        <p:spPr>
          <a:xfrm>
            <a:off x="3720907" y="5410100"/>
            <a:ext cx="771526"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ctr"/>
          <a:lstStyle/>
          <a:p>
            <a:pPr algn="ctr"/>
            <a:r>
              <a:rPr lang="en-US" sz="900" dirty="0">
                <a:solidFill>
                  <a:srgbClr val="000000"/>
                </a:solidFill>
              </a:rPr>
              <a:t>Supported employment</a:t>
            </a:r>
          </a:p>
        </p:txBody>
      </p:sp>
      <p:sp>
        <p:nvSpPr>
          <p:cNvPr id="248" name="Rectangle 247"/>
          <p:cNvSpPr/>
          <p:nvPr/>
        </p:nvSpPr>
        <p:spPr>
          <a:xfrm>
            <a:off x="5785029" y="5410100"/>
            <a:ext cx="799730"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Club houses</a:t>
            </a:r>
          </a:p>
        </p:txBody>
      </p:sp>
      <p:sp>
        <p:nvSpPr>
          <p:cNvPr id="249" name="Rectangle 248"/>
          <p:cNvSpPr/>
          <p:nvPr/>
        </p:nvSpPr>
        <p:spPr>
          <a:xfrm>
            <a:off x="6831194" y="5410100"/>
            <a:ext cx="767260"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Family support</a:t>
            </a:r>
          </a:p>
        </p:txBody>
      </p:sp>
      <p:sp>
        <p:nvSpPr>
          <p:cNvPr id="250" name="Rectangle 249"/>
          <p:cNvSpPr/>
          <p:nvPr/>
        </p:nvSpPr>
        <p:spPr>
          <a:xfrm>
            <a:off x="7844886" y="5410100"/>
            <a:ext cx="725196"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Alcoholics Anonymous</a:t>
            </a:r>
          </a:p>
        </p:txBody>
      </p:sp>
      <p:sp>
        <p:nvSpPr>
          <p:cNvPr id="251" name="Rectangle 250"/>
          <p:cNvSpPr/>
          <p:nvPr/>
        </p:nvSpPr>
        <p:spPr>
          <a:xfrm>
            <a:off x="4738866" y="5410100"/>
            <a:ext cx="799730" cy="375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0" tIns="45710" rIns="45710" bIns="45710" rtlCol="0" anchor="ctr"/>
          <a:lstStyle/>
          <a:p>
            <a:pPr algn="ctr"/>
            <a:r>
              <a:rPr lang="en-US" sz="900" dirty="0">
                <a:solidFill>
                  <a:srgbClr val="000000"/>
                </a:solidFill>
              </a:rPr>
              <a:t>Supported housing</a:t>
            </a:r>
          </a:p>
        </p:txBody>
      </p:sp>
      <p:sp>
        <p:nvSpPr>
          <p:cNvPr id="252" name="TextBox 251"/>
          <p:cNvSpPr txBox="1"/>
          <p:nvPr/>
        </p:nvSpPr>
        <p:spPr>
          <a:xfrm>
            <a:off x="5040243" y="4982149"/>
            <a:ext cx="1371409" cy="338554"/>
          </a:xfrm>
          <a:prstGeom prst="rect">
            <a:avLst/>
          </a:prstGeom>
          <a:noFill/>
        </p:spPr>
        <p:txBody>
          <a:bodyPr wrap="square" lIns="91420" tIns="45710" rIns="91420" bIns="45710" rtlCol="0">
            <a:spAutoFit/>
          </a:bodyPr>
          <a:lstStyle/>
          <a:p>
            <a:pPr algn="ctr"/>
            <a:r>
              <a:rPr lang="en-US" sz="800" i="1" dirty="0">
                <a:solidFill>
                  <a:srgbClr val="000000"/>
                </a:solidFill>
              </a:rPr>
              <a:t>Care management and coordination link care</a:t>
            </a:r>
          </a:p>
        </p:txBody>
      </p:sp>
      <p:sp>
        <p:nvSpPr>
          <p:cNvPr id="253" name="Down Arrow 252"/>
          <p:cNvSpPr/>
          <p:nvPr/>
        </p:nvSpPr>
        <p:spPr>
          <a:xfrm>
            <a:off x="4976842" y="4981630"/>
            <a:ext cx="177448" cy="366216"/>
          </a:xfrm>
          <a:prstGeom prst="down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54" name="Up Arrow 253"/>
          <p:cNvSpPr/>
          <p:nvPr/>
        </p:nvSpPr>
        <p:spPr>
          <a:xfrm>
            <a:off x="6310132" y="4981630"/>
            <a:ext cx="203039" cy="366216"/>
          </a:xfrm>
          <a:prstGeom prst="upArrow">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rgbClr val="000000"/>
              </a:solidFill>
            </a:endParaRPr>
          </a:p>
        </p:txBody>
      </p:sp>
      <p:sp>
        <p:nvSpPr>
          <p:cNvPr id="200" name="TextBox 199"/>
          <p:cNvSpPr txBox="1"/>
          <p:nvPr/>
        </p:nvSpPr>
        <p:spPr>
          <a:xfrm>
            <a:off x="2529317" y="1561244"/>
            <a:ext cx="1022914" cy="215444"/>
          </a:xfrm>
          <a:prstGeom prst="rect">
            <a:avLst/>
          </a:prstGeom>
          <a:noFill/>
        </p:spPr>
        <p:txBody>
          <a:bodyPr wrap="square" lIns="91420" tIns="45710" rIns="91420" bIns="45710" rtlCol="0">
            <a:spAutoFit/>
          </a:bodyPr>
          <a:lstStyle/>
          <a:p>
            <a:r>
              <a:rPr lang="en-US" sz="800" i="1" dirty="0">
                <a:solidFill>
                  <a:srgbClr val="000000"/>
                </a:solidFill>
              </a:rPr>
              <a:t>Low intensity</a:t>
            </a:r>
          </a:p>
        </p:txBody>
      </p:sp>
      <p:sp>
        <p:nvSpPr>
          <p:cNvPr id="201" name="TextBox 200"/>
          <p:cNvSpPr txBox="1"/>
          <p:nvPr/>
        </p:nvSpPr>
        <p:spPr>
          <a:xfrm>
            <a:off x="7383785" y="1561244"/>
            <a:ext cx="1022914" cy="215444"/>
          </a:xfrm>
          <a:prstGeom prst="rect">
            <a:avLst/>
          </a:prstGeom>
          <a:noFill/>
        </p:spPr>
        <p:txBody>
          <a:bodyPr wrap="square" lIns="91420" tIns="45710" rIns="91420" bIns="45710" rtlCol="0">
            <a:spAutoFit/>
          </a:bodyPr>
          <a:lstStyle/>
          <a:p>
            <a:pPr algn="r"/>
            <a:r>
              <a:rPr lang="en-US" sz="800" i="1" dirty="0">
                <a:solidFill>
                  <a:srgbClr val="000000"/>
                </a:solidFill>
              </a:rPr>
              <a:t>High intensity</a:t>
            </a:r>
          </a:p>
        </p:txBody>
      </p:sp>
    </p:spTree>
    <p:extLst>
      <p:ext uri="{BB962C8B-B14F-4D97-AF65-F5344CB8AC3E}">
        <p14:creationId xmlns:p14="http://schemas.microsoft.com/office/powerpoint/2010/main" val="237522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963753692"/>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spid="_x0000_s306283" name="think-cell Slide" r:id="rId40" imgW="180" imgH="180" progId="TCLayout.ActiveDocument.1">
                  <p:embed/>
                </p:oleObj>
              </mc:Choice>
              <mc:Fallback>
                <p:oleObj name="think-cell Slide" r:id="rId40" imgW="180" imgH="180" progId="TCLayout.ActiveDocument.1">
                  <p:embed/>
                  <p:pic>
                    <p:nvPicPr>
                      <p:cNvPr id="0" name=""/>
                      <p:cNvPicPr/>
                      <p:nvPr/>
                    </p:nvPicPr>
                    <p:blipFill>
                      <a:blip r:embed="rId41"/>
                      <a:stretch>
                        <a:fillRect/>
                      </a:stretch>
                    </p:blipFill>
                    <p:spPr>
                      <a:xfrm>
                        <a:off x="1591" y="1592"/>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49"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000">
              <a:solidFill>
                <a:srgbClr val="000000"/>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A.16: Spending by category of service for people with and with-out behavioral health conditions</a:t>
            </a:r>
            <a:endParaRPr lang="en-US" dirty="0">
              <a:latin typeface="Arial"/>
            </a:endParaRPr>
          </a:p>
        </p:txBody>
      </p:sp>
      <p:sp>
        <p:nvSpPr>
          <p:cNvPr id="69" name="Rectangle 68"/>
          <p:cNvSpPr/>
          <p:nvPr/>
        </p:nvSpPr>
        <p:spPr>
          <a:xfrm>
            <a:off x="0" y="5719656"/>
            <a:ext cx="8364741" cy="954107"/>
          </a:xfrm>
          <a:prstGeom prst="rect">
            <a:avLst/>
          </a:prstGeom>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Analysis is based on a sample that consists of claims submitted by the three largest commercial payers – Blue Cross Blue Shield of Massachusetts (BCBS), Harvard Pilgrim Health Care (HPHC), and Tufts Health Plan (THP) – representing 66 percent of commercially insured lives. Claims-based medical expenditure measure excludes pharmacy spending and payments made outside the claims system (such as shared savings, pay-for-performance, and capitation payments).</a:t>
            </a:r>
          </a:p>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For detailed definitions of categories of service, see CHIA and HPC publication, “Massachusetts Commercial Medical Care Spending: Findings from the All-Payer Claims Database.” Lab/x-ray category includes professional services associated with laboratory and imaging.</a:t>
            </a:r>
          </a:p>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Presence of behavioral health condition identified based on diagnostic codes in claims using </a:t>
            </a:r>
            <a:r>
              <a:rPr lang="en-US" sz="800" dirty="0" err="1">
                <a:solidFill>
                  <a:schemeClr val="bg1">
                    <a:lumMod val="50000"/>
                  </a:schemeClr>
                </a:solidFill>
                <a:latin typeface="Arial"/>
              </a:rPr>
              <a:t>Optum</a:t>
            </a:r>
            <a:r>
              <a:rPr lang="en-US" sz="800" dirty="0">
                <a:solidFill>
                  <a:schemeClr val="bg1">
                    <a:lumMod val="50000"/>
                  </a:schemeClr>
                </a:solidFill>
                <a:latin typeface="Arial"/>
              </a:rPr>
              <a:t> ERG software</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HPC analysis of the All-Payer Claims Database</a:t>
            </a:r>
          </a:p>
        </p:txBody>
      </p:sp>
      <p:sp>
        <p:nvSpPr>
          <p:cNvPr id="77" name="Title 1"/>
          <p:cNvSpPr txBox="1">
            <a:spLocks/>
          </p:cNvSpPr>
          <p:nvPr/>
        </p:nvSpPr>
        <p:spPr bwMode="auto">
          <a:xfrm>
            <a:off x="119063" y="857449"/>
            <a:ext cx="86185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algn="l" defTabSz="895350" rtl="0" eaLnBrk="1" fontAlgn="base" hangingPunct="1">
              <a:spcBef>
                <a:spcPct val="0"/>
              </a:spcBef>
              <a:spcAft>
                <a:spcPct val="0"/>
              </a:spcAf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1600" b="0" dirty="0" smtClean="0">
                <a:solidFill>
                  <a:srgbClr val="FFFFFF">
                    <a:lumMod val="50000"/>
                  </a:srgbClr>
                </a:solidFill>
                <a:latin typeface="Arial"/>
                <a:ea typeface="+mn-ea"/>
                <a:cs typeface="+mn-cs"/>
              </a:rPr>
              <a:t>Claims-based medical expenditures</a:t>
            </a:r>
            <a:r>
              <a:rPr lang="en-US" sz="1600" b="0" baseline="30000" dirty="0" smtClean="0">
                <a:solidFill>
                  <a:srgbClr val="FFFFFF">
                    <a:lumMod val="50000"/>
                  </a:srgbClr>
                </a:solidFill>
                <a:latin typeface="Arial"/>
              </a:rPr>
              <a:t>*</a:t>
            </a:r>
            <a:r>
              <a:rPr lang="en-US" sz="1600" b="0" dirty="0">
                <a:solidFill>
                  <a:srgbClr val="FFFFFF">
                    <a:lumMod val="50000"/>
                  </a:srgbClr>
                </a:solidFill>
                <a:latin typeface="Arial"/>
                <a:ea typeface="+mn-ea"/>
                <a:cs typeface="+mn-cs"/>
              </a:rPr>
              <a:t> </a:t>
            </a:r>
            <a:r>
              <a:rPr lang="en-US" sz="1600" b="0" dirty="0" smtClean="0">
                <a:solidFill>
                  <a:srgbClr val="FFFFFF">
                    <a:lumMod val="50000"/>
                  </a:srgbClr>
                </a:solidFill>
                <a:latin typeface="Arial"/>
                <a:ea typeface="+mn-ea"/>
                <a:cs typeface="+mn-cs"/>
              </a:rPr>
              <a:t>by category of service</a:t>
            </a:r>
            <a:r>
              <a:rPr lang="en-US" sz="1600" b="0" baseline="30000" dirty="0">
                <a:solidFill>
                  <a:srgbClr val="FFFFFF">
                    <a:lumMod val="50000"/>
                  </a:srgbClr>
                </a:solidFill>
                <a:latin typeface="Arial"/>
              </a:rPr>
              <a:t>†</a:t>
            </a:r>
            <a:r>
              <a:rPr lang="en-US" sz="1600" b="0" dirty="0" smtClean="0">
                <a:solidFill>
                  <a:srgbClr val="FFFFFF">
                    <a:lumMod val="50000"/>
                  </a:srgbClr>
                </a:solidFill>
                <a:latin typeface="Arial"/>
                <a:ea typeface="+mn-ea"/>
                <a:cs typeface="+mn-cs"/>
              </a:rPr>
              <a:t>, for people with and without behavioral health (BH) conditions</a:t>
            </a:r>
            <a:r>
              <a:rPr lang="en-US" sz="1600" b="0" baseline="30000" dirty="0" smtClean="0">
                <a:solidFill>
                  <a:schemeClr val="bg1">
                    <a:lumMod val="50000"/>
                  </a:schemeClr>
                </a:solidFill>
                <a:latin typeface="Arial"/>
              </a:rPr>
              <a:t>‡</a:t>
            </a:r>
            <a:r>
              <a:rPr lang="en-US" sz="1600" b="0" dirty="0" smtClean="0">
                <a:solidFill>
                  <a:srgbClr val="FFFFFF">
                    <a:lumMod val="50000"/>
                  </a:srgbClr>
                </a:solidFill>
                <a:latin typeface="Arial"/>
                <a:ea typeface="+mn-ea"/>
                <a:cs typeface="+mn-cs"/>
              </a:rPr>
              <a:t>, 2011</a:t>
            </a:r>
            <a:endParaRPr lang="en-US" sz="1600" b="0" baseline="30000" dirty="0">
              <a:solidFill>
                <a:srgbClr val="FFFFFF">
                  <a:lumMod val="50000"/>
                </a:srgbClr>
              </a:solidFill>
              <a:latin typeface="Arial"/>
              <a:ea typeface="+mn-ea"/>
              <a:cs typeface="+mn-cs"/>
            </a:endParaRPr>
          </a:p>
        </p:txBody>
      </p:sp>
      <p:graphicFrame>
        <p:nvGraphicFramePr>
          <p:cNvPr id="68" name="Table 67"/>
          <p:cNvGraphicFramePr>
            <a:graphicFrameLocks noGrp="1"/>
          </p:cNvGraphicFramePr>
          <p:nvPr>
            <p:extLst>
              <p:ext uri="{D42A27DB-BD31-4B8C-83A1-F6EECF244321}">
                <p14:modId xmlns:p14="http://schemas.microsoft.com/office/powerpoint/2010/main" val="4060189956"/>
              </p:ext>
            </p:extLst>
          </p:nvPr>
        </p:nvGraphicFramePr>
        <p:xfrm>
          <a:off x="698500" y="2700338"/>
          <a:ext cx="7346409" cy="2906208"/>
        </p:xfrm>
        <a:graphic>
          <a:graphicData uri="http://schemas.openxmlformats.org/drawingml/2006/table">
            <a:tbl>
              <a:tblPr firstRow="1" bandRow="1">
                <a:tableStyleId>{2D5ABB26-0587-4C30-8999-92F81FD0307C}</a:tableStyleId>
              </a:tblPr>
              <a:tblGrid>
                <a:gridCol w="1185785"/>
                <a:gridCol w="1760741"/>
                <a:gridCol w="1670131"/>
                <a:gridCol w="1087691"/>
                <a:gridCol w="1642061"/>
              </a:tblGrid>
              <a:tr h="5136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latin typeface="+mj-lt"/>
                        </a:rPr>
                        <a:t>Category of Service</a:t>
                      </a:r>
                    </a:p>
                  </a:txBody>
                  <a:tcPr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latin typeface="+mj-lt"/>
                        </a:rPr>
                        <a:t>Spending per person per</a:t>
                      </a:r>
                      <a:r>
                        <a:rPr lang="en-US" sz="900" b="0" baseline="0" dirty="0" smtClean="0">
                          <a:latin typeface="+mj-lt"/>
                        </a:rPr>
                        <a:t> category</a:t>
                      </a:r>
                      <a:endParaRPr lang="en-US" sz="900" b="0" dirty="0">
                        <a:latin typeface="+mj-lt"/>
                      </a:endParaRPr>
                    </a:p>
                  </a:txBody>
                  <a:tcPr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latin typeface="+mj-lt"/>
                        </a:rPr>
                        <a:t>% difference between people with and without BH conditions</a:t>
                      </a:r>
                      <a:endParaRPr lang="en-US" sz="900" b="0" dirty="0">
                        <a:latin typeface="+mj-lt"/>
                      </a:endParaRPr>
                    </a:p>
                  </a:txBody>
                  <a:tcPr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latin typeface="+mj-lt"/>
                        </a:rPr>
                        <a:t>Spending per person per</a:t>
                      </a:r>
                      <a:r>
                        <a:rPr lang="en-US" sz="900" b="0" baseline="0" dirty="0" smtClean="0">
                          <a:latin typeface="+mj-lt"/>
                        </a:rPr>
                        <a:t> category</a:t>
                      </a:r>
                      <a:endParaRPr lang="en-US" sz="900" b="0" dirty="0">
                        <a:latin typeface="+mj-lt"/>
                      </a:endParaRPr>
                    </a:p>
                  </a:txBody>
                  <a:tcPr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latin typeface="+mj-lt"/>
                        </a:rPr>
                        <a:t>% difference between people with and without BH conditions</a:t>
                      </a:r>
                      <a:endParaRPr lang="en-US" sz="900" b="0" dirty="0">
                        <a:latin typeface="+mj-lt"/>
                      </a:endParaRPr>
                    </a:p>
                  </a:txBody>
                  <a:tcPr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8767">
                <a:tc>
                  <a:txBody>
                    <a:bodyPr/>
                    <a:lstStyle/>
                    <a:p>
                      <a:pPr algn="ctr" fontAlgn="b"/>
                      <a:endParaRPr lang="en-US" sz="1000" b="0" i="0" u="none" strike="noStrike" dirty="0" smtClean="0">
                        <a:solidFill>
                          <a:schemeClr val="tx1"/>
                        </a:solidFill>
                        <a:effectLst/>
                        <a:latin typeface="+mj-lt"/>
                      </a:endParaRPr>
                    </a:p>
                  </a:txBody>
                  <a:tcPr marL="0" marR="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182880" marB="0" anchor="b">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chemeClr val="bg2">
                            <a:lumMod val="20000"/>
                            <a:lumOff val="80000"/>
                          </a:schemeClr>
                        </a:solidFill>
                        <a:effectLst/>
                        <a:latin typeface="+mj-lt"/>
                      </a:endParaRPr>
                    </a:p>
                  </a:txBody>
                  <a:tcPr marL="6350" marR="6350" marT="182880" marB="0" anchor="b">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182880" marB="0" anchor="b">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182880" marB="0" anchor="b">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398767">
                <a:tc>
                  <a:txBody>
                    <a:bodyPr/>
                    <a:lstStyle/>
                    <a:p>
                      <a:pPr algn="ctr" fontAlgn="b"/>
                      <a:endParaRPr lang="en-US" sz="1000" b="0" i="0" u="none" strike="noStrike" dirty="0">
                        <a:solidFill>
                          <a:srgbClr val="000000"/>
                        </a:solidFill>
                        <a:effectLst/>
                        <a:latin typeface="+mj-lt"/>
                      </a:endParaRPr>
                    </a:p>
                  </a:txBody>
                  <a:tcPr marL="0" marR="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chemeClr val="bg2">
                            <a:lumMod val="20000"/>
                            <a:lumOff val="80000"/>
                          </a:schemeClr>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398767">
                <a:tc>
                  <a:txBody>
                    <a:bodyPr/>
                    <a:lstStyle/>
                    <a:p>
                      <a:pPr algn="ctr" fontAlgn="b"/>
                      <a:endParaRPr lang="en-US" sz="1000" b="0" i="0" u="none" strike="noStrike" dirty="0">
                        <a:solidFill>
                          <a:srgbClr val="000000"/>
                        </a:solidFill>
                        <a:effectLst/>
                        <a:latin typeface="+mj-lt"/>
                      </a:endParaRPr>
                    </a:p>
                  </a:txBody>
                  <a:tcPr marL="0" marR="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chemeClr val="bg2">
                            <a:lumMod val="20000"/>
                            <a:lumOff val="80000"/>
                          </a:schemeClr>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398767">
                <a:tc>
                  <a:txBody>
                    <a:bodyPr/>
                    <a:lstStyle/>
                    <a:p>
                      <a:pPr algn="ctr" fontAlgn="b"/>
                      <a:endParaRPr lang="en-US" sz="1000" b="0" i="0" u="none" strike="noStrike" dirty="0">
                        <a:solidFill>
                          <a:srgbClr val="000000"/>
                        </a:solidFill>
                        <a:effectLst/>
                        <a:latin typeface="+mj-lt"/>
                      </a:endParaRPr>
                    </a:p>
                  </a:txBody>
                  <a:tcPr marL="0" marR="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chemeClr val="bg2">
                            <a:lumMod val="20000"/>
                            <a:lumOff val="80000"/>
                          </a:schemeClr>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398767">
                <a:tc>
                  <a:txBody>
                    <a:bodyPr/>
                    <a:lstStyle/>
                    <a:p>
                      <a:pPr algn="ctr" fontAlgn="b"/>
                      <a:endParaRPr lang="en-US" sz="1000" b="0" i="0" u="none" strike="noStrike" dirty="0">
                        <a:solidFill>
                          <a:srgbClr val="000000"/>
                        </a:solidFill>
                        <a:effectLst/>
                        <a:latin typeface="+mj-lt"/>
                      </a:endParaRPr>
                    </a:p>
                  </a:txBody>
                  <a:tcPr marL="0" marR="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chemeClr val="bg2">
                            <a:lumMod val="20000"/>
                            <a:lumOff val="80000"/>
                          </a:schemeClr>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398767">
                <a:tc>
                  <a:txBody>
                    <a:bodyPr/>
                    <a:lstStyle/>
                    <a:p>
                      <a:pPr algn="ctr" fontAlgn="b"/>
                      <a:endParaRPr lang="en-US" sz="1000" b="0" i="0" u="none" strike="noStrike" dirty="0">
                        <a:solidFill>
                          <a:srgbClr val="000000"/>
                        </a:solidFill>
                        <a:effectLst/>
                        <a:latin typeface="+mj-lt"/>
                      </a:endParaRPr>
                    </a:p>
                  </a:txBody>
                  <a:tcPr marL="0" marR="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chemeClr val="bg2">
                            <a:lumMod val="20000"/>
                            <a:lumOff val="80000"/>
                          </a:schemeClr>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350" marR="6350" marT="6350" marB="0" anchor="b">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95" name="Rectangle 94"/>
          <p:cNvSpPr/>
          <p:nvPr/>
        </p:nvSpPr>
        <p:spPr>
          <a:xfrm>
            <a:off x="698500" y="4300538"/>
            <a:ext cx="7346409" cy="37790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sz="1000">
              <a:solidFill>
                <a:srgbClr val="000000"/>
              </a:solidFill>
              <a:latin typeface="+mj-lt"/>
            </a:endParaRPr>
          </a:p>
        </p:txBody>
      </p:sp>
      <p:sp>
        <p:nvSpPr>
          <p:cNvPr id="96" name="Rectangle 95"/>
          <p:cNvSpPr/>
          <p:nvPr/>
        </p:nvSpPr>
        <p:spPr>
          <a:xfrm>
            <a:off x="698500" y="5029200"/>
            <a:ext cx="7346409" cy="37790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sz="1000">
              <a:solidFill>
                <a:srgbClr val="000000"/>
              </a:solidFill>
              <a:latin typeface="+mj-lt"/>
            </a:endParaRPr>
          </a:p>
        </p:txBody>
      </p:sp>
      <p:sp>
        <p:nvSpPr>
          <p:cNvPr id="97" name="Rectangle 96"/>
          <p:cNvSpPr/>
          <p:nvPr/>
        </p:nvSpPr>
        <p:spPr>
          <a:xfrm>
            <a:off x="698500" y="3576638"/>
            <a:ext cx="7346409" cy="37790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sz="1000">
              <a:solidFill>
                <a:srgbClr val="000000"/>
              </a:solidFill>
              <a:latin typeface="+mj-lt"/>
            </a:endParaRPr>
          </a:p>
        </p:txBody>
      </p:sp>
      <p:graphicFrame>
        <p:nvGraphicFramePr>
          <p:cNvPr id="98" name="Table 97"/>
          <p:cNvGraphicFramePr>
            <a:graphicFrameLocks noGrp="1"/>
          </p:cNvGraphicFramePr>
          <p:nvPr>
            <p:extLst>
              <p:ext uri="{D42A27DB-BD31-4B8C-83A1-F6EECF244321}">
                <p14:modId xmlns:p14="http://schemas.microsoft.com/office/powerpoint/2010/main" val="1411726015"/>
              </p:ext>
            </p:extLst>
          </p:nvPr>
        </p:nvGraphicFramePr>
        <p:xfrm>
          <a:off x="1879600" y="1909763"/>
          <a:ext cx="6165189" cy="289561"/>
        </p:xfrm>
        <a:graphic>
          <a:graphicData uri="http://schemas.openxmlformats.org/drawingml/2006/table">
            <a:tbl>
              <a:tblPr firstRow="1" bandRow="1">
                <a:tableStyleId>{2D5ABB26-0587-4C30-8999-92F81FD0307C}</a:tableStyleId>
              </a:tblPr>
              <a:tblGrid>
                <a:gridCol w="3278326"/>
                <a:gridCol w="208280"/>
                <a:gridCol w="2678583"/>
              </a:tblGrid>
              <a:tr h="289561">
                <a:tc>
                  <a:txBody>
                    <a:bodyPr/>
                    <a:lstStyle/>
                    <a:p>
                      <a:pPr algn="ctr"/>
                      <a:r>
                        <a:rPr lang="en-US" sz="1100" b="1" dirty="0" smtClean="0"/>
                        <a:t>COMMERCIAL</a:t>
                      </a:r>
                      <a:endParaRPr lang="en-US" sz="1100" b="1" dirty="0"/>
                    </a:p>
                  </a:txBody>
                  <a:tcPr anchor="ctr">
                    <a:lnR w="762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smtClean="0"/>
                        <a:t>MEDICARE</a:t>
                      </a:r>
                      <a:endParaRPr lang="en-US" sz="1100" b="1" dirty="0"/>
                    </a:p>
                  </a:txBody>
                  <a:tcPr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99" name="Object 98"/>
          <p:cNvGraphicFramePr>
            <a:graphicFrameLocks/>
          </p:cNvGraphicFramePr>
          <p:nvPr>
            <p:custDataLst>
              <p:tags r:id="rId4"/>
            </p:custDataLst>
            <p:extLst>
              <p:ext uri="{D42A27DB-BD31-4B8C-83A1-F6EECF244321}">
                <p14:modId xmlns:p14="http://schemas.microsoft.com/office/powerpoint/2010/main" val="1490060156"/>
              </p:ext>
            </p:extLst>
          </p:nvPr>
        </p:nvGraphicFramePr>
        <p:xfrm>
          <a:off x="1790701" y="2133600"/>
          <a:ext cx="2152689" cy="914400"/>
        </p:xfrm>
        <a:graphic>
          <a:graphicData uri="http://schemas.openxmlformats.org/presentationml/2006/ole">
            <mc:AlternateContent xmlns:mc="http://schemas.openxmlformats.org/markup-compatibility/2006">
              <mc:Choice xmlns:v="urn:schemas-microsoft-com:vml" Requires="v">
                <p:oleObj spid="_x0000_s306284" name="Chart" r:id="rId42" imgW="2152689" imgH="914400" progId="MSGraph.Chart.8">
                  <p:embed followColorScheme="full"/>
                </p:oleObj>
              </mc:Choice>
              <mc:Fallback>
                <p:oleObj name="Chart" r:id="rId42" imgW="2152689" imgH="914400" progId="MSGraph.Chart.8">
                  <p:embed followColorScheme="full"/>
                  <p:pic>
                    <p:nvPicPr>
                      <p:cNvPr id="0" name=""/>
                      <p:cNvPicPr/>
                      <p:nvPr/>
                    </p:nvPicPr>
                    <p:blipFill>
                      <a:blip r:embed="rId43"/>
                      <a:stretch>
                        <a:fillRect/>
                      </a:stretch>
                    </p:blipFill>
                    <p:spPr>
                      <a:xfrm>
                        <a:off x="1790701" y="2133600"/>
                        <a:ext cx="2152689" cy="914400"/>
                      </a:xfrm>
                      <a:prstGeom prst="rect">
                        <a:avLst/>
                      </a:prstGeom>
                    </p:spPr>
                  </p:pic>
                </p:oleObj>
              </mc:Fallback>
            </mc:AlternateContent>
          </a:graphicData>
        </a:graphic>
      </p:graphicFrame>
      <p:sp>
        <p:nvSpPr>
          <p:cNvPr id="102" name="Text Placeholder 11"/>
          <p:cNvSpPr>
            <a:spLocks noGrp="1"/>
          </p:cNvSpPr>
          <p:nvPr>
            <p:custDataLst>
              <p:tags r:id="rId5"/>
            </p:custDataLst>
          </p:nvPr>
        </p:nvSpPr>
        <p:spPr bwMode="gray">
          <a:xfrm>
            <a:off x="2282825" y="2462213"/>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603B812B-3F79-43E5-8F02-6E4F0AC2190C}" type="datetime'$''''''''''3'''''''''''''',''''62''2'''''''''''''''''''''''''">
              <a:rPr lang="en-US" sz="1000">
                <a:latin typeface="Arial"/>
                <a:cs typeface="Arial"/>
                <a:sym typeface="Arial"/>
              </a:rPr>
              <a:pPr/>
              <a:t>$3,622</a:t>
            </a:fld>
            <a:endParaRPr lang="en-US" sz="1000">
              <a:latin typeface="Arial"/>
              <a:cs typeface="Arial"/>
              <a:sym typeface="Arial"/>
            </a:endParaRPr>
          </a:p>
        </p:txBody>
      </p:sp>
      <p:sp>
        <p:nvSpPr>
          <p:cNvPr id="103" name="Text Placeholder 10"/>
          <p:cNvSpPr>
            <a:spLocks noGrp="1"/>
          </p:cNvSpPr>
          <p:nvPr>
            <p:custDataLst>
              <p:tags r:id="rId6"/>
            </p:custDataLst>
          </p:nvPr>
        </p:nvSpPr>
        <p:spPr bwMode="gray">
          <a:xfrm>
            <a:off x="2635250" y="2314575"/>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AAA2BDB4-5E91-4A00-926C-AA743566BCEA}" type="datetime'''''''''''''''''''$''7'''',''''3''1''3'''''''''''">
              <a:rPr lang="en-US" sz="1000">
                <a:latin typeface="Arial"/>
                <a:cs typeface="Arial"/>
                <a:sym typeface="Arial"/>
              </a:rPr>
              <a:pPr/>
              <a:t>$7,313</a:t>
            </a:fld>
            <a:endParaRPr lang="en-US" sz="1000">
              <a:latin typeface="Arial"/>
              <a:cs typeface="Arial"/>
              <a:sym typeface="Arial"/>
            </a:endParaRPr>
          </a:p>
        </p:txBody>
      </p:sp>
      <p:sp>
        <p:nvSpPr>
          <p:cNvPr id="101" name="Text Placeholder 18"/>
          <p:cNvSpPr>
            <a:spLocks noGrp="1"/>
          </p:cNvSpPr>
          <p:nvPr>
            <p:custDataLst>
              <p:tags r:id="rId7"/>
            </p:custDataLst>
          </p:nvPr>
        </p:nvSpPr>
        <p:spPr bwMode="auto">
          <a:xfrm>
            <a:off x="1500188" y="2386013"/>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0C2D83"/>
              </a:buClr>
            </a:pPr>
            <a:fld id="{0DCF32A7-9E1A-4451-A862-7C308BA95640}" type="datetime'''''To''''''''''''''''''t''''''''''''''''a''''''''l'''''">
              <a:rPr lang="en-US" sz="1000" b="1">
                <a:solidFill>
                  <a:srgbClr val="000000"/>
                </a:solidFill>
                <a:latin typeface="Arial"/>
                <a:cs typeface="Arial"/>
                <a:sym typeface="Arial"/>
              </a:rPr>
              <a:pPr algn="ctr">
                <a:buClr>
                  <a:srgbClr val="0C2D83"/>
                </a:buClr>
              </a:pPr>
              <a:t>Total</a:t>
            </a:fld>
            <a:endParaRPr lang="en-US" sz="1000" b="1" dirty="0">
              <a:solidFill>
                <a:srgbClr val="000000"/>
              </a:solidFill>
              <a:latin typeface="Arial"/>
              <a:cs typeface="Arial"/>
              <a:sym typeface="Arial"/>
            </a:endParaRPr>
          </a:p>
        </p:txBody>
      </p:sp>
      <p:graphicFrame>
        <p:nvGraphicFramePr>
          <p:cNvPr id="104" name="Object 103"/>
          <p:cNvGraphicFramePr>
            <a:graphicFrameLocks/>
          </p:cNvGraphicFramePr>
          <p:nvPr>
            <p:custDataLst>
              <p:tags r:id="rId8"/>
            </p:custDataLst>
            <p:extLst>
              <p:ext uri="{D42A27DB-BD31-4B8C-83A1-F6EECF244321}">
                <p14:modId xmlns:p14="http://schemas.microsoft.com/office/powerpoint/2010/main" val="1691598314"/>
              </p:ext>
            </p:extLst>
          </p:nvPr>
        </p:nvGraphicFramePr>
        <p:xfrm>
          <a:off x="1790701" y="3124200"/>
          <a:ext cx="2152689" cy="2381385"/>
        </p:xfrm>
        <a:graphic>
          <a:graphicData uri="http://schemas.openxmlformats.org/presentationml/2006/ole">
            <mc:AlternateContent xmlns:mc="http://schemas.openxmlformats.org/markup-compatibility/2006">
              <mc:Choice xmlns:v="urn:schemas-microsoft-com:vml" Requires="v">
                <p:oleObj spid="_x0000_s306285" name="Chart" r:id="rId44" imgW="2152689" imgH="2381385" progId="MSGraph.Chart.8">
                  <p:embed followColorScheme="full"/>
                </p:oleObj>
              </mc:Choice>
              <mc:Fallback>
                <p:oleObj name="Chart" r:id="rId44" imgW="2152689" imgH="2381385" progId="MSGraph.Chart.8">
                  <p:embed followColorScheme="full"/>
                  <p:pic>
                    <p:nvPicPr>
                      <p:cNvPr id="0" name=""/>
                      <p:cNvPicPr/>
                      <p:nvPr/>
                    </p:nvPicPr>
                    <p:blipFill>
                      <a:blip r:embed="rId45"/>
                      <a:stretch>
                        <a:fillRect/>
                      </a:stretch>
                    </p:blipFill>
                    <p:spPr>
                      <a:xfrm>
                        <a:off x="1790701" y="3124200"/>
                        <a:ext cx="2152689" cy="2381385"/>
                      </a:xfrm>
                      <a:prstGeom prst="rect">
                        <a:avLst/>
                      </a:prstGeom>
                    </p:spPr>
                  </p:pic>
                </p:oleObj>
              </mc:Fallback>
            </mc:AlternateContent>
          </a:graphicData>
        </a:graphic>
      </p:graphicFrame>
      <p:sp>
        <p:nvSpPr>
          <p:cNvPr id="106" name="Text Placeholder 15"/>
          <p:cNvSpPr>
            <a:spLocks noGrp="1"/>
          </p:cNvSpPr>
          <p:nvPr>
            <p:custDataLst>
              <p:tags r:id="rId9"/>
            </p:custDataLst>
          </p:nvPr>
        </p:nvSpPr>
        <p:spPr bwMode="gray">
          <a:xfrm>
            <a:off x="2073275" y="5214938"/>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58D2BBAE-602A-4E34-8B2A-B38C32BB0F50}" type="datetime'$''1'''''''''''',''''''''''''''4''''''44'''''''''''">
              <a:rPr lang="en-US" sz="1000">
                <a:latin typeface="Arial"/>
                <a:cs typeface="Arial"/>
                <a:sym typeface="Arial"/>
              </a:rPr>
              <a:pPr/>
              <a:t>$1,444</a:t>
            </a:fld>
            <a:endParaRPr lang="en-US" sz="1000">
              <a:latin typeface="Arial"/>
              <a:cs typeface="Arial"/>
              <a:sym typeface="Arial"/>
            </a:endParaRPr>
          </a:p>
        </p:txBody>
      </p:sp>
      <p:sp>
        <p:nvSpPr>
          <p:cNvPr id="105" name="Text Placeholder 26"/>
          <p:cNvSpPr>
            <a:spLocks noGrp="1"/>
          </p:cNvSpPr>
          <p:nvPr>
            <p:custDataLst>
              <p:tags r:id="rId10"/>
            </p:custDataLst>
          </p:nvPr>
        </p:nvSpPr>
        <p:spPr bwMode="auto">
          <a:xfrm>
            <a:off x="768350" y="5148263"/>
            <a:ext cx="8064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r>
              <a:rPr lang="en-US" sz="1000" b="1" dirty="0">
                <a:solidFill>
                  <a:srgbClr val="000000"/>
                </a:solidFill>
                <a:latin typeface="Arial"/>
                <a:cs typeface="Arial"/>
                <a:sym typeface="Arial"/>
              </a:rPr>
              <a:t>Professional</a:t>
            </a:r>
            <a:r>
              <a:rPr lang="en-US" sz="1000" b="1" baseline="30000" dirty="0">
                <a:solidFill>
                  <a:srgbClr val="000000"/>
                </a:solidFill>
                <a:latin typeface="Arial"/>
                <a:cs typeface="Arial"/>
                <a:sym typeface="Arial"/>
              </a:rPr>
              <a:t>1</a:t>
            </a:r>
            <a:endParaRPr lang="en-US" sz="1000" b="1" dirty="0">
              <a:solidFill>
                <a:srgbClr val="000000"/>
              </a:solidFill>
              <a:latin typeface="Arial"/>
              <a:cs typeface="Arial"/>
              <a:sym typeface="Arial"/>
            </a:endParaRPr>
          </a:p>
        </p:txBody>
      </p:sp>
      <p:sp>
        <p:nvSpPr>
          <p:cNvPr id="109" name="Text Placeholder 24"/>
          <p:cNvSpPr>
            <a:spLocks noGrp="1"/>
          </p:cNvSpPr>
          <p:nvPr>
            <p:custDataLst>
              <p:tags r:id="rId11"/>
            </p:custDataLst>
          </p:nvPr>
        </p:nvSpPr>
        <p:spPr bwMode="auto">
          <a:xfrm>
            <a:off x="768350" y="4348163"/>
            <a:ext cx="1035050"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r>
              <a:rPr lang="en-US" sz="1000" b="1" dirty="0" smtClean="0">
                <a:solidFill>
                  <a:srgbClr val="000000"/>
                </a:solidFill>
                <a:latin typeface="Arial"/>
                <a:cs typeface="Arial"/>
                <a:sym typeface="Arial"/>
              </a:rPr>
              <a:t>Long-Term Care</a:t>
            </a:r>
          </a:p>
          <a:p>
            <a:pPr>
              <a:buClr>
                <a:srgbClr val="0C2D83"/>
              </a:buClr>
            </a:pPr>
            <a:r>
              <a:rPr lang="en-US" sz="1000" b="1" dirty="0" smtClean="0">
                <a:solidFill>
                  <a:srgbClr val="000000"/>
                </a:solidFill>
                <a:latin typeface="Arial"/>
                <a:cs typeface="Arial"/>
                <a:sym typeface="Arial"/>
              </a:rPr>
              <a:t>and Home Health</a:t>
            </a:r>
            <a:endParaRPr lang="en-US" sz="1000" b="1" dirty="0">
              <a:solidFill>
                <a:srgbClr val="000000"/>
              </a:solidFill>
              <a:latin typeface="Arial"/>
              <a:cs typeface="Arial"/>
              <a:sym typeface="Arial"/>
            </a:endParaRPr>
          </a:p>
        </p:txBody>
      </p:sp>
      <p:sp>
        <p:nvSpPr>
          <p:cNvPr id="110" name="Text Placeholder 23"/>
          <p:cNvSpPr>
            <a:spLocks noGrp="1"/>
          </p:cNvSpPr>
          <p:nvPr>
            <p:custDataLst>
              <p:tags r:id="rId12"/>
            </p:custDataLst>
          </p:nvPr>
        </p:nvSpPr>
        <p:spPr bwMode="auto">
          <a:xfrm>
            <a:off x="768350" y="4062413"/>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1C5145F4-4230-48FE-8910-BEFF1A1B2B0A}" type="datetime'''Ou''''''''t''''''pat''''''''''''''''i''''''''e''''nt'''">
              <a:rPr lang="en-US" sz="1000" b="1">
                <a:solidFill>
                  <a:srgbClr val="000000"/>
                </a:solidFill>
                <a:latin typeface="Arial"/>
                <a:cs typeface="Arial"/>
                <a:sym typeface="Arial"/>
              </a:rPr>
              <a:pPr>
                <a:buClr>
                  <a:srgbClr val="0C2D83"/>
                </a:buClr>
              </a:pPr>
              <a:t>Outpatient</a:t>
            </a:fld>
            <a:endParaRPr lang="en-US" sz="1000" b="1" dirty="0">
              <a:solidFill>
                <a:srgbClr val="000000"/>
              </a:solidFill>
              <a:latin typeface="Arial"/>
              <a:cs typeface="Arial"/>
              <a:sym typeface="Arial"/>
            </a:endParaRPr>
          </a:p>
        </p:txBody>
      </p:sp>
      <p:sp>
        <p:nvSpPr>
          <p:cNvPr id="108" name="Text Placeholder 25"/>
          <p:cNvSpPr>
            <a:spLocks noGrp="1"/>
          </p:cNvSpPr>
          <p:nvPr>
            <p:custDataLst>
              <p:tags r:id="rId13"/>
            </p:custDataLst>
          </p:nvPr>
        </p:nvSpPr>
        <p:spPr bwMode="auto">
          <a:xfrm>
            <a:off x="768350" y="4786313"/>
            <a:ext cx="8366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62DC02FD-03DD-40F1-8C9A-C1415F0B9093}" type="datetime'''''L''a''''b'' ''''''a''''n''d ''''''''''''''''''X-''''ray'''">
              <a:rPr lang="en-US" sz="1000" b="1">
                <a:solidFill>
                  <a:srgbClr val="000000"/>
                </a:solidFill>
                <a:latin typeface="Arial"/>
                <a:cs typeface="Arial"/>
                <a:sym typeface="Arial"/>
              </a:rPr>
              <a:pPr>
                <a:buClr>
                  <a:srgbClr val="0C2D83"/>
                </a:buClr>
              </a:pPr>
              <a:t>Lab and X-ray</a:t>
            </a:fld>
            <a:endParaRPr lang="en-US" sz="1000" b="1" dirty="0">
              <a:solidFill>
                <a:srgbClr val="000000"/>
              </a:solidFill>
              <a:latin typeface="Arial"/>
              <a:cs typeface="Arial"/>
              <a:sym typeface="Arial"/>
            </a:endParaRPr>
          </a:p>
        </p:txBody>
      </p:sp>
      <p:sp>
        <p:nvSpPr>
          <p:cNvPr id="112" name="Text Placeholder 13"/>
          <p:cNvSpPr>
            <a:spLocks noGrp="1"/>
          </p:cNvSpPr>
          <p:nvPr>
            <p:custDataLst>
              <p:tags r:id="rId14"/>
            </p:custDataLst>
          </p:nvPr>
        </p:nvSpPr>
        <p:spPr bwMode="gray">
          <a:xfrm>
            <a:off x="2025650" y="3767138"/>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E5740DB0-1196-4856-893C-5F0F502F4F71}" type="datetime'$1'''''''',''''''''''''''0''''''''00'''''''''">
              <a:rPr lang="en-US" sz="1000">
                <a:latin typeface="Arial"/>
                <a:cs typeface="Arial"/>
                <a:sym typeface="Arial"/>
              </a:rPr>
              <a:pPr/>
              <a:t>$1,000</a:t>
            </a:fld>
            <a:endParaRPr lang="en-US" sz="1000" dirty="0">
              <a:latin typeface="Arial"/>
              <a:cs typeface="Arial"/>
              <a:sym typeface="Arial"/>
            </a:endParaRPr>
          </a:p>
        </p:txBody>
      </p:sp>
      <p:sp>
        <p:nvSpPr>
          <p:cNvPr id="122" name="Text Placeholder 19"/>
          <p:cNvSpPr>
            <a:spLocks noGrp="1"/>
          </p:cNvSpPr>
          <p:nvPr>
            <p:custDataLst>
              <p:tags r:id="rId15"/>
            </p:custDataLst>
          </p:nvPr>
        </p:nvSpPr>
        <p:spPr bwMode="auto">
          <a:xfrm>
            <a:off x="768350" y="3338513"/>
            <a:ext cx="1762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r>
              <a:rPr lang="en-US" sz="1000" b="1" dirty="0">
                <a:solidFill>
                  <a:srgbClr val="000000"/>
                </a:solidFill>
                <a:latin typeface="Arial"/>
                <a:cs typeface="Arial"/>
                <a:sym typeface="Arial"/>
              </a:rPr>
              <a:t>ED</a:t>
            </a:r>
          </a:p>
        </p:txBody>
      </p:sp>
      <p:sp>
        <p:nvSpPr>
          <p:cNvPr id="111" name="Text Placeholder 20"/>
          <p:cNvSpPr>
            <a:spLocks noGrp="1"/>
          </p:cNvSpPr>
          <p:nvPr>
            <p:custDataLst>
              <p:tags r:id="rId16"/>
            </p:custDataLst>
          </p:nvPr>
        </p:nvSpPr>
        <p:spPr bwMode="auto">
          <a:xfrm>
            <a:off x="768350" y="3700463"/>
            <a:ext cx="5286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8D4047BE-99F8-44B1-8AC6-89B6C23097C5}" type="datetime'I''''''''''''''np''''a''''''''''t''i''e''''n''''''''t'''''''">
              <a:rPr lang="en-US" sz="1000" b="1">
                <a:solidFill>
                  <a:srgbClr val="000000"/>
                </a:solidFill>
                <a:latin typeface="Arial"/>
                <a:cs typeface="Arial"/>
                <a:sym typeface="Arial"/>
              </a:rPr>
              <a:pPr>
                <a:buClr>
                  <a:srgbClr val="0C2D83"/>
                </a:buClr>
              </a:pPr>
              <a:t>Inpatient</a:t>
            </a:fld>
            <a:endParaRPr lang="en-US" sz="1000" b="1" dirty="0">
              <a:solidFill>
                <a:srgbClr val="000000"/>
              </a:solidFill>
              <a:latin typeface="Arial"/>
              <a:cs typeface="Arial"/>
              <a:sym typeface="Arial"/>
            </a:endParaRPr>
          </a:p>
        </p:txBody>
      </p:sp>
      <p:sp>
        <p:nvSpPr>
          <p:cNvPr id="115" name="Text Placeholder 12"/>
          <p:cNvSpPr>
            <a:spLocks noGrp="1"/>
          </p:cNvSpPr>
          <p:nvPr>
            <p:custDataLst>
              <p:tags r:id="rId17"/>
            </p:custDataLst>
          </p:nvPr>
        </p:nvSpPr>
        <p:spPr bwMode="gray">
          <a:xfrm>
            <a:off x="2149475" y="363855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FE9CD157-7D9C-45B1-A0AE-44E2F8C4FC47}" type="datetime'''''''$2'''''',''''''2''4''5'''''">
              <a:rPr lang="en-US" sz="1000">
                <a:latin typeface="Arial"/>
                <a:cs typeface="Arial"/>
                <a:sym typeface="Arial"/>
              </a:rPr>
              <a:pPr/>
              <a:t>$2,245</a:t>
            </a:fld>
            <a:endParaRPr lang="en-US" sz="1000" dirty="0">
              <a:latin typeface="Arial"/>
              <a:cs typeface="Arial"/>
              <a:sym typeface="Arial"/>
            </a:endParaRPr>
          </a:p>
        </p:txBody>
      </p:sp>
      <p:sp>
        <p:nvSpPr>
          <p:cNvPr id="107" name="Text Placeholder 14"/>
          <p:cNvSpPr>
            <a:spLocks noGrp="1"/>
          </p:cNvSpPr>
          <p:nvPr>
            <p:custDataLst>
              <p:tags r:id="rId18"/>
            </p:custDataLst>
          </p:nvPr>
        </p:nvSpPr>
        <p:spPr bwMode="gray">
          <a:xfrm>
            <a:off x="2216150" y="508635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0609A3E2-F81F-4114-B44B-76F0C4314B42}" type="datetime'''$''''3'''''''''''',''0''''''03'''''''''''''">
              <a:rPr lang="en-US" sz="1000">
                <a:latin typeface="Arial"/>
                <a:cs typeface="Arial"/>
                <a:sym typeface="Arial"/>
              </a:rPr>
              <a:pPr/>
              <a:t>$3,003</a:t>
            </a:fld>
            <a:endParaRPr lang="en-US" sz="1000">
              <a:latin typeface="Arial"/>
              <a:cs typeface="Arial"/>
              <a:sym typeface="Arial"/>
            </a:endParaRPr>
          </a:p>
        </p:txBody>
      </p:sp>
      <p:graphicFrame>
        <p:nvGraphicFramePr>
          <p:cNvPr id="123" name="Object 122"/>
          <p:cNvGraphicFramePr>
            <a:graphicFrameLocks/>
          </p:cNvGraphicFramePr>
          <p:nvPr>
            <p:custDataLst>
              <p:tags r:id="rId19"/>
            </p:custDataLst>
            <p:extLst>
              <p:ext uri="{D42A27DB-BD31-4B8C-83A1-F6EECF244321}">
                <p14:modId xmlns:p14="http://schemas.microsoft.com/office/powerpoint/2010/main" val="1319622659"/>
              </p:ext>
            </p:extLst>
          </p:nvPr>
        </p:nvGraphicFramePr>
        <p:xfrm>
          <a:off x="5372099" y="2133600"/>
          <a:ext cx="1381190" cy="914400"/>
        </p:xfrm>
        <a:graphic>
          <a:graphicData uri="http://schemas.openxmlformats.org/presentationml/2006/ole">
            <mc:AlternateContent xmlns:mc="http://schemas.openxmlformats.org/markup-compatibility/2006">
              <mc:Choice xmlns:v="urn:schemas-microsoft-com:vml" Requires="v">
                <p:oleObj spid="_x0000_s306286" name="Chart" r:id="rId46" imgW="1381190" imgH="914400" progId="MSGraph.Chart.8">
                  <p:embed followColorScheme="full"/>
                </p:oleObj>
              </mc:Choice>
              <mc:Fallback>
                <p:oleObj name="Chart" r:id="rId46" imgW="1381190" imgH="914400" progId="MSGraph.Chart.8">
                  <p:embed followColorScheme="full"/>
                  <p:pic>
                    <p:nvPicPr>
                      <p:cNvPr id="0" name=""/>
                      <p:cNvPicPr/>
                      <p:nvPr/>
                    </p:nvPicPr>
                    <p:blipFill>
                      <a:blip r:embed="rId47"/>
                      <a:stretch>
                        <a:fillRect/>
                      </a:stretch>
                    </p:blipFill>
                    <p:spPr>
                      <a:xfrm>
                        <a:off x="5372099" y="2133600"/>
                        <a:ext cx="1381190" cy="914400"/>
                      </a:xfrm>
                      <a:prstGeom prst="rect">
                        <a:avLst/>
                      </a:prstGeom>
                    </p:spPr>
                  </p:pic>
                </p:oleObj>
              </mc:Fallback>
            </mc:AlternateContent>
          </a:graphicData>
        </a:graphic>
      </p:graphicFrame>
      <p:sp>
        <p:nvSpPr>
          <p:cNvPr id="124" name="Text Placeholder 17"/>
          <p:cNvSpPr>
            <a:spLocks noGrp="1"/>
          </p:cNvSpPr>
          <p:nvPr>
            <p:custDataLst>
              <p:tags r:id="rId20"/>
            </p:custDataLst>
          </p:nvPr>
        </p:nvSpPr>
        <p:spPr bwMode="gray">
          <a:xfrm>
            <a:off x="5902325" y="2462213"/>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EF18AA91-36EE-4A0C-94FF-CA496F5D9F53}" type="datetime'''''$''''7,''''''''9''''''''3''''''''1'''''''''''''''''">
              <a:rPr lang="en-US" sz="1000">
                <a:latin typeface="Arial"/>
                <a:cs typeface="Arial"/>
                <a:sym typeface="Arial"/>
              </a:rPr>
              <a:pPr/>
              <a:t>$7,931</a:t>
            </a:fld>
            <a:endParaRPr lang="en-US" sz="1000">
              <a:latin typeface="Arial"/>
              <a:cs typeface="Arial"/>
              <a:sym typeface="Arial"/>
            </a:endParaRPr>
          </a:p>
        </p:txBody>
      </p:sp>
      <p:sp>
        <p:nvSpPr>
          <p:cNvPr id="125" name="Text Placeholder 16"/>
          <p:cNvSpPr>
            <a:spLocks noGrp="1"/>
          </p:cNvSpPr>
          <p:nvPr>
            <p:custDataLst>
              <p:tags r:id="rId21"/>
            </p:custDataLst>
          </p:nvPr>
        </p:nvSpPr>
        <p:spPr bwMode="gray">
          <a:xfrm>
            <a:off x="6454775" y="2314575"/>
            <a:ext cx="4889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8D7E689E-22C5-4941-8500-4D4C6E766ED6}" type="datetime'$''''''''''''''''''''19'''''''',6''0''''''9'''''''''">
              <a:rPr lang="en-US" sz="1000">
                <a:latin typeface="Arial"/>
                <a:cs typeface="Arial"/>
                <a:sym typeface="Arial"/>
              </a:rPr>
              <a:pPr/>
              <a:t>$19,609</a:t>
            </a:fld>
            <a:endParaRPr lang="en-US" sz="1000">
              <a:latin typeface="Arial"/>
              <a:cs typeface="Arial"/>
              <a:sym typeface="Arial"/>
            </a:endParaRPr>
          </a:p>
        </p:txBody>
      </p:sp>
      <p:graphicFrame>
        <p:nvGraphicFramePr>
          <p:cNvPr id="126" name="Object 125"/>
          <p:cNvGraphicFramePr>
            <a:graphicFrameLocks/>
          </p:cNvGraphicFramePr>
          <p:nvPr>
            <p:custDataLst>
              <p:tags r:id="rId22"/>
            </p:custDataLst>
            <p:extLst>
              <p:ext uri="{D42A27DB-BD31-4B8C-83A1-F6EECF244321}">
                <p14:modId xmlns:p14="http://schemas.microsoft.com/office/powerpoint/2010/main" val="2847551768"/>
              </p:ext>
            </p:extLst>
          </p:nvPr>
        </p:nvGraphicFramePr>
        <p:xfrm>
          <a:off x="5372099" y="3124200"/>
          <a:ext cx="1381190" cy="2381385"/>
        </p:xfrm>
        <a:graphic>
          <a:graphicData uri="http://schemas.openxmlformats.org/presentationml/2006/ole">
            <mc:AlternateContent xmlns:mc="http://schemas.openxmlformats.org/markup-compatibility/2006">
              <mc:Choice xmlns:v="urn:schemas-microsoft-com:vml" Requires="v">
                <p:oleObj spid="_x0000_s306287" name="Chart" r:id="rId48" imgW="1381190" imgH="2381385" progId="MSGraph.Chart.8">
                  <p:embed followColorScheme="full"/>
                </p:oleObj>
              </mc:Choice>
              <mc:Fallback>
                <p:oleObj name="Chart" r:id="rId48" imgW="1381190" imgH="2381385" progId="MSGraph.Chart.8">
                  <p:embed followColorScheme="full"/>
                  <p:pic>
                    <p:nvPicPr>
                      <p:cNvPr id="0" name=""/>
                      <p:cNvPicPr/>
                      <p:nvPr/>
                    </p:nvPicPr>
                    <p:blipFill>
                      <a:blip r:embed="rId49"/>
                      <a:stretch>
                        <a:fillRect/>
                      </a:stretch>
                    </p:blipFill>
                    <p:spPr>
                      <a:xfrm>
                        <a:off x="5372099" y="3124200"/>
                        <a:ext cx="1381190" cy="2381385"/>
                      </a:xfrm>
                      <a:prstGeom prst="rect">
                        <a:avLst/>
                      </a:prstGeom>
                    </p:spPr>
                  </p:pic>
                </p:oleObj>
              </mc:Fallback>
            </mc:AlternateContent>
          </a:graphicData>
        </a:graphic>
      </p:graphicFrame>
      <p:sp>
        <p:nvSpPr>
          <p:cNvPr id="127" name="Text Placeholder 29"/>
          <p:cNvSpPr>
            <a:spLocks noGrp="1"/>
          </p:cNvSpPr>
          <p:nvPr>
            <p:custDataLst>
              <p:tags r:id="rId23"/>
            </p:custDataLst>
          </p:nvPr>
        </p:nvSpPr>
        <p:spPr bwMode="gray">
          <a:xfrm>
            <a:off x="5616575" y="5214938"/>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20E78381-7036-42D4-9129-AF2FDD9A5257}" type="datetime'$''2'''''',''''''''0''''''''''''''4''5'''''''''''''">
              <a:rPr lang="en-US" sz="1000">
                <a:latin typeface="Arial"/>
                <a:cs typeface="Arial"/>
                <a:sym typeface="Arial"/>
              </a:rPr>
              <a:pPr/>
              <a:t>$2,045</a:t>
            </a:fld>
            <a:endParaRPr lang="en-US" sz="1000">
              <a:latin typeface="Arial"/>
              <a:cs typeface="Arial"/>
              <a:sym typeface="Arial"/>
            </a:endParaRPr>
          </a:p>
        </p:txBody>
      </p:sp>
      <p:sp>
        <p:nvSpPr>
          <p:cNvPr id="128" name="Text Placeholder 28"/>
          <p:cNvSpPr>
            <a:spLocks noGrp="1"/>
          </p:cNvSpPr>
          <p:nvPr>
            <p:custDataLst>
              <p:tags r:id="rId24"/>
            </p:custDataLst>
          </p:nvPr>
        </p:nvSpPr>
        <p:spPr bwMode="gray">
          <a:xfrm>
            <a:off x="5692775" y="508635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38D6A5B2-E805-4D30-AB81-12599BEF54E7}" type="datetime'''''$3,5''1''''''''''''''''''''''''''''''''''6'''''''''''''''">
              <a:rPr lang="en-US" sz="1000">
                <a:latin typeface="Arial"/>
                <a:cs typeface="Arial"/>
                <a:sym typeface="Arial"/>
              </a:rPr>
              <a:pPr/>
              <a:t>$3,516</a:t>
            </a:fld>
            <a:endParaRPr lang="en-US" sz="1000">
              <a:latin typeface="Arial"/>
              <a:cs typeface="Arial"/>
              <a:sym typeface="Arial"/>
            </a:endParaRPr>
          </a:p>
        </p:txBody>
      </p:sp>
      <p:sp>
        <p:nvSpPr>
          <p:cNvPr id="129" name="Text Placeholder 27"/>
          <p:cNvSpPr>
            <a:spLocks noGrp="1"/>
          </p:cNvSpPr>
          <p:nvPr>
            <p:custDataLst>
              <p:tags r:id="rId25"/>
            </p:custDataLst>
          </p:nvPr>
        </p:nvSpPr>
        <p:spPr bwMode="gray">
          <a:xfrm>
            <a:off x="5549900" y="4852988"/>
            <a:ext cx="3143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AA059552-81D5-4F5B-BE93-F93304627B53}" type="datetime'''''''''''''''''''''''''''''''$''6''''''''6''8'''''''''''''''">
              <a:rPr lang="en-US" sz="1000">
                <a:latin typeface="Arial"/>
                <a:cs typeface="Arial"/>
                <a:sym typeface="Arial"/>
              </a:rPr>
              <a:pPr/>
              <a:t>$668</a:t>
            </a:fld>
            <a:endParaRPr lang="en-US" sz="1000">
              <a:latin typeface="Arial"/>
              <a:cs typeface="Arial"/>
              <a:sym typeface="Arial"/>
            </a:endParaRPr>
          </a:p>
        </p:txBody>
      </p:sp>
      <p:sp>
        <p:nvSpPr>
          <p:cNvPr id="130" name="Text Placeholder 26"/>
          <p:cNvSpPr>
            <a:spLocks noGrp="1"/>
          </p:cNvSpPr>
          <p:nvPr>
            <p:custDataLst>
              <p:tags r:id="rId26"/>
            </p:custDataLst>
          </p:nvPr>
        </p:nvSpPr>
        <p:spPr bwMode="gray">
          <a:xfrm>
            <a:off x="5559425" y="4724400"/>
            <a:ext cx="3143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E1FDA373-42B4-4C7F-A069-7FE19244626E}" type="datetime'''''$''''''82''8'''''''''''''''">
              <a:rPr lang="en-US" sz="1000">
                <a:latin typeface="Arial"/>
                <a:cs typeface="Arial"/>
                <a:sym typeface="Arial"/>
              </a:rPr>
              <a:pPr/>
              <a:t>$828</a:t>
            </a:fld>
            <a:endParaRPr lang="en-US" sz="1000">
              <a:latin typeface="Arial"/>
              <a:cs typeface="Arial"/>
              <a:sym typeface="Arial"/>
            </a:endParaRPr>
          </a:p>
        </p:txBody>
      </p:sp>
      <p:sp>
        <p:nvSpPr>
          <p:cNvPr id="131" name="Text Placeholder 25"/>
          <p:cNvSpPr>
            <a:spLocks noGrp="1"/>
          </p:cNvSpPr>
          <p:nvPr>
            <p:custDataLst>
              <p:tags r:id="rId27"/>
            </p:custDataLst>
          </p:nvPr>
        </p:nvSpPr>
        <p:spPr bwMode="gray">
          <a:xfrm>
            <a:off x="5578475" y="4491038"/>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BB9D92CB-D463-4AA9-BBDB-B1F95E74224C}" type="datetime'''$1,''''''''''''''''''''''''''''''''1''9''1'''''''''''''">
              <a:rPr lang="en-US" sz="1000">
                <a:latin typeface="Arial"/>
                <a:cs typeface="Arial"/>
                <a:sym typeface="Arial"/>
              </a:rPr>
              <a:pPr/>
              <a:t>$1,191</a:t>
            </a:fld>
            <a:endParaRPr lang="en-US" sz="1000">
              <a:latin typeface="Arial"/>
              <a:cs typeface="Arial"/>
              <a:sym typeface="Arial"/>
            </a:endParaRPr>
          </a:p>
        </p:txBody>
      </p:sp>
      <p:sp>
        <p:nvSpPr>
          <p:cNvPr id="132" name="Text Placeholder 24"/>
          <p:cNvSpPr>
            <a:spLocks noGrp="1"/>
          </p:cNvSpPr>
          <p:nvPr>
            <p:custDataLst>
              <p:tags r:id="rId28"/>
            </p:custDataLst>
          </p:nvPr>
        </p:nvSpPr>
        <p:spPr bwMode="gray">
          <a:xfrm>
            <a:off x="5749925" y="436245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E475E077-98AF-47AF-81CC-6912DCB2471E}" type="datetime'$''''''''4'',''''''''''''''71''''''''''''''''5'''''''''''''">
              <a:rPr lang="en-US" sz="1000">
                <a:latin typeface="Arial"/>
                <a:cs typeface="Arial"/>
                <a:sym typeface="Arial"/>
              </a:rPr>
              <a:pPr/>
              <a:t>$4,715</a:t>
            </a:fld>
            <a:endParaRPr lang="en-US" sz="1000">
              <a:latin typeface="Arial"/>
              <a:cs typeface="Arial"/>
              <a:sym typeface="Arial"/>
            </a:endParaRPr>
          </a:p>
        </p:txBody>
      </p:sp>
      <p:sp>
        <p:nvSpPr>
          <p:cNvPr id="133" name="Text Placeholder 23"/>
          <p:cNvSpPr>
            <a:spLocks noGrp="1"/>
          </p:cNvSpPr>
          <p:nvPr>
            <p:custDataLst>
              <p:tags r:id="rId29"/>
            </p:custDataLst>
          </p:nvPr>
        </p:nvSpPr>
        <p:spPr bwMode="gray">
          <a:xfrm>
            <a:off x="5568950" y="4129088"/>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827BF8DB-6CD6-4AE9-B988-1AA90952F978}" type="datetime'''$''1,''''0''''''''''''''''''''8''''''''''''''''''''6'">
              <a:rPr lang="en-US" sz="1000">
                <a:latin typeface="Arial"/>
                <a:cs typeface="Arial"/>
                <a:sym typeface="Arial"/>
              </a:rPr>
              <a:pPr/>
              <a:t>$1,086</a:t>
            </a:fld>
            <a:endParaRPr lang="en-US" sz="1000">
              <a:latin typeface="Arial"/>
              <a:cs typeface="Arial"/>
              <a:sym typeface="Arial"/>
            </a:endParaRPr>
          </a:p>
        </p:txBody>
      </p:sp>
      <p:sp>
        <p:nvSpPr>
          <p:cNvPr id="134" name="Text Placeholder 22"/>
          <p:cNvSpPr>
            <a:spLocks noGrp="1"/>
          </p:cNvSpPr>
          <p:nvPr>
            <p:custDataLst>
              <p:tags r:id="rId30"/>
            </p:custDataLst>
          </p:nvPr>
        </p:nvSpPr>
        <p:spPr bwMode="gray">
          <a:xfrm>
            <a:off x="5597525" y="400050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4635ECAC-10C3-45E0-A217-D3D6525F4729}" type="datetime'''''''''''$''''''''''''1'''''''''''''''''',''6''3''''5'">
              <a:rPr lang="en-US" sz="1000">
                <a:latin typeface="Arial"/>
                <a:cs typeface="Arial"/>
                <a:sym typeface="Arial"/>
              </a:rPr>
              <a:pPr/>
              <a:t>$1,635</a:t>
            </a:fld>
            <a:endParaRPr lang="en-US" sz="1000">
              <a:latin typeface="Arial"/>
              <a:cs typeface="Arial"/>
              <a:sym typeface="Arial"/>
            </a:endParaRPr>
          </a:p>
        </p:txBody>
      </p:sp>
      <p:sp>
        <p:nvSpPr>
          <p:cNvPr id="135" name="Text Placeholder 21"/>
          <p:cNvSpPr>
            <a:spLocks noGrp="1"/>
          </p:cNvSpPr>
          <p:nvPr>
            <p:custDataLst>
              <p:tags r:id="rId31"/>
            </p:custDataLst>
          </p:nvPr>
        </p:nvSpPr>
        <p:spPr bwMode="gray">
          <a:xfrm>
            <a:off x="5654675" y="3767138"/>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835DF1CC-E9DD-498E-AA67-DD4DA4F98617}" type="datetime'''''$''''''''''''''2'''',''''''81''''''''''''''''''0'''''''">
              <a:rPr lang="en-US" sz="1000">
                <a:latin typeface="Arial"/>
                <a:cs typeface="Arial"/>
                <a:sym typeface="Arial"/>
              </a:rPr>
              <a:pPr/>
              <a:t>$2,810</a:t>
            </a:fld>
            <a:endParaRPr lang="en-US" sz="1000">
              <a:latin typeface="Arial"/>
              <a:cs typeface="Arial"/>
              <a:sym typeface="Arial"/>
            </a:endParaRPr>
          </a:p>
        </p:txBody>
      </p:sp>
      <p:sp>
        <p:nvSpPr>
          <p:cNvPr id="136" name="Text Placeholder 20"/>
          <p:cNvSpPr>
            <a:spLocks noGrp="1"/>
          </p:cNvSpPr>
          <p:nvPr>
            <p:custDataLst>
              <p:tags r:id="rId32"/>
            </p:custDataLst>
          </p:nvPr>
        </p:nvSpPr>
        <p:spPr bwMode="gray">
          <a:xfrm>
            <a:off x="5921375" y="363855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16D9D469-0470-4D05-BF76-54EBEE2D824A}" type="datetime'''''$8'''''''''',''''''''''''''''''''''4''96'''''''">
              <a:rPr lang="en-US" sz="1000">
                <a:latin typeface="Arial"/>
                <a:cs typeface="Arial"/>
                <a:sym typeface="Arial"/>
              </a:rPr>
              <a:pPr/>
              <a:t>$8,496</a:t>
            </a:fld>
            <a:endParaRPr lang="en-US" sz="1000">
              <a:latin typeface="Arial"/>
              <a:cs typeface="Arial"/>
              <a:sym typeface="Arial"/>
            </a:endParaRPr>
          </a:p>
        </p:txBody>
      </p:sp>
      <p:sp>
        <p:nvSpPr>
          <p:cNvPr id="137" name="Text Placeholder 19"/>
          <p:cNvSpPr>
            <a:spLocks noGrp="1"/>
          </p:cNvSpPr>
          <p:nvPr>
            <p:custDataLst>
              <p:tags r:id="rId33"/>
            </p:custDataLst>
          </p:nvPr>
        </p:nvSpPr>
        <p:spPr bwMode="gray">
          <a:xfrm>
            <a:off x="5530850" y="3405188"/>
            <a:ext cx="3143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C6B26514-18D1-432A-8138-BA0E85FA7891}" type="datetime'''''''$''''''''''''''''''1''''''''3''''1'''''''">
              <a:rPr lang="en-US" sz="1000">
                <a:latin typeface="Arial"/>
                <a:cs typeface="Arial"/>
                <a:sym typeface="Arial"/>
              </a:rPr>
              <a:pPr/>
              <a:t>$131</a:t>
            </a:fld>
            <a:endParaRPr lang="en-US" sz="1000">
              <a:latin typeface="Arial"/>
              <a:cs typeface="Arial"/>
              <a:sym typeface="Arial"/>
            </a:endParaRPr>
          </a:p>
        </p:txBody>
      </p:sp>
      <p:sp>
        <p:nvSpPr>
          <p:cNvPr id="138" name="Text Placeholder 18"/>
          <p:cNvSpPr>
            <a:spLocks noGrp="1"/>
          </p:cNvSpPr>
          <p:nvPr>
            <p:custDataLst>
              <p:tags r:id="rId34"/>
            </p:custDataLst>
          </p:nvPr>
        </p:nvSpPr>
        <p:spPr bwMode="gray">
          <a:xfrm>
            <a:off x="5540375" y="3276600"/>
            <a:ext cx="3143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fld id="{EF80E7DD-B175-4EBD-81BE-1B1B05276A34}" type="datetime'''''''$''''''''''''''''''4''''''''''''''''''''1''''''''9'">
              <a:rPr lang="en-US" sz="1000">
                <a:latin typeface="Arial"/>
                <a:cs typeface="Arial"/>
                <a:sym typeface="Arial"/>
              </a:rPr>
              <a:pPr/>
              <a:t>$419</a:t>
            </a:fld>
            <a:endParaRPr lang="en-US" sz="1000">
              <a:latin typeface="Arial"/>
              <a:cs typeface="Arial"/>
              <a:sym typeface="Arial"/>
            </a:endParaRPr>
          </a:p>
        </p:txBody>
      </p:sp>
      <p:sp>
        <p:nvSpPr>
          <p:cNvPr id="139" name="Rectangle 138"/>
          <p:cNvSpPr/>
          <p:nvPr>
            <p:custDataLst>
              <p:tags r:id="rId35"/>
            </p:custDataLst>
          </p:nvPr>
        </p:nvSpPr>
        <p:spPr bwMode="auto">
          <a:xfrm>
            <a:off x="3148013" y="2500313"/>
            <a:ext cx="179388" cy="133350"/>
          </a:xfrm>
          <a:prstGeom prst="rect">
            <a:avLst/>
          </a:prstGeom>
          <a:solidFill>
            <a:srgbClr val="8C96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a:solidFill>
                <a:srgbClr val="000000"/>
              </a:solidFill>
            </a:endParaRPr>
          </a:p>
        </p:txBody>
      </p:sp>
      <p:sp>
        <p:nvSpPr>
          <p:cNvPr id="140" name="Rectangle 139"/>
          <p:cNvSpPr/>
          <p:nvPr>
            <p:custDataLst>
              <p:tags r:id="rId36"/>
            </p:custDataLst>
          </p:nvPr>
        </p:nvSpPr>
        <p:spPr bwMode="auto">
          <a:xfrm>
            <a:off x="3148013" y="2297113"/>
            <a:ext cx="179388" cy="133350"/>
          </a:xfrm>
          <a:prstGeom prst="rect">
            <a:avLst/>
          </a:prstGeom>
          <a:solidFill>
            <a:srgbClr val="364D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a:solidFill>
                <a:srgbClr val="000000"/>
              </a:solidFill>
            </a:endParaRPr>
          </a:p>
        </p:txBody>
      </p:sp>
      <p:sp>
        <p:nvSpPr>
          <p:cNvPr id="142" name="Text Placeholder 35"/>
          <p:cNvSpPr>
            <a:spLocks noGrp="1"/>
          </p:cNvSpPr>
          <p:nvPr>
            <p:custDataLst>
              <p:tags r:id="rId37"/>
            </p:custDataLst>
          </p:nvPr>
        </p:nvSpPr>
        <p:spPr bwMode="auto">
          <a:xfrm>
            <a:off x="3378200" y="2293938"/>
            <a:ext cx="15509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C431DA63-3041-4131-A72E-47E64B6F5210}" type="datetime'W''i''th'''' a''t'' lea''st'' 1 B''H ''cond''iti''''o''''n'''">
              <a:rPr lang="en-US" sz="1000">
                <a:solidFill>
                  <a:srgbClr val="000000"/>
                </a:solidFill>
                <a:latin typeface="Arial"/>
                <a:cs typeface="Arial"/>
                <a:sym typeface="Arial"/>
              </a:rPr>
              <a:pPr>
                <a:buClr>
                  <a:srgbClr val="0C2D83"/>
                </a:buClr>
              </a:pPr>
              <a:t>With at least 1 BH condition</a:t>
            </a:fld>
            <a:endParaRPr lang="en-US" sz="1000" dirty="0">
              <a:solidFill>
                <a:srgbClr val="000000"/>
              </a:solidFill>
              <a:latin typeface="Arial"/>
              <a:cs typeface="Arial"/>
              <a:sym typeface="Arial"/>
            </a:endParaRPr>
          </a:p>
        </p:txBody>
      </p:sp>
      <p:sp>
        <p:nvSpPr>
          <p:cNvPr id="141" name="Text Placeholder 34"/>
          <p:cNvSpPr>
            <a:spLocks noGrp="1"/>
          </p:cNvSpPr>
          <p:nvPr>
            <p:custDataLst>
              <p:tags r:id="rId38"/>
            </p:custDataLst>
          </p:nvPr>
        </p:nvSpPr>
        <p:spPr bwMode="auto">
          <a:xfrm>
            <a:off x="3378200" y="2497138"/>
            <a:ext cx="9763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644607A3-AF85-4A2C-84E2-B1B5909C823C}" type="datetime'''''''N''o B''H'' c''''''o''n''''di''tion''''''s'''">
              <a:rPr lang="en-US" sz="1000">
                <a:solidFill>
                  <a:srgbClr val="000000"/>
                </a:solidFill>
                <a:latin typeface="Arial"/>
                <a:cs typeface="Arial"/>
                <a:sym typeface="Arial"/>
              </a:rPr>
              <a:pPr>
                <a:buClr>
                  <a:srgbClr val="0C2D83"/>
                </a:buClr>
              </a:pPr>
              <a:t>No BH conditions</a:t>
            </a:fld>
            <a:endParaRPr lang="en-US" sz="1000" dirty="0">
              <a:solidFill>
                <a:srgbClr val="000000"/>
              </a:solidFill>
              <a:latin typeface="Arial"/>
              <a:cs typeface="Arial"/>
              <a:sym typeface="Arial"/>
            </a:endParaRPr>
          </a:p>
        </p:txBody>
      </p:sp>
      <p:sp>
        <p:nvSpPr>
          <p:cNvPr id="143" name="Rectangle 142"/>
          <p:cNvSpPr/>
          <p:nvPr/>
        </p:nvSpPr>
        <p:spPr>
          <a:xfrm>
            <a:off x="4102100" y="3970338"/>
            <a:ext cx="718954"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+80%</a:t>
            </a:r>
            <a:endParaRPr lang="en-US" sz="2800" dirty="0">
              <a:ln w="18415" cmpd="sng">
                <a:solidFill>
                  <a:srgbClr val="002960"/>
                </a:solidFill>
                <a:prstDash val="solid"/>
              </a:ln>
              <a:solidFill>
                <a:srgbClr val="002960"/>
              </a:solidFill>
              <a:latin typeface="+mj-lt"/>
            </a:endParaRPr>
          </a:p>
        </p:txBody>
      </p:sp>
      <p:sp>
        <p:nvSpPr>
          <p:cNvPr id="144" name="Rectangle 143"/>
          <p:cNvSpPr/>
          <p:nvPr/>
        </p:nvSpPr>
        <p:spPr>
          <a:xfrm>
            <a:off x="4044950" y="4344988"/>
            <a:ext cx="832767"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+279%</a:t>
            </a:r>
            <a:endParaRPr lang="en-US" sz="2800" dirty="0">
              <a:ln w="18415" cmpd="sng">
                <a:solidFill>
                  <a:srgbClr val="002960"/>
                </a:solidFill>
                <a:prstDash val="solid"/>
              </a:ln>
              <a:solidFill>
                <a:srgbClr val="002960"/>
              </a:solidFill>
              <a:latin typeface="+mj-lt"/>
            </a:endParaRPr>
          </a:p>
        </p:txBody>
      </p:sp>
      <p:sp>
        <p:nvSpPr>
          <p:cNvPr id="145" name="Rectangle 144"/>
          <p:cNvSpPr/>
          <p:nvPr/>
        </p:nvSpPr>
        <p:spPr>
          <a:xfrm>
            <a:off x="4044950" y="5094288"/>
            <a:ext cx="832767"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+108%</a:t>
            </a:r>
            <a:endParaRPr lang="en-US" sz="2800" dirty="0">
              <a:ln w="18415" cmpd="sng">
                <a:solidFill>
                  <a:srgbClr val="002960"/>
                </a:solidFill>
                <a:prstDash val="solid"/>
              </a:ln>
              <a:solidFill>
                <a:srgbClr val="002960"/>
              </a:solidFill>
              <a:latin typeface="+mj-lt"/>
            </a:endParaRPr>
          </a:p>
        </p:txBody>
      </p:sp>
      <p:sp>
        <p:nvSpPr>
          <p:cNvPr id="146" name="Rectangle 145"/>
          <p:cNvSpPr/>
          <p:nvPr/>
        </p:nvSpPr>
        <p:spPr>
          <a:xfrm>
            <a:off x="4102100" y="4719638"/>
            <a:ext cx="718954"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+49%</a:t>
            </a:r>
            <a:endParaRPr lang="en-US" sz="2800" dirty="0">
              <a:ln w="18415" cmpd="sng">
                <a:solidFill>
                  <a:srgbClr val="002960"/>
                </a:solidFill>
                <a:prstDash val="solid"/>
              </a:ln>
              <a:solidFill>
                <a:srgbClr val="002960"/>
              </a:solidFill>
              <a:latin typeface="+mj-lt"/>
            </a:endParaRPr>
          </a:p>
        </p:txBody>
      </p:sp>
      <p:sp>
        <p:nvSpPr>
          <p:cNvPr id="147" name="Rectangle 146"/>
          <p:cNvSpPr/>
          <p:nvPr/>
        </p:nvSpPr>
        <p:spPr>
          <a:xfrm>
            <a:off x="6938963" y="3970338"/>
            <a:ext cx="718954"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+51%</a:t>
            </a:r>
            <a:endParaRPr lang="en-US" sz="2800" dirty="0">
              <a:ln w="18415" cmpd="sng">
                <a:solidFill>
                  <a:srgbClr val="002960"/>
                </a:solidFill>
                <a:prstDash val="solid"/>
              </a:ln>
              <a:solidFill>
                <a:srgbClr val="002960"/>
              </a:solidFill>
              <a:latin typeface="+mj-lt"/>
            </a:endParaRPr>
          </a:p>
        </p:txBody>
      </p:sp>
      <p:sp>
        <p:nvSpPr>
          <p:cNvPr id="148" name="Rectangle 147"/>
          <p:cNvSpPr/>
          <p:nvPr/>
        </p:nvSpPr>
        <p:spPr>
          <a:xfrm>
            <a:off x="6938963" y="5094288"/>
            <a:ext cx="718954"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+72%</a:t>
            </a:r>
            <a:endParaRPr lang="en-US" sz="2800" dirty="0">
              <a:ln w="18415" cmpd="sng">
                <a:solidFill>
                  <a:srgbClr val="002960"/>
                </a:solidFill>
                <a:prstDash val="solid"/>
              </a:ln>
              <a:solidFill>
                <a:srgbClr val="002960"/>
              </a:solidFill>
              <a:latin typeface="+mj-lt"/>
            </a:endParaRPr>
          </a:p>
        </p:txBody>
      </p:sp>
      <p:sp>
        <p:nvSpPr>
          <p:cNvPr id="149" name="Rectangle 148"/>
          <p:cNvSpPr/>
          <p:nvPr/>
        </p:nvSpPr>
        <p:spPr>
          <a:xfrm>
            <a:off x="6938963" y="4719638"/>
            <a:ext cx="718954"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+24%</a:t>
            </a:r>
            <a:endParaRPr lang="en-US" sz="2800" dirty="0">
              <a:ln w="18415" cmpd="sng">
                <a:solidFill>
                  <a:srgbClr val="002960"/>
                </a:solidFill>
                <a:prstDash val="solid"/>
              </a:ln>
              <a:solidFill>
                <a:srgbClr val="002960"/>
              </a:solidFill>
              <a:latin typeface="+mj-lt"/>
            </a:endParaRPr>
          </a:p>
        </p:txBody>
      </p:sp>
      <p:sp>
        <p:nvSpPr>
          <p:cNvPr id="150" name="Rectangle 149"/>
          <p:cNvSpPr/>
          <p:nvPr/>
        </p:nvSpPr>
        <p:spPr>
          <a:xfrm>
            <a:off x="6813550" y="4335463"/>
            <a:ext cx="969264" cy="31064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a:solidFill>
                <a:srgbClr val="000000"/>
              </a:solidFill>
              <a:latin typeface="+mj-lt"/>
            </a:endParaRPr>
          </a:p>
        </p:txBody>
      </p:sp>
      <p:sp>
        <p:nvSpPr>
          <p:cNvPr id="151" name="Rectangle 150"/>
          <p:cNvSpPr/>
          <p:nvPr/>
        </p:nvSpPr>
        <p:spPr>
          <a:xfrm>
            <a:off x="6881813" y="4344988"/>
            <a:ext cx="832767"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+296%</a:t>
            </a:r>
            <a:endParaRPr lang="en-US" sz="2800" dirty="0">
              <a:ln w="18415" cmpd="sng">
                <a:solidFill>
                  <a:srgbClr val="002960"/>
                </a:solidFill>
                <a:prstDash val="solid"/>
              </a:ln>
              <a:solidFill>
                <a:srgbClr val="002960"/>
              </a:solidFill>
              <a:latin typeface="+mj-lt"/>
            </a:endParaRPr>
          </a:p>
        </p:txBody>
      </p:sp>
      <p:sp>
        <p:nvSpPr>
          <p:cNvPr id="152" name="Rectangle 151"/>
          <p:cNvSpPr/>
          <p:nvPr/>
        </p:nvSpPr>
        <p:spPr>
          <a:xfrm>
            <a:off x="6813550" y="3609975"/>
            <a:ext cx="969264" cy="31064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a:solidFill>
                <a:srgbClr val="000000"/>
              </a:solidFill>
              <a:latin typeface="+mj-lt"/>
            </a:endParaRPr>
          </a:p>
        </p:txBody>
      </p:sp>
      <p:sp>
        <p:nvSpPr>
          <p:cNvPr id="153" name="Rectangle 152"/>
          <p:cNvSpPr/>
          <p:nvPr/>
        </p:nvSpPr>
        <p:spPr>
          <a:xfrm>
            <a:off x="6813550" y="3248025"/>
            <a:ext cx="969264" cy="31064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a:solidFill>
                <a:srgbClr val="000000"/>
              </a:solidFill>
              <a:latin typeface="+mj-lt"/>
            </a:endParaRPr>
          </a:p>
        </p:txBody>
      </p:sp>
      <p:sp>
        <p:nvSpPr>
          <p:cNvPr id="154" name="Rectangle 153"/>
          <p:cNvSpPr/>
          <p:nvPr/>
        </p:nvSpPr>
        <p:spPr>
          <a:xfrm>
            <a:off x="3976688" y="3609975"/>
            <a:ext cx="969264" cy="31064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a:solidFill>
                <a:srgbClr val="000000"/>
              </a:solidFill>
              <a:latin typeface="+mj-lt"/>
            </a:endParaRPr>
          </a:p>
        </p:txBody>
      </p:sp>
      <p:sp>
        <p:nvSpPr>
          <p:cNvPr id="155" name="Rectangle 154"/>
          <p:cNvSpPr/>
          <p:nvPr/>
        </p:nvSpPr>
        <p:spPr>
          <a:xfrm>
            <a:off x="3976688" y="3248025"/>
            <a:ext cx="969264" cy="31064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a:endParaRPr lang="en-US">
              <a:solidFill>
                <a:srgbClr val="000000"/>
              </a:solidFill>
              <a:latin typeface="+mj-lt"/>
            </a:endParaRPr>
          </a:p>
        </p:txBody>
      </p:sp>
      <p:sp>
        <p:nvSpPr>
          <p:cNvPr id="156" name="Rectangle 155"/>
          <p:cNvSpPr/>
          <p:nvPr/>
        </p:nvSpPr>
        <p:spPr>
          <a:xfrm>
            <a:off x="4044950" y="3221038"/>
            <a:ext cx="832767"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+140%</a:t>
            </a:r>
            <a:endParaRPr lang="en-US" sz="2800" dirty="0">
              <a:ln w="18415" cmpd="sng">
                <a:solidFill>
                  <a:srgbClr val="002960"/>
                </a:solidFill>
                <a:prstDash val="solid"/>
              </a:ln>
              <a:solidFill>
                <a:srgbClr val="002960"/>
              </a:solidFill>
              <a:latin typeface="+mj-lt"/>
            </a:endParaRPr>
          </a:p>
        </p:txBody>
      </p:sp>
      <p:sp>
        <p:nvSpPr>
          <p:cNvPr id="157" name="Rectangle 156"/>
          <p:cNvSpPr/>
          <p:nvPr/>
        </p:nvSpPr>
        <p:spPr>
          <a:xfrm>
            <a:off x="4044950" y="3595688"/>
            <a:ext cx="832767"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+125%</a:t>
            </a:r>
            <a:endParaRPr lang="en-US" sz="2800" dirty="0">
              <a:ln w="18415" cmpd="sng">
                <a:solidFill>
                  <a:srgbClr val="002960"/>
                </a:solidFill>
                <a:prstDash val="solid"/>
              </a:ln>
              <a:solidFill>
                <a:srgbClr val="002960"/>
              </a:solidFill>
              <a:latin typeface="+mj-lt"/>
            </a:endParaRPr>
          </a:p>
        </p:txBody>
      </p:sp>
      <p:sp>
        <p:nvSpPr>
          <p:cNvPr id="158" name="Rectangle 157"/>
          <p:cNvSpPr/>
          <p:nvPr/>
        </p:nvSpPr>
        <p:spPr>
          <a:xfrm>
            <a:off x="6881813" y="3221038"/>
            <a:ext cx="832767"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+220%</a:t>
            </a:r>
            <a:endParaRPr lang="en-US" sz="2800" dirty="0">
              <a:ln w="18415" cmpd="sng">
                <a:solidFill>
                  <a:srgbClr val="002960"/>
                </a:solidFill>
                <a:prstDash val="solid"/>
              </a:ln>
              <a:solidFill>
                <a:srgbClr val="002960"/>
              </a:solidFill>
              <a:latin typeface="+mj-lt"/>
            </a:endParaRPr>
          </a:p>
        </p:txBody>
      </p:sp>
      <p:sp>
        <p:nvSpPr>
          <p:cNvPr id="159" name="Rectangle 158"/>
          <p:cNvSpPr/>
          <p:nvPr/>
        </p:nvSpPr>
        <p:spPr>
          <a:xfrm>
            <a:off x="6881813" y="3595688"/>
            <a:ext cx="832767" cy="340402"/>
          </a:xfrm>
          <a:prstGeom prst="rect">
            <a:avLst/>
          </a:prstGeom>
          <a:noFill/>
          <a:effectLst/>
        </p:spPr>
        <p:txBody>
          <a:bodyPr wrap="none" lIns="93269" tIns="46635" rIns="93269" bIns="46635">
            <a:spAutoFit/>
          </a:bodyPr>
          <a:lstStyle/>
          <a:p>
            <a:pPr algn="ctr"/>
            <a:r>
              <a:rPr lang="en-US" dirty="0" smtClean="0">
                <a:ln w="18415" cmpd="sng">
                  <a:solidFill>
                    <a:srgbClr val="002960"/>
                  </a:solidFill>
                  <a:prstDash val="solid"/>
                </a:ln>
                <a:solidFill>
                  <a:srgbClr val="002960"/>
                </a:solidFill>
                <a:latin typeface="+mj-lt"/>
              </a:rPr>
              <a:t>+202%</a:t>
            </a:r>
            <a:endParaRPr lang="en-US" sz="2800" dirty="0">
              <a:ln w="18415" cmpd="sng">
                <a:solidFill>
                  <a:srgbClr val="002960"/>
                </a:solidFill>
                <a:prstDash val="solid"/>
              </a:ln>
              <a:solidFill>
                <a:srgbClr val="002960"/>
              </a:solidFill>
              <a:latin typeface="+mj-lt"/>
            </a:endParaRPr>
          </a:p>
        </p:txBody>
      </p:sp>
    </p:spTree>
    <p:extLst>
      <p:ext uri="{BB962C8B-B14F-4D97-AF65-F5344CB8AC3E}">
        <p14:creationId xmlns:p14="http://schemas.microsoft.com/office/powerpoint/2010/main" val="192020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extLst>
              <p:ext uri="{D42A27DB-BD31-4B8C-83A1-F6EECF244321}">
                <p14:modId xmlns:p14="http://schemas.microsoft.com/office/powerpoint/2010/main" val="2434053644"/>
              </p:ext>
            </p:extLst>
          </p:nvPr>
        </p:nvGraphicFramePr>
        <p:xfrm>
          <a:off x="1557" y="1168"/>
          <a:ext cx="1555" cy="1167"/>
        </p:xfrm>
        <a:graphic>
          <a:graphicData uri="http://schemas.openxmlformats.org/presentationml/2006/ole">
            <mc:AlternateContent xmlns:mc="http://schemas.openxmlformats.org/markup-compatibility/2006">
              <mc:Choice xmlns:v="urn:schemas-microsoft-com:vml" Requires="v">
                <p:oleObj spid="_x0000_s307335"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1557" y="1168"/>
                        <a:ext cx="1555" cy="1167"/>
                      </a:xfrm>
                      <a:prstGeom prst="rect">
                        <a:avLst/>
                      </a:prstGeom>
                    </p:spPr>
                  </p:pic>
                </p:oleObj>
              </mc:Fallback>
            </mc:AlternateContent>
          </a:graphicData>
        </a:graphic>
      </p:graphicFrame>
      <p:sp>
        <p:nvSpPr>
          <p:cNvPr id="45" name="Rectangle 44" hidden="1"/>
          <p:cNvSpPr/>
          <p:nvPr>
            <p:custDataLst>
              <p:tags r:id="rId3"/>
            </p:custDataLst>
          </p:nvPr>
        </p:nvSpPr>
        <p:spPr bwMode="auto">
          <a:xfrm>
            <a:off x="0" y="0"/>
            <a:ext cx="155581" cy="1166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000">
              <a:latin typeface="Arial"/>
              <a:cs typeface="Arial"/>
              <a:sym typeface="Arial"/>
            </a:endParaRPr>
          </a:p>
        </p:txBody>
      </p:sp>
      <p:sp>
        <p:nvSpPr>
          <p:cNvPr id="65" name="Rectangle 64"/>
          <p:cNvSpPr/>
          <p:nvPr/>
        </p:nvSpPr>
        <p:spPr>
          <a:xfrm>
            <a:off x="561975" y="1911350"/>
            <a:ext cx="8039184" cy="1810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93" tIns="39196" rIns="78393" bIns="39196" rtlCol="0" anchor="ctr"/>
          <a:lstStyle/>
          <a:p>
            <a:pPr algn="ctr"/>
            <a:endParaRPr lang="en-US" sz="900" dirty="0">
              <a:solidFill>
                <a:srgbClr val="000000"/>
              </a:solidFill>
              <a:latin typeface="+mj-lt"/>
            </a:endParaRPr>
          </a:p>
        </p:txBody>
      </p:sp>
      <p:graphicFrame>
        <p:nvGraphicFramePr>
          <p:cNvPr id="66" name="Table 65"/>
          <p:cNvGraphicFramePr>
            <a:graphicFrameLocks noGrp="1"/>
          </p:cNvGraphicFramePr>
          <p:nvPr>
            <p:extLst>
              <p:ext uri="{D42A27DB-BD31-4B8C-83A1-F6EECF244321}">
                <p14:modId xmlns:p14="http://schemas.microsoft.com/office/powerpoint/2010/main" val="3497165344"/>
              </p:ext>
            </p:extLst>
          </p:nvPr>
        </p:nvGraphicFramePr>
        <p:xfrm>
          <a:off x="1927225" y="1589088"/>
          <a:ext cx="6616841" cy="272935"/>
        </p:xfrm>
        <a:graphic>
          <a:graphicData uri="http://schemas.openxmlformats.org/drawingml/2006/table">
            <a:tbl>
              <a:tblPr firstRow="1" bandRow="1">
                <a:tableStyleId>{2D5ABB26-0587-4C30-8999-92F81FD0307C}</a:tableStyleId>
              </a:tblPr>
              <a:tblGrid>
                <a:gridCol w="1868946"/>
                <a:gridCol w="204628"/>
                <a:gridCol w="1903854"/>
                <a:gridCol w="244402"/>
                <a:gridCol w="2395011"/>
              </a:tblGrid>
              <a:tr h="272935">
                <a:tc>
                  <a:txBody>
                    <a:bodyPr/>
                    <a:lstStyle/>
                    <a:p>
                      <a:pPr algn="ctr"/>
                      <a:r>
                        <a:rPr lang="en-US" sz="1000" b="1" dirty="0" smtClean="0"/>
                        <a:t>COMMERCIAL</a:t>
                      </a:r>
                      <a:endParaRPr lang="en-US" sz="1000" b="1" dirty="0"/>
                    </a:p>
                  </a:txBody>
                  <a:tcPr marL="89614" marR="89614" marT="33607" marB="33607" anchor="ctr">
                    <a:lnR w="762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c>
                  <a:txBody>
                    <a:bodyPr/>
                    <a:lstStyle/>
                    <a:p>
                      <a:pPr algn="ctr"/>
                      <a:endParaRPr lang="en-US" sz="1000" b="1" dirty="0"/>
                    </a:p>
                  </a:txBody>
                  <a:tcPr marL="89614" marR="89614" marT="33607" marB="33607"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dirty="0" smtClean="0"/>
                        <a:t>MEDICARE,</a:t>
                      </a:r>
                      <a:r>
                        <a:rPr lang="en-US" sz="1000" b="1" baseline="0" dirty="0" smtClean="0"/>
                        <a:t> UNDER 65</a:t>
                      </a:r>
                      <a:endParaRPr lang="en-US" sz="1000" b="1" dirty="0"/>
                    </a:p>
                  </a:txBody>
                  <a:tcPr marL="89614" marR="89614" marT="33607" marB="33607"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c>
                  <a:txBody>
                    <a:bodyPr/>
                    <a:lstStyle/>
                    <a:p>
                      <a:pPr algn="ctr"/>
                      <a:endParaRPr lang="en-US" sz="1000" b="1" dirty="0"/>
                    </a:p>
                  </a:txBody>
                  <a:tcPr marL="89614" marR="89614" marT="33607" marB="33607"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dirty="0" smtClean="0"/>
                        <a:t>MEDICARE, OVER 65</a:t>
                      </a:r>
                      <a:endParaRPr lang="en-US" sz="1000" b="1" dirty="0"/>
                    </a:p>
                  </a:txBody>
                  <a:tcPr marL="89614" marR="89614" marT="33607" marB="33607"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r>
            </a:tbl>
          </a:graphicData>
        </a:graphic>
      </p:graphicFrame>
      <p:sp>
        <p:nvSpPr>
          <p:cNvPr id="67" name="Rectangle 66"/>
          <p:cNvSpPr/>
          <p:nvPr/>
        </p:nvSpPr>
        <p:spPr>
          <a:xfrm>
            <a:off x="527050" y="3797300"/>
            <a:ext cx="8074275" cy="18106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8393" tIns="39196" rIns="78393" bIns="39196" rtlCol="0" anchor="ctr"/>
          <a:lstStyle/>
          <a:p>
            <a:pPr algn="ctr"/>
            <a:endParaRPr lang="en-US" sz="900" dirty="0">
              <a:solidFill>
                <a:srgbClr val="000000"/>
              </a:solidFill>
              <a:latin typeface="+mj-lt"/>
            </a:endParaRPr>
          </a:p>
        </p:txBody>
      </p:sp>
      <p:graphicFrame>
        <p:nvGraphicFramePr>
          <p:cNvPr id="68" name="Table 67"/>
          <p:cNvGraphicFramePr>
            <a:graphicFrameLocks noGrp="1"/>
          </p:cNvGraphicFramePr>
          <p:nvPr>
            <p:extLst>
              <p:ext uri="{D42A27DB-BD31-4B8C-83A1-F6EECF244321}">
                <p14:modId xmlns:p14="http://schemas.microsoft.com/office/powerpoint/2010/main" val="3522217387"/>
              </p:ext>
            </p:extLst>
          </p:nvPr>
        </p:nvGraphicFramePr>
        <p:xfrm>
          <a:off x="1927225" y="1911350"/>
          <a:ext cx="1858763" cy="1658284"/>
        </p:xfrm>
        <a:graphic>
          <a:graphicData uri="http://schemas.openxmlformats.org/drawingml/2006/table">
            <a:tbl>
              <a:tblPr firstRow="1" bandRow="1">
                <a:tableStyleId>{2D5ABB26-0587-4C30-8999-92F81FD0307C}</a:tableStyleId>
              </a:tblPr>
              <a:tblGrid>
                <a:gridCol w="1044087"/>
                <a:gridCol w="814676"/>
              </a:tblGrid>
              <a:tr h="694552">
                <a:tc>
                  <a:txBody>
                    <a:bodyPr/>
                    <a:lstStyle/>
                    <a:p>
                      <a:pPr algn="ctr"/>
                      <a:r>
                        <a:rPr lang="en-US" sz="1000" kern="1200" dirty="0" smtClean="0">
                          <a:solidFill>
                            <a:srgbClr val="000000"/>
                          </a:solidFill>
                          <a:latin typeface="+mj-lt"/>
                          <a:ea typeface="+mn-ea"/>
                          <a:cs typeface="+mn-cs"/>
                        </a:rPr>
                        <a:t>No BH conditions (Baseline)</a:t>
                      </a:r>
                    </a:p>
                    <a:p>
                      <a:pPr algn="ctr"/>
                      <a:r>
                        <a:rPr lang="en-US" sz="1000" kern="1200" dirty="0" smtClean="0">
                          <a:solidFill>
                            <a:srgbClr val="000000"/>
                          </a:solidFill>
                          <a:latin typeface="+mj-lt"/>
                          <a:ea typeface="+mn-ea"/>
                          <a:cs typeface="+mn-cs"/>
                        </a:rPr>
                        <a:t>= $2,336</a:t>
                      </a:r>
                      <a:endParaRPr lang="en-US" sz="1000" b="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baseline="0" dirty="0" smtClean="0">
                          <a:latin typeface="+mj-lt"/>
                        </a:rPr>
                        <a:t>Spending compared to baseline</a:t>
                      </a:r>
                      <a:endParaRPr lang="en-US" sz="1000" b="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893">
                <a:tc>
                  <a:txBody>
                    <a:bodyPr/>
                    <a:lstStyle/>
                    <a:p>
                      <a:pPr algn="ctr" fontAlgn="b"/>
                      <a:endParaRPr lang="en-US" sz="1000" b="0" i="0" u="none" strike="noStrike" dirty="0" smtClean="0">
                        <a:solidFill>
                          <a:schemeClr val="tx1"/>
                        </a:solidFill>
                        <a:effectLst/>
                        <a:latin typeface="+mj-lt"/>
                      </a:endParaRPr>
                    </a:p>
                  </a:txBody>
                  <a:tcPr marL="0" marR="0" marT="46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134430"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467839">
                <a:tc>
                  <a:txBody>
                    <a:bodyPr/>
                    <a:lstStyle/>
                    <a:p>
                      <a:pPr algn="ctr" fontAlgn="b"/>
                      <a:endParaRPr lang="en-US" sz="1000" b="0" i="0" u="none" strike="noStrike" dirty="0">
                        <a:solidFill>
                          <a:srgbClr val="000000"/>
                        </a:solidFill>
                        <a:effectLst/>
                        <a:latin typeface="+mj-lt"/>
                      </a:endParaRPr>
                    </a:p>
                  </a:txBody>
                  <a:tcPr marL="0" marR="0"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3070353315"/>
              </p:ext>
            </p:extLst>
          </p:nvPr>
        </p:nvGraphicFramePr>
        <p:xfrm>
          <a:off x="3989388" y="1911350"/>
          <a:ext cx="1923258" cy="1658284"/>
        </p:xfrm>
        <a:graphic>
          <a:graphicData uri="http://schemas.openxmlformats.org/drawingml/2006/table">
            <a:tbl>
              <a:tblPr firstRow="1" bandRow="1">
                <a:tableStyleId>{2D5ABB26-0587-4C30-8999-92F81FD0307C}</a:tableStyleId>
              </a:tblPr>
              <a:tblGrid>
                <a:gridCol w="996564"/>
                <a:gridCol w="926694"/>
              </a:tblGrid>
              <a:tr h="694552">
                <a:tc>
                  <a:txBody>
                    <a:bodyPr/>
                    <a:lstStyle/>
                    <a:p>
                      <a:pPr algn="ctr"/>
                      <a:r>
                        <a:rPr lang="en-US" sz="1000" b="0" kern="1200" dirty="0" smtClean="0">
                          <a:solidFill>
                            <a:srgbClr val="000000"/>
                          </a:solidFill>
                          <a:latin typeface="+mj-lt"/>
                          <a:ea typeface="+mn-ea"/>
                          <a:cs typeface="+mn-cs"/>
                        </a:rPr>
                        <a:t>No BH conditions (Baseline)</a:t>
                      </a:r>
                    </a:p>
                    <a:p>
                      <a:pPr algn="ctr"/>
                      <a:r>
                        <a:rPr lang="en-US" sz="1000" b="0" kern="1200" dirty="0" smtClean="0">
                          <a:solidFill>
                            <a:srgbClr val="000000"/>
                          </a:solidFill>
                          <a:latin typeface="+mj-lt"/>
                          <a:ea typeface="+mn-ea"/>
                          <a:cs typeface="+mn-cs"/>
                        </a:rPr>
                        <a:t>= $2,632</a:t>
                      </a:r>
                      <a:endParaRPr lang="en-US" sz="1000" b="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kern="1200" baseline="0" dirty="0" smtClean="0">
                          <a:solidFill>
                            <a:schemeClr val="tx1"/>
                          </a:solidFill>
                          <a:latin typeface="+mn-lt"/>
                          <a:ea typeface="+mn-ea"/>
                          <a:cs typeface="+mn-cs"/>
                        </a:rPr>
                        <a:t>Spending compared to baseline</a:t>
                      </a:r>
                      <a:endParaRPr lang="en-US" sz="1000" b="0" kern="1200" dirty="0">
                        <a:solidFill>
                          <a:schemeClr val="tx1"/>
                        </a:solidFill>
                        <a:latin typeface="+mn-lt"/>
                        <a:ea typeface="+mn-ea"/>
                        <a:cs typeface="+mn-cs"/>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893">
                <a:tc>
                  <a:txBody>
                    <a:bodyPr/>
                    <a:lstStyle/>
                    <a:p>
                      <a:pPr algn="ctr" fontAlgn="b"/>
                      <a:endParaRPr lang="en-US" sz="1000" b="0" i="0" u="none" strike="noStrike" dirty="0" smtClean="0">
                        <a:solidFill>
                          <a:schemeClr val="tx1"/>
                        </a:solidFill>
                        <a:effectLst/>
                        <a:latin typeface="+mj-lt"/>
                      </a:endParaRPr>
                    </a:p>
                  </a:txBody>
                  <a:tcPr marL="0" marR="0" marT="46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134430"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467839">
                <a:tc>
                  <a:txBody>
                    <a:bodyPr/>
                    <a:lstStyle/>
                    <a:p>
                      <a:pPr algn="ctr" fontAlgn="b"/>
                      <a:endParaRPr lang="en-US" sz="1000" b="0" i="0" u="none" strike="noStrike" dirty="0">
                        <a:solidFill>
                          <a:srgbClr val="000000"/>
                        </a:solidFill>
                        <a:effectLst/>
                        <a:latin typeface="+mj-lt"/>
                      </a:endParaRPr>
                    </a:p>
                  </a:txBody>
                  <a:tcPr marL="0" marR="0"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1426984360"/>
              </p:ext>
            </p:extLst>
          </p:nvPr>
        </p:nvGraphicFramePr>
        <p:xfrm>
          <a:off x="1927225" y="3797300"/>
          <a:ext cx="1838397" cy="1658284"/>
        </p:xfrm>
        <a:graphic>
          <a:graphicData uri="http://schemas.openxmlformats.org/drawingml/2006/table">
            <a:tbl>
              <a:tblPr firstRow="1" bandRow="1">
                <a:tableStyleId>{2D5ABB26-0587-4C30-8999-92F81FD0307C}</a:tableStyleId>
              </a:tblPr>
              <a:tblGrid>
                <a:gridCol w="982986"/>
                <a:gridCol w="855411"/>
              </a:tblGrid>
              <a:tr h="694552">
                <a:tc>
                  <a:txBody>
                    <a:bodyPr/>
                    <a:lstStyle/>
                    <a:p>
                      <a:pPr algn="ctr"/>
                      <a:r>
                        <a:rPr lang="en-US" sz="1000" kern="1200" dirty="0" smtClean="0">
                          <a:solidFill>
                            <a:srgbClr val="000000"/>
                          </a:solidFill>
                          <a:latin typeface="+mj-lt"/>
                          <a:ea typeface="+mn-ea"/>
                          <a:cs typeface="+mn-cs"/>
                        </a:rPr>
                        <a:t>No BH conditions (Baseline)</a:t>
                      </a:r>
                    </a:p>
                    <a:p>
                      <a:pPr algn="ctr"/>
                      <a:r>
                        <a:rPr lang="en-US" sz="1000" kern="1200" dirty="0" smtClean="0">
                          <a:solidFill>
                            <a:srgbClr val="000000"/>
                          </a:solidFill>
                          <a:latin typeface="+mj-lt"/>
                          <a:ea typeface="+mn-ea"/>
                          <a:cs typeface="+mn-cs"/>
                        </a:rPr>
                        <a:t>= $6,045</a:t>
                      </a:r>
                      <a:endParaRPr lang="en-US" sz="1000" b="0" baseline="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kern="1200" baseline="0" dirty="0" smtClean="0">
                          <a:solidFill>
                            <a:schemeClr val="tx1"/>
                          </a:solidFill>
                          <a:latin typeface="+mn-lt"/>
                          <a:ea typeface="+mn-ea"/>
                          <a:cs typeface="+mn-cs"/>
                        </a:rPr>
                        <a:t>Spending compared to baseline</a:t>
                      </a:r>
                      <a:endParaRPr lang="en-US" sz="1000" b="0" kern="1200" dirty="0">
                        <a:solidFill>
                          <a:schemeClr val="tx1"/>
                        </a:solidFill>
                        <a:latin typeface="+mn-lt"/>
                        <a:ea typeface="+mn-ea"/>
                        <a:cs typeface="+mn-cs"/>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893">
                <a:tc>
                  <a:txBody>
                    <a:bodyPr/>
                    <a:lstStyle/>
                    <a:p>
                      <a:pPr algn="ctr" fontAlgn="b"/>
                      <a:endParaRPr lang="en-US" sz="1000" b="0" i="0" u="none" strike="noStrike" baseline="0" dirty="0" smtClean="0">
                        <a:solidFill>
                          <a:schemeClr val="tx1"/>
                        </a:solidFill>
                        <a:effectLst/>
                        <a:latin typeface="+mj-lt"/>
                      </a:endParaRPr>
                    </a:p>
                  </a:txBody>
                  <a:tcPr marL="0" marR="0" marT="46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134430"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467839">
                <a:tc>
                  <a:txBody>
                    <a:bodyPr/>
                    <a:lstStyle/>
                    <a:p>
                      <a:pPr algn="ctr" fontAlgn="b"/>
                      <a:endParaRPr lang="en-US" sz="1000" b="0" i="0" u="none" strike="noStrike" baseline="0" dirty="0">
                        <a:solidFill>
                          <a:srgbClr val="000000"/>
                        </a:solidFill>
                        <a:effectLst/>
                        <a:latin typeface="+mj-lt"/>
                      </a:endParaRPr>
                    </a:p>
                  </a:txBody>
                  <a:tcPr marL="0" marR="0"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181345369"/>
              </p:ext>
            </p:extLst>
          </p:nvPr>
        </p:nvGraphicFramePr>
        <p:xfrm>
          <a:off x="3989388" y="3797300"/>
          <a:ext cx="1892708" cy="1658284"/>
        </p:xfrm>
        <a:graphic>
          <a:graphicData uri="http://schemas.openxmlformats.org/drawingml/2006/table">
            <a:tbl>
              <a:tblPr firstRow="1" bandRow="1">
                <a:tableStyleId>{2D5ABB26-0587-4C30-8999-92F81FD0307C}</a:tableStyleId>
              </a:tblPr>
              <a:tblGrid>
                <a:gridCol w="1027115"/>
                <a:gridCol w="865593"/>
              </a:tblGrid>
              <a:tr h="694552">
                <a:tc>
                  <a:txBody>
                    <a:bodyPr/>
                    <a:lstStyle/>
                    <a:p>
                      <a:pPr algn="ctr"/>
                      <a:r>
                        <a:rPr lang="en-US" sz="1000" kern="1200" dirty="0" smtClean="0">
                          <a:solidFill>
                            <a:srgbClr val="000000"/>
                          </a:solidFill>
                          <a:latin typeface="+mj-lt"/>
                          <a:ea typeface="+mn-ea"/>
                          <a:cs typeface="+mn-cs"/>
                        </a:rPr>
                        <a:t>No BH conditions (Baseline)</a:t>
                      </a:r>
                    </a:p>
                    <a:p>
                      <a:pPr algn="ctr"/>
                      <a:r>
                        <a:rPr lang="en-US" sz="1000" kern="1200" dirty="0" smtClean="0">
                          <a:solidFill>
                            <a:srgbClr val="000000"/>
                          </a:solidFill>
                          <a:latin typeface="+mj-lt"/>
                          <a:ea typeface="+mn-ea"/>
                          <a:cs typeface="+mn-cs"/>
                        </a:rPr>
                        <a:t>= $8,812</a:t>
                      </a:r>
                      <a:endParaRPr lang="en-US" sz="1000" b="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kern="1200" baseline="0" dirty="0" smtClean="0">
                          <a:solidFill>
                            <a:schemeClr val="tx1"/>
                          </a:solidFill>
                          <a:latin typeface="+mn-lt"/>
                          <a:ea typeface="+mn-ea"/>
                          <a:cs typeface="+mn-cs"/>
                        </a:rPr>
                        <a:t>Spending compared to baseline</a:t>
                      </a:r>
                      <a:endParaRPr lang="en-US" sz="1000" b="0" kern="1200" dirty="0">
                        <a:solidFill>
                          <a:schemeClr val="tx1"/>
                        </a:solidFill>
                        <a:latin typeface="+mn-lt"/>
                        <a:ea typeface="+mn-ea"/>
                        <a:cs typeface="+mn-cs"/>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893">
                <a:tc>
                  <a:txBody>
                    <a:bodyPr/>
                    <a:lstStyle/>
                    <a:p>
                      <a:pPr algn="ctr" fontAlgn="b"/>
                      <a:endParaRPr lang="en-US" sz="1000" b="0" i="0" u="none" strike="noStrike" dirty="0" smtClean="0">
                        <a:solidFill>
                          <a:schemeClr val="tx1"/>
                        </a:solidFill>
                        <a:effectLst/>
                        <a:latin typeface="+mj-lt"/>
                      </a:endParaRPr>
                    </a:p>
                  </a:txBody>
                  <a:tcPr marL="0" marR="0" marT="46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134430"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467839">
                <a:tc>
                  <a:txBody>
                    <a:bodyPr/>
                    <a:lstStyle/>
                    <a:p>
                      <a:pPr algn="ctr" fontAlgn="b"/>
                      <a:endParaRPr lang="en-US" sz="1000" b="0" i="0" u="none" strike="noStrike" dirty="0">
                        <a:solidFill>
                          <a:srgbClr val="000000"/>
                        </a:solidFill>
                        <a:effectLst/>
                        <a:latin typeface="+mj-lt"/>
                      </a:endParaRPr>
                    </a:p>
                  </a:txBody>
                  <a:tcPr marL="0" marR="0"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2" name="Object 71"/>
          <p:cNvGraphicFramePr>
            <a:graphicFrameLocks/>
          </p:cNvGraphicFramePr>
          <p:nvPr>
            <p:custDataLst>
              <p:tags r:id="rId4"/>
            </p:custDataLst>
            <p:extLst>
              <p:ext uri="{D42A27DB-BD31-4B8C-83A1-F6EECF244321}">
                <p14:modId xmlns:p14="http://schemas.microsoft.com/office/powerpoint/2010/main" val="3828298968"/>
              </p:ext>
            </p:extLst>
          </p:nvPr>
        </p:nvGraphicFramePr>
        <p:xfrm>
          <a:off x="1790700" y="2628900"/>
          <a:ext cx="1381017" cy="962043"/>
        </p:xfrm>
        <a:graphic>
          <a:graphicData uri="http://schemas.openxmlformats.org/presentationml/2006/ole">
            <mc:AlternateContent xmlns:mc="http://schemas.openxmlformats.org/markup-compatibility/2006">
              <mc:Choice xmlns:v="urn:schemas-microsoft-com:vml" Requires="v">
                <p:oleObj spid="_x0000_s307336" name="Chart" r:id="rId29" imgW="1381017" imgH="962043" progId="MSGraph.Chart.8">
                  <p:embed followColorScheme="full"/>
                </p:oleObj>
              </mc:Choice>
              <mc:Fallback>
                <p:oleObj name="Chart" r:id="rId29" imgW="1381017" imgH="962043" progId="MSGraph.Chart.8">
                  <p:embed followColorScheme="full"/>
                  <p:pic>
                    <p:nvPicPr>
                      <p:cNvPr id="0" name=""/>
                      <p:cNvPicPr/>
                      <p:nvPr/>
                    </p:nvPicPr>
                    <p:blipFill>
                      <a:blip r:embed="rId30"/>
                      <a:stretch>
                        <a:fillRect/>
                      </a:stretch>
                    </p:blipFill>
                    <p:spPr>
                      <a:xfrm>
                        <a:off x="1790700" y="2628900"/>
                        <a:ext cx="1381017" cy="962043"/>
                      </a:xfrm>
                      <a:prstGeom prst="rect">
                        <a:avLst/>
                      </a:prstGeom>
                    </p:spPr>
                  </p:pic>
                </p:oleObj>
              </mc:Fallback>
            </mc:AlternateContent>
          </a:graphicData>
        </a:graphic>
      </p:graphicFrame>
      <p:sp>
        <p:nvSpPr>
          <p:cNvPr id="76" name="Text Placeholder 17"/>
          <p:cNvSpPr>
            <a:spLocks noGrp="1"/>
          </p:cNvSpPr>
          <p:nvPr>
            <p:custDataLst>
              <p:tags r:id="rId5"/>
            </p:custDataLst>
          </p:nvPr>
        </p:nvSpPr>
        <p:spPr bwMode="gray">
          <a:xfrm>
            <a:off x="1987550" y="2852738"/>
            <a:ext cx="3889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39DE9886-BB44-4988-AD30-6D26F29BB775}" type="datetime'''''''''+''''''''''''''''''''''$''''''''''''''''''804'''''''''">
              <a:rPr lang="en-US" sz="1000">
                <a:solidFill>
                  <a:srgbClr val="000000"/>
                </a:solidFill>
                <a:cs typeface="Arial"/>
              </a:rPr>
              <a:pPr>
                <a:buClr>
                  <a:srgbClr val="0C2D83"/>
                </a:buClr>
              </a:pPr>
              <a:t>+$804</a:t>
            </a:fld>
            <a:endParaRPr lang="en-US" sz="1000" dirty="0">
              <a:solidFill>
                <a:srgbClr val="000000"/>
              </a:solidFill>
              <a:latin typeface="Arial"/>
              <a:cs typeface="Arial"/>
              <a:sym typeface="Arial"/>
            </a:endParaRPr>
          </a:p>
        </p:txBody>
      </p:sp>
      <p:sp>
        <p:nvSpPr>
          <p:cNvPr id="74" name="Text Placeholder 3"/>
          <p:cNvSpPr>
            <a:spLocks noGrp="1"/>
          </p:cNvSpPr>
          <p:nvPr>
            <p:custDataLst>
              <p:tags r:id="rId6"/>
            </p:custDataLst>
          </p:nvPr>
        </p:nvSpPr>
        <p:spPr bwMode="gray">
          <a:xfrm>
            <a:off x="2025650" y="3228975"/>
            <a:ext cx="493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0262720B-42F0-4972-AC8D-ADDDC9404313}" type="datetime'+''''''$''''''''''''''''''''''''1'''''',''''7''2''''2'">
              <a:rPr lang="en-US" sz="1000">
                <a:solidFill>
                  <a:srgbClr val="000000"/>
                </a:solidFill>
                <a:cs typeface="Arial"/>
              </a:rPr>
              <a:pPr>
                <a:buClr>
                  <a:srgbClr val="0C2D83"/>
                </a:buClr>
              </a:pPr>
              <a:t>+$1,722</a:t>
            </a:fld>
            <a:endParaRPr lang="en-US" sz="1000" dirty="0">
              <a:solidFill>
                <a:srgbClr val="000000"/>
              </a:solidFill>
              <a:latin typeface="Arial"/>
              <a:cs typeface="Arial"/>
              <a:sym typeface="Arial"/>
            </a:endParaRPr>
          </a:p>
        </p:txBody>
      </p:sp>
      <p:sp>
        <p:nvSpPr>
          <p:cNvPr id="73" name="Text Placeholder 60"/>
          <p:cNvSpPr>
            <a:spLocks noGrp="1"/>
          </p:cNvSpPr>
          <p:nvPr>
            <p:custDataLst>
              <p:tags r:id="rId7"/>
            </p:custDataLst>
          </p:nvPr>
        </p:nvSpPr>
        <p:spPr bwMode="auto">
          <a:xfrm>
            <a:off x="966788" y="3152775"/>
            <a:ext cx="855663"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buClr>
                <a:srgbClr val="0C2D83"/>
              </a:buClr>
            </a:pPr>
            <a:fld id="{1DE6623A-EEAC-41FD-BA7D-DB6B6B92A84F}" type="datetime'With ''''b''''''''oth M''''H'''''''' ''&#10;''a''''n''d'' S''UD'''">
              <a:rPr lang="en-US" sz="1000" b="1">
                <a:solidFill>
                  <a:srgbClr val="000000"/>
                </a:solidFill>
                <a:cs typeface="Arial"/>
              </a:rPr>
              <a:pPr algn="r">
                <a:buClr>
                  <a:srgbClr val="0C2D83"/>
                </a:buClr>
              </a:pPr>
              <a:t>With both MH 
and SUD</a:t>
            </a:fld>
            <a:endParaRPr lang="en-US" sz="1000" b="1" dirty="0">
              <a:solidFill>
                <a:srgbClr val="000000"/>
              </a:solidFill>
              <a:latin typeface="Arial"/>
              <a:cs typeface="Arial"/>
              <a:sym typeface="Arial"/>
            </a:endParaRPr>
          </a:p>
        </p:txBody>
      </p:sp>
      <p:sp>
        <p:nvSpPr>
          <p:cNvPr id="75" name="Text Placeholder 50"/>
          <p:cNvSpPr>
            <a:spLocks noGrp="1"/>
          </p:cNvSpPr>
          <p:nvPr>
            <p:custDataLst>
              <p:tags r:id="rId8"/>
            </p:custDataLst>
          </p:nvPr>
        </p:nvSpPr>
        <p:spPr bwMode="auto">
          <a:xfrm>
            <a:off x="1031875" y="2776538"/>
            <a:ext cx="790575"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buClr>
                <a:srgbClr val="0C2D83"/>
              </a:buClr>
            </a:pPr>
            <a:fld id="{CD3E2260-60C4-4112-8C72-4B28E1E9951A}" type="datetime'W''ith'''' an''y &#10;''B''H'''''''''''' ''co''n''di''ti''on'">
              <a:rPr lang="en-US" sz="1000" b="1">
                <a:solidFill>
                  <a:srgbClr val="000000"/>
                </a:solidFill>
                <a:cs typeface="Arial"/>
              </a:rPr>
              <a:pPr algn="r">
                <a:buClr>
                  <a:srgbClr val="0C2D83"/>
                </a:buClr>
              </a:pPr>
              <a:t>With any 
BH condition</a:t>
            </a:fld>
            <a:endParaRPr lang="en-US" sz="1000" b="1" dirty="0">
              <a:solidFill>
                <a:srgbClr val="000000"/>
              </a:solidFill>
              <a:latin typeface="Arial"/>
              <a:cs typeface="Arial"/>
              <a:sym typeface="Arial"/>
            </a:endParaRPr>
          </a:p>
        </p:txBody>
      </p:sp>
      <p:graphicFrame>
        <p:nvGraphicFramePr>
          <p:cNvPr id="77" name="Object 76"/>
          <p:cNvGraphicFramePr>
            <a:graphicFrameLocks/>
          </p:cNvGraphicFramePr>
          <p:nvPr>
            <p:custDataLst>
              <p:tags r:id="rId9"/>
            </p:custDataLst>
            <p:extLst>
              <p:ext uri="{D42A27DB-BD31-4B8C-83A1-F6EECF244321}">
                <p14:modId xmlns:p14="http://schemas.microsoft.com/office/powerpoint/2010/main" val="3543504293"/>
              </p:ext>
            </p:extLst>
          </p:nvPr>
        </p:nvGraphicFramePr>
        <p:xfrm>
          <a:off x="1790700" y="4533900"/>
          <a:ext cx="1381017" cy="952596"/>
        </p:xfrm>
        <a:graphic>
          <a:graphicData uri="http://schemas.openxmlformats.org/presentationml/2006/ole">
            <mc:AlternateContent xmlns:mc="http://schemas.openxmlformats.org/markup-compatibility/2006">
              <mc:Choice xmlns:v="urn:schemas-microsoft-com:vml" Requires="v">
                <p:oleObj spid="_x0000_s307337" name="Chart" r:id="rId31" imgW="1381017" imgH="952596" progId="MSGraph.Chart.8">
                  <p:embed followColorScheme="full"/>
                </p:oleObj>
              </mc:Choice>
              <mc:Fallback>
                <p:oleObj name="Chart" r:id="rId31" imgW="1381017" imgH="952596" progId="MSGraph.Chart.8">
                  <p:embed followColorScheme="full"/>
                  <p:pic>
                    <p:nvPicPr>
                      <p:cNvPr id="0" name=""/>
                      <p:cNvPicPr/>
                      <p:nvPr/>
                    </p:nvPicPr>
                    <p:blipFill>
                      <a:blip r:embed="rId32"/>
                      <a:stretch>
                        <a:fillRect/>
                      </a:stretch>
                    </p:blipFill>
                    <p:spPr>
                      <a:xfrm>
                        <a:off x="1790700" y="4533900"/>
                        <a:ext cx="1381017" cy="952596"/>
                      </a:xfrm>
                      <a:prstGeom prst="rect">
                        <a:avLst/>
                      </a:prstGeom>
                    </p:spPr>
                  </p:pic>
                </p:oleObj>
              </mc:Fallback>
            </mc:AlternateContent>
          </a:graphicData>
        </a:graphic>
      </p:graphicFrame>
      <p:sp>
        <p:nvSpPr>
          <p:cNvPr id="79" name="Text Placeholder 65"/>
          <p:cNvSpPr>
            <a:spLocks noGrp="1"/>
          </p:cNvSpPr>
          <p:nvPr>
            <p:custDataLst>
              <p:tags r:id="rId10"/>
            </p:custDataLst>
          </p:nvPr>
        </p:nvSpPr>
        <p:spPr bwMode="gray">
          <a:xfrm>
            <a:off x="2387600" y="5114925"/>
            <a:ext cx="5635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D7586D51-977C-43F2-94E2-19238F4EA689}" type="datetime'''+''$''1''''0'''''''''',''''''1''''''''''''4''''''3'''">
              <a:rPr lang="en-US" sz="1000">
                <a:solidFill>
                  <a:srgbClr val="000000"/>
                </a:solidFill>
                <a:cs typeface="Arial"/>
              </a:rPr>
              <a:pPr>
                <a:buClr>
                  <a:srgbClr val="0C2D83"/>
                </a:buClr>
              </a:pPr>
              <a:t>+$10,143</a:t>
            </a:fld>
            <a:endParaRPr lang="en-US" sz="1000" dirty="0">
              <a:solidFill>
                <a:srgbClr val="000000"/>
              </a:solidFill>
              <a:latin typeface="Arial"/>
              <a:cs typeface="Arial"/>
              <a:sym typeface="Arial"/>
            </a:endParaRPr>
          </a:p>
        </p:txBody>
      </p:sp>
      <p:sp>
        <p:nvSpPr>
          <p:cNvPr id="80" name="Text Placeholder 50"/>
          <p:cNvSpPr>
            <a:spLocks noGrp="1"/>
          </p:cNvSpPr>
          <p:nvPr>
            <p:custDataLst>
              <p:tags r:id="rId11"/>
            </p:custDataLst>
          </p:nvPr>
        </p:nvSpPr>
        <p:spPr bwMode="auto">
          <a:xfrm>
            <a:off x="1031875" y="4662488"/>
            <a:ext cx="790575"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buClr>
                <a:srgbClr val="0C2D83"/>
              </a:buClr>
            </a:pPr>
            <a:fld id="{71A7A110-7A83-4EF6-B6E4-6DADAAD15DBA}" type="datetime'''''Wi''th'' an''y'' ''''&#10;B''H c''''''on''di''t''''ion'">
              <a:rPr lang="en-US" sz="1000" b="1">
                <a:solidFill>
                  <a:srgbClr val="000000"/>
                </a:solidFill>
                <a:cs typeface="Arial"/>
              </a:rPr>
              <a:pPr algn="r">
                <a:buClr>
                  <a:srgbClr val="0C2D83"/>
                </a:buClr>
              </a:pPr>
              <a:t>With any 
BH condition</a:t>
            </a:fld>
            <a:endParaRPr lang="en-US" sz="1000" b="1" dirty="0">
              <a:solidFill>
                <a:srgbClr val="000000"/>
              </a:solidFill>
              <a:latin typeface="Arial"/>
              <a:cs typeface="Arial"/>
              <a:sym typeface="Arial"/>
            </a:endParaRPr>
          </a:p>
        </p:txBody>
      </p:sp>
      <p:sp>
        <p:nvSpPr>
          <p:cNvPr id="78" name="Text Placeholder 60"/>
          <p:cNvSpPr>
            <a:spLocks noGrp="1"/>
          </p:cNvSpPr>
          <p:nvPr>
            <p:custDataLst>
              <p:tags r:id="rId12"/>
            </p:custDataLst>
          </p:nvPr>
        </p:nvSpPr>
        <p:spPr bwMode="auto">
          <a:xfrm>
            <a:off x="1001713" y="5038725"/>
            <a:ext cx="820738" cy="3048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buClr>
                <a:srgbClr val="0C2D83"/>
              </a:buClr>
            </a:pPr>
            <a:fld id="{BB250816-837E-4CB8-B8E4-F576DBA26F15}" type="datetime'Wit''h ''''''''''''b''''oth M''''H''''&#10;a''nd'''''' ''S''U''D'">
              <a:rPr lang="en-US" sz="1000" b="1">
                <a:solidFill>
                  <a:srgbClr val="000000"/>
                </a:solidFill>
                <a:cs typeface="Arial"/>
              </a:rPr>
              <a:pPr algn="r">
                <a:buClr>
                  <a:srgbClr val="0C2D83"/>
                </a:buClr>
              </a:pPr>
              <a:t>With both MH
and SUD</a:t>
            </a:fld>
            <a:endParaRPr lang="en-US" sz="1000" b="1" dirty="0">
              <a:solidFill>
                <a:srgbClr val="000000"/>
              </a:solidFill>
              <a:latin typeface="Arial"/>
              <a:cs typeface="Arial"/>
              <a:sym typeface="Arial"/>
            </a:endParaRPr>
          </a:p>
        </p:txBody>
      </p:sp>
      <p:sp>
        <p:nvSpPr>
          <p:cNvPr id="81" name="Text Placeholder 11"/>
          <p:cNvSpPr>
            <a:spLocks noGrp="1"/>
          </p:cNvSpPr>
          <p:nvPr>
            <p:custDataLst>
              <p:tags r:id="rId13"/>
            </p:custDataLst>
          </p:nvPr>
        </p:nvSpPr>
        <p:spPr bwMode="gray">
          <a:xfrm>
            <a:off x="2159000" y="4738688"/>
            <a:ext cx="493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7FA73F29-CF23-4A80-8EE0-2708D6A5DEF9}" type="datetime'''+$4'''''',''7''''''''''''''''''''9''''2'''">
              <a:rPr lang="en-US" sz="1000">
                <a:solidFill>
                  <a:srgbClr val="000000"/>
                </a:solidFill>
                <a:cs typeface="Arial"/>
              </a:rPr>
              <a:pPr>
                <a:buClr>
                  <a:srgbClr val="0C2D83"/>
                </a:buClr>
              </a:pPr>
              <a:t>+$4,792</a:t>
            </a:fld>
            <a:endParaRPr lang="en-US" sz="1000" dirty="0">
              <a:solidFill>
                <a:srgbClr val="000000"/>
              </a:solidFill>
              <a:latin typeface="Arial"/>
              <a:cs typeface="Arial"/>
              <a:sym typeface="Arial"/>
            </a:endParaRPr>
          </a:p>
        </p:txBody>
      </p:sp>
      <p:graphicFrame>
        <p:nvGraphicFramePr>
          <p:cNvPr id="82" name="Object 81"/>
          <p:cNvGraphicFramePr>
            <a:graphicFrameLocks/>
          </p:cNvGraphicFramePr>
          <p:nvPr>
            <p:custDataLst>
              <p:tags r:id="rId14"/>
            </p:custDataLst>
            <p:extLst>
              <p:ext uri="{D42A27DB-BD31-4B8C-83A1-F6EECF244321}">
                <p14:modId xmlns:p14="http://schemas.microsoft.com/office/powerpoint/2010/main" val="1722249337"/>
              </p:ext>
            </p:extLst>
          </p:nvPr>
        </p:nvGraphicFramePr>
        <p:xfrm>
          <a:off x="3962400" y="4533900"/>
          <a:ext cx="1381017" cy="952596"/>
        </p:xfrm>
        <a:graphic>
          <a:graphicData uri="http://schemas.openxmlformats.org/presentationml/2006/ole">
            <mc:AlternateContent xmlns:mc="http://schemas.openxmlformats.org/markup-compatibility/2006">
              <mc:Choice xmlns:v="urn:schemas-microsoft-com:vml" Requires="v">
                <p:oleObj spid="_x0000_s307338" name="Chart" r:id="rId33" imgW="1381017" imgH="952596" progId="MSGraph.Chart.8">
                  <p:embed followColorScheme="full"/>
                </p:oleObj>
              </mc:Choice>
              <mc:Fallback>
                <p:oleObj name="Chart" r:id="rId33" imgW="1381017" imgH="952596" progId="MSGraph.Chart.8">
                  <p:embed followColorScheme="full"/>
                  <p:pic>
                    <p:nvPicPr>
                      <p:cNvPr id="0" name=""/>
                      <p:cNvPicPr/>
                      <p:nvPr/>
                    </p:nvPicPr>
                    <p:blipFill>
                      <a:blip r:embed="rId34"/>
                      <a:stretch>
                        <a:fillRect/>
                      </a:stretch>
                    </p:blipFill>
                    <p:spPr>
                      <a:xfrm>
                        <a:off x="3962400" y="4533900"/>
                        <a:ext cx="1381017" cy="952596"/>
                      </a:xfrm>
                      <a:prstGeom prst="rect">
                        <a:avLst/>
                      </a:prstGeom>
                    </p:spPr>
                  </p:pic>
                </p:oleObj>
              </mc:Fallback>
            </mc:AlternateContent>
          </a:graphicData>
        </a:graphic>
      </p:graphicFrame>
      <p:sp>
        <p:nvSpPr>
          <p:cNvPr id="83" name="Text Placeholder 14"/>
          <p:cNvSpPr>
            <a:spLocks noGrp="1"/>
          </p:cNvSpPr>
          <p:nvPr>
            <p:custDataLst>
              <p:tags r:id="rId15"/>
            </p:custDataLst>
          </p:nvPr>
        </p:nvSpPr>
        <p:spPr bwMode="gray">
          <a:xfrm>
            <a:off x="4368800" y="5114925"/>
            <a:ext cx="493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3CFAA9D2-421C-4848-B171-B73556B2B71B}" type="datetime'''''''''''''''''''+$''''6,''18''''''''''''''3'''''''">
              <a:rPr lang="en-US" sz="1000">
                <a:solidFill>
                  <a:srgbClr val="000000"/>
                </a:solidFill>
                <a:cs typeface="Arial"/>
              </a:rPr>
              <a:pPr>
                <a:buClr>
                  <a:srgbClr val="0C2D83"/>
                </a:buClr>
              </a:pPr>
              <a:t>+$6,183</a:t>
            </a:fld>
            <a:endParaRPr lang="en-US" sz="1000" dirty="0">
              <a:solidFill>
                <a:srgbClr val="000000"/>
              </a:solidFill>
              <a:latin typeface="Arial"/>
              <a:cs typeface="Arial"/>
              <a:sym typeface="Arial"/>
            </a:endParaRPr>
          </a:p>
        </p:txBody>
      </p:sp>
      <p:sp>
        <p:nvSpPr>
          <p:cNvPr id="84" name="Text Placeholder 13"/>
          <p:cNvSpPr>
            <a:spLocks noGrp="1"/>
          </p:cNvSpPr>
          <p:nvPr>
            <p:custDataLst>
              <p:tags r:id="rId16"/>
            </p:custDataLst>
          </p:nvPr>
        </p:nvSpPr>
        <p:spPr bwMode="gray">
          <a:xfrm>
            <a:off x="4273550" y="4738688"/>
            <a:ext cx="493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8A83E257-8521-4E96-9FF7-234CF1FA1CE4}" type="datetime'''''''''''''''''+''$''''''''3,''''''9''0''''7'''''''''''''''''">
              <a:rPr lang="en-US" sz="1000">
                <a:solidFill>
                  <a:srgbClr val="000000"/>
                </a:solidFill>
                <a:cs typeface="Arial"/>
              </a:rPr>
              <a:pPr>
                <a:buClr>
                  <a:srgbClr val="0C2D83"/>
                </a:buClr>
              </a:pPr>
              <a:t>+$3,907</a:t>
            </a:fld>
            <a:endParaRPr lang="en-US" sz="1000" dirty="0">
              <a:solidFill>
                <a:srgbClr val="000000"/>
              </a:solidFill>
              <a:latin typeface="Arial"/>
              <a:cs typeface="Arial"/>
              <a:sym typeface="Arial"/>
            </a:endParaRPr>
          </a:p>
        </p:txBody>
      </p:sp>
      <p:graphicFrame>
        <p:nvGraphicFramePr>
          <p:cNvPr id="85" name="Object 84"/>
          <p:cNvGraphicFramePr>
            <a:graphicFrameLocks/>
          </p:cNvGraphicFramePr>
          <p:nvPr>
            <p:custDataLst>
              <p:tags r:id="rId17"/>
            </p:custDataLst>
            <p:extLst>
              <p:ext uri="{D42A27DB-BD31-4B8C-83A1-F6EECF244321}">
                <p14:modId xmlns:p14="http://schemas.microsoft.com/office/powerpoint/2010/main" val="398202319"/>
              </p:ext>
            </p:extLst>
          </p:nvPr>
        </p:nvGraphicFramePr>
        <p:xfrm>
          <a:off x="3962400" y="2628900"/>
          <a:ext cx="1381017" cy="962043"/>
        </p:xfrm>
        <a:graphic>
          <a:graphicData uri="http://schemas.openxmlformats.org/presentationml/2006/ole">
            <mc:AlternateContent xmlns:mc="http://schemas.openxmlformats.org/markup-compatibility/2006">
              <mc:Choice xmlns:v="urn:schemas-microsoft-com:vml" Requires="v">
                <p:oleObj spid="_x0000_s307339" name="Chart" r:id="rId35" imgW="1381017" imgH="962043" progId="MSGraph.Chart.8">
                  <p:embed followColorScheme="full"/>
                </p:oleObj>
              </mc:Choice>
              <mc:Fallback>
                <p:oleObj name="Chart" r:id="rId35" imgW="1381017" imgH="962043" progId="MSGraph.Chart.8">
                  <p:embed followColorScheme="full"/>
                  <p:pic>
                    <p:nvPicPr>
                      <p:cNvPr id="0" name=""/>
                      <p:cNvPicPr/>
                      <p:nvPr/>
                    </p:nvPicPr>
                    <p:blipFill>
                      <a:blip r:embed="rId36"/>
                      <a:stretch>
                        <a:fillRect/>
                      </a:stretch>
                    </p:blipFill>
                    <p:spPr>
                      <a:xfrm>
                        <a:off x="3962400" y="2628900"/>
                        <a:ext cx="1381017" cy="962043"/>
                      </a:xfrm>
                      <a:prstGeom prst="rect">
                        <a:avLst/>
                      </a:prstGeom>
                    </p:spPr>
                  </p:pic>
                </p:oleObj>
              </mc:Fallback>
            </mc:AlternateContent>
          </a:graphicData>
        </a:graphic>
      </p:graphicFrame>
      <p:sp>
        <p:nvSpPr>
          <p:cNvPr id="86" name="Text Placeholder 6"/>
          <p:cNvSpPr>
            <a:spLocks noGrp="1"/>
          </p:cNvSpPr>
          <p:nvPr>
            <p:custDataLst>
              <p:tags r:id="rId18"/>
            </p:custDataLst>
          </p:nvPr>
        </p:nvSpPr>
        <p:spPr bwMode="gray">
          <a:xfrm>
            <a:off x="4159250" y="3228975"/>
            <a:ext cx="493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E83C0EC0-874F-411E-9FA5-74591154570B}" type="datetime'''+''$''1'',''2''''''''9''''''''''''''''''''''7'''''''''''">
              <a:rPr lang="en-US" sz="1000">
                <a:solidFill>
                  <a:srgbClr val="000000"/>
                </a:solidFill>
                <a:cs typeface="Arial"/>
              </a:rPr>
              <a:pPr>
                <a:buClr>
                  <a:srgbClr val="0C2D83"/>
                </a:buClr>
              </a:pPr>
              <a:t>+$1,297</a:t>
            </a:fld>
            <a:endParaRPr lang="en-US" sz="1000" dirty="0">
              <a:solidFill>
                <a:srgbClr val="000000"/>
              </a:solidFill>
              <a:latin typeface="Arial"/>
              <a:cs typeface="Arial"/>
              <a:sym typeface="Arial"/>
            </a:endParaRPr>
          </a:p>
        </p:txBody>
      </p:sp>
      <p:sp>
        <p:nvSpPr>
          <p:cNvPr id="87" name="Text Placeholder 16"/>
          <p:cNvSpPr>
            <a:spLocks noGrp="1"/>
          </p:cNvSpPr>
          <p:nvPr>
            <p:custDataLst>
              <p:tags r:id="rId19"/>
            </p:custDataLst>
          </p:nvPr>
        </p:nvSpPr>
        <p:spPr bwMode="gray">
          <a:xfrm>
            <a:off x="4111625" y="2852738"/>
            <a:ext cx="3889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9286AE8C-F056-4E76-9648-46BA4F468842}" type="datetime'''''''''''''''''''''''''''+''''''''''''''''''''$''20''''5'''">
              <a:rPr lang="en-US" sz="1000">
                <a:solidFill>
                  <a:srgbClr val="000000"/>
                </a:solidFill>
                <a:cs typeface="Arial"/>
              </a:rPr>
              <a:pPr>
                <a:buClr>
                  <a:srgbClr val="0C2D83"/>
                </a:buClr>
              </a:pPr>
              <a:t>+$205</a:t>
            </a:fld>
            <a:endParaRPr lang="en-US" sz="1000" dirty="0">
              <a:solidFill>
                <a:srgbClr val="000000"/>
              </a:solidFill>
              <a:latin typeface="Arial"/>
              <a:cs typeface="Arial"/>
              <a:sym typeface="Arial"/>
            </a:endParaRPr>
          </a:p>
        </p:txBody>
      </p:sp>
      <p:graphicFrame>
        <p:nvGraphicFramePr>
          <p:cNvPr id="88" name="Object 87"/>
          <p:cNvGraphicFramePr>
            <a:graphicFrameLocks/>
          </p:cNvGraphicFramePr>
          <p:nvPr>
            <p:custDataLst>
              <p:tags r:id="rId20"/>
            </p:custDataLst>
            <p:extLst>
              <p:ext uri="{D42A27DB-BD31-4B8C-83A1-F6EECF244321}">
                <p14:modId xmlns:p14="http://schemas.microsoft.com/office/powerpoint/2010/main" val="1463962608"/>
              </p:ext>
            </p:extLst>
          </p:nvPr>
        </p:nvGraphicFramePr>
        <p:xfrm>
          <a:off x="6019800" y="4533900"/>
          <a:ext cx="1381017" cy="952596"/>
        </p:xfrm>
        <a:graphic>
          <a:graphicData uri="http://schemas.openxmlformats.org/presentationml/2006/ole">
            <mc:AlternateContent xmlns:mc="http://schemas.openxmlformats.org/markup-compatibility/2006">
              <mc:Choice xmlns:v="urn:schemas-microsoft-com:vml" Requires="v">
                <p:oleObj spid="_x0000_s307340" name="Chart" r:id="rId37" imgW="1381017" imgH="952596" progId="MSGraph.Chart.8">
                  <p:embed followColorScheme="full"/>
                </p:oleObj>
              </mc:Choice>
              <mc:Fallback>
                <p:oleObj name="Chart" r:id="rId37" imgW="1381017" imgH="952596" progId="MSGraph.Chart.8">
                  <p:embed followColorScheme="full"/>
                  <p:pic>
                    <p:nvPicPr>
                      <p:cNvPr id="0" name=""/>
                      <p:cNvPicPr/>
                      <p:nvPr/>
                    </p:nvPicPr>
                    <p:blipFill>
                      <a:blip r:embed="rId38"/>
                      <a:stretch>
                        <a:fillRect/>
                      </a:stretch>
                    </p:blipFill>
                    <p:spPr>
                      <a:xfrm>
                        <a:off x="6019800" y="4533900"/>
                        <a:ext cx="1381017" cy="952596"/>
                      </a:xfrm>
                      <a:prstGeom prst="rect">
                        <a:avLst/>
                      </a:prstGeom>
                    </p:spPr>
                  </p:pic>
                </p:oleObj>
              </mc:Fallback>
            </mc:AlternateContent>
          </a:graphicData>
        </a:graphic>
      </p:graphicFrame>
      <p:sp>
        <p:nvSpPr>
          <p:cNvPr id="90" name="Text Placeholder 68"/>
          <p:cNvSpPr>
            <a:spLocks noGrp="1"/>
          </p:cNvSpPr>
          <p:nvPr>
            <p:custDataLst>
              <p:tags r:id="rId21"/>
            </p:custDataLst>
          </p:nvPr>
        </p:nvSpPr>
        <p:spPr bwMode="gray">
          <a:xfrm>
            <a:off x="6864350" y="4738688"/>
            <a:ext cx="5635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BB6519A4-2B3B-4632-81DA-E5714DD85602}" type="datetime'''+''$''1''''''''''''''''''''''''5'''',''5''''75'''">
              <a:rPr lang="en-US" sz="1000">
                <a:solidFill>
                  <a:srgbClr val="000000"/>
                </a:solidFill>
                <a:cs typeface="Arial"/>
              </a:rPr>
              <a:pPr>
                <a:buClr>
                  <a:srgbClr val="0C2D83"/>
                </a:buClr>
              </a:pPr>
              <a:t>+$15,575</a:t>
            </a:fld>
            <a:endParaRPr lang="en-US" sz="1000" dirty="0">
              <a:solidFill>
                <a:srgbClr val="000000"/>
              </a:solidFill>
              <a:latin typeface="Arial"/>
              <a:cs typeface="Arial"/>
              <a:sym typeface="Arial"/>
            </a:endParaRPr>
          </a:p>
        </p:txBody>
      </p:sp>
      <p:sp>
        <p:nvSpPr>
          <p:cNvPr id="89" name="Text Placeholder 69"/>
          <p:cNvSpPr>
            <a:spLocks noGrp="1"/>
          </p:cNvSpPr>
          <p:nvPr>
            <p:custDataLst>
              <p:tags r:id="rId22"/>
            </p:custDataLst>
          </p:nvPr>
        </p:nvSpPr>
        <p:spPr bwMode="gray">
          <a:xfrm>
            <a:off x="7140575" y="5114925"/>
            <a:ext cx="5635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82237E35-C0AC-4722-BF6C-DA174D2598B4}" type="datetime'''''''''''''''''''''''''''+''''$2''''''2'''',''0''0''2'''">
              <a:rPr lang="en-US" sz="1000">
                <a:solidFill>
                  <a:srgbClr val="000000"/>
                </a:solidFill>
                <a:cs typeface="Arial"/>
              </a:rPr>
              <a:pPr>
                <a:buClr>
                  <a:srgbClr val="0C2D83"/>
                </a:buClr>
              </a:pPr>
              <a:t>+$22,002</a:t>
            </a:fld>
            <a:endParaRPr lang="en-US" sz="1000" dirty="0">
              <a:solidFill>
                <a:srgbClr val="000000"/>
              </a:solidFill>
              <a:latin typeface="Arial"/>
              <a:cs typeface="Arial"/>
              <a:sym typeface="Arial"/>
            </a:endParaRPr>
          </a:p>
        </p:txBody>
      </p:sp>
      <p:graphicFrame>
        <p:nvGraphicFramePr>
          <p:cNvPr id="91" name="Object 90"/>
          <p:cNvGraphicFramePr>
            <a:graphicFrameLocks/>
          </p:cNvGraphicFramePr>
          <p:nvPr>
            <p:custDataLst>
              <p:tags r:id="rId23"/>
            </p:custDataLst>
            <p:extLst>
              <p:ext uri="{D42A27DB-BD31-4B8C-83A1-F6EECF244321}">
                <p14:modId xmlns:p14="http://schemas.microsoft.com/office/powerpoint/2010/main" val="492829371"/>
              </p:ext>
            </p:extLst>
          </p:nvPr>
        </p:nvGraphicFramePr>
        <p:xfrm>
          <a:off x="6019800" y="2628900"/>
          <a:ext cx="1381017" cy="962043"/>
        </p:xfrm>
        <a:graphic>
          <a:graphicData uri="http://schemas.openxmlformats.org/presentationml/2006/ole">
            <mc:AlternateContent xmlns:mc="http://schemas.openxmlformats.org/markup-compatibility/2006">
              <mc:Choice xmlns:v="urn:schemas-microsoft-com:vml" Requires="v">
                <p:oleObj spid="_x0000_s307341" name="Chart" r:id="rId39" imgW="1381017" imgH="962043" progId="MSGraph.Chart.8">
                  <p:embed followColorScheme="full"/>
                </p:oleObj>
              </mc:Choice>
              <mc:Fallback>
                <p:oleObj name="Chart" r:id="rId39" imgW="1381017" imgH="962043" progId="MSGraph.Chart.8">
                  <p:embed followColorScheme="full"/>
                  <p:pic>
                    <p:nvPicPr>
                      <p:cNvPr id="0" name=""/>
                      <p:cNvPicPr/>
                      <p:nvPr/>
                    </p:nvPicPr>
                    <p:blipFill>
                      <a:blip r:embed="rId40"/>
                      <a:stretch>
                        <a:fillRect/>
                      </a:stretch>
                    </p:blipFill>
                    <p:spPr>
                      <a:xfrm>
                        <a:off x="6019800" y="2628900"/>
                        <a:ext cx="1381017" cy="962043"/>
                      </a:xfrm>
                      <a:prstGeom prst="rect">
                        <a:avLst/>
                      </a:prstGeom>
                    </p:spPr>
                  </p:pic>
                </p:oleObj>
              </mc:Fallback>
            </mc:AlternateContent>
          </a:graphicData>
        </a:graphic>
      </p:graphicFrame>
      <p:sp>
        <p:nvSpPr>
          <p:cNvPr id="92" name="Text Placeholder 8"/>
          <p:cNvSpPr>
            <a:spLocks noGrp="1"/>
          </p:cNvSpPr>
          <p:nvPr>
            <p:custDataLst>
              <p:tags r:id="rId24"/>
            </p:custDataLst>
          </p:nvPr>
        </p:nvSpPr>
        <p:spPr bwMode="gray">
          <a:xfrm>
            <a:off x="6388100" y="2852738"/>
            <a:ext cx="493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73071E5B-D321-4BAF-8D63-C02C3897948C}" type="datetime'''''''''+''''''''''''$''''''''4'',''''7''44'''''''''''''''">
              <a:rPr lang="en-US" sz="1000">
                <a:solidFill>
                  <a:srgbClr val="000000"/>
                </a:solidFill>
                <a:cs typeface="Arial"/>
              </a:rPr>
              <a:pPr>
                <a:buClr>
                  <a:srgbClr val="0C2D83"/>
                </a:buClr>
              </a:pPr>
              <a:t>+$4,744</a:t>
            </a:fld>
            <a:endParaRPr lang="en-US" sz="1000" dirty="0">
              <a:solidFill>
                <a:srgbClr val="000000"/>
              </a:solidFill>
              <a:latin typeface="Arial"/>
              <a:cs typeface="Arial"/>
              <a:sym typeface="Arial"/>
            </a:endParaRPr>
          </a:p>
        </p:txBody>
      </p:sp>
      <p:sp>
        <p:nvSpPr>
          <p:cNvPr id="93" name="Text Placeholder 9"/>
          <p:cNvSpPr>
            <a:spLocks noGrp="1"/>
          </p:cNvSpPr>
          <p:nvPr>
            <p:custDataLst>
              <p:tags r:id="rId25"/>
            </p:custDataLst>
          </p:nvPr>
        </p:nvSpPr>
        <p:spPr bwMode="gray">
          <a:xfrm>
            <a:off x="6454775" y="3228975"/>
            <a:ext cx="493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C2D83"/>
              </a:buClr>
            </a:pPr>
            <a:fld id="{96142B8D-4A27-4AB9-BE12-57EFD1D3F957}" type="datetime'''+''$''''''''''''''''6'''''',''''2''''''''''''9''''0'''''''''">
              <a:rPr lang="en-US" sz="1000">
                <a:solidFill>
                  <a:srgbClr val="000000"/>
                </a:solidFill>
                <a:cs typeface="Arial"/>
              </a:rPr>
              <a:pPr>
                <a:buClr>
                  <a:srgbClr val="0C2D83"/>
                </a:buClr>
              </a:pPr>
              <a:t>+$6,290</a:t>
            </a:fld>
            <a:endParaRPr lang="en-US" sz="1000" dirty="0">
              <a:solidFill>
                <a:srgbClr val="000000"/>
              </a:solidFill>
              <a:latin typeface="Arial"/>
              <a:cs typeface="Arial"/>
              <a:sym typeface="Arial"/>
            </a:endParaRPr>
          </a:p>
        </p:txBody>
      </p:sp>
      <p:graphicFrame>
        <p:nvGraphicFramePr>
          <p:cNvPr id="94" name="Table 93"/>
          <p:cNvGraphicFramePr>
            <a:graphicFrameLocks noGrp="1"/>
          </p:cNvGraphicFramePr>
          <p:nvPr>
            <p:extLst>
              <p:ext uri="{D42A27DB-BD31-4B8C-83A1-F6EECF244321}">
                <p14:modId xmlns:p14="http://schemas.microsoft.com/office/powerpoint/2010/main" val="1138606467"/>
              </p:ext>
            </p:extLst>
          </p:nvPr>
        </p:nvGraphicFramePr>
        <p:xfrm>
          <a:off x="6151563" y="3797300"/>
          <a:ext cx="2283188" cy="1658284"/>
        </p:xfrm>
        <a:graphic>
          <a:graphicData uri="http://schemas.openxmlformats.org/drawingml/2006/table">
            <a:tbl>
              <a:tblPr firstRow="1" bandRow="1">
                <a:tableStyleId>{2D5ABB26-0587-4C30-8999-92F81FD0307C}</a:tableStyleId>
              </a:tblPr>
              <a:tblGrid>
                <a:gridCol w="1069262"/>
                <a:gridCol w="397154"/>
                <a:gridCol w="816772"/>
              </a:tblGrid>
              <a:tr h="694552">
                <a:tc>
                  <a:txBody>
                    <a:bodyPr/>
                    <a:lstStyle/>
                    <a:p>
                      <a:pPr algn="ctr"/>
                      <a:r>
                        <a:rPr lang="en-US" sz="1000" kern="1200" dirty="0" smtClean="0">
                          <a:solidFill>
                            <a:srgbClr val="000000"/>
                          </a:solidFill>
                          <a:latin typeface="+mj-lt"/>
                          <a:ea typeface="+mn-ea"/>
                          <a:cs typeface="+mn-cs"/>
                        </a:rPr>
                        <a:t>No BH conditions </a:t>
                      </a:r>
                    </a:p>
                    <a:p>
                      <a:pPr algn="ctr"/>
                      <a:r>
                        <a:rPr lang="en-US" sz="1000" kern="1200" dirty="0" smtClean="0">
                          <a:solidFill>
                            <a:srgbClr val="000000"/>
                          </a:solidFill>
                          <a:latin typeface="+mj-lt"/>
                          <a:ea typeface="+mn-ea"/>
                          <a:cs typeface="+mn-cs"/>
                        </a:rPr>
                        <a:t>(Baseline)</a:t>
                      </a:r>
                    </a:p>
                    <a:p>
                      <a:pPr algn="ctr"/>
                      <a:r>
                        <a:rPr lang="en-US" sz="1000" kern="1200" dirty="0" smtClean="0">
                          <a:solidFill>
                            <a:srgbClr val="000000"/>
                          </a:solidFill>
                          <a:latin typeface="+mj-lt"/>
                          <a:ea typeface="+mn-ea"/>
                          <a:cs typeface="+mn-cs"/>
                        </a:rPr>
                        <a:t>= $8,239</a:t>
                      </a:r>
                      <a:endParaRPr lang="en-US" sz="1000" b="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b="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kern="1200" baseline="0" dirty="0" smtClean="0">
                          <a:solidFill>
                            <a:schemeClr val="tx1"/>
                          </a:solidFill>
                          <a:latin typeface="+mn-lt"/>
                          <a:ea typeface="+mn-ea"/>
                          <a:cs typeface="+mn-cs"/>
                        </a:rPr>
                        <a:t>Spending compared to baseline</a:t>
                      </a:r>
                      <a:endParaRPr lang="en-US" sz="1000" b="0" kern="1200" dirty="0">
                        <a:solidFill>
                          <a:schemeClr val="tx1"/>
                        </a:solidFill>
                        <a:latin typeface="+mn-lt"/>
                        <a:ea typeface="+mn-ea"/>
                        <a:cs typeface="+mn-cs"/>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893">
                <a:tc>
                  <a:txBody>
                    <a:bodyPr/>
                    <a:lstStyle/>
                    <a:p>
                      <a:pPr algn="ctr" fontAlgn="b"/>
                      <a:endParaRPr lang="en-US" sz="1000" b="0" i="0" u="none" strike="noStrike" dirty="0" smtClean="0">
                        <a:solidFill>
                          <a:schemeClr val="tx1"/>
                        </a:solidFill>
                        <a:effectLst/>
                        <a:latin typeface="+mj-lt"/>
                      </a:endParaRPr>
                    </a:p>
                  </a:txBody>
                  <a:tcPr marL="0" marR="0" marT="46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223" marR="6223" marT="134430"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134430"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467839">
                <a:tc>
                  <a:txBody>
                    <a:bodyPr/>
                    <a:lstStyle/>
                    <a:p>
                      <a:pPr algn="ctr" fontAlgn="b"/>
                      <a:endParaRPr lang="en-US" sz="1000" b="0" i="0" u="none" strike="noStrike" dirty="0">
                        <a:solidFill>
                          <a:srgbClr val="000000"/>
                        </a:solidFill>
                        <a:effectLst/>
                        <a:latin typeface="+mj-lt"/>
                      </a:endParaRPr>
                    </a:p>
                  </a:txBody>
                  <a:tcPr marL="0" marR="0"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223" marR="6223"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95" name="Rectangle 94"/>
          <p:cNvSpPr/>
          <p:nvPr/>
        </p:nvSpPr>
        <p:spPr>
          <a:xfrm>
            <a:off x="195263" y="1911350"/>
            <a:ext cx="454366" cy="181066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8393" tIns="39196" rIns="78393" bIns="39196" rtlCol="0" anchor="ctr"/>
          <a:lstStyle/>
          <a:p>
            <a:pPr algn="ctr"/>
            <a:r>
              <a:rPr lang="en-US" sz="1200" b="1" dirty="0">
                <a:solidFill>
                  <a:srgbClr val="000000"/>
                </a:solidFill>
                <a:latin typeface="+mj-lt"/>
              </a:rPr>
              <a:t>No chronic medical conditions</a:t>
            </a:r>
          </a:p>
        </p:txBody>
      </p:sp>
      <p:sp>
        <p:nvSpPr>
          <p:cNvPr id="96" name="Rectangle 95"/>
          <p:cNvSpPr/>
          <p:nvPr/>
        </p:nvSpPr>
        <p:spPr>
          <a:xfrm>
            <a:off x="195263" y="3797300"/>
            <a:ext cx="454366" cy="181066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8393" tIns="39196" rIns="78393" bIns="39196" rtlCol="0" anchor="ctr"/>
          <a:lstStyle/>
          <a:p>
            <a:pPr algn="ctr"/>
            <a:r>
              <a:rPr lang="en-US" sz="1200" b="1" dirty="0">
                <a:solidFill>
                  <a:srgbClr val="000000"/>
                </a:solidFill>
                <a:latin typeface="+mj-lt"/>
              </a:rPr>
              <a:t>One or more chronic medical conditions</a:t>
            </a:r>
          </a:p>
        </p:txBody>
      </p:sp>
      <p:graphicFrame>
        <p:nvGraphicFramePr>
          <p:cNvPr id="97" name="Table 96"/>
          <p:cNvGraphicFramePr>
            <a:graphicFrameLocks noGrp="1"/>
          </p:cNvGraphicFramePr>
          <p:nvPr>
            <p:extLst>
              <p:ext uri="{D42A27DB-BD31-4B8C-83A1-F6EECF244321}">
                <p14:modId xmlns:p14="http://schemas.microsoft.com/office/powerpoint/2010/main" val="2078141379"/>
              </p:ext>
            </p:extLst>
          </p:nvPr>
        </p:nvGraphicFramePr>
        <p:xfrm>
          <a:off x="6151563" y="1911350"/>
          <a:ext cx="2283188" cy="1658284"/>
        </p:xfrm>
        <a:graphic>
          <a:graphicData uri="http://schemas.openxmlformats.org/drawingml/2006/table">
            <a:tbl>
              <a:tblPr firstRow="1" bandRow="1">
                <a:tableStyleId>{2D5ABB26-0587-4C30-8999-92F81FD0307C}</a:tableStyleId>
              </a:tblPr>
              <a:tblGrid>
                <a:gridCol w="1069262"/>
                <a:gridCol w="397154"/>
                <a:gridCol w="816772"/>
              </a:tblGrid>
              <a:tr h="694552">
                <a:tc>
                  <a:txBody>
                    <a:bodyPr/>
                    <a:lstStyle/>
                    <a:p>
                      <a:pPr algn="ctr"/>
                      <a:r>
                        <a:rPr lang="en-US" sz="1000" kern="1200" dirty="0" smtClean="0">
                          <a:solidFill>
                            <a:srgbClr val="000000"/>
                          </a:solidFill>
                          <a:latin typeface="+mj-lt"/>
                          <a:ea typeface="+mn-ea"/>
                          <a:cs typeface="+mn-cs"/>
                        </a:rPr>
                        <a:t>No BH conditions </a:t>
                      </a:r>
                    </a:p>
                    <a:p>
                      <a:pPr algn="ctr"/>
                      <a:r>
                        <a:rPr lang="en-US" sz="1000" kern="1200" dirty="0" smtClean="0">
                          <a:solidFill>
                            <a:srgbClr val="000000"/>
                          </a:solidFill>
                          <a:latin typeface="+mj-lt"/>
                          <a:ea typeface="+mn-ea"/>
                          <a:cs typeface="+mn-cs"/>
                        </a:rPr>
                        <a:t>(Baseline)</a:t>
                      </a:r>
                    </a:p>
                    <a:p>
                      <a:pPr algn="ctr"/>
                      <a:r>
                        <a:rPr lang="en-US" sz="1000" kern="1200" dirty="0" smtClean="0">
                          <a:solidFill>
                            <a:srgbClr val="000000"/>
                          </a:solidFill>
                          <a:latin typeface="+mj-lt"/>
                          <a:ea typeface="+mn-ea"/>
                          <a:cs typeface="+mn-cs"/>
                        </a:rPr>
                        <a:t>= $2,933</a:t>
                      </a:r>
                      <a:endParaRPr lang="en-US" sz="1000" b="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b="0" dirty="0">
                        <a:latin typeface="+mj-lt"/>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kern="1200" baseline="0" dirty="0" smtClean="0">
                          <a:solidFill>
                            <a:schemeClr val="tx1"/>
                          </a:solidFill>
                          <a:latin typeface="+mn-lt"/>
                          <a:ea typeface="+mn-ea"/>
                          <a:cs typeface="+mn-cs"/>
                        </a:rPr>
                        <a:t>Spending compared to baseline</a:t>
                      </a:r>
                      <a:endParaRPr lang="en-US" sz="1000" b="0" kern="1200" dirty="0">
                        <a:solidFill>
                          <a:schemeClr val="tx1"/>
                        </a:solidFill>
                        <a:latin typeface="+mn-lt"/>
                        <a:ea typeface="+mn-ea"/>
                        <a:cs typeface="+mn-cs"/>
                      </a:endParaRPr>
                    </a:p>
                  </a:txBody>
                  <a:tcPr marL="0" marR="0" marT="33607" marB="33607"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893">
                <a:tc>
                  <a:txBody>
                    <a:bodyPr/>
                    <a:lstStyle/>
                    <a:p>
                      <a:pPr algn="ctr" fontAlgn="b"/>
                      <a:endParaRPr lang="en-US" sz="1000" b="0" i="0" u="none" strike="noStrike" dirty="0" smtClean="0">
                        <a:solidFill>
                          <a:schemeClr val="tx1"/>
                        </a:solidFill>
                        <a:effectLst/>
                        <a:latin typeface="+mj-lt"/>
                      </a:endParaRPr>
                    </a:p>
                  </a:txBody>
                  <a:tcPr marL="0" marR="0" marT="4668"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223" marR="6223" marT="134430"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134430"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467839">
                <a:tc>
                  <a:txBody>
                    <a:bodyPr/>
                    <a:lstStyle/>
                    <a:p>
                      <a:pPr algn="ctr" fontAlgn="b"/>
                      <a:endParaRPr lang="en-US" sz="1000" b="0" i="0" u="none" strike="noStrike" dirty="0">
                        <a:solidFill>
                          <a:srgbClr val="000000"/>
                        </a:solidFill>
                        <a:effectLst/>
                        <a:latin typeface="+mj-lt"/>
                      </a:endParaRPr>
                    </a:p>
                  </a:txBody>
                  <a:tcPr marL="0" marR="0"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effectLst/>
                        <a:latin typeface="+mj-lt"/>
                      </a:endParaRPr>
                    </a:p>
                  </a:txBody>
                  <a:tcPr marL="6223" marR="6223"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223" marR="6223" marT="4668"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44" name="Rectangle 43"/>
          <p:cNvSpPr/>
          <p:nvPr/>
        </p:nvSpPr>
        <p:spPr>
          <a:xfrm>
            <a:off x="3152775" y="2746375"/>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1.3x</a:t>
            </a:r>
            <a:endParaRPr lang="en-US" sz="2800" dirty="0">
              <a:ln w="18415" cmpd="sng">
                <a:solidFill>
                  <a:srgbClr val="002960"/>
                </a:solidFill>
                <a:prstDash val="solid"/>
              </a:ln>
              <a:solidFill>
                <a:srgbClr val="002960"/>
              </a:solidFill>
            </a:endParaRPr>
          </a:p>
        </p:txBody>
      </p:sp>
      <p:sp>
        <p:nvSpPr>
          <p:cNvPr id="51" name="Rectangle 50"/>
          <p:cNvSpPr/>
          <p:nvPr/>
        </p:nvSpPr>
        <p:spPr>
          <a:xfrm>
            <a:off x="3152775" y="3106738"/>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1.7x</a:t>
            </a:r>
            <a:endParaRPr lang="en-US" sz="2800" dirty="0">
              <a:ln w="18415" cmpd="sng">
                <a:solidFill>
                  <a:srgbClr val="002960"/>
                </a:solidFill>
                <a:prstDash val="solid"/>
              </a:ln>
              <a:solidFill>
                <a:srgbClr val="002960"/>
              </a:solidFill>
            </a:endParaRPr>
          </a:p>
        </p:txBody>
      </p:sp>
      <p:sp>
        <p:nvSpPr>
          <p:cNvPr id="52" name="Rectangle 51"/>
          <p:cNvSpPr/>
          <p:nvPr/>
        </p:nvSpPr>
        <p:spPr>
          <a:xfrm>
            <a:off x="5149850" y="3106738"/>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1.5x</a:t>
            </a:r>
            <a:endParaRPr lang="en-US" sz="2800" dirty="0">
              <a:ln w="18415" cmpd="sng">
                <a:solidFill>
                  <a:srgbClr val="002960"/>
                </a:solidFill>
                <a:prstDash val="solid"/>
              </a:ln>
              <a:solidFill>
                <a:srgbClr val="002960"/>
              </a:solidFill>
            </a:endParaRPr>
          </a:p>
        </p:txBody>
      </p:sp>
      <p:sp>
        <p:nvSpPr>
          <p:cNvPr id="53" name="Rectangle 52"/>
          <p:cNvSpPr/>
          <p:nvPr/>
        </p:nvSpPr>
        <p:spPr>
          <a:xfrm>
            <a:off x="5149850" y="2746375"/>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1.1x</a:t>
            </a:r>
            <a:endParaRPr lang="en-US" sz="2800" dirty="0">
              <a:ln w="18415" cmpd="sng">
                <a:solidFill>
                  <a:srgbClr val="002960"/>
                </a:solidFill>
                <a:prstDash val="solid"/>
              </a:ln>
              <a:solidFill>
                <a:srgbClr val="002960"/>
              </a:solidFill>
            </a:endParaRPr>
          </a:p>
        </p:txBody>
      </p:sp>
      <p:sp>
        <p:nvSpPr>
          <p:cNvPr id="54" name="Rectangle 53"/>
          <p:cNvSpPr/>
          <p:nvPr/>
        </p:nvSpPr>
        <p:spPr>
          <a:xfrm>
            <a:off x="7727950" y="3106738"/>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3.1x</a:t>
            </a:r>
            <a:endParaRPr lang="en-US" sz="2800" dirty="0">
              <a:ln w="18415" cmpd="sng">
                <a:solidFill>
                  <a:srgbClr val="002960"/>
                </a:solidFill>
                <a:prstDash val="solid"/>
              </a:ln>
              <a:solidFill>
                <a:srgbClr val="002960"/>
              </a:solidFill>
            </a:endParaRPr>
          </a:p>
        </p:txBody>
      </p:sp>
      <p:sp>
        <p:nvSpPr>
          <p:cNvPr id="55" name="Rectangle 54"/>
          <p:cNvSpPr/>
          <p:nvPr/>
        </p:nvSpPr>
        <p:spPr>
          <a:xfrm>
            <a:off x="7727950" y="2757488"/>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2.6x</a:t>
            </a:r>
            <a:endParaRPr lang="en-US" sz="2800" dirty="0">
              <a:ln w="18415" cmpd="sng">
                <a:solidFill>
                  <a:srgbClr val="002960"/>
                </a:solidFill>
                <a:prstDash val="solid"/>
              </a:ln>
              <a:solidFill>
                <a:srgbClr val="002960"/>
              </a:solidFill>
            </a:endParaRPr>
          </a:p>
        </p:txBody>
      </p:sp>
      <p:sp>
        <p:nvSpPr>
          <p:cNvPr id="56" name="Rectangle 55"/>
          <p:cNvSpPr/>
          <p:nvPr/>
        </p:nvSpPr>
        <p:spPr>
          <a:xfrm>
            <a:off x="3152775" y="4648200"/>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1.8x</a:t>
            </a:r>
            <a:endParaRPr lang="en-US" sz="2800" dirty="0">
              <a:ln w="18415" cmpd="sng">
                <a:solidFill>
                  <a:srgbClr val="002960"/>
                </a:solidFill>
                <a:prstDash val="solid"/>
              </a:ln>
              <a:solidFill>
                <a:srgbClr val="002960"/>
              </a:solidFill>
            </a:endParaRPr>
          </a:p>
        </p:txBody>
      </p:sp>
      <p:sp>
        <p:nvSpPr>
          <p:cNvPr id="57" name="Rectangle 56"/>
          <p:cNvSpPr/>
          <p:nvPr/>
        </p:nvSpPr>
        <p:spPr>
          <a:xfrm>
            <a:off x="3152775" y="5000625"/>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2.7x</a:t>
            </a:r>
            <a:endParaRPr lang="en-US" sz="2800" dirty="0">
              <a:ln w="18415" cmpd="sng">
                <a:solidFill>
                  <a:srgbClr val="002960"/>
                </a:solidFill>
                <a:prstDash val="solid"/>
              </a:ln>
              <a:solidFill>
                <a:srgbClr val="002960"/>
              </a:solidFill>
            </a:endParaRPr>
          </a:p>
        </p:txBody>
      </p:sp>
      <p:sp>
        <p:nvSpPr>
          <p:cNvPr id="60" name="Rectangle 59"/>
          <p:cNvSpPr/>
          <p:nvPr/>
        </p:nvSpPr>
        <p:spPr>
          <a:xfrm>
            <a:off x="5149850" y="4624388"/>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1.4x</a:t>
            </a:r>
            <a:endParaRPr lang="en-US" sz="2800" dirty="0">
              <a:ln w="18415" cmpd="sng">
                <a:solidFill>
                  <a:srgbClr val="002960"/>
                </a:solidFill>
                <a:prstDash val="solid"/>
              </a:ln>
              <a:solidFill>
                <a:srgbClr val="002960"/>
              </a:solidFill>
            </a:endParaRPr>
          </a:p>
        </p:txBody>
      </p:sp>
      <p:sp>
        <p:nvSpPr>
          <p:cNvPr id="61" name="Rectangle 60"/>
          <p:cNvSpPr/>
          <p:nvPr/>
        </p:nvSpPr>
        <p:spPr>
          <a:xfrm>
            <a:off x="5149850" y="4989513"/>
            <a:ext cx="574640" cy="339578"/>
          </a:xfrm>
          <a:prstGeom prst="rect">
            <a:avLst/>
          </a:prstGeom>
          <a:noFill/>
          <a:effectLst/>
        </p:spPr>
        <p:txBody>
          <a:bodyPr wrap="none" lIns="92454" tIns="46227" rIns="92454" bIns="46227">
            <a:spAutoFit/>
          </a:bodyPr>
          <a:lstStyle/>
          <a:p>
            <a:pPr algn="ctr"/>
            <a:r>
              <a:rPr lang="en-US" dirty="0">
                <a:ln w="18415" cmpd="sng">
                  <a:solidFill>
                    <a:srgbClr val="002960"/>
                  </a:solidFill>
                  <a:prstDash val="solid"/>
                </a:ln>
                <a:solidFill>
                  <a:srgbClr val="002960"/>
                </a:solidFill>
              </a:rPr>
              <a:t>1</a:t>
            </a:r>
            <a:r>
              <a:rPr lang="en-US" dirty="0" smtClean="0">
                <a:ln w="18415" cmpd="sng">
                  <a:solidFill>
                    <a:srgbClr val="002960"/>
                  </a:solidFill>
                  <a:prstDash val="solid"/>
                </a:ln>
                <a:solidFill>
                  <a:srgbClr val="002960"/>
                </a:solidFill>
              </a:rPr>
              <a:t>.7x</a:t>
            </a:r>
            <a:endParaRPr lang="en-US" sz="2800" dirty="0">
              <a:ln w="18415" cmpd="sng">
                <a:solidFill>
                  <a:srgbClr val="002960"/>
                </a:solidFill>
                <a:prstDash val="solid"/>
              </a:ln>
              <a:solidFill>
                <a:srgbClr val="002960"/>
              </a:solidFill>
            </a:endParaRPr>
          </a:p>
        </p:txBody>
      </p:sp>
      <p:sp>
        <p:nvSpPr>
          <p:cNvPr id="62" name="Rectangle 61"/>
          <p:cNvSpPr/>
          <p:nvPr/>
        </p:nvSpPr>
        <p:spPr>
          <a:xfrm>
            <a:off x="7850188" y="4600575"/>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2.9x</a:t>
            </a:r>
            <a:endParaRPr lang="en-US" sz="2800" dirty="0">
              <a:ln w="18415" cmpd="sng">
                <a:solidFill>
                  <a:srgbClr val="002960"/>
                </a:solidFill>
                <a:prstDash val="solid"/>
              </a:ln>
              <a:solidFill>
                <a:srgbClr val="002960"/>
              </a:solidFill>
            </a:endParaRPr>
          </a:p>
        </p:txBody>
      </p:sp>
      <p:sp>
        <p:nvSpPr>
          <p:cNvPr id="63" name="Rectangle 62"/>
          <p:cNvSpPr/>
          <p:nvPr/>
        </p:nvSpPr>
        <p:spPr>
          <a:xfrm>
            <a:off x="7850188" y="5000625"/>
            <a:ext cx="574640" cy="339578"/>
          </a:xfrm>
          <a:prstGeom prst="rect">
            <a:avLst/>
          </a:prstGeom>
          <a:noFill/>
          <a:effectLst/>
        </p:spPr>
        <p:txBody>
          <a:bodyPr wrap="none" lIns="92454" tIns="46227" rIns="92454" bIns="46227">
            <a:spAutoFit/>
          </a:bodyPr>
          <a:lstStyle/>
          <a:p>
            <a:pPr algn="ctr"/>
            <a:r>
              <a:rPr lang="en-US" dirty="0" smtClean="0">
                <a:ln w="18415" cmpd="sng">
                  <a:solidFill>
                    <a:srgbClr val="002960"/>
                  </a:solidFill>
                  <a:prstDash val="solid"/>
                </a:ln>
                <a:solidFill>
                  <a:srgbClr val="002960"/>
                </a:solidFill>
              </a:rPr>
              <a:t>3.7x</a:t>
            </a:r>
            <a:endParaRPr lang="en-US" sz="2800" dirty="0">
              <a:ln w="18415" cmpd="sng">
                <a:solidFill>
                  <a:srgbClr val="002960"/>
                </a:solidFill>
                <a:prstDash val="solid"/>
              </a:ln>
              <a:solidFill>
                <a:srgbClr val="002960"/>
              </a:solidFill>
            </a:endParaRPr>
          </a:p>
        </p:txBody>
      </p:sp>
      <p:sp>
        <p:nvSpPr>
          <p:cNvPr id="58" name="Rectangle 57"/>
          <p:cNvSpPr/>
          <p:nvPr/>
        </p:nvSpPr>
        <p:spPr>
          <a:xfrm>
            <a:off x="0" y="5842766"/>
            <a:ext cx="8364741" cy="830997"/>
          </a:xfrm>
          <a:prstGeom prst="rect">
            <a:avLst/>
          </a:prstGeom>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Analysis is based on a sample that consists of claims submitted by the three largest commercial payers – Blue Cross Blue Shield of Massachusetts (BCBS), Harvard Pilgrim Health Care (HPHC), and Tufts Health Plan (THP) – representing 66 percent of commercially insured lives. Claims-based medical expenditure measure excludes pharmacy spending and payments made outside the claims system (such as shared savings, pay-for-performance, and capitation payments).</a:t>
            </a:r>
          </a:p>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Presence of behavioral health condition identified based on diagnostic codes in claims using </a:t>
            </a:r>
            <a:r>
              <a:rPr lang="en-US" sz="800" dirty="0" err="1">
                <a:solidFill>
                  <a:schemeClr val="bg1">
                    <a:lumMod val="50000"/>
                  </a:schemeClr>
                </a:solidFill>
                <a:latin typeface="Arial"/>
              </a:rPr>
              <a:t>Optum</a:t>
            </a:r>
            <a:r>
              <a:rPr lang="en-US" sz="800" dirty="0">
                <a:solidFill>
                  <a:schemeClr val="bg1">
                    <a:lumMod val="50000"/>
                  </a:schemeClr>
                </a:solidFill>
                <a:latin typeface="Arial"/>
              </a:rPr>
              <a:t> ERG software. Expenditures for non-behavioral health conditions were identified using </a:t>
            </a:r>
            <a:r>
              <a:rPr lang="en-US" sz="800" dirty="0" err="1">
                <a:solidFill>
                  <a:schemeClr val="bg1">
                    <a:lumMod val="50000"/>
                  </a:schemeClr>
                </a:solidFill>
                <a:latin typeface="Arial"/>
              </a:rPr>
              <a:t>Optum</a:t>
            </a:r>
            <a:r>
              <a:rPr lang="en-US" sz="800" dirty="0">
                <a:solidFill>
                  <a:schemeClr val="bg1">
                    <a:lumMod val="50000"/>
                  </a:schemeClr>
                </a:solidFill>
                <a:latin typeface="Arial"/>
              </a:rPr>
              <a:t> ETG episode grouper. Additional detail is available in a technical appendix.</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HPC analysis of the All-Payer Claims Database</a:t>
            </a:r>
          </a:p>
        </p:txBody>
      </p:sp>
      <p:sp>
        <p:nvSpPr>
          <p:cNvPr id="59"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A.17: Impact of behavioral health comorbidity on expenditures for non-behavioral conditions</a:t>
            </a:r>
            <a:endParaRPr lang="en-US" dirty="0">
              <a:latin typeface="Arial"/>
            </a:endParaRPr>
          </a:p>
        </p:txBody>
      </p:sp>
      <p:sp>
        <p:nvSpPr>
          <p:cNvPr id="64" name="Title 1"/>
          <p:cNvSpPr txBox="1">
            <a:spLocks/>
          </p:cNvSpPr>
          <p:nvPr/>
        </p:nvSpPr>
        <p:spPr bwMode="auto">
          <a:xfrm>
            <a:off x="119063" y="857449"/>
            <a:ext cx="86185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algn="l" defTabSz="895350" rtl="0" eaLnBrk="1" fontAlgn="base" hangingPunct="1">
              <a:spcBef>
                <a:spcPct val="0"/>
              </a:spcBef>
              <a:spcAft>
                <a:spcPct val="0"/>
              </a:spcAf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1600" b="0" dirty="0">
                <a:solidFill>
                  <a:srgbClr val="FFFFFF">
                    <a:lumMod val="50000"/>
                  </a:srgbClr>
                </a:solidFill>
                <a:latin typeface="Arial"/>
                <a:ea typeface="+mn-ea"/>
                <a:cs typeface="+mn-cs"/>
              </a:rPr>
              <a:t>Per person claims-based medical expenditures</a:t>
            </a:r>
            <a:r>
              <a:rPr lang="en-US" sz="1600" b="0" baseline="30000" dirty="0">
                <a:solidFill>
                  <a:srgbClr val="FFFFFF">
                    <a:lumMod val="50000"/>
                  </a:srgbClr>
                </a:solidFill>
                <a:latin typeface="Arial"/>
                <a:ea typeface="+mn-ea"/>
                <a:cs typeface="+mn-cs"/>
              </a:rPr>
              <a:t>*</a:t>
            </a:r>
            <a:r>
              <a:rPr lang="en-US" sz="1600" b="0" dirty="0">
                <a:solidFill>
                  <a:srgbClr val="FFFFFF">
                    <a:lumMod val="50000"/>
                  </a:srgbClr>
                </a:solidFill>
                <a:latin typeface="Arial"/>
                <a:ea typeface="+mn-ea"/>
                <a:cs typeface="+mn-cs"/>
              </a:rPr>
              <a:t> on non-behavioral health conditions based on presence of behavioral health (BH) comorbidity</a:t>
            </a:r>
            <a:r>
              <a:rPr lang="en-US" sz="1600" b="0" baseline="30000" dirty="0">
                <a:solidFill>
                  <a:srgbClr val="FFFFFF">
                    <a:lumMod val="50000"/>
                  </a:srgbClr>
                </a:solidFill>
                <a:latin typeface="Arial"/>
                <a:ea typeface="+mn-ea"/>
                <a:cs typeface="+mn-cs"/>
              </a:rPr>
              <a:t>†</a:t>
            </a:r>
            <a:r>
              <a:rPr lang="en-US" sz="1600" b="0" dirty="0">
                <a:solidFill>
                  <a:srgbClr val="FFFFFF">
                    <a:lumMod val="50000"/>
                  </a:srgbClr>
                </a:solidFill>
                <a:latin typeface="Arial"/>
                <a:ea typeface="+mn-ea"/>
                <a:cs typeface="+mn-cs"/>
              </a:rPr>
              <a:t>, </a:t>
            </a:r>
            <a:r>
              <a:rPr lang="en-US" sz="1600" b="0" dirty="0" smtClean="0">
                <a:solidFill>
                  <a:srgbClr val="FFFFFF">
                    <a:lumMod val="50000"/>
                  </a:srgbClr>
                </a:solidFill>
                <a:latin typeface="Arial"/>
                <a:ea typeface="+mn-ea"/>
                <a:cs typeface="+mn-cs"/>
              </a:rPr>
              <a:t>2012 </a:t>
            </a:r>
            <a:r>
              <a:rPr lang="en-US" sz="1600" b="0" dirty="0">
                <a:solidFill>
                  <a:srgbClr val="FFFFFF">
                    <a:lumMod val="50000"/>
                  </a:srgbClr>
                </a:solidFill>
                <a:latin typeface="Arial"/>
                <a:ea typeface="+mn-ea"/>
                <a:cs typeface="+mn-cs"/>
              </a:rPr>
              <a:t>(Commercial) and 2011 (Medicare)</a:t>
            </a:r>
          </a:p>
        </p:txBody>
      </p:sp>
    </p:spTree>
    <p:extLst>
      <p:ext uri="{BB962C8B-B14F-4D97-AF65-F5344CB8AC3E}">
        <p14:creationId xmlns:p14="http://schemas.microsoft.com/office/powerpoint/2010/main" val="4595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910204125"/>
              </p:ext>
            </p:extLst>
          </p:nvPr>
        </p:nvGraphicFramePr>
        <p:xfrm>
          <a:off x="1558" y="1557"/>
          <a:ext cx="1555" cy="1555"/>
        </p:xfrm>
        <a:graphic>
          <a:graphicData uri="http://schemas.openxmlformats.org/presentationml/2006/ole">
            <mc:AlternateContent xmlns:mc="http://schemas.openxmlformats.org/markup-compatibility/2006">
              <mc:Choice xmlns:v="urn:schemas-microsoft-com:vml" Requires="v">
                <p:oleObj spid="_x0000_s308260" name="think-cell Slide" r:id="rId16" imgW="360" imgH="360" progId="TCLayout.ActiveDocument.1">
                  <p:embed/>
                </p:oleObj>
              </mc:Choice>
              <mc:Fallback>
                <p:oleObj name="think-cell Slide" r:id="rId16" imgW="360" imgH="360" progId="TCLayout.ActiveDocument.1">
                  <p:embed/>
                  <p:pic>
                    <p:nvPicPr>
                      <p:cNvPr id="0" name=""/>
                      <p:cNvPicPr/>
                      <p:nvPr/>
                    </p:nvPicPr>
                    <p:blipFill>
                      <a:blip r:embed="rId17"/>
                      <a:stretch>
                        <a:fillRect/>
                      </a:stretch>
                    </p:blipFill>
                    <p:spPr>
                      <a:xfrm>
                        <a:off x="1558" y="1557"/>
                        <a:ext cx="1555" cy="1555"/>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5581" cy="15559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800">
              <a:latin typeface="Arial"/>
              <a:cs typeface="Arial"/>
              <a:sym typeface="Arial"/>
            </a:endParaRPr>
          </a:p>
        </p:txBody>
      </p:sp>
      <p:sp>
        <p:nvSpPr>
          <p:cNvPr id="2"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A.18: ED </a:t>
            </a:r>
            <a:r>
              <a:rPr lang="en-US" dirty="0">
                <a:latin typeface="Arial"/>
              </a:rPr>
              <a:t>visits and boarding by diagnosis type</a:t>
            </a:r>
          </a:p>
        </p:txBody>
      </p:sp>
      <p:cxnSp>
        <p:nvCxnSpPr>
          <p:cNvPr id="34" name="Straight Connector 33"/>
          <p:cNvCxnSpPr/>
          <p:nvPr>
            <p:custDataLst>
              <p:tags r:id="rId4"/>
            </p:custDataLst>
          </p:nvPr>
        </p:nvCxnSpPr>
        <p:spPr bwMode="auto">
          <a:xfrm>
            <a:off x="3543300" y="1943100"/>
            <a:ext cx="10953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5"/>
            </p:custDataLst>
          </p:nvPr>
        </p:nvCxnSpPr>
        <p:spPr bwMode="auto">
          <a:xfrm>
            <a:off x="3543300" y="2143125"/>
            <a:ext cx="1095375" cy="13620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p:cNvGraphicFramePr>
          <p:nvPr>
            <p:custDataLst>
              <p:tags r:id="rId6"/>
            </p:custDataLst>
            <p:extLst>
              <p:ext uri="{D42A27DB-BD31-4B8C-83A1-F6EECF244321}">
                <p14:modId xmlns:p14="http://schemas.microsoft.com/office/powerpoint/2010/main" val="331929805"/>
              </p:ext>
            </p:extLst>
          </p:nvPr>
        </p:nvGraphicFramePr>
        <p:xfrm>
          <a:off x="876300" y="1828800"/>
          <a:ext cx="6410286" cy="3543418"/>
        </p:xfrm>
        <a:graphic>
          <a:graphicData uri="http://schemas.openxmlformats.org/presentationml/2006/ole">
            <mc:AlternateContent xmlns:mc="http://schemas.openxmlformats.org/markup-compatibility/2006">
              <mc:Choice xmlns:v="urn:schemas-microsoft-com:vml" Requires="v">
                <p:oleObj spid="_x0000_s308261" name="Chart" r:id="rId18" imgW="6410286" imgH="3543418" progId="MSGraph.Chart.8">
                  <p:embed followColorScheme="full"/>
                </p:oleObj>
              </mc:Choice>
              <mc:Fallback>
                <p:oleObj name="Chart" r:id="rId18" imgW="6410286" imgH="3543418" progId="MSGraph.Chart.8">
                  <p:embed followColorScheme="full"/>
                  <p:pic>
                    <p:nvPicPr>
                      <p:cNvPr id="0" name=""/>
                      <p:cNvPicPr/>
                      <p:nvPr/>
                    </p:nvPicPr>
                    <p:blipFill>
                      <a:blip r:embed="rId19"/>
                      <a:stretch>
                        <a:fillRect/>
                      </a:stretch>
                    </p:blipFill>
                    <p:spPr>
                      <a:xfrm>
                        <a:off x="876300" y="1828800"/>
                        <a:ext cx="6410286" cy="3543418"/>
                      </a:xfrm>
                      <a:prstGeom prst="rect">
                        <a:avLst/>
                      </a:prstGeom>
                    </p:spPr>
                  </p:pic>
                </p:oleObj>
              </mc:Fallback>
            </mc:AlternateContent>
          </a:graphicData>
        </a:graphic>
      </p:graphicFrame>
      <p:cxnSp>
        <p:nvCxnSpPr>
          <p:cNvPr id="16" name="Straight Connector 15"/>
          <p:cNvCxnSpPr/>
          <p:nvPr>
            <p:custDataLst>
              <p:tags r:id="rId7"/>
            </p:custDataLst>
          </p:nvPr>
        </p:nvCxnSpPr>
        <p:spPr bwMode="auto">
          <a:xfrm flipH="1">
            <a:off x="6689725" y="1943100"/>
            <a:ext cx="203200"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custDataLst>
              <p:tags r:id="rId8"/>
            </p:custDataLst>
          </p:nvPr>
        </p:nvSpPr>
        <p:spPr bwMode="auto">
          <a:xfrm>
            <a:off x="6943725" y="1836738"/>
            <a:ext cx="45402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429" rtl="0" eaLnBrk="1" fontAlgn="base" hangingPunct="1">
              <a:spcBef>
                <a:spcPct val="0"/>
              </a:spcBef>
              <a:spcAft>
                <a:spcPct val="0"/>
              </a:spcAft>
              <a:buClr>
                <a:schemeClr val="tx2"/>
              </a:buClr>
              <a:defRPr sz="160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191"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622"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054"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486"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6917"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A8CB9D55-BD0C-48B6-B249-2D9411964F69}" type="datetime'''''''''''1''''''''''''0''0''''%'">
              <a:rPr lang="en-US" sz="1400">
                <a:latin typeface="Arial"/>
                <a:cs typeface="Arial"/>
                <a:sym typeface="Arial"/>
              </a:rPr>
              <a:pPr/>
              <a:t>100%</a:t>
            </a:fld>
            <a:endParaRPr lang="en-US" sz="1200" dirty="0">
              <a:latin typeface="Arial"/>
              <a:cs typeface="Arial"/>
              <a:sym typeface="Arial"/>
            </a:endParaRPr>
          </a:p>
        </p:txBody>
      </p:sp>
      <p:sp>
        <p:nvSpPr>
          <p:cNvPr id="10" name="Text Placeholder 7"/>
          <p:cNvSpPr>
            <a:spLocks noGrp="1"/>
          </p:cNvSpPr>
          <p:nvPr>
            <p:custDataLst>
              <p:tags r:id="rId9"/>
            </p:custDataLst>
          </p:nvPr>
        </p:nvSpPr>
        <p:spPr bwMode="auto">
          <a:xfrm>
            <a:off x="6780213" y="4111625"/>
            <a:ext cx="1041400" cy="549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429" rtl="0" eaLnBrk="1" fontAlgn="base" hangingPunct="1">
              <a:spcBef>
                <a:spcPct val="0"/>
              </a:spcBef>
              <a:spcAft>
                <a:spcPct val="0"/>
              </a:spcAft>
              <a:buClr>
                <a:schemeClr val="tx2"/>
              </a:buClr>
              <a:defRPr sz="160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191"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622"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054"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486"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6917"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50EBC0CD-5479-40F6-A360-9433E16FCB94}" type="datetime'All'' ''''o''''t''he''''r''&#10;d''i''''ag''nos''es'''''''''''''">
              <a:rPr lang="en-US" sz="1800" smtClean="0">
                <a:latin typeface="Arial"/>
                <a:cs typeface="Arial"/>
                <a:sym typeface="Arial"/>
              </a:rPr>
              <a:pPr/>
              <a:t>All other
diagnoses</a:t>
            </a:fld>
            <a:endParaRPr lang="en-US" sz="1800" dirty="0">
              <a:latin typeface="Arial"/>
              <a:cs typeface="Arial"/>
              <a:sym typeface="Arial"/>
            </a:endParaRPr>
          </a:p>
        </p:txBody>
      </p:sp>
      <p:sp>
        <p:nvSpPr>
          <p:cNvPr id="9" name="Text Placeholder 6"/>
          <p:cNvSpPr>
            <a:spLocks noGrp="1"/>
          </p:cNvSpPr>
          <p:nvPr>
            <p:custDataLst>
              <p:tags r:id="rId10"/>
            </p:custDataLst>
          </p:nvPr>
        </p:nvSpPr>
        <p:spPr bwMode="auto">
          <a:xfrm>
            <a:off x="6780212" y="2312988"/>
            <a:ext cx="1765300" cy="82391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429" rtl="0" eaLnBrk="1" fontAlgn="base" hangingPunct="1">
              <a:spcBef>
                <a:spcPct val="0"/>
              </a:spcBef>
              <a:spcAft>
                <a:spcPct val="0"/>
              </a:spcAft>
              <a:buClr>
                <a:schemeClr val="tx2"/>
              </a:buClr>
              <a:defRPr sz="160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191"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622"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054"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486"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6917"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2CDDC542-AF16-4E22-B697-FEB7F63D026C}" type="datetime'''''''Beha''vioral ''h''e''al''th&#10;rela''te''d&#10;dia''gnose''''s'">
              <a:rPr lang="en-US" sz="1800" smtClean="0">
                <a:latin typeface="Arial"/>
                <a:cs typeface="Arial"/>
                <a:sym typeface="Arial"/>
              </a:rPr>
              <a:pPr/>
              <a:t>Behavioral health
related
diagnoses</a:t>
            </a:fld>
            <a:endParaRPr lang="en-US" sz="1800" dirty="0">
              <a:latin typeface="Arial"/>
              <a:cs typeface="Arial"/>
              <a:sym typeface="Arial"/>
            </a:endParaRPr>
          </a:p>
        </p:txBody>
      </p:sp>
      <p:sp>
        <p:nvSpPr>
          <p:cNvPr id="23" name="Text Placeholder 18"/>
          <p:cNvSpPr>
            <a:spLocks noGrp="1"/>
          </p:cNvSpPr>
          <p:nvPr>
            <p:custDataLst>
              <p:tags r:id="rId11"/>
            </p:custDataLst>
          </p:nvPr>
        </p:nvSpPr>
        <p:spPr bwMode="auto">
          <a:xfrm>
            <a:off x="4795838" y="5476875"/>
            <a:ext cx="1685925" cy="54927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913429" rtl="0" eaLnBrk="1" fontAlgn="base" hangingPunct="1">
              <a:spcBef>
                <a:spcPct val="0"/>
              </a:spcBef>
              <a:spcAft>
                <a:spcPct val="0"/>
              </a:spcAft>
              <a:buClr>
                <a:schemeClr val="tx2"/>
              </a:buClr>
              <a:defRPr sz="160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191"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622"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054"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486"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6917"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7DA9C8AF-A5CD-4041-A72F-C34735A7C58D}" type="datetime'''Vis''its'' ''r''e''sul''t''''ing in &quot;E''D boa''r''di''n''g&quot;'">
              <a:rPr lang="en-US" sz="1800">
                <a:latin typeface="Arial"/>
                <a:cs typeface="Arial"/>
                <a:sym typeface="Arial"/>
              </a:rPr>
              <a:pPr/>
              <a:t>Visits resulting in "ED boarding"</a:t>
            </a:fld>
            <a:endParaRPr lang="en-US" sz="1800" dirty="0">
              <a:latin typeface="Arial"/>
              <a:cs typeface="Arial"/>
              <a:sym typeface="Arial"/>
            </a:endParaRPr>
          </a:p>
        </p:txBody>
      </p:sp>
      <p:sp>
        <p:nvSpPr>
          <p:cNvPr id="6" name="Text Placeholder 3"/>
          <p:cNvSpPr>
            <a:spLocks noGrp="1"/>
          </p:cNvSpPr>
          <p:nvPr>
            <p:custDataLst>
              <p:tags r:id="rId12"/>
            </p:custDataLst>
          </p:nvPr>
        </p:nvSpPr>
        <p:spPr bwMode="auto">
          <a:xfrm>
            <a:off x="1928813" y="5476875"/>
            <a:ext cx="1219200" cy="2746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913429" rtl="0" eaLnBrk="1" fontAlgn="base" hangingPunct="1">
              <a:spcBef>
                <a:spcPct val="0"/>
              </a:spcBef>
              <a:spcAft>
                <a:spcPct val="0"/>
              </a:spcAft>
              <a:buClr>
                <a:schemeClr val="tx2"/>
              </a:buClr>
              <a:defRPr sz="160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191"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622"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054"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486"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6917"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BDC05F2F-3017-4170-BA47-3EBD67CA00BF}" type="datetime'''A''''ll E''D'' v''i''''''si''t''''''''s'''">
              <a:rPr lang="en-US" sz="1800">
                <a:latin typeface="Arial"/>
                <a:cs typeface="Arial"/>
                <a:sym typeface="Arial"/>
              </a:rPr>
              <a:pPr/>
              <a:t>All ED visits</a:t>
            </a:fld>
            <a:endParaRPr lang="en-US" sz="1800" dirty="0">
              <a:latin typeface="Arial"/>
              <a:cs typeface="Arial"/>
              <a:sym typeface="Arial"/>
            </a:endParaRPr>
          </a:p>
        </p:txBody>
      </p:sp>
      <p:sp>
        <p:nvSpPr>
          <p:cNvPr id="21" name="Text Placeholder 234"/>
          <p:cNvSpPr>
            <a:spLocks noGrp="1"/>
          </p:cNvSpPr>
          <p:nvPr>
            <p:custDataLst>
              <p:tags r:id="rId13"/>
            </p:custDataLst>
          </p:nvPr>
        </p:nvSpPr>
        <p:spPr bwMode="gray">
          <a:xfrm>
            <a:off x="2339975" y="1906588"/>
            <a:ext cx="396875" cy="274638"/>
          </a:xfrm>
          <a:prstGeom prst="rect">
            <a:avLst/>
          </a:prstGeom>
          <a:solidFill>
            <a:srgbClr val="364D6E"/>
          </a:solidFill>
        </p:spPr>
        <p:txBody>
          <a:bodyPr wrap="none" lIns="33338" tIns="0" rIns="33338"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DB74E0E2-6323-4F37-A84D-9B5FA5ECB722}" type="datetime'''''''''''''''''''6''''''''''''''''%'''''''''''''''">
              <a:rPr lang="en-US" sz="1800">
                <a:solidFill>
                  <a:schemeClr val="bg1"/>
                </a:solidFill>
                <a:latin typeface="Arial"/>
                <a:cs typeface="Arial"/>
                <a:sym typeface="Arial"/>
              </a:rPr>
              <a:pPr algn="ctr"/>
              <a:t>6%</a:t>
            </a:fld>
            <a:endParaRPr lang="en-US" sz="1800" dirty="0">
              <a:solidFill>
                <a:schemeClr val="bg1"/>
              </a:solidFill>
              <a:latin typeface="Arial"/>
              <a:cs typeface="Arial"/>
              <a:sym typeface="Arial"/>
            </a:endParaRPr>
          </a:p>
        </p:txBody>
      </p:sp>
      <p:sp>
        <p:nvSpPr>
          <p:cNvPr id="33" name="Title 1"/>
          <p:cNvSpPr txBox="1">
            <a:spLocks/>
          </p:cNvSpPr>
          <p:nvPr/>
        </p:nvSpPr>
        <p:spPr bwMode="auto">
          <a:xfrm>
            <a:off x="119063" y="857449"/>
            <a:ext cx="86185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algn="l" defTabSz="895350" rtl="0" eaLnBrk="1" fontAlgn="base" hangingPunct="1">
              <a:spcBef>
                <a:spcPct val="0"/>
              </a:spcBef>
              <a:spcAft>
                <a:spcPct val="0"/>
              </a:spcAf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1600" b="0" dirty="0">
                <a:solidFill>
                  <a:srgbClr val="FFFFFF">
                    <a:lumMod val="50000"/>
                  </a:srgbClr>
                </a:solidFill>
                <a:latin typeface="Arial"/>
                <a:ea typeface="+mn-ea"/>
                <a:cs typeface="+mn-cs"/>
              </a:rPr>
              <a:t>Percent of visits, 2012</a:t>
            </a:r>
          </a:p>
        </p:txBody>
      </p:sp>
      <p:sp>
        <p:nvSpPr>
          <p:cNvPr id="20" name="McK 5. Source"/>
          <p:cNvSpPr>
            <a:spLocks noChangeArrowheads="1"/>
          </p:cNvSpPr>
          <p:nvPr>
            <p:custDataLst>
              <p:tags r:id="rId14"/>
            </p:custDataLst>
          </p:nvPr>
        </p:nvSpPr>
        <p:spPr bwMode="auto">
          <a:xfrm>
            <a:off x="0" y="6458325"/>
            <a:ext cx="7427143" cy="215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89611" tIns="44806" rIns="89611" bIns="44806">
            <a:spAutoFit/>
          </a:bodyPr>
          <a:lstStyle/>
          <a:p>
            <a:pPr marL="114300" indent="-114300"/>
            <a:r>
              <a:rPr lang="en-US" sz="800" b="1" dirty="0" smtClean="0">
                <a:solidFill>
                  <a:schemeClr val="bg1">
                    <a:lumMod val="50000"/>
                  </a:schemeClr>
                </a:solidFill>
              </a:rPr>
              <a:t>SOURCE</a:t>
            </a:r>
            <a:r>
              <a:rPr lang="en-US" sz="800" dirty="0" smtClean="0">
                <a:solidFill>
                  <a:schemeClr val="bg1">
                    <a:lumMod val="50000"/>
                  </a:schemeClr>
                </a:solidFill>
              </a:rPr>
              <a:t>: Center </a:t>
            </a:r>
            <a:r>
              <a:rPr lang="en-US" sz="800" dirty="0">
                <a:solidFill>
                  <a:schemeClr val="bg1">
                    <a:lumMod val="50000"/>
                  </a:schemeClr>
                </a:solidFill>
              </a:rPr>
              <a:t>for Health Information and Analysis; Department of Public Health; HPC Analysis</a:t>
            </a:r>
          </a:p>
        </p:txBody>
      </p:sp>
    </p:spTree>
    <p:extLst>
      <p:ext uri="{BB962C8B-B14F-4D97-AF65-F5344CB8AC3E}">
        <p14:creationId xmlns:p14="http://schemas.microsoft.com/office/powerpoint/2010/main" val="130037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3976208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65268" name="think-cell Slide" r:id="rId5" imgW="180" imgH="180" progId="TCLayout.ActiveDocument.1">
                  <p:embed/>
                </p:oleObj>
              </mc:Choice>
              <mc:Fallback>
                <p:oleObj name="think-cell Slide" r:id="rId5" imgW="180" imgH="180" progId="TCLayout.ActiveDocument.1">
                  <p:embed/>
                  <p:pic>
                    <p:nvPicPr>
                      <p:cNvPr id="0" name=""/>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1"/>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dirty="0">
              <a:solidFill>
                <a:srgbClr val="002960"/>
              </a:solidFill>
              <a:latin typeface="Calibri Light"/>
              <a:sym typeface="Calibri Light"/>
            </a:endParaRPr>
          </a:p>
        </p:txBody>
      </p:sp>
      <p:sp>
        <p:nvSpPr>
          <p:cNvPr id="2" name="Title 1"/>
          <p:cNvSpPr>
            <a:spLocks noGrp="1"/>
          </p:cNvSpPr>
          <p:nvPr>
            <p:ph type="title"/>
          </p:nvPr>
        </p:nvSpPr>
        <p:spPr>
          <a:xfrm>
            <a:off x="119063" y="230188"/>
            <a:ext cx="8618537" cy="584775"/>
          </a:xfrm>
        </p:spPr>
        <p:txBody>
          <a:bodyPr/>
          <a:lstStyle/>
          <a:p>
            <a:r>
              <a:rPr lang="en-US" dirty="0" smtClean="0"/>
              <a:t>Figure A.1: Drivers </a:t>
            </a:r>
            <a:r>
              <a:rPr lang="en-US" dirty="0"/>
              <a:t>of growth in claims-based medical </a:t>
            </a:r>
            <a:r>
              <a:rPr lang="en-US" dirty="0" smtClean="0"/>
              <a:t>expenditures in Massachusetts</a:t>
            </a:r>
            <a:endParaRPr lang="en-US" dirty="0"/>
          </a:p>
        </p:txBody>
      </p:sp>
      <p:sp>
        <p:nvSpPr>
          <p:cNvPr id="12" name="TextBox 11"/>
          <p:cNvSpPr txBox="1"/>
          <p:nvPr/>
        </p:nvSpPr>
        <p:spPr>
          <a:xfrm>
            <a:off x="119063" y="857449"/>
            <a:ext cx="7941942" cy="336708"/>
          </a:xfrm>
          <a:prstGeom prst="rect">
            <a:avLst/>
          </a:prstGeom>
          <a:noFill/>
        </p:spPr>
        <p:txBody>
          <a:bodyPr wrap="square" lIns="0" tIns="44806" rIns="0" bIns="44806" rtlCol="0">
            <a:spAutoFit/>
          </a:bodyPr>
          <a:lstStyle/>
          <a:p>
            <a:r>
              <a:rPr lang="en-US" dirty="0" smtClean="0">
                <a:solidFill>
                  <a:schemeClr val="bg1">
                    <a:lumMod val="50000"/>
                  </a:schemeClr>
                </a:solidFill>
                <a:latin typeface="+mn-lt"/>
              </a:rPr>
              <a:t>Percent annual growth in claims-based medical expenditures</a:t>
            </a:r>
            <a:r>
              <a:rPr lang="en-US" baseline="30000" dirty="0">
                <a:solidFill>
                  <a:schemeClr val="bg1">
                    <a:lumMod val="50000"/>
                  </a:schemeClr>
                </a:solidFill>
              </a:rPr>
              <a:t>*</a:t>
            </a:r>
            <a:r>
              <a:rPr lang="en-US" dirty="0" smtClean="0">
                <a:solidFill>
                  <a:schemeClr val="bg1">
                    <a:lumMod val="50000"/>
                  </a:schemeClr>
                </a:solidFill>
                <a:latin typeface="+mn-lt"/>
              </a:rPr>
              <a:t>, </a:t>
            </a:r>
            <a:r>
              <a:rPr lang="en-US" dirty="0">
                <a:solidFill>
                  <a:schemeClr val="bg1">
                    <a:lumMod val="50000"/>
                  </a:schemeClr>
                </a:solidFill>
                <a:latin typeface="+mn-lt"/>
              </a:rPr>
              <a:t>2010-2012</a:t>
            </a:r>
          </a:p>
        </p:txBody>
      </p:sp>
      <p:sp>
        <p:nvSpPr>
          <p:cNvPr id="23" name="Rectangle 22"/>
          <p:cNvSpPr/>
          <p:nvPr/>
        </p:nvSpPr>
        <p:spPr>
          <a:xfrm>
            <a:off x="0" y="6090833"/>
            <a:ext cx="8961439" cy="582930"/>
          </a:xfrm>
          <a:prstGeom prst="rect">
            <a:avLst/>
          </a:prstGeom>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a:t>
            </a:r>
            <a:r>
              <a:rPr lang="en-US" sz="800" dirty="0" smtClean="0">
                <a:solidFill>
                  <a:schemeClr val="bg1">
                    <a:lumMod val="50000"/>
                  </a:schemeClr>
                </a:solidFill>
                <a:latin typeface="Arial"/>
              </a:rPr>
              <a:t>	Analysis </a:t>
            </a:r>
            <a:r>
              <a:rPr lang="en-US" sz="800" dirty="0">
                <a:solidFill>
                  <a:schemeClr val="bg1">
                    <a:lumMod val="50000"/>
                  </a:schemeClr>
                </a:solidFill>
                <a:latin typeface="Arial"/>
              </a:rPr>
              <a:t>is based on a sample that consists of claims submitted by the three largest commercial payers – Blue Cross Blue Shield of Massachusetts (BCBS), Harvard Pilgrim Health Care (HPHC), and Tufts Health Plan (THP) – representing 66 percent of commercially insured lives. Claims-based medical expenditure measure excludes pharmacy spending and payments made outside the claims system (such as shared savings, pay-for-performance, and capitation payments).</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HPC analysis of the All-Payer Claims Database</a:t>
            </a:r>
          </a:p>
        </p:txBody>
      </p:sp>
      <p:sp>
        <p:nvSpPr>
          <p:cNvPr id="27" name="Rectangle 26"/>
          <p:cNvSpPr/>
          <p:nvPr/>
        </p:nvSpPr>
        <p:spPr>
          <a:xfrm>
            <a:off x="301878" y="2592434"/>
            <a:ext cx="1784731" cy="2302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537667" rIns="89611" bIns="89611" rtlCol="0" anchor="t"/>
          <a:lstStyle/>
          <a:p>
            <a:pPr algn="ctr"/>
            <a:r>
              <a:rPr lang="en-US" sz="1800" dirty="0">
                <a:solidFill>
                  <a:schemeClr val="tx1"/>
                </a:solidFill>
              </a:rPr>
              <a:t>Increase in prices paid </a:t>
            </a:r>
            <a:br>
              <a:rPr lang="en-US" sz="1800" dirty="0">
                <a:solidFill>
                  <a:schemeClr val="tx1"/>
                </a:solidFill>
              </a:rPr>
            </a:br>
            <a:r>
              <a:rPr lang="en-US" sz="1800" dirty="0">
                <a:solidFill>
                  <a:schemeClr val="tx1"/>
                </a:solidFill>
              </a:rPr>
              <a:t>(may reflect unit prices and changes in provider mix)</a:t>
            </a:r>
          </a:p>
        </p:txBody>
      </p:sp>
      <p:sp>
        <p:nvSpPr>
          <p:cNvPr id="29" name="Rectangle 28"/>
          <p:cNvSpPr/>
          <p:nvPr/>
        </p:nvSpPr>
        <p:spPr>
          <a:xfrm>
            <a:off x="735636" y="2689375"/>
            <a:ext cx="917219" cy="400099"/>
          </a:xfrm>
          <a:prstGeom prst="rect">
            <a:avLst/>
          </a:prstGeom>
          <a:noFill/>
          <a:effectLst/>
        </p:spPr>
        <p:txBody>
          <a:bodyPr wrap="none" lIns="91430" tIns="45715" rIns="91430" bIns="45715">
            <a:spAutoFit/>
          </a:bodyPr>
          <a:lstStyle/>
          <a:p>
            <a:pPr algn="ctr"/>
            <a:r>
              <a:rPr lang="en-US" sz="2000" dirty="0">
                <a:ln w="18415" cmpd="sng">
                  <a:solidFill>
                    <a:srgbClr val="0C2D83"/>
                  </a:solidFill>
                  <a:prstDash val="solid"/>
                </a:ln>
                <a:solidFill>
                  <a:srgbClr val="0C2D83"/>
                </a:solidFill>
              </a:rPr>
              <a:t>+5.2%</a:t>
            </a:r>
            <a:endParaRPr lang="en-US" sz="3500" dirty="0">
              <a:ln w="18415" cmpd="sng">
                <a:solidFill>
                  <a:srgbClr val="0C2D83"/>
                </a:solidFill>
                <a:prstDash val="solid"/>
              </a:ln>
              <a:solidFill>
                <a:srgbClr val="0C2D83"/>
              </a:solidFill>
            </a:endParaRPr>
          </a:p>
        </p:txBody>
      </p:sp>
      <p:sp>
        <p:nvSpPr>
          <p:cNvPr id="31" name="Rectangle 30"/>
          <p:cNvSpPr/>
          <p:nvPr/>
        </p:nvSpPr>
        <p:spPr>
          <a:xfrm>
            <a:off x="2267684" y="2592434"/>
            <a:ext cx="1784731" cy="2302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537667" rIns="89611" bIns="89611" rtlCol="0" anchor="t"/>
          <a:lstStyle/>
          <a:p>
            <a:pPr algn="ctr"/>
            <a:r>
              <a:rPr lang="en-US" sz="1800" dirty="0">
                <a:solidFill>
                  <a:schemeClr val="tx1"/>
                </a:solidFill>
              </a:rPr>
              <a:t>Decrease in spending at standardized prices </a:t>
            </a:r>
          </a:p>
        </p:txBody>
      </p:sp>
      <p:sp>
        <p:nvSpPr>
          <p:cNvPr id="34" name="Rectangle 33"/>
          <p:cNvSpPr/>
          <p:nvPr/>
        </p:nvSpPr>
        <p:spPr>
          <a:xfrm>
            <a:off x="2733501" y="2689375"/>
            <a:ext cx="853098" cy="400099"/>
          </a:xfrm>
          <a:prstGeom prst="rect">
            <a:avLst/>
          </a:prstGeom>
          <a:noFill/>
          <a:effectLst/>
        </p:spPr>
        <p:txBody>
          <a:bodyPr wrap="none" lIns="91430" tIns="45715" rIns="91430" bIns="45715">
            <a:spAutoFit/>
          </a:bodyPr>
          <a:lstStyle/>
          <a:p>
            <a:pPr algn="ctr"/>
            <a:r>
              <a:rPr lang="en-US" sz="2000" dirty="0">
                <a:ln w="18415" cmpd="sng">
                  <a:solidFill>
                    <a:srgbClr val="0C2D83"/>
                  </a:solidFill>
                  <a:prstDash val="solid"/>
                </a:ln>
                <a:solidFill>
                  <a:srgbClr val="0C2D83"/>
                </a:solidFill>
              </a:rPr>
              <a:t>-2.1%</a:t>
            </a:r>
            <a:endParaRPr lang="en-US" sz="3500" dirty="0">
              <a:ln w="18415" cmpd="sng">
                <a:solidFill>
                  <a:srgbClr val="0C2D83"/>
                </a:solidFill>
                <a:prstDash val="solid"/>
              </a:ln>
              <a:solidFill>
                <a:srgbClr val="0C2D83"/>
              </a:solidFill>
            </a:endParaRPr>
          </a:p>
        </p:txBody>
      </p:sp>
      <p:sp>
        <p:nvSpPr>
          <p:cNvPr id="40" name="Rectangle 39"/>
          <p:cNvSpPr/>
          <p:nvPr/>
        </p:nvSpPr>
        <p:spPr>
          <a:xfrm>
            <a:off x="4233490" y="2592434"/>
            <a:ext cx="1784731" cy="2302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537667" rIns="89611" bIns="89611" rtlCol="0" anchor="t"/>
          <a:lstStyle/>
          <a:p>
            <a:pPr algn="ctr"/>
            <a:r>
              <a:rPr lang="en-US" sz="1800" dirty="0">
                <a:solidFill>
                  <a:schemeClr val="tx1"/>
                </a:solidFill>
              </a:rPr>
              <a:t>No notable change in average </a:t>
            </a:r>
            <a:r>
              <a:rPr lang="en-US" sz="1800" dirty="0" smtClean="0">
                <a:solidFill>
                  <a:schemeClr val="tx1"/>
                </a:solidFill>
              </a:rPr>
              <a:t>risk </a:t>
            </a:r>
            <a:r>
              <a:rPr lang="en-US" sz="1800" dirty="0">
                <a:solidFill>
                  <a:schemeClr val="tx1"/>
                </a:solidFill>
              </a:rPr>
              <a:t>scores from 2010 to 2012</a:t>
            </a:r>
          </a:p>
        </p:txBody>
      </p:sp>
      <p:sp>
        <p:nvSpPr>
          <p:cNvPr id="41" name="Rectangle 40"/>
          <p:cNvSpPr/>
          <p:nvPr/>
        </p:nvSpPr>
        <p:spPr>
          <a:xfrm>
            <a:off x="4773845" y="2689375"/>
            <a:ext cx="704020" cy="400099"/>
          </a:xfrm>
          <a:prstGeom prst="rect">
            <a:avLst/>
          </a:prstGeom>
          <a:noFill/>
          <a:effectLst/>
        </p:spPr>
        <p:txBody>
          <a:bodyPr wrap="none" lIns="91430" tIns="45715" rIns="91430" bIns="45715">
            <a:spAutoFit/>
          </a:bodyPr>
          <a:lstStyle/>
          <a:p>
            <a:pPr algn="ctr"/>
            <a:r>
              <a:rPr lang="en-US" sz="2000" dirty="0">
                <a:ln w="18415" cmpd="sng">
                  <a:solidFill>
                    <a:srgbClr val="0C2D83"/>
                  </a:solidFill>
                  <a:prstDash val="solid"/>
                </a:ln>
                <a:solidFill>
                  <a:srgbClr val="0C2D83"/>
                </a:solidFill>
              </a:rPr>
              <a:t>~0%</a:t>
            </a:r>
            <a:endParaRPr lang="en-US" sz="3500" dirty="0">
              <a:ln w="18415" cmpd="sng">
                <a:solidFill>
                  <a:srgbClr val="0C2D83"/>
                </a:solidFill>
                <a:prstDash val="solid"/>
              </a:ln>
              <a:solidFill>
                <a:srgbClr val="0C2D83"/>
              </a:solidFill>
            </a:endParaRPr>
          </a:p>
        </p:txBody>
      </p:sp>
      <p:sp>
        <p:nvSpPr>
          <p:cNvPr id="42" name="Rectangle 41"/>
          <p:cNvSpPr/>
          <p:nvPr/>
        </p:nvSpPr>
        <p:spPr>
          <a:xfrm>
            <a:off x="6616618" y="2592434"/>
            <a:ext cx="1784731" cy="230247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537667" rIns="89611" bIns="89611" rtlCol="0" anchor="t"/>
          <a:lstStyle/>
          <a:p>
            <a:pPr algn="ctr"/>
            <a:r>
              <a:rPr lang="en-US" sz="1800" dirty="0">
                <a:solidFill>
                  <a:schemeClr val="tx1"/>
                </a:solidFill>
              </a:rPr>
              <a:t>Increase in per member per month claims-based medical expenditures</a:t>
            </a:r>
          </a:p>
        </p:txBody>
      </p:sp>
      <p:sp>
        <p:nvSpPr>
          <p:cNvPr id="43" name="Rectangle 42"/>
          <p:cNvSpPr/>
          <p:nvPr/>
        </p:nvSpPr>
        <p:spPr>
          <a:xfrm>
            <a:off x="7050374" y="2689375"/>
            <a:ext cx="917219" cy="400099"/>
          </a:xfrm>
          <a:prstGeom prst="rect">
            <a:avLst/>
          </a:prstGeom>
          <a:noFill/>
          <a:effectLst/>
        </p:spPr>
        <p:txBody>
          <a:bodyPr wrap="none" lIns="91430" tIns="45715" rIns="91430" bIns="45715">
            <a:spAutoFit/>
          </a:bodyPr>
          <a:lstStyle/>
          <a:p>
            <a:pPr algn="ctr"/>
            <a:r>
              <a:rPr lang="en-US" sz="2000" dirty="0">
                <a:ln w="18415" cmpd="sng">
                  <a:solidFill>
                    <a:srgbClr val="0C2D83"/>
                  </a:solidFill>
                  <a:prstDash val="solid"/>
                </a:ln>
                <a:solidFill>
                  <a:srgbClr val="0C2D83"/>
                </a:solidFill>
              </a:rPr>
              <a:t>+2.9%</a:t>
            </a:r>
            <a:endParaRPr lang="en-US" sz="3500" dirty="0">
              <a:ln w="18415" cmpd="sng">
                <a:solidFill>
                  <a:srgbClr val="0C2D83"/>
                </a:solidFill>
                <a:prstDash val="solid"/>
              </a:ln>
              <a:solidFill>
                <a:srgbClr val="0C2D83"/>
              </a:solidFill>
            </a:endParaRPr>
          </a:p>
        </p:txBody>
      </p:sp>
      <p:sp>
        <p:nvSpPr>
          <p:cNvPr id="44" name="Rectangle 43"/>
          <p:cNvSpPr/>
          <p:nvPr/>
        </p:nvSpPr>
        <p:spPr>
          <a:xfrm>
            <a:off x="301567" y="1816163"/>
            <a:ext cx="1784731" cy="868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800" b="1" dirty="0">
                <a:solidFill>
                  <a:schemeClr val="accent6"/>
                </a:solidFill>
              </a:rPr>
              <a:t>Changes in </a:t>
            </a:r>
            <a:br>
              <a:rPr lang="en-US" sz="1800" b="1" dirty="0">
                <a:solidFill>
                  <a:schemeClr val="accent6"/>
                </a:solidFill>
              </a:rPr>
            </a:br>
            <a:r>
              <a:rPr lang="en-US" sz="1800" b="1" dirty="0">
                <a:solidFill>
                  <a:schemeClr val="accent6"/>
                </a:solidFill>
              </a:rPr>
              <a:t>price index</a:t>
            </a:r>
          </a:p>
        </p:txBody>
      </p:sp>
      <p:sp>
        <p:nvSpPr>
          <p:cNvPr id="45" name="Rectangle 44"/>
          <p:cNvSpPr/>
          <p:nvPr/>
        </p:nvSpPr>
        <p:spPr>
          <a:xfrm>
            <a:off x="2267372" y="1816163"/>
            <a:ext cx="1784731" cy="868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800" b="1" dirty="0">
                <a:solidFill>
                  <a:schemeClr val="accent6"/>
                </a:solidFill>
              </a:rPr>
              <a:t>Changes in </a:t>
            </a:r>
            <a:br>
              <a:rPr lang="en-US" sz="1800" b="1" dirty="0">
                <a:solidFill>
                  <a:schemeClr val="accent6"/>
                </a:solidFill>
              </a:rPr>
            </a:br>
            <a:r>
              <a:rPr lang="en-US" sz="1800" b="1" dirty="0">
                <a:solidFill>
                  <a:schemeClr val="accent6"/>
                </a:solidFill>
              </a:rPr>
              <a:t>utilization</a:t>
            </a:r>
          </a:p>
        </p:txBody>
      </p:sp>
      <p:sp>
        <p:nvSpPr>
          <p:cNvPr id="46" name="Rectangle 45"/>
          <p:cNvSpPr/>
          <p:nvPr/>
        </p:nvSpPr>
        <p:spPr>
          <a:xfrm>
            <a:off x="4233178" y="1816162"/>
            <a:ext cx="1784731" cy="868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800" b="1" dirty="0">
                <a:solidFill>
                  <a:schemeClr val="accent6"/>
                </a:solidFill>
              </a:rPr>
              <a:t>Changes in </a:t>
            </a:r>
            <a:br>
              <a:rPr lang="en-US" sz="1800" b="1" dirty="0">
                <a:solidFill>
                  <a:schemeClr val="accent6"/>
                </a:solidFill>
              </a:rPr>
            </a:br>
            <a:r>
              <a:rPr lang="en-US" sz="1800" b="1" dirty="0">
                <a:solidFill>
                  <a:schemeClr val="accent6"/>
                </a:solidFill>
              </a:rPr>
              <a:t>health status</a:t>
            </a:r>
          </a:p>
        </p:txBody>
      </p:sp>
      <p:sp>
        <p:nvSpPr>
          <p:cNvPr id="47" name="Rectangle 46"/>
          <p:cNvSpPr/>
          <p:nvPr/>
        </p:nvSpPr>
        <p:spPr>
          <a:xfrm>
            <a:off x="6616305" y="1816162"/>
            <a:ext cx="1784731" cy="8689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800" b="1" dirty="0">
                <a:solidFill>
                  <a:schemeClr val="bg1"/>
                </a:solidFill>
              </a:rPr>
              <a:t>Overall spending growth</a:t>
            </a:r>
          </a:p>
        </p:txBody>
      </p:sp>
      <p:sp>
        <p:nvSpPr>
          <p:cNvPr id="48" name="Equal 47"/>
          <p:cNvSpPr/>
          <p:nvPr/>
        </p:nvSpPr>
        <p:spPr>
          <a:xfrm>
            <a:off x="6018088" y="2062543"/>
            <a:ext cx="598036" cy="362158"/>
          </a:xfrm>
          <a:prstGeom prst="mathEqual">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solidFill>
                <a:schemeClr val="tx1"/>
              </a:solidFill>
            </a:endParaRPr>
          </a:p>
        </p:txBody>
      </p:sp>
      <p:sp>
        <p:nvSpPr>
          <p:cNvPr id="49" name="Multiply 48"/>
          <p:cNvSpPr/>
          <p:nvPr/>
        </p:nvSpPr>
        <p:spPr>
          <a:xfrm>
            <a:off x="3917974" y="2074879"/>
            <a:ext cx="449957" cy="337488"/>
          </a:xfrm>
          <a:prstGeom prst="mathMultiply">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p>
        </p:txBody>
      </p:sp>
      <p:sp>
        <p:nvSpPr>
          <p:cNvPr id="50" name="Multiply 49"/>
          <p:cNvSpPr/>
          <p:nvPr/>
        </p:nvSpPr>
        <p:spPr>
          <a:xfrm>
            <a:off x="1952169" y="2074879"/>
            <a:ext cx="449957" cy="337488"/>
          </a:xfrm>
          <a:prstGeom prst="mathMultiply">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p>
        </p:txBody>
      </p:sp>
    </p:spTree>
    <p:extLst>
      <p:ext uri="{BB962C8B-B14F-4D97-AF65-F5344CB8AC3E}">
        <p14:creationId xmlns:p14="http://schemas.microsoft.com/office/powerpoint/2010/main" val="224699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36717346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284"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3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B.1: Discharges </a:t>
            </a:r>
            <a:r>
              <a:rPr lang="en-US" dirty="0">
                <a:latin typeface="Arial"/>
              </a:rPr>
              <a:t>by payer type for inpatient service categories</a:t>
            </a: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Percent of discharges in each service category, </a:t>
            </a:r>
            <a:r>
              <a:rPr lang="en-US" dirty="0" smtClean="0">
                <a:latin typeface="Arial"/>
              </a:rPr>
              <a:t>2012</a:t>
            </a:r>
            <a:endParaRPr lang="en-US" dirty="0">
              <a:latin typeface="Aria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2539161635"/>
              </p:ext>
            </p:extLst>
          </p:nvPr>
        </p:nvGraphicFramePr>
        <p:xfrm>
          <a:off x="533400" y="2057400"/>
          <a:ext cx="7753242" cy="3048090"/>
        </p:xfrm>
        <a:graphic>
          <a:graphicData uri="http://schemas.openxmlformats.org/presentationml/2006/ole">
            <mc:AlternateContent xmlns:mc="http://schemas.openxmlformats.org/markup-compatibility/2006">
              <mc:Choice xmlns:v="urn:schemas-microsoft-com:vml" Requires="v">
                <p:oleObj spid="_x0000_s309285" name="Chart" r:id="rId22" imgW="7753242" imgH="3048090" progId="MSGraph.Chart.8">
                  <p:embed followColorScheme="full"/>
                </p:oleObj>
              </mc:Choice>
              <mc:Fallback>
                <p:oleObj name="Chart" r:id="rId22" imgW="7753242" imgH="3048090" progId="MSGraph.Chart.8">
                  <p:embed followColorScheme="full"/>
                  <p:pic>
                    <p:nvPicPr>
                      <p:cNvPr id="0" name=""/>
                      <p:cNvPicPr/>
                      <p:nvPr/>
                    </p:nvPicPr>
                    <p:blipFill>
                      <a:blip r:embed="rId23"/>
                      <a:stretch>
                        <a:fillRect/>
                      </a:stretch>
                    </p:blipFill>
                    <p:spPr>
                      <a:xfrm>
                        <a:off x="533400" y="2057400"/>
                        <a:ext cx="7753242" cy="3048090"/>
                      </a:xfrm>
                      <a:prstGeom prst="rect">
                        <a:avLst/>
                      </a:prstGeom>
                    </p:spPr>
                  </p:pic>
                </p:oleObj>
              </mc:Fallback>
            </mc:AlternateContent>
          </a:graphicData>
        </a:graphic>
      </p:graphicFrame>
      <p:cxnSp>
        <p:nvCxnSpPr>
          <p:cNvPr id="6" name="Straight Connector 5"/>
          <p:cNvCxnSpPr/>
          <p:nvPr>
            <p:custDataLst>
              <p:tags r:id="rId5"/>
            </p:custDataLst>
          </p:nvPr>
        </p:nvCxnSpPr>
        <p:spPr bwMode="auto">
          <a:xfrm flipH="1">
            <a:off x="7804150" y="2190750"/>
            <a:ext cx="203200"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6"/>
            </p:custDataLst>
          </p:nvPr>
        </p:nvSpPr>
        <p:spPr bwMode="auto">
          <a:xfrm>
            <a:off x="4776788" y="5243513"/>
            <a:ext cx="1162050" cy="5953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22758DC-D2F8-4CC9-81FD-4AEDB4A207BB}" type="datetime'''''M''''e''n''t''al ''''H''''''ealt''''''''h'''''''''''''''">
              <a:rPr lang="en-US" sz="1300">
                <a:solidFill>
                  <a:schemeClr val="tx1"/>
                </a:solidFill>
                <a:latin typeface="Arial"/>
                <a:cs typeface="Arial"/>
                <a:sym typeface="Arial"/>
              </a:rPr>
              <a:pPr/>
              <a:t>Mental Health</a:t>
            </a:fld>
            <a:r>
              <a:rPr lang="en-US" sz="1300" baseline="30000" smtClean="0">
                <a:solidFill>
                  <a:schemeClr val="tx1"/>
                </a:solidFill>
                <a:latin typeface="Arial"/>
                <a:cs typeface="Arial"/>
                <a:sym typeface="Arial"/>
              </a:rPr>
              <a:t>*</a:t>
            </a:r>
            <a:endParaRPr lang="en-US" sz="1300" baseline="30000" dirty="0">
              <a:solidFill>
                <a:schemeClr val="tx1"/>
              </a:solidFill>
              <a:latin typeface="Arial"/>
              <a:cs typeface="Arial"/>
              <a:sym typeface="Arial"/>
            </a:endParaRPr>
          </a:p>
          <a:p>
            <a:pPr algn="ctr"/>
            <a:r>
              <a:rPr lang="en-US" sz="1300" dirty="0">
                <a:solidFill>
                  <a:schemeClr val="tx1"/>
                </a:solidFill>
                <a:latin typeface="Arial"/>
                <a:cs typeface="Arial"/>
                <a:sym typeface="Arial"/>
              </a:rPr>
              <a:t>(7% of inpatient discharges)</a:t>
            </a:r>
          </a:p>
        </p:txBody>
      </p:sp>
      <p:sp>
        <p:nvSpPr>
          <p:cNvPr id="10" name="Rectangle 9"/>
          <p:cNvSpPr/>
          <p:nvPr>
            <p:custDataLst>
              <p:tags r:id="rId7"/>
            </p:custDataLst>
          </p:nvPr>
        </p:nvSpPr>
        <p:spPr bwMode="auto">
          <a:xfrm>
            <a:off x="2849563" y="5243513"/>
            <a:ext cx="1254125" cy="5953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76699E5-7585-445D-80D6-04DE32A6531E}" type="datetime'''''''M''''''''''''e''d''''i''''''''''''''c''''al'''''''''''">
              <a:rPr lang="en-US" sz="1300">
                <a:solidFill>
                  <a:schemeClr val="tx1"/>
                </a:solidFill>
                <a:latin typeface="Arial"/>
                <a:cs typeface="Arial"/>
                <a:sym typeface="Arial"/>
              </a:rPr>
              <a:pPr/>
              <a:t>Medical</a:t>
            </a:fld>
            <a:r>
              <a:rPr lang="en-US" sz="1300" dirty="0">
                <a:solidFill>
                  <a:schemeClr val="tx1"/>
                </a:solidFill>
                <a:latin typeface="Arial"/>
                <a:cs typeface="Arial"/>
                <a:sym typeface="Arial"/>
              </a:rPr>
              <a:t/>
            </a:r>
            <a:br>
              <a:rPr lang="en-US" sz="1300" dirty="0">
                <a:solidFill>
                  <a:schemeClr val="tx1"/>
                </a:solidFill>
                <a:latin typeface="Arial"/>
                <a:cs typeface="Arial"/>
                <a:sym typeface="Arial"/>
              </a:rPr>
            </a:br>
            <a:r>
              <a:rPr lang="en-US" sz="1300" dirty="0">
                <a:solidFill>
                  <a:schemeClr val="tx1"/>
                </a:solidFill>
                <a:latin typeface="Arial"/>
                <a:cs typeface="Arial"/>
                <a:sym typeface="Arial"/>
              </a:rPr>
              <a:t>(52% of inpatient discharges)</a:t>
            </a:r>
          </a:p>
        </p:txBody>
      </p:sp>
      <p:sp>
        <p:nvSpPr>
          <p:cNvPr id="7" name="Rectangle 6"/>
          <p:cNvSpPr/>
          <p:nvPr>
            <p:custDataLst>
              <p:tags r:id="rId8"/>
            </p:custDataLst>
          </p:nvPr>
        </p:nvSpPr>
        <p:spPr bwMode="auto">
          <a:xfrm>
            <a:off x="8058149" y="2100263"/>
            <a:ext cx="3873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44EC8570-F97A-49DB-A24F-156BFB245159}" type="datetime'1''''''''''0''''''''''''''''''''''''''''''''''0''%'">
              <a:rPr lang="en-US" sz="1200">
                <a:solidFill>
                  <a:schemeClr val="tx1"/>
                </a:solidFill>
                <a:latin typeface="Arial"/>
                <a:cs typeface="Arial"/>
                <a:sym typeface="Arial"/>
              </a:rPr>
              <a:pPr/>
              <a:t>100%</a:t>
            </a:fld>
            <a:endParaRPr lang="en-US" sz="1200" dirty="0">
              <a:solidFill>
                <a:schemeClr val="tx1"/>
              </a:solidFill>
              <a:latin typeface="Arial"/>
              <a:cs typeface="Arial"/>
              <a:sym typeface="Arial"/>
            </a:endParaRPr>
          </a:p>
        </p:txBody>
      </p:sp>
      <p:sp>
        <p:nvSpPr>
          <p:cNvPr id="8" name="Rectangle 7"/>
          <p:cNvSpPr/>
          <p:nvPr>
            <p:custDataLst>
              <p:tags r:id="rId9"/>
            </p:custDataLst>
          </p:nvPr>
        </p:nvSpPr>
        <p:spPr bwMode="auto">
          <a:xfrm>
            <a:off x="6607175" y="5243513"/>
            <a:ext cx="1254125" cy="5953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2888DF8-9EBE-4A7B-A096-7C6863584578}" type="datetime'''S''u''''''''''''r''g''''''''''''''i''''''''''''ca''''''''l'">
              <a:rPr lang="en-US" sz="1300">
                <a:solidFill>
                  <a:schemeClr val="tx1"/>
                </a:solidFill>
                <a:latin typeface="Arial"/>
                <a:cs typeface="Arial"/>
                <a:sym typeface="Arial"/>
              </a:rPr>
              <a:pPr/>
              <a:t>Surgical</a:t>
            </a:fld>
            <a:endParaRPr lang="en-US" sz="1300" dirty="0">
              <a:solidFill>
                <a:schemeClr val="tx1"/>
              </a:solidFill>
              <a:latin typeface="Arial"/>
              <a:cs typeface="Arial"/>
              <a:sym typeface="Arial"/>
            </a:endParaRPr>
          </a:p>
          <a:p>
            <a:pPr algn="ctr"/>
            <a:r>
              <a:rPr lang="en-US" sz="1300" dirty="0">
                <a:solidFill>
                  <a:schemeClr val="tx1"/>
                </a:solidFill>
                <a:latin typeface="Arial"/>
                <a:cs typeface="Arial"/>
                <a:sym typeface="Arial"/>
              </a:rPr>
              <a:t>(23% of inpatient discharges)</a:t>
            </a:r>
          </a:p>
        </p:txBody>
      </p:sp>
      <p:sp>
        <p:nvSpPr>
          <p:cNvPr id="11" name="Rectangle 10"/>
          <p:cNvSpPr/>
          <p:nvPr>
            <p:custDataLst>
              <p:tags r:id="rId10"/>
            </p:custDataLst>
          </p:nvPr>
        </p:nvSpPr>
        <p:spPr bwMode="auto">
          <a:xfrm>
            <a:off x="968375" y="5243513"/>
            <a:ext cx="1254125" cy="5953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27F6E27-C32B-4E5A-9D30-60DDA4F7825C}" type="datetime'''''''D''''''''''''e''l''''''iv''''er''''i''es'''''''''''''''">
              <a:rPr lang="en-US" sz="1300">
                <a:solidFill>
                  <a:schemeClr val="tx1"/>
                </a:solidFill>
                <a:latin typeface="Arial"/>
                <a:cs typeface="Arial"/>
                <a:sym typeface="Arial"/>
              </a:rPr>
              <a:pPr/>
              <a:t>Deliveries</a:t>
            </a:fld>
            <a:r>
              <a:rPr lang="en-US" sz="1300" smtClean="0">
                <a:solidFill>
                  <a:schemeClr val="tx1"/>
                </a:solidFill>
                <a:latin typeface="Arial"/>
                <a:cs typeface="Arial"/>
                <a:sym typeface="Arial"/>
              </a:rPr>
              <a:t> </a:t>
            </a:r>
            <a:r>
              <a:rPr lang="en-US" sz="1300" dirty="0">
                <a:solidFill>
                  <a:schemeClr val="tx1"/>
                </a:solidFill>
                <a:latin typeface="Arial"/>
                <a:cs typeface="Arial"/>
                <a:sym typeface="Arial"/>
              </a:rPr>
              <a:t/>
            </a:r>
            <a:br>
              <a:rPr lang="en-US" sz="1300" dirty="0">
                <a:solidFill>
                  <a:schemeClr val="tx1"/>
                </a:solidFill>
                <a:latin typeface="Arial"/>
                <a:cs typeface="Arial"/>
                <a:sym typeface="Arial"/>
              </a:rPr>
            </a:br>
            <a:r>
              <a:rPr lang="en-US" sz="1300" dirty="0">
                <a:solidFill>
                  <a:schemeClr val="tx1"/>
                </a:solidFill>
                <a:latin typeface="Arial"/>
                <a:cs typeface="Arial"/>
                <a:sym typeface="Arial"/>
              </a:rPr>
              <a:t>(17% of inpatient discharges)</a:t>
            </a:r>
          </a:p>
        </p:txBody>
      </p:sp>
      <p:sp>
        <p:nvSpPr>
          <p:cNvPr id="12" name="Rectangle 11"/>
          <p:cNvSpPr/>
          <p:nvPr>
            <p:custDataLst>
              <p:tags r:id="rId11"/>
            </p:custDataLst>
          </p:nvPr>
        </p:nvSpPr>
        <p:spPr bwMode="gray">
          <a:xfrm>
            <a:off x="1452563" y="4892675"/>
            <a:ext cx="285750" cy="198438"/>
          </a:xfrm>
          <a:prstGeom prst="rect">
            <a:avLst/>
          </a:prstGeom>
          <a:solidFill>
            <a:srgbClr val="364D6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3813" tIns="0" rIns="23813" bIns="0" rtlCol="0" anchor="ctr"/>
          <a:lstStyle/>
          <a:p>
            <a:pPr algn="ctr"/>
            <a:fld id="{E32429F6-D4EE-4B35-BF90-A85FFBFD20D9}" type="datetime'1''''''%'''''''''''''''''''''''''''''''''''">
              <a:rPr lang="en-US" sz="1300">
                <a:solidFill>
                  <a:schemeClr val="bg1"/>
                </a:solidFill>
                <a:latin typeface="Arial"/>
                <a:cs typeface="Arial"/>
                <a:sym typeface="Arial"/>
              </a:rPr>
              <a:pPr/>
              <a:t>1%</a:t>
            </a:fld>
            <a:endParaRPr lang="en-US" sz="1300" dirty="0">
              <a:solidFill>
                <a:schemeClr val="bg1"/>
              </a:solidFill>
              <a:latin typeface="Arial"/>
              <a:cs typeface="Arial"/>
              <a:sym typeface="Arial"/>
            </a:endParaRPr>
          </a:p>
        </p:txBody>
      </p:sp>
      <p:sp>
        <p:nvSpPr>
          <p:cNvPr id="14" name="Rectangle 13"/>
          <p:cNvSpPr/>
          <p:nvPr>
            <p:custDataLst>
              <p:tags r:id="rId12"/>
            </p:custDataLst>
          </p:nvPr>
        </p:nvSpPr>
        <p:spPr bwMode="auto">
          <a:xfrm>
            <a:off x="7254876" y="1420813"/>
            <a:ext cx="231775" cy="173038"/>
          </a:xfrm>
          <a:prstGeom prst="rect">
            <a:avLst/>
          </a:prstGeom>
          <a:solidFill>
            <a:srgbClr val="8C96A0"/>
          </a:solidFill>
          <a:ln w="9525" cap="flat" cmpd="sng" algn="ctr">
            <a:noFill/>
            <a:prstDash val="solid"/>
          </a:ln>
          <a:effectLst/>
          <a:extLst>
            <a:ext uri="{91240B29-F687-4F45-9708-019B960494DF}">
              <a14:hiddenLine xmlns:a14="http://schemas.microsoft.com/office/drawing/2010/main" w="9525" cap="flat" cmpd="sng" algn="ctr">
                <a:solidFill>
                  <a:srgbClr val="C0C0C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3" name="Rectangle 12"/>
          <p:cNvSpPr/>
          <p:nvPr>
            <p:custDataLst>
              <p:tags r:id="rId13"/>
            </p:custDataLst>
          </p:nvPr>
        </p:nvSpPr>
        <p:spPr bwMode="auto">
          <a:xfrm>
            <a:off x="7254876" y="1670050"/>
            <a:ext cx="231775" cy="173038"/>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rgbClr val="C0C0C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5" name="Rectangle 14"/>
          <p:cNvSpPr/>
          <p:nvPr>
            <p:custDataLst>
              <p:tags r:id="rId14"/>
            </p:custDataLst>
          </p:nvPr>
        </p:nvSpPr>
        <p:spPr bwMode="auto">
          <a:xfrm>
            <a:off x="7254876" y="1171575"/>
            <a:ext cx="231775" cy="173038"/>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rgbClr val="C0C0C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8" name="Rectangle 17"/>
          <p:cNvSpPr/>
          <p:nvPr>
            <p:custDataLst>
              <p:tags r:id="rId15"/>
            </p:custDataLst>
          </p:nvPr>
        </p:nvSpPr>
        <p:spPr bwMode="auto">
          <a:xfrm>
            <a:off x="7537450" y="1663700"/>
            <a:ext cx="681038"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53DB8DF2-D3A5-411B-A445-916793CEBE9F}" type="datetime'''''''''M''''edi''''''''''''''c''''''''a''''''r''''''''''e'''">
              <a:rPr lang="en-US" sz="1300">
                <a:solidFill>
                  <a:schemeClr val="tx1"/>
                </a:solidFill>
                <a:latin typeface="Arial"/>
                <a:cs typeface="Arial"/>
                <a:sym typeface="Arial"/>
              </a:rPr>
              <a:pPr/>
              <a:t>Medicare</a:t>
            </a:fld>
            <a:endParaRPr lang="en-US" sz="1300">
              <a:solidFill>
                <a:schemeClr val="tx1"/>
              </a:solidFill>
              <a:latin typeface="Arial"/>
              <a:cs typeface="Arial"/>
              <a:sym typeface="Arial"/>
            </a:endParaRPr>
          </a:p>
        </p:txBody>
      </p:sp>
      <p:sp>
        <p:nvSpPr>
          <p:cNvPr id="17" name="Rectangle 16"/>
          <p:cNvSpPr/>
          <p:nvPr>
            <p:custDataLst>
              <p:tags r:id="rId16"/>
            </p:custDataLst>
          </p:nvPr>
        </p:nvSpPr>
        <p:spPr bwMode="auto">
          <a:xfrm>
            <a:off x="7537450" y="1165225"/>
            <a:ext cx="882650"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0DFC778F-F185-4942-AD0A-1C03F6C5625E}" type="datetime'''''''''Co''''''''''''m''''''''m''e''''r''''ci''''al'">
              <a:rPr lang="en-US" sz="1300">
                <a:solidFill>
                  <a:schemeClr val="tx1"/>
                </a:solidFill>
                <a:latin typeface="Arial"/>
                <a:cs typeface="Arial"/>
                <a:sym typeface="Arial"/>
              </a:rPr>
              <a:pPr/>
              <a:t>Commercial</a:t>
            </a:fld>
            <a:endParaRPr lang="en-US" sz="1300" dirty="0">
              <a:solidFill>
                <a:schemeClr val="tx1"/>
              </a:solidFill>
              <a:latin typeface="Arial"/>
              <a:cs typeface="Arial"/>
              <a:sym typeface="Arial"/>
            </a:endParaRPr>
          </a:p>
        </p:txBody>
      </p:sp>
      <p:sp>
        <p:nvSpPr>
          <p:cNvPr id="16" name="Rectangle 15"/>
          <p:cNvSpPr/>
          <p:nvPr>
            <p:custDataLst>
              <p:tags r:id="rId17"/>
            </p:custDataLst>
          </p:nvPr>
        </p:nvSpPr>
        <p:spPr bwMode="auto">
          <a:xfrm>
            <a:off x="7537450" y="1414463"/>
            <a:ext cx="873125" cy="198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E1BB5E89-2E9A-4CB7-B6F4-EF83A4281813}" type="datetime'M''a''s''''''s''''''''''He''''al''t''''''''''''h'''''">
              <a:rPr lang="en-US" sz="1300">
                <a:solidFill>
                  <a:schemeClr val="tx1"/>
                </a:solidFill>
                <a:latin typeface="Arial"/>
                <a:cs typeface="Arial"/>
                <a:sym typeface="Arial"/>
              </a:rPr>
              <a:pPr/>
              <a:t>MassHealth</a:t>
            </a:fld>
            <a:endParaRPr lang="en-US" sz="1300">
              <a:solidFill>
                <a:schemeClr val="tx1"/>
              </a:solidFill>
              <a:latin typeface="Arial"/>
              <a:cs typeface="Arial"/>
              <a:sym typeface="Arial"/>
            </a:endParaRPr>
          </a:p>
        </p:txBody>
      </p:sp>
      <p:sp>
        <p:nvSpPr>
          <p:cNvPr id="22" name="McK 5. Source"/>
          <p:cNvSpPr>
            <a:spLocks noChangeArrowheads="1"/>
          </p:cNvSpPr>
          <p:nvPr>
            <p:custDataLst>
              <p:tags r:id="rId18"/>
            </p:custDataLst>
          </p:nvPr>
        </p:nvSpPr>
        <p:spPr bwMode="auto">
          <a:xfrm>
            <a:off x="0" y="6090833"/>
            <a:ext cx="6725745" cy="5829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smtClean="0">
                <a:solidFill>
                  <a:schemeClr val="bg1">
                    <a:lumMod val="50000"/>
                  </a:schemeClr>
                </a:solidFill>
                <a:latin typeface="Arial"/>
              </a:rPr>
              <a:t>*</a:t>
            </a:r>
            <a:r>
              <a:rPr lang="en-US" sz="800" dirty="0" smtClean="0">
                <a:solidFill>
                  <a:schemeClr val="bg1">
                    <a:lumMod val="50000"/>
                  </a:schemeClr>
                </a:solidFill>
                <a:latin typeface="Arial"/>
              </a:rPr>
              <a:t>	Discharges </a:t>
            </a:r>
            <a:r>
              <a:rPr lang="en-US" sz="800" dirty="0">
                <a:solidFill>
                  <a:schemeClr val="bg1">
                    <a:lumMod val="50000"/>
                  </a:schemeClr>
                </a:solidFill>
                <a:latin typeface="Arial"/>
              </a:rPr>
              <a:t>in general acute care hospitals. Excludes discharges in psychiatric, specialty non-acute, and chronic care hospitals</a:t>
            </a:r>
            <a:r>
              <a:rPr lang="en-US" sz="800" dirty="0" smtClean="0">
                <a:solidFill>
                  <a:schemeClr val="bg1">
                    <a:lumMod val="50000"/>
                  </a:schemeClr>
                </a:solidFill>
                <a:latin typeface="Arial"/>
              </a:rPr>
              <a:t>.</a:t>
            </a:r>
          </a:p>
          <a:p>
            <a:pPr marL="114300" indent="-114300"/>
            <a:r>
              <a:rPr lang="en-US" sz="800" b="1" dirty="0" smtClean="0">
                <a:solidFill>
                  <a:schemeClr val="bg1">
                    <a:lumMod val="50000"/>
                  </a:schemeClr>
                </a:solidFill>
                <a:latin typeface="Arial"/>
              </a:rPr>
              <a:t>†</a:t>
            </a:r>
            <a:r>
              <a:rPr lang="en-US" sz="800" dirty="0" smtClean="0">
                <a:solidFill>
                  <a:schemeClr val="bg1">
                    <a:lumMod val="50000"/>
                  </a:schemeClr>
                </a:solidFill>
                <a:latin typeface="Arial"/>
              </a:rPr>
              <a:t> 	Payer </a:t>
            </a:r>
            <a:r>
              <a:rPr lang="en-US" sz="800" dirty="0">
                <a:solidFill>
                  <a:schemeClr val="bg1">
                    <a:lumMod val="50000"/>
                  </a:schemeClr>
                </a:solidFill>
                <a:latin typeface="Arial"/>
              </a:rPr>
              <a:t>mix for discharges in general acute hospitals. Psychiatric hospitals do not report number of discharges by payer type, although in 2012 their mix of charges (gross patient service revenue) was 39 percent commercial, 30 percent </a:t>
            </a:r>
            <a:r>
              <a:rPr lang="en-US" sz="800" dirty="0" err="1">
                <a:solidFill>
                  <a:schemeClr val="bg1">
                    <a:lumMod val="50000"/>
                  </a:schemeClr>
                </a:solidFill>
                <a:latin typeface="Arial"/>
              </a:rPr>
              <a:t>MassHealth</a:t>
            </a:r>
            <a:r>
              <a:rPr lang="en-US" sz="800" dirty="0">
                <a:solidFill>
                  <a:schemeClr val="bg1">
                    <a:lumMod val="50000"/>
                  </a:schemeClr>
                </a:solidFill>
                <a:latin typeface="Arial"/>
              </a:rPr>
              <a:t>, and 32 percent Medicare.</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Massachusetts Health Data Consortium; HPC analysis</a:t>
            </a:r>
          </a:p>
        </p:txBody>
      </p:sp>
    </p:spTree>
    <p:extLst>
      <p:ext uri="{BB962C8B-B14F-4D97-AF65-F5344CB8AC3E}">
        <p14:creationId xmlns:p14="http://schemas.microsoft.com/office/powerpoint/2010/main" val="240258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4565604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306"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B.2: Breakdown </a:t>
            </a:r>
            <a:r>
              <a:rPr lang="en-US" dirty="0">
                <a:latin typeface="Arial"/>
              </a:rPr>
              <a:t>of difference in inpatient discharges between Massachusetts and U.S. by inpatient service category </a:t>
            </a: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Inpatient discharges</a:t>
            </a:r>
            <a:r>
              <a:rPr lang="en-US" baseline="30000" dirty="0">
                <a:latin typeface="Arial"/>
              </a:rPr>
              <a:t>*</a:t>
            </a:r>
            <a:r>
              <a:rPr lang="en-US" dirty="0">
                <a:latin typeface="Arial"/>
              </a:rPr>
              <a:t> per 1,000 persons, 2011</a:t>
            </a:r>
          </a:p>
        </p:txBody>
      </p:sp>
      <p:sp>
        <p:nvSpPr>
          <p:cNvPr id="22" name="McK 5. Source"/>
          <p:cNvSpPr>
            <a:spLocks noChangeArrowheads="1"/>
          </p:cNvSpPr>
          <p:nvPr>
            <p:custDataLst>
              <p:tags r:id="rId4"/>
            </p:custDataLst>
          </p:nvPr>
        </p:nvSpPr>
        <p:spPr bwMode="auto">
          <a:xfrm>
            <a:off x="0" y="6337055"/>
            <a:ext cx="6725745" cy="3367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Discharges in general acute care hospitals. Excludes discharges in psychiatric, specialty non-acute, and chronic care hospitals.</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Healthcare Cost and Utilization Project, Kaiser Family Foundation, HPC analysis</a:t>
            </a:r>
          </a:p>
        </p:txBody>
      </p:sp>
      <p:cxnSp>
        <p:nvCxnSpPr>
          <p:cNvPr id="21" name="Straight Connector 20"/>
          <p:cNvCxnSpPr/>
          <p:nvPr>
            <p:custDataLst>
              <p:tags r:id="rId5"/>
            </p:custDataLst>
          </p:nvPr>
        </p:nvCxnSpPr>
        <p:spPr bwMode="auto">
          <a:xfrm>
            <a:off x="4905375" y="3076575"/>
            <a:ext cx="685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6"/>
            </p:custDataLst>
          </p:nvPr>
        </p:nvCxnSpPr>
        <p:spPr bwMode="auto">
          <a:xfrm>
            <a:off x="6438900" y="2400300"/>
            <a:ext cx="685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7"/>
            </p:custDataLst>
          </p:nvPr>
        </p:nvCxnSpPr>
        <p:spPr bwMode="auto">
          <a:xfrm>
            <a:off x="3371850" y="2943225"/>
            <a:ext cx="685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8"/>
            </p:custDataLst>
          </p:nvPr>
        </p:nvCxnSpPr>
        <p:spPr bwMode="auto">
          <a:xfrm>
            <a:off x="1838325" y="3695700"/>
            <a:ext cx="685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p:cNvGraphicFramePr>
          <p:nvPr>
            <p:custDataLst>
              <p:tags r:id="rId9"/>
            </p:custDataLst>
            <p:extLst>
              <p:ext uri="{D42A27DB-BD31-4B8C-83A1-F6EECF244321}">
                <p14:modId xmlns:p14="http://schemas.microsoft.com/office/powerpoint/2010/main" val="2874077659"/>
              </p:ext>
            </p:extLst>
          </p:nvPr>
        </p:nvGraphicFramePr>
        <p:xfrm>
          <a:off x="533400" y="2286000"/>
          <a:ext cx="7877145" cy="3476745"/>
        </p:xfrm>
        <a:graphic>
          <a:graphicData uri="http://schemas.openxmlformats.org/presentationml/2006/ole">
            <mc:AlternateContent xmlns:mc="http://schemas.openxmlformats.org/markup-compatibility/2006">
              <mc:Choice xmlns:v="urn:schemas-microsoft-com:vml" Requires="v">
                <p:oleObj spid="_x0000_s310307" name="Chart" r:id="rId26" imgW="7877145" imgH="3476745" progId="MSGraph.Chart.8">
                  <p:embed followColorScheme="full"/>
                </p:oleObj>
              </mc:Choice>
              <mc:Fallback>
                <p:oleObj name="Chart" r:id="rId26" imgW="7877145" imgH="3476745" progId="MSGraph.Chart.8">
                  <p:embed followColorScheme="full"/>
                  <p:pic>
                    <p:nvPicPr>
                      <p:cNvPr id="0" name=""/>
                      <p:cNvPicPr/>
                      <p:nvPr/>
                    </p:nvPicPr>
                    <p:blipFill>
                      <a:blip r:embed="rId27"/>
                      <a:stretch>
                        <a:fillRect/>
                      </a:stretch>
                    </p:blipFill>
                    <p:spPr>
                      <a:xfrm>
                        <a:off x="533400" y="2286000"/>
                        <a:ext cx="7877145" cy="3476745"/>
                      </a:xfrm>
                      <a:prstGeom prst="rect">
                        <a:avLst/>
                      </a:prstGeom>
                    </p:spPr>
                  </p:pic>
                </p:oleObj>
              </mc:Fallback>
            </mc:AlternateContent>
          </a:graphicData>
        </a:graphic>
      </p:graphicFrame>
      <p:cxnSp>
        <p:nvCxnSpPr>
          <p:cNvPr id="27" name="Straight Connector 26"/>
          <p:cNvCxnSpPr/>
          <p:nvPr>
            <p:custDataLst>
              <p:tags r:id="rId10"/>
            </p:custDataLst>
          </p:nvPr>
        </p:nvCxnSpPr>
        <p:spPr bwMode="auto">
          <a:xfrm>
            <a:off x="6015038" y="2374900"/>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1"/>
            </p:custDataLst>
          </p:nvPr>
        </p:nvCxnSpPr>
        <p:spPr bwMode="auto">
          <a:xfrm>
            <a:off x="2947988" y="291782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2"/>
            </p:custDataLst>
          </p:nvPr>
        </p:nvCxnSpPr>
        <p:spPr bwMode="auto">
          <a:xfrm flipV="1">
            <a:off x="4481513" y="3009900"/>
            <a:ext cx="0" cy="920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3"/>
          <p:cNvSpPr>
            <a:spLocks noGrp="1"/>
          </p:cNvSpPr>
          <p:nvPr>
            <p:custDataLst>
              <p:tags r:id="rId13"/>
            </p:custDataLst>
          </p:nvPr>
        </p:nvSpPr>
        <p:spPr bwMode="auto">
          <a:xfrm>
            <a:off x="2620963" y="5829300"/>
            <a:ext cx="65405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302E5CD-C4EC-4D4D-944C-C24C3EA14C24}" type="datetime'''''''Su''r''''gi''''''cal'''''''''">
              <a:rPr lang="en-US" sz="1400">
                <a:latin typeface="Arial"/>
                <a:cs typeface="Arial"/>
                <a:sym typeface="Arial"/>
              </a:rPr>
              <a:pPr/>
              <a:t>Surgical</a:t>
            </a:fld>
            <a:endParaRPr lang="en-US" sz="1400" dirty="0">
              <a:latin typeface="Arial"/>
              <a:cs typeface="Arial"/>
              <a:sym typeface="Arial"/>
            </a:endParaRPr>
          </a:p>
        </p:txBody>
      </p:sp>
      <p:sp>
        <p:nvSpPr>
          <p:cNvPr id="31" name="Text Placeholder 11"/>
          <p:cNvSpPr>
            <a:spLocks noGrp="1"/>
          </p:cNvSpPr>
          <p:nvPr>
            <p:custDataLst>
              <p:tags r:id="rId14"/>
            </p:custDataLst>
          </p:nvPr>
        </p:nvSpPr>
        <p:spPr bwMode="gray">
          <a:xfrm>
            <a:off x="2822575" y="2705100"/>
            <a:ext cx="2524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400" smtClean="0">
                <a:latin typeface="Arial"/>
                <a:cs typeface="Arial"/>
                <a:sym typeface="Arial"/>
              </a:rPr>
              <a:t>+</a:t>
            </a:r>
            <a:fld id="{8FDC0C5C-764E-4672-89E0-5E1AC2010A8E}" type="datetime'''''''''''''''''''''''''''''4'''">
              <a:rPr lang="en-US" sz="1400">
                <a:latin typeface="Arial"/>
                <a:cs typeface="Arial"/>
                <a:sym typeface="Arial"/>
              </a:rPr>
              <a:pPr/>
              <a:t>4</a:t>
            </a:fld>
            <a:endParaRPr lang="en-US" sz="1400" dirty="0">
              <a:latin typeface="Arial"/>
              <a:cs typeface="Arial"/>
              <a:sym typeface="Arial"/>
            </a:endParaRPr>
          </a:p>
        </p:txBody>
      </p:sp>
      <p:sp>
        <p:nvSpPr>
          <p:cNvPr id="32" name="Text Placeholder 2"/>
          <p:cNvSpPr>
            <a:spLocks noGrp="1"/>
          </p:cNvSpPr>
          <p:nvPr>
            <p:custDataLst>
              <p:tags r:id="rId15"/>
            </p:custDataLst>
          </p:nvPr>
        </p:nvSpPr>
        <p:spPr bwMode="auto">
          <a:xfrm>
            <a:off x="1103313" y="5829300"/>
            <a:ext cx="623888"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91E4C80-FF17-4D3C-BC96-E85DC568083C}" type="datetime'''''''''M''''''e''d''''''''''''''''''''i''''''c''a''''''l'''">
              <a:rPr lang="en-US" sz="1400">
                <a:latin typeface="Arial"/>
                <a:cs typeface="Arial"/>
                <a:sym typeface="Arial"/>
              </a:rPr>
              <a:pPr/>
              <a:t>Medical</a:t>
            </a:fld>
            <a:endParaRPr lang="en-US" sz="1400" dirty="0">
              <a:latin typeface="Arial"/>
              <a:cs typeface="Arial"/>
              <a:sym typeface="Arial"/>
            </a:endParaRPr>
          </a:p>
        </p:txBody>
      </p:sp>
      <p:sp>
        <p:nvSpPr>
          <p:cNvPr id="33" name="Text Placeholder 10"/>
          <p:cNvSpPr>
            <a:spLocks noGrp="1"/>
          </p:cNvSpPr>
          <p:nvPr>
            <p:custDataLst>
              <p:tags r:id="rId16"/>
            </p:custDataLst>
          </p:nvPr>
        </p:nvSpPr>
        <p:spPr bwMode="gray">
          <a:xfrm>
            <a:off x="1289050" y="3457575"/>
            <a:ext cx="2524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400" dirty="0" smtClean="0">
                <a:latin typeface="Arial"/>
                <a:cs typeface="Arial"/>
                <a:sym typeface="Arial"/>
              </a:rPr>
              <a:t>+</a:t>
            </a:r>
            <a:fld id="{B351A217-6A9E-4614-9F57-96C1C3E96C8E}" type="datetime'''''''''''''''9'''''''''''''''''''''''''''''''">
              <a:rPr lang="en-US" sz="1400">
                <a:latin typeface="Arial"/>
                <a:cs typeface="Arial"/>
                <a:sym typeface="Arial"/>
              </a:rPr>
              <a:pPr/>
              <a:t>9</a:t>
            </a:fld>
            <a:endParaRPr lang="en-US" sz="1400" dirty="0">
              <a:latin typeface="Arial"/>
              <a:cs typeface="Arial"/>
              <a:sym typeface="Arial"/>
            </a:endParaRPr>
          </a:p>
        </p:txBody>
      </p:sp>
      <p:sp>
        <p:nvSpPr>
          <p:cNvPr id="34" name="Text Placeholder 9"/>
          <p:cNvSpPr>
            <a:spLocks noGrp="1"/>
          </p:cNvSpPr>
          <p:nvPr>
            <p:custDataLst>
              <p:tags r:id="rId17"/>
            </p:custDataLst>
          </p:nvPr>
        </p:nvSpPr>
        <p:spPr bwMode="gray">
          <a:xfrm>
            <a:off x="4378325" y="3101975"/>
            <a:ext cx="2079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400" smtClean="0">
                <a:latin typeface="Arial"/>
                <a:cs typeface="Arial"/>
                <a:sym typeface="Arial"/>
              </a:rPr>
              <a:t>-</a:t>
            </a:r>
            <a:fld id="{B3E11CD2-B6D9-42FD-AFA0-A17499039BEC}" type="datetime'''''''''''''''''1'''''''''''''''''''''''''''''">
              <a:rPr lang="en-US" sz="1400">
                <a:latin typeface="Arial"/>
                <a:cs typeface="Arial"/>
                <a:sym typeface="Arial"/>
              </a:rPr>
              <a:pPr/>
              <a:t>1</a:t>
            </a:fld>
            <a:endParaRPr lang="en-US" sz="1400" dirty="0">
              <a:latin typeface="Arial"/>
              <a:cs typeface="Arial"/>
              <a:sym typeface="Arial"/>
            </a:endParaRPr>
          </a:p>
        </p:txBody>
      </p:sp>
      <p:sp>
        <p:nvSpPr>
          <p:cNvPr id="35" name="Text Placeholder 12"/>
          <p:cNvSpPr>
            <a:spLocks noGrp="1"/>
          </p:cNvSpPr>
          <p:nvPr>
            <p:custDataLst>
              <p:tags r:id="rId18"/>
            </p:custDataLst>
          </p:nvPr>
        </p:nvSpPr>
        <p:spPr bwMode="gray">
          <a:xfrm>
            <a:off x="5889625" y="2162175"/>
            <a:ext cx="2524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400" smtClean="0">
                <a:latin typeface="Arial"/>
                <a:cs typeface="Arial"/>
                <a:sym typeface="Arial"/>
              </a:rPr>
              <a:t>+</a:t>
            </a:r>
            <a:fld id="{EDA3B71F-8E70-4A2B-81F6-AF64A73E2C35}" type="datetime'''3'''''''''''''''">
              <a:rPr lang="en-US" sz="1400">
                <a:latin typeface="Arial"/>
                <a:cs typeface="Arial"/>
                <a:sym typeface="Arial"/>
              </a:rPr>
              <a:pPr/>
              <a:t>3</a:t>
            </a:fld>
            <a:endParaRPr lang="en-US" sz="1400" dirty="0">
              <a:latin typeface="Arial"/>
              <a:cs typeface="Arial"/>
              <a:sym typeface="Arial"/>
            </a:endParaRPr>
          </a:p>
        </p:txBody>
      </p:sp>
      <p:sp>
        <p:nvSpPr>
          <p:cNvPr id="36" name="Text Placeholder 6"/>
          <p:cNvSpPr>
            <a:spLocks noGrp="1"/>
          </p:cNvSpPr>
          <p:nvPr>
            <p:custDataLst>
              <p:tags r:id="rId19"/>
            </p:custDataLst>
          </p:nvPr>
        </p:nvSpPr>
        <p:spPr bwMode="auto">
          <a:xfrm>
            <a:off x="5462588" y="5829300"/>
            <a:ext cx="1106488"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1510D91-49AA-4FD6-AF93-D4AD3F0B7A62}" type="datetime'''''''''''M''e''''''n''tal ''''''H''e''''''al''''th'''''''''">
              <a:rPr lang="en-US" sz="1400">
                <a:latin typeface="Arial"/>
                <a:cs typeface="Arial"/>
                <a:sym typeface="Arial"/>
              </a:rPr>
              <a:pPr/>
              <a:t>Mental Health</a:t>
            </a:fld>
            <a:endParaRPr lang="en-US" sz="1400" dirty="0">
              <a:latin typeface="Arial"/>
              <a:cs typeface="Arial"/>
              <a:sym typeface="Arial"/>
            </a:endParaRPr>
          </a:p>
        </p:txBody>
      </p:sp>
      <p:sp>
        <p:nvSpPr>
          <p:cNvPr id="37" name="Text Placeholder 7"/>
          <p:cNvSpPr>
            <a:spLocks noGrp="1"/>
          </p:cNvSpPr>
          <p:nvPr>
            <p:custDataLst>
              <p:tags r:id="rId20"/>
            </p:custDataLst>
          </p:nvPr>
        </p:nvSpPr>
        <p:spPr bwMode="auto">
          <a:xfrm>
            <a:off x="7354888" y="58293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CD8919A-32DF-4B81-8247-72019743E772}" type="datetime'T''''''''''''''ot''''''''''''''''''a''''''l'''''''''''''">
              <a:rPr lang="en-US" sz="1400">
                <a:latin typeface="Arial"/>
                <a:cs typeface="Arial"/>
                <a:sym typeface="Arial"/>
              </a:rPr>
              <a:pPr/>
              <a:t>Total</a:t>
            </a:fld>
            <a:endParaRPr lang="en-US" sz="1400" dirty="0">
              <a:latin typeface="Arial"/>
              <a:cs typeface="Arial"/>
              <a:sym typeface="Arial"/>
            </a:endParaRPr>
          </a:p>
        </p:txBody>
      </p:sp>
      <p:sp>
        <p:nvSpPr>
          <p:cNvPr id="38" name="Text Placeholder 42"/>
          <p:cNvSpPr>
            <a:spLocks noGrp="1"/>
          </p:cNvSpPr>
          <p:nvPr>
            <p:custDataLst>
              <p:tags r:id="rId21"/>
            </p:custDataLst>
          </p:nvPr>
        </p:nvSpPr>
        <p:spPr bwMode="gray">
          <a:xfrm>
            <a:off x="7373938" y="2162175"/>
            <a:ext cx="3508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400" smtClean="0">
                <a:latin typeface="Arial"/>
                <a:cs typeface="Arial"/>
                <a:sym typeface="Arial"/>
              </a:rPr>
              <a:t>+</a:t>
            </a:r>
            <a:fld id="{C39C8AB2-8C35-4FAE-8BB1-A0D212529980}" type="datetime'''''''''''''''1''''''''''''''''''''5'''''''''''">
              <a:rPr lang="en-US" sz="1400">
                <a:latin typeface="Arial"/>
                <a:cs typeface="Arial"/>
                <a:sym typeface="Arial"/>
              </a:rPr>
              <a:pPr/>
              <a:t>15</a:t>
            </a:fld>
            <a:endParaRPr lang="en-US" sz="1400" dirty="0">
              <a:latin typeface="Arial"/>
              <a:cs typeface="Arial"/>
              <a:sym typeface="Arial"/>
            </a:endParaRPr>
          </a:p>
        </p:txBody>
      </p:sp>
      <p:sp>
        <p:nvSpPr>
          <p:cNvPr id="39" name="Text Placeholder 5"/>
          <p:cNvSpPr>
            <a:spLocks noGrp="1"/>
          </p:cNvSpPr>
          <p:nvPr>
            <p:custDataLst>
              <p:tags r:id="rId22"/>
            </p:custDataLst>
          </p:nvPr>
        </p:nvSpPr>
        <p:spPr bwMode="auto">
          <a:xfrm>
            <a:off x="4086225" y="5829300"/>
            <a:ext cx="792163"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BDC49FEA-D118-483E-9936-57FDCB49B395}" type="datetime'''''''''''D''''e''l''''i''ve''''r''ie''''''s'''">
              <a:rPr lang="en-US" sz="1400">
                <a:latin typeface="Arial"/>
                <a:cs typeface="Arial"/>
                <a:sym typeface="Arial"/>
              </a:rPr>
              <a:pPr/>
              <a:t>Deliveries</a:t>
            </a:fld>
            <a:endParaRPr lang="en-US" sz="1400" dirty="0">
              <a:latin typeface="Arial"/>
              <a:cs typeface="Arial"/>
              <a:sym typeface="Arial"/>
            </a:endParaRPr>
          </a:p>
        </p:txBody>
      </p:sp>
      <p:sp>
        <p:nvSpPr>
          <p:cNvPr id="40" name="Rectangular Callout 39"/>
          <p:cNvSpPr/>
          <p:nvPr/>
        </p:nvSpPr>
        <p:spPr>
          <a:xfrm>
            <a:off x="295121" y="1595038"/>
            <a:ext cx="2240271" cy="1234732"/>
          </a:xfrm>
          <a:prstGeom prst="wedgeRectCallout">
            <a:avLst>
              <a:gd name="adj1" fmla="val -1613"/>
              <a:gd name="adj2" fmla="val 101313"/>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0" rIns="91420" bIns="45710" rtlCol="0" anchor="ctr"/>
          <a:lstStyle/>
          <a:p>
            <a:r>
              <a:rPr lang="en-US" sz="1400" dirty="0">
                <a:solidFill>
                  <a:schemeClr val="tx1"/>
                </a:solidFill>
              </a:rPr>
              <a:t>Massachusetts residents use more inpatient care for </a:t>
            </a:r>
            <a:r>
              <a:rPr lang="en-US" sz="1400" dirty="0" smtClean="0">
                <a:solidFill>
                  <a:schemeClr val="tx1"/>
                </a:solidFill>
              </a:rPr>
              <a:t>ambulatory care-sensitive conditions than </a:t>
            </a:r>
            <a:r>
              <a:rPr lang="en-US" sz="1400" dirty="0">
                <a:solidFill>
                  <a:schemeClr val="tx1"/>
                </a:solidFill>
              </a:rPr>
              <a:t>the national average</a:t>
            </a:r>
          </a:p>
        </p:txBody>
      </p:sp>
    </p:spTree>
    <p:extLst>
      <p:ext uri="{BB962C8B-B14F-4D97-AF65-F5344CB8AC3E}">
        <p14:creationId xmlns:p14="http://schemas.microsoft.com/office/powerpoint/2010/main" val="95603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9083612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330"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8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B.3: </a:t>
            </a:r>
            <a:r>
              <a:rPr lang="en-US" dirty="0">
                <a:latin typeface="Arial"/>
              </a:rPr>
              <a:t>Hospital admissions for ambulatory care-sensitive conditions among Medicare </a:t>
            </a:r>
            <a:r>
              <a:rPr lang="en-US" dirty="0" smtClean="0">
                <a:latin typeface="Arial"/>
              </a:rPr>
              <a:t>beneficiaries, age 65-74</a:t>
            </a:r>
            <a:endParaRPr lang="en-US" dirty="0">
              <a:latin typeface="Arial"/>
            </a:endParaRP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Admissions per 1,000 persons</a:t>
            </a:r>
          </a:p>
        </p:txBody>
      </p:sp>
      <p:sp>
        <p:nvSpPr>
          <p:cNvPr id="22" name="McK 5. Source"/>
          <p:cNvSpPr>
            <a:spLocks noChangeArrowheads="1"/>
          </p:cNvSpPr>
          <p:nvPr>
            <p:custDataLst>
              <p:tags r:id="rId4"/>
            </p:custDataLst>
          </p:nvPr>
        </p:nvSpPr>
        <p:spPr bwMode="auto">
          <a:xfrm>
            <a:off x="0" y="6460165"/>
            <a:ext cx="6725745" cy="2135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Commonwealth Fund Health System Data Center</a:t>
            </a:r>
          </a:p>
        </p:txBody>
      </p:sp>
      <p:graphicFrame>
        <p:nvGraphicFramePr>
          <p:cNvPr id="41" name="Object 40"/>
          <p:cNvGraphicFramePr>
            <a:graphicFrameLocks/>
          </p:cNvGraphicFramePr>
          <p:nvPr>
            <p:custDataLst>
              <p:tags r:id="rId5"/>
            </p:custDataLst>
            <p:extLst>
              <p:ext uri="{D42A27DB-BD31-4B8C-83A1-F6EECF244321}">
                <p14:modId xmlns:p14="http://schemas.microsoft.com/office/powerpoint/2010/main" val="260956760"/>
              </p:ext>
            </p:extLst>
          </p:nvPr>
        </p:nvGraphicFramePr>
        <p:xfrm>
          <a:off x="1028701" y="1866900"/>
          <a:ext cx="5381541" cy="2638331"/>
        </p:xfrm>
        <a:graphic>
          <a:graphicData uri="http://schemas.openxmlformats.org/presentationml/2006/ole">
            <mc:AlternateContent xmlns:mc="http://schemas.openxmlformats.org/markup-compatibility/2006">
              <mc:Choice xmlns:v="urn:schemas-microsoft-com:vml" Requires="v">
                <p:oleObj spid="_x0000_s311331" name="Chart" r:id="rId15" imgW="5381541" imgH="2638331" progId="MSGraph.Chart.8">
                  <p:embed followColorScheme="full"/>
                </p:oleObj>
              </mc:Choice>
              <mc:Fallback>
                <p:oleObj name="Chart" r:id="rId15" imgW="5381541" imgH="2638331" progId="MSGraph.Chart.8">
                  <p:embed followColorScheme="full"/>
                  <p:pic>
                    <p:nvPicPr>
                      <p:cNvPr id="0" name=""/>
                      <p:cNvPicPr/>
                      <p:nvPr/>
                    </p:nvPicPr>
                    <p:blipFill>
                      <a:blip r:embed="rId16"/>
                      <a:stretch>
                        <a:fillRect/>
                      </a:stretch>
                    </p:blipFill>
                    <p:spPr>
                      <a:xfrm>
                        <a:off x="1028701" y="1866900"/>
                        <a:ext cx="5381541" cy="2638331"/>
                      </a:xfrm>
                      <a:prstGeom prst="rect">
                        <a:avLst/>
                      </a:prstGeom>
                    </p:spPr>
                  </p:pic>
                </p:oleObj>
              </mc:Fallback>
            </mc:AlternateContent>
          </a:graphicData>
        </a:graphic>
      </p:graphicFrame>
      <p:sp>
        <p:nvSpPr>
          <p:cNvPr id="42" name="Text Placeholder 4"/>
          <p:cNvSpPr>
            <a:spLocks noGrp="1"/>
          </p:cNvSpPr>
          <p:nvPr>
            <p:custDataLst>
              <p:tags r:id="rId6"/>
            </p:custDataLst>
          </p:nvPr>
        </p:nvSpPr>
        <p:spPr bwMode="auto">
          <a:xfrm>
            <a:off x="4759325" y="4610100"/>
            <a:ext cx="520700" cy="2746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ADA92F2-4CA6-40D2-8AF6-AF173FB3CD1B}" type="datetime'''''''''''2''''''''0''''1''''''''''''''''''''''''''2'''">
              <a:rPr lang="en-US" sz="1800">
                <a:latin typeface="Arial"/>
                <a:cs typeface="Arial"/>
                <a:sym typeface="Arial"/>
              </a:rPr>
              <a:pPr/>
              <a:t>2012</a:t>
            </a:fld>
            <a:endParaRPr lang="en-US" sz="1800" dirty="0">
              <a:latin typeface="Arial"/>
              <a:cs typeface="Arial"/>
              <a:sym typeface="Arial"/>
            </a:endParaRPr>
          </a:p>
        </p:txBody>
      </p:sp>
      <p:sp>
        <p:nvSpPr>
          <p:cNvPr id="43" name="Text Placeholder 3"/>
          <p:cNvSpPr>
            <a:spLocks noGrp="1"/>
          </p:cNvSpPr>
          <p:nvPr>
            <p:custDataLst>
              <p:tags r:id="rId7"/>
            </p:custDataLst>
          </p:nvPr>
        </p:nvSpPr>
        <p:spPr bwMode="auto">
          <a:xfrm>
            <a:off x="2173288" y="4610100"/>
            <a:ext cx="520700" cy="2746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3C289E01-F2EA-4925-80DF-12F5F5D87D52}" type="datetime'''''''2''''''''0''''''''0''''''''''''''''''''8'''">
              <a:rPr lang="en-US" sz="1800">
                <a:latin typeface="Arial"/>
                <a:cs typeface="Arial"/>
                <a:sym typeface="Arial"/>
              </a:rPr>
              <a:pPr/>
              <a:t>2008</a:t>
            </a:fld>
            <a:endParaRPr lang="en-US" sz="1800" dirty="0">
              <a:latin typeface="Arial"/>
              <a:cs typeface="Arial"/>
              <a:sym typeface="Arial"/>
            </a:endParaRPr>
          </a:p>
        </p:txBody>
      </p:sp>
      <p:sp>
        <p:nvSpPr>
          <p:cNvPr id="44" name="Rectangle 43"/>
          <p:cNvSpPr/>
          <p:nvPr>
            <p:custDataLst>
              <p:tags r:id="rId8"/>
            </p:custDataLst>
          </p:nvPr>
        </p:nvSpPr>
        <p:spPr bwMode="auto">
          <a:xfrm>
            <a:off x="6362700" y="2898775"/>
            <a:ext cx="322263" cy="241300"/>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45" name="Rectangle 44"/>
          <p:cNvSpPr/>
          <p:nvPr>
            <p:custDataLst>
              <p:tags r:id="rId9"/>
            </p:custDataLst>
          </p:nvPr>
        </p:nvSpPr>
        <p:spPr bwMode="auto">
          <a:xfrm>
            <a:off x="6362700" y="2573338"/>
            <a:ext cx="322263" cy="241300"/>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46" name="Text Placeholder 7"/>
          <p:cNvSpPr>
            <a:spLocks noGrp="1"/>
          </p:cNvSpPr>
          <p:nvPr>
            <p:custDataLst>
              <p:tags r:id="rId10"/>
            </p:custDataLst>
          </p:nvPr>
        </p:nvSpPr>
        <p:spPr bwMode="auto">
          <a:xfrm>
            <a:off x="6735763" y="2892425"/>
            <a:ext cx="1308100" cy="2746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dirty="0" smtClean="0">
                <a:latin typeface="Arial"/>
                <a:cs typeface="Arial"/>
                <a:sym typeface="Arial"/>
              </a:rPr>
              <a:t>Median state</a:t>
            </a:r>
            <a:endParaRPr lang="en-US" sz="1800" dirty="0">
              <a:latin typeface="Arial"/>
              <a:cs typeface="Arial"/>
              <a:sym typeface="Arial"/>
            </a:endParaRPr>
          </a:p>
        </p:txBody>
      </p:sp>
      <p:sp>
        <p:nvSpPr>
          <p:cNvPr id="47" name="Text Placeholder 6"/>
          <p:cNvSpPr>
            <a:spLocks noGrp="1"/>
          </p:cNvSpPr>
          <p:nvPr>
            <p:custDataLst>
              <p:tags r:id="rId11"/>
            </p:custDataLst>
          </p:nvPr>
        </p:nvSpPr>
        <p:spPr bwMode="auto">
          <a:xfrm>
            <a:off x="6735762" y="2566988"/>
            <a:ext cx="342900" cy="2746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dirty="0" smtClean="0">
                <a:latin typeface="Arial"/>
                <a:cs typeface="Arial"/>
                <a:sym typeface="Arial"/>
              </a:rPr>
              <a:t>MA</a:t>
            </a:r>
            <a:endParaRPr lang="en-US" sz="1800" dirty="0">
              <a:latin typeface="Arial"/>
              <a:cs typeface="Arial"/>
              <a:sym typeface="Arial"/>
            </a:endParaRPr>
          </a:p>
        </p:txBody>
      </p:sp>
      <p:sp>
        <p:nvSpPr>
          <p:cNvPr id="48" name="TextBox 47"/>
          <p:cNvSpPr txBox="1"/>
          <p:nvPr/>
        </p:nvSpPr>
        <p:spPr>
          <a:xfrm>
            <a:off x="1382713" y="5087443"/>
            <a:ext cx="2094534" cy="367478"/>
          </a:xfrm>
          <a:prstGeom prst="rect">
            <a:avLst/>
          </a:prstGeom>
          <a:noFill/>
        </p:spPr>
        <p:txBody>
          <a:bodyPr wrap="square" lIns="89601" tIns="44802" rIns="89601" bIns="44802" rtlCol="0">
            <a:spAutoFit/>
          </a:bodyPr>
          <a:lstStyle/>
          <a:p>
            <a:pPr algn="ctr"/>
            <a:r>
              <a:rPr lang="en-US" sz="1800" i="1" dirty="0" smtClean="0">
                <a:latin typeface="+mj-lt"/>
              </a:rPr>
              <a:t>MA state rank: 37</a:t>
            </a:r>
            <a:endParaRPr lang="en-US" sz="1800" i="1" dirty="0">
              <a:latin typeface="+mj-lt"/>
            </a:endParaRPr>
          </a:p>
        </p:txBody>
      </p:sp>
      <p:sp>
        <p:nvSpPr>
          <p:cNvPr id="49" name="TextBox 48"/>
          <p:cNvSpPr txBox="1"/>
          <p:nvPr/>
        </p:nvSpPr>
        <p:spPr>
          <a:xfrm>
            <a:off x="3746500" y="5087443"/>
            <a:ext cx="2540621" cy="367478"/>
          </a:xfrm>
          <a:prstGeom prst="rect">
            <a:avLst/>
          </a:prstGeom>
          <a:noFill/>
        </p:spPr>
        <p:txBody>
          <a:bodyPr wrap="square" lIns="89601" tIns="44802" rIns="89601" bIns="44802" rtlCol="0">
            <a:spAutoFit/>
          </a:bodyPr>
          <a:lstStyle/>
          <a:p>
            <a:pPr algn="ctr"/>
            <a:r>
              <a:rPr lang="en-US" sz="1800" i="1" dirty="0" smtClean="0">
                <a:latin typeface="+mj-lt"/>
              </a:rPr>
              <a:t>MA state rank: 34</a:t>
            </a:r>
            <a:endParaRPr lang="en-US" sz="1800" i="1" dirty="0">
              <a:latin typeface="+mj-lt"/>
            </a:endParaRPr>
          </a:p>
        </p:txBody>
      </p:sp>
    </p:spTree>
    <p:extLst>
      <p:ext uri="{BB962C8B-B14F-4D97-AF65-F5344CB8AC3E}">
        <p14:creationId xmlns:p14="http://schemas.microsoft.com/office/powerpoint/2010/main" val="413317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B.4: Inflow </a:t>
            </a:r>
            <a:r>
              <a:rPr lang="en-US" dirty="0">
                <a:latin typeface="Arial"/>
              </a:rPr>
              <a:t>and outflow of inpatient discharges across regions in Massachusetts</a:t>
            </a:r>
          </a:p>
        </p:txBody>
      </p:sp>
      <p:sp>
        <p:nvSpPr>
          <p:cNvPr id="3" name="TextBox 2"/>
          <p:cNvSpPr txBox="1"/>
          <p:nvPr/>
        </p:nvSpPr>
        <p:spPr>
          <a:xfrm>
            <a:off x="119063" y="857449"/>
            <a:ext cx="7941942" cy="336696"/>
          </a:xfrm>
          <a:prstGeom prst="rect">
            <a:avLst/>
          </a:prstGeom>
          <a:noFill/>
        </p:spPr>
        <p:txBody>
          <a:bodyPr wrap="square" lIns="0" tIns="45720" rIns="0" bIns="45720" rtlCol="0">
            <a:spAutoFit/>
          </a:bodyPr>
          <a:lstStyle/>
          <a:p>
            <a:r>
              <a:rPr lang="en-US" dirty="0">
                <a:solidFill>
                  <a:schemeClr val="bg1">
                    <a:lumMod val="50000"/>
                  </a:schemeClr>
                </a:solidFill>
                <a:latin typeface="Arial"/>
              </a:rPr>
              <a:t>Number of inpatient discharges for non-transfer, non-emergency volume, 2012</a:t>
            </a:r>
          </a:p>
        </p:txBody>
      </p:sp>
      <p:sp>
        <p:nvSpPr>
          <p:cNvPr id="69" name="McK 5. Source"/>
          <p:cNvSpPr>
            <a:spLocks noChangeArrowheads="1"/>
          </p:cNvSpPr>
          <p:nvPr>
            <p:custDataLst>
              <p:tags r:id="rId1"/>
            </p:custDataLst>
          </p:nvPr>
        </p:nvSpPr>
        <p:spPr bwMode="auto">
          <a:xfrm>
            <a:off x="0" y="6213944"/>
            <a:ext cx="6725745" cy="4598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smtClean="0">
                <a:solidFill>
                  <a:schemeClr val="bg1">
                    <a:lumMod val="50000"/>
                  </a:schemeClr>
                </a:solidFill>
                <a:latin typeface="Arial"/>
              </a:rPr>
              <a:t>*</a:t>
            </a:r>
            <a:r>
              <a:rPr lang="en-US" sz="800" dirty="0">
                <a:solidFill>
                  <a:schemeClr val="bg1">
                    <a:lumMod val="50000"/>
                  </a:schemeClr>
                </a:solidFill>
                <a:latin typeface="Arial"/>
              </a:rPr>
              <a:t>	</a:t>
            </a:r>
            <a:r>
              <a:rPr lang="en-US" sz="800" dirty="0" smtClean="0">
                <a:solidFill>
                  <a:schemeClr val="bg1">
                    <a:lumMod val="50000"/>
                  </a:schemeClr>
                </a:solidFill>
                <a:latin typeface="Arial"/>
              </a:rPr>
              <a:t>Discharges </a:t>
            </a:r>
            <a:r>
              <a:rPr lang="en-US" sz="800" dirty="0">
                <a:solidFill>
                  <a:schemeClr val="bg1">
                    <a:lumMod val="50000"/>
                  </a:schemeClr>
                </a:solidFill>
                <a:latin typeface="Arial"/>
              </a:rPr>
              <a:t>at hospitals in region for patients who reside outside of region</a:t>
            </a:r>
          </a:p>
          <a:p>
            <a:pPr marL="114300" indent="-114300"/>
            <a:r>
              <a:rPr lang="en-US" sz="800" b="1" dirty="0" smtClean="0">
                <a:solidFill>
                  <a:schemeClr val="bg1">
                    <a:lumMod val="50000"/>
                  </a:schemeClr>
                </a:solidFill>
                <a:latin typeface="Arial"/>
              </a:rPr>
              <a:t>†</a:t>
            </a:r>
            <a:r>
              <a:rPr lang="en-US" sz="800" dirty="0" smtClean="0">
                <a:solidFill>
                  <a:schemeClr val="bg1">
                    <a:lumMod val="50000"/>
                  </a:schemeClr>
                </a:solidFill>
                <a:latin typeface="Arial"/>
              </a:rPr>
              <a:t>	Discharges </a:t>
            </a:r>
            <a:r>
              <a:rPr lang="en-US" sz="800" dirty="0">
                <a:solidFill>
                  <a:schemeClr val="bg1">
                    <a:lumMod val="50000"/>
                  </a:schemeClr>
                </a:solidFill>
                <a:latin typeface="Arial"/>
              </a:rPr>
              <a:t>at hospitals outside of region for patients who reside in region</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 for Health Information and Analysis; HPC analysis</a:t>
            </a:r>
          </a:p>
        </p:txBody>
      </p:sp>
      <p:sp>
        <p:nvSpPr>
          <p:cNvPr id="130" name="Rectangle 129"/>
          <p:cNvSpPr/>
          <p:nvPr/>
        </p:nvSpPr>
        <p:spPr>
          <a:xfrm>
            <a:off x="962526" y="4040871"/>
            <a:ext cx="1961728" cy="18276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t"/>
          <a:lstStyle/>
          <a:p>
            <a:pPr algn="ctr"/>
            <a:r>
              <a:rPr lang="en-US" sz="1200" u="sng" dirty="0">
                <a:solidFill>
                  <a:schemeClr val="tx1"/>
                </a:solidFill>
              </a:rPr>
              <a:t>Legend</a:t>
            </a:r>
            <a:endParaRPr lang="en-US" u="sng" dirty="0">
              <a:solidFill>
                <a:schemeClr val="tx1"/>
              </a:solidFill>
            </a:endParaRPr>
          </a:p>
        </p:txBody>
      </p:sp>
      <p:sp>
        <p:nvSpPr>
          <p:cNvPr id="131" name="Rectangle 130"/>
          <p:cNvSpPr/>
          <p:nvPr/>
        </p:nvSpPr>
        <p:spPr>
          <a:xfrm>
            <a:off x="1132976" y="5059298"/>
            <a:ext cx="192505" cy="19250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solidFill>
                <a:schemeClr val="tx1"/>
              </a:solidFill>
            </a:endParaRPr>
          </a:p>
        </p:txBody>
      </p:sp>
      <p:sp>
        <p:nvSpPr>
          <p:cNvPr id="132" name="TextBox 131"/>
          <p:cNvSpPr txBox="1"/>
          <p:nvPr/>
        </p:nvSpPr>
        <p:spPr>
          <a:xfrm>
            <a:off x="1325481" y="4649814"/>
            <a:ext cx="960521" cy="276999"/>
          </a:xfrm>
          <a:prstGeom prst="rect">
            <a:avLst/>
          </a:prstGeom>
          <a:noFill/>
        </p:spPr>
        <p:txBody>
          <a:bodyPr wrap="square" lIns="91420" tIns="45710" rIns="91420" bIns="45710" rtlCol="0">
            <a:spAutoFit/>
          </a:bodyPr>
          <a:lstStyle/>
          <a:p>
            <a:r>
              <a:rPr lang="en-US" sz="1200" dirty="0" smtClean="0"/>
              <a:t>Inflow</a:t>
            </a:r>
            <a:r>
              <a:rPr lang="en-US" sz="1200" baseline="30000" dirty="0" smtClean="0"/>
              <a:t>*</a:t>
            </a:r>
            <a:endParaRPr lang="en-US" sz="1200" baseline="30000" dirty="0"/>
          </a:p>
        </p:txBody>
      </p:sp>
      <p:sp>
        <p:nvSpPr>
          <p:cNvPr id="133" name="TextBox 132"/>
          <p:cNvSpPr txBox="1"/>
          <p:nvPr/>
        </p:nvSpPr>
        <p:spPr>
          <a:xfrm>
            <a:off x="1325481" y="5009513"/>
            <a:ext cx="960521" cy="276999"/>
          </a:xfrm>
          <a:prstGeom prst="rect">
            <a:avLst/>
          </a:prstGeom>
          <a:noFill/>
        </p:spPr>
        <p:txBody>
          <a:bodyPr wrap="square" lIns="91420" tIns="45710" rIns="91420" bIns="45710" rtlCol="0">
            <a:spAutoFit/>
          </a:bodyPr>
          <a:lstStyle/>
          <a:p>
            <a:r>
              <a:rPr lang="en-US" sz="1200" dirty="0" smtClean="0"/>
              <a:t>Outflow</a:t>
            </a:r>
            <a:r>
              <a:rPr lang="en-US" sz="1200" baseline="30000" dirty="0" smtClean="0">
                <a:solidFill>
                  <a:srgbClr val="000000"/>
                </a:solidFill>
              </a:rPr>
              <a:t>†</a:t>
            </a:r>
            <a:endParaRPr lang="en-US" sz="1200" baseline="30000" dirty="0"/>
          </a:p>
        </p:txBody>
      </p:sp>
      <p:sp>
        <p:nvSpPr>
          <p:cNvPr id="134" name="Rectangle 133"/>
          <p:cNvSpPr>
            <a:spLocks noChangeAspect="1"/>
          </p:cNvSpPr>
          <p:nvPr/>
        </p:nvSpPr>
        <p:spPr>
          <a:xfrm>
            <a:off x="1132976" y="4686195"/>
            <a:ext cx="192505" cy="192505"/>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45710" rIns="0" bIns="45710" rtlCol="0" anchor="t"/>
          <a:lstStyle/>
          <a:p>
            <a:pPr algn="ctr"/>
            <a:endParaRPr lang="en-US" sz="900" dirty="0">
              <a:solidFill>
                <a:schemeClr val="bg1"/>
              </a:solidFill>
            </a:endParaRPr>
          </a:p>
        </p:txBody>
      </p:sp>
      <p:graphicFrame>
        <p:nvGraphicFramePr>
          <p:cNvPr id="135" name="Chart 134"/>
          <p:cNvGraphicFramePr/>
          <p:nvPr>
            <p:extLst>
              <p:ext uri="{D42A27DB-BD31-4B8C-83A1-F6EECF244321}">
                <p14:modId xmlns:p14="http://schemas.microsoft.com/office/powerpoint/2010/main" val="1599372083"/>
              </p:ext>
            </p:extLst>
          </p:nvPr>
        </p:nvGraphicFramePr>
        <p:xfrm>
          <a:off x="1895846" y="4158190"/>
          <a:ext cx="1139903" cy="1697833"/>
        </p:xfrm>
        <a:graphic>
          <a:graphicData uri="http://schemas.openxmlformats.org/drawingml/2006/chart">
            <c:chart xmlns:c="http://schemas.openxmlformats.org/drawingml/2006/chart" xmlns:r="http://schemas.openxmlformats.org/officeDocument/2006/relationships" r:id="rId3"/>
          </a:graphicData>
        </a:graphic>
      </p:graphicFrame>
      <p:sp>
        <p:nvSpPr>
          <p:cNvPr id="136" name="TextBox 135"/>
          <p:cNvSpPr txBox="1"/>
          <p:nvPr/>
        </p:nvSpPr>
        <p:spPr>
          <a:xfrm>
            <a:off x="2168525" y="4433912"/>
            <a:ext cx="569950" cy="261600"/>
          </a:xfrm>
          <a:prstGeom prst="rect">
            <a:avLst/>
          </a:prstGeom>
          <a:noFill/>
        </p:spPr>
        <p:txBody>
          <a:bodyPr wrap="square" lIns="91420" tIns="45710" rIns="91420" bIns="45710" rtlCol="0">
            <a:spAutoFit/>
          </a:bodyPr>
          <a:lstStyle/>
          <a:p>
            <a:pPr algn="ctr"/>
            <a:r>
              <a:rPr lang="en-US" sz="1100" dirty="0"/>
              <a:t>100K</a:t>
            </a:r>
          </a:p>
        </p:txBody>
      </p:sp>
      <p:sp>
        <p:nvSpPr>
          <p:cNvPr id="137" name="TextBox 136"/>
          <p:cNvSpPr txBox="1"/>
          <p:nvPr/>
        </p:nvSpPr>
        <p:spPr>
          <a:xfrm>
            <a:off x="2168525" y="5091954"/>
            <a:ext cx="569950" cy="261600"/>
          </a:xfrm>
          <a:prstGeom prst="rect">
            <a:avLst/>
          </a:prstGeom>
          <a:noFill/>
        </p:spPr>
        <p:txBody>
          <a:bodyPr wrap="square" lIns="91420" tIns="45710" rIns="91420" bIns="45710" rtlCol="0">
            <a:spAutoFit/>
          </a:bodyPr>
          <a:lstStyle/>
          <a:p>
            <a:pPr algn="ctr"/>
            <a:r>
              <a:rPr lang="en-US" sz="1100" dirty="0"/>
              <a:t>50K</a:t>
            </a:r>
          </a:p>
        </p:txBody>
      </p:sp>
      <p:sp>
        <p:nvSpPr>
          <p:cNvPr id="138" name="TextBox 137"/>
          <p:cNvSpPr txBox="1"/>
          <p:nvPr/>
        </p:nvSpPr>
        <p:spPr>
          <a:xfrm>
            <a:off x="2168525" y="5525948"/>
            <a:ext cx="569950" cy="261600"/>
          </a:xfrm>
          <a:prstGeom prst="rect">
            <a:avLst/>
          </a:prstGeom>
          <a:noFill/>
        </p:spPr>
        <p:txBody>
          <a:bodyPr wrap="square" lIns="91420" tIns="45710" rIns="91420" bIns="45710" rtlCol="0">
            <a:spAutoFit/>
          </a:bodyPr>
          <a:lstStyle/>
          <a:p>
            <a:pPr algn="ctr"/>
            <a:r>
              <a:rPr lang="en-US" sz="1100" dirty="0">
                <a:solidFill>
                  <a:schemeClr val="bg1"/>
                </a:solidFill>
              </a:rPr>
              <a:t>10K</a:t>
            </a:r>
          </a:p>
        </p:txBody>
      </p:sp>
      <p:pic>
        <p:nvPicPr>
          <p:cNvPr id="139" name="Picture 3" descr="C:\Users\achigurupati\AppData\Local\Microsoft\Windows\Temporary Internet Files\Content.Outlook\XR2A6R88\HSA Outlines.jpg"/>
          <p:cNvPicPr>
            <a:picLocks noChangeAspect="1" noChangeArrowheads="1"/>
          </p:cNvPicPr>
          <p:nvPr/>
        </p:nvPicPr>
        <p:blipFill rotWithShape="1">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5605" t="15446" r="2850" b="18800"/>
          <a:stretch/>
        </p:blipFill>
        <p:spPr bwMode="auto">
          <a:xfrm>
            <a:off x="92868" y="1425654"/>
            <a:ext cx="8689182" cy="4822705"/>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Straight Connector 139"/>
          <p:cNvCxnSpPr/>
          <p:nvPr/>
        </p:nvCxnSpPr>
        <p:spPr>
          <a:xfrm flipV="1">
            <a:off x="7124388" y="5221829"/>
            <a:ext cx="494508" cy="200055"/>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168678" y="5440526"/>
            <a:ext cx="123627" cy="195955"/>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8260751" y="4749767"/>
            <a:ext cx="205607" cy="320238"/>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6346029" y="2049900"/>
            <a:ext cx="268290" cy="58797"/>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4" name="Chart 143"/>
          <p:cNvGraphicFramePr/>
          <p:nvPr>
            <p:extLst>
              <p:ext uri="{D42A27DB-BD31-4B8C-83A1-F6EECF244321}">
                <p14:modId xmlns:p14="http://schemas.microsoft.com/office/powerpoint/2010/main" val="2108547617"/>
              </p:ext>
            </p:extLst>
          </p:nvPr>
        </p:nvGraphicFramePr>
        <p:xfrm>
          <a:off x="7150796" y="1934027"/>
          <a:ext cx="1139903" cy="1697833"/>
        </p:xfrm>
        <a:graphic>
          <a:graphicData uri="http://schemas.openxmlformats.org/drawingml/2006/chart">
            <c:chart xmlns:c="http://schemas.openxmlformats.org/drawingml/2006/chart" xmlns:r="http://schemas.openxmlformats.org/officeDocument/2006/relationships" r:id="rId5"/>
          </a:graphicData>
        </a:graphic>
      </p:graphicFrame>
      <p:cxnSp>
        <p:nvCxnSpPr>
          <p:cNvPr id="145" name="Straight Connector 144"/>
          <p:cNvCxnSpPr/>
          <p:nvPr/>
        </p:nvCxnSpPr>
        <p:spPr>
          <a:xfrm flipV="1">
            <a:off x="5060156" y="3974183"/>
            <a:ext cx="341312" cy="205376"/>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6" name="Chart 145"/>
          <p:cNvGraphicFramePr/>
          <p:nvPr>
            <p:extLst>
              <p:ext uri="{D42A27DB-BD31-4B8C-83A1-F6EECF244321}">
                <p14:modId xmlns:p14="http://schemas.microsoft.com/office/powerpoint/2010/main" val="358404712"/>
              </p:ext>
            </p:extLst>
          </p:nvPr>
        </p:nvGraphicFramePr>
        <p:xfrm>
          <a:off x="312046" y="1648657"/>
          <a:ext cx="1139903" cy="16978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7" name="Chart 146"/>
          <p:cNvGraphicFramePr/>
          <p:nvPr>
            <p:extLst>
              <p:ext uri="{D42A27DB-BD31-4B8C-83A1-F6EECF244321}">
                <p14:modId xmlns:p14="http://schemas.microsoft.com/office/powerpoint/2010/main" val="632131623"/>
              </p:ext>
            </p:extLst>
          </p:nvPr>
        </p:nvGraphicFramePr>
        <p:xfrm>
          <a:off x="1611274" y="1648657"/>
          <a:ext cx="1139903" cy="16978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8" name="Chart 147"/>
          <p:cNvGraphicFramePr/>
          <p:nvPr>
            <p:extLst>
              <p:ext uri="{D42A27DB-BD31-4B8C-83A1-F6EECF244321}">
                <p14:modId xmlns:p14="http://schemas.microsoft.com/office/powerpoint/2010/main" val="799461009"/>
              </p:ext>
            </p:extLst>
          </p:nvPr>
        </p:nvGraphicFramePr>
        <p:xfrm>
          <a:off x="3576922" y="1634524"/>
          <a:ext cx="1139903" cy="16978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9" name="Chart 148"/>
          <p:cNvGraphicFramePr/>
          <p:nvPr>
            <p:extLst>
              <p:ext uri="{D42A27DB-BD31-4B8C-83A1-F6EECF244321}">
                <p14:modId xmlns:p14="http://schemas.microsoft.com/office/powerpoint/2010/main" val="3216002065"/>
              </p:ext>
            </p:extLst>
          </p:nvPr>
        </p:nvGraphicFramePr>
        <p:xfrm>
          <a:off x="5619035" y="2584453"/>
          <a:ext cx="1139903" cy="169783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0" name="Chart 149"/>
          <p:cNvGraphicFramePr/>
          <p:nvPr>
            <p:extLst>
              <p:ext uri="{D42A27DB-BD31-4B8C-83A1-F6EECF244321}">
                <p14:modId xmlns:p14="http://schemas.microsoft.com/office/powerpoint/2010/main" val="3129023829"/>
              </p:ext>
            </p:extLst>
          </p:nvPr>
        </p:nvGraphicFramePr>
        <p:xfrm>
          <a:off x="6762125" y="2426645"/>
          <a:ext cx="1139903" cy="1697833"/>
        </p:xfrm>
        <a:graphic>
          <a:graphicData uri="http://schemas.openxmlformats.org/drawingml/2006/chart">
            <c:chart xmlns:c="http://schemas.openxmlformats.org/drawingml/2006/chart" xmlns:r="http://schemas.openxmlformats.org/officeDocument/2006/relationships" r:id="rId10"/>
          </a:graphicData>
        </a:graphic>
      </p:graphicFrame>
      <p:cxnSp>
        <p:nvCxnSpPr>
          <p:cNvPr id="151" name="Straight Connector 150"/>
          <p:cNvCxnSpPr/>
          <p:nvPr/>
        </p:nvCxnSpPr>
        <p:spPr>
          <a:xfrm flipV="1">
            <a:off x="6627854" y="3748499"/>
            <a:ext cx="382813" cy="225684"/>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2" name="Chart 151"/>
          <p:cNvGraphicFramePr/>
          <p:nvPr>
            <p:extLst>
              <p:ext uri="{D42A27DB-BD31-4B8C-83A1-F6EECF244321}">
                <p14:modId xmlns:p14="http://schemas.microsoft.com/office/powerpoint/2010/main" val="1279831780"/>
              </p:ext>
            </p:extLst>
          </p:nvPr>
        </p:nvGraphicFramePr>
        <p:xfrm>
          <a:off x="7371642" y="3748499"/>
          <a:ext cx="1139903" cy="169783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3" name="Chart 152"/>
          <p:cNvGraphicFramePr/>
          <p:nvPr>
            <p:extLst>
              <p:ext uri="{D42A27DB-BD31-4B8C-83A1-F6EECF244321}">
                <p14:modId xmlns:p14="http://schemas.microsoft.com/office/powerpoint/2010/main" val="3859456573"/>
              </p:ext>
            </p:extLst>
          </p:nvPr>
        </p:nvGraphicFramePr>
        <p:xfrm>
          <a:off x="5742656" y="3290776"/>
          <a:ext cx="1139903" cy="1697833"/>
        </p:xfrm>
        <a:graphic>
          <a:graphicData uri="http://schemas.openxmlformats.org/drawingml/2006/chart">
            <c:chart xmlns:c="http://schemas.openxmlformats.org/drawingml/2006/chart" xmlns:r="http://schemas.openxmlformats.org/officeDocument/2006/relationships" r:id="rId12"/>
          </a:graphicData>
        </a:graphic>
      </p:graphicFrame>
      <p:cxnSp>
        <p:nvCxnSpPr>
          <p:cNvPr id="154" name="Straight Connector 153"/>
          <p:cNvCxnSpPr/>
          <p:nvPr/>
        </p:nvCxnSpPr>
        <p:spPr>
          <a:xfrm flipV="1">
            <a:off x="5603381" y="4631433"/>
            <a:ext cx="204267" cy="146738"/>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5" name="Chart 154"/>
          <p:cNvGraphicFramePr/>
          <p:nvPr>
            <p:extLst>
              <p:ext uri="{D42A27DB-BD31-4B8C-83A1-F6EECF244321}">
                <p14:modId xmlns:p14="http://schemas.microsoft.com/office/powerpoint/2010/main" val="3106398827"/>
              </p:ext>
            </p:extLst>
          </p:nvPr>
        </p:nvGraphicFramePr>
        <p:xfrm>
          <a:off x="4859004" y="3506917"/>
          <a:ext cx="1139903" cy="169783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56" name="Chart 155"/>
          <p:cNvGraphicFramePr/>
          <p:nvPr>
            <p:extLst>
              <p:ext uri="{D42A27DB-BD31-4B8C-83A1-F6EECF244321}">
                <p14:modId xmlns:p14="http://schemas.microsoft.com/office/powerpoint/2010/main" val="1509789507"/>
              </p:ext>
            </p:extLst>
          </p:nvPr>
        </p:nvGraphicFramePr>
        <p:xfrm>
          <a:off x="4146873" y="3227954"/>
          <a:ext cx="1139903" cy="169783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57" name="Chart 156"/>
          <p:cNvGraphicFramePr/>
          <p:nvPr>
            <p:extLst>
              <p:ext uri="{D42A27DB-BD31-4B8C-83A1-F6EECF244321}">
                <p14:modId xmlns:p14="http://schemas.microsoft.com/office/powerpoint/2010/main" val="728363408"/>
              </p:ext>
            </p:extLst>
          </p:nvPr>
        </p:nvGraphicFramePr>
        <p:xfrm>
          <a:off x="4479132" y="2077232"/>
          <a:ext cx="1139903" cy="1697833"/>
        </p:xfrm>
        <a:graphic>
          <a:graphicData uri="http://schemas.openxmlformats.org/drawingml/2006/chart">
            <c:chart xmlns:c="http://schemas.openxmlformats.org/drawingml/2006/chart" xmlns:r="http://schemas.openxmlformats.org/officeDocument/2006/relationships" r:id="rId15"/>
          </a:graphicData>
        </a:graphic>
      </p:graphicFrame>
      <p:grpSp>
        <p:nvGrpSpPr>
          <p:cNvPr id="158" name="Group 157"/>
          <p:cNvGrpSpPr/>
          <p:nvPr/>
        </p:nvGrpSpPr>
        <p:grpSpPr>
          <a:xfrm>
            <a:off x="495302" y="1853435"/>
            <a:ext cx="7882614" cy="3688980"/>
            <a:chOff x="495300" y="1908343"/>
            <a:chExt cx="7882614" cy="3688980"/>
          </a:xfrm>
        </p:grpSpPr>
        <p:sp>
          <p:nvSpPr>
            <p:cNvPr id="159" name="TextBox 158"/>
            <p:cNvSpPr txBox="1"/>
            <p:nvPr/>
          </p:nvSpPr>
          <p:spPr>
            <a:xfrm>
              <a:off x="495300" y="3190795"/>
              <a:ext cx="895350" cy="246221"/>
            </a:xfrm>
            <a:prstGeom prst="rect">
              <a:avLst/>
            </a:prstGeom>
            <a:noFill/>
          </p:spPr>
          <p:txBody>
            <a:bodyPr wrap="square" rtlCol="0">
              <a:spAutoFit/>
            </a:bodyPr>
            <a:lstStyle/>
            <a:p>
              <a:r>
                <a:rPr lang="en-US" sz="1000" b="1" dirty="0">
                  <a:solidFill>
                    <a:schemeClr val="accent6"/>
                  </a:solidFill>
                </a:rPr>
                <a:t>Berkshires</a:t>
              </a:r>
            </a:p>
          </p:txBody>
        </p:sp>
        <p:sp>
          <p:nvSpPr>
            <p:cNvPr id="160" name="TextBox 159"/>
            <p:cNvSpPr txBox="1"/>
            <p:nvPr/>
          </p:nvSpPr>
          <p:spPr>
            <a:xfrm>
              <a:off x="1438274" y="3117698"/>
              <a:ext cx="1485901" cy="400110"/>
            </a:xfrm>
            <a:prstGeom prst="rect">
              <a:avLst/>
            </a:prstGeom>
            <a:noFill/>
          </p:spPr>
          <p:txBody>
            <a:bodyPr wrap="square" rtlCol="0">
              <a:spAutoFit/>
            </a:bodyPr>
            <a:lstStyle/>
            <a:p>
              <a:pPr algn="ctr"/>
              <a:r>
                <a:rPr lang="en-US" sz="1000" b="1" dirty="0">
                  <a:solidFill>
                    <a:schemeClr val="accent6"/>
                  </a:solidFill>
                </a:rPr>
                <a:t>Pioneer Valley /</a:t>
              </a:r>
              <a:br>
                <a:rPr lang="en-US" sz="1000" b="1" dirty="0">
                  <a:solidFill>
                    <a:schemeClr val="accent6"/>
                  </a:solidFill>
                </a:rPr>
              </a:br>
              <a:r>
                <a:rPr lang="en-US" sz="1000" b="1" dirty="0">
                  <a:solidFill>
                    <a:schemeClr val="accent6"/>
                  </a:solidFill>
                </a:rPr>
                <a:t>Franklin</a:t>
              </a:r>
            </a:p>
          </p:txBody>
        </p:sp>
        <p:sp>
          <p:nvSpPr>
            <p:cNvPr id="161" name="TextBox 160"/>
            <p:cNvSpPr txBox="1"/>
            <p:nvPr/>
          </p:nvSpPr>
          <p:spPr>
            <a:xfrm>
              <a:off x="4503405" y="2664715"/>
              <a:ext cx="1162050" cy="400110"/>
            </a:xfrm>
            <a:prstGeom prst="rect">
              <a:avLst/>
            </a:prstGeom>
            <a:noFill/>
          </p:spPr>
          <p:txBody>
            <a:bodyPr wrap="square" rtlCol="0">
              <a:spAutoFit/>
            </a:bodyPr>
            <a:lstStyle/>
            <a:p>
              <a:pPr algn="ctr"/>
              <a:r>
                <a:rPr lang="en-US" sz="1000" b="1" dirty="0">
                  <a:solidFill>
                    <a:schemeClr val="accent6"/>
                  </a:solidFill>
                </a:rPr>
                <a:t>West Merrimack / Middlesex</a:t>
              </a:r>
            </a:p>
          </p:txBody>
        </p:sp>
        <p:sp>
          <p:nvSpPr>
            <p:cNvPr id="162" name="TextBox 161"/>
            <p:cNvSpPr txBox="1"/>
            <p:nvPr/>
          </p:nvSpPr>
          <p:spPr>
            <a:xfrm>
              <a:off x="5935631" y="4747864"/>
              <a:ext cx="681038" cy="400110"/>
            </a:xfrm>
            <a:prstGeom prst="rect">
              <a:avLst/>
            </a:prstGeom>
            <a:noFill/>
          </p:spPr>
          <p:txBody>
            <a:bodyPr wrap="square" rtlCol="0">
              <a:spAutoFit/>
            </a:bodyPr>
            <a:lstStyle/>
            <a:p>
              <a:pPr algn="ctr"/>
              <a:r>
                <a:rPr lang="en-US" sz="1000" b="1" dirty="0">
                  <a:solidFill>
                    <a:schemeClr val="accent6"/>
                  </a:solidFill>
                </a:rPr>
                <a:t>New Bedford</a:t>
              </a:r>
            </a:p>
          </p:txBody>
        </p:sp>
        <p:sp>
          <p:nvSpPr>
            <p:cNvPr id="163" name="TextBox 162"/>
            <p:cNvSpPr txBox="1"/>
            <p:nvPr/>
          </p:nvSpPr>
          <p:spPr>
            <a:xfrm>
              <a:off x="5760529" y="4038549"/>
              <a:ext cx="749300" cy="400110"/>
            </a:xfrm>
            <a:prstGeom prst="rect">
              <a:avLst/>
            </a:prstGeom>
            <a:noFill/>
          </p:spPr>
          <p:txBody>
            <a:bodyPr wrap="square" rtlCol="0">
              <a:spAutoFit/>
            </a:bodyPr>
            <a:lstStyle/>
            <a:p>
              <a:pPr algn="ctr"/>
              <a:r>
                <a:rPr lang="en-US" sz="1000" b="1" dirty="0">
                  <a:solidFill>
                    <a:schemeClr val="accent6"/>
                  </a:solidFill>
                </a:rPr>
                <a:t>Metro South</a:t>
              </a:r>
            </a:p>
          </p:txBody>
        </p:sp>
        <p:sp>
          <p:nvSpPr>
            <p:cNvPr id="164" name="TextBox 163"/>
            <p:cNvSpPr txBox="1"/>
            <p:nvPr/>
          </p:nvSpPr>
          <p:spPr>
            <a:xfrm>
              <a:off x="6938138" y="3864058"/>
              <a:ext cx="749300" cy="400110"/>
            </a:xfrm>
            <a:prstGeom prst="rect">
              <a:avLst/>
            </a:prstGeom>
            <a:noFill/>
          </p:spPr>
          <p:txBody>
            <a:bodyPr wrap="square" rtlCol="0">
              <a:spAutoFit/>
            </a:bodyPr>
            <a:lstStyle/>
            <a:p>
              <a:pPr algn="ctr"/>
              <a:r>
                <a:rPr lang="en-US" sz="1000" b="1" dirty="0">
                  <a:solidFill>
                    <a:schemeClr val="accent6"/>
                  </a:solidFill>
                </a:rPr>
                <a:t>South Shore</a:t>
              </a:r>
            </a:p>
          </p:txBody>
        </p:sp>
        <p:sp>
          <p:nvSpPr>
            <p:cNvPr id="165" name="TextBox 164"/>
            <p:cNvSpPr txBox="1"/>
            <p:nvPr/>
          </p:nvSpPr>
          <p:spPr>
            <a:xfrm>
              <a:off x="7524635" y="5197213"/>
              <a:ext cx="853279" cy="400110"/>
            </a:xfrm>
            <a:prstGeom prst="rect">
              <a:avLst/>
            </a:prstGeom>
            <a:noFill/>
          </p:spPr>
          <p:txBody>
            <a:bodyPr wrap="square" rtlCol="0">
              <a:spAutoFit/>
            </a:bodyPr>
            <a:lstStyle/>
            <a:p>
              <a:pPr algn="ctr"/>
              <a:r>
                <a:rPr lang="en-US" sz="1000" b="1" dirty="0">
                  <a:solidFill>
                    <a:schemeClr val="accent6"/>
                  </a:solidFill>
                </a:rPr>
                <a:t>Cape and Islands</a:t>
              </a:r>
            </a:p>
          </p:txBody>
        </p:sp>
        <p:sp>
          <p:nvSpPr>
            <p:cNvPr id="166" name="TextBox 165"/>
            <p:cNvSpPr txBox="1"/>
            <p:nvPr/>
          </p:nvSpPr>
          <p:spPr>
            <a:xfrm>
              <a:off x="5788637" y="2612730"/>
              <a:ext cx="1196975" cy="400110"/>
            </a:xfrm>
            <a:prstGeom prst="rect">
              <a:avLst/>
            </a:prstGeom>
            <a:noFill/>
          </p:spPr>
          <p:txBody>
            <a:bodyPr wrap="square" rtlCol="0">
              <a:spAutoFit/>
            </a:bodyPr>
            <a:lstStyle/>
            <a:p>
              <a:pPr algn="ctr"/>
              <a:r>
                <a:rPr lang="en-US" sz="1000" b="1" dirty="0">
                  <a:solidFill>
                    <a:schemeClr val="accent6"/>
                  </a:solidFill>
                </a:rPr>
                <a:t>Lower North Shore</a:t>
              </a:r>
            </a:p>
          </p:txBody>
        </p:sp>
        <p:sp>
          <p:nvSpPr>
            <p:cNvPr id="167" name="TextBox 166"/>
            <p:cNvSpPr txBox="1"/>
            <p:nvPr/>
          </p:nvSpPr>
          <p:spPr>
            <a:xfrm>
              <a:off x="6342807" y="2134206"/>
              <a:ext cx="1643261" cy="246221"/>
            </a:xfrm>
            <a:prstGeom prst="rect">
              <a:avLst/>
            </a:prstGeom>
            <a:noFill/>
          </p:spPr>
          <p:txBody>
            <a:bodyPr wrap="square" rtlCol="0">
              <a:spAutoFit/>
            </a:bodyPr>
            <a:lstStyle/>
            <a:p>
              <a:pPr algn="r"/>
              <a:r>
                <a:rPr lang="en-US" sz="1000" b="1" dirty="0">
                  <a:solidFill>
                    <a:schemeClr val="accent6"/>
                  </a:solidFill>
                </a:rPr>
                <a:t>Upper North Shore</a:t>
              </a:r>
            </a:p>
          </p:txBody>
        </p:sp>
        <p:sp>
          <p:nvSpPr>
            <p:cNvPr id="168" name="TextBox 167"/>
            <p:cNvSpPr txBox="1"/>
            <p:nvPr/>
          </p:nvSpPr>
          <p:spPr>
            <a:xfrm>
              <a:off x="5041901" y="1908343"/>
              <a:ext cx="838200" cy="400110"/>
            </a:xfrm>
            <a:prstGeom prst="rect">
              <a:avLst/>
            </a:prstGeom>
            <a:noFill/>
          </p:spPr>
          <p:txBody>
            <a:bodyPr wrap="square" rtlCol="0">
              <a:spAutoFit/>
            </a:bodyPr>
            <a:lstStyle/>
            <a:p>
              <a:pPr algn="ctr"/>
              <a:r>
                <a:rPr lang="en-US" sz="1000" b="1" dirty="0">
                  <a:solidFill>
                    <a:schemeClr val="accent6"/>
                  </a:solidFill>
                </a:rPr>
                <a:t>East Merrimack</a:t>
              </a:r>
            </a:p>
          </p:txBody>
        </p:sp>
        <p:sp>
          <p:nvSpPr>
            <p:cNvPr id="169" name="TextBox 168"/>
            <p:cNvSpPr txBox="1"/>
            <p:nvPr/>
          </p:nvSpPr>
          <p:spPr>
            <a:xfrm>
              <a:off x="3426681" y="3145629"/>
              <a:ext cx="1162050" cy="400110"/>
            </a:xfrm>
            <a:prstGeom prst="rect">
              <a:avLst/>
            </a:prstGeom>
            <a:noFill/>
          </p:spPr>
          <p:txBody>
            <a:bodyPr wrap="square" rtlCol="0">
              <a:spAutoFit/>
            </a:bodyPr>
            <a:lstStyle/>
            <a:p>
              <a:pPr algn="ctr"/>
              <a:r>
                <a:rPr lang="en-US" sz="1000" b="1" dirty="0">
                  <a:solidFill>
                    <a:schemeClr val="accent6"/>
                  </a:solidFill>
                </a:rPr>
                <a:t>Central Massachusetts</a:t>
              </a:r>
            </a:p>
          </p:txBody>
        </p:sp>
        <p:sp>
          <p:nvSpPr>
            <p:cNvPr id="170" name="TextBox 169"/>
            <p:cNvSpPr txBox="1"/>
            <p:nvPr/>
          </p:nvSpPr>
          <p:spPr>
            <a:xfrm>
              <a:off x="4654985" y="3546478"/>
              <a:ext cx="788194" cy="400110"/>
            </a:xfrm>
            <a:prstGeom prst="rect">
              <a:avLst/>
            </a:prstGeom>
            <a:noFill/>
          </p:spPr>
          <p:txBody>
            <a:bodyPr wrap="square" rtlCol="0">
              <a:spAutoFit/>
            </a:bodyPr>
            <a:lstStyle/>
            <a:p>
              <a:pPr algn="ctr"/>
              <a:r>
                <a:rPr lang="en-US" sz="1000" b="1" dirty="0">
                  <a:solidFill>
                    <a:schemeClr val="accent6"/>
                  </a:solidFill>
                </a:rPr>
                <a:t>Metro West</a:t>
              </a:r>
            </a:p>
          </p:txBody>
        </p:sp>
        <p:sp>
          <p:nvSpPr>
            <p:cNvPr id="171" name="TextBox 170"/>
            <p:cNvSpPr txBox="1"/>
            <p:nvPr/>
          </p:nvSpPr>
          <p:spPr>
            <a:xfrm>
              <a:off x="4240979" y="4702873"/>
              <a:ext cx="894557" cy="400110"/>
            </a:xfrm>
            <a:prstGeom prst="rect">
              <a:avLst/>
            </a:prstGeom>
            <a:noFill/>
          </p:spPr>
          <p:txBody>
            <a:bodyPr wrap="square" rtlCol="0">
              <a:spAutoFit/>
            </a:bodyPr>
            <a:lstStyle/>
            <a:p>
              <a:pPr algn="ctr"/>
              <a:r>
                <a:rPr lang="en-US" sz="1000" b="1" dirty="0">
                  <a:solidFill>
                    <a:schemeClr val="accent6"/>
                  </a:solidFill>
                </a:rPr>
                <a:t>Norwood / Attleboro</a:t>
              </a:r>
            </a:p>
          </p:txBody>
        </p:sp>
        <p:sp>
          <p:nvSpPr>
            <p:cNvPr id="172" name="TextBox 171"/>
            <p:cNvSpPr txBox="1"/>
            <p:nvPr/>
          </p:nvSpPr>
          <p:spPr>
            <a:xfrm>
              <a:off x="5151446" y="4974178"/>
              <a:ext cx="565943" cy="400110"/>
            </a:xfrm>
            <a:prstGeom prst="rect">
              <a:avLst/>
            </a:prstGeom>
            <a:noFill/>
          </p:spPr>
          <p:txBody>
            <a:bodyPr wrap="square" rtlCol="0">
              <a:spAutoFit/>
            </a:bodyPr>
            <a:lstStyle/>
            <a:p>
              <a:pPr algn="ctr"/>
              <a:r>
                <a:rPr lang="en-US" sz="1000" b="1" dirty="0">
                  <a:solidFill>
                    <a:schemeClr val="accent6"/>
                  </a:solidFill>
                </a:rPr>
                <a:t>Fall River</a:t>
              </a:r>
            </a:p>
          </p:txBody>
        </p:sp>
        <p:sp>
          <p:nvSpPr>
            <p:cNvPr id="173" name="TextBox 172"/>
            <p:cNvSpPr txBox="1"/>
            <p:nvPr/>
          </p:nvSpPr>
          <p:spPr>
            <a:xfrm>
              <a:off x="6863619" y="2834254"/>
              <a:ext cx="788194" cy="400110"/>
            </a:xfrm>
            <a:prstGeom prst="rect">
              <a:avLst/>
            </a:prstGeom>
            <a:noFill/>
          </p:spPr>
          <p:txBody>
            <a:bodyPr wrap="square" rtlCol="0">
              <a:spAutoFit/>
            </a:bodyPr>
            <a:lstStyle/>
            <a:p>
              <a:pPr algn="ctr"/>
              <a:r>
                <a:rPr lang="en-US" sz="1000" b="1" dirty="0">
                  <a:solidFill>
                    <a:schemeClr val="accent6"/>
                  </a:solidFill>
                </a:rPr>
                <a:t>Metro Boston</a:t>
              </a:r>
            </a:p>
          </p:txBody>
        </p:sp>
      </p:grpSp>
      <p:sp>
        <p:nvSpPr>
          <p:cNvPr id="174" name="TextBox 1"/>
          <p:cNvSpPr txBox="1"/>
          <p:nvPr/>
        </p:nvSpPr>
        <p:spPr>
          <a:xfrm>
            <a:off x="7740975" y="4834325"/>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-5K</a:t>
            </a:r>
            <a:endParaRPr lang="en-US" sz="900" b="1" dirty="0">
              <a:solidFill>
                <a:srgbClr val="C00000"/>
              </a:solidFill>
            </a:endParaRPr>
          </a:p>
        </p:txBody>
      </p:sp>
      <p:sp>
        <p:nvSpPr>
          <p:cNvPr id="175" name="TextBox 1"/>
          <p:cNvSpPr txBox="1"/>
          <p:nvPr/>
        </p:nvSpPr>
        <p:spPr>
          <a:xfrm>
            <a:off x="685025" y="2782944"/>
            <a:ext cx="734931"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-1K</a:t>
            </a:r>
            <a:endParaRPr lang="en-US" sz="900" b="1" dirty="0">
              <a:solidFill>
                <a:srgbClr val="C00000"/>
              </a:solidFill>
            </a:endParaRPr>
          </a:p>
        </p:txBody>
      </p:sp>
      <p:sp>
        <p:nvSpPr>
          <p:cNvPr id="176" name="TextBox 1"/>
          <p:cNvSpPr txBox="1"/>
          <p:nvPr/>
        </p:nvSpPr>
        <p:spPr>
          <a:xfrm>
            <a:off x="5234573" y="1532529"/>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-6K</a:t>
            </a:r>
            <a:endParaRPr lang="en-US" sz="900" b="1" dirty="0">
              <a:solidFill>
                <a:srgbClr val="C00000"/>
              </a:solidFill>
            </a:endParaRPr>
          </a:p>
        </p:txBody>
      </p:sp>
      <p:sp>
        <p:nvSpPr>
          <p:cNvPr id="177" name="TextBox 1"/>
          <p:cNvSpPr txBox="1"/>
          <p:nvPr/>
        </p:nvSpPr>
        <p:spPr>
          <a:xfrm>
            <a:off x="7108064" y="1765860"/>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-1K</a:t>
            </a:r>
            <a:endParaRPr lang="en-US" sz="900" b="1" dirty="0">
              <a:solidFill>
                <a:srgbClr val="C00000"/>
              </a:solidFill>
            </a:endParaRPr>
          </a:p>
        </p:txBody>
      </p:sp>
      <p:sp>
        <p:nvSpPr>
          <p:cNvPr id="178" name="TextBox 1"/>
          <p:cNvSpPr txBox="1"/>
          <p:nvPr/>
        </p:nvSpPr>
        <p:spPr>
          <a:xfrm>
            <a:off x="6144850" y="4407956"/>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-2K</a:t>
            </a:r>
            <a:endParaRPr lang="en-US" sz="900" b="1" dirty="0">
              <a:solidFill>
                <a:srgbClr val="C00000"/>
              </a:solidFill>
            </a:endParaRPr>
          </a:p>
        </p:txBody>
      </p:sp>
      <p:sp>
        <p:nvSpPr>
          <p:cNvPr id="179" name="TextBox 1"/>
          <p:cNvSpPr txBox="1"/>
          <p:nvPr/>
        </p:nvSpPr>
        <p:spPr>
          <a:xfrm>
            <a:off x="1980010" y="2767326"/>
            <a:ext cx="734931"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-1K</a:t>
            </a:r>
            <a:endParaRPr lang="en-US" sz="900" b="1" dirty="0">
              <a:solidFill>
                <a:srgbClr val="C00000"/>
              </a:solidFill>
            </a:endParaRPr>
          </a:p>
        </p:txBody>
      </p:sp>
      <p:sp>
        <p:nvSpPr>
          <p:cNvPr id="180" name="TextBox 1"/>
          <p:cNvSpPr txBox="1"/>
          <p:nvPr/>
        </p:nvSpPr>
        <p:spPr>
          <a:xfrm>
            <a:off x="5192308" y="4640937"/>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-1K</a:t>
            </a:r>
            <a:endParaRPr lang="en-US" sz="900" b="1" dirty="0">
              <a:solidFill>
                <a:srgbClr val="C00000"/>
              </a:solidFill>
            </a:endParaRPr>
          </a:p>
        </p:txBody>
      </p:sp>
      <p:sp>
        <p:nvSpPr>
          <p:cNvPr id="181" name="TextBox 1"/>
          <p:cNvSpPr txBox="1"/>
          <p:nvPr/>
        </p:nvSpPr>
        <p:spPr>
          <a:xfrm>
            <a:off x="5880103" y="3608109"/>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-12K</a:t>
            </a:r>
            <a:endParaRPr lang="en-US" sz="900" b="1" dirty="0">
              <a:solidFill>
                <a:srgbClr val="C00000"/>
              </a:solidFill>
            </a:endParaRPr>
          </a:p>
        </p:txBody>
      </p:sp>
      <p:sp>
        <p:nvSpPr>
          <p:cNvPr id="182" name="TextBox 1"/>
          <p:cNvSpPr txBox="1"/>
          <p:nvPr/>
        </p:nvSpPr>
        <p:spPr>
          <a:xfrm>
            <a:off x="6198781" y="2251854"/>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-5K</a:t>
            </a:r>
            <a:endParaRPr lang="en-US" sz="900" b="1" dirty="0">
              <a:solidFill>
                <a:srgbClr val="C00000"/>
              </a:solidFill>
            </a:endParaRPr>
          </a:p>
        </p:txBody>
      </p:sp>
      <p:sp>
        <p:nvSpPr>
          <p:cNvPr id="183" name="TextBox 1"/>
          <p:cNvSpPr txBox="1"/>
          <p:nvPr/>
        </p:nvSpPr>
        <p:spPr>
          <a:xfrm>
            <a:off x="4525078" y="4304525"/>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a:t>
            </a:r>
            <a:r>
              <a:rPr lang="en-US" sz="900" b="1" dirty="0">
                <a:solidFill>
                  <a:srgbClr val="C00000"/>
                </a:solidFill>
              </a:rPr>
              <a:t>5</a:t>
            </a:r>
            <a:r>
              <a:rPr lang="en-US" sz="900" b="1" dirty="0" smtClean="0">
                <a:solidFill>
                  <a:srgbClr val="C00000"/>
                </a:solidFill>
              </a:rPr>
              <a:t>K</a:t>
            </a:r>
            <a:endParaRPr lang="en-US" sz="900" b="1" dirty="0">
              <a:solidFill>
                <a:srgbClr val="C00000"/>
              </a:solidFill>
            </a:endParaRPr>
          </a:p>
        </p:txBody>
      </p:sp>
      <p:sp>
        <p:nvSpPr>
          <p:cNvPr id="184" name="TextBox 1"/>
          <p:cNvSpPr txBox="1"/>
          <p:nvPr/>
        </p:nvSpPr>
        <p:spPr>
          <a:xfrm>
            <a:off x="4825647" y="3101525"/>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a:t>
            </a:r>
            <a:r>
              <a:rPr lang="en-US" sz="900" b="1" dirty="0">
                <a:solidFill>
                  <a:srgbClr val="C00000"/>
                </a:solidFill>
              </a:rPr>
              <a:t>9</a:t>
            </a:r>
            <a:r>
              <a:rPr lang="en-US" sz="900" b="1" dirty="0" smtClean="0">
                <a:solidFill>
                  <a:srgbClr val="C00000"/>
                </a:solidFill>
              </a:rPr>
              <a:t>K</a:t>
            </a:r>
            <a:endParaRPr lang="en-US" sz="900" b="1" dirty="0">
              <a:solidFill>
                <a:srgbClr val="C00000"/>
              </a:solidFill>
            </a:endParaRPr>
          </a:p>
        </p:txBody>
      </p:sp>
      <p:sp>
        <p:nvSpPr>
          <p:cNvPr id="185" name="TextBox 1"/>
          <p:cNvSpPr txBox="1"/>
          <p:nvPr/>
        </p:nvSpPr>
        <p:spPr>
          <a:xfrm>
            <a:off x="3774694" y="2782535"/>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-4K</a:t>
            </a:r>
            <a:endParaRPr lang="en-US" sz="900" b="1" dirty="0">
              <a:solidFill>
                <a:srgbClr val="C00000"/>
              </a:solidFill>
            </a:endParaRPr>
          </a:p>
        </p:txBody>
      </p:sp>
      <p:sp>
        <p:nvSpPr>
          <p:cNvPr id="186" name="TextBox 1"/>
          <p:cNvSpPr txBox="1"/>
          <p:nvPr/>
        </p:nvSpPr>
        <p:spPr>
          <a:xfrm>
            <a:off x="7147468" y="3476698"/>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a:t>
            </a:r>
            <a:r>
              <a:rPr lang="en-US" sz="900" b="1" dirty="0">
                <a:solidFill>
                  <a:srgbClr val="C00000"/>
                </a:solidFill>
              </a:rPr>
              <a:t>7</a:t>
            </a:r>
            <a:r>
              <a:rPr lang="en-US" sz="900" b="1" dirty="0" smtClean="0">
                <a:solidFill>
                  <a:srgbClr val="C00000"/>
                </a:solidFill>
              </a:rPr>
              <a:t>K</a:t>
            </a:r>
            <a:endParaRPr lang="en-US" sz="900" b="1" dirty="0">
              <a:solidFill>
                <a:srgbClr val="C00000"/>
              </a:solidFill>
            </a:endParaRPr>
          </a:p>
        </p:txBody>
      </p:sp>
      <p:sp>
        <p:nvSpPr>
          <p:cNvPr id="187" name="TextBox 1"/>
          <p:cNvSpPr txBox="1"/>
          <p:nvPr/>
        </p:nvSpPr>
        <p:spPr>
          <a:xfrm>
            <a:off x="4842970" y="2212025"/>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rgbClr val="C00000"/>
                </a:solidFill>
              </a:rPr>
              <a:t>-</a:t>
            </a:r>
            <a:r>
              <a:rPr lang="en-US" sz="900" b="1" dirty="0">
                <a:solidFill>
                  <a:srgbClr val="C00000"/>
                </a:solidFill>
              </a:rPr>
              <a:t>9</a:t>
            </a:r>
            <a:r>
              <a:rPr lang="en-US" sz="900" b="1" dirty="0" smtClean="0">
                <a:solidFill>
                  <a:srgbClr val="C00000"/>
                </a:solidFill>
              </a:rPr>
              <a:t>K</a:t>
            </a:r>
            <a:endParaRPr lang="en-US" sz="900" b="1" dirty="0">
              <a:solidFill>
                <a:srgbClr val="C00000"/>
              </a:solidFill>
            </a:endParaRPr>
          </a:p>
        </p:txBody>
      </p:sp>
      <p:cxnSp>
        <p:nvCxnSpPr>
          <p:cNvPr id="188" name="Straight Connector 187"/>
          <p:cNvCxnSpPr/>
          <p:nvPr/>
        </p:nvCxnSpPr>
        <p:spPr>
          <a:xfrm flipV="1">
            <a:off x="5870764" y="2998158"/>
            <a:ext cx="1109433" cy="103368"/>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9" name="TextBox 1"/>
          <p:cNvSpPr txBox="1"/>
          <p:nvPr/>
        </p:nvSpPr>
        <p:spPr>
          <a:xfrm>
            <a:off x="7432969" y="2380251"/>
            <a:ext cx="69731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solidFill>
                  <a:schemeClr val="tx2"/>
                </a:solidFill>
              </a:rPr>
              <a:t>+68K</a:t>
            </a:r>
            <a:endParaRPr lang="en-US" sz="900" b="1" dirty="0">
              <a:solidFill>
                <a:schemeClr val="tx2"/>
              </a:solidFill>
            </a:endParaRPr>
          </a:p>
        </p:txBody>
      </p:sp>
      <p:cxnSp>
        <p:nvCxnSpPr>
          <p:cNvPr id="190" name="Straight Connector 189"/>
          <p:cNvCxnSpPr/>
          <p:nvPr/>
        </p:nvCxnSpPr>
        <p:spPr>
          <a:xfrm>
            <a:off x="5677665" y="1899638"/>
            <a:ext cx="129983" cy="194337"/>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7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3052801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35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8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B.5: </a:t>
            </a:r>
            <a:r>
              <a:rPr lang="en-US" dirty="0">
                <a:latin typeface="Arial"/>
              </a:rPr>
              <a:t>Inpatient care received outside of home region by payer type</a:t>
            </a: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Percent of non-emergency, non-transfer inpatient discharges for payer type, 2012</a:t>
            </a:r>
          </a:p>
        </p:txBody>
      </p:sp>
      <p:sp>
        <p:nvSpPr>
          <p:cNvPr id="22" name="McK 5. Source"/>
          <p:cNvSpPr>
            <a:spLocks noChangeArrowheads="1"/>
          </p:cNvSpPr>
          <p:nvPr>
            <p:custDataLst>
              <p:tags r:id="rId4"/>
            </p:custDataLst>
          </p:nvPr>
        </p:nvSpPr>
        <p:spPr bwMode="auto">
          <a:xfrm>
            <a:off x="0" y="6090833"/>
            <a:ext cx="6725745" cy="5829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NOTE</a:t>
            </a:r>
            <a:r>
              <a:rPr lang="en-US" sz="800" dirty="0">
                <a:solidFill>
                  <a:schemeClr val="bg1">
                    <a:lumMod val="50000"/>
                  </a:schemeClr>
                </a:solidFill>
                <a:latin typeface="Arial"/>
              </a:rPr>
              <a:t>: Rates are adjusted for age, sex, payer group, distance from hospitals, distance from Metro Boston, and major diagnostic category.  Analysis excluded individuals below 18 years of age, residents of Metro Boston, discharges with an ED visit in their record, and transfers from other acute hospitals.</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 for Health Information and Analysis; HPC analysis</a:t>
            </a:r>
          </a:p>
        </p:txBody>
      </p:sp>
      <p:graphicFrame>
        <p:nvGraphicFramePr>
          <p:cNvPr id="41" name="Object 40"/>
          <p:cNvGraphicFramePr>
            <a:graphicFrameLocks/>
          </p:cNvGraphicFramePr>
          <p:nvPr>
            <p:custDataLst>
              <p:tags r:id="rId5"/>
            </p:custDataLst>
            <p:extLst>
              <p:ext uri="{D42A27DB-BD31-4B8C-83A1-F6EECF244321}">
                <p14:modId xmlns:p14="http://schemas.microsoft.com/office/powerpoint/2010/main" val="2640230366"/>
              </p:ext>
            </p:extLst>
          </p:nvPr>
        </p:nvGraphicFramePr>
        <p:xfrm>
          <a:off x="647700" y="1828800"/>
          <a:ext cx="7381803" cy="3438414"/>
        </p:xfrm>
        <a:graphic>
          <a:graphicData uri="http://schemas.openxmlformats.org/presentationml/2006/ole">
            <mc:AlternateContent xmlns:mc="http://schemas.openxmlformats.org/markup-compatibility/2006">
              <mc:Choice xmlns:v="urn:schemas-microsoft-com:vml" Requires="v">
                <p:oleObj spid="_x0000_s312355" name="Chart" r:id="rId12" imgW="7381803" imgH="3438414" progId="MSGraph.Chart.8">
                  <p:embed followColorScheme="full"/>
                </p:oleObj>
              </mc:Choice>
              <mc:Fallback>
                <p:oleObj name="Chart" r:id="rId12" imgW="7381803" imgH="3438414" progId="MSGraph.Chart.8">
                  <p:embed followColorScheme="full"/>
                  <p:pic>
                    <p:nvPicPr>
                      <p:cNvPr id="0" name=""/>
                      <p:cNvPicPr/>
                      <p:nvPr/>
                    </p:nvPicPr>
                    <p:blipFill>
                      <a:blip r:embed="rId13"/>
                      <a:stretch>
                        <a:fillRect/>
                      </a:stretch>
                    </p:blipFill>
                    <p:spPr>
                      <a:xfrm>
                        <a:off x="647700" y="1828800"/>
                        <a:ext cx="7381803" cy="3438414"/>
                      </a:xfrm>
                      <a:prstGeom prst="rect">
                        <a:avLst/>
                      </a:prstGeom>
                    </p:spPr>
                  </p:pic>
                </p:oleObj>
              </mc:Fallback>
            </mc:AlternateContent>
          </a:graphicData>
        </a:graphic>
      </p:graphicFrame>
      <p:sp>
        <p:nvSpPr>
          <p:cNvPr id="44" name="Rectangle 43"/>
          <p:cNvSpPr/>
          <p:nvPr>
            <p:custDataLst>
              <p:tags r:id="rId6"/>
            </p:custDataLst>
          </p:nvPr>
        </p:nvSpPr>
        <p:spPr bwMode="auto">
          <a:xfrm>
            <a:off x="1485900" y="5372100"/>
            <a:ext cx="952500" cy="2746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091856F-694B-499E-B538-9A6F79B65B52}" type="datetime'''''M''e''''''''d''''''''i''''''car''''''''''e'''''">
              <a:rPr lang="en-US" sz="1800">
                <a:solidFill>
                  <a:schemeClr val="tx1"/>
                </a:solidFill>
                <a:latin typeface="Arial"/>
                <a:cs typeface="Arial"/>
                <a:sym typeface="Arial"/>
              </a:rPr>
              <a:pPr/>
              <a:t>Medicare</a:t>
            </a:fld>
            <a:endParaRPr lang="en-US" sz="1800">
              <a:solidFill>
                <a:schemeClr val="tx1"/>
              </a:solidFill>
              <a:latin typeface="Arial"/>
              <a:cs typeface="Arial"/>
              <a:sym typeface="Arial"/>
            </a:endParaRPr>
          </a:p>
        </p:txBody>
      </p:sp>
      <p:sp>
        <p:nvSpPr>
          <p:cNvPr id="42" name="Rectangle 41"/>
          <p:cNvSpPr/>
          <p:nvPr>
            <p:custDataLst>
              <p:tags r:id="rId7"/>
            </p:custDataLst>
          </p:nvPr>
        </p:nvSpPr>
        <p:spPr bwMode="auto">
          <a:xfrm>
            <a:off x="6118225" y="5372100"/>
            <a:ext cx="1231900" cy="2746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4A21F16-C6E5-4847-8A40-532149DDE145}" type="datetime'''''''Co''''''''''''''''mm''''''e''''''''''''''rc''i''al'">
              <a:rPr lang="en-US" sz="1800">
                <a:solidFill>
                  <a:schemeClr val="tx1"/>
                </a:solidFill>
                <a:latin typeface="Arial"/>
                <a:cs typeface="Arial"/>
                <a:sym typeface="Arial"/>
              </a:rPr>
              <a:pPr/>
              <a:t>Commercial</a:t>
            </a:fld>
            <a:endParaRPr lang="en-US" sz="1800">
              <a:solidFill>
                <a:schemeClr val="tx1"/>
              </a:solidFill>
              <a:latin typeface="Arial"/>
              <a:cs typeface="Arial"/>
              <a:sym typeface="Arial"/>
            </a:endParaRPr>
          </a:p>
        </p:txBody>
      </p:sp>
      <p:sp>
        <p:nvSpPr>
          <p:cNvPr id="43" name="Rectangle 42"/>
          <p:cNvSpPr/>
          <p:nvPr>
            <p:custDataLst>
              <p:tags r:id="rId8"/>
            </p:custDataLst>
          </p:nvPr>
        </p:nvSpPr>
        <p:spPr bwMode="auto">
          <a:xfrm>
            <a:off x="3738563" y="5372100"/>
            <a:ext cx="1219200" cy="2746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6096821-D186-4B16-AAF2-1407E9082E48}" type="datetime'''M''''''''''''a''s''''''''s''''Hea''''''''l''t''''h'''''">
              <a:rPr lang="en-US" sz="1800">
                <a:solidFill>
                  <a:schemeClr val="tx1"/>
                </a:solidFill>
                <a:latin typeface="Arial"/>
                <a:cs typeface="Arial"/>
                <a:sym typeface="Arial"/>
              </a:rPr>
              <a:pPr/>
              <a:t>MassHealth</a:t>
            </a:fld>
            <a:endParaRPr lang="en-US" sz="1800">
              <a:solidFill>
                <a:schemeClr val="tx1"/>
              </a:solidFill>
              <a:latin typeface="Arial"/>
              <a:cs typeface="Arial"/>
              <a:sym typeface="Arial"/>
            </a:endParaRPr>
          </a:p>
        </p:txBody>
      </p:sp>
    </p:spTree>
    <p:extLst>
      <p:ext uri="{BB962C8B-B14F-4D97-AF65-F5344CB8AC3E}">
        <p14:creationId xmlns:p14="http://schemas.microsoft.com/office/powerpoint/2010/main" val="2817749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2996822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37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B.6: </a:t>
            </a:r>
            <a:r>
              <a:rPr lang="en-US" dirty="0">
                <a:latin typeface="Arial"/>
              </a:rPr>
              <a:t>Inpatient care received outside of home region by income group</a:t>
            </a: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Percent of non-emergency, non-transfer inpatient discharges for community income group</a:t>
            </a:r>
            <a:r>
              <a:rPr lang="en-US" baseline="30000" dirty="0">
                <a:latin typeface="Arial"/>
              </a:rPr>
              <a:t>*</a:t>
            </a:r>
            <a:r>
              <a:rPr lang="en-US" dirty="0">
                <a:latin typeface="Arial"/>
              </a:rPr>
              <a:t>, 2012</a:t>
            </a:r>
          </a:p>
        </p:txBody>
      </p:sp>
      <p:sp>
        <p:nvSpPr>
          <p:cNvPr id="22" name="McK 5. Source"/>
          <p:cNvSpPr>
            <a:spLocks noChangeArrowheads="1"/>
          </p:cNvSpPr>
          <p:nvPr>
            <p:custDataLst>
              <p:tags r:id="rId4"/>
            </p:custDataLst>
          </p:nvPr>
        </p:nvSpPr>
        <p:spPr bwMode="auto">
          <a:xfrm>
            <a:off x="0" y="6088988"/>
            <a:ext cx="8737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smtClean="0">
                <a:solidFill>
                  <a:schemeClr val="bg1">
                    <a:lumMod val="50000"/>
                  </a:schemeClr>
                </a:solidFill>
                <a:latin typeface="Arial"/>
              </a:rPr>
              <a:t>*	</a:t>
            </a:r>
            <a:r>
              <a:rPr lang="en-US" sz="800" dirty="0" smtClean="0">
                <a:solidFill>
                  <a:schemeClr val="bg1">
                    <a:lumMod val="50000"/>
                  </a:schemeClr>
                </a:solidFill>
                <a:latin typeface="Arial"/>
              </a:rPr>
              <a:t>Community </a:t>
            </a:r>
            <a:r>
              <a:rPr lang="en-US" sz="800" dirty="0">
                <a:solidFill>
                  <a:schemeClr val="bg1">
                    <a:lumMod val="50000"/>
                  </a:schemeClr>
                </a:solidFill>
                <a:latin typeface="Arial"/>
              </a:rPr>
              <a:t>income is estimated as the median household income for the patient’s zip code</a:t>
            </a:r>
          </a:p>
          <a:p>
            <a:pPr marL="114300" indent="-114300"/>
            <a:r>
              <a:rPr lang="en-US" sz="800" b="1" dirty="0">
                <a:solidFill>
                  <a:schemeClr val="bg1">
                    <a:lumMod val="50000"/>
                  </a:schemeClr>
                </a:solidFill>
                <a:latin typeface="Arial"/>
              </a:rPr>
              <a:t>NOTE</a:t>
            </a:r>
            <a:r>
              <a:rPr lang="en-US" sz="800" dirty="0">
                <a:solidFill>
                  <a:schemeClr val="bg1">
                    <a:lumMod val="50000"/>
                  </a:schemeClr>
                </a:solidFill>
                <a:latin typeface="Arial"/>
              </a:rPr>
              <a:t>: Rates are adjusted for age, sex, payer group, distance from hospitals, distance from Metro Boston, and major diagnostic category.  Analysis excluded individuals below 18 years of age, residents of Metro Boston, discharges with an ED visit in their record, and transfers from other acute hospitals.</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 for Health Information and Analysis; Census Bureau; HPC analysis</a:t>
            </a:r>
          </a:p>
        </p:txBody>
      </p:sp>
      <p:graphicFrame>
        <p:nvGraphicFramePr>
          <p:cNvPr id="11" name="Object 10"/>
          <p:cNvGraphicFramePr>
            <a:graphicFrameLocks/>
          </p:cNvGraphicFramePr>
          <p:nvPr>
            <p:custDataLst>
              <p:tags r:id="rId5"/>
            </p:custDataLst>
            <p:extLst>
              <p:ext uri="{D42A27DB-BD31-4B8C-83A1-F6EECF244321}">
                <p14:modId xmlns:p14="http://schemas.microsoft.com/office/powerpoint/2010/main" val="2819303653"/>
              </p:ext>
            </p:extLst>
          </p:nvPr>
        </p:nvGraphicFramePr>
        <p:xfrm>
          <a:off x="571500" y="1790700"/>
          <a:ext cx="7486540" cy="3267006"/>
        </p:xfrm>
        <a:graphic>
          <a:graphicData uri="http://schemas.openxmlformats.org/presentationml/2006/ole">
            <mc:AlternateContent xmlns:mc="http://schemas.openxmlformats.org/markup-compatibility/2006">
              <mc:Choice xmlns:v="urn:schemas-microsoft-com:vml" Requires="v">
                <p:oleObj spid="_x0000_s313379" name="Chart" r:id="rId14" imgW="7486540" imgH="3267006" progId="MSGraph.Chart.8">
                  <p:embed followColorScheme="full"/>
                </p:oleObj>
              </mc:Choice>
              <mc:Fallback>
                <p:oleObj name="Chart" r:id="rId14" imgW="7486540" imgH="3267006" progId="MSGraph.Chart.8">
                  <p:embed followColorScheme="full"/>
                  <p:pic>
                    <p:nvPicPr>
                      <p:cNvPr id="0" name=""/>
                      <p:cNvPicPr/>
                      <p:nvPr/>
                    </p:nvPicPr>
                    <p:blipFill>
                      <a:blip r:embed="rId15"/>
                      <a:stretch>
                        <a:fillRect/>
                      </a:stretch>
                    </p:blipFill>
                    <p:spPr>
                      <a:xfrm>
                        <a:off x="571500" y="1790700"/>
                        <a:ext cx="7486540" cy="3267006"/>
                      </a:xfrm>
                      <a:prstGeom prst="rect">
                        <a:avLst/>
                      </a:prstGeom>
                    </p:spPr>
                  </p:pic>
                </p:oleObj>
              </mc:Fallback>
            </mc:AlternateContent>
          </a:graphicData>
        </a:graphic>
      </p:graphicFrame>
      <p:sp>
        <p:nvSpPr>
          <p:cNvPr id="12" name="Rectangle 11"/>
          <p:cNvSpPr/>
          <p:nvPr>
            <p:custDataLst>
              <p:tags r:id="rId6"/>
            </p:custDataLst>
          </p:nvPr>
        </p:nvSpPr>
        <p:spPr bwMode="auto">
          <a:xfrm>
            <a:off x="6819900" y="5124450"/>
            <a:ext cx="809625"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F05DFC0-7BD9-4D3D-A7E2-D0EE4FCF1C60}" type="datetime'Mo''r''''e'' th''''a''''n'' ''$''100,''0''''''''''''0''0'">
              <a:rPr lang="en-US" sz="1400">
                <a:solidFill>
                  <a:schemeClr val="tx1"/>
                </a:solidFill>
                <a:latin typeface="Arial"/>
                <a:cs typeface="Arial"/>
                <a:sym typeface="Arial"/>
              </a:rPr>
              <a:pPr/>
              <a:t>More than $100,000</a:t>
            </a:fld>
            <a:endParaRPr lang="en-US" sz="1400" dirty="0">
              <a:solidFill>
                <a:schemeClr val="tx1"/>
              </a:solidFill>
              <a:latin typeface="Arial"/>
              <a:cs typeface="Arial"/>
              <a:sym typeface="Arial"/>
            </a:endParaRPr>
          </a:p>
        </p:txBody>
      </p:sp>
      <p:sp>
        <p:nvSpPr>
          <p:cNvPr id="13" name="Rectangle 12"/>
          <p:cNvSpPr/>
          <p:nvPr>
            <p:custDataLst>
              <p:tags r:id="rId7"/>
            </p:custDataLst>
          </p:nvPr>
        </p:nvSpPr>
        <p:spPr bwMode="auto">
          <a:xfrm>
            <a:off x="5343525" y="5124450"/>
            <a:ext cx="8493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79C20ED-F69C-4890-A83C-4BD8F1FF0659}" type="datetime'''$''''7''''''5,00''''''''''0 ''t''''o $1''''00'''',''000'">
              <a:rPr lang="en-US" sz="1400">
                <a:solidFill>
                  <a:schemeClr val="tx1"/>
                </a:solidFill>
                <a:latin typeface="Arial"/>
                <a:cs typeface="Arial"/>
                <a:sym typeface="Arial"/>
              </a:rPr>
              <a:pPr/>
              <a:t>$75,000 to $100,000</a:t>
            </a:fld>
            <a:endParaRPr lang="en-US" sz="1400">
              <a:solidFill>
                <a:schemeClr val="tx1"/>
              </a:solidFill>
              <a:latin typeface="Arial"/>
              <a:cs typeface="Arial"/>
              <a:sym typeface="Arial"/>
            </a:endParaRPr>
          </a:p>
        </p:txBody>
      </p:sp>
      <p:sp>
        <p:nvSpPr>
          <p:cNvPr id="14" name="Rectangle 13"/>
          <p:cNvSpPr/>
          <p:nvPr>
            <p:custDataLst>
              <p:tags r:id="rId8"/>
            </p:custDataLst>
          </p:nvPr>
        </p:nvSpPr>
        <p:spPr bwMode="auto">
          <a:xfrm>
            <a:off x="3886200" y="5124450"/>
            <a:ext cx="8493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83B0645-5E3D-4E79-BE11-CA13089DDED5}" type="datetime'''$5''''0,0''''''''''0''0'''''' to'' $7''5'''''''',000'''''''">
              <a:rPr lang="en-US" sz="1400">
                <a:solidFill>
                  <a:schemeClr val="tx1"/>
                </a:solidFill>
                <a:latin typeface="Arial"/>
                <a:cs typeface="Arial"/>
                <a:sym typeface="Arial"/>
              </a:rPr>
              <a:pPr/>
              <a:t>$50,000 to $75,000</a:t>
            </a:fld>
            <a:endParaRPr lang="en-US" sz="1400">
              <a:solidFill>
                <a:schemeClr val="tx1"/>
              </a:solidFill>
              <a:latin typeface="Arial"/>
              <a:cs typeface="Arial"/>
              <a:sym typeface="Arial"/>
            </a:endParaRPr>
          </a:p>
        </p:txBody>
      </p:sp>
      <p:sp>
        <p:nvSpPr>
          <p:cNvPr id="15" name="Rectangle 14"/>
          <p:cNvSpPr/>
          <p:nvPr>
            <p:custDataLst>
              <p:tags r:id="rId9"/>
            </p:custDataLst>
          </p:nvPr>
        </p:nvSpPr>
        <p:spPr bwMode="auto">
          <a:xfrm>
            <a:off x="2428875" y="5124450"/>
            <a:ext cx="8493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7A89494-7B78-4975-9F52-3A5C7A81F925}" type="datetime'$35,''000'''''''''' ''t''''o'' ''$''''''50,''''''''000'''''">
              <a:rPr lang="en-US" sz="1400">
                <a:solidFill>
                  <a:schemeClr val="tx1"/>
                </a:solidFill>
                <a:latin typeface="Arial"/>
                <a:cs typeface="Arial"/>
                <a:sym typeface="Arial"/>
              </a:rPr>
              <a:pPr/>
              <a:t>$35,000 to $50,000</a:t>
            </a:fld>
            <a:endParaRPr lang="en-US" sz="1400">
              <a:solidFill>
                <a:schemeClr val="tx1"/>
              </a:solidFill>
              <a:latin typeface="Arial"/>
              <a:cs typeface="Arial"/>
              <a:sym typeface="Arial"/>
            </a:endParaRPr>
          </a:p>
        </p:txBody>
      </p:sp>
      <p:sp>
        <p:nvSpPr>
          <p:cNvPr id="16" name="Rectangle 15"/>
          <p:cNvSpPr/>
          <p:nvPr>
            <p:custDataLst>
              <p:tags r:id="rId10"/>
            </p:custDataLst>
          </p:nvPr>
        </p:nvSpPr>
        <p:spPr bwMode="auto">
          <a:xfrm>
            <a:off x="1004888" y="5124450"/>
            <a:ext cx="781050"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6AEB529-3B12-4C8C-824F-2419BB3F70AE}" type="datetime'Less'''''''' t''h''an'' ''$''''''35,000'''''">
              <a:rPr lang="en-US" sz="1400">
                <a:solidFill>
                  <a:schemeClr val="tx1"/>
                </a:solidFill>
                <a:latin typeface="Arial"/>
                <a:cs typeface="Arial"/>
                <a:sym typeface="Arial"/>
              </a:rPr>
              <a:pPr/>
              <a:t>Less than $35,000</a:t>
            </a:fld>
            <a:endParaRPr lang="en-US" sz="1400" dirty="0">
              <a:solidFill>
                <a:schemeClr val="tx1"/>
              </a:solidFill>
              <a:latin typeface="Arial"/>
              <a:cs typeface="Arial"/>
              <a:sym typeface="Arial"/>
            </a:endParaRPr>
          </a:p>
        </p:txBody>
      </p:sp>
    </p:spTree>
    <p:extLst>
      <p:ext uri="{BB962C8B-B14F-4D97-AF65-F5344CB8AC3E}">
        <p14:creationId xmlns:p14="http://schemas.microsoft.com/office/powerpoint/2010/main" val="1220504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7745260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404"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1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B.7: </a:t>
            </a:r>
            <a:r>
              <a:rPr lang="en-US" dirty="0">
                <a:latin typeface="Arial"/>
              </a:rPr>
              <a:t>Concentration of inpatient care in Massachusetts</a:t>
            </a: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Share of total inpatient discharges held by five highest-volume systems, 2009-2012</a:t>
            </a:r>
          </a:p>
        </p:txBody>
      </p:sp>
      <p:sp>
        <p:nvSpPr>
          <p:cNvPr id="22" name="McK 5. Source"/>
          <p:cNvSpPr>
            <a:spLocks noChangeArrowheads="1"/>
          </p:cNvSpPr>
          <p:nvPr>
            <p:custDataLst>
              <p:tags r:id="rId4"/>
            </p:custDataLst>
          </p:nvPr>
        </p:nvSpPr>
        <p:spPr bwMode="auto">
          <a:xfrm>
            <a:off x="0" y="6090833"/>
            <a:ext cx="8736952" cy="5829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2014 data not yet available. Based on applying systems established by 2014 (including 2013 Partners HealthCare acquisition of Cooley Dickinson and 2014 </a:t>
            </a:r>
            <a:r>
              <a:rPr lang="en-US" sz="800" dirty="0" err="1">
                <a:solidFill>
                  <a:schemeClr val="bg1">
                    <a:lumMod val="50000"/>
                  </a:schemeClr>
                </a:solidFill>
                <a:latin typeface="Arial"/>
              </a:rPr>
              <a:t>Lahey</a:t>
            </a:r>
            <a:r>
              <a:rPr lang="en-US" sz="800" dirty="0">
                <a:solidFill>
                  <a:schemeClr val="bg1">
                    <a:lumMod val="50000"/>
                  </a:schemeClr>
                </a:solidFill>
                <a:latin typeface="Arial"/>
              </a:rPr>
              <a:t> Health acquisition of Winchester hospital) to 2012 inpatient discharge data</a:t>
            </a:r>
          </a:p>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Includes South Shore Hospital and Hallmark Health hospitals within Partners HealthCare System</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 for Health Information and Analysis; HPC analysis</a:t>
            </a:r>
          </a:p>
        </p:txBody>
      </p:sp>
      <p:graphicFrame>
        <p:nvGraphicFramePr>
          <p:cNvPr id="21" name="Object 20"/>
          <p:cNvGraphicFramePr>
            <a:graphicFrameLocks/>
          </p:cNvGraphicFramePr>
          <p:nvPr>
            <p:custDataLst>
              <p:tags r:id="rId5"/>
            </p:custDataLst>
            <p:extLst>
              <p:ext uri="{D42A27DB-BD31-4B8C-83A1-F6EECF244321}">
                <p14:modId xmlns:p14="http://schemas.microsoft.com/office/powerpoint/2010/main" val="470187475"/>
              </p:ext>
            </p:extLst>
          </p:nvPr>
        </p:nvGraphicFramePr>
        <p:xfrm>
          <a:off x="304800" y="1790700"/>
          <a:ext cx="5800835" cy="3429000"/>
        </p:xfrm>
        <a:graphic>
          <a:graphicData uri="http://schemas.openxmlformats.org/presentationml/2006/ole">
            <mc:AlternateContent xmlns:mc="http://schemas.openxmlformats.org/markup-compatibility/2006">
              <mc:Choice xmlns:v="urn:schemas-microsoft-com:vml" Requires="v">
                <p:oleObj spid="_x0000_s314405" name="Chart" r:id="rId17" imgW="5800835" imgH="3429000" progId="MSGraph.Chart.8">
                  <p:embed followColorScheme="full"/>
                </p:oleObj>
              </mc:Choice>
              <mc:Fallback>
                <p:oleObj name="Chart" r:id="rId17" imgW="5800835" imgH="3429000" progId="MSGraph.Chart.8">
                  <p:embed followColorScheme="full"/>
                  <p:pic>
                    <p:nvPicPr>
                      <p:cNvPr id="0" name=""/>
                      <p:cNvPicPr/>
                      <p:nvPr/>
                    </p:nvPicPr>
                    <p:blipFill>
                      <a:blip r:embed="rId18"/>
                      <a:stretch>
                        <a:fillRect/>
                      </a:stretch>
                    </p:blipFill>
                    <p:spPr>
                      <a:xfrm>
                        <a:off x="304800" y="1790700"/>
                        <a:ext cx="5800835" cy="3429000"/>
                      </a:xfrm>
                      <a:prstGeom prst="rect">
                        <a:avLst/>
                      </a:prstGeom>
                    </p:spPr>
                  </p:pic>
                </p:oleObj>
              </mc:Fallback>
            </mc:AlternateContent>
          </a:graphicData>
        </a:graphic>
      </p:graphicFrame>
      <p:sp>
        <p:nvSpPr>
          <p:cNvPr id="23" name="Text Placeholder 4"/>
          <p:cNvSpPr>
            <a:spLocks noGrp="1"/>
          </p:cNvSpPr>
          <p:nvPr>
            <p:custDataLst>
              <p:tags r:id="rId6"/>
            </p:custDataLst>
          </p:nvPr>
        </p:nvSpPr>
        <p:spPr bwMode="gray">
          <a:xfrm>
            <a:off x="5140325" y="1720850"/>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0F79765-CAD1-4303-A6F9-99402CA65FBE}" type="datetime'''''''''''''''5''''''''''''''''''''''''5''''''''''%'''''''''">
              <a:rPr lang="en-US" sz="1100">
                <a:cs typeface="Arial"/>
              </a:rPr>
              <a:pPr/>
              <a:t>55%</a:t>
            </a:fld>
            <a:endParaRPr lang="en-US" sz="1100">
              <a:latin typeface="Arial"/>
              <a:cs typeface="Arial"/>
              <a:sym typeface="Arial"/>
            </a:endParaRPr>
          </a:p>
        </p:txBody>
      </p:sp>
      <p:sp>
        <p:nvSpPr>
          <p:cNvPr id="24" name="Text Placeholder 3"/>
          <p:cNvSpPr>
            <a:spLocks noGrp="1"/>
          </p:cNvSpPr>
          <p:nvPr>
            <p:custDataLst>
              <p:tags r:id="rId7"/>
            </p:custDataLst>
          </p:nvPr>
        </p:nvSpPr>
        <p:spPr bwMode="auto">
          <a:xfrm>
            <a:off x="4856163" y="5241925"/>
            <a:ext cx="889000" cy="5048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94D0F07-54BA-4CDC-8152-34A7F900C76E}" type="datetime'2014'' ''est''i''mat''e''&#10;(af''t''er'' PHS trans''actio''ns)'">
              <a:rPr lang="en-US" sz="1100">
                <a:cs typeface="Arial"/>
              </a:rPr>
              <a:pPr/>
              <a:t>2014 estimate
(after PHS transactions)</a:t>
            </a:fld>
            <a:r>
              <a:rPr lang="en-US" sz="1100" baseline="30000" smtClean="0">
                <a:latin typeface="Arial"/>
                <a:cs typeface="Arial"/>
                <a:sym typeface="Arial"/>
              </a:rPr>
              <a:t>*</a:t>
            </a:r>
            <a:endParaRPr lang="en-US" sz="1100" baseline="30000" dirty="0">
              <a:latin typeface="Arial"/>
              <a:cs typeface="Arial"/>
              <a:sym typeface="Arial"/>
            </a:endParaRPr>
          </a:p>
        </p:txBody>
      </p:sp>
      <p:sp>
        <p:nvSpPr>
          <p:cNvPr id="25" name="Rectangle 24"/>
          <p:cNvSpPr/>
          <p:nvPr>
            <p:custDataLst>
              <p:tags r:id="rId8"/>
            </p:custDataLst>
          </p:nvPr>
        </p:nvSpPr>
        <p:spPr bwMode="auto">
          <a:xfrm>
            <a:off x="3448050" y="5241925"/>
            <a:ext cx="92551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1A05FA7-71FA-426C-9296-996FE4EF765F}" type="datetime'''2''0''''''''''''''''''''1''4'''''''''''''' ''''''est''imate'">
              <a:rPr lang="en-US" sz="1100">
                <a:solidFill>
                  <a:schemeClr val="tx1"/>
                </a:solidFill>
                <a:cs typeface="Arial"/>
              </a:rPr>
              <a:pPr/>
              <a:t>2014 estimate</a:t>
            </a:fld>
            <a:r>
              <a:rPr lang="en-US" sz="1100" baseline="30000" smtClean="0">
                <a:solidFill>
                  <a:schemeClr val="tx1"/>
                </a:solidFill>
                <a:latin typeface="Arial"/>
                <a:cs typeface="Arial"/>
                <a:sym typeface="Arial"/>
              </a:rPr>
              <a:t>*</a:t>
            </a:r>
            <a:endParaRPr lang="en-US" sz="1100" dirty="0">
              <a:solidFill>
                <a:schemeClr val="tx1"/>
              </a:solidFill>
              <a:latin typeface="Arial"/>
              <a:cs typeface="Arial"/>
              <a:sym typeface="Arial"/>
            </a:endParaRPr>
          </a:p>
        </p:txBody>
      </p:sp>
      <p:sp>
        <p:nvSpPr>
          <p:cNvPr id="26" name="Text Placeholder 119"/>
          <p:cNvSpPr>
            <a:spLocks noGrp="1"/>
          </p:cNvSpPr>
          <p:nvPr>
            <p:custDataLst>
              <p:tags r:id="rId9"/>
            </p:custDataLst>
          </p:nvPr>
        </p:nvSpPr>
        <p:spPr bwMode="gray">
          <a:xfrm>
            <a:off x="3749675" y="2006600"/>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236EDB37-FB09-4767-870B-1A0061326FEA}" type="datetime'''''''''''''''''''''''''''''''50''''''''%'''''''">
              <a:rPr lang="en-US" sz="1100">
                <a:cs typeface="Arial"/>
              </a:rPr>
              <a:pPr/>
              <a:t>50%</a:t>
            </a:fld>
            <a:endParaRPr lang="en-US" sz="1100">
              <a:latin typeface="Arial"/>
              <a:cs typeface="Arial"/>
              <a:sym typeface="Arial"/>
            </a:endParaRPr>
          </a:p>
        </p:txBody>
      </p:sp>
      <p:sp>
        <p:nvSpPr>
          <p:cNvPr id="27" name="Rectangle 26"/>
          <p:cNvSpPr/>
          <p:nvPr>
            <p:custDataLst>
              <p:tags r:id="rId10"/>
            </p:custDataLst>
          </p:nvPr>
        </p:nvSpPr>
        <p:spPr bwMode="auto">
          <a:xfrm>
            <a:off x="2352675" y="5241925"/>
            <a:ext cx="3238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4C5AD83-0D92-407B-9BA8-7274120EE7A2}" type="datetime'''''''2''''''''''0''''''1''''''''2'">
              <a:rPr lang="en-US" sz="1100">
                <a:solidFill>
                  <a:schemeClr val="tx1"/>
                </a:solidFill>
                <a:cs typeface="Arial"/>
              </a:rPr>
              <a:pPr/>
              <a:t>2012</a:t>
            </a:fld>
            <a:endParaRPr lang="en-US" sz="1100">
              <a:solidFill>
                <a:schemeClr val="tx1"/>
              </a:solidFill>
              <a:latin typeface="Arial"/>
              <a:cs typeface="Arial"/>
              <a:sym typeface="Arial"/>
            </a:endParaRPr>
          </a:p>
        </p:txBody>
      </p:sp>
      <p:sp>
        <p:nvSpPr>
          <p:cNvPr id="28" name="Text Placeholder 118"/>
          <p:cNvSpPr>
            <a:spLocks noGrp="1"/>
          </p:cNvSpPr>
          <p:nvPr>
            <p:custDataLst>
              <p:tags r:id="rId11"/>
            </p:custDataLst>
          </p:nvPr>
        </p:nvSpPr>
        <p:spPr bwMode="gray">
          <a:xfrm>
            <a:off x="2354263" y="2225675"/>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40B5720-40C5-46CF-B6CE-C6AA316C0CDB}" type="datetime'''''''''''''''4''''''''6''''''''''''''''''''''''%'">
              <a:rPr lang="en-US" sz="1100">
                <a:cs typeface="Arial"/>
              </a:rPr>
              <a:pPr/>
              <a:t>46%</a:t>
            </a:fld>
            <a:endParaRPr lang="en-US" sz="1100">
              <a:latin typeface="Arial"/>
              <a:cs typeface="Arial"/>
              <a:sym typeface="Arial"/>
            </a:endParaRPr>
          </a:p>
        </p:txBody>
      </p:sp>
      <p:sp>
        <p:nvSpPr>
          <p:cNvPr id="29" name="Rectangle 28"/>
          <p:cNvSpPr/>
          <p:nvPr>
            <p:custDataLst>
              <p:tags r:id="rId12"/>
            </p:custDataLst>
          </p:nvPr>
        </p:nvSpPr>
        <p:spPr bwMode="auto">
          <a:xfrm>
            <a:off x="957263" y="5241925"/>
            <a:ext cx="3238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89A157C-0E5C-4804-8C28-CDD7F241A138}" type="datetime'''''''''''''''''''''''''2''''''''0''''''''''0''''9'''''">
              <a:rPr lang="en-US" sz="1100">
                <a:solidFill>
                  <a:schemeClr val="tx1"/>
                </a:solidFill>
                <a:cs typeface="Arial"/>
              </a:rPr>
              <a:pPr/>
              <a:t>2009</a:t>
            </a:fld>
            <a:endParaRPr lang="en-US" sz="1100">
              <a:solidFill>
                <a:schemeClr val="tx1"/>
              </a:solidFill>
              <a:latin typeface="Arial"/>
              <a:cs typeface="Arial"/>
              <a:sym typeface="Arial"/>
            </a:endParaRPr>
          </a:p>
        </p:txBody>
      </p:sp>
      <p:sp>
        <p:nvSpPr>
          <p:cNvPr id="30" name="Text Placeholder 117"/>
          <p:cNvSpPr>
            <a:spLocks noGrp="1"/>
          </p:cNvSpPr>
          <p:nvPr>
            <p:custDataLst>
              <p:tags r:id="rId13"/>
            </p:custDataLst>
          </p:nvPr>
        </p:nvSpPr>
        <p:spPr bwMode="gray">
          <a:xfrm>
            <a:off x="958850" y="2416175"/>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A54D857-7E1A-4182-90B2-C4D27BC4E748}" type="datetime'''''4''''''''''''3''''''''''''''''%'''">
              <a:rPr lang="en-US" sz="1100">
                <a:cs typeface="Arial"/>
              </a:rPr>
              <a:pPr/>
              <a:t>43%</a:t>
            </a:fld>
            <a:endParaRPr lang="en-US" sz="1100" dirty="0">
              <a:latin typeface="Arial"/>
              <a:cs typeface="Arial"/>
              <a:sym typeface="Arial"/>
            </a:endParaRPr>
          </a:p>
        </p:txBody>
      </p:sp>
      <p:graphicFrame>
        <p:nvGraphicFramePr>
          <p:cNvPr id="31" name="Table 30"/>
          <p:cNvGraphicFramePr>
            <a:graphicFrameLocks noGrp="1"/>
          </p:cNvGraphicFramePr>
          <p:nvPr>
            <p:extLst>
              <p:ext uri="{D42A27DB-BD31-4B8C-83A1-F6EECF244321}">
                <p14:modId xmlns:p14="http://schemas.microsoft.com/office/powerpoint/2010/main" val="2722781698"/>
              </p:ext>
            </p:extLst>
          </p:nvPr>
        </p:nvGraphicFramePr>
        <p:xfrm>
          <a:off x="6097588" y="1925638"/>
          <a:ext cx="2639364" cy="3143903"/>
        </p:xfrm>
        <a:graphic>
          <a:graphicData uri="http://schemas.openxmlformats.org/drawingml/2006/table">
            <a:tbl>
              <a:tblPr firstRow="1" bandRow="1">
                <a:tableStyleId>{2D5ABB26-0587-4C30-8999-92F81FD0307C}</a:tableStyleId>
              </a:tblPr>
              <a:tblGrid>
                <a:gridCol w="2639364"/>
              </a:tblGrid>
              <a:tr h="153619">
                <a:tc>
                  <a:txBody>
                    <a:bodyPr/>
                    <a:lstStyle/>
                    <a:p>
                      <a:pPr algn="ctr"/>
                      <a:r>
                        <a:rPr lang="en-US" sz="1100" b="0" dirty="0" err="1" smtClean="0">
                          <a:solidFill>
                            <a:schemeClr val="tx1"/>
                          </a:solidFill>
                          <a:latin typeface="+mj-lt"/>
                        </a:rPr>
                        <a:t>Lahey</a:t>
                      </a:r>
                      <a:r>
                        <a:rPr lang="en-US" sz="1100" b="0" dirty="0" smtClean="0">
                          <a:solidFill>
                            <a:schemeClr val="tx1"/>
                          </a:solidFill>
                          <a:latin typeface="+mj-lt"/>
                        </a:rPr>
                        <a:t> Health (beginning 2014)</a:t>
                      </a:r>
                    </a:p>
                  </a:txBody>
                  <a:tcPr marL="105429" marR="105429" marT="39538" marB="39538" anchor="ctr">
                    <a:lnL>
                      <a:noFill/>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70860">
                <a:tc>
                  <a:txBody>
                    <a:bodyPr/>
                    <a:lstStyle/>
                    <a:p>
                      <a:pPr algn="ctr"/>
                      <a:r>
                        <a:rPr lang="en-US" sz="1100" b="0" dirty="0" err="1" smtClean="0">
                          <a:solidFill>
                            <a:schemeClr val="tx1"/>
                          </a:solidFill>
                          <a:latin typeface="+mj-lt"/>
                        </a:rPr>
                        <a:t>Baystate</a:t>
                      </a:r>
                      <a:r>
                        <a:rPr lang="en-US" sz="1100" b="0" dirty="0" smtClean="0">
                          <a:solidFill>
                            <a:schemeClr val="tx1"/>
                          </a:solidFill>
                          <a:latin typeface="+mj-lt"/>
                        </a:rPr>
                        <a:t> Health (2009, 2012)</a:t>
                      </a:r>
                    </a:p>
                  </a:txBody>
                  <a:tcPr marL="105429" marR="105429" marT="39538" marB="39538"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05144">
                <a:tc>
                  <a:txBody>
                    <a:bodyPr/>
                    <a:lstStyle/>
                    <a:p>
                      <a:pPr algn="ctr"/>
                      <a:r>
                        <a:rPr lang="en-US" sz="1100" b="0" dirty="0" smtClean="0">
                          <a:solidFill>
                            <a:schemeClr val="bg1"/>
                          </a:solidFill>
                          <a:latin typeface="+mj-lt"/>
                        </a:rPr>
                        <a:t>Beth Israel</a:t>
                      </a:r>
                      <a:r>
                        <a:rPr lang="en-US" sz="1100" b="0" baseline="0" dirty="0" smtClean="0">
                          <a:solidFill>
                            <a:schemeClr val="bg1"/>
                          </a:solidFill>
                          <a:latin typeface="+mj-lt"/>
                        </a:rPr>
                        <a:t> Deaconess</a:t>
                      </a:r>
                      <a:endParaRPr lang="en-US" sz="1100" b="0" dirty="0">
                        <a:solidFill>
                          <a:schemeClr val="bg1"/>
                        </a:solidFill>
                        <a:latin typeface="+mj-lt"/>
                      </a:endParaRPr>
                    </a:p>
                  </a:txBody>
                  <a:tcPr marL="105429" marR="105429" marT="39538" marB="39538"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365760">
                <a:tc>
                  <a:txBody>
                    <a:bodyPr/>
                    <a:lstStyle/>
                    <a:p>
                      <a:pPr algn="ctr"/>
                      <a:r>
                        <a:rPr lang="en-US" sz="1100" b="0" dirty="0" smtClean="0">
                          <a:solidFill>
                            <a:schemeClr val="bg1"/>
                          </a:solidFill>
                          <a:latin typeface="+mj-lt"/>
                        </a:rPr>
                        <a:t>UMass Memorial Health Care</a:t>
                      </a:r>
                      <a:endParaRPr lang="en-US" sz="1100" b="0" dirty="0">
                        <a:solidFill>
                          <a:schemeClr val="bg1"/>
                        </a:solidFill>
                        <a:latin typeface="+mj-lt"/>
                      </a:endParaRPr>
                    </a:p>
                  </a:txBody>
                  <a:tcPr marL="105429" marR="105429" marT="39538" marB="39538"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8C96A0"/>
                    </a:solidFill>
                  </a:tcPr>
                </a:tc>
              </a:tr>
              <a:tr h="651894">
                <a:tc>
                  <a:txBody>
                    <a:bodyPr/>
                    <a:lstStyle/>
                    <a:p>
                      <a:pPr algn="ctr" fontAlgn="b"/>
                      <a:r>
                        <a:rPr lang="en-US" sz="1100" b="0" i="0" u="none" strike="noStrike" dirty="0" smtClean="0">
                          <a:solidFill>
                            <a:schemeClr val="bg1"/>
                          </a:solidFill>
                          <a:effectLst/>
                          <a:latin typeface="+mj-lt"/>
                        </a:rPr>
                        <a:t>Caritas Christi / </a:t>
                      </a:r>
                      <a:br>
                        <a:rPr lang="en-US" sz="1100" b="0" i="0" u="none" strike="noStrike" dirty="0" smtClean="0">
                          <a:solidFill>
                            <a:schemeClr val="bg1"/>
                          </a:solidFill>
                          <a:effectLst/>
                          <a:latin typeface="+mj-lt"/>
                        </a:rPr>
                      </a:br>
                      <a:r>
                        <a:rPr lang="en-US" sz="1100" b="0" i="0" u="none" strike="noStrike" dirty="0" smtClean="0">
                          <a:solidFill>
                            <a:schemeClr val="bg1"/>
                          </a:solidFill>
                          <a:effectLst/>
                          <a:latin typeface="+mj-lt"/>
                        </a:rPr>
                        <a:t>Steward Health Care System</a:t>
                      </a:r>
                      <a:endParaRPr lang="en-US" sz="1100" b="0" i="0" u="none" strike="noStrike" dirty="0">
                        <a:solidFill>
                          <a:schemeClr val="bg1"/>
                        </a:solidFill>
                        <a:effectLst/>
                        <a:latin typeface="+mj-lt"/>
                      </a:endParaRPr>
                    </a:p>
                  </a:txBody>
                  <a:tcPr marL="7321" marR="7321" marT="5491"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solidFill>
                  </a:tcPr>
                </a:tc>
              </a:tr>
              <a:tr h="132767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effectLst/>
                          <a:latin typeface="+mj-lt"/>
                        </a:rPr>
                        <a:t>Partners HealthCare System</a:t>
                      </a:r>
                    </a:p>
                  </a:txBody>
                  <a:tcPr marL="7321" marR="7321" marT="5491" marB="0"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1953651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27220855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428"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1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B.8: </a:t>
            </a:r>
            <a:r>
              <a:rPr lang="en-US" dirty="0">
                <a:latin typeface="Arial"/>
              </a:rPr>
              <a:t>Concentration of commercial inpatient care in Massachusetts</a:t>
            </a: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Share of commercial inpatient discharges held by five highest-volume systems, 2009-2012</a:t>
            </a:r>
          </a:p>
        </p:txBody>
      </p:sp>
      <p:sp>
        <p:nvSpPr>
          <p:cNvPr id="22" name="McK 5. Source"/>
          <p:cNvSpPr>
            <a:spLocks noChangeArrowheads="1"/>
          </p:cNvSpPr>
          <p:nvPr>
            <p:custDataLst>
              <p:tags r:id="rId4"/>
            </p:custDataLst>
          </p:nvPr>
        </p:nvSpPr>
        <p:spPr bwMode="auto">
          <a:xfrm>
            <a:off x="0" y="6090833"/>
            <a:ext cx="8736952" cy="5829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2014 data not yet available. Based on applying systems established by 2014 (including 2013 Partners HealthCare acquisition of Cooley Dickinson and 2014 </a:t>
            </a:r>
            <a:r>
              <a:rPr lang="en-US" sz="800" dirty="0" err="1">
                <a:solidFill>
                  <a:schemeClr val="bg1">
                    <a:lumMod val="50000"/>
                  </a:schemeClr>
                </a:solidFill>
                <a:latin typeface="Arial"/>
              </a:rPr>
              <a:t>Lahey</a:t>
            </a:r>
            <a:r>
              <a:rPr lang="en-US" sz="800" dirty="0">
                <a:solidFill>
                  <a:schemeClr val="bg1">
                    <a:lumMod val="50000"/>
                  </a:schemeClr>
                </a:solidFill>
                <a:latin typeface="Arial"/>
              </a:rPr>
              <a:t> Health acquisition of Winchester hospital) to 2012 inpatient discharge data</a:t>
            </a:r>
          </a:p>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Includes South Shore Hospital and Hallmark Health hospitals within Partners HealthCare System</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 for Health Information and Analysis; HPC analysis</a:t>
            </a:r>
          </a:p>
        </p:txBody>
      </p:sp>
      <p:graphicFrame>
        <p:nvGraphicFramePr>
          <p:cNvPr id="15" name="Object 14"/>
          <p:cNvGraphicFramePr>
            <a:graphicFrameLocks/>
          </p:cNvGraphicFramePr>
          <p:nvPr>
            <p:custDataLst>
              <p:tags r:id="rId5"/>
            </p:custDataLst>
            <p:extLst>
              <p:ext uri="{D42A27DB-BD31-4B8C-83A1-F6EECF244321}">
                <p14:modId xmlns:p14="http://schemas.microsoft.com/office/powerpoint/2010/main" val="3904088035"/>
              </p:ext>
            </p:extLst>
          </p:nvPr>
        </p:nvGraphicFramePr>
        <p:xfrm>
          <a:off x="304800" y="1790700"/>
          <a:ext cx="5800759" cy="3428966"/>
        </p:xfrm>
        <a:graphic>
          <a:graphicData uri="http://schemas.openxmlformats.org/presentationml/2006/ole">
            <mc:AlternateContent xmlns:mc="http://schemas.openxmlformats.org/markup-compatibility/2006">
              <mc:Choice xmlns:v="urn:schemas-microsoft-com:vml" Requires="v">
                <p:oleObj spid="_x0000_s315429" name="Chart" r:id="rId17" imgW="5800759" imgH="3428966" progId="MSGraph.Chart.8">
                  <p:embed followColorScheme="full"/>
                </p:oleObj>
              </mc:Choice>
              <mc:Fallback>
                <p:oleObj name="Chart" r:id="rId17" imgW="5800759" imgH="3428966" progId="MSGraph.Chart.8">
                  <p:embed followColorScheme="full"/>
                  <p:pic>
                    <p:nvPicPr>
                      <p:cNvPr id="0" name=""/>
                      <p:cNvPicPr/>
                      <p:nvPr/>
                    </p:nvPicPr>
                    <p:blipFill>
                      <a:blip r:embed="rId18"/>
                      <a:stretch>
                        <a:fillRect/>
                      </a:stretch>
                    </p:blipFill>
                    <p:spPr>
                      <a:xfrm>
                        <a:off x="304800" y="1790700"/>
                        <a:ext cx="5800759" cy="3428966"/>
                      </a:xfrm>
                      <a:prstGeom prst="rect">
                        <a:avLst/>
                      </a:prstGeom>
                    </p:spPr>
                  </p:pic>
                </p:oleObj>
              </mc:Fallback>
            </mc:AlternateContent>
          </a:graphicData>
        </a:graphic>
      </p:graphicFrame>
      <p:sp>
        <p:nvSpPr>
          <p:cNvPr id="16" name="Text Placeholder 4"/>
          <p:cNvSpPr>
            <a:spLocks noGrp="1"/>
          </p:cNvSpPr>
          <p:nvPr>
            <p:custDataLst>
              <p:tags r:id="rId6"/>
            </p:custDataLst>
          </p:nvPr>
        </p:nvSpPr>
        <p:spPr bwMode="gray">
          <a:xfrm>
            <a:off x="5140325" y="1720850"/>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CF1F0E2-99C2-4FF0-B740-5E85D07D7EED}" type="datetime'''''''''''''''''''6''''''''''''''1%'''''">
              <a:rPr lang="en-US" sz="1100">
                <a:cs typeface="Arial"/>
              </a:rPr>
              <a:pPr/>
              <a:t>61%</a:t>
            </a:fld>
            <a:endParaRPr lang="en-US" sz="1100">
              <a:latin typeface="Arial"/>
              <a:cs typeface="Arial"/>
              <a:sym typeface="Arial"/>
            </a:endParaRPr>
          </a:p>
        </p:txBody>
      </p:sp>
      <p:sp>
        <p:nvSpPr>
          <p:cNvPr id="17" name="Text Placeholder 3"/>
          <p:cNvSpPr>
            <a:spLocks noGrp="1"/>
          </p:cNvSpPr>
          <p:nvPr>
            <p:custDataLst>
              <p:tags r:id="rId7"/>
            </p:custDataLst>
          </p:nvPr>
        </p:nvSpPr>
        <p:spPr bwMode="auto">
          <a:xfrm>
            <a:off x="4856163" y="5241925"/>
            <a:ext cx="889000" cy="5048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1083B6CD-5E29-4114-9DFF-80E5FF856D14}" type="datetime'''2014 estimate&#10;''(a''f''ter'' PHS transa''''''cti''''on''s)'">
              <a:rPr lang="en-US" sz="1100">
                <a:cs typeface="Arial"/>
              </a:rPr>
              <a:pPr/>
              <a:t>2014 estimate
(after PHS transactions)</a:t>
            </a:fld>
            <a:r>
              <a:rPr lang="en-US" sz="1100" baseline="30000" smtClean="0">
                <a:latin typeface="Arial"/>
                <a:cs typeface="Arial"/>
                <a:sym typeface="Arial"/>
              </a:rPr>
              <a:t>*</a:t>
            </a:r>
            <a:endParaRPr lang="en-US" sz="1100" baseline="30000" dirty="0">
              <a:latin typeface="Arial"/>
              <a:cs typeface="Arial"/>
              <a:sym typeface="Arial"/>
            </a:endParaRPr>
          </a:p>
        </p:txBody>
      </p:sp>
      <p:sp>
        <p:nvSpPr>
          <p:cNvPr id="18" name="Rectangle 17"/>
          <p:cNvSpPr/>
          <p:nvPr>
            <p:custDataLst>
              <p:tags r:id="rId8"/>
            </p:custDataLst>
          </p:nvPr>
        </p:nvSpPr>
        <p:spPr bwMode="auto">
          <a:xfrm>
            <a:off x="3448050" y="5241925"/>
            <a:ext cx="92551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6AC4C74-3EA9-4AEC-9C5F-BD6213A87954}" type="datetime'''2''0''''''14'''''' ''e''''st''''''i''''''m''a''t''''''e'">
              <a:rPr lang="en-US" sz="1100">
                <a:solidFill>
                  <a:schemeClr val="tx1"/>
                </a:solidFill>
                <a:cs typeface="Arial"/>
              </a:rPr>
              <a:pPr/>
              <a:t>2014 estimate</a:t>
            </a:fld>
            <a:r>
              <a:rPr lang="en-US" sz="1100" baseline="30000" smtClean="0">
                <a:solidFill>
                  <a:schemeClr val="tx1"/>
                </a:solidFill>
                <a:latin typeface="Arial"/>
                <a:cs typeface="Arial"/>
                <a:sym typeface="Arial"/>
              </a:rPr>
              <a:t>*</a:t>
            </a:r>
            <a:endParaRPr lang="en-US" sz="1100" dirty="0">
              <a:solidFill>
                <a:schemeClr val="tx1"/>
              </a:solidFill>
              <a:latin typeface="Arial"/>
              <a:cs typeface="Arial"/>
              <a:sym typeface="Arial"/>
            </a:endParaRPr>
          </a:p>
        </p:txBody>
      </p:sp>
      <p:sp>
        <p:nvSpPr>
          <p:cNvPr id="21" name="Text Placeholder 119"/>
          <p:cNvSpPr>
            <a:spLocks noGrp="1"/>
          </p:cNvSpPr>
          <p:nvPr>
            <p:custDataLst>
              <p:tags r:id="rId9"/>
            </p:custDataLst>
          </p:nvPr>
        </p:nvSpPr>
        <p:spPr bwMode="gray">
          <a:xfrm>
            <a:off x="3749675" y="2025650"/>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ED628CBD-F585-436E-B39D-F10EFD0E90B1}" type="datetime'5''''''''''''''''''''''''''''6''''''%'''''''''''">
              <a:rPr lang="en-US" sz="1100">
                <a:cs typeface="Arial"/>
              </a:rPr>
              <a:pPr/>
              <a:t>56%</a:t>
            </a:fld>
            <a:endParaRPr lang="en-US" sz="1100">
              <a:latin typeface="Arial"/>
              <a:cs typeface="Arial"/>
              <a:sym typeface="Arial"/>
            </a:endParaRPr>
          </a:p>
        </p:txBody>
      </p:sp>
      <p:sp>
        <p:nvSpPr>
          <p:cNvPr id="23" name="Rectangle 22"/>
          <p:cNvSpPr/>
          <p:nvPr>
            <p:custDataLst>
              <p:tags r:id="rId10"/>
            </p:custDataLst>
          </p:nvPr>
        </p:nvSpPr>
        <p:spPr bwMode="auto">
          <a:xfrm>
            <a:off x="2352675" y="5241925"/>
            <a:ext cx="3238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2A43351-0BCB-42B4-9A35-055AB7CEE642}" type="datetime'''''''''''''''''2''0''''''1''''''''''''2'''''''''">
              <a:rPr lang="en-US" sz="1100">
                <a:solidFill>
                  <a:schemeClr val="tx1"/>
                </a:solidFill>
                <a:cs typeface="Arial"/>
              </a:rPr>
              <a:pPr/>
              <a:t>2012</a:t>
            </a:fld>
            <a:endParaRPr lang="en-US" sz="1100">
              <a:solidFill>
                <a:schemeClr val="tx1"/>
              </a:solidFill>
              <a:latin typeface="Arial"/>
              <a:cs typeface="Arial"/>
              <a:sym typeface="Arial"/>
            </a:endParaRPr>
          </a:p>
        </p:txBody>
      </p:sp>
      <p:sp>
        <p:nvSpPr>
          <p:cNvPr id="24" name="Text Placeholder 118"/>
          <p:cNvSpPr>
            <a:spLocks noGrp="1"/>
          </p:cNvSpPr>
          <p:nvPr>
            <p:custDataLst>
              <p:tags r:id="rId11"/>
            </p:custDataLst>
          </p:nvPr>
        </p:nvSpPr>
        <p:spPr bwMode="gray">
          <a:xfrm>
            <a:off x="2354263" y="2263775"/>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9FBF5830-00CA-4508-88DC-19CEE5F52295}" type="datetime'''51''''''''''''''''''''%'">
              <a:rPr lang="en-US" sz="1100">
                <a:cs typeface="Arial"/>
              </a:rPr>
              <a:pPr/>
              <a:t>51%</a:t>
            </a:fld>
            <a:endParaRPr lang="en-US" sz="1100" dirty="0">
              <a:latin typeface="Arial"/>
              <a:cs typeface="Arial"/>
              <a:sym typeface="Arial"/>
            </a:endParaRPr>
          </a:p>
        </p:txBody>
      </p:sp>
      <p:sp>
        <p:nvSpPr>
          <p:cNvPr id="25" name="Rectangle 24"/>
          <p:cNvSpPr/>
          <p:nvPr>
            <p:custDataLst>
              <p:tags r:id="rId12"/>
            </p:custDataLst>
          </p:nvPr>
        </p:nvSpPr>
        <p:spPr bwMode="auto">
          <a:xfrm>
            <a:off x="957263" y="5241925"/>
            <a:ext cx="323850"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235F059-BA30-462A-9486-E372BC9664E8}" type="datetime'''''''''''''''''''2''''''''''''00''''''''''''''''''9'''''''">
              <a:rPr lang="en-US" sz="1100">
                <a:solidFill>
                  <a:schemeClr val="tx1"/>
                </a:solidFill>
                <a:cs typeface="Arial"/>
              </a:rPr>
              <a:pPr/>
              <a:t>2009</a:t>
            </a:fld>
            <a:endParaRPr lang="en-US" sz="1100">
              <a:solidFill>
                <a:schemeClr val="tx1"/>
              </a:solidFill>
              <a:latin typeface="Arial"/>
              <a:cs typeface="Arial"/>
              <a:sym typeface="Arial"/>
            </a:endParaRPr>
          </a:p>
        </p:txBody>
      </p:sp>
      <p:sp>
        <p:nvSpPr>
          <p:cNvPr id="26" name="Text Placeholder 117"/>
          <p:cNvSpPr>
            <a:spLocks noGrp="1"/>
          </p:cNvSpPr>
          <p:nvPr>
            <p:custDataLst>
              <p:tags r:id="rId13"/>
            </p:custDataLst>
          </p:nvPr>
        </p:nvSpPr>
        <p:spPr bwMode="gray">
          <a:xfrm>
            <a:off x="958850" y="2406650"/>
            <a:ext cx="320675" cy="168275"/>
          </a:xfrm>
          <a:prstGeom prst="rect">
            <a:avLst/>
          </a:prstGeom>
          <a:noFill/>
          <a:extLst>
            <a:ext uri="{909E8E84-426E-40DD-AFC4-6F175D3DCCD1}">
              <a14:hiddenFill xmlns:a14="http://schemas.microsoft.com/office/drawing/2010/main">
                <a:solidFill>
                  <a:scrgbClr r="0" g="0" b="0"/>
                </a:solidFill>
              </a14:hiddenFill>
            </a:ext>
          </a:extLst>
        </p:spPr>
        <p:txBody>
          <a:bodyPr wrap="none" lIns="20638" tIns="0" rIns="20638"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FB7DF31-348E-439A-A722-73889CC8664B}" type="datetime'''''''''''''''''''''4''''''''''8''''''''%'''''''">
              <a:rPr lang="en-US" sz="1100">
                <a:cs typeface="Arial"/>
              </a:rPr>
              <a:pPr/>
              <a:t>48%</a:t>
            </a:fld>
            <a:endParaRPr lang="en-US" sz="1100" dirty="0">
              <a:latin typeface="Arial"/>
              <a:cs typeface="Arial"/>
              <a:sym typeface="Arial"/>
            </a:endParaRPr>
          </a:p>
        </p:txBody>
      </p:sp>
      <p:graphicFrame>
        <p:nvGraphicFramePr>
          <p:cNvPr id="27" name="Table 26"/>
          <p:cNvGraphicFramePr>
            <a:graphicFrameLocks noGrp="1"/>
          </p:cNvGraphicFramePr>
          <p:nvPr>
            <p:extLst>
              <p:ext uri="{D42A27DB-BD31-4B8C-83A1-F6EECF244321}">
                <p14:modId xmlns:p14="http://schemas.microsoft.com/office/powerpoint/2010/main" val="1400524285"/>
              </p:ext>
            </p:extLst>
          </p:nvPr>
        </p:nvGraphicFramePr>
        <p:xfrm>
          <a:off x="6097588" y="1925638"/>
          <a:ext cx="2639364" cy="3157350"/>
        </p:xfrm>
        <a:graphic>
          <a:graphicData uri="http://schemas.openxmlformats.org/drawingml/2006/table">
            <a:tbl>
              <a:tblPr firstRow="1" bandRow="1">
                <a:tableStyleId>{2D5ABB26-0587-4C30-8999-92F81FD0307C}</a:tableStyleId>
              </a:tblPr>
              <a:tblGrid>
                <a:gridCol w="2639364"/>
              </a:tblGrid>
              <a:tr h="153619">
                <a:tc>
                  <a:txBody>
                    <a:bodyPr/>
                    <a:lstStyle/>
                    <a:p>
                      <a:pPr algn="ctr"/>
                      <a:r>
                        <a:rPr lang="en-US" sz="1100" b="0" dirty="0" err="1" smtClean="0">
                          <a:solidFill>
                            <a:schemeClr val="tx1"/>
                          </a:solidFill>
                          <a:latin typeface="+mj-lt"/>
                        </a:rPr>
                        <a:t>Lahey</a:t>
                      </a:r>
                      <a:r>
                        <a:rPr lang="en-US" sz="1100" b="0" dirty="0" smtClean="0">
                          <a:solidFill>
                            <a:schemeClr val="tx1"/>
                          </a:solidFill>
                          <a:latin typeface="+mj-lt"/>
                        </a:rPr>
                        <a:t> Health (2012, </a:t>
                      </a:r>
                      <a:r>
                        <a:rPr lang="en-US" sz="1100" b="0" baseline="0" dirty="0" smtClean="0">
                          <a:solidFill>
                            <a:schemeClr val="tx1"/>
                          </a:solidFill>
                          <a:latin typeface="+mj-lt"/>
                        </a:rPr>
                        <a:t>2014)</a:t>
                      </a:r>
                      <a:endParaRPr lang="en-US" sz="1100" b="0" dirty="0">
                        <a:solidFill>
                          <a:schemeClr val="tx1"/>
                        </a:solidFill>
                        <a:latin typeface="+mj-lt"/>
                      </a:endParaRPr>
                    </a:p>
                  </a:txBody>
                  <a:tcPr marL="105429" marR="105429" marT="39538" marB="39538" anchor="ctr">
                    <a:lnL>
                      <a:noFill/>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70860">
                <a:tc>
                  <a:txBody>
                    <a:bodyPr/>
                    <a:lstStyle/>
                    <a:p>
                      <a:pPr algn="ctr"/>
                      <a:r>
                        <a:rPr lang="en-US" sz="1100" b="0" dirty="0" smtClean="0">
                          <a:solidFill>
                            <a:schemeClr val="tx1"/>
                          </a:solidFill>
                          <a:latin typeface="+mj-lt"/>
                        </a:rPr>
                        <a:t>South Shore Hospital (2009)</a:t>
                      </a:r>
                      <a:endParaRPr lang="en-US" sz="1100" b="0" dirty="0">
                        <a:solidFill>
                          <a:schemeClr val="tx1"/>
                        </a:solidFill>
                        <a:latin typeface="+mj-lt"/>
                      </a:endParaRPr>
                    </a:p>
                  </a:txBody>
                  <a:tcPr marL="105429" marR="105429" marT="39538" marB="39538"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05144">
                <a:tc>
                  <a:txBody>
                    <a:bodyPr/>
                    <a:lstStyle/>
                    <a:p>
                      <a:pPr algn="ctr"/>
                      <a:r>
                        <a:rPr lang="en-US" sz="1100" b="0" dirty="0" smtClean="0">
                          <a:solidFill>
                            <a:schemeClr val="bg1"/>
                          </a:solidFill>
                          <a:latin typeface="+mj-lt"/>
                        </a:rPr>
                        <a:t>Beth Israel</a:t>
                      </a:r>
                      <a:r>
                        <a:rPr lang="en-US" sz="1100" b="0" baseline="0" dirty="0" smtClean="0">
                          <a:solidFill>
                            <a:schemeClr val="bg1"/>
                          </a:solidFill>
                          <a:latin typeface="+mj-lt"/>
                        </a:rPr>
                        <a:t> Deaconess</a:t>
                      </a:r>
                      <a:endParaRPr lang="en-US" sz="1100" b="0" dirty="0">
                        <a:solidFill>
                          <a:schemeClr val="bg1"/>
                        </a:solidFill>
                        <a:latin typeface="+mj-lt"/>
                      </a:endParaRPr>
                    </a:p>
                  </a:txBody>
                  <a:tcPr marL="105429" marR="105429" marT="39538" marB="39538"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365760">
                <a:tc>
                  <a:txBody>
                    <a:bodyPr/>
                    <a:lstStyle/>
                    <a:p>
                      <a:pPr algn="ctr"/>
                      <a:r>
                        <a:rPr lang="en-US" sz="1100" b="0" dirty="0" smtClean="0">
                          <a:solidFill>
                            <a:schemeClr val="bg1"/>
                          </a:solidFill>
                          <a:latin typeface="+mj-lt"/>
                        </a:rPr>
                        <a:t>UMass Memorial Health Care</a:t>
                      </a:r>
                      <a:endParaRPr lang="en-US" sz="1100" b="0" dirty="0">
                        <a:solidFill>
                          <a:schemeClr val="bg1"/>
                        </a:solidFill>
                        <a:latin typeface="+mj-lt"/>
                      </a:endParaRPr>
                    </a:p>
                  </a:txBody>
                  <a:tcPr marL="105429" marR="105429" marT="39538" marB="39538"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8C96A0"/>
                    </a:solidFill>
                  </a:tcPr>
                </a:tc>
              </a:tr>
              <a:tr h="424282">
                <a:tc>
                  <a:txBody>
                    <a:bodyPr/>
                    <a:lstStyle/>
                    <a:p>
                      <a:pPr algn="ctr" fontAlgn="b"/>
                      <a:r>
                        <a:rPr lang="en-US" sz="1100" b="0" i="0" u="none" strike="noStrike" dirty="0" smtClean="0">
                          <a:solidFill>
                            <a:schemeClr val="bg1"/>
                          </a:solidFill>
                          <a:effectLst/>
                          <a:latin typeface="+mj-lt"/>
                        </a:rPr>
                        <a:t>Caritas Christi / </a:t>
                      </a:r>
                      <a:br>
                        <a:rPr lang="en-US" sz="1100" b="0" i="0" u="none" strike="noStrike" dirty="0" smtClean="0">
                          <a:solidFill>
                            <a:schemeClr val="bg1"/>
                          </a:solidFill>
                          <a:effectLst/>
                          <a:latin typeface="+mj-lt"/>
                        </a:rPr>
                      </a:br>
                      <a:r>
                        <a:rPr lang="en-US" sz="1100" b="0" i="0" u="none" strike="noStrike" dirty="0" smtClean="0">
                          <a:solidFill>
                            <a:schemeClr val="bg1"/>
                          </a:solidFill>
                          <a:effectLst/>
                          <a:latin typeface="+mj-lt"/>
                        </a:rPr>
                        <a:t>Steward Health Care System</a:t>
                      </a:r>
                      <a:endParaRPr lang="en-US" sz="1100" b="0" i="0" u="none" strike="noStrike" dirty="0">
                        <a:solidFill>
                          <a:schemeClr val="bg1"/>
                        </a:solidFill>
                        <a:effectLst/>
                        <a:latin typeface="+mj-lt"/>
                      </a:endParaRPr>
                    </a:p>
                  </a:txBody>
                  <a:tcPr marL="7321" marR="7321" marT="5491"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solidFill>
                  </a:tcPr>
                </a:tc>
              </a:tr>
              <a:tr h="15687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effectLst/>
                          <a:latin typeface="+mj-lt"/>
                        </a:rPr>
                        <a:t>Partners HealthCare System</a:t>
                      </a:r>
                    </a:p>
                  </a:txBody>
                  <a:tcPr marL="7321" marR="7321" marT="5491" marB="0"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3503604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3472495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466" name="think-cell Slide" r:id="rId33" imgW="270" imgH="270" progId="TCLayout.ActiveDocument.1">
                  <p:embed/>
                </p:oleObj>
              </mc:Choice>
              <mc:Fallback>
                <p:oleObj name="think-cell Slide" r:id="rId33" imgW="270" imgH="270"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B.9: </a:t>
            </a:r>
            <a:r>
              <a:rPr lang="en-US" dirty="0">
                <a:latin typeface="Arial"/>
              </a:rPr>
              <a:t>Concentration of commercial inpatient discharges by diagnostic area</a:t>
            </a: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Percent of commercial inpatient discharges at 5 highest-volume hospital systems in each diagnostic area</a:t>
            </a:r>
            <a:r>
              <a:rPr lang="en-US" baseline="30000" dirty="0">
                <a:latin typeface="Arial"/>
              </a:rPr>
              <a:t>*</a:t>
            </a:r>
            <a:r>
              <a:rPr lang="en-US" dirty="0">
                <a:latin typeface="Arial"/>
              </a:rPr>
              <a:t>, 2012</a:t>
            </a:r>
          </a:p>
        </p:txBody>
      </p:sp>
      <p:sp>
        <p:nvSpPr>
          <p:cNvPr id="22" name="McK 5. Source"/>
          <p:cNvSpPr>
            <a:spLocks noChangeArrowheads="1"/>
          </p:cNvSpPr>
          <p:nvPr>
            <p:custDataLst>
              <p:tags r:id="rId4"/>
            </p:custDataLst>
          </p:nvPr>
        </p:nvSpPr>
        <p:spPr bwMode="auto">
          <a:xfrm>
            <a:off x="0" y="6213944"/>
            <a:ext cx="6725745" cy="4598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a:t>
            </a:r>
            <a:r>
              <a:rPr lang="en-US" sz="800" dirty="0" smtClean="0">
                <a:solidFill>
                  <a:schemeClr val="bg1">
                    <a:lumMod val="50000"/>
                  </a:schemeClr>
                </a:solidFill>
                <a:latin typeface="Arial"/>
              </a:rPr>
              <a:t>	Diagnostic </a:t>
            </a:r>
            <a:r>
              <a:rPr lang="en-US" sz="800" dirty="0">
                <a:solidFill>
                  <a:schemeClr val="bg1">
                    <a:lumMod val="50000"/>
                  </a:schemeClr>
                </a:solidFill>
                <a:latin typeface="Arial"/>
              </a:rPr>
              <a:t>areas shown were selected as high-volume and/or high-expenditure service lines</a:t>
            </a:r>
          </a:p>
          <a:p>
            <a:pPr marL="114300" indent="-114300"/>
            <a:r>
              <a:rPr lang="en-US" sz="800" b="1" dirty="0">
                <a:solidFill>
                  <a:schemeClr val="bg1">
                    <a:lumMod val="50000"/>
                  </a:schemeClr>
                </a:solidFill>
                <a:latin typeface="Arial"/>
              </a:rPr>
              <a:t>† </a:t>
            </a:r>
            <a:r>
              <a:rPr lang="en-US" sz="800" dirty="0" smtClean="0">
                <a:solidFill>
                  <a:schemeClr val="bg1">
                    <a:lumMod val="50000"/>
                  </a:schemeClr>
                </a:solidFill>
                <a:latin typeface="Arial"/>
              </a:rPr>
              <a:t>	Not </a:t>
            </a:r>
            <a:r>
              <a:rPr lang="en-US" sz="800" dirty="0">
                <a:solidFill>
                  <a:schemeClr val="bg1">
                    <a:lumMod val="50000"/>
                  </a:schemeClr>
                </a:solidFill>
                <a:latin typeface="Arial"/>
              </a:rPr>
              <a:t>shown because of low volume of discharges of this type</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Massachusetts Health Data Consortium; HPC analysis</a:t>
            </a:r>
          </a:p>
        </p:txBody>
      </p:sp>
      <p:sp>
        <p:nvSpPr>
          <p:cNvPr id="7" name="Rectangle 6"/>
          <p:cNvSpPr/>
          <p:nvPr/>
        </p:nvSpPr>
        <p:spPr>
          <a:xfrm>
            <a:off x="1140263" y="3146425"/>
            <a:ext cx="6839960" cy="447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j-lt"/>
            </a:endParaRPr>
          </a:p>
        </p:txBody>
      </p:sp>
      <p:sp>
        <p:nvSpPr>
          <p:cNvPr id="8" name="Rectangle 7"/>
          <p:cNvSpPr/>
          <p:nvPr/>
        </p:nvSpPr>
        <p:spPr>
          <a:xfrm>
            <a:off x="1140263" y="4116388"/>
            <a:ext cx="6839960" cy="447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j-lt"/>
            </a:endParaRPr>
          </a:p>
        </p:txBody>
      </p:sp>
      <p:sp>
        <p:nvSpPr>
          <p:cNvPr id="9" name="Rectangle 8"/>
          <p:cNvSpPr/>
          <p:nvPr/>
        </p:nvSpPr>
        <p:spPr>
          <a:xfrm>
            <a:off x="1140263" y="4989513"/>
            <a:ext cx="6839960" cy="447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j-lt"/>
            </a:endParaRPr>
          </a:p>
        </p:txBody>
      </p:sp>
      <p:graphicFrame>
        <p:nvGraphicFramePr>
          <p:cNvPr id="10" name="Object 9"/>
          <p:cNvGraphicFramePr>
            <a:graphicFrameLocks/>
          </p:cNvGraphicFramePr>
          <p:nvPr>
            <p:custDataLst>
              <p:tags r:id="rId5"/>
            </p:custDataLst>
            <p:extLst>
              <p:ext uri="{D42A27DB-BD31-4B8C-83A1-F6EECF244321}">
                <p14:modId xmlns:p14="http://schemas.microsoft.com/office/powerpoint/2010/main" val="284391014"/>
              </p:ext>
            </p:extLst>
          </p:nvPr>
        </p:nvGraphicFramePr>
        <p:xfrm>
          <a:off x="2514600" y="2590800"/>
          <a:ext cx="2266963" cy="3457579"/>
        </p:xfrm>
        <a:graphic>
          <a:graphicData uri="http://schemas.openxmlformats.org/presentationml/2006/ole">
            <mc:AlternateContent xmlns:mc="http://schemas.openxmlformats.org/markup-compatibility/2006">
              <mc:Choice xmlns:v="urn:schemas-microsoft-com:vml" Requires="v">
                <p:oleObj spid="_x0000_s316467" name="Chart" r:id="rId35" imgW="2266963" imgH="3457579" progId="MSGraph.Chart.8">
                  <p:embed followColorScheme="full"/>
                </p:oleObj>
              </mc:Choice>
              <mc:Fallback>
                <p:oleObj name="Chart" r:id="rId35" imgW="2266963" imgH="3457579" progId="MSGraph.Chart.8">
                  <p:embed followColorScheme="full"/>
                  <p:pic>
                    <p:nvPicPr>
                      <p:cNvPr id="0" name=""/>
                      <p:cNvPicPr/>
                      <p:nvPr/>
                    </p:nvPicPr>
                    <p:blipFill>
                      <a:blip r:embed="rId36"/>
                      <a:stretch>
                        <a:fillRect/>
                      </a:stretch>
                    </p:blipFill>
                    <p:spPr>
                      <a:xfrm>
                        <a:off x="2514600" y="2590800"/>
                        <a:ext cx="2266963" cy="3457579"/>
                      </a:xfrm>
                      <a:prstGeom prst="rect">
                        <a:avLst/>
                      </a:prstGeom>
                    </p:spPr>
                  </p:pic>
                </p:oleObj>
              </mc:Fallback>
            </mc:AlternateContent>
          </a:graphicData>
        </a:graphic>
      </p:graphicFrame>
      <p:sp>
        <p:nvSpPr>
          <p:cNvPr id="11" name="Text Placeholder 2"/>
          <p:cNvSpPr>
            <a:spLocks noGrp="1"/>
          </p:cNvSpPr>
          <p:nvPr>
            <p:custDataLst>
              <p:tags r:id="rId6"/>
            </p:custDataLst>
          </p:nvPr>
        </p:nvSpPr>
        <p:spPr bwMode="auto">
          <a:xfrm>
            <a:off x="1319213" y="5522913"/>
            <a:ext cx="11890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D2FA864E-8DD2-41E2-96DC-0A7C15D170A8}" type="datetime'''''''''My''e''lop''''''''r''oliferativ''e&#10;''(C''anc''''''er)'">
              <a:rPr lang="en-US" sz="1200">
                <a:latin typeface="Arial"/>
                <a:cs typeface="Arial"/>
                <a:sym typeface="Arial"/>
              </a:rPr>
              <a:pPr/>
              <a:t>Myeloproliferative
(Cancer)</a:t>
            </a:fld>
            <a:endParaRPr lang="en-US" sz="1200" dirty="0">
              <a:latin typeface="Arial"/>
              <a:cs typeface="Arial"/>
              <a:sym typeface="Arial"/>
            </a:endParaRPr>
          </a:p>
        </p:txBody>
      </p:sp>
      <p:sp>
        <p:nvSpPr>
          <p:cNvPr id="12" name="Text Placeholder 9"/>
          <p:cNvSpPr>
            <a:spLocks noGrp="1"/>
          </p:cNvSpPr>
          <p:nvPr>
            <p:custDataLst>
              <p:tags r:id="rId7"/>
            </p:custDataLst>
          </p:nvPr>
        </p:nvSpPr>
        <p:spPr bwMode="gray">
          <a:xfrm>
            <a:off x="4711701" y="561498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EDA3AE2A-B2AC-4F48-8271-1BCC2845A170}" type="datetime'''''''''''7''''''''''''8''''''''''''''''''''''''''%'''''''''''">
              <a:rPr lang="en-US" sz="1200">
                <a:latin typeface="Arial"/>
                <a:cs typeface="Arial"/>
                <a:sym typeface="Arial"/>
              </a:rPr>
              <a:pPr/>
              <a:t>78%</a:t>
            </a:fld>
            <a:endParaRPr lang="en-US" sz="1200">
              <a:latin typeface="Arial"/>
              <a:cs typeface="Arial"/>
              <a:sym typeface="Arial"/>
            </a:endParaRPr>
          </a:p>
        </p:txBody>
      </p:sp>
      <p:sp>
        <p:nvSpPr>
          <p:cNvPr id="15" name="Text Placeholder 59"/>
          <p:cNvSpPr>
            <a:spLocks noGrp="1"/>
          </p:cNvSpPr>
          <p:nvPr>
            <p:custDataLst>
              <p:tags r:id="rId8"/>
            </p:custDataLst>
          </p:nvPr>
        </p:nvSpPr>
        <p:spPr bwMode="auto">
          <a:xfrm>
            <a:off x="1319213" y="5060950"/>
            <a:ext cx="565150"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D9007410-C17F-436E-9E6D-D82BE744C9F0}" type="datetime'Ne''r''''vo''u''''''s''''''''''&#10;''''''''Syste''''m'''''">
              <a:rPr lang="en-US" sz="1200">
                <a:latin typeface="Arial"/>
                <a:cs typeface="Arial"/>
                <a:sym typeface="Arial"/>
              </a:rPr>
              <a:pPr/>
              <a:t>Nervous
System</a:t>
            </a:fld>
            <a:endParaRPr lang="en-US" sz="1200">
              <a:latin typeface="Arial"/>
              <a:cs typeface="Arial"/>
              <a:sym typeface="Arial"/>
            </a:endParaRPr>
          </a:p>
        </p:txBody>
      </p:sp>
      <p:sp>
        <p:nvSpPr>
          <p:cNvPr id="16" name="Text Placeholder 8"/>
          <p:cNvSpPr>
            <a:spLocks noGrp="1"/>
          </p:cNvSpPr>
          <p:nvPr>
            <p:custDataLst>
              <p:tags r:id="rId9"/>
            </p:custDataLst>
          </p:nvPr>
        </p:nvSpPr>
        <p:spPr bwMode="gray">
          <a:xfrm>
            <a:off x="4025900" y="5153025"/>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AB264B58-BE49-420D-B6F7-5D478ED8E3DA}" type="datetime'''''''''''''''5''''''''2%'''''''''''''''''''''''''''''''''">
              <a:rPr lang="en-US" sz="1200">
                <a:latin typeface="Arial"/>
                <a:cs typeface="Arial"/>
                <a:sym typeface="Arial"/>
              </a:rPr>
              <a:pPr/>
              <a:t>52%</a:t>
            </a:fld>
            <a:endParaRPr lang="en-US" sz="1200">
              <a:latin typeface="Arial"/>
              <a:cs typeface="Arial"/>
              <a:sym typeface="Arial"/>
            </a:endParaRPr>
          </a:p>
        </p:txBody>
      </p:sp>
      <p:sp>
        <p:nvSpPr>
          <p:cNvPr id="21" name="Text Placeholder 55"/>
          <p:cNvSpPr>
            <a:spLocks noGrp="1"/>
          </p:cNvSpPr>
          <p:nvPr>
            <p:custDataLst>
              <p:tags r:id="rId10"/>
            </p:custDataLst>
          </p:nvPr>
        </p:nvSpPr>
        <p:spPr bwMode="auto">
          <a:xfrm>
            <a:off x="1319213" y="4598988"/>
            <a:ext cx="77628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AB9C2838-AD60-4CF5-961A-6BA19FE23520}" type="datetime'''''''''Res''''pir''a''tor''y''''&#10;Sy''''''''s''''te''''m'''">
              <a:rPr lang="en-US" sz="1200">
                <a:latin typeface="Arial"/>
                <a:cs typeface="Arial"/>
                <a:sym typeface="Arial"/>
              </a:rPr>
              <a:pPr/>
              <a:t>Respiratory
System</a:t>
            </a:fld>
            <a:endParaRPr lang="en-US" sz="1200">
              <a:latin typeface="Arial"/>
              <a:cs typeface="Arial"/>
              <a:sym typeface="Arial"/>
            </a:endParaRPr>
          </a:p>
        </p:txBody>
      </p:sp>
      <p:sp>
        <p:nvSpPr>
          <p:cNvPr id="23" name="Text Placeholder 7"/>
          <p:cNvSpPr>
            <a:spLocks noGrp="1"/>
          </p:cNvSpPr>
          <p:nvPr>
            <p:custDataLst>
              <p:tags r:id="rId11"/>
            </p:custDataLst>
          </p:nvPr>
        </p:nvSpPr>
        <p:spPr bwMode="gray">
          <a:xfrm>
            <a:off x="3873500" y="469106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8B2FB489-3F29-4B57-91DD-4E495AEAA6E8}" type="datetime'''''''''''''''''4''''''''''7''''''''''''''''''''''''''''%'">
              <a:rPr lang="en-US" sz="1200">
                <a:latin typeface="Arial"/>
                <a:cs typeface="Arial"/>
                <a:sym typeface="Arial"/>
              </a:rPr>
              <a:pPr/>
              <a:t>47%</a:t>
            </a:fld>
            <a:endParaRPr lang="en-US" sz="1200">
              <a:latin typeface="Arial"/>
              <a:cs typeface="Arial"/>
              <a:sym typeface="Arial"/>
            </a:endParaRPr>
          </a:p>
        </p:txBody>
      </p:sp>
      <p:sp>
        <p:nvSpPr>
          <p:cNvPr id="26" name="Text Placeholder 51"/>
          <p:cNvSpPr>
            <a:spLocks noGrp="1"/>
          </p:cNvSpPr>
          <p:nvPr>
            <p:custDataLst>
              <p:tags r:id="rId12"/>
            </p:custDataLst>
          </p:nvPr>
        </p:nvSpPr>
        <p:spPr bwMode="auto">
          <a:xfrm>
            <a:off x="1319213" y="4137025"/>
            <a:ext cx="72548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C3A43349-88C9-4A33-8DA0-839A2B200713}" type="datetime'''''Circ''''ul''''''a''''''t''''or''''''y''&#10;S''ys''te''''m'''">
              <a:rPr lang="en-US" sz="1200">
                <a:latin typeface="Arial"/>
                <a:cs typeface="Arial"/>
                <a:sym typeface="Arial"/>
              </a:rPr>
              <a:pPr/>
              <a:t>Circulatory
System</a:t>
            </a:fld>
            <a:endParaRPr lang="en-US" sz="1200">
              <a:latin typeface="Arial"/>
              <a:cs typeface="Arial"/>
              <a:sym typeface="Arial"/>
            </a:endParaRPr>
          </a:p>
        </p:txBody>
      </p:sp>
      <p:sp>
        <p:nvSpPr>
          <p:cNvPr id="27" name="Text Placeholder 6"/>
          <p:cNvSpPr>
            <a:spLocks noGrp="1"/>
          </p:cNvSpPr>
          <p:nvPr>
            <p:custDataLst>
              <p:tags r:id="rId13"/>
            </p:custDataLst>
          </p:nvPr>
        </p:nvSpPr>
        <p:spPr bwMode="gray">
          <a:xfrm>
            <a:off x="3930650" y="422910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D57EA719-FD5F-4CC7-8075-EC4009AEC136}" type="datetime'''''''''''''''''''4''''''8%'''''''''''''''''''''''">
              <a:rPr lang="en-US" sz="1200">
                <a:latin typeface="Arial"/>
                <a:cs typeface="Arial"/>
                <a:sym typeface="Arial"/>
              </a:rPr>
              <a:pPr/>
              <a:t>48%</a:t>
            </a:fld>
            <a:endParaRPr lang="en-US" sz="1200">
              <a:latin typeface="Arial"/>
              <a:cs typeface="Arial"/>
              <a:sym typeface="Arial"/>
            </a:endParaRPr>
          </a:p>
        </p:txBody>
      </p:sp>
      <p:sp>
        <p:nvSpPr>
          <p:cNvPr id="30" name="Text Placeholder 44"/>
          <p:cNvSpPr>
            <a:spLocks noGrp="1"/>
          </p:cNvSpPr>
          <p:nvPr>
            <p:custDataLst>
              <p:tags r:id="rId14"/>
            </p:custDataLst>
          </p:nvPr>
        </p:nvSpPr>
        <p:spPr bwMode="auto">
          <a:xfrm>
            <a:off x="1319213" y="3675063"/>
            <a:ext cx="1079500"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421246FB-4A1F-4F67-9345-B3E186269344}" type="datetime'Muscul''''osk''''''''''e''le''ta''l&#10;''''Sys''''t''''''e''m'">
              <a:rPr lang="en-US" sz="1200">
                <a:latin typeface="Arial"/>
                <a:cs typeface="Arial"/>
                <a:sym typeface="Arial"/>
              </a:rPr>
              <a:pPr/>
              <a:t>Musculoskeletal
System</a:t>
            </a:fld>
            <a:endParaRPr lang="en-US" sz="1200">
              <a:latin typeface="Arial"/>
              <a:cs typeface="Arial"/>
              <a:sym typeface="Arial"/>
            </a:endParaRPr>
          </a:p>
        </p:txBody>
      </p:sp>
      <p:sp>
        <p:nvSpPr>
          <p:cNvPr id="31" name="Text Placeholder 27"/>
          <p:cNvSpPr>
            <a:spLocks noGrp="1"/>
          </p:cNvSpPr>
          <p:nvPr>
            <p:custDataLst>
              <p:tags r:id="rId15"/>
            </p:custDataLst>
          </p:nvPr>
        </p:nvSpPr>
        <p:spPr bwMode="gray">
          <a:xfrm>
            <a:off x="2654300" y="3767138"/>
            <a:ext cx="1524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200" dirty="0" smtClean="0">
                <a:latin typeface="Arial"/>
                <a:cs typeface="Arial"/>
                <a:sym typeface="Arial"/>
              </a:rPr>
              <a:t>-</a:t>
            </a:r>
            <a:r>
              <a:rPr lang="en-US" sz="1200" baseline="30000" dirty="0">
                <a:latin typeface="Arial"/>
                <a:cs typeface="Arial"/>
                <a:sym typeface="Arial"/>
              </a:rPr>
              <a:t>†</a:t>
            </a:r>
            <a:endParaRPr lang="en-US" sz="1200" dirty="0">
              <a:latin typeface="Arial"/>
              <a:cs typeface="Arial"/>
              <a:sym typeface="Arial"/>
            </a:endParaRPr>
          </a:p>
        </p:txBody>
      </p:sp>
      <p:sp>
        <p:nvSpPr>
          <p:cNvPr id="32" name="Text Placeholder 43"/>
          <p:cNvSpPr>
            <a:spLocks noGrp="1"/>
          </p:cNvSpPr>
          <p:nvPr>
            <p:custDataLst>
              <p:tags r:id="rId16"/>
            </p:custDataLst>
          </p:nvPr>
        </p:nvSpPr>
        <p:spPr bwMode="auto">
          <a:xfrm>
            <a:off x="1319213" y="3213100"/>
            <a:ext cx="62388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5EF75080-8019-4497-BC62-8FE62933A6B2}" type="datetime'''Digest''i''''v''''''e''''&#10;Sy''''''s''''''''''t''em'">
              <a:rPr lang="en-US" sz="1200">
                <a:latin typeface="Arial"/>
                <a:cs typeface="Arial"/>
                <a:sym typeface="Arial"/>
              </a:rPr>
              <a:pPr/>
              <a:t>Digestive
System</a:t>
            </a:fld>
            <a:endParaRPr lang="en-US" sz="1200">
              <a:latin typeface="Arial"/>
              <a:cs typeface="Arial"/>
              <a:sym typeface="Arial"/>
            </a:endParaRPr>
          </a:p>
        </p:txBody>
      </p:sp>
      <p:sp>
        <p:nvSpPr>
          <p:cNvPr id="33" name="Text Placeholder 4"/>
          <p:cNvSpPr>
            <a:spLocks noGrp="1"/>
          </p:cNvSpPr>
          <p:nvPr>
            <p:custDataLst>
              <p:tags r:id="rId17"/>
            </p:custDataLst>
          </p:nvPr>
        </p:nvSpPr>
        <p:spPr bwMode="gray">
          <a:xfrm>
            <a:off x="3911600" y="3305175"/>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DF7D6C6C-8CA9-40AE-8908-20DFCBE68681}" type="datetime'''''''''''''''''''''''''''4''''8%'''''''''''''''">
              <a:rPr lang="en-US" sz="1200">
                <a:latin typeface="Arial"/>
                <a:cs typeface="Arial"/>
                <a:sym typeface="Arial"/>
              </a:rPr>
              <a:pPr/>
              <a:t>48%</a:t>
            </a:fld>
            <a:endParaRPr lang="en-US" sz="1200" dirty="0">
              <a:latin typeface="Arial"/>
              <a:cs typeface="Arial"/>
              <a:sym typeface="Arial"/>
            </a:endParaRPr>
          </a:p>
        </p:txBody>
      </p:sp>
      <p:sp>
        <p:nvSpPr>
          <p:cNvPr id="36" name="Text Placeholder 37"/>
          <p:cNvSpPr>
            <a:spLocks noGrp="1"/>
          </p:cNvSpPr>
          <p:nvPr>
            <p:custDataLst>
              <p:tags r:id="rId18"/>
            </p:custDataLst>
          </p:nvPr>
        </p:nvSpPr>
        <p:spPr bwMode="auto">
          <a:xfrm>
            <a:off x="1319213" y="2751138"/>
            <a:ext cx="7572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8A7E2FA5-1FC0-4AD7-87CF-328B0FCB7F65}" type="datetime'''Pregna''''''nc''y,''&#10;C''''hild''''b''''''i''''''''r''t''''h'">
              <a:rPr lang="en-US" sz="1200">
                <a:latin typeface="Arial"/>
                <a:cs typeface="Arial"/>
                <a:sym typeface="Arial"/>
              </a:rPr>
              <a:pPr/>
              <a:t>Pregnancy,
Childbirth</a:t>
            </a:fld>
            <a:endParaRPr lang="en-US" sz="1200" dirty="0">
              <a:latin typeface="Arial"/>
              <a:cs typeface="Arial"/>
              <a:sym typeface="Arial"/>
            </a:endParaRPr>
          </a:p>
        </p:txBody>
      </p:sp>
      <p:sp>
        <p:nvSpPr>
          <p:cNvPr id="37" name="Text Placeholder 26"/>
          <p:cNvSpPr>
            <a:spLocks noGrp="1"/>
          </p:cNvSpPr>
          <p:nvPr>
            <p:custDataLst>
              <p:tags r:id="rId19"/>
            </p:custDataLst>
          </p:nvPr>
        </p:nvSpPr>
        <p:spPr bwMode="gray">
          <a:xfrm>
            <a:off x="2654300" y="2843213"/>
            <a:ext cx="1524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200" dirty="0" smtClean="0">
                <a:latin typeface="Arial"/>
                <a:cs typeface="Arial"/>
                <a:sym typeface="Arial"/>
              </a:rPr>
              <a:t>-</a:t>
            </a:r>
            <a:r>
              <a:rPr lang="en-US" sz="1200" baseline="30000" dirty="0" smtClean="0">
                <a:latin typeface="Arial"/>
                <a:cs typeface="Arial"/>
                <a:sym typeface="Arial"/>
              </a:rPr>
              <a:t>†</a:t>
            </a:r>
            <a:endParaRPr lang="en-US" sz="1200" baseline="30000" dirty="0">
              <a:latin typeface="Arial"/>
              <a:cs typeface="Arial"/>
              <a:sym typeface="Arial"/>
            </a:endParaRPr>
          </a:p>
        </p:txBody>
      </p:sp>
      <p:graphicFrame>
        <p:nvGraphicFramePr>
          <p:cNvPr id="38" name="Object 37"/>
          <p:cNvGraphicFramePr>
            <a:graphicFrameLocks/>
          </p:cNvGraphicFramePr>
          <p:nvPr>
            <p:custDataLst>
              <p:tags r:id="rId20"/>
            </p:custDataLst>
            <p:extLst>
              <p:ext uri="{D42A27DB-BD31-4B8C-83A1-F6EECF244321}">
                <p14:modId xmlns:p14="http://schemas.microsoft.com/office/powerpoint/2010/main" val="4254123656"/>
              </p:ext>
            </p:extLst>
          </p:nvPr>
        </p:nvGraphicFramePr>
        <p:xfrm>
          <a:off x="5334000" y="2590800"/>
          <a:ext cx="2276411" cy="3457579"/>
        </p:xfrm>
        <a:graphic>
          <a:graphicData uri="http://schemas.openxmlformats.org/presentationml/2006/ole">
            <mc:AlternateContent xmlns:mc="http://schemas.openxmlformats.org/markup-compatibility/2006">
              <mc:Choice xmlns:v="urn:schemas-microsoft-com:vml" Requires="v">
                <p:oleObj spid="_x0000_s316468" name="Chart" r:id="rId37" imgW="2276411" imgH="3457579" progId="MSGraph.Chart.8">
                  <p:embed followColorScheme="full"/>
                </p:oleObj>
              </mc:Choice>
              <mc:Fallback>
                <p:oleObj name="Chart" r:id="rId37" imgW="2276411" imgH="3457579" progId="MSGraph.Chart.8">
                  <p:embed followColorScheme="full"/>
                  <p:pic>
                    <p:nvPicPr>
                      <p:cNvPr id="0" name=""/>
                      <p:cNvPicPr/>
                      <p:nvPr/>
                    </p:nvPicPr>
                    <p:blipFill>
                      <a:blip r:embed="rId38"/>
                      <a:stretch>
                        <a:fillRect/>
                      </a:stretch>
                    </p:blipFill>
                    <p:spPr>
                      <a:xfrm>
                        <a:off x="5334000" y="2590800"/>
                        <a:ext cx="2276411" cy="3457579"/>
                      </a:xfrm>
                      <a:prstGeom prst="rect">
                        <a:avLst/>
                      </a:prstGeom>
                    </p:spPr>
                  </p:pic>
                </p:oleObj>
              </mc:Fallback>
            </mc:AlternateContent>
          </a:graphicData>
        </a:graphic>
      </p:graphicFrame>
      <p:sp>
        <p:nvSpPr>
          <p:cNvPr id="39" name="Text Placeholder 9"/>
          <p:cNvSpPr>
            <a:spLocks noGrp="1"/>
          </p:cNvSpPr>
          <p:nvPr>
            <p:custDataLst>
              <p:tags r:id="rId21"/>
            </p:custDataLst>
          </p:nvPr>
        </p:nvSpPr>
        <p:spPr bwMode="gray">
          <a:xfrm>
            <a:off x="7531100" y="561498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E5C5220D-0231-480B-B251-395C25E9449F}" type="datetime'''''''''''''''''''''''8''''0''''''''''''''''''%'''''">
              <a:rPr lang="en-US" sz="1200">
                <a:latin typeface="Arial"/>
                <a:cs typeface="Arial"/>
                <a:sym typeface="Arial"/>
              </a:rPr>
              <a:pPr/>
              <a:t>80%</a:t>
            </a:fld>
            <a:endParaRPr lang="en-US" sz="1200" dirty="0">
              <a:latin typeface="Arial"/>
              <a:cs typeface="Arial"/>
              <a:sym typeface="Arial"/>
            </a:endParaRPr>
          </a:p>
        </p:txBody>
      </p:sp>
      <p:sp>
        <p:nvSpPr>
          <p:cNvPr id="42" name="Text Placeholder 8"/>
          <p:cNvSpPr>
            <a:spLocks noGrp="1"/>
          </p:cNvSpPr>
          <p:nvPr>
            <p:custDataLst>
              <p:tags r:id="rId22"/>
            </p:custDataLst>
          </p:nvPr>
        </p:nvSpPr>
        <p:spPr bwMode="gray">
          <a:xfrm>
            <a:off x="7331075" y="5153025"/>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521C8265-22B4-461A-81C1-C19212A651A7}" type="datetime'''''7''''2''''''''''%'''''''''''''''''''''''">
              <a:rPr lang="en-US" sz="1200">
                <a:latin typeface="Arial"/>
                <a:cs typeface="Arial"/>
                <a:sym typeface="Arial"/>
              </a:rPr>
              <a:pPr/>
              <a:t>72%</a:t>
            </a:fld>
            <a:endParaRPr lang="en-US" sz="1200">
              <a:latin typeface="Arial"/>
              <a:cs typeface="Arial"/>
              <a:sym typeface="Arial"/>
            </a:endParaRPr>
          </a:p>
        </p:txBody>
      </p:sp>
      <p:sp>
        <p:nvSpPr>
          <p:cNvPr id="45" name="Text Placeholder 28"/>
          <p:cNvSpPr>
            <a:spLocks noGrp="1"/>
          </p:cNvSpPr>
          <p:nvPr>
            <p:custDataLst>
              <p:tags r:id="rId23"/>
            </p:custDataLst>
          </p:nvPr>
        </p:nvSpPr>
        <p:spPr bwMode="gray">
          <a:xfrm>
            <a:off x="5473700" y="4691063"/>
            <a:ext cx="1524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200" dirty="0" smtClean="0">
                <a:latin typeface="Arial"/>
                <a:cs typeface="Arial"/>
                <a:sym typeface="Arial"/>
              </a:rPr>
              <a:t>-</a:t>
            </a:r>
            <a:r>
              <a:rPr lang="en-US" sz="1200" baseline="30000" dirty="0">
                <a:latin typeface="Arial"/>
                <a:cs typeface="Arial"/>
                <a:sym typeface="Arial"/>
              </a:rPr>
              <a:t>†</a:t>
            </a:r>
          </a:p>
        </p:txBody>
      </p:sp>
      <p:sp>
        <p:nvSpPr>
          <p:cNvPr id="46" name="Text Placeholder 6"/>
          <p:cNvSpPr>
            <a:spLocks noGrp="1"/>
          </p:cNvSpPr>
          <p:nvPr>
            <p:custDataLst>
              <p:tags r:id="rId24"/>
            </p:custDataLst>
          </p:nvPr>
        </p:nvSpPr>
        <p:spPr bwMode="gray">
          <a:xfrm>
            <a:off x="6950075" y="422910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CCBF93B3-FAFE-4CBD-8D7D-4BDEE8BAA4CD}" type="datetime'''''''''''''5''''''''''''''''8''''''''''''''''''''''''''%'''''">
              <a:rPr lang="en-US" sz="1200">
                <a:latin typeface="Arial"/>
                <a:cs typeface="Arial"/>
                <a:sym typeface="Arial"/>
              </a:rPr>
              <a:pPr/>
              <a:t>58%</a:t>
            </a:fld>
            <a:endParaRPr lang="en-US" sz="1200">
              <a:latin typeface="Arial"/>
              <a:cs typeface="Arial"/>
              <a:sym typeface="Arial"/>
            </a:endParaRPr>
          </a:p>
        </p:txBody>
      </p:sp>
      <p:sp>
        <p:nvSpPr>
          <p:cNvPr id="49" name="Text Placeholder 5"/>
          <p:cNvSpPr>
            <a:spLocks noGrp="1"/>
          </p:cNvSpPr>
          <p:nvPr>
            <p:custDataLst>
              <p:tags r:id="rId25"/>
            </p:custDataLst>
          </p:nvPr>
        </p:nvSpPr>
        <p:spPr bwMode="gray">
          <a:xfrm>
            <a:off x="6978650" y="376713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20F028C0-CED8-49F9-B846-BFC1936AF7DE}" type="datetime'''''''''''''''''59%'''''''">
              <a:rPr lang="en-US" sz="1200">
                <a:latin typeface="Arial"/>
                <a:cs typeface="Arial"/>
                <a:sym typeface="Arial"/>
              </a:rPr>
              <a:pPr/>
              <a:t>59%</a:t>
            </a:fld>
            <a:endParaRPr lang="en-US" sz="1200">
              <a:latin typeface="Arial"/>
              <a:cs typeface="Arial"/>
              <a:sym typeface="Arial"/>
            </a:endParaRPr>
          </a:p>
        </p:txBody>
      </p:sp>
      <p:sp>
        <p:nvSpPr>
          <p:cNvPr id="52" name="Text Placeholder 4"/>
          <p:cNvSpPr>
            <a:spLocks noGrp="1"/>
          </p:cNvSpPr>
          <p:nvPr>
            <p:custDataLst>
              <p:tags r:id="rId26"/>
            </p:custDataLst>
          </p:nvPr>
        </p:nvSpPr>
        <p:spPr bwMode="gray">
          <a:xfrm>
            <a:off x="6845300" y="3305175"/>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BA799680-3008-46F7-A8C9-941607AF527D}" type="datetime'''''''''5''''''''''4%'''''''">
              <a:rPr lang="en-US" sz="1200">
                <a:latin typeface="Arial"/>
                <a:cs typeface="Arial"/>
                <a:sym typeface="Arial"/>
              </a:rPr>
              <a:pPr/>
              <a:t>54%</a:t>
            </a:fld>
            <a:endParaRPr lang="en-US" sz="1200">
              <a:latin typeface="Arial"/>
              <a:cs typeface="Arial"/>
              <a:sym typeface="Arial"/>
            </a:endParaRPr>
          </a:p>
        </p:txBody>
      </p:sp>
      <p:sp>
        <p:nvSpPr>
          <p:cNvPr id="55" name="Text Placeholder 3"/>
          <p:cNvSpPr>
            <a:spLocks noGrp="1"/>
          </p:cNvSpPr>
          <p:nvPr>
            <p:custDataLst>
              <p:tags r:id="rId27"/>
            </p:custDataLst>
          </p:nvPr>
        </p:nvSpPr>
        <p:spPr bwMode="gray">
          <a:xfrm>
            <a:off x="6931025" y="284321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316FF00D-BD8A-4CF9-B270-D64F0E76F019}" type="datetime'''''''''''''''''''''''''''''5''''''''''''7''''''''%'''">
              <a:rPr lang="en-US" sz="1200">
                <a:latin typeface="Arial"/>
                <a:cs typeface="Arial"/>
                <a:sym typeface="Arial"/>
              </a:rPr>
              <a:pPr/>
              <a:t>57%</a:t>
            </a:fld>
            <a:endParaRPr lang="en-US" sz="1200" dirty="0">
              <a:latin typeface="Arial"/>
              <a:cs typeface="Arial"/>
              <a:sym typeface="Arial"/>
            </a:endParaRPr>
          </a:p>
        </p:txBody>
      </p:sp>
      <p:sp>
        <p:nvSpPr>
          <p:cNvPr id="58" name="Rectangle 57"/>
          <p:cNvSpPr/>
          <p:nvPr>
            <p:custDataLst>
              <p:tags r:id="rId28"/>
            </p:custDataLst>
          </p:nvPr>
        </p:nvSpPr>
        <p:spPr bwMode="auto">
          <a:xfrm>
            <a:off x="1357313" y="1749425"/>
            <a:ext cx="214313" cy="160338"/>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59" name="Rectangle 58"/>
          <p:cNvSpPr/>
          <p:nvPr>
            <p:custDataLst>
              <p:tags r:id="rId29"/>
            </p:custDataLst>
          </p:nvPr>
        </p:nvSpPr>
        <p:spPr bwMode="auto">
          <a:xfrm>
            <a:off x="1357313" y="1516063"/>
            <a:ext cx="214313" cy="160338"/>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60" name="Text Placeholder 25"/>
          <p:cNvSpPr>
            <a:spLocks noGrp="1"/>
          </p:cNvSpPr>
          <p:nvPr>
            <p:custDataLst>
              <p:tags r:id="rId30"/>
            </p:custDataLst>
          </p:nvPr>
        </p:nvSpPr>
        <p:spPr bwMode="auto">
          <a:xfrm>
            <a:off x="1622425" y="1744663"/>
            <a:ext cx="36687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6792E738-D1DE-4AA4-87D4-C65704AE7860}" type="datetime'Total share of s''y''stems with 2nd- to 5th-h''ighest volume'">
              <a:rPr lang="en-US" sz="1200">
                <a:latin typeface="Arial"/>
                <a:cs typeface="Arial"/>
                <a:sym typeface="Arial"/>
              </a:rPr>
              <a:pPr/>
              <a:t>Total share of systems with 2nd- to 5th-highest volume</a:t>
            </a:fld>
            <a:endParaRPr lang="en-US" sz="1200">
              <a:latin typeface="Arial"/>
              <a:cs typeface="Arial"/>
              <a:sym typeface="Arial"/>
            </a:endParaRPr>
          </a:p>
        </p:txBody>
      </p:sp>
      <p:sp>
        <p:nvSpPr>
          <p:cNvPr id="61" name="Text Placeholder 24"/>
          <p:cNvSpPr>
            <a:spLocks noGrp="1"/>
          </p:cNvSpPr>
          <p:nvPr>
            <p:custDataLst>
              <p:tags r:id="rId31"/>
            </p:custDataLst>
          </p:nvPr>
        </p:nvSpPr>
        <p:spPr bwMode="auto">
          <a:xfrm>
            <a:off x="1622425" y="1511300"/>
            <a:ext cx="24765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A39EE018-76E9-4593-946F-FD6C58C4ACC1}" type="datetime'''''Shar''e of s''''ystem with'' ''hig''he''st'' vo''''lu''me'">
              <a:rPr lang="en-US" sz="1200">
                <a:latin typeface="Arial"/>
                <a:cs typeface="Arial"/>
                <a:sym typeface="Arial"/>
              </a:rPr>
              <a:pPr/>
              <a:t>Share of system with highest volume</a:t>
            </a:fld>
            <a:endParaRPr lang="en-US" sz="1200" dirty="0">
              <a:latin typeface="Arial"/>
              <a:cs typeface="Arial"/>
              <a:sym typeface="Arial"/>
            </a:endParaRPr>
          </a:p>
        </p:txBody>
      </p:sp>
      <p:sp>
        <p:nvSpPr>
          <p:cNvPr id="62" name="Title 1"/>
          <p:cNvSpPr txBox="1">
            <a:spLocks/>
          </p:cNvSpPr>
          <p:nvPr/>
        </p:nvSpPr>
        <p:spPr bwMode="auto">
          <a:xfrm>
            <a:off x="2944813" y="2303463"/>
            <a:ext cx="20509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Medical discharges</a:t>
            </a:r>
          </a:p>
        </p:txBody>
      </p:sp>
      <p:sp>
        <p:nvSpPr>
          <p:cNvPr id="63" name="Title 1"/>
          <p:cNvSpPr txBox="1">
            <a:spLocks/>
          </p:cNvSpPr>
          <p:nvPr/>
        </p:nvSpPr>
        <p:spPr bwMode="auto">
          <a:xfrm>
            <a:off x="5464175" y="2055813"/>
            <a:ext cx="18967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Surgical and </a:t>
            </a:r>
            <a:endParaRPr lang="en-US" sz="1200" b="0" dirty="0" smtClean="0">
              <a:solidFill>
                <a:schemeClr val="tx1"/>
              </a:solidFill>
            </a:endParaRPr>
          </a:p>
          <a:p>
            <a:pPr algn="ctr"/>
            <a:r>
              <a:rPr lang="en-US" sz="1200" b="0" dirty="0" smtClean="0">
                <a:solidFill>
                  <a:schemeClr val="tx1"/>
                </a:solidFill>
              </a:rPr>
              <a:t>delivery </a:t>
            </a:r>
            <a:r>
              <a:rPr lang="en-US" sz="1200" b="0" dirty="0">
                <a:solidFill>
                  <a:schemeClr val="tx1"/>
                </a:solidFill>
              </a:rPr>
              <a:t>discharges</a:t>
            </a:r>
          </a:p>
        </p:txBody>
      </p:sp>
      <p:cxnSp>
        <p:nvCxnSpPr>
          <p:cNvPr id="64" name="Straight Connector 63"/>
          <p:cNvCxnSpPr/>
          <p:nvPr/>
        </p:nvCxnSpPr>
        <p:spPr>
          <a:xfrm>
            <a:off x="2952750" y="2557463"/>
            <a:ext cx="2033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368925" y="2557463"/>
            <a:ext cx="2033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35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6448582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58"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a:solidFill>
                <a:schemeClr val="tx1"/>
              </a:solidFill>
              <a:latin typeface="Arial"/>
              <a:cs typeface="Arial"/>
              <a:sym typeface="Arial"/>
            </a:endParaRPr>
          </a:p>
        </p:txBody>
      </p:sp>
      <p:sp>
        <p:nvSpPr>
          <p:cNvPr id="2"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B.10: </a:t>
            </a:r>
            <a:r>
              <a:rPr lang="en-US" dirty="0">
                <a:latin typeface="Arial"/>
              </a:rPr>
              <a:t>APM coverage by payer type</a:t>
            </a: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Percent of members/beneficiaries covered by APMs</a:t>
            </a:r>
            <a:r>
              <a:rPr lang="en-US" baseline="30000" dirty="0">
                <a:latin typeface="Arial"/>
              </a:rPr>
              <a:t>*</a:t>
            </a:r>
            <a:r>
              <a:rPr lang="en-US" dirty="0">
                <a:latin typeface="Arial"/>
              </a:rPr>
              <a:t>, 2012</a:t>
            </a:r>
          </a:p>
        </p:txBody>
      </p:sp>
      <p:sp>
        <p:nvSpPr>
          <p:cNvPr id="22" name="McK 5. Source"/>
          <p:cNvSpPr>
            <a:spLocks noChangeArrowheads="1"/>
          </p:cNvSpPr>
          <p:nvPr>
            <p:custDataLst>
              <p:tags r:id="rId4"/>
            </p:custDataLst>
          </p:nvPr>
        </p:nvSpPr>
        <p:spPr bwMode="auto">
          <a:xfrm>
            <a:off x="0" y="5967723"/>
            <a:ext cx="8737600" cy="7060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For the purpose of these estimates, we consider APMs based on the definition used in CHIA’s 2013 report on Alternative Payment Methods in the Massachusetts Commercial Market. This definition includes global budget, limited budget, bundled payment, and other non-fee-for-service models. Pay-for-performance incentives accompanying fee-for-service payments are not included in this estimate.</a:t>
            </a:r>
          </a:p>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Includes Commonwealth Care</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 for Health Information and Analysis; Centers for Medicare &amp; Medicaid Services</a:t>
            </a:r>
          </a:p>
        </p:txBody>
      </p:sp>
      <p:cxnSp>
        <p:nvCxnSpPr>
          <p:cNvPr id="7" name="Straight Connector 6"/>
          <p:cNvCxnSpPr/>
          <p:nvPr>
            <p:custDataLst>
              <p:tags r:id="rId5"/>
            </p:custDataLst>
          </p:nvPr>
        </p:nvCxnSpPr>
        <p:spPr bwMode="auto">
          <a:xfrm>
            <a:off x="1135062" y="5091113"/>
            <a:ext cx="51514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6"/>
            </p:custDataLst>
          </p:nvPr>
        </p:nvSpPr>
        <p:spPr bwMode="auto">
          <a:xfrm>
            <a:off x="5414963" y="4475163"/>
            <a:ext cx="866775" cy="615950"/>
          </a:xfrm>
          <a:prstGeom prst="rect">
            <a:avLst/>
          </a:prstGeom>
          <a:solidFill>
            <a:srgbClr val="364D6E"/>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9" name="Rectangle 8"/>
          <p:cNvSpPr/>
          <p:nvPr>
            <p:custDataLst>
              <p:tags r:id="rId7"/>
            </p:custDataLst>
          </p:nvPr>
        </p:nvSpPr>
        <p:spPr bwMode="auto">
          <a:xfrm>
            <a:off x="5414963" y="1828800"/>
            <a:ext cx="866775" cy="2646363"/>
          </a:xfrm>
          <a:prstGeom prst="rect">
            <a:avLst/>
          </a:prstGeom>
          <a:solidFill>
            <a:srgbClr val="C0C8D2"/>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0" name="Rectangle 9"/>
          <p:cNvSpPr/>
          <p:nvPr>
            <p:custDataLst>
              <p:tags r:id="rId8"/>
            </p:custDataLst>
          </p:nvPr>
        </p:nvSpPr>
        <p:spPr bwMode="auto">
          <a:xfrm>
            <a:off x="4305300" y="4303713"/>
            <a:ext cx="1109663" cy="787400"/>
          </a:xfrm>
          <a:prstGeom prst="rect">
            <a:avLst/>
          </a:prstGeom>
          <a:solidFill>
            <a:srgbClr val="364D6E"/>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1" name="Rectangle 10"/>
          <p:cNvSpPr/>
          <p:nvPr>
            <p:custDataLst>
              <p:tags r:id="rId9"/>
            </p:custDataLst>
          </p:nvPr>
        </p:nvSpPr>
        <p:spPr bwMode="auto">
          <a:xfrm>
            <a:off x="4305300" y="1828800"/>
            <a:ext cx="1109663" cy="2474913"/>
          </a:xfrm>
          <a:prstGeom prst="rect">
            <a:avLst/>
          </a:prstGeom>
          <a:solidFill>
            <a:srgbClr val="C0C8D2"/>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2" name="Rectangle 11"/>
          <p:cNvSpPr/>
          <p:nvPr>
            <p:custDataLst>
              <p:tags r:id="rId10"/>
            </p:custDataLst>
          </p:nvPr>
        </p:nvSpPr>
        <p:spPr bwMode="auto">
          <a:xfrm>
            <a:off x="1139825" y="3978275"/>
            <a:ext cx="3165475" cy="1112838"/>
          </a:xfrm>
          <a:prstGeom prst="rect">
            <a:avLst/>
          </a:prstGeom>
          <a:solidFill>
            <a:srgbClr val="364D6E"/>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3" name="Rectangle 12"/>
          <p:cNvSpPr/>
          <p:nvPr>
            <p:custDataLst>
              <p:tags r:id="rId11"/>
            </p:custDataLst>
          </p:nvPr>
        </p:nvSpPr>
        <p:spPr bwMode="auto">
          <a:xfrm>
            <a:off x="1139825" y="1828800"/>
            <a:ext cx="3165475" cy="2149475"/>
          </a:xfrm>
          <a:prstGeom prst="rect">
            <a:avLst/>
          </a:prstGeom>
          <a:solidFill>
            <a:srgbClr val="C0C8D2"/>
          </a:solidFill>
          <a:ln w="9525">
            <a:solidFill>
              <a:srgbClr val="8C96A0"/>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4" name="Text Placeholder 20"/>
          <p:cNvSpPr>
            <a:spLocks noGrp="1"/>
          </p:cNvSpPr>
          <p:nvPr>
            <p:custDataLst>
              <p:tags r:id="rId12"/>
            </p:custDataLst>
          </p:nvPr>
        </p:nvSpPr>
        <p:spPr bwMode="gray">
          <a:xfrm>
            <a:off x="5397500" y="1314450"/>
            <a:ext cx="903288" cy="488950"/>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AE555402-D55D-427D-882E-A83E28536CB8}" type="datetime'''''''''''''''''''''1''''7''''''%'''">
              <a:rPr lang="en-US">
                <a:latin typeface="Arial"/>
                <a:cs typeface="Arial"/>
                <a:sym typeface="Arial"/>
              </a:rPr>
              <a:pPr/>
              <a:t>17%</a:t>
            </a:fld>
            <a:r>
              <a:rPr lang="en-US" smtClean="0">
                <a:latin typeface="Arial"/>
                <a:cs typeface="Arial"/>
                <a:sym typeface="Arial"/>
              </a:rPr>
              <a:t> </a:t>
            </a:r>
            <a:r>
              <a:rPr lang="en-US" dirty="0" smtClean="0">
                <a:latin typeface="Arial"/>
                <a:cs typeface="Arial"/>
                <a:sym typeface="Arial"/>
              </a:rPr>
              <a:t>of</a:t>
            </a:r>
          </a:p>
          <a:p>
            <a:pPr algn="ctr"/>
            <a:r>
              <a:rPr lang="en-US" dirty="0" smtClean="0">
                <a:latin typeface="Arial"/>
                <a:cs typeface="Arial"/>
                <a:sym typeface="Arial"/>
              </a:rPr>
              <a:t>total lives</a:t>
            </a:r>
            <a:endParaRPr lang="en-US" dirty="0">
              <a:latin typeface="Arial"/>
              <a:cs typeface="Arial"/>
              <a:sym typeface="Arial"/>
            </a:endParaRPr>
          </a:p>
        </p:txBody>
      </p:sp>
      <p:sp>
        <p:nvSpPr>
          <p:cNvPr id="15" name="Text Placeholder 11"/>
          <p:cNvSpPr>
            <a:spLocks noGrp="1"/>
          </p:cNvSpPr>
          <p:nvPr>
            <p:custDataLst>
              <p:tags r:id="rId13"/>
            </p:custDataLst>
          </p:nvPr>
        </p:nvSpPr>
        <p:spPr bwMode="auto">
          <a:xfrm>
            <a:off x="5556250" y="5278438"/>
            <a:ext cx="585788" cy="4889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A28FD23-F4A8-460B-BF77-78FB5EF4A660}" type="datetime'''''M''ass''''-''''&#10;''''H''''e''''al''''''''''t''''h'''">
              <a:rPr lang="en-US">
                <a:latin typeface="Arial"/>
                <a:cs typeface="Arial"/>
                <a:sym typeface="Arial"/>
              </a:rPr>
              <a:pPr/>
              <a:t>Mass-
Health</a:t>
            </a:fld>
            <a:endParaRPr lang="en-US">
              <a:latin typeface="Arial"/>
              <a:cs typeface="Arial"/>
              <a:sym typeface="Arial"/>
            </a:endParaRPr>
          </a:p>
        </p:txBody>
      </p:sp>
      <p:sp>
        <p:nvSpPr>
          <p:cNvPr id="16" name="Text Placeholder 26"/>
          <p:cNvSpPr>
            <a:spLocks noGrp="1"/>
          </p:cNvSpPr>
          <p:nvPr>
            <p:custDataLst>
              <p:tags r:id="rId14"/>
            </p:custDataLst>
          </p:nvPr>
        </p:nvSpPr>
        <p:spPr bwMode="gray">
          <a:xfrm>
            <a:off x="5616575" y="4660900"/>
            <a:ext cx="4635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D22CBF91-95A0-4C1B-9C08-F5F37149E736}" type="datetime'''''''''1''''''''''''''''''''9''''''''''''''''%'''''''''''''">
              <a:rPr lang="en-US">
                <a:solidFill>
                  <a:schemeClr val="bg1"/>
                </a:solidFill>
                <a:latin typeface="Arial"/>
                <a:cs typeface="Arial"/>
                <a:sym typeface="Arial"/>
              </a:rPr>
              <a:pPr/>
              <a:t>19%</a:t>
            </a:fld>
            <a:endParaRPr lang="en-US">
              <a:solidFill>
                <a:schemeClr val="bg1"/>
              </a:solidFill>
              <a:latin typeface="Arial"/>
              <a:cs typeface="Arial"/>
              <a:sym typeface="Arial"/>
            </a:endParaRPr>
          </a:p>
        </p:txBody>
      </p:sp>
      <p:sp>
        <p:nvSpPr>
          <p:cNvPr id="17" name="Text Placeholder 27"/>
          <p:cNvSpPr>
            <a:spLocks noGrp="1"/>
          </p:cNvSpPr>
          <p:nvPr>
            <p:custDataLst>
              <p:tags r:id="rId15"/>
            </p:custDataLst>
          </p:nvPr>
        </p:nvSpPr>
        <p:spPr bwMode="gray">
          <a:xfrm>
            <a:off x="5616575" y="3028950"/>
            <a:ext cx="4635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08FB539-B27E-483F-B11B-1E5BAB7F4044}" type="datetime'''8''''''''''''''''''''''''''''''''''''''''''''''''''1''''''%'">
              <a:rPr lang="en-US">
                <a:latin typeface="Arial"/>
                <a:cs typeface="Arial"/>
                <a:sym typeface="Arial"/>
              </a:rPr>
              <a:pPr/>
              <a:t>81%</a:t>
            </a:fld>
            <a:endParaRPr lang="en-US">
              <a:latin typeface="Arial"/>
              <a:cs typeface="Arial"/>
              <a:sym typeface="Arial"/>
            </a:endParaRPr>
          </a:p>
        </p:txBody>
      </p:sp>
      <p:sp>
        <p:nvSpPr>
          <p:cNvPr id="18" name="Text Placeholder 21"/>
          <p:cNvSpPr>
            <a:spLocks noGrp="1"/>
          </p:cNvSpPr>
          <p:nvPr>
            <p:custDataLst>
              <p:tags r:id="rId16"/>
            </p:custDataLst>
          </p:nvPr>
        </p:nvSpPr>
        <p:spPr bwMode="gray">
          <a:xfrm>
            <a:off x="2490788" y="4411663"/>
            <a:ext cx="4635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89F3694C-64F9-48CA-8E59-5E5B02B05E9D}" type="datetime'''3''''''''4''''''''''''''''%'''''''''''''''''">
              <a:rPr lang="en-US">
                <a:solidFill>
                  <a:schemeClr val="bg1"/>
                </a:solidFill>
                <a:latin typeface="Arial"/>
                <a:cs typeface="Arial"/>
                <a:sym typeface="Arial"/>
              </a:rPr>
              <a:pPr/>
              <a:t>34%</a:t>
            </a:fld>
            <a:endParaRPr lang="en-US">
              <a:solidFill>
                <a:schemeClr val="bg1"/>
              </a:solidFill>
              <a:latin typeface="Arial"/>
              <a:cs typeface="Arial"/>
              <a:sym typeface="Arial"/>
            </a:endParaRPr>
          </a:p>
        </p:txBody>
      </p:sp>
      <p:sp>
        <p:nvSpPr>
          <p:cNvPr id="21" name="Text Placeholder 22"/>
          <p:cNvSpPr>
            <a:spLocks noGrp="1"/>
          </p:cNvSpPr>
          <p:nvPr>
            <p:custDataLst>
              <p:tags r:id="rId17"/>
            </p:custDataLst>
          </p:nvPr>
        </p:nvSpPr>
        <p:spPr bwMode="gray">
          <a:xfrm>
            <a:off x="2490788" y="2781300"/>
            <a:ext cx="4635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A6FBC554-65B7-4D1D-B075-EDF56255ECD3}" type="datetime'''''''''''''''''''66''''%'''''''''''''''''''''''''''''">
              <a:rPr lang="en-US">
                <a:latin typeface="Arial"/>
                <a:cs typeface="Arial"/>
                <a:sym typeface="Arial"/>
              </a:rPr>
              <a:pPr/>
              <a:t>66%</a:t>
            </a:fld>
            <a:endParaRPr lang="en-US">
              <a:latin typeface="Arial"/>
              <a:cs typeface="Arial"/>
              <a:sym typeface="Arial"/>
            </a:endParaRPr>
          </a:p>
        </p:txBody>
      </p:sp>
      <p:sp>
        <p:nvSpPr>
          <p:cNvPr id="23" name="Text Placeholder 7"/>
          <p:cNvSpPr>
            <a:spLocks noGrp="1"/>
          </p:cNvSpPr>
          <p:nvPr>
            <p:custDataLst>
              <p:tags r:id="rId18"/>
            </p:custDataLst>
          </p:nvPr>
        </p:nvSpPr>
        <p:spPr bwMode="auto">
          <a:xfrm>
            <a:off x="4441825" y="5278438"/>
            <a:ext cx="83502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CA52CF6-4778-4058-8E67-772BB1F11278}" type="datetime'''Me''''''''''''d''ic''''''''''''''a''''''''''r''e'''''''''''">
              <a:rPr lang="en-US">
                <a:latin typeface="Arial"/>
                <a:cs typeface="Arial"/>
                <a:sym typeface="Arial"/>
              </a:rPr>
              <a:pPr/>
              <a:t>Medicare</a:t>
            </a:fld>
            <a:endParaRPr lang="en-US">
              <a:latin typeface="Arial"/>
              <a:cs typeface="Arial"/>
              <a:sym typeface="Arial"/>
            </a:endParaRPr>
          </a:p>
        </p:txBody>
      </p:sp>
      <p:sp>
        <p:nvSpPr>
          <p:cNvPr id="24" name="Text Placeholder 19"/>
          <p:cNvSpPr>
            <a:spLocks noGrp="1"/>
          </p:cNvSpPr>
          <p:nvPr>
            <p:custDataLst>
              <p:tags r:id="rId19"/>
            </p:custDataLst>
          </p:nvPr>
        </p:nvSpPr>
        <p:spPr bwMode="gray">
          <a:xfrm>
            <a:off x="4408488" y="1314450"/>
            <a:ext cx="903288" cy="488950"/>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D45BFFD-E670-46D0-B257-C5E3BDBE035E}" type="datetime'''''''2''''''2''''''%'''''''''''''''''''''''''''''''''''''">
              <a:rPr lang="en-US">
                <a:latin typeface="Arial"/>
                <a:cs typeface="Arial"/>
                <a:sym typeface="Arial"/>
              </a:rPr>
              <a:pPr/>
              <a:t>22%</a:t>
            </a:fld>
            <a:r>
              <a:rPr lang="en-US" smtClean="0">
                <a:latin typeface="Arial"/>
                <a:cs typeface="Arial"/>
                <a:sym typeface="Arial"/>
              </a:rPr>
              <a:t> </a:t>
            </a:r>
            <a:r>
              <a:rPr lang="en-US" dirty="0">
                <a:latin typeface="Arial"/>
                <a:cs typeface="Arial"/>
                <a:sym typeface="Arial"/>
              </a:rPr>
              <a:t>of </a:t>
            </a:r>
            <a:endParaRPr lang="en-US" dirty="0" smtClean="0">
              <a:latin typeface="Arial"/>
              <a:cs typeface="Arial"/>
              <a:sym typeface="Arial"/>
            </a:endParaRPr>
          </a:p>
          <a:p>
            <a:pPr algn="ctr"/>
            <a:r>
              <a:rPr lang="en-US" dirty="0" smtClean="0">
                <a:latin typeface="Arial"/>
                <a:cs typeface="Arial"/>
                <a:sym typeface="Arial"/>
              </a:rPr>
              <a:t>total lives</a:t>
            </a:r>
            <a:endParaRPr lang="en-US" dirty="0">
              <a:latin typeface="Arial"/>
              <a:cs typeface="Arial"/>
              <a:sym typeface="Arial"/>
            </a:endParaRPr>
          </a:p>
        </p:txBody>
      </p:sp>
      <p:sp>
        <p:nvSpPr>
          <p:cNvPr id="25" name="Text Placeholder 24"/>
          <p:cNvSpPr>
            <a:spLocks noGrp="1"/>
          </p:cNvSpPr>
          <p:nvPr>
            <p:custDataLst>
              <p:tags r:id="rId20"/>
            </p:custDataLst>
          </p:nvPr>
        </p:nvSpPr>
        <p:spPr bwMode="gray">
          <a:xfrm>
            <a:off x="4627563" y="4575175"/>
            <a:ext cx="4635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3E0AD57C-4267-48D3-9108-C2A99B3FD1FE}" type="datetime'''''''2''''''''''4''''''''''''''''''''''''''''%'''''''''''''''">
              <a:rPr lang="en-US">
                <a:solidFill>
                  <a:schemeClr val="bg1"/>
                </a:solidFill>
                <a:latin typeface="Arial"/>
                <a:cs typeface="Arial"/>
                <a:sym typeface="Arial"/>
              </a:rPr>
              <a:pPr/>
              <a:t>24%</a:t>
            </a:fld>
            <a:endParaRPr lang="en-US">
              <a:solidFill>
                <a:schemeClr val="bg1"/>
              </a:solidFill>
              <a:latin typeface="Arial"/>
              <a:cs typeface="Arial"/>
              <a:sym typeface="Arial"/>
            </a:endParaRPr>
          </a:p>
        </p:txBody>
      </p:sp>
      <p:sp>
        <p:nvSpPr>
          <p:cNvPr id="26" name="Text Placeholder 25"/>
          <p:cNvSpPr>
            <a:spLocks noGrp="1"/>
          </p:cNvSpPr>
          <p:nvPr>
            <p:custDataLst>
              <p:tags r:id="rId21"/>
            </p:custDataLst>
          </p:nvPr>
        </p:nvSpPr>
        <p:spPr bwMode="gray">
          <a:xfrm>
            <a:off x="4627563" y="2943225"/>
            <a:ext cx="4635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22035531-842A-4AD2-BFF4-0EEA9B6F50D0}" type="datetime'''''''''''''''''''''''''''''7''''''''6''''%'''''''''''''">
              <a:rPr lang="en-US">
                <a:latin typeface="Arial"/>
                <a:cs typeface="Arial"/>
                <a:sym typeface="Arial"/>
              </a:rPr>
              <a:pPr/>
              <a:t>76%</a:t>
            </a:fld>
            <a:endParaRPr lang="en-US">
              <a:latin typeface="Arial"/>
              <a:cs typeface="Arial"/>
              <a:sym typeface="Arial"/>
            </a:endParaRPr>
          </a:p>
        </p:txBody>
      </p:sp>
      <p:sp>
        <p:nvSpPr>
          <p:cNvPr id="27" name="Text Placeholder 2"/>
          <p:cNvSpPr>
            <a:spLocks noGrp="1"/>
          </p:cNvSpPr>
          <p:nvPr>
            <p:custDataLst>
              <p:tags r:id="rId22"/>
            </p:custDataLst>
          </p:nvPr>
        </p:nvSpPr>
        <p:spPr bwMode="auto">
          <a:xfrm>
            <a:off x="2144713" y="5278438"/>
            <a:ext cx="115728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819809DA-DE96-4E88-926A-86227C82B267}" type="datetime'C''''''om''''m''''''''''e''rci''''''''''''''''''''''''''al'''">
              <a:rPr lang="en-US">
                <a:latin typeface="Arial"/>
                <a:cs typeface="Arial"/>
                <a:sym typeface="Arial"/>
              </a:rPr>
              <a:pPr/>
              <a:t>Commercial</a:t>
            </a:fld>
            <a:r>
              <a:rPr lang="en-US" baseline="30000" dirty="0" smtClean="0">
                <a:latin typeface="Arial"/>
                <a:cs typeface="Arial"/>
                <a:sym typeface="Arial"/>
              </a:rPr>
              <a:t>†</a:t>
            </a:r>
            <a:endParaRPr lang="en-US" baseline="30000" dirty="0">
              <a:latin typeface="Arial"/>
              <a:cs typeface="Arial"/>
              <a:sym typeface="Arial"/>
            </a:endParaRPr>
          </a:p>
        </p:txBody>
      </p:sp>
      <p:sp>
        <p:nvSpPr>
          <p:cNvPr id="28" name="Text Placeholder 18"/>
          <p:cNvSpPr>
            <a:spLocks noGrp="1"/>
          </p:cNvSpPr>
          <p:nvPr>
            <p:custDataLst>
              <p:tags r:id="rId23"/>
            </p:custDataLst>
          </p:nvPr>
        </p:nvSpPr>
        <p:spPr bwMode="gray">
          <a:xfrm>
            <a:off x="2271713" y="1314450"/>
            <a:ext cx="903288" cy="488950"/>
          </a:xfrm>
          <a:prstGeom prst="rect">
            <a:avLst/>
          </a:prstGeom>
          <a:noFill/>
          <a:extLst>
            <a:ext uri="{909E8E84-426E-40DD-AFC4-6F175D3DCCD1}">
              <a14:hiddenFill xmlns:a14="http://schemas.microsoft.com/office/drawing/2010/main">
                <a:solidFill>
                  <a:scrgbClr r="0" g="0" b="0"/>
                </a:solidFill>
              </a14:hiddenFill>
            </a:ext>
          </a:extLst>
        </p:spPr>
        <p:txBody>
          <a:bodyPr wrap="none" lIns="28575" tIns="0" rIns="28575"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8324A28C-559C-4A76-AC0E-816D4E70E4B3}" type="datetime'''''''''''''''6''''''2''''''%'''''''''''''''''''''''''''''">
              <a:rPr lang="en-US">
                <a:latin typeface="Arial"/>
                <a:cs typeface="Arial"/>
                <a:sym typeface="Arial"/>
              </a:rPr>
              <a:pPr/>
              <a:t>62%</a:t>
            </a:fld>
            <a:r>
              <a:rPr lang="en-US" smtClean="0">
                <a:latin typeface="Arial"/>
                <a:cs typeface="Arial"/>
                <a:sym typeface="Arial"/>
              </a:rPr>
              <a:t> </a:t>
            </a:r>
            <a:r>
              <a:rPr lang="en-US" dirty="0">
                <a:latin typeface="Arial"/>
                <a:cs typeface="Arial"/>
                <a:sym typeface="Arial"/>
              </a:rPr>
              <a:t>of </a:t>
            </a:r>
            <a:endParaRPr lang="en-US" dirty="0" smtClean="0">
              <a:latin typeface="Arial"/>
              <a:cs typeface="Arial"/>
              <a:sym typeface="Arial"/>
            </a:endParaRPr>
          </a:p>
          <a:p>
            <a:pPr algn="ctr"/>
            <a:r>
              <a:rPr lang="en-US" dirty="0" smtClean="0">
                <a:latin typeface="Arial"/>
                <a:cs typeface="Arial"/>
                <a:sym typeface="Arial"/>
              </a:rPr>
              <a:t>total lives</a:t>
            </a:r>
            <a:endParaRPr lang="en-US" dirty="0">
              <a:latin typeface="Arial"/>
              <a:cs typeface="Arial"/>
              <a:sym typeface="Arial"/>
            </a:endParaRPr>
          </a:p>
        </p:txBody>
      </p:sp>
      <p:sp>
        <p:nvSpPr>
          <p:cNvPr id="29" name="Text Placeholder 17"/>
          <p:cNvSpPr>
            <a:spLocks noGrp="1"/>
          </p:cNvSpPr>
          <p:nvPr>
            <p:custDataLst>
              <p:tags r:id="rId24"/>
            </p:custDataLst>
          </p:nvPr>
        </p:nvSpPr>
        <p:spPr bwMode="auto">
          <a:xfrm>
            <a:off x="434975" y="4411663"/>
            <a:ext cx="56356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fld id="{C7F8F8FA-94A2-4E71-BE5A-B98019D4E529}" type="datetime'''A''''''''PM''''''''''''''''''''''''''''s'''''''''''''">
              <a:rPr lang="en-US" b="1">
                <a:latin typeface="Arial"/>
                <a:cs typeface="Arial"/>
                <a:sym typeface="Arial"/>
              </a:rPr>
              <a:pPr/>
              <a:t>APMs</a:t>
            </a:fld>
            <a:endParaRPr lang="en-US" b="1">
              <a:latin typeface="Arial"/>
              <a:cs typeface="Arial"/>
              <a:sym typeface="Arial"/>
            </a:endParaRPr>
          </a:p>
        </p:txBody>
      </p:sp>
      <p:sp>
        <p:nvSpPr>
          <p:cNvPr id="30" name="Text Placeholder 23"/>
          <p:cNvSpPr>
            <a:spLocks noGrp="1"/>
          </p:cNvSpPr>
          <p:nvPr>
            <p:custDataLst>
              <p:tags r:id="rId25"/>
            </p:custDataLst>
          </p:nvPr>
        </p:nvSpPr>
        <p:spPr bwMode="auto">
          <a:xfrm>
            <a:off x="615950" y="2781300"/>
            <a:ext cx="38258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r"/>
            <a:fld id="{2FA1DFC5-1C26-49C1-A6DA-E1FD9555A117}" type="datetime'''''''''F''''F''''''''''''''''''''''''''''''''''S'''''''''''''">
              <a:rPr lang="en-US" b="1">
                <a:latin typeface="Arial"/>
                <a:cs typeface="Arial"/>
                <a:sym typeface="Arial"/>
              </a:rPr>
              <a:pPr/>
              <a:t>FFS</a:t>
            </a:fld>
            <a:endParaRPr lang="en-US" b="1" dirty="0">
              <a:latin typeface="Arial"/>
              <a:cs typeface="Arial"/>
              <a:sym typeface="Arial"/>
            </a:endParaRPr>
          </a:p>
        </p:txBody>
      </p:sp>
      <p:sp>
        <p:nvSpPr>
          <p:cNvPr id="31" name="Rectangle 30"/>
          <p:cNvSpPr/>
          <p:nvPr/>
        </p:nvSpPr>
        <p:spPr>
          <a:xfrm>
            <a:off x="6712266" y="2271713"/>
            <a:ext cx="1428095" cy="2819401"/>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r>
              <a:rPr lang="en-US" sz="4000" b="1" dirty="0">
                <a:solidFill>
                  <a:schemeClr val="tx1"/>
                </a:solidFill>
                <a:latin typeface="Arial" pitchFamily="34" charset="0"/>
                <a:cs typeface="Arial" pitchFamily="34" charset="0"/>
              </a:rPr>
              <a:t>29%</a:t>
            </a:r>
          </a:p>
          <a:p>
            <a:r>
              <a:rPr lang="en-US" dirty="0">
                <a:solidFill>
                  <a:schemeClr val="tx1"/>
                </a:solidFill>
                <a:latin typeface="+mj-lt"/>
              </a:rPr>
              <a:t>of members were covered by APMs across commercial, Medicare, and </a:t>
            </a:r>
            <a:r>
              <a:rPr lang="en-US" dirty="0" err="1">
                <a:solidFill>
                  <a:schemeClr val="tx1"/>
                </a:solidFill>
                <a:latin typeface="+mj-lt"/>
              </a:rPr>
              <a:t>MassHealth</a:t>
            </a:r>
            <a:r>
              <a:rPr lang="en-US" dirty="0">
                <a:solidFill>
                  <a:schemeClr val="tx1"/>
                </a:solidFill>
                <a:latin typeface="+mj-lt"/>
              </a:rPr>
              <a:t> populations</a:t>
            </a:r>
          </a:p>
        </p:txBody>
      </p:sp>
    </p:spTree>
    <p:extLst>
      <p:ext uri="{BB962C8B-B14F-4D97-AF65-F5344CB8AC3E}">
        <p14:creationId xmlns:p14="http://schemas.microsoft.com/office/powerpoint/2010/main" val="185336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777752381"/>
              </p:ext>
            </p:extLst>
          </p:nvPr>
        </p:nvGraphicFramePr>
        <p:xfrm>
          <a:off x="1831" y="1374"/>
          <a:ext cx="1830" cy="1372"/>
        </p:xfrm>
        <a:graphic>
          <a:graphicData uri="http://schemas.openxmlformats.org/presentationml/2006/ole">
            <mc:AlternateContent xmlns:mc="http://schemas.openxmlformats.org/markup-compatibility/2006">
              <mc:Choice xmlns:v="urn:schemas-microsoft-com:vml" Requires="v">
                <p:oleObj spid="_x0000_s287846"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831" y="1374"/>
                        <a:ext cx="1830" cy="1372"/>
                      </a:xfrm>
                      <a:prstGeom prst="rect">
                        <a:avLst/>
                      </a:prstGeom>
                    </p:spPr>
                  </p:pic>
                </p:oleObj>
              </mc:Fallback>
            </mc:AlternateContent>
          </a:graphicData>
        </a:graphic>
      </p:graphicFrame>
      <p:sp>
        <p:nvSpPr>
          <p:cNvPr id="12" name="Rectangle 11" hidden="1"/>
          <p:cNvSpPr/>
          <p:nvPr>
            <p:custDataLst>
              <p:tags r:id="rId3"/>
            </p:custDataLst>
          </p:nvPr>
        </p:nvSpPr>
        <p:spPr bwMode="auto">
          <a:xfrm>
            <a:off x="0" y="0"/>
            <a:ext cx="183036" cy="13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400">
              <a:latin typeface="Arial"/>
              <a:cs typeface="Arial"/>
              <a:sym typeface="Arial"/>
            </a:endParaRPr>
          </a:p>
        </p:txBody>
      </p:sp>
      <p:graphicFrame>
        <p:nvGraphicFramePr>
          <p:cNvPr id="44" name="Table 43"/>
          <p:cNvGraphicFramePr>
            <a:graphicFrameLocks noGrp="1"/>
          </p:cNvGraphicFramePr>
          <p:nvPr>
            <p:extLst>
              <p:ext uri="{D42A27DB-BD31-4B8C-83A1-F6EECF244321}">
                <p14:modId xmlns:p14="http://schemas.microsoft.com/office/powerpoint/2010/main" val="1392799897"/>
              </p:ext>
            </p:extLst>
          </p:nvPr>
        </p:nvGraphicFramePr>
        <p:xfrm>
          <a:off x="744538" y="1477963"/>
          <a:ext cx="6991475" cy="3786273"/>
        </p:xfrm>
        <a:graphic>
          <a:graphicData uri="http://schemas.openxmlformats.org/drawingml/2006/table">
            <a:tbl>
              <a:tblPr firstRow="1" bandRow="1">
                <a:tableStyleId>{2D5ABB26-0587-4C30-8999-92F81FD0307C}</a:tableStyleId>
              </a:tblPr>
              <a:tblGrid>
                <a:gridCol w="1762250"/>
                <a:gridCol w="352425"/>
                <a:gridCol w="2171700"/>
                <a:gridCol w="273728"/>
                <a:gridCol w="1055258"/>
                <a:gridCol w="195014"/>
                <a:gridCol w="1181100"/>
              </a:tblGrid>
              <a:tr h="633576">
                <a:tc>
                  <a:txBody>
                    <a:bodyPr/>
                    <a:lstStyle/>
                    <a:p>
                      <a:pPr algn="ctr"/>
                      <a:endParaRPr lang="en-US" sz="1400" b="0" dirty="0" smtClean="0"/>
                    </a:p>
                    <a:p>
                      <a:pPr algn="ctr"/>
                      <a:r>
                        <a:rPr lang="en-US" sz="1400" b="0" dirty="0" smtClean="0"/>
                        <a:t>Categories</a:t>
                      </a:r>
                    </a:p>
                    <a:p>
                      <a:pPr algn="ctr"/>
                      <a:r>
                        <a:rPr lang="en-US" sz="1400" b="0" dirty="0" smtClean="0"/>
                        <a:t>of service</a:t>
                      </a:r>
                      <a:r>
                        <a:rPr lang="en-US" sz="1400" i="0" baseline="30000" dirty="0" smtClean="0">
                          <a:solidFill>
                            <a:schemeClr val="tx1"/>
                          </a:solidFill>
                        </a:rPr>
                        <a:t>†</a:t>
                      </a:r>
                      <a:endParaRPr lang="en-US" sz="1400" b="0" i="0" baseline="30000" dirty="0">
                        <a:solidFill>
                          <a:schemeClr val="tx1"/>
                        </a:solidFill>
                      </a:endParaRPr>
                    </a:p>
                  </a:txBody>
                  <a:tcPr marL="0" marR="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0" dirty="0"/>
                    </a:p>
                  </a:txBody>
                  <a:tcPr marL="0" marR="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0" dirty="0" smtClean="0"/>
                    </a:p>
                    <a:p>
                      <a:pPr algn="ctr"/>
                      <a:endParaRPr lang="en-US" sz="1400" b="0" dirty="0" smtClean="0"/>
                    </a:p>
                    <a:p>
                      <a:pPr algn="ctr"/>
                      <a:r>
                        <a:rPr lang="en-US" sz="1400" b="0" dirty="0" smtClean="0"/>
                        <a:t>PMPM by category</a:t>
                      </a:r>
                      <a:endParaRPr lang="en-US" sz="1400" b="0" dirty="0"/>
                    </a:p>
                  </a:txBody>
                  <a:tcPr marL="0" marR="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0" dirty="0"/>
                    </a:p>
                  </a:txBody>
                  <a:tcPr marL="0" marR="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Compound annual growth rate</a:t>
                      </a:r>
                      <a:endParaRPr lang="en-US" sz="1400" b="0" dirty="0"/>
                    </a:p>
                  </a:txBody>
                  <a:tcPr marL="0" marR="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0" dirty="0"/>
                    </a:p>
                  </a:txBody>
                  <a:tcPr marL="0" marR="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t>Percent of total growth, 2010-2012</a:t>
                      </a:r>
                      <a:endParaRPr lang="en-US" sz="1400" b="0" dirty="0"/>
                    </a:p>
                  </a:txBody>
                  <a:tcPr marL="0" marR="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684">
                <a:tc>
                  <a:txBody>
                    <a:bodyPr/>
                    <a:lstStyle/>
                    <a:p>
                      <a:pPr algn="ctr" fontAlgn="ctr"/>
                      <a:endParaRPr lang="en-US" sz="1400" b="0" i="1" u="none" strike="noStrike" dirty="0">
                        <a:solidFill>
                          <a:srgbClr val="000000"/>
                        </a:solidFill>
                        <a:effectLst/>
                        <a:latin typeface="Calibri Ligh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1" u="none" strike="noStrike" dirty="0">
                        <a:solidFill>
                          <a:srgbClr val="000000"/>
                        </a:solidFill>
                        <a:effectLst/>
                        <a:latin typeface="Calibri Ligh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kern="1200" dirty="0">
                        <a:solidFill>
                          <a:schemeClr val="tx1"/>
                        </a:solidFill>
                        <a:latin typeface="+mn-lt"/>
                        <a:ea typeface="+mn-ea"/>
                        <a:cs typeface="+mn-cs"/>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1" u="none" strike="noStrike" dirty="0">
                        <a:solidFill>
                          <a:srgbClr val="000000"/>
                        </a:solidFill>
                        <a:effectLst/>
                        <a:latin typeface="Calibri Ligh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1" u="none" strike="noStrike" dirty="0">
                          <a:solidFill>
                            <a:srgbClr val="000000"/>
                          </a:solidFill>
                          <a:effectLst/>
                          <a:latin typeface="+mn-lt"/>
                        </a:rPr>
                        <a:t>2.9%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1" u="none" strike="noStrike" dirty="0">
                        <a:solidFill>
                          <a:srgbClr val="000000"/>
                        </a:solidFill>
                        <a:effectLst/>
                        <a:latin typeface="Calibri Ligh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1" u="none" strike="noStrike" kern="1200" dirty="0" smtClean="0">
                          <a:solidFill>
                            <a:srgbClr val="000000"/>
                          </a:solidFill>
                          <a:effectLst/>
                          <a:latin typeface="+mn-lt"/>
                          <a:ea typeface="+mn-ea"/>
                          <a:cs typeface="+mn-cs"/>
                        </a:rPr>
                        <a:t>100%</a:t>
                      </a:r>
                      <a:endParaRPr lang="en-US" sz="1400" b="0" i="1" u="none" strike="noStrike" kern="1200" dirty="0">
                        <a:solidFill>
                          <a:srgbClr val="000000"/>
                        </a:solidFill>
                        <a:effectLst/>
                        <a:latin typeface="+mn-lt"/>
                        <a:ea typeface="+mn-ea"/>
                        <a:cs typeface="+mn-cs"/>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r>
              <a:tr h="735352">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kern="1200" dirty="0">
                        <a:solidFill>
                          <a:schemeClr val="tx1"/>
                        </a:solidFill>
                        <a:latin typeface="+mn-lt"/>
                        <a:ea typeface="+mn-ea"/>
                        <a:cs typeface="+mn-cs"/>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kern="1200" dirty="0">
                          <a:solidFill>
                            <a:srgbClr val="000000"/>
                          </a:solidFill>
                          <a:effectLst/>
                          <a:latin typeface="+mn-lt"/>
                          <a:ea typeface="+mn-ea"/>
                          <a:cs typeface="+mn-cs"/>
                        </a:rPr>
                        <a:t>3.1%</a:t>
                      </a:r>
                    </a:p>
                  </a:txBody>
                  <a:tcPr marL="9525" marR="9525" marT="9525" marB="0" anchor="ctr">
                    <a:lnL>
                      <a:noFill/>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kern="1200" dirty="0">
                          <a:solidFill>
                            <a:srgbClr val="000000"/>
                          </a:solidFill>
                          <a:effectLst/>
                          <a:latin typeface="+mn-lt"/>
                          <a:ea typeface="+mn-ea"/>
                          <a:cs typeface="+mn-cs"/>
                        </a:rPr>
                        <a:t>27%</a:t>
                      </a:r>
                    </a:p>
                  </a:txBody>
                  <a:tcPr marL="9525" marR="9525" marT="9525" marB="0" anchor="ctr">
                    <a:lnL w="12700" cap="flat" cmpd="sng" algn="ctr">
                      <a:noFill/>
                      <a:prstDash val="sysDot"/>
                      <a:round/>
                      <a:headEnd type="none" w="med" len="med"/>
                      <a:tailEnd type="none" w="med" len="med"/>
                    </a:lnL>
                    <a:lnR>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438240">
                <a:tc>
                  <a:txBody>
                    <a:bodyPr/>
                    <a:lstStyle/>
                    <a:p>
                      <a:pPr algn="ctr" fontAlgn="ctr"/>
                      <a:endParaRPr lang="en-US" sz="1400" b="0" i="0" u="none" strike="noStrike">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kern="1200" dirty="0">
                        <a:solidFill>
                          <a:schemeClr val="tx1"/>
                        </a:solidFill>
                        <a:latin typeface="+mn-lt"/>
                        <a:ea typeface="+mn-ea"/>
                        <a:cs typeface="+mn-cs"/>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kern="1200" dirty="0">
                          <a:solidFill>
                            <a:srgbClr val="000000"/>
                          </a:solidFill>
                          <a:effectLst/>
                          <a:latin typeface="+mn-lt"/>
                          <a:ea typeface="+mn-ea"/>
                          <a:cs typeface="+mn-cs"/>
                        </a:rPr>
                        <a:t>7.7%</a:t>
                      </a:r>
                    </a:p>
                  </a:txBody>
                  <a:tcPr marL="9525" marR="9525" marT="9525" marB="0" anchor="ctr">
                    <a:lnL>
                      <a:noFill/>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chemeClr val="tx1"/>
                        </a:solidFill>
                        <a:effectLst/>
                        <a:latin typeface="Calibri Ligh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kern="1200" dirty="0">
                          <a:solidFill>
                            <a:srgbClr val="000000"/>
                          </a:solidFill>
                          <a:effectLst/>
                          <a:latin typeface="+mn-lt"/>
                          <a:ea typeface="+mn-ea"/>
                          <a:cs typeface="+mn-cs"/>
                        </a:rPr>
                        <a:t>45%</a:t>
                      </a:r>
                    </a:p>
                  </a:txBody>
                  <a:tcPr marL="9525" marR="9525" marT="9525" marB="0" anchor="ctr">
                    <a:lnL w="12700" cap="flat" cmpd="sng" algn="ctr">
                      <a:noFill/>
                      <a:prstDash val="sysDot"/>
                      <a:round/>
                      <a:headEnd type="none" w="med" len="med"/>
                      <a:tailEnd type="none" w="med" len="med"/>
                    </a:lnL>
                    <a:lnR>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211986">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kern="1200" dirty="0">
                        <a:solidFill>
                          <a:schemeClr val="tx1"/>
                        </a:solidFill>
                        <a:latin typeface="+mn-lt"/>
                        <a:ea typeface="+mn-ea"/>
                        <a:cs typeface="+mn-cs"/>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kern="1200" dirty="0">
                          <a:solidFill>
                            <a:srgbClr val="000000"/>
                          </a:solidFill>
                          <a:effectLst/>
                          <a:latin typeface="+mn-lt"/>
                          <a:ea typeface="+mn-ea"/>
                          <a:cs typeface="+mn-cs"/>
                        </a:rPr>
                        <a:t>4.2%</a:t>
                      </a:r>
                    </a:p>
                  </a:txBody>
                  <a:tcPr marL="9525" marR="9525" marT="9525" marB="0" anchor="ctr">
                    <a:lnL>
                      <a:noFill/>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chemeClr val="tx1"/>
                        </a:solidFill>
                        <a:effectLst/>
                        <a:latin typeface="Calibri Ligh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kern="1200" dirty="0">
                          <a:solidFill>
                            <a:srgbClr val="000000"/>
                          </a:solidFill>
                          <a:effectLst/>
                          <a:latin typeface="+mn-lt"/>
                          <a:ea typeface="+mn-ea"/>
                          <a:cs typeface="+mn-cs"/>
                        </a:rPr>
                        <a:t>2%</a:t>
                      </a:r>
                    </a:p>
                  </a:txBody>
                  <a:tcPr marL="9525" marR="9525" marT="9525" marB="0" anchor="ctr">
                    <a:lnL w="12700" cap="flat" cmpd="sng" algn="ctr">
                      <a:noFill/>
                      <a:prstDash val="sysDot"/>
                      <a:round/>
                      <a:headEnd type="none" w="med" len="med"/>
                      <a:tailEnd type="none" w="med" len="med"/>
                    </a:lnL>
                    <a:lnR>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965815">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kern="1200" dirty="0">
                        <a:solidFill>
                          <a:schemeClr val="tx1"/>
                        </a:solidFill>
                        <a:latin typeface="+mn-lt"/>
                        <a:ea typeface="+mn-ea"/>
                        <a:cs typeface="+mn-cs"/>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kern="1200" dirty="0">
                          <a:solidFill>
                            <a:srgbClr val="000000"/>
                          </a:solidFill>
                          <a:effectLst/>
                          <a:latin typeface="+mn-lt"/>
                          <a:ea typeface="+mn-ea"/>
                          <a:cs typeface="+mn-cs"/>
                        </a:rPr>
                        <a:t>2.3%</a:t>
                      </a:r>
                    </a:p>
                  </a:txBody>
                  <a:tcPr marL="9525" marR="9525" marT="9525" marB="0" anchor="ctr">
                    <a:lnL>
                      <a:noFill/>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chemeClr val="tx1"/>
                        </a:solidFill>
                        <a:effectLst/>
                        <a:latin typeface="Calibri Ligh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kern="1200" dirty="0">
                          <a:solidFill>
                            <a:srgbClr val="000000"/>
                          </a:solidFill>
                          <a:effectLst/>
                          <a:latin typeface="+mn-lt"/>
                          <a:ea typeface="+mn-ea"/>
                          <a:cs typeface="+mn-cs"/>
                        </a:rPr>
                        <a:t>31%</a:t>
                      </a:r>
                    </a:p>
                  </a:txBody>
                  <a:tcPr marL="9525" marR="9525" marT="9525" marB="0" anchor="ctr">
                    <a:lnL w="12700" cap="flat" cmpd="sng" algn="ctr">
                      <a:noFill/>
                      <a:prstDash val="sysDot"/>
                      <a:round/>
                      <a:headEnd type="none" w="med" len="med"/>
                      <a:tailEnd type="none" w="med" len="med"/>
                    </a:lnL>
                    <a:lnR>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402777">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kern="1200" dirty="0">
                        <a:solidFill>
                          <a:schemeClr val="tx1"/>
                        </a:solidFill>
                        <a:latin typeface="+mn-lt"/>
                        <a:ea typeface="+mn-ea"/>
                        <a:cs typeface="+mn-cs"/>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Calibri Light"/>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kern="1200" dirty="0">
                          <a:solidFill>
                            <a:srgbClr val="000000"/>
                          </a:solidFill>
                          <a:effectLst/>
                          <a:latin typeface="+mn-lt"/>
                          <a:ea typeface="+mn-ea"/>
                          <a:cs typeface="+mn-cs"/>
                        </a:rPr>
                        <a:t>-1.0%</a:t>
                      </a:r>
                    </a:p>
                  </a:txBody>
                  <a:tcPr marL="9525" marR="9525" marT="9525" marB="0" anchor="ctr">
                    <a:lnL>
                      <a:noFill/>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chemeClr val="tx1"/>
                        </a:solidFill>
                        <a:effectLst/>
                        <a:latin typeface="Calibri Light"/>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kern="1200" dirty="0">
                          <a:solidFill>
                            <a:srgbClr val="000000"/>
                          </a:solidFill>
                          <a:effectLst/>
                          <a:latin typeface="+mn-lt"/>
                          <a:ea typeface="+mn-ea"/>
                          <a:cs typeface="+mn-cs"/>
                        </a:rPr>
                        <a:t>-5%</a:t>
                      </a:r>
                    </a:p>
                  </a:txBody>
                  <a:tcPr marL="9525" marR="9525" marT="9525" marB="0" anchor="ctr">
                    <a:lnL w="12700" cap="flat" cmpd="sng" algn="ctr">
                      <a:noFill/>
                      <a:prstDash val="sysDot"/>
                      <a:round/>
                      <a:headEnd type="none" w="med" len="med"/>
                      <a:tailEnd type="none" w="med" len="med"/>
                    </a:lnL>
                    <a:lnR>
                      <a:noFill/>
                    </a:lnR>
                    <a:lnT w="12700"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119063" y="230188"/>
            <a:ext cx="8618537" cy="584775"/>
          </a:xfrm>
        </p:spPr>
        <p:txBody>
          <a:bodyPr/>
          <a:lstStyle/>
          <a:p>
            <a:r>
              <a:rPr lang="en-US" dirty="0" smtClean="0"/>
              <a:t>Figure A.2: Growth in claims-based medical expenditures by category of service</a:t>
            </a:r>
            <a:endParaRPr lang="en-US" dirty="0"/>
          </a:p>
        </p:txBody>
      </p:sp>
      <p:sp>
        <p:nvSpPr>
          <p:cNvPr id="3" name="TextBox 2"/>
          <p:cNvSpPr txBox="1"/>
          <p:nvPr/>
        </p:nvSpPr>
        <p:spPr>
          <a:xfrm>
            <a:off x="119062" y="857449"/>
            <a:ext cx="8460161" cy="584775"/>
          </a:xfrm>
          <a:prstGeom prst="rect">
            <a:avLst/>
          </a:prstGeom>
          <a:noFill/>
        </p:spPr>
        <p:txBody>
          <a:bodyPr wrap="square" lIns="0" rIns="0" rtlCol="0">
            <a:spAutoFit/>
          </a:bodyPr>
          <a:lstStyle/>
          <a:p>
            <a:r>
              <a:rPr lang="en-US" dirty="0" smtClean="0">
                <a:solidFill>
                  <a:schemeClr val="bg1">
                    <a:lumMod val="50000"/>
                  </a:schemeClr>
                </a:solidFill>
                <a:latin typeface="+mn-lt"/>
              </a:rPr>
              <a:t>Percent annual growth rate and percent of total growth in claims-based medical expenditures</a:t>
            </a:r>
            <a:r>
              <a:rPr lang="en-US" baseline="30000" dirty="0" smtClean="0">
                <a:solidFill>
                  <a:schemeClr val="bg1">
                    <a:lumMod val="50000"/>
                  </a:schemeClr>
                </a:solidFill>
                <a:latin typeface="+mn-lt"/>
              </a:rPr>
              <a:t>*</a:t>
            </a:r>
            <a:r>
              <a:rPr lang="en-US" dirty="0" smtClean="0">
                <a:solidFill>
                  <a:schemeClr val="bg1">
                    <a:lumMod val="50000"/>
                  </a:schemeClr>
                </a:solidFill>
                <a:latin typeface="+mn-lt"/>
              </a:rPr>
              <a:t>, </a:t>
            </a:r>
            <a:r>
              <a:rPr lang="en-US" dirty="0">
                <a:solidFill>
                  <a:schemeClr val="bg1">
                    <a:lumMod val="50000"/>
                  </a:schemeClr>
                </a:solidFill>
                <a:latin typeface="+mn-lt"/>
              </a:rPr>
              <a:t>2010-2012</a:t>
            </a:r>
          </a:p>
        </p:txBody>
      </p:sp>
      <p:cxnSp>
        <p:nvCxnSpPr>
          <p:cNvPr id="32" name="Straight Connector 31"/>
          <p:cNvCxnSpPr/>
          <p:nvPr>
            <p:custDataLst>
              <p:tags r:id="rId4"/>
            </p:custDataLst>
          </p:nvPr>
        </p:nvCxnSpPr>
        <p:spPr bwMode="auto">
          <a:xfrm flipV="1">
            <a:off x="3714750" y="3781425"/>
            <a:ext cx="428625" cy="381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5"/>
            </p:custDataLst>
          </p:nvPr>
        </p:nvCxnSpPr>
        <p:spPr bwMode="auto">
          <a:xfrm>
            <a:off x="3714750" y="4857750"/>
            <a:ext cx="428625"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6"/>
            </p:custDataLst>
          </p:nvPr>
        </p:nvCxnSpPr>
        <p:spPr bwMode="auto">
          <a:xfrm flipV="1">
            <a:off x="3714750" y="2600325"/>
            <a:ext cx="428625" cy="1524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7"/>
            </p:custDataLst>
          </p:nvPr>
        </p:nvCxnSpPr>
        <p:spPr bwMode="auto">
          <a:xfrm flipV="1">
            <a:off x="3714750" y="3819525"/>
            <a:ext cx="428625" cy="381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8"/>
            </p:custDataLst>
          </p:nvPr>
        </p:nvCxnSpPr>
        <p:spPr bwMode="auto">
          <a:xfrm flipV="1">
            <a:off x="3714750" y="3286125"/>
            <a:ext cx="428625" cy="1143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9"/>
            </p:custDataLst>
          </p:nvPr>
        </p:nvCxnSpPr>
        <p:spPr bwMode="auto">
          <a:xfrm flipV="1">
            <a:off x="3714750" y="2600325"/>
            <a:ext cx="428625" cy="1524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5" name="Object 34"/>
          <p:cNvGraphicFramePr>
            <a:graphicFrameLocks/>
          </p:cNvGraphicFramePr>
          <p:nvPr>
            <p:custDataLst>
              <p:tags r:id="rId10"/>
            </p:custDataLst>
            <p:extLst>
              <p:ext uri="{D42A27DB-BD31-4B8C-83A1-F6EECF244321}">
                <p14:modId xmlns:p14="http://schemas.microsoft.com/office/powerpoint/2010/main" val="628091472"/>
              </p:ext>
            </p:extLst>
          </p:nvPr>
        </p:nvGraphicFramePr>
        <p:xfrm>
          <a:off x="2514599" y="2476499"/>
          <a:ext cx="2800468" cy="2886143"/>
        </p:xfrm>
        <a:graphic>
          <a:graphicData uri="http://schemas.openxmlformats.org/presentationml/2006/ole">
            <mc:AlternateContent xmlns:mc="http://schemas.openxmlformats.org/markup-compatibility/2006">
              <mc:Choice xmlns:v="urn:schemas-microsoft-com:vml" Requires="v">
                <p:oleObj spid="_x0000_s287847" name="Chart" r:id="rId20" imgW="2800468" imgH="2886143" progId="MSGraph.Chart.8">
                  <p:embed followColorScheme="full"/>
                </p:oleObj>
              </mc:Choice>
              <mc:Fallback>
                <p:oleObj name="Chart" r:id="rId20" imgW="2800468" imgH="2886143" progId="MSGraph.Chart.8">
                  <p:embed followColorScheme="full"/>
                  <p:pic>
                    <p:nvPicPr>
                      <p:cNvPr id="0" name=""/>
                      <p:cNvPicPr/>
                      <p:nvPr/>
                    </p:nvPicPr>
                    <p:blipFill>
                      <a:blip r:embed="rId21"/>
                      <a:stretch>
                        <a:fillRect/>
                      </a:stretch>
                    </p:blipFill>
                    <p:spPr>
                      <a:xfrm>
                        <a:off x="2514599" y="2476499"/>
                        <a:ext cx="2800468" cy="2886143"/>
                      </a:xfrm>
                      <a:prstGeom prst="rect">
                        <a:avLst/>
                      </a:prstGeom>
                    </p:spPr>
                  </p:pic>
                </p:oleObj>
              </mc:Fallback>
            </mc:AlternateContent>
          </a:graphicData>
        </a:graphic>
      </p:graphicFrame>
      <p:sp>
        <p:nvSpPr>
          <p:cNvPr id="37" name="Rectangle 36"/>
          <p:cNvSpPr/>
          <p:nvPr>
            <p:custDataLst>
              <p:tags r:id="rId11"/>
            </p:custDataLst>
          </p:nvPr>
        </p:nvSpPr>
        <p:spPr bwMode="auto">
          <a:xfrm>
            <a:off x="4368800" y="5429250"/>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6EC12E0-D290-4B6F-A05F-E9916D9CC58B}" type="datetime'''2''''''''''0''''''''''''''''''''''''''''''''1''''2'''''''">
              <a:rPr lang="en-US" sz="1400">
                <a:solidFill>
                  <a:schemeClr val="tx1"/>
                </a:solidFill>
                <a:latin typeface="Arial"/>
                <a:cs typeface="Arial"/>
                <a:sym typeface="Arial"/>
              </a:rPr>
              <a:pPr/>
              <a:t>2012</a:t>
            </a:fld>
            <a:endParaRPr lang="en-US" sz="1400" dirty="0">
              <a:solidFill>
                <a:schemeClr val="tx1"/>
              </a:solidFill>
              <a:latin typeface="Arial"/>
              <a:cs typeface="Arial"/>
              <a:sym typeface="Arial"/>
            </a:endParaRPr>
          </a:p>
        </p:txBody>
      </p:sp>
      <p:sp>
        <p:nvSpPr>
          <p:cNvPr id="39" name="Text Placeholder 195"/>
          <p:cNvSpPr>
            <a:spLocks noGrp="1"/>
          </p:cNvSpPr>
          <p:nvPr>
            <p:custDataLst>
              <p:tags r:id="rId12"/>
            </p:custDataLst>
          </p:nvPr>
        </p:nvSpPr>
        <p:spPr bwMode="gray">
          <a:xfrm>
            <a:off x="4448175" y="3694113"/>
            <a:ext cx="247650" cy="212725"/>
          </a:xfrm>
          <a:prstGeom prst="rect">
            <a:avLst/>
          </a:prstGeom>
          <a:solidFill>
            <a:srgbClr val="67727C"/>
          </a:solidFill>
        </p:spPr>
        <p:txBody>
          <a:bodyPr wrap="none" lIns="25400" tIns="0" rIns="2540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A41D6EA0-11A7-4E0B-A831-45C1C0372418}" type="datetime'''''''''''''''''''''''''$''''''5'''''''''''''''">
              <a:rPr lang="en-US" sz="1400">
                <a:solidFill>
                  <a:schemeClr val="bg1"/>
                </a:solidFill>
                <a:latin typeface="Arial"/>
                <a:cs typeface="Arial"/>
                <a:sym typeface="Arial"/>
              </a:rPr>
              <a:pPr/>
              <a:t>$5</a:t>
            </a:fld>
            <a:endParaRPr lang="en-US" sz="1400" dirty="0">
              <a:solidFill>
                <a:schemeClr val="bg1"/>
              </a:solidFill>
              <a:latin typeface="Arial"/>
              <a:cs typeface="Arial"/>
              <a:sym typeface="Arial"/>
            </a:endParaRPr>
          </a:p>
        </p:txBody>
      </p:sp>
      <p:sp>
        <p:nvSpPr>
          <p:cNvPr id="36" name="Text Placeholder 118"/>
          <p:cNvSpPr>
            <a:spLocks noGrp="1"/>
          </p:cNvSpPr>
          <p:nvPr>
            <p:custDataLst>
              <p:tags r:id="rId13"/>
            </p:custDataLst>
          </p:nvPr>
        </p:nvSpPr>
        <p:spPr bwMode="gray">
          <a:xfrm>
            <a:off x="4349750" y="2362200"/>
            <a:ext cx="4445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CFA17C8F-92B2-4D77-9DC7-1D4AF0CA9E5F}" type="datetime'''''''''''''''''''''''''''''$''3''''''''''''''''5''''''0'">
              <a:rPr lang="en-US" sz="1400">
                <a:latin typeface="Arial"/>
                <a:cs typeface="Arial"/>
                <a:sym typeface="Arial"/>
              </a:rPr>
              <a:pPr/>
              <a:t>$350</a:t>
            </a:fld>
            <a:endParaRPr lang="en-US" sz="1400" dirty="0">
              <a:latin typeface="Arial"/>
              <a:cs typeface="Arial"/>
              <a:sym typeface="Arial"/>
            </a:endParaRPr>
          </a:p>
        </p:txBody>
      </p:sp>
      <p:sp>
        <p:nvSpPr>
          <p:cNvPr id="40" name="Rectangle 39"/>
          <p:cNvSpPr/>
          <p:nvPr>
            <p:custDataLst>
              <p:tags r:id="rId14"/>
            </p:custDataLst>
          </p:nvPr>
        </p:nvSpPr>
        <p:spPr bwMode="auto">
          <a:xfrm>
            <a:off x="3078163" y="5429250"/>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9C2BB69-9038-44FF-8756-A24F99B17EA4}" type="datetime'''''''''''2''''''''''''''''''''0''''1''''''''''0'''''''''''''">
              <a:rPr lang="en-US" sz="1400">
                <a:solidFill>
                  <a:schemeClr val="tx1"/>
                </a:solidFill>
                <a:latin typeface="Arial"/>
                <a:cs typeface="Arial"/>
                <a:sym typeface="Arial"/>
              </a:rPr>
              <a:pPr/>
              <a:t>2010</a:t>
            </a:fld>
            <a:endParaRPr lang="en-US" sz="1400" dirty="0">
              <a:solidFill>
                <a:schemeClr val="tx1"/>
              </a:solidFill>
              <a:latin typeface="Arial"/>
              <a:cs typeface="Arial"/>
              <a:sym typeface="Arial"/>
            </a:endParaRPr>
          </a:p>
        </p:txBody>
      </p:sp>
      <p:sp>
        <p:nvSpPr>
          <p:cNvPr id="41" name="Text Placeholder 117"/>
          <p:cNvSpPr>
            <a:spLocks noGrp="1"/>
          </p:cNvSpPr>
          <p:nvPr>
            <p:custDataLst>
              <p:tags r:id="rId15"/>
            </p:custDataLst>
          </p:nvPr>
        </p:nvSpPr>
        <p:spPr bwMode="gray">
          <a:xfrm>
            <a:off x="3059113" y="2514600"/>
            <a:ext cx="4445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B796C1D-4004-40B5-A4E3-3D7C8CD73244}" type="datetime'''''''$''''''3''''''''3''''''0'''">
              <a:rPr lang="en-US" sz="1400">
                <a:latin typeface="Arial"/>
                <a:cs typeface="Arial"/>
                <a:sym typeface="Arial"/>
              </a:rPr>
              <a:pPr/>
              <a:t>$330</a:t>
            </a:fld>
            <a:endParaRPr lang="en-US" sz="1400" dirty="0">
              <a:latin typeface="Arial"/>
              <a:cs typeface="Arial"/>
              <a:sym typeface="Arial"/>
            </a:endParaRPr>
          </a:p>
        </p:txBody>
      </p:sp>
      <p:sp>
        <p:nvSpPr>
          <p:cNvPr id="43" name="Text Placeholder 194"/>
          <p:cNvSpPr>
            <a:spLocks noGrp="1"/>
          </p:cNvSpPr>
          <p:nvPr>
            <p:custDataLst>
              <p:tags r:id="rId16"/>
            </p:custDataLst>
          </p:nvPr>
        </p:nvSpPr>
        <p:spPr bwMode="gray">
          <a:xfrm>
            <a:off x="3157538" y="3732213"/>
            <a:ext cx="247650" cy="212725"/>
          </a:xfrm>
          <a:prstGeom prst="rect">
            <a:avLst/>
          </a:prstGeom>
          <a:solidFill>
            <a:srgbClr val="67727C"/>
          </a:solidFill>
        </p:spPr>
        <p:txBody>
          <a:bodyPr wrap="none" lIns="25400" tIns="0" rIns="2540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D1E68BA0-9027-45A1-B542-5B036863C4AD}" type="datetime'''''''$''''''''''''''''''''''''''''''''''''''''''5'">
              <a:rPr lang="en-US" sz="1400">
                <a:solidFill>
                  <a:schemeClr val="bg1"/>
                </a:solidFill>
                <a:latin typeface="Arial"/>
                <a:cs typeface="Arial"/>
                <a:sym typeface="Arial"/>
              </a:rPr>
              <a:pPr/>
              <a:t>$5</a:t>
            </a:fld>
            <a:endParaRPr lang="en-US" sz="1400" dirty="0">
              <a:solidFill>
                <a:schemeClr val="bg1"/>
              </a:solidFill>
              <a:latin typeface="Arial"/>
              <a:cs typeface="Arial"/>
              <a:sym typeface="Arial"/>
            </a:endParaRPr>
          </a:p>
        </p:txBody>
      </p:sp>
      <p:graphicFrame>
        <p:nvGraphicFramePr>
          <p:cNvPr id="45" name="Table 44"/>
          <p:cNvGraphicFramePr>
            <a:graphicFrameLocks noGrp="1"/>
          </p:cNvGraphicFramePr>
          <p:nvPr>
            <p:extLst>
              <p:ext uri="{D42A27DB-BD31-4B8C-83A1-F6EECF244321}">
                <p14:modId xmlns:p14="http://schemas.microsoft.com/office/powerpoint/2010/main" val="412409239"/>
              </p:ext>
            </p:extLst>
          </p:nvPr>
        </p:nvGraphicFramePr>
        <p:xfrm>
          <a:off x="744538" y="2803525"/>
          <a:ext cx="1762249" cy="2463191"/>
        </p:xfrm>
        <a:graphic>
          <a:graphicData uri="http://schemas.openxmlformats.org/drawingml/2006/table">
            <a:tbl>
              <a:tblPr firstRow="1" bandRow="1">
                <a:tableStyleId>{2D5ABB26-0587-4C30-8999-92F81FD0307C}</a:tableStyleId>
              </a:tblPr>
              <a:tblGrid>
                <a:gridCol w="1762249"/>
              </a:tblGrid>
              <a:tr h="607095">
                <a:tc>
                  <a:txBody>
                    <a:bodyPr/>
                    <a:lstStyle/>
                    <a:p>
                      <a:pPr algn="ctr" fontAlgn="ctr"/>
                      <a:r>
                        <a:rPr lang="en-US" sz="1400" kern="1200" dirty="0">
                          <a:solidFill>
                            <a:schemeClr val="tx1"/>
                          </a:solidFill>
                          <a:latin typeface="+mn-lt"/>
                          <a:ea typeface="+mn-ea"/>
                          <a:cs typeface="+mn-cs"/>
                        </a:rPr>
                        <a:t>Inpatient</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1E6EB"/>
                    </a:solidFill>
                  </a:tcPr>
                </a:tc>
              </a:tr>
              <a:tr h="431162">
                <a:tc>
                  <a:txBody>
                    <a:bodyPr/>
                    <a:lstStyle/>
                    <a:p>
                      <a:pPr algn="ctr" fontAlgn="ctr"/>
                      <a:r>
                        <a:rPr lang="en-US" sz="1400" kern="1200" dirty="0">
                          <a:solidFill>
                            <a:schemeClr val="tx1"/>
                          </a:solidFill>
                          <a:latin typeface="+mn-lt"/>
                          <a:ea typeface="+mn-ea"/>
                          <a:cs typeface="+mn-cs"/>
                        </a:rPr>
                        <a:t>Outpatient</a:t>
                      </a: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0C8D2"/>
                    </a:solidFill>
                  </a:tcPr>
                </a:tc>
              </a:tr>
              <a:tr h="219190">
                <a:tc>
                  <a:txBody>
                    <a:bodyPr/>
                    <a:lstStyle/>
                    <a:p>
                      <a:pPr algn="ctr" fontAlgn="ctr"/>
                      <a:r>
                        <a:rPr lang="en-US" sz="1400" kern="1200" dirty="0">
                          <a:solidFill>
                            <a:schemeClr val="bg1"/>
                          </a:solidFill>
                          <a:latin typeface="+mn-lt"/>
                          <a:ea typeface="+mn-ea"/>
                          <a:cs typeface="+mn-cs"/>
                        </a:rPr>
                        <a:t>Other Institutional</a:t>
                      </a: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7727C"/>
                    </a:solidFill>
                  </a:tcPr>
                </a:tc>
              </a:tr>
              <a:tr h="819207">
                <a:tc>
                  <a:txBody>
                    <a:bodyPr/>
                    <a:lstStyle/>
                    <a:p>
                      <a:pPr algn="ctr" fontAlgn="ctr"/>
                      <a:r>
                        <a:rPr lang="en-US" sz="1400" kern="1200" dirty="0">
                          <a:solidFill>
                            <a:schemeClr val="bg1"/>
                          </a:solidFill>
                          <a:latin typeface="+mn-lt"/>
                          <a:ea typeface="+mn-ea"/>
                          <a:cs typeface="+mn-cs"/>
                        </a:rPr>
                        <a:t>Professional</a:t>
                      </a: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4C6C9C"/>
                    </a:solidFill>
                  </a:tcPr>
                </a:tc>
              </a:tr>
              <a:tr h="382842">
                <a:tc>
                  <a:txBody>
                    <a:bodyPr/>
                    <a:lstStyle/>
                    <a:p>
                      <a:pPr algn="ctr" fontAlgn="ctr"/>
                      <a:r>
                        <a:rPr lang="en-US" sz="1400" kern="1200" dirty="0" smtClean="0">
                          <a:solidFill>
                            <a:schemeClr val="bg1"/>
                          </a:solidFill>
                          <a:latin typeface="+mn-lt"/>
                          <a:ea typeface="+mn-ea"/>
                          <a:cs typeface="+mn-cs"/>
                        </a:rPr>
                        <a:t>Lab/X-Ray</a:t>
                      </a:r>
                      <a:endParaRPr lang="en-US" sz="1400" kern="1200" dirty="0">
                        <a:solidFill>
                          <a:schemeClr val="bg1"/>
                        </a:solidFill>
                        <a:latin typeface="+mn-lt"/>
                        <a:ea typeface="+mn-ea"/>
                        <a:cs typeface="+mn-cs"/>
                      </a:endParaRPr>
                    </a:p>
                  </a:txBody>
                  <a:tcPr marL="9525" marR="9525" marT="9525" marB="0"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364D6E"/>
                    </a:solidFill>
                  </a:tcPr>
                </a:tc>
              </a:tr>
            </a:tbl>
          </a:graphicData>
        </a:graphic>
      </p:graphicFrame>
      <p:sp>
        <p:nvSpPr>
          <p:cNvPr id="22" name="Rectangle 21"/>
          <p:cNvSpPr/>
          <p:nvPr/>
        </p:nvSpPr>
        <p:spPr>
          <a:xfrm>
            <a:off x="0" y="5842766"/>
            <a:ext cx="8961439" cy="830997"/>
          </a:xfrm>
          <a:prstGeom prst="rect">
            <a:avLst/>
          </a:prstGeom>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Analysis is based on a sample that consists of claims submitted by the three largest commercial payers – Blue Cross Blue Shield of Massachusetts (BCBS), Harvard Pilgrim Health Care (HPHC), and Tufts Health Plan (THP) – representing 66 percent of commercially insured lives. Claims-based medical expenditure measure excludes pharmacy spending and payments made outside the claims system (such as shared savings, pay-for-performance, and capitation payments).</a:t>
            </a:r>
          </a:p>
          <a:p>
            <a:pPr marL="114300" indent="-114300"/>
            <a:r>
              <a:rPr lang="en-US" sz="800" b="1" baseline="30000" dirty="0">
                <a:solidFill>
                  <a:schemeClr val="bg1">
                    <a:lumMod val="50000"/>
                  </a:schemeClr>
                </a:solidFill>
                <a:latin typeface="Arial"/>
              </a:rPr>
              <a:t>†</a:t>
            </a:r>
            <a:r>
              <a:rPr lang="en-US" sz="800" dirty="0">
                <a:solidFill>
                  <a:schemeClr val="bg1">
                    <a:lumMod val="50000"/>
                  </a:schemeClr>
                </a:solidFill>
                <a:latin typeface="Arial"/>
              </a:rPr>
              <a:t> 	For detailed definitions of categories of service, see CHIA and HPC publication “Massachusetts Commercial Medical Care Spending:                        </a:t>
            </a:r>
          </a:p>
          <a:p>
            <a:pPr marL="114300" indent="-114300"/>
            <a:r>
              <a:rPr lang="en-US" sz="800" dirty="0">
                <a:solidFill>
                  <a:schemeClr val="bg1">
                    <a:lumMod val="50000"/>
                  </a:schemeClr>
                </a:solidFill>
                <a:latin typeface="Arial"/>
              </a:rPr>
              <a:t>  	Findings from the All-Payer Claims Database.” Lab/x-ray category includes professional services associated with laboratory and imaging.</a:t>
            </a:r>
          </a:p>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a:t>
            </a:r>
            <a:r>
              <a:rPr lang="en-US" sz="800" b="1" dirty="0">
                <a:solidFill>
                  <a:schemeClr val="bg1">
                    <a:lumMod val="50000"/>
                  </a:schemeClr>
                </a:solidFill>
                <a:latin typeface="Arial"/>
              </a:rPr>
              <a:t> </a:t>
            </a:r>
            <a:r>
              <a:rPr lang="en-US" sz="800" dirty="0">
                <a:solidFill>
                  <a:schemeClr val="bg1">
                    <a:lumMod val="50000"/>
                  </a:schemeClr>
                </a:solidFill>
                <a:latin typeface="Arial"/>
              </a:rPr>
              <a:t>All-Payers Claims Database; HPC and CHIA analysis</a:t>
            </a:r>
            <a:endParaRPr lang="en-US" sz="800" dirty="0">
              <a:solidFill>
                <a:schemeClr val="bg1">
                  <a:lumMod val="50000"/>
                </a:schemeClr>
              </a:solidFill>
              <a:latin typeface="Arial"/>
            </a:endParaRPr>
          </a:p>
        </p:txBody>
      </p:sp>
    </p:spTree>
    <p:extLst>
      <p:ext uri="{BB962C8B-B14F-4D97-AF65-F5344CB8AC3E}">
        <p14:creationId xmlns:p14="http://schemas.microsoft.com/office/powerpoint/2010/main" val="3203709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2223328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530"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19" name="Rectangle 18"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C.1: </a:t>
            </a:r>
            <a:r>
              <a:rPr lang="en-US" dirty="0">
                <a:latin typeface="Arial"/>
              </a:rPr>
              <a:t>Overall rates of preventable hospitalization by income quartile</a:t>
            </a:r>
            <a:r>
              <a:rPr lang="en-US" baseline="30000" dirty="0">
                <a:latin typeface="Arial"/>
              </a:rPr>
              <a:t>*</a:t>
            </a:r>
            <a:endParaRPr lang="en-US" dirty="0">
              <a:latin typeface="Arial"/>
            </a:endParaRPr>
          </a:p>
        </p:txBody>
      </p:sp>
      <p:sp>
        <p:nvSpPr>
          <p:cNvPr id="3" name="Text Placeholder 2"/>
          <p:cNvSpPr>
            <a:spLocks noGrp="1"/>
          </p:cNvSpPr>
          <p:nvPr>
            <p:ph type="body" sz="quarter" idx="10"/>
          </p:nvPr>
        </p:nvSpPr>
        <p:spPr>
          <a:xfrm>
            <a:off x="119063" y="857449"/>
            <a:ext cx="8618537" cy="336550"/>
          </a:xfrm>
        </p:spPr>
        <p:txBody>
          <a:bodyPr wrap="square" lIns="0" tIns="45720" rIns="0" bIns="45720"/>
          <a:lstStyle/>
          <a:p>
            <a:r>
              <a:rPr lang="en-US" dirty="0">
                <a:latin typeface="Arial"/>
              </a:rPr>
              <a:t>Preventable admissions per 100,000 residents, 2012</a:t>
            </a:r>
          </a:p>
        </p:txBody>
      </p:sp>
      <p:sp>
        <p:nvSpPr>
          <p:cNvPr id="22" name="McK 5. Source"/>
          <p:cNvSpPr>
            <a:spLocks noChangeArrowheads="1"/>
          </p:cNvSpPr>
          <p:nvPr>
            <p:custDataLst>
              <p:tags r:id="rId4"/>
            </p:custDataLst>
          </p:nvPr>
        </p:nvSpPr>
        <p:spPr bwMode="auto">
          <a:xfrm>
            <a:off x="0" y="6213944"/>
            <a:ext cx="8737600" cy="4598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Income was estimated using the median household income for the patient’s zip code. Preventable hospitalizations were calculated using AHRQ’s prevention quality indicator (PQI) measures. All figures are age- and sex-adjusted.</a:t>
            </a:r>
          </a:p>
          <a:p>
            <a:pPr marL="114300" indent="-114300"/>
            <a:r>
              <a:rPr lang="en-US" sz="800" b="1" dirty="0" smtClean="0">
                <a:solidFill>
                  <a:schemeClr val="bg1">
                    <a:lumMod val="50000"/>
                  </a:schemeClr>
                </a:solidFill>
                <a:latin typeface="Arial"/>
              </a:rPr>
              <a:t>SOURCE</a:t>
            </a:r>
            <a:r>
              <a:rPr lang="en-US" sz="800" dirty="0" smtClean="0">
                <a:solidFill>
                  <a:schemeClr val="bg1">
                    <a:lumMod val="50000"/>
                  </a:schemeClr>
                </a:solidFill>
                <a:latin typeface="Arial"/>
              </a:rPr>
              <a:t>: </a:t>
            </a:r>
            <a:r>
              <a:rPr lang="en-US" sz="800" dirty="0">
                <a:solidFill>
                  <a:schemeClr val="bg1">
                    <a:lumMod val="50000"/>
                  </a:schemeClr>
                </a:solidFill>
                <a:latin typeface="Arial"/>
              </a:rPr>
              <a:t>Center for Health Information and Analysis; HPC analysis</a:t>
            </a:r>
          </a:p>
        </p:txBody>
      </p:sp>
      <p:graphicFrame>
        <p:nvGraphicFramePr>
          <p:cNvPr id="7" name="Object 6"/>
          <p:cNvGraphicFramePr>
            <a:graphicFrameLocks/>
          </p:cNvGraphicFramePr>
          <p:nvPr>
            <p:custDataLst>
              <p:tags r:id="rId5"/>
            </p:custDataLst>
            <p:extLst>
              <p:ext uri="{D42A27DB-BD31-4B8C-83A1-F6EECF244321}">
                <p14:modId xmlns:p14="http://schemas.microsoft.com/office/powerpoint/2010/main" val="1524089410"/>
              </p:ext>
            </p:extLst>
          </p:nvPr>
        </p:nvGraphicFramePr>
        <p:xfrm>
          <a:off x="647700" y="1866900"/>
          <a:ext cx="2104999" cy="3619539"/>
        </p:xfrm>
        <a:graphic>
          <a:graphicData uri="http://schemas.openxmlformats.org/presentationml/2006/ole">
            <mc:AlternateContent xmlns:mc="http://schemas.openxmlformats.org/markup-compatibility/2006">
              <mc:Choice xmlns:v="urn:schemas-microsoft-com:vml" Requires="v">
                <p:oleObj spid="_x0000_s318531" name="Chart" r:id="rId24" imgW="2104999" imgH="3619539" progId="MSGraph.Chart.8">
                  <p:embed followColorScheme="full"/>
                </p:oleObj>
              </mc:Choice>
              <mc:Fallback>
                <p:oleObj name="Chart" r:id="rId24" imgW="2104999" imgH="3619539" progId="MSGraph.Chart.8">
                  <p:embed followColorScheme="full"/>
                  <p:pic>
                    <p:nvPicPr>
                      <p:cNvPr id="0" name=""/>
                      <p:cNvPicPr/>
                      <p:nvPr/>
                    </p:nvPicPr>
                    <p:blipFill>
                      <a:blip r:embed="rId25"/>
                      <a:stretch>
                        <a:fillRect/>
                      </a:stretch>
                    </p:blipFill>
                    <p:spPr>
                      <a:xfrm>
                        <a:off x="647700" y="1866900"/>
                        <a:ext cx="2104999" cy="3619539"/>
                      </a:xfrm>
                      <a:prstGeom prst="rect">
                        <a:avLst/>
                      </a:prstGeom>
                    </p:spPr>
                  </p:pic>
                </p:oleObj>
              </mc:Fallback>
            </mc:AlternateContent>
          </a:graphicData>
        </a:graphic>
      </p:graphicFrame>
      <p:sp>
        <p:nvSpPr>
          <p:cNvPr id="8" name="Text Placeholder 32"/>
          <p:cNvSpPr>
            <a:spLocks noGrp="1"/>
          </p:cNvSpPr>
          <p:nvPr>
            <p:custDataLst>
              <p:tags r:id="rId6"/>
            </p:custDataLst>
          </p:nvPr>
        </p:nvSpPr>
        <p:spPr bwMode="gray">
          <a:xfrm>
            <a:off x="1701800" y="2828925"/>
            <a:ext cx="4937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BAC0EB2A-39D4-449A-8E81-15227085ABD9}" type="datetime'''''1'''''''''',47''''''''''''''''''9'''''''''''''''''''''''">
              <a:rPr lang="en-US" sz="1400">
                <a:latin typeface="Arial"/>
                <a:cs typeface="Arial"/>
                <a:sym typeface="Arial"/>
              </a:rPr>
              <a:pPr/>
              <a:t>1,479</a:t>
            </a:fld>
            <a:endParaRPr lang="en-US" sz="1400">
              <a:latin typeface="Arial"/>
              <a:cs typeface="Arial"/>
              <a:sym typeface="Arial"/>
            </a:endParaRPr>
          </a:p>
        </p:txBody>
      </p:sp>
      <p:sp>
        <p:nvSpPr>
          <p:cNvPr id="9" name="Text Placeholder 33"/>
          <p:cNvSpPr>
            <a:spLocks noGrp="1"/>
          </p:cNvSpPr>
          <p:nvPr>
            <p:custDataLst>
              <p:tags r:id="rId7"/>
            </p:custDataLst>
          </p:nvPr>
        </p:nvSpPr>
        <p:spPr bwMode="gray">
          <a:xfrm>
            <a:off x="2168525" y="3124200"/>
            <a:ext cx="4937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24BE8B25-E7CF-46C9-A917-6024511544F7}" type="datetime'''''''''''''1'''''''''''''',''''''28''8'''''''''">
              <a:rPr lang="en-US" sz="1400">
                <a:latin typeface="Arial"/>
                <a:cs typeface="Arial"/>
                <a:sym typeface="Arial"/>
              </a:rPr>
              <a:pPr/>
              <a:t>1,288</a:t>
            </a:fld>
            <a:endParaRPr lang="en-US" sz="1400">
              <a:latin typeface="Arial"/>
              <a:cs typeface="Arial"/>
              <a:sym typeface="Arial"/>
            </a:endParaRPr>
          </a:p>
        </p:txBody>
      </p:sp>
      <p:sp>
        <p:nvSpPr>
          <p:cNvPr id="10" name="Text Placeholder 31"/>
          <p:cNvSpPr>
            <a:spLocks noGrp="1"/>
          </p:cNvSpPr>
          <p:nvPr>
            <p:custDataLst>
              <p:tags r:id="rId8"/>
            </p:custDataLst>
          </p:nvPr>
        </p:nvSpPr>
        <p:spPr bwMode="gray">
          <a:xfrm>
            <a:off x="1230313" y="2571750"/>
            <a:ext cx="4937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7BC5CF0-064F-41EF-B98C-400533459738}" type="datetime'''''''''''1'''''',6''''''4''''''''''0'''''''">
              <a:rPr lang="en-US" sz="1400">
                <a:latin typeface="Arial"/>
                <a:cs typeface="Arial"/>
                <a:sym typeface="Arial"/>
              </a:rPr>
              <a:pPr/>
              <a:t>1,640</a:t>
            </a:fld>
            <a:endParaRPr lang="en-US" sz="1400">
              <a:latin typeface="Arial"/>
              <a:cs typeface="Arial"/>
              <a:sym typeface="Arial"/>
            </a:endParaRPr>
          </a:p>
        </p:txBody>
      </p:sp>
      <p:sp>
        <p:nvSpPr>
          <p:cNvPr id="11" name="Text Placeholder 30"/>
          <p:cNvSpPr>
            <a:spLocks noGrp="1"/>
          </p:cNvSpPr>
          <p:nvPr>
            <p:custDataLst>
              <p:tags r:id="rId9"/>
            </p:custDataLst>
          </p:nvPr>
        </p:nvSpPr>
        <p:spPr bwMode="gray">
          <a:xfrm>
            <a:off x="758825" y="1724025"/>
            <a:ext cx="4937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B50AA91-DD2B-4066-B4FF-2E36F9C09ACD}" type="datetime'''''''''2'',''''18''''''''''''''2'''''''">
              <a:rPr lang="en-US" sz="1400">
                <a:latin typeface="Arial"/>
                <a:cs typeface="Arial"/>
                <a:sym typeface="Arial"/>
              </a:rPr>
              <a:pPr/>
              <a:t>2,182</a:t>
            </a:fld>
            <a:endParaRPr lang="en-US" sz="1400" dirty="0">
              <a:latin typeface="Arial"/>
              <a:cs typeface="Arial"/>
              <a:sym typeface="Arial"/>
            </a:endParaRPr>
          </a:p>
        </p:txBody>
      </p:sp>
      <p:sp>
        <p:nvSpPr>
          <p:cNvPr id="12" name="Rectangle 11"/>
          <p:cNvSpPr/>
          <p:nvPr>
            <p:custDataLst>
              <p:tags r:id="rId10"/>
            </p:custDataLst>
          </p:nvPr>
        </p:nvSpPr>
        <p:spPr bwMode="auto">
          <a:xfrm>
            <a:off x="6146800" y="1682750"/>
            <a:ext cx="250825" cy="187325"/>
          </a:xfrm>
          <a:prstGeom prst="rect">
            <a:avLst/>
          </a:prstGeom>
          <a:solidFill>
            <a:srgbClr val="8C96A0"/>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596" tIns="44799" rIns="89596" bIns="44799" rtlCol="0" anchor="ctr"/>
          <a:lstStyle/>
          <a:p>
            <a:pPr algn="ctr"/>
            <a:endParaRPr lang="en-US"/>
          </a:p>
        </p:txBody>
      </p:sp>
      <p:sp>
        <p:nvSpPr>
          <p:cNvPr id="13" name="Rectangle 12"/>
          <p:cNvSpPr/>
          <p:nvPr>
            <p:custDataLst>
              <p:tags r:id="rId11"/>
            </p:custDataLst>
          </p:nvPr>
        </p:nvSpPr>
        <p:spPr bwMode="auto">
          <a:xfrm>
            <a:off x="6146800" y="1419225"/>
            <a:ext cx="250825" cy="187325"/>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596" tIns="44799" rIns="89596" bIns="44799" rtlCol="0" anchor="ctr"/>
          <a:lstStyle/>
          <a:p>
            <a:pPr algn="ctr"/>
            <a:endParaRPr lang="en-US"/>
          </a:p>
        </p:txBody>
      </p:sp>
      <p:sp>
        <p:nvSpPr>
          <p:cNvPr id="14" name="Rectangle 13"/>
          <p:cNvSpPr/>
          <p:nvPr>
            <p:custDataLst>
              <p:tags r:id="rId12"/>
            </p:custDataLst>
          </p:nvPr>
        </p:nvSpPr>
        <p:spPr bwMode="auto">
          <a:xfrm>
            <a:off x="6146800" y="2209800"/>
            <a:ext cx="250825" cy="187325"/>
          </a:xfrm>
          <a:prstGeom prst="rect">
            <a:avLst/>
          </a:prstGeom>
          <a:solidFill>
            <a:srgbClr val="465064"/>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596" tIns="44799" rIns="89596" bIns="44799" rtlCol="0" anchor="ctr"/>
          <a:lstStyle/>
          <a:p>
            <a:pPr algn="ctr"/>
            <a:endParaRPr lang="en-US"/>
          </a:p>
        </p:txBody>
      </p:sp>
      <p:sp>
        <p:nvSpPr>
          <p:cNvPr id="15" name="Rectangle 14"/>
          <p:cNvSpPr/>
          <p:nvPr>
            <p:custDataLst>
              <p:tags r:id="rId13"/>
            </p:custDataLst>
          </p:nvPr>
        </p:nvSpPr>
        <p:spPr bwMode="auto">
          <a:xfrm>
            <a:off x="6146800" y="1946275"/>
            <a:ext cx="250825" cy="187325"/>
          </a:xfrm>
          <a:prstGeom prst="rect">
            <a:avLst/>
          </a:prstGeom>
          <a:solidFill>
            <a:srgbClr val="67727C"/>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596" tIns="44799" rIns="89596" bIns="44799" rtlCol="0" anchor="ctr"/>
          <a:lstStyle/>
          <a:p>
            <a:pPr algn="ctr"/>
            <a:endParaRPr lang="en-US"/>
          </a:p>
        </p:txBody>
      </p:sp>
      <p:sp>
        <p:nvSpPr>
          <p:cNvPr id="16" name="Text Placeholder 18"/>
          <p:cNvSpPr>
            <a:spLocks noGrp="1"/>
          </p:cNvSpPr>
          <p:nvPr>
            <p:custDataLst>
              <p:tags r:id="rId14"/>
            </p:custDataLst>
          </p:nvPr>
        </p:nvSpPr>
        <p:spPr bwMode="auto">
          <a:xfrm>
            <a:off x="6448425" y="1414463"/>
            <a:ext cx="181292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E3B594ED-0354-4C99-BFF8-B32E1644C9D8}" type="datetime'L''o''''''w''''e''s''t ''in''c''om''''e ''''''qu''''artile'">
              <a:rPr lang="en-US" sz="1400">
                <a:latin typeface="Arial"/>
                <a:cs typeface="Arial"/>
                <a:sym typeface="Arial"/>
              </a:rPr>
              <a:pPr/>
              <a:t>Lowest income quartile</a:t>
            </a:fld>
            <a:endParaRPr lang="en-US" sz="1400">
              <a:latin typeface="Arial"/>
              <a:cs typeface="Arial"/>
              <a:sym typeface="Arial"/>
            </a:endParaRPr>
          </a:p>
        </p:txBody>
      </p:sp>
      <p:sp>
        <p:nvSpPr>
          <p:cNvPr id="17" name="Text Placeholder 19"/>
          <p:cNvSpPr>
            <a:spLocks noGrp="1"/>
          </p:cNvSpPr>
          <p:nvPr>
            <p:custDataLst>
              <p:tags r:id="rId15"/>
            </p:custDataLst>
          </p:nvPr>
        </p:nvSpPr>
        <p:spPr bwMode="auto">
          <a:xfrm>
            <a:off x="6448425" y="1677988"/>
            <a:ext cx="88582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0C019A97-A1E7-409A-B97E-845371D5B699}" type="datetime'3''''''''''rd ''q''''''''''ua''''''''r''ti''''''''''''''le'">
              <a:rPr lang="en-US" sz="1400">
                <a:latin typeface="Arial"/>
                <a:cs typeface="Arial"/>
                <a:sym typeface="Arial"/>
              </a:rPr>
              <a:pPr/>
              <a:t>3rd quartile</a:t>
            </a:fld>
            <a:endParaRPr lang="en-US" sz="1400">
              <a:latin typeface="Arial"/>
              <a:cs typeface="Arial"/>
              <a:sym typeface="Arial"/>
            </a:endParaRPr>
          </a:p>
        </p:txBody>
      </p:sp>
      <p:sp>
        <p:nvSpPr>
          <p:cNvPr id="18" name="Text Placeholder 20"/>
          <p:cNvSpPr>
            <a:spLocks noGrp="1"/>
          </p:cNvSpPr>
          <p:nvPr>
            <p:custDataLst>
              <p:tags r:id="rId16"/>
            </p:custDataLst>
          </p:nvPr>
        </p:nvSpPr>
        <p:spPr bwMode="auto">
          <a:xfrm>
            <a:off x="6448425" y="1941513"/>
            <a:ext cx="9255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4C35A6B6-CB95-4FE2-816A-3A6519074E9C}" type="datetime'''2n''''''''d'''''' q''''u''''''ar''''''''t''''''''''''''ile'">
              <a:rPr lang="en-US" sz="1400">
                <a:latin typeface="Arial"/>
                <a:cs typeface="Arial"/>
                <a:sym typeface="Arial"/>
              </a:rPr>
              <a:pPr/>
              <a:t>2nd quartile</a:t>
            </a:fld>
            <a:endParaRPr lang="en-US" sz="1400">
              <a:latin typeface="Arial"/>
              <a:cs typeface="Arial"/>
              <a:sym typeface="Arial"/>
            </a:endParaRPr>
          </a:p>
        </p:txBody>
      </p:sp>
      <p:sp>
        <p:nvSpPr>
          <p:cNvPr id="21" name="Text Placeholder 21"/>
          <p:cNvSpPr>
            <a:spLocks noGrp="1"/>
          </p:cNvSpPr>
          <p:nvPr>
            <p:custDataLst>
              <p:tags r:id="rId17"/>
            </p:custDataLst>
          </p:nvPr>
        </p:nvSpPr>
        <p:spPr bwMode="auto">
          <a:xfrm>
            <a:off x="6448425" y="2205038"/>
            <a:ext cx="18526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0556600F-F34A-4EEC-BB8E-4F57E74DF792}" type="datetime'''Hig''''hest'''' inc''om''e q''u''''''''''a''rti''l''''''''e'">
              <a:rPr lang="en-US" sz="1400">
                <a:latin typeface="Arial"/>
                <a:cs typeface="Arial"/>
                <a:sym typeface="Arial"/>
              </a:rPr>
              <a:pPr/>
              <a:t>Highest income quartile</a:t>
            </a:fld>
            <a:endParaRPr lang="en-US" sz="1400">
              <a:latin typeface="Arial"/>
              <a:cs typeface="Arial"/>
              <a:sym typeface="Arial"/>
            </a:endParaRPr>
          </a:p>
        </p:txBody>
      </p:sp>
      <p:graphicFrame>
        <p:nvGraphicFramePr>
          <p:cNvPr id="23" name="Object 22"/>
          <p:cNvGraphicFramePr>
            <a:graphicFrameLocks/>
          </p:cNvGraphicFramePr>
          <p:nvPr>
            <p:custDataLst>
              <p:tags r:id="rId18"/>
            </p:custDataLst>
            <p:extLst>
              <p:ext uri="{D42A27DB-BD31-4B8C-83A1-F6EECF244321}">
                <p14:modId xmlns:p14="http://schemas.microsoft.com/office/powerpoint/2010/main" val="3664154957"/>
              </p:ext>
            </p:extLst>
          </p:nvPr>
        </p:nvGraphicFramePr>
        <p:xfrm>
          <a:off x="3390900" y="1866900"/>
          <a:ext cx="2057489" cy="3619539"/>
        </p:xfrm>
        <a:graphic>
          <a:graphicData uri="http://schemas.openxmlformats.org/presentationml/2006/ole">
            <mc:AlternateContent xmlns:mc="http://schemas.openxmlformats.org/markup-compatibility/2006">
              <mc:Choice xmlns:v="urn:schemas-microsoft-com:vml" Requires="v">
                <p:oleObj spid="_x0000_s318532" name="Chart" r:id="rId26" imgW="2057489" imgH="3619539" progId="MSGraph.Chart.8">
                  <p:embed followColorScheme="full"/>
                </p:oleObj>
              </mc:Choice>
              <mc:Fallback>
                <p:oleObj name="Chart" r:id="rId26" imgW="2057489" imgH="3619539" progId="MSGraph.Chart.8">
                  <p:embed followColorScheme="full"/>
                  <p:pic>
                    <p:nvPicPr>
                      <p:cNvPr id="0" name=""/>
                      <p:cNvPicPr/>
                      <p:nvPr/>
                    </p:nvPicPr>
                    <p:blipFill>
                      <a:blip r:embed="rId27"/>
                      <a:stretch>
                        <a:fillRect/>
                      </a:stretch>
                    </p:blipFill>
                    <p:spPr>
                      <a:xfrm>
                        <a:off x="3390900" y="1866900"/>
                        <a:ext cx="2057489" cy="3619539"/>
                      </a:xfrm>
                      <a:prstGeom prst="rect">
                        <a:avLst/>
                      </a:prstGeom>
                    </p:spPr>
                  </p:pic>
                </p:oleObj>
              </mc:Fallback>
            </mc:AlternateContent>
          </a:graphicData>
        </a:graphic>
      </p:graphicFrame>
      <p:graphicFrame>
        <p:nvGraphicFramePr>
          <p:cNvPr id="24" name="Object 23"/>
          <p:cNvGraphicFramePr>
            <a:graphicFrameLocks/>
          </p:cNvGraphicFramePr>
          <p:nvPr>
            <p:custDataLst>
              <p:tags r:id="rId19"/>
            </p:custDataLst>
            <p:extLst>
              <p:ext uri="{D42A27DB-BD31-4B8C-83A1-F6EECF244321}">
                <p14:modId xmlns:p14="http://schemas.microsoft.com/office/powerpoint/2010/main" val="1056357685"/>
              </p:ext>
            </p:extLst>
          </p:nvPr>
        </p:nvGraphicFramePr>
        <p:xfrm>
          <a:off x="6019800" y="1866900"/>
          <a:ext cx="2057489" cy="3619539"/>
        </p:xfrm>
        <a:graphic>
          <a:graphicData uri="http://schemas.openxmlformats.org/presentationml/2006/ole">
            <mc:AlternateContent xmlns:mc="http://schemas.openxmlformats.org/markup-compatibility/2006">
              <mc:Choice xmlns:v="urn:schemas-microsoft-com:vml" Requires="v">
                <p:oleObj spid="_x0000_s318533" name="Chart" r:id="rId28" imgW="2057489" imgH="3619539" progId="MSGraph.Chart.8">
                  <p:embed followColorScheme="full"/>
                </p:oleObj>
              </mc:Choice>
              <mc:Fallback>
                <p:oleObj name="Chart" r:id="rId28" imgW="2057489" imgH="3619539" progId="MSGraph.Chart.8">
                  <p:embed followColorScheme="full"/>
                  <p:pic>
                    <p:nvPicPr>
                      <p:cNvPr id="0" name=""/>
                      <p:cNvPicPr/>
                      <p:nvPr/>
                    </p:nvPicPr>
                    <p:blipFill>
                      <a:blip r:embed="rId29"/>
                      <a:stretch>
                        <a:fillRect/>
                      </a:stretch>
                    </p:blipFill>
                    <p:spPr>
                      <a:xfrm>
                        <a:off x="6019800" y="1866900"/>
                        <a:ext cx="2057489" cy="3619539"/>
                      </a:xfrm>
                      <a:prstGeom prst="rect">
                        <a:avLst/>
                      </a:prstGeom>
                    </p:spPr>
                  </p:pic>
                </p:oleObj>
              </mc:Fallback>
            </mc:AlternateContent>
          </a:graphicData>
        </a:graphic>
      </p:graphicFrame>
      <p:sp>
        <p:nvSpPr>
          <p:cNvPr id="25" name="Text Placeholder 34"/>
          <p:cNvSpPr>
            <a:spLocks noGrp="1"/>
          </p:cNvSpPr>
          <p:nvPr>
            <p:custDataLst>
              <p:tags r:id="rId20"/>
            </p:custDataLst>
          </p:nvPr>
        </p:nvSpPr>
        <p:spPr bwMode="gray">
          <a:xfrm>
            <a:off x="6102350" y="2971800"/>
            <a:ext cx="4937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A9D7BF54-4E16-4D10-B624-72A2A90E0E8D}" type="datetime'''''''''''''''''''1'''''''',''''''''''''''''3''8''''4'''''''''">
              <a:rPr lang="en-US" sz="1400">
                <a:latin typeface="Arial"/>
                <a:cs typeface="Arial"/>
                <a:sym typeface="Arial"/>
              </a:rPr>
              <a:pPr/>
              <a:t>1,384</a:t>
            </a:fld>
            <a:endParaRPr lang="en-US" sz="1400">
              <a:latin typeface="Arial"/>
              <a:cs typeface="Arial"/>
              <a:sym typeface="Arial"/>
            </a:endParaRPr>
          </a:p>
        </p:txBody>
      </p:sp>
      <p:sp>
        <p:nvSpPr>
          <p:cNvPr id="26" name="Title 1"/>
          <p:cNvSpPr txBox="1">
            <a:spLocks/>
          </p:cNvSpPr>
          <p:nvPr/>
        </p:nvSpPr>
        <p:spPr bwMode="auto">
          <a:xfrm>
            <a:off x="788988" y="5486400"/>
            <a:ext cx="18499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400" b="0" dirty="0">
                <a:solidFill>
                  <a:schemeClr val="tx1"/>
                </a:solidFill>
              </a:rPr>
              <a:t>All</a:t>
            </a:r>
          </a:p>
        </p:txBody>
      </p:sp>
      <p:sp>
        <p:nvSpPr>
          <p:cNvPr id="27" name="Title 1"/>
          <p:cNvSpPr txBox="1">
            <a:spLocks/>
          </p:cNvSpPr>
          <p:nvPr/>
        </p:nvSpPr>
        <p:spPr bwMode="auto">
          <a:xfrm>
            <a:off x="3494088" y="5486400"/>
            <a:ext cx="18499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400" b="0" dirty="0">
                <a:solidFill>
                  <a:schemeClr val="tx1"/>
                </a:solidFill>
              </a:rPr>
              <a:t>Acute</a:t>
            </a:r>
          </a:p>
        </p:txBody>
      </p:sp>
      <p:sp>
        <p:nvSpPr>
          <p:cNvPr id="28" name="Title 1"/>
          <p:cNvSpPr txBox="1">
            <a:spLocks/>
          </p:cNvSpPr>
          <p:nvPr/>
        </p:nvSpPr>
        <p:spPr bwMode="auto">
          <a:xfrm>
            <a:off x="6124575" y="5486400"/>
            <a:ext cx="18499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400" b="0" dirty="0">
                <a:solidFill>
                  <a:schemeClr val="tx1"/>
                </a:solidFill>
              </a:rPr>
              <a:t>Chronic</a:t>
            </a:r>
          </a:p>
        </p:txBody>
      </p:sp>
    </p:spTree>
    <p:extLst>
      <p:ext uri="{BB962C8B-B14F-4D97-AF65-F5344CB8AC3E}">
        <p14:creationId xmlns:p14="http://schemas.microsoft.com/office/powerpoint/2010/main" val="341720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custDataLst>
              <p:tags r:id="rId2"/>
            </p:custDataLst>
            <p:extLst>
              <p:ext uri="{D42A27DB-BD31-4B8C-83A1-F6EECF244321}">
                <p14:modId xmlns:p14="http://schemas.microsoft.com/office/powerpoint/2010/main" val="3679022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634"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60" name="Rectangle 59"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0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smtClean="0">
                <a:latin typeface="Arial"/>
              </a:rPr>
              <a:t>Figure C.2: Rates </a:t>
            </a:r>
            <a:r>
              <a:rPr lang="en-US" dirty="0">
                <a:latin typeface="Arial"/>
              </a:rPr>
              <a:t>of preventable hospitalization for acute and chronic conditions by income quartile</a:t>
            </a:r>
            <a:r>
              <a:rPr lang="en-US" baseline="30000" dirty="0">
                <a:latin typeface="Arial"/>
              </a:rPr>
              <a:t>*</a:t>
            </a:r>
            <a:endParaRPr lang="en-US" dirty="0">
              <a:latin typeface="Arial"/>
            </a:endParaRPr>
          </a:p>
        </p:txBody>
      </p:sp>
      <p:sp>
        <p:nvSpPr>
          <p:cNvPr id="3" name="TextBox 2"/>
          <p:cNvSpPr txBox="1"/>
          <p:nvPr/>
        </p:nvSpPr>
        <p:spPr>
          <a:xfrm>
            <a:off x="119063" y="857449"/>
            <a:ext cx="7941942" cy="336696"/>
          </a:xfrm>
          <a:prstGeom prst="rect">
            <a:avLst/>
          </a:prstGeom>
          <a:noFill/>
        </p:spPr>
        <p:txBody>
          <a:bodyPr wrap="square" lIns="0" tIns="45720" rIns="0" bIns="45720" rtlCol="0">
            <a:spAutoFit/>
          </a:bodyPr>
          <a:lstStyle/>
          <a:p>
            <a:r>
              <a:rPr lang="en-US" dirty="0">
                <a:solidFill>
                  <a:schemeClr val="bg1">
                    <a:lumMod val="50000"/>
                  </a:schemeClr>
                </a:solidFill>
                <a:latin typeface="Arial"/>
              </a:rPr>
              <a:t>Preventable admissions per 100,000 residents, 2012</a:t>
            </a:r>
          </a:p>
        </p:txBody>
      </p:sp>
      <p:sp>
        <p:nvSpPr>
          <p:cNvPr id="4" name="McK 5. Source"/>
          <p:cNvSpPr>
            <a:spLocks noChangeArrowheads="1"/>
          </p:cNvSpPr>
          <p:nvPr>
            <p:custDataLst>
              <p:tags r:id="rId4"/>
            </p:custDataLst>
          </p:nvPr>
        </p:nvSpPr>
        <p:spPr bwMode="auto">
          <a:xfrm>
            <a:off x="0" y="5844612"/>
            <a:ext cx="6725745" cy="8291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Income was estimated using the median household income for the patient’s zip code. Preventable hospitalizations were calculated using AHRQ’s prevention quality indicator (PQI) measures. All figures are age- and sex-adjusted.</a:t>
            </a:r>
          </a:p>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Composite of PQI 5 (COPD or asthma in older adults) and PQI 15 (asthma in younger adults)</a:t>
            </a:r>
          </a:p>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Composite of PQI 1 (short-term complications for diabetes), PQI 3 (long-term complications for diabetes), PQI 14 (uncontrolled diabetes), and PQI 16 (amputation among diabetes)</a:t>
            </a:r>
          </a:p>
          <a:p>
            <a:pPr marL="114300" indent="-114300"/>
            <a:r>
              <a:rPr lang="en-US" sz="800" b="1" dirty="0" smtClean="0">
                <a:solidFill>
                  <a:schemeClr val="bg1">
                    <a:lumMod val="50000"/>
                  </a:schemeClr>
                </a:solidFill>
                <a:latin typeface="Arial"/>
              </a:rPr>
              <a:t>SOURCE</a:t>
            </a:r>
            <a:r>
              <a:rPr lang="en-US" sz="800" dirty="0" smtClean="0">
                <a:solidFill>
                  <a:schemeClr val="bg1">
                    <a:lumMod val="50000"/>
                  </a:schemeClr>
                </a:solidFill>
                <a:latin typeface="Arial"/>
              </a:rPr>
              <a:t>: Center </a:t>
            </a:r>
            <a:r>
              <a:rPr lang="en-US" sz="800" dirty="0">
                <a:solidFill>
                  <a:schemeClr val="bg1">
                    <a:lumMod val="50000"/>
                  </a:schemeClr>
                </a:solidFill>
                <a:latin typeface="Arial"/>
              </a:rPr>
              <a:t>for Health Information and Analysis; HPC analysis</a:t>
            </a:r>
          </a:p>
        </p:txBody>
      </p:sp>
      <p:graphicFrame>
        <p:nvGraphicFramePr>
          <p:cNvPr id="5" name="Object 4"/>
          <p:cNvGraphicFramePr>
            <a:graphicFrameLocks/>
          </p:cNvGraphicFramePr>
          <p:nvPr>
            <p:custDataLst>
              <p:tags r:id="rId5"/>
            </p:custDataLst>
            <p:extLst>
              <p:ext uri="{D42A27DB-BD31-4B8C-83A1-F6EECF244321}">
                <p14:modId xmlns:p14="http://schemas.microsoft.com/office/powerpoint/2010/main" val="226593342"/>
              </p:ext>
            </p:extLst>
          </p:nvPr>
        </p:nvGraphicFramePr>
        <p:xfrm>
          <a:off x="190501" y="1828800"/>
          <a:ext cx="1381017" cy="2581375"/>
        </p:xfrm>
        <a:graphic>
          <a:graphicData uri="http://schemas.openxmlformats.org/presentationml/2006/ole">
            <mc:AlternateContent xmlns:mc="http://schemas.openxmlformats.org/markup-compatibility/2006">
              <mc:Choice xmlns:v="urn:schemas-microsoft-com:vml" Requires="v">
                <p:oleObj spid="_x0000_s319635" name="Chart" r:id="rId48" imgW="1381017" imgH="2581375" progId="MSGraph.Chart.8">
                  <p:embed followColorScheme="full"/>
                </p:oleObj>
              </mc:Choice>
              <mc:Fallback>
                <p:oleObj name="Chart" r:id="rId48" imgW="1381017" imgH="2581375" progId="MSGraph.Chart.8">
                  <p:embed followColorScheme="full"/>
                  <p:pic>
                    <p:nvPicPr>
                      <p:cNvPr id="0" name=""/>
                      <p:cNvPicPr/>
                      <p:nvPr/>
                    </p:nvPicPr>
                    <p:blipFill>
                      <a:blip r:embed="rId49"/>
                      <a:stretch>
                        <a:fillRect/>
                      </a:stretch>
                    </p:blipFill>
                    <p:spPr>
                      <a:xfrm>
                        <a:off x="190501" y="1828800"/>
                        <a:ext cx="1381017" cy="2581375"/>
                      </a:xfrm>
                      <a:prstGeom prst="rect">
                        <a:avLst/>
                      </a:prstGeom>
                    </p:spPr>
                  </p:pic>
                </p:oleObj>
              </mc:Fallback>
            </mc:AlternateContent>
          </a:graphicData>
        </a:graphic>
      </p:graphicFrame>
      <p:sp>
        <p:nvSpPr>
          <p:cNvPr id="6" name="Text Placeholder 33"/>
          <p:cNvSpPr>
            <a:spLocks noGrp="1"/>
          </p:cNvSpPr>
          <p:nvPr>
            <p:custDataLst>
              <p:tags r:id="rId6"/>
            </p:custDataLst>
          </p:nvPr>
        </p:nvSpPr>
        <p:spPr bwMode="gray">
          <a:xfrm>
            <a:off x="1058863" y="2994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311577CD-7CE0-4ECB-B7A6-152195CA5212}" type="datetime'''''''''''2''''''''''''64'''''''''''''''''''''''">
              <a:rPr lang="en-US" sz="1000">
                <a:latin typeface="Arial"/>
                <a:cs typeface="Arial"/>
                <a:sym typeface="Arial"/>
              </a:rPr>
              <a:pPr/>
              <a:t>264</a:t>
            </a:fld>
            <a:endParaRPr lang="en-US" sz="1000">
              <a:latin typeface="Arial"/>
              <a:cs typeface="Arial"/>
              <a:sym typeface="Arial"/>
            </a:endParaRPr>
          </a:p>
        </p:txBody>
      </p:sp>
      <p:sp>
        <p:nvSpPr>
          <p:cNvPr id="7" name="Text Placeholder 32"/>
          <p:cNvSpPr>
            <a:spLocks noGrp="1"/>
          </p:cNvSpPr>
          <p:nvPr>
            <p:custDataLst>
              <p:tags r:id="rId7"/>
            </p:custDataLst>
          </p:nvPr>
        </p:nvSpPr>
        <p:spPr bwMode="gray">
          <a:xfrm>
            <a:off x="811213" y="2860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DE9DC678-B8A3-431C-9EB5-14B434CB0C01}" type="datetime'''''''''''''''''''2''''''''''''''''''9''''''5'''''''''''">
              <a:rPr lang="en-US" sz="1000">
                <a:latin typeface="Arial"/>
                <a:cs typeface="Arial"/>
                <a:sym typeface="Arial"/>
              </a:rPr>
              <a:pPr/>
              <a:t>295</a:t>
            </a:fld>
            <a:endParaRPr lang="en-US" sz="1000" dirty="0">
              <a:latin typeface="Arial"/>
              <a:cs typeface="Arial"/>
              <a:sym typeface="Arial"/>
            </a:endParaRPr>
          </a:p>
        </p:txBody>
      </p:sp>
      <p:sp>
        <p:nvSpPr>
          <p:cNvPr id="8" name="Text Placeholder 31"/>
          <p:cNvSpPr>
            <a:spLocks noGrp="1"/>
          </p:cNvSpPr>
          <p:nvPr>
            <p:custDataLst>
              <p:tags r:id="rId8"/>
            </p:custDataLst>
          </p:nvPr>
        </p:nvSpPr>
        <p:spPr bwMode="gray">
          <a:xfrm>
            <a:off x="563563" y="2813050"/>
            <a:ext cx="2444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7EC6F7E7-5545-487F-87FF-35C6A19F5021}" type="datetime'''''3''''''''''''0''''''''''''''''''''''''''''''6'''''''''''''">
              <a:rPr lang="en-US" sz="1000">
                <a:latin typeface="Arial"/>
                <a:cs typeface="Arial"/>
                <a:sym typeface="Arial"/>
              </a:rPr>
              <a:pPr/>
              <a:t>306</a:t>
            </a:fld>
            <a:endParaRPr lang="en-US" sz="1000">
              <a:latin typeface="Arial"/>
              <a:cs typeface="Arial"/>
              <a:sym typeface="Arial"/>
            </a:endParaRPr>
          </a:p>
        </p:txBody>
      </p:sp>
      <p:sp>
        <p:nvSpPr>
          <p:cNvPr id="9" name="Text Placeholder 30"/>
          <p:cNvSpPr>
            <a:spLocks noGrp="1"/>
          </p:cNvSpPr>
          <p:nvPr>
            <p:custDataLst>
              <p:tags r:id="rId9"/>
            </p:custDataLst>
          </p:nvPr>
        </p:nvSpPr>
        <p:spPr bwMode="gray">
          <a:xfrm>
            <a:off x="315913" y="2536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B3AD3BED-15AD-47C7-851B-49D064F582E5}" type="datetime'''''3''''''''''''7''''''''''0'''''''''''''''''''''''''''''">
              <a:rPr lang="en-US" sz="1000">
                <a:latin typeface="Arial"/>
                <a:cs typeface="Arial"/>
                <a:sym typeface="Arial"/>
              </a:rPr>
              <a:pPr/>
              <a:t>370</a:t>
            </a:fld>
            <a:endParaRPr lang="en-US" sz="1000" dirty="0">
              <a:latin typeface="Arial"/>
              <a:cs typeface="Arial"/>
              <a:sym typeface="Arial"/>
            </a:endParaRPr>
          </a:p>
        </p:txBody>
      </p:sp>
      <p:sp>
        <p:nvSpPr>
          <p:cNvPr id="13" name="Rectangle 12"/>
          <p:cNvSpPr/>
          <p:nvPr>
            <p:custDataLst>
              <p:tags r:id="rId10"/>
            </p:custDataLst>
          </p:nvPr>
        </p:nvSpPr>
        <p:spPr bwMode="auto">
          <a:xfrm>
            <a:off x="6727825" y="2711450"/>
            <a:ext cx="214313" cy="160338"/>
          </a:xfrm>
          <a:prstGeom prst="rect">
            <a:avLst/>
          </a:prstGeom>
          <a:solidFill>
            <a:srgbClr val="465064"/>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0374" tIns="45189" rIns="90374" bIns="45189" rtlCol="0" anchor="ctr"/>
          <a:lstStyle/>
          <a:p>
            <a:pPr algn="ctr"/>
            <a:endParaRPr lang="en-US"/>
          </a:p>
        </p:txBody>
      </p:sp>
      <p:sp>
        <p:nvSpPr>
          <p:cNvPr id="10" name="Rectangle 9"/>
          <p:cNvSpPr/>
          <p:nvPr>
            <p:custDataLst>
              <p:tags r:id="rId11"/>
            </p:custDataLst>
          </p:nvPr>
        </p:nvSpPr>
        <p:spPr bwMode="auto">
          <a:xfrm>
            <a:off x="6727825" y="2478088"/>
            <a:ext cx="214313" cy="160338"/>
          </a:xfrm>
          <a:prstGeom prst="rect">
            <a:avLst/>
          </a:prstGeom>
          <a:solidFill>
            <a:srgbClr val="67727C"/>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0374" tIns="45189" rIns="90374" bIns="45189" rtlCol="0" anchor="ctr"/>
          <a:lstStyle/>
          <a:p>
            <a:pPr algn="ctr"/>
            <a:endParaRPr lang="en-US"/>
          </a:p>
        </p:txBody>
      </p:sp>
      <p:sp>
        <p:nvSpPr>
          <p:cNvPr id="11" name="Rectangle 10"/>
          <p:cNvSpPr/>
          <p:nvPr>
            <p:custDataLst>
              <p:tags r:id="rId12"/>
            </p:custDataLst>
          </p:nvPr>
        </p:nvSpPr>
        <p:spPr bwMode="auto">
          <a:xfrm>
            <a:off x="6727825" y="2244725"/>
            <a:ext cx="214313" cy="160338"/>
          </a:xfrm>
          <a:prstGeom prst="rect">
            <a:avLst/>
          </a:prstGeom>
          <a:solidFill>
            <a:srgbClr val="8C96A0"/>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0374" tIns="45189" rIns="90374" bIns="45189" rtlCol="0" anchor="ctr"/>
          <a:lstStyle/>
          <a:p>
            <a:pPr algn="ctr"/>
            <a:endParaRPr lang="en-US"/>
          </a:p>
        </p:txBody>
      </p:sp>
      <p:sp>
        <p:nvSpPr>
          <p:cNvPr id="12" name="Rectangle 11"/>
          <p:cNvSpPr/>
          <p:nvPr>
            <p:custDataLst>
              <p:tags r:id="rId13"/>
            </p:custDataLst>
          </p:nvPr>
        </p:nvSpPr>
        <p:spPr bwMode="auto">
          <a:xfrm>
            <a:off x="6727825" y="2011363"/>
            <a:ext cx="214313" cy="160338"/>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0374" tIns="45189" rIns="90374" bIns="45189" rtlCol="0" anchor="ctr"/>
          <a:lstStyle/>
          <a:p>
            <a:pPr algn="ctr"/>
            <a:endParaRPr lang="en-US"/>
          </a:p>
        </p:txBody>
      </p:sp>
      <p:sp>
        <p:nvSpPr>
          <p:cNvPr id="14" name="Text Placeholder 21"/>
          <p:cNvSpPr>
            <a:spLocks noGrp="1"/>
          </p:cNvSpPr>
          <p:nvPr>
            <p:custDataLst>
              <p:tags r:id="rId14"/>
            </p:custDataLst>
          </p:nvPr>
        </p:nvSpPr>
        <p:spPr bwMode="auto">
          <a:xfrm>
            <a:off x="6992938" y="2706688"/>
            <a:ext cx="15859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9068FCAA-7020-4EA9-8368-698A37E7189B}" type="datetime'H''i''ghes''t'''' ''''in''''c''''''o''m''''e'''' quart''i''le'">
              <a:rPr lang="en-US" sz="1200">
                <a:latin typeface="Arial"/>
                <a:cs typeface="Arial"/>
                <a:sym typeface="Arial"/>
              </a:rPr>
              <a:pPr/>
              <a:t>Highest income quartile</a:t>
            </a:fld>
            <a:endParaRPr lang="en-US" sz="1200">
              <a:latin typeface="Arial"/>
              <a:cs typeface="Arial"/>
              <a:sym typeface="Arial"/>
            </a:endParaRPr>
          </a:p>
        </p:txBody>
      </p:sp>
      <p:sp>
        <p:nvSpPr>
          <p:cNvPr id="15" name="Text Placeholder 20"/>
          <p:cNvSpPr>
            <a:spLocks noGrp="1"/>
          </p:cNvSpPr>
          <p:nvPr>
            <p:custDataLst>
              <p:tags r:id="rId15"/>
            </p:custDataLst>
          </p:nvPr>
        </p:nvSpPr>
        <p:spPr bwMode="auto">
          <a:xfrm>
            <a:off x="6992938" y="2473325"/>
            <a:ext cx="7921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3CF34D4F-0E53-4D6C-922B-5886AF06C79B}" type="datetime'''''''2nd'''''''' q''u''''a''''''''''''''r''''''ti''''''le'''">
              <a:rPr lang="en-US" sz="1200">
                <a:latin typeface="Arial"/>
                <a:cs typeface="Arial"/>
                <a:sym typeface="Arial"/>
              </a:rPr>
              <a:pPr/>
              <a:t>2nd quartile</a:t>
            </a:fld>
            <a:endParaRPr lang="en-US" sz="1200">
              <a:latin typeface="Arial"/>
              <a:cs typeface="Arial"/>
              <a:sym typeface="Arial"/>
            </a:endParaRPr>
          </a:p>
        </p:txBody>
      </p:sp>
      <p:sp>
        <p:nvSpPr>
          <p:cNvPr id="16" name="Text Placeholder 19"/>
          <p:cNvSpPr>
            <a:spLocks noGrp="1"/>
          </p:cNvSpPr>
          <p:nvPr>
            <p:custDataLst>
              <p:tags r:id="rId16"/>
            </p:custDataLst>
          </p:nvPr>
        </p:nvSpPr>
        <p:spPr bwMode="auto">
          <a:xfrm>
            <a:off x="6992938" y="2239963"/>
            <a:ext cx="7588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0CFBD1EF-E5F2-4C3E-974F-7A0696073B0C}" type="datetime'''3''r''''''''''''d'' ''qua''r''''''t''i''''''''''''le'">
              <a:rPr lang="en-US" sz="1200">
                <a:latin typeface="Arial"/>
                <a:cs typeface="Arial"/>
                <a:sym typeface="Arial"/>
              </a:rPr>
              <a:pPr/>
              <a:t>3rd quartile</a:t>
            </a:fld>
            <a:endParaRPr lang="en-US" sz="1200">
              <a:latin typeface="Arial"/>
              <a:cs typeface="Arial"/>
              <a:sym typeface="Arial"/>
            </a:endParaRPr>
          </a:p>
        </p:txBody>
      </p:sp>
      <p:sp>
        <p:nvSpPr>
          <p:cNvPr id="17" name="Text Placeholder 18"/>
          <p:cNvSpPr>
            <a:spLocks noGrp="1"/>
          </p:cNvSpPr>
          <p:nvPr>
            <p:custDataLst>
              <p:tags r:id="rId17"/>
            </p:custDataLst>
          </p:nvPr>
        </p:nvSpPr>
        <p:spPr bwMode="auto">
          <a:xfrm>
            <a:off x="6992938" y="2006600"/>
            <a:ext cx="15525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1192B13F-6E0A-4864-91BC-85AAAE0DAD4D}" type="datetime'Lo''''w''''''e''st in''''come qu''ar''t''''il''''e'''''''">
              <a:rPr lang="en-US" sz="1200">
                <a:latin typeface="Arial"/>
                <a:cs typeface="Arial"/>
                <a:sym typeface="Arial"/>
              </a:rPr>
              <a:pPr/>
              <a:t>Lowest income quartile</a:t>
            </a:fld>
            <a:endParaRPr lang="en-US" sz="1200">
              <a:latin typeface="Arial"/>
              <a:cs typeface="Arial"/>
              <a:sym typeface="Arial"/>
            </a:endParaRPr>
          </a:p>
        </p:txBody>
      </p:sp>
      <p:graphicFrame>
        <p:nvGraphicFramePr>
          <p:cNvPr id="18" name="Object 17"/>
          <p:cNvGraphicFramePr>
            <a:graphicFrameLocks/>
          </p:cNvGraphicFramePr>
          <p:nvPr>
            <p:custDataLst>
              <p:tags r:id="rId18"/>
            </p:custDataLst>
            <p:extLst>
              <p:ext uri="{D42A27DB-BD31-4B8C-83A1-F6EECF244321}">
                <p14:modId xmlns:p14="http://schemas.microsoft.com/office/powerpoint/2010/main" val="2975743946"/>
              </p:ext>
            </p:extLst>
          </p:nvPr>
        </p:nvGraphicFramePr>
        <p:xfrm>
          <a:off x="1257301" y="1828800"/>
          <a:ext cx="1381017" cy="2581375"/>
        </p:xfrm>
        <a:graphic>
          <a:graphicData uri="http://schemas.openxmlformats.org/presentationml/2006/ole">
            <mc:AlternateContent xmlns:mc="http://schemas.openxmlformats.org/markup-compatibility/2006">
              <mc:Choice xmlns:v="urn:schemas-microsoft-com:vml" Requires="v">
                <p:oleObj spid="_x0000_s319636" name="Chart" r:id="rId50" imgW="1381017" imgH="2581375" progId="MSGraph.Chart.8">
                  <p:embed followColorScheme="full"/>
                </p:oleObj>
              </mc:Choice>
              <mc:Fallback>
                <p:oleObj name="Chart" r:id="rId50" imgW="1381017" imgH="2581375" progId="MSGraph.Chart.8">
                  <p:embed followColorScheme="full"/>
                  <p:pic>
                    <p:nvPicPr>
                      <p:cNvPr id="0" name=""/>
                      <p:cNvPicPr/>
                      <p:nvPr/>
                    </p:nvPicPr>
                    <p:blipFill>
                      <a:blip r:embed="rId51"/>
                      <a:stretch>
                        <a:fillRect/>
                      </a:stretch>
                    </p:blipFill>
                    <p:spPr>
                      <a:xfrm>
                        <a:off x="1257301" y="1828800"/>
                        <a:ext cx="1381017" cy="2581375"/>
                      </a:xfrm>
                      <a:prstGeom prst="rect">
                        <a:avLst/>
                      </a:prstGeom>
                    </p:spPr>
                  </p:pic>
                </p:oleObj>
              </mc:Fallback>
            </mc:AlternateContent>
          </a:graphicData>
        </a:graphic>
      </p:graphicFrame>
      <p:sp>
        <p:nvSpPr>
          <p:cNvPr id="19" name="Text Placeholder 11"/>
          <p:cNvSpPr>
            <a:spLocks noGrp="1"/>
          </p:cNvSpPr>
          <p:nvPr>
            <p:custDataLst>
              <p:tags r:id="rId19"/>
            </p:custDataLst>
          </p:nvPr>
        </p:nvSpPr>
        <p:spPr bwMode="gray">
          <a:xfrm>
            <a:off x="2116138" y="32321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925C8274-0AF4-40DD-B6EF-5AAFC8BBA3DB}" type="datetime'''''''''''''''''20''''''''''''''''''''''''''''''''9'">
              <a:rPr lang="en-US" sz="1000">
                <a:latin typeface="Arial"/>
                <a:cs typeface="Arial"/>
                <a:sym typeface="Arial"/>
              </a:rPr>
              <a:pPr/>
              <a:t>209</a:t>
            </a:fld>
            <a:endParaRPr lang="en-US" sz="1000">
              <a:latin typeface="Arial"/>
              <a:cs typeface="Arial"/>
              <a:sym typeface="Arial"/>
            </a:endParaRPr>
          </a:p>
        </p:txBody>
      </p:sp>
      <p:sp>
        <p:nvSpPr>
          <p:cNvPr id="20" name="Text Placeholder 10"/>
          <p:cNvSpPr>
            <a:spLocks noGrp="1"/>
          </p:cNvSpPr>
          <p:nvPr>
            <p:custDataLst>
              <p:tags r:id="rId20"/>
            </p:custDataLst>
          </p:nvPr>
        </p:nvSpPr>
        <p:spPr bwMode="gray">
          <a:xfrm>
            <a:off x="1868488" y="32131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0901C545-8404-417D-AEC5-7490466A1D31}" type="datetime'''''''''''''2''''''''''''1''''''''''''''''''''''2'''''''''">
              <a:rPr lang="en-US" sz="1000">
                <a:latin typeface="Arial"/>
                <a:cs typeface="Arial"/>
                <a:sym typeface="Arial"/>
              </a:rPr>
              <a:pPr/>
              <a:t>212</a:t>
            </a:fld>
            <a:endParaRPr lang="en-US" sz="1000">
              <a:latin typeface="Arial"/>
              <a:cs typeface="Arial"/>
              <a:sym typeface="Arial"/>
            </a:endParaRPr>
          </a:p>
        </p:txBody>
      </p:sp>
      <p:sp useBgFill="1">
        <p:nvSpPr>
          <p:cNvPr id="21" name="Text Placeholder 9"/>
          <p:cNvSpPr>
            <a:spLocks noGrp="1"/>
          </p:cNvSpPr>
          <p:nvPr>
            <p:custDataLst>
              <p:tags r:id="rId21"/>
            </p:custDataLst>
          </p:nvPr>
        </p:nvSpPr>
        <p:spPr bwMode="gray">
          <a:xfrm>
            <a:off x="1620838" y="3213100"/>
            <a:ext cx="244475" cy="152400"/>
          </a:xfrm>
          <a:prstGeom prst="rect">
            <a:avLst/>
          </a:prstGeom>
          <a:noFill/>
          <a:extLst>
            <a:ext uri="{909E8E84-426E-40DD-AFC4-6F175D3DCCD1}">
              <a14:hiddenFill xmlns:a14="http://schemas.microsoft.com/office/drawing/2010/main">
                <a:solidFill>
                  <a:srgbClr val="FAF2E3"/>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3DC5226C-6EA3-4A91-9648-0DAEBEDB22D3}" type="datetime'''''''2''''''''''''''''''''''''''''''''''''''''''''''''''''13'">
              <a:rPr lang="en-US" sz="1000">
                <a:latin typeface="Arial"/>
                <a:cs typeface="Arial"/>
                <a:sym typeface="Arial"/>
              </a:rPr>
              <a:pPr/>
              <a:t>213</a:t>
            </a:fld>
            <a:endParaRPr lang="en-US" sz="1000">
              <a:latin typeface="Arial"/>
              <a:cs typeface="Arial"/>
              <a:sym typeface="Arial"/>
            </a:endParaRPr>
          </a:p>
        </p:txBody>
      </p:sp>
      <p:sp>
        <p:nvSpPr>
          <p:cNvPr id="22" name="Text Placeholder 7"/>
          <p:cNvSpPr>
            <a:spLocks noGrp="1"/>
          </p:cNvSpPr>
          <p:nvPr>
            <p:custDataLst>
              <p:tags r:id="rId22"/>
            </p:custDataLst>
          </p:nvPr>
        </p:nvSpPr>
        <p:spPr bwMode="gray">
          <a:xfrm>
            <a:off x="1373188" y="30702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5B1FA9C9-6E96-41C8-8A5E-8871444C1E6F}" type="datetime'''''''''''''''''''''''2''''4''''''''''''''''7'">
              <a:rPr lang="en-US" sz="1000">
                <a:latin typeface="Arial"/>
                <a:cs typeface="Arial"/>
                <a:sym typeface="Arial"/>
              </a:rPr>
              <a:pPr/>
              <a:t>247</a:t>
            </a:fld>
            <a:endParaRPr lang="en-US" sz="1000" dirty="0">
              <a:latin typeface="Arial"/>
              <a:cs typeface="Arial"/>
              <a:sym typeface="Arial"/>
            </a:endParaRPr>
          </a:p>
        </p:txBody>
      </p:sp>
      <p:graphicFrame>
        <p:nvGraphicFramePr>
          <p:cNvPr id="23" name="Object 22"/>
          <p:cNvGraphicFramePr>
            <a:graphicFrameLocks/>
          </p:cNvGraphicFramePr>
          <p:nvPr>
            <p:custDataLst>
              <p:tags r:id="rId23"/>
            </p:custDataLst>
            <p:extLst>
              <p:ext uri="{D42A27DB-BD31-4B8C-83A1-F6EECF244321}">
                <p14:modId xmlns:p14="http://schemas.microsoft.com/office/powerpoint/2010/main" val="3797577211"/>
              </p:ext>
            </p:extLst>
          </p:nvPr>
        </p:nvGraphicFramePr>
        <p:xfrm>
          <a:off x="2324101" y="1828800"/>
          <a:ext cx="1381017" cy="2581375"/>
        </p:xfrm>
        <a:graphic>
          <a:graphicData uri="http://schemas.openxmlformats.org/presentationml/2006/ole">
            <mc:AlternateContent xmlns:mc="http://schemas.openxmlformats.org/markup-compatibility/2006">
              <mc:Choice xmlns:v="urn:schemas-microsoft-com:vml" Requires="v">
                <p:oleObj spid="_x0000_s319637" name="Chart" r:id="rId52" imgW="1381017" imgH="2581375" progId="MSGraph.Chart.8">
                  <p:embed followColorScheme="full"/>
                </p:oleObj>
              </mc:Choice>
              <mc:Fallback>
                <p:oleObj name="Chart" r:id="rId52" imgW="1381017" imgH="2581375" progId="MSGraph.Chart.8">
                  <p:embed followColorScheme="full"/>
                  <p:pic>
                    <p:nvPicPr>
                      <p:cNvPr id="0" name=""/>
                      <p:cNvPicPr/>
                      <p:nvPr/>
                    </p:nvPicPr>
                    <p:blipFill>
                      <a:blip r:embed="rId53"/>
                      <a:stretch>
                        <a:fillRect/>
                      </a:stretch>
                    </p:blipFill>
                    <p:spPr>
                      <a:xfrm>
                        <a:off x="2324101" y="1828800"/>
                        <a:ext cx="1381017" cy="2581375"/>
                      </a:xfrm>
                      <a:prstGeom prst="rect">
                        <a:avLst/>
                      </a:prstGeom>
                    </p:spPr>
                  </p:pic>
                </p:oleObj>
              </mc:Fallback>
            </mc:AlternateContent>
          </a:graphicData>
        </a:graphic>
      </p:graphicFrame>
      <p:sp>
        <p:nvSpPr>
          <p:cNvPr id="26" name="Text Placeholder 34"/>
          <p:cNvSpPr>
            <a:spLocks noGrp="1"/>
          </p:cNvSpPr>
          <p:nvPr>
            <p:custDataLst>
              <p:tags r:id="rId24"/>
            </p:custDataLst>
          </p:nvPr>
        </p:nvSpPr>
        <p:spPr bwMode="gray">
          <a:xfrm>
            <a:off x="2420938" y="33559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B7A0A88-BC90-43BA-B399-4E1B0163F357}" type="datetime'''''1''''''''''8''''''''''''''''''''''''''''''''''''''0'''">
              <a:rPr lang="en-US" sz="1000">
                <a:latin typeface="Arial"/>
                <a:cs typeface="Arial"/>
                <a:sym typeface="Arial"/>
              </a:rPr>
              <a:pPr/>
              <a:t>180</a:t>
            </a:fld>
            <a:endParaRPr lang="en-US" sz="1000" dirty="0">
              <a:latin typeface="Arial"/>
              <a:cs typeface="Arial"/>
              <a:sym typeface="Arial"/>
            </a:endParaRPr>
          </a:p>
        </p:txBody>
      </p:sp>
      <p:sp>
        <p:nvSpPr>
          <p:cNvPr id="24" name="Text Placeholder 6"/>
          <p:cNvSpPr>
            <a:spLocks noGrp="1"/>
          </p:cNvSpPr>
          <p:nvPr>
            <p:custDataLst>
              <p:tags r:id="rId25"/>
            </p:custDataLst>
          </p:nvPr>
        </p:nvSpPr>
        <p:spPr bwMode="gray">
          <a:xfrm>
            <a:off x="3163888" y="35083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64A9A2A9-6FBB-4AEE-9E80-C4F819868309}" type="datetime'''''1''''''''''''''''''''''''''''44'''''''''">
              <a:rPr lang="en-US" sz="1000">
                <a:latin typeface="Arial"/>
                <a:cs typeface="Arial"/>
                <a:sym typeface="Arial"/>
              </a:rPr>
              <a:pPr/>
              <a:t>144</a:t>
            </a:fld>
            <a:endParaRPr lang="en-US" sz="1000">
              <a:latin typeface="Arial"/>
              <a:cs typeface="Arial"/>
              <a:sym typeface="Arial"/>
            </a:endParaRPr>
          </a:p>
        </p:txBody>
      </p:sp>
      <p:sp>
        <p:nvSpPr>
          <p:cNvPr id="25" name="Text Placeholder 5"/>
          <p:cNvSpPr>
            <a:spLocks noGrp="1"/>
          </p:cNvSpPr>
          <p:nvPr>
            <p:custDataLst>
              <p:tags r:id="rId26"/>
            </p:custDataLst>
          </p:nvPr>
        </p:nvSpPr>
        <p:spPr bwMode="gray">
          <a:xfrm>
            <a:off x="2916238" y="3527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C2250784-B3C4-4B69-83BD-10F53E04104B}" type="datetime'''''''''''''1''4''0'">
              <a:rPr lang="en-US" sz="1000">
                <a:latin typeface="Arial"/>
                <a:cs typeface="Arial"/>
                <a:sym typeface="Arial"/>
              </a:rPr>
              <a:pPr/>
              <a:t>140</a:t>
            </a:fld>
            <a:endParaRPr lang="en-US" sz="1000">
              <a:latin typeface="Arial"/>
              <a:cs typeface="Arial"/>
              <a:sym typeface="Arial"/>
            </a:endParaRPr>
          </a:p>
        </p:txBody>
      </p:sp>
      <p:sp useBgFill="1">
        <p:nvSpPr>
          <p:cNvPr id="27" name="Text Placeholder 2"/>
          <p:cNvSpPr>
            <a:spLocks noGrp="1"/>
          </p:cNvSpPr>
          <p:nvPr>
            <p:custDataLst>
              <p:tags r:id="rId27"/>
            </p:custDataLst>
          </p:nvPr>
        </p:nvSpPr>
        <p:spPr bwMode="gray">
          <a:xfrm>
            <a:off x="2668588" y="3479800"/>
            <a:ext cx="244475" cy="152400"/>
          </a:xfrm>
          <a:prstGeom prst="rect">
            <a:avLst/>
          </a:prstGeom>
          <a:noFill/>
          <a:extLst>
            <a:ext uri="{909E8E84-426E-40DD-AFC4-6F175D3DCCD1}">
              <a14:hiddenFill xmlns:a14="http://schemas.microsoft.com/office/drawing/2010/main">
                <a:solidFill>
                  <a:srgbClr val="FAF2E3"/>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A87B9991-2DF1-41EF-9EE4-E6F1A32FC1C9}" type="datetime'''''''''''''15''''1'''''''''">
              <a:rPr lang="en-US" sz="1000">
                <a:latin typeface="Arial"/>
                <a:cs typeface="Arial"/>
                <a:sym typeface="Arial"/>
              </a:rPr>
              <a:pPr/>
              <a:t>151</a:t>
            </a:fld>
            <a:endParaRPr lang="en-US" sz="1000" dirty="0">
              <a:latin typeface="Arial"/>
              <a:cs typeface="Arial"/>
              <a:sym typeface="Arial"/>
            </a:endParaRPr>
          </a:p>
        </p:txBody>
      </p:sp>
      <p:graphicFrame>
        <p:nvGraphicFramePr>
          <p:cNvPr id="31" name="Object 30"/>
          <p:cNvGraphicFramePr>
            <a:graphicFrameLocks/>
          </p:cNvGraphicFramePr>
          <p:nvPr>
            <p:custDataLst>
              <p:tags r:id="rId28"/>
            </p:custDataLst>
            <p:extLst>
              <p:ext uri="{D42A27DB-BD31-4B8C-83A1-F6EECF244321}">
                <p14:modId xmlns:p14="http://schemas.microsoft.com/office/powerpoint/2010/main" val="842130374"/>
              </p:ext>
            </p:extLst>
          </p:nvPr>
        </p:nvGraphicFramePr>
        <p:xfrm>
          <a:off x="3352801" y="1828800"/>
          <a:ext cx="1381017" cy="2581375"/>
        </p:xfrm>
        <a:graphic>
          <a:graphicData uri="http://schemas.openxmlformats.org/presentationml/2006/ole">
            <mc:AlternateContent xmlns:mc="http://schemas.openxmlformats.org/markup-compatibility/2006">
              <mc:Choice xmlns:v="urn:schemas-microsoft-com:vml" Requires="v">
                <p:oleObj spid="_x0000_s319638" name="Chart" r:id="rId54" imgW="1381017" imgH="2581375" progId="MSGraph.Chart.8">
                  <p:embed followColorScheme="full"/>
                </p:oleObj>
              </mc:Choice>
              <mc:Fallback>
                <p:oleObj name="Chart" r:id="rId54" imgW="1381017" imgH="2581375" progId="MSGraph.Chart.8">
                  <p:embed followColorScheme="full"/>
                  <p:pic>
                    <p:nvPicPr>
                      <p:cNvPr id="0" name=""/>
                      <p:cNvPicPr/>
                      <p:nvPr/>
                    </p:nvPicPr>
                    <p:blipFill>
                      <a:blip r:embed="rId55"/>
                      <a:stretch>
                        <a:fillRect/>
                      </a:stretch>
                    </p:blipFill>
                    <p:spPr>
                      <a:xfrm>
                        <a:off x="3352801" y="1828800"/>
                        <a:ext cx="1381017" cy="2581375"/>
                      </a:xfrm>
                      <a:prstGeom prst="rect">
                        <a:avLst/>
                      </a:prstGeom>
                    </p:spPr>
                  </p:pic>
                </p:oleObj>
              </mc:Fallback>
            </mc:AlternateContent>
          </a:graphicData>
        </a:graphic>
      </p:graphicFrame>
      <p:sp>
        <p:nvSpPr>
          <p:cNvPr id="34" name="Text Placeholder 178"/>
          <p:cNvSpPr>
            <a:spLocks noGrp="1"/>
          </p:cNvSpPr>
          <p:nvPr>
            <p:custDataLst>
              <p:tags r:id="rId29"/>
            </p:custDataLst>
          </p:nvPr>
        </p:nvSpPr>
        <p:spPr bwMode="gray">
          <a:xfrm>
            <a:off x="4221163" y="32321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EC77C1C-F72D-45D6-B34E-CF4DDE7EA785}" type="datetime'''''''''''''''''''''''''''''''2''0''''''''9'''''''''">
              <a:rPr lang="en-US" sz="1000">
                <a:latin typeface="Arial"/>
                <a:cs typeface="Arial"/>
                <a:sym typeface="Arial"/>
              </a:rPr>
              <a:pPr/>
              <a:t>209</a:t>
            </a:fld>
            <a:endParaRPr lang="en-US" sz="1000" dirty="0">
              <a:latin typeface="Arial"/>
              <a:cs typeface="Arial"/>
              <a:sym typeface="Arial"/>
            </a:endParaRPr>
          </a:p>
        </p:txBody>
      </p:sp>
      <p:sp>
        <p:nvSpPr>
          <p:cNvPr id="35" name="Text Placeholder 177"/>
          <p:cNvSpPr>
            <a:spLocks noGrp="1"/>
          </p:cNvSpPr>
          <p:nvPr>
            <p:custDataLst>
              <p:tags r:id="rId30"/>
            </p:custDataLst>
          </p:nvPr>
        </p:nvSpPr>
        <p:spPr bwMode="gray">
          <a:xfrm>
            <a:off x="3973513" y="28035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D8663F20-759D-43C6-89F5-02EB9EE28DA1}" type="datetime'''''''3''''''0''''''''''''7'''''''''''''''''''''''''''''''''''">
              <a:rPr lang="en-US" sz="1000">
                <a:latin typeface="Arial"/>
                <a:cs typeface="Arial"/>
                <a:sym typeface="Arial"/>
              </a:rPr>
              <a:pPr/>
              <a:t>307</a:t>
            </a:fld>
            <a:endParaRPr lang="en-US" sz="1000" dirty="0">
              <a:latin typeface="Arial"/>
              <a:cs typeface="Arial"/>
              <a:sym typeface="Arial"/>
            </a:endParaRPr>
          </a:p>
        </p:txBody>
      </p:sp>
      <p:sp useBgFill="1">
        <p:nvSpPr>
          <p:cNvPr id="32" name="Text Placeholder 176"/>
          <p:cNvSpPr>
            <a:spLocks noGrp="1"/>
          </p:cNvSpPr>
          <p:nvPr>
            <p:custDataLst>
              <p:tags r:id="rId31"/>
            </p:custDataLst>
          </p:nvPr>
        </p:nvSpPr>
        <p:spPr bwMode="gray">
          <a:xfrm>
            <a:off x="3725863" y="2593975"/>
            <a:ext cx="244475" cy="152400"/>
          </a:xfrm>
          <a:prstGeom prst="rect">
            <a:avLst/>
          </a:prstGeom>
          <a:noFill/>
          <a:extLst>
            <a:ext uri="{909E8E84-426E-40DD-AFC4-6F175D3DCCD1}">
              <a14:hiddenFill xmlns:a14="http://schemas.microsoft.com/office/drawing/2010/main">
                <a:solidFill>
                  <a:srgbClr val="FAF2E3"/>
                </a:solidFill>
              </a14:hiddenFill>
            </a:ext>
          </a:extLst>
        </p:spPr>
        <p:txBody>
          <a:bodyPr wrap="none" lIns="17463" tIns="0" rIns="17463"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8DFF1C8-A771-4D56-B8FB-BB014EC9FEA3}" type="datetime'''''''''''3''''''''''5''''''''''''''''''''6'''''''''''''''''">
              <a:rPr lang="en-US" sz="1000">
                <a:latin typeface="Arial"/>
                <a:cs typeface="Arial"/>
                <a:sym typeface="Arial"/>
              </a:rPr>
              <a:pPr/>
              <a:t>356</a:t>
            </a:fld>
            <a:endParaRPr lang="en-US" sz="1000" dirty="0">
              <a:latin typeface="Arial"/>
              <a:cs typeface="Arial"/>
              <a:sym typeface="Arial"/>
            </a:endParaRPr>
          </a:p>
        </p:txBody>
      </p:sp>
      <p:sp>
        <p:nvSpPr>
          <p:cNvPr id="33" name="Text Placeholder 175"/>
          <p:cNvSpPr>
            <a:spLocks noGrp="1"/>
          </p:cNvSpPr>
          <p:nvPr>
            <p:custDataLst>
              <p:tags r:id="rId32"/>
            </p:custDataLst>
          </p:nvPr>
        </p:nvSpPr>
        <p:spPr bwMode="gray">
          <a:xfrm>
            <a:off x="3478213" y="1774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D562EB28-D005-43A2-8082-A953A4866B6C}" type="datetime'''''''''''''''''''''''''''''''5''4''''''''''''''''''''''5'">
              <a:rPr lang="en-US" sz="1000">
                <a:latin typeface="Arial"/>
                <a:cs typeface="Arial"/>
                <a:sym typeface="Arial"/>
              </a:rPr>
              <a:pPr/>
              <a:t>545</a:t>
            </a:fld>
            <a:endParaRPr lang="en-US" sz="1000" dirty="0">
              <a:latin typeface="Arial"/>
              <a:cs typeface="Arial"/>
              <a:sym typeface="Arial"/>
            </a:endParaRPr>
          </a:p>
        </p:txBody>
      </p:sp>
      <p:graphicFrame>
        <p:nvGraphicFramePr>
          <p:cNvPr id="37" name="Object 36"/>
          <p:cNvGraphicFramePr>
            <a:graphicFrameLocks/>
          </p:cNvGraphicFramePr>
          <p:nvPr>
            <p:custDataLst>
              <p:tags r:id="rId33"/>
            </p:custDataLst>
            <p:extLst>
              <p:ext uri="{D42A27DB-BD31-4B8C-83A1-F6EECF244321}">
                <p14:modId xmlns:p14="http://schemas.microsoft.com/office/powerpoint/2010/main" val="1467649235"/>
              </p:ext>
            </p:extLst>
          </p:nvPr>
        </p:nvGraphicFramePr>
        <p:xfrm>
          <a:off x="5486401" y="1828800"/>
          <a:ext cx="1381017" cy="2581375"/>
        </p:xfrm>
        <a:graphic>
          <a:graphicData uri="http://schemas.openxmlformats.org/presentationml/2006/ole">
            <mc:AlternateContent xmlns:mc="http://schemas.openxmlformats.org/markup-compatibility/2006">
              <mc:Choice xmlns:v="urn:schemas-microsoft-com:vml" Requires="v">
                <p:oleObj spid="_x0000_s319639" name="Chart" r:id="rId56" imgW="1381017" imgH="2581375" progId="MSGraph.Chart.8">
                  <p:embed followColorScheme="full"/>
                </p:oleObj>
              </mc:Choice>
              <mc:Fallback>
                <p:oleObj name="Chart" r:id="rId56" imgW="1381017" imgH="2581375" progId="MSGraph.Chart.8">
                  <p:embed followColorScheme="full"/>
                  <p:pic>
                    <p:nvPicPr>
                      <p:cNvPr id="0" name=""/>
                      <p:cNvPicPr/>
                      <p:nvPr/>
                    </p:nvPicPr>
                    <p:blipFill>
                      <a:blip r:embed="rId57"/>
                      <a:stretch>
                        <a:fillRect/>
                      </a:stretch>
                    </p:blipFill>
                    <p:spPr>
                      <a:xfrm>
                        <a:off x="5486401" y="1828800"/>
                        <a:ext cx="1381017" cy="2581375"/>
                      </a:xfrm>
                      <a:prstGeom prst="rect">
                        <a:avLst/>
                      </a:prstGeom>
                    </p:spPr>
                  </p:pic>
                </p:oleObj>
              </mc:Fallback>
            </mc:AlternateContent>
          </a:graphicData>
        </a:graphic>
      </p:graphicFrame>
      <p:sp>
        <p:nvSpPr>
          <p:cNvPr id="38" name="Text Placeholder 15"/>
          <p:cNvSpPr>
            <a:spLocks noGrp="1"/>
          </p:cNvSpPr>
          <p:nvPr>
            <p:custDataLst>
              <p:tags r:id="rId34"/>
            </p:custDataLst>
          </p:nvPr>
        </p:nvSpPr>
        <p:spPr bwMode="gray">
          <a:xfrm>
            <a:off x="6345238" y="36703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0FDCE063-570A-40AE-B24C-4A0DE9C6D712}" type="datetime'''''''''''''1''''0''''''''''9'''''''''''''''''''''''">
              <a:rPr lang="en-US" sz="1000">
                <a:latin typeface="Arial"/>
                <a:cs typeface="Arial"/>
                <a:sym typeface="Arial"/>
              </a:rPr>
              <a:pPr/>
              <a:t>109</a:t>
            </a:fld>
            <a:endParaRPr lang="en-US" sz="1000">
              <a:latin typeface="Arial"/>
              <a:cs typeface="Arial"/>
              <a:sym typeface="Arial"/>
            </a:endParaRPr>
          </a:p>
        </p:txBody>
      </p:sp>
      <p:sp>
        <p:nvSpPr>
          <p:cNvPr id="39" name="Text Placeholder 14"/>
          <p:cNvSpPr>
            <a:spLocks noGrp="1"/>
          </p:cNvSpPr>
          <p:nvPr>
            <p:custDataLst>
              <p:tags r:id="rId35"/>
            </p:custDataLst>
          </p:nvPr>
        </p:nvSpPr>
        <p:spPr bwMode="gray">
          <a:xfrm>
            <a:off x="6097588" y="34607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AFB5539C-ED42-4383-8E06-B51552779FDD}" type="datetime'''''''''155'''''''''''''''''''''''">
              <a:rPr lang="en-US" sz="1000">
                <a:latin typeface="Arial"/>
                <a:cs typeface="Arial"/>
                <a:sym typeface="Arial"/>
              </a:rPr>
              <a:pPr/>
              <a:t>155</a:t>
            </a:fld>
            <a:endParaRPr lang="en-US" sz="1000">
              <a:latin typeface="Arial"/>
              <a:cs typeface="Arial"/>
              <a:sym typeface="Arial"/>
            </a:endParaRPr>
          </a:p>
        </p:txBody>
      </p:sp>
      <p:sp>
        <p:nvSpPr>
          <p:cNvPr id="40" name="Text Placeholder 13"/>
          <p:cNvSpPr>
            <a:spLocks noGrp="1"/>
          </p:cNvSpPr>
          <p:nvPr>
            <p:custDataLst>
              <p:tags r:id="rId36"/>
            </p:custDataLst>
          </p:nvPr>
        </p:nvSpPr>
        <p:spPr bwMode="gray">
          <a:xfrm>
            <a:off x="5849938" y="3317875"/>
            <a:ext cx="2444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890065CE-652A-4608-9BD4-81E2880D7F41}" type="datetime'''''''''''''''''''''1''''''''''''''''''''8''9'''''''''">
              <a:rPr lang="en-US" sz="1000">
                <a:latin typeface="Arial"/>
                <a:cs typeface="Arial"/>
                <a:sym typeface="Arial"/>
              </a:rPr>
              <a:pPr/>
              <a:t>189</a:t>
            </a:fld>
            <a:endParaRPr lang="en-US" sz="1000">
              <a:latin typeface="Arial"/>
              <a:cs typeface="Arial"/>
              <a:sym typeface="Arial"/>
            </a:endParaRPr>
          </a:p>
        </p:txBody>
      </p:sp>
      <p:sp>
        <p:nvSpPr>
          <p:cNvPr id="41" name="Text Placeholder 12"/>
          <p:cNvSpPr>
            <a:spLocks noGrp="1"/>
          </p:cNvSpPr>
          <p:nvPr>
            <p:custDataLst>
              <p:tags r:id="rId37"/>
            </p:custDataLst>
          </p:nvPr>
        </p:nvSpPr>
        <p:spPr bwMode="gray">
          <a:xfrm>
            <a:off x="5602288" y="28035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1043842" rtl="0" eaLnBrk="1" fontAlgn="base" hangingPunct="1">
              <a:spcBef>
                <a:spcPct val="0"/>
              </a:spcBef>
              <a:spcAft>
                <a:spcPct val="0"/>
              </a:spcAft>
              <a:buClr>
                <a:schemeClr val="tx2"/>
              </a:buClr>
              <a:defRPr sz="1900">
                <a:solidFill>
                  <a:schemeClr val="tx1"/>
                </a:solidFill>
                <a:latin typeface="+mn-lt"/>
                <a:ea typeface="+mn-ea"/>
                <a:cs typeface="+mn-cs"/>
              </a:defRPr>
            </a:lvl1pPr>
            <a:lvl2pPr marL="225796" indent="-223945" algn="l" defTabSz="1043842"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33026" indent="-305380"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16253" indent="-181376" algn="l" defTabSz="1043842"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869868"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1402893"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193592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2468945"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3001970" indent="-151765" algn="l" defTabSz="1043842"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a:lstStyle>
          <a:p>
            <a:pPr algn="ctr"/>
            <a:fld id="{509CA334-EC18-471E-8AFB-7F10539466F2}" type="datetime'''''3''''''''''''0''''9'''''''''''''''''''''''''''''''''''''''">
              <a:rPr lang="en-US" sz="1000">
                <a:latin typeface="Arial"/>
                <a:cs typeface="Arial"/>
                <a:sym typeface="Arial"/>
              </a:rPr>
              <a:pPr/>
              <a:t>309</a:t>
            </a:fld>
            <a:endParaRPr lang="en-US" sz="1000" dirty="0">
              <a:latin typeface="Arial"/>
              <a:cs typeface="Arial"/>
              <a:sym typeface="Arial"/>
            </a:endParaRPr>
          </a:p>
        </p:txBody>
      </p:sp>
      <p:graphicFrame>
        <p:nvGraphicFramePr>
          <p:cNvPr id="43" name="Object 42"/>
          <p:cNvGraphicFramePr>
            <a:graphicFrameLocks/>
          </p:cNvGraphicFramePr>
          <p:nvPr>
            <p:custDataLst>
              <p:tags r:id="rId38"/>
            </p:custDataLst>
            <p:extLst>
              <p:ext uri="{D42A27DB-BD31-4B8C-83A1-F6EECF244321}">
                <p14:modId xmlns:p14="http://schemas.microsoft.com/office/powerpoint/2010/main" val="3709859927"/>
              </p:ext>
            </p:extLst>
          </p:nvPr>
        </p:nvGraphicFramePr>
        <p:xfrm>
          <a:off x="4419601" y="1828800"/>
          <a:ext cx="1381017" cy="2581375"/>
        </p:xfrm>
        <a:graphic>
          <a:graphicData uri="http://schemas.openxmlformats.org/presentationml/2006/ole">
            <mc:AlternateContent xmlns:mc="http://schemas.openxmlformats.org/markup-compatibility/2006">
              <mc:Choice xmlns:v="urn:schemas-microsoft-com:vml" Requires="v">
                <p:oleObj spid="_x0000_s319640" name="Chart" r:id="rId58" imgW="1381017" imgH="2581375" progId="MSGraph.Chart.8">
                  <p:embed followColorScheme="full"/>
                </p:oleObj>
              </mc:Choice>
              <mc:Fallback>
                <p:oleObj name="Chart" r:id="rId58" imgW="1381017" imgH="2581375" progId="MSGraph.Chart.8">
                  <p:embed followColorScheme="full"/>
                  <p:pic>
                    <p:nvPicPr>
                      <p:cNvPr id="0" name=""/>
                      <p:cNvPicPr/>
                      <p:nvPr/>
                    </p:nvPicPr>
                    <p:blipFill>
                      <a:blip r:embed="rId59"/>
                      <a:stretch>
                        <a:fillRect/>
                      </a:stretch>
                    </p:blipFill>
                    <p:spPr>
                      <a:xfrm>
                        <a:off x="4419601" y="1828800"/>
                        <a:ext cx="1381017" cy="2581375"/>
                      </a:xfrm>
                      <a:prstGeom prst="rect">
                        <a:avLst/>
                      </a:prstGeom>
                    </p:spPr>
                  </p:pic>
                </p:oleObj>
              </mc:Fallback>
            </mc:AlternateContent>
          </a:graphicData>
        </a:graphic>
      </p:graphicFrame>
      <p:sp>
        <p:nvSpPr>
          <p:cNvPr id="46" name="Text Placeholder 171"/>
          <p:cNvSpPr>
            <a:spLocks noGrp="1"/>
          </p:cNvSpPr>
          <p:nvPr>
            <p:custDataLst>
              <p:tags r:id="rId39"/>
            </p:custDataLst>
          </p:nvPr>
        </p:nvSpPr>
        <p:spPr bwMode="gray">
          <a:xfrm>
            <a:off x="4792663" y="2508250"/>
            <a:ext cx="244475" cy="152400"/>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1661DF1-FC45-4190-AA26-6528B3EFB3DE}" type="datetime'''''''''''''''''''3''''''''''''''''7''''''5'">
              <a:rPr lang="en-US" sz="1000">
                <a:latin typeface="Arial"/>
                <a:cs typeface="Arial"/>
                <a:sym typeface="Arial"/>
              </a:rPr>
              <a:pPr/>
              <a:t>375</a:t>
            </a:fld>
            <a:endParaRPr lang="en-US" sz="1000" dirty="0">
              <a:latin typeface="Arial"/>
              <a:cs typeface="Arial"/>
              <a:sym typeface="Arial"/>
            </a:endParaRPr>
          </a:p>
        </p:txBody>
      </p:sp>
      <p:sp>
        <p:nvSpPr>
          <p:cNvPr id="47" name="Text Placeholder 170"/>
          <p:cNvSpPr>
            <a:spLocks noGrp="1"/>
          </p:cNvSpPr>
          <p:nvPr>
            <p:custDataLst>
              <p:tags r:id="rId40"/>
            </p:custDataLst>
          </p:nvPr>
        </p:nvSpPr>
        <p:spPr bwMode="gray">
          <a:xfrm>
            <a:off x="4545013" y="22225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87B241A1-E531-4860-936C-3CF136CFDF45}" type="datetime'''''''4''''''''''''''''''''''''''''''''''''''''''41'''''''''''">
              <a:rPr lang="en-US" sz="1000">
                <a:latin typeface="Arial"/>
                <a:cs typeface="Arial"/>
                <a:sym typeface="Arial"/>
              </a:rPr>
              <a:pPr/>
              <a:t>441</a:t>
            </a:fld>
            <a:endParaRPr lang="en-US" sz="1000" dirty="0">
              <a:latin typeface="Arial"/>
              <a:cs typeface="Arial"/>
              <a:sym typeface="Arial"/>
            </a:endParaRPr>
          </a:p>
        </p:txBody>
      </p:sp>
      <p:sp>
        <p:nvSpPr>
          <p:cNvPr id="44" name="Text Placeholder 173"/>
          <p:cNvSpPr>
            <a:spLocks noGrp="1"/>
          </p:cNvSpPr>
          <p:nvPr>
            <p:custDataLst>
              <p:tags r:id="rId41"/>
            </p:custDataLst>
          </p:nvPr>
        </p:nvSpPr>
        <p:spPr bwMode="gray">
          <a:xfrm>
            <a:off x="5278438" y="27844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B7F80C9-92C7-4C90-B8EE-A5CDEF811E06}" type="datetime'''''''''''''''''''''''''''''''''''31''''''3'''''''''''''''''''">
              <a:rPr lang="en-US" sz="1000">
                <a:latin typeface="Arial"/>
                <a:cs typeface="Arial"/>
                <a:sym typeface="Arial"/>
              </a:rPr>
              <a:pPr/>
              <a:t>313</a:t>
            </a:fld>
            <a:endParaRPr lang="en-US" sz="1000" dirty="0">
              <a:latin typeface="Arial"/>
              <a:cs typeface="Arial"/>
              <a:sym typeface="Arial"/>
            </a:endParaRPr>
          </a:p>
        </p:txBody>
      </p:sp>
      <p:sp>
        <p:nvSpPr>
          <p:cNvPr id="45" name="Text Placeholder 172"/>
          <p:cNvSpPr>
            <a:spLocks noGrp="1"/>
          </p:cNvSpPr>
          <p:nvPr>
            <p:custDataLst>
              <p:tags r:id="rId42"/>
            </p:custDataLst>
          </p:nvPr>
        </p:nvSpPr>
        <p:spPr bwMode="gray">
          <a:xfrm>
            <a:off x="5035550" y="27368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A12A33BC-7E5A-42F7-9626-2F5FE169D12B}" type="datetime'''''''''''''''''''''''''''3''2''''''''4'''''''''''''''''''''">
              <a:rPr lang="en-US" sz="1000">
                <a:latin typeface="Arial"/>
                <a:cs typeface="Arial"/>
                <a:sym typeface="Arial"/>
              </a:rPr>
              <a:pPr/>
              <a:t>324</a:t>
            </a:fld>
            <a:endParaRPr lang="en-US" sz="1000" dirty="0">
              <a:latin typeface="Arial"/>
              <a:cs typeface="Arial"/>
              <a:sym typeface="Arial"/>
            </a:endParaRPr>
          </a:p>
        </p:txBody>
      </p:sp>
      <p:graphicFrame>
        <p:nvGraphicFramePr>
          <p:cNvPr id="49" name="Object 48"/>
          <p:cNvGraphicFramePr>
            <a:graphicFrameLocks/>
          </p:cNvGraphicFramePr>
          <p:nvPr>
            <p:custDataLst>
              <p:tags r:id="rId43"/>
            </p:custDataLst>
            <p:extLst>
              <p:ext uri="{D42A27DB-BD31-4B8C-83A1-F6EECF244321}">
                <p14:modId xmlns:p14="http://schemas.microsoft.com/office/powerpoint/2010/main" val="1429591102"/>
              </p:ext>
            </p:extLst>
          </p:nvPr>
        </p:nvGraphicFramePr>
        <p:xfrm>
          <a:off x="6515101" y="1828800"/>
          <a:ext cx="1381017" cy="2581375"/>
        </p:xfrm>
        <a:graphic>
          <a:graphicData uri="http://schemas.openxmlformats.org/presentationml/2006/ole">
            <mc:AlternateContent xmlns:mc="http://schemas.openxmlformats.org/markup-compatibility/2006">
              <mc:Choice xmlns:v="urn:schemas-microsoft-com:vml" Requires="v">
                <p:oleObj spid="_x0000_s319641" name="Chart" r:id="rId60" imgW="1381017" imgH="2581375" progId="MSGraph.Chart.8">
                  <p:embed followColorScheme="full"/>
                </p:oleObj>
              </mc:Choice>
              <mc:Fallback>
                <p:oleObj name="Chart" r:id="rId60" imgW="1381017" imgH="2581375" progId="MSGraph.Chart.8">
                  <p:embed followColorScheme="full"/>
                  <p:pic>
                    <p:nvPicPr>
                      <p:cNvPr id="0" name=""/>
                      <p:cNvPicPr/>
                      <p:nvPr/>
                    </p:nvPicPr>
                    <p:blipFill>
                      <a:blip r:embed="rId61"/>
                      <a:stretch>
                        <a:fillRect/>
                      </a:stretch>
                    </p:blipFill>
                    <p:spPr>
                      <a:xfrm>
                        <a:off x="6515101" y="1828800"/>
                        <a:ext cx="1381017" cy="2581375"/>
                      </a:xfrm>
                      <a:prstGeom prst="rect">
                        <a:avLst/>
                      </a:prstGeom>
                    </p:spPr>
                  </p:pic>
                </p:oleObj>
              </mc:Fallback>
            </mc:AlternateContent>
          </a:graphicData>
        </a:graphic>
      </p:graphicFrame>
      <p:graphicFrame>
        <p:nvGraphicFramePr>
          <p:cNvPr id="55" name="Object 54"/>
          <p:cNvGraphicFramePr>
            <a:graphicFrameLocks/>
          </p:cNvGraphicFramePr>
          <p:nvPr>
            <p:custDataLst>
              <p:tags r:id="rId44"/>
            </p:custDataLst>
            <p:extLst>
              <p:ext uri="{D42A27DB-BD31-4B8C-83A1-F6EECF244321}">
                <p14:modId xmlns:p14="http://schemas.microsoft.com/office/powerpoint/2010/main" val="4056843243"/>
              </p:ext>
            </p:extLst>
          </p:nvPr>
        </p:nvGraphicFramePr>
        <p:xfrm>
          <a:off x="7581901" y="1828800"/>
          <a:ext cx="1381017" cy="2581375"/>
        </p:xfrm>
        <a:graphic>
          <a:graphicData uri="http://schemas.openxmlformats.org/presentationml/2006/ole">
            <mc:AlternateContent xmlns:mc="http://schemas.openxmlformats.org/markup-compatibility/2006">
              <mc:Choice xmlns:v="urn:schemas-microsoft-com:vml" Requires="v">
                <p:oleObj spid="_x0000_s319642" name="Chart" r:id="rId62" imgW="1381017" imgH="2581375" progId="MSGraph.Chart.8">
                  <p:embed followColorScheme="full"/>
                </p:oleObj>
              </mc:Choice>
              <mc:Fallback>
                <p:oleObj name="Chart" r:id="rId62" imgW="1381017" imgH="2581375" progId="MSGraph.Chart.8">
                  <p:embed followColorScheme="full"/>
                  <p:pic>
                    <p:nvPicPr>
                      <p:cNvPr id="0" name=""/>
                      <p:cNvPicPr/>
                      <p:nvPr/>
                    </p:nvPicPr>
                    <p:blipFill>
                      <a:blip r:embed="rId63"/>
                      <a:stretch>
                        <a:fillRect/>
                      </a:stretch>
                    </p:blipFill>
                    <p:spPr>
                      <a:xfrm>
                        <a:off x="7581901" y="1828800"/>
                        <a:ext cx="1381017" cy="2581375"/>
                      </a:xfrm>
                      <a:prstGeom prst="rect">
                        <a:avLst/>
                      </a:prstGeom>
                    </p:spPr>
                  </p:pic>
                </p:oleObj>
              </mc:Fallback>
            </mc:AlternateContent>
          </a:graphicData>
        </a:graphic>
      </p:graphicFrame>
      <p:sp>
        <p:nvSpPr>
          <p:cNvPr id="62" name="Title 1"/>
          <p:cNvSpPr txBox="1">
            <a:spLocks/>
          </p:cNvSpPr>
          <p:nvPr/>
        </p:nvSpPr>
        <p:spPr bwMode="auto">
          <a:xfrm>
            <a:off x="294049" y="4658241"/>
            <a:ext cx="9677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Bacterial Pneumonia</a:t>
            </a:r>
          </a:p>
          <a:p>
            <a:pPr algn="ctr"/>
            <a:r>
              <a:rPr lang="en-US" sz="1200" b="0" dirty="0">
                <a:solidFill>
                  <a:schemeClr val="tx1"/>
                </a:solidFill>
              </a:rPr>
              <a:t>(PQI 11)</a:t>
            </a:r>
          </a:p>
        </p:txBody>
      </p:sp>
      <p:sp>
        <p:nvSpPr>
          <p:cNvPr id="63" name="Title 1"/>
          <p:cNvSpPr txBox="1">
            <a:spLocks/>
          </p:cNvSpPr>
          <p:nvPr/>
        </p:nvSpPr>
        <p:spPr bwMode="auto">
          <a:xfrm>
            <a:off x="1470186" y="4658241"/>
            <a:ext cx="7931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Urinary tract infection</a:t>
            </a:r>
            <a:br>
              <a:rPr lang="en-US" sz="1200" b="0" dirty="0">
                <a:solidFill>
                  <a:schemeClr val="tx1"/>
                </a:solidFill>
              </a:rPr>
            </a:br>
            <a:r>
              <a:rPr lang="en-US" sz="1200" b="0" dirty="0">
                <a:solidFill>
                  <a:schemeClr val="tx1"/>
                </a:solidFill>
              </a:rPr>
              <a:t>(PQI 12)</a:t>
            </a:r>
          </a:p>
        </p:txBody>
      </p:sp>
      <p:sp>
        <p:nvSpPr>
          <p:cNvPr id="64" name="Title 1"/>
          <p:cNvSpPr txBox="1">
            <a:spLocks/>
          </p:cNvSpPr>
          <p:nvPr/>
        </p:nvSpPr>
        <p:spPr bwMode="auto">
          <a:xfrm>
            <a:off x="2471783" y="4658241"/>
            <a:ext cx="964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Dehydration </a:t>
            </a:r>
            <a:br>
              <a:rPr lang="en-US" sz="1200" b="0" dirty="0">
                <a:solidFill>
                  <a:schemeClr val="tx1"/>
                </a:solidFill>
              </a:rPr>
            </a:br>
            <a:r>
              <a:rPr lang="en-US" sz="1200" b="0" dirty="0">
                <a:solidFill>
                  <a:schemeClr val="tx1"/>
                </a:solidFill>
              </a:rPr>
              <a:t>(PQI 10)</a:t>
            </a:r>
          </a:p>
        </p:txBody>
      </p:sp>
      <p:sp>
        <p:nvSpPr>
          <p:cNvPr id="65" name="Title 1"/>
          <p:cNvSpPr txBox="1">
            <a:spLocks/>
          </p:cNvSpPr>
          <p:nvPr/>
        </p:nvSpPr>
        <p:spPr bwMode="auto">
          <a:xfrm>
            <a:off x="3644872" y="4658241"/>
            <a:ext cx="77945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COPD / asthma</a:t>
            </a:r>
          </a:p>
          <a:p>
            <a:pPr algn="ctr"/>
            <a:r>
              <a:rPr lang="en-US" sz="1200" b="0" dirty="0">
                <a:solidFill>
                  <a:schemeClr val="tx1"/>
                </a:solidFill>
              </a:rPr>
              <a:t>(PQI 5, 15</a:t>
            </a:r>
            <a:r>
              <a:rPr lang="en-US" sz="1200" b="0" baseline="30000" dirty="0">
                <a:solidFill>
                  <a:schemeClr val="bg1">
                    <a:lumMod val="50000"/>
                  </a:schemeClr>
                </a:solidFill>
                <a:latin typeface="Calibri Light" panose="020F0302020204030204" pitchFamily="34" charset="0"/>
              </a:rPr>
              <a:t>†</a:t>
            </a:r>
            <a:r>
              <a:rPr lang="en-US" sz="1200" b="0" dirty="0">
                <a:solidFill>
                  <a:schemeClr val="tx1"/>
                </a:solidFill>
              </a:rPr>
              <a:t>)</a:t>
            </a:r>
          </a:p>
        </p:txBody>
      </p:sp>
      <p:sp>
        <p:nvSpPr>
          <p:cNvPr id="66" name="Title 1"/>
          <p:cNvSpPr txBox="1">
            <a:spLocks/>
          </p:cNvSpPr>
          <p:nvPr/>
        </p:nvSpPr>
        <p:spPr bwMode="auto">
          <a:xfrm>
            <a:off x="5620645" y="4658241"/>
            <a:ext cx="77945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Diabetes</a:t>
            </a:r>
            <a:br>
              <a:rPr lang="en-US" sz="1200" b="0" dirty="0">
                <a:solidFill>
                  <a:schemeClr val="tx1"/>
                </a:solidFill>
              </a:rPr>
            </a:br>
            <a:r>
              <a:rPr lang="en-US" sz="1200" b="0" dirty="0">
                <a:solidFill>
                  <a:schemeClr val="tx1"/>
                </a:solidFill>
              </a:rPr>
              <a:t>(PQI 1, 3, 14, 16</a:t>
            </a:r>
            <a:r>
              <a:rPr lang="en-US" sz="1200" b="0" baseline="30000" dirty="0">
                <a:latin typeface="Calibri Light" panose="020F0302020204030204" pitchFamily="34" charset="0"/>
              </a:rPr>
              <a:t>‡</a:t>
            </a:r>
            <a:r>
              <a:rPr lang="en-US" sz="1200" b="0" dirty="0"/>
              <a:t>)</a:t>
            </a:r>
          </a:p>
        </p:txBody>
      </p:sp>
      <p:sp>
        <p:nvSpPr>
          <p:cNvPr id="67" name="Title 1"/>
          <p:cNvSpPr txBox="1">
            <a:spLocks/>
          </p:cNvSpPr>
          <p:nvPr/>
        </p:nvSpPr>
        <p:spPr bwMode="auto">
          <a:xfrm>
            <a:off x="4632758" y="4658241"/>
            <a:ext cx="77945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Heart failure</a:t>
            </a:r>
          </a:p>
          <a:p>
            <a:pPr algn="ctr"/>
            <a:r>
              <a:rPr lang="en-US" sz="1200" b="0" dirty="0">
                <a:solidFill>
                  <a:schemeClr val="tx1"/>
                </a:solidFill>
              </a:rPr>
              <a:t>(PQI 8)</a:t>
            </a:r>
          </a:p>
        </p:txBody>
      </p:sp>
      <p:sp>
        <p:nvSpPr>
          <p:cNvPr id="68" name="Title 1"/>
          <p:cNvSpPr txBox="1">
            <a:spLocks/>
          </p:cNvSpPr>
          <p:nvPr/>
        </p:nvSpPr>
        <p:spPr bwMode="auto">
          <a:xfrm>
            <a:off x="6608529" y="4658241"/>
            <a:ext cx="954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Hypertension</a:t>
            </a:r>
          </a:p>
          <a:p>
            <a:pPr algn="ctr"/>
            <a:r>
              <a:rPr lang="en-US" sz="1200" b="0" dirty="0">
                <a:solidFill>
                  <a:schemeClr val="tx1"/>
                </a:solidFill>
              </a:rPr>
              <a:t>(PQI 7)</a:t>
            </a:r>
          </a:p>
        </p:txBody>
      </p:sp>
      <p:sp>
        <p:nvSpPr>
          <p:cNvPr id="69" name="Title 1"/>
          <p:cNvSpPr txBox="1">
            <a:spLocks/>
          </p:cNvSpPr>
          <p:nvPr/>
        </p:nvSpPr>
        <p:spPr bwMode="auto">
          <a:xfrm>
            <a:off x="7771249" y="4658241"/>
            <a:ext cx="7794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defRPr sz="1900" b="1">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1200" b="0" dirty="0">
                <a:solidFill>
                  <a:schemeClr val="tx1"/>
                </a:solidFill>
              </a:rPr>
              <a:t>Angina</a:t>
            </a:r>
          </a:p>
          <a:p>
            <a:pPr algn="ctr"/>
            <a:r>
              <a:rPr lang="en-US" sz="1200" b="0" dirty="0">
                <a:solidFill>
                  <a:schemeClr val="tx1"/>
                </a:solidFill>
              </a:rPr>
              <a:t>(PQI 13)</a:t>
            </a:r>
          </a:p>
        </p:txBody>
      </p:sp>
      <p:sp>
        <p:nvSpPr>
          <p:cNvPr id="70" name="Rectangle 69"/>
          <p:cNvSpPr/>
          <p:nvPr/>
        </p:nvSpPr>
        <p:spPr>
          <a:xfrm>
            <a:off x="294050" y="5614043"/>
            <a:ext cx="3066491" cy="19384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6835" tIns="38419" rIns="76835" bIns="38419" rtlCol="0" anchor="ctr"/>
          <a:lstStyle/>
          <a:p>
            <a:pPr algn="ctr"/>
            <a:r>
              <a:rPr lang="en-US" sz="1400" b="1" dirty="0">
                <a:solidFill>
                  <a:schemeClr val="tx1"/>
                </a:solidFill>
              </a:rPr>
              <a:t>Acute</a:t>
            </a:r>
          </a:p>
        </p:txBody>
      </p:sp>
      <p:sp>
        <p:nvSpPr>
          <p:cNvPr id="71" name="Rectangle 70"/>
          <p:cNvSpPr/>
          <p:nvPr/>
        </p:nvSpPr>
        <p:spPr>
          <a:xfrm>
            <a:off x="3535420" y="5614043"/>
            <a:ext cx="5128860" cy="19384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6835" tIns="38419" rIns="76835" bIns="38419" rtlCol="0" anchor="ctr"/>
          <a:lstStyle/>
          <a:p>
            <a:pPr algn="ctr"/>
            <a:r>
              <a:rPr lang="en-US" sz="1400" b="1" dirty="0">
                <a:solidFill>
                  <a:schemeClr val="tx1"/>
                </a:solidFill>
              </a:rPr>
              <a:t>Chronic</a:t>
            </a:r>
          </a:p>
        </p:txBody>
      </p:sp>
    </p:spTree>
    <p:extLst>
      <p:ext uri="{BB962C8B-B14F-4D97-AF65-F5344CB8AC3E}">
        <p14:creationId xmlns:p14="http://schemas.microsoft.com/office/powerpoint/2010/main" val="152662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2647868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94992" name="think-cell Slide" r:id="rId10" imgW="180" imgH="180" progId="TCLayout.ActiveDocument.1">
                  <p:embed/>
                </p:oleObj>
              </mc:Choice>
              <mc:Fallback>
                <p:oleObj name="think-cell Slide" r:id="rId10" imgW="180" imgH="180" progId="TCLayout.ActiveDocument.1">
                  <p:embed/>
                  <p:pic>
                    <p:nvPicPr>
                      <p:cNvPr id="0" name=""/>
                      <p:cNvPicPr/>
                      <p:nvPr/>
                    </p:nvPicPr>
                    <p:blipFill>
                      <a:blip r:embed="rId11"/>
                      <a:stretch>
                        <a:fillRect/>
                      </a:stretch>
                    </p:blipFill>
                    <p:spPr>
                      <a:xfrm>
                        <a:off x="1589" y="1589"/>
                        <a:ext cx="1587" cy="1587"/>
                      </a:xfrm>
                      <a:prstGeom prst="rect">
                        <a:avLst/>
                      </a:prstGeom>
                    </p:spPr>
                  </p:pic>
                </p:oleObj>
              </mc:Fallback>
            </mc:AlternateContent>
          </a:graphicData>
        </a:graphic>
      </p:graphicFrame>
      <p:sp>
        <p:nvSpPr>
          <p:cNvPr id="10" name="Rectangle 9" hidden="1"/>
          <p:cNvSpPr/>
          <p:nvPr>
            <p:custDataLst>
              <p:tags r:id="rId3"/>
            </p:custDataLst>
          </p:nvPr>
        </p:nvSpPr>
        <p:spPr bwMode="auto">
          <a:xfrm>
            <a:off x="0" y="0"/>
            <a:ext cx="158749"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a:solidFill>
                <a:schemeClr val="tx1"/>
              </a:solidFill>
              <a:latin typeface="Arial"/>
              <a:cs typeface="Arial"/>
              <a:sym typeface="Arial"/>
            </a:endParaRPr>
          </a:p>
        </p:txBody>
      </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3118787973"/>
              </p:ext>
            </p:extLst>
          </p:nvPr>
        </p:nvGraphicFramePr>
        <p:xfrm>
          <a:off x="609600" y="2057400"/>
          <a:ext cx="6981751" cy="3333680"/>
        </p:xfrm>
        <a:graphic>
          <a:graphicData uri="http://schemas.openxmlformats.org/presentationml/2006/ole">
            <mc:AlternateContent xmlns:mc="http://schemas.openxmlformats.org/markup-compatibility/2006">
              <mc:Choice xmlns:v="urn:schemas-microsoft-com:vml" Requires="v">
                <p:oleObj spid="_x0000_s294993" name="Chart" r:id="rId12" imgW="6981751" imgH="3333680" progId="MSGraph.Chart.8">
                  <p:embed followColorScheme="full"/>
                </p:oleObj>
              </mc:Choice>
              <mc:Fallback>
                <p:oleObj name="Chart" r:id="rId12" imgW="6981751" imgH="3333680" progId="MSGraph.Chart.8">
                  <p:embed followColorScheme="full"/>
                  <p:pic>
                    <p:nvPicPr>
                      <p:cNvPr id="0" name=""/>
                      <p:cNvPicPr/>
                      <p:nvPr/>
                    </p:nvPicPr>
                    <p:blipFill>
                      <a:blip r:embed="rId13"/>
                      <a:stretch>
                        <a:fillRect/>
                      </a:stretch>
                    </p:blipFill>
                    <p:spPr>
                      <a:xfrm>
                        <a:off x="609600" y="2057400"/>
                        <a:ext cx="6981751" cy="3333680"/>
                      </a:xfrm>
                      <a:prstGeom prst="rect">
                        <a:avLst/>
                      </a:prstGeom>
                    </p:spPr>
                  </p:pic>
                </p:oleObj>
              </mc:Fallback>
            </mc:AlternateContent>
          </a:graphicData>
        </a:graphic>
      </p:graphicFrame>
      <p:sp>
        <p:nvSpPr>
          <p:cNvPr id="50" name="Text Placeholder 7"/>
          <p:cNvSpPr>
            <a:spLocks noGrp="1"/>
          </p:cNvSpPr>
          <p:nvPr>
            <p:custDataLst>
              <p:tags r:id="rId5"/>
            </p:custDataLst>
          </p:nvPr>
        </p:nvSpPr>
        <p:spPr bwMode="auto">
          <a:xfrm>
            <a:off x="6126163" y="5473700"/>
            <a:ext cx="463550" cy="24447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D5AA40B-72B0-45CC-BF34-31B9704E83B4}" type="datetime'''''''''''''''''''2''0''''''''''''''1''''''''''''''''''2'''''">
              <a:rPr lang="en-US">
                <a:latin typeface="Arial"/>
                <a:cs typeface="Arial"/>
                <a:sym typeface="Arial"/>
              </a:rPr>
              <a:pPr/>
              <a:t>2012</a:t>
            </a:fld>
            <a:endParaRPr lang="en-US" dirty="0">
              <a:latin typeface="Arial"/>
              <a:cs typeface="Arial"/>
              <a:sym typeface="Arial"/>
            </a:endParaRPr>
          </a:p>
        </p:txBody>
      </p:sp>
      <p:sp>
        <p:nvSpPr>
          <p:cNvPr id="46" name="Text Placeholder 6"/>
          <p:cNvSpPr>
            <a:spLocks noGrp="1"/>
          </p:cNvSpPr>
          <p:nvPr>
            <p:custDataLst>
              <p:tags r:id="rId6"/>
            </p:custDataLst>
          </p:nvPr>
        </p:nvSpPr>
        <p:spPr bwMode="auto">
          <a:xfrm>
            <a:off x="3886200" y="5473700"/>
            <a:ext cx="449263" cy="24447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78631E98-B4ED-43F5-8624-63C05E78755E}" type="datetime'2''''''0''''''''''''''''''''''''1''''''''1'''''''''''''''">
              <a:rPr lang="en-US">
                <a:latin typeface="Arial"/>
                <a:cs typeface="Arial"/>
                <a:sym typeface="Arial"/>
              </a:rPr>
              <a:pPr/>
              <a:t>2011</a:t>
            </a:fld>
            <a:endParaRPr lang="en-US" dirty="0">
              <a:latin typeface="Arial"/>
              <a:cs typeface="Arial"/>
              <a:sym typeface="Arial"/>
            </a:endParaRPr>
          </a:p>
        </p:txBody>
      </p:sp>
      <p:sp>
        <p:nvSpPr>
          <p:cNvPr id="45" name="Text Placeholder 5"/>
          <p:cNvSpPr>
            <a:spLocks noGrp="1"/>
          </p:cNvSpPr>
          <p:nvPr>
            <p:custDataLst>
              <p:tags r:id="rId7"/>
            </p:custDataLst>
          </p:nvPr>
        </p:nvSpPr>
        <p:spPr bwMode="auto">
          <a:xfrm>
            <a:off x="1630363" y="5473700"/>
            <a:ext cx="463550" cy="24447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6E68BEA-3F8B-488C-8279-C7C1D68E22A0}" type="datetime'''''2''0''''''''''''1''''''''''''''''''''''''''''0'''">
              <a:rPr lang="en-US">
                <a:latin typeface="Arial"/>
                <a:cs typeface="Arial"/>
                <a:sym typeface="Arial"/>
              </a:rPr>
              <a:pPr/>
              <a:t>2010</a:t>
            </a:fld>
            <a:endParaRPr lang="en-US" dirty="0">
              <a:latin typeface="Arial"/>
              <a:cs typeface="Arial"/>
              <a:sym typeface="Arial"/>
            </a:endParaRPr>
          </a:p>
        </p:txBody>
      </p:sp>
      <p:sp>
        <p:nvSpPr>
          <p:cNvPr id="21" name="Rectangular Callout 20"/>
          <p:cNvSpPr/>
          <p:nvPr/>
        </p:nvSpPr>
        <p:spPr>
          <a:xfrm>
            <a:off x="609599" y="1613646"/>
            <a:ext cx="2321859" cy="793377"/>
          </a:xfrm>
          <a:prstGeom prst="wedgeRectCallout">
            <a:avLst>
              <a:gd name="adj1" fmla="val 14856"/>
              <a:gd name="adj2" fmla="val 63435"/>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Includes co-pay, </a:t>
            </a:r>
            <a:br>
              <a:rPr lang="en-US" dirty="0" smtClean="0">
                <a:solidFill>
                  <a:schemeClr val="tx1"/>
                </a:solidFill>
                <a:latin typeface="+mj-lt"/>
              </a:rPr>
            </a:br>
            <a:r>
              <a:rPr lang="en-US" dirty="0" smtClean="0">
                <a:solidFill>
                  <a:schemeClr val="tx1"/>
                </a:solidFill>
                <a:latin typeface="+mj-lt"/>
              </a:rPr>
              <a:t>co-insurance, and deductible</a:t>
            </a:r>
            <a:endParaRPr lang="en-US" dirty="0">
              <a:solidFill>
                <a:schemeClr val="tx1"/>
              </a:solidFill>
              <a:latin typeface="+mj-lt"/>
            </a:endParaRPr>
          </a:p>
        </p:txBody>
      </p:sp>
      <p:sp>
        <p:nvSpPr>
          <p:cNvPr id="13"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A.3: Member cost sharing, 2010-2012</a:t>
            </a:r>
            <a:endParaRPr lang="en-US" dirty="0">
              <a:latin typeface="Arial"/>
            </a:endParaRPr>
          </a:p>
        </p:txBody>
      </p:sp>
      <p:sp>
        <p:nvSpPr>
          <p:cNvPr id="14" name="TextBox 13"/>
          <p:cNvSpPr txBox="1"/>
          <p:nvPr/>
        </p:nvSpPr>
        <p:spPr>
          <a:xfrm>
            <a:off x="119063" y="857449"/>
            <a:ext cx="7941942" cy="584775"/>
          </a:xfrm>
          <a:prstGeom prst="rect">
            <a:avLst/>
          </a:prstGeom>
          <a:noFill/>
        </p:spPr>
        <p:txBody>
          <a:bodyPr wrap="square" lIns="0" tIns="45720" rIns="0" bIns="45720" rtlCol="0">
            <a:spAutoFit/>
          </a:bodyPr>
          <a:lstStyle/>
          <a:p>
            <a:r>
              <a:rPr lang="en-US" dirty="0" smtClean="0">
                <a:solidFill>
                  <a:schemeClr val="bg1">
                    <a:lumMod val="50000"/>
                  </a:schemeClr>
                </a:solidFill>
                <a:latin typeface="Arial"/>
              </a:rPr>
              <a:t>Out-of-pocket spending on cost sharing</a:t>
            </a:r>
            <a:r>
              <a:rPr lang="en-US" baseline="30000" dirty="0" smtClean="0">
                <a:solidFill>
                  <a:schemeClr val="bg1">
                    <a:lumMod val="50000"/>
                  </a:schemeClr>
                </a:solidFill>
                <a:latin typeface="Arial"/>
              </a:rPr>
              <a:t>*</a:t>
            </a:r>
            <a:r>
              <a:rPr lang="en-US" dirty="0" smtClean="0">
                <a:latin typeface="Arial"/>
              </a:rPr>
              <a:t> </a:t>
            </a:r>
            <a:r>
              <a:rPr lang="en-US" dirty="0" smtClean="0">
                <a:solidFill>
                  <a:schemeClr val="bg1">
                    <a:lumMod val="50000"/>
                  </a:schemeClr>
                </a:solidFill>
                <a:latin typeface="Arial"/>
              </a:rPr>
              <a:t>as percent of total claims-based medical expenditures</a:t>
            </a:r>
            <a:r>
              <a:rPr lang="en-US" baseline="30000" dirty="0" smtClean="0">
                <a:solidFill>
                  <a:schemeClr val="bg1">
                    <a:lumMod val="50000"/>
                  </a:schemeClr>
                </a:solidFill>
                <a:latin typeface="Arial"/>
              </a:rPr>
              <a:t>†</a:t>
            </a:r>
            <a:endParaRPr lang="en-US" baseline="30000" dirty="0">
              <a:solidFill>
                <a:schemeClr val="bg1">
                  <a:lumMod val="50000"/>
                </a:schemeClr>
              </a:solidFill>
              <a:latin typeface="Arial"/>
            </a:endParaRPr>
          </a:p>
        </p:txBody>
      </p:sp>
      <p:sp>
        <p:nvSpPr>
          <p:cNvPr id="15" name="McK 5. Source"/>
          <p:cNvSpPr>
            <a:spLocks noChangeArrowheads="1"/>
          </p:cNvSpPr>
          <p:nvPr>
            <p:custDataLst>
              <p:tags r:id="rId8"/>
            </p:custDataLst>
          </p:nvPr>
        </p:nvSpPr>
        <p:spPr bwMode="auto">
          <a:xfrm>
            <a:off x="0" y="5719656"/>
            <a:ext cx="7427143" cy="9541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smtClean="0">
                <a:solidFill>
                  <a:schemeClr val="bg1">
                    <a:lumMod val="50000"/>
                  </a:schemeClr>
                </a:solidFill>
                <a:latin typeface="Arial"/>
              </a:rPr>
              <a:t>*</a:t>
            </a:r>
            <a:r>
              <a:rPr lang="en-US" sz="800" dirty="0" smtClean="0">
                <a:solidFill>
                  <a:schemeClr val="bg1">
                    <a:lumMod val="50000"/>
                  </a:schemeClr>
                </a:solidFill>
                <a:latin typeface="Arial"/>
              </a:rPr>
              <a:t>	Out-of-pocket </a:t>
            </a:r>
            <a:r>
              <a:rPr lang="en-US" sz="800" dirty="0">
                <a:solidFill>
                  <a:schemeClr val="bg1">
                    <a:lumMod val="50000"/>
                  </a:schemeClr>
                </a:solidFill>
                <a:latin typeface="Arial"/>
              </a:rPr>
              <a:t>spending includes cost-sharing (co-payments, co-insurance, and deductibles) for medical services covered by</a:t>
            </a:r>
          </a:p>
          <a:p>
            <a:pPr marL="114300" indent="-114300"/>
            <a:r>
              <a:rPr lang="en-US" sz="800" dirty="0">
                <a:solidFill>
                  <a:schemeClr val="bg1">
                    <a:lumMod val="50000"/>
                  </a:schemeClr>
                </a:solidFill>
                <a:latin typeface="Arial"/>
              </a:rPr>
              <a:t>  </a:t>
            </a:r>
            <a:r>
              <a:rPr lang="en-US" sz="800" dirty="0" smtClean="0">
                <a:solidFill>
                  <a:schemeClr val="bg1">
                    <a:lumMod val="50000"/>
                  </a:schemeClr>
                </a:solidFill>
                <a:latin typeface="Arial"/>
              </a:rPr>
              <a:t>	by </a:t>
            </a:r>
            <a:r>
              <a:rPr lang="en-US" sz="800" dirty="0">
                <a:solidFill>
                  <a:schemeClr val="bg1">
                    <a:lumMod val="50000"/>
                  </a:schemeClr>
                </a:solidFill>
                <a:latin typeface="Arial"/>
              </a:rPr>
              <a:t>commercial insurance. Pharmacy spending and services paid for outside of the insurance claims system are not included.</a:t>
            </a:r>
          </a:p>
          <a:p>
            <a:pPr marL="114300" indent="-114300"/>
            <a:r>
              <a:rPr lang="en-US" sz="800" b="1" dirty="0">
                <a:solidFill>
                  <a:schemeClr val="bg1">
                    <a:lumMod val="50000"/>
                  </a:schemeClr>
                </a:solidFill>
                <a:latin typeface="Arial"/>
              </a:rPr>
              <a:t>† </a:t>
            </a:r>
            <a:r>
              <a:rPr lang="en-US" sz="800" b="1" dirty="0" smtClean="0">
                <a:solidFill>
                  <a:schemeClr val="bg1">
                    <a:lumMod val="50000"/>
                  </a:schemeClr>
                </a:solidFill>
                <a:latin typeface="Arial"/>
              </a:rPr>
              <a:t>	</a:t>
            </a:r>
            <a:r>
              <a:rPr lang="en-US" sz="800" dirty="0" smtClean="0">
                <a:solidFill>
                  <a:schemeClr val="bg1">
                    <a:lumMod val="50000"/>
                  </a:schemeClr>
                </a:solidFill>
                <a:latin typeface="Arial"/>
              </a:rPr>
              <a:t>Analysis </a:t>
            </a:r>
            <a:r>
              <a:rPr lang="en-US" sz="800" dirty="0">
                <a:solidFill>
                  <a:schemeClr val="bg1">
                    <a:lumMod val="50000"/>
                  </a:schemeClr>
                </a:solidFill>
                <a:latin typeface="Arial"/>
              </a:rPr>
              <a:t>is based on a sample that consists of claims submitted by the three largest commercial payers – Blue Cross Blue Shield of Massachusetts (BCBS), Harvard Pilgrim Health Care (HPHC), and Tufts Health Plan (THP) – representing 66 percent of commercially insured lives. Claims-based medical expenditure measure excludes pharmacy spending and payments made outside the claims system (such as shared savings, pay-for-performance, and capitation payments).</a:t>
            </a:r>
          </a:p>
          <a:p>
            <a:pPr marL="114300" indent="-114300"/>
            <a:r>
              <a:rPr lang="en-US" sz="800" b="1" dirty="0" smtClean="0">
                <a:solidFill>
                  <a:schemeClr val="bg1">
                    <a:lumMod val="50000"/>
                  </a:schemeClr>
                </a:solidFill>
                <a:latin typeface="Arial"/>
              </a:rPr>
              <a:t>SOURCE</a:t>
            </a:r>
            <a:r>
              <a:rPr lang="en-US" sz="800" dirty="0">
                <a:solidFill>
                  <a:schemeClr val="bg1">
                    <a:lumMod val="50000"/>
                  </a:schemeClr>
                </a:solidFill>
                <a:latin typeface="Arial"/>
              </a:rPr>
              <a:t>: All-Payers Claims Database; HPC and CHIA analysis</a:t>
            </a:r>
          </a:p>
        </p:txBody>
      </p:sp>
    </p:spTree>
    <p:extLst>
      <p:ext uri="{BB962C8B-B14F-4D97-AF65-F5344CB8AC3E}">
        <p14:creationId xmlns:p14="http://schemas.microsoft.com/office/powerpoint/2010/main" val="203381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18557252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92946" name="think-cell Slide" r:id="rId16" imgW="180" imgH="180" progId="TCLayout.ActiveDocument.1">
                  <p:embed/>
                </p:oleObj>
              </mc:Choice>
              <mc:Fallback>
                <p:oleObj name="think-cell Slide" r:id="rId16" imgW="180" imgH="180" progId="TCLayout.ActiveDocument.1">
                  <p:embed/>
                  <p:pic>
                    <p:nvPicPr>
                      <p:cNvPr id="0" name=""/>
                      <p:cNvPicPr/>
                      <p:nvPr/>
                    </p:nvPicPr>
                    <p:blipFill>
                      <a:blip r:embed="rId17"/>
                      <a:stretch>
                        <a:fillRect/>
                      </a:stretch>
                    </p:blipFill>
                    <p:spPr>
                      <a:xfrm>
                        <a:off x="1589" y="1589"/>
                        <a:ext cx="1587" cy="1587"/>
                      </a:xfrm>
                      <a:prstGeom prst="rect">
                        <a:avLst/>
                      </a:prstGeom>
                    </p:spPr>
                  </p:pic>
                </p:oleObj>
              </mc:Fallback>
            </mc:AlternateContent>
          </a:graphicData>
        </a:graphic>
      </p:graphicFrame>
      <p:sp>
        <p:nvSpPr>
          <p:cNvPr id="10" name="Rectangle 9" hidden="1"/>
          <p:cNvSpPr/>
          <p:nvPr>
            <p:custDataLst>
              <p:tags r:id="rId3"/>
            </p:custDataLst>
          </p:nvPr>
        </p:nvSpPr>
        <p:spPr bwMode="auto">
          <a:xfrm>
            <a:off x="0" y="0"/>
            <a:ext cx="158749"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800">
              <a:solidFill>
                <a:schemeClr val="tx1"/>
              </a:solidFill>
              <a:latin typeface="Arial"/>
              <a:cs typeface="Arial"/>
              <a:sym typeface="Arial"/>
            </a:endParaRPr>
          </a:p>
        </p:txBody>
      </p:sp>
      <p:graphicFrame>
        <p:nvGraphicFramePr>
          <p:cNvPr id="15" name="Object 14"/>
          <p:cNvGraphicFramePr>
            <a:graphicFrameLocks/>
          </p:cNvGraphicFramePr>
          <p:nvPr>
            <p:custDataLst>
              <p:tags r:id="rId4"/>
            </p:custDataLst>
            <p:extLst>
              <p:ext uri="{D42A27DB-BD31-4B8C-83A1-F6EECF244321}">
                <p14:modId xmlns:p14="http://schemas.microsoft.com/office/powerpoint/2010/main" val="2802098048"/>
              </p:ext>
            </p:extLst>
          </p:nvPr>
        </p:nvGraphicFramePr>
        <p:xfrm>
          <a:off x="1371600" y="1752599"/>
          <a:ext cx="6153032" cy="3324232"/>
        </p:xfrm>
        <a:graphic>
          <a:graphicData uri="http://schemas.openxmlformats.org/presentationml/2006/ole">
            <mc:AlternateContent xmlns:mc="http://schemas.openxmlformats.org/markup-compatibility/2006">
              <mc:Choice xmlns:v="urn:schemas-microsoft-com:vml" Requires="v">
                <p:oleObj spid="_x0000_s292947" name="Chart" r:id="rId18" imgW="6153032" imgH="3324232" progId="MSGraph.Chart.8">
                  <p:embed followColorScheme="full"/>
                </p:oleObj>
              </mc:Choice>
              <mc:Fallback>
                <p:oleObj name="Chart" r:id="rId18" imgW="6153032" imgH="3324232" progId="MSGraph.Chart.8">
                  <p:embed followColorScheme="full"/>
                  <p:pic>
                    <p:nvPicPr>
                      <p:cNvPr id="0" name=""/>
                      <p:cNvPicPr/>
                      <p:nvPr/>
                    </p:nvPicPr>
                    <p:blipFill>
                      <a:blip r:embed="rId19"/>
                      <a:stretch>
                        <a:fillRect/>
                      </a:stretch>
                    </p:blipFill>
                    <p:spPr>
                      <a:xfrm>
                        <a:off x="1371600" y="1752599"/>
                        <a:ext cx="6153032" cy="3324232"/>
                      </a:xfrm>
                      <a:prstGeom prst="rect">
                        <a:avLst/>
                      </a:prstGeom>
                    </p:spPr>
                  </p:pic>
                </p:oleObj>
              </mc:Fallback>
            </mc:AlternateContent>
          </a:graphicData>
        </a:graphic>
      </p:graphicFrame>
      <p:sp>
        <p:nvSpPr>
          <p:cNvPr id="74" name="Text Placeholder 76"/>
          <p:cNvSpPr>
            <a:spLocks noGrp="1"/>
          </p:cNvSpPr>
          <p:nvPr>
            <p:custDataLst>
              <p:tags r:id="rId5"/>
            </p:custDataLst>
          </p:nvPr>
        </p:nvSpPr>
        <p:spPr bwMode="auto">
          <a:xfrm>
            <a:off x="758825" y="2411413"/>
            <a:ext cx="823913" cy="27463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7EB40F4B-AE3E-457D-A0EF-DD277683628D}" type="datetime'≥''''''$''2'''''',''''''''''0''''''''''''''''''0''0'''''''">
              <a:rPr lang="en-US" sz="1800">
                <a:latin typeface="Arial"/>
                <a:cs typeface="Arial"/>
                <a:sym typeface="Arial"/>
              </a:rPr>
              <a:pPr/>
              <a:t>≥$2,000</a:t>
            </a:fld>
            <a:endParaRPr lang="en-US" sz="1800" dirty="0">
              <a:latin typeface="Arial"/>
              <a:cs typeface="Arial"/>
              <a:sym typeface="Arial"/>
            </a:endParaRPr>
          </a:p>
        </p:txBody>
      </p:sp>
      <p:sp>
        <p:nvSpPr>
          <p:cNvPr id="75" name="Text Placeholder 77"/>
          <p:cNvSpPr>
            <a:spLocks noGrp="1"/>
          </p:cNvSpPr>
          <p:nvPr>
            <p:custDataLst>
              <p:tags r:id="rId6"/>
            </p:custDataLst>
          </p:nvPr>
        </p:nvSpPr>
        <p:spPr bwMode="auto">
          <a:xfrm>
            <a:off x="758825" y="2816225"/>
            <a:ext cx="889000" cy="549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dirty="0" smtClean="0">
                <a:latin typeface="Arial"/>
                <a:cs typeface="Arial"/>
                <a:sym typeface="Arial"/>
              </a:rPr>
              <a:t>$1,000 –</a:t>
            </a:r>
          </a:p>
          <a:p>
            <a:r>
              <a:rPr lang="en-US" sz="1800" dirty="0" smtClean="0">
                <a:latin typeface="Arial"/>
                <a:cs typeface="Arial"/>
                <a:sym typeface="Arial"/>
              </a:rPr>
              <a:t>$1,999</a:t>
            </a:r>
            <a:endParaRPr lang="en-US" sz="1800" dirty="0">
              <a:latin typeface="Arial"/>
              <a:cs typeface="Arial"/>
              <a:sym typeface="Arial"/>
            </a:endParaRPr>
          </a:p>
        </p:txBody>
      </p:sp>
      <p:sp>
        <p:nvSpPr>
          <p:cNvPr id="70" name="Text Placeholder 75"/>
          <p:cNvSpPr>
            <a:spLocks noGrp="1"/>
          </p:cNvSpPr>
          <p:nvPr>
            <p:custDataLst>
              <p:tags r:id="rId7"/>
            </p:custDataLst>
          </p:nvPr>
        </p:nvSpPr>
        <p:spPr bwMode="auto">
          <a:xfrm>
            <a:off x="6173788" y="5191125"/>
            <a:ext cx="520700" cy="2746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8C97A16-E096-4F6C-B0C7-3EFFD228F526}" type="datetime'''''''''''''''''''''20''''''''''1''''''''''''''''''2'''">
              <a:rPr lang="en-US" sz="1800">
                <a:latin typeface="Arial"/>
                <a:cs typeface="Arial"/>
                <a:sym typeface="Arial"/>
              </a:rPr>
              <a:pPr/>
              <a:t>2012</a:t>
            </a:fld>
            <a:endParaRPr lang="en-US" sz="1800" dirty="0">
              <a:latin typeface="Arial"/>
              <a:cs typeface="Arial"/>
              <a:sym typeface="Arial"/>
            </a:endParaRPr>
          </a:p>
        </p:txBody>
      </p:sp>
      <p:sp>
        <p:nvSpPr>
          <p:cNvPr id="76" name="Text Placeholder 78"/>
          <p:cNvSpPr>
            <a:spLocks noGrp="1"/>
          </p:cNvSpPr>
          <p:nvPr>
            <p:custDataLst>
              <p:tags r:id="rId8"/>
            </p:custDataLst>
          </p:nvPr>
        </p:nvSpPr>
        <p:spPr bwMode="auto">
          <a:xfrm>
            <a:off x="758825" y="3973513"/>
            <a:ext cx="698500" cy="549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800" dirty="0" smtClean="0">
                <a:latin typeface="Arial"/>
                <a:cs typeface="Arial"/>
                <a:sym typeface="Arial"/>
              </a:rPr>
              <a:t>$500 –</a:t>
            </a:r>
          </a:p>
          <a:p>
            <a:r>
              <a:rPr lang="en-US" sz="1800" dirty="0" smtClean="0">
                <a:latin typeface="Arial"/>
                <a:cs typeface="Arial"/>
                <a:sym typeface="Arial"/>
              </a:rPr>
              <a:t>$999</a:t>
            </a:r>
            <a:endParaRPr lang="en-US" sz="1800" dirty="0">
              <a:latin typeface="Arial"/>
              <a:cs typeface="Arial"/>
              <a:sym typeface="Arial"/>
            </a:endParaRPr>
          </a:p>
        </p:txBody>
      </p:sp>
      <p:sp>
        <p:nvSpPr>
          <p:cNvPr id="79" name="Text Placeholder 81"/>
          <p:cNvSpPr>
            <a:spLocks noGrp="1"/>
          </p:cNvSpPr>
          <p:nvPr>
            <p:custDataLst>
              <p:tags r:id="rId9"/>
            </p:custDataLst>
          </p:nvPr>
        </p:nvSpPr>
        <p:spPr bwMode="gray">
          <a:xfrm>
            <a:off x="6076950" y="1566863"/>
            <a:ext cx="714375" cy="274638"/>
          </a:xfrm>
          <a:prstGeom prst="rect">
            <a:avLst/>
          </a:prstGeom>
          <a:noFill/>
          <a:extLst>
            <a:ext uri="{909E8E84-426E-40DD-AFC4-6F175D3DCCD1}">
              <a14:hiddenFill xmlns:a14="http://schemas.microsoft.com/office/drawing/2010/main">
                <a:solidFill>
                  <a:scrgbClr r="0" g="0" b="0"/>
                </a:solidFill>
              </a14:hiddenFill>
            </a:ext>
          </a:extLst>
        </p:spPr>
        <p:txBody>
          <a:bodyPr wrap="none" lIns="33338" tIns="0" rIns="33338"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B3B4008D-8786-4F8C-B594-DF16C7A0F44E}" type="datetime'''''''''1''''''''''6''''''''.4''''''''''''''''''''''''%'''''''">
              <a:rPr lang="en-US" sz="1800">
                <a:latin typeface="Arial"/>
                <a:cs typeface="Arial"/>
                <a:sym typeface="Arial"/>
              </a:rPr>
              <a:pPr/>
              <a:t>16.4%</a:t>
            </a:fld>
            <a:endParaRPr lang="en-US" sz="1800" dirty="0">
              <a:latin typeface="Arial"/>
              <a:cs typeface="Arial"/>
              <a:sym typeface="Arial"/>
            </a:endParaRPr>
          </a:p>
        </p:txBody>
      </p:sp>
      <p:sp>
        <p:nvSpPr>
          <p:cNvPr id="69" name="Text Placeholder 74"/>
          <p:cNvSpPr>
            <a:spLocks noGrp="1"/>
          </p:cNvSpPr>
          <p:nvPr>
            <p:custDataLst>
              <p:tags r:id="rId10"/>
            </p:custDataLst>
          </p:nvPr>
        </p:nvSpPr>
        <p:spPr bwMode="auto">
          <a:xfrm>
            <a:off x="4202113" y="5191125"/>
            <a:ext cx="503238" cy="2746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04BE880-0BA7-4C32-B5E0-06F9FEF4866B}" type="datetime'''''''''''''''''''2''''0''1''1'''''''''''''''''''''''">
              <a:rPr lang="en-US" sz="1800">
                <a:latin typeface="Arial"/>
                <a:cs typeface="Arial"/>
                <a:sym typeface="Arial"/>
              </a:rPr>
              <a:pPr/>
              <a:t>2011</a:t>
            </a:fld>
            <a:endParaRPr lang="en-US" sz="1800" dirty="0">
              <a:latin typeface="Arial"/>
              <a:cs typeface="Arial"/>
              <a:sym typeface="Arial"/>
            </a:endParaRPr>
          </a:p>
        </p:txBody>
      </p:sp>
      <p:sp>
        <p:nvSpPr>
          <p:cNvPr id="78" name="Text Placeholder 80"/>
          <p:cNvSpPr>
            <a:spLocks noGrp="1"/>
          </p:cNvSpPr>
          <p:nvPr>
            <p:custDataLst>
              <p:tags r:id="rId11"/>
            </p:custDataLst>
          </p:nvPr>
        </p:nvSpPr>
        <p:spPr bwMode="gray">
          <a:xfrm>
            <a:off x="4095750" y="1909763"/>
            <a:ext cx="714375" cy="274638"/>
          </a:xfrm>
          <a:prstGeom prst="rect">
            <a:avLst/>
          </a:prstGeom>
          <a:noFill/>
          <a:extLst>
            <a:ext uri="{909E8E84-426E-40DD-AFC4-6F175D3DCCD1}">
              <a14:hiddenFill xmlns:a14="http://schemas.microsoft.com/office/drawing/2010/main">
                <a:solidFill>
                  <a:scrgbClr r="0" g="0" b="0"/>
                </a:solidFill>
              </a14:hiddenFill>
            </a:ext>
          </a:extLst>
        </p:spPr>
        <p:txBody>
          <a:bodyPr wrap="none" lIns="33338" tIns="0" rIns="33338"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091D8FFE-80C1-489C-8793-6EB9F8560E0A}" type="datetime'1''''''''''''4.''''''''''''''''6%'''''''''">
              <a:rPr lang="en-US" sz="1800">
                <a:latin typeface="Arial"/>
                <a:cs typeface="Arial"/>
                <a:sym typeface="Arial"/>
              </a:rPr>
              <a:pPr/>
              <a:t>14.6%</a:t>
            </a:fld>
            <a:endParaRPr lang="en-US" sz="1800" dirty="0">
              <a:latin typeface="Arial"/>
              <a:cs typeface="Arial"/>
              <a:sym typeface="Arial"/>
            </a:endParaRPr>
          </a:p>
        </p:txBody>
      </p:sp>
      <p:sp>
        <p:nvSpPr>
          <p:cNvPr id="68" name="Text Placeholder 73"/>
          <p:cNvSpPr>
            <a:spLocks noGrp="1"/>
          </p:cNvSpPr>
          <p:nvPr>
            <p:custDataLst>
              <p:tags r:id="rId12"/>
            </p:custDataLst>
          </p:nvPr>
        </p:nvSpPr>
        <p:spPr bwMode="auto">
          <a:xfrm>
            <a:off x="2211388" y="5191125"/>
            <a:ext cx="520700" cy="2746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82A46A9-6015-4F34-8041-2666BE894650}" type="datetime'''''''''''''20''''''''''''''''1''''''''''0'''''''''''''''''''">
              <a:rPr lang="en-US" sz="1800">
                <a:latin typeface="Arial"/>
                <a:cs typeface="Arial"/>
                <a:sym typeface="Arial"/>
              </a:rPr>
              <a:pPr/>
              <a:t>2010</a:t>
            </a:fld>
            <a:endParaRPr lang="en-US" sz="1800" dirty="0">
              <a:latin typeface="Arial"/>
              <a:cs typeface="Arial"/>
              <a:sym typeface="Arial"/>
            </a:endParaRPr>
          </a:p>
        </p:txBody>
      </p:sp>
      <p:sp>
        <p:nvSpPr>
          <p:cNvPr id="77" name="Text Placeholder 79"/>
          <p:cNvSpPr>
            <a:spLocks noGrp="1"/>
          </p:cNvSpPr>
          <p:nvPr>
            <p:custDataLst>
              <p:tags r:id="rId13"/>
            </p:custDataLst>
          </p:nvPr>
        </p:nvSpPr>
        <p:spPr bwMode="gray">
          <a:xfrm>
            <a:off x="2114550" y="2128838"/>
            <a:ext cx="714375" cy="274638"/>
          </a:xfrm>
          <a:prstGeom prst="rect">
            <a:avLst/>
          </a:prstGeom>
          <a:noFill/>
          <a:extLst>
            <a:ext uri="{909E8E84-426E-40DD-AFC4-6F175D3DCCD1}">
              <a14:hiddenFill xmlns:a14="http://schemas.microsoft.com/office/drawing/2010/main">
                <a:solidFill>
                  <a:scrgbClr r="0" g="0" b="0"/>
                </a:solidFill>
              </a14:hiddenFill>
            </a:ext>
          </a:extLst>
        </p:spPr>
        <p:txBody>
          <a:bodyPr wrap="none" lIns="33338" tIns="0" rIns="33338" bIns="0" numCol="1" spcCol="0" anchor="b" anchorCtr="0">
            <a:noAutofit/>
          </a:bodyPr>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1D78D87B-52E1-45E6-B93E-41AD3F85F909}" type="datetime'''''''''''13''''.''''''''4%'''''''''''''">
              <a:rPr lang="en-US" sz="1800">
                <a:latin typeface="Arial"/>
                <a:cs typeface="Arial"/>
                <a:sym typeface="Arial"/>
              </a:rPr>
              <a:pPr/>
              <a:t>13.4%</a:t>
            </a:fld>
            <a:endParaRPr lang="en-US" sz="1800" dirty="0">
              <a:latin typeface="Arial"/>
              <a:cs typeface="Arial"/>
              <a:sym typeface="Arial"/>
            </a:endParaRPr>
          </a:p>
        </p:txBody>
      </p:sp>
      <p:sp>
        <p:nvSpPr>
          <p:cNvPr id="18" name="Title 1"/>
          <p:cNvSpPr txBox="1">
            <a:spLocks/>
          </p:cNvSpPr>
          <p:nvPr/>
        </p:nvSpPr>
        <p:spPr bwMode="auto">
          <a:xfrm>
            <a:off x="119063"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kern="0" dirty="0" smtClean="0">
                <a:latin typeface="Arial"/>
              </a:rPr>
              <a:t>Figure A.4: Members with cost sharing above $500, 2010-2012</a:t>
            </a:r>
            <a:endParaRPr lang="en-US" kern="0" dirty="0">
              <a:latin typeface="Arial"/>
            </a:endParaRPr>
          </a:p>
        </p:txBody>
      </p:sp>
      <p:sp>
        <p:nvSpPr>
          <p:cNvPr id="20" name="TextBox 19"/>
          <p:cNvSpPr txBox="1"/>
          <p:nvPr/>
        </p:nvSpPr>
        <p:spPr>
          <a:xfrm>
            <a:off x="119063" y="857449"/>
            <a:ext cx="7941942" cy="338554"/>
          </a:xfrm>
          <a:prstGeom prst="rect">
            <a:avLst/>
          </a:prstGeom>
          <a:noFill/>
        </p:spPr>
        <p:txBody>
          <a:bodyPr wrap="square" lIns="0" tIns="45720" rIns="0" bIns="45720" rtlCol="0">
            <a:spAutoFit/>
          </a:bodyPr>
          <a:lstStyle/>
          <a:p>
            <a:r>
              <a:rPr lang="en-US" dirty="0" smtClean="0">
                <a:solidFill>
                  <a:schemeClr val="bg1">
                    <a:lumMod val="50000"/>
                  </a:schemeClr>
                </a:solidFill>
                <a:latin typeface="Arial"/>
              </a:rPr>
              <a:t>Percent of total members with cost sharing above $500, $1000, and $2000 thresholds</a:t>
            </a:r>
            <a:r>
              <a:rPr lang="en-US" baseline="30000" dirty="0">
                <a:solidFill>
                  <a:schemeClr val="bg1">
                    <a:lumMod val="50000"/>
                  </a:schemeClr>
                </a:solidFill>
                <a:latin typeface="Arial"/>
              </a:rPr>
              <a:t>*</a:t>
            </a:r>
          </a:p>
        </p:txBody>
      </p:sp>
      <p:sp>
        <p:nvSpPr>
          <p:cNvPr id="21" name="McK 5. Source"/>
          <p:cNvSpPr>
            <a:spLocks noChangeArrowheads="1"/>
          </p:cNvSpPr>
          <p:nvPr>
            <p:custDataLst>
              <p:tags r:id="rId14"/>
            </p:custDataLst>
          </p:nvPr>
        </p:nvSpPr>
        <p:spPr bwMode="auto">
          <a:xfrm>
            <a:off x="0" y="5719656"/>
            <a:ext cx="7427143" cy="9541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a:t>
            </a:r>
            <a:r>
              <a:rPr lang="en-US" sz="800" dirty="0">
                <a:solidFill>
                  <a:schemeClr val="bg1">
                    <a:lumMod val="50000"/>
                  </a:schemeClr>
                </a:solidFill>
                <a:latin typeface="Arial"/>
              </a:rPr>
              <a:t> </a:t>
            </a:r>
            <a:r>
              <a:rPr lang="en-US" sz="800" dirty="0" smtClean="0">
                <a:solidFill>
                  <a:schemeClr val="bg1">
                    <a:lumMod val="50000"/>
                  </a:schemeClr>
                </a:solidFill>
                <a:latin typeface="Arial"/>
              </a:rPr>
              <a:t>	Out-of-pocket </a:t>
            </a:r>
            <a:r>
              <a:rPr lang="en-US" sz="800" dirty="0">
                <a:solidFill>
                  <a:schemeClr val="bg1">
                    <a:lumMod val="50000"/>
                  </a:schemeClr>
                </a:solidFill>
                <a:latin typeface="Arial"/>
              </a:rPr>
              <a:t>spending includes cost-sharing (co-payments, co-insurance, and deductibles) for medical services covered by</a:t>
            </a:r>
          </a:p>
          <a:p>
            <a:pPr marL="114300" indent="-114300"/>
            <a:r>
              <a:rPr lang="en-US" sz="800" dirty="0">
                <a:solidFill>
                  <a:schemeClr val="bg1">
                    <a:lumMod val="50000"/>
                  </a:schemeClr>
                </a:solidFill>
                <a:latin typeface="Arial"/>
              </a:rPr>
              <a:t>  </a:t>
            </a:r>
            <a:r>
              <a:rPr lang="en-US" sz="800" dirty="0" smtClean="0">
                <a:solidFill>
                  <a:schemeClr val="bg1">
                    <a:lumMod val="50000"/>
                  </a:schemeClr>
                </a:solidFill>
                <a:latin typeface="Arial"/>
              </a:rPr>
              <a:t>	by </a:t>
            </a:r>
            <a:r>
              <a:rPr lang="en-US" sz="800" dirty="0">
                <a:solidFill>
                  <a:schemeClr val="bg1">
                    <a:lumMod val="50000"/>
                  </a:schemeClr>
                </a:solidFill>
                <a:latin typeface="Arial"/>
              </a:rPr>
              <a:t>commercial insurance. Pharmacy spending and services paid for outside of the insurance claims system are not included.</a:t>
            </a:r>
          </a:p>
          <a:p>
            <a:pPr marL="114300" indent="-114300"/>
            <a:r>
              <a:rPr lang="en-US" sz="800" b="1" dirty="0">
                <a:solidFill>
                  <a:schemeClr val="bg1">
                    <a:lumMod val="50000"/>
                  </a:schemeClr>
                </a:solidFill>
                <a:latin typeface="Arial"/>
              </a:rPr>
              <a:t>NOTE</a:t>
            </a:r>
            <a:r>
              <a:rPr lang="en-US" sz="800" dirty="0">
                <a:solidFill>
                  <a:schemeClr val="bg1">
                    <a:lumMod val="50000"/>
                  </a:schemeClr>
                </a:solidFill>
                <a:latin typeface="Arial"/>
              </a:rPr>
              <a:t>:  Analysis is based on a sample that consists of claims submitted by the three largest commercial payers – Blue Cross Blue Shield of Massachusetts (BCBS), Harvard Pilgrim Health Care (HPHC), and Tufts Health Plan (THP) – representing 66 percent of commercially insured lives. Claims-based medical expenditure measure excludes pharmacy spending and payments made outside the claims system (such as shared savings, pay-for-performance, and capitation payments).</a:t>
            </a:r>
          </a:p>
          <a:p>
            <a:pPr marL="114300" indent="-114300"/>
            <a:r>
              <a:rPr lang="en-US" sz="800" b="1" dirty="0" smtClean="0">
                <a:solidFill>
                  <a:schemeClr val="bg1">
                    <a:lumMod val="50000"/>
                  </a:schemeClr>
                </a:solidFill>
                <a:latin typeface="Arial"/>
              </a:rPr>
              <a:t>SOURCE</a:t>
            </a:r>
            <a:r>
              <a:rPr lang="en-US" sz="800" dirty="0">
                <a:solidFill>
                  <a:schemeClr val="bg1">
                    <a:lumMod val="50000"/>
                  </a:schemeClr>
                </a:solidFill>
                <a:latin typeface="Arial"/>
              </a:rPr>
              <a:t>: All-Payers Claims Database; HPC and CHIA analysis</a:t>
            </a:r>
          </a:p>
        </p:txBody>
      </p:sp>
    </p:spTree>
    <p:extLst>
      <p:ext uri="{BB962C8B-B14F-4D97-AF65-F5344CB8AC3E}">
        <p14:creationId xmlns:p14="http://schemas.microsoft.com/office/powerpoint/2010/main" val="1033488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651422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192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chemeClr val="tx1"/>
              </a:solidFill>
              <a:latin typeface="Arial"/>
              <a:cs typeface="Arial"/>
              <a:sym typeface="Arial"/>
            </a:endParaRPr>
          </a:p>
        </p:txBody>
      </p:sp>
      <p:sp>
        <p:nvSpPr>
          <p:cNvPr id="2" name="Title 1"/>
          <p:cNvSpPr>
            <a:spLocks noGrp="1"/>
          </p:cNvSpPr>
          <p:nvPr>
            <p:ph type="title"/>
          </p:nvPr>
        </p:nvSpPr>
        <p:spPr>
          <a:xfrm>
            <a:off x="119063" y="230188"/>
            <a:ext cx="8618537" cy="584775"/>
          </a:xfrm>
        </p:spPr>
        <p:txBody>
          <a:bodyPr wrap="square" lIns="0" tIns="0" rIns="0" bIns="0"/>
          <a:lstStyle/>
          <a:p>
            <a:r>
              <a:rPr lang="en-US" dirty="0">
                <a:latin typeface="Arial"/>
              </a:rPr>
              <a:t>Figure </a:t>
            </a:r>
            <a:r>
              <a:rPr lang="en-US" dirty="0" smtClean="0">
                <a:latin typeface="Arial"/>
              </a:rPr>
              <a:t>A.5: Percent difference between Massachusetts and U.S. Medicaid spending per enrollee, 2010</a:t>
            </a:r>
            <a:endParaRPr lang="en-US" dirty="0">
              <a:latin typeface="Arial"/>
            </a:endParaRPr>
          </a:p>
        </p:txBody>
      </p:sp>
      <p:graphicFrame>
        <p:nvGraphicFramePr>
          <p:cNvPr id="3" name="Object 2"/>
          <p:cNvGraphicFramePr>
            <a:graphicFrameLocks/>
          </p:cNvGraphicFramePr>
          <p:nvPr>
            <p:custDataLst>
              <p:tags r:id="rId4"/>
            </p:custDataLst>
            <p:extLst>
              <p:ext uri="{D42A27DB-BD31-4B8C-83A1-F6EECF244321}">
                <p14:modId xmlns:p14="http://schemas.microsoft.com/office/powerpoint/2010/main" val="586204254"/>
              </p:ext>
            </p:extLst>
          </p:nvPr>
        </p:nvGraphicFramePr>
        <p:xfrm>
          <a:off x="1257300" y="1524000"/>
          <a:ext cx="3209867" cy="4010133"/>
        </p:xfrm>
        <a:graphic>
          <a:graphicData uri="http://schemas.openxmlformats.org/presentationml/2006/ole">
            <mc:AlternateContent xmlns:mc="http://schemas.openxmlformats.org/markup-compatibility/2006">
              <mc:Choice xmlns:v="urn:schemas-microsoft-com:vml" Requires="v">
                <p:oleObj spid="_x0000_s291925" name="Chart" r:id="rId13" imgW="3209867" imgH="4010133" progId="MSGraph.Chart.8">
                  <p:embed followColorScheme="full"/>
                </p:oleObj>
              </mc:Choice>
              <mc:Fallback>
                <p:oleObj name="Chart" r:id="rId13" imgW="3209867" imgH="4010133" progId="MSGraph.Chart.8">
                  <p:embed followColorScheme="full"/>
                  <p:pic>
                    <p:nvPicPr>
                      <p:cNvPr id="0" name=""/>
                      <p:cNvPicPr/>
                      <p:nvPr/>
                    </p:nvPicPr>
                    <p:blipFill>
                      <a:blip r:embed="rId14"/>
                      <a:stretch>
                        <a:fillRect/>
                      </a:stretch>
                    </p:blipFill>
                    <p:spPr>
                      <a:xfrm>
                        <a:off x="1257300" y="1524000"/>
                        <a:ext cx="3209867" cy="4010133"/>
                      </a:xfrm>
                      <a:prstGeom prst="rect">
                        <a:avLst/>
                      </a:prstGeom>
                    </p:spPr>
                  </p:pic>
                </p:oleObj>
              </mc:Fallback>
            </mc:AlternateContent>
          </a:graphicData>
        </a:graphic>
      </p:graphicFrame>
      <p:sp>
        <p:nvSpPr>
          <p:cNvPr id="6" name="Text Placeholder 17"/>
          <p:cNvSpPr>
            <a:spLocks noGrp="1"/>
          </p:cNvSpPr>
          <p:nvPr>
            <p:custDataLst>
              <p:tags r:id="rId5"/>
            </p:custDataLst>
          </p:nvPr>
        </p:nvSpPr>
        <p:spPr bwMode="auto">
          <a:xfrm>
            <a:off x="536575" y="1779588"/>
            <a:ext cx="1023938" cy="8509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61B362B2-68A8-4613-AF9E-2661F303B704}" type="datetime'''Dif''''f''erence&#10;attributable&#10;to ''''e''n''rollm''ent''&#10;mix'">
              <a:rPr lang="en-US" sz="1400">
                <a:latin typeface="Arial"/>
                <a:cs typeface="Arial"/>
                <a:sym typeface="Arial"/>
              </a:rPr>
              <a:pPr/>
              <a:t>Difference
attributable
to enrollment
mix</a:t>
            </a:fld>
            <a:endParaRPr lang="en-US" sz="1400" dirty="0">
              <a:latin typeface="Arial"/>
              <a:cs typeface="Arial"/>
              <a:sym typeface="Arial"/>
            </a:endParaRPr>
          </a:p>
        </p:txBody>
      </p:sp>
      <p:sp>
        <p:nvSpPr>
          <p:cNvPr id="7" name="Text Placeholder 18"/>
          <p:cNvSpPr>
            <a:spLocks noGrp="1"/>
          </p:cNvSpPr>
          <p:nvPr>
            <p:custDataLst>
              <p:tags r:id="rId6"/>
            </p:custDataLst>
          </p:nvPr>
        </p:nvSpPr>
        <p:spPr bwMode="auto">
          <a:xfrm>
            <a:off x="536575" y="3559175"/>
            <a:ext cx="1122363" cy="10636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defTabSz="887319" rtl="0" eaLnBrk="1" fontAlgn="base" hangingPunct="1">
              <a:spcBef>
                <a:spcPct val="0"/>
              </a:spcBef>
              <a:spcAft>
                <a:spcPct val="0"/>
              </a:spcAft>
              <a:buClr>
                <a:schemeClr val="tx2"/>
              </a:buClr>
              <a:defRPr sz="1600">
                <a:solidFill>
                  <a:schemeClr val="tx1"/>
                </a:solidFill>
                <a:latin typeface="+mn-lt"/>
                <a:ea typeface="+mn-ea"/>
                <a:cs typeface="+mn-cs"/>
              </a:defRPr>
            </a:lvl1pPr>
            <a:lvl2pPr marL="191938" indent="-190365" algn="l" defTabSz="88731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3099" indent="-25958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08852" indent="-154179" algn="l" defTabSz="88731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39432"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1925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45631"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098729"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551828" indent="-129008" algn="l" defTabSz="88731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66C06172-C674-4611-9DBD-8DBD7339E952}" type="datetime'''Difference in&#10;spending''&#10;pe''''r enrollee&#10;at comparable&#10;mix'">
              <a:rPr lang="en-US" sz="1400">
                <a:latin typeface="Arial"/>
                <a:cs typeface="Arial"/>
                <a:sym typeface="Arial"/>
              </a:rPr>
              <a:pPr/>
              <a:t>Difference in
spending
per enrollee
at comparable
mix</a:t>
            </a:fld>
            <a:endParaRPr lang="en-US" sz="1400" dirty="0">
              <a:latin typeface="Arial"/>
              <a:cs typeface="Arial"/>
              <a:sym typeface="Arial"/>
            </a:endParaRPr>
          </a:p>
        </p:txBody>
      </p:sp>
      <p:sp>
        <p:nvSpPr>
          <p:cNvPr id="5" name="Rectangle 4"/>
          <p:cNvSpPr/>
          <p:nvPr>
            <p:custDataLst>
              <p:tags r:id="rId7"/>
            </p:custDataLst>
          </p:nvPr>
        </p:nvSpPr>
        <p:spPr bwMode="auto">
          <a:xfrm>
            <a:off x="2057400" y="5591175"/>
            <a:ext cx="1628775"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8CC3824-3B22-48DA-AE27-F0B5CE463E2B}" type="datetime'2''''010 ''spendin''''g ''per ''Mas''sHea''l''th e''nrollee'">
              <a:rPr lang="en-US" sz="1400">
                <a:solidFill>
                  <a:schemeClr val="tx1"/>
                </a:solidFill>
                <a:latin typeface="Arial"/>
                <a:cs typeface="Arial"/>
                <a:sym typeface="Arial"/>
              </a:rPr>
              <a:pPr/>
              <a:t>2010 spending per MassHealth enrollee</a:t>
            </a:fld>
            <a:endParaRPr lang="en-US" sz="1400" dirty="0">
              <a:solidFill>
                <a:schemeClr val="tx1"/>
              </a:solidFill>
              <a:latin typeface="Arial"/>
              <a:cs typeface="Arial"/>
              <a:sym typeface="Arial"/>
            </a:endParaRPr>
          </a:p>
        </p:txBody>
      </p:sp>
      <p:sp>
        <p:nvSpPr>
          <p:cNvPr id="4" name="Rectangle 3"/>
          <p:cNvSpPr/>
          <p:nvPr>
            <p:custDataLst>
              <p:tags r:id="rId8"/>
            </p:custDataLst>
          </p:nvPr>
        </p:nvSpPr>
        <p:spPr bwMode="gray">
          <a:xfrm>
            <a:off x="2668588" y="14192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fld id="{CB48DF91-D57C-472F-A492-1D62381D6DE8}" type="datetime'''''''''''''''''''''''''''''3''''''''''''''''1''''%'''''''''''">
              <a:rPr lang="en-US" sz="1400">
                <a:solidFill>
                  <a:schemeClr val="tx1"/>
                </a:solidFill>
                <a:latin typeface="Arial"/>
                <a:cs typeface="Arial"/>
                <a:sym typeface="Arial"/>
              </a:rPr>
              <a:pPr/>
              <a:t>31%</a:t>
            </a:fld>
            <a:endParaRPr lang="en-US" sz="1400" dirty="0">
              <a:solidFill>
                <a:schemeClr val="tx1"/>
              </a:solidFill>
              <a:latin typeface="Arial"/>
              <a:cs typeface="Arial"/>
              <a:sym typeface="Arial"/>
            </a:endParaRPr>
          </a:p>
        </p:txBody>
      </p:sp>
      <p:sp>
        <p:nvSpPr>
          <p:cNvPr id="13" name="McK 5. Source"/>
          <p:cNvSpPr>
            <a:spLocks noChangeArrowheads="1"/>
          </p:cNvSpPr>
          <p:nvPr>
            <p:custDataLst>
              <p:tags r:id="rId9"/>
            </p:custDataLst>
          </p:nvPr>
        </p:nvSpPr>
        <p:spPr bwMode="auto">
          <a:xfrm>
            <a:off x="0" y="6458319"/>
            <a:ext cx="7427143" cy="2154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Centers for Medicare &amp; Medicaid Services; HPC analysis</a:t>
            </a:r>
          </a:p>
        </p:txBody>
      </p:sp>
      <p:sp>
        <p:nvSpPr>
          <p:cNvPr id="12" name="Rectangular Callout 11"/>
          <p:cNvSpPr/>
          <p:nvPr/>
        </p:nvSpPr>
        <p:spPr>
          <a:xfrm>
            <a:off x="4467168" y="1656836"/>
            <a:ext cx="3964314" cy="1475301"/>
          </a:xfrm>
          <a:prstGeom prst="wedgeRectCallout">
            <a:avLst>
              <a:gd name="adj1" fmla="val -60180"/>
              <a:gd name="adj2" fmla="val -16833"/>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a:spcAft>
                <a:spcPts val="300"/>
              </a:spcAft>
              <a:buFont typeface="Wingdings" pitchFamily="2" charset="2"/>
              <a:buChar char="§"/>
            </a:pPr>
            <a:r>
              <a:rPr lang="en-US" sz="1400" dirty="0">
                <a:solidFill>
                  <a:schemeClr val="tx1"/>
                </a:solidFill>
              </a:rPr>
              <a:t>Massachusetts has a higher proportion of aged and blind/disabled enrollees than average Medicaid program</a:t>
            </a:r>
          </a:p>
          <a:p>
            <a:pPr marL="171450" lvl="1" indent="-171450">
              <a:spcAft>
                <a:spcPts val="300"/>
              </a:spcAft>
              <a:buFont typeface="Wingdings" pitchFamily="2" charset="2"/>
              <a:buChar char="§"/>
            </a:pPr>
            <a:r>
              <a:rPr lang="en-US" sz="1400" dirty="0">
                <a:solidFill>
                  <a:schemeClr val="tx1"/>
                </a:solidFill>
              </a:rPr>
              <a:t>Average spending per enrollee in these complex needs groups is 2.4-3.0x overall average spending per enrollee</a:t>
            </a:r>
          </a:p>
        </p:txBody>
      </p:sp>
      <p:sp>
        <p:nvSpPr>
          <p:cNvPr id="14" name="Rectangular Callout 13"/>
          <p:cNvSpPr/>
          <p:nvPr/>
        </p:nvSpPr>
        <p:spPr>
          <a:xfrm>
            <a:off x="4467168" y="3436937"/>
            <a:ext cx="3964314" cy="1828800"/>
          </a:xfrm>
          <a:prstGeom prst="wedgeRectCallout">
            <a:avLst>
              <a:gd name="adj1" fmla="val -58973"/>
              <a:gd name="adj2" fmla="val -23273"/>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300"/>
              </a:spcAft>
              <a:buFont typeface="Wingdings" pitchFamily="2" charset="2"/>
              <a:buChar char="§"/>
            </a:pPr>
            <a:r>
              <a:rPr lang="en-US" sz="1400" dirty="0">
                <a:solidFill>
                  <a:schemeClr val="tx1"/>
                </a:solidFill>
              </a:rPr>
              <a:t>Massachusetts has higher spending per enrollee than US </a:t>
            </a:r>
            <a:r>
              <a:rPr lang="en-US" sz="1400" dirty="0" smtClean="0">
                <a:solidFill>
                  <a:schemeClr val="tx1"/>
                </a:solidFill>
              </a:rPr>
              <a:t>average within each eligibility group:</a:t>
            </a:r>
            <a:endParaRPr lang="en-US" sz="1400" dirty="0">
              <a:solidFill>
                <a:schemeClr val="tx1"/>
              </a:solidFill>
            </a:endParaRPr>
          </a:p>
          <a:p>
            <a:pPr marL="450850" lvl="1" indent="-171450">
              <a:spcAft>
                <a:spcPts val="300"/>
              </a:spcAft>
              <a:buFont typeface="Courier New" pitchFamily="49" charset="0"/>
              <a:buChar char="-"/>
            </a:pPr>
            <a:r>
              <a:rPr lang="en-US" sz="1400" dirty="0">
                <a:solidFill>
                  <a:schemeClr val="tx1"/>
                </a:solidFill>
              </a:rPr>
              <a:t>Aged: +31%</a:t>
            </a:r>
          </a:p>
          <a:p>
            <a:pPr marL="450850" lvl="1" indent="-171450">
              <a:spcAft>
                <a:spcPts val="300"/>
              </a:spcAft>
              <a:buFont typeface="Courier New" pitchFamily="49" charset="0"/>
              <a:buChar char="-"/>
            </a:pPr>
            <a:r>
              <a:rPr lang="en-US" sz="1400" dirty="0">
                <a:solidFill>
                  <a:schemeClr val="tx1"/>
                </a:solidFill>
              </a:rPr>
              <a:t>Disabled: +4%</a:t>
            </a:r>
          </a:p>
          <a:p>
            <a:pPr marL="450850" lvl="1" indent="-171450">
              <a:spcAft>
                <a:spcPts val="300"/>
              </a:spcAft>
              <a:buFont typeface="Courier New" pitchFamily="49" charset="0"/>
              <a:buChar char="-"/>
            </a:pPr>
            <a:r>
              <a:rPr lang="en-US" sz="1400" dirty="0">
                <a:solidFill>
                  <a:schemeClr val="tx1"/>
                </a:solidFill>
              </a:rPr>
              <a:t>Adults: +13%</a:t>
            </a:r>
          </a:p>
          <a:p>
            <a:pPr marL="450850" lvl="1" indent="-171450">
              <a:spcAft>
                <a:spcPts val="300"/>
              </a:spcAft>
              <a:buFont typeface="Courier New" pitchFamily="49" charset="0"/>
              <a:buChar char="-"/>
            </a:pPr>
            <a:r>
              <a:rPr lang="en-US" sz="1400" dirty="0">
                <a:solidFill>
                  <a:schemeClr val="tx1"/>
                </a:solidFill>
              </a:rPr>
              <a:t>Children: +59%</a:t>
            </a:r>
          </a:p>
        </p:txBody>
      </p:sp>
    </p:spTree>
    <p:extLst>
      <p:ext uri="{BB962C8B-B14F-4D97-AF65-F5344CB8AC3E}">
        <p14:creationId xmlns:p14="http://schemas.microsoft.com/office/powerpoint/2010/main" val="116090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1015307704"/>
              </p:ext>
            </p:extLst>
          </p:nvPr>
        </p:nvGraphicFramePr>
        <p:xfrm>
          <a:off x="1558" y="1557"/>
          <a:ext cx="1555" cy="1555"/>
        </p:xfrm>
        <a:graphic>
          <a:graphicData uri="http://schemas.openxmlformats.org/presentationml/2006/ole">
            <mc:AlternateContent xmlns:mc="http://schemas.openxmlformats.org/markup-compatibility/2006">
              <mc:Choice xmlns:v="urn:schemas-microsoft-com:vml" Requires="v">
                <p:oleObj spid="_x0000_s293970" name="think-cell Slide" r:id="rId16" imgW="360" imgH="360" progId="TCLayout.ActiveDocument.1">
                  <p:embed/>
                </p:oleObj>
              </mc:Choice>
              <mc:Fallback>
                <p:oleObj name="think-cell Slide" r:id="rId16" imgW="360" imgH="360" progId="TCLayout.ActiveDocument.1">
                  <p:embed/>
                  <p:pic>
                    <p:nvPicPr>
                      <p:cNvPr id="0" name=""/>
                      <p:cNvPicPr/>
                      <p:nvPr/>
                    </p:nvPicPr>
                    <p:blipFill>
                      <a:blip r:embed="rId17"/>
                      <a:stretch>
                        <a:fillRect/>
                      </a:stretch>
                    </p:blipFill>
                    <p:spPr>
                      <a:xfrm>
                        <a:off x="1558" y="1557"/>
                        <a:ext cx="1555" cy="1555"/>
                      </a:xfrm>
                      <a:prstGeom prst="rect">
                        <a:avLst/>
                      </a:prstGeom>
                    </p:spPr>
                  </p:pic>
                </p:oleObj>
              </mc:Fallback>
            </mc:AlternateContent>
          </a:graphicData>
        </a:graphic>
      </p:graphicFrame>
      <p:sp>
        <p:nvSpPr>
          <p:cNvPr id="37" name="Rectangle 36" hidden="1"/>
          <p:cNvSpPr/>
          <p:nvPr>
            <p:custDataLst>
              <p:tags r:id="rId3"/>
            </p:custDataLst>
          </p:nvPr>
        </p:nvSpPr>
        <p:spPr bwMode="auto">
          <a:xfrm>
            <a:off x="0" y="0"/>
            <a:ext cx="155581" cy="15559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latin typeface="Arial"/>
              <a:cs typeface="Arial"/>
              <a:sym typeface="Arial"/>
            </a:endParaRPr>
          </a:p>
        </p:txBody>
      </p:sp>
      <p:graphicFrame>
        <p:nvGraphicFramePr>
          <p:cNvPr id="6" name="Object 5"/>
          <p:cNvGraphicFramePr>
            <a:graphicFrameLocks/>
          </p:cNvGraphicFramePr>
          <p:nvPr>
            <p:custDataLst>
              <p:tags r:id="rId4"/>
            </p:custDataLst>
            <p:extLst>
              <p:ext uri="{D42A27DB-BD31-4B8C-83A1-F6EECF244321}">
                <p14:modId xmlns:p14="http://schemas.microsoft.com/office/powerpoint/2010/main" val="2618163775"/>
              </p:ext>
            </p:extLst>
          </p:nvPr>
        </p:nvGraphicFramePr>
        <p:xfrm>
          <a:off x="457200" y="2133600"/>
          <a:ext cx="7934345" cy="3257685"/>
        </p:xfrm>
        <a:graphic>
          <a:graphicData uri="http://schemas.openxmlformats.org/presentationml/2006/ole">
            <mc:AlternateContent xmlns:mc="http://schemas.openxmlformats.org/markup-compatibility/2006">
              <mc:Choice xmlns:v="urn:schemas-microsoft-com:vml" Requires="v">
                <p:oleObj spid="_x0000_s293971" name="Chart" r:id="rId18" imgW="7934345" imgH="3257685" progId="MSGraph.Chart.8">
                  <p:embed followColorScheme="full"/>
                </p:oleObj>
              </mc:Choice>
              <mc:Fallback>
                <p:oleObj name="Chart" r:id="rId18" imgW="7934345" imgH="3257685" progId="MSGraph.Chart.8">
                  <p:embed followColorScheme="full"/>
                  <p:pic>
                    <p:nvPicPr>
                      <p:cNvPr id="0" name=""/>
                      <p:cNvPicPr/>
                      <p:nvPr/>
                    </p:nvPicPr>
                    <p:blipFill>
                      <a:blip r:embed="rId19"/>
                      <a:stretch>
                        <a:fillRect/>
                      </a:stretch>
                    </p:blipFill>
                    <p:spPr>
                      <a:xfrm>
                        <a:off x="457200" y="2133600"/>
                        <a:ext cx="7934345" cy="3257685"/>
                      </a:xfrm>
                      <a:prstGeom prst="rect">
                        <a:avLst/>
                      </a:prstGeom>
                    </p:spPr>
                  </p:pic>
                </p:oleObj>
              </mc:Fallback>
            </mc:AlternateContent>
          </a:graphicData>
        </a:graphic>
      </p:graphicFrame>
      <p:sp>
        <p:nvSpPr>
          <p:cNvPr id="26" name="Rectangle 25"/>
          <p:cNvSpPr/>
          <p:nvPr>
            <p:custDataLst>
              <p:tags r:id="rId5"/>
            </p:custDataLst>
          </p:nvPr>
        </p:nvSpPr>
        <p:spPr bwMode="auto">
          <a:xfrm>
            <a:off x="7321550" y="5457825"/>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F7C0904-778B-46D9-920F-CD2BB1DF3E4E}" type="datetime'''''''''T''o''''''''''t''''''''''''a''''''''''l'''''''''">
              <a:rPr lang="en-US" sz="1400">
                <a:solidFill>
                  <a:schemeClr val="tx1"/>
                </a:solidFill>
                <a:latin typeface="Arial"/>
                <a:cs typeface="Arial"/>
                <a:sym typeface="Arial"/>
              </a:rPr>
              <a:pPr/>
              <a:t>Total</a:t>
            </a:fld>
            <a:endParaRPr lang="en-US" sz="1400">
              <a:solidFill>
                <a:schemeClr val="tx1"/>
              </a:solidFill>
              <a:latin typeface="Arial"/>
              <a:cs typeface="Arial"/>
              <a:sym typeface="Arial"/>
            </a:endParaRPr>
          </a:p>
        </p:txBody>
      </p:sp>
      <p:sp>
        <p:nvSpPr>
          <p:cNvPr id="33" name="Rectangle 32"/>
          <p:cNvSpPr/>
          <p:nvPr>
            <p:custDataLst>
              <p:tags r:id="rId6"/>
            </p:custDataLst>
          </p:nvPr>
        </p:nvSpPr>
        <p:spPr bwMode="auto">
          <a:xfrm>
            <a:off x="2298700" y="5457825"/>
            <a:ext cx="114776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8842BB3-5610-487A-8850-3B1498F2F25D}" type="datetime'Bl''''''ind''/''''''''D''i''sab''''''l''''''e''''''''d'''''''">
              <a:rPr lang="en-US" sz="1400">
                <a:solidFill>
                  <a:schemeClr val="tx1"/>
                </a:solidFill>
                <a:latin typeface="Arial"/>
                <a:cs typeface="Arial"/>
                <a:sym typeface="Arial"/>
              </a:rPr>
              <a:pPr/>
              <a:t>Blind/Disabled</a:t>
            </a:fld>
            <a:endParaRPr lang="en-US" sz="1400">
              <a:solidFill>
                <a:schemeClr val="tx1"/>
              </a:solidFill>
              <a:latin typeface="Arial"/>
              <a:cs typeface="Arial"/>
              <a:sym typeface="Arial"/>
            </a:endParaRPr>
          </a:p>
        </p:txBody>
      </p:sp>
      <p:sp>
        <p:nvSpPr>
          <p:cNvPr id="32" name="Rectangle 31"/>
          <p:cNvSpPr/>
          <p:nvPr>
            <p:custDataLst>
              <p:tags r:id="rId7"/>
            </p:custDataLst>
          </p:nvPr>
        </p:nvSpPr>
        <p:spPr bwMode="auto">
          <a:xfrm>
            <a:off x="5630863" y="5457825"/>
            <a:ext cx="6731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C900951-9C2A-4CEE-8BD2-EC3DFDD36D57}" type="datetime'''C''''''''h''''i''''''''ldr''''e''''''''''''''n'">
              <a:rPr lang="en-US" sz="1400">
                <a:solidFill>
                  <a:schemeClr val="tx1"/>
                </a:solidFill>
                <a:latin typeface="Arial"/>
                <a:cs typeface="Arial"/>
                <a:sym typeface="Arial"/>
              </a:rPr>
              <a:pPr/>
              <a:t>Children</a:t>
            </a:fld>
            <a:endParaRPr lang="en-US" sz="1400">
              <a:solidFill>
                <a:schemeClr val="tx1"/>
              </a:solidFill>
              <a:latin typeface="Arial"/>
              <a:cs typeface="Arial"/>
              <a:sym typeface="Arial"/>
            </a:endParaRPr>
          </a:p>
        </p:txBody>
      </p:sp>
      <p:sp>
        <p:nvSpPr>
          <p:cNvPr id="39" name="Text Placeholder 2"/>
          <p:cNvSpPr>
            <a:spLocks noGrp="1"/>
          </p:cNvSpPr>
          <p:nvPr>
            <p:custDataLst>
              <p:tags r:id="rId8"/>
            </p:custDataLst>
          </p:nvPr>
        </p:nvSpPr>
        <p:spPr bwMode="auto">
          <a:xfrm>
            <a:off x="4167188" y="5457825"/>
            <a:ext cx="506413"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39D7186A-634C-4F3E-A20A-A42FF38682D9}" type="datetime'''''''A''''d''''u''lt''''''''''''''''''s'''''''''''''">
              <a:rPr lang="en-US" sz="1400">
                <a:latin typeface="Arial"/>
                <a:cs typeface="Arial"/>
                <a:sym typeface="Arial"/>
              </a:rPr>
              <a:pPr algn="ctr"/>
              <a:t>Adults</a:t>
            </a:fld>
            <a:endParaRPr lang="en-US" sz="1400">
              <a:latin typeface="Arial"/>
              <a:cs typeface="Arial"/>
              <a:sym typeface="Arial"/>
            </a:endParaRPr>
          </a:p>
        </p:txBody>
      </p:sp>
      <p:sp>
        <p:nvSpPr>
          <p:cNvPr id="34" name="Rectangle 33"/>
          <p:cNvSpPr/>
          <p:nvPr>
            <p:custDataLst>
              <p:tags r:id="rId9"/>
            </p:custDataLst>
          </p:nvPr>
        </p:nvSpPr>
        <p:spPr bwMode="auto">
          <a:xfrm>
            <a:off x="1111250" y="5457825"/>
            <a:ext cx="42703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07B59E5-DDF5-4499-A819-8DB0F0237041}" type="datetime'''''''A''''''''ge''d'''''''''''">
              <a:rPr lang="en-US" sz="1400">
                <a:solidFill>
                  <a:schemeClr val="tx1"/>
                </a:solidFill>
                <a:latin typeface="Arial"/>
                <a:cs typeface="Arial"/>
                <a:sym typeface="Arial"/>
              </a:rPr>
              <a:pPr/>
              <a:t>Aged</a:t>
            </a:fld>
            <a:endParaRPr lang="en-US" sz="1400">
              <a:solidFill>
                <a:schemeClr val="tx1"/>
              </a:solidFill>
              <a:latin typeface="Arial"/>
              <a:cs typeface="Arial"/>
              <a:sym typeface="Arial"/>
            </a:endParaRPr>
          </a:p>
        </p:txBody>
      </p:sp>
      <p:sp>
        <p:nvSpPr>
          <p:cNvPr id="42" name="Rectangle 41"/>
          <p:cNvSpPr/>
          <p:nvPr>
            <p:custDataLst>
              <p:tags r:id="rId10"/>
            </p:custDataLst>
          </p:nvPr>
        </p:nvSpPr>
        <p:spPr bwMode="auto">
          <a:xfrm>
            <a:off x="7667625" y="1768475"/>
            <a:ext cx="250825" cy="187325"/>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rgbClr val="C0C0C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p>
        </p:txBody>
      </p:sp>
      <p:sp>
        <p:nvSpPr>
          <p:cNvPr id="43" name="Rectangle 42"/>
          <p:cNvSpPr/>
          <p:nvPr>
            <p:custDataLst>
              <p:tags r:id="rId11"/>
            </p:custDataLst>
          </p:nvPr>
        </p:nvSpPr>
        <p:spPr bwMode="auto">
          <a:xfrm>
            <a:off x="7667625" y="2032000"/>
            <a:ext cx="250825" cy="187325"/>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rgbClr val="C0C0C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p>
        </p:txBody>
      </p:sp>
      <p:sp>
        <p:nvSpPr>
          <p:cNvPr id="41" name="Text Placeholder 5"/>
          <p:cNvSpPr>
            <a:spLocks noGrp="1"/>
          </p:cNvSpPr>
          <p:nvPr>
            <p:custDataLst>
              <p:tags r:id="rId12"/>
            </p:custDataLst>
          </p:nvPr>
        </p:nvSpPr>
        <p:spPr bwMode="auto">
          <a:xfrm>
            <a:off x="7969249" y="1763713"/>
            <a:ext cx="2667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E453E3D3-F297-4806-9AD9-8E9C9BE22C13}" type="datetime'''M''''''''''''''''''''''''''''A'''''''">
              <a:rPr lang="en-US" sz="1400">
                <a:latin typeface="Arial"/>
                <a:cs typeface="Arial"/>
                <a:sym typeface="Arial"/>
              </a:rPr>
              <a:pPr/>
              <a:t>MA</a:t>
            </a:fld>
            <a:endParaRPr lang="en-US" sz="1400">
              <a:latin typeface="Arial"/>
              <a:cs typeface="Arial"/>
              <a:sym typeface="Arial"/>
            </a:endParaRPr>
          </a:p>
        </p:txBody>
      </p:sp>
      <p:sp>
        <p:nvSpPr>
          <p:cNvPr id="40" name="Text Placeholder 3"/>
          <p:cNvSpPr>
            <a:spLocks noGrp="1"/>
          </p:cNvSpPr>
          <p:nvPr>
            <p:custDataLst>
              <p:tags r:id="rId13"/>
            </p:custDataLst>
          </p:nvPr>
        </p:nvSpPr>
        <p:spPr bwMode="auto">
          <a:xfrm>
            <a:off x="7969249" y="2027238"/>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fld id="{A09786F7-BD09-4613-9559-3CD847E667CD}" type="datetime'''''''''''''''''''''''''U''S'''''''''">
              <a:rPr lang="en-US" sz="1400">
                <a:latin typeface="Arial"/>
                <a:cs typeface="Arial"/>
                <a:sym typeface="Arial"/>
              </a:rPr>
              <a:pPr/>
              <a:t>US</a:t>
            </a:fld>
            <a:endParaRPr lang="en-US" sz="1400">
              <a:latin typeface="Arial"/>
              <a:cs typeface="Arial"/>
              <a:sym typeface="Arial"/>
            </a:endParaRPr>
          </a:p>
        </p:txBody>
      </p:sp>
      <p:sp>
        <p:nvSpPr>
          <p:cNvPr id="54" name="McK 5. Source"/>
          <p:cNvSpPr>
            <a:spLocks noChangeArrowheads="1"/>
          </p:cNvSpPr>
          <p:nvPr>
            <p:custDataLst>
              <p:tags r:id="rId14"/>
            </p:custDataLst>
          </p:nvPr>
        </p:nvSpPr>
        <p:spPr bwMode="auto">
          <a:xfrm>
            <a:off x="0" y="6458319"/>
            <a:ext cx="7427143" cy="2154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Centers for Medicare &amp; Medicaid Services; HPC analysis</a:t>
            </a:r>
          </a:p>
        </p:txBody>
      </p:sp>
      <p:grpSp>
        <p:nvGrpSpPr>
          <p:cNvPr id="3" name="Group 2"/>
          <p:cNvGrpSpPr/>
          <p:nvPr/>
        </p:nvGrpSpPr>
        <p:grpSpPr>
          <a:xfrm>
            <a:off x="921779" y="1985809"/>
            <a:ext cx="900730" cy="848880"/>
            <a:chOff x="598574" y="2358494"/>
            <a:chExt cx="781218" cy="981605"/>
          </a:xfrm>
          <a:solidFill>
            <a:schemeClr val="bg1">
              <a:lumMod val="85000"/>
            </a:schemeClr>
          </a:solidFill>
        </p:grpSpPr>
        <p:sp>
          <p:nvSpPr>
            <p:cNvPr id="48" name="Down Arrow 47"/>
            <p:cNvSpPr/>
            <p:nvPr/>
          </p:nvSpPr>
          <p:spPr>
            <a:xfrm>
              <a:off x="1056115" y="2358494"/>
              <a:ext cx="323677" cy="98160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49" name="Rectangle 48"/>
            <p:cNvSpPr/>
            <p:nvPr/>
          </p:nvSpPr>
          <p:spPr>
            <a:xfrm>
              <a:off x="685800" y="2358495"/>
              <a:ext cx="591867" cy="1439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50" name="Down Arrow 49"/>
            <p:cNvSpPr/>
            <p:nvPr/>
          </p:nvSpPr>
          <p:spPr>
            <a:xfrm>
              <a:off x="598574" y="2358495"/>
              <a:ext cx="323677" cy="33073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sp>
        <p:nvSpPr>
          <p:cNvPr id="55" name="Rectangle 54"/>
          <p:cNvSpPr/>
          <p:nvPr/>
        </p:nvSpPr>
        <p:spPr>
          <a:xfrm>
            <a:off x="1001154" y="1900845"/>
            <a:ext cx="719009" cy="340428"/>
          </a:xfrm>
          <a:prstGeom prst="rect">
            <a:avLst/>
          </a:prstGeom>
          <a:noFill/>
          <a:effectLst/>
        </p:spPr>
        <p:txBody>
          <a:bodyPr wrap="none" lIns="93296" tIns="46648" rIns="93296" bIns="46648">
            <a:spAutoFit/>
          </a:bodyPr>
          <a:lstStyle/>
          <a:p>
            <a:pPr algn="ctr"/>
            <a:r>
              <a:rPr lang="en-US" dirty="0" smtClean="0">
                <a:ln w="18415" cmpd="sng">
                  <a:solidFill>
                    <a:srgbClr val="0C2D83"/>
                  </a:solidFill>
                  <a:prstDash val="solid"/>
                </a:ln>
                <a:solidFill>
                  <a:srgbClr val="0C2D83"/>
                </a:solidFill>
                <a:latin typeface="+mj-lt"/>
              </a:rPr>
              <a:t>+31%</a:t>
            </a:r>
            <a:endParaRPr lang="en-US" sz="2800" dirty="0">
              <a:ln w="18415" cmpd="sng">
                <a:solidFill>
                  <a:srgbClr val="0C2D83"/>
                </a:solidFill>
                <a:prstDash val="solid"/>
              </a:ln>
              <a:solidFill>
                <a:srgbClr val="0C2D83"/>
              </a:solidFill>
              <a:latin typeface="+mj-lt"/>
            </a:endParaRPr>
          </a:p>
        </p:txBody>
      </p:sp>
      <p:sp>
        <p:nvSpPr>
          <p:cNvPr id="57" name="Down Arrow 56"/>
          <p:cNvSpPr/>
          <p:nvPr/>
        </p:nvSpPr>
        <p:spPr>
          <a:xfrm>
            <a:off x="2924175" y="2515188"/>
            <a:ext cx="373194" cy="35953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58" name="Rectangle 57"/>
          <p:cNvSpPr/>
          <p:nvPr/>
        </p:nvSpPr>
        <p:spPr>
          <a:xfrm>
            <a:off x="2520950" y="2503313"/>
            <a:ext cx="682412" cy="124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59" name="Down Arrow 58"/>
          <p:cNvSpPr/>
          <p:nvPr/>
        </p:nvSpPr>
        <p:spPr>
          <a:xfrm>
            <a:off x="2395538" y="2515188"/>
            <a:ext cx="373194" cy="28601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0" name="Rectangle 59"/>
          <p:cNvSpPr/>
          <p:nvPr/>
        </p:nvSpPr>
        <p:spPr>
          <a:xfrm>
            <a:off x="2532063" y="2430224"/>
            <a:ext cx="605195" cy="340428"/>
          </a:xfrm>
          <a:prstGeom prst="rect">
            <a:avLst/>
          </a:prstGeom>
          <a:noFill/>
          <a:effectLst/>
        </p:spPr>
        <p:txBody>
          <a:bodyPr wrap="none" lIns="93296" tIns="46648" rIns="93296" bIns="46648">
            <a:spAutoFit/>
          </a:bodyPr>
          <a:lstStyle/>
          <a:p>
            <a:pPr algn="ctr"/>
            <a:r>
              <a:rPr lang="en-US" dirty="0" smtClean="0">
                <a:ln w="18415" cmpd="sng">
                  <a:solidFill>
                    <a:srgbClr val="0C2D83"/>
                  </a:solidFill>
                  <a:prstDash val="solid"/>
                </a:ln>
                <a:solidFill>
                  <a:srgbClr val="0C2D83"/>
                </a:solidFill>
                <a:latin typeface="+mj-lt"/>
              </a:rPr>
              <a:t>+4%</a:t>
            </a:r>
            <a:endParaRPr lang="en-US" sz="2800" dirty="0">
              <a:ln w="18415" cmpd="sng">
                <a:solidFill>
                  <a:srgbClr val="0C2D83"/>
                </a:solidFill>
                <a:prstDash val="solid"/>
              </a:ln>
              <a:solidFill>
                <a:srgbClr val="0C2D83"/>
              </a:solidFill>
              <a:latin typeface="+mj-lt"/>
            </a:endParaRPr>
          </a:p>
        </p:txBody>
      </p:sp>
      <p:sp>
        <p:nvSpPr>
          <p:cNvPr id="61" name="Down Arrow 60"/>
          <p:cNvSpPr/>
          <p:nvPr/>
        </p:nvSpPr>
        <p:spPr>
          <a:xfrm>
            <a:off x="4528669" y="4251419"/>
            <a:ext cx="373194" cy="32887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2" name="Rectangle 61"/>
          <p:cNvSpPr/>
          <p:nvPr/>
        </p:nvSpPr>
        <p:spPr>
          <a:xfrm>
            <a:off x="4090519" y="4286587"/>
            <a:ext cx="682412" cy="124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3" name="Down Arrow 62"/>
          <p:cNvSpPr/>
          <p:nvPr/>
        </p:nvSpPr>
        <p:spPr>
          <a:xfrm>
            <a:off x="3988919" y="4274712"/>
            <a:ext cx="373194" cy="28601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4" name="Rectangle 63"/>
          <p:cNvSpPr/>
          <p:nvPr/>
        </p:nvSpPr>
        <p:spPr>
          <a:xfrm>
            <a:off x="4079407" y="4165998"/>
            <a:ext cx="719009" cy="340428"/>
          </a:xfrm>
          <a:prstGeom prst="rect">
            <a:avLst/>
          </a:prstGeom>
          <a:noFill/>
          <a:effectLst/>
        </p:spPr>
        <p:txBody>
          <a:bodyPr wrap="none" lIns="93296" tIns="46648" rIns="93296" bIns="46648">
            <a:spAutoFit/>
          </a:bodyPr>
          <a:lstStyle/>
          <a:p>
            <a:pPr algn="ctr"/>
            <a:r>
              <a:rPr lang="en-US" dirty="0" smtClean="0">
                <a:ln w="18415" cmpd="sng">
                  <a:solidFill>
                    <a:srgbClr val="0C2D83"/>
                  </a:solidFill>
                  <a:prstDash val="solid"/>
                </a:ln>
                <a:solidFill>
                  <a:srgbClr val="0C2D83"/>
                </a:solidFill>
                <a:latin typeface="+mj-lt"/>
              </a:rPr>
              <a:t>+13%</a:t>
            </a:r>
            <a:endParaRPr lang="en-US" sz="2800" dirty="0">
              <a:ln w="18415" cmpd="sng">
                <a:solidFill>
                  <a:srgbClr val="0C2D83"/>
                </a:solidFill>
                <a:prstDash val="solid"/>
              </a:ln>
              <a:solidFill>
                <a:srgbClr val="0C2D83"/>
              </a:solidFill>
              <a:latin typeface="+mj-lt"/>
            </a:endParaRPr>
          </a:p>
        </p:txBody>
      </p:sp>
      <p:sp>
        <p:nvSpPr>
          <p:cNvPr id="65" name="Down Arrow 64"/>
          <p:cNvSpPr/>
          <p:nvPr/>
        </p:nvSpPr>
        <p:spPr>
          <a:xfrm>
            <a:off x="6067049" y="4294977"/>
            <a:ext cx="373194" cy="40423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6" name="Rectangle 65"/>
          <p:cNvSpPr/>
          <p:nvPr/>
        </p:nvSpPr>
        <p:spPr>
          <a:xfrm>
            <a:off x="5640012" y="4294979"/>
            <a:ext cx="682412" cy="124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7" name="Down Arrow 66"/>
          <p:cNvSpPr/>
          <p:nvPr/>
        </p:nvSpPr>
        <p:spPr>
          <a:xfrm>
            <a:off x="5539999" y="4294978"/>
            <a:ext cx="373194" cy="28601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68" name="Rectangle 67"/>
          <p:cNvSpPr/>
          <p:nvPr/>
        </p:nvSpPr>
        <p:spPr>
          <a:xfrm>
            <a:off x="5622549" y="4179243"/>
            <a:ext cx="719009" cy="340428"/>
          </a:xfrm>
          <a:prstGeom prst="rect">
            <a:avLst/>
          </a:prstGeom>
          <a:noFill/>
          <a:effectLst/>
        </p:spPr>
        <p:txBody>
          <a:bodyPr wrap="none" lIns="93296" tIns="46648" rIns="93296" bIns="46648">
            <a:spAutoFit/>
          </a:bodyPr>
          <a:lstStyle/>
          <a:p>
            <a:pPr algn="ctr"/>
            <a:r>
              <a:rPr lang="en-US" dirty="0" smtClean="0">
                <a:ln w="18415" cmpd="sng">
                  <a:solidFill>
                    <a:srgbClr val="0C2D83"/>
                  </a:solidFill>
                  <a:prstDash val="solid"/>
                </a:ln>
                <a:solidFill>
                  <a:srgbClr val="0C2D83"/>
                </a:solidFill>
                <a:latin typeface="+mj-lt"/>
              </a:rPr>
              <a:t>+59%</a:t>
            </a:r>
            <a:endParaRPr lang="en-US" sz="2800" dirty="0">
              <a:ln w="18415" cmpd="sng">
                <a:solidFill>
                  <a:srgbClr val="0C2D83"/>
                </a:solidFill>
                <a:prstDash val="solid"/>
              </a:ln>
              <a:solidFill>
                <a:srgbClr val="0C2D83"/>
              </a:solidFill>
              <a:latin typeface="+mj-lt"/>
            </a:endParaRPr>
          </a:p>
        </p:txBody>
      </p:sp>
      <p:sp>
        <p:nvSpPr>
          <p:cNvPr id="69" name="Down Arrow 68"/>
          <p:cNvSpPr/>
          <p:nvPr/>
        </p:nvSpPr>
        <p:spPr>
          <a:xfrm>
            <a:off x="7597175" y="3838793"/>
            <a:ext cx="373194" cy="506433"/>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0" name="Rectangle 69"/>
          <p:cNvSpPr/>
          <p:nvPr/>
        </p:nvSpPr>
        <p:spPr>
          <a:xfrm>
            <a:off x="7170137" y="3838795"/>
            <a:ext cx="682412" cy="124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1" name="Down Arrow 70"/>
          <p:cNvSpPr/>
          <p:nvPr/>
        </p:nvSpPr>
        <p:spPr>
          <a:xfrm>
            <a:off x="7068537" y="3838795"/>
            <a:ext cx="373194" cy="28601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72" name="Rectangle 71"/>
          <p:cNvSpPr/>
          <p:nvPr/>
        </p:nvSpPr>
        <p:spPr>
          <a:xfrm>
            <a:off x="7213000" y="3720197"/>
            <a:ext cx="719009" cy="340428"/>
          </a:xfrm>
          <a:prstGeom prst="rect">
            <a:avLst/>
          </a:prstGeom>
          <a:noFill/>
          <a:effectLst/>
        </p:spPr>
        <p:txBody>
          <a:bodyPr wrap="none" lIns="93296" tIns="46648" rIns="93296" bIns="46648">
            <a:spAutoFit/>
          </a:bodyPr>
          <a:lstStyle/>
          <a:p>
            <a:pPr algn="ctr"/>
            <a:r>
              <a:rPr lang="en-US" dirty="0" smtClean="0">
                <a:ln w="18415" cmpd="sng">
                  <a:solidFill>
                    <a:srgbClr val="0C2D83"/>
                  </a:solidFill>
                  <a:prstDash val="solid"/>
                </a:ln>
                <a:solidFill>
                  <a:srgbClr val="0C2D83"/>
                </a:solidFill>
                <a:latin typeface="+mj-lt"/>
              </a:rPr>
              <a:t>+31%</a:t>
            </a:r>
            <a:endParaRPr lang="en-US" sz="2800" dirty="0">
              <a:ln w="18415" cmpd="sng">
                <a:solidFill>
                  <a:srgbClr val="0C2D83"/>
                </a:solidFill>
                <a:prstDash val="solid"/>
              </a:ln>
              <a:solidFill>
                <a:srgbClr val="0C2D83"/>
              </a:solidFill>
              <a:latin typeface="+mj-lt"/>
            </a:endParaRPr>
          </a:p>
        </p:txBody>
      </p:sp>
      <p:cxnSp>
        <p:nvCxnSpPr>
          <p:cNvPr id="5" name="Straight Connector 4"/>
          <p:cNvCxnSpPr/>
          <p:nvPr/>
        </p:nvCxnSpPr>
        <p:spPr>
          <a:xfrm>
            <a:off x="6719981" y="1713318"/>
            <a:ext cx="0" cy="352822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itle 1"/>
          <p:cNvSpPr>
            <a:spLocks noGrp="1"/>
          </p:cNvSpPr>
          <p:nvPr>
            <p:ph type="title"/>
          </p:nvPr>
        </p:nvSpPr>
        <p:spPr>
          <a:xfrm>
            <a:off x="119063" y="230188"/>
            <a:ext cx="8618537" cy="584775"/>
          </a:xfrm>
        </p:spPr>
        <p:txBody>
          <a:bodyPr wrap="square" lIns="0" tIns="0" rIns="0" bIns="0"/>
          <a:lstStyle/>
          <a:p>
            <a:r>
              <a:rPr lang="en-US" dirty="0">
                <a:latin typeface="Arial"/>
              </a:rPr>
              <a:t>Figure </a:t>
            </a:r>
            <a:r>
              <a:rPr lang="en-US" dirty="0" smtClean="0">
                <a:latin typeface="Arial"/>
              </a:rPr>
              <a:t>A.6: Difference in spending per Medicaid enrollee by eligibility group</a:t>
            </a:r>
            <a:endParaRPr lang="en-US" dirty="0">
              <a:latin typeface="Arial"/>
            </a:endParaRPr>
          </a:p>
        </p:txBody>
      </p:sp>
      <p:sp>
        <p:nvSpPr>
          <p:cNvPr id="45" name="TextBox 44"/>
          <p:cNvSpPr txBox="1"/>
          <p:nvPr/>
        </p:nvSpPr>
        <p:spPr>
          <a:xfrm>
            <a:off x="119063" y="857449"/>
            <a:ext cx="7941942" cy="338554"/>
          </a:xfrm>
          <a:prstGeom prst="rect">
            <a:avLst/>
          </a:prstGeom>
          <a:noFill/>
        </p:spPr>
        <p:txBody>
          <a:bodyPr wrap="square" lIns="0" tIns="45720" rIns="0" bIns="45720" rtlCol="0">
            <a:spAutoFit/>
          </a:bodyPr>
          <a:lstStyle/>
          <a:p>
            <a:r>
              <a:rPr lang="en-US" dirty="0" smtClean="0">
                <a:solidFill>
                  <a:schemeClr val="bg1">
                    <a:lumMod val="50000"/>
                  </a:schemeClr>
                </a:solidFill>
                <a:latin typeface="Arial"/>
              </a:rPr>
              <a:t>Dollars per enrollee, 2010</a:t>
            </a:r>
            <a:endParaRPr lang="en-US" baseline="30000" dirty="0">
              <a:solidFill>
                <a:schemeClr val="bg1">
                  <a:lumMod val="50000"/>
                </a:schemeClr>
              </a:solidFill>
              <a:latin typeface="Arial"/>
            </a:endParaRPr>
          </a:p>
        </p:txBody>
      </p:sp>
    </p:spTree>
    <p:extLst>
      <p:ext uri="{BB962C8B-B14F-4D97-AF65-F5344CB8AC3E}">
        <p14:creationId xmlns:p14="http://schemas.microsoft.com/office/powerpoint/2010/main" val="296758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3146024"/>
              </p:ext>
            </p:extLst>
          </p:nvPr>
        </p:nvGraphicFramePr>
        <p:xfrm>
          <a:off x="1560" y="1557"/>
          <a:ext cx="1555" cy="1555"/>
        </p:xfrm>
        <a:graphic>
          <a:graphicData uri="http://schemas.openxmlformats.org/presentationml/2006/ole">
            <mc:AlternateContent xmlns:mc="http://schemas.openxmlformats.org/markup-compatibility/2006">
              <mc:Choice xmlns:v="urn:schemas-microsoft-com:vml" Requires="v">
                <p:oleObj spid="_x0000_s296016" name="think-cell Slide" r:id="rId38" imgW="360" imgH="360" progId="TCLayout.ActiveDocument.1">
                  <p:embed/>
                </p:oleObj>
              </mc:Choice>
              <mc:Fallback>
                <p:oleObj name="think-cell Slide" r:id="rId38" imgW="360" imgH="360" progId="TCLayout.ActiveDocument.1">
                  <p:embed/>
                  <p:pic>
                    <p:nvPicPr>
                      <p:cNvPr id="0" name=""/>
                      <p:cNvPicPr/>
                      <p:nvPr/>
                    </p:nvPicPr>
                    <p:blipFill>
                      <a:blip r:embed="rId39"/>
                      <a:stretch>
                        <a:fillRect/>
                      </a:stretch>
                    </p:blipFill>
                    <p:spPr>
                      <a:xfrm>
                        <a:off x="1560" y="1557"/>
                        <a:ext cx="1555" cy="1555"/>
                      </a:xfrm>
                      <a:prstGeom prst="rect">
                        <a:avLst/>
                      </a:prstGeom>
                    </p:spPr>
                  </p:pic>
                </p:oleObj>
              </mc:Fallback>
            </mc:AlternateContent>
          </a:graphicData>
        </a:graphic>
      </p:graphicFrame>
      <p:sp>
        <p:nvSpPr>
          <p:cNvPr id="7" name="Rectangle 6" hidden="1"/>
          <p:cNvSpPr/>
          <p:nvPr>
            <p:custDataLst>
              <p:tags r:id="rId3"/>
            </p:custDataLst>
          </p:nvPr>
        </p:nvSpPr>
        <p:spPr bwMode="auto">
          <a:xfrm>
            <a:off x="1" y="1"/>
            <a:ext cx="155581" cy="15559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a:latin typeface="Arial"/>
              <a:sym typeface="Arial"/>
            </a:endParaRPr>
          </a:p>
        </p:txBody>
      </p:sp>
      <p:cxnSp>
        <p:nvCxnSpPr>
          <p:cNvPr id="52" name="Straight Connector 51"/>
          <p:cNvCxnSpPr/>
          <p:nvPr>
            <p:custDataLst>
              <p:tags r:id="rId4"/>
            </p:custDataLst>
          </p:nvPr>
        </p:nvCxnSpPr>
        <p:spPr bwMode="auto">
          <a:xfrm>
            <a:off x="5648325" y="1809750"/>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5"/>
            </p:custDataLst>
          </p:nvPr>
        </p:nvCxnSpPr>
        <p:spPr bwMode="auto">
          <a:xfrm>
            <a:off x="1543050" y="3152775"/>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6"/>
            </p:custDataLst>
          </p:nvPr>
        </p:nvCxnSpPr>
        <p:spPr bwMode="auto">
          <a:xfrm>
            <a:off x="857250" y="3686175"/>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7"/>
            </p:custDataLst>
          </p:nvPr>
        </p:nvCxnSpPr>
        <p:spPr bwMode="auto">
          <a:xfrm>
            <a:off x="6334125" y="1847850"/>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8"/>
            </p:custDataLst>
          </p:nvPr>
        </p:nvCxnSpPr>
        <p:spPr bwMode="auto">
          <a:xfrm>
            <a:off x="3600450" y="1857375"/>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9"/>
            </p:custDataLst>
          </p:nvPr>
        </p:nvCxnSpPr>
        <p:spPr bwMode="auto">
          <a:xfrm>
            <a:off x="2914650" y="2228850"/>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0"/>
            </p:custDataLst>
          </p:nvPr>
        </p:nvCxnSpPr>
        <p:spPr bwMode="auto">
          <a:xfrm>
            <a:off x="4286250" y="1790700"/>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1"/>
            </p:custDataLst>
          </p:nvPr>
        </p:nvCxnSpPr>
        <p:spPr bwMode="auto">
          <a:xfrm>
            <a:off x="4962525" y="1800225"/>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2"/>
            </p:custDataLst>
          </p:nvPr>
        </p:nvCxnSpPr>
        <p:spPr bwMode="auto">
          <a:xfrm>
            <a:off x="7019925" y="1876425"/>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3"/>
            </p:custDataLst>
          </p:nvPr>
        </p:nvCxnSpPr>
        <p:spPr bwMode="auto">
          <a:xfrm>
            <a:off x="7705725" y="2409825"/>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14"/>
            </p:custDataLst>
          </p:nvPr>
        </p:nvCxnSpPr>
        <p:spPr bwMode="auto">
          <a:xfrm>
            <a:off x="2228850" y="3152775"/>
            <a:ext cx="3048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custDataLst>
              <p:tags r:id="rId15"/>
            </p:custDataLst>
          </p:nvPr>
        </p:nvSpPr>
        <p:spPr bwMode="auto">
          <a:xfrm>
            <a:off x="5267325" y="1800225"/>
            <a:ext cx="381000" cy="9525"/>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5" tIns="44804" rIns="89605" bIns="44804" rtlCol="0" anchor="ctr"/>
          <a:lstStyle/>
          <a:p>
            <a:pPr algn="ctr"/>
            <a:endParaRPr lang="en-US"/>
          </a:p>
        </p:txBody>
      </p:sp>
      <p:sp>
        <p:nvSpPr>
          <p:cNvPr id="42" name="Rectangle 41"/>
          <p:cNvSpPr/>
          <p:nvPr>
            <p:custDataLst>
              <p:tags r:id="rId16"/>
            </p:custDataLst>
          </p:nvPr>
        </p:nvSpPr>
        <p:spPr bwMode="auto">
          <a:xfrm>
            <a:off x="4591050" y="1790700"/>
            <a:ext cx="371475" cy="9525"/>
          </a:xfrm>
          <a:prstGeom prst="rect">
            <a:avLst/>
          </a:prstGeom>
          <a:solidFill>
            <a:srgbClr val="C0C8D2"/>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89605" tIns="44804" rIns="89605" bIns="44804" rtlCol="0" anchor="ctr"/>
          <a:lstStyle/>
          <a:p>
            <a:pPr algn="ctr"/>
            <a:endParaRPr lang="en-US"/>
          </a:p>
        </p:txBody>
      </p:sp>
      <p:graphicFrame>
        <p:nvGraphicFramePr>
          <p:cNvPr id="5" name="Object 4"/>
          <p:cNvGraphicFramePr>
            <a:graphicFrameLocks/>
          </p:cNvGraphicFramePr>
          <p:nvPr>
            <p:custDataLst>
              <p:tags r:id="rId17"/>
            </p:custDataLst>
            <p:extLst>
              <p:ext uri="{D42A27DB-BD31-4B8C-83A1-F6EECF244321}">
                <p14:modId xmlns:p14="http://schemas.microsoft.com/office/powerpoint/2010/main" val="396962873"/>
              </p:ext>
            </p:extLst>
          </p:nvPr>
        </p:nvGraphicFramePr>
        <p:xfrm>
          <a:off x="190500" y="1676400"/>
          <a:ext cx="8458327" cy="3619539"/>
        </p:xfrm>
        <a:graphic>
          <a:graphicData uri="http://schemas.openxmlformats.org/presentationml/2006/ole">
            <mc:AlternateContent xmlns:mc="http://schemas.openxmlformats.org/markup-compatibility/2006">
              <mc:Choice xmlns:v="urn:schemas-microsoft-com:vml" Requires="v">
                <p:oleObj spid="_x0000_s296017" name="Chart" r:id="rId40" imgW="8458327" imgH="3619539" progId="MSGraph.Chart.8">
                  <p:embed followColorScheme="full"/>
                </p:oleObj>
              </mc:Choice>
              <mc:Fallback>
                <p:oleObj name="Chart" r:id="rId40" imgW="8458327" imgH="3619539" progId="MSGraph.Chart.8">
                  <p:embed followColorScheme="full"/>
                  <p:pic>
                    <p:nvPicPr>
                      <p:cNvPr id="0" name=""/>
                      <p:cNvPicPr/>
                      <p:nvPr/>
                    </p:nvPicPr>
                    <p:blipFill>
                      <a:blip r:embed="rId41"/>
                      <a:stretch>
                        <a:fillRect/>
                      </a:stretch>
                    </p:blipFill>
                    <p:spPr>
                      <a:xfrm>
                        <a:off x="190500" y="1676400"/>
                        <a:ext cx="8458327" cy="3619539"/>
                      </a:xfrm>
                      <a:prstGeom prst="rect">
                        <a:avLst/>
                      </a:prstGeom>
                    </p:spPr>
                  </p:pic>
                </p:oleObj>
              </mc:Fallback>
            </mc:AlternateContent>
          </a:graphicData>
        </a:graphic>
      </p:graphicFrame>
      <p:sp>
        <p:nvSpPr>
          <p:cNvPr id="62" name="Text Placeholder 37"/>
          <p:cNvSpPr>
            <a:spLocks noGrp="1"/>
          </p:cNvSpPr>
          <p:nvPr>
            <p:custDataLst>
              <p:tags r:id="rId18"/>
            </p:custDataLst>
          </p:nvPr>
        </p:nvSpPr>
        <p:spPr bwMode="gray">
          <a:xfrm>
            <a:off x="7896225" y="2019300"/>
            <a:ext cx="609600"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anchor="b"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5C6DC5A4-832D-488D-9CAC-EDD15ABAAFB2}" type="datetime'1''''0''''''''''''''''''''''''0''''''''''''''%'">
              <a:rPr lang="en-US" sz="1200">
                <a:latin typeface="+mj-lt"/>
              </a:rPr>
              <a:pPr/>
              <a:t>100%</a:t>
            </a:fld>
            <a:endParaRPr lang="en-US" sz="1200" dirty="0">
              <a:latin typeface="+mj-lt"/>
              <a:sym typeface="+mn-lt"/>
            </a:endParaRPr>
          </a:p>
          <a:p>
            <a:pPr algn="ctr"/>
            <a:r>
              <a:rPr lang="en-US" sz="1200" dirty="0">
                <a:latin typeface="+mj-lt"/>
                <a:sym typeface="+mn-lt"/>
              </a:rPr>
              <a:t>($4,812)</a:t>
            </a:r>
          </a:p>
        </p:txBody>
      </p:sp>
      <p:sp>
        <p:nvSpPr>
          <p:cNvPr id="36" name="Text Placeholder 22"/>
          <p:cNvSpPr>
            <a:spLocks noGrp="1"/>
          </p:cNvSpPr>
          <p:nvPr>
            <p:custDataLst>
              <p:tags r:id="rId19"/>
            </p:custDataLst>
          </p:nvPr>
        </p:nvSpPr>
        <p:spPr bwMode="auto">
          <a:xfrm>
            <a:off x="7918450" y="5308600"/>
            <a:ext cx="566738"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84BE677-A0D5-4A77-8DEC-DF8ECE21A460}" type="datetime'''T''o''t''a''l dif''''fer''''''''''''e''''''''''nc''e'''''''">
              <a:rPr lang="en-US" sz="1000">
                <a:latin typeface="Arial"/>
                <a:cs typeface="Arial"/>
                <a:sym typeface="Arial"/>
              </a:rPr>
              <a:pPr/>
              <a:t>Total difference</a:t>
            </a:fld>
            <a:endParaRPr lang="en-US" sz="1000">
              <a:latin typeface="Arial"/>
              <a:cs typeface="Arial"/>
              <a:sym typeface="Arial"/>
            </a:endParaRPr>
          </a:p>
        </p:txBody>
      </p:sp>
      <p:sp>
        <p:nvSpPr>
          <p:cNvPr id="18" name="Text Placeholder 14"/>
          <p:cNvSpPr>
            <a:spLocks noGrp="1"/>
          </p:cNvSpPr>
          <p:nvPr>
            <p:custDataLst>
              <p:tags r:id="rId20"/>
            </p:custDataLst>
          </p:nvPr>
        </p:nvSpPr>
        <p:spPr bwMode="auto">
          <a:xfrm>
            <a:off x="7259638" y="5308600"/>
            <a:ext cx="511175"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AB08B61-2257-45D5-9445-CED01AE731A9}" type="datetime'Per''so''''''n''''''a''l S''''''''upp''o''''rt Se''rvices'">
              <a:rPr lang="en-US" sz="1000">
                <a:latin typeface="Arial"/>
                <a:cs typeface="Arial"/>
                <a:sym typeface="Arial"/>
              </a:rPr>
              <a:pPr/>
              <a:t>Personal Support Services</a:t>
            </a:fld>
            <a:endParaRPr lang="en-US" sz="1000">
              <a:latin typeface="Arial"/>
              <a:cs typeface="Arial"/>
              <a:sym typeface="Arial"/>
            </a:endParaRPr>
          </a:p>
        </p:txBody>
      </p:sp>
      <p:sp>
        <p:nvSpPr>
          <p:cNvPr id="39" name="Text Placeholder 24"/>
          <p:cNvSpPr>
            <a:spLocks noGrp="1"/>
          </p:cNvSpPr>
          <p:nvPr>
            <p:custDataLst>
              <p:tags r:id="rId21"/>
            </p:custDataLst>
          </p:nvPr>
        </p:nvSpPr>
        <p:spPr bwMode="gray">
          <a:xfrm>
            <a:off x="7316788" y="2052638"/>
            <a:ext cx="396875" cy="182563"/>
          </a:xfrm>
          <a:prstGeom prst="rect">
            <a:avLst/>
          </a:prstGeom>
          <a:noFill/>
          <a:extLst>
            <a:ext uri="{909E8E84-426E-40DD-AFC4-6F175D3DCCD1}">
              <a14:hiddenFill xmlns:a14="http://schemas.microsoft.com/office/drawing/2010/main">
                <a:solidFill>
                  <a:srgbClr val="C0C8D2"/>
                </a:solidFill>
              </a14:hiddenFill>
            </a:ext>
          </a:extLst>
        </p:spPr>
        <p:txBody>
          <a:bodyPr wrap="none" lIns="25400" tIns="0" rIns="25400" bIns="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000" dirty="0">
                <a:sym typeface="+mn-lt"/>
              </a:rPr>
              <a:t>-</a:t>
            </a:r>
            <a:fld id="{1F909557-EF6C-41B0-B467-011E5DFAC0BE}" type="datetime'''''''''''''''''''''''''''1''''''''''''''''''''''9''''''''''%'">
              <a:rPr lang="en-US" sz="1200">
                <a:latin typeface="+mj-lt"/>
              </a:rPr>
              <a:pPr/>
              <a:t>19%</a:t>
            </a:fld>
            <a:endParaRPr lang="en-US" sz="1200" dirty="0">
              <a:latin typeface="+mj-lt"/>
              <a:sym typeface="+mn-lt"/>
            </a:endParaRPr>
          </a:p>
        </p:txBody>
      </p:sp>
      <p:sp>
        <p:nvSpPr>
          <p:cNvPr id="53" name="Text Placeholder 33"/>
          <p:cNvSpPr>
            <a:spLocks noGrp="1"/>
          </p:cNvSpPr>
          <p:nvPr>
            <p:custDataLst>
              <p:tags r:id="rId22"/>
            </p:custDataLst>
          </p:nvPr>
        </p:nvSpPr>
        <p:spPr bwMode="auto">
          <a:xfrm>
            <a:off x="6580188" y="5308600"/>
            <a:ext cx="498475"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3E238479-CC4F-4BCF-9191-11981D665F54}" type="datetime'Men''tal'' ''''He''''a''l''''th'''''''' S''ervic''e''''''s'">
              <a:rPr lang="en-US" sz="1000">
                <a:latin typeface="Arial"/>
                <a:cs typeface="Arial"/>
                <a:sym typeface="Arial"/>
              </a:rPr>
              <a:pPr algn="ctr"/>
              <a:t>Mental Health Services</a:t>
            </a:fld>
            <a:endParaRPr lang="en-US" sz="1000" dirty="0">
              <a:latin typeface="Arial"/>
              <a:cs typeface="Arial"/>
              <a:sym typeface="Arial"/>
            </a:endParaRPr>
          </a:p>
        </p:txBody>
      </p:sp>
      <p:sp useBgFill="1">
        <p:nvSpPr>
          <p:cNvPr id="54" name="Text Placeholder 34"/>
          <p:cNvSpPr>
            <a:spLocks noGrp="1"/>
          </p:cNvSpPr>
          <p:nvPr>
            <p:custDataLst>
              <p:tags r:id="rId23"/>
            </p:custDataLst>
          </p:nvPr>
        </p:nvSpPr>
        <p:spPr bwMode="gray">
          <a:xfrm>
            <a:off x="6673850" y="1771650"/>
            <a:ext cx="312738" cy="182563"/>
          </a:xfrm>
          <a:prstGeom prst="rect">
            <a:avLst/>
          </a:prstGeom>
        </p:spPr>
        <p:txBody>
          <a:bodyPr wrap="none" lIns="25400" tIns="0" rIns="25400" bIns="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000" dirty="0">
                <a:sym typeface="+mn-lt"/>
              </a:rPr>
              <a:t>-</a:t>
            </a:r>
            <a:fld id="{0CDA16E8-C2BF-4C74-B15A-9FE93189FCEB}" type="datetime'''''''''''''''1''''''''''%'">
              <a:rPr lang="en-US" sz="1200">
                <a:latin typeface="+mj-lt"/>
              </a:rPr>
              <a:pPr/>
              <a:t>1%</a:t>
            </a:fld>
            <a:endParaRPr lang="en-US" sz="1200" dirty="0">
              <a:latin typeface="+mj-lt"/>
              <a:sym typeface="+mn-lt"/>
            </a:endParaRPr>
          </a:p>
        </p:txBody>
      </p:sp>
      <p:sp>
        <p:nvSpPr>
          <p:cNvPr id="17" name="Text Placeholder 13"/>
          <p:cNvSpPr>
            <a:spLocks noGrp="1"/>
          </p:cNvSpPr>
          <p:nvPr>
            <p:custDataLst>
              <p:tags r:id="rId24"/>
            </p:custDataLst>
          </p:nvPr>
        </p:nvSpPr>
        <p:spPr bwMode="auto">
          <a:xfrm>
            <a:off x="5853113" y="5308600"/>
            <a:ext cx="5826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9417C1A-50D0-4E16-8188-E59F24825D07}" type="datetime'''''Ph''''''''''''''''''''''''a''''r''''ma''''''''''c''y'''''">
              <a:rPr lang="en-US" sz="1000">
                <a:latin typeface="Arial"/>
                <a:cs typeface="Arial"/>
                <a:sym typeface="Arial"/>
              </a:rPr>
              <a:pPr/>
              <a:t>Pharmacy</a:t>
            </a:fld>
            <a:endParaRPr lang="en-US" sz="1000">
              <a:latin typeface="Arial"/>
              <a:cs typeface="Arial"/>
              <a:sym typeface="Arial"/>
            </a:endParaRPr>
          </a:p>
        </p:txBody>
      </p:sp>
      <p:sp useBgFill="1">
        <p:nvSpPr>
          <p:cNvPr id="45" name="Text Placeholder 28"/>
          <p:cNvSpPr>
            <a:spLocks noGrp="1"/>
          </p:cNvSpPr>
          <p:nvPr>
            <p:custDataLst>
              <p:tags r:id="rId25"/>
            </p:custDataLst>
          </p:nvPr>
        </p:nvSpPr>
        <p:spPr bwMode="gray">
          <a:xfrm>
            <a:off x="5986463" y="1738313"/>
            <a:ext cx="314325" cy="182563"/>
          </a:xfrm>
          <a:prstGeom prst="rect">
            <a:avLst/>
          </a:prstGeom>
        </p:spPr>
        <p:txBody>
          <a:bodyPr wrap="none" lIns="22225" tIns="0" rIns="22225" bIns="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200" dirty="0">
                <a:latin typeface="+mj-lt"/>
                <a:sym typeface="+mn-lt"/>
              </a:rPr>
              <a:t>-</a:t>
            </a:r>
            <a:fld id="{9BA442FB-FCF6-425B-BA26-A43EB5FD869B}" type="datetime'''''''''2''''''''''''''''''''''''''%'''''''''''''''''''''">
              <a:rPr lang="en-US" sz="1200">
                <a:latin typeface="+mj-lt"/>
              </a:rPr>
              <a:pPr/>
              <a:t>2%</a:t>
            </a:fld>
            <a:endParaRPr lang="en-US" sz="1200" dirty="0">
              <a:latin typeface="+mj-lt"/>
              <a:sym typeface="+mn-lt"/>
            </a:endParaRPr>
          </a:p>
        </p:txBody>
      </p:sp>
      <p:sp>
        <p:nvSpPr>
          <p:cNvPr id="16" name="Text Placeholder 12"/>
          <p:cNvSpPr>
            <a:spLocks noGrp="1"/>
          </p:cNvSpPr>
          <p:nvPr>
            <p:custDataLst>
              <p:tags r:id="rId26"/>
            </p:custDataLst>
          </p:nvPr>
        </p:nvSpPr>
        <p:spPr bwMode="auto">
          <a:xfrm>
            <a:off x="5160963" y="5308600"/>
            <a:ext cx="593725"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B64103C5-E9FD-48DD-BC61-67935B31ED96}" type="datetime'''''Outp''a''ti''''e''n''''''t ''H''''''''os''''''pi''''''tal'">
              <a:rPr lang="en-US" sz="1000">
                <a:latin typeface="Arial"/>
                <a:cs typeface="Arial"/>
                <a:sym typeface="Arial"/>
              </a:rPr>
              <a:pPr/>
              <a:t>Outpatient Hospital</a:t>
            </a:fld>
            <a:endParaRPr lang="en-US" sz="1000">
              <a:latin typeface="Arial"/>
              <a:cs typeface="Arial"/>
              <a:sym typeface="Arial"/>
            </a:endParaRPr>
          </a:p>
        </p:txBody>
      </p:sp>
      <p:sp useBgFill="1">
        <p:nvSpPr>
          <p:cNvPr id="24" name="Text Placeholder 20"/>
          <p:cNvSpPr>
            <a:spLocks noGrp="1"/>
          </p:cNvSpPr>
          <p:nvPr>
            <p:custDataLst>
              <p:tags r:id="rId27"/>
            </p:custDataLst>
          </p:nvPr>
        </p:nvSpPr>
        <p:spPr bwMode="gray">
          <a:xfrm>
            <a:off x="5326063" y="1714500"/>
            <a:ext cx="263525" cy="182563"/>
          </a:xfrm>
          <a:prstGeom prst="rect">
            <a:avLst/>
          </a:prstGeom>
        </p:spPr>
        <p:txBody>
          <a:bodyPr wrap="none" lIns="22225" tIns="0" rIns="22225" bIns="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E3274369-25A5-4A5D-B8C5-9C3553D60080}" type="datetime'''''''''''''0''''%'''''''''''''''''''">
              <a:rPr lang="en-US" sz="1200">
                <a:latin typeface="+mj-lt"/>
              </a:rPr>
              <a:pPr/>
              <a:t>0%</a:t>
            </a:fld>
            <a:endParaRPr lang="en-US" sz="1200" dirty="0">
              <a:latin typeface="+mj-lt"/>
              <a:sym typeface="+mn-lt"/>
            </a:endParaRPr>
          </a:p>
        </p:txBody>
      </p:sp>
      <p:sp>
        <p:nvSpPr>
          <p:cNvPr id="9" name="Text Placeholder 8"/>
          <p:cNvSpPr>
            <a:spLocks noGrp="1"/>
          </p:cNvSpPr>
          <p:nvPr>
            <p:custDataLst>
              <p:tags r:id="rId28"/>
            </p:custDataLst>
          </p:nvPr>
        </p:nvSpPr>
        <p:spPr bwMode="auto">
          <a:xfrm>
            <a:off x="4529138" y="5308600"/>
            <a:ext cx="4953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69E712E-2C0E-4D23-9335-306ED8A074FC}" type="datetime'''''Inpa''''tien''''''t ''H''osp''i''''''''t''al'''">
              <a:rPr lang="en-US" sz="1000">
                <a:latin typeface="Arial"/>
                <a:cs typeface="Arial"/>
                <a:sym typeface="Arial"/>
              </a:rPr>
              <a:pPr/>
              <a:t>Inpatient Hospital</a:t>
            </a:fld>
            <a:endParaRPr lang="en-US" sz="1000">
              <a:latin typeface="Arial"/>
              <a:cs typeface="Arial"/>
              <a:sym typeface="Arial"/>
            </a:endParaRPr>
          </a:p>
        </p:txBody>
      </p:sp>
      <p:sp useBgFill="1">
        <p:nvSpPr>
          <p:cNvPr id="40" name="Text Placeholder 25"/>
          <p:cNvSpPr>
            <a:spLocks noGrp="1"/>
          </p:cNvSpPr>
          <p:nvPr>
            <p:custDataLst>
              <p:tags r:id="rId29"/>
            </p:custDataLst>
          </p:nvPr>
        </p:nvSpPr>
        <p:spPr bwMode="gray">
          <a:xfrm>
            <a:off x="4645025" y="1704975"/>
            <a:ext cx="263525" cy="182563"/>
          </a:xfrm>
          <a:prstGeom prst="rect">
            <a:avLst/>
          </a:prstGeom>
        </p:spPr>
        <p:txBody>
          <a:bodyPr wrap="none" lIns="22225" tIns="0" rIns="22225" bIns="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9A015FEA-85D3-43BF-93A3-C59CF64FD759}" type="datetime'''''0''''''''''''''''''''%'''''''''''''">
              <a:rPr lang="en-US" sz="1200">
                <a:latin typeface="+mj-lt"/>
              </a:rPr>
              <a:pPr/>
              <a:t>0%</a:t>
            </a:fld>
            <a:endParaRPr lang="en-US" sz="1200" dirty="0">
              <a:latin typeface="+mj-lt"/>
              <a:sym typeface="+mn-lt"/>
            </a:endParaRPr>
          </a:p>
        </p:txBody>
      </p:sp>
      <p:sp>
        <p:nvSpPr>
          <p:cNvPr id="56" name="Text Placeholder 35"/>
          <p:cNvSpPr>
            <a:spLocks noGrp="1"/>
          </p:cNvSpPr>
          <p:nvPr>
            <p:custDataLst>
              <p:tags r:id="rId30"/>
            </p:custDataLst>
          </p:nvPr>
        </p:nvSpPr>
        <p:spPr bwMode="auto">
          <a:xfrm>
            <a:off x="3741738" y="5308600"/>
            <a:ext cx="708025"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A161ACE-F779-48DC-A8E3-D375C89DD754}" type="datetime'Profe''''''''s''''''''siona''l'''''' Ser''v''i''''''''c''e''s'">
              <a:rPr lang="en-US" sz="1000">
                <a:latin typeface="Arial"/>
                <a:cs typeface="Arial"/>
                <a:sym typeface="Arial"/>
              </a:rPr>
              <a:pPr algn="ctr"/>
              <a:t>Professional Services</a:t>
            </a:fld>
            <a:endParaRPr lang="en-US" sz="1000" dirty="0">
              <a:latin typeface="Arial"/>
              <a:cs typeface="Arial"/>
              <a:sym typeface="Arial"/>
            </a:endParaRPr>
          </a:p>
        </p:txBody>
      </p:sp>
      <p:sp useBgFill="1">
        <p:nvSpPr>
          <p:cNvPr id="57" name="Text Placeholder 36"/>
          <p:cNvSpPr>
            <a:spLocks noGrp="1"/>
          </p:cNvSpPr>
          <p:nvPr>
            <p:custDataLst>
              <p:tags r:id="rId31"/>
            </p:custDataLst>
          </p:nvPr>
        </p:nvSpPr>
        <p:spPr bwMode="gray">
          <a:xfrm>
            <a:off x="3963988" y="1733550"/>
            <a:ext cx="263525" cy="182563"/>
          </a:xfrm>
          <a:prstGeom prst="rect">
            <a:avLst/>
          </a:prstGeom>
        </p:spPr>
        <p:txBody>
          <a:bodyPr wrap="none" lIns="22225" tIns="0" rIns="22225" bIns="0" anchor="ctr"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4E7220A1-E66C-48CC-8077-5EDF13687F6F}" type="datetime'''''''''''''''''''''''''''''''''3''''''''''''''''''''%'''">
              <a:rPr lang="en-US" sz="1200">
                <a:latin typeface="Arial"/>
              </a:rPr>
              <a:pPr/>
              <a:t>3%</a:t>
            </a:fld>
            <a:endParaRPr lang="en-US" sz="1200" dirty="0">
              <a:latin typeface="Arial"/>
              <a:sym typeface="+mn-lt"/>
            </a:endParaRPr>
          </a:p>
        </p:txBody>
      </p:sp>
      <p:sp>
        <p:nvSpPr>
          <p:cNvPr id="48" name="Text Placeholder 30"/>
          <p:cNvSpPr>
            <a:spLocks noGrp="1"/>
          </p:cNvSpPr>
          <p:nvPr>
            <p:custDataLst>
              <p:tags r:id="rId32"/>
            </p:custDataLst>
          </p:nvPr>
        </p:nvSpPr>
        <p:spPr bwMode="auto">
          <a:xfrm>
            <a:off x="3246438" y="5308600"/>
            <a:ext cx="3286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13D0A997-5A79-401F-9F28-DAC42E9AB50C}" type="datetime'''''''''''''''O''''''''t''''''h''''''''e''''''''r'''''''''''">
              <a:rPr lang="en-US" sz="1000">
                <a:latin typeface="Arial"/>
                <a:cs typeface="Arial"/>
                <a:sym typeface="Arial"/>
              </a:rPr>
              <a:pPr algn="ctr"/>
              <a:t>Other</a:t>
            </a:fld>
            <a:endParaRPr lang="en-US" sz="1000">
              <a:latin typeface="Arial"/>
              <a:cs typeface="Arial"/>
              <a:sym typeface="Arial"/>
            </a:endParaRPr>
          </a:p>
        </p:txBody>
      </p:sp>
      <p:sp>
        <p:nvSpPr>
          <p:cNvPr id="8" name="Text Placeholder 7"/>
          <p:cNvSpPr>
            <a:spLocks noGrp="1"/>
          </p:cNvSpPr>
          <p:nvPr>
            <p:custDataLst>
              <p:tags r:id="rId33"/>
            </p:custDataLst>
          </p:nvPr>
        </p:nvSpPr>
        <p:spPr bwMode="auto">
          <a:xfrm>
            <a:off x="2447925" y="5308600"/>
            <a:ext cx="5524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FF04E6D6-B986-4BE7-A507-303D80146E66}" type="datetime'''Capit''''''''''a''''''''''''''t''''''''''''''''e''''''d'''''">
              <a:rPr lang="en-US" sz="1000">
                <a:latin typeface="Arial"/>
                <a:cs typeface="Arial"/>
                <a:sym typeface="Arial"/>
              </a:rPr>
              <a:pPr/>
              <a:t>Capitated</a:t>
            </a:fld>
            <a:endParaRPr lang="en-US" sz="1000">
              <a:latin typeface="Arial"/>
              <a:cs typeface="Arial"/>
              <a:sym typeface="Arial"/>
            </a:endParaRPr>
          </a:p>
        </p:txBody>
      </p:sp>
      <p:sp>
        <p:nvSpPr>
          <p:cNvPr id="6" name="Text Placeholder 6"/>
          <p:cNvSpPr>
            <a:spLocks noGrp="1"/>
          </p:cNvSpPr>
          <p:nvPr>
            <p:custDataLst>
              <p:tags r:id="rId34"/>
            </p:custDataLst>
          </p:nvPr>
        </p:nvSpPr>
        <p:spPr bwMode="auto">
          <a:xfrm>
            <a:off x="1103313" y="5308600"/>
            <a:ext cx="498475"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1CDC947E-A37E-4C32-84F6-FF9C1B73A850}" type="datetime'Home ''''''''''''''H''e''a''l''t''h ''''Ser''vi''''c''e''s'">
              <a:rPr lang="en-US" sz="1000">
                <a:latin typeface="Arial"/>
                <a:cs typeface="Arial"/>
                <a:sym typeface="Arial"/>
              </a:rPr>
              <a:pPr/>
              <a:t>Home Health Services</a:t>
            </a:fld>
            <a:endParaRPr lang="en-US" sz="1000">
              <a:latin typeface="Arial"/>
              <a:cs typeface="Arial"/>
              <a:sym typeface="Arial"/>
            </a:endParaRPr>
          </a:p>
        </p:txBody>
      </p:sp>
      <p:sp>
        <p:nvSpPr>
          <p:cNvPr id="46" name="Text Placeholder 29"/>
          <p:cNvSpPr>
            <a:spLocks noGrp="1"/>
          </p:cNvSpPr>
          <p:nvPr>
            <p:custDataLst>
              <p:tags r:id="rId35"/>
            </p:custDataLst>
          </p:nvPr>
        </p:nvSpPr>
        <p:spPr bwMode="auto">
          <a:xfrm>
            <a:off x="341313" y="5308600"/>
            <a:ext cx="650875"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271"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fld id="{62EA523E-B322-4FDB-8739-EC0D2962908C}" type="datetime'In''''st''i''''''''''tut''''''i''on''''''al ''''''''L''''''TC'">
              <a:rPr lang="en-US" sz="1000">
                <a:latin typeface="Arial"/>
                <a:cs typeface="Arial"/>
                <a:sym typeface="Arial"/>
              </a:rPr>
              <a:pPr algn="ctr"/>
              <a:t>Institutional LTC</a:t>
            </a:fld>
            <a:endParaRPr lang="en-US" sz="1000" dirty="0">
              <a:latin typeface="Arial"/>
              <a:cs typeface="Arial"/>
              <a:sym typeface="Arial"/>
            </a:endParaRPr>
          </a:p>
        </p:txBody>
      </p:sp>
      <p:sp>
        <p:nvSpPr>
          <p:cNvPr id="61" name="Rectangular Callout 60"/>
          <p:cNvSpPr/>
          <p:nvPr/>
        </p:nvSpPr>
        <p:spPr>
          <a:xfrm>
            <a:off x="2518758" y="3686175"/>
            <a:ext cx="2055858" cy="969962"/>
          </a:xfrm>
          <a:prstGeom prst="wedgeRectCallout">
            <a:avLst>
              <a:gd name="adj1" fmla="val -58796"/>
              <a:gd name="adj2" fmla="val 18113"/>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en-US" sz="1000" dirty="0">
                <a:solidFill>
                  <a:schemeClr val="tx1"/>
                </a:solidFill>
              </a:rPr>
              <a:t>Institutional long-term care and home health services account for 73 percent of the higher spending per capita for the aged population</a:t>
            </a:r>
          </a:p>
        </p:txBody>
      </p:sp>
      <p:sp>
        <p:nvSpPr>
          <p:cNvPr id="51" name="McK 5. Source"/>
          <p:cNvSpPr>
            <a:spLocks noChangeArrowheads="1"/>
          </p:cNvSpPr>
          <p:nvPr>
            <p:custDataLst>
              <p:tags r:id="rId36"/>
            </p:custDataLst>
          </p:nvPr>
        </p:nvSpPr>
        <p:spPr bwMode="auto">
          <a:xfrm>
            <a:off x="0" y="6458325"/>
            <a:ext cx="7427143" cy="215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Centers for Medicare &amp; Medicaid Services; HPC analysis</a:t>
            </a:r>
          </a:p>
        </p:txBody>
      </p:sp>
      <p:sp>
        <p:nvSpPr>
          <p:cNvPr id="50" name="Title 1"/>
          <p:cNvSpPr>
            <a:spLocks noGrp="1"/>
          </p:cNvSpPr>
          <p:nvPr>
            <p:ph type="title"/>
          </p:nvPr>
        </p:nvSpPr>
        <p:spPr>
          <a:xfrm>
            <a:off x="119063" y="230188"/>
            <a:ext cx="8618537" cy="584775"/>
          </a:xfrm>
        </p:spPr>
        <p:txBody>
          <a:bodyPr wrap="square" lIns="0" tIns="0" rIns="0" bIns="0"/>
          <a:lstStyle/>
          <a:p>
            <a:r>
              <a:rPr lang="en-US" dirty="0">
                <a:latin typeface="Arial"/>
              </a:rPr>
              <a:t>Figure </a:t>
            </a:r>
            <a:r>
              <a:rPr lang="en-US" dirty="0" smtClean="0">
                <a:latin typeface="Arial"/>
              </a:rPr>
              <a:t>A.7: Breakdown of difference between Massachusetts and U.S. spending per aged enrollee</a:t>
            </a:r>
            <a:endParaRPr lang="en-US" dirty="0">
              <a:latin typeface="Arial"/>
            </a:endParaRPr>
          </a:p>
        </p:txBody>
      </p:sp>
      <p:sp>
        <p:nvSpPr>
          <p:cNvPr id="59" name="TextBox 58"/>
          <p:cNvSpPr txBox="1"/>
          <p:nvPr/>
        </p:nvSpPr>
        <p:spPr>
          <a:xfrm>
            <a:off x="119063" y="857449"/>
            <a:ext cx="7941942" cy="338554"/>
          </a:xfrm>
          <a:prstGeom prst="rect">
            <a:avLst/>
          </a:prstGeom>
          <a:noFill/>
        </p:spPr>
        <p:txBody>
          <a:bodyPr wrap="square" lIns="0" tIns="45720" rIns="0" bIns="45720" rtlCol="0">
            <a:spAutoFit/>
          </a:bodyPr>
          <a:lstStyle/>
          <a:p>
            <a:r>
              <a:rPr lang="en-US" dirty="0" smtClean="0">
                <a:solidFill>
                  <a:schemeClr val="bg1">
                    <a:lumMod val="50000"/>
                  </a:schemeClr>
                </a:solidFill>
                <a:latin typeface="Arial"/>
              </a:rPr>
              <a:t>Dollars per enrollee, FFY 2010</a:t>
            </a:r>
            <a:endParaRPr lang="en-US" baseline="30000" dirty="0">
              <a:solidFill>
                <a:schemeClr val="bg1">
                  <a:lumMod val="50000"/>
                </a:schemeClr>
              </a:solidFill>
              <a:latin typeface="Arial"/>
            </a:endParaRPr>
          </a:p>
        </p:txBody>
      </p:sp>
    </p:spTree>
    <p:extLst>
      <p:ext uri="{BB962C8B-B14F-4D97-AF65-F5344CB8AC3E}">
        <p14:creationId xmlns:p14="http://schemas.microsoft.com/office/powerpoint/2010/main" val="1083066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00516720"/>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297157" name="think-cell Slide" r:id="rId12" imgW="360" imgH="360" progId="TCLayout.ActiveDocument.1">
                  <p:embed/>
                </p:oleObj>
              </mc:Choice>
              <mc:Fallback>
                <p:oleObj name="think-cell Slide" r:id="rId12" imgW="360" imgH="36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0"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auto">
          <a:xfrm>
            <a:off x="0" y="0"/>
            <a:ext cx="158749"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a:solidFill>
                <a:srgbClr val="FFFFFF"/>
              </a:solidFill>
              <a:latin typeface="Arial"/>
              <a:cs typeface="Arial"/>
              <a:sym typeface="Arial"/>
            </a:endParaRPr>
          </a:p>
        </p:txBody>
      </p:sp>
      <p:sp>
        <p:nvSpPr>
          <p:cNvPr id="2" name="Title 1"/>
          <p:cNvSpPr>
            <a:spLocks noGrp="1"/>
          </p:cNvSpPr>
          <p:nvPr>
            <p:ph type="title"/>
          </p:nvPr>
        </p:nvSpPr>
        <p:spPr>
          <a:xfrm>
            <a:off x="119063" y="230188"/>
            <a:ext cx="8618537" cy="292388"/>
          </a:xfrm>
        </p:spPr>
        <p:txBody>
          <a:bodyPr wrap="square" lIns="0" tIns="0" rIns="0" bIns="0"/>
          <a:lstStyle/>
          <a:p>
            <a:r>
              <a:rPr lang="en-US" dirty="0" smtClean="0">
                <a:latin typeface="Arial"/>
              </a:rPr>
              <a:t>Figure A.8: Total spending per capita on long-term care and home health</a:t>
            </a:r>
            <a:endParaRPr lang="en-US" dirty="0">
              <a:latin typeface="Arial"/>
            </a:endParaRPr>
          </a:p>
        </p:txBody>
      </p:sp>
      <p:sp>
        <p:nvSpPr>
          <p:cNvPr id="121" name="Content Placeholder 2"/>
          <p:cNvSpPr txBox="1">
            <a:spLocks/>
          </p:cNvSpPr>
          <p:nvPr/>
        </p:nvSpPr>
        <p:spPr bwMode="auto">
          <a:xfrm>
            <a:off x="119063" y="857449"/>
            <a:ext cx="36755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02960"/>
              </a:buClr>
            </a:pPr>
            <a:r>
              <a:rPr lang="en-US" dirty="0" smtClean="0">
                <a:solidFill>
                  <a:srgbClr val="FFFFFF">
                    <a:lumMod val="50000"/>
                  </a:srgbClr>
                </a:solidFill>
                <a:latin typeface="Arial"/>
              </a:rPr>
              <a:t>Dollars per capita, 2009</a:t>
            </a:r>
            <a:endParaRPr lang="en-US" dirty="0">
              <a:solidFill>
                <a:srgbClr val="FFFFFF">
                  <a:lumMod val="50000"/>
                </a:srgbClr>
              </a:solidFill>
              <a:latin typeface="Arial"/>
            </a:endParaRPr>
          </a:p>
        </p:txBody>
      </p:sp>
      <p:sp>
        <p:nvSpPr>
          <p:cNvPr id="39" name="McK 5. Source"/>
          <p:cNvSpPr>
            <a:spLocks noChangeArrowheads="1"/>
          </p:cNvSpPr>
          <p:nvPr>
            <p:custDataLst>
              <p:tags r:id="rId4"/>
            </p:custDataLst>
          </p:nvPr>
        </p:nvSpPr>
        <p:spPr bwMode="auto">
          <a:xfrm>
            <a:off x="0" y="6458325"/>
            <a:ext cx="7427143" cy="215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spAutoFit/>
          </a:bodyPr>
          <a:lstStyle/>
          <a:p>
            <a:pPr marL="114300" indent="-114300"/>
            <a:r>
              <a:rPr lang="en-US" sz="800" b="1" dirty="0">
                <a:solidFill>
                  <a:schemeClr val="bg1">
                    <a:lumMod val="50000"/>
                  </a:schemeClr>
                </a:solidFill>
                <a:latin typeface="Arial"/>
              </a:rPr>
              <a:t>SOURCE</a:t>
            </a:r>
            <a:r>
              <a:rPr lang="en-US" sz="800" dirty="0">
                <a:solidFill>
                  <a:schemeClr val="bg1">
                    <a:lumMod val="50000"/>
                  </a:schemeClr>
                </a:solidFill>
                <a:latin typeface="Arial"/>
              </a:rPr>
              <a:t>: Centers for Medicare &amp; Medicaid Services; HPC analysis</a:t>
            </a:r>
          </a:p>
        </p:txBody>
      </p:sp>
      <p:graphicFrame>
        <p:nvGraphicFramePr>
          <p:cNvPr id="50" name="Object 49"/>
          <p:cNvGraphicFramePr>
            <a:graphicFrameLocks/>
          </p:cNvGraphicFramePr>
          <p:nvPr>
            <p:custDataLst>
              <p:tags r:id="rId5"/>
            </p:custDataLst>
            <p:extLst>
              <p:ext uri="{D42A27DB-BD31-4B8C-83A1-F6EECF244321}">
                <p14:modId xmlns:p14="http://schemas.microsoft.com/office/powerpoint/2010/main" val="2800512535"/>
              </p:ext>
            </p:extLst>
          </p:nvPr>
        </p:nvGraphicFramePr>
        <p:xfrm>
          <a:off x="495300" y="2286000"/>
          <a:ext cx="3972035" cy="3543300"/>
        </p:xfrm>
        <a:graphic>
          <a:graphicData uri="http://schemas.openxmlformats.org/presentationml/2006/ole">
            <mc:AlternateContent xmlns:mc="http://schemas.openxmlformats.org/markup-compatibility/2006">
              <mc:Choice xmlns:v="urn:schemas-microsoft-com:vml" Requires="v">
                <p:oleObj spid="_x0000_s297158" name="Chart" r:id="rId14" imgW="3972035" imgH="3543300" progId="MSGraph.Chart.8">
                  <p:embed followColorScheme="full"/>
                </p:oleObj>
              </mc:Choice>
              <mc:Fallback>
                <p:oleObj name="Chart" r:id="rId14" imgW="3972035" imgH="3543300" progId="MSGraph.Chart.8">
                  <p:embed followColorScheme="full"/>
                  <p:pic>
                    <p:nvPicPr>
                      <p:cNvPr id="0" name=""/>
                      <p:cNvPicPr/>
                      <p:nvPr/>
                    </p:nvPicPr>
                    <p:blipFill>
                      <a:blip r:embed="rId15"/>
                      <a:stretch>
                        <a:fillRect/>
                      </a:stretch>
                    </p:blipFill>
                    <p:spPr>
                      <a:xfrm>
                        <a:off x="495300" y="2286000"/>
                        <a:ext cx="3972035" cy="3543300"/>
                      </a:xfrm>
                      <a:prstGeom prst="rect">
                        <a:avLst/>
                      </a:prstGeom>
                    </p:spPr>
                  </p:pic>
                </p:oleObj>
              </mc:Fallback>
            </mc:AlternateContent>
          </a:graphicData>
        </a:graphic>
      </p:graphicFrame>
      <p:sp>
        <p:nvSpPr>
          <p:cNvPr id="61" name="Rectangle 60"/>
          <p:cNvSpPr/>
          <p:nvPr>
            <p:custDataLst>
              <p:tags r:id="rId6"/>
            </p:custDataLst>
          </p:nvPr>
        </p:nvSpPr>
        <p:spPr bwMode="auto">
          <a:xfrm>
            <a:off x="1422400" y="5886450"/>
            <a:ext cx="260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3DD3341-951D-4C52-9742-8295EAC7CE62}" type="datetime'U''''''''''''''''S'''''''''''''''''">
              <a:rPr lang="en-US" sz="1400">
                <a:solidFill>
                  <a:srgbClr val="000000"/>
                </a:solidFill>
                <a:cs typeface="Arial"/>
              </a:rPr>
              <a:pPr/>
              <a:t>US</a:t>
            </a:fld>
            <a:endParaRPr lang="en-US" sz="1400">
              <a:solidFill>
                <a:srgbClr val="000000"/>
              </a:solidFill>
              <a:latin typeface="Arial"/>
              <a:cs typeface="Arial"/>
              <a:sym typeface="Arial"/>
            </a:endParaRPr>
          </a:p>
        </p:txBody>
      </p:sp>
      <p:sp>
        <p:nvSpPr>
          <p:cNvPr id="63" name="Rectangle 62"/>
          <p:cNvSpPr/>
          <p:nvPr>
            <p:custDataLst>
              <p:tags r:id="rId7"/>
            </p:custDataLst>
          </p:nvPr>
        </p:nvSpPr>
        <p:spPr bwMode="auto">
          <a:xfrm>
            <a:off x="3284538" y="5886450"/>
            <a:ext cx="279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46C5C29-6C92-4396-9588-3EDAB6A7635E}" type="datetime'''''''''''''''''''''''M''''''''''''''''''''''''''A'''''''''">
              <a:rPr lang="en-US" sz="1400">
                <a:solidFill>
                  <a:srgbClr val="000000"/>
                </a:solidFill>
                <a:cs typeface="Arial"/>
              </a:rPr>
              <a:pPr/>
              <a:t>MA</a:t>
            </a:fld>
            <a:endParaRPr lang="en-US" sz="1400" dirty="0">
              <a:solidFill>
                <a:srgbClr val="000000"/>
              </a:solidFill>
              <a:latin typeface="Arial"/>
              <a:cs typeface="Arial"/>
              <a:sym typeface="Arial"/>
            </a:endParaRPr>
          </a:p>
        </p:txBody>
      </p:sp>
      <p:graphicFrame>
        <p:nvGraphicFramePr>
          <p:cNvPr id="64" name="Object 63"/>
          <p:cNvGraphicFramePr>
            <a:graphicFrameLocks/>
          </p:cNvGraphicFramePr>
          <p:nvPr>
            <p:custDataLst>
              <p:tags r:id="rId8"/>
            </p:custDataLst>
            <p:extLst>
              <p:ext uri="{D42A27DB-BD31-4B8C-83A1-F6EECF244321}">
                <p14:modId xmlns:p14="http://schemas.microsoft.com/office/powerpoint/2010/main" val="1333990259"/>
              </p:ext>
            </p:extLst>
          </p:nvPr>
        </p:nvGraphicFramePr>
        <p:xfrm>
          <a:off x="5143500" y="1943100"/>
          <a:ext cx="2800468" cy="961957"/>
        </p:xfrm>
        <a:graphic>
          <a:graphicData uri="http://schemas.openxmlformats.org/presentationml/2006/ole">
            <mc:AlternateContent xmlns:mc="http://schemas.openxmlformats.org/markup-compatibility/2006">
              <mc:Choice xmlns:v="urn:schemas-microsoft-com:vml" Requires="v">
                <p:oleObj spid="_x0000_s297159" name="Chart" r:id="rId16" imgW="2800468" imgH="961957" progId="MSGraph.Chart.8">
                  <p:embed followColorScheme="full"/>
                </p:oleObj>
              </mc:Choice>
              <mc:Fallback>
                <p:oleObj name="Chart" r:id="rId16" imgW="2800468" imgH="961957" progId="MSGraph.Chart.8">
                  <p:embed followColorScheme="full"/>
                  <p:pic>
                    <p:nvPicPr>
                      <p:cNvPr id="0" name=""/>
                      <p:cNvPicPr>
                        <a:picLocks noChangeArrowheads="1"/>
                      </p:cNvPicPr>
                      <p:nvPr/>
                    </p:nvPicPr>
                    <p:blipFill>
                      <a:blip r:embed="rId17"/>
                      <a:srcRect/>
                      <a:stretch>
                        <a:fillRect/>
                      </a:stretch>
                    </p:blipFill>
                    <p:spPr bwMode="auto">
                      <a:xfrm>
                        <a:off x="5143500" y="1943100"/>
                        <a:ext cx="2800468" cy="961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Rectangle 64"/>
          <p:cNvSpPr/>
          <p:nvPr/>
        </p:nvSpPr>
        <p:spPr>
          <a:xfrm>
            <a:off x="4924425" y="1423988"/>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Nursing home</a:t>
            </a:r>
          </a:p>
        </p:txBody>
      </p:sp>
      <p:sp>
        <p:nvSpPr>
          <p:cNvPr id="66" name="Rectangle 65"/>
          <p:cNvSpPr/>
          <p:nvPr/>
        </p:nvSpPr>
        <p:spPr>
          <a:xfrm>
            <a:off x="4924425" y="2932113"/>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Home health</a:t>
            </a:r>
          </a:p>
        </p:txBody>
      </p:sp>
      <p:sp>
        <p:nvSpPr>
          <p:cNvPr id="67" name="Rectangle 66"/>
          <p:cNvSpPr/>
          <p:nvPr/>
        </p:nvSpPr>
        <p:spPr>
          <a:xfrm>
            <a:off x="4924425" y="4330700"/>
            <a:ext cx="3437414"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400" b="1" dirty="0">
                <a:solidFill>
                  <a:schemeClr val="tx1"/>
                </a:solidFill>
              </a:rPr>
              <a:t>Other health, residential, personal</a:t>
            </a:r>
          </a:p>
        </p:txBody>
      </p:sp>
      <p:graphicFrame>
        <p:nvGraphicFramePr>
          <p:cNvPr id="68" name="Object 67"/>
          <p:cNvGraphicFramePr>
            <a:graphicFrameLocks/>
          </p:cNvGraphicFramePr>
          <p:nvPr>
            <p:custDataLst>
              <p:tags r:id="rId9"/>
            </p:custDataLst>
            <p:extLst>
              <p:ext uri="{D42A27DB-BD31-4B8C-83A1-F6EECF244321}">
                <p14:modId xmlns:p14="http://schemas.microsoft.com/office/powerpoint/2010/main" val="3912570518"/>
              </p:ext>
            </p:extLst>
          </p:nvPr>
        </p:nvGraphicFramePr>
        <p:xfrm>
          <a:off x="5143499" y="3657600"/>
          <a:ext cx="2800468" cy="914400"/>
        </p:xfrm>
        <a:graphic>
          <a:graphicData uri="http://schemas.openxmlformats.org/presentationml/2006/ole">
            <mc:AlternateContent xmlns:mc="http://schemas.openxmlformats.org/markup-compatibility/2006">
              <mc:Choice xmlns:v="urn:schemas-microsoft-com:vml" Requires="v">
                <p:oleObj spid="_x0000_s297160" name="Chart" r:id="rId18" imgW="2800468" imgH="914400" progId="MSGraph.Chart.8">
                  <p:embed followColorScheme="full"/>
                </p:oleObj>
              </mc:Choice>
              <mc:Fallback>
                <p:oleObj name="Chart" r:id="rId18" imgW="2800468" imgH="914400" progId="MSGraph.Chart.8">
                  <p:embed followColorScheme="full"/>
                  <p:pic>
                    <p:nvPicPr>
                      <p:cNvPr id="0" name=""/>
                      <p:cNvPicPr>
                        <a:picLocks noChangeArrowheads="1"/>
                      </p:cNvPicPr>
                      <p:nvPr/>
                    </p:nvPicPr>
                    <p:blipFill>
                      <a:blip r:embed="rId19"/>
                      <a:srcRect/>
                      <a:stretch>
                        <a:fillRect/>
                      </a:stretch>
                    </p:blipFill>
                    <p:spPr bwMode="auto">
                      <a:xfrm>
                        <a:off x="5143499" y="3657600"/>
                        <a:ext cx="280046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68"/>
          <p:cNvGraphicFramePr>
            <a:graphicFrameLocks/>
          </p:cNvGraphicFramePr>
          <p:nvPr>
            <p:custDataLst>
              <p:tags r:id="rId10"/>
            </p:custDataLst>
            <p:extLst>
              <p:ext uri="{D42A27DB-BD31-4B8C-83A1-F6EECF244321}">
                <p14:modId xmlns:p14="http://schemas.microsoft.com/office/powerpoint/2010/main" val="1155261645"/>
              </p:ext>
            </p:extLst>
          </p:nvPr>
        </p:nvGraphicFramePr>
        <p:xfrm>
          <a:off x="5143499" y="4914900"/>
          <a:ext cx="2800468" cy="914400"/>
        </p:xfrm>
        <a:graphic>
          <a:graphicData uri="http://schemas.openxmlformats.org/presentationml/2006/ole">
            <mc:AlternateContent xmlns:mc="http://schemas.openxmlformats.org/markup-compatibility/2006">
              <mc:Choice xmlns:v="urn:schemas-microsoft-com:vml" Requires="v">
                <p:oleObj spid="_x0000_s297161" name="Chart" r:id="rId20" imgW="2800468" imgH="914400" progId="MSGraph.Chart.8">
                  <p:embed followColorScheme="full"/>
                </p:oleObj>
              </mc:Choice>
              <mc:Fallback>
                <p:oleObj name="Chart" r:id="rId20" imgW="2800468" imgH="914400" progId="MSGraph.Chart.8">
                  <p:embed followColorScheme="full"/>
                  <p:pic>
                    <p:nvPicPr>
                      <p:cNvPr id="0" name=""/>
                      <p:cNvPicPr>
                        <a:picLocks noChangeArrowheads="1"/>
                      </p:cNvPicPr>
                      <p:nvPr/>
                    </p:nvPicPr>
                    <p:blipFill>
                      <a:blip r:embed="rId21"/>
                      <a:srcRect/>
                      <a:stretch>
                        <a:fillRect/>
                      </a:stretch>
                    </p:blipFill>
                    <p:spPr bwMode="auto">
                      <a:xfrm>
                        <a:off x="5143499" y="4914900"/>
                        <a:ext cx="280046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Down Arrow 83"/>
          <p:cNvSpPr/>
          <p:nvPr/>
        </p:nvSpPr>
        <p:spPr>
          <a:xfrm flipH="1">
            <a:off x="5680075" y="1841500"/>
            <a:ext cx="316286" cy="37741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flipH="1">
            <a:off x="5799138" y="1841500"/>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wn Arrow 85"/>
          <p:cNvSpPr/>
          <p:nvPr/>
        </p:nvSpPr>
        <p:spPr>
          <a:xfrm flipH="1">
            <a:off x="7070725" y="1841500"/>
            <a:ext cx="316286" cy="214951"/>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6143625" y="1711325"/>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+74%</a:t>
            </a:r>
            <a:endParaRPr lang="en-US" sz="3200" dirty="0">
              <a:ln w="18415" cmpd="sng">
                <a:solidFill>
                  <a:srgbClr val="0C2D83"/>
                </a:solidFill>
                <a:prstDash val="solid"/>
              </a:ln>
              <a:solidFill>
                <a:srgbClr val="0C2D83"/>
              </a:solidFill>
            </a:endParaRPr>
          </a:p>
        </p:txBody>
      </p:sp>
      <p:sp>
        <p:nvSpPr>
          <p:cNvPr id="88" name="Rectangle 87"/>
          <p:cNvSpPr/>
          <p:nvPr/>
        </p:nvSpPr>
        <p:spPr>
          <a:xfrm>
            <a:off x="444500" y="1423988"/>
            <a:ext cx="4019056" cy="30578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buClr>
                <a:srgbClr val="002960"/>
              </a:buClr>
            </a:pPr>
            <a:r>
              <a:rPr lang="en-US" sz="1400" b="1" dirty="0">
                <a:solidFill>
                  <a:srgbClr val="000000"/>
                </a:solidFill>
              </a:rPr>
              <a:t>Total long-term care and home health</a:t>
            </a:r>
          </a:p>
        </p:txBody>
      </p:sp>
      <p:sp>
        <p:nvSpPr>
          <p:cNvPr id="89" name="Down Arrow 88"/>
          <p:cNvSpPr/>
          <p:nvPr/>
        </p:nvSpPr>
        <p:spPr>
          <a:xfrm flipH="1">
            <a:off x="5680075" y="3502025"/>
            <a:ext cx="316286" cy="37741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flipH="1">
            <a:off x="5799138" y="3500438"/>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wn Arrow 90"/>
          <p:cNvSpPr/>
          <p:nvPr/>
        </p:nvSpPr>
        <p:spPr>
          <a:xfrm flipH="1">
            <a:off x="7070725" y="3502025"/>
            <a:ext cx="316286" cy="25922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6143625" y="3370263"/>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+77%</a:t>
            </a:r>
            <a:endParaRPr lang="en-US" sz="3200" dirty="0">
              <a:ln w="18415" cmpd="sng">
                <a:solidFill>
                  <a:srgbClr val="0C2D83"/>
                </a:solidFill>
                <a:prstDash val="solid"/>
              </a:ln>
              <a:solidFill>
                <a:srgbClr val="0C2D83"/>
              </a:solidFill>
            </a:endParaRPr>
          </a:p>
        </p:txBody>
      </p:sp>
      <p:sp>
        <p:nvSpPr>
          <p:cNvPr id="93" name="Down Arrow 92"/>
          <p:cNvSpPr/>
          <p:nvPr/>
        </p:nvSpPr>
        <p:spPr>
          <a:xfrm flipH="1">
            <a:off x="5680075" y="4806950"/>
            <a:ext cx="316286" cy="37741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flipH="1">
            <a:off x="5799138" y="4806950"/>
            <a:ext cx="1474710" cy="79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wn Arrow 94"/>
          <p:cNvSpPr/>
          <p:nvPr/>
        </p:nvSpPr>
        <p:spPr>
          <a:xfrm flipH="1">
            <a:off x="7070725" y="4806950"/>
            <a:ext cx="316286" cy="25922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ectangle 95"/>
          <p:cNvSpPr/>
          <p:nvPr/>
        </p:nvSpPr>
        <p:spPr>
          <a:xfrm>
            <a:off x="6143625" y="4676775"/>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+67%</a:t>
            </a:r>
            <a:endParaRPr lang="en-US" sz="3200" dirty="0">
              <a:ln w="18415" cmpd="sng">
                <a:solidFill>
                  <a:srgbClr val="0C2D83"/>
                </a:solidFill>
                <a:prstDash val="solid"/>
              </a:ln>
              <a:solidFill>
                <a:srgbClr val="0C2D83"/>
              </a:solidFill>
            </a:endParaRPr>
          </a:p>
        </p:txBody>
      </p:sp>
      <p:sp>
        <p:nvSpPr>
          <p:cNvPr id="98" name="Down Arrow 97"/>
          <p:cNvSpPr/>
          <p:nvPr/>
        </p:nvSpPr>
        <p:spPr>
          <a:xfrm flipH="1">
            <a:off x="1350962" y="2060575"/>
            <a:ext cx="367195" cy="165258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ectangle 98"/>
          <p:cNvSpPr/>
          <p:nvPr/>
        </p:nvSpPr>
        <p:spPr>
          <a:xfrm flipH="1">
            <a:off x="1468111" y="2060575"/>
            <a:ext cx="2076638" cy="124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wn Arrow 99"/>
          <p:cNvSpPr/>
          <p:nvPr/>
        </p:nvSpPr>
        <p:spPr>
          <a:xfrm flipH="1">
            <a:off x="3275324" y="2060575"/>
            <a:ext cx="367195" cy="32422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ectangle 100"/>
          <p:cNvSpPr/>
          <p:nvPr/>
        </p:nvSpPr>
        <p:spPr>
          <a:xfrm>
            <a:off x="2116138" y="1952625"/>
            <a:ext cx="784731" cy="371206"/>
          </a:xfrm>
          <a:prstGeom prst="rect">
            <a:avLst/>
          </a:prstGeom>
          <a:noFill/>
          <a:effectLst/>
        </p:spPr>
        <p:txBody>
          <a:bodyPr wrap="none" lIns="93296" tIns="46648" rIns="93296" bIns="46648">
            <a:spAutoFit/>
          </a:bodyPr>
          <a:lstStyle/>
          <a:p>
            <a:pPr algn="ctr"/>
            <a:r>
              <a:rPr lang="en-US" sz="1800" dirty="0" smtClean="0">
                <a:ln w="18415" cmpd="sng">
                  <a:solidFill>
                    <a:srgbClr val="0C2D83"/>
                  </a:solidFill>
                  <a:prstDash val="solid"/>
                </a:ln>
                <a:solidFill>
                  <a:srgbClr val="0C2D83"/>
                </a:solidFill>
              </a:rPr>
              <a:t>+72%</a:t>
            </a:r>
            <a:endParaRPr lang="en-US" sz="3200" dirty="0">
              <a:ln w="18415" cmpd="sng">
                <a:solidFill>
                  <a:srgbClr val="0C2D83"/>
                </a:solidFill>
                <a:prstDash val="solid"/>
              </a:ln>
              <a:solidFill>
                <a:srgbClr val="0C2D83"/>
              </a:solidFill>
            </a:endParaRPr>
          </a:p>
        </p:txBody>
      </p:sp>
    </p:spTree>
    <p:extLst>
      <p:ext uri="{BB962C8B-B14F-4D97-AF65-F5344CB8AC3E}">
        <p14:creationId xmlns:p14="http://schemas.microsoft.com/office/powerpoint/2010/main" val="19396665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4&quot;&gt;&lt;elem m_fUsage=&quot;2.78559000000000000000E+000&quot;&gt;&lt;m_msothmcolidx val=&quot;0&quot;/&gt;&lt;m_rgb r=&quot;dd&quot; g=&quot;a0&quot; b=&quot;41&quot;/&gt;&lt;m_ppcolschidx tagver0=&quot;23004&quot; tagname0=&quot;m_ppcolschidxUNRECOGNIZED&quot; val=&quot;0&quot;/&gt;&lt;m_nBrightness val=&quot;0&quot;/&gt;&lt;/elem&gt;&lt;elem m_fUsage=&quot;2.74583682909999990000E+000&quot;&gt;&lt;m_msothmcolidx val=&quot;0&quot;/&gt;&lt;m_rgb r=&quot;c&quot; g=&quot;2d&quot; b=&quot;83&quot;/&gt;&lt;m_ppcolschidx tagver0=&quot;23004&quot; tagname0=&quot;m_ppcolschidxUNRECOGNIZED&quot; val=&quot;0&quot;/&gt;&lt;m_nBrightness val=&quot;0&quot;/&gt;&lt;/elem&gt;&lt;elem m_fUsage=&quot;9.00000000000000020000E-001&quot;&gt;&lt;m_msothmcolidx val=&quot;0&quot;/&gt;&lt;m_rgb r=&quot;e6&quot; g=&quot;e6&quot; b=&quot;e6&quot;/&gt;&lt;m_ppcolschidx tagver0=&quot;23004&quot; tagname0=&quot;m_ppcolschidxUNRECOGNIZED&quot; val=&quot;0&quot;/&gt;&lt;m_nBrightness val=&quot;0&quot;/&gt;&lt;/elem&gt;&lt;elem m_fUsage=&quot;4.30467210000000160000E-001&quot;&gt;&lt;m_msothmcolidx val=&quot;0&quot;/&gt;&lt;m_rgb r=&quot;1&quot; g=&quot;5f&quot; b=&quot;26&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OzF4DxHeb0iCKLM632ebpA"/>
</p:tagLst>
</file>

<file path=ppt/tags/tag100.xml><?xml version="1.0" encoding="utf-8"?>
<p:tagLst xmlns:a="http://schemas.openxmlformats.org/drawingml/2006/main" xmlns:r="http://schemas.openxmlformats.org/officeDocument/2006/relationships" xmlns:p="http://schemas.openxmlformats.org/presentationml/2006/main">
  <p:tag name="RESIZE" val="Yes"/>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KY56EZiYAE.VFRf9TTZFs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3Buj2lGhEEirqAQx_nkq_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bNC_ORUbv0qHEID6YX4h4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UzbpHIa190KqMh.BPrGSv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ZCvIw7VatE.hralOrkBQz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iAQ_s6hm0Crn0pz9xI.J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Lr4hFJxFL0meurlgpsn5lw"/>
</p:tagLst>
</file>

<file path=ppt/tags/tag109.xml><?xml version="1.0" encoding="utf-8"?>
<p:tagLst xmlns:a="http://schemas.openxmlformats.org/drawingml/2006/main" xmlns:r="http://schemas.openxmlformats.org/officeDocument/2006/relationships" xmlns:p="http://schemas.openxmlformats.org/presentationml/2006/main">
  <p:tag name="RESIZE"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0FCALkI10q9P0MGLvzWa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Y56EZiYAE.VFRf9TTZFs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3Buj2lGhEEirqAQx_nkq_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NC_ORUbv0qHEID6YX4h4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zbpHIa190KqMh.BPrGSv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n3Dd4wmB9UipQEqGcCiDR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CvIw7VatE.hralOrkBQz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kiAQ_s6hm0Crn0pz9xI.J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Lr4hFJxFL0meurlgpsn5lw"/>
</p:tagLst>
</file>

<file path=ppt/tags/tag119.xml><?xml version="1.0" encoding="utf-8"?>
<p:tagLst xmlns:a="http://schemas.openxmlformats.org/drawingml/2006/main" xmlns:r="http://schemas.openxmlformats.org/officeDocument/2006/relationships" xmlns:p="http://schemas.openxmlformats.org/presentationml/2006/main">
  <p:tag name="RESIZE" val="Ye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yMqyK1LkUOnyKCLF5cel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KY56EZiYAE.VFRf9TTZFs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NC_ORUbv0qHEID6YX4h4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3Buj2lGhEEirqAQx_nkq_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UzbpHIa190KqMh.BPrGSv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3Dd4wmB9UipQEqGcCiDR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ZCvIw7VatE.hralOrkBQz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iAQ_s6hm0Crn0pz9xI.J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LJeXrg5ogE26yqodAzmgl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mROMvR3a9kKaLg5DLrCVF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iaMlQ7vl0O8k4BfeURv.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Aa_HX0Prqk.I7scpAqNm_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qlHgAVH.kywMOP3dwqI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thZ.aDMC20KA3NuFvXenk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CiIQEItCUaQpkTXN4HRU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o14VMSTYsUuQGBCk_YKrX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35vbRXTjVkCdCFtiPvkkD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r1am8DUtEKYeKCivy_2E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D8hKzBDaS0GCdFuSK4uyv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3buFfNuil0G13KHvDOQQH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lBwTXepC0mGNstzsF2n8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Aa_HX0Prqk.I7scpAqNm_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BqlHgAVH.kywMOP3dwqI8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CiIQEItCUaQpkTXN4HRU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hZ.aDMC20KA3NuFvXenk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o14VMSTYsUuQGBCk_YKrX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35vbRXTjVkCdCFtiPvkkD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r1am8DUtEKYeKCivy_2E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D8hKzBDaS0GCdFuSK4uyv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3buFfNuil0G13KHvDOQQH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PILNDmyuEKB..5NoqlgY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nxnrO5S3EuEqEIZQ3sFL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AtLZSFITSUSg3fRFcVka1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wREOFEvZkO7ttJUJMHu_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nqQqqAPmgkC2XdJdAmlyc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CiFqC..z06dCKUwzG.pi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3UXT9VAV6EK6ddu8tP.kN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d_gNZekZvU.l8lXduQWlR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qe3teo0yeE.y1G5zpiNnA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kg2mKM2ySUaQ4zbbiwm7Q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lbZJfDuPjkiVKbJ4zXWm5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diAGW88MUORTMEXPU37C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xWRVoEDtUCzwI6w9Ho2W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cY4BNV2W0G5W1orsJmS.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8BhVGWHAwUyvTCoJcefNL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oWydxnZIyUyNUFsC4.Pve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SPyBKlAxo0q8XLISjdmtP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ACQoD76Hb0.sY1tzigH1.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tNWG_eOWUuX8UpfKrhAX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_Plcg._KECkMQ1b1g_sy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DlpwiKtOCUWG3CgVh.3.Y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Rtw4f0IpIkavJ_B59FLn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bgdVE_9PEiwziNsNGoOW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b2zQX9rI3kCTFw72G0GrV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tuhD_tgF0e8BkAtSJDn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sz.DwHG3DE6RTbQy7jbfi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aP6Ex_Id8UCIBFw1fmUYe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_Y8.PU1EbEazzvITN7ZAh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C8oU9irXr0SNlAU1K59jZ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wtLZdf32j0ySppzlxDx_1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MR_p5dSl4USSYtnmmoEw7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pSBEJ7T9fUqMaBWywFfAB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Jb5.aPQT.0GQThRgeX0w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kJUtcKDKkGh0iKnkO3u4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iqk9lvIlFUSKv_GMK6uE.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wzsiRB48kCPl8gbpBKv2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123ZOIa2xUe0GpXhA6Q0f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onxnrO5S3EuEqEIZQ3sFL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PyBKlAxo0q8XLISjdmtP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wzsiRB48kCPl8gbpBKv2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123ZOIa2xUe0GpXhA6Q0f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Qd1YoH4k0qb2eGfSyov.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S7x4N.4a3U.0.MJaoh4A9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kZAO5BMyKUGFZkX6vEVV9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B_piy1BEM0653ZnVaqKsB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YYewK_w3UOEDF18TvF4d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ltF3.P5Oekq31aat7uvMR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oAmA4hFbK0mCA4tQiUexW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6tkpYa9V0elK.EfdDuCy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ukLtReS_06yvCzhD60B8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EjoJl4OiLUWg7TbK6AD0h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V3fNSFZKECjWlNmCsyI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7AKVOd.j9kuZiAoU1.PMB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eAvN4Dp8KEimDfkL8_MHy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M8jT6on6g0eZj0fANhm9t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_wXWO7GYx0e5ZBG6o3fvy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Lbg155.JaEe_L_3g2mQHI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tVjTLiJZLUyxSKY25miJV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xsADbkBdOEa_UBhBnCXKB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2hNlHfNmlEGi5o1wWejLL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sI7ffW0HcEWhfuF7MEuae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6GcA.uwnlkOv1NKFgH2A5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WODs9NgutEy06Mh6zF43p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4pUdpRlw0SujXjyAVkiD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ZTHt8f4Kkau7tLqTFmzW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cHoSDnnO0WLa7E9IzC0I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bQAtDh.RLU.mp.KDUJHEs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uOpcph5x5U6rRXmCrZsuf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KVCk32IIcEC_co36hizLF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Y3LU1sRqA0Ocxw7PFZpEq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URZI4qvykaiPktpD79FA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w3Zh6XMrLU62l.dYTuO2e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NqRAXOT_fUeLFyCs4BTxG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W54dxVOnyE62yoJoogys6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eXAKgscArUul9sjoqPosT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LbKCwoBov06yMngzy7j9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315f2rjPVEa8Hg41t2z5H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4OS3EFunc02WM3lsjnLLf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rTx.WstgBEuKd0SCVBPWr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W_DORXvBQk2xEqCAvWxIC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K2PKaMdYkClxQchIQ2MX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mXzj_pM.0.HfyT_rrqN4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1vspcp4Z6kqnH7FJskfr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4o2RhB4DEa.Z1gf0Dikr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HMIuKTyoEKZYlvRGhVPh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xlCZfDQ9Um9zV1WwpXsc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XR2ElRwcxEWkXz1ZmhyKN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lNaKadUu6kS5cBe0OgLei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uY.cgShKYUOG4N_XpU0jx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ZVFC7KBdQEuvpCpNPtWsk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Vn324dfv.ka0oNTBIGEpb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UAW4vz93U0.HfoSijaNVe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tuAu0p3VfU6Wb4RIkZO6j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EaYi7TfuWE.obR2_XO3N9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TXna.WvtEKvAbFYEy3Ia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RN21L3FMLkKwPTW0FZ8sy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VOjSmtYih0.yvnuTVPZFv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DRu19gr96kemZa8t3IlW8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lIEc0DM_XUGGublTzwSh6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L3scQgnvJkGEipKRvlG3N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FmKuvh3pb0.BxhmGVkDjs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1rsOxOlum0WrxDFVOb6l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1MH6SsvRjkiZ7LsREgnuU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oKIMDM30e8FhF.aqCq.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TKqGrAxIfUy9MnSN7VGZU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SalSm.yQO0ONbCccko8WL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pkni5qPGkU.w89r4OndVc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C9fLJ8lC40.cGHp.f7OEj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Ja0t5wzdVUuZJ7omyCvBF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3io01U38EGUYciZpK4ti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qpiK2W8Wt0GgFmQvOocK6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qOV08M0MoEKe_AfWyhEBV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XWDgT8GOaUC0I8Xmd8VXj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IDUaogx650eX3qdYcofoi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DvGPy3b5qkWaPGGZsGat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VzATqCG6kOrzfloQ8veb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Jxg9HRwGXU.WBZNDQB7kC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j9ZkUk0aeUiZzZvZmRyfvw"/>
</p:tagLst>
</file>

<file path=ppt/tags/tag262.xml><?xml version="1.0" encoding="utf-8"?>
<p:tagLst xmlns:a="http://schemas.openxmlformats.org/drawingml/2006/main" xmlns:r="http://schemas.openxmlformats.org/officeDocument/2006/relationships" xmlns:p="http://schemas.openxmlformats.org/presentationml/2006/main">
  <p:tag name="RESIZE" val="Yes"/>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O1qZOKe7Eibj0zsBdxO9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Bwf7nBCcPkq.m.7ozJwMN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fbDhVExBeE67uEdggJJGk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04DKE1pSjkGUcbXJ1mzpj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VPaxt5Un.U.g6LtcNg37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4k82xk0ykehNn9_ibECI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u2asf2z44UGafdaBpdCqM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G3tIBp4bDUiz.J_BUnTe8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rTfV5z_FQE2JJSUtxwPlj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XTC778h80W59tx5dh6MB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qdcdAqTfTEeupgvhZ05v1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y2w3bRCjt0qX6rBCZO2CI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Ih8tnAb_HUucMZiLmz_Ic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jxAWR5DxCUetaxvHdol.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98P8i0hNFkWRT3SeeIX.Jg"/>
</p:tagLst>
</file>

<file path=ppt/tags/tag279.xml><?xml version="1.0" encoding="utf-8"?>
<p:tagLst xmlns:a="http://schemas.openxmlformats.org/drawingml/2006/main" xmlns:r="http://schemas.openxmlformats.org/officeDocument/2006/relationships" xmlns:p="http://schemas.openxmlformats.org/presentationml/2006/main">
  <p:tag name="RESIZE" val="Yes"/>
</p:tagLst>
</file>

<file path=ppt/tags/tag28.xml><?xml version="1.0" encoding="utf-8"?>
<p:tagLst xmlns:a="http://schemas.openxmlformats.org/drawingml/2006/main" xmlns:r="http://schemas.openxmlformats.org/officeDocument/2006/relationships" xmlns:p="http://schemas.openxmlformats.org/presentationml/2006/main">
  <p:tag name="RESIZE" val="Yes"/>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282.xml><?xml version="1.0" encoding="utf-8"?>
<p:tagLst xmlns:a="http://schemas.openxmlformats.org/drawingml/2006/main" xmlns:r="http://schemas.openxmlformats.org/officeDocument/2006/relationships" xmlns:p="http://schemas.openxmlformats.org/presentationml/2006/main">
  <p:tag name="RESIZE" val="Yes"/>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BBNIE_KxU6F4jDtgIl07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1EMCV.2WB0CljufOXkyed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6HaALNxyUqUgzffdqYz_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xEs9hNyD06bQ91HI89JM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uGMcPfUBMkK1oDy3HArfN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VaJOnmCMUE6Fg3vqk7Inr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tN4ae9wdKki3M7Pe9UjGk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5SIZv9h1ECAXuDWNjVHV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ft4.0_Z7RU6vnjZ6V7Ucv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MgWmaS5aNUWMt8fWfhGVh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NeZ00ecBbkiyRyMxVzKSf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RNeO0TxirUSYbzfUsCevG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CfX7hKSfPEGtKxl_hTwqF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fJBcymW5UOeNfcVXp_pf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IHpFyG8YQkepXeGpb1CtS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4gyv9iWlrU6gwe.EkLmTR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_YX94hIoqUuFEdzOxkD4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4o2RhB4DEa.Z1gf0Dikr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ECrnNE27mkK5pty2INhV3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303.xml><?xml version="1.0" encoding="utf-8"?>
<p:tagLst xmlns:a="http://schemas.openxmlformats.org/drawingml/2006/main" xmlns:r="http://schemas.openxmlformats.org/officeDocument/2006/relationships" xmlns:p="http://schemas.openxmlformats.org/presentationml/2006/main">
  <p:tag name="RESIZE" val="Yes"/>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qzAMcUeG3EGE9mdEEh0R0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xOBYXa7pTEa7QZ3qZrf7J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c1A71NF7ykKL1NbXVVzqj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y2NB_Ob4W0aL8J7HRO.oo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VslfnKPxHUaqtRZB3SzRc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kosFR0o8YEW7PPGqi2ptV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ZGJvi4dBUKmifzpARmel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rZ1ooLjCukOvA.1k1xU1.g"/>
</p:tagLst>
</file>

<file path=ppt/tags/tag311.xml><?xml version="1.0" encoding="utf-8"?>
<p:tagLst xmlns:a="http://schemas.openxmlformats.org/drawingml/2006/main" xmlns:r="http://schemas.openxmlformats.org/officeDocument/2006/relationships" xmlns:p="http://schemas.openxmlformats.org/presentationml/2006/main">
  <p:tag name="RESIZE" val="Yes"/>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314.xml><?xml version="1.0" encoding="utf-8"?>
<p:tagLst xmlns:a="http://schemas.openxmlformats.org/drawingml/2006/main" xmlns:r="http://schemas.openxmlformats.org/officeDocument/2006/relationships" xmlns:p="http://schemas.openxmlformats.org/presentationml/2006/main">
  <p:tag name="RESIZE" val="Yes"/>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dwrIJvWSbEaHbt3cQFDnY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iThZU7pV02_WLq_Bqk3Z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w7b.LxlfmUy44DaP84X4D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0d0cq22sT0q0zQSoiy6Qi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_W7gYT7GUy5N8WX8w.E0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321.xml><?xml version="1.0" encoding="utf-8"?>
<p:tagLst xmlns:a="http://schemas.openxmlformats.org/drawingml/2006/main" xmlns:r="http://schemas.openxmlformats.org/officeDocument/2006/relationships" xmlns:p="http://schemas.openxmlformats.org/presentationml/2006/main">
  <p:tag name="RESIZE" val="Yes"/>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2wQ3MmroT0WF6npJ_yGzn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fwO1eRHdv0WUc7KZUSXXU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q9M9x.q1e0aLRUUYFLawD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83IPZsFfAkKZdyQ.q9HFN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teqL1itLT0qpPD7YuPrNu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kcnjzlIVHEqiX5FjAAWFz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z_ht90NMkahXQhs6A5S0A"/>
</p:tagLst>
</file>

<file path=ppt/tags/tag330.xml><?xml version="1.0" encoding="utf-8"?>
<p:tagLst xmlns:a="http://schemas.openxmlformats.org/drawingml/2006/main" xmlns:r="http://schemas.openxmlformats.org/officeDocument/2006/relationships" xmlns:p="http://schemas.openxmlformats.org/presentationml/2006/main">
  <p:tag name="RESIZE" val="Yes"/>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nipyCwWw9E.Ts31tipqpj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xz3M5gSa60ycPkS7TguWA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N_8gn431fUC.ZK3S99Z6K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XdFCnd3xc06fK8HkBq7gz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1QxvrnlQnU6BuZQ5.FDGG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z8p53s0d3kya8czj5N8GR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_AUev3is10OkcTXphkaMz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b6dFfydSBES0xtp8lVciz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7lzsnEfsr0.ANfyOvbts7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SXEtjLN1akKZNkLgj7Rnd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342.xml><?xml version="1.0" encoding="utf-8"?>
<p:tagLst xmlns:a="http://schemas.openxmlformats.org/drawingml/2006/main" xmlns:r="http://schemas.openxmlformats.org/officeDocument/2006/relationships" xmlns:p="http://schemas.openxmlformats.org/presentationml/2006/main">
  <p:tag name="RESIZE" val="Yes"/>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dDvn4GuJakakBr1GvAUxd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j_Vdl0lDDUaOQ_dcZOLXV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0cHJIm1JwUOQP4eIZYlSI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_ACSvCAptUa3VXH62_Ya3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MICT6glvXEiHjqJwINSqT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WmQWcFhF40yzRiISvAQKX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6J9PMUiQuUK3QBywd72eJ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r1B3TN58kafyTqgPYo70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ikmpAWcigkKw63MPXPCtx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YZeHtHa5RUOtXqCZFBMRD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354.xml><?xml version="1.0" encoding="utf-8"?>
<p:tagLst xmlns:a="http://schemas.openxmlformats.org/drawingml/2006/main" xmlns:r="http://schemas.openxmlformats.org/officeDocument/2006/relationships" xmlns:p="http://schemas.openxmlformats.org/presentationml/2006/main">
  <p:tag name="RESIZE" val="Yes"/>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UZXfRd2rpUikFBuP2qDTH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uynF9qlyBE6KlF31h6dkc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s6gM79LJeUyrEVZvAOTnL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JeYiHF4U70miYqOK50.e0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pnNH0AZ2GEydJMDTCB22x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U57fAIvWki3yd4vEhSv1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uhU0vNjTgkGauKV4oaUMN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1p_yE7DDkua_W5NUIlaP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15wdSgnS7ES.BOOx_BtsO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pfZiqPLgNEa2nwmRbMWeu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FbjvP9JBSkKbbKoVZqWpQ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rarJ.YeZ6UCwGE6fDeyuh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BLGmVmXnp0GS_ay.k1ZBe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PXBCX57r_EWjfb0mwEx6H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635O_P8nmE.byTIxHiSz6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IwZDazM6oE.j2kqB4fnd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H20qYLwj06MmH5VBfRKN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0ylWNqQqtEu6a38k4L2hT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QMF3JqZE60KMvq1mUiLA6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ytE8.VJSk0Wz0roJ1RC5X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4fhZWiNzJE.SoXwqSGlXC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g1DKqNdIk.oZcLcUoF5y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6h6KxPtUn0.pgKpq5cNdH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YQL91kx3T0eCAE7AUGY9d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JP4dQdIhfk.RMDPY7BGFY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AsFj5Wx7U24kvfdoTV7t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VJYoTqyigUyTyBYZEqobg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qzz9QjVNUWJ557r57DqJ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WlCkcY.fdkeYwrXpKc648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K6w7QZtA0S6kTVMIGibI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384.xml><?xml version="1.0" encoding="utf-8"?>
<p:tagLst xmlns:a="http://schemas.openxmlformats.org/drawingml/2006/main" xmlns:r="http://schemas.openxmlformats.org/officeDocument/2006/relationships" xmlns:p="http://schemas.openxmlformats.org/presentationml/2006/main">
  <p:tag name="RESIZE" val="Yes"/>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3zoffumghEqkZPr5JFcFz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8KJfNNptKkmf1u_5TM5rL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B1W3F2FeoU.9MQG.uTVSu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nEtYqejlZUeN_7XMQF_71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xGvMKfzc5UKKQKnnckQu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VF6u2_U9EGQaVSYOEL_O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0X23.qhjgUKu4VHj5ax3_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yRVBgVPnuUWUIaUrfwl5L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qkkUCoiqZ0GkRC25JgCDv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g24VEwNHV06hFuPAfXrIz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t94s4KMWE0u7c5EL9F7Bf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vBCg17lryEeLG.Bwyxgqo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flFzy9r2x02OTz3zvmIPh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0LXvm8uVc0uwcfdMeYG6A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ufinVX9b0Ee4dEWpc5rll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sCBOor9sUuDBdBCg8ZU2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7sN_o0fdhUSwiIsDpCUa9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7tXvtrVwUOxNaiW4cysY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U9WXM_pn8UGybCX0bLVbz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GtyBy3alTUaUwhXq_jq5L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doa3nUBykyo7auA49aLJ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TOWBofua60emburPQw2Sj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iK54ytQsMECx315Rd_Tel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MuVFpkTWjkCfa9kvMUWRH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FDkzso4..kC5K5y6Faf1KQ"/>
</p:tagLst>
</file>

<file path=ppt/tags/tag408.xml><?xml version="1.0" encoding="utf-8"?>
<p:tagLst xmlns:a="http://schemas.openxmlformats.org/drawingml/2006/main" xmlns:r="http://schemas.openxmlformats.org/officeDocument/2006/relationships" xmlns:p="http://schemas.openxmlformats.org/presentationml/2006/main">
  <p:tag name="RESIZE" val="Yes"/>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ULgSuzCl8ki1DC0KIZp03g"/>
</p:tagLst>
</file>

<file path=ppt/tags/tag41.xml><?xml version="1.0" encoding="utf-8"?>
<p:tagLst xmlns:a="http://schemas.openxmlformats.org/drawingml/2006/main" xmlns:r="http://schemas.openxmlformats.org/officeDocument/2006/relationships" xmlns:p="http://schemas.openxmlformats.org/presentationml/2006/main">
  <p:tag name="RESIZE" val="Yes"/>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NMzpy9TWwkaYDQOWylLR_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EmA_bvICQEuey5SkD8.om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szCPeL99eU.LTY3HHRgC5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qdsFxHx3PEq7BOGqESifk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iaZ6Y8wudUO5JyQOeb5oF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BgYrNW30E0yADD7d6aRtz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ygbB8qOmYUSgUlvv1WZZ4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j4xQrEGEwUuhEfarYyFNh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54kx4lzdSUmp3tnjrrSVD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tVcS_oZaDk.cK43_fIAb3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SDSX39gbAUWcc7NexX.aQ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5LzytCfQkEyOgqy59p_6t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LYDlreoiYkyFx6DoyQhxG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dHVH9xKut0m8XgXFZahLR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6hNaVJcY9UeTw927QwUsH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ySrCGWmE1EKH9_AyiUZDPg"/>
</p:tagLst>
</file>

<file path=ppt/tags/tag427.xml><?xml version="1.0" encoding="utf-8"?>
<p:tagLst xmlns:a="http://schemas.openxmlformats.org/drawingml/2006/main" xmlns:r="http://schemas.openxmlformats.org/officeDocument/2006/relationships" xmlns:p="http://schemas.openxmlformats.org/presentationml/2006/main">
  <p:tag name="RESIZE" val="Yes"/>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rwVfT1VdnkuaQGxvBVgZC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zeuwlaCY2EOQswmU3qJ2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BffbQ5HBN0yautvykV.6j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N2niTby4qkWnRiLqeQj4T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XCSKh9ZXzUimonn7hcxRc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jjYYSGvu0COSIiovvMsX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UvCnRIbI1kOeqgkSdgseI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KU7Q331AuUeDGtvaDqJFD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xWkni18bakyF9ER.LNG7u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PXJijkSiP0m8CN9wN6SMf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1H4mDVT9QUCabqBbuuMOj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f6VMXesG_EGro1bdLZ2p3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BBADG9d6IEeXyKE3oiuS0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aQ7vazCWU2IDyM6KZtVd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bOmHqb9dEaOFZHkdbDVE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57ieaECSVUiNPjVOrKac0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erezBDnpvE2XbAN3JpHFg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ahHdkX0Sykq2wKNGq2E9v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vMyZTFTHyku9IKpvLGct2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OkdEiEKPkmRb.J7bm9vP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pl98Neg1o0iBJET0cAzaE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Y2zhJP4xIkSOnctiiLLEj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o_BVrh1XiUy65HxaLTL2V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gT_CFVNO00CxBd8nhBJIq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pfkza4SFKkCelrCJzSbBF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Gc3y4F70K0avf.rA0.AQ7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aVmw10.HQUas5EHxjwdTQ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DbP86_dLgEen53U_c_.Zq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auqnQQ81sEyeuMP3Zs7jY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W7vI82r_XkCgcbNqscJtG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yTd6OXHncUyxejewj..XS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FTa.gorogEOU4lzvicQ92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qi7PVexeeU.f7SQ6hk6zP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gi4yp5MVg0K_MzP6xHjj4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WA_EXtEBr0a7gFq_txIb3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FTR1AqR0uuuO.wEiKkA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c8V.5pV2kyiN0RqkkNsK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tErh9OJcDUCs3Rp_RQMxf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yom7vs7rH0GQw52dZ9HiT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njIgjnS.A0Wnktf8SyN.0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pMcrOHWW60G8N5rHY8O34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qPtaUiU3Y0mxqQfI6QcHo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cK9Ig87BmEuahUk3QqMMx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QOt4yiqqcUuZ4tOByKp2f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7OTMFPUBkeXPLTHVbjiS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SiNmzBDKk.QNgq1EfRLKg"/>
</p:tagLst>
</file>

<file path=ppt/tags/tag49.xml><?xml version="1.0" encoding="utf-8"?>
<p:tagLst xmlns:a="http://schemas.openxmlformats.org/drawingml/2006/main" xmlns:r="http://schemas.openxmlformats.org/officeDocument/2006/relationships" xmlns:p="http://schemas.openxmlformats.org/presentationml/2006/main">
  <p:tag name="RESIZE" val="Yes"/>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zU5Pm87a0Cx__3CmLK9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qOgsratrEK9eSROMNO.8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SiAfdB2vRkCdCkcHCqMhI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0EiVLXNvtU2GsS.s2ylgE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9cXPrY73.k6ONFzrzoQT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eVqQVVAk0qXDBZifuErj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yLvQVIVbnECnp2SkUmzmG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LfHlPDHy0i76aqNVzlTC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IjQPT4oy0WwR7FVeItVg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TUlrm9zmk20Ss_4UExvt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a_xsGep1EqcX4vNo2La9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8XK0COzt0ms8igKpG2sgg"/>
</p:tagLst>
</file>

<file path=ppt/tags/tag62.xml><?xml version="1.0" encoding="utf-8"?>
<p:tagLst xmlns:a="http://schemas.openxmlformats.org/drawingml/2006/main" xmlns:r="http://schemas.openxmlformats.org/officeDocument/2006/relationships" xmlns:p="http://schemas.openxmlformats.org/presentationml/2006/main">
  <p:tag name="RESIZE" val="Yes"/>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zdPzwL6A7EiiLEio8oze_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SvJP_WBeU.0.7Hnt9m1Q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2FFtYQveEG3oI5TuMR67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9B56bERcZUiZEk79nJOrQ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8TltUFfe0SrIfxMOERa_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CF_YeABLLEmjeOPZpJsA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DQ3W4NnUOUOxjbOzaIW2I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Oky9a1B0y0Xier8G8EV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M5dZ4G5vECg2Da.MMs9F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L9UeB26bUGdxfIss.N.C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lTmjFypwUOi5bqy6of_K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iZAWhB19o0KoYk_STBsX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2quB3wLCUq4tGiDmC3tw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r1riMJhQr0KmyoVnKTW8T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X4gghaMPEKugKHnGc1Se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An3CdOvpkq4f.764FaF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dN1Ij0EbUecOvUGOFkpM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mDNEdQ9kUuIsCjNZAFO6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HqQWoFRlku0_uqO7QLPR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z3Zwd0_iEmZqJTNLV7lZ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44KW0oLPEyGHgRRa3k8r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qvAysw6Ei5pKzaOE.4m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zQSTcdM0Oka5m9xPPYMGu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0ZAog9zSEC7K4b4BKWxV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cjVgKwX80KIq6uv.NxTs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TPgl0p7CU6rmuG63zexO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nXJ3ywLawkul.4hc4UgPa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8xafzHrsPkeLE5oMFay14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QkQJhpD_IUKNhM9fNsm2e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zaKqAZeU80KLe0Z7CKroA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f2aWQdpXUyAO9jHNP_tj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ns7oSkTf.ECnL2L_NNW0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0rrXe_eMOEKY_Jv03JO0I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PL3ih4EhEqMKgk5aYtlM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Pssb6MlVEyHuSRZmIpxVg"/>
</p:tagLst>
</file>

<file path=ppt/tags/tag97.xml><?xml version="1.0" encoding="utf-8"?>
<p:tagLst xmlns:a="http://schemas.openxmlformats.org/drawingml/2006/main" xmlns:r="http://schemas.openxmlformats.org/officeDocument/2006/relationships" xmlns:p="http://schemas.openxmlformats.org/presentationml/2006/main">
  <p:tag name="RESIZE" val="Yes"/>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Lr4hFJxFL0meurlgpsn5lw"/>
</p:tagLst>
</file>

<file path=ppt/theme/theme1.xml><?xml version="1.0" encoding="utf-8"?>
<a:theme xmlns:a="http://schemas.openxmlformats.org/drawingml/2006/main" name="blank">
  <a:themeElements>
    <a:clrScheme name="HPC">
      <a:dk1>
        <a:srgbClr val="000000"/>
      </a:dk1>
      <a:lt1>
        <a:srgbClr val="FFFFFF"/>
      </a:lt1>
      <a:dk2>
        <a:srgbClr val="0C2D83"/>
      </a:dk2>
      <a:lt2>
        <a:srgbClr val="DDA041"/>
      </a:lt2>
      <a:accent1>
        <a:srgbClr val="C3CFE1"/>
      </a:accent1>
      <a:accent2>
        <a:srgbClr val="6F8DB9"/>
      </a:accent2>
      <a:accent3>
        <a:srgbClr val="D7E4ED"/>
      </a:accent3>
      <a:accent4>
        <a:srgbClr val="0C6E89"/>
      </a:accent4>
      <a:accent5>
        <a:srgbClr val="D8E4BC"/>
      </a:accent5>
      <a:accent6>
        <a:srgbClr val="002960"/>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3CFE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76213" indent="-176213">
          <a:buFont typeface="Arial" panose="020B0604020202020204" pitchFamily="34" charset="0"/>
          <a:buChar char="•"/>
          <a:defRPr dirty="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74850</TotalTime>
  <Words>2345</Words>
  <Application>Microsoft Office PowerPoint</Application>
  <PresentationFormat>Custom</PresentationFormat>
  <Paragraphs>707</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blank</vt:lpstr>
      <vt:lpstr>think-cell Slide</vt:lpstr>
      <vt:lpstr>Microsoft Graph Chart</vt:lpstr>
      <vt:lpstr>Chart</vt:lpstr>
      <vt:lpstr>List of figures in Cost Trends Report: July 2014 Supplement</vt:lpstr>
      <vt:lpstr>Figure A.1: Drivers of growth in claims-based medical expenditures in Massachusetts</vt:lpstr>
      <vt:lpstr>Figure A.2: Growth in claims-based medical expenditures by category of service</vt:lpstr>
      <vt:lpstr>Figure A.3: Member cost sharing, 2010-2012</vt:lpstr>
      <vt:lpstr>PowerPoint Presentation</vt:lpstr>
      <vt:lpstr>Figure A.5: Percent difference between Massachusetts and U.S. Medicaid spending per enrollee, 2010</vt:lpstr>
      <vt:lpstr>Figure A.6: Difference in spending per Medicaid enrollee by eligibility group</vt:lpstr>
      <vt:lpstr>Figure A.7: Breakdown of difference between Massachusetts and U.S. spending per aged enrollee</vt:lpstr>
      <vt:lpstr>Figure A.8: Total spending per capita on long-term care and home health</vt:lpstr>
      <vt:lpstr>Figure A.9: Medicare spending per beneficiary on long-term care and home health</vt:lpstr>
      <vt:lpstr>Figure A.10: Medicaid spending per beneficiary on long-term care and home health</vt:lpstr>
      <vt:lpstr>Figure A.11: Relative likelihood of discharge to post-acute care by hospital </vt:lpstr>
      <vt:lpstr>Figure A.12: Relative likelihood of discharge to a nursing facility for post-acute care by hospital</vt:lpstr>
      <vt:lpstr>Figure A.13: Adjusted rates of discharge* to post-acute care and excess readmission ratios† by hospital</vt:lpstr>
      <vt:lpstr>Figure A.14: Adjusted rates of discharge* to post-acute care and average length-of-stay by hospital</vt:lpstr>
      <vt:lpstr>Figure A.15: Complexity of behavioral health conditions and treatment options</vt:lpstr>
      <vt:lpstr>Figure A.16: Spending by category of service for people with and with-out behavioral health conditions</vt:lpstr>
      <vt:lpstr>Figure A.17: Impact of behavioral health comorbidity on expenditures for non-behavioral conditions</vt:lpstr>
      <vt:lpstr>Figure A.18: ED visits and boarding by diagnosis type</vt:lpstr>
      <vt:lpstr>Figure B.1: Discharges by payer type for inpatient service categories</vt:lpstr>
      <vt:lpstr>Figure B.2: Breakdown of difference in inpatient discharges between Massachusetts and U.S. by inpatient service category </vt:lpstr>
      <vt:lpstr>Figure B.3: Hospital admissions for ambulatory care-sensitive conditions among Medicare beneficiaries, age 65-74</vt:lpstr>
      <vt:lpstr>Figure B.4: Inflow and outflow of inpatient discharges across regions in Massachusetts</vt:lpstr>
      <vt:lpstr>Figure B.5: Inpatient care received outside of home region by payer type</vt:lpstr>
      <vt:lpstr>Figure B.6: Inpatient care received outside of home region by income group</vt:lpstr>
      <vt:lpstr>Figure B.7: Concentration of inpatient care in Massachusetts</vt:lpstr>
      <vt:lpstr>Figure B.8: Concentration of commercial inpatient care in Massachusetts</vt:lpstr>
      <vt:lpstr>Figure B.9: Concentration of commercial inpatient discharges by diagnostic area</vt:lpstr>
      <vt:lpstr>Figure B.10: APM coverage by payer type</vt:lpstr>
      <vt:lpstr>Figure C.1: Overall rates of preventable hospitalization by income quartile*</vt:lpstr>
      <vt:lpstr>Figure C.2: Rates of preventable hospitalization for acute and chronic conditions by income quartile*</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2014-01-21T16:46:23Z</dcterms:created>
  <dc:creator>Yang, Jingying (HPC)</dc:creator>
  <lastModifiedBy>Anuraag Chigurupati</lastModifiedBy>
  <lastPrinted>2014-05-14T13:45:15Z</lastPrinted>
  <dcterms:modified xsi:type="dcterms:W3CDTF">2014-07-16T18:39:48Z</dcterms:modified>
  <revision>2763</revision>
  <dc:title>Process check in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DocID">
    <vt:lpwstr/>
  </property>
  <property fmtid="{D5CDD505-2E9C-101B-9397-08002B2CF9AE}" pid="6" name="DocIDinTitle">
    <vt:bool>false</vt:bool>
  </property>
  <property fmtid="{D5CDD505-2E9C-101B-9397-08002B2CF9AE}" pid="7" name="DocIDinSlide">
    <vt:bool>true</vt:bool>
  </property>
  <property fmtid="{D5CDD505-2E9C-101B-9397-08002B2CF9AE}" pid="8" name="DocIDPosition">
    <vt:i4>1</vt:i4>
  </property>
  <property fmtid="{D5CDD505-2E9C-101B-9397-08002B2CF9AE}" pid="9" name="Final">
    <vt:bool>true</vt:bool>
  </property>
  <property fmtid="{D5CDD505-2E9C-101B-9397-08002B2CF9AE}" pid="10" name="Title">
    <vt:lpwstr>Innovation in Government</vt:lpwstr>
  </property>
  <property fmtid="{D5CDD505-2E9C-101B-9397-08002B2CF9AE}" pid="11" name="Event">
    <vt:lpwstr/>
  </property>
  <property fmtid="{D5CDD505-2E9C-101B-9397-08002B2CF9AE}" pid="12" name="Delivery Date">
    <vt:lpwstr>May 31, 2012</vt:lpwstr>
  </property>
</Properties>
</file>