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726248"/>
          </a:xfrm>
        </p:spPr>
        <p:txBody>
          <a:bodyPr/>
          <a:lstStyle/>
          <a:p>
            <a:pPr algn="ctr"/>
            <a:r>
              <a:rPr lang="en-US" sz="6000" dirty="0"/>
              <a:t>Vaccination Data Report</a:t>
            </a:r>
            <a:br>
              <a:rPr lang="en-US" sz="6000" dirty="0"/>
            </a:br>
            <a:r>
              <a:rPr lang="en-US" sz="6000" dirty="0"/>
              <a:t>Chelsea</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988884649"/>
              </p:ext>
            </p:extLst>
          </p:nvPr>
        </p:nvGraphicFramePr>
        <p:xfrm>
          <a:off x="1091014" y="3969850"/>
          <a:ext cx="9737630" cy="11794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083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30808" y="1138304"/>
            <a:ext cx="12089821" cy="2708434"/>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3882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15537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526326857"/>
              </p:ext>
            </p:extLst>
          </p:nvPr>
        </p:nvGraphicFramePr>
        <p:xfrm>
          <a:off x="6132008" y="1338778"/>
          <a:ext cx="5951871" cy="14182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7519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55845420"/>
              </p:ext>
            </p:extLst>
          </p:nvPr>
        </p:nvGraphicFramePr>
        <p:xfrm>
          <a:off x="144685" y="3715845"/>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rPr>
                        <a:t>Chelsea</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02627"/>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887342"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04843"/>
            <a:ext cx="12089822" cy="2508379"/>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389036893"/>
              </p:ext>
            </p:extLst>
          </p:nvPr>
        </p:nvGraphicFramePr>
        <p:xfrm>
          <a:off x="940038" y="3757553"/>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3157"/>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175637640"/>
              </p:ext>
            </p:extLst>
          </p:nvPr>
        </p:nvGraphicFramePr>
        <p:xfrm>
          <a:off x="135767" y="411326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rPr>
                        <a:t>Chelsea</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824742708"/>
              </p:ext>
            </p:extLst>
          </p:nvPr>
        </p:nvGraphicFramePr>
        <p:xfrm>
          <a:off x="2607624" y="268005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24965">
                <a:tc>
                  <a:txBody>
                    <a:bodyPr/>
                    <a:lstStyle/>
                    <a:p>
                      <a:pPr marL="0" marR="0" algn="ctr">
                        <a:spcBef>
                          <a:spcPts val="0"/>
                        </a:spcBef>
                        <a:spcAft>
                          <a:spcPts val="0"/>
                        </a:spcAft>
                      </a:pPr>
                      <a:r>
                        <a:rPr lang="en-US" sz="1200" dirty="0">
                          <a:solidFill>
                            <a:schemeClr val="tx1"/>
                          </a:solidFill>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99663"/>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57197797"/>
              </p:ext>
            </p:extLst>
          </p:nvPr>
        </p:nvGraphicFramePr>
        <p:xfrm>
          <a:off x="789617" y="2511752"/>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0" y="5721333"/>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463327"/>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Table 12">
            <a:extLst>
              <a:ext uri="{FF2B5EF4-FFF2-40B4-BE49-F238E27FC236}">
                <a16:creationId xmlns:a16="http://schemas.microsoft.com/office/drawing/2014/main" id="{654FC40F-46DD-4967-BEC1-F0E726764FC5}"/>
              </a:ext>
            </a:extLst>
          </p:cNvPr>
          <p:cNvGraphicFramePr>
            <a:graphicFrameLocks noGrp="1"/>
          </p:cNvGraphicFramePr>
          <p:nvPr>
            <p:extLst>
              <p:ext uri="{D42A27DB-BD31-4B8C-83A1-F6EECF244321}">
                <p14:modId xmlns:p14="http://schemas.microsoft.com/office/powerpoint/2010/main" val="2753591874"/>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3769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Chelsea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Chelsea</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Chelsea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Chelsea</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Chelsea</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16601" y="6026757"/>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128244649"/>
              </p:ext>
            </p:extLst>
          </p:nvPr>
        </p:nvGraphicFramePr>
        <p:xfrm>
          <a:off x="268453" y="2136350"/>
          <a:ext cx="11655094" cy="160670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dirty="0">
                          <a:solidFill>
                            <a:schemeClr val="tx1"/>
                          </a:solidFill>
                        </a:rPr>
                        <a:t>Chelsea</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25,092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42126">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rPr>
              <a:t>Chelsea</a:t>
            </a:r>
            <a:r>
              <a:rPr lang="en-US" sz="3600" dirty="0">
                <a:solidFill>
                  <a:schemeClr val="bg2"/>
                </a:solidFill>
                <a:latin typeface="Segoe UI" panose="020B0502040204020203" pitchFamily="34" charset="0"/>
                <a:cs typeface="Segoe UI" panose="020B0502040204020203" pitchFamily="34" charset="0"/>
              </a:rPr>
              <a: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Chelsea 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20006240"/>
              </p:ext>
            </p:extLst>
          </p:nvPr>
        </p:nvGraphicFramePr>
        <p:xfrm>
          <a:off x="1413350" y="3202339"/>
          <a:ext cx="9055735" cy="1166253"/>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141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11021">
                <a:tc>
                  <a:txBody>
                    <a:bodyPr/>
                    <a:lstStyle/>
                    <a:p>
                      <a:pPr marL="0" marR="0" algn="ctr">
                        <a:spcBef>
                          <a:spcPts val="0"/>
                        </a:spcBef>
                        <a:spcAft>
                          <a:spcPts val="0"/>
                        </a:spcAft>
                      </a:pPr>
                      <a:r>
                        <a:rPr lang="en-US" sz="1600" dirty="0">
                          <a:solidFill>
                            <a:schemeClr val="tx1"/>
                          </a:solidFill>
                        </a:rPr>
                        <a:t>Chelsea</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12,472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33,782.7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66153">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71859" y="1191658"/>
            <a:ext cx="11338719" cy="175432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2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Chelsea </a:t>
            </a:r>
            <a:r>
              <a:rPr lang="en-US" dirty="0">
                <a:solidFill>
                  <a:srgbClr val="0F1C32"/>
                </a:solidFill>
                <a:latin typeface="Calibri" panose="020F0502020204030204"/>
              </a:rPr>
              <a:t>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Chelsea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42782798"/>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8289" y="815421"/>
            <a:ext cx="12462676"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Chelsea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Chelsea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Chelsea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Chelsea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122109382"/>
              </p:ext>
            </p:extLst>
          </p:nvPr>
        </p:nvGraphicFramePr>
        <p:xfrm>
          <a:off x="3046854" y="2845703"/>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Chelsea 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6401D2A-E8C4-4B89-9200-820DE4403815}"/>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265369"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58013" y="1059120"/>
            <a:ext cx="11996656"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648521117"/>
              </p:ext>
            </p:extLst>
          </p:nvPr>
        </p:nvGraphicFramePr>
        <p:xfrm>
          <a:off x="1224590" y="3672410"/>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49887"/>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55405483"/>
              </p:ext>
            </p:extLst>
          </p:nvPr>
        </p:nvGraphicFramePr>
        <p:xfrm>
          <a:off x="110866" y="4162209"/>
          <a:ext cx="12057288" cy="1381856"/>
        </p:xfrm>
        <a:graphic>
          <a:graphicData uri="http://schemas.openxmlformats.org/drawingml/2006/table">
            <a:tbl>
              <a:tblPr firstRow="1" firstCol="1" bandRow="1">
                <a:tableStyleId>{5C22544A-7EE6-4342-B048-85BDC9FD1C3A}</a:tableStyleId>
              </a:tblPr>
              <a:tblGrid>
                <a:gridCol w="1113151">
                  <a:extLst>
                    <a:ext uri="{9D8B030D-6E8A-4147-A177-3AD203B41FA5}">
                      <a16:colId xmlns:a16="http://schemas.microsoft.com/office/drawing/2014/main" val="4075951014"/>
                    </a:ext>
                  </a:extLst>
                </a:gridCol>
                <a:gridCol w="547094">
                  <a:extLst>
                    <a:ext uri="{9D8B030D-6E8A-4147-A177-3AD203B41FA5}">
                      <a16:colId xmlns:a16="http://schemas.microsoft.com/office/drawing/2014/main" val="3719797945"/>
                    </a:ext>
                  </a:extLst>
                </a:gridCol>
                <a:gridCol w="848024">
                  <a:extLst>
                    <a:ext uri="{9D8B030D-6E8A-4147-A177-3AD203B41FA5}">
                      <a16:colId xmlns:a16="http://schemas.microsoft.com/office/drawing/2014/main" val="2111895905"/>
                    </a:ext>
                  </a:extLst>
                </a:gridCol>
                <a:gridCol w="612078">
                  <a:extLst>
                    <a:ext uri="{9D8B030D-6E8A-4147-A177-3AD203B41FA5}">
                      <a16:colId xmlns:a16="http://schemas.microsoft.com/office/drawing/2014/main" val="1228260744"/>
                    </a:ext>
                  </a:extLst>
                </a:gridCol>
                <a:gridCol w="878705">
                  <a:extLst>
                    <a:ext uri="{9D8B030D-6E8A-4147-A177-3AD203B41FA5}">
                      <a16:colId xmlns:a16="http://schemas.microsoft.com/office/drawing/2014/main" val="3870552715"/>
                    </a:ext>
                  </a:extLst>
                </a:gridCol>
                <a:gridCol w="473793">
                  <a:extLst>
                    <a:ext uri="{9D8B030D-6E8A-4147-A177-3AD203B41FA5}">
                      <a16:colId xmlns:a16="http://schemas.microsoft.com/office/drawing/2014/main" val="2196486683"/>
                    </a:ext>
                  </a:extLst>
                </a:gridCol>
                <a:gridCol w="858259">
                  <a:extLst>
                    <a:ext uri="{9D8B030D-6E8A-4147-A177-3AD203B41FA5}">
                      <a16:colId xmlns:a16="http://schemas.microsoft.com/office/drawing/2014/main" val="2808071338"/>
                    </a:ext>
                  </a:extLst>
                </a:gridCol>
                <a:gridCol w="503402">
                  <a:extLst>
                    <a:ext uri="{9D8B030D-6E8A-4147-A177-3AD203B41FA5}">
                      <a16:colId xmlns:a16="http://schemas.microsoft.com/office/drawing/2014/main" val="2266782108"/>
                    </a:ext>
                  </a:extLst>
                </a:gridCol>
                <a:gridCol w="816996">
                  <a:extLst>
                    <a:ext uri="{9D8B030D-6E8A-4147-A177-3AD203B41FA5}">
                      <a16:colId xmlns:a16="http://schemas.microsoft.com/office/drawing/2014/main" val="1400057223"/>
                    </a:ext>
                  </a:extLst>
                </a:gridCol>
                <a:gridCol w="577675">
                  <a:extLst>
                    <a:ext uri="{9D8B030D-6E8A-4147-A177-3AD203B41FA5}">
                      <a16:colId xmlns:a16="http://schemas.microsoft.com/office/drawing/2014/main" val="607151320"/>
                    </a:ext>
                  </a:extLst>
                </a:gridCol>
                <a:gridCol w="833503">
                  <a:extLst>
                    <a:ext uri="{9D8B030D-6E8A-4147-A177-3AD203B41FA5}">
                      <a16:colId xmlns:a16="http://schemas.microsoft.com/office/drawing/2014/main" val="1732447710"/>
                    </a:ext>
                  </a:extLst>
                </a:gridCol>
                <a:gridCol w="589602">
                  <a:extLst>
                    <a:ext uri="{9D8B030D-6E8A-4147-A177-3AD203B41FA5}">
                      <a16:colId xmlns:a16="http://schemas.microsoft.com/office/drawing/2014/main" val="1497268532"/>
                    </a:ext>
                  </a:extLst>
                </a:gridCol>
                <a:gridCol w="722543">
                  <a:extLst>
                    <a:ext uri="{9D8B030D-6E8A-4147-A177-3AD203B41FA5}">
                      <a16:colId xmlns:a16="http://schemas.microsoft.com/office/drawing/2014/main" val="743602275"/>
                    </a:ext>
                  </a:extLst>
                </a:gridCol>
                <a:gridCol w="765324">
                  <a:extLst>
                    <a:ext uri="{9D8B030D-6E8A-4147-A177-3AD203B41FA5}">
                      <a16:colId xmlns:a16="http://schemas.microsoft.com/office/drawing/2014/main" val="1994207196"/>
                    </a:ext>
                  </a:extLst>
                </a:gridCol>
                <a:gridCol w="825249">
                  <a:extLst>
                    <a:ext uri="{9D8B030D-6E8A-4147-A177-3AD203B41FA5}">
                      <a16:colId xmlns:a16="http://schemas.microsoft.com/office/drawing/2014/main" val="3921377560"/>
                    </a:ext>
                  </a:extLst>
                </a:gridCol>
                <a:gridCol w="581490">
                  <a:extLst>
                    <a:ext uri="{9D8B030D-6E8A-4147-A177-3AD203B41FA5}">
                      <a16:colId xmlns:a16="http://schemas.microsoft.com/office/drawing/2014/main" val="3578839088"/>
                    </a:ext>
                  </a:extLst>
                </a:gridCol>
                <a:gridCol w="51040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23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chemeClr val="tx1"/>
                          </a:solidFill>
                        </a:rPr>
                        <a:t>Chelsea</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567476047"/>
              </p:ext>
            </p:extLst>
          </p:nvPr>
        </p:nvGraphicFramePr>
        <p:xfrm>
          <a:off x="2498122" y="233717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4,594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46577"/>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DFF600-92C1-4CC1-8F70-42E878C6858A}"/>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8581</TotalTime>
  <Words>3559</Words>
  <Application>Microsoft Office PowerPoint</Application>
  <PresentationFormat>Widescreen</PresentationFormat>
  <Paragraphs>770</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Chelsea</vt:lpstr>
      <vt:lpstr>Chelsea – Benchmarks</vt:lpstr>
      <vt:lpstr>PowerPoint Presentation</vt:lpstr>
      <vt:lpstr>Vaccine Administration </vt:lpstr>
      <vt:lpstr>Total Doses and Dose Administration Rate/100,000 Population for Chelsea Compared to Statewide as of 3/24/2021</vt:lpstr>
      <vt:lpstr>Count and Percentage of Population for First Dose, Partially, and Fully Vaccinated for Chelsea Compared to Statewide as of 3/24/2021</vt:lpstr>
      <vt:lpstr>First Dose</vt:lpstr>
      <vt:lpstr>Counts and Percentages of Population with a First Dose by Demographics for Chelsea Compared to Statewide as of 3/24/2021  contd.</vt:lpstr>
      <vt:lpstr>Counts and Percentages of Population with a First Dose by Demographics for Chelsea Compared to Statewide as of 3/24/2021 </vt:lpstr>
      <vt:lpstr>Partially vaccinated</vt:lpstr>
      <vt:lpstr>Counts and Percentages of Population Partially Vaccinated by Demographics for Chelsea Compared to Statewide as of 3/24/2021 contd.</vt:lpstr>
      <vt:lpstr>Counts and Percentages of Population Partially Vaccinated by Demographics for Chelsea Compared to Statewide as of 3/24/2021</vt:lpstr>
      <vt:lpstr>Fully vaccinated</vt:lpstr>
      <vt:lpstr>Counts and Percentages of Population Fully Vaccinated by Demographics for Chelsea Compared to Statewide as of 3/24/2021 contd. </vt:lpstr>
      <vt:lpstr>Counts and Percentages of Population Fully Vaccinated by Demographics for Chelsea Compared to Statewide as of 3/24/2021</vt:lpstr>
      <vt:lpstr>Missing Race/Ethnicity Count and Percentage of Population Vaccinated for Chelsea Compared to Statewide as of 3/24/2021</vt:lpstr>
      <vt:lpstr>PowerPoint Presentation</vt:lpstr>
      <vt:lpstr>COVID-19 Case Counts and Rates for 20 Prioritized Communities</vt:lpstr>
      <vt:lpstr>Background </vt:lpstr>
      <vt:lpstr> Profile of Chelsea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398</cp:revision>
  <dcterms:created xsi:type="dcterms:W3CDTF">2021-02-06T16:00:27Z</dcterms:created>
  <dcterms:modified xsi:type="dcterms:W3CDTF">2021-03-25T19:13:15Z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